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5"/>
  </p:notesMasterIdLst>
  <p:sldIdLst>
    <p:sldId id="279" r:id="rId2"/>
    <p:sldId id="457" r:id="rId3"/>
    <p:sldId id="427" r:id="rId4"/>
    <p:sldId id="651" r:id="rId5"/>
    <p:sldId id="655" r:id="rId6"/>
    <p:sldId id="680" r:id="rId7"/>
    <p:sldId id="681" r:id="rId8"/>
    <p:sldId id="678" r:id="rId9"/>
    <p:sldId id="688" r:id="rId10"/>
    <p:sldId id="607" r:id="rId11"/>
    <p:sldId id="643" r:id="rId12"/>
    <p:sldId id="670" r:id="rId13"/>
    <p:sldId id="671" r:id="rId14"/>
    <p:sldId id="611" r:id="rId15"/>
    <p:sldId id="612" r:id="rId16"/>
    <p:sldId id="652" r:id="rId17"/>
    <p:sldId id="656" r:id="rId18"/>
    <p:sldId id="679" r:id="rId19"/>
    <p:sldId id="669" r:id="rId20"/>
    <p:sldId id="647" r:id="rId21"/>
    <p:sldId id="617" r:id="rId22"/>
    <p:sldId id="616" r:id="rId23"/>
    <p:sldId id="657" r:id="rId24"/>
    <p:sldId id="653" r:id="rId25"/>
    <p:sldId id="665" r:id="rId26"/>
    <p:sldId id="687" r:id="rId27"/>
    <p:sldId id="667" r:id="rId28"/>
    <p:sldId id="668" r:id="rId29"/>
    <p:sldId id="682" r:id="rId30"/>
    <p:sldId id="654" r:id="rId31"/>
    <p:sldId id="658" r:id="rId32"/>
    <p:sldId id="683" r:id="rId33"/>
    <p:sldId id="684" r:id="rId34"/>
    <p:sldId id="685" r:id="rId35"/>
    <p:sldId id="661" r:id="rId36"/>
    <p:sldId id="662" r:id="rId37"/>
    <p:sldId id="663" r:id="rId38"/>
    <p:sldId id="664" r:id="rId39"/>
    <p:sldId id="674" r:id="rId40"/>
    <p:sldId id="676" r:id="rId41"/>
    <p:sldId id="677" r:id="rId42"/>
    <p:sldId id="560" r:id="rId43"/>
    <p:sldId id="561" r:id="rId44"/>
  </p:sldIdLst>
  <p:sldSz cx="9906000" cy="6858000" type="A4"/>
  <p:notesSz cx="6807200" cy="9939338"/>
  <p:defaultText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434" autoAdjust="0"/>
  </p:normalViewPr>
  <p:slideViewPr>
    <p:cSldViewPr snapToGrid="0">
      <p:cViewPr varScale="1">
        <p:scale>
          <a:sx n="86" d="100"/>
          <a:sy n="86" d="100"/>
        </p:scale>
        <p:origin x="906" y="90"/>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10.246.132.22\share\07%20&#12510;&#12531;&#12471;&#12519;&#12531;&#31649;&#29702;&#12539;&#20877;&#29983;&#12464;&#12523;&#12540;&#12503;\010&#9632;&#20998;&#35698;&#12510;&#12531;&#12471;&#12519;&#12531;&#31649;&#29702;&#12539;&#24314;&#26367;&#12360;&#12469;&#12509;&#12540;&#12488;&#65288;&#25512;&#36914;&#21332;&#35696;&#20250;&#65289;\&#12487;&#12540;&#12479;\&#20998;&#35698;&#12510;&#12531;&#12471;&#12519;&#12531;&#25144;&#25968;&#25512;&#35336;\210407&#65288;R02&#26411;&#65289;&#20998;&#35698;&#12510;&#12531;&#12471;&#12519;&#12531;&#12398;&#20379;&#32102;&#25144;&#25968;.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2">
                <a:lumMod val="50000"/>
              </a:schemeClr>
            </a:solidFill>
            <a:ln>
              <a:noFill/>
            </a:ln>
            <a:effectLst/>
          </c:spPr>
          <c:invertIfNegative val="0"/>
          <c:cat>
            <c:strRef>
              <c:f>'Sheet1 (2)'!$E$3:$E$8</c:f>
              <c:strCache>
                <c:ptCount val="6"/>
                <c:pt idx="0">
                  <c:v>1971年以前</c:v>
                </c:pt>
                <c:pt idx="1">
                  <c:v>1972年～1981年</c:v>
                </c:pt>
                <c:pt idx="2">
                  <c:v>1982年～1991年</c:v>
                </c:pt>
                <c:pt idx="3">
                  <c:v>1992年～2001年</c:v>
                </c:pt>
                <c:pt idx="4">
                  <c:v>2002年～2011年</c:v>
                </c:pt>
                <c:pt idx="5">
                  <c:v>2012年以降</c:v>
                </c:pt>
              </c:strCache>
            </c:strRef>
          </c:cat>
          <c:val>
            <c:numRef>
              <c:f>'Sheet1 (2)'!$F$3:$F$8</c:f>
              <c:numCache>
                <c:formatCode>0.0_ </c:formatCode>
                <c:ptCount val="6"/>
                <c:pt idx="0" formatCode="General">
                  <c:v>1.6</c:v>
                </c:pt>
                <c:pt idx="1">
                  <c:v>13.3</c:v>
                </c:pt>
                <c:pt idx="2">
                  <c:v>13.099999999999998</c:v>
                </c:pt>
                <c:pt idx="3">
                  <c:v>16.399999999999999</c:v>
                </c:pt>
                <c:pt idx="4">
                  <c:v>20.500000000000004</c:v>
                </c:pt>
                <c:pt idx="5">
                  <c:v>12.9</c:v>
                </c:pt>
              </c:numCache>
            </c:numRef>
          </c:val>
          <c:extLst>
            <c:ext xmlns:c16="http://schemas.microsoft.com/office/drawing/2014/chart" uri="{C3380CC4-5D6E-409C-BE32-E72D297353CC}">
              <c16:uniqueId val="{00000000-14CB-496E-82D8-9A51FCBDD7D5}"/>
            </c:ext>
          </c:extLst>
        </c:ser>
        <c:dLbls>
          <c:showLegendKey val="0"/>
          <c:showVal val="0"/>
          <c:showCatName val="0"/>
          <c:showSerName val="0"/>
          <c:showPercent val="0"/>
          <c:showBubbleSize val="0"/>
        </c:dLbls>
        <c:gapWidth val="219"/>
        <c:overlap val="-27"/>
        <c:axId val="1043084975"/>
        <c:axId val="1043086223"/>
      </c:barChart>
      <c:catAx>
        <c:axId val="1043084975"/>
        <c:scaling>
          <c:orientation val="minMax"/>
        </c:scaling>
        <c:delete val="1"/>
        <c:axPos val="b"/>
        <c:numFmt formatCode="General" sourceLinked="1"/>
        <c:majorTickMark val="none"/>
        <c:minorTickMark val="none"/>
        <c:tickLblPos val="nextTo"/>
        <c:crossAx val="1043086223"/>
        <c:crosses val="autoZero"/>
        <c:auto val="1"/>
        <c:lblAlgn val="ctr"/>
        <c:lblOffset val="100"/>
        <c:noMultiLvlLbl val="0"/>
      </c:catAx>
      <c:valAx>
        <c:axId val="1043086223"/>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43084975"/>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lnSpc>
                <a:spcPts val="1100"/>
              </a:lnSpc>
              <a:defRPr sz="1200" b="0" i="0" u="none" strike="noStrike" kern="1200" spc="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r>
              <a:rPr kumimoji="1" lang="ja-JP" altLang="ja-JP" sz="1050" dirty="0">
                <a:effectLst/>
                <a:latin typeface="ＭＳ Ｐ明朝" panose="02020600040205080304" pitchFamily="18" charset="-128"/>
                <a:ea typeface="ＭＳ Ｐ明朝" panose="02020600040205080304" pitchFamily="18" charset="-128"/>
              </a:rPr>
              <a:t>大阪府における</a:t>
            </a:r>
            <a:r>
              <a:rPr kumimoji="1" lang="en-US" altLang="ja-JP" sz="1050" dirty="0">
                <a:effectLst/>
                <a:latin typeface="ＭＳ Ｐ明朝" panose="02020600040205080304" pitchFamily="18" charset="-128"/>
                <a:ea typeface="ＭＳ Ｐ明朝" panose="02020600040205080304" pitchFamily="18" charset="-128"/>
              </a:rPr>
              <a:t>H29</a:t>
            </a:r>
            <a:r>
              <a:rPr kumimoji="1" lang="ja-JP" altLang="ja-JP" sz="1050" dirty="0">
                <a:effectLst/>
                <a:latin typeface="ＭＳ Ｐ明朝" panose="02020600040205080304" pitchFamily="18" charset="-128"/>
                <a:ea typeface="ＭＳ Ｐ明朝" panose="02020600040205080304" pitchFamily="18" charset="-128"/>
              </a:rPr>
              <a:t>年の年齢階層</a:t>
            </a:r>
            <a:r>
              <a:rPr kumimoji="1" lang="ja-JP" altLang="ja-JP" sz="1050" dirty="0" smtClean="0">
                <a:effectLst/>
                <a:latin typeface="ＭＳ Ｐ明朝" panose="02020600040205080304" pitchFamily="18" charset="-128"/>
                <a:ea typeface="ＭＳ Ｐ明朝" panose="02020600040205080304" pitchFamily="18" charset="-128"/>
              </a:rPr>
              <a:t>別建設業</a:t>
            </a:r>
            <a:endParaRPr kumimoji="1" lang="en-US" altLang="ja-JP" sz="1050" dirty="0" smtClean="0">
              <a:effectLst/>
              <a:latin typeface="ＭＳ Ｐ明朝" panose="02020600040205080304" pitchFamily="18" charset="-128"/>
              <a:ea typeface="ＭＳ Ｐ明朝" panose="02020600040205080304" pitchFamily="18" charset="-128"/>
            </a:endParaRPr>
          </a:p>
          <a:p>
            <a:pPr algn="l">
              <a:lnSpc>
                <a:spcPts val="1100"/>
              </a:lnSpc>
              <a:defRPr sz="1200">
                <a:latin typeface="ＭＳ Ｐ明朝" panose="02020600040205080304" pitchFamily="18" charset="-128"/>
                <a:ea typeface="ＭＳ Ｐ明朝" panose="02020600040205080304" pitchFamily="18" charset="-128"/>
              </a:defRPr>
            </a:pPr>
            <a:r>
              <a:rPr kumimoji="1" lang="ja-JP" altLang="ja-JP" sz="1050" dirty="0" smtClean="0">
                <a:effectLst/>
                <a:latin typeface="ＭＳ Ｐ明朝" panose="02020600040205080304" pitchFamily="18" charset="-128"/>
                <a:ea typeface="ＭＳ Ｐ明朝" panose="02020600040205080304" pitchFamily="18" charset="-128"/>
              </a:rPr>
              <a:t>労働者数（単位：人）</a:t>
            </a:r>
            <a:endParaRPr lang="en-US" altLang="ja-JP" sz="1200" dirty="0">
              <a:latin typeface="ＭＳ Ｐ明朝" panose="02020600040205080304" pitchFamily="18" charset="-128"/>
              <a:ea typeface="ＭＳ Ｐ明朝" panose="02020600040205080304" pitchFamily="18" charset="-128"/>
            </a:endParaRPr>
          </a:p>
        </c:rich>
      </c:tx>
      <c:layout>
        <c:manualLayout>
          <c:xMode val="edge"/>
          <c:yMode val="edge"/>
          <c:x val="0.19932325070034856"/>
          <c:y val="2.8175076965582569E-2"/>
        </c:manualLayout>
      </c:layout>
      <c:overlay val="0"/>
      <c:spPr>
        <a:noFill/>
        <a:ln>
          <a:noFill/>
        </a:ln>
        <a:effectLst/>
      </c:spPr>
      <c:txPr>
        <a:bodyPr rot="0" spcFirstLastPara="1" vertOverflow="ellipsis" vert="horz" wrap="square" anchor="ctr" anchorCtr="1"/>
        <a:lstStyle/>
        <a:p>
          <a:pPr algn="l">
            <a:lnSpc>
              <a:spcPts val="1100"/>
            </a:lnSpc>
            <a:defRPr sz="1200" b="0" i="0" u="none" strike="noStrike" kern="1200" spc="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title>
    <c:autoTitleDeleted val="0"/>
    <c:plotArea>
      <c:layout>
        <c:manualLayout>
          <c:layoutTarget val="inner"/>
          <c:xMode val="edge"/>
          <c:yMode val="edge"/>
          <c:x val="0.18288728776438459"/>
          <c:y val="0.14276786355980664"/>
          <c:w val="0.7428556208881486"/>
          <c:h val="0.74901092724779728"/>
        </c:manualLayout>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Sheet1!$A$2:$A$14</c:f>
              <c:strCache>
                <c:ptCount val="13"/>
                <c:pt idx="0">
                  <c:v>15~19歳</c:v>
                </c:pt>
                <c:pt idx="1">
                  <c:v>20~24歳</c:v>
                </c:pt>
                <c:pt idx="2">
                  <c:v>25~29歳</c:v>
                </c:pt>
                <c:pt idx="3">
                  <c:v>30~34歳</c:v>
                </c:pt>
                <c:pt idx="4">
                  <c:v>35~34歳</c:v>
                </c:pt>
                <c:pt idx="5">
                  <c:v>40~44歳</c:v>
                </c:pt>
                <c:pt idx="6">
                  <c:v>45~49歳</c:v>
                </c:pt>
                <c:pt idx="7">
                  <c:v>50~54歳</c:v>
                </c:pt>
                <c:pt idx="8">
                  <c:v>55~59歳</c:v>
                </c:pt>
                <c:pt idx="9">
                  <c:v>60~65歳</c:v>
                </c:pt>
                <c:pt idx="10">
                  <c:v>65~69歳</c:v>
                </c:pt>
                <c:pt idx="11">
                  <c:v>70~74歳</c:v>
                </c:pt>
                <c:pt idx="12">
                  <c:v>75歳以上</c:v>
                </c:pt>
              </c:strCache>
            </c:strRef>
          </c:cat>
          <c:val>
            <c:numRef>
              <c:f>Sheet1!$B$2:$B$14</c:f>
              <c:numCache>
                <c:formatCode>#,##0</c:formatCode>
                <c:ptCount val="13"/>
                <c:pt idx="0">
                  <c:v>2300</c:v>
                </c:pt>
                <c:pt idx="1">
                  <c:v>13100</c:v>
                </c:pt>
                <c:pt idx="2">
                  <c:v>28900</c:v>
                </c:pt>
                <c:pt idx="3">
                  <c:v>17800</c:v>
                </c:pt>
                <c:pt idx="4">
                  <c:v>30500</c:v>
                </c:pt>
                <c:pt idx="5">
                  <c:v>42900</c:v>
                </c:pt>
                <c:pt idx="6">
                  <c:v>46100</c:v>
                </c:pt>
                <c:pt idx="7">
                  <c:v>33400</c:v>
                </c:pt>
                <c:pt idx="8">
                  <c:v>24600</c:v>
                </c:pt>
                <c:pt idx="9">
                  <c:v>21900</c:v>
                </c:pt>
                <c:pt idx="10">
                  <c:v>20500</c:v>
                </c:pt>
                <c:pt idx="11">
                  <c:v>8600</c:v>
                </c:pt>
                <c:pt idx="12">
                  <c:v>5200</c:v>
                </c:pt>
              </c:numCache>
            </c:numRef>
          </c:val>
          <c:extLst>
            <c:ext xmlns:c16="http://schemas.microsoft.com/office/drawing/2014/chart" uri="{C3380CC4-5D6E-409C-BE32-E72D297353CC}">
              <c16:uniqueId val="{00000000-7276-47C2-A349-35D66F54889D}"/>
            </c:ext>
          </c:extLst>
        </c:ser>
        <c:dLbls>
          <c:showLegendKey val="0"/>
          <c:showVal val="0"/>
          <c:showCatName val="0"/>
          <c:showSerName val="0"/>
          <c:showPercent val="0"/>
          <c:showBubbleSize val="0"/>
        </c:dLbls>
        <c:gapWidth val="182"/>
        <c:axId val="1083980095"/>
        <c:axId val="1083985503"/>
      </c:barChart>
      <c:catAx>
        <c:axId val="1083980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083985503"/>
        <c:crosses val="autoZero"/>
        <c:auto val="1"/>
        <c:lblAlgn val="ctr"/>
        <c:lblOffset val="1"/>
        <c:noMultiLvlLbl val="0"/>
      </c:catAx>
      <c:valAx>
        <c:axId val="108398550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083980095"/>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r>
              <a:rPr lang="ja-JP" altLang="ja-JP" sz="1050" b="0" dirty="0">
                <a:effectLst/>
                <a:latin typeface="ＭＳ Ｐ明朝" panose="02020600040205080304" pitchFamily="18" charset="-128"/>
                <a:ea typeface="ＭＳ Ｐ明朝" panose="02020600040205080304" pitchFamily="18" charset="-128"/>
              </a:rPr>
              <a:t>産業別総実労働時間（年間、平均、常用</a:t>
            </a:r>
            <a:r>
              <a:rPr lang="ja-JP" altLang="ja-JP" sz="1050" b="0" dirty="0" smtClean="0">
                <a:effectLst/>
                <a:latin typeface="ＭＳ Ｐ明朝" panose="02020600040205080304" pitchFamily="18" charset="-128"/>
                <a:ea typeface="ＭＳ Ｐ明朝" panose="02020600040205080304" pitchFamily="18" charset="-128"/>
              </a:rPr>
              <a:t>労働数</a:t>
            </a:r>
            <a:r>
              <a:rPr lang="en-US" altLang="ja-JP" sz="1050" b="0" dirty="0" smtClean="0">
                <a:effectLst/>
                <a:latin typeface="ＭＳ Ｐ明朝" panose="02020600040205080304" pitchFamily="18" charset="-128"/>
                <a:ea typeface="ＭＳ Ｐ明朝" panose="02020600040205080304" pitchFamily="18" charset="-128"/>
              </a:rPr>
              <a:t>5</a:t>
            </a:r>
            <a:r>
              <a:rPr lang="ja-JP" altLang="ja-JP" sz="1050" b="0" dirty="0">
                <a:effectLst/>
                <a:latin typeface="ＭＳ Ｐ明朝" panose="02020600040205080304" pitchFamily="18" charset="-128"/>
                <a:ea typeface="ＭＳ Ｐ明朝" panose="02020600040205080304" pitchFamily="18" charset="-128"/>
              </a:rPr>
              <a:t>人以上の</a:t>
            </a:r>
            <a:r>
              <a:rPr lang="ja-JP" altLang="ja-JP" sz="1050" b="0" dirty="0" smtClean="0">
                <a:effectLst/>
                <a:latin typeface="ＭＳ Ｐ明朝" panose="02020600040205080304" pitchFamily="18" charset="-128"/>
                <a:ea typeface="ＭＳ Ｐ明朝" panose="02020600040205080304" pitchFamily="18" charset="-128"/>
              </a:rPr>
              <a:t>事業所）</a:t>
            </a:r>
            <a:r>
              <a:rPr lang="ja-JP" altLang="ja-JP" sz="1050" b="0" dirty="0">
                <a:effectLst/>
                <a:latin typeface="ＭＳ Ｐ明朝" panose="02020600040205080304" pitchFamily="18" charset="-128"/>
                <a:ea typeface="ＭＳ Ｐ明朝" panose="02020600040205080304" pitchFamily="18" charset="-128"/>
              </a:rPr>
              <a:t>　</a:t>
            </a:r>
            <a:endParaRPr lang="ja-JP" altLang="en-US" sz="1050" b="0" dirty="0">
              <a:latin typeface="ＭＳ Ｐ明朝" panose="02020600040205080304" pitchFamily="18" charset="-128"/>
              <a:ea typeface="ＭＳ Ｐ明朝" panose="02020600040205080304" pitchFamily="18" charset="-128"/>
            </a:endParaRPr>
          </a:p>
        </c:rich>
      </c:tx>
      <c:layout>
        <c:manualLayout>
          <c:xMode val="edge"/>
          <c:yMode val="edge"/>
          <c:x val="4.3275079308340979E-2"/>
          <c:y val="1.515998738162542E-2"/>
        </c:manualLayout>
      </c:layout>
      <c:overlay val="0"/>
      <c:spPr>
        <a:noFill/>
        <a:ln>
          <a:noFill/>
        </a:ln>
        <a:effectLst/>
      </c:spPr>
      <c:txPr>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96852224729943"/>
          <c:y val="0.1824691190024062"/>
          <c:w val="0.84362189231050033"/>
          <c:h val="0.71248847954771788"/>
        </c:manualLayout>
      </c:layout>
      <c:barChart>
        <c:barDir val="col"/>
        <c:grouping val="clustered"/>
        <c:varyColors val="0"/>
        <c:ser>
          <c:idx val="0"/>
          <c:order val="0"/>
          <c:tx>
            <c:strRef>
              <c:f>Sheet1!$B$1</c:f>
              <c:strCache>
                <c:ptCount val="1"/>
                <c:pt idx="0">
                  <c:v>建設業</c:v>
                </c:pt>
              </c:strCache>
            </c:strRef>
          </c:tx>
          <c:spPr>
            <a:pattFill prst="ltHorz">
              <a:fgClr>
                <a:schemeClr val="tx1"/>
              </a:fgClr>
              <a:bgClr>
                <a:schemeClr val="bg1"/>
              </a:bgClr>
            </a:pattFill>
            <a:ln>
              <a:noFill/>
            </a:ln>
            <a:effectLst/>
          </c:spPr>
          <c:invertIfNegative val="0"/>
          <c:cat>
            <c:strRef>
              <c:f>Sheet1!$A$2:$A$6</c:f>
              <c:strCache>
                <c:ptCount val="5"/>
                <c:pt idx="0">
                  <c:v>H28</c:v>
                </c:pt>
                <c:pt idx="1">
                  <c:v>H29</c:v>
                </c:pt>
                <c:pt idx="2">
                  <c:v>H30</c:v>
                </c:pt>
                <c:pt idx="3">
                  <c:v>R1</c:v>
                </c:pt>
                <c:pt idx="4">
                  <c:v>R2</c:v>
                </c:pt>
              </c:strCache>
            </c:strRef>
          </c:cat>
          <c:val>
            <c:numRef>
              <c:f>Sheet1!$B$2:$B$6</c:f>
              <c:numCache>
                <c:formatCode>General</c:formatCode>
                <c:ptCount val="5"/>
                <c:pt idx="0">
                  <c:v>2082</c:v>
                </c:pt>
                <c:pt idx="1">
                  <c:v>2119</c:v>
                </c:pt>
                <c:pt idx="2">
                  <c:v>2039</c:v>
                </c:pt>
                <c:pt idx="3">
                  <c:v>2039</c:v>
                </c:pt>
                <c:pt idx="4">
                  <c:v>2023</c:v>
                </c:pt>
              </c:numCache>
            </c:numRef>
          </c:val>
          <c:extLst>
            <c:ext xmlns:c16="http://schemas.microsoft.com/office/drawing/2014/chart" uri="{C3380CC4-5D6E-409C-BE32-E72D297353CC}">
              <c16:uniqueId val="{00000000-CD64-4AA5-9758-5E0C2551BECE}"/>
            </c:ext>
          </c:extLst>
        </c:ser>
        <c:ser>
          <c:idx val="1"/>
          <c:order val="1"/>
          <c:tx>
            <c:strRef>
              <c:f>Sheet1!$C$1</c:f>
              <c:strCache>
                <c:ptCount val="1"/>
                <c:pt idx="0">
                  <c:v>調査産業計</c:v>
                </c:pt>
              </c:strCache>
            </c:strRef>
          </c:tx>
          <c:spPr>
            <a:solidFill>
              <a:schemeClr val="accent2"/>
            </a:solidFill>
            <a:ln>
              <a:noFill/>
            </a:ln>
            <a:effectLst/>
          </c:spPr>
          <c:invertIfNegative val="0"/>
          <c:cat>
            <c:strRef>
              <c:f>Sheet1!$A$2:$A$6</c:f>
              <c:strCache>
                <c:ptCount val="5"/>
                <c:pt idx="0">
                  <c:v>H28</c:v>
                </c:pt>
                <c:pt idx="1">
                  <c:v>H29</c:v>
                </c:pt>
                <c:pt idx="2">
                  <c:v>H30</c:v>
                </c:pt>
                <c:pt idx="3">
                  <c:v>R1</c:v>
                </c:pt>
                <c:pt idx="4">
                  <c:v>R2</c:v>
                </c:pt>
              </c:strCache>
            </c:strRef>
          </c:cat>
          <c:val>
            <c:numRef>
              <c:f>Sheet1!$C$2:$C$6</c:f>
              <c:numCache>
                <c:formatCode>General</c:formatCode>
                <c:ptCount val="5"/>
                <c:pt idx="0">
                  <c:v>1702</c:v>
                </c:pt>
                <c:pt idx="1">
                  <c:v>1692</c:v>
                </c:pt>
                <c:pt idx="2">
                  <c:v>1672</c:v>
                </c:pt>
                <c:pt idx="3">
                  <c:v>1637</c:v>
                </c:pt>
                <c:pt idx="4">
                  <c:v>1579</c:v>
                </c:pt>
              </c:numCache>
            </c:numRef>
          </c:val>
          <c:extLst>
            <c:ext xmlns:c16="http://schemas.microsoft.com/office/drawing/2014/chart" uri="{C3380CC4-5D6E-409C-BE32-E72D297353CC}">
              <c16:uniqueId val="{00000001-CD64-4AA5-9758-5E0C2551BECE}"/>
            </c:ext>
          </c:extLst>
        </c:ser>
        <c:dLbls>
          <c:showLegendKey val="0"/>
          <c:showVal val="0"/>
          <c:showCatName val="0"/>
          <c:showSerName val="0"/>
          <c:showPercent val="0"/>
          <c:showBubbleSize val="0"/>
        </c:dLbls>
        <c:gapWidth val="219"/>
        <c:overlap val="-27"/>
        <c:axId val="1209481088"/>
        <c:axId val="1209495232"/>
      </c:barChart>
      <c:catAx>
        <c:axId val="120948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09495232"/>
        <c:crosses val="autoZero"/>
        <c:auto val="1"/>
        <c:lblAlgn val="ctr"/>
        <c:lblOffset val="1"/>
        <c:noMultiLvlLbl val="0"/>
      </c:catAx>
      <c:valAx>
        <c:axId val="1209495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09481088"/>
        <c:crosses val="autoZero"/>
        <c:crossBetween val="between"/>
      </c:valAx>
      <c:spPr>
        <a:noFill/>
        <a:ln>
          <a:noFill/>
        </a:ln>
        <a:effectLst/>
      </c:spPr>
    </c:plotArea>
    <c:legend>
      <c:legendPos val="b"/>
      <c:layout>
        <c:manualLayout>
          <c:xMode val="edge"/>
          <c:yMode val="edge"/>
          <c:x val="0.57342385758946568"/>
          <c:y val="0.28411879362404246"/>
          <c:w val="0.42091523292876259"/>
          <c:h val="0.1083323885046585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5" tIns="45714" rIns="91425" bIns="45714" rtlCol="0"/>
          <a:lstStyle>
            <a:lvl1pPr algn="r">
              <a:defRPr sz="1200"/>
            </a:lvl1pPr>
          </a:lstStyle>
          <a:p>
            <a:fld id="{485394BA-47FE-44C3-B0BC-BF9107A377DF}" type="datetimeFigureOut">
              <a:rPr kumimoji="1" lang="ja-JP" altLang="en-US" smtClean="0"/>
              <a:t>2022/8/15</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6887"/>
          </a:xfrm>
          <a:prstGeom prst="rect">
            <a:avLst/>
          </a:prstGeom>
        </p:spPr>
        <p:txBody>
          <a:bodyPr vert="horz" lIns="91425" tIns="45714" rIns="91425" bIns="45714" rtlCol="0" anchor="b"/>
          <a:lstStyle>
            <a:lvl1pPr algn="r">
              <a:defRPr sz="1200"/>
            </a:lvl1pPr>
          </a:lstStyle>
          <a:p>
            <a:fld id="{DB386519-46F3-475F-B838-117A44731A1B}" type="slidenum">
              <a:rPr kumimoji="1" lang="ja-JP" altLang="en-US" smtClean="0"/>
              <a:t>‹#›</a:t>
            </a:fld>
            <a:endParaRPr kumimoji="1" lang="ja-JP" altLang="en-US"/>
          </a:p>
        </p:txBody>
      </p:sp>
    </p:spTree>
    <p:extLst>
      <p:ext uri="{BB962C8B-B14F-4D97-AF65-F5344CB8AC3E}">
        <p14:creationId xmlns:p14="http://schemas.microsoft.com/office/powerpoint/2010/main" val="398979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7880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564188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56551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816474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2879269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369735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2601053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192314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168195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81725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681078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06903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2034921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1888017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988950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86064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814747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863399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1619630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3287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76538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191310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941798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43</a:t>
            </a:fld>
            <a:endParaRPr kumimoji="1" lang="ja-JP" altLang="en-US"/>
          </a:p>
        </p:txBody>
      </p:sp>
    </p:spTree>
    <p:extLst>
      <p:ext uri="{BB962C8B-B14F-4D97-AF65-F5344CB8AC3E}">
        <p14:creationId xmlns:p14="http://schemas.microsoft.com/office/powerpoint/2010/main" val="372961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80315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5763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71650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84896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96413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182351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7"/>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D5381FD-E3EF-4724-AE22-E5A9FF388741}" type="datetime1">
              <a:rPr kumimoji="1" lang="ja-JP" altLang="en-US" smtClean="0"/>
              <a:t>2022/8/15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801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BEF45D2-35C4-4837-977F-C09E8FB79308}" type="datetime1">
              <a:rPr kumimoji="1" lang="ja-JP" altLang="en-US" smtClean="0"/>
              <a:t>2022/8/15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58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0"/>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40"/>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05D1C39-6753-4AC6-9476-89897E1002F5}" type="datetime1">
              <a:rPr kumimoji="1" lang="ja-JP" altLang="en-US" smtClean="0"/>
              <a:t>2022/8/15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8665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55427A-7B15-45B0-B953-34F361CD54E4}" type="datetime1">
              <a:rPr kumimoji="1" lang="ja-JP" altLang="en-US" smtClean="0"/>
              <a:t>2022/8/15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410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2"/>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5"/>
            <a:ext cx="84201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F331BA9-093E-46B8-A229-3301CAA81E13}" type="datetime1">
              <a:rPr kumimoji="1" lang="ja-JP" altLang="en-US" smtClean="0"/>
              <a:t>2022/8/15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4597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2"/>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2"/>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60790AB-77BA-460B-A672-3240BB367A71}" type="datetime1">
              <a:rPr kumimoji="1" lang="ja-JP" altLang="en-US" smtClean="0"/>
              <a:t>2022/8/15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9816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2" y="1535113"/>
            <a:ext cx="4378590"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D2EC11A-AA4D-4EF9-9CBF-953B209C06EE}" type="datetime1">
              <a:rPr kumimoji="1" lang="ja-JP" altLang="en-US" smtClean="0"/>
              <a:t>2022/8/15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9172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B783B8A-33CF-4593-B4F5-F55A7176672A}" type="datetime1">
              <a:rPr kumimoji="1" lang="ja-JP" altLang="en-US" smtClean="0"/>
              <a:t>2022/8/15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49766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1B6AEB7-0B44-4AB3-BE1C-42FA050BBE32}" type="datetime1">
              <a:rPr kumimoji="1" lang="ja-JP" altLang="en-US" smtClean="0"/>
              <a:t>2022/8/15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0343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2" y="1435102"/>
            <a:ext cx="3259006"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844FD6E-AE7D-4045-A8D3-56406497187B}" type="datetime1">
              <a:rPr kumimoji="1" lang="ja-JP" altLang="en-US" smtClean="0"/>
              <a:t>2022/8/15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6898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F7B603-F64E-4137-B8DF-C66449FB1644}" type="datetime1">
              <a:rPr kumimoji="1" lang="ja-JP" altLang="en-US" smtClean="0"/>
              <a:t>2022/8/15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832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29" tIns="45715" rIns="91429" bIns="4571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2"/>
            <a:ext cx="8915400" cy="4525963"/>
          </a:xfrm>
          <a:prstGeom prst="rect">
            <a:avLst/>
          </a:prstGeom>
        </p:spPr>
        <p:txBody>
          <a:bodyPr vert="horz" lIns="91429" tIns="45715" rIns="91429" bIns="4571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2"/>
            <a:ext cx="23114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FB24681C-18FF-4CD7-894D-3ED303DC8A88}" type="datetime1">
              <a:rPr kumimoji="1" lang="ja-JP" altLang="en-US" smtClean="0"/>
              <a:t>2022/8/15</a:t>
            </a:fld>
            <a:endParaRPr kumimoji="1" lang="ja-JP" altLang="en-US"/>
          </a:p>
        </p:txBody>
      </p:sp>
      <p:sp>
        <p:nvSpPr>
          <p:cNvPr id="5" name="フッター プレースホルダー 4"/>
          <p:cNvSpPr>
            <a:spLocks noGrp="1"/>
          </p:cNvSpPr>
          <p:nvPr>
            <p:ph type="ftr" sz="quarter" idx="3"/>
          </p:nvPr>
        </p:nvSpPr>
        <p:spPr>
          <a:xfrm>
            <a:off x="3384550" y="6356352"/>
            <a:ext cx="31369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2"/>
            <a:ext cx="2311400" cy="365125"/>
          </a:xfrm>
          <a:prstGeom prst="rect">
            <a:avLst/>
          </a:prstGeom>
        </p:spPr>
        <p:txBody>
          <a:bodyPr vert="horz" lIns="91429" tIns="45715" rIns="91429" bIns="45715" rtlCol="0" anchor="ctr"/>
          <a:lstStyle>
            <a:lvl1pPr algn="r">
              <a:defRPr sz="2000">
                <a:solidFill>
                  <a:schemeClr val="tx1">
                    <a:tint val="75000"/>
                  </a:schemeClr>
                </a:solidFill>
              </a:defRPr>
            </a:lvl1pPr>
          </a:lstStyle>
          <a:p>
            <a:fld id="{EA6D242B-6A52-4C5C-AF40-54B5FB6D04E5}" type="slidenum">
              <a:rPr lang="ja-JP" altLang="en-US" smtClean="0"/>
              <a:pPr/>
              <a:t>‹#›</a:t>
            </a:fld>
            <a:endParaRPr lang="ja-JP" altLang="en-US"/>
          </a:p>
        </p:txBody>
      </p:sp>
    </p:spTree>
    <p:extLst>
      <p:ext uri="{BB962C8B-B14F-4D97-AF65-F5344CB8AC3E}">
        <p14:creationId xmlns:p14="http://schemas.microsoft.com/office/powerpoint/2010/main" val="210128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928655" y="294356"/>
            <a:ext cx="1368152" cy="3385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600" dirty="0" smtClean="0">
                <a:solidFill>
                  <a:schemeClr val="tx1"/>
                </a:solidFill>
                <a:latin typeface="Meiryo UI" panose="020B0604030504040204" pitchFamily="50" charset="-128"/>
                <a:ea typeface="Meiryo UI" panose="020B0604030504040204" pitchFamily="50" charset="-128"/>
              </a:rPr>
              <a:t>資料</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Rectangle 1"/>
          <p:cNvSpPr>
            <a:spLocks noChangeArrowheads="1"/>
          </p:cNvSpPr>
          <p:nvPr/>
        </p:nvSpPr>
        <p:spPr bwMode="auto">
          <a:xfrm>
            <a:off x="1928664" y="5517232"/>
            <a:ext cx="6048672" cy="792088"/>
          </a:xfrm>
          <a:prstGeom prst="rect">
            <a:avLst/>
          </a:prstGeom>
          <a:noFill/>
          <a:ln>
            <a:noFill/>
          </a:ln>
          <a:effectLs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４年７月</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第１回大阪府住生活審議会　資料</a:t>
            </a:r>
          </a:p>
        </p:txBody>
      </p:sp>
      <p:sp>
        <p:nvSpPr>
          <p:cNvPr id="7" name="正方形/長方形 6"/>
          <p:cNvSpPr/>
          <p:nvPr/>
        </p:nvSpPr>
        <p:spPr>
          <a:xfrm>
            <a:off x="1082824"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1" name="テキスト ボックス 10"/>
          <p:cNvSpPr txBox="1"/>
          <p:nvPr/>
        </p:nvSpPr>
        <p:spPr>
          <a:xfrm>
            <a:off x="908014" y="2931375"/>
            <a:ext cx="8088069" cy="770774"/>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algn="ctr"/>
            <a:r>
              <a:rPr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「住まう</a:t>
            </a:r>
            <a:r>
              <a:rPr lang="ja-JP" altLang="en-US" sz="40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ビジョン・</a:t>
            </a:r>
            <a:r>
              <a:rPr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大阪」の</a:t>
            </a:r>
            <a:r>
              <a:rPr lang="ja-JP" altLang="en-US" sz="40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進捗状況</a:t>
            </a:r>
          </a:p>
        </p:txBody>
      </p:sp>
    </p:spTree>
    <p:extLst>
      <p:ext uri="{BB962C8B-B14F-4D97-AF65-F5344CB8AC3E}">
        <p14:creationId xmlns:p14="http://schemas.microsoft.com/office/powerpoint/2010/main" val="351414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③建築物の省エネルギー化の推進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938890"/>
            <a:ext cx="9906000" cy="302074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defTabSz="732411">
              <a:lnSpc>
                <a:spcPct val="130000"/>
              </a:lnSpc>
              <a:spcBef>
                <a:spcPts val="277"/>
              </a:spcBef>
              <a:defRPr/>
            </a:pP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従来からの取組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省エネ基準適合義務、再エネ設備導入検討義務</a:t>
            </a: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・建築物の</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顕彰制度</a:t>
            </a: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おおさか環境にやさしい建築賞、“涼”デザイン建築賞）　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ts val="1569"/>
              </a:lnSpc>
              <a:spcBef>
                <a:spcPts val="277"/>
              </a:spcBef>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＜条例改正の内容（</a:t>
            </a:r>
            <a:r>
              <a:rPr lang="en-US" altLang="ja-JP"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R4.4</a:t>
            </a:r>
            <a:r>
              <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・建築士について、建築主に対する建築物のエネルギーの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使用の抑制に関する</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情報の提供に係る努力義務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定める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69460" y="4305300"/>
            <a:ext cx="9567079" cy="2470812"/>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738" dirty="0">
              <a:solidFill>
                <a:schemeClr val="tx1"/>
              </a:solidFill>
              <a:latin typeface="Meiryo UI" panose="020B0604030504040204" pitchFamily="50" charset="-128"/>
              <a:ea typeface="Meiryo UI" panose="020B0604030504040204" pitchFamily="50" charset="-128"/>
            </a:endParaRPr>
          </a:p>
          <a:p>
            <a:endParaRPr lang="en-US" altLang="ja-JP" sz="738" dirty="0">
              <a:solidFill>
                <a:schemeClr val="tx1"/>
              </a:solidFill>
              <a:latin typeface="Meiryo UI" panose="020B0604030504040204" pitchFamily="50" charset="-128"/>
              <a:ea typeface="Meiryo UI" panose="020B0604030504040204" pitchFamily="50" charset="-128"/>
            </a:endParaRPr>
          </a:p>
          <a:p>
            <a:pPr>
              <a:lnSpc>
                <a:spcPts val="1000"/>
              </a:lnSpc>
            </a:pP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endParaRPr>
          </a:p>
          <a:p>
            <a:pPr>
              <a:lnSpc>
                <a:spcPts val="2031"/>
              </a:lnSpc>
            </a:pPr>
            <a:endParaRPr lang="en-US" altLang="ja-JP" sz="1400" dirty="0" smtClean="0">
              <a:solidFill>
                <a:schemeClr val="tx1"/>
              </a:solidFill>
              <a:latin typeface="Meiryo UI" panose="020B0604030504040204" pitchFamily="50" charset="-128"/>
              <a:ea typeface="Meiryo UI" panose="020B0604030504040204" pitchFamily="50" charset="-128"/>
            </a:endParaRPr>
          </a:p>
          <a:p>
            <a:pPr>
              <a:lnSpc>
                <a:spcPts val="2031"/>
              </a:lnSpc>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○建築</a:t>
            </a:r>
            <a:r>
              <a:rPr lang="ja-JP" altLang="en-US" dirty="0">
                <a:solidFill>
                  <a:schemeClr val="tx1"/>
                </a:solidFill>
                <a:latin typeface="Meiryo UI" panose="020B0604030504040204" pitchFamily="50" charset="-128"/>
                <a:ea typeface="Meiryo UI" panose="020B0604030504040204" pitchFamily="50" charset="-128"/>
              </a:rPr>
              <a:t>主や建築士への</a:t>
            </a:r>
            <a:r>
              <a:rPr lang="ja-JP" altLang="en-US" b="1" u="sng" dirty="0">
                <a:solidFill>
                  <a:srgbClr val="FF0000"/>
                </a:solidFill>
                <a:latin typeface="Meiryo UI" panose="020B0604030504040204" pitchFamily="50" charset="-128"/>
                <a:ea typeface="Meiryo UI" panose="020B0604030504040204" pitchFamily="50" charset="-128"/>
              </a:rPr>
              <a:t>省エネに関する情報提供</a:t>
            </a:r>
            <a:endParaRPr lang="en-US" altLang="ja-JP" b="1" u="sng" dirty="0">
              <a:solidFill>
                <a:srgbClr val="FF0000"/>
              </a:solidFill>
              <a:latin typeface="Meiryo UI" panose="020B0604030504040204" pitchFamily="50" charset="-128"/>
              <a:ea typeface="Meiryo UI" panose="020B0604030504040204" pitchFamily="50" charset="-128"/>
            </a:endParaRPr>
          </a:p>
          <a:p>
            <a:pPr>
              <a:lnSpc>
                <a:spcPts val="2031"/>
              </a:lnSpc>
            </a:pPr>
            <a:r>
              <a:rPr lang="ja-JP" altLang="en-US" sz="1400" dirty="0">
                <a:solidFill>
                  <a:schemeClr val="tx1"/>
                </a:solidFill>
                <a:latin typeface="Meiryo UI" panose="020B0604030504040204" pitchFamily="50" charset="-128"/>
                <a:ea typeface="Meiryo UI" panose="020B0604030504040204" pitchFamily="50" charset="-128"/>
              </a:rPr>
              <a:t>　　 　・各行政庁や建築関係団体</a:t>
            </a:r>
            <a:r>
              <a:rPr lang="ja-JP" altLang="en-US" sz="1400" dirty="0" smtClean="0">
                <a:solidFill>
                  <a:schemeClr val="tx1"/>
                </a:solidFill>
                <a:latin typeface="Meiryo UI" panose="020B0604030504040204" pitchFamily="50" charset="-128"/>
                <a:ea typeface="Meiryo UI" panose="020B0604030504040204" pitchFamily="50" charset="-128"/>
              </a:rPr>
              <a:t>、</a:t>
            </a:r>
            <a:r>
              <a:rPr lang="zh-TW" altLang="en-US" sz="1400" dirty="0">
                <a:solidFill>
                  <a:schemeClr val="tx1"/>
                </a:solidFill>
                <a:latin typeface="Meiryo UI" panose="020B0604030504040204" pitchFamily="50" charset="-128"/>
                <a:ea typeface="Meiryo UI" panose="020B0604030504040204" pitchFamily="50" charset="-128"/>
              </a:rPr>
              <a:t>不動産関係団体</a:t>
            </a:r>
            <a:r>
              <a:rPr lang="ja-JP" altLang="en-US" sz="1400" dirty="0" err="1" smtClean="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住宅展示場等と連携</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2400"/>
              </a:lnSpc>
            </a:pPr>
            <a:r>
              <a:rPr lang="ja-JP" altLang="en-US" sz="1400" dirty="0">
                <a:solidFill>
                  <a:schemeClr val="tx1"/>
                </a:solidFill>
                <a:latin typeface="Meiryo UI" panose="020B0604030504040204" pitchFamily="50" charset="-128"/>
                <a:ea typeface="Meiryo UI" panose="020B0604030504040204" pitchFamily="50" charset="-128"/>
              </a:rPr>
              <a:t>　　　 ・条例改正を踏まえ作成した普及啓発ツールを効果的に</a:t>
            </a:r>
            <a:r>
              <a:rPr lang="ja-JP" altLang="en-US" sz="1400" dirty="0" smtClean="0">
                <a:solidFill>
                  <a:schemeClr val="tx1"/>
                </a:solidFill>
                <a:latin typeface="Meiryo UI" panose="020B0604030504040204" pitchFamily="50" charset="-128"/>
                <a:ea typeface="Meiryo UI" panose="020B0604030504040204" pitchFamily="50" charset="-128"/>
              </a:rPr>
              <a:t>活用</a:t>
            </a:r>
            <a:endParaRPr lang="en-US" altLang="ja-JP" sz="1400" dirty="0" smtClean="0">
              <a:solidFill>
                <a:schemeClr val="tx1"/>
              </a:solidFill>
              <a:latin typeface="Meiryo UI" panose="020B0604030504040204" pitchFamily="50" charset="-128"/>
              <a:ea typeface="Meiryo UI" panose="020B0604030504040204" pitchFamily="50" charset="-128"/>
            </a:endParaRPr>
          </a:p>
          <a:p>
            <a:pPr>
              <a:lnSpc>
                <a:spcPts val="1000"/>
              </a:lnSpc>
            </a:pP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2400"/>
              </a:lnSpc>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rPr>
              <a:t>ZEB</a:t>
            </a: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ZEH</a:t>
            </a:r>
            <a:r>
              <a:rPr lang="ja-JP" altLang="en-US" dirty="0">
                <a:solidFill>
                  <a:schemeClr val="tx1"/>
                </a:solidFill>
                <a:latin typeface="Meiryo UI" panose="020B0604030504040204" pitchFamily="50" charset="-128"/>
                <a:ea typeface="Meiryo UI" panose="020B0604030504040204" pitchFamily="50" charset="-128"/>
              </a:rPr>
              <a:t>等の省エネ住宅・建築物の普及拡大</a:t>
            </a:r>
            <a:endParaRPr lang="en-US" altLang="ja-JP" dirty="0">
              <a:solidFill>
                <a:schemeClr val="tx1"/>
              </a:solidFill>
              <a:latin typeface="Meiryo UI" panose="020B0604030504040204" pitchFamily="50" charset="-128"/>
              <a:ea typeface="Meiryo UI" panose="020B0604030504040204" pitchFamily="50" charset="-128"/>
            </a:endParaRPr>
          </a:p>
          <a:p>
            <a:pPr>
              <a:lnSpc>
                <a:spcPts val="2215"/>
              </a:lnSpc>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建築関係団体や環境部局と共に、セミナー等で工務店等の</a:t>
            </a:r>
            <a:r>
              <a:rPr lang="ja-JP" altLang="en-US" sz="1400" b="1" u="sng" dirty="0">
                <a:solidFill>
                  <a:srgbClr val="FF0000"/>
                </a:solidFill>
                <a:latin typeface="Meiryo UI" panose="020B0604030504040204" pitchFamily="50" charset="-128"/>
                <a:ea typeface="Meiryo UI" panose="020B0604030504040204" pitchFamily="50" charset="-128"/>
              </a:rPr>
              <a:t>作り手側への情報提供</a:t>
            </a:r>
            <a:r>
              <a:rPr lang="ja-JP" altLang="en-US" sz="1400" dirty="0">
                <a:solidFill>
                  <a:schemeClr val="tx1"/>
                </a:solidFill>
                <a:latin typeface="Meiryo UI" panose="020B0604030504040204" pitchFamily="50" charset="-128"/>
                <a:ea typeface="Meiryo UI" panose="020B0604030504040204" pitchFamily="50" charset="-128"/>
              </a:rPr>
              <a:t>を実施　　</a:t>
            </a:r>
            <a:endParaRPr lang="en-US" altLang="ja-JP" sz="1292" dirty="0">
              <a:solidFill>
                <a:schemeClr val="tx1"/>
              </a:solidFill>
              <a:latin typeface="Meiryo UI" panose="020B0604030504040204" pitchFamily="50" charset="-128"/>
              <a:ea typeface="Meiryo UI" panose="020B0604030504040204" pitchFamily="50" charset="-128"/>
            </a:endParaRPr>
          </a:p>
          <a:p>
            <a:endParaRPr lang="en-US" altLang="ja-JP" sz="1292" dirty="0">
              <a:solidFill>
                <a:schemeClr val="tx1"/>
              </a:solidFill>
              <a:latin typeface="Meiryo UI" panose="020B0604030504040204" pitchFamily="50" charset="-128"/>
              <a:ea typeface="Meiryo UI" panose="020B0604030504040204" pitchFamily="50" charset="-128"/>
            </a:endParaRPr>
          </a:p>
          <a:p>
            <a:endParaRPr lang="ja-JP" altLang="en-US" sz="1292" dirty="0">
              <a:solidFill>
                <a:schemeClr val="tx1"/>
              </a:solidFill>
              <a:latin typeface="Meiryo UI" panose="020B0604030504040204" pitchFamily="50" charset="-128"/>
              <a:ea typeface="Meiryo UI" panose="020B0604030504040204" pitchFamily="50" charset="-128"/>
            </a:endParaRPr>
          </a:p>
          <a:p>
            <a:endParaRPr lang="en-US" altLang="ja-JP" sz="1292"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69460" y="4382213"/>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a:stretch>
            <a:fillRect/>
          </a:stretch>
        </p:blipFill>
        <p:spPr>
          <a:xfrm>
            <a:off x="7738758" y="4498640"/>
            <a:ext cx="1392542" cy="2007931"/>
          </a:xfrm>
          <a:prstGeom prst="rect">
            <a:avLst/>
          </a:prstGeom>
        </p:spPr>
      </p:pic>
      <p:sp>
        <p:nvSpPr>
          <p:cNvPr id="15" name="テキスト ボックス 14"/>
          <p:cNvSpPr txBox="1"/>
          <p:nvPr/>
        </p:nvSpPr>
        <p:spPr>
          <a:xfrm>
            <a:off x="7611041" y="6465281"/>
            <a:ext cx="1924845" cy="262829"/>
          </a:xfrm>
          <a:prstGeom prst="rect">
            <a:avLst/>
          </a:prstGeom>
          <a:noFill/>
        </p:spPr>
        <p:txBody>
          <a:bodyPr wrap="square" rtlCol="0">
            <a:spAutoFit/>
          </a:bodyPr>
          <a:lstStyle/>
          <a:p>
            <a:r>
              <a:rPr lang="ja-JP" altLang="en-US" sz="1108" dirty="0">
                <a:latin typeface="Meiryo UI" panose="020B0604030504040204" pitchFamily="50" charset="-128"/>
                <a:ea typeface="Meiryo UI" panose="020B0604030504040204" pitchFamily="50" charset="-128"/>
              </a:rPr>
              <a:t>啓発チラシ（</a:t>
            </a:r>
            <a:r>
              <a:rPr lang="en-US" altLang="ja-JP" sz="1108" dirty="0">
                <a:latin typeface="Meiryo UI" panose="020B0604030504040204" pitchFamily="50" charset="-128"/>
                <a:ea typeface="Meiryo UI" panose="020B0604030504040204" pitchFamily="50" charset="-128"/>
              </a:rPr>
              <a:t>R4.4</a:t>
            </a:r>
            <a:r>
              <a:rPr lang="ja-JP" altLang="en-US" sz="1108" dirty="0">
                <a:latin typeface="Meiryo UI" panose="020B0604030504040204" pitchFamily="50" charset="-128"/>
                <a:ea typeface="Meiryo UI" panose="020B0604030504040204" pitchFamily="50" charset="-128"/>
              </a:rPr>
              <a:t>作成）</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749" y="962403"/>
            <a:ext cx="4038790" cy="2837250"/>
          </a:xfrm>
          <a:prstGeom prst="rect">
            <a:avLst/>
          </a:prstGeom>
        </p:spPr>
      </p:pic>
      <p:sp>
        <p:nvSpPr>
          <p:cNvPr id="4" name="テキスト ボックス 3"/>
          <p:cNvSpPr txBox="1"/>
          <p:nvPr/>
        </p:nvSpPr>
        <p:spPr>
          <a:xfrm>
            <a:off x="5600931" y="3843635"/>
            <a:ext cx="4305068" cy="461665"/>
          </a:xfrm>
          <a:prstGeom prst="rect">
            <a:avLst/>
          </a:prstGeom>
          <a:noFill/>
        </p:spPr>
        <p:txBody>
          <a:bodyPr wrap="square" rtlCol="0">
            <a:spAutoFit/>
          </a:bodyPr>
          <a:lstStyle/>
          <a:p>
            <a:pPr algn="ctr"/>
            <a:r>
              <a:rPr lang="ja-JP" altLang="en-US" sz="1200" dirty="0"/>
              <a:t>令和３年度おおさか環境にやさしい建築</a:t>
            </a:r>
            <a:r>
              <a:rPr lang="ja-JP" altLang="en-US" sz="1200" dirty="0" smtClean="0"/>
              <a:t>賞 </a:t>
            </a:r>
            <a:r>
              <a:rPr lang="ja-JP" altLang="en-US" sz="1200" dirty="0"/>
              <a:t>大阪府知事</a:t>
            </a:r>
            <a:r>
              <a:rPr lang="ja-JP" altLang="en-US" sz="1200" dirty="0" smtClean="0"/>
              <a:t>賞</a:t>
            </a:r>
            <a:endParaRPr lang="en-US" altLang="ja-JP" sz="1200" dirty="0" smtClean="0"/>
          </a:p>
          <a:p>
            <a:pPr algn="ctr"/>
            <a:endParaRPr kumimoji="1" lang="ja-JP" altLang="en-US" sz="1200" dirty="0"/>
          </a:p>
        </p:txBody>
      </p:sp>
      <p:sp>
        <p:nvSpPr>
          <p:cNvPr id="6" name="テキスト ボックス 5"/>
          <p:cNvSpPr txBox="1"/>
          <p:nvPr/>
        </p:nvSpPr>
        <p:spPr>
          <a:xfrm>
            <a:off x="2217421" y="4067321"/>
            <a:ext cx="7990218" cy="338554"/>
          </a:xfrm>
          <a:prstGeom prst="rect">
            <a:avLst/>
          </a:prstGeom>
          <a:noFill/>
        </p:spPr>
        <p:txBody>
          <a:bodyPr wrap="square" rtlCol="0">
            <a:spAutoFit/>
          </a:bodyPr>
          <a:lstStyle/>
          <a:p>
            <a:r>
              <a:rPr lang="ja-JP" altLang="en-US" sz="800" dirty="0"/>
              <a:t>（用途：事務所 　所在地 ：高槻市桜町 　建築主：コニカミノルタ株式会社 </a:t>
            </a:r>
            <a:r>
              <a:rPr lang="ja-JP" altLang="en-US" sz="800" dirty="0" smtClean="0"/>
              <a:t>  設計者</a:t>
            </a:r>
            <a:r>
              <a:rPr lang="ja-JP" altLang="en-US" sz="800" dirty="0"/>
              <a:t>：株式会社竹中工務店大阪一級建築士</a:t>
            </a:r>
            <a:r>
              <a:rPr lang="ja-JP" altLang="en-US" sz="800" dirty="0" smtClean="0"/>
              <a:t>事務所</a:t>
            </a:r>
            <a:r>
              <a:rPr lang="en-US" altLang="ja-JP" sz="800" dirty="0" smtClean="0"/>
              <a:t>    </a:t>
            </a:r>
            <a:r>
              <a:rPr lang="en-US" altLang="ja-JP" sz="800" dirty="0"/>
              <a:t>CASBEE-S</a:t>
            </a:r>
            <a:r>
              <a:rPr lang="ja-JP" altLang="en-US" sz="800" dirty="0"/>
              <a:t>の認証（</a:t>
            </a:r>
            <a:r>
              <a:rPr lang="en-US" altLang="ja-JP" sz="800" dirty="0"/>
              <a:t>BEE=3.4</a:t>
            </a:r>
            <a:r>
              <a:rPr lang="ja-JP" altLang="en-US" sz="800" dirty="0" smtClean="0"/>
              <a:t>）</a:t>
            </a:r>
            <a:r>
              <a:rPr lang="ja-JP" altLang="en-US" sz="800" dirty="0"/>
              <a:t>、</a:t>
            </a:r>
            <a:r>
              <a:rPr lang="en-US" altLang="ja-JP" sz="800" dirty="0" smtClean="0"/>
              <a:t>ZEB-Oriented</a:t>
            </a:r>
            <a:r>
              <a:rPr lang="ja-JP" altLang="en-US" sz="800" dirty="0"/>
              <a:t>相当） </a:t>
            </a:r>
          </a:p>
          <a:p>
            <a:pPr algn="r"/>
            <a:endParaRPr kumimoji="1" lang="ja-JP" altLang="en-US" sz="800" dirty="0"/>
          </a:p>
        </p:txBody>
      </p:sp>
      <p:sp>
        <p:nvSpPr>
          <p:cNvPr id="10" name="スライド番号プレースホルダー 9"/>
          <p:cNvSpPr>
            <a:spLocks noGrp="1"/>
          </p:cNvSpPr>
          <p:nvPr>
            <p:ph type="sldNum" sz="quarter" idx="12"/>
          </p:nvPr>
        </p:nvSpPr>
        <p:spPr>
          <a:xfrm>
            <a:off x="7509869" y="6465281"/>
            <a:ext cx="2311400" cy="365125"/>
          </a:xfrm>
        </p:spPr>
        <p:txBody>
          <a:bodyPr/>
          <a:lstStyle/>
          <a:p>
            <a:fld id="{EA6D242B-6A52-4C5C-AF40-54B5FB6D04E5}" type="slidenum">
              <a:rPr kumimoji="1" lang="ja-JP" altLang="en-US" smtClean="0"/>
              <a:t>10</a:t>
            </a:fld>
            <a:endParaRPr kumimoji="1" lang="ja-JP" altLang="en-US" dirty="0"/>
          </a:p>
        </p:txBody>
      </p:sp>
      <p:sp>
        <p:nvSpPr>
          <p:cNvPr id="16" name="正方形/長方形 15">
            <a:extLst>
              <a:ext uri="{FF2B5EF4-FFF2-40B4-BE49-F238E27FC236}">
                <a16:creationId xmlns:a16="http://schemas.microsoft.com/office/drawing/2014/main" id="{B2214278-2596-4ED4-9E11-B8C83DB4BFF5}"/>
              </a:ext>
            </a:extLst>
          </p:cNvPr>
          <p:cNvSpPr/>
          <p:nvPr/>
        </p:nvSpPr>
        <p:spPr bwMode="gray">
          <a:xfrm>
            <a:off x="86610" y="1114427"/>
            <a:ext cx="5514321" cy="460026"/>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5250" defTabSz="793425">
              <a:lnSpc>
                <a:spcPct val="130000"/>
              </a:lnSpc>
              <a:spcBef>
                <a:spcPts val="300"/>
              </a:spcBef>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spc="-1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a:t>
            </a:r>
            <a:r>
              <a:rPr lang="ja-JP" altLang="en-US" b="1" spc="-100" dirty="0" smtClean="0">
                <a:latin typeface="Meiryo UI" panose="020B0604030504040204" pitchFamily="50" charset="-128"/>
                <a:ea typeface="Meiryo UI" panose="020B0604030504040204" pitchFamily="50" charset="-128"/>
                <a:cs typeface="Meiryo UI" panose="020B0604030504040204" pitchFamily="50" charset="-128"/>
              </a:rPr>
              <a:t>条例に</a:t>
            </a:r>
            <a:r>
              <a:rPr lang="ja-JP" altLang="en-US" b="1" spc="-100" dirty="0">
                <a:latin typeface="Meiryo UI" panose="020B0604030504040204" pitchFamily="50" charset="-128"/>
                <a:ea typeface="Meiryo UI" panose="020B0604030504040204" pitchFamily="50" charset="-128"/>
                <a:cs typeface="Meiryo UI" panose="020B0604030504040204" pitchFamily="50" charset="-128"/>
              </a:rPr>
              <a:t>基づく取組</a:t>
            </a:r>
          </a:p>
        </p:txBody>
      </p:sp>
    </p:spTree>
    <p:extLst>
      <p:ext uri="{BB962C8B-B14F-4D97-AF65-F5344CB8AC3E}">
        <p14:creationId xmlns:p14="http://schemas.microsoft.com/office/powerpoint/2010/main" val="3786622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791" y="4489776"/>
            <a:ext cx="3858013" cy="2136179"/>
          </a:xfrm>
          <a:prstGeom prst="rect">
            <a:avLst/>
          </a:prstGeom>
        </p:spPr>
      </p:pic>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③建築物の省エネルギー化の推進（府有施設における取組）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169222" y="1220285"/>
            <a:ext cx="9454134" cy="1487587"/>
          </a:xfrm>
          <a:prstGeom prst="rect">
            <a:avLst/>
          </a:prstGeom>
          <a:noFill/>
        </p:spPr>
        <p:txBody>
          <a:bodyPr wrap="square" rtlCol="0">
            <a:spAutoFit/>
          </a:bodyPr>
          <a:lstStyle/>
          <a:p>
            <a:pPr>
              <a:spcBef>
                <a:spcPts val="100"/>
              </a:spcBef>
            </a:pPr>
            <a:endParaRPr lang="en-US" altLang="ja-JP" sz="700" dirty="0" smtClean="0">
              <a:latin typeface="Meiryo UI" panose="020B0604030504040204" pitchFamily="50" charset="-128"/>
              <a:ea typeface="Meiryo UI" panose="020B0604030504040204" pitchFamily="50" charset="-128"/>
            </a:endParaRPr>
          </a:p>
          <a:p>
            <a:pPr>
              <a:spcBef>
                <a:spcPts val="100"/>
              </a:spcBef>
            </a:pPr>
            <a:r>
              <a:rPr lang="ja-JP" altLang="en-US" b="1" dirty="0" smtClean="0">
                <a:latin typeface="Meiryo UI" panose="020B0604030504040204" pitchFamily="50" charset="-128"/>
                <a:ea typeface="Meiryo UI" panose="020B0604030504040204" pitchFamily="50" charset="-128"/>
              </a:rPr>
              <a:t>○ＺＥＨ化：</a:t>
            </a:r>
            <a:r>
              <a:rPr lang="ja-JP" altLang="en-US" sz="1600" dirty="0" smtClean="0">
                <a:latin typeface="Meiryo UI" panose="020B0604030504040204" pitchFamily="50" charset="-128"/>
                <a:ea typeface="Meiryo UI" panose="020B0604030504040204" pitchFamily="50" charset="-128"/>
              </a:rPr>
              <a:t>建</a:t>
            </a:r>
            <a:r>
              <a:rPr lang="ja-JP" altLang="en-US" sz="1600" dirty="0">
                <a:latin typeface="Meiryo UI" panose="020B0604030504040204" pitchFamily="50" charset="-128"/>
                <a:ea typeface="Meiryo UI" panose="020B0604030504040204" pitchFamily="50" charset="-128"/>
              </a:rPr>
              <a:t>替住宅において</a:t>
            </a:r>
            <a:r>
              <a:rPr lang="ja-JP" altLang="en-US" sz="1600" b="1" u="sng" dirty="0">
                <a:solidFill>
                  <a:srgbClr val="FF0000"/>
                </a:solidFill>
                <a:latin typeface="Meiryo UI" panose="020B0604030504040204" pitchFamily="50" charset="-128"/>
                <a:ea typeface="Meiryo UI" panose="020B0604030504040204" pitchFamily="50" charset="-128"/>
              </a:rPr>
              <a:t>ＺＥＨ水準を満たす標準設計の確立</a:t>
            </a:r>
            <a:r>
              <a:rPr lang="ja-JP" altLang="en-US" sz="1600" b="1" u="sng" dirty="0" smtClean="0">
                <a:solidFill>
                  <a:srgbClr val="FF0000"/>
                </a:solidFill>
                <a:latin typeface="Meiryo UI" panose="020B0604030504040204" pitchFamily="50" charset="-128"/>
                <a:ea typeface="Meiryo UI" panose="020B0604030504040204" pitchFamily="50" charset="-128"/>
              </a:rPr>
              <a:t>に向けて検討</a:t>
            </a:r>
            <a:endParaRPr lang="en-US" altLang="ja-JP" sz="1100" dirty="0">
              <a:latin typeface="Meiryo UI" panose="020B0604030504040204" pitchFamily="50" charset="-128"/>
              <a:ea typeface="Meiryo UI" panose="020B0604030504040204" pitchFamily="50" charset="-128"/>
            </a:endParaRPr>
          </a:p>
          <a:p>
            <a:pPr>
              <a:spcBef>
                <a:spcPts val="100"/>
              </a:spcBef>
            </a:pPr>
            <a:r>
              <a:rPr lang="ja-JP" altLang="en-US" b="1" dirty="0" smtClean="0">
                <a:latin typeface="Meiryo UI" panose="020B0604030504040204" pitchFamily="50" charset="-128"/>
                <a:ea typeface="Meiryo UI" panose="020B0604030504040204" pitchFamily="50" charset="-128"/>
              </a:rPr>
              <a:t>○太陽光パネル</a:t>
            </a:r>
            <a:r>
              <a:rPr lang="ja-JP" altLang="en-US" b="1" dirty="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先行的に駐車場外灯に</a:t>
            </a:r>
            <a:r>
              <a:rPr lang="ja-JP" altLang="en-US" sz="1600" dirty="0" smtClean="0">
                <a:latin typeface="Meiryo UI" panose="020B0604030504040204" pitchFamily="50" charset="-128"/>
                <a:ea typeface="Meiryo UI" panose="020B0604030504040204" pitchFamily="50" charset="-128"/>
              </a:rPr>
              <a:t>給電する小規模発電設備</a:t>
            </a:r>
            <a:r>
              <a:rPr lang="ja-JP" altLang="en-US" sz="1600" b="1" u="sng" dirty="0" smtClean="0">
                <a:solidFill>
                  <a:srgbClr val="FF0000"/>
                </a:solidFill>
                <a:latin typeface="Meiryo UI" panose="020B0604030504040204" pitchFamily="50" charset="-128"/>
                <a:ea typeface="Meiryo UI" panose="020B0604030504040204" pitchFamily="50" charset="-128"/>
              </a:rPr>
              <a:t>設置を検討</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rPr>
              <a:t>○木材利用</a:t>
            </a:r>
            <a:r>
              <a:rPr lang="ja-JP" altLang="en-US" sz="1600" b="1" dirty="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集会所の木造化の検討、外構部分の木質化の検討</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rPr>
              <a:t>○電気</a:t>
            </a:r>
            <a:r>
              <a:rPr lang="ja-JP" altLang="en-US" b="1" dirty="0">
                <a:latin typeface="Meiryo UI" panose="020B0604030504040204" pitchFamily="50" charset="-128"/>
                <a:ea typeface="Meiryo UI" panose="020B0604030504040204" pitchFamily="50" charset="-128"/>
              </a:rPr>
              <a:t>自動車充電設備の設置</a:t>
            </a:r>
            <a:r>
              <a:rPr lang="ja-JP" altLang="en-US" b="1" dirty="0" smtClean="0">
                <a:latin typeface="Meiryo UI" panose="020B0604030504040204" pitchFamily="50" charset="-128"/>
                <a:ea typeface="Meiryo UI" panose="020B0604030504040204" pitchFamily="50" charset="-128"/>
              </a:rPr>
              <a:t>促進</a:t>
            </a:r>
            <a:r>
              <a:rPr lang="ja-JP" altLang="en-US" b="1"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民間事</a:t>
            </a:r>
            <a:r>
              <a:rPr lang="ja-JP" altLang="en-US" sz="1600" dirty="0">
                <a:latin typeface="Meiryo UI" panose="020B0604030504040204" pitchFamily="50" charset="-128"/>
                <a:ea typeface="Meiryo UI" panose="020B0604030504040204" pitchFamily="50" charset="-128"/>
              </a:rPr>
              <a:t>業者による</a:t>
            </a:r>
            <a:r>
              <a:rPr lang="ja-JP" altLang="en-US" sz="1600" b="1" u="sng" dirty="0">
                <a:solidFill>
                  <a:srgbClr val="FF0000"/>
                </a:solidFill>
                <a:latin typeface="Meiryo UI" panose="020B0604030504040204" pitchFamily="50" charset="-128"/>
                <a:ea typeface="Meiryo UI" panose="020B0604030504040204" pitchFamily="50" charset="-128"/>
              </a:rPr>
              <a:t>空き駐車場を活用した設置ｽｷｰﾑを検討</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56522" y="925685"/>
            <a:ext cx="2943866"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府営住宅における取組</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7536113" y="6534738"/>
            <a:ext cx="2311400" cy="365125"/>
          </a:xfrm>
        </p:spPr>
        <p:txBody>
          <a:bodyPr/>
          <a:lstStyle/>
          <a:p>
            <a:fld id="{EA6D242B-6A52-4C5C-AF40-54B5FB6D04E5}" type="slidenum">
              <a:rPr kumimoji="1" lang="ja-JP" altLang="en-US" smtClean="0"/>
              <a:t>11</a:t>
            </a:fld>
            <a:endParaRPr kumimoji="1" lang="ja-JP" altLang="en-US" dirty="0"/>
          </a:p>
        </p:txBody>
      </p:sp>
      <p:sp>
        <p:nvSpPr>
          <p:cNvPr id="22" name="テキスト ボックス 21">
            <a:extLst>
              <a:ext uri="{FF2B5EF4-FFF2-40B4-BE49-F238E27FC236}">
                <a16:creationId xmlns:a16="http://schemas.microsoft.com/office/drawing/2014/main" id="{A222223B-0499-4301-936D-DED38D842DF7}"/>
              </a:ext>
            </a:extLst>
          </p:cNvPr>
          <p:cNvSpPr txBox="1"/>
          <p:nvPr/>
        </p:nvSpPr>
        <p:spPr>
          <a:xfrm>
            <a:off x="220880" y="3222550"/>
            <a:ext cx="9496007" cy="369332"/>
          </a:xfrm>
          <a:prstGeom prst="rect">
            <a:avLst/>
          </a:prstGeom>
          <a:noFill/>
        </p:spPr>
        <p:txBody>
          <a:bodyPr wrap="square" rtlCol="0">
            <a:spAutoFit/>
          </a:bodyPr>
          <a:lstStyle/>
          <a:p>
            <a:pPr>
              <a:spcBef>
                <a:spcPts val="100"/>
              </a:spcBef>
            </a:pPr>
            <a:r>
              <a:rPr lang="ja-JP" altLang="en-US" b="1" dirty="0" smtClean="0">
                <a:latin typeface="Meiryo UI" panose="020B0604030504040204" pitchFamily="50" charset="-128"/>
                <a:ea typeface="Meiryo UI" panose="020B0604030504040204" pitchFamily="50" charset="-128"/>
              </a:rPr>
              <a:t>○ＺＥＢ化</a:t>
            </a:r>
            <a:r>
              <a:rPr lang="ja-JP" altLang="en-US" b="1" dirty="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コスト面を含めた技術的課題を検討</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6E7B112-3118-49C6-BA87-307BD3CDAC5D}"/>
              </a:ext>
            </a:extLst>
          </p:cNvPr>
          <p:cNvSpPr txBox="1"/>
          <p:nvPr/>
        </p:nvSpPr>
        <p:spPr>
          <a:xfrm>
            <a:off x="219280" y="3970354"/>
            <a:ext cx="9280319"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木材利用：</a:t>
            </a:r>
            <a:r>
              <a:rPr lang="ja-JP" altLang="en-US" sz="1600" dirty="0">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小規模建築物の木造化の検討</a:t>
            </a:r>
            <a:r>
              <a:rPr lang="ja-JP" altLang="en-US" sz="1600" b="1" u="sng" dirty="0">
                <a:solidFill>
                  <a:srgbClr val="FF0000"/>
                </a:solidFill>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玄関</a:t>
            </a:r>
            <a:r>
              <a:rPr lang="ja-JP" altLang="en-US" sz="1600" b="1" u="sng" dirty="0">
                <a:solidFill>
                  <a:srgbClr val="FF0000"/>
                </a:solidFill>
                <a:latin typeface="Meiryo UI" panose="020B0604030504040204" pitchFamily="50" charset="-128"/>
                <a:ea typeface="Meiryo UI" panose="020B0604030504040204" pitchFamily="50" charset="-128"/>
              </a:rPr>
              <a:t>ロビー</a:t>
            </a:r>
            <a:r>
              <a:rPr lang="ja-JP" altLang="en-US" sz="1600" b="1" u="sng" dirty="0" smtClean="0">
                <a:solidFill>
                  <a:srgbClr val="FF0000"/>
                </a:solidFill>
                <a:latin typeface="Meiryo UI" panose="020B0604030504040204" pitchFamily="50" charset="-128"/>
                <a:ea typeface="Meiryo UI" panose="020B0604030504040204" pitchFamily="50" charset="-128"/>
              </a:rPr>
              <a:t>等の木質化の検討</a:t>
            </a:r>
            <a:endParaRPr lang="en-US" altLang="ja-JP" sz="1600"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A222223B-0499-4301-936D-DED38D842DF7}"/>
              </a:ext>
            </a:extLst>
          </p:cNvPr>
          <p:cNvSpPr txBox="1"/>
          <p:nvPr/>
        </p:nvSpPr>
        <p:spPr>
          <a:xfrm>
            <a:off x="212501" y="3591882"/>
            <a:ext cx="6350292" cy="369332"/>
          </a:xfrm>
          <a:prstGeom prst="rect">
            <a:avLst/>
          </a:prstGeom>
          <a:noFill/>
        </p:spPr>
        <p:txBody>
          <a:bodyPr wrap="square" rtlCol="0">
            <a:spAutoFit/>
          </a:bodyPr>
          <a:lstStyle/>
          <a:p>
            <a:pPr>
              <a:spcBef>
                <a:spcPts val="100"/>
              </a:spcBef>
            </a:pPr>
            <a:r>
              <a:rPr lang="ja-JP" altLang="en-US" b="1" dirty="0" smtClean="0">
                <a:latin typeface="Meiryo UI" panose="020B0604030504040204" pitchFamily="50" charset="-128"/>
                <a:ea typeface="Meiryo UI" panose="020B0604030504040204" pitchFamily="50" charset="-128"/>
              </a:rPr>
              <a:t>○太陽光パネル</a:t>
            </a:r>
            <a:r>
              <a:rPr lang="ja-JP" altLang="en-US" b="1"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将来</a:t>
            </a:r>
            <a:r>
              <a:rPr lang="ja-JP" altLang="en-US" sz="1600" dirty="0">
                <a:latin typeface="Meiryo UI" panose="020B0604030504040204" pitchFamily="50" charset="-128"/>
                <a:ea typeface="Meiryo UI" panose="020B0604030504040204" pitchFamily="50" charset="-128"/>
              </a:rPr>
              <a:t>の利用状況を踏まえ設置に</a:t>
            </a:r>
            <a:r>
              <a:rPr lang="ja-JP" altLang="en-US" sz="1600" dirty="0" smtClean="0">
                <a:latin typeface="Meiryo UI" panose="020B0604030504040204" pitchFamily="50" charset="-128"/>
                <a:ea typeface="Meiryo UI" panose="020B0604030504040204" pitchFamily="50" charset="-128"/>
              </a:rPr>
              <a:t>向けた</a:t>
            </a:r>
            <a:r>
              <a:rPr lang="ja-JP" altLang="en-US" sz="1600" b="1" u="sng" dirty="0">
                <a:solidFill>
                  <a:srgbClr val="FF0000"/>
                </a:solidFill>
                <a:latin typeface="Meiryo UI" panose="020B0604030504040204" pitchFamily="50" charset="-128"/>
                <a:ea typeface="Meiryo UI" panose="020B0604030504040204" pitchFamily="50" charset="-128"/>
              </a:rPr>
              <a:t>課題を検討</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B2214278-2596-4ED4-9E11-B8C83DB4BFF5}"/>
              </a:ext>
            </a:extLst>
          </p:cNvPr>
          <p:cNvSpPr/>
          <p:nvPr/>
        </p:nvSpPr>
        <p:spPr bwMode="gray">
          <a:xfrm>
            <a:off x="169222" y="2798487"/>
            <a:ext cx="2931166"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一般</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施設における</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p:cNvPicPr>
          <p:nvPr/>
        </p:nvPicPr>
        <p:blipFill rotWithShape="1">
          <a:blip r:embed="rId4" cstate="print">
            <a:extLst>
              <a:ext uri="{28A0092B-C50C-407E-A947-70E740481C1C}">
                <a14:useLocalDpi xmlns:a14="http://schemas.microsoft.com/office/drawing/2010/main" val="0"/>
              </a:ext>
            </a:extLst>
          </a:blip>
          <a:srcRect l="5736" r="35110" b="3761"/>
          <a:stretch/>
        </p:blipFill>
        <p:spPr>
          <a:xfrm>
            <a:off x="3646255" y="4489776"/>
            <a:ext cx="2166070" cy="2110092"/>
          </a:xfrm>
          <a:prstGeom prst="rect">
            <a:avLst/>
          </a:prstGeom>
        </p:spPr>
      </p:pic>
      <p:sp>
        <p:nvSpPr>
          <p:cNvPr id="39" name="テキスト ボックス 8587">
            <a:extLst>
              <a:ext uri="{FF2B5EF4-FFF2-40B4-BE49-F238E27FC236}">
                <a16:creationId xmlns:a16="http://schemas.microsoft.com/office/drawing/2014/main" id="{C61F1BC7-8F11-446D-8C2A-105ECCB0D43D}"/>
              </a:ext>
            </a:extLst>
          </p:cNvPr>
          <p:cNvSpPr txBox="1"/>
          <p:nvPr/>
        </p:nvSpPr>
        <p:spPr>
          <a:xfrm>
            <a:off x="212501" y="4901537"/>
            <a:ext cx="3724025" cy="2131353"/>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r>
              <a:rPr lang="ja-JP" altLang="en-US" sz="1600"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民間</a:t>
            </a:r>
            <a:r>
              <a:rPr lang="ja-JP" altLang="en-US" sz="1600" b="1" u="sng" dirty="0">
                <a:solidFill>
                  <a:srgbClr val="FF0000"/>
                </a:solidFill>
                <a:latin typeface="Meiryo UI" panose="020B0604030504040204" pitchFamily="50" charset="-128"/>
                <a:ea typeface="Meiryo UI" panose="020B0604030504040204" pitchFamily="50" charset="-128"/>
              </a:rPr>
              <a:t>の資金やノウハウを</a:t>
            </a:r>
            <a:r>
              <a:rPr lang="ja-JP" altLang="en-US" sz="1600" b="1" u="sng" dirty="0" smtClean="0">
                <a:solidFill>
                  <a:srgbClr val="FF0000"/>
                </a:solidFill>
                <a:latin typeface="Meiryo UI" panose="020B0604030504040204" pitchFamily="50" charset="-128"/>
                <a:ea typeface="Meiryo UI" panose="020B0604030504040204" pitchFamily="50" charset="-128"/>
              </a:rPr>
              <a:t>活用</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○省エネ</a:t>
            </a:r>
            <a:r>
              <a:rPr lang="ja-JP" altLang="en-US" sz="1600" dirty="0">
                <a:latin typeface="Meiryo UI" panose="020B0604030504040204" pitchFamily="50" charset="-128"/>
                <a:ea typeface="Meiryo UI" panose="020B0604030504040204" pitchFamily="50" charset="-128"/>
              </a:rPr>
              <a:t>改修し、</a:t>
            </a:r>
            <a:r>
              <a:rPr lang="ja-JP" altLang="en-US" sz="1600" b="1" u="sng" dirty="0" smtClean="0">
                <a:solidFill>
                  <a:srgbClr val="FF0000"/>
                </a:solidFill>
                <a:latin typeface="Meiryo UI" panose="020B0604030504040204" pitchFamily="50" charset="-128"/>
                <a:ea typeface="Meiryo UI" panose="020B0604030504040204" pitchFamily="50" charset="-128"/>
              </a:rPr>
              <a:t>光熱水費</a:t>
            </a:r>
            <a:r>
              <a:rPr lang="ja-JP" altLang="en-US" sz="1600" b="1" u="sng" dirty="0">
                <a:solidFill>
                  <a:srgbClr val="FF0000"/>
                </a:solidFill>
                <a:latin typeface="Meiryo UI" panose="020B0604030504040204" pitchFamily="50" charset="-128"/>
                <a:ea typeface="Meiryo UI" panose="020B0604030504040204" pitchFamily="50" charset="-128"/>
              </a:rPr>
              <a:t>の削減分</a:t>
            </a:r>
            <a:r>
              <a:rPr lang="ja-JP" altLang="en-US" sz="1600" b="1" u="sng" dirty="0" smtClean="0">
                <a:solidFill>
                  <a:srgbClr val="FF0000"/>
                </a:solidFill>
                <a:latin typeface="Meiryo UI" panose="020B0604030504040204" pitchFamily="50" charset="-128"/>
                <a:ea typeface="Meiryo UI" panose="020B0604030504040204" pitchFamily="50" charset="-128"/>
              </a:rPr>
              <a:t>で</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改修</a:t>
            </a:r>
            <a:r>
              <a:rPr lang="ja-JP" altLang="en-US" sz="1600" dirty="0">
                <a:latin typeface="Meiryo UI" panose="020B0604030504040204" pitchFamily="50" charset="-128"/>
                <a:ea typeface="Meiryo UI" panose="020B0604030504040204" pitchFamily="50" charset="-128"/>
              </a:rPr>
              <a:t>工事に係る経費等を</a:t>
            </a:r>
            <a:r>
              <a:rPr lang="ja-JP" altLang="en-US" sz="1600" dirty="0" smtClean="0">
                <a:latin typeface="Meiryo UI" panose="020B0604030504040204" pitchFamily="50" charset="-128"/>
                <a:ea typeface="Meiryo UI" panose="020B0604030504040204" pitchFamily="50" charset="-128"/>
              </a:rPr>
              <a:t>償還</a:t>
            </a:r>
            <a:endParaRPr lang="en-US" altLang="ja-JP" sz="1600" dirty="0" smtClean="0">
              <a:latin typeface="Meiryo UI" panose="020B0604030504040204" pitchFamily="50" charset="-128"/>
              <a:ea typeface="Meiryo UI" panose="020B0604030504040204" pitchFamily="50" charset="-128"/>
            </a:endParaRPr>
          </a:p>
          <a:p>
            <a:endParaRPr lang="en-US" altLang="ja-JP" sz="5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市町村の事業</a:t>
            </a:r>
            <a:r>
              <a:rPr lang="ja-JP" altLang="en-US" sz="1600" b="1" u="sng" dirty="0">
                <a:solidFill>
                  <a:srgbClr val="FF0000"/>
                </a:solidFill>
                <a:latin typeface="Meiryo UI" panose="020B0604030504040204" pitchFamily="50" charset="-128"/>
                <a:ea typeface="Meiryo UI" panose="020B0604030504040204" pitchFamily="50" charset="-128"/>
              </a:rPr>
              <a:t>を</a:t>
            </a:r>
            <a:r>
              <a:rPr lang="ja-JP" altLang="en-US" sz="1600" b="1" u="sng" dirty="0" smtClean="0">
                <a:solidFill>
                  <a:srgbClr val="FF0000"/>
                </a:solidFill>
                <a:latin typeface="Meiryo UI" panose="020B0604030504040204" pitchFamily="50" charset="-128"/>
                <a:ea typeface="Meiryo UI" panose="020B0604030504040204" pitchFamily="50" charset="-128"/>
              </a:rPr>
              <a:t>サポート </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20</a:t>
            </a:r>
            <a:r>
              <a:rPr lang="ja-JP" altLang="en-US" sz="1600" dirty="0">
                <a:latin typeface="Meiryo UI" panose="020B0604030504040204" pitchFamily="50" charset="-128"/>
                <a:ea typeface="Meiryo UI" panose="020B0604030504040204" pitchFamily="50" charset="-128"/>
              </a:rPr>
              <a:t>市町村</a:t>
            </a:r>
            <a:r>
              <a:rPr lang="en-US" altLang="ja-JP" sz="1600" dirty="0">
                <a:latin typeface="Meiryo UI" panose="020B0604030504040204" pitchFamily="50" charset="-128"/>
                <a:ea typeface="Meiryo UI" panose="020B0604030504040204" pitchFamily="50" charset="-128"/>
              </a:rPr>
              <a:t>125</a:t>
            </a:r>
            <a:r>
              <a:rPr lang="ja-JP" altLang="en-US" sz="1600" dirty="0">
                <a:latin typeface="Meiryo UI" panose="020B0604030504040204" pitchFamily="50" charset="-128"/>
                <a:ea typeface="Meiryo UI" panose="020B0604030504040204" pitchFamily="50" charset="-128"/>
              </a:rPr>
              <a:t>施設で</a:t>
            </a:r>
            <a:r>
              <a:rPr lang="ja-JP" altLang="en-US" sz="1600" dirty="0" smtClean="0">
                <a:latin typeface="Meiryo UI" panose="020B0604030504040204" pitchFamily="50" charset="-128"/>
                <a:ea typeface="Meiryo UI" panose="020B0604030504040204" pitchFamily="50" charset="-128"/>
              </a:rPr>
              <a:t>事業化</a:t>
            </a:r>
            <a:endParaRPr lang="en-US" altLang="ja-JP" sz="1600" dirty="0" smtClean="0">
              <a:latin typeface="Meiryo UI" panose="020B0604030504040204" pitchFamily="50" charset="-128"/>
              <a:ea typeface="Meiryo UI" panose="020B0604030504040204" pitchFamily="50" charset="-128"/>
            </a:endParaRPr>
          </a:p>
          <a:p>
            <a:endParaRPr lang="en-US" altLang="ja-JP" sz="400" spc="-100" dirty="0">
              <a:latin typeface="Meiryo UI" panose="020B0604030504040204" pitchFamily="50" charset="-128"/>
              <a:ea typeface="Meiryo UI" panose="020B0604030504040204" pitchFamily="50" charset="-128"/>
            </a:endParaRPr>
          </a:p>
          <a:p>
            <a:pPr>
              <a:spcBef>
                <a:spcPts val="300"/>
              </a:spcBef>
            </a:pP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令和４年度公募施設＞</a:t>
            </a:r>
            <a:endParaRPr lang="en-US" altLang="ja-JP" sz="1200" dirty="0">
              <a:latin typeface="Meiryo UI" panose="020B0604030504040204" pitchFamily="50" charset="-128"/>
              <a:ea typeface="Meiryo UI" panose="020B0604030504040204" pitchFamily="50" charset="-128"/>
            </a:endParaRPr>
          </a:p>
          <a:p>
            <a:r>
              <a:rPr lang="ja-JP" altLang="en-US" sz="1200" spc="-80" dirty="0" smtClean="0">
                <a:latin typeface="Meiryo UI" panose="020B0604030504040204" pitchFamily="50" charset="-128"/>
                <a:ea typeface="Meiryo UI" panose="020B0604030504040204" pitchFamily="50" charset="-128"/>
              </a:rPr>
              <a:t>・府</a:t>
            </a:r>
            <a:r>
              <a:rPr lang="ja-JP" altLang="en-US" sz="1200" spc="-80" dirty="0">
                <a:latin typeface="Meiryo UI" panose="020B0604030504040204" pitchFamily="50" charset="-128"/>
                <a:ea typeface="Meiryo UI" panose="020B0604030504040204" pitchFamily="50" charset="-128"/>
              </a:rPr>
              <a:t>税</a:t>
            </a:r>
            <a:r>
              <a:rPr lang="ja-JP" altLang="en-US" sz="1200" spc="-80" dirty="0" smtClean="0">
                <a:latin typeface="Meiryo UI" panose="020B0604030504040204" pitchFamily="50" charset="-128"/>
                <a:ea typeface="Meiryo UI" panose="020B0604030504040204" pitchFamily="50" charset="-128"/>
              </a:rPr>
              <a:t>事務所（３か所）・</a:t>
            </a:r>
            <a:r>
              <a:rPr lang="ja-JP" altLang="en-US" sz="1200" spc="-80" dirty="0">
                <a:latin typeface="Meiryo UI" panose="020B0604030504040204" pitchFamily="50" charset="-128"/>
                <a:ea typeface="Meiryo UI" panose="020B0604030504040204" pitchFamily="50" charset="-128"/>
              </a:rPr>
              <a:t>夕陽丘</a:t>
            </a:r>
            <a:r>
              <a:rPr lang="ja-JP" altLang="en-US" sz="1200" spc="-80" dirty="0" smtClean="0">
                <a:latin typeface="Meiryo UI" panose="020B0604030504040204" pitchFamily="50" charset="-128"/>
                <a:ea typeface="Meiryo UI" panose="020B0604030504040204" pitchFamily="50" charset="-128"/>
              </a:rPr>
              <a:t>庁舎　・</a:t>
            </a:r>
            <a:r>
              <a:rPr lang="ja-JP" altLang="en-US" sz="1200" spc="-80" dirty="0">
                <a:latin typeface="Meiryo UI" panose="020B0604030504040204" pitchFamily="50" charset="-128"/>
                <a:ea typeface="Meiryo UI" panose="020B0604030504040204" pitchFamily="50" charset="-128"/>
              </a:rPr>
              <a:t>大阪府新別館</a:t>
            </a:r>
            <a:endParaRPr lang="en-US" altLang="ja-JP" sz="1200" spc="-8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B2214278-2596-4ED4-9E11-B8C83DB4BFF5}"/>
              </a:ext>
            </a:extLst>
          </p:cNvPr>
          <p:cNvSpPr/>
          <p:nvPr/>
        </p:nvSpPr>
        <p:spPr bwMode="gray">
          <a:xfrm>
            <a:off x="169222" y="4449466"/>
            <a:ext cx="2931166"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ＥＳＣＯ事業</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75766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④空家</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対策の取組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方針の策定（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R4.4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3909" y="1466727"/>
            <a:ext cx="9144000" cy="26241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○空家対策における基礎的な対応や</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市町村の体制整備は概ね</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完了</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○空家対策を取り巻く状況の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変化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各市町村で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空家対策に関する</a:t>
            </a:r>
            <a:r>
              <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考え方は多様化し、組織体制にも</a:t>
            </a:r>
            <a:r>
              <a:rPr lang="ja-JP" altLang="en-US"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開き</a:t>
            </a:r>
            <a:endParaRPr lang="en-US" altLang="ja-JP"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⇒各市町村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の取組状況に即したきめ細かな支援が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・空家の利活用等に関する</a:t>
            </a:r>
            <a:r>
              <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様々なビジネスモデル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も生まれて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⇒民間事業者等との連携による空家対策の推進がこれまで以上に重要</a:t>
            </a:r>
          </a:p>
          <a:p>
            <a:pPr marL="95250" defTabSz="793425">
              <a:lnSpc>
                <a:spcPct val="130000"/>
              </a:lnSpc>
              <a:spcBef>
                <a:spcPts val="300"/>
              </a:spcBef>
              <a:defRPr/>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32"/>
          <p:cNvGrpSpPr>
            <a:grpSpLocks/>
          </p:cNvGrpSpPr>
          <p:nvPr/>
        </p:nvGrpSpPr>
        <p:grpSpPr bwMode="auto">
          <a:xfrm>
            <a:off x="1671859" y="3819616"/>
            <a:ext cx="7553552" cy="487362"/>
            <a:chOff x="12909675" y="4074071"/>
            <a:chExt cx="4911344" cy="474662"/>
          </a:xfrm>
        </p:grpSpPr>
        <p:sp>
          <p:nvSpPr>
            <p:cNvPr id="12" name="角丸四角形 11"/>
            <p:cNvSpPr/>
            <p:nvPr/>
          </p:nvSpPr>
          <p:spPr bwMode="auto">
            <a:xfrm>
              <a:off x="12909675" y="4074071"/>
              <a:ext cx="4911344" cy="4746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ja-JP" altLang="en-US"/>
            </a:p>
          </p:txBody>
        </p:sp>
        <p:sp>
          <p:nvSpPr>
            <p:cNvPr id="13" name="正方形/長方形 34"/>
            <p:cNvSpPr>
              <a:spLocks noChangeArrowheads="1"/>
            </p:cNvSpPr>
            <p:nvPr/>
          </p:nvSpPr>
          <p:spPr bwMode="auto">
            <a:xfrm>
              <a:off x="14661625" y="4121957"/>
              <a:ext cx="1407443" cy="32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schemeClr val="bg1"/>
                  </a:solidFill>
                  <a:latin typeface="UD デジタル 教科書体 NK-R" panose="02020400000000000000" pitchFamily="18" charset="-128"/>
                  <a:ea typeface="UD デジタル 教科書体 NK-R" panose="02020400000000000000" pitchFamily="18" charset="-128"/>
                </a:rPr>
                <a:t>空家対策</a:t>
              </a: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の取組方針</a:t>
              </a:r>
              <a:endParaRPr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grpSp>
      <p:grpSp>
        <p:nvGrpSpPr>
          <p:cNvPr id="14" name="グループ化 188"/>
          <p:cNvGrpSpPr>
            <a:grpSpLocks/>
          </p:cNvGrpSpPr>
          <p:nvPr/>
        </p:nvGrpSpPr>
        <p:grpSpPr bwMode="auto">
          <a:xfrm>
            <a:off x="188960" y="3811678"/>
            <a:ext cx="1462261" cy="495300"/>
            <a:chOff x="13008965" y="4058038"/>
            <a:chExt cx="11127727" cy="474662"/>
          </a:xfrm>
        </p:grpSpPr>
        <p:sp>
          <p:nvSpPr>
            <p:cNvPr id="15" name="角丸四角形 14"/>
            <p:cNvSpPr/>
            <p:nvPr/>
          </p:nvSpPr>
          <p:spPr bwMode="auto">
            <a:xfrm>
              <a:off x="13008965" y="4058038"/>
              <a:ext cx="11127727" cy="474662"/>
            </a:xfrm>
            <a:prstGeom prst="roundRect">
              <a:avLst/>
            </a:prstGeom>
            <a:solidFill>
              <a:schemeClr val="accent3">
                <a:lumMod val="75000"/>
              </a:schemeClr>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ja-JP" altLang="en-US" sz="1400"/>
            </a:p>
          </p:txBody>
        </p:sp>
        <p:sp>
          <p:nvSpPr>
            <p:cNvPr id="16" name="正方形/長方形 34"/>
            <p:cNvSpPr>
              <a:spLocks noChangeArrowheads="1"/>
            </p:cNvSpPr>
            <p:nvPr/>
          </p:nvSpPr>
          <p:spPr bwMode="auto">
            <a:xfrm>
              <a:off x="13008965" y="4129493"/>
              <a:ext cx="8446165"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dirty="0">
                  <a:solidFill>
                    <a:schemeClr val="bg1"/>
                  </a:solidFill>
                  <a:latin typeface="UD デジタル 教科書体 NK-R" panose="02020400000000000000" pitchFamily="18" charset="-128"/>
                  <a:ea typeface="UD デジタル 教科書体 NK-R" panose="02020400000000000000" pitchFamily="18" charset="-128"/>
                </a:rPr>
                <a:t>住まうビジョン・</a:t>
              </a:r>
              <a:r>
                <a:rPr lang="ja-JP" altLang="en-US" sz="1200" dirty="0" smtClean="0">
                  <a:solidFill>
                    <a:schemeClr val="bg1"/>
                  </a:solidFill>
                  <a:latin typeface="UD デジタル 教科書体 NK-R" panose="02020400000000000000" pitchFamily="18" charset="-128"/>
                  <a:ea typeface="UD デジタル 教科書体 NK-R" panose="02020400000000000000" pitchFamily="18" charset="-128"/>
                </a:rPr>
                <a:t>大阪</a:t>
              </a:r>
              <a:endParaRPr lang="ja-JP" altLang="en-US" sz="1200" dirty="0">
                <a:solidFill>
                  <a:schemeClr val="bg1"/>
                </a:solidFill>
                <a:latin typeface="UD デジタル 教科書体 NK-R" panose="02020400000000000000" pitchFamily="18" charset="-128"/>
                <a:ea typeface="UD デジタル 教科書体 NK-R" panose="02020400000000000000" pitchFamily="18" charset="-128"/>
              </a:endParaRPr>
            </a:p>
          </p:txBody>
        </p:sp>
      </p:grpSp>
      <p:graphicFrame>
        <p:nvGraphicFramePr>
          <p:cNvPr id="17" name="表 16"/>
          <p:cNvGraphicFramePr>
            <a:graphicFrameLocks noGrp="1"/>
          </p:cNvGraphicFramePr>
          <p:nvPr>
            <p:extLst/>
          </p:nvPr>
        </p:nvGraphicFramePr>
        <p:xfrm>
          <a:off x="168323" y="4300628"/>
          <a:ext cx="1482898" cy="2370628"/>
        </p:xfrm>
        <a:graphic>
          <a:graphicData uri="http://schemas.openxmlformats.org/drawingml/2006/table">
            <a:tbl>
              <a:tblPr firstRow="1" bandRow="1">
                <a:tableStyleId>{F5AB1C69-6EDB-4FF4-983F-18BD219EF322}</a:tableStyleId>
              </a:tblPr>
              <a:tblGrid>
                <a:gridCol w="1482898">
                  <a:extLst>
                    <a:ext uri="{9D8B030D-6E8A-4147-A177-3AD203B41FA5}">
                      <a16:colId xmlns:a16="http://schemas.microsoft.com/office/drawing/2014/main" val="3161649188"/>
                    </a:ext>
                  </a:extLst>
                </a:gridCol>
              </a:tblGrid>
              <a:tr h="358244">
                <a:tc>
                  <a:txBody>
                    <a:bodyPr/>
                    <a:lstStyle/>
                    <a:p>
                      <a:pPr algn="ctr"/>
                      <a:r>
                        <a:rPr kumimoji="1" lang="ja-JP" altLang="en-US" sz="1200" b="0" dirty="0" smtClean="0">
                          <a:latin typeface="UD デジタル 教科書体 NK-R" panose="02020400000000000000" pitchFamily="18" charset="-128"/>
                          <a:ea typeface="UD デジタル 教科書体 NK-R" panose="02020400000000000000" pitchFamily="18" charset="-128"/>
                        </a:rPr>
                        <a:t>施策名</a:t>
                      </a:r>
                      <a:endParaRPr kumimoji="1" lang="ja-JP" altLang="en-US" sz="1200" b="0" dirty="0">
                        <a:latin typeface="UD デジタル 教科書体 NK-R" panose="02020400000000000000" pitchFamily="18" charset="-128"/>
                        <a:ea typeface="UD デジタル 教科書体 NK-R" panose="02020400000000000000" pitchFamily="18" charset="-128"/>
                      </a:endParaRPr>
                    </a:p>
                  </a:txBody>
                  <a:tcPr marL="91447" marR="91447" marT="45696" marB="45696" anchor="ctr"/>
                </a:tc>
                <a:extLst>
                  <a:ext uri="{0D108BD9-81ED-4DB2-BD59-A6C34878D82A}">
                    <a16:rowId xmlns:a16="http://schemas.microsoft.com/office/drawing/2014/main" val="3209362858"/>
                  </a:ext>
                </a:extLst>
              </a:tr>
              <a:tr h="595708">
                <a:tc>
                  <a:txBody>
                    <a:bodyPr/>
                    <a:lstStyle/>
                    <a:p>
                      <a:pPr algn="l"/>
                      <a:r>
                        <a:rPr kumimoji="1" lang="ja-JP" altLang="en-US" sz="1100" dirty="0" smtClean="0">
                          <a:latin typeface="游ゴシック" panose="020B0400000000000000" pitchFamily="50" charset="-128"/>
                          <a:ea typeface="游ゴシック" panose="020B0400000000000000" pitchFamily="50" charset="-128"/>
                        </a:rPr>
                        <a:t>〇危険な空家の除却　</a:t>
                      </a:r>
                      <a:endParaRPr kumimoji="1" lang="en-US" altLang="ja-JP" sz="1100" dirty="0" smtClean="0">
                        <a:latin typeface="游ゴシック" panose="020B0400000000000000" pitchFamily="50" charset="-128"/>
                        <a:ea typeface="游ゴシック" panose="020B0400000000000000" pitchFamily="50" charset="-128"/>
                      </a:endParaRPr>
                    </a:p>
                    <a:p>
                      <a:pPr algn="l"/>
                      <a:r>
                        <a:rPr kumimoji="1" lang="ja-JP" altLang="en-US" sz="1100" dirty="0" smtClean="0">
                          <a:latin typeface="游ゴシック" panose="020B0400000000000000" pitchFamily="50" charset="-128"/>
                          <a:ea typeface="游ゴシック" panose="020B0400000000000000" pitchFamily="50" charset="-128"/>
                        </a:rPr>
                        <a:t>　等促進</a:t>
                      </a:r>
                      <a:endParaRPr kumimoji="1" lang="ja-JP" altLang="en-US" sz="1100" dirty="0">
                        <a:latin typeface="游ゴシック" panose="020B0400000000000000" pitchFamily="50" charset="-128"/>
                        <a:ea typeface="游ゴシック" panose="020B0400000000000000" pitchFamily="50" charset="-128"/>
                      </a:endParaRPr>
                    </a:p>
                  </a:txBody>
                  <a:tcPr marL="91447" marR="91447" marT="45696" marB="45696" anchor="ctr"/>
                </a:tc>
                <a:extLst>
                  <a:ext uri="{0D108BD9-81ED-4DB2-BD59-A6C34878D82A}">
                    <a16:rowId xmlns:a16="http://schemas.microsoft.com/office/drawing/2014/main" val="2804449307"/>
                  </a:ext>
                </a:extLst>
              </a:tr>
              <a:tr h="759854">
                <a:tc>
                  <a:txBody>
                    <a:bodyPr/>
                    <a:lstStyle/>
                    <a:p>
                      <a:pPr algn="l"/>
                      <a:r>
                        <a:rPr kumimoji="1" lang="ja-JP" altLang="en-US" sz="1100" dirty="0" smtClean="0">
                          <a:latin typeface="游ゴシック" panose="020B0400000000000000" pitchFamily="50" charset="-128"/>
                          <a:ea typeface="游ゴシック" panose="020B0400000000000000" pitchFamily="50" charset="-128"/>
                        </a:rPr>
                        <a:t>〇空家等を活用した</a:t>
                      </a:r>
                      <a:endParaRPr kumimoji="1" lang="en-US" altLang="ja-JP" sz="1100" dirty="0" smtClean="0">
                        <a:latin typeface="游ゴシック" panose="020B0400000000000000" pitchFamily="50" charset="-128"/>
                        <a:ea typeface="游ゴシック" panose="020B0400000000000000" pitchFamily="50" charset="-128"/>
                      </a:endParaRPr>
                    </a:p>
                    <a:p>
                      <a:pPr algn="l"/>
                      <a:r>
                        <a:rPr kumimoji="1" lang="ja-JP" altLang="en-US" sz="1100" dirty="0" smtClean="0">
                          <a:latin typeface="游ゴシック" panose="020B0400000000000000" pitchFamily="50" charset="-128"/>
                          <a:ea typeface="游ゴシック" panose="020B0400000000000000" pitchFamily="50" charset="-128"/>
                        </a:rPr>
                        <a:t>　まちづくりの推進</a:t>
                      </a:r>
                      <a:endParaRPr kumimoji="1" lang="en-US" altLang="ja-JP" sz="1100" dirty="0" smtClean="0">
                        <a:latin typeface="游ゴシック" panose="020B0400000000000000" pitchFamily="50" charset="-128"/>
                        <a:ea typeface="游ゴシック" panose="020B0400000000000000" pitchFamily="50" charset="-128"/>
                      </a:endParaRPr>
                    </a:p>
                    <a:p>
                      <a:pPr algn="l"/>
                      <a:endParaRPr kumimoji="1" lang="en-US" altLang="ja-JP" sz="1100" dirty="0" smtClean="0">
                        <a:latin typeface="游ゴシック" panose="020B0400000000000000" pitchFamily="50" charset="-128"/>
                        <a:ea typeface="游ゴシック" panose="020B0400000000000000" pitchFamily="50" charset="-128"/>
                      </a:endParaRPr>
                    </a:p>
                    <a:p>
                      <a:pPr algn="l"/>
                      <a:endParaRPr kumimoji="1" lang="en-US" altLang="ja-JP" sz="1100" dirty="0" smtClean="0">
                        <a:latin typeface="游ゴシック" panose="020B0400000000000000" pitchFamily="50" charset="-128"/>
                        <a:ea typeface="游ゴシック" panose="020B0400000000000000" pitchFamily="50" charset="-128"/>
                      </a:endParaRPr>
                    </a:p>
                  </a:txBody>
                  <a:tcPr marL="91447" marR="91447" marT="45696" marB="45696" anchor="ctr"/>
                </a:tc>
                <a:extLst>
                  <a:ext uri="{0D108BD9-81ED-4DB2-BD59-A6C34878D82A}">
                    <a16:rowId xmlns:a16="http://schemas.microsoft.com/office/drawing/2014/main" val="4237392521"/>
                  </a:ext>
                </a:extLst>
              </a:tr>
              <a:tr h="654724">
                <a:tc>
                  <a:txBody>
                    <a:bodyPr/>
                    <a:lstStyle/>
                    <a:p>
                      <a:pPr algn="l"/>
                      <a:r>
                        <a:rPr kumimoji="1" lang="ja-JP" altLang="en-US" sz="1100" dirty="0" smtClean="0">
                          <a:latin typeface="游ゴシック" panose="020B0400000000000000" pitchFamily="50" charset="-128"/>
                          <a:ea typeface="游ゴシック" panose="020B0400000000000000" pitchFamily="50" charset="-128"/>
                        </a:rPr>
                        <a:t>〇既存住宅流通・</a:t>
                      </a:r>
                      <a:endParaRPr kumimoji="1" lang="en-US" altLang="ja-JP" sz="1100" dirty="0" smtClean="0">
                        <a:latin typeface="游ゴシック" panose="020B0400000000000000" pitchFamily="50" charset="-128"/>
                        <a:ea typeface="游ゴシック" panose="020B0400000000000000" pitchFamily="50" charset="-128"/>
                      </a:endParaRPr>
                    </a:p>
                    <a:p>
                      <a:pPr algn="l"/>
                      <a:r>
                        <a:rPr kumimoji="1" lang="ja-JP" altLang="en-US" sz="1100" dirty="0" smtClean="0">
                          <a:latin typeface="游ゴシック" panose="020B0400000000000000" pitchFamily="50" charset="-128"/>
                          <a:ea typeface="游ゴシック" panose="020B0400000000000000" pitchFamily="50" charset="-128"/>
                        </a:rPr>
                        <a:t>　リフォーム市場の</a:t>
                      </a:r>
                      <a:endParaRPr kumimoji="1" lang="en-US" altLang="ja-JP" sz="1100" dirty="0" smtClean="0">
                        <a:latin typeface="游ゴシック" panose="020B0400000000000000" pitchFamily="50" charset="-128"/>
                        <a:ea typeface="游ゴシック" panose="020B0400000000000000" pitchFamily="50" charset="-128"/>
                      </a:endParaRPr>
                    </a:p>
                    <a:p>
                      <a:pPr algn="l"/>
                      <a:r>
                        <a:rPr kumimoji="1" lang="ja-JP" altLang="en-US" sz="1100" dirty="0" smtClean="0">
                          <a:latin typeface="游ゴシック" panose="020B0400000000000000" pitchFamily="50" charset="-128"/>
                          <a:ea typeface="游ゴシック" panose="020B0400000000000000" pitchFamily="50" charset="-128"/>
                        </a:rPr>
                        <a:t>　環境整備・活性化</a:t>
                      </a:r>
                      <a:endParaRPr kumimoji="1" lang="ja-JP" altLang="en-US" sz="1100" dirty="0">
                        <a:latin typeface="游ゴシック" panose="020B0400000000000000" pitchFamily="50" charset="-128"/>
                        <a:ea typeface="游ゴシック" panose="020B0400000000000000" pitchFamily="50" charset="-128"/>
                      </a:endParaRPr>
                    </a:p>
                  </a:txBody>
                  <a:tcPr marL="91447" marR="91447" marT="45696" marB="45696" anchor="ctr"/>
                </a:tc>
                <a:extLst>
                  <a:ext uri="{0D108BD9-81ED-4DB2-BD59-A6C34878D82A}">
                    <a16:rowId xmlns:a16="http://schemas.microsoft.com/office/drawing/2014/main" val="344699634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539223318"/>
              </p:ext>
            </p:extLst>
          </p:nvPr>
        </p:nvGraphicFramePr>
        <p:xfrm>
          <a:off x="1671858" y="4303268"/>
          <a:ext cx="7553553" cy="2410219"/>
        </p:xfrm>
        <a:graphic>
          <a:graphicData uri="http://schemas.openxmlformats.org/drawingml/2006/table">
            <a:tbl>
              <a:tblPr firstRow="1" bandRow="1">
                <a:tableStyleId>{21E4AEA4-8DFA-4A89-87EB-49C32662AFE0}</a:tableStyleId>
              </a:tblPr>
              <a:tblGrid>
                <a:gridCol w="7553553">
                  <a:extLst>
                    <a:ext uri="{9D8B030D-6E8A-4147-A177-3AD203B41FA5}">
                      <a16:colId xmlns:a16="http://schemas.microsoft.com/office/drawing/2014/main" val="3461318524"/>
                    </a:ext>
                  </a:extLst>
                </a:gridCol>
              </a:tblGrid>
              <a:tr h="340390">
                <a:tc>
                  <a:txBody>
                    <a:bodyPr/>
                    <a:lstStyle/>
                    <a:p>
                      <a:pPr algn="ctr"/>
                      <a:r>
                        <a:rPr kumimoji="1" lang="ja-JP" altLang="en-US" sz="1600" dirty="0" smtClean="0">
                          <a:latin typeface="UD デジタル 教科書体 NK-R" panose="02020400000000000000" pitchFamily="18" charset="-128"/>
                          <a:ea typeface="UD デジタル 教科書体 NK-R" panose="02020400000000000000" pitchFamily="18" charset="-128"/>
                        </a:rPr>
                        <a:t>主な取組</a:t>
                      </a: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marL="91429" marR="91429" marT="45672" marB="45672" anchor="ctr"/>
                </a:tc>
                <a:extLst>
                  <a:ext uri="{0D108BD9-81ED-4DB2-BD59-A6C34878D82A}">
                    <a16:rowId xmlns:a16="http://schemas.microsoft.com/office/drawing/2014/main" val="1784705084"/>
                  </a:ext>
                </a:extLst>
              </a:tr>
              <a:tr h="606981">
                <a:tc>
                  <a:txBody>
                    <a:bodyPr/>
                    <a:lstStyle/>
                    <a:p>
                      <a:pPr algn="l"/>
                      <a:r>
                        <a:rPr kumimoji="1" lang="ja-JP" altLang="en-US" sz="1400" dirty="0" smtClean="0">
                          <a:latin typeface="游ゴシック" panose="020B0400000000000000" pitchFamily="50" charset="-128"/>
                          <a:ea typeface="游ゴシック" panose="020B0400000000000000" pitchFamily="50" charset="-128"/>
                        </a:rPr>
                        <a:t>・</a:t>
                      </a:r>
                      <a:r>
                        <a:rPr kumimoji="1" lang="ja-JP" altLang="en-US" sz="1400" spc="-60" baseline="0" dirty="0" smtClean="0">
                          <a:latin typeface="游ゴシック" panose="020B0400000000000000" pitchFamily="50" charset="-128"/>
                          <a:ea typeface="游ゴシック" panose="020B0400000000000000" pitchFamily="50" charset="-128"/>
                        </a:rPr>
                        <a:t>「管理不全空家対策に係る各種制度運用マニュアル」の更新を行い、市町村の空家対策を支援</a:t>
                      </a:r>
                      <a:endParaRPr kumimoji="1" lang="en-US" altLang="ja-JP" sz="1400" spc="-60" baseline="0" dirty="0" smtClean="0">
                        <a:latin typeface="游ゴシック" panose="020B0400000000000000" pitchFamily="50" charset="-128"/>
                        <a:ea typeface="游ゴシック" panose="020B0400000000000000" pitchFamily="50" charset="-128"/>
                      </a:endParaRPr>
                    </a:p>
                    <a:p>
                      <a:pPr algn="l"/>
                      <a:r>
                        <a:rPr kumimoji="1" lang="ja-JP" altLang="en-US" sz="1400" dirty="0" smtClean="0">
                          <a:latin typeface="游ゴシック" panose="020B0400000000000000" pitchFamily="50" charset="-128"/>
                          <a:ea typeface="游ゴシック" panose="020B0400000000000000" pitchFamily="50" charset="-128"/>
                        </a:rPr>
                        <a:t>・「大阪府空家等対策市町村連携協議会」の場を活用し、公民の先進事例を紹介</a:t>
                      </a:r>
                      <a:endParaRPr kumimoji="1" lang="en-US" altLang="ja-JP" sz="1400" dirty="0" smtClean="0">
                        <a:latin typeface="游ゴシック" panose="020B0400000000000000" pitchFamily="50" charset="-128"/>
                        <a:ea typeface="游ゴシック" panose="020B0400000000000000" pitchFamily="50" charset="-128"/>
                      </a:endParaRPr>
                    </a:p>
                  </a:txBody>
                  <a:tcPr marL="91429" marR="91429" marT="45672" marB="45672" anchor="ctr"/>
                </a:tc>
                <a:extLst>
                  <a:ext uri="{0D108BD9-81ED-4DB2-BD59-A6C34878D82A}">
                    <a16:rowId xmlns:a16="http://schemas.microsoft.com/office/drawing/2014/main" val="1946334994"/>
                  </a:ext>
                </a:extLst>
              </a:tr>
              <a:tr h="576064">
                <a:tc>
                  <a:txBody>
                    <a:bodyPr/>
                    <a:lstStyle/>
                    <a:p>
                      <a:pPr algn="l"/>
                      <a:r>
                        <a:rPr kumimoji="1" lang="ja-JP" altLang="en-US" sz="1400" dirty="0" smtClean="0">
                          <a:latin typeface="游ゴシック" panose="020B0400000000000000" pitchFamily="50" charset="-128"/>
                          <a:ea typeface="游ゴシック" panose="020B0400000000000000" pitchFamily="50" charset="-128"/>
                        </a:rPr>
                        <a:t>・固定資産税の住宅用地特例に関する取組推進等に向けた国家要望の実施</a:t>
                      </a:r>
                      <a:endParaRPr kumimoji="1" lang="en-US" altLang="ja-JP" sz="1400" dirty="0" smtClean="0">
                        <a:latin typeface="游ゴシック" panose="020B0400000000000000" pitchFamily="50" charset="-128"/>
                        <a:ea typeface="游ゴシック" panose="020B0400000000000000" pitchFamily="50" charset="-128"/>
                      </a:endParaRPr>
                    </a:p>
                    <a:p>
                      <a:pPr algn="l"/>
                      <a:r>
                        <a:rPr kumimoji="1" lang="ja-JP" altLang="en-US" sz="1400" dirty="0" smtClean="0">
                          <a:latin typeface="游ゴシック" panose="020B0400000000000000" pitchFamily="50" charset="-128"/>
                          <a:ea typeface="游ゴシック" panose="020B0400000000000000" pitchFamily="50" charset="-128"/>
                        </a:rPr>
                        <a:t>・民間団体の持つ</a:t>
                      </a:r>
                      <a:r>
                        <a:rPr kumimoji="1" lang="ja-JP" altLang="en-US" sz="1400" dirty="0" smtClean="0">
                          <a:solidFill>
                            <a:schemeClr val="tx1"/>
                          </a:solidFill>
                          <a:latin typeface="游ゴシック" panose="020B0400000000000000" pitchFamily="50" charset="-128"/>
                          <a:ea typeface="游ゴシック" panose="020B0400000000000000" pitchFamily="50" charset="-128"/>
                        </a:rPr>
                        <a:t>物件情報検索システム</a:t>
                      </a:r>
                      <a:r>
                        <a:rPr kumimoji="1" lang="ja-JP" altLang="en-US" sz="1400" dirty="0" smtClean="0">
                          <a:latin typeface="游ゴシック" panose="020B0400000000000000" pitchFamily="50" charset="-128"/>
                          <a:ea typeface="游ゴシック" panose="020B0400000000000000" pitchFamily="50" charset="-128"/>
                        </a:rPr>
                        <a:t>と空家バンクとの連携の検討</a:t>
                      </a:r>
                      <a:endParaRPr kumimoji="1" lang="en-US" altLang="ja-JP" sz="1400" dirty="0" smtClean="0">
                        <a:latin typeface="游ゴシック" panose="020B0400000000000000" pitchFamily="50" charset="-128"/>
                        <a:ea typeface="游ゴシック" panose="020B0400000000000000" pitchFamily="50" charset="-128"/>
                      </a:endParaRPr>
                    </a:p>
                    <a:p>
                      <a:pPr algn="l"/>
                      <a:r>
                        <a:rPr kumimoji="1" lang="ja-JP" altLang="en-US" sz="1400" dirty="0" smtClean="0">
                          <a:latin typeface="游ゴシック" panose="020B0400000000000000" pitchFamily="50" charset="-128"/>
                          <a:ea typeface="游ゴシック" panose="020B0400000000000000" pitchFamily="50" charset="-128"/>
                        </a:rPr>
                        <a:t>・リノベーションの成功事例の創出に向け、空家部局以外へ専門家紹介制度を周知</a:t>
                      </a:r>
                      <a:endParaRPr kumimoji="1" lang="ja-JP" altLang="en-US" sz="1400" dirty="0">
                        <a:latin typeface="游ゴシック" panose="020B0400000000000000" pitchFamily="50" charset="-128"/>
                        <a:ea typeface="游ゴシック" panose="020B0400000000000000" pitchFamily="50" charset="-128"/>
                      </a:endParaRPr>
                    </a:p>
                  </a:txBody>
                  <a:tcPr marL="91429" marR="91429" marT="45672" marB="45672" anchor="ctr"/>
                </a:tc>
                <a:extLst>
                  <a:ext uri="{0D108BD9-81ED-4DB2-BD59-A6C34878D82A}">
                    <a16:rowId xmlns:a16="http://schemas.microsoft.com/office/drawing/2014/main" val="3476954162"/>
                  </a:ext>
                </a:extLst>
              </a:tr>
              <a:tr h="582616">
                <a:tc>
                  <a:txBody>
                    <a:bodyPr/>
                    <a:lstStyle/>
                    <a:p>
                      <a:pPr algn="l"/>
                      <a:r>
                        <a:rPr kumimoji="1" lang="ja-JP" altLang="en-US" sz="1400" dirty="0" smtClean="0">
                          <a:latin typeface="游ゴシック" panose="020B0400000000000000" pitchFamily="50" charset="-128"/>
                          <a:ea typeface="游ゴシック" panose="020B0400000000000000" pitchFamily="50" charset="-128"/>
                        </a:rPr>
                        <a:t>・</a:t>
                      </a:r>
                      <a:r>
                        <a:rPr kumimoji="1" lang="ja-JP" altLang="en-US" sz="1400" dirty="0" smtClean="0">
                          <a:solidFill>
                            <a:schemeClr val="tx1"/>
                          </a:solidFill>
                          <a:latin typeface="游ゴシック" panose="020B0400000000000000" pitchFamily="50" charset="-128"/>
                          <a:ea typeface="游ゴシック" panose="020B0400000000000000" pitchFamily="50" charset="-128"/>
                        </a:rPr>
                        <a:t>インスペクション</a:t>
                      </a:r>
                      <a:r>
                        <a:rPr kumimoji="1" lang="ja-JP" altLang="en-US" sz="1400" dirty="0" smtClean="0">
                          <a:latin typeface="游ゴシック" panose="020B0400000000000000" pitchFamily="50" charset="-128"/>
                          <a:ea typeface="游ゴシック" panose="020B0400000000000000" pitchFamily="50" charset="-128"/>
                        </a:rPr>
                        <a:t>に関するガイドブックを活用し、事業者や利用者への制度の浸透を促進</a:t>
                      </a:r>
                      <a:endParaRPr kumimoji="1" lang="en-US" altLang="ja-JP" sz="1400" dirty="0" smtClean="0">
                        <a:latin typeface="游ゴシック" panose="020B0400000000000000" pitchFamily="50" charset="-128"/>
                        <a:ea typeface="游ゴシック" panose="020B0400000000000000" pitchFamily="50" charset="-128"/>
                      </a:endParaRPr>
                    </a:p>
                    <a:p>
                      <a:pPr algn="l"/>
                      <a:r>
                        <a:rPr kumimoji="1" lang="ja-JP" altLang="en-US" sz="1400" dirty="0" smtClean="0">
                          <a:latin typeface="游ゴシック" panose="020B0400000000000000" pitchFamily="50" charset="-128"/>
                          <a:ea typeface="游ゴシック" panose="020B0400000000000000" pitchFamily="50" charset="-128"/>
                        </a:rPr>
                        <a:t>・用途変更を促進するためのガイドブックを活用した研修会の実施</a:t>
                      </a:r>
                      <a:endParaRPr kumimoji="1" lang="en-US" altLang="ja-JP" sz="1400" dirty="0" smtClean="0">
                        <a:latin typeface="游ゴシック" panose="020B0400000000000000" pitchFamily="50" charset="-128"/>
                        <a:ea typeface="游ゴシック" panose="020B0400000000000000" pitchFamily="50" charset="-128"/>
                      </a:endParaRPr>
                    </a:p>
                    <a:p>
                      <a:pPr algn="l"/>
                      <a:endParaRPr kumimoji="1" lang="en-US" altLang="ja-JP" sz="1400" dirty="0" smtClean="0">
                        <a:latin typeface="游ゴシック" panose="020B0400000000000000" pitchFamily="50" charset="-128"/>
                        <a:ea typeface="游ゴシック" panose="020B0400000000000000" pitchFamily="50" charset="-128"/>
                      </a:endParaRPr>
                    </a:p>
                  </a:txBody>
                  <a:tcPr marL="91429" marR="91429" marT="45672" marB="45672" anchor="ctr"/>
                </a:tc>
                <a:extLst>
                  <a:ext uri="{0D108BD9-81ED-4DB2-BD59-A6C34878D82A}">
                    <a16:rowId xmlns:a16="http://schemas.microsoft.com/office/drawing/2014/main" val="1934738551"/>
                  </a:ext>
                </a:extLst>
              </a:tr>
            </a:tbl>
          </a:graphicData>
        </a:graphic>
      </p:graphicFrame>
      <p:sp>
        <p:nvSpPr>
          <p:cNvPr id="3" name="スライド番号プレースホルダー 2"/>
          <p:cNvSpPr>
            <a:spLocks noGrp="1"/>
          </p:cNvSpPr>
          <p:nvPr>
            <p:ph type="sldNum" sz="quarter" idx="12"/>
          </p:nvPr>
        </p:nvSpPr>
        <p:spPr>
          <a:xfrm>
            <a:off x="7534725" y="6540903"/>
            <a:ext cx="2311400" cy="365125"/>
          </a:xfrm>
        </p:spPr>
        <p:txBody>
          <a:bodyPr/>
          <a:lstStyle/>
          <a:p>
            <a:fld id="{EA6D242B-6A52-4C5C-AF40-54B5FB6D04E5}" type="slidenum">
              <a:rPr kumimoji="1" lang="ja-JP" altLang="en-US" smtClean="0"/>
              <a:t>12</a:t>
            </a:fld>
            <a:endParaRPr kumimoji="1" lang="ja-JP" altLang="en-US" dirty="0"/>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56522" y="918215"/>
            <a:ext cx="2015178" cy="423079"/>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方針の概要</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9225411" y="4693024"/>
            <a:ext cx="577495" cy="4706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P29</a:t>
            </a:r>
            <a:endParaRPr kumimoji="1" lang="en-US" altLang="ja-JP" dirty="0" smtClean="0">
              <a:solidFill>
                <a:schemeClr val="tx1"/>
              </a:solidFill>
            </a:endParaRPr>
          </a:p>
        </p:txBody>
      </p:sp>
      <p:sp>
        <p:nvSpPr>
          <p:cNvPr id="20" name="正方形/長方形 19"/>
          <p:cNvSpPr/>
          <p:nvPr/>
        </p:nvSpPr>
        <p:spPr>
          <a:xfrm>
            <a:off x="9225411" y="5411999"/>
            <a:ext cx="577495" cy="4706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P13</a:t>
            </a:r>
            <a:endParaRPr kumimoji="1" lang="en-US" altLang="ja-JP" dirty="0" smtClean="0">
              <a:solidFill>
                <a:schemeClr val="tx1"/>
              </a:solidFill>
            </a:endParaRPr>
          </a:p>
        </p:txBody>
      </p:sp>
      <p:sp>
        <p:nvSpPr>
          <p:cNvPr id="21" name="正方形/長方形 20"/>
          <p:cNvSpPr/>
          <p:nvPr/>
        </p:nvSpPr>
        <p:spPr>
          <a:xfrm>
            <a:off x="9225411" y="6096372"/>
            <a:ext cx="577495" cy="4706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P39</a:t>
            </a:r>
          </a:p>
        </p:txBody>
      </p:sp>
    </p:spTree>
    <p:extLst>
      <p:ext uri="{BB962C8B-B14F-4D97-AF65-F5344CB8AC3E}">
        <p14:creationId xmlns:p14="http://schemas.microsoft.com/office/powerpoint/2010/main" val="1870604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④空家等を活用したまちづくりの推進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46914" y="1022278"/>
            <a:ext cx="9579429" cy="5751777"/>
          </a:xfrm>
          <a:prstGeom prst="roundRect">
            <a:avLst>
              <a:gd name="adj" fmla="val 326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2" name="正方形/長方形 1"/>
          <p:cNvSpPr/>
          <p:nvPr/>
        </p:nvSpPr>
        <p:spPr>
          <a:xfrm>
            <a:off x="347788" y="2463779"/>
            <a:ext cx="9339817" cy="3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244320" y="1021384"/>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7" name="正方形/長方形 6"/>
          <p:cNvSpPr/>
          <p:nvPr/>
        </p:nvSpPr>
        <p:spPr>
          <a:xfrm>
            <a:off x="269476" y="5760979"/>
            <a:ext cx="9650319" cy="369332"/>
          </a:xfrm>
          <a:prstGeom prst="rect">
            <a:avLst/>
          </a:prstGeom>
        </p:spPr>
        <p:txBody>
          <a:bodyPr wrap="square">
            <a:spAutoFit/>
          </a:bodyPr>
          <a:lstStyle/>
          <a:p>
            <a:r>
              <a:rPr lang="ja-JP" altLang="en-US" b="1" dirty="0" smtClean="0">
                <a:latin typeface="Meiryo UI" panose="020B0604030504040204" pitchFamily="50" charset="-128"/>
                <a:ea typeface="Meiryo UI" panose="020B0604030504040204" pitchFamily="50" charset="-128"/>
              </a:rPr>
              <a:t>○制度改善を目的とした国家要望の実施</a:t>
            </a:r>
            <a:endParaRPr lang="en-US" altLang="ja-JP" b="1" dirty="0" smtClean="0">
              <a:latin typeface="Meiryo UI" panose="020B0604030504040204" pitchFamily="50" charset="-128"/>
              <a:ea typeface="Meiryo UI" panose="020B0604030504040204" pitchFamily="50" charset="-128"/>
            </a:endParaRPr>
          </a:p>
        </p:txBody>
      </p:sp>
      <p:sp>
        <p:nvSpPr>
          <p:cNvPr id="130" name="正方形/長方形 129"/>
          <p:cNvSpPr/>
          <p:nvPr/>
        </p:nvSpPr>
        <p:spPr>
          <a:xfrm>
            <a:off x="453306" y="6065033"/>
            <a:ext cx="9282657" cy="379591"/>
          </a:xfrm>
          <a:prstGeom prst="rect">
            <a:avLst/>
          </a:prstGeom>
        </p:spPr>
        <p:txBody>
          <a:bodyPr wrap="square">
            <a:spAutoFit/>
          </a:bodyPr>
          <a:lstStyle/>
          <a:p>
            <a:pPr>
              <a:lnSpc>
                <a:spcPts val="2000"/>
              </a:lnSpc>
            </a:pPr>
            <a:r>
              <a:rPr lang="ja-JP" altLang="en-US" sz="1600" dirty="0" smtClean="0">
                <a:latin typeface="Meiryo UI" panose="020B0604030504040204" pitchFamily="50" charset="-128"/>
                <a:ea typeface="Meiryo UI" panose="020B0604030504040204" pitchFamily="50" charset="-128"/>
              </a:rPr>
              <a:t>・市町村</a:t>
            </a:r>
            <a:r>
              <a:rPr lang="ja-JP" altLang="en-US" sz="1600" dirty="0">
                <a:latin typeface="Meiryo UI" panose="020B0604030504040204" pitchFamily="50" charset="-128"/>
                <a:ea typeface="Meiryo UI" panose="020B0604030504040204" pitchFamily="50" charset="-128"/>
              </a:rPr>
              <a:t>が</a:t>
            </a:r>
            <a:r>
              <a:rPr lang="ja-JP" altLang="en-US" sz="1600" b="1" u="sng" dirty="0">
                <a:solidFill>
                  <a:srgbClr val="FF0000"/>
                </a:solidFill>
                <a:latin typeface="Meiryo UI" panose="020B0604030504040204" pitchFamily="50" charset="-128"/>
                <a:ea typeface="Meiryo UI" panose="020B0604030504040204" pitchFamily="50" charset="-128"/>
              </a:rPr>
              <a:t>固定資産税</a:t>
            </a:r>
            <a:r>
              <a:rPr lang="ja-JP" altLang="en-US" sz="1600" b="1" u="sng" dirty="0" smtClean="0">
                <a:solidFill>
                  <a:srgbClr val="FF0000"/>
                </a:solidFill>
                <a:latin typeface="Meiryo UI" panose="020B0604030504040204" pitchFamily="50" charset="-128"/>
                <a:ea typeface="Meiryo UI" panose="020B0604030504040204" pitchFamily="50" charset="-128"/>
              </a:rPr>
              <a:t>の住宅用地特例</a:t>
            </a:r>
            <a:r>
              <a:rPr lang="ja-JP" altLang="en-US" sz="1600" dirty="0" smtClean="0">
                <a:latin typeface="Meiryo UI" panose="020B0604030504040204" pitchFamily="50" charset="-128"/>
                <a:ea typeface="Meiryo UI" panose="020B0604030504040204" pitchFamily="50" charset="-128"/>
              </a:rPr>
              <a:t>に関する</a:t>
            </a:r>
            <a:r>
              <a:rPr lang="ja-JP" altLang="en-US" sz="1600" dirty="0">
                <a:latin typeface="Meiryo UI" panose="020B0604030504040204" pitchFamily="50" charset="-128"/>
                <a:ea typeface="Meiryo UI" panose="020B0604030504040204" pitchFamily="50" charset="-128"/>
              </a:rPr>
              <a:t>取組を推進できるよう</a:t>
            </a:r>
            <a:r>
              <a:rPr lang="ja-JP" altLang="en-US" sz="1600" b="1" u="sng" dirty="0">
                <a:solidFill>
                  <a:srgbClr val="FF0000"/>
                </a:solidFill>
                <a:latin typeface="Meiryo UI" panose="020B0604030504040204" pitchFamily="50" charset="-128"/>
                <a:ea typeface="Meiryo UI" panose="020B0604030504040204" pitchFamily="50" charset="-128"/>
              </a:rPr>
              <a:t>制度</a:t>
            </a:r>
            <a:r>
              <a:rPr lang="ja-JP" altLang="en-US" sz="1600" b="1" u="sng" dirty="0" smtClean="0">
                <a:solidFill>
                  <a:srgbClr val="FF0000"/>
                </a:solidFill>
                <a:latin typeface="Meiryo UI" panose="020B0604030504040204" pitchFamily="50" charset="-128"/>
                <a:ea typeface="Meiryo UI" panose="020B0604030504040204" pitchFamily="50" charset="-128"/>
              </a:rPr>
              <a:t>改正などに</a:t>
            </a:r>
            <a:r>
              <a:rPr lang="ja-JP" altLang="en-US" sz="1600" b="1" u="sng" dirty="0">
                <a:solidFill>
                  <a:srgbClr val="FF0000"/>
                </a:solidFill>
                <a:latin typeface="Meiryo UI" panose="020B0604030504040204" pitchFamily="50" charset="-128"/>
                <a:ea typeface="Meiryo UI" panose="020B0604030504040204" pitchFamily="50" charset="-128"/>
              </a:rPr>
              <a:t>向けた国家要望を</a:t>
            </a:r>
            <a:r>
              <a:rPr lang="ja-JP" altLang="en-US" sz="1600" b="1" u="sng" dirty="0" smtClean="0">
                <a:solidFill>
                  <a:srgbClr val="FF0000"/>
                </a:solidFill>
                <a:latin typeface="Meiryo UI" panose="020B0604030504040204" pitchFamily="50" charset="-128"/>
                <a:ea typeface="Meiryo UI" panose="020B0604030504040204" pitchFamily="50" charset="-128"/>
              </a:rPr>
              <a:t>実施</a:t>
            </a:r>
            <a:endParaRPr lang="en-US" altLang="ja-JP" sz="1600" dirty="0">
              <a:latin typeface="Meiryo UI" panose="020B0604030504040204" pitchFamily="50" charset="-128"/>
              <a:ea typeface="Meiryo UI" panose="020B0604030504040204" pitchFamily="50" charset="-128"/>
            </a:endParaRPr>
          </a:p>
          <a:p>
            <a:endParaRPr lang="en-US" altLang="ja-JP" sz="200" dirty="0">
              <a:latin typeface="Meiryo UI" panose="020B0604030504040204" pitchFamily="50" charset="-128"/>
              <a:ea typeface="Meiryo UI" panose="020B0604030504040204" pitchFamily="50" charset="-128"/>
            </a:endParaRPr>
          </a:p>
        </p:txBody>
      </p:sp>
      <p:sp>
        <p:nvSpPr>
          <p:cNvPr id="133" name="正方形/長方形 132"/>
          <p:cNvSpPr/>
          <p:nvPr/>
        </p:nvSpPr>
        <p:spPr>
          <a:xfrm>
            <a:off x="269476" y="1453737"/>
            <a:ext cx="6569691" cy="369332"/>
          </a:xfrm>
          <a:prstGeom prst="rect">
            <a:avLst/>
          </a:prstGeom>
        </p:spPr>
        <p:txBody>
          <a:bodyPr wrap="square">
            <a:spAutoFit/>
          </a:bodyPr>
          <a:lstStyle/>
          <a:p>
            <a:r>
              <a:rPr lang="ja-JP" altLang="en-US" b="1"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大阪版・空家バンク」の活用促進</a:t>
            </a:r>
            <a:r>
              <a:rPr lang="ja-JP" altLang="en-US" b="1" dirty="0" smtClean="0">
                <a:latin typeface="Meiryo UI" panose="020B0604030504040204" pitchFamily="50" charset="-128"/>
                <a:ea typeface="Meiryo UI" panose="020B0604030504040204" pitchFamily="50" charset="-128"/>
              </a:rPr>
              <a:t>等</a:t>
            </a:r>
            <a:endParaRPr lang="en-US" altLang="ja-JP" b="1" dirty="0">
              <a:latin typeface="Meiryo UI" panose="020B0604030504040204" pitchFamily="50" charset="-128"/>
              <a:ea typeface="Meiryo UI" panose="020B0604030504040204" pitchFamily="50" charset="-128"/>
            </a:endParaRPr>
          </a:p>
        </p:txBody>
      </p:sp>
      <p:sp>
        <p:nvSpPr>
          <p:cNvPr id="134" name="正方形/長方形 133"/>
          <p:cNvSpPr/>
          <p:nvPr/>
        </p:nvSpPr>
        <p:spPr>
          <a:xfrm>
            <a:off x="453306" y="1769109"/>
            <a:ext cx="9243511" cy="584775"/>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・大阪版・空家バンクを運営する「大阪の住まい活性化フォーラム</a:t>
            </a:r>
            <a:r>
              <a:rPr lang="ja-JP" altLang="en-US" sz="1600" dirty="0" smtClean="0">
                <a:latin typeface="Meiryo UI" panose="020B0604030504040204" pitchFamily="50" charset="-128"/>
                <a:ea typeface="Meiryo UI" panose="020B0604030504040204" pitchFamily="50" charset="-128"/>
              </a:rPr>
              <a:t>」と（公社）全日本</a:t>
            </a:r>
            <a:r>
              <a:rPr lang="ja-JP" altLang="en-US" sz="1600" dirty="0">
                <a:latin typeface="Meiryo UI" panose="020B0604030504040204" pitchFamily="50" charset="-128"/>
                <a:ea typeface="Meiryo UI" panose="020B0604030504040204" pitchFamily="50" charset="-128"/>
              </a:rPr>
              <a:t>不動産</a:t>
            </a:r>
            <a:r>
              <a:rPr lang="ja-JP" altLang="en-US" sz="1600" dirty="0" smtClean="0">
                <a:latin typeface="Meiryo UI" panose="020B0604030504040204" pitchFamily="50" charset="-128"/>
                <a:ea typeface="Meiryo UI" panose="020B0604030504040204" pitchFamily="50" charset="-128"/>
              </a:rPr>
              <a:t>協会大阪府本部</a:t>
            </a:r>
            <a:r>
              <a:rPr lang="ja-JP" altLang="en-US" sz="1600" dirty="0">
                <a:latin typeface="Meiryo UI" panose="020B0604030504040204" pitchFamily="50" charset="-128"/>
                <a:ea typeface="Meiryo UI" panose="020B0604030504040204" pitchFamily="50" charset="-128"/>
              </a:rPr>
              <a:t>の</a:t>
            </a:r>
            <a:endParaRPr lang="en-US" altLang="ja-JP" sz="1600" dirty="0" smtClean="0">
              <a:latin typeface="Meiryo UI" panose="020B0604030504040204" pitchFamily="50" charset="-128"/>
              <a:ea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連携</a:t>
            </a:r>
            <a:r>
              <a:rPr lang="ja-JP" altLang="en-US" sz="1600" dirty="0">
                <a:latin typeface="Meiryo UI" panose="020B0604030504040204" pitchFamily="50" charset="-128"/>
                <a:ea typeface="Meiryo UI" panose="020B0604030504040204" pitchFamily="50" charset="-128"/>
              </a:rPr>
              <a:t>による</a:t>
            </a:r>
            <a:r>
              <a:rPr lang="ja-JP" altLang="en-US" sz="1600"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大阪版</a:t>
            </a:r>
            <a:r>
              <a:rPr lang="ja-JP" altLang="en-US" sz="1600" b="1" u="sng" dirty="0">
                <a:solidFill>
                  <a:srgbClr val="FF0000"/>
                </a:solidFill>
                <a:latin typeface="Meiryo UI" panose="020B0604030504040204" pitchFamily="50" charset="-128"/>
                <a:ea typeface="Meiryo UI" panose="020B0604030504040204" pitchFamily="50" charset="-128"/>
              </a:rPr>
              <a:t>・空家バンクの利用者へ</a:t>
            </a:r>
            <a:r>
              <a:rPr lang="ja-JP" altLang="en-US" sz="1600" b="1" u="sng" dirty="0" smtClean="0">
                <a:solidFill>
                  <a:srgbClr val="FF0000"/>
                </a:solidFill>
                <a:latin typeface="Meiryo UI" panose="020B0604030504040204" pitchFamily="50" charset="-128"/>
                <a:ea typeface="Meiryo UI" panose="020B0604030504040204" pitchFamily="50" charset="-128"/>
              </a:rPr>
              <a:t>の</a:t>
            </a:r>
            <a:r>
              <a:rPr lang="ja-JP" altLang="en-US" sz="1600" b="1" u="sng" dirty="0">
                <a:solidFill>
                  <a:srgbClr val="FF0000"/>
                </a:solidFill>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空家</a:t>
            </a:r>
            <a:r>
              <a:rPr lang="ja-JP" altLang="en-US" sz="1600" b="1" u="sng" dirty="0">
                <a:solidFill>
                  <a:srgbClr val="FF0000"/>
                </a:solidFill>
                <a:latin typeface="Meiryo UI" panose="020B0604030504040204" pitchFamily="50" charset="-128"/>
                <a:ea typeface="Meiryo UI" panose="020B0604030504040204" pitchFamily="50" charset="-128"/>
              </a:rPr>
              <a:t>の利活用</a:t>
            </a:r>
            <a:r>
              <a:rPr lang="ja-JP" altLang="en-US" sz="1600" b="1" u="sng" dirty="0" smtClean="0">
                <a:solidFill>
                  <a:srgbClr val="FF0000"/>
                </a:solidFill>
                <a:latin typeface="Meiryo UI" panose="020B0604030504040204" pitchFamily="50" charset="-128"/>
                <a:ea typeface="Meiryo UI" panose="020B0604030504040204" pitchFamily="50" charset="-128"/>
              </a:rPr>
              <a:t>支援</a:t>
            </a:r>
            <a:r>
              <a:rPr lang="ja-JP" altLang="en-US" sz="1600" b="1" u="sng" dirty="0">
                <a:solidFill>
                  <a:srgbClr val="FF0000"/>
                </a:solidFill>
                <a:latin typeface="Meiryo UI" panose="020B0604030504040204" pitchFamily="50" charset="-128"/>
                <a:ea typeface="Meiryo UI" panose="020B0604030504040204" pitchFamily="50" charset="-128"/>
              </a:rPr>
              <a:t>」　</a:t>
            </a:r>
          </a:p>
        </p:txBody>
      </p:sp>
      <p:sp>
        <p:nvSpPr>
          <p:cNvPr id="58" name="テキスト ボックス 57"/>
          <p:cNvSpPr txBox="1"/>
          <p:nvPr/>
        </p:nvSpPr>
        <p:spPr>
          <a:xfrm>
            <a:off x="657225" y="2552304"/>
            <a:ext cx="8753745" cy="374571"/>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プロのノウハウで可能性を広げませんか？　　</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空家の利活用支援</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p>
        </p:txBody>
      </p:sp>
      <p:grpSp>
        <p:nvGrpSpPr>
          <p:cNvPr id="63" name="グループ化 62"/>
          <p:cNvGrpSpPr/>
          <p:nvPr/>
        </p:nvGrpSpPr>
        <p:grpSpPr>
          <a:xfrm>
            <a:off x="657224" y="2994999"/>
            <a:ext cx="8753745" cy="360761"/>
            <a:chOff x="-1223169" y="1967082"/>
            <a:chExt cx="7593358" cy="344952"/>
          </a:xfrm>
        </p:grpSpPr>
        <p:sp>
          <p:nvSpPr>
            <p:cNvPr id="143" name="角丸四角形 142"/>
            <p:cNvSpPr/>
            <p:nvPr/>
          </p:nvSpPr>
          <p:spPr>
            <a:xfrm>
              <a:off x="-1223169" y="1967082"/>
              <a:ext cx="949427" cy="344952"/>
            </a:xfrm>
            <a:prstGeom prst="round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支援①</a:t>
              </a:r>
            </a:p>
          </p:txBody>
        </p:sp>
        <p:cxnSp>
          <p:nvCxnSpPr>
            <p:cNvPr id="144" name="直線コネクタ 143"/>
            <p:cNvCxnSpPr/>
            <p:nvPr/>
          </p:nvCxnSpPr>
          <p:spPr>
            <a:xfrm>
              <a:off x="-1223169" y="2312034"/>
              <a:ext cx="7593358"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64" name="グループ化 63"/>
          <p:cNvGrpSpPr/>
          <p:nvPr/>
        </p:nvGrpSpPr>
        <p:grpSpPr>
          <a:xfrm>
            <a:off x="661414" y="4577935"/>
            <a:ext cx="8766624" cy="382025"/>
            <a:chOff x="-1215884" y="2356535"/>
            <a:chExt cx="7746702" cy="421392"/>
          </a:xfrm>
        </p:grpSpPr>
        <p:sp>
          <p:nvSpPr>
            <p:cNvPr id="141" name="角丸四角形 140"/>
            <p:cNvSpPr/>
            <p:nvPr/>
          </p:nvSpPr>
          <p:spPr>
            <a:xfrm>
              <a:off x="-1215884" y="2356535"/>
              <a:ext cx="980186" cy="421392"/>
            </a:xfrm>
            <a:prstGeom prst="roundRect">
              <a:avLst>
                <a:gd name="adj" fmla="val 19342"/>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支援②</a:t>
              </a:r>
            </a:p>
          </p:txBody>
        </p:sp>
        <p:cxnSp>
          <p:nvCxnSpPr>
            <p:cNvPr id="142" name="直線コネクタ 141"/>
            <p:cNvCxnSpPr/>
            <p:nvPr/>
          </p:nvCxnSpPr>
          <p:spPr>
            <a:xfrm>
              <a:off x="-1180345" y="2756936"/>
              <a:ext cx="7711163"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65" name="楕円 64"/>
          <p:cNvSpPr/>
          <p:nvPr/>
        </p:nvSpPr>
        <p:spPr>
          <a:xfrm>
            <a:off x="787596" y="5296717"/>
            <a:ext cx="1574603" cy="294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6" name="ストライプ矢印 65"/>
          <p:cNvSpPr/>
          <p:nvPr/>
        </p:nvSpPr>
        <p:spPr>
          <a:xfrm>
            <a:off x="1228725" y="3518816"/>
            <a:ext cx="7413128" cy="981517"/>
          </a:xfrm>
          <a:prstGeom prst="stripedRightArrow">
            <a:avLst>
              <a:gd name="adj1" fmla="val 53554"/>
              <a:gd name="adj2" fmla="val 44664"/>
            </a:avLst>
          </a:prstGeom>
          <a:solidFill>
            <a:schemeClr val="accent4">
              <a:lumMod val="40000"/>
              <a:lumOff val="60000"/>
              <a:alpha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7" name="角丸四角形 66"/>
          <p:cNvSpPr/>
          <p:nvPr/>
        </p:nvSpPr>
        <p:spPr>
          <a:xfrm>
            <a:off x="1424101" y="3462105"/>
            <a:ext cx="2457636" cy="1019106"/>
          </a:xfrm>
          <a:prstGeom prst="roundRect">
            <a:avLst/>
          </a:prstGeom>
          <a:gradFill>
            <a:gsLst>
              <a:gs pos="0">
                <a:schemeClr val="accent2">
                  <a:lumMod val="110000"/>
                  <a:satMod val="105000"/>
                  <a:tint val="67000"/>
                </a:schemeClr>
              </a:gs>
              <a:gs pos="50000">
                <a:schemeClr val="accent2">
                  <a:lumMod val="20000"/>
                  <a:lumOff val="80000"/>
                </a:schemeClr>
              </a:gs>
              <a:gs pos="100000">
                <a:schemeClr val="accent2">
                  <a:lumMod val="105000"/>
                  <a:satMod val="109000"/>
                  <a:tint val="81000"/>
                </a:schemeClr>
              </a:gs>
            </a:gsLst>
            <a:lin ang="2700000" scaled="0"/>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8" name="テキスト ボックス 67"/>
          <p:cNvSpPr txBox="1"/>
          <p:nvPr/>
        </p:nvSpPr>
        <p:spPr>
          <a:xfrm>
            <a:off x="2037272" y="3449074"/>
            <a:ext cx="12816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物件調査</a:t>
            </a:r>
            <a:endParaRPr kumimoji="1" lang="en-US" altLang="ja-JP"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テキスト ボックス 68"/>
          <p:cNvSpPr txBox="1"/>
          <p:nvPr/>
        </p:nvSpPr>
        <p:spPr>
          <a:xfrm>
            <a:off x="2185741" y="3907573"/>
            <a:ext cx="1620915"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宅建事業者が、所有者の意向調査や謄本の確認、所在地の都市計画調査等を実施</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70" name="図 6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83932" y="3824014"/>
            <a:ext cx="684085" cy="568144"/>
          </a:xfrm>
          <a:prstGeom prst="rect">
            <a:avLst/>
          </a:prstGeom>
        </p:spPr>
      </p:pic>
      <p:sp>
        <p:nvSpPr>
          <p:cNvPr id="71" name="角丸四角形 70"/>
          <p:cNvSpPr/>
          <p:nvPr/>
        </p:nvSpPr>
        <p:spPr>
          <a:xfrm>
            <a:off x="3944158" y="3452283"/>
            <a:ext cx="2052592" cy="1028928"/>
          </a:xfrm>
          <a:prstGeom prst="roundRect">
            <a:avLst/>
          </a:prstGeom>
          <a:gradFill>
            <a:gsLst>
              <a:gs pos="0">
                <a:schemeClr val="accent2">
                  <a:lumMod val="110000"/>
                  <a:satMod val="105000"/>
                  <a:tint val="67000"/>
                </a:schemeClr>
              </a:gs>
              <a:gs pos="50000">
                <a:schemeClr val="accent2">
                  <a:lumMod val="20000"/>
                  <a:lumOff val="80000"/>
                </a:schemeClr>
              </a:gs>
              <a:gs pos="100000">
                <a:schemeClr val="accent2">
                  <a:lumMod val="105000"/>
                  <a:satMod val="109000"/>
                  <a:tint val="81000"/>
                </a:schemeClr>
              </a:gs>
            </a:gsLst>
            <a:lin ang="2700000" scaled="0"/>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4072306" y="3449074"/>
            <a:ext cx="1859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活用方法の検討</a:t>
            </a:r>
            <a:endParaRPr kumimoji="1" lang="en-US" altLang="ja-JP"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73" name="図 72"/>
          <p:cNvPicPr>
            <a:picLocks noChangeAspect="1"/>
          </p:cNvPicPr>
          <p:nvPr/>
        </p:nvPicPr>
        <p:blipFill rotWithShape="1">
          <a:blip r:embed="rId4" cstate="print">
            <a:extLst>
              <a:ext uri="{28A0092B-C50C-407E-A947-70E740481C1C}">
                <a14:useLocalDpi xmlns:a14="http://schemas.microsoft.com/office/drawing/2010/main" val="0"/>
              </a:ext>
            </a:extLst>
          </a:blip>
          <a:srcRect r="-7816"/>
          <a:stretch/>
        </p:blipFill>
        <p:spPr>
          <a:xfrm>
            <a:off x="4296827" y="3794448"/>
            <a:ext cx="301073" cy="241200"/>
          </a:xfrm>
          <a:prstGeom prst="rect">
            <a:avLst/>
          </a:prstGeom>
        </p:spPr>
      </p:pic>
      <p:pic>
        <p:nvPicPr>
          <p:cNvPr id="74" name="図 7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65997" y="3751769"/>
            <a:ext cx="365046" cy="283879"/>
          </a:xfrm>
          <a:prstGeom prst="rect">
            <a:avLst/>
          </a:prstGeom>
        </p:spPr>
      </p:pic>
      <p:pic>
        <p:nvPicPr>
          <p:cNvPr id="75" name="図 7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33747" y="4088283"/>
            <a:ext cx="250638" cy="239964"/>
          </a:xfrm>
          <a:prstGeom prst="rect">
            <a:avLst/>
          </a:prstGeom>
        </p:spPr>
      </p:pic>
      <p:sp>
        <p:nvSpPr>
          <p:cNvPr id="76" name="テキスト ボックス 75"/>
          <p:cNvSpPr txBox="1"/>
          <p:nvPr/>
        </p:nvSpPr>
        <p:spPr>
          <a:xfrm>
            <a:off x="4691943" y="3805017"/>
            <a:ext cx="1208473"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調査結果から最適な用途を検討し、所有者とやり取りをしながら活用方法を検討</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7" name="テキスト ボックス 76"/>
          <p:cNvSpPr txBox="1"/>
          <p:nvPr/>
        </p:nvSpPr>
        <p:spPr>
          <a:xfrm>
            <a:off x="3975999" y="3975666"/>
            <a:ext cx="359671" cy="1909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売却</a:t>
            </a:r>
          </a:p>
        </p:txBody>
      </p:sp>
      <p:sp>
        <p:nvSpPr>
          <p:cNvPr id="78" name="テキスト ボックス 77"/>
          <p:cNvSpPr txBox="1"/>
          <p:nvPr/>
        </p:nvSpPr>
        <p:spPr>
          <a:xfrm>
            <a:off x="4287086" y="3981967"/>
            <a:ext cx="359671" cy="1909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賃貸</a:t>
            </a:r>
          </a:p>
        </p:txBody>
      </p:sp>
      <p:sp>
        <p:nvSpPr>
          <p:cNvPr id="79" name="テキスト ボックス 78"/>
          <p:cNvSpPr txBox="1"/>
          <p:nvPr/>
        </p:nvSpPr>
        <p:spPr>
          <a:xfrm>
            <a:off x="4043330" y="4279187"/>
            <a:ext cx="667913" cy="1909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リノベーション</a:t>
            </a:r>
            <a:endPar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0" name="角丸四角形 79"/>
          <p:cNvSpPr/>
          <p:nvPr/>
        </p:nvSpPr>
        <p:spPr>
          <a:xfrm>
            <a:off x="6076062" y="3462105"/>
            <a:ext cx="2029052" cy="1019106"/>
          </a:xfrm>
          <a:prstGeom prst="roundRect">
            <a:avLst/>
          </a:prstGeom>
          <a:gradFill>
            <a:gsLst>
              <a:gs pos="0">
                <a:schemeClr val="accent2">
                  <a:lumMod val="110000"/>
                  <a:satMod val="105000"/>
                  <a:tint val="67000"/>
                </a:schemeClr>
              </a:gs>
              <a:gs pos="50000">
                <a:schemeClr val="accent2">
                  <a:lumMod val="20000"/>
                  <a:lumOff val="80000"/>
                </a:schemeClr>
              </a:gs>
              <a:gs pos="100000">
                <a:schemeClr val="accent2">
                  <a:lumMod val="105000"/>
                  <a:satMod val="109000"/>
                  <a:tint val="81000"/>
                </a:schemeClr>
              </a:gs>
            </a:gsLst>
            <a:lin ang="2700000" scaled="0"/>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1" name="テキスト ボックス 80"/>
          <p:cNvSpPr txBox="1"/>
          <p:nvPr/>
        </p:nvSpPr>
        <p:spPr>
          <a:xfrm>
            <a:off x="6262151" y="3449074"/>
            <a:ext cx="16913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提案書を提示</a:t>
            </a:r>
            <a:endParaRPr kumimoji="1" lang="en-US" altLang="ja-JP"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2" name="テキスト ボックス 91"/>
          <p:cNvSpPr txBox="1"/>
          <p:nvPr/>
        </p:nvSpPr>
        <p:spPr>
          <a:xfrm>
            <a:off x="6770154" y="3830628"/>
            <a:ext cx="1334960"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売却ならその査定額やリフォームの要否、賃貸ならそのターゲットなど具体的な提案書を提示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23" name="図 1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7974" y="3912868"/>
            <a:ext cx="628169" cy="455574"/>
          </a:xfrm>
          <a:prstGeom prst="rect">
            <a:avLst/>
          </a:prstGeom>
        </p:spPr>
      </p:pic>
      <p:sp>
        <p:nvSpPr>
          <p:cNvPr id="125" name="角丸四角形 124"/>
          <p:cNvSpPr/>
          <p:nvPr/>
        </p:nvSpPr>
        <p:spPr>
          <a:xfrm>
            <a:off x="723445" y="3479006"/>
            <a:ext cx="505279" cy="1002205"/>
          </a:xfrm>
          <a:prstGeom prst="roundRect">
            <a:avLst/>
          </a:prstGeom>
          <a:gradFill>
            <a:gsLst>
              <a:gs pos="0">
                <a:schemeClr val="accent4">
                  <a:lumMod val="60000"/>
                  <a:lumOff val="40000"/>
                </a:schemeClr>
              </a:gs>
              <a:gs pos="50000">
                <a:schemeClr val="accent4">
                  <a:lumMod val="20000"/>
                  <a:lumOff val="80000"/>
                </a:schemeClr>
              </a:gs>
              <a:gs pos="100000">
                <a:schemeClr val="accent4">
                  <a:lumMod val="60000"/>
                  <a:lumOff val="40000"/>
                </a:schemeClr>
              </a:gs>
            </a:gsLst>
            <a:lin ang="5400000" scaled="0"/>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申込み</a:t>
            </a:r>
          </a:p>
        </p:txBody>
      </p:sp>
      <p:sp>
        <p:nvSpPr>
          <p:cNvPr id="126" name="角丸四角形 125"/>
          <p:cNvSpPr/>
          <p:nvPr/>
        </p:nvSpPr>
        <p:spPr>
          <a:xfrm>
            <a:off x="8641853" y="3479006"/>
            <a:ext cx="610802" cy="1036397"/>
          </a:xfrm>
          <a:prstGeom prst="roundRect">
            <a:avLst/>
          </a:prstGeom>
          <a:gradFill>
            <a:gsLst>
              <a:gs pos="0">
                <a:schemeClr val="accent4">
                  <a:lumMod val="60000"/>
                  <a:lumOff val="40000"/>
                </a:schemeClr>
              </a:gs>
              <a:gs pos="50000">
                <a:schemeClr val="accent4">
                  <a:lumMod val="20000"/>
                  <a:lumOff val="80000"/>
                </a:schemeClr>
              </a:gs>
              <a:gs pos="100000">
                <a:schemeClr val="accent4">
                  <a:lumMod val="60000"/>
                  <a:lumOff val="40000"/>
                </a:schemeClr>
              </a:gs>
            </a:gsLst>
            <a:lin ang="5400000" scaled="0"/>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利活用へ</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36" name="テキスト ボックス 135"/>
          <p:cNvSpPr txBox="1"/>
          <p:nvPr/>
        </p:nvSpPr>
        <p:spPr>
          <a:xfrm rot="900000">
            <a:off x="8811930" y="2574363"/>
            <a:ext cx="719737" cy="529582"/>
          </a:xfrm>
          <a:prstGeom prst="rect">
            <a:avLst/>
          </a:prstGeom>
          <a:solidFill>
            <a:srgbClr val="00B050"/>
          </a:solidFill>
          <a:ln>
            <a:solidFill>
              <a:schemeClr val="bg1">
                <a:lumMod val="50000"/>
              </a:schemeClr>
            </a:solidFill>
          </a:ln>
        </p:spPr>
        <p:style>
          <a:lnRef idx="3">
            <a:schemeClr val="lt1"/>
          </a:lnRef>
          <a:fillRef idx="1">
            <a:schemeClr val="accent6"/>
          </a:fillRef>
          <a:effectRef idx="1">
            <a:schemeClr val="accent6"/>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無料</a:t>
            </a:r>
            <a:endParaRPr kumimoji="1" lang="en-US" altLang="ja-JP" sz="24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pic>
        <p:nvPicPr>
          <p:cNvPr id="138" name="図 1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3418" y="4723852"/>
            <a:ext cx="193519" cy="186632"/>
          </a:xfrm>
          <a:prstGeom prst="rect">
            <a:avLst/>
          </a:prstGeom>
        </p:spPr>
      </p:pic>
      <p:sp>
        <p:nvSpPr>
          <p:cNvPr id="140" name="テキスト ボックス 139"/>
          <p:cNvSpPr txBox="1"/>
          <p:nvPr/>
        </p:nvSpPr>
        <p:spPr>
          <a:xfrm>
            <a:off x="217713" y="4888001"/>
            <a:ext cx="8592813" cy="707886"/>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◆空家バンクへの登録申込書の作成を、宅建事業者がサポート</a:t>
            </a:r>
            <a:endPar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60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サポート内容</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不動産用語の解説、申込書に記入する数値の調べ方のご説明など</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5" name="正方形/長方形 144"/>
          <p:cNvSpPr/>
          <p:nvPr/>
        </p:nvSpPr>
        <p:spPr>
          <a:xfrm>
            <a:off x="1787004" y="4580613"/>
            <a:ext cx="7102995" cy="338554"/>
          </a:xfrm>
          <a:prstGeom prst="rect">
            <a:avLst/>
          </a:prstGeom>
        </p:spPr>
        <p:txBody>
          <a:bodyPr wrap="square">
            <a:spAutoFit/>
          </a:bodyPr>
          <a:lstStyle/>
          <a:p>
            <a:r>
              <a:rPr lang="ja-JP" altLang="en-US" sz="1600" b="1" dirty="0">
                <a:solidFill>
                  <a:prstClr val="black"/>
                </a:solidFill>
                <a:latin typeface="BIZ UDPゴシック" panose="020B0400000000000000" pitchFamily="50" charset="-128"/>
                <a:ea typeface="BIZ UDPゴシック" panose="020B0400000000000000" pitchFamily="50" charset="-128"/>
              </a:rPr>
              <a:t>空家バンク掲載サポート　　　　</a:t>
            </a:r>
            <a:endParaRPr lang="en-US" altLang="ja-JP" sz="1600" dirty="0">
              <a:solidFill>
                <a:prstClr val="black"/>
              </a:solidFill>
              <a:latin typeface="BIZ UDPゴシック" panose="020B0400000000000000" pitchFamily="50" charset="-128"/>
              <a:ea typeface="BIZ UDPゴシック" panose="020B0400000000000000" pitchFamily="50" charset="-128"/>
            </a:endParaRPr>
          </a:p>
        </p:txBody>
      </p:sp>
      <p:sp>
        <p:nvSpPr>
          <p:cNvPr id="146" name="正方形/長方形 145"/>
          <p:cNvSpPr/>
          <p:nvPr/>
        </p:nvSpPr>
        <p:spPr>
          <a:xfrm>
            <a:off x="1725576" y="2933907"/>
            <a:ext cx="7702462" cy="461665"/>
          </a:xfrm>
          <a:prstGeom prst="rect">
            <a:avLst/>
          </a:prstGeom>
        </p:spPr>
        <p:txBody>
          <a:bodyPr wrap="square">
            <a:spAutoFit/>
          </a:bodyPr>
          <a:lstStyle/>
          <a:p>
            <a:pPr lvl="0" defTabSz="914400">
              <a:lnSpc>
                <a:spcPct val="150000"/>
              </a:lnSpc>
              <a:defRPr/>
            </a:pPr>
            <a:r>
              <a:rPr lang="ja-JP" altLang="en-US" sz="1600" b="1" dirty="0">
                <a:solidFill>
                  <a:prstClr val="black"/>
                </a:solidFill>
                <a:latin typeface="BIZ UDPゴシック" panose="020B0400000000000000" pitchFamily="50" charset="-128"/>
                <a:ea typeface="BIZ UDPゴシック" panose="020B0400000000000000" pitchFamily="50" charset="-128"/>
              </a:rPr>
              <a:t>空家の利活用提案サービス　　　　　</a:t>
            </a:r>
            <a:endParaRPr lang="en-US" altLang="ja-JP" sz="1600" dirty="0">
              <a:solidFill>
                <a:prstClr val="black"/>
              </a:solidFill>
              <a:latin typeface="BIZ UDPゴシック" panose="020B0400000000000000" pitchFamily="50" charset="-128"/>
              <a:ea typeface="BIZ UDPゴシック" panose="020B0400000000000000" pitchFamily="50" charset="-128"/>
            </a:endParaRPr>
          </a:p>
        </p:txBody>
      </p:sp>
      <p:sp>
        <p:nvSpPr>
          <p:cNvPr id="10" name="スライド番号プレースホルダー 9"/>
          <p:cNvSpPr>
            <a:spLocks noGrp="1"/>
          </p:cNvSpPr>
          <p:nvPr>
            <p:ph type="sldNum" sz="quarter" idx="12"/>
          </p:nvPr>
        </p:nvSpPr>
        <p:spPr>
          <a:xfrm>
            <a:off x="7514943" y="6458202"/>
            <a:ext cx="2311400" cy="365125"/>
          </a:xfrm>
        </p:spPr>
        <p:txBody>
          <a:bodyPr/>
          <a:lstStyle/>
          <a:p>
            <a:fld id="{EA6D242B-6A52-4C5C-AF40-54B5FB6D04E5}" type="slidenum">
              <a:rPr kumimoji="1" lang="ja-JP" altLang="en-US" smtClean="0"/>
              <a:t>13</a:t>
            </a:fld>
            <a:endParaRPr kumimoji="1" lang="ja-JP" altLang="en-US" dirty="0"/>
          </a:p>
        </p:txBody>
      </p:sp>
    </p:spTree>
    <p:extLst>
      <p:ext uri="{BB962C8B-B14F-4D97-AF65-F5344CB8AC3E}">
        <p14:creationId xmlns:p14="http://schemas.microsoft.com/office/powerpoint/2010/main" val="3930554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⑤大阪府分譲マンション管理適正化及び再生円滑化基本計画の策定（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R4.4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3909" y="1834301"/>
            <a:ext cx="9144000" cy="90575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多様な価値観を持った</a:t>
            </a:r>
            <a:r>
              <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区分所有者間の意思決定</a:t>
            </a:r>
            <a:r>
              <a:rPr lang="ja-JP" altLang="en-US"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の難しさ</a:t>
            </a:r>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ts val="1700"/>
              </a:lnSpc>
              <a:spcBef>
                <a:spcPts val="300"/>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spc="-100" dirty="0" smtClean="0">
                <a:latin typeface="Meiryo UI" panose="020B0604030504040204" pitchFamily="50" charset="-128"/>
                <a:ea typeface="Meiryo UI" panose="020B0604030504040204" pitchFamily="50" charset="-128"/>
                <a:cs typeface="Meiryo UI" panose="020B0604030504040204" pitchFamily="50" charset="-128"/>
              </a:rPr>
              <a:t>分譲</a:t>
            </a:r>
            <a:r>
              <a:rPr lang="ja-JP" altLang="en-US" sz="1600" spc="-100" dirty="0">
                <a:latin typeface="Meiryo UI" panose="020B0604030504040204" pitchFamily="50" charset="-128"/>
                <a:ea typeface="Meiryo UI" panose="020B0604030504040204" pitchFamily="50" charset="-128"/>
                <a:cs typeface="Meiryo UI" panose="020B0604030504040204" pitchFamily="50" charset="-128"/>
              </a:rPr>
              <a:t>マンションの</a:t>
            </a:r>
            <a:r>
              <a:rPr lang="ja-JP" altLang="en-US" sz="1600" b="1" u="sng"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高経年化と世帯</a:t>
            </a:r>
            <a:r>
              <a:rPr lang="ja-JP" altLang="en-US" sz="1600" b="1" u="sng" spc="-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主の</a:t>
            </a:r>
            <a:r>
              <a:rPr lang="ja-JP" altLang="en-US" sz="1600" b="1" u="sng"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高齢化</a:t>
            </a:r>
            <a:r>
              <a:rPr lang="ja-JP" altLang="en-US" sz="1600" spc="-100" dirty="0" smtClean="0">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spc="-100" dirty="0">
                <a:latin typeface="Meiryo UI" panose="020B0604030504040204" pitchFamily="50" charset="-128"/>
                <a:ea typeface="Meiryo UI" panose="020B0604030504040204" pitchFamily="50" charset="-128"/>
                <a:cs typeface="Meiryo UI" panose="020B0604030504040204" pitchFamily="50" charset="-128"/>
              </a:rPr>
              <a:t>組合役員のなり</a:t>
            </a:r>
            <a:r>
              <a:rPr lang="ja-JP" altLang="en-US" sz="1600" spc="-100" dirty="0" smtClean="0">
                <a:latin typeface="Meiryo UI" panose="020B0604030504040204" pitchFamily="50" charset="-128"/>
                <a:ea typeface="Meiryo UI" panose="020B0604030504040204" pitchFamily="50" charset="-128"/>
                <a:cs typeface="Meiryo UI" panose="020B0604030504040204" pitchFamily="50" charset="-128"/>
              </a:rPr>
              <a:t>手不足）</a:t>
            </a:r>
            <a:endParaRPr lang="en-US" altLang="ja-JP" sz="400" spc="-100"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ts val="1700"/>
              </a:lnSpc>
              <a:spcBef>
                <a:spcPts val="3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spc="-1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600" spc="-100" dirty="0">
                <a:latin typeface="Meiryo UI" panose="020B0604030504040204" pitchFamily="50" charset="-128"/>
                <a:ea typeface="Meiryo UI" panose="020B0604030504040204" pitchFamily="50" charset="-128"/>
                <a:cs typeface="Meiryo UI" panose="020B0604030504040204" pitchFamily="50" charset="-128"/>
              </a:rPr>
              <a:t>分譲マンションのストック数は約</a:t>
            </a:r>
            <a:r>
              <a:rPr lang="en-US" altLang="ja-JP" sz="1600" spc="-1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600" spc="-100" dirty="0">
                <a:latin typeface="Meiryo UI" panose="020B0604030504040204" pitchFamily="50" charset="-128"/>
                <a:ea typeface="Meiryo UI" panose="020B0604030504040204" pitchFamily="50" charset="-128"/>
                <a:cs typeface="Meiryo UI" panose="020B0604030504040204" pitchFamily="50" charset="-128"/>
              </a:rPr>
              <a:t>万</a:t>
            </a:r>
            <a:r>
              <a:rPr lang="ja-JP" altLang="en-US" sz="1600" spc="-100" dirty="0" smtClean="0">
                <a:latin typeface="Meiryo UI" panose="020B0604030504040204" pitchFamily="50" charset="-128"/>
                <a:ea typeface="Meiryo UI" panose="020B0604030504040204" pitchFamily="50" charset="-128"/>
                <a:cs typeface="Meiryo UI" panose="020B0604030504040204" pitchFamily="50" charset="-128"/>
              </a:rPr>
              <a:t>戸うち、</a:t>
            </a:r>
            <a:r>
              <a:rPr lang="ja-JP" altLang="en-US" sz="1600" b="1"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築</a:t>
            </a:r>
            <a:r>
              <a:rPr lang="en-US" altLang="ja-JP" sz="1600" b="1" u="sng" spc="-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600" b="1" u="sng" spc="-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年以上は約</a:t>
            </a:r>
            <a:r>
              <a:rPr lang="en-US" altLang="ja-JP" sz="1600" b="1" u="sng" spc="-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b="1" u="sng" spc="-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600" b="1" u="sng"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sz="400" spc="-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フリーフォーム 5"/>
          <p:cNvSpPr/>
          <p:nvPr/>
        </p:nvSpPr>
        <p:spPr>
          <a:xfrm>
            <a:off x="8065182" y="4198874"/>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7775447" y="4094702"/>
            <a:ext cx="623640" cy="353840"/>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1" name="直線矢印コネクタ 10"/>
          <p:cNvCxnSpPr/>
          <p:nvPr/>
        </p:nvCxnSpPr>
        <p:spPr>
          <a:xfrm>
            <a:off x="7474504" y="5291157"/>
            <a:ext cx="300942" cy="3840"/>
          </a:xfrm>
          <a:prstGeom prst="straightConnector1">
            <a:avLst/>
          </a:prstGeom>
          <a:noFill/>
          <a:ln w="57150" cap="flat" cmpd="sng" algn="ctr">
            <a:solidFill>
              <a:srgbClr val="00B0F0"/>
            </a:solidFill>
            <a:prstDash val="solid"/>
            <a:miter lim="800000"/>
            <a:tailEnd type="triangle"/>
          </a:ln>
          <a:effectLst/>
        </p:spPr>
      </p:cxnSp>
      <p:sp>
        <p:nvSpPr>
          <p:cNvPr id="12" name="フリーフォーム 11"/>
          <p:cNvSpPr/>
          <p:nvPr/>
        </p:nvSpPr>
        <p:spPr>
          <a:xfrm>
            <a:off x="3624985" y="4923090"/>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3" name="フリーフォーム 12"/>
          <p:cNvSpPr/>
          <p:nvPr/>
        </p:nvSpPr>
        <p:spPr>
          <a:xfrm>
            <a:off x="2343564" y="4923090"/>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フリーフォーム 13"/>
          <p:cNvSpPr/>
          <p:nvPr/>
        </p:nvSpPr>
        <p:spPr>
          <a:xfrm>
            <a:off x="5161961" y="4923090"/>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5" name="フリーフォーム 14"/>
          <p:cNvSpPr/>
          <p:nvPr/>
        </p:nvSpPr>
        <p:spPr>
          <a:xfrm>
            <a:off x="8074675" y="5096749"/>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F5BD73"/>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3947586" y="4078176"/>
            <a:ext cx="862521" cy="366382"/>
          </a:xfrm>
          <a:prstGeom prst="roundRect">
            <a:avLst/>
          </a:prstGeom>
          <a:noFill/>
          <a:ln w="12700" cap="flat" cmpd="sng" algn="ctr">
            <a:solidFill>
              <a:srgbClr val="FF000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2762302" y="4130778"/>
            <a:ext cx="554300" cy="307777"/>
          </a:xfrm>
          <a:prstGeom prst="rect">
            <a:avLst/>
          </a:prstGeom>
          <a:noFill/>
        </p:spPr>
        <p:txBody>
          <a:bodyPr wrap="square" rtlCol="0">
            <a:spAutoFit/>
          </a:bodyPr>
          <a:lstStyle/>
          <a:p>
            <a:pPr defTabSz="914400"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入居</a:t>
            </a:r>
            <a:endParaRPr lang="en-US" altLang="ja-JP" sz="1400" dirty="0">
              <a:solidFill>
                <a:srgbClr val="000000"/>
              </a:solidFill>
              <a:latin typeface="Meiryo UI" panose="020B0604030504040204" pitchFamily="50" charset="-128"/>
              <a:ea typeface="Meiryo UI" panose="020B0604030504040204" pitchFamily="50" charset="-128"/>
            </a:endParaRPr>
          </a:p>
        </p:txBody>
      </p:sp>
      <p:grpSp>
        <p:nvGrpSpPr>
          <p:cNvPr id="18" name="グループ化 17">
            <a:extLst>
              <a:ext uri="{FF2B5EF4-FFF2-40B4-BE49-F238E27FC236}">
                <a16:creationId xmlns:a16="http://schemas.microsoft.com/office/drawing/2014/main" id="{7EC32914-7C3D-46E1-9AE9-EB372B3415F3}"/>
              </a:ext>
            </a:extLst>
          </p:cNvPr>
          <p:cNvGrpSpPr/>
          <p:nvPr/>
        </p:nvGrpSpPr>
        <p:grpSpPr>
          <a:xfrm>
            <a:off x="2537011" y="4487012"/>
            <a:ext cx="1028080" cy="915160"/>
            <a:chOff x="173012" y="1880886"/>
            <a:chExt cx="1028080" cy="915160"/>
          </a:xfrm>
        </p:grpSpPr>
        <p:sp>
          <p:nvSpPr>
            <p:cNvPr id="19"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22" name="グループ化 21">
              <a:extLst>
                <a:ext uri="{FF2B5EF4-FFF2-40B4-BE49-F238E27FC236}">
                  <a16:creationId xmlns:a16="http://schemas.microsoft.com/office/drawing/2014/main" id="{E4EA752C-6D8B-4342-B9BB-33935FBF3E9B}"/>
                </a:ext>
              </a:extLst>
            </p:cNvPr>
            <p:cNvGrpSpPr/>
            <p:nvPr/>
          </p:nvGrpSpPr>
          <p:grpSpPr>
            <a:xfrm>
              <a:off x="509212" y="1991375"/>
              <a:ext cx="111379" cy="173372"/>
              <a:chOff x="859630" y="1699945"/>
              <a:chExt cx="404942" cy="630332"/>
            </a:xfrm>
          </p:grpSpPr>
          <p:sp>
            <p:nvSpPr>
              <p:cNvPr id="118" name="正方形/長方形 117">
                <a:extLst>
                  <a:ext uri="{FF2B5EF4-FFF2-40B4-BE49-F238E27FC236}">
                    <a16:creationId xmlns:a16="http://schemas.microsoft.com/office/drawing/2014/main" id="{29A33B91-1AA3-483A-A6B8-E962AA1CE495}"/>
                  </a:ext>
                </a:extLst>
              </p:cNvPr>
              <p:cNvSpPr/>
              <p:nvPr/>
            </p:nvSpPr>
            <p:spPr>
              <a:xfrm flipH="1">
                <a:off x="859630" y="1699945"/>
                <a:ext cx="404942" cy="325065"/>
              </a:xfrm>
              <a:prstGeom prst="rect">
                <a:avLst/>
              </a:prstGeom>
              <a:solidFill>
                <a:srgbClr val="DDDDDD"/>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9" name="正方形/長方形 118">
                <a:extLst>
                  <a:ext uri="{FF2B5EF4-FFF2-40B4-BE49-F238E27FC236}">
                    <a16:creationId xmlns:a16="http://schemas.microsoft.com/office/drawing/2014/main" id="{1BF5761A-BF42-4117-AECA-BC442635BDB6}"/>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20" name="直線コネクタ 119">
                <a:extLst>
                  <a:ext uri="{FF2B5EF4-FFF2-40B4-BE49-F238E27FC236}">
                    <a16:creationId xmlns:a16="http://schemas.microsoft.com/office/drawing/2014/main" id="{F4482424-E6AB-4990-A3A5-5CDB44D1B7E6}"/>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21" name="直線コネクタ 120">
                <a:extLst>
                  <a:ext uri="{FF2B5EF4-FFF2-40B4-BE49-F238E27FC236}">
                    <a16:creationId xmlns:a16="http://schemas.microsoft.com/office/drawing/2014/main" id="{FF50DCB1-E820-48F9-867F-888D6FABD1CC}"/>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23" name="グループ化 22">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14" name="正方形/長方形 113">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5" name="正方形/長方形 114">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6" name="正方形/長方形 115">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7" name="正方形/長方形 116">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4" name="グループ化 23">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10" name="正方形/長方形 109">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1" name="正方形/長方形 110">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2" name="正方形/長方形 111">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3" name="正方形/長方形 112">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5" name="グループ化 24">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06" name="正方形/長方形 105">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7" name="正方形/長方形 106">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8" name="正方形/長方形 107">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9" name="正方形/長方形 108">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6" name="グループ化 25">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02" name="正方形/長方形 101">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3" name="正方形/長方形 102">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4" name="正方形/長方形 103">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5" name="正方形/長方形 104">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7" name="グループ化 26">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34" name="グループ化 33">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86" name="グループ化 85">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99" name="正方形/長方形 98">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0"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01" name="直線コネクタ 100">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87" name="グループ化 86">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96" name="正方形/長方形 95">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7"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98" name="直線コネクタ 97">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88" name="グループ化 87">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93" name="正方形/長方形 92">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4"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95" name="直線コネクタ 94">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89" name="グループ化 88">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90" name="正方形/長方形 89">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1"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92" name="直線コネクタ 91">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35" name="グループ化 34">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70" name="グループ化 69">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83" name="正方形/長方形 82">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84"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85" name="直線コネクタ 84">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71" name="グループ化 70">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80" name="正方形/長方形 79">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81"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82" name="直線コネクタ 81">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72" name="グループ化 71">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77" name="正方形/長方形 76">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8"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79" name="直線コネクタ 78">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73" name="グループ化 72">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74" name="正方形/長方形 73">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5"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76" name="直線コネクタ 75">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36" name="グループ化 35">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54" name="グループ化 53">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67" name="正方形/長方形 66">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8"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69" name="直線コネクタ 68">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55" name="グループ化 54">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64" name="正方形/長方形 63">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5"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66" name="直線コネクタ 65">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56" name="グループ化 55">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61" name="正方形/長方形 60">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2"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63" name="直線コネクタ 62">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57" name="グループ化 56">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58" name="正方形/長方形 57">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9"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60" name="直線コネクタ 59">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37" name="グループ化 36">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38" name="グループ化 37">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51" name="正方形/長方形 50">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2"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53" name="直線コネクタ 52">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39" name="グループ化 38">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48" name="正方形/長方形 47">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50" name="直線コネクタ 49">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0" name="グループ化 39">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45" name="正方形/長方形 44">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6"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7" name="直線コネクタ 46">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1" name="グループ化 40">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42" name="正方形/長方形 41">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3"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4" name="直線コネクタ 43">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28" name="フリーフォーム: 図形 291">
              <a:extLst>
                <a:ext uri="{FF2B5EF4-FFF2-40B4-BE49-F238E27FC236}">
                  <a16:creationId xmlns:a16="http://schemas.microsoft.com/office/drawing/2014/main" id="{1A2104D7-8E7B-4368-8AA9-B78CCA4EE5AB}"/>
                </a:ext>
              </a:extLst>
            </p:cNvPr>
            <p:cNvSpPr/>
            <p:nvPr/>
          </p:nvSpPr>
          <p:spPr>
            <a:xfrm>
              <a:off x="173012" y="2292207"/>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 name="フリーフォーム: 図形 293">
              <a:extLst>
                <a:ext uri="{FF2B5EF4-FFF2-40B4-BE49-F238E27FC236}">
                  <a16:creationId xmlns:a16="http://schemas.microsoft.com/office/drawing/2014/main" id="{3099035A-9309-4CEB-B198-26FE005EF505}"/>
                </a:ext>
              </a:extLst>
            </p:cNvPr>
            <p:cNvSpPr/>
            <p:nvPr/>
          </p:nvSpPr>
          <p:spPr>
            <a:xfrm rot="1750928">
              <a:off x="1078183" y="2287820"/>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 name="フリーフォーム: 図形 295">
              <a:extLst>
                <a:ext uri="{FF2B5EF4-FFF2-40B4-BE49-F238E27FC236}">
                  <a16:creationId xmlns:a16="http://schemas.microsoft.com/office/drawing/2014/main" id="{1CBA08ED-F878-44EA-A6E2-A5CFF8C82600}"/>
                </a:ext>
              </a:extLst>
            </p:cNvPr>
            <p:cNvSpPr/>
            <p:nvPr/>
          </p:nvSpPr>
          <p:spPr>
            <a:xfrm>
              <a:off x="620421" y="1880886"/>
              <a:ext cx="97744" cy="127973"/>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 name="フリーフォーム: 図形 297">
              <a:extLst>
                <a:ext uri="{FF2B5EF4-FFF2-40B4-BE49-F238E27FC236}">
                  <a16:creationId xmlns:a16="http://schemas.microsoft.com/office/drawing/2014/main" id="{F4620BB2-F445-4D98-8AFF-BA405736212B}"/>
                </a:ext>
              </a:extLst>
            </p:cNvPr>
            <p:cNvSpPr/>
            <p:nvPr/>
          </p:nvSpPr>
          <p:spPr>
            <a:xfrm rot="949213">
              <a:off x="839651" y="2692879"/>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2" name="フリーフォーム: 図形 110">
              <a:extLst>
                <a:ext uri="{FF2B5EF4-FFF2-40B4-BE49-F238E27FC236}">
                  <a16:creationId xmlns:a16="http://schemas.microsoft.com/office/drawing/2014/main" id="{9BF44963-8F15-4B53-AF85-870A2E420743}"/>
                </a:ext>
              </a:extLst>
            </p:cNvPr>
            <p:cNvSpPr/>
            <p:nvPr/>
          </p:nvSpPr>
          <p:spPr>
            <a:xfrm>
              <a:off x="799343"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3" name="直線コネクタ 32">
              <a:extLst>
                <a:ext uri="{FF2B5EF4-FFF2-40B4-BE49-F238E27FC236}">
                  <a16:creationId xmlns:a16="http://schemas.microsoft.com/office/drawing/2014/main" id="{15E2D62C-5585-47F3-A614-F011DE261C55}"/>
                </a:ext>
              </a:extLst>
            </p:cNvPr>
            <p:cNvCxnSpPr>
              <a:stCxn id="32" idx="2"/>
            </p:cNvCxnSpPr>
            <p:nvPr/>
          </p:nvCxnSpPr>
          <p:spPr>
            <a:xfrm>
              <a:off x="962549"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22" name="グループ化 121">
            <a:extLst>
              <a:ext uri="{FF2B5EF4-FFF2-40B4-BE49-F238E27FC236}">
                <a16:creationId xmlns:a16="http://schemas.microsoft.com/office/drawing/2014/main" id="{9A462C8A-1AC3-4526-828A-4DB8FB8785D5}"/>
              </a:ext>
            </a:extLst>
          </p:cNvPr>
          <p:cNvGrpSpPr/>
          <p:nvPr/>
        </p:nvGrpSpPr>
        <p:grpSpPr>
          <a:xfrm>
            <a:off x="3967205" y="4597501"/>
            <a:ext cx="794630" cy="663180"/>
            <a:chOff x="2255417" y="1991375"/>
            <a:chExt cx="794630" cy="663180"/>
          </a:xfrm>
        </p:grpSpPr>
        <p:sp>
          <p:nvSpPr>
            <p:cNvPr id="123" name="フリーフォーム 1135">
              <a:extLst>
                <a:ext uri="{FF2B5EF4-FFF2-40B4-BE49-F238E27FC236}">
                  <a16:creationId xmlns:a16="http://schemas.microsoft.com/office/drawing/2014/main" id="{F8250A8E-1EF4-40F5-8FF2-89B327DCA746}"/>
                </a:ext>
              </a:extLst>
            </p:cNvPr>
            <p:cNvSpPr/>
            <p:nvPr/>
          </p:nvSpPr>
          <p:spPr>
            <a:xfrm>
              <a:off x="2270931"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24" name="正方形/長方形 321">
              <a:extLst>
                <a:ext uri="{FF2B5EF4-FFF2-40B4-BE49-F238E27FC236}">
                  <a16:creationId xmlns:a16="http://schemas.microsoft.com/office/drawing/2014/main" id="{3ECE8A82-A038-4B8D-A84F-BA932481FC84}"/>
                </a:ext>
              </a:extLst>
            </p:cNvPr>
            <p:cNvSpPr/>
            <p:nvPr/>
          </p:nvSpPr>
          <p:spPr>
            <a:xfrm>
              <a:off x="2270931"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25" name="フリーフォーム 1137">
              <a:extLst>
                <a:ext uri="{FF2B5EF4-FFF2-40B4-BE49-F238E27FC236}">
                  <a16:creationId xmlns:a16="http://schemas.microsoft.com/office/drawing/2014/main" id="{E3E51EDB-6B0C-4C09-8572-52A8E7C1C29F}"/>
                </a:ext>
              </a:extLst>
            </p:cNvPr>
            <p:cNvSpPr/>
            <p:nvPr/>
          </p:nvSpPr>
          <p:spPr>
            <a:xfrm>
              <a:off x="2946566"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126" name="グループ化 125">
              <a:extLst>
                <a:ext uri="{FF2B5EF4-FFF2-40B4-BE49-F238E27FC236}">
                  <a16:creationId xmlns:a16="http://schemas.microsoft.com/office/drawing/2014/main" id="{442CE1DF-2FAB-4CF9-A94A-EAF47B1E5114}"/>
                </a:ext>
              </a:extLst>
            </p:cNvPr>
            <p:cNvGrpSpPr/>
            <p:nvPr/>
          </p:nvGrpSpPr>
          <p:grpSpPr>
            <a:xfrm>
              <a:off x="2474569" y="1991375"/>
              <a:ext cx="111379" cy="173372"/>
              <a:chOff x="859630" y="1699945"/>
              <a:chExt cx="404942" cy="630332"/>
            </a:xfrm>
          </p:grpSpPr>
          <p:sp>
            <p:nvSpPr>
              <p:cNvPr id="218" name="正方形/長方形 217">
                <a:extLst>
                  <a:ext uri="{FF2B5EF4-FFF2-40B4-BE49-F238E27FC236}">
                    <a16:creationId xmlns:a16="http://schemas.microsoft.com/office/drawing/2014/main" id="{989FA1F8-9BC8-4181-A955-AF5CF1F74227}"/>
                  </a:ext>
                </a:extLst>
              </p:cNvPr>
              <p:cNvSpPr/>
              <p:nvPr/>
            </p:nvSpPr>
            <p:spPr>
              <a:xfrm flipH="1">
                <a:off x="859630" y="1699945"/>
                <a:ext cx="404942" cy="325065"/>
              </a:xfrm>
              <a:prstGeom prst="rect">
                <a:avLst/>
              </a:prstGeom>
              <a:solidFill>
                <a:srgbClr val="E7E6E6">
                  <a:lumMod val="40000"/>
                  <a:lumOff val="6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9" name="正方形/長方形 218">
                <a:extLst>
                  <a:ext uri="{FF2B5EF4-FFF2-40B4-BE49-F238E27FC236}">
                    <a16:creationId xmlns:a16="http://schemas.microsoft.com/office/drawing/2014/main" id="{5061D22E-0AAE-4F69-927F-E4227B654910}"/>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20" name="直線コネクタ 219">
                <a:extLst>
                  <a:ext uri="{FF2B5EF4-FFF2-40B4-BE49-F238E27FC236}">
                    <a16:creationId xmlns:a16="http://schemas.microsoft.com/office/drawing/2014/main" id="{E8FC09A8-FC22-45AD-AC2B-283B2A15C8B3}"/>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221" name="直線コネクタ 220">
                <a:extLst>
                  <a:ext uri="{FF2B5EF4-FFF2-40B4-BE49-F238E27FC236}">
                    <a16:creationId xmlns:a16="http://schemas.microsoft.com/office/drawing/2014/main" id="{CFB02DE5-EC7C-4953-8FCC-FA01E3C5FC93}"/>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27" name="グループ化 126">
              <a:extLst>
                <a:ext uri="{FF2B5EF4-FFF2-40B4-BE49-F238E27FC236}">
                  <a16:creationId xmlns:a16="http://schemas.microsoft.com/office/drawing/2014/main" id="{70C3ADC8-795F-4EC1-AC66-D82F61214161}"/>
                </a:ext>
              </a:extLst>
            </p:cNvPr>
            <p:cNvGrpSpPr/>
            <p:nvPr/>
          </p:nvGrpSpPr>
          <p:grpSpPr>
            <a:xfrm>
              <a:off x="2283884" y="2268069"/>
              <a:ext cx="618401" cy="66332"/>
              <a:chOff x="318527" y="2268069"/>
              <a:chExt cx="618401" cy="66332"/>
            </a:xfrm>
          </p:grpSpPr>
          <p:sp>
            <p:nvSpPr>
              <p:cNvPr id="214" name="正方形/長方形 213">
                <a:extLst>
                  <a:ext uri="{FF2B5EF4-FFF2-40B4-BE49-F238E27FC236}">
                    <a16:creationId xmlns:a16="http://schemas.microsoft.com/office/drawing/2014/main" id="{7E9BB450-881E-4F2E-95CB-DC7050A26BC5}"/>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5" name="正方形/長方形 214">
                <a:extLst>
                  <a:ext uri="{FF2B5EF4-FFF2-40B4-BE49-F238E27FC236}">
                    <a16:creationId xmlns:a16="http://schemas.microsoft.com/office/drawing/2014/main" id="{F95FB4E3-19E2-4C78-A4BF-54EBD7B4982B}"/>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6" name="正方形/長方形 215">
                <a:extLst>
                  <a:ext uri="{FF2B5EF4-FFF2-40B4-BE49-F238E27FC236}">
                    <a16:creationId xmlns:a16="http://schemas.microsoft.com/office/drawing/2014/main" id="{7A24E524-01E9-4B49-879C-45DBA877D55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7" name="正方形/長方形 216">
                <a:extLst>
                  <a:ext uri="{FF2B5EF4-FFF2-40B4-BE49-F238E27FC236}">
                    <a16:creationId xmlns:a16="http://schemas.microsoft.com/office/drawing/2014/main" id="{6AF34ECE-B574-4CF7-B3E1-0E8501ADCA70}"/>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128" name="グループ化 127">
              <a:extLst>
                <a:ext uri="{FF2B5EF4-FFF2-40B4-BE49-F238E27FC236}">
                  <a16:creationId xmlns:a16="http://schemas.microsoft.com/office/drawing/2014/main" id="{C9297A7F-7282-4321-A017-C7BC7E205E24}"/>
                </a:ext>
              </a:extLst>
            </p:cNvPr>
            <p:cNvGrpSpPr/>
            <p:nvPr/>
          </p:nvGrpSpPr>
          <p:grpSpPr>
            <a:xfrm>
              <a:off x="2283884" y="2370149"/>
              <a:ext cx="618401" cy="66332"/>
              <a:chOff x="318527" y="2268069"/>
              <a:chExt cx="618401" cy="66332"/>
            </a:xfrm>
          </p:grpSpPr>
          <p:sp>
            <p:nvSpPr>
              <p:cNvPr id="210" name="正方形/長方形 209">
                <a:extLst>
                  <a:ext uri="{FF2B5EF4-FFF2-40B4-BE49-F238E27FC236}">
                    <a16:creationId xmlns:a16="http://schemas.microsoft.com/office/drawing/2014/main" id="{910A5C93-F694-4592-8780-3E2AB5DE8A6A}"/>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1" name="正方形/長方形 210">
                <a:extLst>
                  <a:ext uri="{FF2B5EF4-FFF2-40B4-BE49-F238E27FC236}">
                    <a16:creationId xmlns:a16="http://schemas.microsoft.com/office/drawing/2014/main" id="{F5C65D18-3523-4D6E-8E91-6A973674139D}"/>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2" name="正方形/長方形 211">
                <a:extLst>
                  <a:ext uri="{FF2B5EF4-FFF2-40B4-BE49-F238E27FC236}">
                    <a16:creationId xmlns:a16="http://schemas.microsoft.com/office/drawing/2014/main" id="{D810A858-70F6-49A4-8C31-C9DE3E59D028}"/>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13" name="正方形/長方形 212">
                <a:extLst>
                  <a:ext uri="{FF2B5EF4-FFF2-40B4-BE49-F238E27FC236}">
                    <a16:creationId xmlns:a16="http://schemas.microsoft.com/office/drawing/2014/main" id="{D90BD94F-8F86-4A48-8F4A-9440C5200214}"/>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129" name="グループ化 128">
              <a:extLst>
                <a:ext uri="{FF2B5EF4-FFF2-40B4-BE49-F238E27FC236}">
                  <a16:creationId xmlns:a16="http://schemas.microsoft.com/office/drawing/2014/main" id="{7AEEBBCC-C9CF-45A1-B1FD-57FFEE04CCE5}"/>
                </a:ext>
              </a:extLst>
            </p:cNvPr>
            <p:cNvGrpSpPr/>
            <p:nvPr/>
          </p:nvGrpSpPr>
          <p:grpSpPr>
            <a:xfrm>
              <a:off x="2283884" y="2474364"/>
              <a:ext cx="618401" cy="66332"/>
              <a:chOff x="318527" y="2268069"/>
              <a:chExt cx="618401" cy="66332"/>
            </a:xfrm>
          </p:grpSpPr>
          <p:sp>
            <p:nvSpPr>
              <p:cNvPr id="206" name="正方形/長方形 205">
                <a:extLst>
                  <a:ext uri="{FF2B5EF4-FFF2-40B4-BE49-F238E27FC236}">
                    <a16:creationId xmlns:a16="http://schemas.microsoft.com/office/drawing/2014/main" id="{8757F335-2438-49AC-951E-D48416CFDB1F}"/>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7" name="正方形/長方形 206">
                <a:extLst>
                  <a:ext uri="{FF2B5EF4-FFF2-40B4-BE49-F238E27FC236}">
                    <a16:creationId xmlns:a16="http://schemas.microsoft.com/office/drawing/2014/main" id="{1FED0BCE-7CC9-4D1C-B9D3-DB0FED1E1078}"/>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8" name="正方形/長方形 207">
                <a:extLst>
                  <a:ext uri="{FF2B5EF4-FFF2-40B4-BE49-F238E27FC236}">
                    <a16:creationId xmlns:a16="http://schemas.microsoft.com/office/drawing/2014/main" id="{5635D847-2202-41D2-8C95-B783D906E1B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9" name="正方形/長方形 208">
                <a:extLst>
                  <a:ext uri="{FF2B5EF4-FFF2-40B4-BE49-F238E27FC236}">
                    <a16:creationId xmlns:a16="http://schemas.microsoft.com/office/drawing/2014/main" id="{FCBC8A0E-BF78-46BD-BB78-D5747EC535F5}"/>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130" name="グループ化 129">
              <a:extLst>
                <a:ext uri="{FF2B5EF4-FFF2-40B4-BE49-F238E27FC236}">
                  <a16:creationId xmlns:a16="http://schemas.microsoft.com/office/drawing/2014/main" id="{5C0764E8-AC4B-4EF1-BF13-BF153DFBD77E}"/>
                </a:ext>
              </a:extLst>
            </p:cNvPr>
            <p:cNvGrpSpPr/>
            <p:nvPr/>
          </p:nvGrpSpPr>
          <p:grpSpPr>
            <a:xfrm>
              <a:off x="2283884" y="2572343"/>
              <a:ext cx="618401" cy="66332"/>
              <a:chOff x="318527" y="2268069"/>
              <a:chExt cx="618401" cy="66332"/>
            </a:xfrm>
          </p:grpSpPr>
          <p:sp>
            <p:nvSpPr>
              <p:cNvPr id="202" name="正方形/長方形 201">
                <a:extLst>
                  <a:ext uri="{FF2B5EF4-FFF2-40B4-BE49-F238E27FC236}">
                    <a16:creationId xmlns:a16="http://schemas.microsoft.com/office/drawing/2014/main" id="{30BD057B-6B70-4859-B137-87394D7DA6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3" name="正方形/長方形 202">
                <a:extLst>
                  <a:ext uri="{FF2B5EF4-FFF2-40B4-BE49-F238E27FC236}">
                    <a16:creationId xmlns:a16="http://schemas.microsoft.com/office/drawing/2014/main" id="{9694C568-EBCD-4920-BEA6-C458E75AD8A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4" name="正方形/長方形 203">
                <a:extLst>
                  <a:ext uri="{FF2B5EF4-FFF2-40B4-BE49-F238E27FC236}">
                    <a16:creationId xmlns:a16="http://schemas.microsoft.com/office/drawing/2014/main" id="{6C15AD49-DE7B-44BD-9E92-5CD600AD7D69}"/>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5" name="正方形/長方形 204">
                <a:extLst>
                  <a:ext uri="{FF2B5EF4-FFF2-40B4-BE49-F238E27FC236}">
                    <a16:creationId xmlns:a16="http://schemas.microsoft.com/office/drawing/2014/main" id="{DF17187C-62EC-4628-8D2F-56073B687F8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131" name="グループ化 130">
              <a:extLst>
                <a:ext uri="{FF2B5EF4-FFF2-40B4-BE49-F238E27FC236}">
                  <a16:creationId xmlns:a16="http://schemas.microsoft.com/office/drawing/2014/main" id="{D54D853C-F339-4B48-8D46-4A1665D25C7F}"/>
                </a:ext>
              </a:extLst>
            </p:cNvPr>
            <p:cNvGrpSpPr/>
            <p:nvPr/>
          </p:nvGrpSpPr>
          <p:grpSpPr>
            <a:xfrm>
              <a:off x="2255417" y="2277630"/>
              <a:ext cx="672489" cy="376925"/>
              <a:chOff x="290060" y="2277630"/>
              <a:chExt cx="672489" cy="376925"/>
            </a:xfrm>
            <a:solidFill>
              <a:srgbClr val="E7E6E6">
                <a:lumMod val="40000"/>
                <a:lumOff val="60000"/>
              </a:srgbClr>
            </a:solidFill>
          </p:grpSpPr>
          <p:grpSp>
            <p:nvGrpSpPr>
              <p:cNvPr id="134" name="グループ化 133">
                <a:extLst>
                  <a:ext uri="{FF2B5EF4-FFF2-40B4-BE49-F238E27FC236}">
                    <a16:creationId xmlns:a16="http://schemas.microsoft.com/office/drawing/2014/main" id="{9EB2ABE2-628F-4FEE-9BC2-9E39C2A1EECF}"/>
                  </a:ext>
                </a:extLst>
              </p:cNvPr>
              <p:cNvGrpSpPr/>
              <p:nvPr/>
            </p:nvGrpSpPr>
            <p:grpSpPr>
              <a:xfrm>
                <a:off x="290060" y="2277630"/>
                <a:ext cx="672489" cy="91913"/>
                <a:chOff x="290060" y="2277630"/>
                <a:chExt cx="672489" cy="91913"/>
              </a:xfrm>
              <a:grpFill/>
            </p:grpSpPr>
            <p:grpSp>
              <p:nvGrpSpPr>
                <p:cNvPr id="186" name="グループ化 185">
                  <a:extLst>
                    <a:ext uri="{FF2B5EF4-FFF2-40B4-BE49-F238E27FC236}">
                      <a16:creationId xmlns:a16="http://schemas.microsoft.com/office/drawing/2014/main" id="{3F49B18F-6611-4A7E-918C-1482502BEBB7}"/>
                    </a:ext>
                  </a:extLst>
                </p:cNvPr>
                <p:cNvGrpSpPr/>
                <p:nvPr/>
              </p:nvGrpSpPr>
              <p:grpSpPr>
                <a:xfrm>
                  <a:off x="290060" y="2277630"/>
                  <a:ext cx="151810" cy="91913"/>
                  <a:chOff x="6969110" y="3730368"/>
                  <a:chExt cx="667328" cy="86946"/>
                </a:xfrm>
                <a:grpFill/>
              </p:grpSpPr>
              <p:sp>
                <p:nvSpPr>
                  <p:cNvPr id="199" name="正方形/長方形 198">
                    <a:extLst>
                      <a:ext uri="{FF2B5EF4-FFF2-40B4-BE49-F238E27FC236}">
                        <a16:creationId xmlns:a16="http://schemas.microsoft.com/office/drawing/2014/main" id="{8B9BF063-61AA-414F-AC5A-5CDD2A13BE3E}"/>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00" name="フリーフォーム 1152">
                    <a:extLst>
                      <a:ext uri="{FF2B5EF4-FFF2-40B4-BE49-F238E27FC236}">
                        <a16:creationId xmlns:a16="http://schemas.microsoft.com/office/drawing/2014/main" id="{00FAB22F-50B3-481E-8CE8-5F6D4E9B65C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01" name="直線コネクタ 200">
                    <a:extLst>
                      <a:ext uri="{FF2B5EF4-FFF2-40B4-BE49-F238E27FC236}">
                        <a16:creationId xmlns:a16="http://schemas.microsoft.com/office/drawing/2014/main" id="{53F4596D-8B4A-4707-AD5E-CBB46BD4D48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87" name="グループ化 186">
                  <a:extLst>
                    <a:ext uri="{FF2B5EF4-FFF2-40B4-BE49-F238E27FC236}">
                      <a16:creationId xmlns:a16="http://schemas.microsoft.com/office/drawing/2014/main" id="{8855A1DC-AF7F-495F-8083-D9B7E6BD7F62}"/>
                    </a:ext>
                  </a:extLst>
                </p:cNvPr>
                <p:cNvGrpSpPr/>
                <p:nvPr/>
              </p:nvGrpSpPr>
              <p:grpSpPr>
                <a:xfrm>
                  <a:off x="466227" y="2277630"/>
                  <a:ext cx="151810" cy="91913"/>
                  <a:chOff x="6969110" y="3730368"/>
                  <a:chExt cx="667328" cy="86946"/>
                </a:xfrm>
                <a:grpFill/>
              </p:grpSpPr>
              <p:sp>
                <p:nvSpPr>
                  <p:cNvPr id="196" name="正方形/長方形 195">
                    <a:extLst>
                      <a:ext uri="{FF2B5EF4-FFF2-40B4-BE49-F238E27FC236}">
                        <a16:creationId xmlns:a16="http://schemas.microsoft.com/office/drawing/2014/main" id="{2216FBBC-DCAF-45EC-8771-630DFC3080B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97" name="フリーフォーム 1152">
                    <a:extLst>
                      <a:ext uri="{FF2B5EF4-FFF2-40B4-BE49-F238E27FC236}">
                        <a16:creationId xmlns:a16="http://schemas.microsoft.com/office/drawing/2014/main" id="{AAEE7737-5C53-437E-B6B3-A590F455CB5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98" name="直線コネクタ 197">
                    <a:extLst>
                      <a:ext uri="{FF2B5EF4-FFF2-40B4-BE49-F238E27FC236}">
                        <a16:creationId xmlns:a16="http://schemas.microsoft.com/office/drawing/2014/main" id="{338C2383-F038-4040-8549-3B61E9E6CE0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88" name="グループ化 187">
                  <a:extLst>
                    <a:ext uri="{FF2B5EF4-FFF2-40B4-BE49-F238E27FC236}">
                      <a16:creationId xmlns:a16="http://schemas.microsoft.com/office/drawing/2014/main" id="{45716D47-9114-4796-AF55-097E8132E88A}"/>
                    </a:ext>
                  </a:extLst>
                </p:cNvPr>
                <p:cNvGrpSpPr/>
                <p:nvPr/>
              </p:nvGrpSpPr>
              <p:grpSpPr>
                <a:xfrm>
                  <a:off x="640927" y="2277630"/>
                  <a:ext cx="151810" cy="91913"/>
                  <a:chOff x="6969110" y="3730368"/>
                  <a:chExt cx="667328" cy="86946"/>
                </a:xfrm>
                <a:grpFill/>
              </p:grpSpPr>
              <p:sp>
                <p:nvSpPr>
                  <p:cNvPr id="193" name="正方形/長方形 192">
                    <a:extLst>
                      <a:ext uri="{FF2B5EF4-FFF2-40B4-BE49-F238E27FC236}">
                        <a16:creationId xmlns:a16="http://schemas.microsoft.com/office/drawing/2014/main" id="{ABFAA415-465D-4C50-B81D-FD50C39226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94" name="フリーフォーム 1152">
                    <a:extLst>
                      <a:ext uri="{FF2B5EF4-FFF2-40B4-BE49-F238E27FC236}">
                        <a16:creationId xmlns:a16="http://schemas.microsoft.com/office/drawing/2014/main" id="{D26892E8-4983-4317-83DE-ABDCA4BB1A3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95" name="直線コネクタ 194">
                    <a:extLst>
                      <a:ext uri="{FF2B5EF4-FFF2-40B4-BE49-F238E27FC236}">
                        <a16:creationId xmlns:a16="http://schemas.microsoft.com/office/drawing/2014/main" id="{2E4D90C7-BCDB-4AA6-AE75-F768031D320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89" name="グループ化 188">
                  <a:extLst>
                    <a:ext uri="{FF2B5EF4-FFF2-40B4-BE49-F238E27FC236}">
                      <a16:creationId xmlns:a16="http://schemas.microsoft.com/office/drawing/2014/main" id="{160E7CBE-2D69-4372-9071-F424EF34957F}"/>
                    </a:ext>
                  </a:extLst>
                </p:cNvPr>
                <p:cNvGrpSpPr/>
                <p:nvPr/>
              </p:nvGrpSpPr>
              <p:grpSpPr>
                <a:xfrm>
                  <a:off x="810739" y="2277630"/>
                  <a:ext cx="151810" cy="91913"/>
                  <a:chOff x="6969110" y="3730368"/>
                  <a:chExt cx="667328" cy="86946"/>
                </a:xfrm>
                <a:grpFill/>
              </p:grpSpPr>
              <p:sp>
                <p:nvSpPr>
                  <p:cNvPr id="190" name="正方形/長方形 189">
                    <a:extLst>
                      <a:ext uri="{FF2B5EF4-FFF2-40B4-BE49-F238E27FC236}">
                        <a16:creationId xmlns:a16="http://schemas.microsoft.com/office/drawing/2014/main" id="{0276BFD6-A1E5-40C1-A122-72CCDF0055E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91" name="フリーフォーム 1152">
                    <a:extLst>
                      <a:ext uri="{FF2B5EF4-FFF2-40B4-BE49-F238E27FC236}">
                        <a16:creationId xmlns:a16="http://schemas.microsoft.com/office/drawing/2014/main" id="{513EE6B6-A73E-4E47-AB9A-45E885FFBE0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92" name="直線コネクタ 191">
                    <a:extLst>
                      <a:ext uri="{FF2B5EF4-FFF2-40B4-BE49-F238E27FC236}">
                        <a16:creationId xmlns:a16="http://schemas.microsoft.com/office/drawing/2014/main" id="{8850CF17-3E9D-42E5-AE8F-58BD60DD923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35" name="グループ化 134">
                <a:extLst>
                  <a:ext uri="{FF2B5EF4-FFF2-40B4-BE49-F238E27FC236}">
                    <a16:creationId xmlns:a16="http://schemas.microsoft.com/office/drawing/2014/main" id="{271A7F90-34BD-4BA1-942A-F06982B2E597}"/>
                  </a:ext>
                </a:extLst>
              </p:cNvPr>
              <p:cNvGrpSpPr/>
              <p:nvPr/>
            </p:nvGrpSpPr>
            <p:grpSpPr>
              <a:xfrm>
                <a:off x="290060" y="2372599"/>
                <a:ext cx="672489" cy="91913"/>
                <a:chOff x="290060" y="2277630"/>
                <a:chExt cx="672489" cy="91913"/>
              </a:xfrm>
              <a:grpFill/>
            </p:grpSpPr>
            <p:grpSp>
              <p:nvGrpSpPr>
                <p:cNvPr id="170" name="グループ化 169">
                  <a:extLst>
                    <a:ext uri="{FF2B5EF4-FFF2-40B4-BE49-F238E27FC236}">
                      <a16:creationId xmlns:a16="http://schemas.microsoft.com/office/drawing/2014/main" id="{33437136-968E-4D8E-8D7A-519BD4B51D77}"/>
                    </a:ext>
                  </a:extLst>
                </p:cNvPr>
                <p:cNvGrpSpPr/>
                <p:nvPr/>
              </p:nvGrpSpPr>
              <p:grpSpPr>
                <a:xfrm>
                  <a:off x="290060" y="2277630"/>
                  <a:ext cx="151810" cy="91913"/>
                  <a:chOff x="6969110" y="3730368"/>
                  <a:chExt cx="667328" cy="86946"/>
                </a:xfrm>
                <a:grpFill/>
              </p:grpSpPr>
              <p:sp>
                <p:nvSpPr>
                  <p:cNvPr id="183" name="正方形/長方形 182">
                    <a:extLst>
                      <a:ext uri="{FF2B5EF4-FFF2-40B4-BE49-F238E27FC236}">
                        <a16:creationId xmlns:a16="http://schemas.microsoft.com/office/drawing/2014/main" id="{5A4C1D15-F255-4698-A875-B404B9581F4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84" name="フリーフォーム 1152">
                    <a:extLst>
                      <a:ext uri="{FF2B5EF4-FFF2-40B4-BE49-F238E27FC236}">
                        <a16:creationId xmlns:a16="http://schemas.microsoft.com/office/drawing/2014/main" id="{EAFEEAA6-BCDF-44C9-86DA-D358252BC7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85" name="直線コネクタ 184">
                    <a:extLst>
                      <a:ext uri="{FF2B5EF4-FFF2-40B4-BE49-F238E27FC236}">
                        <a16:creationId xmlns:a16="http://schemas.microsoft.com/office/drawing/2014/main" id="{03CFED72-E1F1-4488-BCB0-4BBFFC7C9633}"/>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71" name="グループ化 170">
                  <a:extLst>
                    <a:ext uri="{FF2B5EF4-FFF2-40B4-BE49-F238E27FC236}">
                      <a16:creationId xmlns:a16="http://schemas.microsoft.com/office/drawing/2014/main" id="{9A3FB7F0-BD22-4F70-AA09-C9AEADA4F119}"/>
                    </a:ext>
                  </a:extLst>
                </p:cNvPr>
                <p:cNvGrpSpPr/>
                <p:nvPr/>
              </p:nvGrpSpPr>
              <p:grpSpPr>
                <a:xfrm>
                  <a:off x="466227" y="2277630"/>
                  <a:ext cx="151810" cy="91913"/>
                  <a:chOff x="6969110" y="3730368"/>
                  <a:chExt cx="667328" cy="86946"/>
                </a:xfrm>
                <a:grpFill/>
              </p:grpSpPr>
              <p:sp>
                <p:nvSpPr>
                  <p:cNvPr id="180" name="正方形/長方形 179">
                    <a:extLst>
                      <a:ext uri="{FF2B5EF4-FFF2-40B4-BE49-F238E27FC236}">
                        <a16:creationId xmlns:a16="http://schemas.microsoft.com/office/drawing/2014/main" id="{AE00B190-EE45-4461-8FC3-6E5AF1A1FF3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81" name="フリーフォーム 1152">
                    <a:extLst>
                      <a:ext uri="{FF2B5EF4-FFF2-40B4-BE49-F238E27FC236}">
                        <a16:creationId xmlns:a16="http://schemas.microsoft.com/office/drawing/2014/main" id="{E460F132-11CB-41DF-9C18-B54993BE8F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82" name="直線コネクタ 181">
                    <a:extLst>
                      <a:ext uri="{FF2B5EF4-FFF2-40B4-BE49-F238E27FC236}">
                        <a16:creationId xmlns:a16="http://schemas.microsoft.com/office/drawing/2014/main" id="{37CFCF18-B1C3-418A-B6D0-4AC538072A7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72" name="グループ化 171">
                  <a:extLst>
                    <a:ext uri="{FF2B5EF4-FFF2-40B4-BE49-F238E27FC236}">
                      <a16:creationId xmlns:a16="http://schemas.microsoft.com/office/drawing/2014/main" id="{0CBDC4FE-B6EF-4664-BB62-AA5B3A484DF8}"/>
                    </a:ext>
                  </a:extLst>
                </p:cNvPr>
                <p:cNvGrpSpPr/>
                <p:nvPr/>
              </p:nvGrpSpPr>
              <p:grpSpPr>
                <a:xfrm>
                  <a:off x="640927" y="2277630"/>
                  <a:ext cx="151810" cy="91913"/>
                  <a:chOff x="6969110" y="3730368"/>
                  <a:chExt cx="667328" cy="86946"/>
                </a:xfrm>
                <a:grpFill/>
              </p:grpSpPr>
              <p:sp>
                <p:nvSpPr>
                  <p:cNvPr id="177" name="正方形/長方形 176">
                    <a:extLst>
                      <a:ext uri="{FF2B5EF4-FFF2-40B4-BE49-F238E27FC236}">
                        <a16:creationId xmlns:a16="http://schemas.microsoft.com/office/drawing/2014/main" id="{4D9B6368-0362-489C-9091-3002A8AB002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78" name="フリーフォーム 1152">
                    <a:extLst>
                      <a:ext uri="{FF2B5EF4-FFF2-40B4-BE49-F238E27FC236}">
                        <a16:creationId xmlns:a16="http://schemas.microsoft.com/office/drawing/2014/main" id="{0547F8AE-C61B-4706-BA81-630D23CCD94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79" name="直線コネクタ 178">
                    <a:extLst>
                      <a:ext uri="{FF2B5EF4-FFF2-40B4-BE49-F238E27FC236}">
                        <a16:creationId xmlns:a16="http://schemas.microsoft.com/office/drawing/2014/main" id="{F4BD6736-7FC2-4270-8FA1-30549EB6098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73" name="グループ化 172">
                  <a:extLst>
                    <a:ext uri="{FF2B5EF4-FFF2-40B4-BE49-F238E27FC236}">
                      <a16:creationId xmlns:a16="http://schemas.microsoft.com/office/drawing/2014/main" id="{5E45D2E3-9D7D-470B-B71D-6F48D17DFD04}"/>
                    </a:ext>
                  </a:extLst>
                </p:cNvPr>
                <p:cNvGrpSpPr/>
                <p:nvPr/>
              </p:nvGrpSpPr>
              <p:grpSpPr>
                <a:xfrm>
                  <a:off x="810739" y="2277630"/>
                  <a:ext cx="151810" cy="91913"/>
                  <a:chOff x="6969110" y="3730368"/>
                  <a:chExt cx="667328" cy="86946"/>
                </a:xfrm>
                <a:grpFill/>
              </p:grpSpPr>
              <p:sp>
                <p:nvSpPr>
                  <p:cNvPr id="174" name="正方形/長方形 173">
                    <a:extLst>
                      <a:ext uri="{FF2B5EF4-FFF2-40B4-BE49-F238E27FC236}">
                        <a16:creationId xmlns:a16="http://schemas.microsoft.com/office/drawing/2014/main" id="{C47FB91A-F5FC-4121-A165-1AE198C4FA6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75" name="フリーフォーム 1152">
                    <a:extLst>
                      <a:ext uri="{FF2B5EF4-FFF2-40B4-BE49-F238E27FC236}">
                        <a16:creationId xmlns:a16="http://schemas.microsoft.com/office/drawing/2014/main" id="{FFD9D608-BD37-4C0D-81BF-1129E6C911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76" name="直線コネクタ 175">
                    <a:extLst>
                      <a:ext uri="{FF2B5EF4-FFF2-40B4-BE49-F238E27FC236}">
                        <a16:creationId xmlns:a16="http://schemas.microsoft.com/office/drawing/2014/main" id="{A2A5A29F-2FCF-4A3D-8173-70DA691061F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36" name="グループ化 135">
                <a:extLst>
                  <a:ext uri="{FF2B5EF4-FFF2-40B4-BE49-F238E27FC236}">
                    <a16:creationId xmlns:a16="http://schemas.microsoft.com/office/drawing/2014/main" id="{42136BCE-1AB3-4C94-8D3B-E3CDB4B925A5}"/>
                  </a:ext>
                </a:extLst>
              </p:cNvPr>
              <p:cNvGrpSpPr/>
              <p:nvPr/>
            </p:nvGrpSpPr>
            <p:grpSpPr>
              <a:xfrm>
                <a:off x="290060" y="2468292"/>
                <a:ext cx="672489" cy="91913"/>
                <a:chOff x="290060" y="2277630"/>
                <a:chExt cx="672489" cy="91913"/>
              </a:xfrm>
              <a:grpFill/>
            </p:grpSpPr>
            <p:grpSp>
              <p:nvGrpSpPr>
                <p:cNvPr id="154" name="グループ化 153">
                  <a:extLst>
                    <a:ext uri="{FF2B5EF4-FFF2-40B4-BE49-F238E27FC236}">
                      <a16:creationId xmlns:a16="http://schemas.microsoft.com/office/drawing/2014/main" id="{58A49B07-FAC0-4C36-9EDA-7B9A25DD87F4}"/>
                    </a:ext>
                  </a:extLst>
                </p:cNvPr>
                <p:cNvGrpSpPr/>
                <p:nvPr/>
              </p:nvGrpSpPr>
              <p:grpSpPr>
                <a:xfrm>
                  <a:off x="290060" y="2277630"/>
                  <a:ext cx="151810" cy="91913"/>
                  <a:chOff x="6969110" y="3730368"/>
                  <a:chExt cx="667328" cy="86946"/>
                </a:xfrm>
                <a:grpFill/>
              </p:grpSpPr>
              <p:sp>
                <p:nvSpPr>
                  <p:cNvPr id="167" name="正方形/長方形 166">
                    <a:extLst>
                      <a:ext uri="{FF2B5EF4-FFF2-40B4-BE49-F238E27FC236}">
                        <a16:creationId xmlns:a16="http://schemas.microsoft.com/office/drawing/2014/main" id="{98AF2AD5-ED22-476D-A541-A1B4640D5F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68" name="フリーフォーム 1152">
                    <a:extLst>
                      <a:ext uri="{FF2B5EF4-FFF2-40B4-BE49-F238E27FC236}">
                        <a16:creationId xmlns:a16="http://schemas.microsoft.com/office/drawing/2014/main" id="{65A9B6A0-5601-46C4-B3D4-F1E6DBC15C4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69" name="直線コネクタ 168">
                    <a:extLst>
                      <a:ext uri="{FF2B5EF4-FFF2-40B4-BE49-F238E27FC236}">
                        <a16:creationId xmlns:a16="http://schemas.microsoft.com/office/drawing/2014/main" id="{901E46C8-F498-4D4C-BC29-A33D652536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55" name="グループ化 154">
                  <a:extLst>
                    <a:ext uri="{FF2B5EF4-FFF2-40B4-BE49-F238E27FC236}">
                      <a16:creationId xmlns:a16="http://schemas.microsoft.com/office/drawing/2014/main" id="{224B1B23-9F80-4A56-9C97-C25A2A9DB732}"/>
                    </a:ext>
                  </a:extLst>
                </p:cNvPr>
                <p:cNvGrpSpPr/>
                <p:nvPr/>
              </p:nvGrpSpPr>
              <p:grpSpPr>
                <a:xfrm>
                  <a:off x="466227" y="2277630"/>
                  <a:ext cx="151810" cy="91913"/>
                  <a:chOff x="6969110" y="3730368"/>
                  <a:chExt cx="667328" cy="86946"/>
                </a:xfrm>
                <a:grpFill/>
              </p:grpSpPr>
              <p:sp>
                <p:nvSpPr>
                  <p:cNvPr id="164" name="正方形/長方形 163">
                    <a:extLst>
                      <a:ext uri="{FF2B5EF4-FFF2-40B4-BE49-F238E27FC236}">
                        <a16:creationId xmlns:a16="http://schemas.microsoft.com/office/drawing/2014/main" id="{55D74798-C21C-4C27-BB29-02D57E03C67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65" name="フリーフォーム 1152">
                    <a:extLst>
                      <a:ext uri="{FF2B5EF4-FFF2-40B4-BE49-F238E27FC236}">
                        <a16:creationId xmlns:a16="http://schemas.microsoft.com/office/drawing/2014/main" id="{49E97952-2691-4B6B-9690-31DC519202F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66" name="直線コネクタ 165">
                    <a:extLst>
                      <a:ext uri="{FF2B5EF4-FFF2-40B4-BE49-F238E27FC236}">
                        <a16:creationId xmlns:a16="http://schemas.microsoft.com/office/drawing/2014/main" id="{DD0FA653-953D-4856-8349-0BF2E5B977B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56" name="グループ化 155">
                  <a:extLst>
                    <a:ext uri="{FF2B5EF4-FFF2-40B4-BE49-F238E27FC236}">
                      <a16:creationId xmlns:a16="http://schemas.microsoft.com/office/drawing/2014/main" id="{FBEECF4F-3614-42CE-8832-8AD1B1D00E0C}"/>
                    </a:ext>
                  </a:extLst>
                </p:cNvPr>
                <p:cNvGrpSpPr/>
                <p:nvPr/>
              </p:nvGrpSpPr>
              <p:grpSpPr>
                <a:xfrm>
                  <a:off x="640927" y="2277630"/>
                  <a:ext cx="151810" cy="91913"/>
                  <a:chOff x="6969110" y="3730368"/>
                  <a:chExt cx="667328" cy="86946"/>
                </a:xfrm>
                <a:grpFill/>
              </p:grpSpPr>
              <p:sp>
                <p:nvSpPr>
                  <p:cNvPr id="161" name="正方形/長方形 160">
                    <a:extLst>
                      <a:ext uri="{FF2B5EF4-FFF2-40B4-BE49-F238E27FC236}">
                        <a16:creationId xmlns:a16="http://schemas.microsoft.com/office/drawing/2014/main" id="{6C432F3C-3349-45F0-8BB3-2B7ABAE9270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62" name="フリーフォーム 1152">
                    <a:extLst>
                      <a:ext uri="{FF2B5EF4-FFF2-40B4-BE49-F238E27FC236}">
                        <a16:creationId xmlns:a16="http://schemas.microsoft.com/office/drawing/2014/main" id="{32B30861-AB9B-48B9-A697-DE9B4ABF65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63" name="直線コネクタ 162">
                    <a:extLst>
                      <a:ext uri="{FF2B5EF4-FFF2-40B4-BE49-F238E27FC236}">
                        <a16:creationId xmlns:a16="http://schemas.microsoft.com/office/drawing/2014/main" id="{5C909EA7-3FA2-43AD-939F-531ACA356D15}"/>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57" name="グループ化 156">
                  <a:extLst>
                    <a:ext uri="{FF2B5EF4-FFF2-40B4-BE49-F238E27FC236}">
                      <a16:creationId xmlns:a16="http://schemas.microsoft.com/office/drawing/2014/main" id="{7E5AE8E8-5D6B-4D1E-89AB-434543211D27}"/>
                    </a:ext>
                  </a:extLst>
                </p:cNvPr>
                <p:cNvGrpSpPr/>
                <p:nvPr/>
              </p:nvGrpSpPr>
              <p:grpSpPr>
                <a:xfrm>
                  <a:off x="810739" y="2277630"/>
                  <a:ext cx="151810" cy="91913"/>
                  <a:chOff x="6969110" y="3730368"/>
                  <a:chExt cx="667328" cy="86946"/>
                </a:xfrm>
                <a:grpFill/>
              </p:grpSpPr>
              <p:sp>
                <p:nvSpPr>
                  <p:cNvPr id="158" name="正方形/長方形 157">
                    <a:extLst>
                      <a:ext uri="{FF2B5EF4-FFF2-40B4-BE49-F238E27FC236}">
                        <a16:creationId xmlns:a16="http://schemas.microsoft.com/office/drawing/2014/main" id="{D9124AF6-31FD-42C6-AD1F-62E543237BB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59" name="フリーフォーム 1152">
                    <a:extLst>
                      <a:ext uri="{FF2B5EF4-FFF2-40B4-BE49-F238E27FC236}">
                        <a16:creationId xmlns:a16="http://schemas.microsoft.com/office/drawing/2014/main" id="{FFD9C3F5-0D91-43D7-B079-2BF67096E65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60" name="直線コネクタ 159">
                    <a:extLst>
                      <a:ext uri="{FF2B5EF4-FFF2-40B4-BE49-F238E27FC236}">
                        <a16:creationId xmlns:a16="http://schemas.microsoft.com/office/drawing/2014/main" id="{188B25C1-FF28-47BC-96BC-9C1C53FE30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37" name="グループ化 136">
                <a:extLst>
                  <a:ext uri="{FF2B5EF4-FFF2-40B4-BE49-F238E27FC236}">
                    <a16:creationId xmlns:a16="http://schemas.microsoft.com/office/drawing/2014/main" id="{95354972-E534-4E6A-955F-81B40E13129F}"/>
                  </a:ext>
                </a:extLst>
              </p:cNvPr>
              <p:cNvGrpSpPr/>
              <p:nvPr/>
            </p:nvGrpSpPr>
            <p:grpSpPr>
              <a:xfrm>
                <a:off x="290060" y="2562642"/>
                <a:ext cx="672489" cy="91913"/>
                <a:chOff x="290060" y="2277630"/>
                <a:chExt cx="672489" cy="91913"/>
              </a:xfrm>
              <a:grpFill/>
            </p:grpSpPr>
            <p:grpSp>
              <p:nvGrpSpPr>
                <p:cNvPr id="138" name="グループ化 137">
                  <a:extLst>
                    <a:ext uri="{FF2B5EF4-FFF2-40B4-BE49-F238E27FC236}">
                      <a16:creationId xmlns:a16="http://schemas.microsoft.com/office/drawing/2014/main" id="{509A4CCD-6165-4141-8307-B6302A42E7B6}"/>
                    </a:ext>
                  </a:extLst>
                </p:cNvPr>
                <p:cNvGrpSpPr/>
                <p:nvPr/>
              </p:nvGrpSpPr>
              <p:grpSpPr>
                <a:xfrm>
                  <a:off x="290060" y="2277630"/>
                  <a:ext cx="151810" cy="91913"/>
                  <a:chOff x="6969110" y="3730368"/>
                  <a:chExt cx="667328" cy="86946"/>
                </a:xfrm>
                <a:grpFill/>
              </p:grpSpPr>
              <p:sp>
                <p:nvSpPr>
                  <p:cNvPr id="151" name="正方形/長方形 150">
                    <a:extLst>
                      <a:ext uri="{FF2B5EF4-FFF2-40B4-BE49-F238E27FC236}">
                        <a16:creationId xmlns:a16="http://schemas.microsoft.com/office/drawing/2014/main" id="{6E1F96F7-0277-4B7F-9DE2-61D4E1BB4FE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52" name="フリーフォーム 1152">
                    <a:extLst>
                      <a:ext uri="{FF2B5EF4-FFF2-40B4-BE49-F238E27FC236}">
                        <a16:creationId xmlns:a16="http://schemas.microsoft.com/office/drawing/2014/main" id="{727D42A9-F047-414C-8114-0929248BAB6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53" name="直線コネクタ 152">
                    <a:extLst>
                      <a:ext uri="{FF2B5EF4-FFF2-40B4-BE49-F238E27FC236}">
                        <a16:creationId xmlns:a16="http://schemas.microsoft.com/office/drawing/2014/main" id="{3B6BD774-1063-4AAC-89F0-A2B43AF2C84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9" name="グループ化 138">
                  <a:extLst>
                    <a:ext uri="{FF2B5EF4-FFF2-40B4-BE49-F238E27FC236}">
                      <a16:creationId xmlns:a16="http://schemas.microsoft.com/office/drawing/2014/main" id="{EE06263A-D218-4B8D-8FEB-850C0FED91EF}"/>
                    </a:ext>
                  </a:extLst>
                </p:cNvPr>
                <p:cNvGrpSpPr/>
                <p:nvPr/>
              </p:nvGrpSpPr>
              <p:grpSpPr>
                <a:xfrm>
                  <a:off x="466227" y="2277630"/>
                  <a:ext cx="151810" cy="91913"/>
                  <a:chOff x="6969110" y="3730368"/>
                  <a:chExt cx="667328" cy="86946"/>
                </a:xfrm>
                <a:grpFill/>
              </p:grpSpPr>
              <p:sp>
                <p:nvSpPr>
                  <p:cNvPr id="148" name="正方形/長方形 147">
                    <a:extLst>
                      <a:ext uri="{FF2B5EF4-FFF2-40B4-BE49-F238E27FC236}">
                        <a16:creationId xmlns:a16="http://schemas.microsoft.com/office/drawing/2014/main" id="{33E35167-934C-4448-845B-6574A12B81C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9" name="フリーフォーム 1152">
                    <a:extLst>
                      <a:ext uri="{FF2B5EF4-FFF2-40B4-BE49-F238E27FC236}">
                        <a16:creationId xmlns:a16="http://schemas.microsoft.com/office/drawing/2014/main" id="{1DF9883B-A34A-4BE9-93CE-2DBC7329C63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50" name="直線コネクタ 149">
                    <a:extLst>
                      <a:ext uri="{FF2B5EF4-FFF2-40B4-BE49-F238E27FC236}">
                        <a16:creationId xmlns:a16="http://schemas.microsoft.com/office/drawing/2014/main" id="{E45A67F1-789E-491E-8205-3F56AD2B495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0" name="グループ化 139">
                  <a:extLst>
                    <a:ext uri="{FF2B5EF4-FFF2-40B4-BE49-F238E27FC236}">
                      <a16:creationId xmlns:a16="http://schemas.microsoft.com/office/drawing/2014/main" id="{0A0AF507-9051-4CE0-A501-BCD0E9CEC6A4}"/>
                    </a:ext>
                  </a:extLst>
                </p:cNvPr>
                <p:cNvGrpSpPr/>
                <p:nvPr/>
              </p:nvGrpSpPr>
              <p:grpSpPr>
                <a:xfrm>
                  <a:off x="640927" y="2277630"/>
                  <a:ext cx="151810" cy="91913"/>
                  <a:chOff x="6969110" y="3730368"/>
                  <a:chExt cx="667328" cy="86946"/>
                </a:xfrm>
                <a:grpFill/>
              </p:grpSpPr>
              <p:sp>
                <p:nvSpPr>
                  <p:cNvPr id="145" name="正方形/長方形 144">
                    <a:extLst>
                      <a:ext uri="{FF2B5EF4-FFF2-40B4-BE49-F238E27FC236}">
                        <a16:creationId xmlns:a16="http://schemas.microsoft.com/office/drawing/2014/main" id="{D60085E3-9917-4856-8307-6732063E848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6" name="フリーフォーム 1152">
                    <a:extLst>
                      <a:ext uri="{FF2B5EF4-FFF2-40B4-BE49-F238E27FC236}">
                        <a16:creationId xmlns:a16="http://schemas.microsoft.com/office/drawing/2014/main" id="{1E21AD25-F130-4EB3-A6B6-DCA6C643837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47" name="直線コネクタ 146">
                    <a:extLst>
                      <a:ext uri="{FF2B5EF4-FFF2-40B4-BE49-F238E27FC236}">
                        <a16:creationId xmlns:a16="http://schemas.microsoft.com/office/drawing/2014/main" id="{F83C99F6-6AD5-47C2-99F7-0415CBFD19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1" name="グループ化 140">
                  <a:extLst>
                    <a:ext uri="{FF2B5EF4-FFF2-40B4-BE49-F238E27FC236}">
                      <a16:creationId xmlns:a16="http://schemas.microsoft.com/office/drawing/2014/main" id="{137BACC1-23AA-4A14-8878-B0E999C2FC76}"/>
                    </a:ext>
                  </a:extLst>
                </p:cNvPr>
                <p:cNvGrpSpPr/>
                <p:nvPr/>
              </p:nvGrpSpPr>
              <p:grpSpPr>
                <a:xfrm>
                  <a:off x="810739" y="2277630"/>
                  <a:ext cx="151810" cy="91913"/>
                  <a:chOff x="6969110" y="3730368"/>
                  <a:chExt cx="667328" cy="86946"/>
                </a:xfrm>
                <a:grpFill/>
              </p:grpSpPr>
              <p:sp>
                <p:nvSpPr>
                  <p:cNvPr id="142" name="正方形/長方形 141">
                    <a:extLst>
                      <a:ext uri="{FF2B5EF4-FFF2-40B4-BE49-F238E27FC236}">
                        <a16:creationId xmlns:a16="http://schemas.microsoft.com/office/drawing/2014/main" id="{EAE4EE0F-887B-46A7-A14F-1C1D2448C95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3" name="フリーフォーム 1152">
                    <a:extLst>
                      <a:ext uri="{FF2B5EF4-FFF2-40B4-BE49-F238E27FC236}">
                        <a16:creationId xmlns:a16="http://schemas.microsoft.com/office/drawing/2014/main" id="{01D5C339-47DD-46D1-9424-6442BFFBFE6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44" name="直線コネクタ 143">
                    <a:extLst>
                      <a:ext uri="{FF2B5EF4-FFF2-40B4-BE49-F238E27FC236}">
                        <a16:creationId xmlns:a16="http://schemas.microsoft.com/office/drawing/2014/main" id="{C03819BD-9069-4CA3-8153-F7FA4ED5457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32" name="フリーフォーム: 図形 597">
              <a:extLst>
                <a:ext uri="{FF2B5EF4-FFF2-40B4-BE49-F238E27FC236}">
                  <a16:creationId xmlns:a16="http://schemas.microsoft.com/office/drawing/2014/main" id="{157FDB30-F75D-43A5-A7E2-085775A79692}"/>
                </a:ext>
              </a:extLst>
            </p:cNvPr>
            <p:cNvSpPr/>
            <p:nvPr/>
          </p:nvSpPr>
          <p:spPr>
            <a:xfrm>
              <a:off x="2764700"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solidFill>
              <a:srgbClr val="E7E6E6">
                <a:lumMod val="60000"/>
                <a:lumOff val="40000"/>
              </a:srgbClr>
            </a:solidFill>
            <a:ln w="12700" cap="flat" cmpd="sng" algn="ctr">
              <a:solidFill>
                <a:srgbClr val="44546A">
                  <a:lumMod val="75000"/>
                  <a:lumOff val="2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33" name="直線コネクタ 132">
              <a:extLst>
                <a:ext uri="{FF2B5EF4-FFF2-40B4-BE49-F238E27FC236}">
                  <a16:creationId xmlns:a16="http://schemas.microsoft.com/office/drawing/2014/main" id="{339E8D88-9CC3-424B-9601-6DBF04A19688}"/>
                </a:ext>
              </a:extLst>
            </p:cNvPr>
            <p:cNvCxnSpPr>
              <a:stCxn id="132" idx="2"/>
            </p:cNvCxnSpPr>
            <p:nvPr/>
          </p:nvCxnSpPr>
          <p:spPr>
            <a:xfrm>
              <a:off x="2927906"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222" name="グループ化 221">
            <a:extLst>
              <a:ext uri="{FF2B5EF4-FFF2-40B4-BE49-F238E27FC236}">
                <a16:creationId xmlns:a16="http://schemas.microsoft.com/office/drawing/2014/main" id="{D0A0A88B-F58D-49FE-ACE3-6294B8B45B2E}"/>
              </a:ext>
            </a:extLst>
          </p:cNvPr>
          <p:cNvGrpSpPr/>
          <p:nvPr/>
        </p:nvGrpSpPr>
        <p:grpSpPr>
          <a:xfrm>
            <a:off x="5489263" y="4622451"/>
            <a:ext cx="794630" cy="638231"/>
            <a:chOff x="3014008" y="2016324"/>
            <a:chExt cx="794630" cy="638231"/>
          </a:xfrm>
        </p:grpSpPr>
        <p:sp>
          <p:nvSpPr>
            <p:cNvPr id="223" name="フリーフォーム 1135">
              <a:extLst>
                <a:ext uri="{FF2B5EF4-FFF2-40B4-BE49-F238E27FC236}">
                  <a16:creationId xmlns:a16="http://schemas.microsoft.com/office/drawing/2014/main" id="{0329AF25-9D56-42FE-87A0-05F4FCE3AC61}"/>
                </a:ext>
              </a:extLst>
            </p:cNvPr>
            <p:cNvSpPr/>
            <p:nvPr/>
          </p:nvSpPr>
          <p:spPr>
            <a:xfrm>
              <a:off x="3029522"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24" name="正方形/長方形 321">
              <a:extLst>
                <a:ext uri="{FF2B5EF4-FFF2-40B4-BE49-F238E27FC236}">
                  <a16:creationId xmlns:a16="http://schemas.microsoft.com/office/drawing/2014/main" id="{E165DFC6-9F1A-43CF-98E5-A194E15CEB0C}"/>
                </a:ext>
              </a:extLst>
            </p:cNvPr>
            <p:cNvSpPr/>
            <p:nvPr/>
          </p:nvSpPr>
          <p:spPr>
            <a:xfrm>
              <a:off x="3029522"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25" name="フリーフォーム 1137">
              <a:extLst>
                <a:ext uri="{FF2B5EF4-FFF2-40B4-BE49-F238E27FC236}">
                  <a16:creationId xmlns:a16="http://schemas.microsoft.com/office/drawing/2014/main" id="{253877F8-FAD5-4488-BCAA-1678AC50C11E}"/>
                </a:ext>
              </a:extLst>
            </p:cNvPr>
            <p:cNvSpPr/>
            <p:nvPr/>
          </p:nvSpPr>
          <p:spPr>
            <a:xfrm>
              <a:off x="3705157"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226" name="グループ化 225">
              <a:extLst>
                <a:ext uri="{FF2B5EF4-FFF2-40B4-BE49-F238E27FC236}">
                  <a16:creationId xmlns:a16="http://schemas.microsoft.com/office/drawing/2014/main" id="{8A32AE3E-00A7-45C3-B30D-02ACBB45885F}"/>
                </a:ext>
              </a:extLst>
            </p:cNvPr>
            <p:cNvGrpSpPr/>
            <p:nvPr/>
          </p:nvGrpSpPr>
          <p:grpSpPr>
            <a:xfrm>
              <a:off x="3042475" y="2268069"/>
              <a:ext cx="618401" cy="66332"/>
              <a:chOff x="318527" y="2268069"/>
              <a:chExt cx="618401" cy="66332"/>
            </a:xfrm>
          </p:grpSpPr>
          <p:sp>
            <p:nvSpPr>
              <p:cNvPr id="313" name="正方形/長方形 312">
                <a:extLst>
                  <a:ext uri="{FF2B5EF4-FFF2-40B4-BE49-F238E27FC236}">
                    <a16:creationId xmlns:a16="http://schemas.microsoft.com/office/drawing/2014/main" id="{2355B892-6F92-47E4-8FF9-682E0570F3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4" name="正方形/長方形 313">
                <a:extLst>
                  <a:ext uri="{FF2B5EF4-FFF2-40B4-BE49-F238E27FC236}">
                    <a16:creationId xmlns:a16="http://schemas.microsoft.com/office/drawing/2014/main" id="{5B4012A3-9F39-45B7-95C7-B93DC04D56B6}"/>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5" name="正方形/長方形 314">
                <a:extLst>
                  <a:ext uri="{FF2B5EF4-FFF2-40B4-BE49-F238E27FC236}">
                    <a16:creationId xmlns:a16="http://schemas.microsoft.com/office/drawing/2014/main" id="{4692E998-9103-4B03-B632-3E33113AD133}"/>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6" name="正方形/長方形 315">
                <a:extLst>
                  <a:ext uri="{FF2B5EF4-FFF2-40B4-BE49-F238E27FC236}">
                    <a16:creationId xmlns:a16="http://schemas.microsoft.com/office/drawing/2014/main" id="{19CAC2F5-F35E-40E2-956C-E81BDE5C825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27" name="グループ化 226">
              <a:extLst>
                <a:ext uri="{FF2B5EF4-FFF2-40B4-BE49-F238E27FC236}">
                  <a16:creationId xmlns:a16="http://schemas.microsoft.com/office/drawing/2014/main" id="{3C524FF2-1769-4C6B-A77A-B5D8AB4DB33D}"/>
                </a:ext>
              </a:extLst>
            </p:cNvPr>
            <p:cNvGrpSpPr/>
            <p:nvPr/>
          </p:nvGrpSpPr>
          <p:grpSpPr>
            <a:xfrm>
              <a:off x="3042475" y="2370149"/>
              <a:ext cx="618401" cy="66332"/>
              <a:chOff x="318527" y="2268069"/>
              <a:chExt cx="618401" cy="66332"/>
            </a:xfrm>
          </p:grpSpPr>
          <p:sp>
            <p:nvSpPr>
              <p:cNvPr id="309" name="正方形/長方形 308">
                <a:extLst>
                  <a:ext uri="{FF2B5EF4-FFF2-40B4-BE49-F238E27FC236}">
                    <a16:creationId xmlns:a16="http://schemas.microsoft.com/office/drawing/2014/main" id="{E1994751-49BA-4BF9-AFBC-3FD098B44637}"/>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0" name="正方形/長方形 309">
                <a:extLst>
                  <a:ext uri="{FF2B5EF4-FFF2-40B4-BE49-F238E27FC236}">
                    <a16:creationId xmlns:a16="http://schemas.microsoft.com/office/drawing/2014/main" id="{47A89B2D-AEED-41C3-A795-4653AB534B7F}"/>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1" name="正方形/長方形 310">
                <a:extLst>
                  <a:ext uri="{FF2B5EF4-FFF2-40B4-BE49-F238E27FC236}">
                    <a16:creationId xmlns:a16="http://schemas.microsoft.com/office/drawing/2014/main" id="{11337CED-0916-4E24-94BE-B2C1A0BCF42C}"/>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2" name="正方形/長方形 311">
                <a:extLst>
                  <a:ext uri="{FF2B5EF4-FFF2-40B4-BE49-F238E27FC236}">
                    <a16:creationId xmlns:a16="http://schemas.microsoft.com/office/drawing/2014/main" id="{08BBC58E-ABC6-4105-B5A6-409E76AB8916}"/>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28" name="グループ化 227">
              <a:extLst>
                <a:ext uri="{FF2B5EF4-FFF2-40B4-BE49-F238E27FC236}">
                  <a16:creationId xmlns:a16="http://schemas.microsoft.com/office/drawing/2014/main" id="{66F1EC17-C9BD-4A39-BCF7-50EE3488D87C}"/>
                </a:ext>
              </a:extLst>
            </p:cNvPr>
            <p:cNvGrpSpPr/>
            <p:nvPr/>
          </p:nvGrpSpPr>
          <p:grpSpPr>
            <a:xfrm>
              <a:off x="3042475" y="2474364"/>
              <a:ext cx="618401" cy="66332"/>
              <a:chOff x="318527" y="2268069"/>
              <a:chExt cx="618401" cy="66332"/>
            </a:xfrm>
          </p:grpSpPr>
          <p:sp>
            <p:nvSpPr>
              <p:cNvPr id="305" name="正方形/長方形 304">
                <a:extLst>
                  <a:ext uri="{FF2B5EF4-FFF2-40B4-BE49-F238E27FC236}">
                    <a16:creationId xmlns:a16="http://schemas.microsoft.com/office/drawing/2014/main" id="{130E99A1-FD96-412A-88B4-727C75B3B9B4}"/>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6" name="正方形/長方形 305">
                <a:extLst>
                  <a:ext uri="{FF2B5EF4-FFF2-40B4-BE49-F238E27FC236}">
                    <a16:creationId xmlns:a16="http://schemas.microsoft.com/office/drawing/2014/main" id="{B9B1327C-F2E5-4D31-A6FA-48319D51A4B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7" name="正方形/長方形 306">
                <a:extLst>
                  <a:ext uri="{FF2B5EF4-FFF2-40B4-BE49-F238E27FC236}">
                    <a16:creationId xmlns:a16="http://schemas.microsoft.com/office/drawing/2014/main" id="{196C5BBC-2192-4C20-8690-7B965D31AFE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8" name="正方形/長方形 307">
                <a:extLst>
                  <a:ext uri="{FF2B5EF4-FFF2-40B4-BE49-F238E27FC236}">
                    <a16:creationId xmlns:a16="http://schemas.microsoft.com/office/drawing/2014/main" id="{C286ECA7-327E-4C20-BED6-0CEE8E6E89BA}"/>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29" name="グループ化 228">
              <a:extLst>
                <a:ext uri="{FF2B5EF4-FFF2-40B4-BE49-F238E27FC236}">
                  <a16:creationId xmlns:a16="http://schemas.microsoft.com/office/drawing/2014/main" id="{7430ADD5-54CA-4991-8AE0-1B2EA9350EF5}"/>
                </a:ext>
              </a:extLst>
            </p:cNvPr>
            <p:cNvGrpSpPr/>
            <p:nvPr/>
          </p:nvGrpSpPr>
          <p:grpSpPr>
            <a:xfrm>
              <a:off x="3042475" y="2572343"/>
              <a:ext cx="618401" cy="66332"/>
              <a:chOff x="318527" y="2268069"/>
              <a:chExt cx="618401" cy="66332"/>
            </a:xfrm>
          </p:grpSpPr>
          <p:sp>
            <p:nvSpPr>
              <p:cNvPr id="301" name="正方形/長方形 300">
                <a:extLst>
                  <a:ext uri="{FF2B5EF4-FFF2-40B4-BE49-F238E27FC236}">
                    <a16:creationId xmlns:a16="http://schemas.microsoft.com/office/drawing/2014/main" id="{B94B48A7-9980-451A-BA25-1C343F6C9A8E}"/>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2" name="正方形/長方形 301">
                <a:extLst>
                  <a:ext uri="{FF2B5EF4-FFF2-40B4-BE49-F238E27FC236}">
                    <a16:creationId xmlns:a16="http://schemas.microsoft.com/office/drawing/2014/main" id="{BD1A4B85-83E0-429C-BFB2-134712C41F9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3" name="正方形/長方形 302">
                <a:extLst>
                  <a:ext uri="{FF2B5EF4-FFF2-40B4-BE49-F238E27FC236}">
                    <a16:creationId xmlns:a16="http://schemas.microsoft.com/office/drawing/2014/main" id="{92C5EA3A-0117-4AFB-B3C5-5B560FA6847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04" name="正方形/長方形 303">
                <a:extLst>
                  <a:ext uri="{FF2B5EF4-FFF2-40B4-BE49-F238E27FC236}">
                    <a16:creationId xmlns:a16="http://schemas.microsoft.com/office/drawing/2014/main" id="{33F13413-D0AF-480B-B903-DD05764EC69F}"/>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230" name="グループ化 229">
              <a:extLst>
                <a:ext uri="{FF2B5EF4-FFF2-40B4-BE49-F238E27FC236}">
                  <a16:creationId xmlns:a16="http://schemas.microsoft.com/office/drawing/2014/main" id="{6A95DB7F-9619-4BCA-848E-9BCCF0748BA7}"/>
                </a:ext>
              </a:extLst>
            </p:cNvPr>
            <p:cNvGrpSpPr/>
            <p:nvPr/>
          </p:nvGrpSpPr>
          <p:grpSpPr>
            <a:xfrm>
              <a:off x="3014008" y="2277630"/>
              <a:ext cx="672489" cy="376925"/>
              <a:chOff x="290060" y="2277630"/>
              <a:chExt cx="672489" cy="376925"/>
            </a:xfrm>
            <a:solidFill>
              <a:srgbClr val="E7E6E6">
                <a:lumMod val="20000"/>
                <a:lumOff val="80000"/>
              </a:srgbClr>
            </a:solidFill>
          </p:grpSpPr>
          <p:grpSp>
            <p:nvGrpSpPr>
              <p:cNvPr id="233" name="グループ化 232">
                <a:extLst>
                  <a:ext uri="{FF2B5EF4-FFF2-40B4-BE49-F238E27FC236}">
                    <a16:creationId xmlns:a16="http://schemas.microsoft.com/office/drawing/2014/main" id="{6B1B4704-4B9E-42FD-9A8F-1856C7EF733F}"/>
                  </a:ext>
                </a:extLst>
              </p:cNvPr>
              <p:cNvGrpSpPr/>
              <p:nvPr/>
            </p:nvGrpSpPr>
            <p:grpSpPr>
              <a:xfrm>
                <a:off x="290060" y="2277630"/>
                <a:ext cx="672489" cy="91913"/>
                <a:chOff x="290060" y="2277630"/>
                <a:chExt cx="672489" cy="91913"/>
              </a:xfrm>
              <a:grpFill/>
            </p:grpSpPr>
            <p:grpSp>
              <p:nvGrpSpPr>
                <p:cNvPr id="285" name="グループ化 284">
                  <a:extLst>
                    <a:ext uri="{FF2B5EF4-FFF2-40B4-BE49-F238E27FC236}">
                      <a16:creationId xmlns:a16="http://schemas.microsoft.com/office/drawing/2014/main" id="{97B3C3E3-FBEF-40D8-8EC3-8E0FFC4E9588}"/>
                    </a:ext>
                  </a:extLst>
                </p:cNvPr>
                <p:cNvGrpSpPr/>
                <p:nvPr/>
              </p:nvGrpSpPr>
              <p:grpSpPr>
                <a:xfrm>
                  <a:off x="290060" y="2277630"/>
                  <a:ext cx="151810" cy="91913"/>
                  <a:chOff x="6969110" y="3730368"/>
                  <a:chExt cx="667328" cy="86946"/>
                </a:xfrm>
                <a:grpFill/>
              </p:grpSpPr>
              <p:sp>
                <p:nvSpPr>
                  <p:cNvPr id="298" name="正方形/長方形 297">
                    <a:extLst>
                      <a:ext uri="{FF2B5EF4-FFF2-40B4-BE49-F238E27FC236}">
                        <a16:creationId xmlns:a16="http://schemas.microsoft.com/office/drawing/2014/main" id="{5AF2C699-2F7E-4AB7-95C9-DF5253DE865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9" name="フリーフォーム 1152">
                    <a:extLst>
                      <a:ext uri="{FF2B5EF4-FFF2-40B4-BE49-F238E27FC236}">
                        <a16:creationId xmlns:a16="http://schemas.microsoft.com/office/drawing/2014/main" id="{D5AF2B0F-6324-46D8-9A03-332DDFA99EA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00" name="直線コネクタ 299">
                    <a:extLst>
                      <a:ext uri="{FF2B5EF4-FFF2-40B4-BE49-F238E27FC236}">
                        <a16:creationId xmlns:a16="http://schemas.microsoft.com/office/drawing/2014/main" id="{603BB74F-AC1B-4AE6-8172-1219E0902B9C}"/>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86" name="グループ化 285">
                  <a:extLst>
                    <a:ext uri="{FF2B5EF4-FFF2-40B4-BE49-F238E27FC236}">
                      <a16:creationId xmlns:a16="http://schemas.microsoft.com/office/drawing/2014/main" id="{A53A0FFF-762F-4C1E-8E04-AFE57C1FA839}"/>
                    </a:ext>
                  </a:extLst>
                </p:cNvPr>
                <p:cNvGrpSpPr/>
                <p:nvPr/>
              </p:nvGrpSpPr>
              <p:grpSpPr>
                <a:xfrm>
                  <a:off x="466227" y="2277630"/>
                  <a:ext cx="151810" cy="91913"/>
                  <a:chOff x="6969110" y="3730368"/>
                  <a:chExt cx="667328" cy="86946"/>
                </a:xfrm>
                <a:grpFill/>
              </p:grpSpPr>
              <p:sp>
                <p:nvSpPr>
                  <p:cNvPr id="295" name="正方形/長方形 294">
                    <a:extLst>
                      <a:ext uri="{FF2B5EF4-FFF2-40B4-BE49-F238E27FC236}">
                        <a16:creationId xmlns:a16="http://schemas.microsoft.com/office/drawing/2014/main" id="{31093E14-2C82-4969-824A-56738459267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6" name="フリーフォーム 1152">
                    <a:extLst>
                      <a:ext uri="{FF2B5EF4-FFF2-40B4-BE49-F238E27FC236}">
                        <a16:creationId xmlns:a16="http://schemas.microsoft.com/office/drawing/2014/main" id="{3A1CA65D-949E-41E8-B1BC-DC7799D25C9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97" name="直線コネクタ 296">
                    <a:extLst>
                      <a:ext uri="{FF2B5EF4-FFF2-40B4-BE49-F238E27FC236}">
                        <a16:creationId xmlns:a16="http://schemas.microsoft.com/office/drawing/2014/main" id="{4475CA75-1594-4E46-B29A-C38B2C33C96B}"/>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87" name="グループ化 286">
                  <a:extLst>
                    <a:ext uri="{FF2B5EF4-FFF2-40B4-BE49-F238E27FC236}">
                      <a16:creationId xmlns:a16="http://schemas.microsoft.com/office/drawing/2014/main" id="{8C07115A-331E-4B6F-8C4E-F719F44BA195}"/>
                    </a:ext>
                  </a:extLst>
                </p:cNvPr>
                <p:cNvGrpSpPr/>
                <p:nvPr/>
              </p:nvGrpSpPr>
              <p:grpSpPr>
                <a:xfrm>
                  <a:off x="640927" y="2277630"/>
                  <a:ext cx="151810" cy="91913"/>
                  <a:chOff x="6969110" y="3730368"/>
                  <a:chExt cx="667328" cy="86946"/>
                </a:xfrm>
                <a:grpFill/>
              </p:grpSpPr>
              <p:sp>
                <p:nvSpPr>
                  <p:cNvPr id="292" name="正方形/長方形 291">
                    <a:extLst>
                      <a:ext uri="{FF2B5EF4-FFF2-40B4-BE49-F238E27FC236}">
                        <a16:creationId xmlns:a16="http://schemas.microsoft.com/office/drawing/2014/main" id="{AB92CC81-75BA-489C-80D3-AC963168D8B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3" name="フリーフォーム 1152">
                    <a:extLst>
                      <a:ext uri="{FF2B5EF4-FFF2-40B4-BE49-F238E27FC236}">
                        <a16:creationId xmlns:a16="http://schemas.microsoft.com/office/drawing/2014/main" id="{E9A257DC-C6DA-4329-9118-BAD31793882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94" name="直線コネクタ 293">
                    <a:extLst>
                      <a:ext uri="{FF2B5EF4-FFF2-40B4-BE49-F238E27FC236}">
                        <a16:creationId xmlns:a16="http://schemas.microsoft.com/office/drawing/2014/main" id="{976B706B-EA98-49CE-8730-93CE1FEC7F7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88" name="グループ化 287">
                  <a:extLst>
                    <a:ext uri="{FF2B5EF4-FFF2-40B4-BE49-F238E27FC236}">
                      <a16:creationId xmlns:a16="http://schemas.microsoft.com/office/drawing/2014/main" id="{57489895-5B3F-4EB7-8FB3-00A92A7F5757}"/>
                    </a:ext>
                  </a:extLst>
                </p:cNvPr>
                <p:cNvGrpSpPr/>
                <p:nvPr/>
              </p:nvGrpSpPr>
              <p:grpSpPr>
                <a:xfrm>
                  <a:off x="810739" y="2277630"/>
                  <a:ext cx="151810" cy="91913"/>
                  <a:chOff x="6969110" y="3730368"/>
                  <a:chExt cx="667328" cy="86946"/>
                </a:xfrm>
                <a:grpFill/>
              </p:grpSpPr>
              <p:sp>
                <p:nvSpPr>
                  <p:cNvPr id="289" name="正方形/長方形 288">
                    <a:extLst>
                      <a:ext uri="{FF2B5EF4-FFF2-40B4-BE49-F238E27FC236}">
                        <a16:creationId xmlns:a16="http://schemas.microsoft.com/office/drawing/2014/main" id="{1918C676-96D1-4485-9FA2-AFF1AEAD5F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0" name="フリーフォーム 1152">
                    <a:extLst>
                      <a:ext uri="{FF2B5EF4-FFF2-40B4-BE49-F238E27FC236}">
                        <a16:creationId xmlns:a16="http://schemas.microsoft.com/office/drawing/2014/main" id="{685357EA-8486-4576-AA99-6C009BBE6D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91" name="直線コネクタ 290">
                    <a:extLst>
                      <a:ext uri="{FF2B5EF4-FFF2-40B4-BE49-F238E27FC236}">
                        <a16:creationId xmlns:a16="http://schemas.microsoft.com/office/drawing/2014/main" id="{98EEF68A-6948-4DF6-AA3D-D13BC455634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234" name="グループ化 233">
                <a:extLst>
                  <a:ext uri="{FF2B5EF4-FFF2-40B4-BE49-F238E27FC236}">
                    <a16:creationId xmlns:a16="http://schemas.microsoft.com/office/drawing/2014/main" id="{D77D9408-7CE2-47CB-8C17-66098AAD189E}"/>
                  </a:ext>
                </a:extLst>
              </p:cNvPr>
              <p:cNvGrpSpPr/>
              <p:nvPr/>
            </p:nvGrpSpPr>
            <p:grpSpPr>
              <a:xfrm>
                <a:off x="290060" y="2372599"/>
                <a:ext cx="672489" cy="91913"/>
                <a:chOff x="290060" y="2277630"/>
                <a:chExt cx="672489" cy="91913"/>
              </a:xfrm>
              <a:grpFill/>
            </p:grpSpPr>
            <p:grpSp>
              <p:nvGrpSpPr>
                <p:cNvPr id="269" name="グループ化 268">
                  <a:extLst>
                    <a:ext uri="{FF2B5EF4-FFF2-40B4-BE49-F238E27FC236}">
                      <a16:creationId xmlns:a16="http://schemas.microsoft.com/office/drawing/2014/main" id="{5A3A184B-0235-4B1A-BA89-999241174CB5}"/>
                    </a:ext>
                  </a:extLst>
                </p:cNvPr>
                <p:cNvGrpSpPr/>
                <p:nvPr/>
              </p:nvGrpSpPr>
              <p:grpSpPr>
                <a:xfrm>
                  <a:off x="290060" y="2277630"/>
                  <a:ext cx="151810" cy="91913"/>
                  <a:chOff x="6969110" y="3730368"/>
                  <a:chExt cx="667328" cy="86946"/>
                </a:xfrm>
                <a:grpFill/>
              </p:grpSpPr>
              <p:sp>
                <p:nvSpPr>
                  <p:cNvPr id="282" name="正方形/長方形 281">
                    <a:extLst>
                      <a:ext uri="{FF2B5EF4-FFF2-40B4-BE49-F238E27FC236}">
                        <a16:creationId xmlns:a16="http://schemas.microsoft.com/office/drawing/2014/main" id="{93E50F56-ED87-4E24-8285-8BE3533775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83" name="フリーフォーム 1152">
                    <a:extLst>
                      <a:ext uri="{FF2B5EF4-FFF2-40B4-BE49-F238E27FC236}">
                        <a16:creationId xmlns:a16="http://schemas.microsoft.com/office/drawing/2014/main" id="{388C8FB7-83CF-4A40-9990-B0DBF9E4C4A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84" name="直線コネクタ 283">
                    <a:extLst>
                      <a:ext uri="{FF2B5EF4-FFF2-40B4-BE49-F238E27FC236}">
                        <a16:creationId xmlns:a16="http://schemas.microsoft.com/office/drawing/2014/main" id="{48234273-F068-4583-A3F8-58081585BBB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70" name="グループ化 269">
                  <a:extLst>
                    <a:ext uri="{FF2B5EF4-FFF2-40B4-BE49-F238E27FC236}">
                      <a16:creationId xmlns:a16="http://schemas.microsoft.com/office/drawing/2014/main" id="{421BCF95-D3CF-4F5A-9AEA-F275FFEBA2B2}"/>
                    </a:ext>
                  </a:extLst>
                </p:cNvPr>
                <p:cNvGrpSpPr/>
                <p:nvPr/>
              </p:nvGrpSpPr>
              <p:grpSpPr>
                <a:xfrm>
                  <a:off x="466227" y="2277630"/>
                  <a:ext cx="151810" cy="91913"/>
                  <a:chOff x="6969110" y="3730368"/>
                  <a:chExt cx="667328" cy="86946"/>
                </a:xfrm>
                <a:grpFill/>
              </p:grpSpPr>
              <p:sp>
                <p:nvSpPr>
                  <p:cNvPr id="279" name="正方形/長方形 278">
                    <a:extLst>
                      <a:ext uri="{FF2B5EF4-FFF2-40B4-BE49-F238E27FC236}">
                        <a16:creationId xmlns:a16="http://schemas.microsoft.com/office/drawing/2014/main" id="{F7CB5B4F-90BC-434E-9961-A4F795A5708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80" name="フリーフォーム 1152">
                    <a:extLst>
                      <a:ext uri="{FF2B5EF4-FFF2-40B4-BE49-F238E27FC236}">
                        <a16:creationId xmlns:a16="http://schemas.microsoft.com/office/drawing/2014/main" id="{8B7FBBA4-C18E-4554-99D5-C0EA754BD97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81" name="直線コネクタ 280">
                    <a:extLst>
                      <a:ext uri="{FF2B5EF4-FFF2-40B4-BE49-F238E27FC236}">
                        <a16:creationId xmlns:a16="http://schemas.microsoft.com/office/drawing/2014/main" id="{FBB1B784-9363-4E2A-A044-9F0182BEC12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71" name="グループ化 270">
                  <a:extLst>
                    <a:ext uri="{FF2B5EF4-FFF2-40B4-BE49-F238E27FC236}">
                      <a16:creationId xmlns:a16="http://schemas.microsoft.com/office/drawing/2014/main" id="{744E28E4-DB2D-4113-8E65-B810DEEEE7BE}"/>
                    </a:ext>
                  </a:extLst>
                </p:cNvPr>
                <p:cNvGrpSpPr/>
                <p:nvPr/>
              </p:nvGrpSpPr>
              <p:grpSpPr>
                <a:xfrm>
                  <a:off x="640927" y="2277630"/>
                  <a:ext cx="151810" cy="91913"/>
                  <a:chOff x="6969110" y="3730368"/>
                  <a:chExt cx="667328" cy="86946"/>
                </a:xfrm>
                <a:grpFill/>
              </p:grpSpPr>
              <p:sp>
                <p:nvSpPr>
                  <p:cNvPr id="276" name="正方形/長方形 275">
                    <a:extLst>
                      <a:ext uri="{FF2B5EF4-FFF2-40B4-BE49-F238E27FC236}">
                        <a16:creationId xmlns:a16="http://schemas.microsoft.com/office/drawing/2014/main" id="{EB1A3F71-B05F-4DE7-AE9D-4F87E284F999}"/>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7" name="フリーフォーム 1152">
                    <a:extLst>
                      <a:ext uri="{FF2B5EF4-FFF2-40B4-BE49-F238E27FC236}">
                        <a16:creationId xmlns:a16="http://schemas.microsoft.com/office/drawing/2014/main" id="{80C63DAF-17A9-4085-8D2B-11E06BC56C7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78" name="直線コネクタ 277">
                    <a:extLst>
                      <a:ext uri="{FF2B5EF4-FFF2-40B4-BE49-F238E27FC236}">
                        <a16:creationId xmlns:a16="http://schemas.microsoft.com/office/drawing/2014/main" id="{4A01F7F7-82B4-4058-B07E-14E4CEF26A0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72" name="グループ化 271">
                  <a:extLst>
                    <a:ext uri="{FF2B5EF4-FFF2-40B4-BE49-F238E27FC236}">
                      <a16:creationId xmlns:a16="http://schemas.microsoft.com/office/drawing/2014/main" id="{88976D6A-D25E-48BB-8D0F-43CB5359F175}"/>
                    </a:ext>
                  </a:extLst>
                </p:cNvPr>
                <p:cNvGrpSpPr/>
                <p:nvPr/>
              </p:nvGrpSpPr>
              <p:grpSpPr>
                <a:xfrm>
                  <a:off x="810739" y="2277630"/>
                  <a:ext cx="151810" cy="91913"/>
                  <a:chOff x="6969110" y="3730368"/>
                  <a:chExt cx="667328" cy="86946"/>
                </a:xfrm>
                <a:grpFill/>
              </p:grpSpPr>
              <p:sp>
                <p:nvSpPr>
                  <p:cNvPr id="273" name="正方形/長方形 272">
                    <a:extLst>
                      <a:ext uri="{FF2B5EF4-FFF2-40B4-BE49-F238E27FC236}">
                        <a16:creationId xmlns:a16="http://schemas.microsoft.com/office/drawing/2014/main" id="{83EF1342-2434-4208-B94E-22CE47E7C5B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4" name="フリーフォーム 1152">
                    <a:extLst>
                      <a:ext uri="{FF2B5EF4-FFF2-40B4-BE49-F238E27FC236}">
                        <a16:creationId xmlns:a16="http://schemas.microsoft.com/office/drawing/2014/main" id="{79C2947E-81A1-419C-B12C-4B3F4583DBC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75" name="直線コネクタ 274">
                    <a:extLst>
                      <a:ext uri="{FF2B5EF4-FFF2-40B4-BE49-F238E27FC236}">
                        <a16:creationId xmlns:a16="http://schemas.microsoft.com/office/drawing/2014/main" id="{95983F32-062E-48C6-BAC6-C3BD7232F1D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235" name="グループ化 234">
                <a:extLst>
                  <a:ext uri="{FF2B5EF4-FFF2-40B4-BE49-F238E27FC236}">
                    <a16:creationId xmlns:a16="http://schemas.microsoft.com/office/drawing/2014/main" id="{D128B775-79C4-4594-8FA9-A5CCE639DCF9}"/>
                  </a:ext>
                </a:extLst>
              </p:cNvPr>
              <p:cNvGrpSpPr/>
              <p:nvPr/>
            </p:nvGrpSpPr>
            <p:grpSpPr>
              <a:xfrm>
                <a:off x="290060" y="2468292"/>
                <a:ext cx="672489" cy="91913"/>
                <a:chOff x="290060" y="2277630"/>
                <a:chExt cx="672489" cy="91913"/>
              </a:xfrm>
              <a:grpFill/>
            </p:grpSpPr>
            <p:grpSp>
              <p:nvGrpSpPr>
                <p:cNvPr id="253" name="グループ化 252">
                  <a:extLst>
                    <a:ext uri="{FF2B5EF4-FFF2-40B4-BE49-F238E27FC236}">
                      <a16:creationId xmlns:a16="http://schemas.microsoft.com/office/drawing/2014/main" id="{D23246CB-1772-4BDA-82E1-22B8831342AC}"/>
                    </a:ext>
                  </a:extLst>
                </p:cNvPr>
                <p:cNvGrpSpPr/>
                <p:nvPr/>
              </p:nvGrpSpPr>
              <p:grpSpPr>
                <a:xfrm>
                  <a:off x="290060" y="2277630"/>
                  <a:ext cx="151810" cy="91913"/>
                  <a:chOff x="6969110" y="3730368"/>
                  <a:chExt cx="667328" cy="86946"/>
                </a:xfrm>
                <a:grpFill/>
              </p:grpSpPr>
              <p:sp>
                <p:nvSpPr>
                  <p:cNvPr id="266" name="正方形/長方形 265">
                    <a:extLst>
                      <a:ext uri="{FF2B5EF4-FFF2-40B4-BE49-F238E27FC236}">
                        <a16:creationId xmlns:a16="http://schemas.microsoft.com/office/drawing/2014/main" id="{430269A0-A415-46F6-A385-257501105C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67" name="フリーフォーム 1152">
                    <a:extLst>
                      <a:ext uri="{FF2B5EF4-FFF2-40B4-BE49-F238E27FC236}">
                        <a16:creationId xmlns:a16="http://schemas.microsoft.com/office/drawing/2014/main" id="{18C5FC55-431B-4F20-A2CE-DA899196EF1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68" name="直線コネクタ 267">
                    <a:extLst>
                      <a:ext uri="{FF2B5EF4-FFF2-40B4-BE49-F238E27FC236}">
                        <a16:creationId xmlns:a16="http://schemas.microsoft.com/office/drawing/2014/main" id="{2DFE49A6-642F-4043-ACBF-748572F8F8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54" name="グループ化 253">
                  <a:extLst>
                    <a:ext uri="{FF2B5EF4-FFF2-40B4-BE49-F238E27FC236}">
                      <a16:creationId xmlns:a16="http://schemas.microsoft.com/office/drawing/2014/main" id="{E23262D0-B67A-4DEA-B4FC-F5D704CFC1F7}"/>
                    </a:ext>
                  </a:extLst>
                </p:cNvPr>
                <p:cNvGrpSpPr/>
                <p:nvPr/>
              </p:nvGrpSpPr>
              <p:grpSpPr>
                <a:xfrm>
                  <a:off x="466227" y="2277630"/>
                  <a:ext cx="151810" cy="91913"/>
                  <a:chOff x="6969110" y="3730368"/>
                  <a:chExt cx="667328" cy="86946"/>
                </a:xfrm>
                <a:grpFill/>
              </p:grpSpPr>
              <p:sp>
                <p:nvSpPr>
                  <p:cNvPr id="263" name="正方形/長方形 262">
                    <a:extLst>
                      <a:ext uri="{FF2B5EF4-FFF2-40B4-BE49-F238E27FC236}">
                        <a16:creationId xmlns:a16="http://schemas.microsoft.com/office/drawing/2014/main" id="{80632C5A-0CFD-4ACD-811C-35A9275CA16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64" name="フリーフォーム 1152">
                    <a:extLst>
                      <a:ext uri="{FF2B5EF4-FFF2-40B4-BE49-F238E27FC236}">
                        <a16:creationId xmlns:a16="http://schemas.microsoft.com/office/drawing/2014/main" id="{1B522F0B-3BA0-4970-B570-90A71AD35ED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65" name="直線コネクタ 264">
                    <a:extLst>
                      <a:ext uri="{FF2B5EF4-FFF2-40B4-BE49-F238E27FC236}">
                        <a16:creationId xmlns:a16="http://schemas.microsoft.com/office/drawing/2014/main" id="{82227C5A-ED57-4076-926E-1C675BA7BAB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55" name="グループ化 254">
                  <a:extLst>
                    <a:ext uri="{FF2B5EF4-FFF2-40B4-BE49-F238E27FC236}">
                      <a16:creationId xmlns:a16="http://schemas.microsoft.com/office/drawing/2014/main" id="{55DFB67C-6CA3-4799-8C67-0295E7875203}"/>
                    </a:ext>
                  </a:extLst>
                </p:cNvPr>
                <p:cNvGrpSpPr/>
                <p:nvPr/>
              </p:nvGrpSpPr>
              <p:grpSpPr>
                <a:xfrm>
                  <a:off x="640927" y="2277630"/>
                  <a:ext cx="151810" cy="91913"/>
                  <a:chOff x="6969110" y="3730368"/>
                  <a:chExt cx="667328" cy="86946"/>
                </a:xfrm>
                <a:grpFill/>
              </p:grpSpPr>
              <p:sp>
                <p:nvSpPr>
                  <p:cNvPr id="260" name="正方形/長方形 259">
                    <a:extLst>
                      <a:ext uri="{FF2B5EF4-FFF2-40B4-BE49-F238E27FC236}">
                        <a16:creationId xmlns:a16="http://schemas.microsoft.com/office/drawing/2014/main" id="{69F070DC-B666-4690-9688-F62CB8A0DF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61" name="フリーフォーム 1152">
                    <a:extLst>
                      <a:ext uri="{FF2B5EF4-FFF2-40B4-BE49-F238E27FC236}">
                        <a16:creationId xmlns:a16="http://schemas.microsoft.com/office/drawing/2014/main" id="{1D7C4685-10D2-4797-94BC-37DD91700D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62" name="直線コネクタ 261">
                    <a:extLst>
                      <a:ext uri="{FF2B5EF4-FFF2-40B4-BE49-F238E27FC236}">
                        <a16:creationId xmlns:a16="http://schemas.microsoft.com/office/drawing/2014/main" id="{8A5EE13C-8B90-47CC-BF45-C2D4E4654DF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56" name="グループ化 255">
                  <a:extLst>
                    <a:ext uri="{FF2B5EF4-FFF2-40B4-BE49-F238E27FC236}">
                      <a16:creationId xmlns:a16="http://schemas.microsoft.com/office/drawing/2014/main" id="{CF5BB048-9EE2-49E4-9065-D3F8BBE3FDE8}"/>
                    </a:ext>
                  </a:extLst>
                </p:cNvPr>
                <p:cNvGrpSpPr/>
                <p:nvPr/>
              </p:nvGrpSpPr>
              <p:grpSpPr>
                <a:xfrm>
                  <a:off x="810739" y="2277630"/>
                  <a:ext cx="151810" cy="91913"/>
                  <a:chOff x="6969110" y="3730368"/>
                  <a:chExt cx="667328" cy="86946"/>
                </a:xfrm>
                <a:grpFill/>
              </p:grpSpPr>
              <p:sp>
                <p:nvSpPr>
                  <p:cNvPr id="257" name="正方形/長方形 256">
                    <a:extLst>
                      <a:ext uri="{FF2B5EF4-FFF2-40B4-BE49-F238E27FC236}">
                        <a16:creationId xmlns:a16="http://schemas.microsoft.com/office/drawing/2014/main" id="{A8F82301-2FB5-4DF5-8448-91F798ACE3C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58" name="フリーフォーム 257">
                    <a:extLst>
                      <a:ext uri="{FF2B5EF4-FFF2-40B4-BE49-F238E27FC236}">
                        <a16:creationId xmlns:a16="http://schemas.microsoft.com/office/drawing/2014/main" id="{1478F280-776A-433A-9E34-24C25EC8DB6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59" name="直線コネクタ 258">
                    <a:extLst>
                      <a:ext uri="{FF2B5EF4-FFF2-40B4-BE49-F238E27FC236}">
                        <a16:creationId xmlns:a16="http://schemas.microsoft.com/office/drawing/2014/main" id="{9003BE4A-2255-415F-83E4-850AB6A26CA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236" name="グループ化 235">
                <a:extLst>
                  <a:ext uri="{FF2B5EF4-FFF2-40B4-BE49-F238E27FC236}">
                    <a16:creationId xmlns:a16="http://schemas.microsoft.com/office/drawing/2014/main" id="{4B77B61B-6220-4282-AD37-E82C46E0AFA1}"/>
                  </a:ext>
                </a:extLst>
              </p:cNvPr>
              <p:cNvGrpSpPr/>
              <p:nvPr/>
            </p:nvGrpSpPr>
            <p:grpSpPr>
              <a:xfrm>
                <a:off x="290060" y="2562642"/>
                <a:ext cx="672489" cy="91913"/>
                <a:chOff x="290060" y="2277630"/>
                <a:chExt cx="672489" cy="91913"/>
              </a:xfrm>
              <a:grpFill/>
            </p:grpSpPr>
            <p:grpSp>
              <p:nvGrpSpPr>
                <p:cNvPr id="237" name="グループ化 236">
                  <a:extLst>
                    <a:ext uri="{FF2B5EF4-FFF2-40B4-BE49-F238E27FC236}">
                      <a16:creationId xmlns:a16="http://schemas.microsoft.com/office/drawing/2014/main" id="{F91E6962-D3C9-4471-A309-714BCB78C38A}"/>
                    </a:ext>
                  </a:extLst>
                </p:cNvPr>
                <p:cNvGrpSpPr/>
                <p:nvPr/>
              </p:nvGrpSpPr>
              <p:grpSpPr>
                <a:xfrm>
                  <a:off x="290060" y="2277630"/>
                  <a:ext cx="151810" cy="91913"/>
                  <a:chOff x="6969110" y="3730368"/>
                  <a:chExt cx="667328" cy="86946"/>
                </a:xfrm>
                <a:grpFill/>
              </p:grpSpPr>
              <p:sp>
                <p:nvSpPr>
                  <p:cNvPr id="250" name="正方形/長方形 249">
                    <a:extLst>
                      <a:ext uri="{FF2B5EF4-FFF2-40B4-BE49-F238E27FC236}">
                        <a16:creationId xmlns:a16="http://schemas.microsoft.com/office/drawing/2014/main" id="{B26AEBAD-A73E-41D3-9D30-434D9B4091A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51" name="フリーフォーム 1152">
                    <a:extLst>
                      <a:ext uri="{FF2B5EF4-FFF2-40B4-BE49-F238E27FC236}">
                        <a16:creationId xmlns:a16="http://schemas.microsoft.com/office/drawing/2014/main" id="{FC9B946E-7716-4035-AA72-C376E1DC257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52" name="直線コネクタ 251">
                    <a:extLst>
                      <a:ext uri="{FF2B5EF4-FFF2-40B4-BE49-F238E27FC236}">
                        <a16:creationId xmlns:a16="http://schemas.microsoft.com/office/drawing/2014/main" id="{B2CAE4A5-6576-4FF4-8A7A-69C99176423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38" name="グループ化 237">
                  <a:extLst>
                    <a:ext uri="{FF2B5EF4-FFF2-40B4-BE49-F238E27FC236}">
                      <a16:creationId xmlns:a16="http://schemas.microsoft.com/office/drawing/2014/main" id="{386FE05A-DCE7-487B-A834-036FD3B76FCA}"/>
                    </a:ext>
                  </a:extLst>
                </p:cNvPr>
                <p:cNvGrpSpPr/>
                <p:nvPr/>
              </p:nvGrpSpPr>
              <p:grpSpPr>
                <a:xfrm>
                  <a:off x="466227" y="2277630"/>
                  <a:ext cx="151810" cy="91913"/>
                  <a:chOff x="6969110" y="3730368"/>
                  <a:chExt cx="667328" cy="86946"/>
                </a:xfrm>
                <a:grpFill/>
              </p:grpSpPr>
              <p:sp>
                <p:nvSpPr>
                  <p:cNvPr id="247" name="正方形/長方形 246">
                    <a:extLst>
                      <a:ext uri="{FF2B5EF4-FFF2-40B4-BE49-F238E27FC236}">
                        <a16:creationId xmlns:a16="http://schemas.microsoft.com/office/drawing/2014/main" id="{6E9F6C56-033F-444E-B2EE-D761E86D510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48" name="フリーフォーム 1152">
                    <a:extLst>
                      <a:ext uri="{FF2B5EF4-FFF2-40B4-BE49-F238E27FC236}">
                        <a16:creationId xmlns:a16="http://schemas.microsoft.com/office/drawing/2014/main" id="{A80A1686-272E-438F-8C11-F7BCB47DE46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49" name="直線コネクタ 248">
                    <a:extLst>
                      <a:ext uri="{FF2B5EF4-FFF2-40B4-BE49-F238E27FC236}">
                        <a16:creationId xmlns:a16="http://schemas.microsoft.com/office/drawing/2014/main" id="{FC7C7BD3-7FED-4A3E-A83B-18AC1FE5711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39" name="グループ化 238">
                  <a:extLst>
                    <a:ext uri="{FF2B5EF4-FFF2-40B4-BE49-F238E27FC236}">
                      <a16:creationId xmlns:a16="http://schemas.microsoft.com/office/drawing/2014/main" id="{95ECE68C-6522-4FEA-B395-B284445EDFFC}"/>
                    </a:ext>
                  </a:extLst>
                </p:cNvPr>
                <p:cNvGrpSpPr/>
                <p:nvPr/>
              </p:nvGrpSpPr>
              <p:grpSpPr>
                <a:xfrm>
                  <a:off x="640927" y="2277630"/>
                  <a:ext cx="151810" cy="91913"/>
                  <a:chOff x="6969110" y="3730368"/>
                  <a:chExt cx="667328" cy="86946"/>
                </a:xfrm>
                <a:grpFill/>
              </p:grpSpPr>
              <p:sp>
                <p:nvSpPr>
                  <p:cNvPr id="244" name="正方形/長方形 243">
                    <a:extLst>
                      <a:ext uri="{FF2B5EF4-FFF2-40B4-BE49-F238E27FC236}">
                        <a16:creationId xmlns:a16="http://schemas.microsoft.com/office/drawing/2014/main" id="{BBF8CEFB-60D1-485A-B6E9-412672931B9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45" name="フリーフォーム 1152">
                    <a:extLst>
                      <a:ext uri="{FF2B5EF4-FFF2-40B4-BE49-F238E27FC236}">
                        <a16:creationId xmlns:a16="http://schemas.microsoft.com/office/drawing/2014/main" id="{4FC348AE-A7B2-4A71-BF15-9CB03E6F55D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46" name="直線コネクタ 245">
                    <a:extLst>
                      <a:ext uri="{FF2B5EF4-FFF2-40B4-BE49-F238E27FC236}">
                        <a16:creationId xmlns:a16="http://schemas.microsoft.com/office/drawing/2014/main" id="{A9D4E725-6E4F-4B7F-ABEB-EE2F45D6212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240" name="グループ化 239">
                  <a:extLst>
                    <a:ext uri="{FF2B5EF4-FFF2-40B4-BE49-F238E27FC236}">
                      <a16:creationId xmlns:a16="http://schemas.microsoft.com/office/drawing/2014/main" id="{6F37B31D-8163-46DD-9598-85F2652D1D0E}"/>
                    </a:ext>
                  </a:extLst>
                </p:cNvPr>
                <p:cNvGrpSpPr/>
                <p:nvPr/>
              </p:nvGrpSpPr>
              <p:grpSpPr>
                <a:xfrm>
                  <a:off x="810739" y="2277630"/>
                  <a:ext cx="151810" cy="91913"/>
                  <a:chOff x="6969110" y="3730368"/>
                  <a:chExt cx="667328" cy="86946"/>
                </a:xfrm>
                <a:grpFill/>
              </p:grpSpPr>
              <p:sp>
                <p:nvSpPr>
                  <p:cNvPr id="241" name="正方形/長方形 240">
                    <a:extLst>
                      <a:ext uri="{FF2B5EF4-FFF2-40B4-BE49-F238E27FC236}">
                        <a16:creationId xmlns:a16="http://schemas.microsoft.com/office/drawing/2014/main" id="{98AA533B-9701-4B4A-A1E2-E2361D85A63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42" name="フリーフォーム 1152">
                    <a:extLst>
                      <a:ext uri="{FF2B5EF4-FFF2-40B4-BE49-F238E27FC236}">
                        <a16:creationId xmlns:a16="http://schemas.microsoft.com/office/drawing/2014/main" id="{27345C5B-50C0-4843-8295-C46C59FBBBF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43" name="直線コネクタ 242">
                    <a:extLst>
                      <a:ext uri="{FF2B5EF4-FFF2-40B4-BE49-F238E27FC236}">
                        <a16:creationId xmlns:a16="http://schemas.microsoft.com/office/drawing/2014/main" id="{42793819-82FD-49AE-8926-7D50873B1BA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231" name="フリーフォーム: 図形 830">
              <a:extLst>
                <a:ext uri="{FF2B5EF4-FFF2-40B4-BE49-F238E27FC236}">
                  <a16:creationId xmlns:a16="http://schemas.microsoft.com/office/drawing/2014/main" id="{86247371-FF84-4A9B-A0DC-8A665E3AF1C0}"/>
                </a:ext>
              </a:extLst>
            </p:cNvPr>
            <p:cNvSpPr/>
            <p:nvPr/>
          </p:nvSpPr>
          <p:spPr>
            <a:xfrm>
              <a:off x="3523291"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232" name="直線コネクタ 231">
              <a:extLst>
                <a:ext uri="{FF2B5EF4-FFF2-40B4-BE49-F238E27FC236}">
                  <a16:creationId xmlns:a16="http://schemas.microsoft.com/office/drawing/2014/main" id="{091AA084-1B6F-4569-9B5C-BB054867546D}"/>
                </a:ext>
              </a:extLst>
            </p:cNvPr>
            <p:cNvCxnSpPr>
              <a:stCxn id="231" idx="2"/>
            </p:cNvCxnSpPr>
            <p:nvPr/>
          </p:nvCxnSpPr>
          <p:spPr>
            <a:xfrm>
              <a:off x="3686497"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317" name="グループ化 316">
            <a:extLst>
              <a:ext uri="{FF2B5EF4-FFF2-40B4-BE49-F238E27FC236}">
                <a16:creationId xmlns:a16="http://schemas.microsoft.com/office/drawing/2014/main" id="{AB30C942-53B9-46AE-8C29-EF19CE3E854E}"/>
              </a:ext>
            </a:extLst>
          </p:cNvPr>
          <p:cNvGrpSpPr/>
          <p:nvPr/>
        </p:nvGrpSpPr>
        <p:grpSpPr>
          <a:xfrm>
            <a:off x="5309726" y="4541995"/>
            <a:ext cx="1049772" cy="586787"/>
            <a:chOff x="3039506" y="2120136"/>
            <a:chExt cx="1049772" cy="586787"/>
          </a:xfrm>
        </p:grpSpPr>
        <p:sp>
          <p:nvSpPr>
            <p:cNvPr id="318" name="フリーフォーム: 図形 1529">
              <a:extLst>
                <a:ext uri="{FF2B5EF4-FFF2-40B4-BE49-F238E27FC236}">
                  <a16:creationId xmlns:a16="http://schemas.microsoft.com/office/drawing/2014/main" id="{190FDE7C-360D-474B-BB4D-D5898A8F9559}"/>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19" name="フリーフォーム: 図形 1530">
              <a:extLst>
                <a:ext uri="{FF2B5EF4-FFF2-40B4-BE49-F238E27FC236}">
                  <a16:creationId xmlns:a16="http://schemas.microsoft.com/office/drawing/2014/main" id="{55C02AC7-AA69-4E0D-99C3-3981F9A9B07E}"/>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20" name="フリーフォーム: 図形 1531">
              <a:extLst>
                <a:ext uri="{FF2B5EF4-FFF2-40B4-BE49-F238E27FC236}">
                  <a16:creationId xmlns:a16="http://schemas.microsoft.com/office/drawing/2014/main" id="{18B4953B-CA02-4177-A9BA-88AB2544C0A0}"/>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321" name="グループ化 320"/>
          <p:cNvGrpSpPr/>
          <p:nvPr/>
        </p:nvGrpSpPr>
        <p:grpSpPr>
          <a:xfrm>
            <a:off x="8239447" y="3483938"/>
            <a:ext cx="1049772" cy="1031646"/>
            <a:chOff x="5784222" y="969601"/>
            <a:chExt cx="1049772" cy="1031646"/>
          </a:xfrm>
        </p:grpSpPr>
        <p:grpSp>
          <p:nvGrpSpPr>
            <p:cNvPr id="322" name="グループ化 321">
              <a:extLst>
                <a:ext uri="{FF2B5EF4-FFF2-40B4-BE49-F238E27FC236}">
                  <a16:creationId xmlns:a16="http://schemas.microsoft.com/office/drawing/2014/main" id="{6666F817-1DF4-4975-95F7-205468F11433}"/>
                </a:ext>
              </a:extLst>
            </p:cNvPr>
            <p:cNvGrpSpPr/>
            <p:nvPr/>
          </p:nvGrpSpPr>
          <p:grpSpPr>
            <a:xfrm>
              <a:off x="5959512" y="1072072"/>
              <a:ext cx="667646" cy="929175"/>
              <a:chOff x="10871951" y="1800558"/>
              <a:chExt cx="667646" cy="929175"/>
            </a:xfrm>
          </p:grpSpPr>
          <p:sp>
            <p:nvSpPr>
              <p:cNvPr id="327" name="フリーフォーム 646">
                <a:extLst>
                  <a:ext uri="{FF2B5EF4-FFF2-40B4-BE49-F238E27FC236}">
                    <a16:creationId xmlns:a16="http://schemas.microsoft.com/office/drawing/2014/main" id="{CE58487F-02AC-4209-A533-0DAF1D3F86AA}"/>
                  </a:ext>
                </a:extLst>
              </p:cNvPr>
              <p:cNvSpPr/>
              <p:nvPr/>
            </p:nvSpPr>
            <p:spPr>
              <a:xfrm>
                <a:off x="10908796" y="1841747"/>
                <a:ext cx="610278" cy="172614"/>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28" name="正方形/長方形 327">
                <a:extLst>
                  <a:ext uri="{FF2B5EF4-FFF2-40B4-BE49-F238E27FC236}">
                    <a16:creationId xmlns:a16="http://schemas.microsoft.com/office/drawing/2014/main" id="{0325294C-75F7-4623-B5AC-07C1E68F71BA}"/>
                  </a:ext>
                </a:extLst>
              </p:cNvPr>
              <p:cNvSpPr/>
              <p:nvPr/>
            </p:nvSpPr>
            <p:spPr>
              <a:xfrm>
                <a:off x="10908795" y="2017818"/>
                <a:ext cx="515446" cy="704274"/>
              </a:xfrm>
              <a:prstGeom prst="rect">
                <a:avLst/>
              </a:pr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29" name="フリーフォーム 648">
                <a:extLst>
                  <a:ext uri="{FF2B5EF4-FFF2-40B4-BE49-F238E27FC236}">
                    <a16:creationId xmlns:a16="http://schemas.microsoft.com/office/drawing/2014/main" id="{66378EBD-05A6-48A5-BC95-BD068B3A4196}"/>
                  </a:ext>
                </a:extLst>
              </p:cNvPr>
              <p:cNvSpPr/>
              <p:nvPr/>
            </p:nvSpPr>
            <p:spPr>
              <a:xfrm>
                <a:off x="11423557" y="1836117"/>
                <a:ext cx="116040" cy="89361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6076 w 215742"/>
                  <a:gd name="connsiteY0" fmla="*/ 0 h 1593067"/>
                  <a:gd name="connsiteX1" fmla="*/ -1 w 215742"/>
                  <a:gd name="connsiteY1" fmla="*/ 477061 h 1593067"/>
                  <a:gd name="connsiteX2" fmla="*/ 22955 w 215742"/>
                  <a:gd name="connsiteY2" fmla="*/ 1593067 h 1593067"/>
                  <a:gd name="connsiteX3" fmla="*/ 215742 w 215742"/>
                  <a:gd name="connsiteY3" fmla="*/ 1329985 h 1593067"/>
                  <a:gd name="connsiteX4" fmla="*/ 186076 w 215742"/>
                  <a:gd name="connsiteY4" fmla="*/ 0 h 1593067"/>
                  <a:gd name="connsiteX0" fmla="*/ 175875 w 205541"/>
                  <a:gd name="connsiteY0" fmla="*/ 0 h 1593067"/>
                  <a:gd name="connsiteX1" fmla="*/ 0 w 205541"/>
                  <a:gd name="connsiteY1" fmla="*/ 298513 h 1593067"/>
                  <a:gd name="connsiteX2" fmla="*/ 12754 w 205541"/>
                  <a:gd name="connsiteY2" fmla="*/ 1593067 h 1593067"/>
                  <a:gd name="connsiteX3" fmla="*/ 205541 w 205541"/>
                  <a:gd name="connsiteY3" fmla="*/ 1329985 h 1593067"/>
                  <a:gd name="connsiteX4" fmla="*/ 175875 w 205541"/>
                  <a:gd name="connsiteY4" fmla="*/ 0 h 1593067"/>
                  <a:gd name="connsiteX0" fmla="*/ 175875 w 205541"/>
                  <a:gd name="connsiteY0" fmla="*/ 0 h 1582864"/>
                  <a:gd name="connsiteX1" fmla="*/ 0 w 205541"/>
                  <a:gd name="connsiteY1" fmla="*/ 288310 h 1582864"/>
                  <a:gd name="connsiteX2" fmla="*/ 12754 w 205541"/>
                  <a:gd name="connsiteY2" fmla="*/ 1582864 h 1582864"/>
                  <a:gd name="connsiteX3" fmla="*/ 205541 w 205541"/>
                  <a:gd name="connsiteY3" fmla="*/ 1319782 h 1582864"/>
                  <a:gd name="connsiteX4" fmla="*/ 175875 w 205541"/>
                  <a:gd name="connsiteY4" fmla="*/ 0 h 158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41" h="1582864">
                    <a:moveTo>
                      <a:pt x="175875" y="0"/>
                    </a:moveTo>
                    <a:lnTo>
                      <a:pt x="0" y="288310"/>
                    </a:lnTo>
                    <a:cubicBezTo>
                      <a:pt x="1587" y="409489"/>
                      <a:pt x="11167" y="1461685"/>
                      <a:pt x="12754" y="1582864"/>
                    </a:cubicBezTo>
                    <a:lnTo>
                      <a:pt x="205541" y="1319782"/>
                    </a:lnTo>
                    <a:cubicBezTo>
                      <a:pt x="203954" y="1180611"/>
                      <a:pt x="177462" y="139171"/>
                      <a:pt x="175875" y="0"/>
                    </a:cubicBez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330" name="グループ化 329">
                <a:extLst>
                  <a:ext uri="{FF2B5EF4-FFF2-40B4-BE49-F238E27FC236}">
                    <a16:creationId xmlns:a16="http://schemas.microsoft.com/office/drawing/2014/main" id="{8F478CBA-A88E-45D4-80E6-06B728F3A15C}"/>
                  </a:ext>
                </a:extLst>
              </p:cNvPr>
              <p:cNvGrpSpPr/>
              <p:nvPr/>
            </p:nvGrpSpPr>
            <p:grpSpPr>
              <a:xfrm>
                <a:off x="10871951" y="2213354"/>
                <a:ext cx="550897" cy="85440"/>
                <a:chOff x="3929460" y="4950530"/>
                <a:chExt cx="607325" cy="94192"/>
              </a:xfrm>
            </p:grpSpPr>
            <p:sp>
              <p:nvSpPr>
                <p:cNvPr id="360" name="正方形/長方形 359">
                  <a:extLst>
                    <a:ext uri="{FF2B5EF4-FFF2-40B4-BE49-F238E27FC236}">
                      <a16:creationId xmlns:a16="http://schemas.microsoft.com/office/drawing/2014/main" id="{77D7FDB6-7EE9-462A-8473-E5A8C5E134CC}"/>
                    </a:ext>
                  </a:extLst>
                </p:cNvPr>
                <p:cNvSpPr/>
                <p:nvPr/>
              </p:nvSpPr>
              <p:spPr>
                <a:xfrm>
                  <a:off x="3929460" y="4990576"/>
                  <a:ext cx="564482"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61" name="フリーフォーム 697">
                  <a:extLst>
                    <a:ext uri="{FF2B5EF4-FFF2-40B4-BE49-F238E27FC236}">
                      <a16:creationId xmlns:a16="http://schemas.microsoft.com/office/drawing/2014/main" id="{04E2A25B-0C72-418D-AB82-75481C64780B}"/>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62" name="直線コネクタ 361">
                  <a:extLst>
                    <a:ext uri="{FF2B5EF4-FFF2-40B4-BE49-F238E27FC236}">
                      <a16:creationId xmlns:a16="http://schemas.microsoft.com/office/drawing/2014/main" id="{48BF72A0-5223-474C-9916-4171E4C8B970}"/>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331" name="グループ化 330">
                <a:extLst>
                  <a:ext uri="{FF2B5EF4-FFF2-40B4-BE49-F238E27FC236}">
                    <a16:creationId xmlns:a16="http://schemas.microsoft.com/office/drawing/2014/main" id="{C2590A89-FE90-472D-959F-4F249B73FDF4}"/>
                  </a:ext>
                </a:extLst>
              </p:cNvPr>
              <p:cNvGrpSpPr/>
              <p:nvPr/>
            </p:nvGrpSpPr>
            <p:grpSpPr>
              <a:xfrm>
                <a:off x="10871951" y="2310265"/>
                <a:ext cx="550897" cy="85440"/>
                <a:chOff x="3929460" y="5159785"/>
                <a:chExt cx="607325" cy="94192"/>
              </a:xfrm>
            </p:grpSpPr>
            <p:sp>
              <p:nvSpPr>
                <p:cNvPr id="357" name="正方形/長方形 356">
                  <a:extLst>
                    <a:ext uri="{FF2B5EF4-FFF2-40B4-BE49-F238E27FC236}">
                      <a16:creationId xmlns:a16="http://schemas.microsoft.com/office/drawing/2014/main" id="{7D455B50-2A09-4E15-979C-26ABBF4B96DA}"/>
                    </a:ext>
                  </a:extLst>
                </p:cNvPr>
                <p:cNvSpPr/>
                <p:nvPr/>
              </p:nvSpPr>
              <p:spPr>
                <a:xfrm>
                  <a:off x="3929460" y="5199102"/>
                  <a:ext cx="564482" cy="48716"/>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58" name="フリーフォーム 701">
                  <a:extLst>
                    <a:ext uri="{FF2B5EF4-FFF2-40B4-BE49-F238E27FC236}">
                      <a16:creationId xmlns:a16="http://schemas.microsoft.com/office/drawing/2014/main" id="{DA5A2DCA-E397-4177-A76C-A45B63448A7C}"/>
                    </a:ext>
                  </a:extLst>
                </p:cNvPr>
                <p:cNvSpPr/>
                <p:nvPr/>
              </p:nvSpPr>
              <p:spPr>
                <a:xfrm>
                  <a:off x="4488685" y="5159785"/>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59" name="直線コネクタ 358">
                  <a:extLst>
                    <a:ext uri="{FF2B5EF4-FFF2-40B4-BE49-F238E27FC236}">
                      <a16:creationId xmlns:a16="http://schemas.microsoft.com/office/drawing/2014/main" id="{6743C1AE-0FBC-42E0-9E25-8B154C5DDF25}"/>
                    </a:ext>
                  </a:extLst>
                </p:cNvPr>
                <p:cNvCxnSpPr/>
                <p:nvPr/>
              </p:nvCxnSpPr>
              <p:spPr>
                <a:xfrm flipV="1">
                  <a:off x="3930377" y="5164717"/>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332" name="グループ化 331">
                <a:extLst>
                  <a:ext uri="{FF2B5EF4-FFF2-40B4-BE49-F238E27FC236}">
                    <a16:creationId xmlns:a16="http://schemas.microsoft.com/office/drawing/2014/main" id="{58429A57-23CC-4BF3-A4BC-8B17A47E28FF}"/>
                  </a:ext>
                </a:extLst>
              </p:cNvPr>
              <p:cNvGrpSpPr/>
              <p:nvPr/>
            </p:nvGrpSpPr>
            <p:grpSpPr>
              <a:xfrm>
                <a:off x="10871951" y="2391439"/>
                <a:ext cx="550897" cy="89028"/>
                <a:chOff x="3929460" y="5250762"/>
                <a:chExt cx="607325" cy="98147"/>
              </a:xfrm>
            </p:grpSpPr>
            <p:sp>
              <p:nvSpPr>
                <p:cNvPr id="354" name="正方形/長方形 353">
                  <a:extLst>
                    <a:ext uri="{FF2B5EF4-FFF2-40B4-BE49-F238E27FC236}">
                      <a16:creationId xmlns:a16="http://schemas.microsoft.com/office/drawing/2014/main" id="{C9D5FB8F-89EF-4A5D-B145-71B3D361B3BC}"/>
                    </a:ext>
                  </a:extLst>
                </p:cNvPr>
                <p:cNvSpPr/>
                <p:nvPr/>
              </p:nvSpPr>
              <p:spPr>
                <a:xfrm>
                  <a:off x="3929460" y="5292649"/>
                  <a:ext cx="564482" cy="510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55" name="フリーフォーム 705">
                  <a:extLst>
                    <a:ext uri="{FF2B5EF4-FFF2-40B4-BE49-F238E27FC236}">
                      <a16:creationId xmlns:a16="http://schemas.microsoft.com/office/drawing/2014/main" id="{55A88872-A16D-4FC2-A17E-AC7935B98F78}"/>
                    </a:ext>
                  </a:extLst>
                </p:cNvPr>
                <p:cNvSpPr/>
                <p:nvPr/>
              </p:nvSpPr>
              <p:spPr>
                <a:xfrm>
                  <a:off x="4488685" y="5254717"/>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56" name="直線コネクタ 355">
                  <a:extLst>
                    <a:ext uri="{FF2B5EF4-FFF2-40B4-BE49-F238E27FC236}">
                      <a16:creationId xmlns:a16="http://schemas.microsoft.com/office/drawing/2014/main" id="{D73E1C9F-B3E7-41F5-AA90-6E8C7ACFC816}"/>
                    </a:ext>
                  </a:extLst>
                </p:cNvPr>
                <p:cNvCxnSpPr/>
                <p:nvPr/>
              </p:nvCxnSpPr>
              <p:spPr>
                <a:xfrm flipV="1">
                  <a:off x="3930377" y="5250762"/>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333" name="グループ化 332">
                <a:extLst>
                  <a:ext uri="{FF2B5EF4-FFF2-40B4-BE49-F238E27FC236}">
                    <a16:creationId xmlns:a16="http://schemas.microsoft.com/office/drawing/2014/main" id="{833BD081-8775-4223-8CE9-07B69EF5E053}"/>
                  </a:ext>
                </a:extLst>
              </p:cNvPr>
              <p:cNvGrpSpPr/>
              <p:nvPr/>
            </p:nvGrpSpPr>
            <p:grpSpPr>
              <a:xfrm>
                <a:off x="10871951" y="2482606"/>
                <a:ext cx="550897" cy="85440"/>
                <a:chOff x="3929460" y="5354284"/>
                <a:chExt cx="607325" cy="94192"/>
              </a:xfrm>
            </p:grpSpPr>
            <p:sp>
              <p:nvSpPr>
                <p:cNvPr id="351" name="正方形/長方形 350">
                  <a:extLst>
                    <a:ext uri="{FF2B5EF4-FFF2-40B4-BE49-F238E27FC236}">
                      <a16:creationId xmlns:a16="http://schemas.microsoft.com/office/drawing/2014/main" id="{61DB78AE-88D0-4708-94F1-76C965D420E7}"/>
                    </a:ext>
                  </a:extLst>
                </p:cNvPr>
                <p:cNvSpPr/>
                <p:nvPr/>
              </p:nvSpPr>
              <p:spPr>
                <a:xfrm>
                  <a:off x="3929460" y="5392644"/>
                  <a:ext cx="564482"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52" name="フリーフォーム 709">
                  <a:extLst>
                    <a:ext uri="{FF2B5EF4-FFF2-40B4-BE49-F238E27FC236}">
                      <a16:creationId xmlns:a16="http://schemas.microsoft.com/office/drawing/2014/main" id="{5D61E9E1-F92E-441D-B9B7-CAA9C5B35891}"/>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53" name="直線コネクタ 352">
                  <a:extLst>
                    <a:ext uri="{FF2B5EF4-FFF2-40B4-BE49-F238E27FC236}">
                      <a16:creationId xmlns:a16="http://schemas.microsoft.com/office/drawing/2014/main" id="{B27AC37C-37F4-445B-B564-B8CBC2C0565E}"/>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334" name="グループ化 333">
                <a:extLst>
                  <a:ext uri="{FF2B5EF4-FFF2-40B4-BE49-F238E27FC236}">
                    <a16:creationId xmlns:a16="http://schemas.microsoft.com/office/drawing/2014/main" id="{E02AB818-D8F1-4005-AB50-126F70A48C7F}"/>
                  </a:ext>
                </a:extLst>
              </p:cNvPr>
              <p:cNvGrpSpPr/>
              <p:nvPr/>
            </p:nvGrpSpPr>
            <p:grpSpPr>
              <a:xfrm>
                <a:off x="11297000" y="1800558"/>
                <a:ext cx="153852" cy="122059"/>
                <a:chOff x="2098540" y="4715547"/>
                <a:chExt cx="695416" cy="874013"/>
              </a:xfrm>
            </p:grpSpPr>
            <p:sp>
              <p:nvSpPr>
                <p:cNvPr id="348" name="フリーフォーム 728">
                  <a:extLst>
                    <a:ext uri="{FF2B5EF4-FFF2-40B4-BE49-F238E27FC236}">
                      <a16:creationId xmlns:a16="http://schemas.microsoft.com/office/drawing/2014/main" id="{EBBEE9D9-5250-404B-A54D-74803666B592}"/>
                    </a:ext>
                  </a:extLst>
                </p:cNvPr>
                <p:cNvSpPr/>
                <p:nvPr/>
              </p:nvSpPr>
              <p:spPr>
                <a:xfrm>
                  <a:off x="2098540" y="4715547"/>
                  <a:ext cx="672789" cy="190295"/>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49" name="正方形/長方形 348">
                  <a:extLst>
                    <a:ext uri="{FF2B5EF4-FFF2-40B4-BE49-F238E27FC236}">
                      <a16:creationId xmlns:a16="http://schemas.microsoft.com/office/drawing/2014/main" id="{D82B1750-57EC-4DEE-9D34-7655BA6CF486}"/>
                    </a:ext>
                  </a:extLst>
                </p:cNvPr>
                <p:cNvSpPr/>
                <p:nvPr/>
              </p:nvSpPr>
              <p:spPr>
                <a:xfrm>
                  <a:off x="2098540" y="4898690"/>
                  <a:ext cx="568243" cy="682445"/>
                </a:xfrm>
                <a:prstGeom prst="rect">
                  <a:avLst/>
                </a:pr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50" name="フリーフォーム 730">
                  <a:extLst>
                    <a:ext uri="{FF2B5EF4-FFF2-40B4-BE49-F238E27FC236}">
                      <a16:creationId xmlns:a16="http://schemas.microsoft.com/office/drawing/2014/main" id="{8DDD97BD-F51E-4515-A1DA-1A5552CE0CBC}"/>
                    </a:ext>
                  </a:extLst>
                </p:cNvPr>
                <p:cNvSpPr/>
                <p:nvPr/>
              </p:nvSpPr>
              <p:spPr>
                <a:xfrm>
                  <a:off x="2659680" y="4718710"/>
                  <a:ext cx="134276" cy="870850"/>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44" h="1399216">
                      <a:moveTo>
                        <a:pt x="180976" y="0"/>
                      </a:moveTo>
                      <a:lnTo>
                        <a:pt x="1" y="283210"/>
                      </a:lnTo>
                      <a:cubicBezTo>
                        <a:pt x="1588" y="404389"/>
                        <a:pt x="21370" y="1278037"/>
                        <a:pt x="22957" y="1399216"/>
                      </a:cubicBezTo>
                      <a:lnTo>
                        <a:pt x="215744" y="1136134"/>
                      </a:lnTo>
                      <a:cubicBezTo>
                        <a:pt x="214157" y="996963"/>
                        <a:pt x="182563" y="139171"/>
                        <a:pt x="180976" y="0"/>
                      </a:cubicBez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sp>
            <p:nvSpPr>
              <p:cNvPr id="335" name="フリーフォーム 735">
                <a:extLst>
                  <a:ext uri="{FF2B5EF4-FFF2-40B4-BE49-F238E27FC236}">
                    <a16:creationId xmlns:a16="http://schemas.microsoft.com/office/drawing/2014/main" id="{F1A87A27-D9B1-45D4-AB5F-1E1603B69BB3}"/>
                  </a:ext>
                </a:extLst>
              </p:cNvPr>
              <p:cNvSpPr/>
              <p:nvPr/>
            </p:nvSpPr>
            <p:spPr>
              <a:xfrm>
                <a:off x="10985565" y="1878576"/>
                <a:ext cx="303642" cy="94061"/>
              </a:xfrm>
              <a:custGeom>
                <a:avLst/>
                <a:gdLst>
                  <a:gd name="connsiteX0" fmla="*/ 0 w 397669"/>
                  <a:gd name="connsiteY0" fmla="*/ 190500 h 190500"/>
                  <a:gd name="connsiteX1" fmla="*/ 135731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0500 h 190500"/>
                  <a:gd name="connsiteX1" fmla="*/ 106449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4977 h 194977"/>
                  <a:gd name="connsiteX1" fmla="*/ 95133 w 397669"/>
                  <a:gd name="connsiteY1" fmla="*/ 0 h 194977"/>
                  <a:gd name="connsiteX2" fmla="*/ 397669 w 397669"/>
                  <a:gd name="connsiteY2" fmla="*/ 4477 h 194977"/>
                  <a:gd name="connsiteX3" fmla="*/ 283369 w 397669"/>
                  <a:gd name="connsiteY3" fmla="*/ 192595 h 194977"/>
                  <a:gd name="connsiteX4" fmla="*/ 0 w 397669"/>
                  <a:gd name="connsiteY4" fmla="*/ 194977 h 194977"/>
                  <a:gd name="connsiteX0" fmla="*/ 0 w 397669"/>
                  <a:gd name="connsiteY0" fmla="*/ 194977 h 194977"/>
                  <a:gd name="connsiteX1" fmla="*/ 95133 w 397669"/>
                  <a:gd name="connsiteY1" fmla="*/ 0 h 194977"/>
                  <a:gd name="connsiteX2" fmla="*/ 397669 w 397669"/>
                  <a:gd name="connsiteY2" fmla="*/ 4477 h 194977"/>
                  <a:gd name="connsiteX3" fmla="*/ 328631 w 397669"/>
                  <a:gd name="connsiteY3" fmla="*/ 192595 h 194977"/>
                  <a:gd name="connsiteX4" fmla="*/ 0 w 397669"/>
                  <a:gd name="connsiteY4" fmla="*/ 194977 h 19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194977">
                    <a:moveTo>
                      <a:pt x="0" y="194977"/>
                    </a:moveTo>
                    <a:lnTo>
                      <a:pt x="95133" y="0"/>
                    </a:lnTo>
                    <a:lnTo>
                      <a:pt x="397669" y="4477"/>
                    </a:lnTo>
                    <a:lnTo>
                      <a:pt x="328631" y="192595"/>
                    </a:lnTo>
                    <a:lnTo>
                      <a:pt x="0" y="194977"/>
                    </a:lnTo>
                    <a:close/>
                  </a:path>
                </a:pathLst>
              </a:custGeom>
              <a:solidFill>
                <a:srgbClr val="ABE68E"/>
              </a:solid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336" name="グループ化 335">
                <a:extLst>
                  <a:ext uri="{FF2B5EF4-FFF2-40B4-BE49-F238E27FC236}">
                    <a16:creationId xmlns:a16="http://schemas.microsoft.com/office/drawing/2014/main" id="{235C94E2-83BD-4C02-873E-40F25BDEAAF4}"/>
                  </a:ext>
                </a:extLst>
              </p:cNvPr>
              <p:cNvGrpSpPr/>
              <p:nvPr/>
            </p:nvGrpSpPr>
            <p:grpSpPr>
              <a:xfrm>
                <a:off x="10871951" y="2044297"/>
                <a:ext cx="550897" cy="85440"/>
                <a:chOff x="3929460" y="4950530"/>
                <a:chExt cx="607325" cy="94192"/>
              </a:xfrm>
            </p:grpSpPr>
            <p:sp>
              <p:nvSpPr>
                <p:cNvPr id="345" name="正方形/長方形 344">
                  <a:extLst>
                    <a:ext uri="{FF2B5EF4-FFF2-40B4-BE49-F238E27FC236}">
                      <a16:creationId xmlns:a16="http://schemas.microsoft.com/office/drawing/2014/main" id="{2AC02AC6-6001-4E5E-9A60-CD6060B9EB88}"/>
                    </a:ext>
                  </a:extLst>
                </p:cNvPr>
                <p:cNvSpPr/>
                <p:nvPr/>
              </p:nvSpPr>
              <p:spPr>
                <a:xfrm>
                  <a:off x="3929460" y="4990576"/>
                  <a:ext cx="564482"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46" name="フリーフォーム 738">
                  <a:extLst>
                    <a:ext uri="{FF2B5EF4-FFF2-40B4-BE49-F238E27FC236}">
                      <a16:creationId xmlns:a16="http://schemas.microsoft.com/office/drawing/2014/main" id="{E4C8D2FB-D2FE-4956-9A6F-DBA0E84DDCF5}"/>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47" name="直線コネクタ 346">
                  <a:extLst>
                    <a:ext uri="{FF2B5EF4-FFF2-40B4-BE49-F238E27FC236}">
                      <a16:creationId xmlns:a16="http://schemas.microsoft.com/office/drawing/2014/main" id="{BFA24CEA-B511-4087-9823-03691DCB955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337" name="グループ化 336">
                <a:extLst>
                  <a:ext uri="{FF2B5EF4-FFF2-40B4-BE49-F238E27FC236}">
                    <a16:creationId xmlns:a16="http://schemas.microsoft.com/office/drawing/2014/main" id="{F0485CB7-766C-4C98-8F7B-2FD850717078}"/>
                  </a:ext>
                </a:extLst>
              </p:cNvPr>
              <p:cNvGrpSpPr/>
              <p:nvPr/>
            </p:nvGrpSpPr>
            <p:grpSpPr>
              <a:xfrm>
                <a:off x="10871951" y="2129609"/>
                <a:ext cx="550897" cy="85440"/>
                <a:chOff x="3929460" y="4950530"/>
                <a:chExt cx="607325" cy="94192"/>
              </a:xfrm>
            </p:grpSpPr>
            <p:sp>
              <p:nvSpPr>
                <p:cNvPr id="342" name="正方形/長方形 341">
                  <a:extLst>
                    <a:ext uri="{FF2B5EF4-FFF2-40B4-BE49-F238E27FC236}">
                      <a16:creationId xmlns:a16="http://schemas.microsoft.com/office/drawing/2014/main" id="{EC004FE6-AA22-4E9B-A6FD-0B7970569F5D}"/>
                    </a:ext>
                  </a:extLst>
                </p:cNvPr>
                <p:cNvSpPr/>
                <p:nvPr/>
              </p:nvSpPr>
              <p:spPr>
                <a:xfrm>
                  <a:off x="3929460" y="4990576"/>
                  <a:ext cx="564482"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43" name="フリーフォーム 767">
                  <a:extLst>
                    <a:ext uri="{FF2B5EF4-FFF2-40B4-BE49-F238E27FC236}">
                      <a16:creationId xmlns:a16="http://schemas.microsoft.com/office/drawing/2014/main" id="{5A7A7D8A-61C2-4BE5-AF99-191927F66E01}"/>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44" name="直線コネクタ 343">
                  <a:extLst>
                    <a:ext uri="{FF2B5EF4-FFF2-40B4-BE49-F238E27FC236}">
                      <a16:creationId xmlns:a16="http://schemas.microsoft.com/office/drawing/2014/main" id="{5C60A7F3-92F6-497C-8B8F-43AC5A780D4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338" name="グループ化 337">
                <a:extLst>
                  <a:ext uri="{FF2B5EF4-FFF2-40B4-BE49-F238E27FC236}">
                    <a16:creationId xmlns:a16="http://schemas.microsoft.com/office/drawing/2014/main" id="{FED5580E-43BE-4086-AFF8-C32910ECDAB0}"/>
                  </a:ext>
                </a:extLst>
              </p:cNvPr>
              <p:cNvGrpSpPr/>
              <p:nvPr/>
            </p:nvGrpSpPr>
            <p:grpSpPr>
              <a:xfrm>
                <a:off x="10871951" y="2568755"/>
                <a:ext cx="550897" cy="85440"/>
                <a:chOff x="3929460" y="5354284"/>
                <a:chExt cx="607325" cy="94192"/>
              </a:xfrm>
            </p:grpSpPr>
            <p:sp>
              <p:nvSpPr>
                <p:cNvPr id="339" name="正方形/長方形 338">
                  <a:extLst>
                    <a:ext uri="{FF2B5EF4-FFF2-40B4-BE49-F238E27FC236}">
                      <a16:creationId xmlns:a16="http://schemas.microsoft.com/office/drawing/2014/main" id="{24BAA3EF-5CBA-4D9A-89EC-50DC71D58529}"/>
                    </a:ext>
                  </a:extLst>
                </p:cNvPr>
                <p:cNvSpPr/>
                <p:nvPr/>
              </p:nvSpPr>
              <p:spPr>
                <a:xfrm>
                  <a:off x="3929460" y="5392644"/>
                  <a:ext cx="564482"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40" name="フリーフォーム 709">
                  <a:extLst>
                    <a:ext uri="{FF2B5EF4-FFF2-40B4-BE49-F238E27FC236}">
                      <a16:creationId xmlns:a16="http://schemas.microsoft.com/office/drawing/2014/main" id="{82283557-30BB-4591-AA2F-013902532CF7}"/>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769"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41" name="直線コネクタ 340">
                  <a:extLst>
                    <a:ext uri="{FF2B5EF4-FFF2-40B4-BE49-F238E27FC236}">
                      <a16:creationId xmlns:a16="http://schemas.microsoft.com/office/drawing/2014/main" id="{7DD57998-824E-4093-B006-0E403AA4E8AF}"/>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grpSp>
          <p:nvGrpSpPr>
            <p:cNvPr id="323" name="グループ化 322">
              <a:extLst>
                <a:ext uri="{FF2B5EF4-FFF2-40B4-BE49-F238E27FC236}">
                  <a16:creationId xmlns:a16="http://schemas.microsoft.com/office/drawing/2014/main" id="{3F83D3B9-A9D6-4E7F-BED9-586E79D194CF}"/>
                </a:ext>
              </a:extLst>
            </p:cNvPr>
            <p:cNvGrpSpPr/>
            <p:nvPr/>
          </p:nvGrpSpPr>
          <p:grpSpPr>
            <a:xfrm>
              <a:off x="5784222" y="969601"/>
              <a:ext cx="1049772" cy="586787"/>
              <a:chOff x="3039506" y="2120136"/>
              <a:chExt cx="1049772" cy="586787"/>
            </a:xfrm>
          </p:grpSpPr>
          <p:sp>
            <p:nvSpPr>
              <p:cNvPr id="324" name="フリーフォーム: 図形 1648">
                <a:extLst>
                  <a:ext uri="{FF2B5EF4-FFF2-40B4-BE49-F238E27FC236}">
                    <a16:creationId xmlns:a16="http://schemas.microsoft.com/office/drawing/2014/main" id="{CD091F2C-6077-4F8D-892C-72C074F1F362}"/>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25" name="フリーフォーム: 図形 1649">
                <a:extLst>
                  <a:ext uri="{FF2B5EF4-FFF2-40B4-BE49-F238E27FC236}">
                    <a16:creationId xmlns:a16="http://schemas.microsoft.com/office/drawing/2014/main" id="{C5F38B5B-B3E9-4601-AB01-19EC109EB2DC}"/>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26" name="フリーフォーム: 図形 1650">
                <a:extLst>
                  <a:ext uri="{FF2B5EF4-FFF2-40B4-BE49-F238E27FC236}">
                    <a16:creationId xmlns:a16="http://schemas.microsoft.com/office/drawing/2014/main" id="{288AED9B-B508-47C9-AB49-711451C41483}"/>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sp>
        <p:nvSpPr>
          <p:cNvPr id="363" name="テキスト ボックス 362"/>
          <p:cNvSpPr txBox="1"/>
          <p:nvPr/>
        </p:nvSpPr>
        <p:spPr>
          <a:xfrm>
            <a:off x="4129041" y="4119970"/>
            <a:ext cx="554300" cy="307777"/>
          </a:xfrm>
          <a:prstGeom prst="rect">
            <a:avLst/>
          </a:prstGeom>
          <a:noFill/>
        </p:spPr>
        <p:txBody>
          <a:bodyPr wrap="square" rtlCol="0">
            <a:spAutoFit/>
          </a:bodyPr>
          <a:lstStyle/>
          <a:p>
            <a:pPr defTabSz="914400"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管理</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64" name="テキスト ボックス 363"/>
          <p:cNvSpPr txBox="1"/>
          <p:nvPr/>
        </p:nvSpPr>
        <p:spPr>
          <a:xfrm>
            <a:off x="5345782" y="4126686"/>
            <a:ext cx="1017981" cy="307777"/>
          </a:xfrm>
          <a:prstGeom prst="rect">
            <a:avLst/>
          </a:prstGeom>
          <a:noFill/>
        </p:spPr>
        <p:txBody>
          <a:bodyPr wrap="square" rtlCol="0">
            <a:spAutoFit/>
          </a:bodyPr>
          <a:lstStyle/>
          <a:p>
            <a:pPr defTabSz="914400"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修繕・改良</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65" name="テキスト ボックス 364"/>
          <p:cNvSpPr txBox="1"/>
          <p:nvPr/>
        </p:nvSpPr>
        <p:spPr>
          <a:xfrm>
            <a:off x="7754575" y="4128376"/>
            <a:ext cx="751249" cy="307777"/>
          </a:xfrm>
          <a:prstGeom prst="rect">
            <a:avLst/>
          </a:prstGeom>
          <a:noFill/>
        </p:spPr>
        <p:txBody>
          <a:bodyPr wrap="square" rtlCol="0">
            <a:spAutoFit/>
          </a:bodyPr>
          <a:lstStyle/>
          <a:p>
            <a:pPr defTabSz="914400"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建替え</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66" name="角丸四角形 365"/>
          <p:cNvSpPr/>
          <p:nvPr/>
        </p:nvSpPr>
        <p:spPr>
          <a:xfrm>
            <a:off x="2559643" y="4094702"/>
            <a:ext cx="986574" cy="367049"/>
          </a:xfrm>
          <a:prstGeom prst="roundRect">
            <a:avLst/>
          </a:prstGeom>
          <a:noFill/>
          <a:ln w="12700" cap="flat" cmpd="sng" algn="ctr">
            <a:solidFill>
              <a:srgbClr val="FF000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67" name="角丸四角形 366"/>
          <p:cNvSpPr/>
          <p:nvPr/>
        </p:nvSpPr>
        <p:spPr>
          <a:xfrm>
            <a:off x="5282037" y="4094702"/>
            <a:ext cx="1107659" cy="353840"/>
          </a:xfrm>
          <a:prstGeom prst="roundRect">
            <a:avLst/>
          </a:prstGeom>
          <a:noFill/>
          <a:ln w="12700" cap="flat" cmpd="sng" algn="ctr">
            <a:solidFill>
              <a:srgbClr val="FF000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68" name="フリーフォーム 367"/>
          <p:cNvSpPr/>
          <p:nvPr/>
        </p:nvSpPr>
        <p:spPr>
          <a:xfrm>
            <a:off x="8411693" y="5230010"/>
            <a:ext cx="813916" cy="160255"/>
          </a:xfrm>
          <a:custGeom>
            <a:avLst/>
            <a:gdLst>
              <a:gd name="connsiteX0" fmla="*/ 0 w 641350"/>
              <a:gd name="connsiteY0" fmla="*/ 152400 h 152400"/>
              <a:gd name="connsiteX1" fmla="*/ 184150 w 641350"/>
              <a:gd name="connsiteY1" fmla="*/ 0 h 152400"/>
              <a:gd name="connsiteX2" fmla="*/ 641350 w 641350"/>
              <a:gd name="connsiteY2" fmla="*/ 0 h 152400"/>
              <a:gd name="connsiteX3" fmla="*/ 527050 w 641350"/>
              <a:gd name="connsiteY3" fmla="*/ 146050 h 152400"/>
              <a:gd name="connsiteX4" fmla="*/ 0 w 64135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50" h="152400">
                <a:moveTo>
                  <a:pt x="0" y="152400"/>
                </a:moveTo>
                <a:lnTo>
                  <a:pt x="184150" y="0"/>
                </a:lnTo>
                <a:lnTo>
                  <a:pt x="641350" y="0"/>
                </a:lnTo>
                <a:lnTo>
                  <a:pt x="527050" y="146050"/>
                </a:lnTo>
                <a:lnTo>
                  <a:pt x="0" y="152400"/>
                </a:lnTo>
                <a:close/>
              </a:path>
            </a:pathLst>
          </a:custGeom>
          <a:noFill/>
          <a:ln w="12700" cap="flat" cmpd="sng" algn="ctr">
            <a:solidFill>
              <a:sysClr val="windowText" lastClr="000000">
                <a:lumMod val="85000"/>
                <a:lumOff val="15000"/>
              </a:sysClr>
            </a:solidFill>
            <a:prstDash val="dash"/>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70" name="角丸四角形 369"/>
          <p:cNvSpPr/>
          <p:nvPr/>
        </p:nvSpPr>
        <p:spPr>
          <a:xfrm>
            <a:off x="7776575" y="5115062"/>
            <a:ext cx="916336" cy="353840"/>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71" name="直線矢印コネクタ 370"/>
          <p:cNvCxnSpPr/>
          <p:nvPr/>
        </p:nvCxnSpPr>
        <p:spPr>
          <a:xfrm flipV="1">
            <a:off x="4867271" y="4252193"/>
            <a:ext cx="347108" cy="2361"/>
          </a:xfrm>
          <a:prstGeom prst="straightConnector1">
            <a:avLst/>
          </a:prstGeom>
          <a:noFill/>
          <a:ln w="57150" cap="flat" cmpd="sng" algn="ctr">
            <a:solidFill>
              <a:srgbClr val="00B0F0"/>
            </a:solidFill>
            <a:prstDash val="solid"/>
            <a:miter lim="800000"/>
            <a:tailEnd type="triangle"/>
          </a:ln>
          <a:effectLst/>
        </p:spPr>
      </p:cxnSp>
      <p:cxnSp>
        <p:nvCxnSpPr>
          <p:cNvPr id="372" name="直線矢印コネクタ 371"/>
          <p:cNvCxnSpPr/>
          <p:nvPr/>
        </p:nvCxnSpPr>
        <p:spPr>
          <a:xfrm flipV="1">
            <a:off x="7416469" y="4246306"/>
            <a:ext cx="350929" cy="2635"/>
          </a:xfrm>
          <a:prstGeom prst="straightConnector1">
            <a:avLst/>
          </a:prstGeom>
          <a:noFill/>
          <a:ln w="57150" cap="flat" cmpd="sng" algn="ctr">
            <a:solidFill>
              <a:srgbClr val="00B0F0"/>
            </a:solidFill>
            <a:prstDash val="solid"/>
            <a:miter lim="800000"/>
            <a:tailEnd type="triangle"/>
          </a:ln>
          <a:effectLst/>
        </p:spPr>
      </p:cxnSp>
      <p:cxnSp>
        <p:nvCxnSpPr>
          <p:cNvPr id="373" name="直線コネクタ 372"/>
          <p:cNvCxnSpPr/>
          <p:nvPr/>
        </p:nvCxnSpPr>
        <p:spPr>
          <a:xfrm flipV="1">
            <a:off x="7503079" y="4243124"/>
            <a:ext cx="6227" cy="1081889"/>
          </a:xfrm>
          <a:prstGeom prst="line">
            <a:avLst/>
          </a:prstGeom>
          <a:noFill/>
          <a:ln w="57150" cap="flat" cmpd="sng" algn="ctr">
            <a:solidFill>
              <a:srgbClr val="00B0F0"/>
            </a:solidFill>
            <a:prstDash val="solid"/>
            <a:miter lim="800000"/>
          </a:ln>
          <a:effectLst/>
        </p:spPr>
      </p:cxnSp>
      <p:sp>
        <p:nvSpPr>
          <p:cNvPr id="374" name="フリーフォーム 373"/>
          <p:cNvSpPr/>
          <p:nvPr/>
        </p:nvSpPr>
        <p:spPr>
          <a:xfrm>
            <a:off x="4431193" y="3881868"/>
            <a:ext cx="2101683" cy="368360"/>
          </a:xfrm>
          <a:custGeom>
            <a:avLst/>
            <a:gdLst>
              <a:gd name="connsiteX0" fmla="*/ 2971800 w 3200400"/>
              <a:gd name="connsiteY0" fmla="*/ 259080 h 259080"/>
              <a:gd name="connsiteX1" fmla="*/ 3200400 w 3200400"/>
              <a:gd name="connsiteY1" fmla="*/ 259080 h 259080"/>
              <a:gd name="connsiteX2" fmla="*/ 3200400 w 3200400"/>
              <a:gd name="connsiteY2" fmla="*/ 0 h 259080"/>
              <a:gd name="connsiteX3" fmla="*/ 0 w 3200400"/>
              <a:gd name="connsiteY3" fmla="*/ 0 h 259080"/>
              <a:gd name="connsiteX4" fmla="*/ 0 w 3200400"/>
              <a:gd name="connsiteY4" fmla="*/ 114300 h 25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259080">
                <a:moveTo>
                  <a:pt x="2971800" y="259080"/>
                </a:moveTo>
                <a:lnTo>
                  <a:pt x="3200400" y="259080"/>
                </a:lnTo>
                <a:lnTo>
                  <a:pt x="3200400" y="0"/>
                </a:lnTo>
                <a:lnTo>
                  <a:pt x="0" y="0"/>
                </a:lnTo>
                <a:lnTo>
                  <a:pt x="0" y="114300"/>
                </a:lnTo>
              </a:path>
            </a:pathLst>
          </a:custGeom>
          <a:noFill/>
          <a:ln w="38100" cap="flat" cmpd="sng" algn="ctr">
            <a:solidFill>
              <a:srgbClr val="00B0F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75" name="直線矢印コネクタ 374"/>
          <p:cNvCxnSpPr/>
          <p:nvPr/>
        </p:nvCxnSpPr>
        <p:spPr>
          <a:xfrm>
            <a:off x="4429357" y="4055280"/>
            <a:ext cx="416" cy="88264"/>
          </a:xfrm>
          <a:prstGeom prst="straightConnector1">
            <a:avLst/>
          </a:prstGeom>
          <a:noFill/>
          <a:ln w="57150" cap="flat" cmpd="sng" algn="ctr">
            <a:solidFill>
              <a:srgbClr val="00B0F0"/>
            </a:solidFill>
            <a:prstDash val="solid"/>
            <a:miter lim="800000"/>
            <a:tailEnd type="triangle"/>
          </a:ln>
          <a:effectLst/>
        </p:spPr>
      </p:cxnSp>
      <p:cxnSp>
        <p:nvCxnSpPr>
          <p:cNvPr id="376" name="直線矢印コネクタ 375"/>
          <p:cNvCxnSpPr/>
          <p:nvPr/>
        </p:nvCxnSpPr>
        <p:spPr>
          <a:xfrm>
            <a:off x="3599234" y="4252193"/>
            <a:ext cx="356409" cy="0"/>
          </a:xfrm>
          <a:prstGeom prst="straightConnector1">
            <a:avLst/>
          </a:prstGeom>
          <a:noFill/>
          <a:ln w="57150" cap="flat" cmpd="sng" algn="ctr">
            <a:solidFill>
              <a:srgbClr val="00B0F0"/>
            </a:solidFill>
            <a:prstDash val="solid"/>
            <a:miter lim="800000"/>
            <a:tailEnd type="triangle"/>
          </a:ln>
          <a:effectLst/>
        </p:spPr>
      </p:cxnSp>
      <p:sp>
        <p:nvSpPr>
          <p:cNvPr id="377" name="フリーフォーム 376"/>
          <p:cNvSpPr/>
          <p:nvPr/>
        </p:nvSpPr>
        <p:spPr>
          <a:xfrm>
            <a:off x="1688674" y="3661231"/>
            <a:ext cx="6475048" cy="387162"/>
          </a:xfrm>
          <a:custGeom>
            <a:avLst/>
            <a:gdLst>
              <a:gd name="connsiteX0" fmla="*/ 6400800 w 6400800"/>
              <a:gd name="connsiteY0" fmla="*/ 482600 h 482600"/>
              <a:gd name="connsiteX1" fmla="*/ 6400800 w 6400800"/>
              <a:gd name="connsiteY1" fmla="*/ 0 h 482600"/>
              <a:gd name="connsiteX2" fmla="*/ 0 w 6400800"/>
              <a:gd name="connsiteY2" fmla="*/ 0 h 482600"/>
              <a:gd name="connsiteX3" fmla="*/ 0 w 6400800"/>
              <a:gd name="connsiteY3" fmla="*/ 444500 h 482600"/>
            </a:gdLst>
            <a:ahLst/>
            <a:cxnLst>
              <a:cxn ang="0">
                <a:pos x="connsiteX0" y="connsiteY0"/>
              </a:cxn>
              <a:cxn ang="0">
                <a:pos x="connsiteX1" y="connsiteY1"/>
              </a:cxn>
              <a:cxn ang="0">
                <a:pos x="connsiteX2" y="connsiteY2"/>
              </a:cxn>
              <a:cxn ang="0">
                <a:pos x="connsiteX3" y="connsiteY3"/>
              </a:cxn>
            </a:cxnLst>
            <a:rect l="l" t="t" r="r" b="b"/>
            <a:pathLst>
              <a:path w="6400800" h="482600">
                <a:moveTo>
                  <a:pt x="6400800" y="482600"/>
                </a:moveTo>
                <a:lnTo>
                  <a:pt x="6400800" y="0"/>
                </a:lnTo>
                <a:lnTo>
                  <a:pt x="0" y="0"/>
                </a:lnTo>
                <a:lnTo>
                  <a:pt x="0" y="444500"/>
                </a:lnTo>
              </a:path>
            </a:pathLst>
          </a:custGeom>
          <a:noFill/>
          <a:ln w="57150" cap="flat" cmpd="sng" algn="ctr">
            <a:solidFill>
              <a:srgbClr val="00B0F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78" name="直線矢印コネクタ 377"/>
          <p:cNvCxnSpPr/>
          <p:nvPr/>
        </p:nvCxnSpPr>
        <p:spPr>
          <a:xfrm>
            <a:off x="1688673" y="3890807"/>
            <a:ext cx="0" cy="191204"/>
          </a:xfrm>
          <a:prstGeom prst="straightConnector1">
            <a:avLst/>
          </a:prstGeom>
          <a:noFill/>
          <a:ln w="57150" cap="flat" cmpd="sng" algn="ctr">
            <a:solidFill>
              <a:srgbClr val="00B0F0"/>
            </a:solidFill>
            <a:prstDash val="solid"/>
            <a:miter lim="800000"/>
            <a:tailEnd type="triangle"/>
          </a:ln>
          <a:effectLst/>
        </p:spPr>
      </p:cxnSp>
      <p:sp>
        <p:nvSpPr>
          <p:cNvPr id="379" name="テキスト ボックス 378"/>
          <p:cNvSpPr txBox="1"/>
          <p:nvPr/>
        </p:nvSpPr>
        <p:spPr>
          <a:xfrm>
            <a:off x="2746970" y="5387867"/>
            <a:ext cx="466794" cy="261610"/>
          </a:xfrm>
          <a:prstGeom prst="rect">
            <a:avLst/>
          </a:prstGeom>
          <a:noFill/>
        </p:spPr>
        <p:txBody>
          <a:bodyPr wrap="none" rtlCol="0">
            <a:spAutoFit/>
          </a:bodyPr>
          <a:lstStyle/>
          <a:p>
            <a:pPr defTabSz="914400" eaLnBrk="0" fontAlgn="base" hangingPunct="0">
              <a:spcBef>
                <a:spcPct val="0"/>
              </a:spcBef>
              <a:spcAft>
                <a:spcPct val="0"/>
              </a:spcAft>
              <a:defRPr/>
            </a:pPr>
            <a:r>
              <a:rPr lang="ja-JP" altLang="en-US" sz="1100" dirty="0">
                <a:solidFill>
                  <a:srgbClr val="000000"/>
                </a:solidFill>
                <a:latin typeface="Meiryo UI" panose="020B0604030504040204" pitchFamily="50" charset="-128"/>
                <a:ea typeface="Meiryo UI" panose="020B0604030504040204" pitchFamily="50" charset="-128"/>
              </a:rPr>
              <a:t>新築</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80" name="テキスト ボックス 379"/>
          <p:cNvSpPr txBox="1"/>
          <p:nvPr/>
        </p:nvSpPr>
        <p:spPr>
          <a:xfrm>
            <a:off x="3739144" y="5329912"/>
            <a:ext cx="1239442" cy="400110"/>
          </a:xfrm>
          <a:prstGeom prst="rect">
            <a:avLst/>
          </a:prstGeom>
          <a:noFill/>
        </p:spPr>
        <p:txBody>
          <a:bodyPr wrap="none" rtlCol="0">
            <a:spAutoFit/>
          </a:bodyPr>
          <a:lstStyle/>
          <a:p>
            <a:pPr defTabSz="914400" eaLnBrk="0" fontAlgn="base" hangingPunct="0">
              <a:spcBef>
                <a:spcPct val="0"/>
              </a:spcBef>
              <a:spcAft>
                <a:spcPct val="0"/>
              </a:spcAft>
              <a:defRPr/>
            </a:pPr>
            <a:r>
              <a:rPr lang="ja-JP" altLang="en-US" sz="1000" dirty="0">
                <a:solidFill>
                  <a:srgbClr val="000000"/>
                </a:solidFill>
                <a:latin typeface="Meiryo UI" panose="020B0604030504040204" pitchFamily="50" charset="-128"/>
                <a:ea typeface="Meiryo UI" panose="020B0604030504040204" pitchFamily="50" charset="-128"/>
              </a:rPr>
              <a:t>補修点検等を行い、</a:t>
            </a:r>
            <a:endParaRPr lang="en-US" altLang="ja-JP" sz="1000" dirty="0">
              <a:solidFill>
                <a:srgbClr val="000000"/>
              </a:solidFill>
              <a:latin typeface="Meiryo UI" panose="020B0604030504040204" pitchFamily="50" charset="-128"/>
              <a:ea typeface="Meiryo UI" panose="020B0604030504040204" pitchFamily="50" charset="-128"/>
            </a:endParaRPr>
          </a:p>
          <a:p>
            <a:pPr defTabSz="914400" eaLnBrk="0" fontAlgn="base" hangingPunct="0">
              <a:spcBef>
                <a:spcPct val="0"/>
              </a:spcBef>
              <a:spcAft>
                <a:spcPct val="0"/>
              </a:spcAft>
              <a:defRPr/>
            </a:pPr>
            <a:r>
              <a:rPr lang="ja-JP" altLang="en-US" sz="1000" dirty="0">
                <a:solidFill>
                  <a:srgbClr val="000000"/>
                </a:solidFill>
                <a:latin typeface="Meiryo UI" panose="020B0604030504040204" pitchFamily="50" charset="-128"/>
                <a:ea typeface="Meiryo UI" panose="020B0604030504040204" pitchFamily="50" charset="-128"/>
              </a:rPr>
              <a:t>日常管理を実施</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381" name="テキスト ボックス 380"/>
          <p:cNvSpPr txBox="1"/>
          <p:nvPr/>
        </p:nvSpPr>
        <p:spPr>
          <a:xfrm>
            <a:off x="5298091" y="5341581"/>
            <a:ext cx="1164101" cy="400110"/>
          </a:xfrm>
          <a:prstGeom prst="rect">
            <a:avLst/>
          </a:prstGeom>
          <a:noFill/>
        </p:spPr>
        <p:txBody>
          <a:bodyPr wrap="none" rtlCol="0">
            <a:spAutoFit/>
          </a:bodyPr>
          <a:lstStyle/>
          <a:p>
            <a:pPr defTabSz="914400" eaLnBrk="0" fontAlgn="base" hangingPunct="0">
              <a:spcBef>
                <a:spcPct val="0"/>
              </a:spcBef>
              <a:spcAft>
                <a:spcPct val="0"/>
              </a:spcAft>
              <a:defRPr/>
            </a:pPr>
            <a:r>
              <a:rPr lang="ja-JP" altLang="en-US" sz="1000" dirty="0">
                <a:solidFill>
                  <a:srgbClr val="000000"/>
                </a:solidFill>
                <a:latin typeface="Meiryo UI" panose="020B0604030504040204" pitchFamily="50" charset="-128"/>
                <a:ea typeface="Meiryo UI" panose="020B0604030504040204" pitchFamily="50" charset="-128"/>
              </a:rPr>
              <a:t>適時適切な時期に</a:t>
            </a:r>
            <a:endParaRPr lang="en-US" altLang="ja-JP" sz="1000" dirty="0">
              <a:solidFill>
                <a:srgbClr val="000000"/>
              </a:solidFill>
              <a:latin typeface="Meiryo UI" panose="020B0604030504040204" pitchFamily="50" charset="-128"/>
              <a:ea typeface="Meiryo UI" panose="020B0604030504040204" pitchFamily="50" charset="-128"/>
            </a:endParaRPr>
          </a:p>
          <a:p>
            <a:pPr defTabSz="914400" eaLnBrk="0" fontAlgn="base" hangingPunct="0">
              <a:spcBef>
                <a:spcPct val="0"/>
              </a:spcBef>
              <a:spcAft>
                <a:spcPct val="0"/>
              </a:spcAft>
              <a:defRPr/>
            </a:pPr>
            <a:r>
              <a:rPr lang="ja-JP" altLang="en-US" sz="1000" dirty="0">
                <a:solidFill>
                  <a:srgbClr val="000000"/>
                </a:solidFill>
                <a:latin typeface="Meiryo UI" panose="020B0604030504040204" pitchFamily="50" charset="-128"/>
                <a:ea typeface="Meiryo UI" panose="020B0604030504040204" pitchFamily="50" charset="-128"/>
              </a:rPr>
              <a:t>計画修繕を実施</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382" name="テキスト ボックス 381"/>
          <p:cNvSpPr txBox="1"/>
          <p:nvPr/>
        </p:nvSpPr>
        <p:spPr>
          <a:xfrm>
            <a:off x="8256867" y="4589551"/>
            <a:ext cx="1253869" cy="430887"/>
          </a:xfrm>
          <a:prstGeom prst="rect">
            <a:avLst/>
          </a:prstGeom>
          <a:noFill/>
        </p:spPr>
        <p:txBody>
          <a:bodyPr wrap="none" rtlCol="0">
            <a:spAutoFit/>
          </a:bodyPr>
          <a:lstStyle/>
          <a:p>
            <a:pPr defTabSz="914400" eaLnBrk="0" fontAlgn="base" hangingPunct="0">
              <a:spcBef>
                <a:spcPct val="0"/>
              </a:spcBef>
              <a:spcAft>
                <a:spcPct val="0"/>
              </a:spcAft>
              <a:defRPr/>
            </a:pPr>
            <a:r>
              <a:rPr lang="ja-JP" altLang="en-US" sz="1100" dirty="0">
                <a:solidFill>
                  <a:srgbClr val="000000"/>
                </a:solidFill>
                <a:latin typeface="Meiryo UI" panose="020B0604030504040204" pitchFamily="50" charset="-128"/>
                <a:ea typeface="Meiryo UI" panose="020B0604030504040204" pitchFamily="50" charset="-128"/>
              </a:rPr>
              <a:t>建替えにより新たな</a:t>
            </a:r>
            <a:endParaRPr lang="en-US" altLang="ja-JP" sz="1100" dirty="0">
              <a:solidFill>
                <a:srgbClr val="000000"/>
              </a:solidFill>
              <a:latin typeface="Meiryo UI" panose="020B0604030504040204" pitchFamily="50" charset="-128"/>
              <a:ea typeface="Meiryo UI" panose="020B0604030504040204" pitchFamily="50" charset="-128"/>
            </a:endParaRPr>
          </a:p>
          <a:p>
            <a:pPr defTabSz="914400" eaLnBrk="0" fontAlgn="base" hangingPunct="0">
              <a:spcBef>
                <a:spcPct val="0"/>
              </a:spcBef>
              <a:spcAft>
                <a:spcPct val="0"/>
              </a:spcAft>
              <a:defRPr/>
            </a:pPr>
            <a:r>
              <a:rPr lang="ja-JP" altLang="en-US" sz="1100" dirty="0">
                <a:solidFill>
                  <a:srgbClr val="000000"/>
                </a:solidFill>
                <a:latin typeface="Meiryo UI" panose="020B0604030504040204" pitchFamily="50" charset="-128"/>
                <a:ea typeface="Meiryo UI" panose="020B0604030504040204" pitchFamily="50" charset="-128"/>
              </a:rPr>
              <a:t>マンションを建設</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83" name="テキスト ボックス 382"/>
          <p:cNvSpPr txBox="1"/>
          <p:nvPr/>
        </p:nvSpPr>
        <p:spPr>
          <a:xfrm>
            <a:off x="8206662" y="5563773"/>
            <a:ext cx="1194558" cy="261610"/>
          </a:xfrm>
          <a:prstGeom prst="rect">
            <a:avLst/>
          </a:prstGeom>
          <a:noFill/>
        </p:spPr>
        <p:txBody>
          <a:bodyPr wrap="none" rtlCol="0">
            <a:spAutoFit/>
          </a:bodyPr>
          <a:lstStyle/>
          <a:p>
            <a:pPr defTabSz="914400" eaLnBrk="0" fontAlgn="base" hangingPunct="0">
              <a:spcBef>
                <a:spcPct val="0"/>
              </a:spcBef>
              <a:spcAft>
                <a:spcPct val="0"/>
              </a:spcAft>
              <a:defRPr/>
            </a:pPr>
            <a:r>
              <a:rPr lang="ja-JP" altLang="en-US" sz="1100" dirty="0">
                <a:solidFill>
                  <a:srgbClr val="000000"/>
                </a:solidFill>
                <a:latin typeface="Meiryo UI" panose="020B0604030504040204" pitchFamily="50" charset="-128"/>
                <a:ea typeface="Meiryo UI" panose="020B0604030504040204" pitchFamily="50" charset="-128"/>
              </a:rPr>
              <a:t>売却により更地化</a:t>
            </a:r>
            <a:endParaRPr lang="en-US" altLang="ja-JP" sz="1100" dirty="0">
              <a:solidFill>
                <a:srgbClr val="000000"/>
              </a:solidFill>
              <a:latin typeface="Meiryo UI" panose="020B0604030504040204" pitchFamily="50" charset="-128"/>
              <a:ea typeface="Meiryo UI" panose="020B0604030504040204" pitchFamily="50" charset="-128"/>
            </a:endParaRPr>
          </a:p>
        </p:txBody>
      </p:sp>
      <p:cxnSp>
        <p:nvCxnSpPr>
          <p:cNvPr id="384" name="直線矢印コネクタ 383"/>
          <p:cNvCxnSpPr/>
          <p:nvPr/>
        </p:nvCxnSpPr>
        <p:spPr>
          <a:xfrm flipV="1">
            <a:off x="6666213" y="4236429"/>
            <a:ext cx="420414" cy="8508"/>
          </a:xfrm>
          <a:prstGeom prst="straightConnector1">
            <a:avLst/>
          </a:prstGeom>
          <a:noFill/>
          <a:ln w="66675" cap="flat" cmpd="sng" algn="ctr">
            <a:solidFill>
              <a:srgbClr val="00B0F0"/>
            </a:solidFill>
            <a:prstDash val="sysDot"/>
            <a:miter lim="800000"/>
            <a:tailEnd type="none"/>
          </a:ln>
          <a:effectLst/>
        </p:spPr>
      </p:cxnSp>
      <p:sp>
        <p:nvSpPr>
          <p:cNvPr id="385" name="角丸四角形 384"/>
          <p:cNvSpPr/>
          <p:nvPr/>
        </p:nvSpPr>
        <p:spPr>
          <a:xfrm>
            <a:off x="6715674" y="3826610"/>
            <a:ext cx="682789" cy="1062644"/>
          </a:xfrm>
          <a:prstGeom prst="roundRect">
            <a:avLst/>
          </a:prstGeom>
          <a:solidFill>
            <a:sysClr val="window" lastClr="FFFFFF"/>
          </a:solidFill>
          <a:ln w="12700" cap="flat" cmpd="dbl" algn="ctr">
            <a:solidFill>
              <a:srgbClr val="002060"/>
            </a:solidFill>
            <a:prstDash val="dash"/>
            <a:miter lim="800000"/>
          </a:ln>
          <a:effectLst/>
        </p:spPr>
        <p:txBody>
          <a:bodyPr lIns="36000" rIns="36000"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修繕・改良が</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困難な場合など</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耐震性不足</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老朽化　等</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86" name="直線矢印コネクタ 385"/>
          <p:cNvCxnSpPr/>
          <p:nvPr/>
        </p:nvCxnSpPr>
        <p:spPr>
          <a:xfrm>
            <a:off x="2133107" y="4252193"/>
            <a:ext cx="356409" cy="0"/>
          </a:xfrm>
          <a:prstGeom prst="straightConnector1">
            <a:avLst/>
          </a:prstGeom>
          <a:noFill/>
          <a:ln w="57150" cap="flat" cmpd="sng" algn="ctr">
            <a:solidFill>
              <a:srgbClr val="00B0F0"/>
            </a:solidFill>
            <a:prstDash val="solid"/>
            <a:miter lim="800000"/>
            <a:tailEnd type="triangle"/>
          </a:ln>
          <a:effectLst/>
        </p:spPr>
      </p:cxnSp>
      <p:sp>
        <p:nvSpPr>
          <p:cNvPr id="387" name="角丸四角形 386"/>
          <p:cNvSpPr/>
          <p:nvPr/>
        </p:nvSpPr>
        <p:spPr>
          <a:xfrm>
            <a:off x="1075550" y="4094702"/>
            <a:ext cx="986574" cy="367049"/>
          </a:xfrm>
          <a:prstGeom prst="roundRect">
            <a:avLst/>
          </a:prstGeom>
          <a:noFill/>
          <a:ln w="12700" cap="flat" cmpd="sng" algn="ctr">
            <a:solidFill>
              <a:srgbClr val="FF0000"/>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88" name="テキスト ボックス 387"/>
          <p:cNvSpPr txBox="1"/>
          <p:nvPr/>
        </p:nvSpPr>
        <p:spPr>
          <a:xfrm>
            <a:off x="1250400" y="4130778"/>
            <a:ext cx="819342" cy="307777"/>
          </a:xfrm>
          <a:prstGeom prst="rect">
            <a:avLst/>
          </a:prstGeom>
          <a:noFill/>
        </p:spPr>
        <p:txBody>
          <a:bodyPr wrap="square" rtlCol="0">
            <a:spAutoFit/>
          </a:bodyPr>
          <a:lstStyle/>
          <a:p>
            <a:pPr defTabSz="914400"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分譲前</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89" name="テキスト ボックス 388"/>
          <p:cNvSpPr txBox="1"/>
          <p:nvPr/>
        </p:nvSpPr>
        <p:spPr>
          <a:xfrm>
            <a:off x="1113148" y="5387867"/>
            <a:ext cx="466794" cy="261610"/>
          </a:xfrm>
          <a:prstGeom prst="rect">
            <a:avLst/>
          </a:prstGeom>
          <a:noFill/>
        </p:spPr>
        <p:txBody>
          <a:bodyPr wrap="none" rtlCol="0">
            <a:spAutoFit/>
          </a:bodyPr>
          <a:lstStyle/>
          <a:p>
            <a:pPr defTabSz="914400" eaLnBrk="0" fontAlgn="base" hangingPunct="0">
              <a:spcBef>
                <a:spcPct val="0"/>
              </a:spcBef>
              <a:spcAft>
                <a:spcPct val="0"/>
              </a:spcAft>
              <a:defRPr/>
            </a:pPr>
            <a:r>
              <a:rPr lang="ja-JP" altLang="en-US" sz="1100" dirty="0">
                <a:solidFill>
                  <a:srgbClr val="000000"/>
                </a:solidFill>
                <a:latin typeface="Meiryo UI" panose="020B0604030504040204" pitchFamily="50" charset="-128"/>
                <a:ea typeface="Meiryo UI" panose="020B0604030504040204" pitchFamily="50" charset="-128"/>
              </a:rPr>
              <a:t>建築</a:t>
            </a:r>
            <a:endParaRPr lang="en-US" altLang="ja-JP" sz="1100" dirty="0">
              <a:solidFill>
                <a:srgbClr val="000000"/>
              </a:solidFill>
              <a:latin typeface="Meiryo UI" panose="020B0604030504040204" pitchFamily="50" charset="-128"/>
              <a:ea typeface="Meiryo UI" panose="020B0604030504040204" pitchFamily="50" charset="-128"/>
            </a:endParaRPr>
          </a:p>
        </p:txBody>
      </p:sp>
      <p:grpSp>
        <p:nvGrpSpPr>
          <p:cNvPr id="390" name="グループ化 389"/>
          <p:cNvGrpSpPr/>
          <p:nvPr/>
        </p:nvGrpSpPr>
        <p:grpSpPr>
          <a:xfrm>
            <a:off x="642503" y="4575006"/>
            <a:ext cx="1433875" cy="779429"/>
            <a:chOff x="314786" y="5033963"/>
            <a:chExt cx="1433875" cy="779429"/>
          </a:xfrm>
        </p:grpSpPr>
        <p:sp>
          <p:nvSpPr>
            <p:cNvPr id="391" name="フリーフォーム 390"/>
            <p:cNvSpPr/>
            <p:nvPr/>
          </p:nvSpPr>
          <p:spPr>
            <a:xfrm>
              <a:off x="314786" y="5382047"/>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392" name="グループ化 391">
              <a:extLst>
                <a:ext uri="{FF2B5EF4-FFF2-40B4-BE49-F238E27FC236}">
                  <a16:creationId xmlns:a16="http://schemas.microsoft.com/office/drawing/2014/main" id="{7EC32914-7C3D-46E1-9AE9-EB372B3415F3}"/>
                </a:ext>
              </a:extLst>
            </p:cNvPr>
            <p:cNvGrpSpPr/>
            <p:nvPr/>
          </p:nvGrpSpPr>
          <p:grpSpPr>
            <a:xfrm>
              <a:off x="688467" y="5131592"/>
              <a:ext cx="794630" cy="588046"/>
              <a:chOff x="290060" y="2066509"/>
              <a:chExt cx="794630" cy="588046"/>
            </a:xfrm>
          </p:grpSpPr>
          <p:sp>
            <p:nvSpPr>
              <p:cNvPr id="399"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00"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01"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402" name="グループ化 401">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487" name="正方形/長方形 486">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8" name="正方形/長方形 487">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9" name="正方形/長方形 488">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0" name="正方形/長方形 489">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403" name="グループ化 402">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483" name="正方形/長方形 482">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4" name="正方形/長方形 483">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5" name="正方形/長方形 484">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6" name="正方形/長方形 485">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404" name="グループ化 403">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479" name="正方形/長方形 478">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0" name="正方形/長方形 479">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1" name="正方形/長方形 480">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2" name="正方形/長方形 481">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405" name="グループ化 404">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475" name="正方形/長方形 474">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6" name="正方形/長方形 475">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7" name="正方形/長方形 476">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8" name="正方形/長方形 477">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grpSp>
            <p:nvGrpSpPr>
              <p:cNvPr id="406" name="グループ化 405">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407" name="グループ化 406">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459" name="グループ化 458">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472" name="正方形/長方形 471">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3"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74" name="直線コネクタ 473">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60" name="グループ化 459">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469" name="正方形/長方形 468">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0"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71" name="直線コネクタ 470">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61" name="グループ化 460">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466" name="正方形/長方形 465">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67"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68" name="直線コネクタ 467">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62" name="グループ化 461">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463" name="正方形/長方形 462">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64"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65" name="直線コネクタ 464">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408" name="グループ化 407">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443" name="グループ化 442">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456" name="正方形/長方形 455">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57"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58" name="直線コネクタ 457">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44" name="グループ化 443">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453" name="正方形/長方形 452">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54"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55" name="直線コネクタ 454">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45" name="グループ化 444">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450" name="正方形/長方形 449">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51"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52" name="直線コネクタ 451">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46" name="グループ化 445">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447" name="正方形/長方形 446">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48"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49" name="直線コネクタ 448">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409" name="グループ化 408">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427" name="グループ化 426">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440" name="正方形/長方形 439">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41"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42" name="直線コネクタ 441">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28" name="グループ化 427">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437" name="正方形/長方形 436">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38"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39" name="直線コネクタ 438">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29" name="グループ化 428">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434" name="正方形/長方形 433">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35"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36" name="直線コネクタ 435">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30" name="グループ化 429">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431" name="正方形/長方形 430">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32"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33" name="直線コネクタ 432">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410" name="グループ化 409">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411" name="グループ化 410">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424" name="正方形/長方形 423">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25"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26" name="直線コネクタ 425">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12" name="グループ化 411">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421" name="正方形/長方形 420">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22"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23" name="直線コネクタ 422">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13" name="グループ化 412">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418" name="正方形/長方形 417">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19"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20" name="直線コネクタ 419">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414" name="グループ化 413">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415" name="正方形/長方形 414">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16"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417" name="直線コネクタ 416">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grpSp>
        <p:sp>
          <p:nvSpPr>
            <p:cNvPr id="393" name="フリーフォーム 392"/>
            <p:cNvSpPr/>
            <p:nvPr/>
          </p:nvSpPr>
          <p:spPr>
            <a:xfrm>
              <a:off x="1403508" y="5036820"/>
              <a:ext cx="135731" cy="707231"/>
            </a:xfrm>
            <a:custGeom>
              <a:avLst/>
              <a:gdLst>
                <a:gd name="connsiteX0" fmla="*/ 0 w 121920"/>
                <a:gd name="connsiteY0" fmla="*/ 685800 h 685800"/>
                <a:gd name="connsiteX1" fmla="*/ 0 w 121920"/>
                <a:gd name="connsiteY1" fmla="*/ 685800 h 685800"/>
                <a:gd name="connsiteX2" fmla="*/ 121920 w 121920"/>
                <a:gd name="connsiteY2" fmla="*/ 502920 h 685800"/>
                <a:gd name="connsiteX3" fmla="*/ 106680 w 121920"/>
                <a:gd name="connsiteY3" fmla="*/ 0 h 685800"/>
                <a:gd name="connsiteX4" fmla="*/ 7620 w 121920"/>
                <a:gd name="connsiteY4" fmla="*/ 220980 h 685800"/>
                <a:gd name="connsiteX0" fmla="*/ 0 w 121920"/>
                <a:gd name="connsiteY0" fmla="*/ 685800 h 707231"/>
                <a:gd name="connsiteX1" fmla="*/ 2382 w 121920"/>
                <a:gd name="connsiteY1" fmla="*/ 707231 h 707231"/>
                <a:gd name="connsiteX2" fmla="*/ 121920 w 121920"/>
                <a:gd name="connsiteY2" fmla="*/ 502920 h 707231"/>
                <a:gd name="connsiteX3" fmla="*/ 106680 w 121920"/>
                <a:gd name="connsiteY3" fmla="*/ 0 h 707231"/>
                <a:gd name="connsiteX4" fmla="*/ 7620 w 121920"/>
                <a:gd name="connsiteY4" fmla="*/ 220980 h 707231"/>
                <a:gd name="connsiteX0" fmla="*/ 13811 w 135731"/>
                <a:gd name="connsiteY0" fmla="*/ 685800 h 707231"/>
                <a:gd name="connsiteX1" fmla="*/ 16193 w 135731"/>
                <a:gd name="connsiteY1" fmla="*/ 707231 h 707231"/>
                <a:gd name="connsiteX2" fmla="*/ 135731 w 135731"/>
                <a:gd name="connsiteY2" fmla="*/ 502920 h 707231"/>
                <a:gd name="connsiteX3" fmla="*/ 120491 w 135731"/>
                <a:gd name="connsiteY3" fmla="*/ 0 h 707231"/>
                <a:gd name="connsiteX4" fmla="*/ 0 w 135731"/>
                <a:gd name="connsiteY4" fmla="*/ 213836 h 707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707231">
                  <a:moveTo>
                    <a:pt x="13811" y="685800"/>
                  </a:moveTo>
                  <a:lnTo>
                    <a:pt x="16193" y="707231"/>
                  </a:lnTo>
                  <a:lnTo>
                    <a:pt x="135731" y="502920"/>
                  </a:lnTo>
                  <a:lnTo>
                    <a:pt x="120491" y="0"/>
                  </a:lnTo>
                  <a:lnTo>
                    <a:pt x="0" y="213836"/>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4" name="正方形/長方形 393"/>
            <p:cNvSpPr/>
            <p:nvPr/>
          </p:nvSpPr>
          <p:spPr>
            <a:xfrm>
              <a:off x="640326" y="5250488"/>
              <a:ext cx="769620" cy="502152"/>
            </a:xfrm>
            <a:prstGeom prst="rect">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5" name="フリーフォーム 394"/>
            <p:cNvSpPr/>
            <p:nvPr/>
          </p:nvSpPr>
          <p:spPr>
            <a:xfrm>
              <a:off x="640556" y="5043488"/>
              <a:ext cx="192882" cy="207168"/>
            </a:xfrm>
            <a:custGeom>
              <a:avLst/>
              <a:gdLst>
                <a:gd name="connsiteX0" fmla="*/ 0 w 192882"/>
                <a:gd name="connsiteY0" fmla="*/ 207168 h 207168"/>
                <a:gd name="connsiteX1" fmla="*/ 192882 w 192882"/>
                <a:gd name="connsiteY1" fmla="*/ 0 h 207168"/>
                <a:gd name="connsiteX2" fmla="*/ 185738 w 192882"/>
                <a:gd name="connsiteY2" fmla="*/ 88106 h 207168"/>
                <a:gd name="connsiteX3" fmla="*/ 97632 w 192882"/>
                <a:gd name="connsiteY3" fmla="*/ 202406 h 207168"/>
                <a:gd name="connsiteX4" fmla="*/ 0 w 192882"/>
                <a:gd name="connsiteY4" fmla="*/ 207168 h 2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2" h="207168">
                  <a:moveTo>
                    <a:pt x="0" y="207168"/>
                  </a:moveTo>
                  <a:lnTo>
                    <a:pt x="192882" y="0"/>
                  </a:lnTo>
                  <a:lnTo>
                    <a:pt x="185738" y="88106"/>
                  </a:lnTo>
                  <a:lnTo>
                    <a:pt x="97632" y="202406"/>
                  </a:lnTo>
                  <a:lnTo>
                    <a:pt x="0" y="207168"/>
                  </a:lnTo>
                  <a:close/>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6" name="フリーフォーム 395"/>
            <p:cNvSpPr/>
            <p:nvPr/>
          </p:nvSpPr>
          <p:spPr>
            <a:xfrm>
              <a:off x="833438" y="5033963"/>
              <a:ext cx="685800" cy="95250"/>
            </a:xfrm>
            <a:custGeom>
              <a:avLst/>
              <a:gdLst>
                <a:gd name="connsiteX0" fmla="*/ 0 w 685800"/>
                <a:gd name="connsiteY0" fmla="*/ 0 h 95250"/>
                <a:gd name="connsiteX1" fmla="*/ 0 w 685800"/>
                <a:gd name="connsiteY1" fmla="*/ 0 h 95250"/>
                <a:gd name="connsiteX2" fmla="*/ 83343 w 685800"/>
                <a:gd name="connsiteY2" fmla="*/ 4762 h 95250"/>
                <a:gd name="connsiteX3" fmla="*/ 197643 w 685800"/>
                <a:gd name="connsiteY3" fmla="*/ 4762 h 95250"/>
                <a:gd name="connsiteX4" fmla="*/ 685800 w 685800"/>
                <a:gd name="connsiteY4" fmla="*/ 2381 h 95250"/>
                <a:gd name="connsiteX5" fmla="*/ 628650 w 685800"/>
                <a:gd name="connsiteY5" fmla="*/ 95250 h 95250"/>
                <a:gd name="connsiteX6" fmla="*/ 4762 w 6858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 h="95250">
                  <a:moveTo>
                    <a:pt x="0" y="0"/>
                  </a:moveTo>
                  <a:lnTo>
                    <a:pt x="0" y="0"/>
                  </a:lnTo>
                  <a:lnTo>
                    <a:pt x="83343" y="4762"/>
                  </a:lnTo>
                  <a:cubicBezTo>
                    <a:pt x="121439" y="5331"/>
                    <a:pt x="159543" y="4762"/>
                    <a:pt x="197643" y="4762"/>
                  </a:cubicBezTo>
                  <a:lnTo>
                    <a:pt x="685800" y="2381"/>
                  </a:lnTo>
                  <a:lnTo>
                    <a:pt x="628650" y="95250"/>
                  </a:lnTo>
                  <a:lnTo>
                    <a:pt x="4762" y="95250"/>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7" name="正方形/長方形 396"/>
            <p:cNvSpPr/>
            <p:nvPr/>
          </p:nvSpPr>
          <p:spPr>
            <a:xfrm>
              <a:off x="314786" y="5628670"/>
              <a:ext cx="1116570" cy="180875"/>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8" name="フリーフォーム 397"/>
            <p:cNvSpPr/>
            <p:nvPr/>
          </p:nvSpPr>
          <p:spPr>
            <a:xfrm>
              <a:off x="1431131" y="5231606"/>
              <a:ext cx="316707" cy="573882"/>
            </a:xfrm>
            <a:custGeom>
              <a:avLst/>
              <a:gdLst>
                <a:gd name="connsiteX0" fmla="*/ 0 w 316707"/>
                <a:gd name="connsiteY0" fmla="*/ 573882 h 573882"/>
                <a:gd name="connsiteX1" fmla="*/ 316707 w 316707"/>
                <a:gd name="connsiteY1" fmla="*/ 150019 h 573882"/>
                <a:gd name="connsiteX2" fmla="*/ 311944 w 316707"/>
                <a:gd name="connsiteY2" fmla="*/ 0 h 573882"/>
                <a:gd name="connsiteX3" fmla="*/ 4763 w 316707"/>
                <a:gd name="connsiteY3" fmla="*/ 397669 h 573882"/>
                <a:gd name="connsiteX4" fmla="*/ 4763 w 316707"/>
                <a:gd name="connsiteY4" fmla="*/ 397669 h 57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07" h="573882">
                  <a:moveTo>
                    <a:pt x="0" y="573882"/>
                  </a:moveTo>
                  <a:lnTo>
                    <a:pt x="316707" y="150019"/>
                  </a:lnTo>
                  <a:lnTo>
                    <a:pt x="311944" y="0"/>
                  </a:lnTo>
                  <a:lnTo>
                    <a:pt x="4763" y="397669"/>
                  </a:lnTo>
                  <a:lnTo>
                    <a:pt x="4763" y="397669"/>
                  </a:lnTo>
                </a:path>
              </a:pathLst>
            </a:cu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91" name="テキスト ボックス 490">
            <a:extLst>
              <a:ext uri="{FF2B5EF4-FFF2-40B4-BE49-F238E27FC236}">
                <a16:creationId xmlns:a16="http://schemas.microsoft.com/office/drawing/2014/main" id="{B42C2E5D-3466-4225-98E1-307841C88E35}"/>
              </a:ext>
            </a:extLst>
          </p:cNvPr>
          <p:cNvSpPr txBox="1"/>
          <p:nvPr/>
        </p:nvSpPr>
        <p:spPr>
          <a:xfrm>
            <a:off x="7793117" y="5159761"/>
            <a:ext cx="1062449" cy="307777"/>
          </a:xfrm>
          <a:prstGeom prst="rect">
            <a:avLst/>
          </a:prstGeom>
          <a:noFill/>
        </p:spPr>
        <p:txBody>
          <a:bodyPr wrap="square" rtlCol="0">
            <a:spAutoFit/>
          </a:bodyPr>
          <a:lstStyle/>
          <a:p>
            <a:pPr defTabSz="914400"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敷地売却</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492" name="テキスト ボックス 491"/>
          <p:cNvSpPr txBox="1"/>
          <p:nvPr/>
        </p:nvSpPr>
        <p:spPr>
          <a:xfrm>
            <a:off x="293164" y="6189587"/>
            <a:ext cx="2920600" cy="569387"/>
          </a:xfrm>
          <a:prstGeom prst="rect">
            <a:avLst/>
          </a:prstGeom>
          <a:noFill/>
          <a:ln w="22225">
            <a:solidFill>
              <a:srgbClr val="002060">
                <a:alpha val="70000"/>
              </a:srgbClr>
            </a:solidFill>
          </a:ln>
        </p:spPr>
        <p:txBody>
          <a:bodyPr wrap="square" rtlCol="0">
            <a:spAutoFit/>
          </a:bodyPr>
          <a:lstStyle/>
          <a:p>
            <a:pPr algn="ctr" defTabSz="914400" eaLnBrk="0" fontAlgn="base" hangingPunct="0">
              <a:spcBef>
                <a:spcPct val="0"/>
              </a:spcBef>
              <a:spcAft>
                <a:spcPct val="0"/>
              </a:spcAft>
              <a:defRPr/>
            </a:pP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defTabSz="914400" eaLnBrk="0" fontAlgn="base" hangingPunct="0">
              <a:spcBef>
                <a:spcPct val="0"/>
              </a:spcBef>
              <a:spcAft>
                <a:spcPct val="0"/>
              </a:spcAft>
              <a:defRPr/>
            </a:pPr>
            <a:r>
              <a:rPr lang="ja-JP" altLang="en-US" sz="1400" b="1" dirty="0" smtClean="0">
                <a:solidFill>
                  <a:srgbClr val="002060"/>
                </a:solidFill>
                <a:latin typeface="Meiryo UI" panose="020B0604030504040204" pitchFamily="50" charset="-128"/>
                <a:ea typeface="Meiryo UI" panose="020B0604030504040204" pitchFamily="50" charset="-128"/>
              </a:rPr>
              <a:t>分譲</a:t>
            </a:r>
            <a:r>
              <a:rPr lang="ja-JP" altLang="en-US" sz="1400" b="1" dirty="0">
                <a:solidFill>
                  <a:srgbClr val="002060"/>
                </a:solidFill>
                <a:latin typeface="Meiryo UI" panose="020B0604030504040204" pitchFamily="50" charset="-128"/>
                <a:ea typeface="Meiryo UI" panose="020B0604030504040204" pitchFamily="50" charset="-128"/>
              </a:rPr>
              <a:t>時点から</a:t>
            </a:r>
            <a:r>
              <a:rPr lang="ja-JP" altLang="en-US" sz="1400" b="1" dirty="0" smtClean="0">
                <a:solidFill>
                  <a:srgbClr val="002060"/>
                </a:solidFill>
                <a:latin typeface="Meiryo UI" panose="020B0604030504040204" pitchFamily="50" charset="-128"/>
                <a:ea typeface="Meiryo UI" panose="020B0604030504040204" pitchFamily="50" charset="-128"/>
              </a:rPr>
              <a:t>の適切</a:t>
            </a:r>
            <a:r>
              <a:rPr lang="ja-JP" altLang="en-US" sz="1400" b="1" dirty="0">
                <a:solidFill>
                  <a:srgbClr val="002060"/>
                </a:solidFill>
                <a:latin typeface="Meiryo UI" panose="020B0604030504040204" pitchFamily="50" charset="-128"/>
                <a:ea typeface="Meiryo UI" panose="020B0604030504040204" pitchFamily="50" charset="-128"/>
              </a:rPr>
              <a:t>な管理の</a:t>
            </a:r>
            <a:r>
              <a:rPr lang="ja-JP" altLang="en-US" sz="1400" b="1" dirty="0" smtClean="0">
                <a:solidFill>
                  <a:srgbClr val="002060"/>
                </a:solidFill>
                <a:latin typeface="Meiryo UI" panose="020B0604030504040204" pitchFamily="50" charset="-128"/>
                <a:ea typeface="Meiryo UI" panose="020B0604030504040204" pitchFamily="50" charset="-128"/>
              </a:rPr>
              <a:t>推進</a:t>
            </a:r>
            <a:endParaRPr lang="en-US" altLang="ja-JP" sz="1400" b="1" dirty="0" smtClean="0">
              <a:solidFill>
                <a:srgbClr val="002060"/>
              </a:solidFill>
              <a:latin typeface="Meiryo UI" panose="020B0604030504040204" pitchFamily="50" charset="-128"/>
              <a:ea typeface="Meiryo UI" panose="020B0604030504040204" pitchFamily="50" charset="-128"/>
            </a:endParaRPr>
          </a:p>
          <a:p>
            <a:pPr algn="ctr" defTabSz="914400" eaLnBrk="0" fontAlgn="base" hangingPunct="0">
              <a:spcBef>
                <a:spcPct val="0"/>
              </a:spcBef>
              <a:spcAft>
                <a:spcPct val="0"/>
              </a:spcAft>
              <a:defRPr/>
            </a:pPr>
            <a:endParaRPr lang="en-US" altLang="ja-JP" sz="800" spc="-50" dirty="0">
              <a:solidFill>
                <a:prstClr val="black"/>
              </a:solidFill>
              <a:latin typeface="Meiryo UI" panose="020B0604030504040204" pitchFamily="50" charset="-128"/>
              <a:ea typeface="Meiryo UI" panose="020B0604030504040204" pitchFamily="50" charset="-128"/>
            </a:endParaRPr>
          </a:p>
          <a:p>
            <a:pPr defTabSz="914400" eaLnBrk="0" fontAlgn="base" hangingPunct="0">
              <a:spcBef>
                <a:spcPct val="0"/>
              </a:spcBef>
              <a:spcAft>
                <a:spcPct val="0"/>
              </a:spcAft>
              <a:defRPr/>
            </a:pPr>
            <a:endParaRPr lang="en-US" altLang="ja-JP" sz="100" spc="-50" dirty="0">
              <a:solidFill>
                <a:prstClr val="black"/>
              </a:solidFill>
              <a:latin typeface="Meiryo UI" panose="020B0604030504040204" pitchFamily="50" charset="-128"/>
              <a:ea typeface="Meiryo UI" panose="020B0604030504040204" pitchFamily="50" charset="-128"/>
            </a:endParaRPr>
          </a:p>
        </p:txBody>
      </p:sp>
      <p:sp>
        <p:nvSpPr>
          <p:cNvPr id="493" name="テキスト ボックス 492"/>
          <p:cNvSpPr txBox="1"/>
          <p:nvPr/>
        </p:nvSpPr>
        <p:spPr>
          <a:xfrm>
            <a:off x="3314974" y="6189053"/>
            <a:ext cx="3519638" cy="569387"/>
          </a:xfrm>
          <a:prstGeom prst="rect">
            <a:avLst/>
          </a:prstGeom>
          <a:noFill/>
          <a:ln w="22225">
            <a:solidFill>
              <a:srgbClr val="00B050">
                <a:alpha val="80000"/>
              </a:srgbClr>
            </a:solidFill>
          </a:ln>
        </p:spPr>
        <p:txBody>
          <a:bodyPr wrap="square" rtlCol="0">
            <a:spAutoFit/>
          </a:bodyPr>
          <a:lstStyle/>
          <a:p>
            <a:pPr algn="ctr" defTabSz="914400" eaLnBrk="0" fontAlgn="base" hangingPunct="0">
              <a:spcBef>
                <a:spcPct val="0"/>
              </a:spcBef>
              <a:spcAft>
                <a:spcPct val="0"/>
              </a:spcAft>
              <a:defRPr/>
            </a:pPr>
            <a:endParaRPr lang="en-US" altLang="ja-JP" sz="800" b="1" dirty="0" smtClean="0">
              <a:solidFill>
                <a:srgbClr val="00B050"/>
              </a:solidFill>
              <a:latin typeface="Meiryo UI" panose="020B0604030504040204" pitchFamily="50" charset="-128"/>
              <a:ea typeface="Meiryo UI" panose="020B0604030504040204" pitchFamily="50" charset="-128"/>
            </a:endParaRPr>
          </a:p>
          <a:p>
            <a:pPr algn="ctr" defTabSz="914400" eaLnBrk="0" fontAlgn="base" hangingPunct="0">
              <a:spcBef>
                <a:spcPct val="0"/>
              </a:spcBef>
              <a:spcAft>
                <a:spcPct val="0"/>
              </a:spcAft>
              <a:defRPr/>
            </a:pPr>
            <a:r>
              <a:rPr lang="ja-JP" altLang="en-US" sz="1400" b="1" dirty="0" smtClean="0">
                <a:solidFill>
                  <a:srgbClr val="00B050"/>
                </a:solidFill>
                <a:latin typeface="Meiryo UI" panose="020B0604030504040204" pitchFamily="50" charset="-128"/>
                <a:ea typeface="Meiryo UI" panose="020B0604030504040204" pitchFamily="50" charset="-128"/>
              </a:rPr>
              <a:t>管理</a:t>
            </a:r>
            <a:r>
              <a:rPr lang="ja-JP" altLang="en-US" sz="1400" b="1" dirty="0">
                <a:solidFill>
                  <a:srgbClr val="00B050"/>
                </a:solidFill>
                <a:latin typeface="Meiryo UI" panose="020B0604030504040204" pitchFamily="50" charset="-128"/>
                <a:ea typeface="Meiryo UI" panose="020B0604030504040204" pitchFamily="50" charset="-128"/>
              </a:rPr>
              <a:t>組合の自律的で適切な管理の</a:t>
            </a:r>
            <a:r>
              <a:rPr lang="ja-JP" altLang="en-US" sz="1400" b="1" dirty="0" smtClean="0">
                <a:solidFill>
                  <a:srgbClr val="00B050"/>
                </a:solidFill>
                <a:latin typeface="Meiryo UI" panose="020B0604030504040204" pitchFamily="50" charset="-128"/>
                <a:ea typeface="Meiryo UI" panose="020B0604030504040204" pitchFamily="50" charset="-128"/>
              </a:rPr>
              <a:t>促進</a:t>
            </a:r>
            <a:endParaRPr lang="en-US" altLang="ja-JP" sz="1400" b="1" dirty="0" smtClean="0">
              <a:solidFill>
                <a:srgbClr val="00B050"/>
              </a:solidFill>
              <a:latin typeface="Meiryo UI" panose="020B0604030504040204" pitchFamily="50" charset="-128"/>
              <a:ea typeface="Meiryo UI" panose="020B0604030504040204" pitchFamily="50" charset="-128"/>
            </a:endParaRPr>
          </a:p>
          <a:p>
            <a:pPr algn="ctr" defTabSz="914400" eaLnBrk="0" fontAlgn="base" hangingPunct="0">
              <a:spcBef>
                <a:spcPct val="0"/>
              </a:spcBef>
              <a:spcAft>
                <a:spcPct val="0"/>
              </a:spcAft>
              <a:defRPr/>
            </a:pPr>
            <a:endParaRPr lang="en-US" altLang="ja-JP" sz="900" b="1" dirty="0">
              <a:solidFill>
                <a:srgbClr val="00B050"/>
              </a:solidFill>
              <a:latin typeface="Meiryo UI" panose="020B0604030504040204" pitchFamily="50" charset="-128"/>
              <a:ea typeface="Meiryo UI" panose="020B0604030504040204" pitchFamily="50" charset="-128"/>
            </a:endParaRPr>
          </a:p>
        </p:txBody>
      </p:sp>
      <p:sp>
        <p:nvSpPr>
          <p:cNvPr id="494" name="テキスト ボックス 493"/>
          <p:cNvSpPr txBox="1"/>
          <p:nvPr/>
        </p:nvSpPr>
        <p:spPr>
          <a:xfrm>
            <a:off x="6954958" y="6189180"/>
            <a:ext cx="2544068" cy="553998"/>
          </a:xfrm>
          <a:prstGeom prst="rect">
            <a:avLst/>
          </a:prstGeom>
          <a:noFill/>
          <a:ln w="22225">
            <a:solidFill>
              <a:srgbClr val="ED7D31">
                <a:lumMod val="50000"/>
                <a:alpha val="80000"/>
              </a:srgb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ja-JP" sz="800" b="1" i="0" u="none" strike="noStrike" kern="0" cap="none" spc="0" normalizeH="0" baseline="0" noProof="0" dirty="0" smtClean="0">
              <a:ln>
                <a:noFill/>
              </a:ln>
              <a:solidFill>
                <a:srgbClr val="ED7D31">
                  <a:lumMod val="50000"/>
                </a:srgbClr>
              </a:solidFill>
              <a:effectLst/>
              <a:uLnTx/>
              <a:uFillTx/>
              <a:latin typeface="Meiryo UI" panose="020B0604030504040204" pitchFamily="50" charset="-128"/>
              <a:ea typeface="Meiryo UI"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smtClean="0">
                <a:ln>
                  <a:noFill/>
                </a:ln>
                <a:solidFill>
                  <a:srgbClr val="ED7D31">
                    <a:lumMod val="50000"/>
                  </a:srgbClr>
                </a:solidFill>
                <a:effectLst/>
                <a:uLnTx/>
                <a:uFillTx/>
                <a:latin typeface="Meiryo UI" panose="020B0604030504040204" pitchFamily="50" charset="-128"/>
                <a:ea typeface="Meiryo UI" panose="020B0604030504040204" pitchFamily="50" charset="-128"/>
              </a:rPr>
              <a:t>再生</a:t>
            </a:r>
            <a:r>
              <a:rPr kumimoji="0" lang="ja-JP" altLang="en-US" sz="1400" b="1" i="0" u="none" strike="noStrike" kern="0" cap="none" spc="0" normalizeH="0" baseline="0" noProof="0" dirty="0">
                <a:ln>
                  <a:noFill/>
                </a:ln>
                <a:solidFill>
                  <a:srgbClr val="ED7D31">
                    <a:lumMod val="50000"/>
                  </a:srgbClr>
                </a:solidFill>
                <a:effectLst/>
                <a:uLnTx/>
                <a:uFillTx/>
                <a:latin typeface="Meiryo UI" panose="020B0604030504040204" pitchFamily="50" charset="-128"/>
                <a:ea typeface="Meiryo UI" panose="020B0604030504040204" pitchFamily="50" charset="-128"/>
              </a:rPr>
              <a:t>の円滑化の</a:t>
            </a:r>
            <a:r>
              <a:rPr kumimoji="0" lang="ja-JP" altLang="en-US" sz="1400" b="1" i="0" u="none" strike="noStrike" kern="0" cap="none" spc="0" normalizeH="0" baseline="0" noProof="0" dirty="0" smtClean="0">
                <a:ln>
                  <a:noFill/>
                </a:ln>
                <a:solidFill>
                  <a:srgbClr val="ED7D31">
                    <a:lumMod val="50000"/>
                  </a:srgbClr>
                </a:solidFill>
                <a:effectLst/>
                <a:uLnTx/>
                <a:uFillTx/>
                <a:latin typeface="Meiryo UI" panose="020B0604030504040204" pitchFamily="50" charset="-128"/>
                <a:ea typeface="Meiryo UI" panose="020B0604030504040204" pitchFamily="50" charset="-128"/>
              </a:rPr>
              <a:t>推進</a:t>
            </a:r>
            <a:endParaRPr kumimoji="0" lang="en-US" altLang="ja-JP" sz="1400" b="1" i="0" u="none" strike="noStrike" kern="0" cap="none" spc="0" normalizeH="0" baseline="0" noProof="0" dirty="0" smtClean="0">
              <a:ln>
                <a:noFill/>
              </a:ln>
              <a:solidFill>
                <a:srgbClr val="ED7D31">
                  <a:lumMod val="50000"/>
                </a:srgbClr>
              </a:solidFill>
              <a:effectLst/>
              <a:uLnTx/>
              <a:uFillTx/>
              <a:latin typeface="Meiryo UI" panose="020B0604030504040204" pitchFamily="50" charset="-128"/>
              <a:ea typeface="Meiryo UI"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ja-JP" sz="800" b="1" i="0" u="none" strike="noStrike" kern="0" cap="none" spc="0" normalizeH="0" baseline="0" noProof="0" dirty="0">
              <a:ln>
                <a:noFill/>
              </a:ln>
              <a:solidFill>
                <a:srgbClr val="ED7D31">
                  <a:lumMod val="50000"/>
                </a:srgbClr>
              </a:solidFill>
              <a:effectLst/>
              <a:uLnTx/>
              <a:uFillTx/>
              <a:latin typeface="Meiryo UI" panose="020B0604030504040204" pitchFamily="50" charset="-128"/>
              <a:ea typeface="Meiryo UI" panose="020B0604030504040204" pitchFamily="50" charset="-128"/>
            </a:endParaRPr>
          </a:p>
        </p:txBody>
      </p:sp>
      <p:cxnSp>
        <p:nvCxnSpPr>
          <p:cNvPr id="495" name="直線矢印コネクタ 494"/>
          <p:cNvCxnSpPr/>
          <p:nvPr/>
        </p:nvCxnSpPr>
        <p:spPr>
          <a:xfrm>
            <a:off x="548520" y="5825383"/>
            <a:ext cx="2528177" cy="0"/>
          </a:xfrm>
          <a:prstGeom prst="straightConnector1">
            <a:avLst/>
          </a:prstGeom>
          <a:noFill/>
          <a:ln w="133350" cap="flat" cmpd="sng" algn="ctr">
            <a:solidFill>
              <a:srgbClr val="002060">
                <a:alpha val="70000"/>
              </a:srgbClr>
            </a:solidFill>
            <a:prstDash val="solid"/>
            <a:miter lim="800000"/>
            <a:headEnd type="triangle" w="sm" len="sm"/>
            <a:tailEnd type="triangle" w="sm" len="sm"/>
          </a:ln>
          <a:effectLst/>
        </p:spPr>
      </p:cxnSp>
      <p:cxnSp>
        <p:nvCxnSpPr>
          <p:cNvPr id="496" name="直線矢印コネクタ 495"/>
          <p:cNvCxnSpPr/>
          <p:nvPr/>
        </p:nvCxnSpPr>
        <p:spPr>
          <a:xfrm>
            <a:off x="3138498" y="5825383"/>
            <a:ext cx="3518506" cy="0"/>
          </a:xfrm>
          <a:prstGeom prst="straightConnector1">
            <a:avLst/>
          </a:prstGeom>
          <a:noFill/>
          <a:ln w="133350" cap="flat" cmpd="sng" algn="ctr">
            <a:solidFill>
              <a:srgbClr val="00B050">
                <a:alpha val="80000"/>
              </a:srgbClr>
            </a:solidFill>
            <a:prstDash val="solid"/>
            <a:miter lim="800000"/>
            <a:headEnd type="triangle" w="sm" len="sm"/>
            <a:tailEnd type="triangle" w="sm" len="sm"/>
          </a:ln>
          <a:effectLst/>
        </p:spPr>
      </p:cxnSp>
      <p:cxnSp>
        <p:nvCxnSpPr>
          <p:cNvPr id="497" name="直線矢印コネクタ 496"/>
          <p:cNvCxnSpPr/>
          <p:nvPr/>
        </p:nvCxnSpPr>
        <p:spPr>
          <a:xfrm>
            <a:off x="4469882" y="5994448"/>
            <a:ext cx="5029143" cy="0"/>
          </a:xfrm>
          <a:prstGeom prst="straightConnector1">
            <a:avLst/>
          </a:prstGeom>
          <a:noFill/>
          <a:ln w="133350" cap="flat" cmpd="sng" algn="ctr">
            <a:solidFill>
              <a:srgbClr val="ED7D31">
                <a:lumMod val="50000"/>
                <a:alpha val="80000"/>
              </a:srgbClr>
            </a:solidFill>
            <a:prstDash val="solid"/>
            <a:miter lim="800000"/>
            <a:headEnd type="triangle" w="sm" len="sm"/>
            <a:tailEnd type="triangle" w="sm" len="sm"/>
          </a:ln>
          <a:effectLst/>
        </p:spPr>
      </p:cxnSp>
      <p:cxnSp>
        <p:nvCxnSpPr>
          <p:cNvPr id="503" name="直線コネクタ 502"/>
          <p:cNvCxnSpPr/>
          <p:nvPr/>
        </p:nvCxnSpPr>
        <p:spPr>
          <a:xfrm flipV="1">
            <a:off x="1715452" y="5891402"/>
            <a:ext cx="0" cy="285485"/>
          </a:xfrm>
          <a:prstGeom prst="line">
            <a:avLst/>
          </a:prstGeom>
          <a:noFill/>
          <a:ln w="28575" cap="flat" cmpd="sng" algn="ctr">
            <a:solidFill>
              <a:srgbClr val="002060">
                <a:alpha val="70000"/>
              </a:srgbClr>
            </a:solidFill>
            <a:prstDash val="solid"/>
            <a:miter lim="800000"/>
          </a:ln>
          <a:effectLst/>
        </p:spPr>
      </p:cxnSp>
      <p:cxnSp>
        <p:nvCxnSpPr>
          <p:cNvPr id="504" name="直線コネクタ 503"/>
          <p:cNvCxnSpPr/>
          <p:nvPr/>
        </p:nvCxnSpPr>
        <p:spPr>
          <a:xfrm flipV="1">
            <a:off x="8231754" y="6062059"/>
            <a:ext cx="0" cy="117597"/>
          </a:xfrm>
          <a:prstGeom prst="line">
            <a:avLst/>
          </a:prstGeom>
          <a:noFill/>
          <a:ln w="28575" cap="flat" cmpd="sng" algn="ctr">
            <a:solidFill>
              <a:srgbClr val="ED7D31">
                <a:lumMod val="50000"/>
                <a:alpha val="80000"/>
              </a:srgbClr>
            </a:solidFill>
            <a:prstDash val="solid"/>
            <a:miter lim="800000"/>
          </a:ln>
          <a:effectLst/>
        </p:spPr>
      </p:cxnSp>
      <p:cxnSp>
        <p:nvCxnSpPr>
          <p:cNvPr id="505" name="直線コネクタ 504"/>
          <p:cNvCxnSpPr/>
          <p:nvPr/>
        </p:nvCxnSpPr>
        <p:spPr>
          <a:xfrm flipV="1">
            <a:off x="4101546" y="5891402"/>
            <a:ext cx="0" cy="297652"/>
          </a:xfrm>
          <a:prstGeom prst="line">
            <a:avLst/>
          </a:prstGeom>
          <a:noFill/>
          <a:ln w="28575" cap="flat" cmpd="sng" algn="ctr">
            <a:solidFill>
              <a:srgbClr val="00B050">
                <a:alpha val="80000"/>
              </a:srgbClr>
            </a:solidFill>
            <a:prstDash val="solid"/>
            <a:miter lim="800000"/>
          </a:ln>
          <a:effectLst/>
        </p:spPr>
      </p:cxnSp>
      <p:grpSp>
        <p:nvGrpSpPr>
          <p:cNvPr id="506" name="グループ化 505"/>
          <p:cNvGrpSpPr/>
          <p:nvPr/>
        </p:nvGrpSpPr>
        <p:grpSpPr>
          <a:xfrm>
            <a:off x="6298043" y="1015900"/>
            <a:ext cx="3617899" cy="1758144"/>
            <a:chOff x="9868164" y="1087059"/>
            <a:chExt cx="2926834" cy="1459903"/>
          </a:xfrm>
        </p:grpSpPr>
        <p:sp>
          <p:nvSpPr>
            <p:cNvPr id="507" name="テキスト ボックス 506">
              <a:extLst>
                <a:ext uri="{FF2B5EF4-FFF2-40B4-BE49-F238E27FC236}">
                  <a16:creationId xmlns:a16="http://schemas.microsoft.com/office/drawing/2014/main" id="{0D6F9712-222D-40AB-8391-64C9C69298BD}"/>
                </a:ext>
              </a:extLst>
            </p:cNvPr>
            <p:cNvSpPr txBox="1"/>
            <p:nvPr/>
          </p:nvSpPr>
          <p:spPr>
            <a:xfrm>
              <a:off x="9993698" y="2186596"/>
              <a:ext cx="2031325" cy="184665"/>
            </a:xfrm>
            <a:prstGeom prst="rect">
              <a:avLst/>
            </a:prstGeom>
            <a:noFill/>
          </p:spPr>
          <p:txBody>
            <a:bodyPr wrap="none" rtlCol="0">
              <a:spAutoFit/>
            </a:bodyPr>
            <a:lstStyle/>
            <a:p>
              <a:pPr defTabSz="457200"/>
              <a:r>
                <a:rPr lang="ja-JP" altLang="en-US" sz="600" dirty="0">
                  <a:solidFill>
                    <a:prstClr val="black"/>
                  </a:solidFill>
                  <a:ea typeface="游ゴシック" panose="020B0400000000000000" pitchFamily="50" charset="-128"/>
                </a:rPr>
                <a:t>出典：国土交通省「住宅着工統計」等より大阪府推計</a:t>
              </a:r>
            </a:p>
          </p:txBody>
        </p:sp>
        <p:grpSp>
          <p:nvGrpSpPr>
            <p:cNvPr id="508" name="グループ化 507"/>
            <p:cNvGrpSpPr/>
            <p:nvPr/>
          </p:nvGrpSpPr>
          <p:grpSpPr>
            <a:xfrm>
              <a:off x="9868164" y="1087059"/>
              <a:ext cx="2926834" cy="1459903"/>
              <a:chOff x="9868164" y="1087059"/>
              <a:chExt cx="2926834" cy="1459903"/>
            </a:xfrm>
          </p:grpSpPr>
          <p:sp>
            <p:nvSpPr>
              <p:cNvPr id="509" name="テキスト ボックス 508">
                <a:extLst>
                  <a:ext uri="{FF2B5EF4-FFF2-40B4-BE49-F238E27FC236}">
                    <a16:creationId xmlns:a16="http://schemas.microsoft.com/office/drawing/2014/main" id="{B17F80AF-C0FE-4AE5-83E8-288093CB6CB6}"/>
                  </a:ext>
                </a:extLst>
              </p:cNvPr>
              <p:cNvSpPr txBox="1"/>
              <p:nvPr/>
            </p:nvSpPr>
            <p:spPr>
              <a:xfrm>
                <a:off x="10222334" y="2323392"/>
                <a:ext cx="2530333" cy="223570"/>
              </a:xfrm>
              <a:prstGeom prst="rect">
                <a:avLst/>
              </a:prstGeom>
              <a:noFill/>
            </p:spPr>
            <p:txBody>
              <a:bodyPr wrap="none" rtlCol="0">
                <a:spAutoFit/>
              </a:bodyPr>
              <a:lstStyle/>
              <a:p>
                <a:pPr defTabSz="457200"/>
                <a:r>
                  <a:rPr lang="ja-JP" altLang="en-US" sz="900" b="1" dirty="0">
                    <a:solidFill>
                      <a:prstClr val="black"/>
                    </a:solidFill>
                    <a:ea typeface="游ゴシック" panose="020B0400000000000000" pitchFamily="50" charset="-128"/>
                  </a:rPr>
                  <a:t>大阪府内の分譲マンションストック数（令和</a:t>
                </a:r>
                <a:r>
                  <a:rPr lang="en-US" altLang="ja-JP" sz="900" b="1" dirty="0">
                    <a:solidFill>
                      <a:prstClr val="black"/>
                    </a:solidFill>
                    <a:ea typeface="游ゴシック" panose="020B0400000000000000" pitchFamily="50" charset="-128"/>
                  </a:rPr>
                  <a:t>2</a:t>
                </a:r>
                <a:r>
                  <a:rPr lang="ja-JP" altLang="en-US" sz="900" b="1" dirty="0">
                    <a:solidFill>
                      <a:prstClr val="black"/>
                    </a:solidFill>
                    <a:ea typeface="游ゴシック" panose="020B0400000000000000" pitchFamily="50" charset="-128"/>
                  </a:rPr>
                  <a:t>年末時点）</a:t>
                </a:r>
              </a:p>
            </p:txBody>
          </p:sp>
          <p:graphicFrame>
            <p:nvGraphicFramePr>
              <p:cNvPr id="510" name="グラフ 509"/>
              <p:cNvGraphicFramePr>
                <a:graphicFrameLocks/>
              </p:cNvGraphicFramePr>
              <p:nvPr>
                <p:extLst>
                  <p:ext uri="{D42A27DB-BD31-4B8C-83A1-F6EECF244321}">
                    <p14:modId xmlns:p14="http://schemas.microsoft.com/office/powerpoint/2010/main" val="1054781713"/>
                  </p:ext>
                </p:extLst>
              </p:nvPr>
            </p:nvGraphicFramePr>
            <p:xfrm>
              <a:off x="9994231" y="1149706"/>
              <a:ext cx="2800767" cy="919062"/>
            </p:xfrm>
            <a:graphic>
              <a:graphicData uri="http://schemas.openxmlformats.org/drawingml/2006/chart">
                <c:chart xmlns:c="http://schemas.openxmlformats.org/drawingml/2006/chart" xmlns:r="http://schemas.openxmlformats.org/officeDocument/2006/relationships" r:id="rId3"/>
              </a:graphicData>
            </a:graphic>
          </p:graphicFrame>
          <p:sp>
            <p:nvSpPr>
              <p:cNvPr id="511" name="テキスト ボックス 510"/>
              <p:cNvSpPr txBox="1"/>
              <p:nvPr/>
            </p:nvSpPr>
            <p:spPr>
              <a:xfrm>
                <a:off x="10275122" y="1968230"/>
                <a:ext cx="453970" cy="307777"/>
              </a:xfrm>
              <a:prstGeom prst="rect">
                <a:avLst/>
              </a:prstGeom>
              <a:noFill/>
            </p:spPr>
            <p:txBody>
              <a:bodyPr wrap="none" rtlCol="0">
                <a:spAutoFit/>
              </a:bodyPr>
              <a:lstStyle/>
              <a:p>
                <a:pPr defTabSz="457200" fontAlgn="ctr"/>
                <a:r>
                  <a:rPr kumimoji="0" lang="en-US" altLang="ja-JP" sz="700" dirty="0" smtClean="0">
                    <a:solidFill>
                      <a:prstClr val="black"/>
                    </a:solidFill>
                    <a:ea typeface="游ゴシック" panose="020B0400000000000000" pitchFamily="50" charset="-128"/>
                  </a:rPr>
                  <a:t>1971</a:t>
                </a:r>
                <a:r>
                  <a:rPr kumimoji="0" lang="ja-JP" altLang="en-US" sz="700" dirty="0" smtClean="0">
                    <a:solidFill>
                      <a:prstClr val="black"/>
                    </a:solidFill>
                    <a:ea typeface="游ゴシック" panose="020B0400000000000000" pitchFamily="50" charset="-128"/>
                  </a:rPr>
                  <a:t>年</a:t>
                </a:r>
                <a:endParaRPr kumimoji="0" lang="en-US" altLang="ja-JP" sz="700" dirty="0" smtClean="0">
                  <a:solidFill>
                    <a:prstClr val="black"/>
                  </a:solidFill>
                  <a:ea typeface="游ゴシック" panose="020B0400000000000000" pitchFamily="50" charset="-128"/>
                </a:endParaRPr>
              </a:p>
              <a:p>
                <a:pPr defTabSz="457200" fontAlgn="ctr"/>
                <a:r>
                  <a:rPr kumimoji="0" lang="ja-JP" altLang="en-US" sz="700" dirty="0" smtClean="0">
                    <a:solidFill>
                      <a:prstClr val="black"/>
                    </a:solidFill>
                    <a:ea typeface="游ゴシック" panose="020B0400000000000000" pitchFamily="50" charset="-128"/>
                  </a:rPr>
                  <a:t>以前</a:t>
                </a:r>
                <a:endParaRPr kumimoji="0" lang="ja-JP" altLang="en-US" sz="700" dirty="0">
                  <a:solidFill>
                    <a:prstClr val="black"/>
                  </a:solidFill>
                  <a:latin typeface="ＭＳ Ｐゴシック" panose="020B0600070205080204" pitchFamily="50" charset="-128"/>
                </a:endParaRPr>
              </a:p>
            </p:txBody>
          </p:sp>
          <p:sp>
            <p:nvSpPr>
              <p:cNvPr id="512" name="テキスト ボックス 511"/>
              <p:cNvSpPr txBox="1"/>
              <p:nvPr/>
            </p:nvSpPr>
            <p:spPr>
              <a:xfrm>
                <a:off x="10655672" y="1964789"/>
                <a:ext cx="498855" cy="307777"/>
              </a:xfrm>
              <a:prstGeom prst="rect">
                <a:avLst/>
              </a:prstGeom>
              <a:noFill/>
            </p:spPr>
            <p:txBody>
              <a:bodyPr wrap="none" rtlCol="0">
                <a:spAutoFit/>
              </a:bodyPr>
              <a:lstStyle/>
              <a:p>
                <a:pPr defTabSz="457200"/>
                <a:r>
                  <a:rPr kumimoji="0" lang="en-US" altLang="ja-JP" sz="700" dirty="0" smtClean="0">
                    <a:solidFill>
                      <a:prstClr val="black"/>
                    </a:solidFill>
                    <a:ea typeface="游ゴシック" panose="020B0400000000000000" pitchFamily="50" charset="-128"/>
                  </a:rPr>
                  <a:t>1972</a:t>
                </a:r>
                <a:r>
                  <a:rPr kumimoji="0" lang="ja-JP" altLang="en-US" sz="700" dirty="0" smtClean="0">
                    <a:solidFill>
                      <a:prstClr val="black"/>
                    </a:solidFill>
                    <a:ea typeface="游ゴシック" panose="020B0400000000000000" pitchFamily="50" charset="-128"/>
                  </a:rPr>
                  <a:t>年</a:t>
                </a:r>
                <a:endParaRPr kumimoji="0" lang="en-US" altLang="ja-JP" sz="700" dirty="0" smtClean="0">
                  <a:solidFill>
                    <a:prstClr val="black"/>
                  </a:solidFill>
                  <a:ea typeface="游ゴシック" panose="020B0400000000000000" pitchFamily="50" charset="-128"/>
                </a:endParaRPr>
              </a:p>
              <a:p>
                <a:pPr defTabSz="457200"/>
                <a:r>
                  <a:rPr kumimoji="0" lang="en-US" altLang="ja-JP" sz="500" dirty="0" smtClean="0">
                    <a:solidFill>
                      <a:prstClr val="black"/>
                    </a:solidFill>
                    <a:ea typeface="游ゴシック" panose="020B0400000000000000" pitchFamily="50" charset="-128"/>
                  </a:rPr>
                  <a:t>~</a:t>
                </a:r>
                <a:r>
                  <a:rPr kumimoji="0" lang="en-US" altLang="ja-JP" sz="700" dirty="0" smtClean="0">
                    <a:solidFill>
                      <a:prstClr val="black"/>
                    </a:solidFill>
                    <a:ea typeface="游ゴシック" panose="020B0400000000000000" pitchFamily="50" charset="-128"/>
                  </a:rPr>
                  <a:t>1981</a:t>
                </a:r>
                <a:r>
                  <a:rPr kumimoji="0" lang="ja-JP" altLang="en-US" sz="700" dirty="0" smtClean="0">
                    <a:solidFill>
                      <a:prstClr val="black"/>
                    </a:solidFill>
                    <a:ea typeface="游ゴシック" panose="020B0400000000000000" pitchFamily="50" charset="-128"/>
                  </a:rPr>
                  <a:t>年</a:t>
                </a:r>
                <a:endParaRPr kumimoji="0" lang="ja-JP" altLang="en-US" sz="700" dirty="0">
                  <a:solidFill>
                    <a:prstClr val="black"/>
                  </a:solidFill>
                  <a:latin typeface="ＭＳ Ｐゴシック" panose="020B0600070205080204" pitchFamily="50" charset="-128"/>
                </a:endParaRPr>
              </a:p>
            </p:txBody>
          </p:sp>
          <p:sp>
            <p:nvSpPr>
              <p:cNvPr id="513" name="テキスト ボックス 512"/>
              <p:cNvSpPr txBox="1"/>
              <p:nvPr/>
            </p:nvSpPr>
            <p:spPr>
              <a:xfrm>
                <a:off x="11072438" y="1964789"/>
                <a:ext cx="498855" cy="307777"/>
              </a:xfrm>
              <a:prstGeom prst="rect">
                <a:avLst/>
              </a:prstGeom>
              <a:noFill/>
            </p:spPr>
            <p:txBody>
              <a:bodyPr wrap="none" rtlCol="0">
                <a:spAutoFit/>
              </a:bodyPr>
              <a:lstStyle/>
              <a:p>
                <a:pPr defTabSz="457200"/>
                <a:r>
                  <a:rPr kumimoji="0" lang="en-US" altLang="ja-JP" sz="700" dirty="0" smtClean="0">
                    <a:solidFill>
                      <a:prstClr val="black"/>
                    </a:solidFill>
                    <a:ea typeface="游ゴシック" panose="020B0400000000000000" pitchFamily="50" charset="-128"/>
                  </a:rPr>
                  <a:t>1982</a:t>
                </a:r>
                <a:r>
                  <a:rPr kumimoji="0" lang="ja-JP" altLang="en-US" sz="700" dirty="0" smtClean="0">
                    <a:solidFill>
                      <a:prstClr val="black"/>
                    </a:solidFill>
                    <a:ea typeface="游ゴシック" panose="020B0400000000000000" pitchFamily="50" charset="-128"/>
                  </a:rPr>
                  <a:t>年</a:t>
                </a:r>
                <a:endParaRPr kumimoji="0" lang="en-US" altLang="ja-JP" sz="700" dirty="0" smtClean="0">
                  <a:solidFill>
                    <a:prstClr val="black"/>
                  </a:solidFill>
                  <a:ea typeface="游ゴシック" panose="020B0400000000000000" pitchFamily="50" charset="-128"/>
                </a:endParaRPr>
              </a:p>
              <a:p>
                <a:pPr defTabSz="457200"/>
                <a:r>
                  <a:rPr kumimoji="0" lang="en-US" altLang="ja-JP" sz="500" dirty="0" smtClean="0">
                    <a:solidFill>
                      <a:prstClr val="black"/>
                    </a:solidFill>
                    <a:ea typeface="游ゴシック" panose="020B0400000000000000" pitchFamily="50" charset="-128"/>
                  </a:rPr>
                  <a:t>~</a:t>
                </a:r>
                <a:r>
                  <a:rPr kumimoji="0" lang="en-US" altLang="ja-JP" sz="700" dirty="0" smtClean="0">
                    <a:solidFill>
                      <a:prstClr val="black"/>
                    </a:solidFill>
                    <a:ea typeface="游ゴシック" panose="020B0400000000000000" pitchFamily="50" charset="-128"/>
                  </a:rPr>
                  <a:t>1991</a:t>
                </a:r>
                <a:r>
                  <a:rPr kumimoji="0" lang="ja-JP" altLang="en-US" sz="700" dirty="0" smtClean="0">
                    <a:solidFill>
                      <a:prstClr val="black"/>
                    </a:solidFill>
                    <a:ea typeface="游ゴシック" panose="020B0400000000000000" pitchFamily="50" charset="-128"/>
                  </a:rPr>
                  <a:t>年</a:t>
                </a:r>
                <a:endParaRPr kumimoji="0" lang="ja-JP" altLang="en-US" sz="700" dirty="0">
                  <a:solidFill>
                    <a:prstClr val="black"/>
                  </a:solidFill>
                  <a:latin typeface="ＭＳ Ｐゴシック" panose="020B0600070205080204" pitchFamily="50" charset="-128"/>
                </a:endParaRPr>
              </a:p>
            </p:txBody>
          </p:sp>
          <p:sp>
            <p:nvSpPr>
              <p:cNvPr id="514" name="テキスト ボックス 513"/>
              <p:cNvSpPr txBox="1"/>
              <p:nvPr/>
            </p:nvSpPr>
            <p:spPr>
              <a:xfrm>
                <a:off x="11496104" y="1964789"/>
                <a:ext cx="486030" cy="307777"/>
              </a:xfrm>
              <a:prstGeom prst="rect">
                <a:avLst/>
              </a:prstGeom>
              <a:noFill/>
            </p:spPr>
            <p:txBody>
              <a:bodyPr wrap="none" rtlCol="0">
                <a:spAutoFit/>
              </a:bodyPr>
              <a:lstStyle/>
              <a:p>
                <a:pPr defTabSz="457200"/>
                <a:r>
                  <a:rPr kumimoji="0" lang="en-US" altLang="ja-JP" sz="700" dirty="0" smtClean="0">
                    <a:solidFill>
                      <a:prstClr val="black"/>
                    </a:solidFill>
                    <a:ea typeface="游ゴシック" panose="020B0400000000000000" pitchFamily="50" charset="-128"/>
                  </a:rPr>
                  <a:t>1992</a:t>
                </a:r>
                <a:r>
                  <a:rPr kumimoji="0" lang="ja-JP" altLang="en-US" sz="700" dirty="0" smtClean="0">
                    <a:solidFill>
                      <a:prstClr val="black"/>
                    </a:solidFill>
                    <a:ea typeface="游ゴシック" panose="020B0400000000000000" pitchFamily="50" charset="-128"/>
                  </a:rPr>
                  <a:t>年</a:t>
                </a:r>
                <a:endParaRPr kumimoji="0" lang="en-US" altLang="ja-JP" sz="700" dirty="0" smtClean="0">
                  <a:solidFill>
                    <a:prstClr val="black"/>
                  </a:solidFill>
                  <a:ea typeface="游ゴシック" panose="020B0400000000000000" pitchFamily="50" charset="-128"/>
                </a:endParaRPr>
              </a:p>
              <a:p>
                <a:pPr defTabSz="457200"/>
                <a:r>
                  <a:rPr kumimoji="0" lang="en-US" altLang="ja-JP" sz="500" dirty="0" smtClean="0">
                    <a:solidFill>
                      <a:prstClr val="black"/>
                    </a:solidFill>
                    <a:ea typeface="游ゴシック" panose="020B0400000000000000" pitchFamily="50" charset="-128"/>
                  </a:rPr>
                  <a:t>~</a:t>
                </a:r>
                <a:r>
                  <a:rPr kumimoji="0" lang="en-US" altLang="ja-JP" sz="700" dirty="0" smtClean="0">
                    <a:solidFill>
                      <a:prstClr val="black"/>
                    </a:solidFill>
                    <a:ea typeface="游ゴシック" panose="020B0400000000000000" pitchFamily="50" charset="-128"/>
                  </a:rPr>
                  <a:t>2001</a:t>
                </a:r>
                <a:r>
                  <a:rPr kumimoji="0" lang="ja-JP" altLang="en-US" sz="700" dirty="0" smtClean="0">
                    <a:solidFill>
                      <a:prstClr val="black"/>
                    </a:solidFill>
                    <a:ea typeface="游ゴシック" panose="020B0400000000000000" pitchFamily="50" charset="-128"/>
                  </a:rPr>
                  <a:t>年</a:t>
                </a:r>
                <a:endParaRPr kumimoji="0" lang="ja-JP" altLang="en-US" sz="700" dirty="0">
                  <a:solidFill>
                    <a:prstClr val="black"/>
                  </a:solidFill>
                  <a:latin typeface="ＭＳ Ｐゴシック" panose="020B0600070205080204" pitchFamily="50" charset="-128"/>
                </a:endParaRPr>
              </a:p>
            </p:txBody>
          </p:sp>
          <p:sp>
            <p:nvSpPr>
              <p:cNvPr id="515" name="テキスト ボックス 514"/>
              <p:cNvSpPr txBox="1"/>
              <p:nvPr/>
            </p:nvSpPr>
            <p:spPr>
              <a:xfrm>
                <a:off x="11908638" y="1964789"/>
                <a:ext cx="498855" cy="307777"/>
              </a:xfrm>
              <a:prstGeom prst="rect">
                <a:avLst/>
              </a:prstGeom>
              <a:noFill/>
            </p:spPr>
            <p:txBody>
              <a:bodyPr wrap="none" rtlCol="0">
                <a:spAutoFit/>
              </a:bodyPr>
              <a:lstStyle/>
              <a:p>
                <a:pPr defTabSz="457200"/>
                <a:r>
                  <a:rPr kumimoji="0" lang="en-US" altLang="ja-JP" sz="700" dirty="0" smtClean="0">
                    <a:solidFill>
                      <a:prstClr val="black"/>
                    </a:solidFill>
                    <a:ea typeface="游ゴシック" panose="020B0400000000000000" pitchFamily="50" charset="-128"/>
                  </a:rPr>
                  <a:t>2002</a:t>
                </a:r>
                <a:r>
                  <a:rPr kumimoji="0" lang="ja-JP" altLang="en-US" sz="700" dirty="0" smtClean="0">
                    <a:solidFill>
                      <a:prstClr val="black"/>
                    </a:solidFill>
                    <a:ea typeface="游ゴシック" panose="020B0400000000000000" pitchFamily="50" charset="-128"/>
                  </a:rPr>
                  <a:t>年</a:t>
                </a:r>
                <a:endParaRPr kumimoji="0" lang="en-US" altLang="ja-JP" sz="700" dirty="0" smtClean="0">
                  <a:solidFill>
                    <a:prstClr val="black"/>
                  </a:solidFill>
                  <a:ea typeface="游ゴシック" panose="020B0400000000000000" pitchFamily="50" charset="-128"/>
                </a:endParaRPr>
              </a:p>
              <a:p>
                <a:pPr defTabSz="457200"/>
                <a:r>
                  <a:rPr kumimoji="0" lang="en-US" altLang="ja-JP" sz="500" dirty="0">
                    <a:solidFill>
                      <a:prstClr val="black"/>
                    </a:solidFill>
                    <a:ea typeface="游ゴシック" panose="020B0400000000000000" pitchFamily="50" charset="-128"/>
                  </a:rPr>
                  <a:t>~</a:t>
                </a:r>
                <a:r>
                  <a:rPr kumimoji="0" lang="en-US" altLang="ja-JP" sz="700" dirty="0" smtClean="0">
                    <a:solidFill>
                      <a:prstClr val="black"/>
                    </a:solidFill>
                    <a:ea typeface="游ゴシック" panose="020B0400000000000000" pitchFamily="50" charset="-128"/>
                  </a:rPr>
                  <a:t>2011</a:t>
                </a:r>
                <a:r>
                  <a:rPr kumimoji="0" lang="ja-JP" altLang="en-US" sz="700" dirty="0" smtClean="0">
                    <a:solidFill>
                      <a:prstClr val="black"/>
                    </a:solidFill>
                    <a:ea typeface="游ゴシック" panose="020B0400000000000000" pitchFamily="50" charset="-128"/>
                  </a:rPr>
                  <a:t>年</a:t>
                </a:r>
                <a:endParaRPr kumimoji="0" lang="ja-JP" altLang="en-US" sz="700" dirty="0">
                  <a:solidFill>
                    <a:prstClr val="black"/>
                  </a:solidFill>
                  <a:latin typeface="ＭＳ Ｐゴシック" panose="020B0600070205080204" pitchFamily="50" charset="-128"/>
                </a:endParaRPr>
              </a:p>
            </p:txBody>
          </p:sp>
          <p:sp>
            <p:nvSpPr>
              <p:cNvPr id="516" name="テキスト ボックス 515"/>
              <p:cNvSpPr txBox="1"/>
              <p:nvPr/>
            </p:nvSpPr>
            <p:spPr>
              <a:xfrm>
                <a:off x="12306447" y="1964789"/>
                <a:ext cx="453970" cy="307777"/>
              </a:xfrm>
              <a:prstGeom prst="rect">
                <a:avLst/>
              </a:prstGeom>
              <a:noFill/>
            </p:spPr>
            <p:txBody>
              <a:bodyPr wrap="none" rtlCol="0">
                <a:spAutoFit/>
              </a:bodyPr>
              <a:lstStyle/>
              <a:p>
                <a:pPr defTabSz="457200"/>
                <a:r>
                  <a:rPr kumimoji="0" lang="en-US" altLang="ja-JP" sz="700" dirty="0" smtClean="0">
                    <a:solidFill>
                      <a:prstClr val="black"/>
                    </a:solidFill>
                    <a:ea typeface="游ゴシック" panose="020B0400000000000000" pitchFamily="50" charset="-128"/>
                  </a:rPr>
                  <a:t>2012</a:t>
                </a:r>
                <a:r>
                  <a:rPr kumimoji="0" lang="ja-JP" altLang="en-US" sz="700" dirty="0" smtClean="0">
                    <a:solidFill>
                      <a:prstClr val="black"/>
                    </a:solidFill>
                    <a:ea typeface="游ゴシック" panose="020B0400000000000000" pitchFamily="50" charset="-128"/>
                  </a:rPr>
                  <a:t>年</a:t>
                </a:r>
                <a:endParaRPr kumimoji="0" lang="en-US" altLang="ja-JP" sz="700" dirty="0" smtClean="0">
                  <a:solidFill>
                    <a:prstClr val="black"/>
                  </a:solidFill>
                  <a:ea typeface="游ゴシック" panose="020B0400000000000000" pitchFamily="50" charset="-128"/>
                </a:endParaRPr>
              </a:p>
              <a:p>
                <a:pPr defTabSz="457200"/>
                <a:r>
                  <a:rPr kumimoji="0" lang="ja-JP" altLang="en-US" sz="700" dirty="0" smtClean="0">
                    <a:solidFill>
                      <a:prstClr val="black"/>
                    </a:solidFill>
                    <a:ea typeface="游ゴシック" panose="020B0400000000000000" pitchFamily="50" charset="-128"/>
                  </a:rPr>
                  <a:t>以降</a:t>
                </a:r>
                <a:endParaRPr kumimoji="0" lang="en-US" altLang="ja-JP" sz="700" dirty="0" smtClean="0">
                  <a:solidFill>
                    <a:prstClr val="black"/>
                  </a:solidFill>
                  <a:ea typeface="游ゴシック" panose="020B0400000000000000" pitchFamily="50" charset="-128"/>
                </a:endParaRPr>
              </a:p>
            </p:txBody>
          </p:sp>
          <p:cxnSp>
            <p:nvCxnSpPr>
              <p:cNvPr id="517" name="直線コネクタ 516"/>
              <p:cNvCxnSpPr/>
              <p:nvPr/>
            </p:nvCxnSpPr>
            <p:spPr>
              <a:xfrm>
                <a:off x="11041615" y="1253843"/>
                <a:ext cx="0" cy="681037"/>
              </a:xfrm>
              <a:prstGeom prst="line">
                <a:avLst/>
              </a:prstGeom>
              <a:noFill/>
              <a:ln w="6350" cap="flat" cmpd="sng" algn="ctr">
                <a:solidFill>
                  <a:sysClr val="windowText" lastClr="000000"/>
                </a:solidFill>
                <a:prstDash val="sysDash"/>
                <a:miter lim="800000"/>
              </a:ln>
              <a:effectLst/>
            </p:spPr>
          </p:cxnSp>
          <p:sp>
            <p:nvSpPr>
              <p:cNvPr id="518" name="右矢印 517"/>
              <p:cNvSpPr/>
              <p:nvPr/>
            </p:nvSpPr>
            <p:spPr>
              <a:xfrm flipH="1">
                <a:off x="10471283" y="1123613"/>
                <a:ext cx="570330" cy="354534"/>
              </a:xfrm>
              <a:prstGeom prst="rightArrow">
                <a:avLst/>
              </a:prstGeom>
              <a:solidFill>
                <a:sysClr val="window" lastClr="FFFFFF">
                  <a:lumMod val="8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700" b="0" i="0" u="none" strike="noStrike" kern="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9" name="テキスト ボックス 518"/>
              <p:cNvSpPr txBox="1"/>
              <p:nvPr/>
            </p:nvSpPr>
            <p:spPr>
              <a:xfrm>
                <a:off x="10536699" y="1217326"/>
                <a:ext cx="633507" cy="200055"/>
              </a:xfrm>
              <a:prstGeom prst="rect">
                <a:avLst/>
              </a:prstGeom>
              <a:noFill/>
            </p:spPr>
            <p:txBody>
              <a:bodyPr wrap="none" rtlCol="0">
                <a:spAutoFit/>
              </a:bodyPr>
              <a:lstStyle/>
              <a:p>
                <a:pPr defTabSz="457200"/>
                <a:r>
                  <a:rPr lang="ja-JP" altLang="en-US" sz="700" dirty="0" smtClean="0">
                    <a:solidFill>
                      <a:prstClr val="black"/>
                    </a:solidFill>
                    <a:ea typeface="游ゴシック" panose="020B0400000000000000" pitchFamily="50" charset="-128"/>
                  </a:rPr>
                  <a:t>築</a:t>
                </a:r>
                <a:r>
                  <a:rPr lang="en-US" altLang="ja-JP" sz="700" dirty="0" smtClean="0">
                    <a:solidFill>
                      <a:prstClr val="black"/>
                    </a:solidFill>
                    <a:ea typeface="游ゴシック" panose="020B0400000000000000" pitchFamily="50" charset="-128"/>
                  </a:rPr>
                  <a:t>40</a:t>
                </a:r>
                <a:r>
                  <a:rPr lang="ja-JP" altLang="en-US" sz="700" dirty="0" smtClean="0">
                    <a:solidFill>
                      <a:prstClr val="black"/>
                    </a:solidFill>
                    <a:ea typeface="游ゴシック" panose="020B0400000000000000" pitchFamily="50" charset="-128"/>
                  </a:rPr>
                  <a:t>年以上</a:t>
                </a:r>
                <a:endParaRPr lang="ja-JP" altLang="en-US" sz="700" dirty="0">
                  <a:solidFill>
                    <a:prstClr val="black"/>
                  </a:solidFill>
                  <a:ea typeface="游ゴシック" panose="020B0400000000000000" pitchFamily="50" charset="-128"/>
                </a:endParaRPr>
              </a:p>
            </p:txBody>
          </p:sp>
          <p:sp>
            <p:nvSpPr>
              <p:cNvPr id="520" name="テキスト ボックス 519"/>
              <p:cNvSpPr txBox="1"/>
              <p:nvPr/>
            </p:nvSpPr>
            <p:spPr>
              <a:xfrm>
                <a:off x="9868164" y="1087059"/>
                <a:ext cx="439878" cy="166119"/>
              </a:xfrm>
              <a:prstGeom prst="rect">
                <a:avLst/>
              </a:prstGeom>
              <a:noFill/>
            </p:spPr>
            <p:txBody>
              <a:bodyPr wrap="none" rtlCol="0">
                <a:spAutoFit/>
              </a:bodyPr>
              <a:lstStyle/>
              <a:p>
                <a:pPr defTabSz="457200"/>
                <a:r>
                  <a:rPr lang="ja-JP" altLang="en-US" sz="700" dirty="0" smtClean="0">
                    <a:solidFill>
                      <a:prstClr val="black"/>
                    </a:solidFill>
                    <a:ea typeface="游ゴシック" panose="020B0400000000000000" pitchFamily="50" charset="-128"/>
                  </a:rPr>
                  <a:t>（万戸）</a:t>
                </a:r>
                <a:endParaRPr lang="ja-JP" altLang="en-US" sz="700" dirty="0">
                  <a:solidFill>
                    <a:prstClr val="black"/>
                  </a:solidFill>
                  <a:ea typeface="游ゴシック" panose="020B0400000000000000" pitchFamily="50" charset="-128"/>
                </a:endParaRPr>
              </a:p>
            </p:txBody>
          </p:sp>
        </p:grpSp>
      </p:grpSp>
      <p:sp>
        <p:nvSpPr>
          <p:cNvPr id="369" name="テキスト ボックス 368"/>
          <p:cNvSpPr txBox="1"/>
          <p:nvPr/>
        </p:nvSpPr>
        <p:spPr>
          <a:xfrm>
            <a:off x="5144607" y="3760084"/>
            <a:ext cx="652371" cy="246221"/>
          </a:xfrm>
          <a:prstGeom prst="rect">
            <a:avLst/>
          </a:prstGeom>
          <a:solidFill>
            <a:schemeClr val="bg1">
              <a:alpha val="53000"/>
            </a:schemeClr>
          </a:solidFill>
        </p:spPr>
        <p:txBody>
          <a:bodyPr wrap="square" rtlCol="0">
            <a:spAutoFit/>
          </a:bodyPr>
          <a:lstStyle/>
          <a:p>
            <a:pPr defTabSz="914400" eaLnBrk="0" fontAlgn="base" hangingPunct="0">
              <a:spcBef>
                <a:spcPct val="0"/>
              </a:spcBef>
              <a:spcAft>
                <a:spcPct val="0"/>
              </a:spcAft>
              <a:defRPr/>
            </a:pPr>
            <a:r>
              <a:rPr lang="ja-JP" altLang="en-US" sz="1000" dirty="0">
                <a:solidFill>
                  <a:srgbClr val="000000"/>
                </a:solidFill>
                <a:latin typeface="Meiryo UI" panose="020B0604030504040204" pitchFamily="50" charset="-128"/>
                <a:ea typeface="Meiryo UI" panose="020B0604030504040204" pitchFamily="50" charset="-128"/>
              </a:rPr>
              <a:t>繰り返し</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521" name="テキスト ボックス 520">
            <a:extLst>
              <a:ext uri="{FF2B5EF4-FFF2-40B4-BE49-F238E27FC236}">
                <a16:creationId xmlns:a16="http://schemas.microsoft.com/office/drawing/2014/main" id="{CA3E0192-415A-4E32-9A86-A5F979B23B2D}"/>
              </a:ext>
            </a:extLst>
          </p:cNvPr>
          <p:cNvSpPr txBox="1"/>
          <p:nvPr/>
        </p:nvSpPr>
        <p:spPr>
          <a:xfrm>
            <a:off x="6657004" y="2926742"/>
            <a:ext cx="3002141" cy="507831"/>
          </a:xfrm>
          <a:prstGeom prst="rect">
            <a:avLst/>
          </a:prstGeom>
          <a:solidFill>
            <a:srgbClr val="ED7D31">
              <a:lumMod val="40000"/>
              <a:lumOff val="60000"/>
            </a:srgbClr>
          </a:solidFill>
          <a:ln w="22225">
            <a:solidFill>
              <a:srgbClr val="C00000">
                <a:alpha val="80000"/>
              </a:srgb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大阪府の役割</a:t>
            </a:r>
            <a:endParaRPr kumimoji="0" lang="en-US" altLang="ja-JP"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ja-JP" sz="1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・町村域の施策の</a:t>
            </a:r>
            <a:r>
              <a:rPr kumimoji="0" lang="ja-JP" altLang="en-US" sz="1200" b="0" i="0" u="none" strike="noStrike" kern="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実施</a:t>
            </a:r>
            <a:r>
              <a:rPr kumimoji="0" lang="en-US" altLang="ja-JP" sz="1200" kern="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200" b="0" i="0" u="none" strike="noStrike" kern="0" cap="none" normalizeH="0" noProof="0" dirty="0" smtClean="0">
                <a:ln>
                  <a:noFill/>
                </a:ln>
                <a:solidFill>
                  <a:prstClr val="black"/>
                </a:solidFill>
                <a:effectLst/>
                <a:uLnTx/>
                <a:uFillTx/>
                <a:latin typeface="Meiryo UI" panose="020B0604030504040204" pitchFamily="50" charset="-128"/>
                <a:ea typeface="Meiryo UI" panose="020B0604030504040204" pitchFamily="50" charset="-128"/>
              </a:rPr>
              <a:t>市への技術</a:t>
            </a:r>
            <a:r>
              <a:rPr kumimoji="0" lang="ja-JP" altLang="en-US" sz="1200" kern="0" dirty="0" smtClean="0">
                <a:solidFill>
                  <a:prstClr val="black"/>
                </a:solidFill>
                <a:latin typeface="Meiryo UI" panose="020B0604030504040204" pitchFamily="50" charset="-128"/>
                <a:ea typeface="Meiryo UI" panose="020B0604030504040204" pitchFamily="50" charset="-128"/>
              </a:rPr>
              <a:t>支援 </a:t>
            </a:r>
            <a:r>
              <a:rPr kumimoji="0" lang="ja-JP" altLang="en-US" sz="1200" b="0" i="0" u="none" strike="noStrike" kern="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など</a:t>
            </a:r>
            <a:endParaRPr kumimoji="0" lang="en-US" altLang="ja-JP" sz="1200" b="0" i="0" u="none" strike="noStrike" kern="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22" name="テキスト ボックス 521">
            <a:extLst>
              <a:ext uri="{FF2B5EF4-FFF2-40B4-BE49-F238E27FC236}">
                <a16:creationId xmlns:a16="http://schemas.microsoft.com/office/drawing/2014/main" id="{CA3E0192-415A-4E32-9A86-A5F979B23B2D}"/>
              </a:ext>
            </a:extLst>
          </p:cNvPr>
          <p:cNvSpPr txBox="1"/>
          <p:nvPr/>
        </p:nvSpPr>
        <p:spPr>
          <a:xfrm>
            <a:off x="4634189" y="2919804"/>
            <a:ext cx="1978830" cy="553998"/>
          </a:xfrm>
          <a:prstGeom prst="rect">
            <a:avLst/>
          </a:prstGeom>
          <a:solidFill>
            <a:sysClr val="window" lastClr="FFFFFF">
              <a:lumMod val="85000"/>
            </a:sysClr>
          </a:solidFill>
          <a:ln w="22225">
            <a:solidFill>
              <a:sysClr val="windowText" lastClr="000000">
                <a:alpha val="80000"/>
              </a:sys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実態調査</a:t>
            </a:r>
            <a:r>
              <a:rPr kumimoji="0" lang="ja-JP" altLang="en-US" sz="1400" b="1" kern="0" dirty="0" smtClean="0">
                <a:solidFill>
                  <a:prstClr val="black"/>
                </a:solidFill>
                <a:latin typeface="Meiryo UI" panose="020B0604030504040204" pitchFamily="50" charset="-128"/>
                <a:ea typeface="Meiryo UI" panose="020B0604030504040204" pitchFamily="50" charset="-128"/>
              </a:rPr>
              <a:t>（全数把握）</a:t>
            </a:r>
            <a:endParaRPr kumimoji="0" lang="en-US" altLang="ja-JP" sz="14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（市域は市、町村域は府）</a:t>
            </a:r>
            <a:endParaRPr kumimoji="0" lang="en-US" altLang="ja-JP" sz="2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ja-JP" sz="6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586649" y="6400820"/>
            <a:ext cx="2311400" cy="365125"/>
          </a:xfrm>
        </p:spPr>
        <p:txBody>
          <a:bodyPr/>
          <a:lstStyle/>
          <a:p>
            <a:fld id="{EA6D242B-6A52-4C5C-AF40-54B5FB6D04E5}" type="slidenum">
              <a:rPr kumimoji="1" lang="ja-JP" altLang="en-US" smtClean="0"/>
              <a:t>14</a:t>
            </a:fld>
            <a:endParaRPr kumimoji="1" lang="ja-JP" altLang="en-US" dirty="0"/>
          </a:p>
        </p:txBody>
      </p:sp>
      <p:sp>
        <p:nvSpPr>
          <p:cNvPr id="523" name="正方形/長方形 522">
            <a:extLst>
              <a:ext uri="{FF2B5EF4-FFF2-40B4-BE49-F238E27FC236}">
                <a16:creationId xmlns:a16="http://schemas.microsoft.com/office/drawing/2014/main" id="{B2214278-2596-4ED4-9E11-B8C83DB4BFF5}"/>
              </a:ext>
            </a:extLst>
          </p:cNvPr>
          <p:cNvSpPr/>
          <p:nvPr/>
        </p:nvSpPr>
        <p:spPr bwMode="gray">
          <a:xfrm>
            <a:off x="156522" y="918215"/>
            <a:ext cx="2015178" cy="423079"/>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計画の概要</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4" name="正方形/長方形 523">
            <a:extLst>
              <a:ext uri="{FF2B5EF4-FFF2-40B4-BE49-F238E27FC236}">
                <a16:creationId xmlns:a16="http://schemas.microsoft.com/office/drawing/2014/main" id="{B2214278-2596-4ED4-9E11-B8C83DB4BFF5}"/>
              </a:ext>
            </a:extLst>
          </p:cNvPr>
          <p:cNvSpPr/>
          <p:nvPr/>
        </p:nvSpPr>
        <p:spPr bwMode="gray">
          <a:xfrm>
            <a:off x="156522" y="1382697"/>
            <a:ext cx="2943866"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現状と課題</a:t>
            </a:r>
          </a:p>
        </p:txBody>
      </p:sp>
      <p:sp>
        <p:nvSpPr>
          <p:cNvPr id="525" name="正方形/長方形 524">
            <a:extLst>
              <a:ext uri="{FF2B5EF4-FFF2-40B4-BE49-F238E27FC236}">
                <a16:creationId xmlns:a16="http://schemas.microsoft.com/office/drawing/2014/main" id="{B2214278-2596-4ED4-9E11-B8C83DB4BFF5}"/>
              </a:ext>
            </a:extLst>
          </p:cNvPr>
          <p:cNvSpPr/>
          <p:nvPr/>
        </p:nvSpPr>
        <p:spPr bwMode="gray">
          <a:xfrm>
            <a:off x="156521" y="2903941"/>
            <a:ext cx="4351677"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管理適正化及び再生円滑化の考え方</a:t>
            </a:r>
          </a:p>
        </p:txBody>
      </p:sp>
    </p:spTree>
    <p:extLst>
      <p:ext uri="{BB962C8B-B14F-4D97-AF65-F5344CB8AC3E}">
        <p14:creationId xmlns:p14="http://schemas.microsoft.com/office/powerpoint/2010/main" val="3785626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⑤大阪府</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分譲マンション管理適正化及び再生円滑化基本計画</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の取組の推進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90417" y="1003300"/>
            <a:ext cx="9579429" cy="5724376"/>
          </a:xfrm>
          <a:prstGeom prst="roundRect">
            <a:avLst>
              <a:gd name="adj" fmla="val 26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190417" y="1093302"/>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146644" y="1593580"/>
            <a:ext cx="9650319" cy="540654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（管理</a:t>
            </a:r>
            <a:r>
              <a:rPr lang="ja-JP" altLang="en-US" sz="1600" dirty="0">
                <a:latin typeface="Meiryo UI" panose="020B0604030504040204" pitchFamily="50" charset="-128"/>
                <a:ea typeface="Meiryo UI" panose="020B0604030504040204" pitchFamily="50" charset="-128"/>
              </a:rPr>
              <a:t>組合の自律的で適切な管理の</a:t>
            </a:r>
            <a:r>
              <a:rPr lang="ja-JP" altLang="en-US" sz="1600" dirty="0" smtClean="0">
                <a:latin typeface="Meiryo UI" panose="020B0604030504040204" pitchFamily="50" charset="-128"/>
                <a:ea typeface="Meiryo UI" panose="020B0604030504040204" pitchFamily="50" charset="-128"/>
              </a:rPr>
              <a:t>促進）</a:t>
            </a:r>
            <a:endParaRPr lang="en-US" altLang="ja-JP" sz="1600" dirty="0" smtClean="0">
              <a:latin typeface="Meiryo UI" panose="020B0604030504040204" pitchFamily="50" charset="-128"/>
              <a:ea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endParaRPr>
          </a:p>
          <a:p>
            <a:r>
              <a:rPr lang="ja-JP" altLang="en-US" sz="1517"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マンション管理適正化事業</a:t>
            </a:r>
            <a:endParaRPr lang="en-US" altLang="ja-JP" b="1" dirty="0" smtClean="0">
              <a:latin typeface="Meiryo UI" panose="020B0604030504040204" pitchFamily="50" charset="-128"/>
              <a:ea typeface="Meiryo UI" panose="020B0604030504040204" pitchFamily="50" charset="-128"/>
            </a:endParaRPr>
          </a:p>
          <a:p>
            <a:endParaRPr lang="en-US" altLang="ja-JP" sz="433"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対象：</a:t>
            </a:r>
            <a:r>
              <a:rPr lang="ja-JP" altLang="en-US" sz="1600" b="1" u="sng" spc="-100" dirty="0">
                <a:solidFill>
                  <a:srgbClr val="FF0000"/>
                </a:solidFill>
                <a:latin typeface="Meiryo UI" panose="020B0604030504040204" pitchFamily="50" charset="-128"/>
                <a:ea typeface="Meiryo UI" panose="020B0604030504040204" pitchFamily="50" charset="-128"/>
              </a:rPr>
              <a:t>管理組合が組織化されていない</a:t>
            </a:r>
            <a:r>
              <a:rPr lang="ja-JP" altLang="en-US" sz="1600" b="1" u="sng" spc="-100" dirty="0" smtClean="0">
                <a:solidFill>
                  <a:srgbClr val="FF0000"/>
                </a:solidFill>
                <a:latin typeface="Meiryo UI" panose="020B0604030504040204" pitchFamily="50" charset="-128"/>
                <a:ea typeface="Meiryo UI" panose="020B0604030504040204" pitchFamily="50" charset="-128"/>
              </a:rPr>
              <a:t>等</a:t>
            </a:r>
            <a:r>
              <a:rPr lang="ja-JP" altLang="en-US" sz="1600" b="1" u="sng" spc="-100" dirty="0">
                <a:solidFill>
                  <a:srgbClr val="FF0000"/>
                </a:solidFill>
                <a:latin typeface="Meiryo UI" panose="020B0604030504040204" pitchFamily="50" charset="-128"/>
                <a:ea typeface="Meiryo UI" panose="020B0604030504040204" pitchFamily="50" charset="-128"/>
              </a:rPr>
              <a:t>の</a:t>
            </a:r>
            <a:r>
              <a:rPr lang="ja-JP" altLang="en-US" sz="1600" b="1" u="sng" spc="-100" dirty="0" smtClean="0">
                <a:solidFill>
                  <a:srgbClr val="FF0000"/>
                </a:solidFill>
                <a:latin typeface="Meiryo UI" panose="020B0604030504040204" pitchFamily="50" charset="-128"/>
                <a:ea typeface="Meiryo UI" panose="020B0604030504040204" pitchFamily="50" charset="-128"/>
              </a:rPr>
              <a:t>分譲</a:t>
            </a:r>
            <a:r>
              <a:rPr lang="ja-JP" altLang="en-US" sz="1600" b="1" u="sng" spc="-100" dirty="0">
                <a:solidFill>
                  <a:srgbClr val="FF0000"/>
                </a:solidFill>
                <a:latin typeface="Meiryo UI" panose="020B0604030504040204" pitchFamily="50" charset="-128"/>
                <a:ea typeface="Meiryo UI" panose="020B0604030504040204" pitchFamily="50" charset="-128"/>
              </a:rPr>
              <a:t>マンション</a:t>
            </a:r>
            <a:r>
              <a:rPr lang="ja-JP" altLang="en-US" sz="1600" spc="-100" dirty="0">
                <a:latin typeface="Meiryo UI" panose="020B0604030504040204" pitchFamily="50" charset="-128"/>
                <a:ea typeface="Meiryo UI" panose="020B0604030504040204" pitchFamily="50" charset="-128"/>
              </a:rPr>
              <a:t>　　　</a:t>
            </a:r>
            <a:endParaRPr lang="en-US" altLang="ja-JP" sz="1600" spc="-100" dirty="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概要：</a:t>
            </a:r>
            <a:r>
              <a:rPr lang="ja-JP" altLang="en-US" sz="1600" dirty="0">
                <a:latin typeface="Meiryo UI" panose="020B0604030504040204" pitchFamily="50" charset="-128"/>
                <a:ea typeface="Meiryo UI" panose="020B0604030504040204" pitchFamily="50" charset="-128"/>
              </a:rPr>
              <a:t>管理</a:t>
            </a:r>
            <a:r>
              <a:rPr lang="ja-JP" altLang="en-US" sz="1600" dirty="0" smtClean="0">
                <a:latin typeface="Meiryo UI" panose="020B0604030504040204" pitchFamily="50" charset="-128"/>
                <a:ea typeface="Meiryo UI" panose="020B0604030504040204" pitchFamily="50" charset="-128"/>
              </a:rPr>
              <a:t>適正化に向けマンション管理士を派遣</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r>
              <a:rPr lang="ja-JP" altLang="en-US" sz="1600" b="1" u="sng" dirty="0">
                <a:solidFill>
                  <a:srgbClr val="FF0000"/>
                </a:solidFill>
                <a:latin typeface="Meiryo UI" panose="020B0604030504040204" pitchFamily="50" charset="-128"/>
                <a:ea typeface="Meiryo UI" panose="020B0604030504040204" pitchFamily="50" charset="-128"/>
              </a:rPr>
              <a:t>プッシュ型の支援</a:t>
            </a:r>
            <a:endParaRPr lang="en-US" altLang="ja-JP" sz="1600" b="1" u="sng" dirty="0">
              <a:solidFill>
                <a:srgbClr val="FF0000"/>
              </a:solidFill>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（区分所有者</a:t>
            </a:r>
            <a:r>
              <a:rPr lang="ja-JP" altLang="en-US" sz="1600" dirty="0">
                <a:latin typeface="Meiryo UI" panose="020B0604030504040204" pitchFamily="50" charset="-128"/>
                <a:ea typeface="Meiryo UI" panose="020B0604030504040204" pitchFamily="50" charset="-128"/>
              </a:rPr>
              <a:t>等からの申請に</a:t>
            </a:r>
            <a:r>
              <a:rPr lang="ja-JP" altLang="en-US" sz="1600" dirty="0" smtClean="0">
                <a:latin typeface="Meiryo UI" panose="020B0604030504040204" pitchFamily="50" charset="-128"/>
                <a:ea typeface="Meiryo UI" panose="020B0604030504040204" pitchFamily="50" charset="-128"/>
              </a:rPr>
              <a:t>よらない支援）</a:t>
            </a:r>
            <a:endParaRPr lang="en-US" altLang="ja-JP" sz="1600" dirty="0" smtClean="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endParaRPr lang="en-US" altLang="ja-JP" sz="1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（再生の円滑化の</a:t>
            </a:r>
            <a:r>
              <a:rPr lang="ja-JP" altLang="en-US" sz="1600" dirty="0" smtClean="0">
                <a:latin typeface="Meiryo UI" panose="020B0604030504040204" pitchFamily="50" charset="-128"/>
                <a:ea typeface="Meiryo UI" panose="020B0604030504040204" pitchFamily="50" charset="-128"/>
              </a:rPr>
              <a:t>推進）</a:t>
            </a:r>
            <a:endParaRPr lang="en-US" altLang="ja-JP" sz="1600" dirty="0">
              <a:latin typeface="Meiryo UI" panose="020B0604030504040204" pitchFamily="50" charset="-128"/>
              <a:ea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マンション</a:t>
            </a:r>
            <a:r>
              <a:rPr lang="ja-JP" altLang="en-US" b="1" dirty="0">
                <a:latin typeface="Meiryo UI" panose="020B0604030504040204" pitchFamily="50" charset="-128"/>
                <a:ea typeface="Meiryo UI" panose="020B0604030504040204" pitchFamily="50" charset="-128"/>
              </a:rPr>
              <a:t>再生円滑化</a:t>
            </a:r>
            <a:r>
              <a:rPr lang="ja-JP" altLang="en-US" b="1" dirty="0" smtClean="0">
                <a:latin typeface="Meiryo UI" panose="020B0604030504040204" pitchFamily="50" charset="-128"/>
                <a:ea typeface="Meiryo UI" panose="020B0604030504040204" pitchFamily="50" charset="-128"/>
              </a:rPr>
              <a:t>事業</a:t>
            </a:r>
            <a:endParaRPr lang="en-US" altLang="ja-JP" b="1" dirty="0" smtClean="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対象：</a:t>
            </a:r>
            <a:r>
              <a:rPr lang="ja-JP" altLang="en-US" sz="1600" b="1" u="sng" dirty="0">
                <a:solidFill>
                  <a:srgbClr val="FF0000"/>
                </a:solidFill>
                <a:latin typeface="Meiryo UI" panose="020B0604030504040204" pitchFamily="50" charset="-128"/>
                <a:ea typeface="Meiryo UI" panose="020B0604030504040204" pitchFamily="50" charset="-128"/>
              </a:rPr>
              <a:t>築</a:t>
            </a:r>
            <a:r>
              <a:rPr lang="en-US" altLang="ja-JP" sz="1600" b="1" u="sng" dirty="0">
                <a:solidFill>
                  <a:srgbClr val="FF0000"/>
                </a:solidFill>
                <a:latin typeface="Meiryo UI" panose="020B0604030504040204" pitchFamily="50" charset="-128"/>
                <a:ea typeface="Meiryo UI" panose="020B0604030504040204" pitchFamily="50" charset="-128"/>
              </a:rPr>
              <a:t>40</a:t>
            </a:r>
            <a:r>
              <a:rPr lang="ja-JP" altLang="en-US" sz="1600" b="1" u="sng" dirty="0">
                <a:solidFill>
                  <a:srgbClr val="FF0000"/>
                </a:solidFill>
                <a:latin typeface="Meiryo UI" panose="020B0604030504040204" pitchFamily="50" charset="-128"/>
                <a:ea typeface="Meiryo UI" panose="020B0604030504040204" pitchFamily="50" charset="-128"/>
              </a:rPr>
              <a:t>年を超える分譲マンション</a:t>
            </a:r>
            <a:endParaRPr lang="en-US" altLang="ja-JP" sz="1600" b="1" u="sng" dirty="0">
              <a:solidFill>
                <a:srgbClr val="FF0000"/>
              </a:solidFill>
              <a:latin typeface="Meiryo UI" panose="020B0604030504040204" pitchFamily="50" charset="-128"/>
              <a:ea typeface="Meiryo UI" panose="020B0604030504040204" pitchFamily="50" charset="-128"/>
            </a:endParaRPr>
          </a:p>
          <a:p>
            <a:endParaRPr lang="en-US" altLang="ja-JP" sz="16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概要：</a:t>
            </a:r>
            <a:r>
              <a:rPr lang="ja-JP" altLang="en-US" sz="1600" b="1" u="sng" dirty="0">
                <a:solidFill>
                  <a:srgbClr val="FF0000"/>
                </a:solidFill>
                <a:latin typeface="Meiryo UI" panose="020B0604030504040204" pitchFamily="50" charset="-128"/>
                <a:ea typeface="Meiryo UI" panose="020B0604030504040204" pitchFamily="50" charset="-128"/>
              </a:rPr>
              <a:t>マンション除却までの資金計画を</a:t>
            </a:r>
            <a:r>
              <a:rPr lang="ja-JP" altLang="en-US" sz="1600" b="1" u="sng" dirty="0" smtClean="0">
                <a:solidFill>
                  <a:srgbClr val="FF0000"/>
                </a:solidFill>
                <a:latin typeface="Meiryo UI" panose="020B0604030504040204" pitchFamily="50" charset="-128"/>
                <a:ea typeface="Meiryo UI" panose="020B0604030504040204" pitchFamily="50" charset="-128"/>
              </a:rPr>
              <a:t>含む中長期の</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r>
              <a:rPr lang="ja-JP" altLang="en-US" sz="1600" b="1" dirty="0">
                <a:solidFill>
                  <a:srgbClr val="FF0000"/>
                </a:solidFill>
                <a:latin typeface="Meiryo UI" panose="020B0604030504040204" pitchFamily="50" charset="-128"/>
                <a:ea typeface="Meiryo UI" panose="020B0604030504040204" pitchFamily="50" charset="-128"/>
              </a:rPr>
              <a:t>　</a:t>
            </a:r>
            <a:r>
              <a:rPr lang="ja-JP" altLang="en-US" sz="1600" b="1" dirty="0" smtClean="0">
                <a:solidFill>
                  <a:srgbClr val="FF0000"/>
                </a:solidFill>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計画策定</a:t>
            </a:r>
            <a:r>
              <a:rPr lang="ja-JP" altLang="en-US" sz="1600" dirty="0" smtClean="0">
                <a:latin typeface="Meiryo UI" panose="020B0604030504040204" pitchFamily="50" charset="-128"/>
                <a:ea typeface="Meiryo UI" panose="020B0604030504040204" pitchFamily="50" charset="-128"/>
              </a:rPr>
              <a:t>に向けマンション管理士を派遣</a:t>
            </a:r>
            <a:endParaRPr lang="en-US" altLang="ja-JP" sz="1600" dirty="0" smtClean="0">
              <a:latin typeface="Meiryo UI" panose="020B0604030504040204" pitchFamily="50" charset="-128"/>
              <a:ea typeface="Meiryo UI" panose="020B0604030504040204" pitchFamily="50" charset="-128"/>
            </a:endParaRPr>
          </a:p>
          <a:p>
            <a:endParaRPr lang="en-US" altLang="ja-JP" sz="1600" b="1" dirty="0" smtClean="0">
              <a:latin typeface="Meiryo UI" panose="020B0604030504040204" pitchFamily="50" charset="-128"/>
              <a:ea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rPr>
              <a:t> </a:t>
            </a:r>
          </a:p>
          <a:p>
            <a:endParaRPr lang="en-US" altLang="ja-JP" sz="1600" b="1" dirty="0">
              <a:latin typeface="Meiryo UI" panose="020B0604030504040204" pitchFamily="50" charset="-128"/>
              <a:ea typeface="Meiryo UI" panose="020B0604030504040204" pitchFamily="50" charset="-128"/>
            </a:endParaRPr>
          </a:p>
          <a:p>
            <a:endParaRPr lang="en-US" altLang="ja-JP" sz="1200" b="1" dirty="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p:txBody>
      </p:sp>
      <p:sp>
        <p:nvSpPr>
          <p:cNvPr id="13" name="角丸四角形 12"/>
          <p:cNvSpPr/>
          <p:nvPr/>
        </p:nvSpPr>
        <p:spPr>
          <a:xfrm>
            <a:off x="5430732" y="2480495"/>
            <a:ext cx="1279411" cy="233774"/>
          </a:xfrm>
          <a:prstGeom prst="round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ja-JP" altLang="en-US" sz="1200" kern="100" dirty="0" smtClean="0">
                <a:solidFill>
                  <a:srgbClr val="000000"/>
                </a:solidFill>
                <a:ea typeface="HG丸ｺﾞｼｯｸM-PRO" panose="020F0600000000000000" pitchFamily="50" charset="-128"/>
                <a:cs typeface="Times New Roman" panose="02020603050405020304" pitchFamily="18" charset="0"/>
              </a:rPr>
              <a:t>大阪府</a:t>
            </a:r>
            <a:endParaRPr lang="ja-JP" altLang="en-US" sz="900" kern="100" dirty="0">
              <a:ea typeface="ＭＳ 明朝" panose="02020609040205080304" pitchFamily="17" charset="-128"/>
              <a:cs typeface="Times New Roman" panose="02020603050405020304" pitchFamily="18" charset="0"/>
            </a:endParaRPr>
          </a:p>
        </p:txBody>
      </p:sp>
      <p:sp>
        <p:nvSpPr>
          <p:cNvPr id="14" name="角丸四角形 13"/>
          <p:cNvSpPr/>
          <p:nvPr/>
        </p:nvSpPr>
        <p:spPr>
          <a:xfrm>
            <a:off x="8235149" y="2480494"/>
            <a:ext cx="1400822" cy="233775"/>
          </a:xfrm>
          <a:prstGeom prst="round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ja-JP" altLang="en-US" sz="1200" kern="100" dirty="0" smtClean="0">
                <a:solidFill>
                  <a:srgbClr val="000000"/>
                </a:solidFill>
                <a:ea typeface="HG丸ｺﾞｼｯｸM-PRO" panose="020F0600000000000000" pitchFamily="50" charset="-128"/>
                <a:cs typeface="Times New Roman" panose="02020603050405020304" pitchFamily="18" charset="0"/>
              </a:rPr>
              <a:t>各市</a:t>
            </a:r>
            <a:endParaRPr lang="en-US" altLang="ja-JP" sz="1200" kern="100" dirty="0" smtClean="0">
              <a:solidFill>
                <a:srgbClr val="000000"/>
              </a:solidFill>
              <a:ea typeface="HG丸ｺﾞｼｯｸM-PRO" panose="020F0600000000000000" pitchFamily="50" charset="-128"/>
              <a:cs typeface="Times New Roman" panose="02020603050405020304" pitchFamily="18" charset="0"/>
            </a:endParaRPr>
          </a:p>
        </p:txBody>
      </p:sp>
      <p:sp>
        <p:nvSpPr>
          <p:cNvPr id="15" name="左右矢印 14"/>
          <p:cNvSpPr/>
          <p:nvPr/>
        </p:nvSpPr>
        <p:spPr>
          <a:xfrm>
            <a:off x="6901912" y="2504228"/>
            <a:ext cx="1224631" cy="223581"/>
          </a:xfrm>
          <a:prstGeom prst="leftRightArrow">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16" name="右矢印 15"/>
          <p:cNvSpPr/>
          <p:nvPr/>
        </p:nvSpPr>
        <p:spPr>
          <a:xfrm rot="5400000">
            <a:off x="5801728" y="2883564"/>
            <a:ext cx="487116" cy="301147"/>
          </a:xfrm>
          <a:prstGeom prst="rightArrow">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17" name="テキスト ボックス 16"/>
          <p:cNvSpPr txBox="1"/>
          <p:nvPr/>
        </p:nvSpPr>
        <p:spPr>
          <a:xfrm>
            <a:off x="6181454" y="2868966"/>
            <a:ext cx="411884" cy="38233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ja-JP" altLang="en-US" sz="1200" kern="100" dirty="0">
                <a:latin typeface="Century" panose="02040604050505020304" pitchFamily="18" charset="0"/>
                <a:ea typeface="HG丸ｺﾞｼｯｸM-PRO" panose="020F0600000000000000" pitchFamily="50" charset="-128"/>
                <a:cs typeface="Times New Roman" panose="02020603050405020304" pitchFamily="18" charset="0"/>
              </a:rPr>
              <a:t>委託</a:t>
            </a:r>
            <a:endParaRPr lang="ja-JP" altLang="en-US"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7"/>
          <p:cNvSpPr txBox="1"/>
          <p:nvPr/>
        </p:nvSpPr>
        <p:spPr>
          <a:xfrm>
            <a:off x="7030088" y="2841818"/>
            <a:ext cx="2365008" cy="520665"/>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r">
              <a:lnSpc>
                <a:spcPts val="700"/>
              </a:lnSpc>
            </a:pPr>
            <a:r>
              <a:rPr lang="ja-JP" altLang="en-US" sz="1100" kern="100" dirty="0">
                <a:latin typeface="Century" panose="02040604050505020304" pitchFamily="18" charset="0"/>
                <a:ea typeface="HG丸ｺﾞｼｯｸM-PRO" panose="020F0600000000000000" pitchFamily="50" charset="-128"/>
                <a:cs typeface="Times New Roman" panose="02020603050405020304" pitchFamily="18" charset="0"/>
              </a:rPr>
              <a:t>区分所有者等への</a:t>
            </a:r>
            <a:r>
              <a:rPr lang="ja-JP" altLang="en-US" sz="1100" kern="100" dirty="0" smtClean="0">
                <a:latin typeface="Century" panose="02040604050505020304" pitchFamily="18" charset="0"/>
                <a:ea typeface="HG丸ｺﾞｼｯｸM-PRO" panose="020F0600000000000000" pitchFamily="50" charset="-128"/>
                <a:cs typeface="Times New Roman" panose="02020603050405020304" pitchFamily="18" charset="0"/>
              </a:rPr>
              <a:t>連絡</a:t>
            </a:r>
            <a:endParaRPr lang="en-US" altLang="ja-JP" sz="11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algn="r">
              <a:lnSpc>
                <a:spcPts val="700"/>
              </a:lnSpc>
            </a:pPr>
            <a:endParaRPr lang="ja-JP" altLang="en-US" sz="1100" kern="100" dirty="0">
              <a:latin typeface="Century" panose="02040604050505020304" pitchFamily="18" charset="0"/>
              <a:ea typeface="ＭＳ 明朝" panose="02020609040205080304" pitchFamily="17" charset="-128"/>
              <a:cs typeface="Times New Roman" panose="02020603050405020304" pitchFamily="18" charset="0"/>
            </a:endParaRPr>
          </a:p>
          <a:p>
            <a:pPr algn="r">
              <a:lnSpc>
                <a:spcPts val="700"/>
              </a:lnSpc>
            </a:pPr>
            <a:r>
              <a:rPr lang="ja-JP" altLang="en-US" sz="1100" kern="100" dirty="0">
                <a:latin typeface="Century" panose="02040604050505020304" pitchFamily="18" charset="0"/>
                <a:ea typeface="HG丸ｺﾞｼｯｸM-PRO" panose="020F0600000000000000" pitchFamily="50" charset="-128"/>
                <a:cs typeface="Times New Roman" panose="02020603050405020304" pitchFamily="18" charset="0"/>
              </a:rPr>
              <a:t>必要に応じて、助言、</a:t>
            </a:r>
            <a:r>
              <a:rPr lang="ja-JP" altLang="en-US" sz="1100" kern="100" dirty="0" smtClean="0">
                <a:latin typeface="Century" panose="02040604050505020304" pitchFamily="18" charset="0"/>
                <a:ea typeface="HG丸ｺﾞｼｯｸM-PRO" panose="020F0600000000000000" pitchFamily="50" charset="-128"/>
                <a:cs typeface="Times New Roman" panose="02020603050405020304" pitchFamily="18" charset="0"/>
              </a:rPr>
              <a:t>指導  等</a:t>
            </a:r>
            <a:endParaRPr lang="ja-JP" altLang="en-US"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右矢印 18"/>
          <p:cNvSpPr/>
          <p:nvPr/>
        </p:nvSpPr>
        <p:spPr>
          <a:xfrm rot="5400000">
            <a:off x="9196146" y="2888799"/>
            <a:ext cx="500634" cy="232629"/>
          </a:xfrm>
          <a:prstGeom prst="rightArrow">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20" name="角丸四角形 19"/>
          <p:cNvSpPr/>
          <p:nvPr/>
        </p:nvSpPr>
        <p:spPr>
          <a:xfrm>
            <a:off x="8258558" y="3307091"/>
            <a:ext cx="1377413" cy="460455"/>
          </a:xfrm>
          <a:prstGeom prst="roundRect">
            <a:avLst/>
          </a:prstGeom>
          <a:solidFill>
            <a:schemeClr val="accent2">
              <a:lumMod val="20000"/>
              <a:lumOff val="80000"/>
            </a:schemeClr>
          </a:solidFill>
          <a:ln w="19050">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00"/>
              </a:lnSpc>
            </a:pPr>
            <a:r>
              <a:rPr lang="ja-JP" altLang="en-US" sz="1200" kern="100" dirty="0">
                <a:solidFill>
                  <a:srgbClr val="000000"/>
                </a:solidFill>
                <a:ea typeface="HG丸ｺﾞｼｯｸM-PRO" panose="020F0600000000000000" pitchFamily="50" charset="-128"/>
                <a:cs typeface="Times New Roman" panose="02020603050405020304" pitchFamily="18" charset="0"/>
              </a:rPr>
              <a:t>分譲</a:t>
            </a:r>
            <a:r>
              <a:rPr lang="ja-JP" altLang="en-US" sz="1200" kern="100" dirty="0" smtClean="0">
                <a:solidFill>
                  <a:srgbClr val="000000"/>
                </a:solidFill>
                <a:ea typeface="HG丸ｺﾞｼｯｸM-PRO" panose="020F0600000000000000" pitchFamily="50" charset="-128"/>
                <a:cs typeface="Times New Roman" panose="02020603050405020304" pitchFamily="18" charset="0"/>
              </a:rPr>
              <a:t>マンション</a:t>
            </a:r>
            <a:endParaRPr lang="en-US" altLang="ja-JP" sz="1200" kern="100" dirty="0" smtClean="0">
              <a:solidFill>
                <a:srgbClr val="000000"/>
              </a:solidFill>
              <a:ea typeface="HG丸ｺﾞｼｯｸM-PRO" panose="020F0600000000000000" pitchFamily="50" charset="-128"/>
              <a:cs typeface="Times New Roman" panose="02020603050405020304" pitchFamily="18" charset="0"/>
            </a:endParaRPr>
          </a:p>
          <a:p>
            <a:pPr algn="ctr">
              <a:lnSpc>
                <a:spcPts val="1600"/>
              </a:lnSpc>
            </a:pPr>
            <a:r>
              <a:rPr lang="ja-JP" altLang="en-US" sz="1200" kern="100" dirty="0" smtClean="0">
                <a:solidFill>
                  <a:srgbClr val="000000"/>
                </a:solidFill>
                <a:ea typeface="HG丸ｺﾞｼｯｸM-PRO" panose="020F0600000000000000" pitchFamily="50" charset="-128"/>
                <a:cs typeface="Times New Roman" panose="02020603050405020304" pitchFamily="18" charset="0"/>
              </a:rPr>
              <a:t>の区分</a:t>
            </a:r>
            <a:r>
              <a:rPr lang="ja-JP" altLang="en-US" sz="1200" kern="100" dirty="0">
                <a:solidFill>
                  <a:srgbClr val="000000"/>
                </a:solidFill>
                <a:ea typeface="HG丸ｺﾞｼｯｸM-PRO" panose="020F0600000000000000" pitchFamily="50" charset="-128"/>
                <a:cs typeface="Times New Roman" panose="02020603050405020304" pitchFamily="18" charset="0"/>
              </a:rPr>
              <a:t>所有者</a:t>
            </a:r>
            <a:r>
              <a:rPr lang="ja-JP" altLang="en-US" sz="1200" kern="100" dirty="0" smtClean="0">
                <a:solidFill>
                  <a:srgbClr val="000000"/>
                </a:solidFill>
                <a:ea typeface="HG丸ｺﾞｼｯｸM-PRO" panose="020F0600000000000000" pitchFamily="50" charset="-128"/>
                <a:cs typeface="Times New Roman" panose="02020603050405020304" pitchFamily="18" charset="0"/>
              </a:rPr>
              <a:t>等</a:t>
            </a:r>
            <a:endParaRPr lang="en-US" altLang="ja-JP" sz="1200" kern="100" dirty="0" smtClean="0">
              <a:solidFill>
                <a:srgbClr val="000000"/>
              </a:solidFill>
              <a:ea typeface="HG丸ｺﾞｼｯｸM-PRO" panose="020F0600000000000000" pitchFamily="50" charset="-128"/>
              <a:cs typeface="Times New Roman" panose="02020603050405020304" pitchFamily="18" charset="0"/>
            </a:endParaRPr>
          </a:p>
        </p:txBody>
      </p:sp>
      <p:sp>
        <p:nvSpPr>
          <p:cNvPr id="21" name="角丸四角形 20"/>
          <p:cNvSpPr/>
          <p:nvPr/>
        </p:nvSpPr>
        <p:spPr>
          <a:xfrm>
            <a:off x="5419589" y="3307091"/>
            <a:ext cx="1279412" cy="46045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ja-JP" altLang="en-US" sz="1200" kern="100" dirty="0">
                <a:solidFill>
                  <a:srgbClr val="000000"/>
                </a:solidFill>
                <a:ea typeface="HG丸ｺﾞｼｯｸM-PRO" panose="020F0600000000000000" pitchFamily="50" charset="-128"/>
                <a:cs typeface="Times New Roman" panose="02020603050405020304" pitchFamily="18" charset="0"/>
              </a:rPr>
              <a:t>委託事</a:t>
            </a:r>
            <a:r>
              <a:rPr lang="ja-JP" altLang="en-US" sz="1200" kern="100" dirty="0" smtClean="0">
                <a:solidFill>
                  <a:srgbClr val="000000"/>
                </a:solidFill>
                <a:ea typeface="HG丸ｺﾞｼｯｸM-PRO" panose="020F0600000000000000" pitchFamily="50" charset="-128"/>
                <a:cs typeface="Times New Roman" panose="02020603050405020304" pitchFamily="18" charset="0"/>
              </a:rPr>
              <a:t>業者</a:t>
            </a:r>
            <a:endParaRPr lang="en-US" altLang="ja-JP" sz="1200" kern="100" dirty="0" smtClean="0">
              <a:solidFill>
                <a:srgbClr val="000000"/>
              </a:solidFill>
              <a:ea typeface="HG丸ｺﾞｼｯｸM-PRO" panose="020F0600000000000000" pitchFamily="50" charset="-128"/>
              <a:cs typeface="Times New Roman" panose="02020603050405020304" pitchFamily="18" charset="0"/>
            </a:endParaRPr>
          </a:p>
        </p:txBody>
      </p:sp>
      <p:sp>
        <p:nvSpPr>
          <p:cNvPr id="22" name="右矢印 21"/>
          <p:cNvSpPr/>
          <p:nvPr/>
        </p:nvSpPr>
        <p:spPr>
          <a:xfrm>
            <a:off x="6882914" y="3353526"/>
            <a:ext cx="1243629" cy="273482"/>
          </a:xfrm>
          <a:prstGeom prst="rightArrow">
            <a:avLst/>
          </a:prstGeom>
          <a:solidFill>
            <a:schemeClr val="accent2">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23" name="テキスト ボックス 23"/>
          <p:cNvSpPr txBox="1"/>
          <p:nvPr/>
        </p:nvSpPr>
        <p:spPr>
          <a:xfrm>
            <a:off x="6682151" y="3640981"/>
            <a:ext cx="1642818" cy="278223"/>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lnSpc>
                <a:spcPts val="1125"/>
              </a:lnSpc>
            </a:pPr>
            <a:r>
              <a:rPr lang="ja-JP" altLang="en-US" sz="1050" b="1" kern="100" dirty="0">
                <a:latin typeface="Century" panose="02040604050505020304" pitchFamily="18" charset="0"/>
                <a:ea typeface="HG丸ｺﾞｼｯｸM-PRO" panose="020F0600000000000000" pitchFamily="50" charset="-128"/>
                <a:cs typeface="Times New Roman" panose="02020603050405020304" pitchFamily="18" charset="0"/>
              </a:rPr>
              <a:t>マンション管理士を派遣</a:t>
            </a:r>
            <a:endParaRPr lang="ja-JP" altLang="en-US" sz="9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11"/>
          <p:cNvSpPr txBox="1"/>
          <p:nvPr/>
        </p:nvSpPr>
        <p:spPr>
          <a:xfrm>
            <a:off x="7282133" y="2410607"/>
            <a:ext cx="342424" cy="264266"/>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ja-JP" altLang="en-US" sz="1200" kern="100" dirty="0">
                <a:latin typeface="Century" panose="02040604050505020304" pitchFamily="18" charset="0"/>
                <a:ea typeface="HG丸ｺﾞｼｯｸM-PRO" panose="020F0600000000000000" pitchFamily="50" charset="-128"/>
                <a:cs typeface="Times New Roman" panose="02020603050405020304" pitchFamily="18" charset="0"/>
              </a:rPr>
              <a:t>連携</a:t>
            </a:r>
            <a:endParaRPr lang="ja-JP" altLang="en-US"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角丸四角形 24"/>
          <p:cNvSpPr/>
          <p:nvPr/>
        </p:nvSpPr>
        <p:spPr>
          <a:xfrm>
            <a:off x="5419907" y="4782662"/>
            <a:ext cx="1286314" cy="225817"/>
          </a:xfrm>
          <a:prstGeom prst="round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ja-JP" altLang="en-US" sz="1200" kern="100" dirty="0" smtClean="0">
                <a:solidFill>
                  <a:srgbClr val="000000"/>
                </a:solidFill>
                <a:ea typeface="HG丸ｺﾞｼｯｸM-PRO" panose="020F0600000000000000" pitchFamily="50" charset="-128"/>
                <a:cs typeface="Times New Roman" panose="02020603050405020304" pitchFamily="18" charset="0"/>
              </a:rPr>
              <a:t>大阪府</a:t>
            </a:r>
            <a:endParaRPr lang="ja-JP" altLang="en-US" sz="900" kern="100" dirty="0">
              <a:ea typeface="ＭＳ 明朝" panose="02020609040205080304" pitchFamily="17" charset="-128"/>
              <a:cs typeface="Times New Roman" panose="02020603050405020304" pitchFamily="18" charset="0"/>
            </a:endParaRPr>
          </a:p>
        </p:txBody>
      </p:sp>
      <p:sp>
        <p:nvSpPr>
          <p:cNvPr id="26" name="右矢印 25"/>
          <p:cNvSpPr/>
          <p:nvPr/>
        </p:nvSpPr>
        <p:spPr>
          <a:xfrm rot="5400000">
            <a:off x="5843736" y="5125192"/>
            <a:ext cx="383509" cy="284072"/>
          </a:xfrm>
          <a:prstGeom prst="rightArrow">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27" name="テキスト ボックス 26"/>
          <p:cNvSpPr txBox="1"/>
          <p:nvPr/>
        </p:nvSpPr>
        <p:spPr>
          <a:xfrm>
            <a:off x="6164984" y="5094615"/>
            <a:ext cx="411884" cy="38233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ja-JP" altLang="en-US" sz="1200" kern="100" dirty="0">
                <a:latin typeface="Century" panose="02040604050505020304" pitchFamily="18" charset="0"/>
                <a:ea typeface="HG丸ｺﾞｼｯｸM-PRO" panose="020F0600000000000000" pitchFamily="50" charset="-128"/>
                <a:cs typeface="Times New Roman" panose="02020603050405020304" pitchFamily="18" charset="0"/>
              </a:rPr>
              <a:t>委託</a:t>
            </a:r>
            <a:endParaRPr lang="ja-JP" altLang="en-US"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右矢印 27"/>
          <p:cNvSpPr/>
          <p:nvPr/>
        </p:nvSpPr>
        <p:spPr>
          <a:xfrm rot="1188679">
            <a:off x="6825872" y="4993077"/>
            <a:ext cx="1129463" cy="147760"/>
          </a:xfrm>
          <a:prstGeom prst="rightArrow">
            <a:avLst>
              <a:gd name="adj1" fmla="val 50000"/>
              <a:gd name="adj2" fmla="val 125405"/>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29" name="角丸四角形 28"/>
          <p:cNvSpPr/>
          <p:nvPr/>
        </p:nvSpPr>
        <p:spPr>
          <a:xfrm>
            <a:off x="8099652" y="5417676"/>
            <a:ext cx="1536319" cy="456960"/>
          </a:xfrm>
          <a:prstGeom prst="roundRect">
            <a:avLst/>
          </a:prstGeom>
          <a:solidFill>
            <a:schemeClr val="accent2">
              <a:lumMod val="20000"/>
              <a:lumOff val="80000"/>
            </a:schemeClr>
          </a:solidFill>
          <a:ln w="19050">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ts val="1600"/>
              </a:lnSpc>
            </a:pPr>
            <a:r>
              <a:rPr lang="ja-JP" altLang="en-US" sz="1200" kern="100" dirty="0">
                <a:solidFill>
                  <a:srgbClr val="000000"/>
                </a:solidFill>
                <a:ea typeface="HG丸ｺﾞｼｯｸM-PRO" panose="020F0600000000000000" pitchFamily="50" charset="-128"/>
                <a:cs typeface="Times New Roman" panose="02020603050405020304" pitchFamily="18" charset="0"/>
              </a:rPr>
              <a:t>分譲</a:t>
            </a:r>
            <a:r>
              <a:rPr lang="ja-JP" altLang="en-US" sz="1200" kern="100" dirty="0" smtClean="0">
                <a:solidFill>
                  <a:srgbClr val="000000"/>
                </a:solidFill>
                <a:ea typeface="HG丸ｺﾞｼｯｸM-PRO" panose="020F0600000000000000" pitchFamily="50" charset="-128"/>
                <a:cs typeface="Times New Roman" panose="02020603050405020304" pitchFamily="18" charset="0"/>
              </a:rPr>
              <a:t>マンションの</a:t>
            </a:r>
            <a:endParaRPr lang="en-US" altLang="ja-JP" sz="1200" kern="100" dirty="0" smtClean="0">
              <a:solidFill>
                <a:srgbClr val="000000"/>
              </a:solidFill>
              <a:ea typeface="HG丸ｺﾞｼｯｸM-PRO" panose="020F0600000000000000" pitchFamily="50" charset="-128"/>
              <a:cs typeface="Times New Roman" panose="02020603050405020304" pitchFamily="18" charset="0"/>
            </a:endParaRPr>
          </a:p>
          <a:p>
            <a:pPr algn="ctr">
              <a:lnSpc>
                <a:spcPts val="1600"/>
              </a:lnSpc>
            </a:pPr>
            <a:r>
              <a:rPr lang="ja-JP" altLang="en-US" sz="1200" kern="100" dirty="0" smtClean="0">
                <a:solidFill>
                  <a:srgbClr val="000000"/>
                </a:solidFill>
                <a:ea typeface="HG丸ｺﾞｼｯｸM-PRO" panose="020F0600000000000000" pitchFamily="50" charset="-128"/>
                <a:cs typeface="Times New Roman" panose="02020603050405020304" pitchFamily="18" charset="0"/>
              </a:rPr>
              <a:t>管理組合</a:t>
            </a:r>
            <a:endParaRPr lang="en-US" altLang="ja-JP" sz="1200" kern="100" dirty="0" smtClean="0">
              <a:solidFill>
                <a:srgbClr val="000000"/>
              </a:solidFill>
              <a:ea typeface="HG丸ｺﾞｼｯｸM-PRO" panose="020F0600000000000000" pitchFamily="50" charset="-128"/>
              <a:cs typeface="Times New Roman" panose="02020603050405020304" pitchFamily="18" charset="0"/>
            </a:endParaRPr>
          </a:p>
        </p:txBody>
      </p:sp>
      <p:sp>
        <p:nvSpPr>
          <p:cNvPr id="30" name="右矢印 29"/>
          <p:cNvSpPr/>
          <p:nvPr/>
        </p:nvSpPr>
        <p:spPr>
          <a:xfrm>
            <a:off x="6841353" y="5568481"/>
            <a:ext cx="1231182" cy="288149"/>
          </a:xfrm>
          <a:prstGeom prst="rightArrow">
            <a:avLst/>
          </a:prstGeom>
          <a:solidFill>
            <a:schemeClr val="accent2">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31" name="テキスト ボックス 23"/>
          <p:cNvSpPr txBox="1"/>
          <p:nvPr/>
        </p:nvSpPr>
        <p:spPr>
          <a:xfrm>
            <a:off x="6653426" y="5927118"/>
            <a:ext cx="2092668" cy="278223"/>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lnSpc>
                <a:spcPts val="1125"/>
              </a:lnSpc>
            </a:pPr>
            <a:r>
              <a:rPr lang="ja-JP" altLang="en-US" sz="1050" b="1" kern="100" dirty="0">
                <a:latin typeface="Century" panose="02040604050505020304" pitchFamily="18" charset="0"/>
                <a:ea typeface="HG丸ｺﾞｼｯｸM-PRO" panose="020F0600000000000000" pitchFamily="50" charset="-128"/>
                <a:cs typeface="Times New Roman" panose="02020603050405020304" pitchFamily="18" charset="0"/>
              </a:rPr>
              <a:t>マンション管理士を派遣</a:t>
            </a:r>
            <a:endParaRPr lang="ja-JP" altLang="en-US" sz="9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右矢印 31"/>
          <p:cNvSpPr/>
          <p:nvPr/>
        </p:nvSpPr>
        <p:spPr>
          <a:xfrm rot="11951517">
            <a:off x="6789078" y="5147233"/>
            <a:ext cx="1116377" cy="147760"/>
          </a:xfrm>
          <a:prstGeom prst="rightArrow">
            <a:avLst>
              <a:gd name="adj1" fmla="val 50000"/>
              <a:gd name="adj2" fmla="val 125405"/>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33" name="テキスト ボックス 32"/>
          <p:cNvSpPr txBox="1"/>
          <p:nvPr/>
        </p:nvSpPr>
        <p:spPr>
          <a:xfrm>
            <a:off x="7279095" y="4845862"/>
            <a:ext cx="411884" cy="38233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ja-JP" altLang="en-US" sz="1200" kern="100" dirty="0" smtClean="0">
                <a:latin typeface="Century" panose="02040604050505020304" pitchFamily="18" charset="0"/>
                <a:ea typeface="HG丸ｺﾞｼｯｸM-PRO" panose="020F0600000000000000" pitchFamily="50" charset="-128"/>
                <a:cs typeface="Times New Roman" panose="02020603050405020304" pitchFamily="18" charset="0"/>
              </a:rPr>
              <a:t>公募</a:t>
            </a:r>
            <a:endParaRPr lang="ja-JP" altLang="en-US"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4" name="テキスト ボックス 33"/>
          <p:cNvSpPr txBox="1"/>
          <p:nvPr/>
        </p:nvSpPr>
        <p:spPr>
          <a:xfrm>
            <a:off x="7057751" y="5181590"/>
            <a:ext cx="411884" cy="38233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ja-JP" altLang="en-US" sz="1200" kern="100" dirty="0" smtClean="0">
                <a:latin typeface="Century" panose="02040604050505020304" pitchFamily="18" charset="0"/>
                <a:ea typeface="HG丸ｺﾞｼｯｸM-PRO" panose="020F0600000000000000" pitchFamily="50" charset="-128"/>
                <a:cs typeface="Times New Roman" panose="02020603050405020304" pitchFamily="18" charset="0"/>
              </a:rPr>
              <a:t>応募</a:t>
            </a:r>
            <a:endParaRPr lang="ja-JP" altLang="en-US"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 name="角丸四角形 34"/>
          <p:cNvSpPr/>
          <p:nvPr/>
        </p:nvSpPr>
        <p:spPr>
          <a:xfrm>
            <a:off x="5411785" y="5528960"/>
            <a:ext cx="1294436" cy="414367"/>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ja-JP" altLang="en-US" sz="1400" kern="100" dirty="0">
                <a:solidFill>
                  <a:srgbClr val="000000"/>
                </a:solidFill>
                <a:ea typeface="HG丸ｺﾞｼｯｸM-PRO" panose="020F0600000000000000" pitchFamily="50" charset="-128"/>
                <a:cs typeface="Times New Roman" panose="02020603050405020304" pitchFamily="18" charset="0"/>
              </a:rPr>
              <a:t>委託事</a:t>
            </a:r>
            <a:r>
              <a:rPr lang="ja-JP" altLang="en-US" sz="1400" kern="100" dirty="0" smtClean="0">
                <a:solidFill>
                  <a:srgbClr val="000000"/>
                </a:solidFill>
                <a:ea typeface="HG丸ｺﾞｼｯｸM-PRO" panose="020F0600000000000000" pitchFamily="50" charset="-128"/>
                <a:cs typeface="Times New Roman" panose="02020603050405020304" pitchFamily="18" charset="0"/>
              </a:rPr>
              <a:t>業者</a:t>
            </a:r>
            <a:endParaRPr lang="en-US" altLang="ja-JP" sz="1400" kern="100" dirty="0" smtClean="0">
              <a:solidFill>
                <a:srgbClr val="000000"/>
              </a:solidFill>
              <a:ea typeface="HG丸ｺﾞｼｯｸM-PRO" panose="020F0600000000000000" pitchFamily="50" charset="-128"/>
              <a:cs typeface="Times New Roman" panose="02020603050405020304" pitchFamily="18" charset="0"/>
            </a:endParaRPr>
          </a:p>
        </p:txBody>
      </p:sp>
      <p:sp>
        <p:nvSpPr>
          <p:cNvPr id="6" name="スライド番号プレースホルダー 5"/>
          <p:cNvSpPr>
            <a:spLocks noGrp="1"/>
          </p:cNvSpPr>
          <p:nvPr>
            <p:ph type="sldNum" sz="quarter" idx="12"/>
          </p:nvPr>
        </p:nvSpPr>
        <p:spPr>
          <a:xfrm>
            <a:off x="7390603" y="6356352"/>
            <a:ext cx="2311400" cy="365125"/>
          </a:xfrm>
        </p:spPr>
        <p:txBody>
          <a:bodyPr/>
          <a:lstStyle/>
          <a:p>
            <a:fld id="{EA6D242B-6A52-4C5C-AF40-54B5FB6D04E5}" type="slidenum">
              <a:rPr kumimoji="1" lang="ja-JP" altLang="en-US" smtClean="0"/>
              <a:t>15</a:t>
            </a:fld>
            <a:endParaRPr kumimoji="1" lang="ja-JP" altLang="en-US" dirty="0"/>
          </a:p>
        </p:txBody>
      </p:sp>
    </p:spTree>
    <p:extLst>
      <p:ext uri="{BB962C8B-B14F-4D97-AF65-F5344CB8AC3E}">
        <p14:creationId xmlns:p14="http://schemas.microsoft.com/office/powerpoint/2010/main" val="107317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2870947"/>
            <a:ext cx="9906000" cy="673987"/>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5714" rIns="0" bIns="45714" rtlCol="0" anchor="ctr"/>
          <a:lstStyle/>
          <a:p>
            <a:pPr algn="ctr">
              <a:spcBef>
                <a:spcPts val="280"/>
              </a:spcBef>
            </a:pPr>
            <a:r>
              <a:rPr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２．都市</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の魅力を育む</a:t>
            </a:r>
          </a:p>
        </p:txBody>
      </p:sp>
    </p:spTree>
    <p:extLst>
      <p:ext uri="{BB962C8B-B14F-4D97-AF65-F5344CB8AC3E}">
        <p14:creationId xmlns:p14="http://schemas.microsoft.com/office/powerpoint/2010/main" val="1466186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89586" y="6356352"/>
            <a:ext cx="2311400" cy="365125"/>
          </a:xfrm>
        </p:spPr>
        <p:txBody>
          <a:bodyPr/>
          <a:lstStyle/>
          <a:p>
            <a:fld id="{EA6D242B-6A52-4C5C-AF40-54B5FB6D04E5}" type="slidenum">
              <a:rPr kumimoji="1" lang="ja-JP" altLang="en-US" smtClean="0"/>
              <a:t>17</a:t>
            </a:fld>
            <a:endParaRPr kumimoji="1" lang="ja-JP" altLang="en-US" dirty="0"/>
          </a:p>
        </p:txBody>
      </p:sp>
      <p:sp>
        <p:nvSpPr>
          <p:cNvPr id="5" name="テキスト ボックス 4"/>
          <p:cNvSpPr txBox="1"/>
          <p:nvPr/>
        </p:nvSpPr>
        <p:spPr>
          <a:xfrm>
            <a:off x="1309658" y="681616"/>
            <a:ext cx="8234392" cy="1515586"/>
          </a:xfrm>
          <a:prstGeom prst="rect">
            <a:avLst/>
          </a:prstGeom>
          <a:noFill/>
          <a:ln w="9525">
            <a:noFill/>
            <a:prstDash val="solid"/>
          </a:ln>
        </p:spPr>
        <p:txBody>
          <a:bodyPr wrap="square" lIns="50400" tIns="0" rIns="50400" bIns="0" rtlCol="0" anchor="t" anchorCtr="0">
            <a:no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○活力と魅力ある都市空間の創造</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○世界に誇れる景観づくり　</a:t>
            </a:r>
          </a:p>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○ユニバーサルデザインのまちづくり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の推進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425317" y="567450"/>
            <a:ext cx="449797" cy="1743918"/>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施策</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の方向性</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11" name="テキスト ボックス 10"/>
          <p:cNvSpPr txBox="1"/>
          <p:nvPr/>
        </p:nvSpPr>
        <p:spPr>
          <a:xfrm>
            <a:off x="1309658" y="2997522"/>
            <a:ext cx="7839636" cy="3520194"/>
          </a:xfrm>
          <a:prstGeom prst="rect">
            <a:avLst/>
          </a:prstGeom>
          <a:noFill/>
          <a:ln w="79375" cmpd="dbl">
            <a:solidFill>
              <a:schemeClr val="accent1"/>
            </a:solidFill>
          </a:ln>
        </p:spPr>
        <p:txBody>
          <a:bodyPr wrap="square" rtlCol="0">
            <a:spAutoFit/>
          </a:bodyPr>
          <a:lstStyle/>
          <a:p>
            <a:pPr>
              <a:lnSpc>
                <a:spcPct val="150000"/>
              </a:lnSpc>
            </a:pPr>
            <a:endParaRPr kumimoji="1" lang="en-US" altLang="ja-JP" sz="1050" dirty="0" smtClean="0"/>
          </a:p>
          <a:p>
            <a:pPr>
              <a:lnSpc>
                <a:spcPct val="150000"/>
              </a:lnSpc>
            </a:pPr>
            <a:r>
              <a:rPr lang="ja-JP" altLang="en-US" b="1" dirty="0" smtClean="0">
                <a:latin typeface="Meiryo UI" panose="020B0604030504040204" pitchFamily="50" charset="-128"/>
                <a:ea typeface="Meiryo UI" panose="020B0604030504040204" pitchFamily="50" charset="-128"/>
              </a:rPr>
              <a:t>⑥</a:t>
            </a:r>
            <a:r>
              <a:rPr lang="ja-JP" altLang="en-US" b="1" dirty="0">
                <a:latin typeface="Meiryo UI" panose="020B0604030504040204" pitchFamily="50" charset="-128"/>
                <a:ea typeface="Meiryo UI" panose="020B0604030504040204" pitchFamily="50" charset="-128"/>
                <a:cs typeface="Meiryo UI" panose="020B0604030504040204" pitchFamily="50" charset="-128"/>
              </a:rPr>
              <a:t>グランドデザイン・大阪（</a:t>
            </a:r>
            <a:r>
              <a:rPr lang="en-US" altLang="ja-JP" b="1" dirty="0">
                <a:latin typeface="Meiryo UI" panose="020B0604030504040204" pitchFamily="50" charset="-128"/>
                <a:ea typeface="Meiryo UI" panose="020B0604030504040204" pitchFamily="50" charset="-128"/>
                <a:cs typeface="Meiryo UI" panose="020B0604030504040204" pitchFamily="50" charset="-128"/>
              </a:rPr>
              <a:t>H24.6</a:t>
            </a:r>
            <a:r>
              <a:rPr lang="ja-JP" altLang="en-US" b="1" dirty="0">
                <a:latin typeface="Meiryo UI" panose="020B0604030504040204" pitchFamily="50" charset="-128"/>
                <a:ea typeface="Meiryo UI" panose="020B0604030504040204" pitchFamily="50" charset="-128"/>
                <a:cs typeface="Meiryo UI" panose="020B0604030504040204" pitchFamily="50" charset="-128"/>
              </a:rPr>
              <a:t>策定）、 グランドデザイン・大阪都市圏　（</a:t>
            </a:r>
            <a:r>
              <a:rPr lang="en-US" altLang="ja-JP" b="1" dirty="0">
                <a:latin typeface="Meiryo UI" panose="020B0604030504040204" pitchFamily="50" charset="-128"/>
                <a:ea typeface="Meiryo UI" panose="020B0604030504040204" pitchFamily="50" charset="-128"/>
                <a:cs typeface="Meiryo UI" panose="020B0604030504040204" pitchFamily="50" charset="-128"/>
              </a:rPr>
              <a:t>H28.12</a:t>
            </a:r>
            <a:r>
              <a:rPr lang="ja-JP" altLang="en-US" b="1"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に基づく</a:t>
            </a:r>
            <a:r>
              <a:rPr lang="ja-JP" altLang="en-US" b="1" dirty="0">
                <a:latin typeface="Meiryo UI" panose="020B0604030504040204" pitchFamily="50" charset="-128"/>
                <a:ea typeface="Meiryo UI" panose="020B0604030504040204" pitchFamily="50" charset="-128"/>
                <a:cs typeface="Meiryo UI" panose="020B0604030504040204" pitchFamily="50" charset="-128"/>
              </a:rPr>
              <a:t>取組等の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b="1" dirty="0">
                <a:latin typeface="Meiryo UI" panose="020B0604030504040204" pitchFamily="50" charset="-128"/>
                <a:ea typeface="Meiryo UI" panose="020B0604030504040204" pitchFamily="50" charset="-128"/>
                <a:cs typeface="Meiryo UI" panose="020B0604030504040204" pitchFamily="50" charset="-128"/>
              </a:rPr>
              <a:t>及び</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新しい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グランドデザイン</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策定・推進</a:t>
            </a:r>
          </a:p>
          <a:p>
            <a:pPr>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⑦都市</a:t>
            </a:r>
            <a:r>
              <a:rPr lang="ja-JP" altLang="en-US" b="1" dirty="0">
                <a:latin typeface="Meiryo UI" panose="020B0604030504040204" pitchFamily="50" charset="-128"/>
                <a:ea typeface="Meiryo UI" panose="020B0604030504040204" pitchFamily="50" charset="-128"/>
                <a:cs typeface="Meiryo UI" panose="020B0604030504040204" pitchFamily="50" charset="-128"/>
              </a:rPr>
              <a:t>景観ビジョン・大阪（</a:t>
            </a:r>
            <a:r>
              <a:rPr lang="en-US" altLang="ja-JP" b="1" dirty="0">
                <a:latin typeface="Meiryo UI" panose="020B0604030504040204" pitchFamily="50" charset="-128"/>
                <a:ea typeface="Meiryo UI" panose="020B0604030504040204" pitchFamily="50" charset="-128"/>
                <a:cs typeface="Meiryo UI" panose="020B0604030504040204" pitchFamily="50" charset="-128"/>
              </a:rPr>
              <a:t>H30.1</a:t>
            </a:r>
            <a:r>
              <a:rPr lang="ja-JP" altLang="en-US" b="1"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取組の推進</a:t>
            </a:r>
          </a:p>
          <a:p>
            <a:pPr>
              <a:lnSpc>
                <a:spcPct val="150000"/>
              </a:lnSpc>
            </a:pP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⑧ユニバーサルデザイン</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のまちづくりの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25317" y="2997522"/>
            <a:ext cx="449797" cy="3520194"/>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主　な　取　組　内　容</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3427342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117433" y="1190384"/>
            <a:ext cx="6043243" cy="5607631"/>
          </a:xfrm>
          <a:prstGeom prst="roundRect">
            <a:avLst>
              <a:gd name="adj" fmla="val 263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22" name="テキスト ボックス 21"/>
          <p:cNvSpPr txBox="1"/>
          <p:nvPr/>
        </p:nvSpPr>
        <p:spPr>
          <a:xfrm>
            <a:off x="117433" y="1210700"/>
            <a:ext cx="2804887" cy="369332"/>
          </a:xfrm>
          <a:prstGeom prst="rect">
            <a:avLst/>
          </a:prstGeom>
          <a:noFill/>
        </p:spPr>
        <p:txBody>
          <a:bodyPr wrap="squar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7"/>
            <a:ext cx="9906000" cy="623914"/>
          </a:xfrm>
          <a:prstGeom prst="rect">
            <a:avLst/>
          </a:prstGeom>
          <a:solidFill>
            <a:schemeClr val="accent1">
              <a:lumMod val="40000"/>
              <a:lumOff val="60000"/>
            </a:schemeClr>
          </a:solidFill>
        </p:spPr>
        <p:txBody>
          <a:bodyPr wrap="square" lIns="91429" tIns="45715" rIns="91429" bIns="45715" rtlCol="0" anchor="ctr" anchorCtr="0">
            <a:noAutofit/>
          </a:bodyPr>
          <a:lstStyle/>
          <a:p>
            <a:pPr>
              <a:lnSpc>
                <a:spcPts val="22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⑥</a:t>
            </a:r>
            <a:r>
              <a:rPr lang="ja-JP" altLang="en-US" sz="2000" b="1" spc="-80" dirty="0">
                <a:latin typeface="Meiryo UI" panose="020B0604030504040204" pitchFamily="50" charset="-128"/>
                <a:ea typeface="Meiryo UI" panose="020B0604030504040204" pitchFamily="50" charset="-128"/>
                <a:cs typeface="Meiryo UI" panose="020B0604030504040204" pitchFamily="50" charset="-128"/>
              </a:rPr>
              <a:t>グランドデザイン・大阪（</a:t>
            </a:r>
            <a:r>
              <a:rPr lang="en-US" altLang="ja-JP" sz="2000" b="1" spc="-80" dirty="0">
                <a:latin typeface="Meiryo UI" panose="020B0604030504040204" pitchFamily="50" charset="-128"/>
                <a:ea typeface="Meiryo UI" panose="020B0604030504040204" pitchFamily="50" charset="-128"/>
                <a:cs typeface="Meiryo UI" panose="020B0604030504040204" pitchFamily="50" charset="-128"/>
              </a:rPr>
              <a:t>H24.6</a:t>
            </a:r>
            <a:r>
              <a:rPr lang="ja-JP" altLang="en-US" sz="2000" b="1" spc="-80" dirty="0">
                <a:latin typeface="Meiryo UI" panose="020B0604030504040204" pitchFamily="50" charset="-128"/>
                <a:ea typeface="Meiryo UI" panose="020B0604030504040204" pitchFamily="50" charset="-128"/>
                <a:cs typeface="Meiryo UI" panose="020B0604030504040204" pitchFamily="50" charset="-128"/>
              </a:rPr>
              <a:t>策定）、 グランドデザイン・大阪都市圏　（</a:t>
            </a:r>
            <a:r>
              <a:rPr lang="en-US" altLang="ja-JP" sz="2000" b="1" spc="-80" dirty="0">
                <a:latin typeface="Meiryo UI" panose="020B0604030504040204" pitchFamily="50" charset="-128"/>
                <a:ea typeface="Meiryo UI" panose="020B0604030504040204" pitchFamily="50" charset="-128"/>
                <a:cs typeface="Meiryo UI" panose="020B0604030504040204" pitchFamily="50" charset="-128"/>
              </a:rPr>
              <a:t>H28.12</a:t>
            </a:r>
            <a:r>
              <a:rPr lang="ja-JP" altLang="en-US" sz="2000" b="1" spc="-80" dirty="0">
                <a:latin typeface="Meiryo UI" panose="020B0604030504040204" pitchFamily="50" charset="-128"/>
                <a:ea typeface="Meiryo UI" panose="020B0604030504040204" pitchFamily="50" charset="-128"/>
                <a:cs typeface="Meiryo UI" panose="020B0604030504040204" pitchFamily="50" charset="-128"/>
              </a:rPr>
              <a:t>策定）に</a:t>
            </a:r>
          </a:p>
          <a:p>
            <a:pPr>
              <a:lnSpc>
                <a:spcPts val="2200"/>
              </a:lnSpc>
            </a:pPr>
            <a:r>
              <a:rPr lang="ja-JP" altLang="en-US" sz="2000" b="1" spc="-8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spc="-80" dirty="0" smtClean="0">
                <a:latin typeface="Meiryo UI" panose="020B0604030504040204" pitchFamily="50" charset="-128"/>
                <a:ea typeface="Meiryo UI" panose="020B0604030504040204" pitchFamily="50" charset="-128"/>
                <a:cs typeface="Meiryo UI" panose="020B0604030504040204" pitchFamily="50" charset="-128"/>
              </a:rPr>
              <a:t> 基づく</a:t>
            </a:r>
            <a:r>
              <a:rPr lang="ja-JP" altLang="en-US" sz="2000" b="1" spc="-80" dirty="0">
                <a:latin typeface="Meiryo UI" panose="020B0604030504040204" pitchFamily="50" charset="-128"/>
                <a:ea typeface="Meiryo UI" panose="020B0604030504040204" pitchFamily="50" charset="-128"/>
                <a:cs typeface="Meiryo UI" panose="020B0604030504040204" pitchFamily="50" charset="-128"/>
              </a:rPr>
              <a:t>取組等の</a:t>
            </a:r>
            <a:r>
              <a:rPr lang="ja-JP" altLang="en-US" sz="2000" b="1" spc="-80" dirty="0" smtClean="0">
                <a:latin typeface="Meiryo UI" panose="020B0604030504040204" pitchFamily="50" charset="-128"/>
                <a:ea typeface="Meiryo UI" panose="020B0604030504040204" pitchFamily="50" charset="-128"/>
                <a:cs typeface="Meiryo UI" panose="020B0604030504040204" pitchFamily="50" charset="-128"/>
              </a:rPr>
              <a:t>推進及び新しい</a:t>
            </a:r>
            <a:r>
              <a:rPr lang="ja-JP" altLang="en-US" sz="2000" b="1" spc="-80" dirty="0">
                <a:latin typeface="Meiryo UI" panose="020B0604030504040204" pitchFamily="50" charset="-128"/>
                <a:ea typeface="Meiryo UI" panose="020B0604030504040204" pitchFamily="50" charset="-128"/>
                <a:cs typeface="Meiryo UI" panose="020B0604030504040204" pitchFamily="50" charset="-128"/>
              </a:rPr>
              <a:t>まちづくりのグランドデザインの策定・推進</a:t>
            </a:r>
          </a:p>
        </p:txBody>
      </p:sp>
      <p:sp>
        <p:nvSpPr>
          <p:cNvPr id="12" name="角丸四角形 11"/>
          <p:cNvSpPr/>
          <p:nvPr/>
        </p:nvSpPr>
        <p:spPr>
          <a:xfrm>
            <a:off x="217713" y="3686612"/>
            <a:ext cx="9579429" cy="3041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4" name="正方形/長方形 13"/>
          <p:cNvSpPr/>
          <p:nvPr/>
        </p:nvSpPr>
        <p:spPr>
          <a:xfrm>
            <a:off x="-4306" y="1558833"/>
            <a:ext cx="6164982" cy="526643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国際競争力を持った都心部の拠点形成</a:t>
            </a:r>
          </a:p>
          <a:p>
            <a:pPr marL="432000" indent="-180000" defTabSz="793425">
              <a:spcBef>
                <a:spcPts val="300"/>
              </a:spcBef>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・うめきた２期地区</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「みどりとイノベーションの融合拠点」の実現をめざし、</a:t>
            </a:r>
            <a:r>
              <a:rPr lang="en-US" altLang="ja-JP"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年一部先行</a:t>
            </a:r>
            <a:r>
              <a:rPr lang="ja-JP" altLang="en-US" sz="1400" b="1" u="sng"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ちびらきに向け、着実に基盤整備事業等を推進</a:t>
            </a:r>
          </a:p>
          <a:p>
            <a:pPr marL="432000" indent="-180000" defTabSz="793425">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新大阪駅周辺地域</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世界有数の広域交通ターミナルのまちづくりの実現をめざす 「まちづくり方針</a:t>
            </a:r>
            <a:r>
              <a:rPr lang="en-US" altLang="ja-JP"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」を策定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都市再生緊急整備地域の指定</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に向けた取組等を推進</a:t>
            </a:r>
          </a:p>
          <a:p>
            <a:pPr marL="432000" indent="-180000" defTabSz="793425">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大阪城東部地区</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「大阪城東部地区のまちづくりの方向性」を踏まえ、</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大阪公立大学森之宮キャンパスを先導役としたまちづくりの実現に向けた方策</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を検討</a:t>
            </a:r>
          </a:p>
          <a:p>
            <a:pPr marL="432000" indent="-180000" defTabSz="793425">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夢洲地区</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国際観光拠点の形成を推進</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万博開催後の速やかな跡地活用を見据えた夢洲第２期のまちづくりを検討</a:t>
            </a: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432000" indent="-180000" defTabSz="793425">
              <a:spcBef>
                <a:spcPts val="300"/>
              </a:spcBef>
              <a:defRPr/>
            </a:pPr>
            <a:endParaRPr lang="ja-JP" altLang="en-US" sz="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府内各地域における拠点形成と広域連携によるまちづくり</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ベイエリアの活性化に取り組むとともに、淀川舟運やサイクルルート、周辺山系</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等を活かした広域連携によるまちづくりを推進</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新しいまちづくりのグランドデザインの策定・推進</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defTabSz="793425">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年に向けた大阪全体のまちづくりの方向性を示す</a:t>
            </a:r>
            <a:r>
              <a:rPr lang="ja-JP" altLang="en-US" sz="1400" b="1" u="sng" spc="-1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新しいグランドデザインを策定・推進</a:t>
            </a:r>
            <a:endParaRPr lang="ja-JP" altLang="en-US" sz="14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3"/>
          <a:stretch>
            <a:fillRect/>
          </a:stretch>
        </p:blipFill>
        <p:spPr>
          <a:xfrm>
            <a:off x="6260959" y="1227432"/>
            <a:ext cx="3536183" cy="2261388"/>
          </a:xfrm>
          <a:prstGeom prst="rect">
            <a:avLst/>
          </a:prstGeom>
        </p:spPr>
      </p:pic>
      <p:sp>
        <p:nvSpPr>
          <p:cNvPr id="17" name="角丸四角形 16"/>
          <p:cNvSpPr/>
          <p:nvPr/>
        </p:nvSpPr>
        <p:spPr>
          <a:xfrm>
            <a:off x="6261611" y="3717095"/>
            <a:ext cx="3435250" cy="2735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淀川舟運を活かした賑わいづくり</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pic>
        <p:nvPicPr>
          <p:cNvPr id="18" name="Picture 2" descr="淀川を航行する観光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58" y="3990667"/>
            <a:ext cx="3435903" cy="2285831"/>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7356797" y="6344480"/>
            <a:ext cx="1644328" cy="184666"/>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淀川を航行する</a:t>
            </a:r>
            <a:r>
              <a:rPr kumimoji="0" lang="ja-JP" altLang="en-US" sz="1200" kern="0" dirty="0" smtClean="0">
                <a:latin typeface="Meiryo UI" panose="020B0604030504040204" pitchFamily="50" charset="-128"/>
                <a:ea typeface="Meiryo UI" panose="020B0604030504040204" pitchFamily="50" charset="-128"/>
                <a:cs typeface="Meiryo UI" panose="020B0604030504040204" pitchFamily="50" charset="-128"/>
              </a:rPr>
              <a:t>観光船</a:t>
            </a:r>
          </a:p>
        </p:txBody>
      </p:sp>
      <p:sp>
        <p:nvSpPr>
          <p:cNvPr id="20" name="正方形/長方形 19"/>
          <p:cNvSpPr/>
          <p:nvPr/>
        </p:nvSpPr>
        <p:spPr>
          <a:xfrm>
            <a:off x="6294466" y="6563746"/>
            <a:ext cx="1419755" cy="107722"/>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ja-JP" altLang="en-US" sz="7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出典：淀川</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河川</a:t>
            </a:r>
            <a:r>
              <a:rPr kumimoji="0" lang="ja-JP" altLang="en-US" sz="7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事務所ホームページ</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485742" y="6430533"/>
            <a:ext cx="2311400" cy="365125"/>
          </a:xfrm>
        </p:spPr>
        <p:txBody>
          <a:bodyPr/>
          <a:lstStyle/>
          <a:p>
            <a:fld id="{EA6D242B-6A52-4C5C-AF40-54B5FB6D04E5}" type="slidenum">
              <a:rPr kumimoji="1" lang="ja-JP" altLang="en-US" smtClean="0"/>
              <a:t>18</a:t>
            </a:fld>
            <a:endParaRPr kumimoji="1" lang="ja-JP" altLang="en-US" dirty="0"/>
          </a:p>
        </p:txBody>
      </p:sp>
    </p:spTree>
    <p:extLst>
      <p:ext uri="{BB962C8B-B14F-4D97-AF65-F5344CB8AC3E}">
        <p14:creationId xmlns:p14="http://schemas.microsoft.com/office/powerpoint/2010/main" val="343773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⑦都市景観ビジョン・大阪（</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の取組の推進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17713" y="5600945"/>
            <a:ext cx="9579429" cy="106957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217713" y="5600945"/>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317168" y="1376116"/>
            <a:ext cx="9398331" cy="560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公共事業の実施に際し、</a:t>
            </a:r>
            <a:r>
              <a:rPr kumimoji="1" lang="ja-JP" altLang="en-US" sz="1400" b="1" u="sng" dirty="0" smtClean="0">
                <a:solidFill>
                  <a:srgbClr val="FF0000"/>
                </a:solidFill>
                <a:latin typeface="Meiryo UI" panose="020B0604030504040204" pitchFamily="50" charset="-128"/>
                <a:ea typeface="Meiryo UI" panose="020B0604030504040204" pitchFamily="50" charset="-128"/>
              </a:rPr>
              <a:t>景観アドバイザー会議等</a:t>
            </a:r>
            <a:r>
              <a:rPr lang="ja-JP" altLang="en-US" sz="1400" b="1" u="sng" dirty="0" smtClean="0">
                <a:solidFill>
                  <a:srgbClr val="FF0000"/>
                </a:solidFill>
                <a:latin typeface="Meiryo UI" panose="020B0604030504040204" pitchFamily="50" charset="-128"/>
                <a:ea typeface="Meiryo UI" panose="020B0604030504040204" pitchFamily="50" charset="-128"/>
              </a:rPr>
              <a:t>において</a:t>
            </a:r>
            <a:r>
              <a:rPr kumimoji="1" lang="ja-JP" altLang="en-US" sz="1400" b="1" u="sng" dirty="0" smtClean="0">
                <a:solidFill>
                  <a:srgbClr val="FF0000"/>
                </a:solidFill>
                <a:latin typeface="Meiryo UI" panose="020B0604030504040204" pitchFamily="50" charset="-128"/>
                <a:ea typeface="Meiryo UI" panose="020B0604030504040204" pitchFamily="50" charset="-128"/>
              </a:rPr>
              <a:t>有識者による助言や景観面からの評価等の仕組み等</a:t>
            </a:r>
            <a:r>
              <a:rPr kumimoji="1" lang="ja-JP" altLang="en-US" sz="1400" dirty="0" smtClean="0">
                <a:solidFill>
                  <a:schemeClr val="tx1"/>
                </a:solidFill>
                <a:latin typeface="Meiryo UI" panose="020B0604030504040204" pitchFamily="50" charset="-128"/>
                <a:ea typeface="Meiryo UI" panose="020B0604030504040204" pitchFamily="50" charset="-128"/>
              </a:rPr>
              <a:t>により、景観への配慮を適正に行う</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08045" y="1920704"/>
            <a:ext cx="9144000" cy="31892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令和３年度の景観アドバイザー会議の事例（</a:t>
            </a:r>
            <a:r>
              <a:rPr lang="ja-JP" altLang="en-US" sz="1600" dirty="0">
                <a:latin typeface="Meiryo UI" panose="020B0604030504040204" pitchFamily="50" charset="-128"/>
                <a:ea typeface="Meiryo UI" panose="020B0604030504040204" pitchFamily="50" charset="-128"/>
              </a:rPr>
              <a:t>大阪モノレール延伸</a:t>
            </a:r>
            <a:r>
              <a:rPr lang="ja-JP" altLang="en-US" sz="1600" dirty="0" smtClean="0">
                <a:latin typeface="Meiryo UI" panose="020B0604030504040204" pitchFamily="50" charset="-128"/>
                <a:ea typeface="Meiryo UI" panose="020B0604030504040204" pitchFamily="50" charset="-128"/>
              </a:rPr>
              <a:t>事業</a:t>
            </a:r>
            <a:r>
              <a:rPr lang="ja-JP" altLang="en-US" sz="1600" dirty="0">
                <a:latin typeface="Meiryo UI" panose="020B0604030504040204" pitchFamily="50" charset="-128"/>
                <a:ea typeface="Meiryo UI" panose="020B0604030504040204" pitchFamily="50" charset="-128"/>
              </a:rPr>
              <a:t>　（仮称）</a:t>
            </a:r>
            <a:r>
              <a:rPr lang="ja-JP" altLang="en-US" sz="1600" dirty="0" smtClean="0">
                <a:latin typeface="Meiryo UI" panose="020B0604030504040204" pitchFamily="50" charset="-128"/>
                <a:ea typeface="Meiryo UI" panose="020B0604030504040204" pitchFamily="50" charset="-128"/>
              </a:rPr>
              <a:t>門真南駅）</a:t>
            </a:r>
            <a:r>
              <a:rPr lang="en-US" altLang="ja-JP" sz="1600" dirty="0" smtClean="0">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599" y="2250252"/>
            <a:ext cx="4160089" cy="2515482"/>
          </a:xfrm>
          <a:prstGeom prst="rect">
            <a:avLst/>
          </a:prstGeom>
        </p:spPr>
      </p:pic>
      <p:pic>
        <p:nvPicPr>
          <p:cNvPr id="15" name="図 14"/>
          <p:cNvPicPr>
            <a:picLocks noChangeAspect="1"/>
          </p:cNvPicPr>
          <p:nvPr/>
        </p:nvPicPr>
        <p:blipFill rotWithShape="1">
          <a:blip r:embed="rId4" cstate="screen">
            <a:extLst>
              <a:ext uri="{28A0092B-C50C-407E-A947-70E740481C1C}">
                <a14:useLocalDpi xmlns:a14="http://schemas.microsoft.com/office/drawing/2010/main"/>
              </a:ext>
            </a:extLst>
          </a:blip>
          <a:srcRect t="15856"/>
          <a:stretch/>
        </p:blipFill>
        <p:spPr>
          <a:xfrm>
            <a:off x="4952999" y="2273299"/>
            <a:ext cx="4299045" cy="2481525"/>
          </a:xfrm>
          <a:prstGeom prst="rect">
            <a:avLst/>
          </a:prstGeom>
        </p:spPr>
      </p:pic>
      <p:sp>
        <p:nvSpPr>
          <p:cNvPr id="16" name="正方形/長方形 15"/>
          <p:cNvSpPr/>
          <p:nvPr/>
        </p:nvSpPr>
        <p:spPr>
          <a:xfrm>
            <a:off x="317168" y="4678382"/>
            <a:ext cx="9479974" cy="979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景観アドバイザー会議での主なご意見）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 dirty="0" smtClean="0">
                <a:solidFill>
                  <a:schemeClr val="tx1"/>
                </a:solidFill>
                <a:latin typeface="Meiryo UI" panose="020B0604030504040204" pitchFamily="50" charset="-128"/>
                <a:ea typeface="Meiryo UI" panose="020B0604030504040204" pitchFamily="50" charset="-128"/>
              </a:rPr>
              <a:t>・</a:t>
            </a:r>
            <a:r>
              <a:rPr lang="ja-JP" altLang="en-US" sz="1400" spc="-80" dirty="0" smtClean="0">
                <a:solidFill>
                  <a:schemeClr val="tx1"/>
                </a:solidFill>
                <a:latin typeface="Meiryo UI" panose="020B0604030504040204" pitchFamily="50" charset="-128"/>
                <a:ea typeface="Meiryo UI" panose="020B0604030504040204" pitchFamily="50" charset="-128"/>
              </a:rPr>
              <a:t>門真南駅</a:t>
            </a:r>
            <a:r>
              <a:rPr lang="ja-JP" altLang="en-US" sz="1400" spc="-80" dirty="0">
                <a:solidFill>
                  <a:schemeClr val="tx1"/>
                </a:solidFill>
                <a:latin typeface="Meiryo UI" panose="020B0604030504040204" pitchFamily="50" charset="-128"/>
                <a:ea typeface="Meiryo UI" panose="020B0604030504040204" pitchFamily="50" charset="-128"/>
              </a:rPr>
              <a:t>では</a:t>
            </a:r>
            <a:r>
              <a:rPr lang="ja-JP" altLang="en-US" sz="1400" b="1" u="sng" spc="-80" dirty="0">
                <a:solidFill>
                  <a:srgbClr val="FF0000"/>
                </a:solidFill>
                <a:latin typeface="Meiryo UI" panose="020B0604030504040204" pitchFamily="50" charset="-128"/>
                <a:ea typeface="Meiryo UI" panose="020B0604030504040204" pitchFamily="50" charset="-128"/>
              </a:rPr>
              <a:t>ジャンクションのダイナミックな景観ですので</a:t>
            </a:r>
            <a:r>
              <a:rPr lang="ja-JP" altLang="en-US" sz="1400" b="1" u="sng" spc="-80" dirty="0" smtClean="0">
                <a:solidFill>
                  <a:srgbClr val="FF0000"/>
                </a:solidFill>
                <a:latin typeface="Meiryo UI" panose="020B0604030504040204" pitchFamily="50" charset="-128"/>
                <a:ea typeface="Meiryo UI" panose="020B0604030504040204" pitchFamily="50" charset="-128"/>
              </a:rPr>
              <a:t>、目立たない</a:t>
            </a:r>
            <a:r>
              <a:rPr lang="ja-JP" altLang="en-US" sz="1400" b="1" u="sng" spc="-80" dirty="0">
                <a:solidFill>
                  <a:srgbClr val="FF0000"/>
                </a:solidFill>
                <a:latin typeface="Meiryo UI" panose="020B0604030504040204" pitchFamily="50" charset="-128"/>
                <a:ea typeface="Meiryo UI" panose="020B0604030504040204" pitchFamily="50" charset="-128"/>
              </a:rPr>
              <a:t>ようにではなく、土木景観としていかに良いものをつくるか</a:t>
            </a:r>
            <a:r>
              <a:rPr lang="ja-JP" altLang="en-US" sz="1400" spc="-80" dirty="0">
                <a:solidFill>
                  <a:schemeClr val="tx1"/>
                </a:solidFill>
                <a:latin typeface="Meiryo UI" panose="020B0604030504040204" pitchFamily="50" charset="-128"/>
                <a:ea typeface="Meiryo UI" panose="020B0604030504040204" pitchFamily="50" charset="-128"/>
              </a:rPr>
              <a:t>が</a:t>
            </a:r>
            <a:r>
              <a:rPr lang="ja-JP" altLang="en-US" sz="1400" spc="-80" dirty="0" smtClean="0">
                <a:solidFill>
                  <a:schemeClr val="tx1"/>
                </a:solidFill>
                <a:latin typeface="Meiryo UI" panose="020B0604030504040204" pitchFamily="50" charset="-128"/>
                <a:ea typeface="Meiryo UI" panose="020B0604030504040204" pitchFamily="50" charset="-128"/>
              </a:rPr>
              <a:t>重要</a:t>
            </a:r>
            <a:endParaRPr lang="en-US" altLang="ja-JP" sz="1400" spc="-80" dirty="0" smtClean="0">
              <a:solidFill>
                <a:schemeClr val="tx1"/>
              </a:solidFill>
              <a:latin typeface="Meiryo UI" panose="020B0604030504040204" pitchFamily="50" charset="-128"/>
              <a:ea typeface="Meiryo UI" panose="020B0604030504040204" pitchFamily="50" charset="-128"/>
            </a:endParaRPr>
          </a:p>
          <a:p>
            <a:r>
              <a:rPr lang="ja-JP" altLang="en-US" sz="1400" spc="-10" dirty="0">
                <a:solidFill>
                  <a:schemeClr val="tx1"/>
                </a:solidFill>
                <a:latin typeface="Meiryo UI" panose="020B0604030504040204" pitchFamily="50" charset="-128"/>
                <a:ea typeface="Meiryo UI" panose="020B0604030504040204" pitchFamily="50" charset="-128"/>
              </a:rPr>
              <a:t>　・駅舎内から見たり、あるいは近づいて見たり、車内から見たりといろいろ</a:t>
            </a:r>
            <a:r>
              <a:rPr lang="ja-JP" altLang="en-US" sz="1400" spc="-10" dirty="0" smtClean="0">
                <a:solidFill>
                  <a:schemeClr val="tx1"/>
                </a:solidFill>
                <a:latin typeface="Meiryo UI" panose="020B0604030504040204" pitchFamily="50" charset="-128"/>
                <a:ea typeface="Meiryo UI" panose="020B0604030504040204" pitchFamily="50" charset="-128"/>
              </a:rPr>
              <a:t>ある</a:t>
            </a:r>
            <a:endParaRPr lang="en-US" altLang="ja-JP" sz="1400" spc="-10" dirty="0" smtClean="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317168" y="5911882"/>
            <a:ext cx="9688287" cy="979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b="1" u="sng" dirty="0" smtClean="0">
                <a:solidFill>
                  <a:srgbClr val="FF0000"/>
                </a:solidFill>
                <a:latin typeface="Meiryo UI" panose="020B0604030504040204" pitchFamily="50" charset="-128"/>
                <a:ea typeface="Meiryo UI" panose="020B0604030504040204" pitchFamily="50" charset="-128"/>
              </a:rPr>
              <a:t>景観アドバイザー会議の開催</a:t>
            </a:r>
            <a:endParaRPr lang="en-US" altLang="ja-JP" sz="1400" b="1" u="sng" dirty="0" smtClean="0">
              <a:solidFill>
                <a:srgbClr val="FF0000"/>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・建築事業</a:t>
            </a:r>
            <a:r>
              <a:rPr lang="ja-JP" altLang="en-US" sz="1100" dirty="0" smtClean="0">
                <a:solidFill>
                  <a:schemeClr val="tx1"/>
                </a:solidFill>
                <a:latin typeface="Meiryo UI" panose="020B0604030504040204" pitchFamily="50" charset="-128"/>
                <a:ea typeface="Meiryo UI" panose="020B0604030504040204" pitchFamily="50" charset="-128"/>
              </a:rPr>
              <a:t>（</a:t>
            </a:r>
            <a:r>
              <a:rPr lang="zh-TW" altLang="en-US" sz="1100" dirty="0" smtClean="0">
                <a:solidFill>
                  <a:schemeClr val="tx1"/>
                </a:solidFill>
                <a:latin typeface="Meiryo UI" panose="020B0604030504040204" pitchFamily="50" charset="-128"/>
                <a:ea typeface="Meiryo UI" panose="020B0604030504040204" pitchFamily="50" charset="-128"/>
              </a:rPr>
              <a:t>３</a:t>
            </a:r>
            <a:r>
              <a:rPr lang="zh-TW" altLang="en-US" sz="1100" dirty="0">
                <a:solidFill>
                  <a:schemeClr val="tx1"/>
                </a:solidFill>
                <a:latin typeface="Meiryo UI" panose="020B0604030504040204" pitchFamily="50" charset="-128"/>
                <a:ea typeface="Meiryo UI" panose="020B0604030504040204" pitchFamily="50" charset="-128"/>
              </a:rPr>
              <a:t>警察署（八尾警察、和泉警察、貝塚警察</a:t>
            </a:r>
            <a:r>
              <a:rPr lang="zh-TW"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３回目</a:t>
            </a:r>
            <a:r>
              <a:rPr lang="ja-JP" altLang="en-US" sz="1100" dirty="0">
                <a:solidFill>
                  <a:schemeClr val="tx1"/>
                </a:solidFill>
                <a:latin typeface="Meiryo UI" panose="020B0604030504040204" pitchFamily="50" charset="-128"/>
                <a:ea typeface="Meiryo UI" panose="020B0604030504040204" pitchFamily="50" charset="-128"/>
              </a:rPr>
              <a:t>、</a:t>
            </a:r>
            <a:r>
              <a:rPr lang="zh-TW" altLang="en-US" sz="1100" dirty="0" smtClean="0">
                <a:solidFill>
                  <a:schemeClr val="tx1"/>
                </a:solidFill>
                <a:latin typeface="Meiryo UI" panose="020B0604030504040204" pitchFamily="50" charset="-128"/>
                <a:ea typeface="Meiryo UI" panose="020B0604030504040204" pitchFamily="50" charset="-128"/>
              </a:rPr>
              <a:t>高槻</a:t>
            </a:r>
            <a:r>
              <a:rPr lang="zh-TW" altLang="en-US" sz="1100" dirty="0">
                <a:solidFill>
                  <a:schemeClr val="tx1"/>
                </a:solidFill>
                <a:latin typeface="Meiryo UI" panose="020B0604030504040204" pitchFamily="50" charset="-128"/>
                <a:ea typeface="Meiryo UI" panose="020B0604030504040204" pitchFamily="50" charset="-128"/>
              </a:rPr>
              <a:t>警察署新築</a:t>
            </a:r>
            <a:r>
              <a:rPr lang="zh-TW" altLang="en-US" sz="1100" dirty="0" smtClean="0">
                <a:solidFill>
                  <a:schemeClr val="tx1"/>
                </a:solidFill>
                <a:latin typeface="Meiryo UI" panose="020B0604030504040204" pitchFamily="50" charset="-128"/>
                <a:ea typeface="Meiryo UI" panose="020B0604030504040204" pitchFamily="50" charset="-128"/>
              </a:rPr>
              <a:t>工事</a:t>
            </a:r>
            <a:r>
              <a:rPr lang="ja-JP" altLang="en-US" sz="1100" dirty="0" smtClean="0">
                <a:solidFill>
                  <a:schemeClr val="tx1"/>
                </a:solidFill>
                <a:latin typeface="Meiryo UI" panose="020B0604030504040204" pitchFamily="50" charset="-128"/>
                <a:ea typeface="Meiryo UI" panose="020B0604030504040204" pitchFamily="50" charset="-128"/>
              </a:rPr>
              <a:t>２回目</a:t>
            </a:r>
            <a:r>
              <a:rPr lang="ja-JP" altLang="en-US" sz="1100" dirty="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新千里</a:t>
            </a:r>
            <a:r>
              <a:rPr lang="ja-JP" altLang="en-US" sz="1100" dirty="0">
                <a:solidFill>
                  <a:schemeClr val="tx1"/>
                </a:solidFill>
                <a:latin typeface="Meiryo UI" panose="020B0604030504040204" pitchFamily="50" charset="-128"/>
                <a:ea typeface="Meiryo UI" panose="020B0604030504040204" pitchFamily="50" charset="-128"/>
              </a:rPr>
              <a:t>北第２期住宅民活</a:t>
            </a:r>
            <a:r>
              <a:rPr lang="ja-JP" altLang="en-US" sz="1100" dirty="0" smtClean="0">
                <a:solidFill>
                  <a:schemeClr val="tx1"/>
                </a:solidFill>
                <a:latin typeface="Meiryo UI" panose="020B0604030504040204" pitchFamily="50" charset="-128"/>
                <a:ea typeface="Meiryo UI" panose="020B0604030504040204" pitchFamily="50" charset="-128"/>
              </a:rPr>
              <a:t>プロジェクト１回目）</a:t>
            </a:r>
            <a:endParaRPr lang="zh-TW" altLang="en-US" sz="11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・土木</a:t>
            </a:r>
            <a:r>
              <a:rPr lang="ja-JP" altLang="en-US" sz="1400" dirty="0" smtClean="0">
                <a:solidFill>
                  <a:schemeClr val="tx1"/>
                </a:solidFill>
                <a:latin typeface="Meiryo UI" panose="020B0604030504040204" pitchFamily="50" charset="-128"/>
                <a:ea typeface="Meiryo UI" panose="020B0604030504040204" pitchFamily="50" charset="-128"/>
              </a:rPr>
              <a:t>事業</a:t>
            </a:r>
            <a:r>
              <a:rPr lang="ja-JP" altLang="en-US" sz="1100" dirty="0" smtClean="0">
                <a:solidFill>
                  <a:schemeClr val="tx1"/>
                </a:solidFill>
                <a:latin typeface="Meiryo UI" panose="020B0604030504040204" pitchFamily="50" charset="-128"/>
                <a:ea typeface="Meiryo UI" panose="020B0604030504040204" pitchFamily="50" charset="-128"/>
              </a:rPr>
              <a:t>（大阪</a:t>
            </a:r>
            <a:r>
              <a:rPr lang="ja-JP" altLang="en-US" sz="1100" dirty="0">
                <a:solidFill>
                  <a:schemeClr val="tx1"/>
                </a:solidFill>
                <a:latin typeface="Meiryo UI" panose="020B0604030504040204" pitchFamily="50" charset="-128"/>
                <a:ea typeface="Meiryo UI" panose="020B0604030504040204" pitchFamily="50" charset="-128"/>
              </a:rPr>
              <a:t>モノレール延伸</a:t>
            </a:r>
            <a:r>
              <a:rPr lang="ja-JP" altLang="en-US" sz="1100" dirty="0" smtClean="0">
                <a:solidFill>
                  <a:schemeClr val="tx1"/>
                </a:solidFill>
                <a:latin typeface="Meiryo UI" panose="020B0604030504040204" pitchFamily="50" charset="-128"/>
                <a:ea typeface="Meiryo UI" panose="020B0604030504040204" pitchFamily="50" charset="-128"/>
              </a:rPr>
              <a:t>事業</a:t>
            </a:r>
            <a:r>
              <a:rPr lang="ja-JP" altLang="en-US" sz="1100" dirty="0">
                <a:solidFill>
                  <a:schemeClr val="tx1"/>
                </a:solidFill>
                <a:latin typeface="Meiryo UI" panose="020B0604030504040204" pitchFamily="50" charset="-128"/>
                <a:ea typeface="Meiryo UI" panose="020B0604030504040204" pitchFamily="50" charset="-128"/>
              </a:rPr>
              <a:t>（</a:t>
            </a:r>
            <a:r>
              <a:rPr lang="zh-TW" altLang="en-US" sz="1100" dirty="0" smtClean="0">
                <a:solidFill>
                  <a:schemeClr val="tx1"/>
                </a:solidFill>
                <a:latin typeface="Meiryo UI" panose="020B0604030504040204" pitchFamily="50" charset="-128"/>
                <a:ea typeface="Meiryo UI" panose="020B0604030504040204" pitchFamily="50" charset="-128"/>
              </a:rPr>
              <a:t>門真南駅</a:t>
            </a:r>
            <a:r>
              <a:rPr lang="ja-JP" altLang="en-US" sz="1100" dirty="0" err="1" smtClean="0">
                <a:solidFill>
                  <a:schemeClr val="tx1"/>
                </a:solidFill>
                <a:latin typeface="Meiryo UI" panose="020B0604030504040204" pitchFamily="50" charset="-128"/>
                <a:ea typeface="Meiryo UI" panose="020B0604030504040204" pitchFamily="50" charset="-128"/>
              </a:rPr>
              <a:t>、</a:t>
            </a:r>
            <a:r>
              <a:rPr lang="zh-TW" altLang="en-US" sz="1100" dirty="0" smtClean="0">
                <a:solidFill>
                  <a:schemeClr val="tx1"/>
                </a:solidFill>
                <a:latin typeface="Meiryo UI" panose="020B0604030504040204" pitchFamily="50" charset="-128"/>
                <a:ea typeface="Meiryo UI" panose="020B0604030504040204" pitchFamily="50" charset="-128"/>
              </a:rPr>
              <a:t>鴻池新田駅</a:t>
            </a:r>
            <a:r>
              <a:rPr lang="ja-JP" altLang="en-US" sz="1100" dirty="0" err="1" smtClean="0">
                <a:solidFill>
                  <a:schemeClr val="tx1"/>
                </a:solidFill>
                <a:latin typeface="Meiryo UI" panose="020B0604030504040204" pitchFamily="50" charset="-128"/>
                <a:ea typeface="Meiryo UI" panose="020B0604030504040204" pitchFamily="50" charset="-128"/>
              </a:rPr>
              <a:t>、</a:t>
            </a:r>
            <a:r>
              <a:rPr lang="zh-TW" altLang="en-US" sz="1100" dirty="0" smtClean="0">
                <a:solidFill>
                  <a:schemeClr val="tx1"/>
                </a:solidFill>
                <a:latin typeface="Meiryo UI" panose="020B0604030504040204" pitchFamily="50" charset="-128"/>
                <a:ea typeface="Meiryo UI" panose="020B0604030504040204" pitchFamily="50" charset="-128"/>
              </a:rPr>
              <a:t>荒本駅</a:t>
            </a:r>
            <a:r>
              <a:rPr lang="ja-JP" altLang="en-US" sz="1100" dirty="0" smtClean="0">
                <a:solidFill>
                  <a:schemeClr val="tx1"/>
                </a:solidFill>
                <a:latin typeface="Meiryo UI" panose="020B0604030504040204" pitchFamily="50" charset="-128"/>
                <a:ea typeface="Meiryo UI" panose="020B0604030504040204" pitchFamily="50" charset="-128"/>
              </a:rPr>
              <a:t>）２回目、</a:t>
            </a:r>
            <a:r>
              <a:rPr lang="zh-TW" altLang="en-US" sz="1100" dirty="0">
                <a:solidFill>
                  <a:schemeClr val="tx1"/>
                </a:solidFill>
                <a:latin typeface="Meiryo UI" panose="020B0604030504040204" pitchFamily="50" charset="-128"/>
                <a:ea typeface="Meiryo UI" panose="020B0604030504040204" pitchFamily="50" charset="-128"/>
              </a:rPr>
              <a:t>（都）八尾富田林線橋梁</a:t>
            </a:r>
            <a:r>
              <a:rPr lang="zh-TW" altLang="en-US" sz="1100" dirty="0" smtClean="0">
                <a:solidFill>
                  <a:schemeClr val="tx1"/>
                </a:solidFill>
                <a:latin typeface="Meiryo UI" panose="020B0604030504040204" pitchFamily="50" charset="-128"/>
                <a:ea typeface="Meiryo UI" panose="020B0604030504040204" pitchFamily="50" charset="-128"/>
              </a:rPr>
              <a:t>事業</a:t>
            </a:r>
            <a:r>
              <a:rPr lang="ja-JP" altLang="en-US" sz="1100" dirty="0" smtClean="0">
                <a:solidFill>
                  <a:schemeClr val="tx1"/>
                </a:solidFill>
                <a:latin typeface="Meiryo UI" panose="020B0604030504040204" pitchFamily="50" charset="-128"/>
                <a:ea typeface="Meiryo UI" panose="020B0604030504040204" pitchFamily="50" charset="-128"/>
              </a:rPr>
              <a:t>２回目）</a:t>
            </a:r>
            <a:endParaRPr lang="zh-TW" altLang="en-US" sz="1200"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854315" y="4742715"/>
            <a:ext cx="3493264" cy="215444"/>
          </a:xfrm>
          <a:prstGeom prst="rect">
            <a:avLst/>
          </a:prstGeom>
          <a:noFill/>
        </p:spPr>
        <p:txBody>
          <a:bodyPr wrap="none" rtlCol="0">
            <a:spAutoFit/>
          </a:bodyPr>
          <a:lstStyle/>
          <a:p>
            <a:r>
              <a:rPr lang="ja-JP" altLang="en-US" sz="800" dirty="0"/>
              <a:t>出典：令和３年度大阪府景観審議会　第２回公共事業アドバイス</a:t>
            </a:r>
            <a:r>
              <a:rPr lang="ja-JP" altLang="en-US" sz="800" dirty="0" smtClean="0"/>
              <a:t>部会　資料３</a:t>
            </a:r>
            <a:endParaRPr kumimoji="1" lang="ja-JP" altLang="en-US" sz="800" dirty="0"/>
          </a:p>
        </p:txBody>
      </p:sp>
      <p:sp>
        <p:nvSpPr>
          <p:cNvPr id="7" name="スライド番号プレースホルダー 6"/>
          <p:cNvSpPr>
            <a:spLocks noGrp="1"/>
          </p:cNvSpPr>
          <p:nvPr>
            <p:ph type="sldNum" sz="quarter" idx="12"/>
          </p:nvPr>
        </p:nvSpPr>
        <p:spPr>
          <a:xfrm>
            <a:off x="7485742" y="6487960"/>
            <a:ext cx="2311400" cy="365125"/>
          </a:xfrm>
        </p:spPr>
        <p:txBody>
          <a:bodyPr/>
          <a:lstStyle/>
          <a:p>
            <a:fld id="{EA6D242B-6A52-4C5C-AF40-54B5FB6D04E5}" type="slidenum">
              <a:rPr kumimoji="1" lang="ja-JP" altLang="en-US" smtClean="0"/>
              <a:t>19</a:t>
            </a:fld>
            <a:endParaRPr kumimoji="1" lang="ja-JP" altLang="en-US" dirty="0"/>
          </a:p>
        </p:txBody>
      </p:sp>
      <p:sp>
        <p:nvSpPr>
          <p:cNvPr id="18" name="正方形/長方形 17">
            <a:extLst>
              <a:ext uri="{FF2B5EF4-FFF2-40B4-BE49-F238E27FC236}">
                <a16:creationId xmlns:a16="http://schemas.microsoft.com/office/drawing/2014/main" id="{B2214278-2596-4ED4-9E11-B8C83DB4BFF5}"/>
              </a:ext>
            </a:extLst>
          </p:cNvPr>
          <p:cNvSpPr/>
          <p:nvPr/>
        </p:nvSpPr>
        <p:spPr bwMode="gray">
          <a:xfrm>
            <a:off x="263251" y="964672"/>
            <a:ext cx="5032649"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公共事業における景観面での</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サイクル</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058227" y="789541"/>
            <a:ext cx="5351019" cy="427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景観形成に関する施策を総合的かつ計画的に推進するための基本方針</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22051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1"/>
          <p:cNvSpPr>
            <a:spLocks noChangeArrowheads="1"/>
          </p:cNvSpPr>
          <p:nvPr/>
        </p:nvSpPr>
        <p:spPr bwMode="auto">
          <a:xfrm>
            <a:off x="0" y="1"/>
            <a:ext cx="9906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「住まうビジョン・大阪」の概要</a:t>
            </a:r>
          </a:p>
        </p:txBody>
      </p:sp>
      <p:sp>
        <p:nvSpPr>
          <p:cNvPr id="31" name="スライド番号プレースホルダー 2"/>
          <p:cNvSpPr>
            <a:spLocks noGrp="1"/>
          </p:cNvSpPr>
          <p:nvPr>
            <p:ph type="sldNum" sz="quarter" idx="12"/>
          </p:nvPr>
        </p:nvSpPr>
        <p:spPr>
          <a:xfrm>
            <a:off x="8399197" y="5544349"/>
            <a:ext cx="611560" cy="260648"/>
          </a:xfrm>
        </p:spPr>
        <p:txBody>
          <a:bodyPr/>
          <a:lstStyle/>
          <a:p>
            <a:fld id="{EA6D242B-6A52-4C5C-AF40-54B5FB6D04E5}" type="slidenum">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2</a:t>
            </a:fld>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bwMode="white">
          <a:xfrm>
            <a:off x="5309481" y="4537615"/>
            <a:ext cx="4278578"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密集市街地における魅力あるまちづくりの推進</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地域特性に応じた総合的な施策展開による耐震化の促進</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あんしん住まいの充実による居住魅力の向上</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2" name="直線コネクタ 51"/>
          <p:cNvCxnSpPr/>
          <p:nvPr/>
        </p:nvCxnSpPr>
        <p:spPr>
          <a:xfrm>
            <a:off x="5016522" y="1146814"/>
            <a:ext cx="0" cy="492220"/>
          </a:xfrm>
          <a:prstGeom prst="line">
            <a:avLst/>
          </a:prstGeom>
          <a:ln w="19050">
            <a:solidFill>
              <a:schemeClr val="accent1"/>
            </a:solidFill>
            <a:headEnd type="none" w="med" len="med"/>
          </a:ln>
        </p:spPr>
        <p:style>
          <a:lnRef idx="1">
            <a:schemeClr val="accent1"/>
          </a:lnRef>
          <a:fillRef idx="0">
            <a:schemeClr val="accent1"/>
          </a:fillRef>
          <a:effectRef idx="0">
            <a:schemeClr val="accent1"/>
          </a:effectRef>
          <a:fontRef idx="minor">
            <a:schemeClr val="tx1"/>
          </a:fontRef>
        </p:style>
      </p:cxnSp>
      <p:grpSp>
        <p:nvGrpSpPr>
          <p:cNvPr id="53" name="グループ化 52"/>
          <p:cNvGrpSpPr/>
          <p:nvPr/>
        </p:nvGrpSpPr>
        <p:grpSpPr>
          <a:xfrm>
            <a:off x="121812" y="3927524"/>
            <a:ext cx="486643" cy="786157"/>
            <a:chOff x="-84882" y="3600824"/>
            <a:chExt cx="616978" cy="693640"/>
          </a:xfrm>
        </p:grpSpPr>
        <p:sp>
          <p:nvSpPr>
            <p:cNvPr id="54" name="円/楕円 350"/>
            <p:cNvSpPr/>
            <p:nvPr/>
          </p:nvSpPr>
          <p:spPr>
            <a:xfrm>
              <a:off x="-84882" y="3600824"/>
              <a:ext cx="616978" cy="659594"/>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HGPｺﾞｼｯｸM" panose="020B0600000000000000" pitchFamily="50" charset="-128"/>
                <a:ea typeface="HGPｺﾞｼｯｸM" panose="020B0600000000000000" pitchFamily="50" charset="-128"/>
              </a:endParaRPr>
            </a:p>
          </p:txBody>
        </p:sp>
        <p:sp>
          <p:nvSpPr>
            <p:cNvPr id="55" name="Rectangle 2"/>
            <p:cNvSpPr>
              <a:spLocks noChangeArrowheads="1"/>
            </p:cNvSpPr>
            <p:nvPr/>
          </p:nvSpPr>
          <p:spPr bwMode="auto">
            <a:xfrm>
              <a:off x="-24583" y="3606007"/>
              <a:ext cx="445719" cy="688457"/>
            </a:xfrm>
            <a:prstGeom prst="rect">
              <a:avLst/>
            </a:prstGeom>
            <a:noFill/>
            <a:ln w="9525">
              <a:no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260"/>
                </a:lnSpc>
                <a:spcBef>
                  <a:spcPts val="0"/>
                </a:spcBef>
                <a:tabLst>
                  <a:tab pos="1000125" algn="l"/>
                </a:tabLst>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施策展開</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eaLnBrk="1" hangingPunct="1">
                <a:lnSpc>
                  <a:spcPts val="1260"/>
                </a:lnSpc>
                <a:spcBef>
                  <a:spcPts val="0"/>
                </a:spcBef>
                <a:tabLst>
                  <a:tab pos="1000125" algn="l"/>
                </a:tabLst>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の視点</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grpSp>
      <p:sp>
        <p:nvSpPr>
          <p:cNvPr id="56" name="テキスト ボックス 55"/>
          <p:cNvSpPr txBox="1"/>
          <p:nvPr/>
        </p:nvSpPr>
        <p:spPr>
          <a:xfrm>
            <a:off x="5404316" y="3042864"/>
            <a:ext cx="1979124" cy="3648381"/>
          </a:xfrm>
          <a:prstGeom prst="rect">
            <a:avLst/>
          </a:prstGeom>
          <a:solidFill>
            <a:schemeClr val="bg1"/>
          </a:solidFill>
          <a:ln w="9525">
            <a:solidFill>
              <a:schemeClr val="tx2"/>
            </a:solidFill>
            <a:prstDash val="solid"/>
          </a:ln>
        </p:spPr>
        <p:txBody>
          <a:bodyPr wrap="square" lIns="50400" tIns="100800" rIns="50400" bIns="50400" rtlCol="0" anchor="t" anchorCtr="0">
            <a:noAutofit/>
          </a:bodyPr>
          <a:lstStyle/>
          <a:p>
            <a:pPr>
              <a:lnSpc>
                <a:spcPts val="1400"/>
              </a:lnSpc>
              <a:spcBef>
                <a:spcPts val="280"/>
              </a:spcBef>
            </a:pPr>
            <a:endParaRPr lang="ja-JP" altLang="en-US" sz="1100" spc="-2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7712898" y="3042864"/>
            <a:ext cx="1977698" cy="3648381"/>
          </a:xfrm>
          <a:prstGeom prst="rect">
            <a:avLst/>
          </a:prstGeom>
          <a:solidFill>
            <a:schemeClr val="bg1"/>
          </a:solidFill>
          <a:ln w="9525">
            <a:solidFill>
              <a:schemeClr val="tx2"/>
            </a:solidFill>
            <a:prstDash val="solid"/>
          </a:ln>
        </p:spPr>
        <p:txBody>
          <a:bodyPr wrap="square" lIns="50400" tIns="100800" rIns="50400" bIns="50400" rtlCol="0" anchor="t" anchorCtr="0">
            <a:noAutofit/>
          </a:bodyPr>
          <a:lstStyle/>
          <a:p>
            <a:pPr>
              <a:lnSpc>
                <a:spcPts val="1400"/>
              </a:lnSpc>
              <a:spcBef>
                <a:spcPts val="280"/>
              </a:spcBef>
            </a:pPr>
            <a:endParaRPr lang="ja-JP" altLang="en-US" sz="1100" spc="-2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3059036" y="3042864"/>
            <a:ext cx="2043877" cy="3648381"/>
          </a:xfrm>
          <a:prstGeom prst="rect">
            <a:avLst/>
          </a:prstGeom>
          <a:solidFill>
            <a:schemeClr val="bg1"/>
          </a:solidFill>
          <a:ln w="9525">
            <a:solidFill>
              <a:schemeClr val="tx2"/>
            </a:solidFill>
            <a:prstDash val="solid"/>
          </a:ln>
        </p:spPr>
        <p:txBody>
          <a:bodyPr wrap="square" lIns="50400" tIns="100800" rIns="50400" bIns="50400" rtlCol="0" anchor="t" anchorCtr="0">
            <a:noAutofit/>
          </a:bodyPr>
          <a:lstStyle/>
          <a:p>
            <a:pPr>
              <a:lnSpc>
                <a:spcPts val="1400"/>
              </a:lnSpc>
              <a:spcBef>
                <a:spcPts val="280"/>
              </a:spcBef>
            </a:pPr>
            <a:endParaRPr lang="ja-JP" altLang="en-US" sz="1100" spc="-2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699237" y="3042864"/>
            <a:ext cx="2045822" cy="3648382"/>
          </a:xfrm>
          <a:prstGeom prst="rect">
            <a:avLst/>
          </a:prstGeom>
          <a:solidFill>
            <a:schemeClr val="bg1"/>
          </a:solidFill>
          <a:ln w="9525">
            <a:solidFill>
              <a:schemeClr val="tx2"/>
            </a:solidFill>
            <a:prstDash val="solid"/>
          </a:ln>
        </p:spPr>
        <p:txBody>
          <a:bodyPr wrap="square" lIns="50400" tIns="100800" rIns="50400" bIns="50400" rtlCol="0" anchor="t" anchorCtr="0">
            <a:noAutofit/>
          </a:bodyPr>
          <a:lstStyle/>
          <a:p>
            <a:pPr>
              <a:lnSpc>
                <a:spcPts val="1400"/>
              </a:lnSpc>
              <a:spcBef>
                <a:spcPts val="280"/>
              </a:spcBef>
            </a:pPr>
            <a:endParaRPr lang="ja-JP" altLang="en-US" sz="1100" spc="-2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フリーフォーム 59"/>
          <p:cNvSpPr/>
          <p:nvPr/>
        </p:nvSpPr>
        <p:spPr>
          <a:xfrm>
            <a:off x="2924175" y="1639034"/>
            <a:ext cx="4572000" cy="1169244"/>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425" tIns="68712" rIns="137425" bIns="68712" rtlCol="0" anchor="ctr"/>
          <a:lstStyle/>
          <a:p>
            <a:pPr algn="ctr"/>
            <a:endParaRPr lang="ja-JP" altLang="en-US"/>
          </a:p>
        </p:txBody>
      </p:sp>
      <p:sp>
        <p:nvSpPr>
          <p:cNvPr id="61" name="フリーフォーム 60"/>
          <p:cNvSpPr/>
          <p:nvPr/>
        </p:nvSpPr>
        <p:spPr>
          <a:xfrm>
            <a:off x="1587802" y="2801814"/>
            <a:ext cx="7334532" cy="422679"/>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425" tIns="68712" rIns="137425" bIns="68712" rtlCol="0" anchor="ctr"/>
          <a:lstStyle/>
          <a:p>
            <a:pPr algn="ctr"/>
            <a:endParaRPr lang="ja-JP" altLang="en-US"/>
          </a:p>
        </p:txBody>
      </p:sp>
      <p:sp>
        <p:nvSpPr>
          <p:cNvPr id="62" name="フリーフォーム 61"/>
          <p:cNvSpPr/>
          <p:nvPr/>
        </p:nvSpPr>
        <p:spPr>
          <a:xfrm>
            <a:off x="4016750" y="2801814"/>
            <a:ext cx="2474897" cy="34914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425" tIns="68712" rIns="137425" bIns="68712" rtlCol="0" anchor="ctr"/>
          <a:lstStyle/>
          <a:p>
            <a:pPr algn="ctr"/>
            <a:endParaRPr lang="ja-JP" altLang="en-US"/>
          </a:p>
        </p:txBody>
      </p:sp>
      <p:cxnSp>
        <p:nvCxnSpPr>
          <p:cNvPr id="64" name="直線コネクタ 63"/>
          <p:cNvCxnSpPr/>
          <p:nvPr/>
        </p:nvCxnSpPr>
        <p:spPr>
          <a:xfrm flipH="1">
            <a:off x="7496175" y="2367069"/>
            <a:ext cx="350" cy="423474"/>
          </a:xfrm>
          <a:prstGeom prst="line">
            <a:avLst/>
          </a:prstGeom>
          <a:ln w="190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sp>
        <p:nvSpPr>
          <p:cNvPr id="65" name="角丸四角形 64"/>
          <p:cNvSpPr/>
          <p:nvPr/>
        </p:nvSpPr>
        <p:spPr>
          <a:xfrm>
            <a:off x="3065538" y="3042864"/>
            <a:ext cx="2047639" cy="76003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5714" rIns="0" bIns="45714" rtlCol="0" anchor="ctr"/>
          <a:lstStyle/>
          <a:p>
            <a:pPr algn="ctr">
              <a:spcBef>
                <a:spcPts val="280"/>
              </a:spcBef>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都市の魅力を育む</a:t>
            </a:r>
          </a:p>
        </p:txBody>
      </p:sp>
      <p:sp>
        <p:nvSpPr>
          <p:cNvPr id="66" name="角丸四角形 65"/>
          <p:cNvSpPr/>
          <p:nvPr/>
        </p:nvSpPr>
        <p:spPr>
          <a:xfrm>
            <a:off x="700059" y="3042864"/>
            <a:ext cx="2045000" cy="729794"/>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91430" tIns="45714" rIns="91430" bIns="45714" rtlCol="0" anchor="ctr"/>
          <a:lstStyle/>
          <a:p>
            <a:pPr algn="ctr"/>
            <a:r>
              <a:rPr lang="ja-JP" altLang="en-US" sz="1400" b="1" spc="-56"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くらしの質を高める</a:t>
            </a:r>
            <a:endParaRPr lang="en-US" altLang="ja-JP" sz="1400" b="1" spc="-56"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5407508" y="3042864"/>
            <a:ext cx="1966613" cy="76003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91430" tIns="45714" rIns="91430" bIns="45714" rtlCol="0" anchor="ctr"/>
          <a:lstStyle/>
          <a:p>
            <a:pPr algn="ctr">
              <a:spcBef>
                <a:spcPts val="280"/>
              </a:spcBef>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安全を支える</a:t>
            </a:r>
          </a:p>
        </p:txBody>
      </p:sp>
      <p:sp>
        <p:nvSpPr>
          <p:cNvPr id="68" name="角丸四角形 67"/>
          <p:cNvSpPr/>
          <p:nvPr/>
        </p:nvSpPr>
        <p:spPr>
          <a:xfrm>
            <a:off x="7722427" y="3042865"/>
            <a:ext cx="1981697" cy="740476"/>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50400" tIns="45714" rIns="50400" bIns="45714" rtlCol="0" anchor="ctr"/>
          <a:lstStyle/>
          <a:p>
            <a:pPr algn="ctr">
              <a:spcBef>
                <a:spcPts val="280"/>
              </a:spcBef>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安心のくらしをつくる</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5255068" y="1848079"/>
            <a:ext cx="3715027" cy="693834"/>
          </a:xfrm>
          <a:prstGeom prst="roundRect">
            <a:avLst>
              <a:gd name="adj" fmla="val 7429"/>
            </a:avLst>
          </a:prstGeom>
          <a:gradFill>
            <a:gsLst>
              <a:gs pos="0">
                <a:srgbClr val="FFC000"/>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91430" tIns="45714" rIns="91430" bIns="45714" rtlCol="0" anchor="ctr"/>
          <a:lstStyle/>
          <a:p>
            <a:pPr algn="ctr">
              <a:lnSpc>
                <a:spcPts val="196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安全・安心にくらすことができる住まいと都市</a:t>
            </a:r>
          </a:p>
        </p:txBody>
      </p:sp>
      <p:sp>
        <p:nvSpPr>
          <p:cNvPr id="70" name="角丸四角形 69"/>
          <p:cNvSpPr/>
          <p:nvPr/>
        </p:nvSpPr>
        <p:spPr>
          <a:xfrm>
            <a:off x="1359209" y="1850931"/>
            <a:ext cx="3418769" cy="647419"/>
          </a:xfrm>
          <a:prstGeom prst="roundRect">
            <a:avLst>
              <a:gd name="adj" fmla="val 7429"/>
            </a:avLst>
          </a:prstGeom>
          <a:gradFill>
            <a:gsLst>
              <a:gs pos="0">
                <a:srgbClr val="FFC000"/>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91430" tIns="45714" rIns="91430" bIns="45714" rtlCol="0" anchor="ctr"/>
          <a:lstStyle/>
          <a:p>
            <a:pPr algn="ctr">
              <a:lnSpc>
                <a:spcPts val="196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活力と魅力あふれる住まいと都市</a:t>
            </a:r>
          </a:p>
        </p:txBody>
      </p:sp>
      <p:sp>
        <p:nvSpPr>
          <p:cNvPr id="71" name="Rectangle 2"/>
          <p:cNvSpPr>
            <a:spLocks noChangeArrowheads="1"/>
          </p:cNvSpPr>
          <p:nvPr/>
        </p:nvSpPr>
        <p:spPr bwMode="auto">
          <a:xfrm>
            <a:off x="127949" y="1866900"/>
            <a:ext cx="503293" cy="1935996"/>
          </a:xfrm>
          <a:prstGeom prst="roundRect">
            <a:avLst/>
          </a:prstGeom>
          <a:solidFill>
            <a:srgbClr val="00B0F0"/>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80"/>
              </a:lnSpc>
              <a:spcBef>
                <a:spcPts val="0"/>
              </a:spcBef>
              <a:tabLst>
                <a:tab pos="1000125" algn="l"/>
              </a:tabLst>
            </a:pPr>
            <a:r>
              <a:rPr lang="ja-JP" altLang="en-US" sz="12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政策</a:t>
            </a:r>
            <a:r>
              <a:rPr lang="ja-JP" altLang="en-US" sz="12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及び施策</a:t>
            </a:r>
            <a:r>
              <a:rPr lang="ja-JP" altLang="en-US" sz="12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の方向性</a:t>
            </a:r>
            <a:endParaRPr lang="en-US" altLang="ja-JP" sz="12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72" name="テキスト ボックス 71"/>
          <p:cNvSpPr txBox="1"/>
          <p:nvPr/>
        </p:nvSpPr>
        <p:spPr>
          <a:xfrm>
            <a:off x="700059" y="5096240"/>
            <a:ext cx="2027642" cy="1506097"/>
          </a:xfrm>
          <a:prstGeom prst="rect">
            <a:avLst/>
          </a:prstGeom>
          <a:noFill/>
          <a:ln w="9525">
            <a:noFill/>
            <a:prstDash val="solid"/>
          </a:ln>
        </p:spPr>
        <p:txBody>
          <a:bodyPr wrap="square" lIns="50400" tIns="0" rIns="50400" bIns="0" rtlCol="0" anchor="t" anchorCtr="0">
            <a:no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○新たなライフスタイルを支える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身近なまちづくり</a:t>
            </a:r>
            <a:r>
              <a:rPr lang="ja-JP" altLang="en-US" sz="1100" dirty="0" smtClean="0">
                <a:latin typeface="ＭＳ Ｐ明朝" panose="02020600040205080304" pitchFamily="18" charset="-128"/>
                <a:ea typeface="ＭＳ Ｐ明朝" panose="02020600040205080304" pitchFamily="18"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○健康でいきいきとくらせる住まい・まちづくり</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28905" indent="-128905"/>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spcBef>
                <a:spcPts val="600"/>
              </a:spcBef>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○多様なニーズに対応した良質なストック形成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3057159" y="5091252"/>
            <a:ext cx="2200837" cy="1330898"/>
          </a:xfrm>
          <a:prstGeom prst="rect">
            <a:avLst/>
          </a:prstGeom>
          <a:noFill/>
          <a:ln w="9525">
            <a:noFill/>
            <a:prstDash val="solid"/>
          </a:ln>
        </p:spPr>
        <p:txBody>
          <a:bodyPr wrap="square" lIns="50400" tIns="0" rIns="50400" bIns="0" rtlCol="0" anchor="t" anchorCtr="0">
            <a:noAutofit/>
          </a:bodyPr>
          <a:lstStyle/>
          <a:p>
            <a:pPr marL="128905" indent="-128905"/>
            <a:r>
              <a:rPr lang="ja-JP" altLang="en-US" sz="1100" dirty="0">
                <a:latin typeface="Meiryo UI" panose="020B0604030504040204" pitchFamily="50" charset="-128"/>
                <a:ea typeface="Meiryo UI" panose="020B0604030504040204" pitchFamily="50" charset="-128"/>
                <a:cs typeface="Meiryo UI" panose="020B0604030504040204" pitchFamily="50" charset="-128"/>
              </a:rPr>
              <a:t>○活力と魅力ある都市空間の創造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0015" indent="-120015"/>
            <a:r>
              <a:rPr lang="ja-JP" altLang="en-US" sz="1100" dirty="0">
                <a:latin typeface="Meiryo UI" panose="020B0604030504040204" pitchFamily="50" charset="-128"/>
                <a:ea typeface="Meiryo UI" panose="020B0604030504040204" pitchFamily="50" charset="-128"/>
                <a:cs typeface="Meiryo UI" panose="020B0604030504040204" pitchFamily="50" charset="-128"/>
              </a:rPr>
              <a:t>○世界に誇れる景観づくり</a:t>
            </a:r>
            <a:r>
              <a:rPr lang="ja-JP" altLang="en-US" sz="1100" dirty="0">
                <a:latin typeface="ＭＳ Ｐ明朝" panose="02020600040205080304" pitchFamily="18" charset="-128"/>
                <a:ea typeface="ＭＳ Ｐ明朝" panose="02020600040205080304" pitchFamily="18" charset="-128"/>
                <a:cs typeface="Meiryo UI" panose="020B0604030504040204" pitchFamily="50" charset="-128"/>
              </a:rPr>
              <a:t>　</a:t>
            </a:r>
            <a:endParaRPr lang="en-US" altLang="ja-JP" sz="1100" dirty="0">
              <a:latin typeface="ＭＳ Ｐ明朝" panose="02020600040205080304" pitchFamily="18" charset="-128"/>
              <a:ea typeface="ＭＳ Ｐ明朝" panose="02020600040205080304" pitchFamily="18" charset="-128"/>
              <a:cs typeface="Meiryo UI" panose="020B0604030504040204" pitchFamily="50" charset="-128"/>
            </a:endParaRPr>
          </a:p>
          <a:p>
            <a:pPr marL="120015" indent="-120015"/>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ja-JP" altLang="en-US" sz="1100" dirty="0">
                <a:latin typeface="Meiryo UI" panose="020B0604030504040204" pitchFamily="50" charset="-128"/>
                <a:ea typeface="Meiryo UI" panose="020B0604030504040204" pitchFamily="50" charset="-128"/>
                <a:cs typeface="Meiryo UI" panose="020B0604030504040204" pitchFamily="50" charset="-128"/>
              </a:rPr>
              <a:t>○ユニバーサルデザインのまちづくりの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en-US" altLang="ja-JP"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推進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0015" indent="-120015"/>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0015" indent="-120015"/>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5406402" y="5086397"/>
            <a:ext cx="1967720" cy="1185216"/>
          </a:xfrm>
          <a:prstGeom prst="rect">
            <a:avLst/>
          </a:prstGeom>
          <a:noFill/>
          <a:ln w="9525">
            <a:noFill/>
            <a:prstDash val="solid"/>
          </a:ln>
        </p:spPr>
        <p:txBody>
          <a:bodyPr wrap="square" lIns="50400" tIns="0" rIns="50400" bIns="0" rtlCol="0" anchor="t" anchorCtr="0">
            <a:no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○災害に強い都市の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住宅・建築物の安全性の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確保</a:t>
            </a:r>
            <a:endParaRPr lang="en-US" altLang="ja-JP" sz="1100" dirty="0">
              <a:latin typeface="ＭＳ Ｐ明朝" panose="02020600040205080304" pitchFamily="18" charset="-128"/>
              <a:ea typeface="ＭＳ Ｐ明朝" panose="02020600040205080304" pitchFamily="18" charset="-128"/>
              <a:cs typeface="Meiryo UI" panose="020B0604030504040204" pitchFamily="50" charset="-128"/>
            </a:endParaRPr>
          </a:p>
          <a:p>
            <a:endParaRPr lang="en-US" altLang="ja-JP" sz="1100" dirty="0">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危機事象への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備え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0015" indent="-120015"/>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7712729" y="5086397"/>
            <a:ext cx="2021422" cy="1220112"/>
          </a:xfrm>
          <a:prstGeom prst="rect">
            <a:avLst/>
          </a:prstGeom>
          <a:noFill/>
          <a:ln w="9525">
            <a:noFill/>
            <a:prstDash val="solid"/>
          </a:ln>
        </p:spPr>
        <p:txBody>
          <a:bodyPr wrap="square" lIns="50400" tIns="0" rIns="50400" bIns="0" rtlCol="0" anchor="t" anchorCtr="0">
            <a:noAutofit/>
          </a:bodyPr>
          <a:lstStyle/>
          <a:p>
            <a:pPr marL="128905" indent="-128905"/>
            <a:r>
              <a:rPr lang="ja-JP" altLang="en-US" sz="1100" dirty="0">
                <a:latin typeface="Meiryo UI" panose="020B0604030504040204" pitchFamily="50" charset="-128"/>
                <a:ea typeface="Meiryo UI" panose="020B0604030504040204" pitchFamily="50" charset="-128"/>
                <a:cs typeface="Meiryo UI" panose="020B0604030504040204" pitchFamily="50" charset="-128"/>
              </a:rPr>
              <a:t>○誰もがくらしやすい環境</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100" dirty="0">
              <a:latin typeface="ＭＳ Ｐ明朝" panose="02020600040205080304" pitchFamily="18" charset="-128"/>
              <a:ea typeface="ＭＳ Ｐ明朝" panose="02020600040205080304" pitchFamily="18" charset="-128"/>
              <a:cs typeface="Meiryo UI" panose="020B0604030504040204" pitchFamily="50" charset="-128"/>
            </a:endParaRPr>
          </a:p>
          <a:p>
            <a:pPr marL="128905" indent="-128905"/>
            <a:endParaRPr lang="en-US" altLang="ja-JP" sz="1100" dirty="0">
              <a:latin typeface="ＭＳ Ｐ明朝" panose="02020600040205080304" pitchFamily="18" charset="-128"/>
              <a:ea typeface="ＭＳ Ｐ明朝" panose="02020600040205080304" pitchFamily="18" charset="-128"/>
              <a:cs typeface="Meiryo UI" panose="020B0604030504040204" pitchFamily="50" charset="-128"/>
            </a:endParaRPr>
          </a:p>
          <a:p>
            <a:pPr marL="128905" indent="-128905"/>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多様な住まいを選択できる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en-US" altLang="ja-JP"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市場環境</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健全な住宅関連産業の育成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Rectangle 2"/>
          <p:cNvSpPr>
            <a:spLocks noChangeArrowheads="1"/>
          </p:cNvSpPr>
          <p:nvPr/>
        </p:nvSpPr>
        <p:spPr bwMode="auto">
          <a:xfrm>
            <a:off x="169373" y="4961683"/>
            <a:ext cx="449797" cy="1743918"/>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2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基本目標の実現に向けた施策の方向性</a:t>
            </a:r>
            <a:endParaRPr lang="en-US" altLang="ja-JP" sz="12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87" name="角丸四角形 86"/>
          <p:cNvSpPr/>
          <p:nvPr/>
        </p:nvSpPr>
        <p:spPr>
          <a:xfrm>
            <a:off x="693420" y="3927524"/>
            <a:ext cx="8997176" cy="799947"/>
          </a:xfrm>
          <a:prstGeom prst="roundRect">
            <a:avLst>
              <a:gd name="adj" fmla="val 6605"/>
            </a:avLst>
          </a:prstGeom>
          <a:solidFill>
            <a:schemeClr val="bg1"/>
          </a:solidFill>
          <a:ln w="19050">
            <a:solidFill>
              <a:schemeClr val="tx1">
                <a:lumMod val="50000"/>
                <a:lumOff val="50000"/>
              </a:schemeClr>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91430" tIns="50400" rIns="91430" bIns="0" numCol="1" spcCol="0" rtlCol="0" fromWordArt="0" anchor="t" anchorCtr="0" forceAA="0" compatLnSpc="1">
            <a:prstTxWarp prst="textNoShape">
              <a:avLst/>
            </a:prstTxWarp>
            <a:noAutofit/>
          </a:bodyPr>
          <a:lstStyle/>
          <a:p>
            <a:pPr algn="ctr">
              <a:lnSpc>
                <a:spcPts val="1540"/>
              </a:lnSpc>
            </a:pPr>
            <a:endParaRPr lang="en-US" altLang="ja-JP" sz="14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円/楕円 320"/>
          <p:cNvSpPr/>
          <p:nvPr/>
        </p:nvSpPr>
        <p:spPr>
          <a:xfrm rot="5400000">
            <a:off x="1984055" y="3228788"/>
            <a:ext cx="342899" cy="256327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tx1"/>
              </a:solidFill>
            </a:endParaRPr>
          </a:p>
        </p:txBody>
      </p:sp>
      <p:sp>
        <p:nvSpPr>
          <p:cNvPr id="89" name="角丸四角形 88"/>
          <p:cNvSpPr/>
          <p:nvPr/>
        </p:nvSpPr>
        <p:spPr>
          <a:xfrm>
            <a:off x="1253101" y="4262365"/>
            <a:ext cx="2941732" cy="496114"/>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65307" tIns="32653" rIns="65307" bIns="32653" rtlCol="0" anchor="ctr"/>
          <a:lstStyle/>
          <a:p>
            <a:pPr algn="ct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円/楕円 322"/>
          <p:cNvSpPr/>
          <p:nvPr/>
        </p:nvSpPr>
        <p:spPr>
          <a:xfrm rot="5400000">
            <a:off x="4931667" y="3132841"/>
            <a:ext cx="331694" cy="275516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tx1"/>
              </a:solidFill>
            </a:endParaRPr>
          </a:p>
        </p:txBody>
      </p:sp>
      <p:sp>
        <p:nvSpPr>
          <p:cNvPr id="91" name="角丸四角形 90"/>
          <p:cNvSpPr/>
          <p:nvPr/>
        </p:nvSpPr>
        <p:spPr>
          <a:xfrm>
            <a:off x="3737184" y="4373309"/>
            <a:ext cx="2941732" cy="274229"/>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65307" tIns="32653" rIns="65307" bIns="32653"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共創（コ・クリエーション）</a:t>
            </a:r>
          </a:p>
        </p:txBody>
      </p:sp>
      <p:sp>
        <p:nvSpPr>
          <p:cNvPr id="92" name="円/楕円 324"/>
          <p:cNvSpPr/>
          <p:nvPr/>
        </p:nvSpPr>
        <p:spPr>
          <a:xfrm rot="5400000">
            <a:off x="7912222" y="3140322"/>
            <a:ext cx="331694" cy="2740203"/>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tx1"/>
              </a:solidFill>
            </a:endParaRPr>
          </a:p>
        </p:txBody>
      </p:sp>
      <p:sp>
        <p:nvSpPr>
          <p:cNvPr id="93" name="角丸四角形 92"/>
          <p:cNvSpPr/>
          <p:nvPr/>
        </p:nvSpPr>
        <p:spPr>
          <a:xfrm>
            <a:off x="6707968" y="4373309"/>
            <a:ext cx="2867905" cy="274231"/>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65307" tIns="32653" rIns="65307" bIns="32653"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資源の活用（リソース）</a:t>
            </a:r>
          </a:p>
        </p:txBody>
      </p:sp>
      <p:sp>
        <p:nvSpPr>
          <p:cNvPr id="94" name="角丸四角形 93"/>
          <p:cNvSpPr/>
          <p:nvPr/>
        </p:nvSpPr>
        <p:spPr>
          <a:xfrm>
            <a:off x="431009" y="3991131"/>
            <a:ext cx="9144311" cy="288000"/>
          </a:xfrm>
          <a:prstGeom prst="roundRect">
            <a:avLst/>
          </a:prstGeom>
          <a:noFill/>
          <a:ln w="9525">
            <a:noFill/>
          </a:ln>
        </p:spPr>
        <p:style>
          <a:lnRef idx="2">
            <a:schemeClr val="accent6"/>
          </a:lnRef>
          <a:fillRef idx="1">
            <a:schemeClr val="lt1"/>
          </a:fillRef>
          <a:effectRef idx="0">
            <a:schemeClr val="accent6"/>
          </a:effectRef>
          <a:fontRef idx="minor">
            <a:schemeClr val="dk1"/>
          </a:fontRef>
        </p:style>
        <p:txBody>
          <a:bodyPr rot="0" spcFirstLastPara="0" vert="horz" wrap="square" lIns="91430" tIns="0" rIns="91430" bIns="0" numCol="1" spcCol="0" rtlCol="0" fromWordArt="0" anchor="ctr" anchorCtr="0" forceAA="0" compatLnSpc="1">
            <a:prstTxWarp prst="textNoShape">
              <a:avLst/>
            </a:prstTxWarp>
            <a:noAutofit/>
          </a:bodyPr>
          <a:lstStyle/>
          <a:p>
            <a:pPr marL="124460" indent="-124460" algn="ctr">
              <a:lnSpc>
                <a:spcPts val="2100"/>
              </a:lnSpc>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好循環を生み出すため、３つの視点を踏まえた様々な施策を構築・推進</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Rectangle 2"/>
          <p:cNvSpPr>
            <a:spLocks noChangeArrowheads="1"/>
          </p:cNvSpPr>
          <p:nvPr/>
        </p:nvSpPr>
        <p:spPr bwMode="auto">
          <a:xfrm>
            <a:off x="121813" y="567146"/>
            <a:ext cx="491650" cy="861302"/>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300"/>
              </a:lnSpc>
              <a:spcBef>
                <a:spcPts val="0"/>
              </a:spcBef>
            </a:pPr>
            <a:r>
              <a:rPr lang="ja-JP" altLang="en-US" sz="14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a:t>
            </a:r>
            <a:endParaRPr lang="en-US" altLang="ja-JP" sz="14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97" name="角丸四角形 96"/>
          <p:cNvSpPr/>
          <p:nvPr/>
        </p:nvSpPr>
        <p:spPr>
          <a:xfrm>
            <a:off x="772346" y="4373310"/>
            <a:ext cx="2941732" cy="274229"/>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65307" tIns="32653" rIns="65307" bIns="32653"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多様性（ダイバーシティ）</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下カーブ矢印 98"/>
          <p:cNvSpPr/>
          <p:nvPr/>
        </p:nvSpPr>
        <p:spPr>
          <a:xfrm>
            <a:off x="4677112" y="1882398"/>
            <a:ext cx="678823" cy="252031"/>
          </a:xfrm>
          <a:prstGeom prst="curvedDownArrow">
            <a:avLst>
              <a:gd name="adj1" fmla="val 25000"/>
              <a:gd name="adj2" fmla="val 50000"/>
              <a:gd name="adj3" fmla="val 43521"/>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ja-JP" altLang="en-US">
              <a:solidFill>
                <a:schemeClr val="tx1"/>
              </a:solidFill>
            </a:endParaRPr>
          </a:p>
        </p:txBody>
      </p:sp>
      <p:sp>
        <p:nvSpPr>
          <p:cNvPr id="100" name="下カーブ矢印 99"/>
          <p:cNvSpPr/>
          <p:nvPr/>
        </p:nvSpPr>
        <p:spPr>
          <a:xfrm flipH="1" flipV="1">
            <a:off x="4640957" y="2205980"/>
            <a:ext cx="678823" cy="252031"/>
          </a:xfrm>
          <a:prstGeom prst="curvedDownArrow">
            <a:avLst>
              <a:gd name="adj1" fmla="val 25000"/>
              <a:gd name="adj2" fmla="val 50000"/>
              <a:gd name="adj3" fmla="val 43521"/>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ja-JP" altLang="en-US">
              <a:solidFill>
                <a:schemeClr val="tx1"/>
              </a:solidFill>
            </a:endParaRPr>
          </a:p>
        </p:txBody>
      </p:sp>
      <p:sp>
        <p:nvSpPr>
          <p:cNvPr id="101" name="テキスト ボックス 100"/>
          <p:cNvSpPr txBox="1"/>
          <p:nvPr/>
        </p:nvSpPr>
        <p:spPr>
          <a:xfrm>
            <a:off x="4537331" y="2066538"/>
            <a:ext cx="931669" cy="187360"/>
          </a:xfrm>
          <a:prstGeom prst="rect">
            <a:avLst/>
          </a:prstGeom>
          <a:noFill/>
        </p:spPr>
        <p:txBody>
          <a:bodyPr wrap="square" rtlCol="0" anchor="ctr" anchorCtr="0">
            <a:noAutofit/>
          </a:bodyP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cs typeface="Meiryo UI" panose="020B0604030504040204" pitchFamily="50" charset="-128"/>
              </a:rPr>
              <a:t>好循環</a:t>
            </a:r>
            <a:endParaRPr lang="en-US" altLang="ja-JP" sz="1400" b="1" dirty="0">
              <a:solidFill>
                <a:srgbClr val="C0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02" name="正方形/長方形 101"/>
          <p:cNvSpPr>
            <a:spLocks/>
          </p:cNvSpPr>
          <p:nvPr/>
        </p:nvSpPr>
        <p:spPr>
          <a:xfrm>
            <a:off x="693420" y="567144"/>
            <a:ext cx="9037320" cy="861303"/>
          </a:xfrm>
          <a:prstGeom prst="rect">
            <a:avLst/>
          </a:prstGeom>
          <a:solidFill>
            <a:srgbClr val="92D050"/>
          </a:solidFill>
          <a:ln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b="1" kern="100" spc="-150" dirty="0">
                <a:solidFill>
                  <a:schemeClr val="bg1"/>
                </a:solidFill>
                <a:ea typeface="Meiryo UI"/>
                <a:cs typeface="Times New Roman"/>
              </a:rPr>
              <a:t>多様な人々がいきいきとくらし、誰もが住みたい、訪れたいと感じる、居住魅力あふれる都市の実現</a:t>
            </a:r>
            <a:endParaRPr lang="ja-JP" altLang="en-US" b="1" kern="100" spc="-150" dirty="0">
              <a:solidFill>
                <a:schemeClr val="bg1"/>
              </a:solidFill>
              <a:ea typeface="ＭＳ 明朝"/>
              <a:cs typeface="Times New Roman"/>
            </a:endParaRPr>
          </a:p>
        </p:txBody>
      </p:sp>
      <p:sp>
        <p:nvSpPr>
          <p:cNvPr id="43" name="スライド番号プレースホルダー 1"/>
          <p:cNvSpPr txBox="1">
            <a:spLocks/>
          </p:cNvSpPr>
          <p:nvPr/>
        </p:nvSpPr>
        <p:spPr>
          <a:xfrm>
            <a:off x="7623144" y="6516516"/>
            <a:ext cx="2311400" cy="365125"/>
          </a:xfrm>
          <a:prstGeom prst="rect">
            <a:avLst/>
          </a:prstGeom>
        </p:spPr>
        <p:txBody>
          <a:bodyPr vert="horz" lIns="91429" tIns="45715" rIns="91429" bIns="45715"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fld id="{EA6D242B-6A52-4C5C-AF40-54B5FB6D04E5}" type="slidenum">
              <a:rPr lang="ja-JP" altLang="en-US" smtClean="0"/>
              <a:pPr/>
              <a:t>2</a:t>
            </a:fld>
            <a:endParaRPr lang="ja-JP" altLang="en-US" dirty="0"/>
          </a:p>
        </p:txBody>
      </p:sp>
    </p:spTree>
    <p:extLst>
      <p:ext uri="{BB962C8B-B14F-4D97-AF65-F5344CB8AC3E}">
        <p14:creationId xmlns:p14="http://schemas.microsoft.com/office/powerpoint/2010/main" val="1043756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角丸四角形 2"/>
          <p:cNvSpPr/>
          <p:nvPr/>
        </p:nvSpPr>
        <p:spPr>
          <a:xfrm>
            <a:off x="217713" y="5658097"/>
            <a:ext cx="9579429" cy="106957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317168" y="5769909"/>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5058227" y="789541"/>
            <a:ext cx="5351019" cy="427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景観形成に関する施策を総合的かつ計画的に推進するための基本方針</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317168" y="6097023"/>
            <a:ext cx="9688287" cy="646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第３回</a:t>
            </a:r>
            <a:r>
              <a:rPr lang="ja-JP" altLang="en-US" sz="1600" b="1" u="sng" dirty="0">
                <a:solidFill>
                  <a:srgbClr val="FF0000"/>
                </a:solidFill>
                <a:latin typeface="Meiryo UI" panose="020B0604030504040204" pitchFamily="50" charset="-128"/>
                <a:ea typeface="Meiryo UI" panose="020B0604030504040204" pitchFamily="50" charset="-128"/>
              </a:rPr>
              <a:t>ビュースポットおおさかの選定</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R4</a:t>
            </a:r>
            <a:r>
              <a:rPr lang="ja-JP" altLang="en-US" sz="1600" dirty="0">
                <a:solidFill>
                  <a:schemeClr val="tx1"/>
                </a:solidFill>
                <a:latin typeface="Meiryo UI" panose="020B0604030504040204" pitchFamily="50" charset="-128"/>
                <a:ea typeface="Meiryo UI" panose="020B0604030504040204" pitchFamily="50" charset="-128"/>
              </a:rPr>
              <a:t>年夏頃）</a:t>
            </a:r>
          </a:p>
          <a:p>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府</a:t>
            </a:r>
            <a:r>
              <a:rPr lang="en-US" altLang="ja-JP" sz="1600" dirty="0">
                <a:solidFill>
                  <a:schemeClr val="tx1"/>
                </a:solidFill>
                <a:latin typeface="Meiryo UI" panose="020B0604030504040204" pitchFamily="50" charset="-128"/>
                <a:ea typeface="Meiryo UI" panose="020B0604030504040204" pitchFamily="50" charset="-128"/>
              </a:rPr>
              <a:t>HP</a:t>
            </a:r>
            <a:r>
              <a:rPr lang="ja-JP" altLang="en-US" sz="1600" dirty="0">
                <a:solidFill>
                  <a:schemeClr val="tx1"/>
                </a:solidFill>
                <a:latin typeface="Meiryo UI" panose="020B0604030504040204" pitchFamily="50" charset="-128"/>
                <a:ea typeface="Meiryo UI" panose="020B0604030504040204" pitchFamily="50" charset="-128"/>
              </a:rPr>
              <a:t>や</a:t>
            </a:r>
            <a:r>
              <a:rPr lang="en-US" altLang="ja-JP" sz="1600" dirty="0">
                <a:solidFill>
                  <a:schemeClr val="tx1"/>
                </a:solidFill>
                <a:latin typeface="Meiryo UI" panose="020B0604030504040204" pitchFamily="50" charset="-128"/>
                <a:ea typeface="Meiryo UI" panose="020B0604030504040204" pitchFamily="50" charset="-128"/>
              </a:rPr>
              <a:t>SNS</a:t>
            </a:r>
            <a:r>
              <a:rPr lang="ja-JP" altLang="en-US" sz="1600" dirty="0">
                <a:solidFill>
                  <a:schemeClr val="tx1"/>
                </a:solidFill>
                <a:latin typeface="Meiryo UI" panose="020B0604030504040204" pitchFamily="50" charset="-128"/>
                <a:ea typeface="Meiryo UI" panose="020B0604030504040204" pitchFamily="50" charset="-128"/>
              </a:rPr>
              <a:t>を活用した情報発信（</a:t>
            </a:r>
            <a:r>
              <a:rPr lang="en-US" altLang="ja-JP" sz="1600" dirty="0">
                <a:solidFill>
                  <a:schemeClr val="tx1"/>
                </a:solidFill>
                <a:latin typeface="Meiryo UI" panose="020B0604030504040204" pitchFamily="50" charset="-128"/>
                <a:ea typeface="Meiryo UI" panose="020B0604030504040204" pitchFamily="50" charset="-128"/>
              </a:rPr>
              <a:t>R4</a:t>
            </a:r>
            <a:r>
              <a:rPr lang="ja-JP" altLang="en-US" sz="1600" dirty="0">
                <a:solidFill>
                  <a:schemeClr val="tx1"/>
                </a:solidFill>
                <a:latin typeface="Meiryo UI" panose="020B0604030504040204" pitchFamily="50" charset="-128"/>
                <a:ea typeface="Meiryo UI" panose="020B0604030504040204" pitchFamily="50" charset="-128"/>
              </a:rPr>
              <a:t>年夏頃</a:t>
            </a:r>
            <a:r>
              <a:rPr lang="ja-JP" altLang="en-US" sz="1600" dirty="0" smtClean="0">
                <a:solidFill>
                  <a:schemeClr val="tx1"/>
                </a:solidFill>
                <a:latin typeface="Meiryo UI" panose="020B0604030504040204" pitchFamily="50" charset="-128"/>
                <a:ea typeface="Meiryo UI" panose="020B0604030504040204" pitchFamily="50" charset="-128"/>
              </a:rPr>
              <a:t>）及び</a:t>
            </a:r>
            <a:r>
              <a:rPr lang="ja-JP" altLang="en-US" sz="1600" dirty="0">
                <a:solidFill>
                  <a:schemeClr val="tx1"/>
                </a:solidFill>
                <a:latin typeface="Meiryo UI" panose="020B0604030504040204" pitchFamily="50" charset="-128"/>
                <a:ea typeface="Meiryo UI" panose="020B0604030504040204" pitchFamily="50" charset="-128"/>
              </a:rPr>
              <a:t>選定箇所の周遊事業の実施</a:t>
            </a:r>
          </a:p>
        </p:txBody>
      </p:sp>
      <p:sp>
        <p:nvSpPr>
          <p:cNvPr id="19" name="正方形/長方形 18"/>
          <p:cNvSpPr/>
          <p:nvPr/>
        </p:nvSpPr>
        <p:spPr>
          <a:xfrm>
            <a:off x="6028430" y="2068864"/>
            <a:ext cx="3687070" cy="3488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1" name="正方形/長方形 20"/>
          <p:cNvSpPr/>
          <p:nvPr/>
        </p:nvSpPr>
        <p:spPr>
          <a:xfrm>
            <a:off x="142875" y="1453312"/>
            <a:ext cx="9763125" cy="615553"/>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世界に誇れる個性</a:t>
            </a:r>
            <a:r>
              <a:rPr lang="ja-JP" altLang="en-US" sz="1600" dirty="0">
                <a:latin typeface="Meiryo UI" panose="020B0604030504040204" pitchFamily="50" charset="-128"/>
                <a:ea typeface="Meiryo UI" panose="020B0604030504040204" pitchFamily="50" charset="-128"/>
              </a:rPr>
              <a:t>豊かで多彩な大阪の</a:t>
            </a:r>
            <a:r>
              <a:rPr lang="ja-JP" altLang="en-US" sz="1600" b="1" u="sng" dirty="0">
                <a:solidFill>
                  <a:srgbClr val="FF0000"/>
                </a:solidFill>
                <a:latin typeface="Meiryo UI" panose="020B0604030504040204" pitchFamily="50" charset="-128"/>
                <a:ea typeface="Meiryo UI" panose="020B0604030504040204" pitchFamily="50" charset="-128"/>
              </a:rPr>
              <a:t>魅力ある景観を眺めることのできる場所を発掘</a:t>
            </a:r>
            <a:r>
              <a:rPr lang="ja-JP" altLang="en-US" sz="1600" dirty="0">
                <a:latin typeface="Meiryo UI" panose="020B0604030504040204" pitchFamily="50" charset="-128"/>
                <a:ea typeface="Meiryo UI" panose="020B0604030504040204" pitchFamily="50" charset="-128"/>
              </a:rPr>
              <a:t>し、「ビュースポットおおさか</a:t>
            </a:r>
            <a:r>
              <a:rPr lang="ja-JP" altLang="en-US" sz="1600" dirty="0" smtClean="0">
                <a:latin typeface="Meiryo UI" panose="020B0604030504040204" pitchFamily="50" charset="-128"/>
                <a:ea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と</a:t>
            </a:r>
            <a:r>
              <a:rPr lang="ja-JP" altLang="en-US" sz="1600" dirty="0">
                <a:latin typeface="Meiryo UI" panose="020B0604030504040204" pitchFamily="50" charset="-128"/>
                <a:ea typeface="Meiryo UI" panose="020B0604030504040204" pitchFamily="50" charset="-128"/>
              </a:rPr>
              <a:t>して選定</a:t>
            </a:r>
            <a:r>
              <a:rPr lang="ja-JP" altLang="en-US" sz="1600" dirty="0" smtClean="0">
                <a:latin typeface="Meiryo UI" panose="020B0604030504040204" pitchFamily="50" charset="-128"/>
                <a:ea typeface="Meiryo UI" panose="020B0604030504040204" pitchFamily="50" charset="-128"/>
              </a:rPr>
              <a:t>、情報</a:t>
            </a:r>
            <a:r>
              <a:rPr lang="ja-JP" altLang="en-US" sz="1600" dirty="0">
                <a:latin typeface="Meiryo UI" panose="020B0604030504040204" pitchFamily="50" charset="-128"/>
                <a:ea typeface="Meiryo UI" panose="020B0604030504040204" pitchFamily="50" charset="-128"/>
              </a:rPr>
              <a:t>発信することで、景観への興味・関心の向上を図る</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581112" y="3878746"/>
            <a:ext cx="3855664"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・周遊ルートマップの作製及び発信</a:t>
            </a:r>
            <a:endParaRPr kumimoji="1"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・府民参加型イベント（景観フォトラリー）の実施</a:t>
            </a:r>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317168" y="2401056"/>
            <a:ext cx="1178791" cy="1920617"/>
            <a:chOff x="582770" y="3257517"/>
            <a:chExt cx="1178791" cy="1920617"/>
          </a:xfrm>
        </p:grpSpPr>
        <p:sp>
          <p:nvSpPr>
            <p:cNvPr id="24" name="正方形/長方形 23"/>
            <p:cNvSpPr/>
            <p:nvPr/>
          </p:nvSpPr>
          <p:spPr>
            <a:xfrm>
              <a:off x="582770" y="3257517"/>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選定・決定</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82770" y="4023852"/>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発信</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596215" y="4827515"/>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活用等</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7" name="下矢印 26"/>
            <p:cNvSpPr/>
            <p:nvPr/>
          </p:nvSpPr>
          <p:spPr>
            <a:xfrm>
              <a:off x="1075765" y="3697159"/>
              <a:ext cx="174812" cy="248091"/>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下矢印 27"/>
            <p:cNvSpPr/>
            <p:nvPr/>
          </p:nvSpPr>
          <p:spPr>
            <a:xfrm>
              <a:off x="1080248" y="4494839"/>
              <a:ext cx="174812" cy="248091"/>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テキスト ボックス 31"/>
          <p:cNvSpPr txBox="1"/>
          <p:nvPr/>
        </p:nvSpPr>
        <p:spPr>
          <a:xfrm>
            <a:off x="1581112" y="2356061"/>
            <a:ext cx="4828254" cy="523220"/>
          </a:xfrm>
          <a:prstGeom prst="rect">
            <a:avLst/>
          </a:prstGeom>
          <a:noFill/>
        </p:spPr>
        <p:txBody>
          <a:bodyPr wrap="square" rtlCol="0">
            <a:spAutoFit/>
          </a:bodyPr>
          <a:lstStyle/>
          <a:p>
            <a:r>
              <a:rPr kumimoji="1" lang="ja-JP" altLang="en-US" sz="1400" spc="-100" dirty="0" smtClean="0">
                <a:latin typeface="Meiryo UI" panose="020B0604030504040204" pitchFamily="50" charset="-128"/>
                <a:ea typeface="Meiryo UI" panose="020B0604030504040204" pitchFamily="50" charset="-128"/>
              </a:rPr>
              <a:t>第１回及び２回ビュースポットおおさかにおいて</a:t>
            </a:r>
            <a:r>
              <a:rPr lang="en-US" altLang="ja-JP" sz="1400" b="1" u="sng" spc="-100" dirty="0" smtClean="0">
                <a:solidFill>
                  <a:srgbClr val="FF0000"/>
                </a:solidFill>
                <a:latin typeface="Meiryo UI" panose="020B0604030504040204" pitchFamily="50" charset="-128"/>
                <a:ea typeface="Meiryo UI" panose="020B0604030504040204" pitchFamily="50" charset="-128"/>
              </a:rPr>
              <a:t>54</a:t>
            </a:r>
            <a:r>
              <a:rPr kumimoji="1" lang="ja-JP" altLang="en-US" sz="1400" b="1" u="sng" spc="-100" dirty="0" smtClean="0">
                <a:solidFill>
                  <a:srgbClr val="FF0000"/>
                </a:solidFill>
                <a:latin typeface="Meiryo UI" panose="020B0604030504040204" pitchFamily="50" charset="-128"/>
                <a:ea typeface="Meiryo UI" panose="020B0604030504040204" pitchFamily="50" charset="-128"/>
              </a:rPr>
              <a:t>か所を選定済</a:t>
            </a:r>
            <a:endParaRPr kumimoji="1" lang="en-US" altLang="ja-JP" sz="1400" b="1" u="sng" spc="-100" dirty="0" smtClean="0">
              <a:solidFill>
                <a:srgbClr val="FF0000"/>
              </a:solidFill>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最終的には全体で</a:t>
            </a:r>
            <a:r>
              <a:rPr kumimoji="1" lang="ja-JP" altLang="en-US" sz="1400" b="1" u="sng" dirty="0" smtClean="0">
                <a:solidFill>
                  <a:srgbClr val="FF0000"/>
                </a:solidFill>
                <a:latin typeface="Meiryo UI" panose="020B0604030504040204" pitchFamily="50" charset="-128"/>
                <a:ea typeface="Meiryo UI" panose="020B0604030504040204" pitchFamily="50" charset="-128"/>
              </a:rPr>
              <a:t>約</a:t>
            </a:r>
            <a:r>
              <a:rPr kumimoji="1" lang="en-US" altLang="ja-JP" sz="1400" b="1" u="sng" dirty="0" smtClean="0">
                <a:solidFill>
                  <a:srgbClr val="FF0000"/>
                </a:solidFill>
                <a:latin typeface="Meiryo UI" panose="020B0604030504040204" pitchFamily="50" charset="-128"/>
                <a:ea typeface="Meiryo UI" panose="020B0604030504040204" pitchFamily="50" charset="-128"/>
              </a:rPr>
              <a:t>100</a:t>
            </a:r>
            <a:r>
              <a:rPr kumimoji="1" lang="ja-JP" altLang="en-US" sz="1400" b="1" u="sng" dirty="0" smtClean="0">
                <a:solidFill>
                  <a:srgbClr val="FF0000"/>
                </a:solidFill>
                <a:latin typeface="Meiryo UI" panose="020B0604030504040204" pitchFamily="50" charset="-128"/>
                <a:ea typeface="Meiryo UI" panose="020B0604030504040204" pitchFamily="50" charset="-128"/>
              </a:rPr>
              <a:t>箇所程度選定予定</a:t>
            </a:r>
            <a:endParaRPr kumimoji="1" lang="en-US" altLang="ja-JP" sz="1400" b="1" u="sng" dirty="0" smtClean="0">
              <a:solidFill>
                <a:srgbClr val="FF0000"/>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639321" y="3099392"/>
            <a:ext cx="2946674" cy="52322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・府</a:t>
            </a:r>
            <a:r>
              <a:rPr kumimoji="1" lang="en-US" altLang="ja-JP" sz="1400" dirty="0" smtClean="0">
                <a:latin typeface="Meiryo UI" panose="020B0604030504040204" pitchFamily="50" charset="-128"/>
                <a:ea typeface="Meiryo UI" panose="020B0604030504040204" pitchFamily="50" charset="-128"/>
              </a:rPr>
              <a:t>HP</a:t>
            </a:r>
            <a:r>
              <a:rPr kumimoji="1" lang="ja-JP" altLang="en-US" sz="1400" dirty="0" smtClean="0">
                <a:latin typeface="Meiryo UI" panose="020B0604030504040204" pitchFamily="50" charset="-128"/>
                <a:ea typeface="Meiryo UI" panose="020B0604030504040204" pitchFamily="50" charset="-128"/>
              </a:rPr>
              <a:t>や</a:t>
            </a:r>
            <a:r>
              <a:rPr kumimoji="1" lang="en-US" altLang="ja-JP" sz="1400" dirty="0" smtClean="0">
                <a:latin typeface="Meiryo UI" panose="020B0604030504040204" pitchFamily="50" charset="-128"/>
                <a:ea typeface="Meiryo UI" panose="020B0604030504040204" pitchFamily="50" charset="-128"/>
              </a:rPr>
              <a:t>SNS</a:t>
            </a:r>
            <a:r>
              <a:rPr kumimoji="1" lang="ja-JP" altLang="en-US" sz="1400" dirty="0" smtClean="0">
                <a:latin typeface="Meiryo UI" panose="020B0604030504040204" pitchFamily="50" charset="-128"/>
                <a:ea typeface="Meiryo UI" panose="020B0604030504040204" pitchFamily="50" charset="-128"/>
              </a:rPr>
              <a:t>を活用した情報発信</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府政</a:t>
            </a:r>
            <a:r>
              <a:rPr kumimoji="1" lang="ja-JP" altLang="en-US" sz="1400" dirty="0" smtClean="0">
                <a:latin typeface="Meiryo UI" panose="020B0604030504040204" pitchFamily="50" charset="-128"/>
                <a:ea typeface="Meiryo UI" panose="020B0604030504040204" pitchFamily="50" charset="-128"/>
              </a:rPr>
              <a:t>だより」への関連イベントの掲載</a:t>
            </a:r>
            <a:endParaRPr kumimoji="1" lang="en-US" altLang="ja-JP" sz="1400" dirty="0" smtClean="0">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a:blip r:embed="rId3"/>
          <a:stretch>
            <a:fillRect/>
          </a:stretch>
        </p:blipFill>
        <p:spPr>
          <a:xfrm>
            <a:off x="6297170" y="2666870"/>
            <a:ext cx="1149839" cy="1116000"/>
          </a:xfrm>
          <a:prstGeom prst="rect">
            <a:avLst/>
          </a:prstGeom>
        </p:spPr>
      </p:pic>
      <p:pic>
        <p:nvPicPr>
          <p:cNvPr id="35" name="図 34"/>
          <p:cNvPicPr>
            <a:picLocks noChangeAspect="1"/>
          </p:cNvPicPr>
          <p:nvPr/>
        </p:nvPicPr>
        <p:blipFill rotWithShape="1">
          <a:blip r:embed="rId4">
            <a:clrChange>
              <a:clrFrom>
                <a:srgbClr val="000000"/>
              </a:clrFrom>
              <a:clrTo>
                <a:srgbClr val="000000">
                  <a:alpha val="0"/>
                </a:srgbClr>
              </a:clrTo>
            </a:clrChange>
          </a:blip>
          <a:srcRect r="1880" b="488"/>
          <a:stretch/>
        </p:blipFill>
        <p:spPr>
          <a:xfrm>
            <a:off x="7001020" y="2146668"/>
            <a:ext cx="2661820" cy="3331561"/>
          </a:xfrm>
          <a:custGeom>
            <a:avLst/>
            <a:gdLst>
              <a:gd name="connsiteX0" fmla="*/ 0 w 2933821"/>
              <a:gd name="connsiteY0" fmla="*/ 0 h 3672000"/>
              <a:gd name="connsiteX1" fmla="*/ 2215400 w 2933821"/>
              <a:gd name="connsiteY1" fmla="*/ 0 h 3672000"/>
              <a:gd name="connsiteX2" fmla="*/ 2215400 w 2933821"/>
              <a:gd name="connsiteY2" fmla="*/ 615475 h 3672000"/>
              <a:gd name="connsiteX3" fmla="*/ 2684608 w 2933821"/>
              <a:gd name="connsiteY3" fmla="*/ 615475 h 3672000"/>
              <a:gd name="connsiteX4" fmla="*/ 2684608 w 2933821"/>
              <a:gd name="connsiteY4" fmla="*/ 0 h 3672000"/>
              <a:gd name="connsiteX5" fmla="*/ 2933821 w 2933821"/>
              <a:gd name="connsiteY5" fmla="*/ 0 h 3672000"/>
              <a:gd name="connsiteX6" fmla="*/ 2933821 w 2933821"/>
              <a:gd name="connsiteY6" fmla="*/ 3672000 h 3672000"/>
              <a:gd name="connsiteX7" fmla="*/ 0 w 2933821"/>
              <a:gd name="connsiteY7" fmla="*/ 3672000 h 36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821" h="3672000">
                <a:moveTo>
                  <a:pt x="0" y="0"/>
                </a:moveTo>
                <a:lnTo>
                  <a:pt x="2215400" y="0"/>
                </a:lnTo>
                <a:lnTo>
                  <a:pt x="2215400" y="615475"/>
                </a:lnTo>
                <a:lnTo>
                  <a:pt x="2684608" y="615475"/>
                </a:lnTo>
                <a:lnTo>
                  <a:pt x="2684608" y="0"/>
                </a:lnTo>
                <a:lnTo>
                  <a:pt x="2933821" y="0"/>
                </a:lnTo>
                <a:lnTo>
                  <a:pt x="2933821" y="3672000"/>
                </a:lnTo>
                <a:lnTo>
                  <a:pt x="0" y="3672000"/>
                </a:lnTo>
                <a:close/>
              </a:path>
            </a:pathLst>
          </a:custGeom>
        </p:spPr>
      </p:pic>
      <p:sp>
        <p:nvSpPr>
          <p:cNvPr id="36" name="正方形/長方形 35"/>
          <p:cNvSpPr/>
          <p:nvPr/>
        </p:nvSpPr>
        <p:spPr>
          <a:xfrm>
            <a:off x="6307530" y="2308941"/>
            <a:ext cx="1068740" cy="274123"/>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smtClean="0">
                <a:solidFill>
                  <a:schemeClr val="tx1"/>
                </a:solidFill>
                <a:latin typeface="Meiryo UI" panose="020B0604030504040204" pitchFamily="50" charset="-128"/>
                <a:ea typeface="Meiryo UI" panose="020B0604030504040204" pitchFamily="50" charset="-128"/>
              </a:rPr>
              <a:t>選定スポット一覧</a:t>
            </a:r>
            <a:endParaRPr lang="en-US" altLang="ja-JP" sz="9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900" dirty="0" smtClean="0">
                <a:solidFill>
                  <a:schemeClr val="tx1"/>
                </a:solidFill>
                <a:latin typeface="Meiryo UI" panose="020B0604030504040204" pitchFamily="50" charset="-128"/>
                <a:ea typeface="Meiryo UI" panose="020B0604030504040204" pitchFamily="50" charset="-128"/>
              </a:rPr>
              <a:t>QR</a:t>
            </a:r>
            <a:r>
              <a:rPr kumimoji="1" lang="ja-JP" altLang="en-US" sz="900" dirty="0" smtClean="0">
                <a:solidFill>
                  <a:schemeClr val="tx1"/>
                </a:solidFill>
                <a:latin typeface="Meiryo UI" panose="020B0604030504040204" pitchFamily="50" charset="-128"/>
                <a:ea typeface="Meiryo UI" panose="020B0604030504040204" pitchFamily="50" charset="-128"/>
              </a:rPr>
              <a:t>コード</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a:xfrm>
            <a:off x="7485742" y="6356352"/>
            <a:ext cx="2311400" cy="365125"/>
          </a:xfrm>
        </p:spPr>
        <p:txBody>
          <a:bodyPr/>
          <a:lstStyle/>
          <a:p>
            <a:fld id="{EA6D242B-6A52-4C5C-AF40-54B5FB6D04E5}" type="slidenum">
              <a:rPr kumimoji="1" lang="ja-JP" altLang="en-US" smtClean="0"/>
              <a:t>20</a:t>
            </a:fld>
            <a:endParaRPr kumimoji="1" lang="ja-JP" altLang="en-US" dirty="0"/>
          </a:p>
        </p:txBody>
      </p:sp>
      <p:sp>
        <p:nvSpPr>
          <p:cNvPr id="29" name="正方形/長方形 28">
            <a:extLst>
              <a:ext uri="{FF2B5EF4-FFF2-40B4-BE49-F238E27FC236}">
                <a16:creationId xmlns:a16="http://schemas.microsoft.com/office/drawing/2014/main" id="{B2214278-2596-4ED4-9E11-B8C83DB4BFF5}"/>
              </a:ext>
            </a:extLst>
          </p:cNvPr>
          <p:cNvSpPr/>
          <p:nvPr/>
        </p:nvSpPr>
        <p:spPr bwMode="gray">
          <a:xfrm>
            <a:off x="298911" y="964672"/>
            <a:ext cx="5273214"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「ビュースポットおおさか」発掘・発信</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プロジェクト</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⑦都市景観ビジョン・大阪（</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の取組の推進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2775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⑧ユニバーサルデザインのまちづくりの推進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17713" y="4824434"/>
            <a:ext cx="9579429" cy="1903242"/>
          </a:xfrm>
          <a:prstGeom prst="roundRect">
            <a:avLst>
              <a:gd name="adj" fmla="val 999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233127" y="4904130"/>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F902F8C-0335-42B6-940A-5D2126BC1572}"/>
              </a:ext>
            </a:extLst>
          </p:cNvPr>
          <p:cNvSpPr txBox="1"/>
          <p:nvPr/>
        </p:nvSpPr>
        <p:spPr>
          <a:xfrm>
            <a:off x="350637" y="1348407"/>
            <a:ext cx="8766361" cy="830997"/>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　・マスタープラン</a:t>
            </a:r>
            <a:r>
              <a:rPr lang="ja-JP" altLang="en-US" sz="1600" dirty="0">
                <a:latin typeface="Meiryo UI" panose="020B0604030504040204" pitchFamily="50" charset="-128"/>
                <a:ea typeface="Meiryo UI" panose="020B0604030504040204" pitchFamily="50" charset="-128"/>
              </a:rPr>
              <a:t>及び</a:t>
            </a:r>
            <a:r>
              <a:rPr lang="ja-JP" altLang="en-US" sz="1600" b="1" u="sng" dirty="0">
                <a:solidFill>
                  <a:srgbClr val="FF0000"/>
                </a:solidFill>
                <a:latin typeface="Meiryo UI" panose="020B0604030504040204" pitchFamily="50" charset="-128"/>
                <a:ea typeface="Meiryo UI" panose="020B0604030504040204" pitchFamily="50" charset="-128"/>
              </a:rPr>
              <a:t>バリアフリー基本構想等の作成・見直し</a:t>
            </a:r>
            <a:r>
              <a:rPr lang="ja-JP" altLang="en-US" sz="1600" dirty="0">
                <a:latin typeface="Meiryo UI" panose="020B0604030504040204" pitchFamily="50" charset="-128"/>
                <a:ea typeface="Meiryo UI" panose="020B0604030504040204" pitchFamily="50" charset="-128"/>
              </a:rPr>
              <a:t>及び継続協議会の設置</a:t>
            </a:r>
            <a:r>
              <a:rPr lang="ja-JP" altLang="en-US" sz="1600" b="1" u="sng" dirty="0">
                <a:solidFill>
                  <a:srgbClr val="FF0000"/>
                </a:solidFill>
                <a:latin typeface="Meiryo UI" panose="020B0604030504040204" pitchFamily="50" charset="-128"/>
                <a:ea typeface="Meiryo UI" panose="020B0604030504040204" pitchFamily="50" charset="-128"/>
              </a:rPr>
              <a:t>の促進</a:t>
            </a:r>
            <a:endParaRPr lang="en-US" altLang="ja-JP" sz="1600" b="1" u="sng" dirty="0">
              <a:solidFill>
                <a:srgbClr val="FF0000"/>
              </a:solidFill>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鉄道</a:t>
            </a:r>
            <a:r>
              <a:rPr lang="ja-JP" altLang="en-US" sz="1600" b="1" u="sng" dirty="0">
                <a:solidFill>
                  <a:srgbClr val="FF0000"/>
                </a:solidFill>
                <a:latin typeface="Meiryo UI" panose="020B0604030504040204" pitchFamily="50" charset="-128"/>
                <a:ea typeface="Meiryo UI" panose="020B0604030504040204" pitchFamily="50" charset="-128"/>
              </a:rPr>
              <a:t>駅のバリアフリー化</a:t>
            </a:r>
            <a:r>
              <a:rPr lang="ja-JP" altLang="en-US" sz="1600" dirty="0">
                <a:latin typeface="Meiryo UI" panose="020B0604030504040204" pitchFamily="50" charset="-128"/>
                <a:ea typeface="Meiryo UI" panose="020B0604030504040204" pitchFamily="50" charset="-128"/>
              </a:rPr>
              <a:t>の推進</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まち</a:t>
            </a:r>
            <a:r>
              <a:rPr lang="ja-JP" altLang="en-US" sz="1600" b="1" u="sng" dirty="0">
                <a:solidFill>
                  <a:srgbClr val="FF0000"/>
                </a:solidFill>
                <a:latin typeface="Meiryo UI" panose="020B0604030504040204" pitchFamily="50" charset="-128"/>
                <a:ea typeface="Meiryo UI" panose="020B0604030504040204" pitchFamily="50" charset="-128"/>
              </a:rPr>
              <a:t>のバリアフリー情報の提供</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a:stretch>
            <a:fillRect/>
          </a:stretch>
        </p:blipFill>
        <p:spPr>
          <a:xfrm>
            <a:off x="5833829" y="2376117"/>
            <a:ext cx="3897071" cy="2053980"/>
          </a:xfrm>
          <a:prstGeom prst="rect">
            <a:avLst/>
          </a:prstGeom>
        </p:spPr>
      </p:pic>
      <p:sp>
        <p:nvSpPr>
          <p:cNvPr id="15" name="テキスト ボックス 2"/>
          <p:cNvSpPr txBox="1">
            <a:spLocks noChangeAspect="1" noChangeArrowheads="1"/>
          </p:cNvSpPr>
          <p:nvPr/>
        </p:nvSpPr>
        <p:spPr bwMode="auto">
          <a:xfrm>
            <a:off x="6110546" y="4473761"/>
            <a:ext cx="2958391" cy="300674"/>
          </a:xfrm>
          <a:prstGeom prst="rect">
            <a:avLst/>
          </a:prstGeom>
          <a:noFill/>
          <a:ln w="9525">
            <a:noFill/>
            <a:miter lim="800000"/>
            <a:headEnd/>
            <a:tailEnd/>
          </a:ln>
        </p:spPr>
        <p:txBody>
          <a:bodyPr rot="0" vert="horz" wrap="square" lIns="84406" tIns="42203" rIns="84406" bIns="42203" anchor="t" anchorCtr="0">
            <a:spAutoFit/>
          </a:bodyPr>
          <a:lstStyle/>
          <a:p>
            <a:pPr algn="just"/>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バリアフリールートの複数化の例</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6" name="グループ化 15"/>
          <p:cNvGrpSpPr>
            <a:grpSpLocks noChangeAspect="1"/>
          </p:cNvGrpSpPr>
          <p:nvPr/>
        </p:nvGrpSpPr>
        <p:grpSpPr>
          <a:xfrm>
            <a:off x="413026" y="2206207"/>
            <a:ext cx="5218827" cy="2254274"/>
            <a:chOff x="404664" y="3296816"/>
            <a:chExt cx="3456384" cy="1492986"/>
          </a:xfrm>
        </p:grpSpPr>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8680" y="3337326"/>
              <a:ext cx="1368152" cy="1374268"/>
            </a:xfrm>
            <a:prstGeom prst="rect">
              <a:avLst/>
            </a:prstGeom>
            <a:noFill/>
            <a:ln>
              <a:noFill/>
            </a:ln>
          </p:spPr>
        </p:pic>
        <p:pic>
          <p:nvPicPr>
            <p:cNvPr id="18" name="図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6345" y="3371334"/>
              <a:ext cx="1290572" cy="1354365"/>
            </a:xfrm>
            <a:prstGeom prst="rect">
              <a:avLst/>
            </a:prstGeom>
            <a:noFill/>
            <a:ln>
              <a:noFill/>
            </a:ln>
          </p:spPr>
        </p:pic>
        <p:sp>
          <p:nvSpPr>
            <p:cNvPr id="19" name="フリーフォーム 18"/>
            <p:cNvSpPr/>
            <p:nvPr/>
          </p:nvSpPr>
          <p:spPr>
            <a:xfrm>
              <a:off x="980728" y="3741232"/>
              <a:ext cx="432048" cy="726234"/>
            </a:xfrm>
            <a:custGeom>
              <a:avLst/>
              <a:gdLst>
                <a:gd name="connsiteX0" fmla="*/ 31750 w 908050"/>
                <a:gd name="connsiteY0" fmla="*/ 1377950 h 1384300"/>
                <a:gd name="connsiteX1" fmla="*/ 0 w 908050"/>
                <a:gd name="connsiteY1" fmla="*/ 0 h 1384300"/>
                <a:gd name="connsiteX2" fmla="*/ 908050 w 908050"/>
                <a:gd name="connsiteY2" fmla="*/ 12700 h 1384300"/>
                <a:gd name="connsiteX3" fmla="*/ 876300 w 908050"/>
                <a:gd name="connsiteY3" fmla="*/ 1384300 h 1384300"/>
                <a:gd name="connsiteX4" fmla="*/ 31750 w 908050"/>
                <a:gd name="connsiteY4" fmla="*/ 137795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1384300">
                  <a:moveTo>
                    <a:pt x="31750" y="1377950"/>
                  </a:moveTo>
                  <a:lnTo>
                    <a:pt x="0" y="0"/>
                  </a:lnTo>
                  <a:lnTo>
                    <a:pt x="908050" y="12700"/>
                  </a:lnTo>
                  <a:lnTo>
                    <a:pt x="876300" y="1384300"/>
                  </a:lnTo>
                  <a:lnTo>
                    <a:pt x="31750" y="1377950"/>
                  </a:lnTo>
                  <a:close/>
                </a:path>
              </a:pathLst>
            </a:custGeom>
            <a:noFill/>
            <a:ln w="412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20" name="フリーフォーム 19"/>
            <p:cNvSpPr/>
            <p:nvPr/>
          </p:nvSpPr>
          <p:spPr>
            <a:xfrm>
              <a:off x="2792674" y="3616965"/>
              <a:ext cx="432048" cy="694516"/>
            </a:xfrm>
            <a:custGeom>
              <a:avLst/>
              <a:gdLst>
                <a:gd name="connsiteX0" fmla="*/ 31750 w 908050"/>
                <a:gd name="connsiteY0" fmla="*/ 1377950 h 1384300"/>
                <a:gd name="connsiteX1" fmla="*/ 0 w 908050"/>
                <a:gd name="connsiteY1" fmla="*/ 0 h 1384300"/>
                <a:gd name="connsiteX2" fmla="*/ 908050 w 908050"/>
                <a:gd name="connsiteY2" fmla="*/ 12700 h 1384300"/>
                <a:gd name="connsiteX3" fmla="*/ 876300 w 908050"/>
                <a:gd name="connsiteY3" fmla="*/ 1384300 h 1384300"/>
                <a:gd name="connsiteX4" fmla="*/ 31750 w 908050"/>
                <a:gd name="connsiteY4" fmla="*/ 137795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1384300">
                  <a:moveTo>
                    <a:pt x="31750" y="1377950"/>
                  </a:moveTo>
                  <a:lnTo>
                    <a:pt x="0" y="0"/>
                  </a:lnTo>
                  <a:lnTo>
                    <a:pt x="908050" y="12700"/>
                  </a:lnTo>
                  <a:lnTo>
                    <a:pt x="876300" y="1384300"/>
                  </a:lnTo>
                  <a:lnTo>
                    <a:pt x="31750" y="1377950"/>
                  </a:lnTo>
                  <a:close/>
                </a:path>
              </a:pathLst>
            </a:custGeom>
            <a:noFill/>
            <a:ln w="412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21" name="テキスト ボックス 20"/>
            <p:cNvSpPr txBox="1"/>
            <p:nvPr/>
          </p:nvSpPr>
          <p:spPr>
            <a:xfrm>
              <a:off x="944724" y="4585492"/>
              <a:ext cx="576064" cy="142180"/>
            </a:xfrm>
            <a:prstGeom prst="rect">
              <a:avLst/>
            </a:prstGeom>
            <a:solidFill>
              <a:schemeClr val="bg1"/>
            </a:solidFill>
          </p:spPr>
          <p:txBody>
            <a:bodyPr wrap="square" lIns="0" tIns="33231" rIns="0" bIns="0" rtlCol="0" anchor="ctr" anchorCtr="0">
              <a:spAutoFit/>
            </a:bodyPr>
            <a:lstStyle/>
            <a:p>
              <a:pPr algn="ctr"/>
              <a:r>
                <a:rPr lang="ja-JP" altLang="en-US" sz="923" dirty="0">
                  <a:latin typeface="メイリオ" panose="020B0604030504040204" pitchFamily="50" charset="-128"/>
                  <a:ea typeface="メイリオ" panose="020B0604030504040204" pitchFamily="50" charset="-128"/>
                </a:rPr>
                <a:t>整備前</a:t>
              </a:r>
            </a:p>
          </p:txBody>
        </p:sp>
        <p:sp>
          <p:nvSpPr>
            <p:cNvPr id="22" name="テキスト ボックス 21"/>
            <p:cNvSpPr txBox="1"/>
            <p:nvPr/>
          </p:nvSpPr>
          <p:spPr>
            <a:xfrm>
              <a:off x="2704243" y="4574311"/>
              <a:ext cx="685401" cy="142180"/>
            </a:xfrm>
            <a:prstGeom prst="rect">
              <a:avLst/>
            </a:prstGeom>
            <a:solidFill>
              <a:schemeClr val="bg1"/>
            </a:solidFill>
          </p:spPr>
          <p:txBody>
            <a:bodyPr wrap="square" lIns="0" tIns="33231" rIns="0" bIns="0" rtlCol="0" anchor="ctr" anchorCtr="1">
              <a:spAutoFit/>
            </a:bodyPr>
            <a:lstStyle/>
            <a:p>
              <a:r>
                <a:rPr lang="ja-JP" altLang="en-US" sz="923" dirty="0">
                  <a:latin typeface="メイリオ" panose="020B0604030504040204" pitchFamily="50" charset="-128"/>
                  <a:ea typeface="メイリオ" panose="020B0604030504040204" pitchFamily="50" charset="-128"/>
                </a:rPr>
                <a:t>整備後</a:t>
              </a:r>
            </a:p>
          </p:txBody>
        </p:sp>
        <p:sp>
          <p:nvSpPr>
            <p:cNvPr id="23" name="正方形/長方形 22"/>
            <p:cNvSpPr/>
            <p:nvPr/>
          </p:nvSpPr>
          <p:spPr>
            <a:xfrm>
              <a:off x="404664" y="3296816"/>
              <a:ext cx="3456384" cy="1492986"/>
            </a:xfrm>
            <a:prstGeom prst="rect">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dirty="0">
                <a:solidFill>
                  <a:srgbClr val="FF0000"/>
                </a:solidFill>
                <a:latin typeface="HG丸ｺﾞｼｯｸM-PRO" panose="020F0600000000000000" pitchFamily="50" charset="-128"/>
                <a:ea typeface="HG丸ｺﾞｼｯｸM-PRO" panose="020F0600000000000000" pitchFamily="50" charset="-128"/>
              </a:endParaRPr>
            </a:p>
          </p:txBody>
        </p:sp>
        <p:sp>
          <p:nvSpPr>
            <p:cNvPr id="24" name="右矢印 23"/>
            <p:cNvSpPr/>
            <p:nvPr/>
          </p:nvSpPr>
          <p:spPr>
            <a:xfrm>
              <a:off x="1988840" y="3913389"/>
              <a:ext cx="360040" cy="2948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25" name="テキスト ボックス 24"/>
          <p:cNvSpPr txBox="1"/>
          <p:nvPr/>
        </p:nvSpPr>
        <p:spPr>
          <a:xfrm>
            <a:off x="2219608" y="4485582"/>
            <a:ext cx="1792968" cy="307777"/>
          </a:xfrm>
          <a:prstGeom prst="rect">
            <a:avLst/>
          </a:prstGeom>
          <a:solidFill>
            <a:schemeClr val="bg1"/>
          </a:solidFill>
        </p:spPr>
        <p:txBody>
          <a:bodyPr wrap="square" rtlCol="0">
            <a:spAutoFit/>
          </a:bodyPr>
          <a:lstStyle/>
          <a:p>
            <a:r>
              <a:rPr lang="ja-JP" altLang="en-US" sz="1400" dirty="0">
                <a:latin typeface="Meiryo UI" panose="020B0604030504040204" pitchFamily="50" charset="-128"/>
                <a:ea typeface="Meiryo UI" panose="020B0604030504040204" pitchFamily="50" charset="-128"/>
              </a:rPr>
              <a:t>エレベータ整備事例</a:t>
            </a:r>
          </a:p>
        </p:txBody>
      </p:sp>
      <p:sp>
        <p:nvSpPr>
          <p:cNvPr id="26" name="正方形/長方形 25"/>
          <p:cNvSpPr/>
          <p:nvPr/>
        </p:nvSpPr>
        <p:spPr>
          <a:xfrm>
            <a:off x="217713" y="5231016"/>
            <a:ext cx="9513187" cy="1531830"/>
          </a:xfrm>
          <a:prstGeom prst="rect">
            <a:avLst/>
          </a:prstGeom>
        </p:spPr>
        <p:txBody>
          <a:bodyPr wrap="square">
            <a:spAutoFit/>
          </a:bodyPr>
          <a:lstStyle/>
          <a:p>
            <a:pPr>
              <a:defRPr/>
            </a:pPr>
            <a:r>
              <a:rPr lang="ja-JP" altLang="en-US" sz="1600" kern="100" dirty="0">
                <a:latin typeface="Meiryo UI" panose="020B0604030504040204" pitchFamily="50" charset="-128"/>
                <a:ea typeface="Meiryo UI" panose="020B0604030504040204" pitchFamily="50" charset="-128"/>
                <a:cs typeface="メイリオ" panose="020B0604030504040204" pitchFamily="50" charset="-128"/>
              </a:rPr>
              <a:t>〇 </a:t>
            </a:r>
            <a:r>
              <a:rPr lang="ja-JP" altLang="en-US" sz="1600" b="1" u="sng" kern="1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鉄道</a:t>
            </a:r>
            <a:r>
              <a:rPr lang="ja-JP" altLang="en-US" sz="1600" b="1" u="sng" kern="1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駅バリアフリー化整備費補助</a:t>
            </a:r>
            <a:r>
              <a:rPr lang="ja-JP" altLang="en-US" sz="1600" kern="100" dirty="0">
                <a:latin typeface="Meiryo UI" panose="020B0604030504040204" pitchFamily="50" charset="-128"/>
                <a:ea typeface="Meiryo UI" panose="020B0604030504040204" pitchFamily="50" charset="-128"/>
                <a:cs typeface="メイリオ" panose="020B0604030504040204" pitchFamily="50" charset="-128"/>
              </a:rPr>
              <a:t>を</a:t>
            </a:r>
            <a:r>
              <a:rPr lang="ja-JP" altLang="en-US" sz="1600" kern="100" dirty="0" smtClean="0">
                <a:latin typeface="Meiryo UI" panose="020B0604030504040204" pitchFamily="50" charset="-128"/>
                <a:ea typeface="Meiryo UI" panose="020B0604030504040204" pitchFamily="50" charset="-128"/>
                <a:cs typeface="メイリオ" panose="020B0604030504040204" pitchFamily="50" charset="-128"/>
              </a:rPr>
              <a:t>実施</a:t>
            </a:r>
            <a:endParaRPr lang="en-US" altLang="ja-JP" sz="1600" kern="100" dirty="0" smtClean="0">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400" kern="100" dirty="0">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292" kern="1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292" kern="100" dirty="0" smtClean="0">
                <a:latin typeface="Meiryo UI" panose="020B0604030504040204" pitchFamily="50" charset="-128"/>
                <a:ea typeface="Meiryo UI" panose="020B0604030504040204" pitchFamily="50" charset="-128"/>
                <a:cs typeface="メイリオ" panose="020B0604030504040204" pitchFamily="50" charset="-128"/>
              </a:rPr>
              <a:t>（</a:t>
            </a:r>
            <a:r>
              <a:rPr lang="ja-JP" altLang="en-US" sz="1200" kern="100" spc="-50" dirty="0" smtClean="0">
                <a:latin typeface="Meiryo UI" panose="020B0604030504040204" pitchFamily="50" charset="-128"/>
                <a:ea typeface="Meiryo UI" panose="020B0604030504040204" pitchFamily="50" charset="-128"/>
                <a:cs typeface="メイリオ" panose="020B0604030504040204" pitchFamily="50" charset="-128"/>
              </a:rPr>
              <a:t>事業</a:t>
            </a:r>
            <a:r>
              <a:rPr lang="ja-JP" altLang="en-US" sz="1200" kern="100" spc="-50" dirty="0">
                <a:latin typeface="Meiryo UI" panose="020B0604030504040204" pitchFamily="50" charset="-128"/>
                <a:ea typeface="Meiryo UI" panose="020B0604030504040204" pitchFamily="50" charset="-128"/>
                <a:cs typeface="メイリオ" panose="020B0604030504040204" pitchFamily="50" charset="-128"/>
              </a:rPr>
              <a:t>実施駅：東貝塚駅（</a:t>
            </a:r>
            <a:r>
              <a:rPr lang="en-US" altLang="ja-JP" sz="1200" kern="100" spc="-50" dirty="0">
                <a:latin typeface="Meiryo UI" panose="020B0604030504040204" pitchFamily="50" charset="-128"/>
                <a:ea typeface="Meiryo UI" panose="020B0604030504040204" pitchFamily="50" charset="-128"/>
                <a:cs typeface="メイリオ" panose="020B0604030504040204" pitchFamily="50" charset="-128"/>
              </a:rPr>
              <a:t>JR</a:t>
            </a:r>
            <a:r>
              <a:rPr lang="ja-JP" altLang="en-US" sz="1200" kern="100" spc="-50" dirty="0">
                <a:latin typeface="Meiryo UI" panose="020B0604030504040204" pitchFamily="50" charset="-128"/>
                <a:ea typeface="Meiryo UI" panose="020B0604030504040204" pitchFamily="50" charset="-128"/>
                <a:cs typeface="メイリオ" panose="020B0604030504040204" pitchFamily="50" charset="-128"/>
              </a:rPr>
              <a:t>西日本）、江坂駅（大阪メトロ）、弁天町駅（</a:t>
            </a:r>
            <a:r>
              <a:rPr lang="en-US" altLang="ja-JP" sz="1200" kern="100" spc="-50" dirty="0">
                <a:latin typeface="Meiryo UI" panose="020B0604030504040204" pitchFamily="50" charset="-128"/>
                <a:ea typeface="Meiryo UI" panose="020B0604030504040204" pitchFamily="50" charset="-128"/>
                <a:cs typeface="メイリオ" panose="020B0604030504040204" pitchFamily="50" charset="-128"/>
              </a:rPr>
              <a:t>JR</a:t>
            </a:r>
            <a:r>
              <a:rPr lang="ja-JP" altLang="en-US" sz="1200" kern="100" spc="-50" dirty="0">
                <a:latin typeface="Meiryo UI" panose="020B0604030504040204" pitchFamily="50" charset="-128"/>
                <a:ea typeface="Meiryo UI" panose="020B0604030504040204" pitchFamily="50" charset="-128"/>
                <a:cs typeface="メイリオ" panose="020B0604030504040204" pitchFamily="50" charset="-128"/>
              </a:rPr>
              <a:t>西日本）</a:t>
            </a:r>
            <a:r>
              <a:rPr lang="ja-JP" altLang="en-US" sz="1200" kern="100" spc="-50" dirty="0" smtClean="0">
                <a:latin typeface="Meiryo UI" panose="020B0604030504040204" pitchFamily="50" charset="-128"/>
                <a:ea typeface="Meiryo UI" panose="020B0604030504040204" pitchFamily="50" charset="-128"/>
                <a:cs typeface="メイリオ" panose="020B0604030504040204" pitchFamily="50" charset="-128"/>
              </a:rPr>
              <a:t>、日本橋駅</a:t>
            </a:r>
            <a:r>
              <a:rPr lang="ja-JP" altLang="en-US" sz="1200" kern="100" spc="-50" dirty="0">
                <a:latin typeface="Meiryo UI" panose="020B0604030504040204" pitchFamily="50" charset="-128"/>
                <a:ea typeface="Meiryo UI" panose="020B0604030504040204" pitchFamily="50" charset="-128"/>
                <a:cs typeface="メイリオ" panose="020B0604030504040204" pitchFamily="50" charset="-128"/>
              </a:rPr>
              <a:t>・大正駅（大阪メトロ）、 大阪梅田駅（阪神</a:t>
            </a:r>
            <a:r>
              <a:rPr lang="ja-JP" altLang="en-US" sz="1200" kern="100" spc="-50" dirty="0" smtClean="0">
                <a:latin typeface="Meiryo UI" panose="020B0604030504040204" pitchFamily="50" charset="-128"/>
                <a:ea typeface="Meiryo UI" panose="020B0604030504040204" pitchFamily="50" charset="-128"/>
                <a:cs typeface="メイリオ" panose="020B0604030504040204" pitchFamily="50" charset="-128"/>
              </a:rPr>
              <a:t>））</a:t>
            </a:r>
            <a:endParaRPr lang="en-US" altLang="ja-JP" sz="1200" kern="100" spc="-50" dirty="0" smtClean="0">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kern="100" spc="-50" dirty="0">
              <a:latin typeface="Meiryo UI" panose="020B0604030504040204" pitchFamily="50" charset="-128"/>
              <a:ea typeface="Meiryo UI" panose="020B0604030504040204" pitchFamily="50" charset="-128"/>
              <a:cs typeface="メイリオ" panose="020B0604030504040204" pitchFamily="50" charset="-128"/>
            </a:endParaRPr>
          </a:p>
          <a:p>
            <a:pPr>
              <a:tabLst>
                <a:tab pos="246191" algn="l"/>
              </a:tabLst>
              <a:defRPr/>
            </a:pPr>
            <a:r>
              <a:rPr lang="ja-JP" altLang="en-US" sz="1600" kern="100" dirty="0">
                <a:latin typeface="Meiryo UI" panose="020B0604030504040204" pitchFamily="50" charset="-128"/>
                <a:ea typeface="Meiryo UI" panose="020B0604030504040204" pitchFamily="50" charset="-128"/>
                <a:cs typeface="メイリオ" panose="020B0604030504040204" pitchFamily="50" charset="-128"/>
              </a:rPr>
              <a:t>〇 ホテル等のバリアフリー化の促進を図るため、平成６年度～平成１９年度に開設された</a:t>
            </a:r>
            <a:r>
              <a:rPr lang="ja-JP" altLang="en-US" sz="1600" b="1" u="sng" kern="1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ホテルを</a:t>
            </a:r>
            <a:r>
              <a:rPr lang="ja-JP" altLang="en-US" sz="1600" b="1" u="sng" kern="1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対象に</a:t>
            </a:r>
            <a:r>
              <a:rPr lang="ja-JP" altLang="en-US" sz="1600" kern="100" dirty="0" smtClean="0">
                <a:latin typeface="Meiryo UI" panose="020B0604030504040204" pitchFamily="50" charset="-128"/>
                <a:ea typeface="Meiryo UI" panose="020B0604030504040204" pitchFamily="50" charset="-128"/>
                <a:cs typeface="メイリオ" panose="020B0604030504040204" pitchFamily="50" charset="-128"/>
              </a:rPr>
              <a:t>、</a:t>
            </a:r>
            <a:endParaRPr lang="en-US" altLang="ja-JP" sz="1600" kern="100" dirty="0" smtClean="0">
              <a:latin typeface="Meiryo UI" panose="020B0604030504040204" pitchFamily="50" charset="-128"/>
              <a:ea typeface="Meiryo UI" panose="020B0604030504040204" pitchFamily="50" charset="-128"/>
              <a:cs typeface="メイリオ" panose="020B0604030504040204" pitchFamily="50" charset="-128"/>
            </a:endParaRPr>
          </a:p>
          <a:p>
            <a:pPr>
              <a:tabLst>
                <a:tab pos="246191" algn="l"/>
              </a:tabLst>
              <a:defRPr/>
            </a:pPr>
            <a:r>
              <a:rPr lang="en-US" altLang="ja-JP" sz="1600" kern="1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1600" kern="100" dirty="0" smtClean="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kern="100" dirty="0" smtClean="0">
                <a:latin typeface="Meiryo UI" panose="020B0604030504040204" pitchFamily="50" charset="-128"/>
                <a:ea typeface="Meiryo UI" panose="020B0604030504040204" pitchFamily="50" charset="-128"/>
                <a:cs typeface="メイリオ" panose="020B0604030504040204" pitchFamily="50" charset="-128"/>
              </a:rPr>
              <a:t>アンケート</a:t>
            </a:r>
            <a:r>
              <a:rPr lang="ja-JP" altLang="en-US" sz="1600" kern="100" dirty="0">
                <a:latin typeface="Meiryo UI" panose="020B0604030504040204" pitchFamily="50" charset="-128"/>
                <a:ea typeface="Meiryo UI" panose="020B0604030504040204" pitchFamily="50" charset="-128"/>
                <a:cs typeface="メイリオ" panose="020B0604030504040204" pitchFamily="50" charset="-128"/>
              </a:rPr>
              <a:t>及び現地調査の実施により現状を把握するとともに、</a:t>
            </a:r>
            <a:r>
              <a:rPr lang="ja-JP" altLang="en-US" sz="1600" b="1" u="sng" kern="1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バリアフリー情報の公表を</a:t>
            </a:r>
            <a:r>
              <a:rPr lang="ja-JP" altLang="en-US" sz="1600" b="1" u="sng" kern="1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働きかける</a:t>
            </a:r>
            <a:endParaRPr lang="en-US" altLang="ja-JP" sz="1600" b="1" u="sng" kern="1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46191" algn="l"/>
              </a:tabLst>
              <a:defRPr/>
            </a:pPr>
            <a:r>
              <a:rPr lang="en-US" altLang="ja-JP" sz="1662" kern="1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1662" kern="100" dirty="0" smtClean="0">
                <a:latin typeface="Meiryo UI" panose="020B0604030504040204" pitchFamily="50" charset="-128"/>
                <a:ea typeface="Meiryo UI" panose="020B0604030504040204" pitchFamily="50" charset="-128"/>
                <a:cs typeface="メイリオ" panose="020B0604030504040204" pitchFamily="50" charset="-128"/>
              </a:rPr>
              <a:t>  </a:t>
            </a:r>
            <a:r>
              <a:rPr lang="ja-JP" altLang="en-US" sz="1200" kern="1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1200" kern="100" dirty="0">
                <a:latin typeface="Meiryo UI" panose="020B0604030504040204" pitchFamily="50" charset="-128"/>
                <a:ea typeface="Meiryo UI" panose="020B0604030504040204" pitchFamily="50" charset="-128"/>
                <a:cs typeface="メイリオ" panose="020B0604030504040204" pitchFamily="50" charset="-128"/>
              </a:rPr>
              <a:t>H20</a:t>
            </a:r>
            <a:r>
              <a:rPr lang="ja-JP" altLang="en-US" sz="1200" kern="100" dirty="0">
                <a:latin typeface="Meiryo UI" panose="020B0604030504040204" pitchFamily="50" charset="-128"/>
                <a:ea typeface="Meiryo UI" panose="020B0604030504040204" pitchFamily="50" charset="-128"/>
                <a:cs typeface="メイリオ" panose="020B0604030504040204" pitchFamily="50" charset="-128"/>
              </a:rPr>
              <a:t>年度～</a:t>
            </a:r>
            <a:r>
              <a:rPr lang="en-US" altLang="ja-JP" sz="1200" kern="100" dirty="0">
                <a:latin typeface="Meiryo UI" panose="020B0604030504040204" pitchFamily="50" charset="-128"/>
                <a:ea typeface="Meiryo UI" panose="020B0604030504040204" pitchFamily="50" charset="-128"/>
                <a:cs typeface="メイリオ" panose="020B0604030504040204" pitchFamily="50" charset="-128"/>
              </a:rPr>
              <a:t>R2</a:t>
            </a:r>
            <a:r>
              <a:rPr lang="ja-JP" altLang="en-US" sz="1200" kern="100" dirty="0">
                <a:latin typeface="Meiryo UI" panose="020B0604030504040204" pitchFamily="50" charset="-128"/>
                <a:ea typeface="Meiryo UI" panose="020B0604030504040204" pitchFamily="50" charset="-128"/>
                <a:cs typeface="メイリオ" panose="020B0604030504040204" pitchFamily="50" charset="-128"/>
              </a:rPr>
              <a:t>年</a:t>
            </a:r>
            <a:r>
              <a:rPr lang="en-US" altLang="ja-JP" sz="1200" kern="100" dirty="0">
                <a:latin typeface="Meiryo UI" panose="020B0604030504040204" pitchFamily="50" charset="-128"/>
                <a:ea typeface="Meiryo UI" panose="020B0604030504040204" pitchFamily="50" charset="-128"/>
                <a:cs typeface="メイリオ" panose="020B0604030504040204" pitchFamily="50" charset="-128"/>
              </a:rPr>
              <a:t>9</a:t>
            </a:r>
            <a:r>
              <a:rPr lang="ja-JP" altLang="en-US" sz="1200" kern="100" dirty="0">
                <a:latin typeface="Meiryo UI" panose="020B0604030504040204" pitchFamily="50" charset="-128"/>
                <a:ea typeface="Meiryo UI" panose="020B0604030504040204" pitchFamily="50" charset="-128"/>
                <a:cs typeface="メイリオ" panose="020B0604030504040204" pitchFamily="50" charset="-128"/>
              </a:rPr>
              <a:t>月に開設されたホテル等については</a:t>
            </a:r>
            <a:r>
              <a:rPr lang="en-US" altLang="ja-JP" sz="1200" kern="100" dirty="0">
                <a:latin typeface="Meiryo UI" panose="020B0604030504040204" pitchFamily="50" charset="-128"/>
                <a:ea typeface="Meiryo UI" panose="020B0604030504040204" pitchFamily="50" charset="-128"/>
                <a:cs typeface="メイリオ" panose="020B0604030504040204" pitchFamily="50" charset="-128"/>
              </a:rPr>
              <a:t>R3</a:t>
            </a:r>
            <a:r>
              <a:rPr lang="ja-JP" altLang="en-US" sz="1200" kern="100" dirty="0">
                <a:latin typeface="Meiryo UI" panose="020B0604030504040204" pitchFamily="50" charset="-128"/>
                <a:ea typeface="Meiryo UI" panose="020B0604030504040204" pitchFamily="50" charset="-128"/>
                <a:cs typeface="メイリオ" panose="020B0604030504040204" pitchFamily="50" charset="-128"/>
              </a:rPr>
              <a:t>年度に実施済み）</a:t>
            </a:r>
          </a:p>
        </p:txBody>
      </p:sp>
      <p:sp>
        <p:nvSpPr>
          <p:cNvPr id="6" name="スライド番号プレースホルダー 5"/>
          <p:cNvSpPr>
            <a:spLocks noGrp="1"/>
          </p:cNvSpPr>
          <p:nvPr>
            <p:ph type="sldNum" sz="quarter" idx="12"/>
          </p:nvPr>
        </p:nvSpPr>
        <p:spPr>
          <a:xfrm>
            <a:off x="7518863" y="6439388"/>
            <a:ext cx="2311400" cy="365125"/>
          </a:xfrm>
        </p:spPr>
        <p:txBody>
          <a:bodyPr/>
          <a:lstStyle/>
          <a:p>
            <a:fld id="{EA6D242B-6A52-4C5C-AF40-54B5FB6D04E5}" type="slidenum">
              <a:rPr kumimoji="1" lang="ja-JP" altLang="en-US" smtClean="0"/>
              <a:t>21</a:t>
            </a:fld>
            <a:endParaRPr kumimoji="1" lang="ja-JP" altLang="en-US" dirty="0"/>
          </a:p>
        </p:txBody>
      </p:sp>
      <p:sp>
        <p:nvSpPr>
          <p:cNvPr id="27" name="正方形/長方形 26">
            <a:extLst>
              <a:ext uri="{FF2B5EF4-FFF2-40B4-BE49-F238E27FC236}">
                <a16:creationId xmlns:a16="http://schemas.microsoft.com/office/drawing/2014/main" id="{B2214278-2596-4ED4-9E11-B8C83DB4BFF5}"/>
              </a:ext>
            </a:extLst>
          </p:cNvPr>
          <p:cNvSpPr/>
          <p:nvPr/>
        </p:nvSpPr>
        <p:spPr bwMode="gray">
          <a:xfrm>
            <a:off x="298911" y="939046"/>
            <a:ext cx="5054921"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面的</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・一体的なまちのバリアフリー化の推進</a:t>
            </a:r>
          </a:p>
        </p:txBody>
      </p:sp>
    </p:spTree>
    <p:extLst>
      <p:ext uri="{BB962C8B-B14F-4D97-AF65-F5344CB8AC3E}">
        <p14:creationId xmlns:p14="http://schemas.microsoft.com/office/powerpoint/2010/main" val="4110040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⑧ユニバーサルデザインのまちづくりの推進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17713" y="1077282"/>
            <a:ext cx="9579429" cy="5650394"/>
          </a:xfrm>
          <a:prstGeom prst="roundRect">
            <a:avLst>
              <a:gd name="adj" fmla="val 1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dirty="0" smtClean="0">
              <a:solidFill>
                <a:schemeClr val="tx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17713" y="1138281"/>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265846" y="2367440"/>
            <a:ext cx="8097437" cy="53647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defTabSz="732411">
              <a:spcBef>
                <a:spcPts val="277"/>
              </a:spcBef>
              <a:tabLst>
                <a:tab pos="328254" algn="l"/>
              </a:tabLst>
              <a:defRPr/>
            </a:pPr>
            <a:r>
              <a:rPr lang="ja-JP" altLang="en-US" sz="1400" dirty="0" smtClean="0">
                <a:latin typeface="Meiryo UI" panose="020B0604030504040204" pitchFamily="50" charset="-128"/>
                <a:ea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rPr>
              <a:t>小規模</a:t>
            </a:r>
            <a:r>
              <a:rPr lang="ja-JP" altLang="en-US" sz="1400" b="1" u="sng" dirty="0">
                <a:solidFill>
                  <a:srgbClr val="FF0000"/>
                </a:solidFill>
                <a:latin typeface="Meiryo UI" panose="020B0604030504040204" pitchFamily="50" charset="-128"/>
                <a:ea typeface="Meiryo UI" panose="020B0604030504040204" pitchFamily="50" charset="-128"/>
              </a:rPr>
              <a:t>店舗</a:t>
            </a:r>
            <a:r>
              <a:rPr lang="ja-JP" altLang="en-US" sz="1400" dirty="0">
                <a:latin typeface="Meiryo UI" panose="020B0604030504040204" pitchFamily="50" charset="-128"/>
                <a:ea typeface="Meiryo UI" panose="020B0604030504040204" pitchFamily="50" charset="-128"/>
              </a:rPr>
              <a:t>のバリアフリー設計等に関する考え方・留意点の充実</a:t>
            </a:r>
            <a:endParaRPr lang="en-US" altLang="ja-JP" sz="1400" dirty="0">
              <a:latin typeface="Meiryo UI" panose="020B0604030504040204" pitchFamily="50" charset="-128"/>
              <a:ea typeface="Meiryo UI" panose="020B0604030504040204" pitchFamily="50" charset="-128"/>
            </a:endParaRPr>
          </a:p>
          <a:p>
            <a:pPr defTabSz="732411">
              <a:spcBef>
                <a:spcPts val="277"/>
              </a:spcBef>
              <a:tabLst>
                <a:tab pos="328254" algn="l"/>
              </a:tabLst>
              <a:defRPr/>
            </a:pPr>
            <a:r>
              <a:rPr lang="ja-JP" altLang="en-US" sz="1400" dirty="0" smtClean="0">
                <a:latin typeface="Meiryo UI" panose="020B0604030504040204" pitchFamily="50" charset="-128"/>
                <a:ea typeface="Meiryo UI" panose="020B0604030504040204" pitchFamily="50" charset="-128"/>
              </a:rPr>
              <a:t>・  </a:t>
            </a:r>
            <a:r>
              <a:rPr lang="ja-JP" altLang="en-US" sz="1400" b="1" u="sng" dirty="0">
                <a:solidFill>
                  <a:srgbClr val="FF0000"/>
                </a:solidFill>
                <a:latin typeface="Meiryo UI" panose="020B0604030504040204" pitchFamily="50" charset="-128"/>
                <a:ea typeface="Meiryo UI" panose="020B0604030504040204" pitchFamily="50" charset="-128"/>
              </a:rPr>
              <a:t>重度の</a:t>
            </a:r>
            <a:r>
              <a:rPr lang="ja-JP" altLang="en-US" sz="1400" b="1" u="sng" dirty="0" err="1" smtClean="0">
                <a:solidFill>
                  <a:srgbClr val="FF0000"/>
                </a:solidFill>
                <a:latin typeface="Meiryo UI" panose="020B0604030504040204" pitchFamily="50" charset="-128"/>
                <a:ea typeface="Meiryo UI" panose="020B0604030504040204" pitchFamily="50" charset="-128"/>
              </a:rPr>
              <a:t>障がい</a:t>
            </a:r>
            <a:r>
              <a:rPr lang="ja-JP" altLang="en-US" sz="1400" b="1" u="sng" dirty="0" smtClean="0">
                <a:solidFill>
                  <a:srgbClr val="FF0000"/>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介助者等に配慮</a:t>
            </a:r>
            <a:r>
              <a:rPr lang="ja-JP" altLang="en-US" sz="1400" dirty="0">
                <a:latin typeface="Meiryo UI" panose="020B0604030504040204" pitchFamily="50" charset="-128"/>
                <a:ea typeface="Meiryo UI" panose="020B0604030504040204" pitchFamily="50" charset="-128"/>
              </a:rPr>
              <a:t>したバリアフリー設計等に関する考え方・留意点の充実</a:t>
            </a:r>
          </a:p>
        </p:txBody>
      </p:sp>
      <p:sp>
        <p:nvSpPr>
          <p:cNvPr id="15" name="正方形/長方形 14"/>
          <p:cNvSpPr/>
          <p:nvPr/>
        </p:nvSpPr>
        <p:spPr>
          <a:xfrm>
            <a:off x="245969" y="1470198"/>
            <a:ext cx="7487741" cy="830997"/>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a:t>
            </a:r>
            <a:r>
              <a:rPr lang="ja-JP" altLang="en-US" sz="1600" spc="-140" dirty="0" smtClean="0">
                <a:latin typeface="Meiryo UI" panose="020B0604030504040204" pitchFamily="50" charset="-128"/>
                <a:ea typeface="Meiryo UI" panose="020B0604030504040204" pitchFamily="50" charset="-128"/>
              </a:rPr>
              <a:t>国</a:t>
            </a:r>
            <a:r>
              <a:rPr lang="ja-JP" altLang="en-US" sz="1600" spc="-100" dirty="0">
                <a:latin typeface="Meiryo UI" panose="020B0604030504040204" pitchFamily="50" charset="-128"/>
                <a:ea typeface="Meiryo UI" panose="020B0604030504040204" pitchFamily="50" charset="-128"/>
              </a:rPr>
              <a:t>の「高齢者・障害者等円滑な移動等に配慮した建築設計標準」の改訂（</a:t>
            </a:r>
            <a:r>
              <a:rPr lang="en-US" altLang="ja-JP" sz="1600" spc="-100" dirty="0">
                <a:latin typeface="Meiryo UI" panose="020B0604030504040204" pitchFamily="50" charset="-128"/>
                <a:ea typeface="Meiryo UI" panose="020B0604030504040204" pitchFamily="50" charset="-128"/>
              </a:rPr>
              <a:t>R3.3</a:t>
            </a:r>
            <a:r>
              <a:rPr lang="ja-JP" altLang="en-US" sz="1600" spc="-100" dirty="0">
                <a:latin typeface="Meiryo UI" panose="020B0604030504040204" pitchFamily="50" charset="-128"/>
                <a:ea typeface="Meiryo UI" panose="020B0604030504040204" pitchFamily="50" charset="-128"/>
              </a:rPr>
              <a:t>）を踏まえ、</a:t>
            </a:r>
            <a:endParaRPr lang="en-US" altLang="ja-JP" sz="1600" spc="-100" dirty="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小規模</a:t>
            </a:r>
            <a:r>
              <a:rPr lang="ja-JP" altLang="en-US" sz="1600" b="1" u="sng" dirty="0">
                <a:solidFill>
                  <a:srgbClr val="FF0000"/>
                </a:solidFill>
                <a:latin typeface="Meiryo UI" panose="020B0604030504040204" pitchFamily="50" charset="-128"/>
                <a:ea typeface="Meiryo UI" panose="020B0604030504040204" pitchFamily="50" charset="-128"/>
              </a:rPr>
              <a:t>店舗（</a:t>
            </a:r>
            <a:r>
              <a:rPr lang="en-US" altLang="ja-JP" sz="1600" b="1" u="sng" dirty="0">
                <a:solidFill>
                  <a:srgbClr val="FF0000"/>
                </a:solidFill>
                <a:latin typeface="Meiryo UI" panose="020B0604030504040204" pitchFamily="50" charset="-128"/>
                <a:ea typeface="Meiryo UI" panose="020B0604030504040204" pitchFamily="50" charset="-128"/>
              </a:rPr>
              <a:t>8</a:t>
            </a:r>
            <a:r>
              <a:rPr lang="ja-JP" altLang="en-US" sz="1600" b="1" u="sng" dirty="0">
                <a:solidFill>
                  <a:srgbClr val="FF0000"/>
                </a:solidFill>
                <a:latin typeface="Meiryo UI" panose="020B0604030504040204" pitchFamily="50" charset="-128"/>
                <a:ea typeface="Meiryo UI" panose="020B0604030504040204" pitchFamily="50" charset="-128"/>
              </a:rPr>
              <a:t>店舗）における当事者等との現地検証（</a:t>
            </a:r>
            <a:r>
              <a:rPr lang="en-US" altLang="ja-JP" sz="1600" b="1" u="sng" dirty="0">
                <a:solidFill>
                  <a:srgbClr val="FF0000"/>
                </a:solidFill>
                <a:latin typeface="Meiryo UI" panose="020B0604030504040204" pitchFamily="50" charset="-128"/>
                <a:ea typeface="Meiryo UI" panose="020B0604030504040204" pitchFamily="50" charset="-128"/>
              </a:rPr>
              <a:t>6</a:t>
            </a:r>
            <a:r>
              <a:rPr lang="ja-JP" altLang="en-US" sz="1600" b="1" u="sng" dirty="0">
                <a:solidFill>
                  <a:srgbClr val="FF0000"/>
                </a:solidFill>
                <a:latin typeface="Meiryo UI" panose="020B0604030504040204" pitchFamily="50" charset="-128"/>
                <a:ea typeface="Meiryo UI" panose="020B0604030504040204" pitchFamily="50" charset="-128"/>
              </a:rPr>
              <a:t>月～７月）</a:t>
            </a:r>
            <a:r>
              <a:rPr lang="ja-JP" altLang="en-US" sz="1600" dirty="0">
                <a:latin typeface="Meiryo UI" panose="020B0604030504040204" pitchFamily="50" charset="-128"/>
                <a:ea typeface="Meiryo UI" panose="020B0604030504040204" pitchFamily="50" charset="-128"/>
              </a:rPr>
              <a:t>を実施し</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大阪府</a:t>
            </a:r>
            <a:r>
              <a:rPr lang="ja-JP" altLang="en-US" sz="1600" b="1" u="sng" dirty="0">
                <a:solidFill>
                  <a:srgbClr val="FF0000"/>
                </a:solidFill>
                <a:latin typeface="Meiryo UI" panose="020B0604030504040204" pitchFamily="50" charset="-128"/>
                <a:ea typeface="Meiryo UI" panose="020B0604030504040204" pitchFamily="50" charset="-128"/>
              </a:rPr>
              <a:t>福祉のまちづくり条例ガイドラインの改訂</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grpSp>
        <p:nvGrpSpPr>
          <p:cNvPr id="16" name="グループ化 15"/>
          <p:cNvGrpSpPr>
            <a:grpSpLocks noChangeAspect="1"/>
          </p:cNvGrpSpPr>
          <p:nvPr/>
        </p:nvGrpSpPr>
        <p:grpSpPr>
          <a:xfrm>
            <a:off x="5435286" y="1638557"/>
            <a:ext cx="4300318" cy="2161689"/>
            <a:chOff x="-1426825" y="-95711"/>
            <a:chExt cx="3388671" cy="1895548"/>
          </a:xfrm>
        </p:grpSpPr>
        <p:grpSp>
          <p:nvGrpSpPr>
            <p:cNvPr id="17" name="グループ化 16"/>
            <p:cNvGrpSpPr/>
            <p:nvPr/>
          </p:nvGrpSpPr>
          <p:grpSpPr>
            <a:xfrm>
              <a:off x="-1426825" y="135172"/>
              <a:ext cx="3220737" cy="1664665"/>
              <a:chOff x="-1426825" y="104008"/>
              <a:chExt cx="3220737" cy="1664665"/>
            </a:xfrm>
          </p:grpSpPr>
          <p:sp>
            <p:nvSpPr>
              <p:cNvPr id="19" name="左大かっこ 18"/>
              <p:cNvSpPr/>
              <p:nvPr/>
            </p:nvSpPr>
            <p:spPr>
              <a:xfrm>
                <a:off x="295263" y="104008"/>
                <a:ext cx="190500" cy="1087746"/>
              </a:xfrm>
              <a:prstGeom prst="leftBracket">
                <a:avLst/>
              </a:prstGeom>
              <a:noFill/>
              <a:ln w="6350" cap="flat" cmpd="sng" algn="ctr">
                <a:solidFill>
                  <a:sysClr val="windowText" lastClr="000000"/>
                </a:solidFill>
                <a:prstDash val="solid"/>
                <a:miter lim="800000"/>
              </a:ln>
              <a:effectLst/>
            </p:spPr>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20" name="左大かっこ 19"/>
              <p:cNvSpPr/>
              <p:nvPr/>
            </p:nvSpPr>
            <p:spPr>
              <a:xfrm rot="16200000">
                <a:off x="1154903" y="904039"/>
                <a:ext cx="190500" cy="1087519"/>
              </a:xfrm>
              <a:prstGeom prst="leftBracket">
                <a:avLst/>
              </a:prstGeom>
              <a:noFill/>
              <a:ln w="6350" cap="flat" cmpd="sng" algn="ctr">
                <a:solidFill>
                  <a:sysClr val="windowText" lastClr="000000"/>
                </a:solidFill>
                <a:prstDash val="solid"/>
                <a:miter lim="800000"/>
              </a:ln>
              <a:effectLst/>
            </p:spPr>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21" name="テキスト ボックス 78"/>
              <p:cNvSpPr txBox="1"/>
              <p:nvPr/>
            </p:nvSpPr>
            <p:spPr>
              <a:xfrm>
                <a:off x="781050" y="1397198"/>
                <a:ext cx="959485" cy="371475"/>
              </a:xfrm>
              <a:prstGeom prst="rect">
                <a:avLst/>
              </a:prstGeom>
              <a:solidFill>
                <a:sysClr val="window" lastClr="FFFFFF"/>
              </a:solidFill>
              <a:ln w="6350">
                <a:noFill/>
              </a:ln>
            </p:spPr>
            <p:txBody>
              <a:bodyPr rot="0" spcFirstLastPara="0" vert="horz" wrap="square" lIns="84406" tIns="42203" rIns="84406" bIns="42203" numCol="1" spcCol="0" rtlCol="0" fromWordArt="0" anchor="t" anchorCtr="0" forceAA="0" compatLnSpc="1">
                <a:prstTxWarp prst="textNoShape">
                  <a:avLst/>
                </a:prstTxWarp>
                <a:noAutofit/>
              </a:bodyPr>
              <a:lstStyle/>
              <a:p>
                <a:pPr algn="ctr"/>
                <a:r>
                  <a:rPr lang="en-US" sz="1400" kern="100" dirty="0">
                    <a:latin typeface="游ゴシック Medium" panose="020B0500000000000000" pitchFamily="50" charset="-128"/>
                    <a:ea typeface="ＭＳ 明朝" panose="02020609040205080304" pitchFamily="17" charset="-128"/>
                    <a:cs typeface="Times New Roman" panose="02020603050405020304" pitchFamily="18" charset="0"/>
                  </a:rPr>
                  <a:t>200</a:t>
                </a:r>
                <a:r>
                  <a:rPr lang="ja-JP" altLang="en-US" sz="1400" kern="100" dirty="0">
                    <a:latin typeface="Century" panose="02040604050505020304" pitchFamily="18" charset="0"/>
                    <a:ea typeface="游ゴシック Medium" panose="020B0500000000000000" pitchFamily="50" charset="-128"/>
                    <a:cs typeface="Times New Roman" panose="02020603050405020304" pitchFamily="18" charset="0"/>
                  </a:rPr>
                  <a:t>㎝以上</a:t>
                </a:r>
                <a:endParaRPr lang="ja-JP" altLang="en-US"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79"/>
              <p:cNvSpPr txBox="1"/>
              <p:nvPr/>
            </p:nvSpPr>
            <p:spPr>
              <a:xfrm rot="16200000">
                <a:off x="-110088" y="468842"/>
                <a:ext cx="959485" cy="371475"/>
              </a:xfrm>
              <a:prstGeom prst="rect">
                <a:avLst/>
              </a:prstGeom>
              <a:solidFill>
                <a:sysClr val="window" lastClr="FFFFFF"/>
              </a:solidFill>
              <a:ln w="6350">
                <a:noFill/>
              </a:ln>
            </p:spPr>
            <p:txBody>
              <a:bodyPr rot="0" spcFirstLastPara="0" vert="horz" wrap="square" lIns="84406" tIns="42203" rIns="84406" bIns="42203" numCol="1" spcCol="0" rtlCol="0" fromWordArt="0" anchor="t" anchorCtr="0" forceAA="0" compatLnSpc="1">
                <a:prstTxWarp prst="textNoShape">
                  <a:avLst/>
                </a:prstTxWarp>
                <a:noAutofit/>
              </a:bodyPr>
              <a:lstStyle/>
              <a:p>
                <a:pPr algn="ctr"/>
                <a:r>
                  <a:rPr lang="en-US" sz="1400" kern="100" dirty="0">
                    <a:latin typeface="游ゴシック Medium" panose="020B0500000000000000" pitchFamily="50" charset="-128"/>
                    <a:ea typeface="ＭＳ 明朝" panose="02020609040205080304" pitchFamily="17" charset="-128"/>
                    <a:cs typeface="Times New Roman" panose="02020603050405020304" pitchFamily="18" charset="0"/>
                  </a:rPr>
                  <a:t>200</a:t>
                </a:r>
                <a:r>
                  <a:rPr lang="ja-JP" altLang="en-US" sz="1400" kern="100" dirty="0">
                    <a:latin typeface="Century" panose="02040604050505020304" pitchFamily="18" charset="0"/>
                    <a:ea typeface="游ゴシック Medium" panose="020B0500000000000000" pitchFamily="50" charset="-128"/>
                    <a:cs typeface="Times New Roman" panose="02020603050405020304" pitchFamily="18" charset="0"/>
                  </a:rPr>
                  <a:t>㎝以上</a:t>
                </a:r>
                <a:endParaRPr lang="ja-JP" altLang="en-US"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3" name="直線矢印コネクタ 22"/>
              <p:cNvCxnSpPr>
                <a:stCxn id="25" idx="3"/>
              </p:cNvCxnSpPr>
              <p:nvPr/>
            </p:nvCxnSpPr>
            <p:spPr>
              <a:xfrm flipV="1">
                <a:off x="-66205" y="1030492"/>
                <a:ext cx="308090" cy="499592"/>
              </a:xfrm>
              <a:prstGeom prst="straightConnector1">
                <a:avLst/>
              </a:prstGeom>
              <a:noFill/>
              <a:ln w="9525" cap="flat" cmpd="sng" algn="ctr">
                <a:solidFill>
                  <a:srgbClr val="0070C0"/>
                </a:solidFill>
                <a:prstDash val="solid"/>
                <a:miter lim="800000"/>
                <a:tailEnd type="triangle"/>
              </a:ln>
              <a:effectLst/>
            </p:spPr>
          </p:cxnSp>
          <p:cxnSp>
            <p:nvCxnSpPr>
              <p:cNvPr id="24" name="直線矢印コネクタ 23"/>
              <p:cNvCxnSpPr>
                <a:stCxn id="25" idx="3"/>
              </p:cNvCxnSpPr>
              <p:nvPr/>
            </p:nvCxnSpPr>
            <p:spPr>
              <a:xfrm>
                <a:off x="-66205" y="1530084"/>
                <a:ext cx="946655" cy="16024"/>
              </a:xfrm>
              <a:prstGeom prst="straightConnector1">
                <a:avLst/>
              </a:prstGeom>
              <a:noFill/>
              <a:ln w="9525" cap="flat" cmpd="sng" algn="ctr">
                <a:solidFill>
                  <a:srgbClr val="0070C0"/>
                </a:solidFill>
                <a:prstDash val="solid"/>
                <a:miter lim="800000"/>
                <a:tailEnd type="triangle"/>
              </a:ln>
              <a:effectLst/>
            </p:spPr>
          </p:cxnSp>
          <p:sp>
            <p:nvSpPr>
              <p:cNvPr id="25" name="角丸四角形 24"/>
              <p:cNvSpPr/>
              <p:nvPr/>
            </p:nvSpPr>
            <p:spPr>
              <a:xfrm>
                <a:off x="-1426825" y="1387444"/>
                <a:ext cx="1360620" cy="285280"/>
              </a:xfrm>
              <a:prstGeom prst="roundRect">
                <a:avLst/>
              </a:prstGeom>
              <a:noFill/>
              <a:ln w="9525" cap="flat" cmpd="sng" algn="ctr">
                <a:solidFill>
                  <a:srgbClr val="0070C0"/>
                </a:solidFill>
                <a:prstDash val="solid"/>
                <a:miter lim="800000"/>
              </a:ln>
              <a:effectLst/>
            </p:spPr>
            <p:txBody>
              <a:bodyPr rot="0" spcFirstLastPara="0" vert="horz" wrap="square" lIns="33231" tIns="33231" rIns="33231" bIns="33231" numCol="1" spcCol="0" rtlCol="0" fromWordArt="0" anchor="ctr" anchorCtr="0" forceAA="0" compatLnSpc="1">
                <a:prstTxWarp prst="textNoShape">
                  <a:avLst/>
                </a:prstTxWarp>
                <a:noAutofit/>
              </a:bodyPr>
              <a:lstStyle/>
              <a:p>
                <a:pPr algn="ctr">
                  <a:lnSpc>
                    <a:spcPts val="923"/>
                  </a:lnSpc>
                </a:pPr>
                <a:r>
                  <a:rPr lang="ja-JP" altLang="en-US" sz="1400" kern="100" dirty="0">
                    <a:solidFill>
                      <a:srgbClr val="000000"/>
                    </a:solidFill>
                    <a:latin typeface="Century" panose="02040604050505020304" pitchFamily="18" charset="0"/>
                    <a:ea typeface="游ゴシック Medium" panose="020B0500000000000000" pitchFamily="50" charset="-128"/>
                    <a:cs typeface="Times New Roman" panose="02020603050405020304" pitchFamily="18" charset="0"/>
                  </a:rPr>
                  <a:t>さらなる空間確保</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grpSp>
        <p:pic>
          <p:nvPicPr>
            <p:cNvPr id="18" name="図 17" descr="車椅子使用者用便房"/>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591" y="-95711"/>
              <a:ext cx="1405255" cy="1476200"/>
            </a:xfrm>
            <a:prstGeom prst="rect">
              <a:avLst/>
            </a:prstGeom>
            <a:noFill/>
          </p:spPr>
        </p:pic>
      </p:grpSp>
      <p:pic>
        <p:nvPicPr>
          <p:cNvPr id="26" name="図 25"/>
          <p:cNvPicPr>
            <a:picLocks noChangeAspect="1"/>
          </p:cNvPicPr>
          <p:nvPr/>
        </p:nvPicPr>
        <p:blipFill>
          <a:blip r:embed="rId4"/>
          <a:stretch>
            <a:fillRect/>
          </a:stretch>
        </p:blipFill>
        <p:spPr>
          <a:xfrm>
            <a:off x="6012684" y="3915770"/>
            <a:ext cx="3726401" cy="2486340"/>
          </a:xfrm>
          <a:prstGeom prst="rect">
            <a:avLst/>
          </a:prstGeom>
        </p:spPr>
      </p:pic>
      <p:pic>
        <p:nvPicPr>
          <p:cNvPr id="27" name="図 26"/>
          <p:cNvPicPr>
            <a:picLocks noChangeAspect="1"/>
          </p:cNvPicPr>
          <p:nvPr/>
        </p:nvPicPr>
        <p:blipFill rotWithShape="1">
          <a:blip r:embed="rId5"/>
          <a:srcRect l="1824" t="13456" r="1252" b="21773"/>
          <a:stretch/>
        </p:blipFill>
        <p:spPr>
          <a:xfrm>
            <a:off x="339092" y="3916993"/>
            <a:ext cx="5552842" cy="2447926"/>
          </a:xfrm>
          <a:prstGeom prst="rect">
            <a:avLst/>
          </a:prstGeom>
        </p:spPr>
      </p:pic>
      <p:sp>
        <p:nvSpPr>
          <p:cNvPr id="30" name="テキスト ボックス 29"/>
          <p:cNvSpPr txBox="1"/>
          <p:nvPr/>
        </p:nvSpPr>
        <p:spPr>
          <a:xfrm>
            <a:off x="2341330" y="6392441"/>
            <a:ext cx="166447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小規模店舗</a:t>
            </a:r>
          </a:p>
        </p:txBody>
      </p:sp>
      <p:sp>
        <p:nvSpPr>
          <p:cNvPr id="31" name="テキスト ボックス 30"/>
          <p:cNvSpPr txBox="1"/>
          <p:nvPr/>
        </p:nvSpPr>
        <p:spPr>
          <a:xfrm>
            <a:off x="6642847" y="6376072"/>
            <a:ext cx="253459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重度の</a:t>
            </a:r>
            <a:r>
              <a:rPr lang="ja-JP" altLang="en-US" sz="1400" dirty="0" err="1" smtClean="0">
                <a:latin typeface="Meiryo UI" panose="020B0604030504040204" pitchFamily="50" charset="-128"/>
                <a:ea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介助者等に配慮</a:t>
            </a:r>
          </a:p>
        </p:txBody>
      </p:sp>
      <p:sp>
        <p:nvSpPr>
          <p:cNvPr id="6" name="スライド番号プレースホルダー 5"/>
          <p:cNvSpPr>
            <a:spLocks noGrp="1"/>
          </p:cNvSpPr>
          <p:nvPr>
            <p:ph type="sldNum" sz="quarter" idx="12"/>
          </p:nvPr>
        </p:nvSpPr>
        <p:spPr>
          <a:xfrm>
            <a:off x="7552926" y="6485146"/>
            <a:ext cx="2311400" cy="365125"/>
          </a:xfrm>
        </p:spPr>
        <p:txBody>
          <a:bodyPr/>
          <a:lstStyle/>
          <a:p>
            <a:fld id="{EA6D242B-6A52-4C5C-AF40-54B5FB6D04E5}" type="slidenum">
              <a:rPr kumimoji="1" lang="ja-JP" altLang="en-US" smtClean="0"/>
              <a:t>22</a:t>
            </a:fld>
            <a:endParaRPr kumimoji="1" lang="ja-JP" altLang="en-US" dirty="0"/>
          </a:p>
        </p:txBody>
      </p:sp>
    </p:spTree>
    <p:extLst>
      <p:ext uri="{BB962C8B-B14F-4D97-AF65-F5344CB8AC3E}">
        <p14:creationId xmlns:p14="http://schemas.microsoft.com/office/powerpoint/2010/main" val="3875196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0" y="2952476"/>
            <a:ext cx="9906000" cy="636488"/>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91430" tIns="45714" rIns="91430" bIns="45714" rtlCol="0" anchor="ctr"/>
          <a:lstStyle/>
          <a:p>
            <a:pPr algn="ctr">
              <a:spcBef>
                <a:spcPts val="280"/>
              </a:spcBef>
            </a:pPr>
            <a:r>
              <a:rPr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３．安全</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を支える</a:t>
            </a:r>
          </a:p>
        </p:txBody>
      </p:sp>
    </p:spTree>
    <p:extLst>
      <p:ext uri="{BB962C8B-B14F-4D97-AF65-F5344CB8AC3E}">
        <p14:creationId xmlns:p14="http://schemas.microsoft.com/office/powerpoint/2010/main" val="3825560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232650" y="6356352"/>
            <a:ext cx="2311400" cy="365125"/>
          </a:xfrm>
        </p:spPr>
        <p:txBody>
          <a:bodyPr/>
          <a:lstStyle/>
          <a:p>
            <a:fld id="{EA6D242B-6A52-4C5C-AF40-54B5FB6D04E5}" type="slidenum">
              <a:rPr kumimoji="1" lang="ja-JP" altLang="en-US" smtClean="0"/>
              <a:t>24</a:t>
            </a:fld>
            <a:endParaRPr kumimoji="1" lang="ja-JP" altLang="en-US" dirty="0"/>
          </a:p>
        </p:txBody>
      </p:sp>
      <p:sp>
        <p:nvSpPr>
          <p:cNvPr id="5" name="テキスト ボックス 4"/>
          <p:cNvSpPr txBox="1"/>
          <p:nvPr/>
        </p:nvSpPr>
        <p:spPr>
          <a:xfrm>
            <a:off x="1309658" y="974222"/>
            <a:ext cx="8234392" cy="1515586"/>
          </a:xfrm>
          <a:prstGeom prst="rect">
            <a:avLst/>
          </a:prstGeom>
          <a:noFill/>
          <a:ln w="9525">
            <a:noFill/>
            <a:prstDash val="solid"/>
          </a:ln>
        </p:spPr>
        <p:txBody>
          <a:bodyPr wrap="square" lIns="50400" tIns="0" rIns="50400" bIns="0" rtlCol="0" anchor="t" anchorCtr="0">
            <a:no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○災害に強い都市の形成</a:t>
            </a:r>
          </a:p>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○住宅・建築物の安全性の確保</a:t>
            </a:r>
          </a:p>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○危機事象への備え</a:t>
            </a:r>
          </a:p>
        </p:txBody>
      </p:sp>
      <p:sp>
        <p:nvSpPr>
          <p:cNvPr id="8" name="Rectangle 2"/>
          <p:cNvSpPr>
            <a:spLocks noChangeArrowheads="1"/>
          </p:cNvSpPr>
          <p:nvPr/>
        </p:nvSpPr>
        <p:spPr bwMode="auto">
          <a:xfrm>
            <a:off x="425317" y="860056"/>
            <a:ext cx="449797" cy="1743918"/>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施策</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の方向性</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11" name="テキスト ボックス 10"/>
          <p:cNvSpPr txBox="1"/>
          <p:nvPr/>
        </p:nvSpPr>
        <p:spPr>
          <a:xfrm>
            <a:off x="1309658" y="3339375"/>
            <a:ext cx="7839636" cy="3093154"/>
          </a:xfrm>
          <a:prstGeom prst="rect">
            <a:avLst/>
          </a:prstGeom>
          <a:noFill/>
          <a:ln w="79375" cmpd="dbl">
            <a:solidFill>
              <a:schemeClr val="accent1"/>
            </a:solidFill>
          </a:ln>
        </p:spPr>
        <p:txBody>
          <a:bodyPr wrap="square" rtlCol="0">
            <a:spAutoFit/>
          </a:bodyPr>
          <a:lstStyle/>
          <a:p>
            <a:pPr>
              <a:lnSpc>
                <a:spcPct val="150000"/>
              </a:lnSpc>
            </a:pPr>
            <a:endParaRPr kumimoji="1" lang="en-US" altLang="ja-JP" sz="1000" dirty="0" smtClean="0"/>
          </a:p>
          <a:p>
            <a:pPr>
              <a:lnSpc>
                <a:spcPct val="150000"/>
              </a:lnSpc>
            </a:pPr>
            <a:r>
              <a:rPr lang="ja-JP" altLang="en-US" b="1" dirty="0">
                <a:latin typeface="Meiryo UI" panose="020B0604030504040204" pitchFamily="50" charset="-128"/>
                <a:ea typeface="Meiryo UI" panose="020B0604030504040204" pitchFamily="50" charset="-128"/>
              </a:rPr>
              <a:t>⑨</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b="1" dirty="0">
                <a:latin typeface="Meiryo UI" panose="020B0604030504040204" pitchFamily="50" charset="-128"/>
                <a:ea typeface="Meiryo UI" panose="020B0604030504040204" pitchFamily="50" charset="-128"/>
                <a:cs typeface="Meiryo UI" panose="020B0604030504040204" pitchFamily="50" charset="-128"/>
              </a:rPr>
              <a:t>密集市街地整備方針</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R3.3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改定</a:t>
            </a:r>
            <a:r>
              <a:rPr lang="ja-JP" altLang="en-US" b="1" dirty="0">
                <a:latin typeface="Meiryo UI" panose="020B0604030504040204" pitchFamily="50" charset="-128"/>
                <a:ea typeface="Meiryo UI" panose="020B0604030504040204" pitchFamily="50" charset="-128"/>
                <a:cs typeface="Meiryo UI" panose="020B0604030504040204" pitchFamily="50" charset="-128"/>
              </a:rPr>
              <a:t>）に基づく取組の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28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⑩住宅</a:t>
            </a:r>
            <a:r>
              <a:rPr lang="ja-JP" altLang="en-US" b="1" dirty="0">
                <a:latin typeface="Meiryo UI" panose="020B0604030504040204" pitchFamily="50" charset="-128"/>
                <a:ea typeface="Meiryo UI" panose="020B0604030504040204" pitchFamily="50" charset="-128"/>
                <a:cs typeface="Meiryo UI" panose="020B0604030504040204" pitchFamily="50" charset="-128"/>
              </a:rPr>
              <a:t>建築物耐震</a:t>
            </a:r>
            <a:r>
              <a:rPr lang="en-US" altLang="ja-JP" b="1" dirty="0">
                <a:latin typeface="Meiryo UI" panose="020B0604030504040204" pitchFamily="50" charset="-128"/>
                <a:ea typeface="Meiryo UI" panose="020B0604030504040204" pitchFamily="50" charset="-128"/>
                <a:cs typeface="Meiryo UI" panose="020B0604030504040204" pitchFamily="50" charset="-128"/>
              </a:rPr>
              <a:t>10</a:t>
            </a:r>
            <a:r>
              <a:rPr lang="ja-JP" altLang="en-US" b="1" dirty="0">
                <a:latin typeface="Meiryo UI" panose="020B0604030504040204" pitchFamily="50" charset="-128"/>
                <a:ea typeface="Meiryo UI" panose="020B0604030504040204" pitchFamily="50" charset="-128"/>
                <a:cs typeface="Meiryo UI" panose="020B0604030504040204" pitchFamily="50" charset="-128"/>
              </a:rPr>
              <a:t>ヵ年戦略・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R3.3</a:t>
            </a:r>
            <a:r>
              <a:rPr lang="ja-JP" altLang="en-US" b="1" dirty="0">
                <a:latin typeface="Meiryo UI" panose="020B0604030504040204" pitchFamily="50" charset="-128"/>
                <a:ea typeface="Meiryo UI" panose="020B0604030504040204" pitchFamily="50" charset="-128"/>
                <a:cs typeface="Meiryo UI" panose="020B0604030504040204" pitchFamily="50" charset="-128"/>
              </a:rPr>
              <a:t>改定</a:t>
            </a:r>
            <a:r>
              <a:rPr lang="en-US" altLang="ja-JP"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に基づく取組の推進</a:t>
            </a:r>
          </a:p>
          <a:p>
            <a:pPr>
              <a:lnSpc>
                <a:spcPct val="150000"/>
              </a:lnSpc>
            </a:pPr>
            <a:endParaRPr lang="en-US" altLang="ja-JP" sz="28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⑪</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危険</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な空家の除却</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25317" y="3232990"/>
            <a:ext cx="449797" cy="3305924"/>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主　な　取　組　内　容</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741803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⑨大阪府</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密集市街地整備方針</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R3.3</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sp>
        <p:nvSpPr>
          <p:cNvPr id="6" name="正方形/長方形 5"/>
          <p:cNvSpPr/>
          <p:nvPr/>
        </p:nvSpPr>
        <p:spPr>
          <a:xfrm>
            <a:off x="185212" y="934998"/>
            <a:ext cx="9720788" cy="5984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8900" indent="-88900">
              <a:lnSpc>
                <a:spcPts val="2000"/>
              </a:lnSpc>
              <a:spcBef>
                <a:spcPts val="100"/>
              </a:spcBef>
            </a:pP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spc="-60" dirty="0">
                <a:solidFill>
                  <a:schemeClr val="tx1"/>
                </a:solidFill>
                <a:latin typeface="Meiryo UI" panose="020B0604030504040204" pitchFamily="50" charset="-128"/>
                <a:ea typeface="Meiryo UI" panose="020B0604030504040204" pitchFamily="50" charset="-128"/>
              </a:rPr>
              <a:t>大阪の成長を支えるまちづくりをめざし、</a:t>
            </a:r>
            <a:r>
              <a:rPr lang="ja-JP" altLang="en-US" sz="1600" b="1" u="sng" spc="-60" dirty="0">
                <a:solidFill>
                  <a:srgbClr val="FF0000"/>
                </a:solidFill>
                <a:latin typeface="Meiryo UI" panose="020B0604030504040204" pitchFamily="50" charset="-128"/>
                <a:ea typeface="Meiryo UI" panose="020B0604030504040204" pitchFamily="50" charset="-128"/>
              </a:rPr>
              <a:t>「災害に強いまちづくり」</a:t>
            </a:r>
            <a:r>
              <a:rPr lang="ja-JP" altLang="en-US" sz="1600" spc="-60" dirty="0">
                <a:solidFill>
                  <a:schemeClr val="tx1"/>
                </a:solidFill>
                <a:latin typeface="Meiryo UI" panose="020B0604030504040204" pitchFamily="50" charset="-128"/>
                <a:ea typeface="Meiryo UI" panose="020B0604030504040204" pitchFamily="50" charset="-128"/>
              </a:rPr>
              <a:t>と</a:t>
            </a:r>
            <a:r>
              <a:rPr lang="ja-JP" altLang="en-US" sz="1600" b="1" u="sng" spc="-60" dirty="0">
                <a:solidFill>
                  <a:srgbClr val="FF0000"/>
                </a:solidFill>
                <a:latin typeface="Meiryo UI" panose="020B0604030504040204" pitchFamily="50" charset="-128"/>
                <a:ea typeface="Meiryo UI" panose="020B0604030504040204" pitchFamily="50" charset="-128"/>
              </a:rPr>
              <a:t>「活力と魅力</a:t>
            </a:r>
            <a:r>
              <a:rPr lang="ja-JP" altLang="en-US" sz="1600" b="1" u="sng" spc="-60" dirty="0" smtClean="0">
                <a:solidFill>
                  <a:srgbClr val="FF0000"/>
                </a:solidFill>
                <a:latin typeface="Meiryo UI" panose="020B0604030504040204" pitchFamily="50" charset="-128"/>
                <a:ea typeface="Meiryo UI" panose="020B0604030504040204" pitchFamily="50" charset="-128"/>
              </a:rPr>
              <a:t>あふれるまちづくり</a:t>
            </a:r>
            <a:r>
              <a:rPr lang="ja-JP" altLang="en-US" sz="1600" b="1" u="sng" spc="-60" dirty="0">
                <a:solidFill>
                  <a:srgbClr val="FF0000"/>
                </a:solidFill>
                <a:latin typeface="Meiryo UI" panose="020B0604030504040204" pitchFamily="50" charset="-128"/>
                <a:ea typeface="Meiryo UI" panose="020B0604030504040204" pitchFamily="50" charset="-128"/>
              </a:rPr>
              <a:t>」</a:t>
            </a:r>
            <a:r>
              <a:rPr lang="ja-JP" altLang="en-US" sz="1600" spc="-60" dirty="0">
                <a:solidFill>
                  <a:schemeClr val="tx1"/>
                </a:solidFill>
                <a:latin typeface="Meiryo UI" panose="020B0604030504040204" pitchFamily="50" charset="-128"/>
                <a:ea typeface="Meiryo UI" panose="020B0604030504040204" pitchFamily="50" charset="-128"/>
              </a:rPr>
              <a:t>の両輪で取組を展開</a:t>
            </a:r>
            <a:endParaRPr lang="en-US" altLang="ja-JP" sz="1600" spc="-60" dirty="0">
              <a:solidFill>
                <a:schemeClr val="tx1"/>
              </a:solidFill>
              <a:latin typeface="Meiryo UI" panose="020B0604030504040204" pitchFamily="50" charset="-128"/>
              <a:ea typeface="Meiryo UI" panose="020B0604030504040204" pitchFamily="50" charset="-128"/>
            </a:endParaRPr>
          </a:p>
          <a:p>
            <a:pPr marL="88900" indent="-88900">
              <a:lnSpc>
                <a:spcPts val="2000"/>
              </a:lnSpc>
              <a:spcBef>
                <a:spcPts val="100"/>
              </a:spcBef>
            </a:pP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「まちの防災性の向上」</a:t>
            </a: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「地域防災力のさらなる向上」</a:t>
            </a: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「魅力あるまちづくり」</a:t>
            </a:r>
            <a:r>
              <a:rPr lang="ja-JP" altLang="en-US" sz="1600" dirty="0">
                <a:solidFill>
                  <a:schemeClr val="tx1"/>
                </a:solidFill>
                <a:latin typeface="Meiryo UI" panose="020B0604030504040204" pitchFamily="50" charset="-128"/>
                <a:ea typeface="Meiryo UI" panose="020B0604030504040204" pitchFamily="50" charset="-128"/>
              </a:rPr>
              <a:t>の３本柱で具体的な取組を推進</a:t>
            </a:r>
            <a:endParaRPr lang="en-US" altLang="ja-JP" sz="1600" dirty="0">
              <a:solidFill>
                <a:schemeClr val="tx1"/>
              </a:solidFill>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nvPr>
        </p:nvGraphicFramePr>
        <p:xfrm>
          <a:off x="4664686" y="2029388"/>
          <a:ext cx="4946412" cy="4193991"/>
        </p:xfrm>
        <a:graphic>
          <a:graphicData uri="http://schemas.openxmlformats.org/drawingml/2006/table">
            <a:tbl>
              <a:tblPr firstRow="1" bandRow="1">
                <a:tableStyleId>{5C22544A-7EE6-4342-B048-85BDC9FD1C3A}</a:tableStyleId>
              </a:tblPr>
              <a:tblGrid>
                <a:gridCol w="1123736">
                  <a:extLst>
                    <a:ext uri="{9D8B030D-6E8A-4147-A177-3AD203B41FA5}">
                      <a16:colId xmlns:a16="http://schemas.microsoft.com/office/drawing/2014/main" val="3502158026"/>
                    </a:ext>
                  </a:extLst>
                </a:gridCol>
                <a:gridCol w="1246662">
                  <a:extLst>
                    <a:ext uri="{9D8B030D-6E8A-4147-A177-3AD203B41FA5}">
                      <a16:colId xmlns:a16="http://schemas.microsoft.com/office/drawing/2014/main" val="2287450414"/>
                    </a:ext>
                  </a:extLst>
                </a:gridCol>
                <a:gridCol w="1339411">
                  <a:extLst>
                    <a:ext uri="{9D8B030D-6E8A-4147-A177-3AD203B41FA5}">
                      <a16:colId xmlns:a16="http://schemas.microsoft.com/office/drawing/2014/main" val="1671434419"/>
                    </a:ext>
                  </a:extLst>
                </a:gridCol>
                <a:gridCol w="1236603">
                  <a:extLst>
                    <a:ext uri="{9D8B030D-6E8A-4147-A177-3AD203B41FA5}">
                      <a16:colId xmlns:a16="http://schemas.microsoft.com/office/drawing/2014/main" val="1750879440"/>
                    </a:ext>
                  </a:extLst>
                </a:gridCol>
              </a:tblGrid>
              <a:tr h="219821">
                <a:tc rowSpan="2">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rowSpan="2">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H24</a:t>
                      </a:r>
                      <a:r>
                        <a:rPr kumimoji="1" lang="ja-JP" altLang="en-US" sz="1400" b="0" dirty="0">
                          <a:solidFill>
                            <a:schemeClr val="bg1"/>
                          </a:solidFill>
                          <a:latin typeface="Meiryo UI" panose="020B0604030504040204" pitchFamily="50" charset="-128"/>
                          <a:ea typeface="Meiryo UI" panose="020B0604030504040204" pitchFamily="50" charset="-128"/>
                        </a:rPr>
                        <a:t>年</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algn="ctr"/>
                      <a:r>
                        <a:rPr kumimoji="1" lang="ja-JP" altLang="en-US" sz="1400" b="0" dirty="0">
                          <a:solidFill>
                            <a:schemeClr val="bg1"/>
                          </a:solidFill>
                          <a:latin typeface="Meiryo UI" panose="020B0604030504040204" pitchFamily="50" charset="-128"/>
                          <a:ea typeface="Meiryo UI" panose="020B0604030504040204" pitchFamily="50" charset="-128"/>
                        </a:rPr>
                        <a:t>設定時</a:t>
                      </a:r>
                      <a:endParaRPr kumimoji="1" lang="en-US" altLang="ja-JP" sz="1400" b="0" dirty="0">
                        <a:solidFill>
                          <a:schemeClr val="bg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gridSpan="2">
                  <a:txBody>
                    <a:bodyPr/>
                    <a:lstStyle/>
                    <a:p>
                      <a:pPr algn="ctr"/>
                      <a:r>
                        <a:rPr kumimoji="1" lang="en-US" altLang="ja-JP" sz="1400" b="0" dirty="0">
                          <a:latin typeface="Meiryo UI" panose="020B0604030504040204" pitchFamily="50" charset="-128"/>
                          <a:ea typeface="Meiryo UI" panose="020B0604030504040204" pitchFamily="50" charset="-128"/>
                        </a:rPr>
                        <a:t>R3</a:t>
                      </a:r>
                      <a:r>
                        <a:rPr kumimoji="1" lang="ja-JP" altLang="en-US" sz="1400" b="0" dirty="0">
                          <a:latin typeface="Meiryo UI" panose="020B0604030504040204" pitchFamily="50" charset="-128"/>
                          <a:ea typeface="Meiryo UI" panose="020B0604030504040204" pitchFamily="50" charset="-128"/>
                        </a:rPr>
                        <a:t>年度末</a:t>
                      </a:r>
                      <a:endParaRPr kumimoji="1" lang="en-US" altLang="ja-JP" sz="14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hMerge="1">
                  <a:txBody>
                    <a:bodyPr/>
                    <a:lstStyle/>
                    <a:p>
                      <a:pPr algn="ctr"/>
                      <a:endParaRPr kumimoji="1" lang="ja-JP" altLang="en-US" sz="10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26155231"/>
                  </a:ext>
                </a:extLst>
              </a:tr>
              <a:tr h="399610">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解消</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algn="ctr"/>
                      <a:r>
                        <a:rPr kumimoji="1" lang="en-US" altLang="ja-JP" sz="1200" b="0" dirty="0">
                          <a:solidFill>
                            <a:schemeClr val="bg1"/>
                          </a:solidFill>
                          <a:latin typeface="Meiryo UI" panose="020B0604030504040204" pitchFamily="50" charset="-128"/>
                          <a:ea typeface="Meiryo UI" panose="020B0604030504040204" pitchFamily="50" charset="-128"/>
                        </a:rPr>
                        <a:t>(</a:t>
                      </a:r>
                      <a:r>
                        <a:rPr kumimoji="1" lang="ja-JP" altLang="en-US" sz="1200" b="0" dirty="0">
                          <a:solidFill>
                            <a:schemeClr val="bg1"/>
                          </a:solidFill>
                          <a:latin typeface="Meiryo UI" panose="020B0604030504040204" pitchFamily="50" charset="-128"/>
                          <a:ea typeface="Meiryo UI" panose="020B0604030504040204" pitchFamily="50" charset="-128"/>
                        </a:rPr>
                        <a:t>うち、</a:t>
                      </a:r>
                      <a:r>
                        <a:rPr kumimoji="1" lang="en-US" altLang="ja-JP" sz="1200" b="0" dirty="0">
                          <a:solidFill>
                            <a:schemeClr val="bg1"/>
                          </a:solidFill>
                          <a:latin typeface="Meiryo UI" panose="020B0604030504040204" pitchFamily="50" charset="-128"/>
                          <a:ea typeface="Meiryo UI" panose="020B0604030504040204" pitchFamily="50" charset="-128"/>
                        </a:rPr>
                        <a:t>R3</a:t>
                      </a:r>
                      <a:r>
                        <a:rPr kumimoji="1" lang="ja-JP" altLang="en-US" sz="1200" b="0" dirty="0">
                          <a:solidFill>
                            <a:schemeClr val="bg1"/>
                          </a:solidFill>
                          <a:latin typeface="Meiryo UI" panose="020B0604030504040204" pitchFamily="50" charset="-128"/>
                          <a:ea typeface="Meiryo UI" panose="020B0604030504040204" pitchFamily="50" charset="-128"/>
                        </a:rPr>
                        <a:t>年度解消</a:t>
                      </a:r>
                      <a:r>
                        <a:rPr kumimoji="1" lang="en-US" altLang="ja-JP" sz="1200" b="0" dirty="0">
                          <a:solidFill>
                            <a:schemeClr val="bg1"/>
                          </a:solidFill>
                          <a:latin typeface="Meiryo UI" panose="020B0604030504040204" pitchFamily="50" charset="-128"/>
                          <a:ea typeface="Meiryo UI" panose="020B0604030504040204" pitchFamily="50" charset="-128"/>
                        </a:rPr>
                        <a:t>)</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未解消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046326330"/>
                  </a:ext>
                </a:extLst>
              </a:tr>
              <a:tr h="381630">
                <a:tc>
                  <a:txBody>
                    <a:bodyPr/>
                    <a:lstStyle/>
                    <a:p>
                      <a:pPr algn="ctr"/>
                      <a:r>
                        <a:rPr kumimoji="1" lang="ja-JP" altLang="en-US" sz="1600" b="0" dirty="0">
                          <a:latin typeface="Meiryo UI" panose="020B0604030504040204" pitchFamily="50" charset="-128"/>
                          <a:ea typeface="Meiryo UI" panose="020B0604030504040204" pitchFamily="50" charset="-128"/>
                        </a:rPr>
                        <a:t>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1,333ha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692ha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641ha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7844003"/>
                  </a:ext>
                </a:extLst>
              </a:tr>
              <a:tr h="345817">
                <a:tc>
                  <a:txBody>
                    <a:bodyPr/>
                    <a:lstStyle/>
                    <a:p>
                      <a:pPr algn="ctr"/>
                      <a:r>
                        <a:rPr kumimoji="1" lang="ja-JP" altLang="en-US" sz="1600" b="0" dirty="0">
                          <a:latin typeface="Meiryo UI" panose="020B0604030504040204" pitchFamily="50" charset="-128"/>
                          <a:ea typeface="Meiryo UI" panose="020B0604030504040204" pitchFamily="50" charset="-128"/>
                        </a:rPr>
                        <a:t>堺市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54ha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36ha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18ha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10335028"/>
                  </a:ext>
                </a:extLst>
              </a:tr>
              <a:tr h="491828">
                <a:tc>
                  <a:txBody>
                    <a:bodyPr/>
                    <a:lstStyle/>
                    <a:p>
                      <a:pPr algn="ctr"/>
                      <a:r>
                        <a:rPr kumimoji="1" lang="ja-JP" altLang="en-US" sz="1600" b="0" dirty="0">
                          <a:latin typeface="Meiryo UI" panose="020B0604030504040204" pitchFamily="50" charset="-128"/>
                          <a:ea typeface="Meiryo UI" panose="020B0604030504040204" pitchFamily="50" charset="-128"/>
                        </a:rPr>
                        <a:t>豊中市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246ha</a:t>
                      </a:r>
                    </a:p>
                    <a:p>
                      <a:pPr algn="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125ha</a:t>
                      </a:r>
                    </a:p>
                    <a:p>
                      <a:pPr algn="r"/>
                      <a:r>
                        <a:rPr kumimoji="1" lang="en-US" altLang="ja-JP" sz="1200" b="0" dirty="0">
                          <a:latin typeface="Meiryo UI" panose="020B0604030504040204" pitchFamily="50" charset="-128"/>
                          <a:ea typeface="Meiryo UI" panose="020B0604030504040204" pitchFamily="50" charset="-128"/>
                        </a:rPr>
                        <a:t>(16ha)</a:t>
                      </a:r>
                      <a:endParaRPr kumimoji="1" lang="ja-JP" altLang="en-US" sz="12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121ha</a:t>
                      </a:r>
                    </a:p>
                    <a:p>
                      <a:pPr algn="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5459674"/>
                  </a:ext>
                </a:extLst>
              </a:tr>
              <a:tr h="363748">
                <a:tc>
                  <a:txBody>
                    <a:bodyPr/>
                    <a:lstStyle/>
                    <a:p>
                      <a:pPr algn="ctr"/>
                      <a:r>
                        <a:rPr kumimoji="1" lang="ja-JP" altLang="en-US" sz="1600" b="0" dirty="0">
                          <a:latin typeface="Meiryo UI" panose="020B0604030504040204" pitchFamily="50" charset="-128"/>
                          <a:ea typeface="Meiryo UI" panose="020B0604030504040204" pitchFamily="50" charset="-128"/>
                        </a:rPr>
                        <a:t>守口市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213ha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213ha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0ha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2814842"/>
                  </a:ext>
                </a:extLst>
              </a:tr>
              <a:tr h="358625">
                <a:tc>
                  <a:txBody>
                    <a:bodyPr/>
                    <a:lstStyle/>
                    <a:p>
                      <a:pPr algn="ctr"/>
                      <a:r>
                        <a:rPr kumimoji="1" lang="ja-JP" altLang="en-US" sz="1600" b="0" dirty="0">
                          <a:latin typeface="Meiryo UI" panose="020B0604030504040204" pitchFamily="50" charset="-128"/>
                          <a:ea typeface="Meiryo UI" panose="020B0604030504040204" pitchFamily="50" charset="-128"/>
                        </a:rPr>
                        <a:t>門真市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137ha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29ha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108ha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3069405"/>
                  </a:ext>
                </a:extLst>
              </a:tr>
              <a:tr h="491828">
                <a:tc>
                  <a:txBody>
                    <a:bodyPr/>
                    <a:lstStyle/>
                    <a:p>
                      <a:pPr algn="ctr"/>
                      <a:r>
                        <a:rPr kumimoji="1" lang="ja-JP" altLang="en-US" sz="1600" b="0" dirty="0">
                          <a:latin typeface="Meiryo UI" panose="020B0604030504040204" pitchFamily="50" charset="-128"/>
                          <a:ea typeface="Meiryo UI" panose="020B0604030504040204" pitchFamily="50" charset="-128"/>
                        </a:rPr>
                        <a:t>寝屋川市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216ha</a:t>
                      </a:r>
                    </a:p>
                    <a:p>
                      <a:pPr algn="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160ha</a:t>
                      </a:r>
                    </a:p>
                    <a:p>
                      <a:pPr algn="r"/>
                      <a:r>
                        <a:rPr kumimoji="1" lang="en-US" altLang="ja-JP" sz="1200" b="0" dirty="0">
                          <a:latin typeface="Meiryo UI" panose="020B0604030504040204" pitchFamily="50" charset="-128"/>
                          <a:ea typeface="Meiryo UI" panose="020B0604030504040204" pitchFamily="50" charset="-128"/>
                        </a:rPr>
                        <a:t>(16ha)</a:t>
                      </a:r>
                      <a:endParaRPr kumimoji="1" lang="ja-JP" altLang="en-US" sz="12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56ha</a:t>
                      </a:r>
                    </a:p>
                    <a:p>
                      <a:pPr algn="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3823161"/>
                  </a:ext>
                </a:extLst>
              </a:tr>
              <a:tr h="350940">
                <a:tc>
                  <a:txBody>
                    <a:bodyPr/>
                    <a:lstStyle/>
                    <a:p>
                      <a:pPr algn="ctr"/>
                      <a:r>
                        <a:rPr kumimoji="1" lang="ja-JP" altLang="en-US" sz="1600" b="0" dirty="0">
                          <a:latin typeface="Meiryo UI" panose="020B0604030504040204" pitchFamily="50" charset="-128"/>
                          <a:ea typeface="Meiryo UI" panose="020B0604030504040204" pitchFamily="50" charset="-128"/>
                        </a:rPr>
                        <a:t>東大阪市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49ha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11ha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0" dirty="0">
                          <a:latin typeface="Meiryo UI" panose="020B0604030504040204" pitchFamily="50" charset="-128"/>
                          <a:ea typeface="Meiryo UI" panose="020B0604030504040204" pitchFamily="50" charset="-128"/>
                        </a:rPr>
                        <a:t>38ha</a:t>
                      </a:r>
                      <a:endParaRPr kumimoji="1" lang="ja-JP" altLang="en-US"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4339649"/>
                  </a:ext>
                </a:extLst>
              </a:tr>
              <a:tr h="491828">
                <a:tc rowSpan="2">
                  <a:txBody>
                    <a:bodyPr/>
                    <a:lstStyle/>
                    <a:p>
                      <a:pPr algn="ctr"/>
                      <a:r>
                        <a:rPr kumimoji="1" lang="ja-JP" altLang="en-US" sz="1600" b="0" dirty="0">
                          <a:latin typeface="Meiryo UI" panose="020B0604030504040204" pitchFamily="50" charset="-128"/>
                          <a:ea typeface="Meiryo UI" panose="020B0604030504040204" pitchFamily="50" charset="-128"/>
                        </a:rPr>
                        <a:t>合計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400" b="1" u="sng" dirty="0">
                          <a:solidFill>
                            <a:srgbClr val="FF0000"/>
                          </a:solidFill>
                          <a:latin typeface="Meiryo UI" panose="020B0604030504040204" pitchFamily="50" charset="-128"/>
                          <a:ea typeface="Meiryo UI" panose="020B0604030504040204" pitchFamily="50" charset="-128"/>
                        </a:rPr>
                        <a:t>2,248ha</a:t>
                      </a:r>
                    </a:p>
                    <a:p>
                      <a:pPr algn="r"/>
                      <a:endParaRPr kumimoji="1" lang="en-US" altLang="ja-JP"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noFill/>
                      <a:prstDash val="sysDot"/>
                      <a:round/>
                      <a:headEnd type="none" w="med" len="med"/>
                      <a:tailEnd type="none" w="med" len="med"/>
                    </a:lnB>
                    <a:solidFill>
                      <a:schemeClr val="bg1"/>
                    </a:solidFill>
                  </a:tcPr>
                </a:tc>
                <a:tc>
                  <a:txBody>
                    <a:bodyPr/>
                    <a:lstStyle/>
                    <a:p>
                      <a:pPr algn="r"/>
                      <a:r>
                        <a:rPr kumimoji="1" lang="en-US" altLang="ja-JP" sz="1400" b="1" u="sng" dirty="0">
                          <a:solidFill>
                            <a:srgbClr val="FF0000"/>
                          </a:solidFill>
                          <a:latin typeface="Meiryo UI" panose="020B0604030504040204" pitchFamily="50" charset="-128"/>
                          <a:ea typeface="Meiryo UI" panose="020B0604030504040204" pitchFamily="50" charset="-128"/>
                        </a:rPr>
                        <a:t>1,266ha</a:t>
                      </a:r>
                    </a:p>
                    <a:p>
                      <a:pPr algn="r"/>
                      <a:r>
                        <a:rPr kumimoji="1" lang="en-US" altLang="ja-JP" sz="1200" b="1" u="sng" dirty="0">
                          <a:solidFill>
                            <a:srgbClr val="FF0000"/>
                          </a:solidFill>
                          <a:latin typeface="Meiryo UI" panose="020B0604030504040204" pitchFamily="50" charset="-128"/>
                          <a:ea typeface="Meiryo UI" panose="020B0604030504040204" pitchFamily="50" charset="-128"/>
                        </a:rPr>
                        <a:t>(32ha)</a:t>
                      </a: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a:r>
                        <a:rPr kumimoji="1" lang="en-US" altLang="ja-JP" sz="1400" b="1" u="sng" dirty="0">
                          <a:solidFill>
                            <a:srgbClr val="FF0000"/>
                          </a:solidFill>
                          <a:latin typeface="Meiryo UI" panose="020B0604030504040204" pitchFamily="50" charset="-128"/>
                          <a:ea typeface="Meiryo UI" panose="020B0604030504040204" pitchFamily="50" charset="-128"/>
                        </a:rPr>
                        <a:t>982ha</a:t>
                      </a:r>
                    </a:p>
                    <a:p>
                      <a:pPr algn="r"/>
                      <a:endParaRPr kumimoji="1" lang="en-US" altLang="ja-JP" sz="1400" b="1" u="sng" dirty="0">
                        <a:solidFill>
                          <a:srgbClr val="FF0000"/>
                        </a:solidFill>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405929295"/>
                  </a:ext>
                </a:extLst>
              </a:tr>
              <a:tr h="298316">
                <a:tc vMerge="1">
                  <a:txBody>
                    <a:bodyPr/>
                    <a:lstStyle/>
                    <a:p>
                      <a:pPr algn="ctr"/>
                      <a:endParaRPr kumimoji="1" lang="ja-JP" altLang="en-US" sz="8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endParaRPr kumimoji="1" lang="en-US" altLang="ja-JP" sz="1400" b="0" dirty="0">
                        <a:latin typeface="Meiryo UI" panose="020B0604030504040204" pitchFamily="50" charset="-128"/>
                        <a:ea typeface="Meiryo UI" panose="020B0604030504040204" pitchFamily="50" charset="-128"/>
                      </a:endParaRP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indent="0" algn="r">
                        <a:tabLst>
                          <a:tab pos="449263" algn="l"/>
                        </a:tabLst>
                      </a:pPr>
                      <a:r>
                        <a:rPr kumimoji="1" lang="en-US" altLang="ja-JP" sz="1400" b="1" u="sng" dirty="0">
                          <a:solidFill>
                            <a:srgbClr val="FF0000"/>
                          </a:solidFill>
                          <a:latin typeface="Meiryo UI" panose="020B0604030504040204" pitchFamily="50" charset="-128"/>
                          <a:ea typeface="Meiryo UI" panose="020B0604030504040204" pitchFamily="50" charset="-128"/>
                        </a:rPr>
                        <a:t>【</a:t>
                      </a:r>
                      <a:r>
                        <a:rPr kumimoji="1" lang="ja-JP" altLang="en-US" sz="1400" b="1" u="sng" dirty="0">
                          <a:solidFill>
                            <a:srgbClr val="FF0000"/>
                          </a:solidFill>
                          <a:latin typeface="Meiryo UI" panose="020B0604030504040204" pitchFamily="50" charset="-128"/>
                          <a:ea typeface="Meiryo UI" panose="020B0604030504040204" pitchFamily="50" charset="-128"/>
                        </a:rPr>
                        <a:t>約</a:t>
                      </a:r>
                      <a:r>
                        <a:rPr kumimoji="1" lang="en-US" altLang="ja-JP" sz="1400" b="1" u="sng" dirty="0">
                          <a:solidFill>
                            <a:srgbClr val="FF0000"/>
                          </a:solidFill>
                          <a:latin typeface="Meiryo UI" panose="020B0604030504040204" pitchFamily="50" charset="-128"/>
                          <a:ea typeface="Meiryo UI" panose="020B0604030504040204" pitchFamily="50" charset="-128"/>
                        </a:rPr>
                        <a:t>56%】</a:t>
                      </a: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r" defTabSz="1280160" rtl="0" eaLnBrk="1" fontAlgn="auto" latinLnBrk="0" hangingPunct="1">
                        <a:lnSpc>
                          <a:spcPct val="100000"/>
                        </a:lnSpc>
                        <a:spcBef>
                          <a:spcPts val="0"/>
                        </a:spcBef>
                        <a:spcAft>
                          <a:spcPts val="0"/>
                        </a:spcAft>
                        <a:buClrTx/>
                        <a:buSzTx/>
                        <a:buFontTx/>
                        <a:buNone/>
                        <a:tabLst/>
                        <a:defRPr/>
                      </a:pPr>
                      <a:r>
                        <a:rPr kumimoji="1" lang="en-US" altLang="ja-JP" sz="1400" b="1" u="sng" dirty="0">
                          <a:solidFill>
                            <a:srgbClr val="FF0000"/>
                          </a:solidFill>
                          <a:latin typeface="Meiryo UI" panose="020B0604030504040204" pitchFamily="50" charset="-128"/>
                          <a:ea typeface="Meiryo UI" panose="020B0604030504040204" pitchFamily="50" charset="-128"/>
                        </a:rPr>
                        <a:t>【</a:t>
                      </a:r>
                      <a:r>
                        <a:rPr kumimoji="1" lang="ja-JP" altLang="en-US" sz="1400" b="1" u="sng" dirty="0">
                          <a:solidFill>
                            <a:srgbClr val="FF0000"/>
                          </a:solidFill>
                          <a:latin typeface="Meiryo UI" panose="020B0604030504040204" pitchFamily="50" charset="-128"/>
                          <a:ea typeface="Meiryo UI" panose="020B0604030504040204" pitchFamily="50" charset="-128"/>
                        </a:rPr>
                        <a:t>約</a:t>
                      </a:r>
                      <a:r>
                        <a:rPr kumimoji="1" lang="en-US" altLang="ja-JP" sz="1400" b="1" u="sng" dirty="0">
                          <a:solidFill>
                            <a:srgbClr val="FF0000"/>
                          </a:solidFill>
                          <a:latin typeface="Meiryo UI" panose="020B0604030504040204" pitchFamily="50" charset="-128"/>
                          <a:ea typeface="Meiryo UI" panose="020B0604030504040204" pitchFamily="50" charset="-128"/>
                        </a:rPr>
                        <a:t>44%】</a:t>
                      </a:r>
                    </a:p>
                  </a:txBody>
                  <a:tcPr marL="0" marR="4263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2303099"/>
                  </a:ext>
                </a:extLst>
              </a:tr>
            </a:tbl>
          </a:graphicData>
        </a:graphic>
      </p:graphicFrame>
      <p:grpSp>
        <p:nvGrpSpPr>
          <p:cNvPr id="3" name="グループ化 2"/>
          <p:cNvGrpSpPr/>
          <p:nvPr/>
        </p:nvGrpSpPr>
        <p:grpSpPr>
          <a:xfrm>
            <a:off x="406653" y="2033863"/>
            <a:ext cx="3861390" cy="4157366"/>
            <a:chOff x="406653" y="2033863"/>
            <a:chExt cx="3861390" cy="4157366"/>
          </a:xfrm>
        </p:grpSpPr>
        <p:grpSp>
          <p:nvGrpSpPr>
            <p:cNvPr id="53" name="グループ化 52"/>
            <p:cNvGrpSpPr/>
            <p:nvPr/>
          </p:nvGrpSpPr>
          <p:grpSpPr>
            <a:xfrm>
              <a:off x="406653" y="2033863"/>
              <a:ext cx="3861390" cy="4157366"/>
              <a:chOff x="1" y="68240"/>
              <a:chExt cx="5906771" cy="6360191"/>
            </a:xfrm>
          </p:grpSpPr>
          <p:pic>
            <p:nvPicPr>
              <p:cNvPr id="54" name="図 5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 y="68240"/>
                <a:ext cx="5906771" cy="6360191"/>
              </a:xfrm>
              <a:prstGeom prst="rect">
                <a:avLst/>
              </a:prstGeom>
              <a:noFill/>
              <a:ln w="6350">
                <a:solidFill>
                  <a:schemeClr val="tx1">
                    <a:lumMod val="85000"/>
                    <a:lumOff val="15000"/>
                  </a:schemeClr>
                </a:solidFill>
              </a:ln>
              <a:extLst>
                <a:ext uri="{53640926-AAD7-44D8-BBD7-CCE9431645EC}">
                  <a14:shadowObscured xmlns:a14="http://schemas.microsoft.com/office/drawing/2010/main"/>
                </a:ext>
              </a:extLst>
            </p:spPr>
          </p:pic>
          <p:cxnSp>
            <p:nvCxnSpPr>
              <p:cNvPr id="55" name="直線コネクタ 54"/>
              <p:cNvCxnSpPr/>
              <p:nvPr/>
            </p:nvCxnSpPr>
            <p:spPr>
              <a:xfrm>
                <a:off x="2927302" y="1251389"/>
                <a:ext cx="851516" cy="55777"/>
              </a:xfrm>
              <a:prstGeom prst="line">
                <a:avLst/>
              </a:prstGeom>
              <a:noFill/>
              <a:ln w="3175" cap="flat" cmpd="sng" algn="ctr">
                <a:solidFill>
                  <a:sysClr val="windowText" lastClr="000000"/>
                </a:solidFill>
                <a:prstDash val="solid"/>
                <a:headEnd type="none" w="sm" len="sm"/>
                <a:tailEnd type="oval" w="sm" len="sm"/>
              </a:ln>
              <a:effectLst/>
            </p:spPr>
          </p:cxnSp>
          <p:cxnSp>
            <p:nvCxnSpPr>
              <p:cNvPr id="56" name="直線コネクタ 55"/>
              <p:cNvCxnSpPr/>
              <p:nvPr/>
            </p:nvCxnSpPr>
            <p:spPr>
              <a:xfrm>
                <a:off x="3725521" y="608759"/>
                <a:ext cx="341931" cy="498917"/>
              </a:xfrm>
              <a:prstGeom prst="line">
                <a:avLst/>
              </a:prstGeom>
              <a:noFill/>
              <a:ln w="3175" cap="flat" cmpd="sng" algn="ctr">
                <a:solidFill>
                  <a:sysClr val="windowText" lastClr="000000"/>
                </a:solidFill>
                <a:prstDash val="solid"/>
                <a:headEnd type="none" w="sm" len="sm"/>
                <a:tailEnd type="oval" w="sm" len="sm"/>
              </a:ln>
              <a:effectLst/>
            </p:spPr>
          </p:cxnSp>
          <p:cxnSp>
            <p:nvCxnSpPr>
              <p:cNvPr id="57" name="直線コネクタ 56"/>
              <p:cNvCxnSpPr/>
              <p:nvPr/>
            </p:nvCxnSpPr>
            <p:spPr>
              <a:xfrm flipV="1">
                <a:off x="2927302" y="1098286"/>
                <a:ext cx="851516" cy="147419"/>
              </a:xfrm>
              <a:prstGeom prst="line">
                <a:avLst/>
              </a:prstGeom>
              <a:noFill/>
              <a:ln w="3175" cap="flat" cmpd="sng" algn="ctr">
                <a:solidFill>
                  <a:sysClr val="windowText" lastClr="000000"/>
                </a:solidFill>
                <a:prstDash val="solid"/>
                <a:headEnd type="none" w="sm" len="sm"/>
                <a:tailEnd type="oval" w="sm" len="sm"/>
              </a:ln>
              <a:effectLst/>
            </p:spPr>
          </p:cxnSp>
          <p:sp>
            <p:nvSpPr>
              <p:cNvPr id="58" name="正方形/長方形 57"/>
              <p:cNvSpPr/>
              <p:nvPr/>
            </p:nvSpPr>
            <p:spPr>
              <a:xfrm>
                <a:off x="3573636" y="4873988"/>
                <a:ext cx="2092493" cy="1178109"/>
              </a:xfrm>
              <a:prstGeom prst="rect">
                <a:avLst/>
              </a:prstGeom>
              <a:solidFill>
                <a:sysClr val="window" lastClr="FFFFFF"/>
              </a:solidFill>
              <a:ln w="25400" cap="flat" cmpd="sng" algn="ctr">
                <a:noFill/>
                <a:prstDash val="solid"/>
              </a:ln>
              <a:effectLst/>
            </p:spPr>
            <p:txBody>
              <a:bodyPr rtlCol="0" anchor="ctr"/>
              <a:lstStyle/>
              <a:p>
                <a:endParaRPr lang="ja-JP" altLang="en-US"/>
              </a:p>
            </p:txBody>
          </p:sp>
          <p:sp>
            <p:nvSpPr>
              <p:cNvPr id="59" name="正方形/長方形 58"/>
              <p:cNvSpPr/>
              <p:nvPr/>
            </p:nvSpPr>
            <p:spPr>
              <a:xfrm>
                <a:off x="3689556" y="4981215"/>
                <a:ext cx="544518" cy="321381"/>
              </a:xfrm>
              <a:prstGeom prst="rect">
                <a:avLst/>
              </a:prstGeom>
              <a:solidFill>
                <a:srgbClr val="FFFF00"/>
              </a:solidFill>
              <a:ln w="3175" cap="flat" cmpd="sng" algn="ctr">
                <a:solidFill>
                  <a:sysClr val="window" lastClr="FFFFFF">
                    <a:lumMod val="50000"/>
                  </a:sysClr>
                </a:solidFill>
                <a:prstDash val="solid"/>
              </a:ln>
              <a:effectLst/>
            </p:spPr>
            <p:txBody>
              <a:bodyPr rtlCol="0" anchor="ctr"/>
              <a:lstStyle/>
              <a:p>
                <a:endParaRPr lang="ja-JP" altLang="en-US"/>
              </a:p>
            </p:txBody>
          </p:sp>
          <p:sp>
            <p:nvSpPr>
              <p:cNvPr id="60" name="正方形/長方形 59"/>
              <p:cNvSpPr/>
              <p:nvPr/>
            </p:nvSpPr>
            <p:spPr>
              <a:xfrm>
                <a:off x="3689556" y="5678273"/>
                <a:ext cx="539903" cy="296287"/>
              </a:xfrm>
              <a:prstGeom prst="rect">
                <a:avLst/>
              </a:prstGeom>
              <a:pattFill prst="ltUpDiag">
                <a:fgClr>
                  <a:sysClr val="windowText" lastClr="000000"/>
                </a:fgClr>
                <a:bgClr>
                  <a:srgbClr val="FF3399"/>
                </a:bgClr>
              </a:pattFill>
              <a:ln w="3175" cap="flat" cmpd="sng" algn="ctr">
                <a:solidFill>
                  <a:sysClr val="window" lastClr="FFFFFF">
                    <a:lumMod val="50000"/>
                  </a:sysClr>
                </a:solidFill>
                <a:prstDash val="solid"/>
              </a:ln>
              <a:effectLst/>
            </p:spPr>
            <p:txBody>
              <a:bodyPr rtlCol="0" anchor="ctr"/>
              <a:lstStyle/>
              <a:p>
                <a:endParaRPr lang="ja-JP" altLang="en-US"/>
              </a:p>
            </p:txBody>
          </p:sp>
          <p:sp>
            <p:nvSpPr>
              <p:cNvPr id="61" name="正方形/長方形 60"/>
              <p:cNvSpPr/>
              <p:nvPr/>
            </p:nvSpPr>
            <p:spPr>
              <a:xfrm>
                <a:off x="4320517" y="5700129"/>
                <a:ext cx="824633" cy="267198"/>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pPr>
                <a:r>
                  <a:rPr lang="ja-JP" sz="12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未解消</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2" name="正方形/長方形 61"/>
              <p:cNvSpPr/>
              <p:nvPr/>
            </p:nvSpPr>
            <p:spPr>
              <a:xfrm>
                <a:off x="5063056" y="5085362"/>
                <a:ext cx="575945" cy="215902"/>
              </a:xfrm>
              <a:prstGeom prst="rect">
                <a:avLst/>
              </a:prstGeom>
              <a:noFill/>
              <a:ln w="3175" cap="flat" cmpd="sng" algn="ctr">
                <a:noFill/>
                <a:prstDash val="dash"/>
              </a:ln>
              <a:effectLst/>
            </p:spPr>
            <p:txBody>
              <a:bodyPr rot="0" spcFirstLastPara="0" vert="horz" wrap="square" lIns="0" tIns="0" rIns="0" bIns="0" numCol="1" spcCol="0" rtlCol="0" fromWordArt="0" anchor="ctr" anchorCtr="0" forceAA="0" compatLnSpc="1">
                <a:prstTxWarp prst="textNoShape">
                  <a:avLst/>
                </a:prstTxWarp>
                <a:noAutofit/>
              </a:bodyPr>
              <a:lstStyle/>
              <a:p>
                <a:pPr algn="r" fontAlgn="base">
                  <a:lnSpc>
                    <a:spcPts val="1000"/>
                  </a:lnSpc>
                  <a:spcAft>
                    <a:spcPts val="0"/>
                  </a:spcAft>
                  <a:tabLst>
                    <a:tab pos="2700020" algn="ctr"/>
                    <a:tab pos="5400040" algn="r"/>
                  </a:tabLst>
                </a:pPr>
                <a:r>
                  <a:rPr lang="en-US" sz="800" kern="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1,266ha</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3" name="正方形/長方形 62"/>
              <p:cNvSpPr/>
              <p:nvPr/>
            </p:nvSpPr>
            <p:spPr>
              <a:xfrm>
                <a:off x="5059459" y="5770178"/>
                <a:ext cx="575945" cy="215902"/>
              </a:xfrm>
              <a:prstGeom prst="rect">
                <a:avLst/>
              </a:prstGeom>
              <a:noFill/>
              <a:ln w="3175"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r" fontAlgn="base">
                  <a:lnSpc>
                    <a:spcPts val="1000"/>
                  </a:lnSpc>
                  <a:spcAft>
                    <a:spcPts val="0"/>
                  </a:spcAft>
                  <a:tabLst>
                    <a:tab pos="2700020" algn="ctr"/>
                    <a:tab pos="5400040" algn="r"/>
                  </a:tabLst>
                </a:pPr>
                <a:r>
                  <a:rPr lang="en-US" sz="800" kern="120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982ha</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64" name="直線コネクタ 63"/>
              <p:cNvCxnSpPr/>
              <p:nvPr/>
            </p:nvCxnSpPr>
            <p:spPr>
              <a:xfrm>
                <a:off x="4936240" y="334258"/>
                <a:ext cx="174594" cy="131736"/>
              </a:xfrm>
              <a:prstGeom prst="line">
                <a:avLst/>
              </a:prstGeom>
              <a:noFill/>
              <a:ln w="3175" cap="flat" cmpd="sng" algn="ctr">
                <a:solidFill>
                  <a:sysClr val="windowText" lastClr="000000"/>
                </a:solidFill>
                <a:prstDash val="solid"/>
                <a:headEnd type="none" w="sm" len="sm"/>
                <a:tailEnd type="oval" w="sm" len="sm"/>
              </a:ln>
              <a:effectLst/>
            </p:spPr>
          </p:cxnSp>
          <p:cxnSp>
            <p:nvCxnSpPr>
              <p:cNvPr id="65" name="直線コネクタ 64"/>
              <p:cNvCxnSpPr>
                <a:stCxn id="85" idx="0"/>
              </p:cNvCxnSpPr>
              <p:nvPr/>
            </p:nvCxnSpPr>
            <p:spPr>
              <a:xfrm flipH="1" flipV="1">
                <a:off x="4945713" y="807643"/>
                <a:ext cx="365732" cy="197995"/>
              </a:xfrm>
              <a:prstGeom prst="line">
                <a:avLst/>
              </a:prstGeom>
              <a:noFill/>
              <a:ln w="3175" cap="flat" cmpd="sng" algn="ctr">
                <a:solidFill>
                  <a:sysClr val="windowText" lastClr="000000"/>
                </a:solidFill>
                <a:prstDash val="solid"/>
                <a:headEnd type="none" w="sm" len="sm"/>
                <a:tailEnd type="oval" w="sm" len="sm"/>
              </a:ln>
              <a:effectLst/>
            </p:spPr>
          </p:cxnSp>
          <p:cxnSp>
            <p:nvCxnSpPr>
              <p:cNvPr id="66" name="直線コネクタ 65"/>
              <p:cNvCxnSpPr>
                <a:stCxn id="86" idx="0"/>
              </p:cNvCxnSpPr>
              <p:nvPr/>
            </p:nvCxnSpPr>
            <p:spPr>
              <a:xfrm flipH="1" flipV="1">
                <a:off x="5004733" y="1357236"/>
                <a:ext cx="467400" cy="109486"/>
              </a:xfrm>
              <a:prstGeom prst="line">
                <a:avLst/>
              </a:prstGeom>
              <a:noFill/>
              <a:ln w="3175" cap="flat" cmpd="sng" algn="ctr">
                <a:solidFill>
                  <a:sysClr val="windowText" lastClr="000000"/>
                </a:solidFill>
                <a:prstDash val="solid"/>
                <a:headEnd type="none" w="sm" len="sm"/>
                <a:tailEnd type="oval" w="sm" len="sm"/>
              </a:ln>
              <a:effectLst/>
            </p:spPr>
          </p:cxnSp>
          <p:cxnSp>
            <p:nvCxnSpPr>
              <p:cNvPr id="67" name="直線コネクタ 66"/>
              <p:cNvCxnSpPr/>
              <p:nvPr/>
            </p:nvCxnSpPr>
            <p:spPr>
              <a:xfrm flipV="1">
                <a:off x="4477407" y="1466193"/>
                <a:ext cx="292100" cy="514350"/>
              </a:xfrm>
              <a:prstGeom prst="line">
                <a:avLst/>
              </a:prstGeom>
              <a:noFill/>
              <a:ln w="3175" cap="flat" cmpd="sng" algn="ctr">
                <a:solidFill>
                  <a:sysClr val="windowText" lastClr="000000"/>
                </a:solidFill>
                <a:prstDash val="solid"/>
                <a:headEnd type="none" w="sm" len="sm"/>
                <a:tailEnd type="oval" w="sm" len="sm"/>
              </a:ln>
              <a:effectLst/>
            </p:spPr>
          </p:cxnSp>
          <p:cxnSp>
            <p:nvCxnSpPr>
              <p:cNvPr id="68" name="直線コネクタ 67"/>
              <p:cNvCxnSpPr/>
              <p:nvPr/>
            </p:nvCxnSpPr>
            <p:spPr>
              <a:xfrm flipV="1">
                <a:off x="4477407" y="1545021"/>
                <a:ext cx="36998" cy="438653"/>
              </a:xfrm>
              <a:prstGeom prst="line">
                <a:avLst/>
              </a:prstGeom>
              <a:noFill/>
              <a:ln w="3175" cap="flat" cmpd="sng" algn="ctr">
                <a:solidFill>
                  <a:sysClr val="windowText" lastClr="000000"/>
                </a:solidFill>
                <a:prstDash val="solid"/>
                <a:headEnd type="none" w="sm" len="sm"/>
                <a:tailEnd type="oval" w="sm" len="sm"/>
              </a:ln>
              <a:effectLst/>
            </p:spPr>
          </p:cxnSp>
          <p:cxnSp>
            <p:nvCxnSpPr>
              <p:cNvPr id="69" name="直線コネクタ 68"/>
              <p:cNvCxnSpPr/>
              <p:nvPr/>
            </p:nvCxnSpPr>
            <p:spPr>
              <a:xfrm flipH="1" flipV="1">
                <a:off x="4193628" y="1513489"/>
                <a:ext cx="280134" cy="470161"/>
              </a:xfrm>
              <a:prstGeom prst="line">
                <a:avLst/>
              </a:prstGeom>
              <a:noFill/>
              <a:ln w="3175" cap="flat" cmpd="sng" algn="ctr">
                <a:solidFill>
                  <a:sysClr val="windowText" lastClr="000000"/>
                </a:solidFill>
                <a:prstDash val="solid"/>
                <a:headEnd type="none" w="sm" len="sm"/>
                <a:tailEnd type="oval" w="sm" len="sm"/>
              </a:ln>
              <a:effectLst/>
            </p:spPr>
          </p:cxnSp>
          <p:cxnSp>
            <p:nvCxnSpPr>
              <p:cNvPr id="70" name="直線コネクタ 69"/>
              <p:cNvCxnSpPr/>
              <p:nvPr/>
            </p:nvCxnSpPr>
            <p:spPr>
              <a:xfrm flipH="1" flipV="1">
                <a:off x="3831021" y="1671145"/>
                <a:ext cx="629053" cy="306441"/>
              </a:xfrm>
              <a:prstGeom prst="line">
                <a:avLst/>
              </a:prstGeom>
              <a:noFill/>
              <a:ln w="3175" cap="flat" cmpd="sng" algn="ctr">
                <a:solidFill>
                  <a:sysClr val="windowText" lastClr="000000"/>
                </a:solidFill>
                <a:prstDash val="solid"/>
                <a:headEnd type="none" w="sm" len="sm"/>
                <a:tailEnd type="oval" w="sm" len="sm"/>
              </a:ln>
              <a:effectLst/>
            </p:spPr>
          </p:cxnSp>
          <p:cxnSp>
            <p:nvCxnSpPr>
              <p:cNvPr id="71" name="直線コネクタ 70"/>
              <p:cNvCxnSpPr>
                <a:stCxn id="91" idx="0"/>
              </p:cNvCxnSpPr>
              <p:nvPr/>
            </p:nvCxnSpPr>
            <p:spPr>
              <a:xfrm flipH="1" flipV="1">
                <a:off x="4678285" y="3754735"/>
                <a:ext cx="145107" cy="249344"/>
              </a:xfrm>
              <a:prstGeom prst="line">
                <a:avLst/>
              </a:prstGeom>
              <a:noFill/>
              <a:ln w="3175" cap="flat" cmpd="sng" algn="ctr">
                <a:solidFill>
                  <a:sysClr val="windowText" lastClr="000000"/>
                </a:solidFill>
                <a:prstDash val="solid"/>
                <a:headEnd type="none" w="sm" len="sm"/>
                <a:tailEnd type="oval" w="sm" len="sm"/>
              </a:ln>
              <a:effectLst/>
            </p:spPr>
          </p:cxnSp>
          <p:cxnSp>
            <p:nvCxnSpPr>
              <p:cNvPr id="72" name="直線コネクタ 71"/>
              <p:cNvCxnSpPr/>
              <p:nvPr/>
            </p:nvCxnSpPr>
            <p:spPr>
              <a:xfrm flipH="1" flipV="1">
                <a:off x="878697" y="2831095"/>
                <a:ext cx="773585" cy="340260"/>
              </a:xfrm>
              <a:prstGeom prst="line">
                <a:avLst/>
              </a:prstGeom>
              <a:noFill/>
              <a:ln w="3175" cap="flat" cmpd="sng" algn="ctr">
                <a:solidFill>
                  <a:sysClr val="windowText" lastClr="000000"/>
                </a:solidFill>
                <a:prstDash val="solid"/>
                <a:headEnd type="none" w="sm" len="sm"/>
                <a:tailEnd type="oval" w="sm" len="sm"/>
              </a:ln>
              <a:effectLst/>
            </p:spPr>
          </p:cxnSp>
          <p:cxnSp>
            <p:nvCxnSpPr>
              <p:cNvPr id="73" name="直線コネクタ 72"/>
              <p:cNvCxnSpPr/>
              <p:nvPr/>
            </p:nvCxnSpPr>
            <p:spPr>
              <a:xfrm flipV="1">
                <a:off x="1652280" y="2659878"/>
                <a:ext cx="1164013" cy="504250"/>
              </a:xfrm>
              <a:prstGeom prst="line">
                <a:avLst/>
              </a:prstGeom>
              <a:noFill/>
              <a:ln w="3175" cap="flat" cmpd="sng" algn="ctr">
                <a:solidFill>
                  <a:sysClr val="windowText" lastClr="000000"/>
                </a:solidFill>
                <a:prstDash val="solid"/>
                <a:headEnd type="none" w="sm" len="sm"/>
                <a:tailEnd type="oval" w="sm" len="sm"/>
              </a:ln>
              <a:effectLst/>
            </p:spPr>
          </p:cxnSp>
          <p:cxnSp>
            <p:nvCxnSpPr>
              <p:cNvPr id="74" name="直線コネクタ 73"/>
              <p:cNvCxnSpPr/>
              <p:nvPr/>
            </p:nvCxnSpPr>
            <p:spPr>
              <a:xfrm>
                <a:off x="1647267" y="3170161"/>
                <a:ext cx="296318" cy="899970"/>
              </a:xfrm>
              <a:prstGeom prst="line">
                <a:avLst/>
              </a:prstGeom>
              <a:noFill/>
              <a:ln w="3175" cap="flat" cmpd="sng" algn="ctr">
                <a:solidFill>
                  <a:sysClr val="windowText" lastClr="000000"/>
                </a:solidFill>
                <a:prstDash val="solid"/>
                <a:headEnd type="none" w="sm" len="sm"/>
                <a:tailEnd type="oval" w="sm" len="sm"/>
              </a:ln>
              <a:effectLst/>
            </p:spPr>
          </p:cxnSp>
          <p:cxnSp>
            <p:nvCxnSpPr>
              <p:cNvPr id="77" name="直線コネクタ 76"/>
              <p:cNvCxnSpPr/>
              <p:nvPr/>
            </p:nvCxnSpPr>
            <p:spPr>
              <a:xfrm>
                <a:off x="378373" y="851338"/>
                <a:ext cx="314034" cy="517283"/>
              </a:xfrm>
              <a:prstGeom prst="line">
                <a:avLst/>
              </a:prstGeom>
              <a:noFill/>
              <a:ln w="3175" cap="flat" cmpd="sng" algn="ctr">
                <a:solidFill>
                  <a:sysClr val="windowText" lastClr="000000"/>
                </a:solidFill>
                <a:prstDash val="solid"/>
                <a:headEnd type="none" w="sm" len="sm"/>
                <a:tailEnd type="oval" w="sm" len="sm"/>
              </a:ln>
              <a:effectLst/>
            </p:spPr>
          </p:cxnSp>
          <p:cxnSp>
            <p:nvCxnSpPr>
              <p:cNvPr id="78" name="直線コネクタ 77"/>
              <p:cNvCxnSpPr/>
              <p:nvPr/>
            </p:nvCxnSpPr>
            <p:spPr>
              <a:xfrm flipH="1">
                <a:off x="1198180" y="851338"/>
                <a:ext cx="381000" cy="400050"/>
              </a:xfrm>
              <a:prstGeom prst="line">
                <a:avLst/>
              </a:prstGeom>
              <a:noFill/>
              <a:ln w="3175" cap="flat" cmpd="sng" algn="ctr">
                <a:solidFill>
                  <a:sysClr val="windowText" lastClr="000000"/>
                </a:solidFill>
                <a:prstDash val="solid"/>
                <a:headEnd type="none" w="sm" len="sm"/>
                <a:tailEnd type="oval" w="sm" len="sm"/>
              </a:ln>
              <a:effectLst/>
            </p:spPr>
          </p:cxnSp>
          <p:sp>
            <p:nvSpPr>
              <p:cNvPr id="79" name="正方形/長方形 78"/>
              <p:cNvSpPr/>
              <p:nvPr/>
            </p:nvSpPr>
            <p:spPr>
              <a:xfrm>
                <a:off x="315311" y="5446778"/>
                <a:ext cx="632351" cy="282391"/>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b" anchorCtr="0" forceAA="0" compatLnSpc="1">
                <a:prstTxWarp prst="textNoShape">
                  <a:avLst/>
                </a:prstTxWarp>
                <a:noAutofit/>
              </a:bodyPr>
              <a:lstStyle/>
              <a:p>
                <a:pPr algn="ctr" fontAlgn="base">
                  <a:lnSpc>
                    <a:spcPts val="1000"/>
                  </a:lnSpc>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新湊</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80" name="直線コネクタ 79"/>
              <p:cNvCxnSpPr/>
              <p:nvPr/>
            </p:nvCxnSpPr>
            <p:spPr>
              <a:xfrm>
                <a:off x="472966" y="5722883"/>
                <a:ext cx="198093" cy="496404"/>
              </a:xfrm>
              <a:prstGeom prst="line">
                <a:avLst/>
              </a:prstGeom>
              <a:noFill/>
              <a:ln w="3175" cap="flat" cmpd="sng" algn="ctr">
                <a:solidFill>
                  <a:sysClr val="windowText" lastClr="000000"/>
                </a:solidFill>
                <a:prstDash val="solid"/>
                <a:headEnd type="none" w="sm" len="sm"/>
                <a:tailEnd type="oval" w="sm" len="sm"/>
              </a:ln>
              <a:effectLst/>
            </p:spPr>
          </p:cxnSp>
          <p:sp>
            <p:nvSpPr>
              <p:cNvPr id="81" name="正方形/長方形 80"/>
              <p:cNvSpPr/>
              <p:nvPr/>
            </p:nvSpPr>
            <p:spPr>
              <a:xfrm>
                <a:off x="3956661" y="5359862"/>
                <a:ext cx="363856" cy="223998"/>
              </a:xfrm>
              <a:prstGeom prst="rect">
                <a:avLst/>
              </a:prstGeom>
              <a:pattFill prst="narHorz">
                <a:fgClr>
                  <a:schemeClr val="tx1"/>
                </a:fgClr>
                <a:bgClr>
                  <a:srgbClr val="FFFF00"/>
                </a:bgClr>
              </a:pattFill>
              <a:ln w="3175" cap="flat" cmpd="sng" algn="ctr">
                <a:solidFill>
                  <a:sysClr val="window" lastClr="FFFFFF">
                    <a:lumMod val="50000"/>
                  </a:sysClr>
                </a:solidFill>
                <a:prstDash val="solid"/>
              </a:ln>
              <a:effectLst/>
            </p:spPr>
            <p:txBody>
              <a:bodyPr rtlCol="0" anchor="ctr"/>
              <a:lstStyle/>
              <a:p>
                <a:endParaRPr lang="ja-JP" altLang="en-US"/>
              </a:p>
            </p:txBody>
          </p:sp>
          <p:sp>
            <p:nvSpPr>
              <p:cNvPr id="82" name="正方形/長方形 81"/>
              <p:cNvSpPr/>
              <p:nvPr/>
            </p:nvSpPr>
            <p:spPr>
              <a:xfrm>
                <a:off x="4333695" y="5396924"/>
                <a:ext cx="1285180" cy="215902"/>
              </a:xfrm>
              <a:prstGeom prst="rect">
                <a:avLst/>
              </a:prstGeom>
              <a:noFill/>
              <a:ln w="3175" cap="flat" cmpd="sng" algn="ctr">
                <a:no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r" fontAlgn="base">
                  <a:lnSpc>
                    <a:spcPts val="1000"/>
                  </a:lnSpc>
                  <a:spcAft>
                    <a:spcPts val="0"/>
                  </a:spcAft>
                  <a:tabLst>
                    <a:tab pos="2700020" algn="ctr"/>
                    <a:tab pos="5400040" algn="r"/>
                  </a:tabLst>
                </a:pPr>
                <a:r>
                  <a:rPr lang="ja-JP" sz="7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うち、</a:t>
                </a:r>
                <a:r>
                  <a:rPr lang="en-US" sz="7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R3</a:t>
                </a:r>
                <a:r>
                  <a:rPr lang="ja-JP" sz="7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末解消</a:t>
                </a:r>
                <a:r>
                  <a:rPr lang="en-US" sz="7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32ha</a:t>
                </a:r>
                <a:endParaRPr lang="ja-JP" sz="700"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83" name="正方形/長方形 82"/>
              <p:cNvSpPr/>
              <p:nvPr/>
            </p:nvSpPr>
            <p:spPr>
              <a:xfrm>
                <a:off x="4320517" y="5033637"/>
                <a:ext cx="696488" cy="233617"/>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pPr>
                <a:r>
                  <a:rPr lang="ja-JP" sz="12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解</a:t>
                </a:r>
                <a:r>
                  <a:rPr lang="en-US" altLang="ja-JP" sz="12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  </a:t>
                </a:r>
                <a:r>
                  <a:rPr lang="ja-JP" sz="12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消</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4" name="正方形/長方形 83"/>
              <p:cNvSpPr/>
              <p:nvPr/>
            </p:nvSpPr>
            <p:spPr>
              <a:xfrm>
                <a:off x="1198180" y="3053642"/>
                <a:ext cx="955367" cy="261069"/>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優先地区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5" name="正方形/長方形 84"/>
              <p:cNvSpPr/>
              <p:nvPr/>
            </p:nvSpPr>
            <p:spPr>
              <a:xfrm>
                <a:off x="4756922" y="1005638"/>
                <a:ext cx="1109044" cy="226499"/>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池田</a:t>
                </a:r>
                <a:r>
                  <a:rPr lang="ja-JP" altLang="en-US"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a:t>
                </a: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大利</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6" name="正方形/長方形 85"/>
              <p:cNvSpPr/>
              <p:nvPr/>
            </p:nvSpPr>
            <p:spPr>
              <a:xfrm>
                <a:off x="5110834" y="1466722"/>
                <a:ext cx="722598" cy="305057"/>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萱島東</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7" name="正方形/長方形 86"/>
              <p:cNvSpPr/>
              <p:nvPr/>
            </p:nvSpPr>
            <p:spPr>
              <a:xfrm>
                <a:off x="4401283" y="194420"/>
                <a:ext cx="534956" cy="238261"/>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香里</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8" name="正方形/長方形 87"/>
              <p:cNvSpPr/>
              <p:nvPr/>
            </p:nvSpPr>
            <p:spPr>
              <a:xfrm>
                <a:off x="4182183" y="1866308"/>
                <a:ext cx="569607" cy="25280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北部</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9" name="正方形/長方形 88"/>
              <p:cNvSpPr/>
              <p:nvPr/>
            </p:nvSpPr>
            <p:spPr>
              <a:xfrm>
                <a:off x="2035783" y="1092982"/>
                <a:ext cx="1537851" cy="264253"/>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大日・八雲東町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0" name="正方形/長方形 89"/>
              <p:cNvSpPr/>
              <p:nvPr/>
            </p:nvSpPr>
            <p:spPr>
              <a:xfrm>
                <a:off x="3490197" y="465048"/>
                <a:ext cx="530011" cy="251599"/>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東部</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1" name="正方形/長方形 90"/>
              <p:cNvSpPr/>
              <p:nvPr/>
            </p:nvSpPr>
            <p:spPr>
              <a:xfrm>
                <a:off x="3767917" y="4004079"/>
                <a:ext cx="2110949" cy="30968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若江・岩田・瓜生堂</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5" name="正方形/長方形 74"/>
              <p:cNvSpPr/>
              <p:nvPr/>
            </p:nvSpPr>
            <p:spPr>
              <a:xfrm>
                <a:off x="105780" y="642195"/>
                <a:ext cx="535111" cy="26003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庄内</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6" name="正方形/長方形 75"/>
              <p:cNvSpPr/>
              <p:nvPr/>
            </p:nvSpPr>
            <p:spPr>
              <a:xfrm>
                <a:off x="1209170" y="641237"/>
                <a:ext cx="696047" cy="260037"/>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1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豊南町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49" name="フリーフォーム 48"/>
            <p:cNvSpPr>
              <a:spLocks noChangeAspect="1"/>
            </p:cNvSpPr>
            <p:nvPr/>
          </p:nvSpPr>
          <p:spPr>
            <a:xfrm>
              <a:off x="3516537" y="2422459"/>
              <a:ext cx="60618" cy="107380"/>
            </a:xfrm>
            <a:custGeom>
              <a:avLst/>
              <a:gdLst>
                <a:gd name="connsiteX0" fmla="*/ 20887 w 83549"/>
                <a:gd name="connsiteY0" fmla="*/ 0 h 157816"/>
                <a:gd name="connsiteX1" fmla="*/ 4641 w 83549"/>
                <a:gd name="connsiteY1" fmla="*/ 67304 h 157816"/>
                <a:gd name="connsiteX2" fmla="*/ 2320 w 83549"/>
                <a:gd name="connsiteY2" fmla="*/ 111399 h 157816"/>
                <a:gd name="connsiteX3" fmla="*/ 0 w 83549"/>
                <a:gd name="connsiteY3" fmla="*/ 157816 h 157816"/>
                <a:gd name="connsiteX4" fmla="*/ 64982 w 83549"/>
                <a:gd name="connsiteY4" fmla="*/ 157816 h 157816"/>
                <a:gd name="connsiteX5" fmla="*/ 81228 w 83549"/>
                <a:gd name="connsiteY5" fmla="*/ 141570 h 157816"/>
                <a:gd name="connsiteX6" fmla="*/ 64982 w 83549"/>
                <a:gd name="connsiteY6" fmla="*/ 109078 h 157816"/>
                <a:gd name="connsiteX7" fmla="*/ 64982 w 83549"/>
                <a:gd name="connsiteY7" fmla="*/ 76587 h 157816"/>
                <a:gd name="connsiteX8" fmla="*/ 81228 w 83549"/>
                <a:gd name="connsiteY8" fmla="*/ 67304 h 157816"/>
                <a:gd name="connsiteX9" fmla="*/ 83549 w 83549"/>
                <a:gd name="connsiteY9" fmla="*/ 34812 h 157816"/>
                <a:gd name="connsiteX10" fmla="*/ 20887 w 83549"/>
                <a:gd name="connsiteY10" fmla="*/ 0 h 157816"/>
                <a:gd name="connsiteX0" fmla="*/ 26750 w 89412"/>
                <a:gd name="connsiteY0" fmla="*/ 0 h 157816"/>
                <a:gd name="connsiteX1" fmla="*/ 10504 w 89412"/>
                <a:gd name="connsiteY1" fmla="*/ 67304 h 157816"/>
                <a:gd name="connsiteX2" fmla="*/ 8183 w 89412"/>
                <a:gd name="connsiteY2" fmla="*/ 111399 h 157816"/>
                <a:gd name="connsiteX3" fmla="*/ 0 w 89412"/>
                <a:gd name="connsiteY3" fmla="*/ 157816 h 157816"/>
                <a:gd name="connsiteX4" fmla="*/ 70845 w 89412"/>
                <a:gd name="connsiteY4" fmla="*/ 157816 h 157816"/>
                <a:gd name="connsiteX5" fmla="*/ 87091 w 89412"/>
                <a:gd name="connsiteY5" fmla="*/ 141570 h 157816"/>
                <a:gd name="connsiteX6" fmla="*/ 70845 w 89412"/>
                <a:gd name="connsiteY6" fmla="*/ 109078 h 157816"/>
                <a:gd name="connsiteX7" fmla="*/ 70845 w 89412"/>
                <a:gd name="connsiteY7" fmla="*/ 76587 h 157816"/>
                <a:gd name="connsiteX8" fmla="*/ 87091 w 89412"/>
                <a:gd name="connsiteY8" fmla="*/ 67304 h 157816"/>
                <a:gd name="connsiteX9" fmla="*/ 89412 w 89412"/>
                <a:gd name="connsiteY9" fmla="*/ 34812 h 157816"/>
                <a:gd name="connsiteX10" fmla="*/ 26750 w 89412"/>
                <a:gd name="connsiteY10" fmla="*/ 0 h 157816"/>
                <a:gd name="connsiteX0" fmla="*/ 26750 w 89412"/>
                <a:gd name="connsiteY0" fmla="*/ 0 h 157816"/>
                <a:gd name="connsiteX1" fmla="*/ 10504 w 89412"/>
                <a:gd name="connsiteY1" fmla="*/ 67304 h 157816"/>
                <a:gd name="connsiteX2" fmla="*/ 0 w 89412"/>
                <a:gd name="connsiteY2" fmla="*/ 109449 h 157816"/>
                <a:gd name="connsiteX3" fmla="*/ 0 w 89412"/>
                <a:gd name="connsiteY3" fmla="*/ 157816 h 157816"/>
                <a:gd name="connsiteX4" fmla="*/ 70845 w 89412"/>
                <a:gd name="connsiteY4" fmla="*/ 157816 h 157816"/>
                <a:gd name="connsiteX5" fmla="*/ 87091 w 89412"/>
                <a:gd name="connsiteY5" fmla="*/ 141570 h 157816"/>
                <a:gd name="connsiteX6" fmla="*/ 70845 w 89412"/>
                <a:gd name="connsiteY6" fmla="*/ 109078 h 157816"/>
                <a:gd name="connsiteX7" fmla="*/ 70845 w 89412"/>
                <a:gd name="connsiteY7" fmla="*/ 76587 h 157816"/>
                <a:gd name="connsiteX8" fmla="*/ 87091 w 89412"/>
                <a:gd name="connsiteY8" fmla="*/ 67304 h 157816"/>
                <a:gd name="connsiteX9" fmla="*/ 89412 w 89412"/>
                <a:gd name="connsiteY9" fmla="*/ 34812 h 157816"/>
                <a:gd name="connsiteX10" fmla="*/ 26750 w 89412"/>
                <a:gd name="connsiteY10" fmla="*/ 0 h 1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412" h="157816">
                  <a:moveTo>
                    <a:pt x="26750" y="0"/>
                  </a:moveTo>
                  <a:lnTo>
                    <a:pt x="10504" y="67304"/>
                  </a:lnTo>
                  <a:lnTo>
                    <a:pt x="0" y="109449"/>
                  </a:lnTo>
                  <a:lnTo>
                    <a:pt x="0" y="157816"/>
                  </a:lnTo>
                  <a:lnTo>
                    <a:pt x="70845" y="157816"/>
                  </a:lnTo>
                  <a:lnTo>
                    <a:pt x="87091" y="141570"/>
                  </a:lnTo>
                  <a:lnTo>
                    <a:pt x="70845" y="109078"/>
                  </a:lnTo>
                  <a:lnTo>
                    <a:pt x="70845" y="76587"/>
                  </a:lnTo>
                  <a:lnTo>
                    <a:pt x="87091" y="67304"/>
                  </a:lnTo>
                  <a:lnTo>
                    <a:pt x="89412" y="34812"/>
                  </a:lnTo>
                  <a:lnTo>
                    <a:pt x="26750" y="0"/>
                  </a:lnTo>
                  <a:close/>
                </a:path>
              </a:pathLst>
            </a:custGeom>
            <a:pattFill prst="narHorz">
              <a:fgClr>
                <a:schemeClr val="tx1"/>
              </a:fgClr>
              <a:bgClr>
                <a:srgbClr val="FFFF00"/>
              </a:bgClr>
            </a:patt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2" name="フリーフォーム 91"/>
            <p:cNvSpPr>
              <a:spLocks noChangeAspect="1"/>
            </p:cNvSpPr>
            <p:nvPr/>
          </p:nvSpPr>
          <p:spPr>
            <a:xfrm>
              <a:off x="883304" y="2713526"/>
              <a:ext cx="48710" cy="68613"/>
            </a:xfrm>
            <a:custGeom>
              <a:avLst/>
              <a:gdLst>
                <a:gd name="connsiteX0" fmla="*/ 62592 w 73478"/>
                <a:gd name="connsiteY0" fmla="*/ 0 h 103414"/>
                <a:gd name="connsiteX1" fmla="*/ 68035 w 73478"/>
                <a:gd name="connsiteY1" fmla="*/ 73479 h 103414"/>
                <a:gd name="connsiteX2" fmla="*/ 73478 w 73478"/>
                <a:gd name="connsiteY2" fmla="*/ 100693 h 103414"/>
                <a:gd name="connsiteX3" fmla="*/ 0 w 73478"/>
                <a:gd name="connsiteY3" fmla="*/ 103414 h 103414"/>
                <a:gd name="connsiteX4" fmla="*/ 0 w 73478"/>
                <a:gd name="connsiteY4" fmla="*/ 68036 h 103414"/>
                <a:gd name="connsiteX5" fmla="*/ 2721 w 73478"/>
                <a:gd name="connsiteY5" fmla="*/ 43543 h 103414"/>
                <a:gd name="connsiteX6" fmla="*/ 16328 w 73478"/>
                <a:gd name="connsiteY6" fmla="*/ 19050 h 103414"/>
                <a:gd name="connsiteX7" fmla="*/ 62592 w 73478"/>
                <a:gd name="connsiteY7" fmla="*/ 0 h 1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78" h="103414">
                  <a:moveTo>
                    <a:pt x="62592" y="0"/>
                  </a:moveTo>
                  <a:lnTo>
                    <a:pt x="68035" y="73479"/>
                  </a:lnTo>
                  <a:lnTo>
                    <a:pt x="73478" y="100693"/>
                  </a:lnTo>
                  <a:lnTo>
                    <a:pt x="0" y="103414"/>
                  </a:lnTo>
                  <a:lnTo>
                    <a:pt x="0" y="68036"/>
                  </a:lnTo>
                  <a:lnTo>
                    <a:pt x="2721" y="43543"/>
                  </a:lnTo>
                  <a:lnTo>
                    <a:pt x="16328" y="19050"/>
                  </a:lnTo>
                  <a:lnTo>
                    <a:pt x="62592" y="0"/>
                  </a:lnTo>
                  <a:close/>
                </a:path>
              </a:pathLst>
            </a:custGeom>
            <a:pattFill prst="narHorz">
              <a:fgClr>
                <a:schemeClr val="tx1"/>
              </a:fgClr>
              <a:bgClr>
                <a:srgbClr val="FFFF00"/>
              </a:bgClr>
            </a:patt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3" name="フリーフォーム 92"/>
            <p:cNvSpPr>
              <a:spLocks noChangeAspect="1"/>
            </p:cNvSpPr>
            <p:nvPr/>
          </p:nvSpPr>
          <p:spPr>
            <a:xfrm>
              <a:off x="842469" y="2814366"/>
              <a:ext cx="93772" cy="45719"/>
            </a:xfrm>
            <a:custGeom>
              <a:avLst/>
              <a:gdLst>
                <a:gd name="connsiteX0" fmla="*/ 13607 w 136072"/>
                <a:gd name="connsiteY0" fmla="*/ 62593 h 62593"/>
                <a:gd name="connsiteX1" fmla="*/ 136072 w 136072"/>
                <a:gd name="connsiteY1" fmla="*/ 59872 h 62593"/>
                <a:gd name="connsiteX2" fmla="*/ 130629 w 136072"/>
                <a:gd name="connsiteY2" fmla="*/ 0 h 62593"/>
                <a:gd name="connsiteX3" fmla="*/ 103414 w 136072"/>
                <a:gd name="connsiteY3" fmla="*/ 2722 h 62593"/>
                <a:gd name="connsiteX4" fmla="*/ 68036 w 136072"/>
                <a:gd name="connsiteY4" fmla="*/ 2722 h 62593"/>
                <a:gd name="connsiteX5" fmla="*/ 68036 w 136072"/>
                <a:gd name="connsiteY5" fmla="*/ 27214 h 62593"/>
                <a:gd name="connsiteX6" fmla="*/ 0 w 136072"/>
                <a:gd name="connsiteY6" fmla="*/ 5443 h 62593"/>
                <a:gd name="connsiteX7" fmla="*/ 13607 w 136072"/>
                <a:gd name="connsiteY7" fmla="*/ 62593 h 62593"/>
                <a:gd name="connsiteX0" fmla="*/ 5625 w 128090"/>
                <a:gd name="connsiteY0" fmla="*/ 62593 h 62593"/>
                <a:gd name="connsiteX1" fmla="*/ 128090 w 128090"/>
                <a:gd name="connsiteY1" fmla="*/ 59872 h 62593"/>
                <a:gd name="connsiteX2" fmla="*/ 122647 w 128090"/>
                <a:gd name="connsiteY2" fmla="*/ 0 h 62593"/>
                <a:gd name="connsiteX3" fmla="*/ 95432 w 128090"/>
                <a:gd name="connsiteY3" fmla="*/ 2722 h 62593"/>
                <a:gd name="connsiteX4" fmla="*/ 60054 w 128090"/>
                <a:gd name="connsiteY4" fmla="*/ 2722 h 62593"/>
                <a:gd name="connsiteX5" fmla="*/ 60054 w 128090"/>
                <a:gd name="connsiteY5" fmla="*/ 27214 h 62593"/>
                <a:gd name="connsiteX6" fmla="*/ 0 w 128090"/>
                <a:gd name="connsiteY6" fmla="*/ 28861 h 62593"/>
                <a:gd name="connsiteX7" fmla="*/ 5625 w 128090"/>
                <a:gd name="connsiteY7" fmla="*/ 62593 h 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090" h="62593">
                  <a:moveTo>
                    <a:pt x="5625" y="62593"/>
                  </a:moveTo>
                  <a:lnTo>
                    <a:pt x="128090" y="59872"/>
                  </a:lnTo>
                  <a:lnTo>
                    <a:pt x="122647" y="0"/>
                  </a:lnTo>
                  <a:lnTo>
                    <a:pt x="95432" y="2722"/>
                  </a:lnTo>
                  <a:lnTo>
                    <a:pt x="60054" y="2722"/>
                  </a:lnTo>
                  <a:lnTo>
                    <a:pt x="60054" y="27214"/>
                  </a:lnTo>
                  <a:lnTo>
                    <a:pt x="0" y="28861"/>
                  </a:lnTo>
                  <a:lnTo>
                    <a:pt x="5625" y="62593"/>
                  </a:lnTo>
                  <a:close/>
                </a:path>
              </a:pathLst>
            </a:custGeom>
            <a:pattFill prst="narHorz">
              <a:fgClr>
                <a:schemeClr val="tx1"/>
              </a:fgClr>
              <a:bgClr>
                <a:srgbClr val="FFFF00"/>
              </a:bgClr>
            </a:patt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94" name="正方形/長方形 93">
            <a:extLst>
              <a:ext uri="{FF2B5EF4-FFF2-40B4-BE49-F238E27FC236}">
                <a16:creationId xmlns:a16="http://schemas.microsoft.com/office/drawing/2014/main" id="{B2214278-2596-4ED4-9E11-B8C83DB4BFF5}"/>
              </a:ext>
            </a:extLst>
          </p:cNvPr>
          <p:cNvSpPr/>
          <p:nvPr/>
        </p:nvSpPr>
        <p:spPr bwMode="gray">
          <a:xfrm>
            <a:off x="185212" y="1562119"/>
            <a:ext cx="7664886"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「地震時等に著しく危険な密集市街地」の解消状況（令和</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年度末時点</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a:extLst>
              <a:ext uri="{FF2B5EF4-FFF2-40B4-BE49-F238E27FC236}">
                <a16:creationId xmlns:a16="http://schemas.microsoft.com/office/drawing/2014/main" id="{B2214278-2596-4ED4-9E11-B8C83DB4BFF5}"/>
              </a:ext>
            </a:extLst>
          </p:cNvPr>
          <p:cNvSpPr/>
          <p:nvPr/>
        </p:nvSpPr>
        <p:spPr bwMode="gray">
          <a:xfrm>
            <a:off x="185212" y="6300280"/>
            <a:ext cx="1098299"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228567" y="6347122"/>
            <a:ext cx="8265404" cy="369332"/>
          </a:xfrm>
          <a:prstGeom prst="rect">
            <a:avLst/>
          </a:prstGeom>
          <a:noFill/>
        </p:spPr>
        <p:txBody>
          <a:bodyPr wrap="none" rtlCol="0">
            <a:spAutoFit/>
          </a:bodyP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７年度末まで</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en-US" altLang="ja-JP"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2,248ha</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の９割</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以上を解消、令和</a:t>
            </a:r>
            <a:r>
              <a:rPr lang="en-US" altLang="ja-JP"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年度末までに全域を</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解消</a:t>
            </a:r>
            <a:endPar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7481842" y="6404915"/>
            <a:ext cx="2311400" cy="365125"/>
          </a:xfrm>
        </p:spPr>
        <p:txBody>
          <a:bodyPr/>
          <a:lstStyle/>
          <a:p>
            <a:fld id="{EA6D242B-6A52-4C5C-AF40-54B5FB6D04E5}" type="slidenum">
              <a:rPr kumimoji="1" lang="ja-JP" altLang="en-US" smtClean="0"/>
              <a:t>25</a:t>
            </a:fld>
            <a:endParaRPr kumimoji="1" lang="ja-JP" altLang="en-US" dirty="0"/>
          </a:p>
        </p:txBody>
      </p:sp>
    </p:spTree>
    <p:extLst>
      <p:ext uri="{BB962C8B-B14F-4D97-AF65-F5344CB8AC3E}">
        <p14:creationId xmlns:p14="http://schemas.microsoft.com/office/powerpoint/2010/main" val="3624233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81643" y="921639"/>
            <a:ext cx="9742713" cy="5888187"/>
          </a:xfrm>
          <a:prstGeom prst="roundRect">
            <a:avLst>
              <a:gd name="adj" fmla="val 286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174632" y="1932218"/>
            <a:ext cx="4776100"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a:t>
            </a:r>
            <a:r>
              <a:rPr lang="ja-JP" altLang="en-US" sz="1400" spc="-100" dirty="0" smtClean="0">
                <a:latin typeface="Meiryo UI" panose="020B0604030504040204" pitchFamily="50" charset="-128"/>
                <a:ea typeface="Meiryo UI" panose="020B0604030504040204" pitchFamily="50" charset="-128"/>
              </a:rPr>
              <a:t>ＧＩＳ</a:t>
            </a:r>
            <a:r>
              <a:rPr lang="ja-JP" altLang="en-US" sz="1400" spc="-100" dirty="0">
                <a:latin typeface="Meiryo UI" panose="020B0604030504040204" pitchFamily="50" charset="-128"/>
                <a:ea typeface="Meiryo UI" panose="020B0604030504040204" pitchFamily="50" charset="-128"/>
              </a:rPr>
              <a:t>を用いて、</a:t>
            </a:r>
            <a:r>
              <a:rPr lang="ja-JP" altLang="en-US" sz="1400" b="1" u="sng" spc="-100" dirty="0">
                <a:solidFill>
                  <a:srgbClr val="FF0000"/>
                </a:solidFill>
                <a:latin typeface="Meiryo UI" panose="020B0604030504040204" pitchFamily="50" charset="-128"/>
                <a:ea typeface="Meiryo UI" panose="020B0604030504040204" pitchFamily="50" charset="-128"/>
              </a:rPr>
              <a:t>延焼</a:t>
            </a:r>
            <a:r>
              <a:rPr lang="ja-JP" altLang="en-US" sz="1400" b="1" u="sng" spc="-100" dirty="0" smtClean="0">
                <a:solidFill>
                  <a:srgbClr val="FF0000"/>
                </a:solidFill>
                <a:latin typeface="Meiryo UI" panose="020B0604030504040204" pitchFamily="50" charset="-128"/>
                <a:ea typeface="Meiryo UI" panose="020B0604030504040204" pitchFamily="50" charset="-128"/>
              </a:rPr>
              <a:t>危険性を効果的</a:t>
            </a:r>
            <a:r>
              <a:rPr lang="ja-JP" altLang="en-US" sz="1400" b="1" u="sng" spc="-100" dirty="0">
                <a:solidFill>
                  <a:srgbClr val="FF0000"/>
                </a:solidFill>
                <a:latin typeface="Meiryo UI" panose="020B0604030504040204" pitchFamily="50" charset="-128"/>
                <a:ea typeface="Meiryo UI" panose="020B0604030504040204" pitchFamily="50" charset="-128"/>
              </a:rPr>
              <a:t>に低減できる箇所を特定</a:t>
            </a:r>
            <a:endParaRPr lang="en-US" altLang="ja-JP" sz="1400" b="1" u="sng" spc="-100" dirty="0">
              <a:solidFill>
                <a:srgbClr val="FF0000"/>
              </a:solidFill>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・道路</a:t>
            </a:r>
            <a:r>
              <a:rPr lang="ja-JP" altLang="en-US" sz="1400" dirty="0">
                <a:latin typeface="Meiryo UI" panose="020B0604030504040204" pitchFamily="50" charset="-128"/>
                <a:ea typeface="Meiryo UI" panose="020B0604030504040204" pitchFamily="50" charset="-128"/>
              </a:rPr>
              <a:t>等の重点整備や</a:t>
            </a:r>
            <a:r>
              <a:rPr lang="ja-JP" altLang="en-US" sz="1400" dirty="0" smtClean="0">
                <a:latin typeface="Meiryo UI" panose="020B0604030504040204" pitchFamily="50" charset="-128"/>
                <a:ea typeface="Meiryo UI" panose="020B0604030504040204" pitchFamily="50" charset="-128"/>
              </a:rPr>
              <a:t>老朽建築物</a:t>
            </a:r>
            <a:r>
              <a:rPr lang="ja-JP" altLang="en-US" sz="1400" dirty="0">
                <a:latin typeface="Meiryo UI" panose="020B0604030504040204" pitchFamily="50" charset="-128"/>
                <a:ea typeface="Meiryo UI" panose="020B0604030504040204" pitchFamily="50" charset="-128"/>
              </a:rPr>
              <a:t>の重点除却を推進</a:t>
            </a:r>
            <a:endParaRPr lang="en-US" altLang="ja-JP" sz="1400" dirty="0">
              <a:latin typeface="Meiryo UI" panose="020B0604030504040204" pitchFamily="50" charset="-128"/>
              <a:ea typeface="Meiryo UI" panose="020B0604030504040204" pitchFamily="50" charset="-128"/>
            </a:endParaRPr>
          </a:p>
        </p:txBody>
      </p:sp>
      <p:grpSp>
        <p:nvGrpSpPr>
          <p:cNvPr id="83" name="グループ化 82"/>
          <p:cNvGrpSpPr/>
          <p:nvPr/>
        </p:nvGrpSpPr>
        <p:grpSpPr>
          <a:xfrm>
            <a:off x="4710708" y="2244580"/>
            <a:ext cx="5091784" cy="2569038"/>
            <a:chOff x="2122746" y="3504836"/>
            <a:chExt cx="6578223" cy="3319015"/>
          </a:xfrm>
          <a:effectLst/>
        </p:grpSpPr>
        <p:grpSp>
          <p:nvGrpSpPr>
            <p:cNvPr id="67" name="グループ化 66"/>
            <p:cNvGrpSpPr/>
            <p:nvPr/>
          </p:nvGrpSpPr>
          <p:grpSpPr>
            <a:xfrm>
              <a:off x="2122746" y="3504836"/>
              <a:ext cx="6578223" cy="3319015"/>
              <a:chOff x="919009" y="484812"/>
              <a:chExt cx="8421199" cy="4039996"/>
            </a:xfrm>
          </p:grpSpPr>
          <p:pic>
            <p:nvPicPr>
              <p:cNvPr id="69" name="図 6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9009" y="484812"/>
                <a:ext cx="8421199" cy="3985789"/>
              </a:xfrm>
              <a:prstGeom prst="rect">
                <a:avLst/>
              </a:prstGeom>
              <a:effectLst>
                <a:softEdge rad="190500"/>
              </a:effectLst>
            </p:spPr>
          </p:pic>
          <p:sp>
            <p:nvSpPr>
              <p:cNvPr id="70" name="フリーフォーム 69"/>
              <p:cNvSpPr/>
              <p:nvPr/>
            </p:nvSpPr>
            <p:spPr>
              <a:xfrm flipH="1">
                <a:off x="3703555" y="1866869"/>
                <a:ext cx="4409110" cy="2657939"/>
              </a:xfrm>
              <a:custGeom>
                <a:avLst/>
                <a:gdLst>
                  <a:gd name="connsiteX0" fmla="*/ 1060450 w 1162050"/>
                  <a:gd name="connsiteY0" fmla="*/ 0 h 641350"/>
                  <a:gd name="connsiteX1" fmla="*/ 0 w 1162050"/>
                  <a:gd name="connsiteY1" fmla="*/ 292100 h 641350"/>
                  <a:gd name="connsiteX2" fmla="*/ 298450 w 1162050"/>
                  <a:gd name="connsiteY2" fmla="*/ 641350 h 641350"/>
                  <a:gd name="connsiteX3" fmla="*/ 660400 w 1162050"/>
                  <a:gd name="connsiteY3" fmla="*/ 488950 h 641350"/>
                  <a:gd name="connsiteX4" fmla="*/ 895350 w 1162050"/>
                  <a:gd name="connsiteY4" fmla="*/ 368300 h 641350"/>
                  <a:gd name="connsiteX5" fmla="*/ 958850 w 1162050"/>
                  <a:gd name="connsiteY5" fmla="*/ 311150 h 641350"/>
                  <a:gd name="connsiteX6" fmla="*/ 1162050 w 1162050"/>
                  <a:gd name="connsiteY6" fmla="*/ 165100 h 641350"/>
                  <a:gd name="connsiteX7" fmla="*/ 1060450 w 1162050"/>
                  <a:gd name="connsiteY7" fmla="*/ 0 h 641350"/>
                  <a:gd name="connsiteX0" fmla="*/ 861823 w 1162050"/>
                  <a:gd name="connsiteY0" fmla="*/ 0 h 564096"/>
                  <a:gd name="connsiteX1" fmla="*/ 0 w 1162050"/>
                  <a:gd name="connsiteY1" fmla="*/ 214846 h 564096"/>
                  <a:gd name="connsiteX2" fmla="*/ 298450 w 1162050"/>
                  <a:gd name="connsiteY2" fmla="*/ 564096 h 564096"/>
                  <a:gd name="connsiteX3" fmla="*/ 660400 w 1162050"/>
                  <a:gd name="connsiteY3" fmla="*/ 411696 h 564096"/>
                  <a:gd name="connsiteX4" fmla="*/ 895350 w 1162050"/>
                  <a:gd name="connsiteY4" fmla="*/ 291046 h 564096"/>
                  <a:gd name="connsiteX5" fmla="*/ 958850 w 1162050"/>
                  <a:gd name="connsiteY5" fmla="*/ 233896 h 564096"/>
                  <a:gd name="connsiteX6" fmla="*/ 1162050 w 1162050"/>
                  <a:gd name="connsiteY6" fmla="*/ 87846 h 564096"/>
                  <a:gd name="connsiteX7" fmla="*/ 861823 w 1162050"/>
                  <a:gd name="connsiteY7" fmla="*/ 0 h 564096"/>
                  <a:gd name="connsiteX0" fmla="*/ 861823 w 1190941"/>
                  <a:gd name="connsiteY0" fmla="*/ 0 h 564096"/>
                  <a:gd name="connsiteX1" fmla="*/ 0 w 1190941"/>
                  <a:gd name="connsiteY1" fmla="*/ 214846 h 564096"/>
                  <a:gd name="connsiteX2" fmla="*/ 298450 w 1190941"/>
                  <a:gd name="connsiteY2" fmla="*/ 564096 h 564096"/>
                  <a:gd name="connsiteX3" fmla="*/ 660400 w 1190941"/>
                  <a:gd name="connsiteY3" fmla="*/ 411696 h 564096"/>
                  <a:gd name="connsiteX4" fmla="*/ 895350 w 1190941"/>
                  <a:gd name="connsiteY4" fmla="*/ 291046 h 564096"/>
                  <a:gd name="connsiteX5" fmla="*/ 958850 w 1190941"/>
                  <a:gd name="connsiteY5" fmla="*/ 233896 h 564096"/>
                  <a:gd name="connsiteX6" fmla="*/ 1190941 w 1190941"/>
                  <a:gd name="connsiteY6" fmla="*/ 492294 h 564096"/>
                  <a:gd name="connsiteX7" fmla="*/ 861823 w 1190941"/>
                  <a:gd name="connsiteY7" fmla="*/ 0 h 564096"/>
                  <a:gd name="connsiteX0" fmla="*/ 861823 w 1190941"/>
                  <a:gd name="connsiteY0" fmla="*/ 0 h 567906"/>
                  <a:gd name="connsiteX1" fmla="*/ 0 w 1190941"/>
                  <a:gd name="connsiteY1" fmla="*/ 214846 h 567906"/>
                  <a:gd name="connsiteX2" fmla="*/ 298450 w 1190941"/>
                  <a:gd name="connsiteY2" fmla="*/ 564096 h 567906"/>
                  <a:gd name="connsiteX3" fmla="*/ 660400 w 1190941"/>
                  <a:gd name="connsiteY3" fmla="*/ 411696 h 567906"/>
                  <a:gd name="connsiteX4" fmla="*/ 895350 w 1190941"/>
                  <a:gd name="connsiteY4" fmla="*/ 291046 h 567906"/>
                  <a:gd name="connsiteX5" fmla="*/ 971490 w 1190941"/>
                  <a:gd name="connsiteY5" fmla="*/ 567906 h 567906"/>
                  <a:gd name="connsiteX6" fmla="*/ 1190941 w 1190941"/>
                  <a:gd name="connsiteY6" fmla="*/ 492294 h 567906"/>
                  <a:gd name="connsiteX7" fmla="*/ 861823 w 1190941"/>
                  <a:gd name="connsiteY7" fmla="*/ 0 h 567906"/>
                  <a:gd name="connsiteX0" fmla="*/ 861823 w 1198164"/>
                  <a:gd name="connsiteY0" fmla="*/ 0 h 567906"/>
                  <a:gd name="connsiteX1" fmla="*/ 0 w 1198164"/>
                  <a:gd name="connsiteY1" fmla="*/ 214846 h 567906"/>
                  <a:gd name="connsiteX2" fmla="*/ 298450 w 1198164"/>
                  <a:gd name="connsiteY2" fmla="*/ 564096 h 567906"/>
                  <a:gd name="connsiteX3" fmla="*/ 660400 w 1198164"/>
                  <a:gd name="connsiteY3" fmla="*/ 411696 h 567906"/>
                  <a:gd name="connsiteX4" fmla="*/ 895350 w 1198164"/>
                  <a:gd name="connsiteY4" fmla="*/ 291046 h 567906"/>
                  <a:gd name="connsiteX5" fmla="*/ 971490 w 1198164"/>
                  <a:gd name="connsiteY5" fmla="*/ 567906 h 567906"/>
                  <a:gd name="connsiteX6" fmla="*/ 1198164 w 1198164"/>
                  <a:gd name="connsiteY6" fmla="*/ 530921 h 567906"/>
                  <a:gd name="connsiteX7" fmla="*/ 861823 w 1198164"/>
                  <a:gd name="connsiteY7" fmla="*/ 0 h 567906"/>
                  <a:gd name="connsiteX0" fmla="*/ 861823 w 1198164"/>
                  <a:gd name="connsiteY0" fmla="*/ 0 h 567906"/>
                  <a:gd name="connsiteX1" fmla="*/ 0 w 1198164"/>
                  <a:gd name="connsiteY1" fmla="*/ 214846 h 567906"/>
                  <a:gd name="connsiteX2" fmla="*/ 298450 w 1198164"/>
                  <a:gd name="connsiteY2" fmla="*/ 564096 h 567906"/>
                  <a:gd name="connsiteX3" fmla="*/ 660400 w 1198164"/>
                  <a:gd name="connsiteY3" fmla="*/ 411696 h 567906"/>
                  <a:gd name="connsiteX4" fmla="*/ 810483 w 1198164"/>
                  <a:gd name="connsiteY4" fmla="*/ 334218 h 567906"/>
                  <a:gd name="connsiteX5" fmla="*/ 971490 w 1198164"/>
                  <a:gd name="connsiteY5" fmla="*/ 567906 h 567906"/>
                  <a:gd name="connsiteX6" fmla="*/ 1198164 w 1198164"/>
                  <a:gd name="connsiteY6" fmla="*/ 530921 h 567906"/>
                  <a:gd name="connsiteX7" fmla="*/ 861823 w 1198164"/>
                  <a:gd name="connsiteY7" fmla="*/ 0 h 567906"/>
                  <a:gd name="connsiteX0" fmla="*/ 861823 w 1198164"/>
                  <a:gd name="connsiteY0" fmla="*/ 0 h 629254"/>
                  <a:gd name="connsiteX1" fmla="*/ 0 w 1198164"/>
                  <a:gd name="connsiteY1" fmla="*/ 214846 h 629254"/>
                  <a:gd name="connsiteX2" fmla="*/ 298450 w 1198164"/>
                  <a:gd name="connsiteY2" fmla="*/ 564096 h 629254"/>
                  <a:gd name="connsiteX3" fmla="*/ 660400 w 1198164"/>
                  <a:gd name="connsiteY3" fmla="*/ 411696 h 629254"/>
                  <a:gd name="connsiteX4" fmla="*/ 810483 w 1198164"/>
                  <a:gd name="connsiteY4" fmla="*/ 334218 h 629254"/>
                  <a:gd name="connsiteX5" fmla="*/ 938987 w 1198164"/>
                  <a:gd name="connsiteY5" fmla="*/ 629254 h 629254"/>
                  <a:gd name="connsiteX6" fmla="*/ 1198164 w 1198164"/>
                  <a:gd name="connsiteY6" fmla="*/ 530921 h 629254"/>
                  <a:gd name="connsiteX7" fmla="*/ 861823 w 1198164"/>
                  <a:gd name="connsiteY7" fmla="*/ 0 h 629254"/>
                  <a:gd name="connsiteX0" fmla="*/ 861823 w 1198164"/>
                  <a:gd name="connsiteY0" fmla="*/ 0 h 629254"/>
                  <a:gd name="connsiteX1" fmla="*/ 0 w 1198164"/>
                  <a:gd name="connsiteY1" fmla="*/ 214846 h 629254"/>
                  <a:gd name="connsiteX2" fmla="*/ 298450 w 1198164"/>
                  <a:gd name="connsiteY2" fmla="*/ 564096 h 629254"/>
                  <a:gd name="connsiteX3" fmla="*/ 810483 w 1198164"/>
                  <a:gd name="connsiteY3" fmla="*/ 334218 h 629254"/>
                  <a:gd name="connsiteX4" fmla="*/ 938987 w 1198164"/>
                  <a:gd name="connsiteY4" fmla="*/ 629254 h 629254"/>
                  <a:gd name="connsiteX5" fmla="*/ 1198164 w 1198164"/>
                  <a:gd name="connsiteY5" fmla="*/ 530921 h 629254"/>
                  <a:gd name="connsiteX6" fmla="*/ 861823 w 1198164"/>
                  <a:gd name="connsiteY6" fmla="*/ 0 h 629254"/>
                  <a:gd name="connsiteX0" fmla="*/ 861823 w 1198164"/>
                  <a:gd name="connsiteY0" fmla="*/ 0 h 985754"/>
                  <a:gd name="connsiteX1" fmla="*/ 0 w 1198164"/>
                  <a:gd name="connsiteY1" fmla="*/ 214846 h 985754"/>
                  <a:gd name="connsiteX2" fmla="*/ 298450 w 1198164"/>
                  <a:gd name="connsiteY2" fmla="*/ 564096 h 985754"/>
                  <a:gd name="connsiteX3" fmla="*/ 508993 w 1198164"/>
                  <a:gd name="connsiteY3" fmla="*/ 985754 h 985754"/>
                  <a:gd name="connsiteX4" fmla="*/ 938987 w 1198164"/>
                  <a:gd name="connsiteY4" fmla="*/ 629254 h 985754"/>
                  <a:gd name="connsiteX5" fmla="*/ 1198164 w 1198164"/>
                  <a:gd name="connsiteY5" fmla="*/ 530921 h 985754"/>
                  <a:gd name="connsiteX6" fmla="*/ 861823 w 1198164"/>
                  <a:gd name="connsiteY6" fmla="*/ 0 h 985754"/>
                  <a:gd name="connsiteX0" fmla="*/ 861823 w 1198164"/>
                  <a:gd name="connsiteY0" fmla="*/ 0 h 985754"/>
                  <a:gd name="connsiteX1" fmla="*/ 0 w 1198164"/>
                  <a:gd name="connsiteY1" fmla="*/ 214846 h 985754"/>
                  <a:gd name="connsiteX2" fmla="*/ 298450 w 1198164"/>
                  <a:gd name="connsiteY2" fmla="*/ 564096 h 985754"/>
                  <a:gd name="connsiteX3" fmla="*/ 508993 w 1198164"/>
                  <a:gd name="connsiteY3" fmla="*/ 985754 h 985754"/>
                  <a:gd name="connsiteX4" fmla="*/ 1070069 w 1198164"/>
                  <a:gd name="connsiteY4" fmla="*/ 827189 h 985754"/>
                  <a:gd name="connsiteX5" fmla="*/ 1198164 w 1198164"/>
                  <a:gd name="connsiteY5" fmla="*/ 530921 h 985754"/>
                  <a:gd name="connsiteX6" fmla="*/ 861823 w 1198164"/>
                  <a:gd name="connsiteY6" fmla="*/ 0 h 985754"/>
                  <a:gd name="connsiteX0" fmla="*/ 861823 w 1303030"/>
                  <a:gd name="connsiteY0" fmla="*/ 0 h 985754"/>
                  <a:gd name="connsiteX1" fmla="*/ 0 w 1303030"/>
                  <a:gd name="connsiteY1" fmla="*/ 214846 h 985754"/>
                  <a:gd name="connsiteX2" fmla="*/ 298450 w 1303030"/>
                  <a:gd name="connsiteY2" fmla="*/ 564096 h 985754"/>
                  <a:gd name="connsiteX3" fmla="*/ 508993 w 1303030"/>
                  <a:gd name="connsiteY3" fmla="*/ 985754 h 985754"/>
                  <a:gd name="connsiteX4" fmla="*/ 1070069 w 1303030"/>
                  <a:gd name="connsiteY4" fmla="*/ 827189 h 985754"/>
                  <a:gd name="connsiteX5" fmla="*/ 1303030 w 1303030"/>
                  <a:gd name="connsiteY5" fmla="*/ 761845 h 985754"/>
                  <a:gd name="connsiteX6" fmla="*/ 861823 w 1303030"/>
                  <a:gd name="connsiteY6" fmla="*/ 0 h 985754"/>
                  <a:gd name="connsiteX0" fmla="*/ 837413 w 1303030"/>
                  <a:gd name="connsiteY0" fmla="*/ 0 h 985754"/>
                  <a:gd name="connsiteX1" fmla="*/ 0 w 1303030"/>
                  <a:gd name="connsiteY1" fmla="*/ 214846 h 985754"/>
                  <a:gd name="connsiteX2" fmla="*/ 298450 w 1303030"/>
                  <a:gd name="connsiteY2" fmla="*/ 564096 h 985754"/>
                  <a:gd name="connsiteX3" fmla="*/ 508993 w 1303030"/>
                  <a:gd name="connsiteY3" fmla="*/ 985754 h 985754"/>
                  <a:gd name="connsiteX4" fmla="*/ 1070069 w 1303030"/>
                  <a:gd name="connsiteY4" fmla="*/ 827189 h 985754"/>
                  <a:gd name="connsiteX5" fmla="*/ 1303030 w 1303030"/>
                  <a:gd name="connsiteY5" fmla="*/ 761845 h 985754"/>
                  <a:gd name="connsiteX6" fmla="*/ 837413 w 1303030"/>
                  <a:gd name="connsiteY6" fmla="*/ 0 h 985754"/>
                  <a:gd name="connsiteX0" fmla="*/ 837413 w 1292568"/>
                  <a:gd name="connsiteY0" fmla="*/ 0 h 985754"/>
                  <a:gd name="connsiteX1" fmla="*/ 0 w 1292568"/>
                  <a:gd name="connsiteY1" fmla="*/ 214846 h 985754"/>
                  <a:gd name="connsiteX2" fmla="*/ 298450 w 1292568"/>
                  <a:gd name="connsiteY2" fmla="*/ 564096 h 985754"/>
                  <a:gd name="connsiteX3" fmla="*/ 508993 w 1292568"/>
                  <a:gd name="connsiteY3" fmla="*/ 985754 h 985754"/>
                  <a:gd name="connsiteX4" fmla="*/ 1070069 w 1292568"/>
                  <a:gd name="connsiteY4" fmla="*/ 827189 h 985754"/>
                  <a:gd name="connsiteX5" fmla="*/ 1292568 w 1292568"/>
                  <a:gd name="connsiteY5" fmla="*/ 783785 h 985754"/>
                  <a:gd name="connsiteX6" fmla="*/ 837413 w 1292568"/>
                  <a:gd name="connsiteY6" fmla="*/ 0 h 985754"/>
                  <a:gd name="connsiteX0" fmla="*/ 844387 w 1292568"/>
                  <a:gd name="connsiteY0" fmla="*/ 0 h 968202"/>
                  <a:gd name="connsiteX1" fmla="*/ 0 w 1292568"/>
                  <a:gd name="connsiteY1" fmla="*/ 197294 h 968202"/>
                  <a:gd name="connsiteX2" fmla="*/ 298450 w 1292568"/>
                  <a:gd name="connsiteY2" fmla="*/ 546544 h 968202"/>
                  <a:gd name="connsiteX3" fmla="*/ 508993 w 1292568"/>
                  <a:gd name="connsiteY3" fmla="*/ 968202 h 968202"/>
                  <a:gd name="connsiteX4" fmla="*/ 1070069 w 1292568"/>
                  <a:gd name="connsiteY4" fmla="*/ 809637 h 968202"/>
                  <a:gd name="connsiteX5" fmla="*/ 1292568 w 1292568"/>
                  <a:gd name="connsiteY5" fmla="*/ 766233 h 968202"/>
                  <a:gd name="connsiteX6" fmla="*/ 844387 w 1292568"/>
                  <a:gd name="connsiteY6" fmla="*/ 0 h 968202"/>
                  <a:gd name="connsiteX0" fmla="*/ 819978 w 1292568"/>
                  <a:gd name="connsiteY0" fmla="*/ 0 h 972590"/>
                  <a:gd name="connsiteX1" fmla="*/ 0 w 1292568"/>
                  <a:gd name="connsiteY1" fmla="*/ 201682 h 972590"/>
                  <a:gd name="connsiteX2" fmla="*/ 298450 w 1292568"/>
                  <a:gd name="connsiteY2" fmla="*/ 550932 h 972590"/>
                  <a:gd name="connsiteX3" fmla="*/ 508993 w 1292568"/>
                  <a:gd name="connsiteY3" fmla="*/ 972590 h 972590"/>
                  <a:gd name="connsiteX4" fmla="*/ 1070069 w 1292568"/>
                  <a:gd name="connsiteY4" fmla="*/ 814025 h 972590"/>
                  <a:gd name="connsiteX5" fmla="*/ 1292568 w 1292568"/>
                  <a:gd name="connsiteY5" fmla="*/ 770621 h 972590"/>
                  <a:gd name="connsiteX6" fmla="*/ 819978 w 1292568"/>
                  <a:gd name="connsiteY6" fmla="*/ 0 h 972590"/>
                  <a:gd name="connsiteX0" fmla="*/ 819978 w 1282107"/>
                  <a:gd name="connsiteY0" fmla="*/ 0 h 972590"/>
                  <a:gd name="connsiteX1" fmla="*/ 0 w 1282107"/>
                  <a:gd name="connsiteY1" fmla="*/ 201682 h 972590"/>
                  <a:gd name="connsiteX2" fmla="*/ 298450 w 1282107"/>
                  <a:gd name="connsiteY2" fmla="*/ 550932 h 972590"/>
                  <a:gd name="connsiteX3" fmla="*/ 508993 w 1282107"/>
                  <a:gd name="connsiteY3" fmla="*/ 972590 h 972590"/>
                  <a:gd name="connsiteX4" fmla="*/ 1070069 w 1282107"/>
                  <a:gd name="connsiteY4" fmla="*/ 814025 h 972590"/>
                  <a:gd name="connsiteX5" fmla="*/ 1282107 w 1282107"/>
                  <a:gd name="connsiteY5" fmla="*/ 788173 h 972590"/>
                  <a:gd name="connsiteX6" fmla="*/ 819978 w 1282107"/>
                  <a:gd name="connsiteY6" fmla="*/ 0 h 97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107" h="972590">
                    <a:moveTo>
                      <a:pt x="819978" y="0"/>
                    </a:moveTo>
                    <a:lnTo>
                      <a:pt x="0" y="201682"/>
                    </a:lnTo>
                    <a:lnTo>
                      <a:pt x="298450" y="550932"/>
                    </a:lnTo>
                    <a:lnTo>
                      <a:pt x="508993" y="972590"/>
                    </a:lnTo>
                    <a:lnTo>
                      <a:pt x="1070069" y="814025"/>
                    </a:lnTo>
                    <a:lnTo>
                      <a:pt x="1282107" y="788173"/>
                    </a:lnTo>
                    <a:lnTo>
                      <a:pt x="819978" y="0"/>
                    </a:lnTo>
                    <a:close/>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71" name="フリーフォーム 70"/>
              <p:cNvSpPr/>
              <p:nvPr/>
            </p:nvSpPr>
            <p:spPr>
              <a:xfrm>
                <a:off x="1367037" y="1633301"/>
                <a:ext cx="3798719" cy="2604741"/>
              </a:xfrm>
              <a:custGeom>
                <a:avLst/>
                <a:gdLst>
                  <a:gd name="connsiteX0" fmla="*/ 1638300 w 1638300"/>
                  <a:gd name="connsiteY0" fmla="*/ 95250 h 1225550"/>
                  <a:gd name="connsiteX1" fmla="*/ 787400 w 1638300"/>
                  <a:gd name="connsiteY1" fmla="*/ 1225550 h 1225550"/>
                  <a:gd name="connsiteX2" fmla="*/ 565150 w 1638300"/>
                  <a:gd name="connsiteY2" fmla="*/ 1149350 h 1225550"/>
                  <a:gd name="connsiteX3" fmla="*/ 488950 w 1638300"/>
                  <a:gd name="connsiteY3" fmla="*/ 1219200 h 1225550"/>
                  <a:gd name="connsiteX4" fmla="*/ 12700 w 1638300"/>
                  <a:gd name="connsiteY4" fmla="*/ 1206500 h 1225550"/>
                  <a:gd name="connsiteX5" fmla="*/ 0 w 1638300"/>
                  <a:gd name="connsiteY5" fmla="*/ 1143000 h 1225550"/>
                  <a:gd name="connsiteX6" fmla="*/ 12700 w 1638300"/>
                  <a:gd name="connsiteY6" fmla="*/ 1022350 h 1225550"/>
                  <a:gd name="connsiteX7" fmla="*/ 1073150 w 1638300"/>
                  <a:gd name="connsiteY7" fmla="*/ 0 h 1225550"/>
                  <a:gd name="connsiteX8" fmla="*/ 1333500 w 1638300"/>
                  <a:gd name="connsiteY8" fmla="*/ 31750 h 1225550"/>
                  <a:gd name="connsiteX0" fmla="*/ 1638300 w 1638300"/>
                  <a:gd name="connsiteY0" fmla="*/ 95250 h 1225550"/>
                  <a:gd name="connsiteX1" fmla="*/ 787400 w 1638300"/>
                  <a:gd name="connsiteY1" fmla="*/ 1225550 h 1225550"/>
                  <a:gd name="connsiteX2" fmla="*/ 565150 w 1638300"/>
                  <a:gd name="connsiteY2" fmla="*/ 1149350 h 1225550"/>
                  <a:gd name="connsiteX3" fmla="*/ 488950 w 1638300"/>
                  <a:gd name="connsiteY3" fmla="*/ 1219200 h 1225550"/>
                  <a:gd name="connsiteX4" fmla="*/ 12700 w 1638300"/>
                  <a:gd name="connsiteY4" fmla="*/ 1206500 h 1225550"/>
                  <a:gd name="connsiteX5" fmla="*/ 0 w 1638300"/>
                  <a:gd name="connsiteY5" fmla="*/ 1143000 h 1225550"/>
                  <a:gd name="connsiteX6" fmla="*/ 12700 w 1638300"/>
                  <a:gd name="connsiteY6" fmla="*/ 1022350 h 1225550"/>
                  <a:gd name="connsiteX7" fmla="*/ 1073150 w 1638300"/>
                  <a:gd name="connsiteY7" fmla="*/ 0 h 1225550"/>
                  <a:gd name="connsiteX8" fmla="*/ 1371600 w 1638300"/>
                  <a:gd name="connsiteY8" fmla="*/ 47625 h 1225550"/>
                  <a:gd name="connsiteX0" fmla="*/ 1638300 w 1638300"/>
                  <a:gd name="connsiteY0" fmla="*/ 95250 h 1225550"/>
                  <a:gd name="connsiteX1" fmla="*/ 1612900 w 1638300"/>
                  <a:gd name="connsiteY1" fmla="*/ 127000 h 1225550"/>
                  <a:gd name="connsiteX2" fmla="*/ 787400 w 1638300"/>
                  <a:gd name="connsiteY2" fmla="*/ 1225550 h 1225550"/>
                  <a:gd name="connsiteX3" fmla="*/ 565150 w 1638300"/>
                  <a:gd name="connsiteY3" fmla="*/ 1149350 h 1225550"/>
                  <a:gd name="connsiteX4" fmla="*/ 488950 w 1638300"/>
                  <a:gd name="connsiteY4" fmla="*/ 1219200 h 1225550"/>
                  <a:gd name="connsiteX5" fmla="*/ 12700 w 1638300"/>
                  <a:gd name="connsiteY5" fmla="*/ 1206500 h 1225550"/>
                  <a:gd name="connsiteX6" fmla="*/ 0 w 1638300"/>
                  <a:gd name="connsiteY6" fmla="*/ 1143000 h 1225550"/>
                  <a:gd name="connsiteX7" fmla="*/ 12700 w 1638300"/>
                  <a:gd name="connsiteY7" fmla="*/ 1022350 h 1225550"/>
                  <a:gd name="connsiteX8" fmla="*/ 1073150 w 1638300"/>
                  <a:gd name="connsiteY8" fmla="*/ 0 h 1225550"/>
                  <a:gd name="connsiteX9" fmla="*/ 1371600 w 1638300"/>
                  <a:gd name="connsiteY9" fmla="*/ 47625 h 1225550"/>
                  <a:gd name="connsiteX0" fmla="*/ 1600200 w 1612900"/>
                  <a:gd name="connsiteY0" fmla="*/ 92075 h 1225550"/>
                  <a:gd name="connsiteX1" fmla="*/ 1612900 w 1612900"/>
                  <a:gd name="connsiteY1" fmla="*/ 127000 h 1225550"/>
                  <a:gd name="connsiteX2" fmla="*/ 787400 w 1612900"/>
                  <a:gd name="connsiteY2" fmla="*/ 1225550 h 1225550"/>
                  <a:gd name="connsiteX3" fmla="*/ 565150 w 1612900"/>
                  <a:gd name="connsiteY3" fmla="*/ 1149350 h 1225550"/>
                  <a:gd name="connsiteX4" fmla="*/ 488950 w 1612900"/>
                  <a:gd name="connsiteY4" fmla="*/ 1219200 h 1225550"/>
                  <a:gd name="connsiteX5" fmla="*/ 12700 w 1612900"/>
                  <a:gd name="connsiteY5" fmla="*/ 1206500 h 1225550"/>
                  <a:gd name="connsiteX6" fmla="*/ 0 w 1612900"/>
                  <a:gd name="connsiteY6" fmla="*/ 1143000 h 1225550"/>
                  <a:gd name="connsiteX7" fmla="*/ 12700 w 1612900"/>
                  <a:gd name="connsiteY7" fmla="*/ 1022350 h 1225550"/>
                  <a:gd name="connsiteX8" fmla="*/ 1073150 w 1612900"/>
                  <a:gd name="connsiteY8" fmla="*/ 0 h 1225550"/>
                  <a:gd name="connsiteX9" fmla="*/ 1371600 w 1612900"/>
                  <a:gd name="connsiteY9" fmla="*/ 47625 h 1225550"/>
                  <a:gd name="connsiteX0" fmla="*/ 1600200 w 1651000"/>
                  <a:gd name="connsiteY0" fmla="*/ 92075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03375 w 1651000"/>
                  <a:gd name="connsiteY0" fmla="*/ 1016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12900 w 1651000"/>
                  <a:gd name="connsiteY0" fmla="*/ 889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12900 w 1651000"/>
                  <a:gd name="connsiteY0" fmla="*/ 889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24507 w 1662607"/>
                  <a:gd name="connsiteY0" fmla="*/ 88900 h 1225550"/>
                  <a:gd name="connsiteX1" fmla="*/ 1662607 w 1662607"/>
                  <a:gd name="connsiteY1" fmla="*/ 101600 h 1225550"/>
                  <a:gd name="connsiteX2" fmla="*/ 799007 w 1662607"/>
                  <a:gd name="connsiteY2" fmla="*/ 1225550 h 1225550"/>
                  <a:gd name="connsiteX3" fmla="*/ 576757 w 1662607"/>
                  <a:gd name="connsiteY3" fmla="*/ 1149350 h 1225550"/>
                  <a:gd name="connsiteX4" fmla="*/ 500557 w 1662607"/>
                  <a:gd name="connsiteY4" fmla="*/ 1219200 h 1225550"/>
                  <a:gd name="connsiteX5" fmla="*/ 24307 w 1662607"/>
                  <a:gd name="connsiteY5" fmla="*/ 1206500 h 1225550"/>
                  <a:gd name="connsiteX6" fmla="*/ 11607 w 1662607"/>
                  <a:gd name="connsiteY6" fmla="*/ 1143000 h 1225550"/>
                  <a:gd name="connsiteX7" fmla="*/ 24307 w 1662607"/>
                  <a:gd name="connsiteY7" fmla="*/ 1022350 h 1225550"/>
                  <a:gd name="connsiteX8" fmla="*/ 1084757 w 1662607"/>
                  <a:gd name="connsiteY8" fmla="*/ 0 h 1225550"/>
                  <a:gd name="connsiteX9" fmla="*/ 1383207 w 1662607"/>
                  <a:gd name="connsiteY9" fmla="*/ 47625 h 1225550"/>
                  <a:gd name="connsiteX0" fmla="*/ 1630465 w 1668565"/>
                  <a:gd name="connsiteY0" fmla="*/ 88900 h 1225550"/>
                  <a:gd name="connsiteX1" fmla="*/ 1668565 w 1668565"/>
                  <a:gd name="connsiteY1" fmla="*/ 101600 h 1225550"/>
                  <a:gd name="connsiteX2" fmla="*/ 804965 w 1668565"/>
                  <a:gd name="connsiteY2" fmla="*/ 1225550 h 1225550"/>
                  <a:gd name="connsiteX3" fmla="*/ 582715 w 1668565"/>
                  <a:gd name="connsiteY3" fmla="*/ 1149350 h 1225550"/>
                  <a:gd name="connsiteX4" fmla="*/ 506515 w 1668565"/>
                  <a:gd name="connsiteY4" fmla="*/ 1219200 h 1225550"/>
                  <a:gd name="connsiteX5" fmla="*/ 30265 w 1668565"/>
                  <a:gd name="connsiteY5" fmla="*/ 1206500 h 1225550"/>
                  <a:gd name="connsiteX6" fmla="*/ 17565 w 1668565"/>
                  <a:gd name="connsiteY6" fmla="*/ 1143000 h 1225550"/>
                  <a:gd name="connsiteX7" fmla="*/ 30265 w 1668565"/>
                  <a:gd name="connsiteY7" fmla="*/ 1022350 h 1225550"/>
                  <a:gd name="connsiteX8" fmla="*/ 1090715 w 1668565"/>
                  <a:gd name="connsiteY8" fmla="*/ 0 h 1225550"/>
                  <a:gd name="connsiteX9" fmla="*/ 1389165 w 1668565"/>
                  <a:gd name="connsiteY9" fmla="*/ 47625 h 1225550"/>
                  <a:gd name="connsiteX0" fmla="*/ 1635294 w 1673394"/>
                  <a:gd name="connsiteY0" fmla="*/ 88900 h 1225550"/>
                  <a:gd name="connsiteX1" fmla="*/ 1673394 w 1673394"/>
                  <a:gd name="connsiteY1" fmla="*/ 101600 h 1225550"/>
                  <a:gd name="connsiteX2" fmla="*/ 809794 w 1673394"/>
                  <a:gd name="connsiteY2" fmla="*/ 1225550 h 1225550"/>
                  <a:gd name="connsiteX3" fmla="*/ 587544 w 1673394"/>
                  <a:gd name="connsiteY3" fmla="*/ 1149350 h 1225550"/>
                  <a:gd name="connsiteX4" fmla="*/ 511344 w 1673394"/>
                  <a:gd name="connsiteY4" fmla="*/ 1219200 h 1225550"/>
                  <a:gd name="connsiteX5" fmla="*/ 35094 w 1673394"/>
                  <a:gd name="connsiteY5" fmla="*/ 1206500 h 1225550"/>
                  <a:gd name="connsiteX6" fmla="*/ 12869 w 1673394"/>
                  <a:gd name="connsiteY6" fmla="*/ 1171575 h 1225550"/>
                  <a:gd name="connsiteX7" fmla="*/ 35094 w 1673394"/>
                  <a:gd name="connsiteY7" fmla="*/ 1022350 h 1225550"/>
                  <a:gd name="connsiteX8" fmla="*/ 1095544 w 1673394"/>
                  <a:gd name="connsiteY8" fmla="*/ 0 h 1225550"/>
                  <a:gd name="connsiteX9" fmla="*/ 1393994 w 1673394"/>
                  <a:gd name="connsiteY9" fmla="*/ 47625 h 1225550"/>
                  <a:gd name="connsiteX0" fmla="*/ 1635294 w 1673394"/>
                  <a:gd name="connsiteY0" fmla="*/ 88900 h 1225550"/>
                  <a:gd name="connsiteX1" fmla="*/ 1673394 w 1673394"/>
                  <a:gd name="connsiteY1" fmla="*/ 101600 h 1225550"/>
                  <a:gd name="connsiteX2" fmla="*/ 809794 w 1673394"/>
                  <a:gd name="connsiteY2" fmla="*/ 1225550 h 1225550"/>
                  <a:gd name="connsiteX3" fmla="*/ 587544 w 1673394"/>
                  <a:gd name="connsiteY3" fmla="*/ 1149350 h 1225550"/>
                  <a:gd name="connsiteX4" fmla="*/ 511344 w 1673394"/>
                  <a:gd name="connsiteY4" fmla="*/ 1219200 h 1225550"/>
                  <a:gd name="connsiteX5" fmla="*/ 3344 w 1673394"/>
                  <a:gd name="connsiteY5" fmla="*/ 1200150 h 1225550"/>
                  <a:gd name="connsiteX6" fmla="*/ 12869 w 1673394"/>
                  <a:gd name="connsiteY6" fmla="*/ 1171575 h 1225550"/>
                  <a:gd name="connsiteX7" fmla="*/ 35094 w 1673394"/>
                  <a:gd name="connsiteY7" fmla="*/ 1022350 h 1225550"/>
                  <a:gd name="connsiteX8" fmla="*/ 1095544 w 1673394"/>
                  <a:gd name="connsiteY8" fmla="*/ 0 h 1225550"/>
                  <a:gd name="connsiteX9" fmla="*/ 1393994 w 1673394"/>
                  <a:gd name="connsiteY9" fmla="*/ 47625 h 1225550"/>
                  <a:gd name="connsiteX0" fmla="*/ 1635294 w 1673394"/>
                  <a:gd name="connsiteY0" fmla="*/ 88900 h 1226994"/>
                  <a:gd name="connsiteX1" fmla="*/ 1673394 w 1673394"/>
                  <a:gd name="connsiteY1" fmla="*/ 101600 h 1226994"/>
                  <a:gd name="connsiteX2" fmla="*/ 809794 w 1673394"/>
                  <a:gd name="connsiteY2" fmla="*/ 1225550 h 1226994"/>
                  <a:gd name="connsiteX3" fmla="*/ 587544 w 1673394"/>
                  <a:gd name="connsiteY3" fmla="*/ 1149350 h 1226994"/>
                  <a:gd name="connsiteX4" fmla="*/ 511344 w 1673394"/>
                  <a:gd name="connsiteY4" fmla="*/ 1219200 h 1226994"/>
                  <a:gd name="connsiteX5" fmla="*/ 3344 w 1673394"/>
                  <a:gd name="connsiteY5" fmla="*/ 1200150 h 1226994"/>
                  <a:gd name="connsiteX6" fmla="*/ 12869 w 1673394"/>
                  <a:gd name="connsiteY6" fmla="*/ 1171575 h 1226994"/>
                  <a:gd name="connsiteX7" fmla="*/ 35094 w 1673394"/>
                  <a:gd name="connsiteY7" fmla="*/ 1022350 h 1226994"/>
                  <a:gd name="connsiteX8" fmla="*/ 1095544 w 1673394"/>
                  <a:gd name="connsiteY8" fmla="*/ 0 h 1226994"/>
                  <a:gd name="connsiteX9" fmla="*/ 1393994 w 1673394"/>
                  <a:gd name="connsiteY9" fmla="*/ 47625 h 1226994"/>
                  <a:gd name="connsiteX0" fmla="*/ 1631950 w 1670050"/>
                  <a:gd name="connsiteY0" fmla="*/ 88900 h 1226994"/>
                  <a:gd name="connsiteX1" fmla="*/ 1670050 w 1670050"/>
                  <a:gd name="connsiteY1" fmla="*/ 101600 h 1226994"/>
                  <a:gd name="connsiteX2" fmla="*/ 806450 w 1670050"/>
                  <a:gd name="connsiteY2" fmla="*/ 1225550 h 1226994"/>
                  <a:gd name="connsiteX3" fmla="*/ 584200 w 1670050"/>
                  <a:gd name="connsiteY3" fmla="*/ 1149350 h 1226994"/>
                  <a:gd name="connsiteX4" fmla="*/ 508000 w 1670050"/>
                  <a:gd name="connsiteY4" fmla="*/ 1219200 h 1226994"/>
                  <a:gd name="connsiteX5" fmla="*/ 0 w 1670050"/>
                  <a:gd name="connsiteY5" fmla="*/ 1200150 h 1226994"/>
                  <a:gd name="connsiteX6" fmla="*/ 31750 w 1670050"/>
                  <a:gd name="connsiteY6" fmla="*/ 1022350 h 1226994"/>
                  <a:gd name="connsiteX7" fmla="*/ 1092200 w 1670050"/>
                  <a:gd name="connsiteY7" fmla="*/ 0 h 1226994"/>
                  <a:gd name="connsiteX8" fmla="*/ 1390650 w 1670050"/>
                  <a:gd name="connsiteY8" fmla="*/ 47625 h 1226994"/>
                  <a:gd name="connsiteX0" fmla="*/ 1645456 w 1683556"/>
                  <a:gd name="connsiteY0" fmla="*/ 88900 h 1226994"/>
                  <a:gd name="connsiteX1" fmla="*/ 1683556 w 1683556"/>
                  <a:gd name="connsiteY1" fmla="*/ 101600 h 1226994"/>
                  <a:gd name="connsiteX2" fmla="*/ 819956 w 1683556"/>
                  <a:gd name="connsiteY2" fmla="*/ 1225550 h 1226994"/>
                  <a:gd name="connsiteX3" fmla="*/ 597706 w 1683556"/>
                  <a:gd name="connsiteY3" fmla="*/ 1149350 h 1226994"/>
                  <a:gd name="connsiteX4" fmla="*/ 521506 w 1683556"/>
                  <a:gd name="connsiteY4" fmla="*/ 1219200 h 1226994"/>
                  <a:gd name="connsiteX5" fmla="*/ 13506 w 1683556"/>
                  <a:gd name="connsiteY5" fmla="*/ 1200150 h 1226994"/>
                  <a:gd name="connsiteX6" fmla="*/ 45256 w 1683556"/>
                  <a:gd name="connsiteY6" fmla="*/ 1022350 h 1226994"/>
                  <a:gd name="connsiteX7" fmla="*/ 1105706 w 1683556"/>
                  <a:gd name="connsiteY7" fmla="*/ 0 h 1226994"/>
                  <a:gd name="connsiteX8" fmla="*/ 1404156 w 1683556"/>
                  <a:gd name="connsiteY8" fmla="*/ 47625 h 1226994"/>
                  <a:gd name="connsiteX0" fmla="*/ 1654942 w 1693042"/>
                  <a:gd name="connsiteY0" fmla="*/ 88900 h 1226994"/>
                  <a:gd name="connsiteX1" fmla="*/ 1693042 w 1693042"/>
                  <a:gd name="connsiteY1" fmla="*/ 101600 h 1226994"/>
                  <a:gd name="connsiteX2" fmla="*/ 829442 w 1693042"/>
                  <a:gd name="connsiteY2" fmla="*/ 1225550 h 1226994"/>
                  <a:gd name="connsiteX3" fmla="*/ 607192 w 1693042"/>
                  <a:gd name="connsiteY3" fmla="*/ 1149350 h 1226994"/>
                  <a:gd name="connsiteX4" fmla="*/ 530992 w 1693042"/>
                  <a:gd name="connsiteY4" fmla="*/ 1219200 h 1226994"/>
                  <a:gd name="connsiteX5" fmla="*/ 22992 w 1693042"/>
                  <a:gd name="connsiteY5" fmla="*/ 1200150 h 1226994"/>
                  <a:gd name="connsiteX6" fmla="*/ 54742 w 1693042"/>
                  <a:gd name="connsiteY6" fmla="*/ 1022350 h 1226994"/>
                  <a:gd name="connsiteX7" fmla="*/ 1115192 w 1693042"/>
                  <a:gd name="connsiteY7" fmla="*/ 0 h 1226994"/>
                  <a:gd name="connsiteX8" fmla="*/ 1413642 w 1693042"/>
                  <a:gd name="connsiteY8" fmla="*/ 47625 h 1226994"/>
                  <a:gd name="connsiteX0" fmla="*/ 1651001 w 1689101"/>
                  <a:gd name="connsiteY0" fmla="*/ 88900 h 1226994"/>
                  <a:gd name="connsiteX1" fmla="*/ 1689101 w 1689101"/>
                  <a:gd name="connsiteY1" fmla="*/ 101600 h 1226994"/>
                  <a:gd name="connsiteX2" fmla="*/ 825501 w 1689101"/>
                  <a:gd name="connsiteY2" fmla="*/ 1225550 h 1226994"/>
                  <a:gd name="connsiteX3" fmla="*/ 603251 w 1689101"/>
                  <a:gd name="connsiteY3" fmla="*/ 1149350 h 1226994"/>
                  <a:gd name="connsiteX4" fmla="*/ 527051 w 1689101"/>
                  <a:gd name="connsiteY4" fmla="*/ 1219200 h 1226994"/>
                  <a:gd name="connsiteX5" fmla="*/ 19051 w 1689101"/>
                  <a:gd name="connsiteY5" fmla="*/ 1200150 h 1226994"/>
                  <a:gd name="connsiteX6" fmla="*/ 50801 w 1689101"/>
                  <a:gd name="connsiteY6" fmla="*/ 1022350 h 1226994"/>
                  <a:gd name="connsiteX7" fmla="*/ 1111251 w 1689101"/>
                  <a:gd name="connsiteY7" fmla="*/ 0 h 1226994"/>
                  <a:gd name="connsiteX8" fmla="*/ 1409701 w 1689101"/>
                  <a:gd name="connsiteY8" fmla="*/ 47625 h 1226994"/>
                  <a:gd name="connsiteX0" fmla="*/ 1647872 w 1685972"/>
                  <a:gd name="connsiteY0" fmla="*/ 88900 h 1226994"/>
                  <a:gd name="connsiteX1" fmla="*/ 1685972 w 1685972"/>
                  <a:gd name="connsiteY1" fmla="*/ 101600 h 1226994"/>
                  <a:gd name="connsiteX2" fmla="*/ 822372 w 1685972"/>
                  <a:gd name="connsiteY2" fmla="*/ 1225550 h 1226994"/>
                  <a:gd name="connsiteX3" fmla="*/ 600122 w 1685972"/>
                  <a:gd name="connsiteY3" fmla="*/ 1149350 h 1226994"/>
                  <a:gd name="connsiteX4" fmla="*/ 523922 w 1685972"/>
                  <a:gd name="connsiteY4" fmla="*/ 1219200 h 1226994"/>
                  <a:gd name="connsiteX5" fmla="*/ 15922 w 1685972"/>
                  <a:gd name="connsiteY5" fmla="*/ 1200150 h 1226994"/>
                  <a:gd name="connsiteX6" fmla="*/ 47672 w 1685972"/>
                  <a:gd name="connsiteY6" fmla="*/ 1022350 h 1226994"/>
                  <a:gd name="connsiteX7" fmla="*/ 1108122 w 1685972"/>
                  <a:gd name="connsiteY7" fmla="*/ 0 h 1226994"/>
                  <a:gd name="connsiteX8" fmla="*/ 1406572 w 1685972"/>
                  <a:gd name="connsiteY8" fmla="*/ 47625 h 1226994"/>
                  <a:gd name="connsiteX0" fmla="*/ 1647872 w 1685972"/>
                  <a:gd name="connsiteY0" fmla="*/ 88900 h 1236611"/>
                  <a:gd name="connsiteX1" fmla="*/ 1685972 w 1685972"/>
                  <a:gd name="connsiteY1" fmla="*/ 101600 h 1236611"/>
                  <a:gd name="connsiteX2" fmla="*/ 822372 w 1685972"/>
                  <a:gd name="connsiteY2" fmla="*/ 1225550 h 1236611"/>
                  <a:gd name="connsiteX3" fmla="*/ 600122 w 1685972"/>
                  <a:gd name="connsiteY3" fmla="*/ 1149350 h 1236611"/>
                  <a:gd name="connsiteX4" fmla="*/ 523922 w 1685972"/>
                  <a:gd name="connsiteY4" fmla="*/ 1219200 h 1236611"/>
                  <a:gd name="connsiteX5" fmla="*/ 15922 w 1685972"/>
                  <a:gd name="connsiteY5" fmla="*/ 1200150 h 1236611"/>
                  <a:gd name="connsiteX6" fmla="*/ 47672 w 1685972"/>
                  <a:gd name="connsiteY6" fmla="*/ 1022350 h 1236611"/>
                  <a:gd name="connsiteX7" fmla="*/ 1108122 w 1685972"/>
                  <a:gd name="connsiteY7" fmla="*/ 0 h 1236611"/>
                  <a:gd name="connsiteX8" fmla="*/ 1406572 w 1685972"/>
                  <a:gd name="connsiteY8" fmla="*/ 47625 h 1236611"/>
                  <a:gd name="connsiteX0" fmla="*/ 1647872 w 1685972"/>
                  <a:gd name="connsiteY0" fmla="*/ 88900 h 1236611"/>
                  <a:gd name="connsiteX1" fmla="*/ 1685972 w 1685972"/>
                  <a:gd name="connsiteY1" fmla="*/ 101600 h 1236611"/>
                  <a:gd name="connsiteX2" fmla="*/ 822372 w 1685972"/>
                  <a:gd name="connsiteY2" fmla="*/ 1225550 h 1236611"/>
                  <a:gd name="connsiteX3" fmla="*/ 600122 w 1685972"/>
                  <a:gd name="connsiteY3" fmla="*/ 1149350 h 1236611"/>
                  <a:gd name="connsiteX4" fmla="*/ 523922 w 1685972"/>
                  <a:gd name="connsiteY4" fmla="*/ 1219200 h 1236611"/>
                  <a:gd name="connsiteX5" fmla="*/ 15922 w 1685972"/>
                  <a:gd name="connsiteY5" fmla="*/ 1200150 h 1236611"/>
                  <a:gd name="connsiteX6" fmla="*/ 47672 w 1685972"/>
                  <a:gd name="connsiteY6" fmla="*/ 1022350 h 1236611"/>
                  <a:gd name="connsiteX7" fmla="*/ 1108122 w 1685972"/>
                  <a:gd name="connsiteY7" fmla="*/ 0 h 1236611"/>
                  <a:gd name="connsiteX8" fmla="*/ 1406572 w 1685972"/>
                  <a:gd name="connsiteY8" fmla="*/ 47625 h 1236611"/>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3297 w 1685972"/>
                  <a:gd name="connsiteY3" fmla="*/ 115570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71684"/>
                  <a:gd name="connsiteY0" fmla="*/ 88900 h 1245548"/>
                  <a:gd name="connsiteX1" fmla="*/ 1671684 w 1671684"/>
                  <a:gd name="connsiteY1" fmla="*/ 96837 h 1245548"/>
                  <a:gd name="connsiteX2" fmla="*/ 822372 w 1671684"/>
                  <a:gd name="connsiteY2" fmla="*/ 1225550 h 1245548"/>
                  <a:gd name="connsiteX3" fmla="*/ 603297 w 1671684"/>
                  <a:gd name="connsiteY3" fmla="*/ 1155700 h 1245548"/>
                  <a:gd name="connsiteX4" fmla="*/ 523922 w 1671684"/>
                  <a:gd name="connsiteY4" fmla="*/ 1219200 h 1245548"/>
                  <a:gd name="connsiteX5" fmla="*/ 15922 w 1671684"/>
                  <a:gd name="connsiteY5" fmla="*/ 1200150 h 1245548"/>
                  <a:gd name="connsiteX6" fmla="*/ 47672 w 1671684"/>
                  <a:gd name="connsiteY6" fmla="*/ 1022350 h 1245548"/>
                  <a:gd name="connsiteX7" fmla="*/ 1108122 w 1671684"/>
                  <a:gd name="connsiteY7" fmla="*/ 0 h 1245548"/>
                  <a:gd name="connsiteX8" fmla="*/ 1406572 w 1671684"/>
                  <a:gd name="connsiteY8" fmla="*/ 47625 h 1245548"/>
                  <a:gd name="connsiteX0" fmla="*/ 1647872 w 1671684"/>
                  <a:gd name="connsiteY0" fmla="*/ 88900 h 1245548"/>
                  <a:gd name="connsiteX1" fmla="*/ 1671684 w 1671684"/>
                  <a:gd name="connsiteY1" fmla="*/ 96837 h 1245548"/>
                  <a:gd name="connsiteX2" fmla="*/ 803322 w 1671684"/>
                  <a:gd name="connsiteY2" fmla="*/ 1206500 h 1245548"/>
                  <a:gd name="connsiteX3" fmla="*/ 603297 w 1671684"/>
                  <a:gd name="connsiteY3" fmla="*/ 1155700 h 1245548"/>
                  <a:gd name="connsiteX4" fmla="*/ 523922 w 1671684"/>
                  <a:gd name="connsiteY4" fmla="*/ 1219200 h 1245548"/>
                  <a:gd name="connsiteX5" fmla="*/ 15922 w 1671684"/>
                  <a:gd name="connsiteY5" fmla="*/ 1200150 h 1245548"/>
                  <a:gd name="connsiteX6" fmla="*/ 47672 w 1671684"/>
                  <a:gd name="connsiteY6" fmla="*/ 1022350 h 1245548"/>
                  <a:gd name="connsiteX7" fmla="*/ 1108122 w 1671684"/>
                  <a:gd name="connsiteY7" fmla="*/ 0 h 1245548"/>
                  <a:gd name="connsiteX8" fmla="*/ 1406572 w 1671684"/>
                  <a:gd name="connsiteY8" fmla="*/ 47625 h 1245548"/>
                  <a:gd name="connsiteX0" fmla="*/ 1647872 w 1671684"/>
                  <a:gd name="connsiteY0" fmla="*/ 55562 h 1212210"/>
                  <a:gd name="connsiteX1" fmla="*/ 1671684 w 1671684"/>
                  <a:gd name="connsiteY1" fmla="*/ 63499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6572 w 1671684"/>
                  <a:gd name="connsiteY8" fmla="*/ 14287 h 1212210"/>
                  <a:gd name="connsiteX0" fmla="*/ 1647872 w 1671684"/>
                  <a:gd name="connsiteY0" fmla="*/ 55562 h 1212210"/>
                  <a:gd name="connsiteX1" fmla="*/ 1671684 w 1671684"/>
                  <a:gd name="connsiteY1" fmla="*/ 63499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1809 w 1671684"/>
                  <a:gd name="connsiteY8" fmla="*/ 38099 h 1212210"/>
                  <a:gd name="connsiteX0" fmla="*/ 1647872 w 1671684"/>
                  <a:gd name="connsiteY0" fmla="*/ 55562 h 1212210"/>
                  <a:gd name="connsiteX1" fmla="*/ 1671684 w 1671684"/>
                  <a:gd name="connsiteY1" fmla="*/ 73024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1809 w 1671684"/>
                  <a:gd name="connsiteY8" fmla="*/ 38099 h 1212210"/>
                  <a:gd name="connsiteX0" fmla="*/ 1647872 w 1690734"/>
                  <a:gd name="connsiteY0" fmla="*/ 55562 h 1212210"/>
                  <a:gd name="connsiteX1" fmla="*/ 1690734 w 1690734"/>
                  <a:gd name="connsiteY1" fmla="*/ 87311 h 1212210"/>
                  <a:gd name="connsiteX2" fmla="*/ 803322 w 1690734"/>
                  <a:gd name="connsiteY2" fmla="*/ 1173162 h 1212210"/>
                  <a:gd name="connsiteX3" fmla="*/ 603297 w 1690734"/>
                  <a:gd name="connsiteY3" fmla="*/ 1122362 h 1212210"/>
                  <a:gd name="connsiteX4" fmla="*/ 523922 w 1690734"/>
                  <a:gd name="connsiteY4" fmla="*/ 1185862 h 1212210"/>
                  <a:gd name="connsiteX5" fmla="*/ 15922 w 1690734"/>
                  <a:gd name="connsiteY5" fmla="*/ 1166812 h 1212210"/>
                  <a:gd name="connsiteX6" fmla="*/ 47672 w 1690734"/>
                  <a:gd name="connsiteY6" fmla="*/ 989012 h 1212210"/>
                  <a:gd name="connsiteX7" fmla="*/ 1098597 w 1690734"/>
                  <a:gd name="connsiteY7" fmla="*/ 0 h 1212210"/>
                  <a:gd name="connsiteX8" fmla="*/ 1401809 w 1690734"/>
                  <a:gd name="connsiteY8" fmla="*/ 38099 h 1212210"/>
                  <a:gd name="connsiteX0" fmla="*/ 1638347 w 1690734"/>
                  <a:gd name="connsiteY0" fmla="*/ 74612 h 1212210"/>
                  <a:gd name="connsiteX1" fmla="*/ 1690734 w 1690734"/>
                  <a:gd name="connsiteY1" fmla="*/ 87311 h 1212210"/>
                  <a:gd name="connsiteX2" fmla="*/ 803322 w 1690734"/>
                  <a:gd name="connsiteY2" fmla="*/ 1173162 h 1212210"/>
                  <a:gd name="connsiteX3" fmla="*/ 603297 w 1690734"/>
                  <a:gd name="connsiteY3" fmla="*/ 1122362 h 1212210"/>
                  <a:gd name="connsiteX4" fmla="*/ 523922 w 1690734"/>
                  <a:gd name="connsiteY4" fmla="*/ 1185862 h 1212210"/>
                  <a:gd name="connsiteX5" fmla="*/ 15922 w 1690734"/>
                  <a:gd name="connsiteY5" fmla="*/ 1166812 h 1212210"/>
                  <a:gd name="connsiteX6" fmla="*/ 47672 w 1690734"/>
                  <a:gd name="connsiteY6" fmla="*/ 989012 h 1212210"/>
                  <a:gd name="connsiteX7" fmla="*/ 1098597 w 1690734"/>
                  <a:gd name="connsiteY7" fmla="*/ 0 h 1212210"/>
                  <a:gd name="connsiteX8" fmla="*/ 1401809 w 1690734"/>
                  <a:gd name="connsiteY8" fmla="*/ 38099 h 1212210"/>
                  <a:gd name="connsiteX0" fmla="*/ 1638347 w 1676447"/>
                  <a:gd name="connsiteY0" fmla="*/ 74612 h 1212210"/>
                  <a:gd name="connsiteX1" fmla="*/ 1676447 w 1676447"/>
                  <a:gd name="connsiteY1" fmla="*/ 82549 h 1212210"/>
                  <a:gd name="connsiteX2" fmla="*/ 803322 w 1676447"/>
                  <a:gd name="connsiteY2" fmla="*/ 1173162 h 1212210"/>
                  <a:gd name="connsiteX3" fmla="*/ 603297 w 1676447"/>
                  <a:gd name="connsiteY3" fmla="*/ 1122362 h 1212210"/>
                  <a:gd name="connsiteX4" fmla="*/ 523922 w 1676447"/>
                  <a:gd name="connsiteY4" fmla="*/ 1185862 h 1212210"/>
                  <a:gd name="connsiteX5" fmla="*/ 15922 w 1676447"/>
                  <a:gd name="connsiteY5" fmla="*/ 1166812 h 1212210"/>
                  <a:gd name="connsiteX6" fmla="*/ 47672 w 1676447"/>
                  <a:gd name="connsiteY6" fmla="*/ 989012 h 1212210"/>
                  <a:gd name="connsiteX7" fmla="*/ 1098597 w 1676447"/>
                  <a:gd name="connsiteY7" fmla="*/ 0 h 1212210"/>
                  <a:gd name="connsiteX8" fmla="*/ 1401809 w 1676447"/>
                  <a:gd name="connsiteY8" fmla="*/ 38099 h 1212210"/>
                  <a:gd name="connsiteX0" fmla="*/ 1638347 w 1676447"/>
                  <a:gd name="connsiteY0" fmla="*/ 74612 h 1212210"/>
                  <a:gd name="connsiteX1" fmla="*/ 1676447 w 1676447"/>
                  <a:gd name="connsiteY1" fmla="*/ 82549 h 1212210"/>
                  <a:gd name="connsiteX2" fmla="*/ 784272 w 1676447"/>
                  <a:gd name="connsiteY2" fmla="*/ 1168399 h 1212210"/>
                  <a:gd name="connsiteX3" fmla="*/ 603297 w 1676447"/>
                  <a:gd name="connsiteY3" fmla="*/ 1122362 h 1212210"/>
                  <a:gd name="connsiteX4" fmla="*/ 523922 w 1676447"/>
                  <a:gd name="connsiteY4" fmla="*/ 1185862 h 1212210"/>
                  <a:gd name="connsiteX5" fmla="*/ 15922 w 1676447"/>
                  <a:gd name="connsiteY5" fmla="*/ 1166812 h 1212210"/>
                  <a:gd name="connsiteX6" fmla="*/ 47672 w 1676447"/>
                  <a:gd name="connsiteY6" fmla="*/ 989012 h 1212210"/>
                  <a:gd name="connsiteX7" fmla="*/ 1098597 w 1676447"/>
                  <a:gd name="connsiteY7" fmla="*/ 0 h 1212210"/>
                  <a:gd name="connsiteX8" fmla="*/ 1401809 w 1676447"/>
                  <a:gd name="connsiteY8" fmla="*/ 38099 h 12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47" h="1212210">
                    <a:moveTo>
                      <a:pt x="1638347" y="74612"/>
                    </a:moveTo>
                    <a:lnTo>
                      <a:pt x="1676447" y="82549"/>
                    </a:lnTo>
                    <a:cubicBezTo>
                      <a:pt x="1388580" y="457199"/>
                      <a:pt x="1132464" y="841374"/>
                      <a:pt x="784272" y="1168399"/>
                    </a:cubicBezTo>
                    <a:cubicBezTo>
                      <a:pt x="643514" y="1158874"/>
                      <a:pt x="702780" y="1138237"/>
                      <a:pt x="603297" y="1122362"/>
                    </a:cubicBezTo>
                    <a:cubicBezTo>
                      <a:pt x="565197" y="1145645"/>
                      <a:pt x="565197" y="1168929"/>
                      <a:pt x="523922" y="1185862"/>
                    </a:cubicBezTo>
                    <a:cubicBezTo>
                      <a:pt x="354589" y="1208087"/>
                      <a:pt x="201130" y="1239837"/>
                      <a:pt x="15922" y="1166812"/>
                    </a:cubicBezTo>
                    <a:cubicBezTo>
                      <a:pt x="-24295" y="1028170"/>
                      <a:pt x="21214" y="1070504"/>
                      <a:pt x="47672" y="989012"/>
                    </a:cubicBezTo>
                    <a:cubicBezTo>
                      <a:pt x="210655" y="683154"/>
                      <a:pt x="745114" y="340783"/>
                      <a:pt x="1098597" y="0"/>
                    </a:cubicBezTo>
                    <a:lnTo>
                      <a:pt x="1401809" y="38099"/>
                    </a:lnTo>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72" name="フリーフォーム 71"/>
              <p:cNvSpPr/>
              <p:nvPr/>
            </p:nvSpPr>
            <p:spPr>
              <a:xfrm>
                <a:off x="4167468" y="819923"/>
                <a:ext cx="3426276" cy="1334373"/>
              </a:xfrm>
              <a:custGeom>
                <a:avLst/>
                <a:gdLst>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5520 h 513170"/>
                  <a:gd name="connsiteX1" fmla="*/ 176213 w 1247775"/>
                  <a:gd name="connsiteY1" fmla="*/ 3582 h 513170"/>
                  <a:gd name="connsiteX2" fmla="*/ 323850 w 1247775"/>
                  <a:gd name="connsiteY2" fmla="*/ 41682 h 513170"/>
                  <a:gd name="connsiteX3" fmla="*/ 666750 w 1247775"/>
                  <a:gd name="connsiteY3" fmla="*/ 122645 h 513170"/>
                  <a:gd name="connsiteX4" fmla="*/ 857250 w 1247775"/>
                  <a:gd name="connsiteY4" fmla="*/ 179795 h 513170"/>
                  <a:gd name="connsiteX5" fmla="*/ 1090613 w 1247775"/>
                  <a:gd name="connsiteY5" fmla="*/ 189320 h 513170"/>
                  <a:gd name="connsiteX6" fmla="*/ 1247775 w 1247775"/>
                  <a:gd name="connsiteY6" fmla="*/ 189320 h 513170"/>
                  <a:gd name="connsiteX7" fmla="*/ 1052513 w 1247775"/>
                  <a:gd name="connsiteY7" fmla="*/ 513170 h 513170"/>
                  <a:gd name="connsiteX8" fmla="*/ 581025 w 1247775"/>
                  <a:gd name="connsiteY8" fmla="*/ 436970 h 513170"/>
                  <a:gd name="connsiteX9" fmla="*/ 242888 w 1247775"/>
                  <a:gd name="connsiteY9" fmla="*/ 360770 h 513170"/>
                  <a:gd name="connsiteX0" fmla="*/ 0 w 1247775"/>
                  <a:gd name="connsiteY0" fmla="*/ 265520 h 513170"/>
                  <a:gd name="connsiteX1" fmla="*/ 176213 w 1247775"/>
                  <a:gd name="connsiteY1" fmla="*/ 3582 h 513170"/>
                  <a:gd name="connsiteX2" fmla="*/ 323850 w 1247775"/>
                  <a:gd name="connsiteY2" fmla="*/ 41682 h 513170"/>
                  <a:gd name="connsiteX3" fmla="*/ 666750 w 1247775"/>
                  <a:gd name="connsiteY3" fmla="*/ 122645 h 513170"/>
                  <a:gd name="connsiteX4" fmla="*/ 857250 w 1247775"/>
                  <a:gd name="connsiteY4" fmla="*/ 179795 h 513170"/>
                  <a:gd name="connsiteX5" fmla="*/ 1090613 w 1247775"/>
                  <a:gd name="connsiteY5" fmla="*/ 189320 h 513170"/>
                  <a:gd name="connsiteX6" fmla="*/ 1247775 w 1247775"/>
                  <a:gd name="connsiteY6" fmla="*/ 189320 h 513170"/>
                  <a:gd name="connsiteX7" fmla="*/ 1052513 w 1247775"/>
                  <a:gd name="connsiteY7" fmla="*/ 513170 h 513170"/>
                  <a:gd name="connsiteX8" fmla="*/ 581025 w 1247775"/>
                  <a:gd name="connsiteY8" fmla="*/ 436970 h 513170"/>
                  <a:gd name="connsiteX9" fmla="*/ 242888 w 1247775"/>
                  <a:gd name="connsiteY9" fmla="*/ 360770 h 513170"/>
                  <a:gd name="connsiteX0" fmla="*/ 0 w 1247775"/>
                  <a:gd name="connsiteY0" fmla="*/ 264272 h 511922"/>
                  <a:gd name="connsiteX1" fmla="*/ 176213 w 1247775"/>
                  <a:gd name="connsiteY1" fmla="*/ 2334 h 511922"/>
                  <a:gd name="connsiteX2" fmla="*/ 400050 w 1247775"/>
                  <a:gd name="connsiteY2" fmla="*/ 69009 h 511922"/>
                  <a:gd name="connsiteX3" fmla="*/ 666750 w 1247775"/>
                  <a:gd name="connsiteY3" fmla="*/ 121397 h 511922"/>
                  <a:gd name="connsiteX4" fmla="*/ 857250 w 1247775"/>
                  <a:gd name="connsiteY4" fmla="*/ 178547 h 511922"/>
                  <a:gd name="connsiteX5" fmla="*/ 1090613 w 1247775"/>
                  <a:gd name="connsiteY5" fmla="*/ 188072 h 511922"/>
                  <a:gd name="connsiteX6" fmla="*/ 1247775 w 1247775"/>
                  <a:gd name="connsiteY6" fmla="*/ 188072 h 511922"/>
                  <a:gd name="connsiteX7" fmla="*/ 1052513 w 1247775"/>
                  <a:gd name="connsiteY7" fmla="*/ 511922 h 511922"/>
                  <a:gd name="connsiteX8" fmla="*/ 581025 w 1247775"/>
                  <a:gd name="connsiteY8" fmla="*/ 435722 h 511922"/>
                  <a:gd name="connsiteX9" fmla="*/ 242888 w 1247775"/>
                  <a:gd name="connsiteY9" fmla="*/ 359522 h 511922"/>
                  <a:gd name="connsiteX0" fmla="*/ 0 w 1247775"/>
                  <a:gd name="connsiteY0" fmla="*/ 264144 h 511794"/>
                  <a:gd name="connsiteX1" fmla="*/ 176213 w 1247775"/>
                  <a:gd name="connsiteY1" fmla="*/ 2206 h 511794"/>
                  <a:gd name="connsiteX2" fmla="*/ 428625 w 1247775"/>
                  <a:gd name="connsiteY2" fmla="*/ 73644 h 511794"/>
                  <a:gd name="connsiteX3" fmla="*/ 666750 w 1247775"/>
                  <a:gd name="connsiteY3" fmla="*/ 121269 h 511794"/>
                  <a:gd name="connsiteX4" fmla="*/ 857250 w 1247775"/>
                  <a:gd name="connsiteY4" fmla="*/ 178419 h 511794"/>
                  <a:gd name="connsiteX5" fmla="*/ 1090613 w 1247775"/>
                  <a:gd name="connsiteY5" fmla="*/ 187944 h 511794"/>
                  <a:gd name="connsiteX6" fmla="*/ 1247775 w 1247775"/>
                  <a:gd name="connsiteY6" fmla="*/ 187944 h 511794"/>
                  <a:gd name="connsiteX7" fmla="*/ 1052513 w 1247775"/>
                  <a:gd name="connsiteY7" fmla="*/ 511794 h 511794"/>
                  <a:gd name="connsiteX8" fmla="*/ 581025 w 1247775"/>
                  <a:gd name="connsiteY8" fmla="*/ 435594 h 511794"/>
                  <a:gd name="connsiteX9" fmla="*/ 242888 w 1247775"/>
                  <a:gd name="connsiteY9" fmla="*/ 359394 h 511794"/>
                  <a:gd name="connsiteX0" fmla="*/ 0 w 1247775"/>
                  <a:gd name="connsiteY0" fmla="*/ 264429 h 512079"/>
                  <a:gd name="connsiteX1" fmla="*/ 176213 w 1247775"/>
                  <a:gd name="connsiteY1" fmla="*/ 2491 h 512079"/>
                  <a:gd name="connsiteX2" fmla="*/ 428625 w 1247775"/>
                  <a:gd name="connsiteY2" fmla="*/ 73929 h 512079"/>
                  <a:gd name="connsiteX3" fmla="*/ 723900 w 1247775"/>
                  <a:gd name="connsiteY3" fmla="*/ 140604 h 512079"/>
                  <a:gd name="connsiteX4" fmla="*/ 857250 w 1247775"/>
                  <a:gd name="connsiteY4" fmla="*/ 178704 h 512079"/>
                  <a:gd name="connsiteX5" fmla="*/ 1090613 w 1247775"/>
                  <a:gd name="connsiteY5" fmla="*/ 188229 h 512079"/>
                  <a:gd name="connsiteX6" fmla="*/ 1247775 w 1247775"/>
                  <a:gd name="connsiteY6" fmla="*/ 188229 h 512079"/>
                  <a:gd name="connsiteX7" fmla="*/ 1052513 w 1247775"/>
                  <a:gd name="connsiteY7" fmla="*/ 512079 h 512079"/>
                  <a:gd name="connsiteX8" fmla="*/ 581025 w 1247775"/>
                  <a:gd name="connsiteY8" fmla="*/ 435879 h 512079"/>
                  <a:gd name="connsiteX9" fmla="*/ 242888 w 1247775"/>
                  <a:gd name="connsiteY9" fmla="*/ 359679 h 512079"/>
                  <a:gd name="connsiteX0" fmla="*/ 0 w 1247775"/>
                  <a:gd name="connsiteY0" fmla="*/ 264429 h 512079"/>
                  <a:gd name="connsiteX1" fmla="*/ 176213 w 1247775"/>
                  <a:gd name="connsiteY1" fmla="*/ 2491 h 512079"/>
                  <a:gd name="connsiteX2" fmla="*/ 428625 w 1247775"/>
                  <a:gd name="connsiteY2" fmla="*/ 73929 h 512079"/>
                  <a:gd name="connsiteX3" fmla="*/ 723900 w 1247775"/>
                  <a:gd name="connsiteY3" fmla="*/ 140604 h 512079"/>
                  <a:gd name="connsiteX4" fmla="*/ 862012 w 1247775"/>
                  <a:gd name="connsiteY4" fmla="*/ 183466 h 512079"/>
                  <a:gd name="connsiteX5" fmla="*/ 1090613 w 1247775"/>
                  <a:gd name="connsiteY5" fmla="*/ 188229 h 512079"/>
                  <a:gd name="connsiteX6" fmla="*/ 1247775 w 1247775"/>
                  <a:gd name="connsiteY6" fmla="*/ 188229 h 512079"/>
                  <a:gd name="connsiteX7" fmla="*/ 1052513 w 1247775"/>
                  <a:gd name="connsiteY7" fmla="*/ 512079 h 512079"/>
                  <a:gd name="connsiteX8" fmla="*/ 581025 w 1247775"/>
                  <a:gd name="connsiteY8" fmla="*/ 435879 h 512079"/>
                  <a:gd name="connsiteX9" fmla="*/ 242888 w 1247775"/>
                  <a:gd name="connsiteY9" fmla="*/ 359679 h 51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5" h="512079">
                    <a:moveTo>
                      <a:pt x="0" y="264429"/>
                    </a:moveTo>
                    <a:cubicBezTo>
                      <a:pt x="58738" y="177116"/>
                      <a:pt x="88900" y="94566"/>
                      <a:pt x="176213" y="2491"/>
                    </a:cubicBezTo>
                    <a:cubicBezTo>
                      <a:pt x="273050" y="-13384"/>
                      <a:pt x="337344" y="50910"/>
                      <a:pt x="428625" y="73929"/>
                    </a:cubicBezTo>
                    <a:cubicBezTo>
                      <a:pt x="519906" y="96948"/>
                      <a:pt x="625475" y="118379"/>
                      <a:pt x="723900" y="140604"/>
                    </a:cubicBezTo>
                    <a:lnTo>
                      <a:pt x="862012" y="183466"/>
                    </a:lnTo>
                    <a:lnTo>
                      <a:pt x="1090613" y="188229"/>
                    </a:lnTo>
                    <a:cubicBezTo>
                      <a:pt x="1143000" y="188229"/>
                      <a:pt x="1181101" y="169179"/>
                      <a:pt x="1247775" y="188229"/>
                    </a:cubicBezTo>
                    <a:cubicBezTo>
                      <a:pt x="1220788" y="339041"/>
                      <a:pt x="1141412" y="404129"/>
                      <a:pt x="1052513" y="512079"/>
                    </a:cubicBezTo>
                    <a:cubicBezTo>
                      <a:pt x="885825" y="500966"/>
                      <a:pt x="738188" y="461279"/>
                      <a:pt x="581025" y="435879"/>
                    </a:cubicBezTo>
                    <a:lnTo>
                      <a:pt x="242888" y="359679"/>
                    </a:lnTo>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68" name="フリーフォーム: 図形 80"/>
            <p:cNvSpPr/>
            <p:nvPr/>
          </p:nvSpPr>
          <p:spPr>
            <a:xfrm>
              <a:off x="5066794" y="5142077"/>
              <a:ext cx="2070938" cy="690426"/>
            </a:xfrm>
            <a:custGeom>
              <a:avLst/>
              <a:gdLst>
                <a:gd name="connsiteX0" fmla="*/ 0 w 885437"/>
                <a:gd name="connsiteY0" fmla="*/ 0 h 331004"/>
                <a:gd name="connsiteX1" fmla="*/ 324799 w 885437"/>
                <a:gd name="connsiteY1" fmla="*/ 134470 h 331004"/>
                <a:gd name="connsiteX2" fmla="*/ 647528 w 885437"/>
                <a:gd name="connsiteY2" fmla="*/ 244116 h 331004"/>
                <a:gd name="connsiteX3" fmla="*/ 885437 w 885437"/>
                <a:gd name="connsiteY3" fmla="*/ 331004 h 331004"/>
              </a:gdLst>
              <a:ahLst/>
              <a:cxnLst>
                <a:cxn ang="0">
                  <a:pos x="connsiteX0" y="connsiteY0"/>
                </a:cxn>
                <a:cxn ang="0">
                  <a:pos x="connsiteX1" y="connsiteY1"/>
                </a:cxn>
                <a:cxn ang="0">
                  <a:pos x="connsiteX2" y="connsiteY2"/>
                </a:cxn>
                <a:cxn ang="0">
                  <a:pos x="connsiteX3" y="connsiteY3"/>
                </a:cxn>
              </a:cxnLst>
              <a:rect l="l" t="t" r="r" b="b"/>
              <a:pathLst>
                <a:path w="885437" h="331004">
                  <a:moveTo>
                    <a:pt x="0" y="0"/>
                  </a:moveTo>
                  <a:lnTo>
                    <a:pt x="324799" y="134470"/>
                  </a:lnTo>
                  <a:lnTo>
                    <a:pt x="647528" y="244116"/>
                  </a:lnTo>
                  <a:lnTo>
                    <a:pt x="885437" y="331004"/>
                  </a:lnTo>
                </a:path>
              </a:pathLst>
            </a:custGeom>
            <a:noFill/>
            <a:ln w="63500">
              <a:solidFill>
                <a:schemeClr val="tx1">
                  <a:lumMod val="75000"/>
                  <a:lumOff val="25000"/>
                </a:schemeClr>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grpSp>
      <p:sp>
        <p:nvSpPr>
          <p:cNvPr id="5"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 name="テキスト ボックス 3"/>
          <p:cNvSpPr txBox="1"/>
          <p:nvPr/>
        </p:nvSpPr>
        <p:spPr>
          <a:xfrm>
            <a:off x="95920" y="931078"/>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2" name="Rectangle 34"/>
          <p:cNvSpPr>
            <a:spLocks noChangeArrowheads="1"/>
          </p:cNvSpPr>
          <p:nvPr/>
        </p:nvSpPr>
        <p:spPr bwMode="auto">
          <a:xfrm>
            <a:off x="1077221" y="-1241947"/>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49"/>
          <p:cNvSpPr>
            <a:spLocks noChangeArrowheads="1"/>
          </p:cNvSpPr>
          <p:nvPr/>
        </p:nvSpPr>
        <p:spPr bwMode="auto">
          <a:xfrm>
            <a:off x="1077221" y="-784747"/>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55" name="テキスト ボックス 2"/>
          <p:cNvSpPr txBox="1">
            <a:spLocks noChangeArrowheads="1"/>
          </p:cNvSpPr>
          <p:nvPr/>
        </p:nvSpPr>
        <p:spPr bwMode="auto">
          <a:xfrm>
            <a:off x="275924" y="1273639"/>
            <a:ext cx="2102265" cy="324000"/>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algn="ctr">
              <a:spcAft>
                <a:spcPts val="0"/>
              </a:spcAft>
            </a:pPr>
            <a:r>
              <a:rPr lang="ja-JP" b="1" kern="100" dirty="0" smtClean="0">
                <a:solidFill>
                  <a:srgbClr val="FFFFFF"/>
                </a:solidFill>
                <a:effectLst/>
                <a:latin typeface="Meiryo UI" panose="020B0604030504040204" pitchFamily="50" charset="-128"/>
                <a:ea typeface="Meiryo UI" panose="020B0604030504040204" pitchFamily="50" charset="-128"/>
                <a:cs typeface="Times New Roman" panose="02020603050405020304" pitchFamily="18" charset="0"/>
              </a:rPr>
              <a:t>まちの防災性の向上</a:t>
            </a:r>
            <a:endParaRPr lang="ja-JP"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3" name="テキスト ボックス 2"/>
          <p:cNvSpPr txBox="1">
            <a:spLocks noChangeArrowheads="1"/>
          </p:cNvSpPr>
          <p:nvPr/>
        </p:nvSpPr>
        <p:spPr bwMode="auto">
          <a:xfrm>
            <a:off x="5243198" y="5009121"/>
            <a:ext cx="2725471" cy="324000"/>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algn="ctr">
              <a:spcAft>
                <a:spcPts val="0"/>
              </a:spcAft>
            </a:pPr>
            <a:r>
              <a:rPr lang="ja-JP" b="1" kern="100" dirty="0">
                <a:solidFill>
                  <a:srgbClr val="FFFFFF"/>
                </a:solidFill>
                <a:effectLst/>
                <a:latin typeface="Meiryo UI" panose="020B0604030504040204" pitchFamily="50" charset="-128"/>
                <a:ea typeface="Meiryo UI" panose="020B0604030504040204" pitchFamily="50" charset="-128"/>
                <a:cs typeface="Times New Roman" panose="02020603050405020304" pitchFamily="18" charset="0"/>
              </a:rPr>
              <a:t>地域防災力のさらなる向上</a:t>
            </a:r>
            <a:endParaRPr lang="ja-JP"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 name="グループ化 7"/>
          <p:cNvGrpSpPr/>
          <p:nvPr/>
        </p:nvGrpSpPr>
        <p:grpSpPr>
          <a:xfrm>
            <a:off x="199825" y="2452367"/>
            <a:ext cx="5108039" cy="2054384"/>
            <a:chOff x="7143684" y="1085606"/>
            <a:chExt cx="7024990" cy="2825356"/>
          </a:xfrm>
        </p:grpSpPr>
        <p:sp>
          <p:nvSpPr>
            <p:cNvPr id="12" name="正方形/長方形 11"/>
            <p:cNvSpPr/>
            <p:nvPr/>
          </p:nvSpPr>
          <p:spPr>
            <a:xfrm>
              <a:off x="7291233" y="3622962"/>
              <a:ext cx="6877441" cy="288000"/>
            </a:xfrm>
            <a:prstGeom prst="rect">
              <a:avLst/>
            </a:prstGeom>
            <a:noFill/>
            <a:ln>
              <a:noFill/>
            </a:ln>
          </p:spPr>
          <p:txBody>
            <a:bodyPr wrap="square" lIns="36000" tIns="36000" rIns="36000" bIns="36000" anchor="ctr" anchorCtr="0">
              <a:noAutofit/>
            </a:bodyPr>
            <a:lstStyle/>
            <a:p>
              <a:pPr>
                <a:lnSpc>
                  <a:spcPts val="1600"/>
                </a:lnSpc>
              </a:pPr>
              <a:endParaRPr lang="en-US" altLang="ja-JP" sz="1200"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7143684" y="1085606"/>
              <a:ext cx="3030737" cy="2501171"/>
              <a:chOff x="5715000" y="1778000"/>
              <a:chExt cx="3030737" cy="2501171"/>
            </a:xfrm>
          </p:grpSpPr>
          <p:sp>
            <p:nvSpPr>
              <p:cNvPr id="31" name="正方形/長方形 30"/>
              <p:cNvSpPr/>
              <p:nvPr/>
            </p:nvSpPr>
            <p:spPr>
              <a:xfrm>
                <a:off x="5715000" y="177800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5802308" y="2049794"/>
                <a:ext cx="2848416" cy="2198423"/>
                <a:chOff x="13525710" y="-37619"/>
                <a:chExt cx="2300861" cy="1775817"/>
              </a:xfrm>
            </p:grpSpPr>
            <p:pic>
              <p:nvPicPr>
                <p:cNvPr id="35" name="図 34">
                  <a:extLst>
                    <a:ext uri="{FF2B5EF4-FFF2-40B4-BE49-F238E27FC236}">
                      <a16:creationId xmlns:a16="http://schemas.microsoft.com/office/drawing/2014/main" id="{DC590D61-232F-446E-BB08-2A1C714542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525710" y="-37619"/>
                  <a:ext cx="2300861" cy="1775817"/>
                </a:xfrm>
                <a:custGeom>
                  <a:avLst/>
                  <a:gdLst>
                    <a:gd name="connsiteX0" fmla="*/ 2203270 w 2353644"/>
                    <a:gd name="connsiteY0" fmla="*/ 1814995 h 1816554"/>
                    <a:gd name="connsiteX1" fmla="*/ 2353644 w 2353644"/>
                    <a:gd name="connsiteY1" fmla="*/ 1814995 h 1816554"/>
                    <a:gd name="connsiteX2" fmla="*/ 2353644 w 2353644"/>
                    <a:gd name="connsiteY2" fmla="*/ 1816554 h 1816554"/>
                    <a:gd name="connsiteX3" fmla="*/ 2202857 w 2353644"/>
                    <a:gd name="connsiteY3" fmla="*/ 1816554 h 1816554"/>
                    <a:gd name="connsiteX4" fmla="*/ 2353644 w 2353644"/>
                    <a:gd name="connsiteY4" fmla="*/ 1247853 h 1816554"/>
                    <a:gd name="connsiteX5" fmla="*/ 2353644 w 2353644"/>
                    <a:gd name="connsiteY5" fmla="*/ 1525631 h 1816554"/>
                    <a:gd name="connsiteX6" fmla="*/ 2279993 w 2353644"/>
                    <a:gd name="connsiteY6" fmla="*/ 1525631 h 1816554"/>
                    <a:gd name="connsiteX7" fmla="*/ 0 w 2353644"/>
                    <a:gd name="connsiteY7" fmla="*/ 0 h 1816554"/>
                    <a:gd name="connsiteX8" fmla="*/ 1882238 w 2353644"/>
                    <a:gd name="connsiteY8" fmla="*/ 0 h 1816554"/>
                    <a:gd name="connsiteX9" fmla="*/ 1882238 w 2353644"/>
                    <a:gd name="connsiteY9" fmla="*/ 386392 h 1816554"/>
                    <a:gd name="connsiteX10" fmla="*/ 2122963 w 2353644"/>
                    <a:gd name="connsiteY10" fmla="*/ 386392 h 1816554"/>
                    <a:gd name="connsiteX11" fmla="*/ 2122963 w 2353644"/>
                    <a:gd name="connsiteY11" fmla="*/ 0 h 1816554"/>
                    <a:gd name="connsiteX12" fmla="*/ 2353644 w 2353644"/>
                    <a:gd name="connsiteY12" fmla="*/ 0 h 1816554"/>
                    <a:gd name="connsiteX13" fmla="*/ 2353644 w 2353644"/>
                    <a:gd name="connsiteY13" fmla="*/ 591345 h 1816554"/>
                    <a:gd name="connsiteX14" fmla="*/ 2127252 w 2353644"/>
                    <a:gd name="connsiteY14" fmla="*/ 1445194 h 1816554"/>
                    <a:gd name="connsiteX15" fmla="*/ 124347 w 2353644"/>
                    <a:gd name="connsiteY15" fmla="*/ 1803099 h 1816554"/>
                    <a:gd name="connsiteX16" fmla="*/ 126751 w 2353644"/>
                    <a:gd name="connsiteY16" fmla="*/ 1816554 h 1816554"/>
                    <a:gd name="connsiteX17" fmla="*/ 46973 w 2353644"/>
                    <a:gd name="connsiteY17" fmla="*/ 1816554 h 1816554"/>
                    <a:gd name="connsiteX18" fmla="*/ 105997 w 2353644"/>
                    <a:gd name="connsiteY18" fmla="*/ 1813124 h 1816554"/>
                    <a:gd name="connsiteX19" fmla="*/ 17277 w 2353644"/>
                    <a:gd name="connsiteY19" fmla="*/ 286431 h 1816554"/>
                    <a:gd name="connsiteX20" fmla="*/ 0 w 2353644"/>
                    <a:gd name="connsiteY20" fmla="*/ 287435 h 181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3644" h="1816554">
                      <a:moveTo>
                        <a:pt x="2203270" y="1814995"/>
                      </a:moveTo>
                      <a:lnTo>
                        <a:pt x="2353644" y="1814995"/>
                      </a:lnTo>
                      <a:lnTo>
                        <a:pt x="2353644" y="1816554"/>
                      </a:lnTo>
                      <a:lnTo>
                        <a:pt x="2202857" y="1816554"/>
                      </a:lnTo>
                      <a:close/>
                      <a:moveTo>
                        <a:pt x="2353644" y="1247853"/>
                      </a:moveTo>
                      <a:lnTo>
                        <a:pt x="2353644" y="1525631"/>
                      </a:lnTo>
                      <a:lnTo>
                        <a:pt x="2279993" y="1525631"/>
                      </a:lnTo>
                      <a:close/>
                      <a:moveTo>
                        <a:pt x="0" y="0"/>
                      </a:moveTo>
                      <a:lnTo>
                        <a:pt x="1882238" y="0"/>
                      </a:lnTo>
                      <a:lnTo>
                        <a:pt x="1882238" y="386392"/>
                      </a:lnTo>
                      <a:lnTo>
                        <a:pt x="2122963" y="386392"/>
                      </a:lnTo>
                      <a:lnTo>
                        <a:pt x="2122963" y="0"/>
                      </a:lnTo>
                      <a:lnTo>
                        <a:pt x="2353644" y="0"/>
                      </a:lnTo>
                      <a:lnTo>
                        <a:pt x="2353644" y="591345"/>
                      </a:lnTo>
                      <a:lnTo>
                        <a:pt x="2127252" y="1445194"/>
                      </a:lnTo>
                      <a:lnTo>
                        <a:pt x="124347" y="1803099"/>
                      </a:lnTo>
                      <a:lnTo>
                        <a:pt x="126751" y="1816554"/>
                      </a:lnTo>
                      <a:lnTo>
                        <a:pt x="46973" y="1816554"/>
                      </a:lnTo>
                      <a:lnTo>
                        <a:pt x="105997" y="1813124"/>
                      </a:lnTo>
                      <a:lnTo>
                        <a:pt x="17277" y="286431"/>
                      </a:lnTo>
                      <a:lnTo>
                        <a:pt x="0" y="287435"/>
                      </a:lnTo>
                      <a:close/>
                    </a:path>
                  </a:pathLst>
                </a:custGeom>
              </p:spPr>
            </p:pic>
            <p:sp>
              <p:nvSpPr>
                <p:cNvPr id="36" name="フリーフォーム 35"/>
                <p:cNvSpPr/>
                <p:nvPr/>
              </p:nvSpPr>
              <p:spPr>
                <a:xfrm>
                  <a:off x="14581541" y="341424"/>
                  <a:ext cx="285189" cy="232432"/>
                </a:xfrm>
                <a:custGeom>
                  <a:avLst/>
                  <a:gdLst>
                    <a:gd name="connsiteX0" fmla="*/ 0 w 307181"/>
                    <a:gd name="connsiteY0" fmla="*/ 0 h 228600"/>
                    <a:gd name="connsiteX1" fmla="*/ 90487 w 307181"/>
                    <a:gd name="connsiteY1" fmla="*/ 30957 h 228600"/>
                    <a:gd name="connsiteX2" fmla="*/ 147637 w 307181"/>
                    <a:gd name="connsiteY2" fmla="*/ 57150 h 228600"/>
                    <a:gd name="connsiteX3" fmla="*/ 192881 w 307181"/>
                    <a:gd name="connsiteY3" fmla="*/ 97632 h 228600"/>
                    <a:gd name="connsiteX4" fmla="*/ 269081 w 307181"/>
                    <a:gd name="connsiteY4" fmla="*/ 219075 h 228600"/>
                    <a:gd name="connsiteX5" fmla="*/ 307181 w 307181"/>
                    <a:gd name="connsiteY5" fmla="*/ 228600 h 228600"/>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269081 w 300037"/>
                    <a:gd name="connsiteY4" fmla="*/ 219075 h 254794"/>
                    <a:gd name="connsiteX5" fmla="*/ 300037 w 300037"/>
                    <a:gd name="connsiteY5" fmla="*/ 254794 h 254794"/>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300037 w 300037"/>
                    <a:gd name="connsiteY4" fmla="*/ 254794 h 254794"/>
                    <a:gd name="connsiteX0" fmla="*/ 0 w 287369"/>
                    <a:gd name="connsiteY0" fmla="*/ 0 h 234209"/>
                    <a:gd name="connsiteX1" fmla="*/ 90487 w 287369"/>
                    <a:gd name="connsiteY1" fmla="*/ 30957 h 234209"/>
                    <a:gd name="connsiteX2" fmla="*/ 147637 w 287369"/>
                    <a:gd name="connsiteY2" fmla="*/ 57150 h 234209"/>
                    <a:gd name="connsiteX3" fmla="*/ 192881 w 287369"/>
                    <a:gd name="connsiteY3" fmla="*/ 97632 h 234209"/>
                    <a:gd name="connsiteX4" fmla="*/ 287369 w 287369"/>
                    <a:gd name="connsiteY4" fmla="*/ 234209 h 23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9" h="234209">
                      <a:moveTo>
                        <a:pt x="0" y="0"/>
                      </a:moveTo>
                      <a:lnTo>
                        <a:pt x="90487" y="30957"/>
                      </a:lnTo>
                      <a:lnTo>
                        <a:pt x="147637" y="57150"/>
                      </a:lnTo>
                      <a:lnTo>
                        <a:pt x="192881" y="97632"/>
                      </a:lnTo>
                      <a:lnTo>
                        <a:pt x="287369" y="234209"/>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7" name="フリーフォーム 36"/>
                <p:cNvSpPr/>
                <p:nvPr/>
              </p:nvSpPr>
              <p:spPr>
                <a:xfrm>
                  <a:off x="14829723" y="203604"/>
                  <a:ext cx="224503" cy="536444"/>
                </a:xfrm>
                <a:custGeom>
                  <a:avLst/>
                  <a:gdLst>
                    <a:gd name="connsiteX0" fmla="*/ 226219 w 226219"/>
                    <a:gd name="connsiteY0" fmla="*/ 0 h 540544"/>
                    <a:gd name="connsiteX1" fmla="*/ 161925 w 226219"/>
                    <a:gd name="connsiteY1" fmla="*/ 104775 h 540544"/>
                    <a:gd name="connsiteX2" fmla="*/ 128587 w 226219"/>
                    <a:gd name="connsiteY2" fmla="*/ 150019 h 540544"/>
                    <a:gd name="connsiteX3" fmla="*/ 95250 w 226219"/>
                    <a:gd name="connsiteY3" fmla="*/ 159544 h 540544"/>
                    <a:gd name="connsiteX4" fmla="*/ 40481 w 226219"/>
                    <a:gd name="connsiteY4" fmla="*/ 357188 h 540544"/>
                    <a:gd name="connsiteX5" fmla="*/ 30956 w 226219"/>
                    <a:gd name="connsiteY5" fmla="*/ 421481 h 540544"/>
                    <a:gd name="connsiteX6" fmla="*/ 0 w 226219"/>
                    <a:gd name="connsiteY6" fmla="*/ 540544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9" h="540544">
                      <a:moveTo>
                        <a:pt x="226219" y="0"/>
                      </a:moveTo>
                      <a:lnTo>
                        <a:pt x="161925" y="104775"/>
                      </a:lnTo>
                      <a:lnTo>
                        <a:pt x="128587" y="150019"/>
                      </a:lnTo>
                      <a:lnTo>
                        <a:pt x="95250" y="159544"/>
                      </a:lnTo>
                      <a:lnTo>
                        <a:pt x="40481" y="357188"/>
                      </a:lnTo>
                      <a:lnTo>
                        <a:pt x="30956" y="421481"/>
                      </a:lnTo>
                      <a:lnTo>
                        <a:pt x="0" y="540544"/>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8" name="楕円 37"/>
                <p:cNvSpPr/>
                <p:nvPr/>
              </p:nvSpPr>
              <p:spPr>
                <a:xfrm>
                  <a:off x="14919979" y="810162"/>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9" name="楕円 38"/>
                <p:cNvSpPr/>
                <p:nvPr/>
              </p:nvSpPr>
              <p:spPr>
                <a:xfrm>
                  <a:off x="15196030" y="733187"/>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40" name="直線矢印コネクタ 39"/>
                <p:cNvCxnSpPr>
                  <a:cxnSpLocks/>
                </p:cNvCxnSpPr>
                <p:nvPr/>
              </p:nvCxnSpPr>
              <p:spPr>
                <a:xfrm flipV="1">
                  <a:off x="14292293" y="417342"/>
                  <a:ext cx="416210" cy="58406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cxnSpLocks/>
                </p:cNvCxnSpPr>
                <p:nvPr/>
              </p:nvCxnSpPr>
              <p:spPr>
                <a:xfrm flipV="1">
                  <a:off x="14292293" y="591472"/>
                  <a:ext cx="537430" cy="409934"/>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cxnSpLocks/>
                  <a:stCxn id="34" idx="2"/>
                  <a:endCxn id="39" idx="0"/>
                </p:cNvCxnSpPr>
                <p:nvPr/>
              </p:nvCxnSpPr>
              <p:spPr>
                <a:xfrm flipH="1">
                  <a:off x="15248819" y="139662"/>
                  <a:ext cx="72397" cy="59352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cxnSpLocks/>
                  <a:stCxn id="34" idx="2"/>
                  <a:endCxn id="38" idx="0"/>
                </p:cNvCxnSpPr>
                <p:nvPr/>
              </p:nvCxnSpPr>
              <p:spPr>
                <a:xfrm flipH="1">
                  <a:off x="14972768" y="139662"/>
                  <a:ext cx="348448" cy="670500"/>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a:off x="13805338" y="53874"/>
                  <a:ext cx="2020169" cy="1391910"/>
                </a:xfrm>
                <a:custGeom>
                  <a:avLst/>
                  <a:gdLst>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106813 w 1922930"/>
                    <a:gd name="connsiteY19" fmla="*/ 878865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266246 w 1922930"/>
                    <a:gd name="connsiteY19" fmla="*/ 893947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27966 w 1922930"/>
                    <a:gd name="connsiteY16" fmla="*/ 1202808 h 1534207"/>
                    <a:gd name="connsiteX17" fmla="*/ 937393 w 1922930"/>
                    <a:gd name="connsiteY17" fmla="*/ 1107465 h 1534207"/>
                    <a:gd name="connsiteX18" fmla="*/ 954360 w 1922930"/>
                    <a:gd name="connsiteY18" fmla="*/ 1014711 h 1534207"/>
                    <a:gd name="connsiteX19" fmla="*/ 850404 w 1922930"/>
                    <a:gd name="connsiteY19" fmla="*/ 946422 h 1534207"/>
                    <a:gd name="connsiteX20" fmla="*/ 533533 w 1922930"/>
                    <a:gd name="connsiteY20" fmla="*/ 924585 h 1534207"/>
                    <a:gd name="connsiteX21" fmla="*/ 266246 w 1922930"/>
                    <a:gd name="connsiteY21" fmla="*/ 893947 h 1534207"/>
                    <a:gd name="connsiteX22" fmla="*/ 68713 w 1922930"/>
                    <a:gd name="connsiteY22" fmla="*/ 833145 h 1534207"/>
                    <a:gd name="connsiteX23" fmla="*/ 133 w 1922930"/>
                    <a:gd name="connsiteY23" fmla="*/ 475005 h 1534207"/>
                    <a:gd name="connsiteX24" fmla="*/ 53473 w 1922930"/>
                    <a:gd name="connsiteY24" fmla="*/ 307365 h 1534207"/>
                    <a:gd name="connsiteX25" fmla="*/ 122053 w 1922930"/>
                    <a:gd name="connsiteY25" fmla="*/ 246405 h 1534207"/>
                    <a:gd name="connsiteX0" fmla="*/ 122053 w 1922930"/>
                    <a:gd name="connsiteY0" fmla="*/ 246405 h 1534205"/>
                    <a:gd name="connsiteX1" fmla="*/ 403993 w 1922930"/>
                    <a:gd name="connsiteY1" fmla="*/ 48285 h 1534205"/>
                    <a:gd name="connsiteX2" fmla="*/ 602113 w 1922930"/>
                    <a:gd name="connsiteY2" fmla="*/ 2565 h 1534205"/>
                    <a:gd name="connsiteX3" fmla="*/ 1028833 w 1922930"/>
                    <a:gd name="connsiteY3" fmla="*/ 101625 h 1534205"/>
                    <a:gd name="connsiteX4" fmla="*/ 1333633 w 1922930"/>
                    <a:gd name="connsiteY4" fmla="*/ 368325 h 1534205"/>
                    <a:gd name="connsiteX5" fmla="*/ 1722253 w 1922930"/>
                    <a:gd name="connsiteY5" fmla="*/ 612165 h 1534205"/>
                    <a:gd name="connsiteX6" fmla="*/ 1905133 w 1922930"/>
                    <a:gd name="connsiteY6" fmla="*/ 695985 h 1534205"/>
                    <a:gd name="connsiteX7" fmla="*/ 1882273 w 1922930"/>
                    <a:gd name="connsiteY7" fmla="*/ 833145 h 1534205"/>
                    <a:gd name="connsiteX8" fmla="*/ 1607953 w 1922930"/>
                    <a:gd name="connsiteY8" fmla="*/ 916965 h 1534205"/>
                    <a:gd name="connsiteX9" fmla="*/ 1524133 w 1922930"/>
                    <a:gd name="connsiteY9" fmla="*/ 1016025 h 1534205"/>
                    <a:gd name="connsiteX10" fmla="*/ 1653673 w 1922930"/>
                    <a:gd name="connsiteY10" fmla="*/ 1145565 h 1534205"/>
                    <a:gd name="connsiteX11" fmla="*/ 1775593 w 1922930"/>
                    <a:gd name="connsiteY11" fmla="*/ 1229385 h 1534205"/>
                    <a:gd name="connsiteX12" fmla="*/ 1684153 w 1922930"/>
                    <a:gd name="connsiteY12" fmla="*/ 1465605 h 1534205"/>
                    <a:gd name="connsiteX13" fmla="*/ 1371733 w 1922930"/>
                    <a:gd name="connsiteY13" fmla="*/ 1534185 h 1534205"/>
                    <a:gd name="connsiteX14" fmla="*/ 1188853 w 1922930"/>
                    <a:gd name="connsiteY14" fmla="*/ 1473225 h 1534205"/>
                    <a:gd name="connsiteX15" fmla="*/ 983637 w 1922930"/>
                    <a:gd name="connsiteY15" fmla="*/ 1508853 h 1534205"/>
                    <a:gd name="connsiteX16" fmla="*/ 927966 w 1922930"/>
                    <a:gd name="connsiteY16" fmla="*/ 1202808 h 1534205"/>
                    <a:gd name="connsiteX17" fmla="*/ 937393 w 1922930"/>
                    <a:gd name="connsiteY17" fmla="*/ 1107465 h 1534205"/>
                    <a:gd name="connsiteX18" fmla="*/ 954360 w 1922930"/>
                    <a:gd name="connsiteY18" fmla="*/ 1014711 h 1534205"/>
                    <a:gd name="connsiteX19" fmla="*/ 850404 w 1922930"/>
                    <a:gd name="connsiteY19" fmla="*/ 946422 h 1534205"/>
                    <a:gd name="connsiteX20" fmla="*/ 533533 w 1922930"/>
                    <a:gd name="connsiteY20" fmla="*/ 924585 h 1534205"/>
                    <a:gd name="connsiteX21" fmla="*/ 266246 w 1922930"/>
                    <a:gd name="connsiteY21" fmla="*/ 893947 h 1534205"/>
                    <a:gd name="connsiteX22" fmla="*/ 68713 w 1922930"/>
                    <a:gd name="connsiteY22" fmla="*/ 833145 h 1534205"/>
                    <a:gd name="connsiteX23" fmla="*/ 133 w 1922930"/>
                    <a:gd name="connsiteY23" fmla="*/ 475005 h 1534205"/>
                    <a:gd name="connsiteX24" fmla="*/ 53473 w 1922930"/>
                    <a:gd name="connsiteY24" fmla="*/ 307365 h 1534205"/>
                    <a:gd name="connsiteX25" fmla="*/ 122053 w 1922930"/>
                    <a:gd name="connsiteY25" fmla="*/ 246405 h 1534205"/>
                    <a:gd name="connsiteX0" fmla="*/ 122053 w 1922930"/>
                    <a:gd name="connsiteY0" fmla="*/ 248914 h 1536714"/>
                    <a:gd name="connsiteX1" fmla="*/ 383309 w 1922930"/>
                    <a:gd name="connsiteY1" fmla="*/ 244281 h 1536714"/>
                    <a:gd name="connsiteX2" fmla="*/ 602113 w 1922930"/>
                    <a:gd name="connsiteY2" fmla="*/ 5074 h 1536714"/>
                    <a:gd name="connsiteX3" fmla="*/ 1028833 w 1922930"/>
                    <a:gd name="connsiteY3" fmla="*/ 104134 h 1536714"/>
                    <a:gd name="connsiteX4" fmla="*/ 1333633 w 1922930"/>
                    <a:gd name="connsiteY4" fmla="*/ 370834 h 1536714"/>
                    <a:gd name="connsiteX5" fmla="*/ 1722253 w 1922930"/>
                    <a:gd name="connsiteY5" fmla="*/ 614674 h 1536714"/>
                    <a:gd name="connsiteX6" fmla="*/ 1905133 w 1922930"/>
                    <a:gd name="connsiteY6" fmla="*/ 698494 h 1536714"/>
                    <a:gd name="connsiteX7" fmla="*/ 1882273 w 1922930"/>
                    <a:gd name="connsiteY7" fmla="*/ 835654 h 1536714"/>
                    <a:gd name="connsiteX8" fmla="*/ 1607953 w 1922930"/>
                    <a:gd name="connsiteY8" fmla="*/ 919474 h 1536714"/>
                    <a:gd name="connsiteX9" fmla="*/ 1524133 w 1922930"/>
                    <a:gd name="connsiteY9" fmla="*/ 1018534 h 1536714"/>
                    <a:gd name="connsiteX10" fmla="*/ 1653673 w 1922930"/>
                    <a:gd name="connsiteY10" fmla="*/ 1148074 h 1536714"/>
                    <a:gd name="connsiteX11" fmla="*/ 1775593 w 1922930"/>
                    <a:gd name="connsiteY11" fmla="*/ 1231894 h 1536714"/>
                    <a:gd name="connsiteX12" fmla="*/ 1684153 w 1922930"/>
                    <a:gd name="connsiteY12" fmla="*/ 1468114 h 1536714"/>
                    <a:gd name="connsiteX13" fmla="*/ 1371733 w 1922930"/>
                    <a:gd name="connsiteY13" fmla="*/ 1536694 h 1536714"/>
                    <a:gd name="connsiteX14" fmla="*/ 1188853 w 1922930"/>
                    <a:gd name="connsiteY14" fmla="*/ 1475734 h 1536714"/>
                    <a:gd name="connsiteX15" fmla="*/ 983637 w 1922930"/>
                    <a:gd name="connsiteY15" fmla="*/ 1511362 h 1536714"/>
                    <a:gd name="connsiteX16" fmla="*/ 927966 w 1922930"/>
                    <a:gd name="connsiteY16" fmla="*/ 1205317 h 1536714"/>
                    <a:gd name="connsiteX17" fmla="*/ 937393 w 1922930"/>
                    <a:gd name="connsiteY17" fmla="*/ 1109974 h 1536714"/>
                    <a:gd name="connsiteX18" fmla="*/ 954360 w 1922930"/>
                    <a:gd name="connsiteY18" fmla="*/ 1017220 h 1536714"/>
                    <a:gd name="connsiteX19" fmla="*/ 850404 w 1922930"/>
                    <a:gd name="connsiteY19" fmla="*/ 948931 h 1536714"/>
                    <a:gd name="connsiteX20" fmla="*/ 533533 w 1922930"/>
                    <a:gd name="connsiteY20" fmla="*/ 927094 h 1536714"/>
                    <a:gd name="connsiteX21" fmla="*/ 266246 w 1922930"/>
                    <a:gd name="connsiteY21" fmla="*/ 896456 h 1536714"/>
                    <a:gd name="connsiteX22" fmla="*/ 68713 w 1922930"/>
                    <a:gd name="connsiteY22" fmla="*/ 835654 h 1536714"/>
                    <a:gd name="connsiteX23" fmla="*/ 133 w 1922930"/>
                    <a:gd name="connsiteY23" fmla="*/ 477514 h 1536714"/>
                    <a:gd name="connsiteX24" fmla="*/ 53473 w 1922930"/>
                    <a:gd name="connsiteY24" fmla="*/ 309874 h 1536714"/>
                    <a:gd name="connsiteX25" fmla="*/ 122053 w 1922930"/>
                    <a:gd name="connsiteY25" fmla="*/ 248914 h 1536714"/>
                    <a:gd name="connsiteX0" fmla="*/ 122053 w 1922930"/>
                    <a:gd name="connsiteY0" fmla="*/ 147164 h 1434964"/>
                    <a:gd name="connsiteX1" fmla="*/ 383309 w 1922930"/>
                    <a:gd name="connsiteY1" fmla="*/ 142531 h 1434964"/>
                    <a:gd name="connsiteX2" fmla="*/ 698635 w 1922930"/>
                    <a:gd name="connsiteY2" fmla="*/ 138272 h 1434964"/>
                    <a:gd name="connsiteX3" fmla="*/ 1028833 w 1922930"/>
                    <a:gd name="connsiteY3" fmla="*/ 2384 h 1434964"/>
                    <a:gd name="connsiteX4" fmla="*/ 1333633 w 1922930"/>
                    <a:gd name="connsiteY4" fmla="*/ 269084 h 1434964"/>
                    <a:gd name="connsiteX5" fmla="*/ 1722253 w 1922930"/>
                    <a:gd name="connsiteY5" fmla="*/ 512924 h 1434964"/>
                    <a:gd name="connsiteX6" fmla="*/ 1905133 w 1922930"/>
                    <a:gd name="connsiteY6" fmla="*/ 596744 h 1434964"/>
                    <a:gd name="connsiteX7" fmla="*/ 1882273 w 1922930"/>
                    <a:gd name="connsiteY7" fmla="*/ 733904 h 1434964"/>
                    <a:gd name="connsiteX8" fmla="*/ 1607953 w 1922930"/>
                    <a:gd name="connsiteY8" fmla="*/ 817724 h 1434964"/>
                    <a:gd name="connsiteX9" fmla="*/ 1524133 w 1922930"/>
                    <a:gd name="connsiteY9" fmla="*/ 916784 h 1434964"/>
                    <a:gd name="connsiteX10" fmla="*/ 1653673 w 1922930"/>
                    <a:gd name="connsiteY10" fmla="*/ 1046324 h 1434964"/>
                    <a:gd name="connsiteX11" fmla="*/ 1775593 w 1922930"/>
                    <a:gd name="connsiteY11" fmla="*/ 1130144 h 1434964"/>
                    <a:gd name="connsiteX12" fmla="*/ 1684153 w 1922930"/>
                    <a:gd name="connsiteY12" fmla="*/ 1366364 h 1434964"/>
                    <a:gd name="connsiteX13" fmla="*/ 1371733 w 1922930"/>
                    <a:gd name="connsiteY13" fmla="*/ 1434944 h 1434964"/>
                    <a:gd name="connsiteX14" fmla="*/ 1188853 w 1922930"/>
                    <a:gd name="connsiteY14" fmla="*/ 1373984 h 1434964"/>
                    <a:gd name="connsiteX15" fmla="*/ 983637 w 1922930"/>
                    <a:gd name="connsiteY15" fmla="*/ 1409612 h 1434964"/>
                    <a:gd name="connsiteX16" fmla="*/ 927966 w 1922930"/>
                    <a:gd name="connsiteY16" fmla="*/ 1103567 h 1434964"/>
                    <a:gd name="connsiteX17" fmla="*/ 937393 w 1922930"/>
                    <a:gd name="connsiteY17" fmla="*/ 1008224 h 1434964"/>
                    <a:gd name="connsiteX18" fmla="*/ 954360 w 1922930"/>
                    <a:gd name="connsiteY18" fmla="*/ 915470 h 1434964"/>
                    <a:gd name="connsiteX19" fmla="*/ 850404 w 1922930"/>
                    <a:gd name="connsiteY19" fmla="*/ 847181 h 1434964"/>
                    <a:gd name="connsiteX20" fmla="*/ 533533 w 1922930"/>
                    <a:gd name="connsiteY20" fmla="*/ 825344 h 1434964"/>
                    <a:gd name="connsiteX21" fmla="*/ 266246 w 1922930"/>
                    <a:gd name="connsiteY21" fmla="*/ 794706 h 1434964"/>
                    <a:gd name="connsiteX22" fmla="*/ 68713 w 1922930"/>
                    <a:gd name="connsiteY22" fmla="*/ 733904 h 1434964"/>
                    <a:gd name="connsiteX23" fmla="*/ 133 w 1922930"/>
                    <a:gd name="connsiteY23" fmla="*/ 375764 h 1434964"/>
                    <a:gd name="connsiteX24" fmla="*/ 53473 w 1922930"/>
                    <a:gd name="connsiteY24" fmla="*/ 208124 h 1434964"/>
                    <a:gd name="connsiteX25" fmla="*/ 122053 w 1922930"/>
                    <a:gd name="connsiteY25" fmla="*/ 147164 h 1434964"/>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333633 w 1922930"/>
                    <a:gd name="connsiteY4" fmla="*/ 137142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278477 w 1922930"/>
                    <a:gd name="connsiteY4" fmla="*/ 206244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84153 w 1922930"/>
                    <a:gd name="connsiteY12" fmla="*/ 1234422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474579 w 1922930"/>
                    <a:gd name="connsiteY9" fmla="*/ 789160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69055 w 1867418"/>
                    <a:gd name="connsiteY0" fmla="*/ 15222 h 1291405"/>
                    <a:gd name="connsiteX1" fmla="*/ 330311 w 1867418"/>
                    <a:gd name="connsiteY1" fmla="*/ 10589 h 1291405"/>
                    <a:gd name="connsiteX2" fmla="*/ 645637 w 1867418"/>
                    <a:gd name="connsiteY2" fmla="*/ 6330 h 1291405"/>
                    <a:gd name="connsiteX3" fmla="*/ 996518 w 1867418"/>
                    <a:gd name="connsiteY3" fmla="*/ 105390 h 1291405"/>
                    <a:gd name="connsiteX4" fmla="*/ 1225479 w 1867418"/>
                    <a:gd name="connsiteY4" fmla="*/ 206244 h 1291405"/>
                    <a:gd name="connsiteX5" fmla="*/ 1669255 w 1867418"/>
                    <a:gd name="connsiteY5" fmla="*/ 380982 h 1291405"/>
                    <a:gd name="connsiteX6" fmla="*/ 1852135 w 1867418"/>
                    <a:gd name="connsiteY6" fmla="*/ 464802 h 1291405"/>
                    <a:gd name="connsiteX7" fmla="*/ 1829275 w 1867418"/>
                    <a:gd name="connsiteY7" fmla="*/ 601962 h 1291405"/>
                    <a:gd name="connsiteX8" fmla="*/ 1606663 w 1867418"/>
                    <a:gd name="connsiteY8" fmla="*/ 599404 h 1291405"/>
                    <a:gd name="connsiteX9" fmla="*/ 1421581 w 1867418"/>
                    <a:gd name="connsiteY9" fmla="*/ 789160 h 1291405"/>
                    <a:gd name="connsiteX10" fmla="*/ 1600675 w 1867418"/>
                    <a:gd name="connsiteY10" fmla="*/ 914382 h 1291405"/>
                    <a:gd name="connsiteX11" fmla="*/ 1709668 w 1867418"/>
                    <a:gd name="connsiteY11" fmla="*/ 974449 h 1291405"/>
                    <a:gd name="connsiteX12" fmla="*/ 1637619 w 1867418"/>
                    <a:gd name="connsiteY12" fmla="*/ 1197711 h 1291405"/>
                    <a:gd name="connsiteX13" fmla="*/ 1357516 w 1867418"/>
                    <a:gd name="connsiteY13" fmla="*/ 1274929 h 1291405"/>
                    <a:gd name="connsiteX14" fmla="*/ 1135855 w 1867418"/>
                    <a:gd name="connsiteY14" fmla="*/ 1242042 h 1291405"/>
                    <a:gd name="connsiteX15" fmla="*/ 930639 w 1867418"/>
                    <a:gd name="connsiteY15" fmla="*/ 1277670 h 1291405"/>
                    <a:gd name="connsiteX16" fmla="*/ 874968 w 1867418"/>
                    <a:gd name="connsiteY16" fmla="*/ 971625 h 1291405"/>
                    <a:gd name="connsiteX17" fmla="*/ 884395 w 1867418"/>
                    <a:gd name="connsiteY17" fmla="*/ 876282 h 1291405"/>
                    <a:gd name="connsiteX18" fmla="*/ 901362 w 1867418"/>
                    <a:gd name="connsiteY18" fmla="*/ 783528 h 1291405"/>
                    <a:gd name="connsiteX19" fmla="*/ 797406 w 1867418"/>
                    <a:gd name="connsiteY19" fmla="*/ 715239 h 1291405"/>
                    <a:gd name="connsiteX20" fmla="*/ 480535 w 1867418"/>
                    <a:gd name="connsiteY20" fmla="*/ 693402 h 1291405"/>
                    <a:gd name="connsiteX21" fmla="*/ 213248 w 1867418"/>
                    <a:gd name="connsiteY21" fmla="*/ 662764 h 1291405"/>
                    <a:gd name="connsiteX22" fmla="*/ 15715 w 1867418"/>
                    <a:gd name="connsiteY22" fmla="*/ 601962 h 1291405"/>
                    <a:gd name="connsiteX23" fmla="*/ 37624 w 1867418"/>
                    <a:gd name="connsiteY23" fmla="*/ 252460 h 1291405"/>
                    <a:gd name="connsiteX24" fmla="*/ 475 w 1867418"/>
                    <a:gd name="connsiteY24" fmla="*/ 76182 h 1291405"/>
                    <a:gd name="connsiteX25" fmla="*/ 69055 w 1867418"/>
                    <a:gd name="connsiteY25" fmla="*/ 15222 h 1291405"/>
                    <a:gd name="connsiteX0" fmla="*/ 68921 w 1867284"/>
                    <a:gd name="connsiteY0" fmla="*/ 15222 h 1291405"/>
                    <a:gd name="connsiteX1" fmla="*/ 330177 w 1867284"/>
                    <a:gd name="connsiteY1" fmla="*/ 10589 h 1291405"/>
                    <a:gd name="connsiteX2" fmla="*/ 645503 w 1867284"/>
                    <a:gd name="connsiteY2" fmla="*/ 6330 h 1291405"/>
                    <a:gd name="connsiteX3" fmla="*/ 996384 w 1867284"/>
                    <a:gd name="connsiteY3" fmla="*/ 105390 h 1291405"/>
                    <a:gd name="connsiteX4" fmla="*/ 1225345 w 1867284"/>
                    <a:gd name="connsiteY4" fmla="*/ 206244 h 1291405"/>
                    <a:gd name="connsiteX5" fmla="*/ 1669121 w 1867284"/>
                    <a:gd name="connsiteY5" fmla="*/ 380982 h 1291405"/>
                    <a:gd name="connsiteX6" fmla="*/ 1852001 w 1867284"/>
                    <a:gd name="connsiteY6" fmla="*/ 464802 h 1291405"/>
                    <a:gd name="connsiteX7" fmla="*/ 1829141 w 1867284"/>
                    <a:gd name="connsiteY7" fmla="*/ 601962 h 1291405"/>
                    <a:gd name="connsiteX8" fmla="*/ 1606529 w 1867284"/>
                    <a:gd name="connsiteY8" fmla="*/ 599404 h 1291405"/>
                    <a:gd name="connsiteX9" fmla="*/ 1421447 w 1867284"/>
                    <a:gd name="connsiteY9" fmla="*/ 789160 h 1291405"/>
                    <a:gd name="connsiteX10" fmla="*/ 1600541 w 1867284"/>
                    <a:gd name="connsiteY10" fmla="*/ 914382 h 1291405"/>
                    <a:gd name="connsiteX11" fmla="*/ 1709534 w 1867284"/>
                    <a:gd name="connsiteY11" fmla="*/ 974449 h 1291405"/>
                    <a:gd name="connsiteX12" fmla="*/ 1637485 w 1867284"/>
                    <a:gd name="connsiteY12" fmla="*/ 1197711 h 1291405"/>
                    <a:gd name="connsiteX13" fmla="*/ 1357382 w 1867284"/>
                    <a:gd name="connsiteY13" fmla="*/ 1274929 h 1291405"/>
                    <a:gd name="connsiteX14" fmla="*/ 1135721 w 1867284"/>
                    <a:gd name="connsiteY14" fmla="*/ 1242042 h 1291405"/>
                    <a:gd name="connsiteX15" fmla="*/ 930505 w 1867284"/>
                    <a:gd name="connsiteY15" fmla="*/ 1277670 h 1291405"/>
                    <a:gd name="connsiteX16" fmla="*/ 874834 w 1867284"/>
                    <a:gd name="connsiteY16" fmla="*/ 971625 h 1291405"/>
                    <a:gd name="connsiteX17" fmla="*/ 884261 w 1867284"/>
                    <a:gd name="connsiteY17" fmla="*/ 876282 h 1291405"/>
                    <a:gd name="connsiteX18" fmla="*/ 901228 w 1867284"/>
                    <a:gd name="connsiteY18" fmla="*/ 783528 h 1291405"/>
                    <a:gd name="connsiteX19" fmla="*/ 797272 w 1867284"/>
                    <a:gd name="connsiteY19" fmla="*/ 715239 h 1291405"/>
                    <a:gd name="connsiteX20" fmla="*/ 480401 w 1867284"/>
                    <a:gd name="connsiteY20" fmla="*/ 693402 h 1291405"/>
                    <a:gd name="connsiteX21" fmla="*/ 213114 w 1867284"/>
                    <a:gd name="connsiteY21" fmla="*/ 662764 h 1291405"/>
                    <a:gd name="connsiteX22" fmla="*/ 15581 w 1867284"/>
                    <a:gd name="connsiteY22" fmla="*/ 601962 h 1291405"/>
                    <a:gd name="connsiteX23" fmla="*/ 37490 w 1867284"/>
                    <a:gd name="connsiteY23" fmla="*/ 252460 h 1291405"/>
                    <a:gd name="connsiteX24" fmla="*/ 341 w 1867284"/>
                    <a:gd name="connsiteY24" fmla="*/ 76182 h 1291405"/>
                    <a:gd name="connsiteX25" fmla="*/ 68921 w 1867284"/>
                    <a:gd name="connsiteY25" fmla="*/ 15222 h 1291405"/>
                    <a:gd name="connsiteX0" fmla="*/ 62095 w 1860458"/>
                    <a:gd name="connsiteY0" fmla="*/ 15222 h 1291405"/>
                    <a:gd name="connsiteX1" fmla="*/ 323351 w 1860458"/>
                    <a:gd name="connsiteY1" fmla="*/ 10589 h 1291405"/>
                    <a:gd name="connsiteX2" fmla="*/ 638677 w 1860458"/>
                    <a:gd name="connsiteY2" fmla="*/ 6330 h 1291405"/>
                    <a:gd name="connsiteX3" fmla="*/ 989558 w 1860458"/>
                    <a:gd name="connsiteY3" fmla="*/ 105390 h 1291405"/>
                    <a:gd name="connsiteX4" fmla="*/ 1218519 w 1860458"/>
                    <a:gd name="connsiteY4" fmla="*/ 206244 h 1291405"/>
                    <a:gd name="connsiteX5" fmla="*/ 1662295 w 1860458"/>
                    <a:gd name="connsiteY5" fmla="*/ 380982 h 1291405"/>
                    <a:gd name="connsiteX6" fmla="*/ 1845175 w 1860458"/>
                    <a:gd name="connsiteY6" fmla="*/ 464802 h 1291405"/>
                    <a:gd name="connsiteX7" fmla="*/ 1822315 w 1860458"/>
                    <a:gd name="connsiteY7" fmla="*/ 601962 h 1291405"/>
                    <a:gd name="connsiteX8" fmla="*/ 1599703 w 1860458"/>
                    <a:gd name="connsiteY8" fmla="*/ 599404 h 1291405"/>
                    <a:gd name="connsiteX9" fmla="*/ 1414621 w 1860458"/>
                    <a:gd name="connsiteY9" fmla="*/ 789160 h 1291405"/>
                    <a:gd name="connsiteX10" fmla="*/ 1593715 w 1860458"/>
                    <a:gd name="connsiteY10" fmla="*/ 914382 h 1291405"/>
                    <a:gd name="connsiteX11" fmla="*/ 1702708 w 1860458"/>
                    <a:gd name="connsiteY11" fmla="*/ 974449 h 1291405"/>
                    <a:gd name="connsiteX12" fmla="*/ 1630659 w 1860458"/>
                    <a:gd name="connsiteY12" fmla="*/ 1197711 h 1291405"/>
                    <a:gd name="connsiteX13" fmla="*/ 1350556 w 1860458"/>
                    <a:gd name="connsiteY13" fmla="*/ 1274929 h 1291405"/>
                    <a:gd name="connsiteX14" fmla="*/ 1128895 w 1860458"/>
                    <a:gd name="connsiteY14" fmla="*/ 1242042 h 1291405"/>
                    <a:gd name="connsiteX15" fmla="*/ 923679 w 1860458"/>
                    <a:gd name="connsiteY15" fmla="*/ 1277670 h 1291405"/>
                    <a:gd name="connsiteX16" fmla="*/ 868008 w 1860458"/>
                    <a:gd name="connsiteY16" fmla="*/ 971625 h 1291405"/>
                    <a:gd name="connsiteX17" fmla="*/ 877435 w 1860458"/>
                    <a:gd name="connsiteY17" fmla="*/ 876282 h 1291405"/>
                    <a:gd name="connsiteX18" fmla="*/ 894402 w 1860458"/>
                    <a:gd name="connsiteY18" fmla="*/ 783528 h 1291405"/>
                    <a:gd name="connsiteX19" fmla="*/ 790446 w 1860458"/>
                    <a:gd name="connsiteY19" fmla="*/ 715239 h 1291405"/>
                    <a:gd name="connsiteX20" fmla="*/ 473575 w 1860458"/>
                    <a:gd name="connsiteY20" fmla="*/ 693402 h 1291405"/>
                    <a:gd name="connsiteX21" fmla="*/ 206288 w 1860458"/>
                    <a:gd name="connsiteY21" fmla="*/ 662764 h 1291405"/>
                    <a:gd name="connsiteX22" fmla="*/ 8755 w 1860458"/>
                    <a:gd name="connsiteY22" fmla="*/ 601962 h 1291405"/>
                    <a:gd name="connsiteX23" fmla="*/ 30664 w 1860458"/>
                    <a:gd name="connsiteY23" fmla="*/ 252460 h 1291405"/>
                    <a:gd name="connsiteX24" fmla="*/ 55996 w 1860458"/>
                    <a:gd name="connsiteY24" fmla="*/ 80500 h 1291405"/>
                    <a:gd name="connsiteX25" fmla="*/ 62095 w 1860458"/>
                    <a:gd name="connsiteY25" fmla="*/ 15222 h 129140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67619 w 1855210"/>
                    <a:gd name="connsiteY0" fmla="*/ 10774 h 1291275"/>
                    <a:gd name="connsiteX1" fmla="*/ 318103 w 1855210"/>
                    <a:gd name="connsiteY1" fmla="*/ 10459 h 1291275"/>
                    <a:gd name="connsiteX2" fmla="*/ 633429 w 1855210"/>
                    <a:gd name="connsiteY2" fmla="*/ 6200 h 1291275"/>
                    <a:gd name="connsiteX3" fmla="*/ 984310 w 1855210"/>
                    <a:gd name="connsiteY3" fmla="*/ 105260 h 1291275"/>
                    <a:gd name="connsiteX4" fmla="*/ 1213271 w 1855210"/>
                    <a:gd name="connsiteY4" fmla="*/ 206114 h 1291275"/>
                    <a:gd name="connsiteX5" fmla="*/ 1657047 w 1855210"/>
                    <a:gd name="connsiteY5" fmla="*/ 380852 h 1291275"/>
                    <a:gd name="connsiteX6" fmla="*/ 1839927 w 1855210"/>
                    <a:gd name="connsiteY6" fmla="*/ 464672 h 1291275"/>
                    <a:gd name="connsiteX7" fmla="*/ 1817067 w 1855210"/>
                    <a:gd name="connsiteY7" fmla="*/ 601832 h 1291275"/>
                    <a:gd name="connsiteX8" fmla="*/ 1594455 w 1855210"/>
                    <a:gd name="connsiteY8" fmla="*/ 599274 h 1291275"/>
                    <a:gd name="connsiteX9" fmla="*/ 1409373 w 1855210"/>
                    <a:gd name="connsiteY9" fmla="*/ 789030 h 1291275"/>
                    <a:gd name="connsiteX10" fmla="*/ 1588467 w 1855210"/>
                    <a:gd name="connsiteY10" fmla="*/ 914252 h 1291275"/>
                    <a:gd name="connsiteX11" fmla="*/ 1697460 w 1855210"/>
                    <a:gd name="connsiteY11" fmla="*/ 974319 h 1291275"/>
                    <a:gd name="connsiteX12" fmla="*/ 1625411 w 1855210"/>
                    <a:gd name="connsiteY12" fmla="*/ 1197581 h 1291275"/>
                    <a:gd name="connsiteX13" fmla="*/ 1345308 w 1855210"/>
                    <a:gd name="connsiteY13" fmla="*/ 1274799 h 1291275"/>
                    <a:gd name="connsiteX14" fmla="*/ 1123647 w 1855210"/>
                    <a:gd name="connsiteY14" fmla="*/ 1241912 h 1291275"/>
                    <a:gd name="connsiteX15" fmla="*/ 918431 w 1855210"/>
                    <a:gd name="connsiteY15" fmla="*/ 1277540 h 1291275"/>
                    <a:gd name="connsiteX16" fmla="*/ 862760 w 1855210"/>
                    <a:gd name="connsiteY16" fmla="*/ 971495 h 1291275"/>
                    <a:gd name="connsiteX17" fmla="*/ 872187 w 1855210"/>
                    <a:gd name="connsiteY17" fmla="*/ 876152 h 1291275"/>
                    <a:gd name="connsiteX18" fmla="*/ 889154 w 1855210"/>
                    <a:gd name="connsiteY18" fmla="*/ 783398 h 1291275"/>
                    <a:gd name="connsiteX19" fmla="*/ 785198 w 1855210"/>
                    <a:gd name="connsiteY19" fmla="*/ 715109 h 1291275"/>
                    <a:gd name="connsiteX20" fmla="*/ 468327 w 1855210"/>
                    <a:gd name="connsiteY20" fmla="*/ 693272 h 1291275"/>
                    <a:gd name="connsiteX21" fmla="*/ 254903 w 1855210"/>
                    <a:gd name="connsiteY21" fmla="*/ 600011 h 1291275"/>
                    <a:gd name="connsiteX22" fmla="*/ 3507 w 1855210"/>
                    <a:gd name="connsiteY22" fmla="*/ 601832 h 1291275"/>
                    <a:gd name="connsiteX23" fmla="*/ 25416 w 1855210"/>
                    <a:gd name="connsiteY23" fmla="*/ 252330 h 1291275"/>
                    <a:gd name="connsiteX24" fmla="*/ 50748 w 1855210"/>
                    <a:gd name="connsiteY24" fmla="*/ 80370 h 1291275"/>
                    <a:gd name="connsiteX25" fmla="*/ 67619 w 1855210"/>
                    <a:gd name="connsiteY25" fmla="*/ 10774 h 1291275"/>
                    <a:gd name="connsiteX0" fmla="*/ 78995 w 1866586"/>
                    <a:gd name="connsiteY0" fmla="*/ 10774 h 1291275"/>
                    <a:gd name="connsiteX1" fmla="*/ 329479 w 1866586"/>
                    <a:gd name="connsiteY1" fmla="*/ 10459 h 1291275"/>
                    <a:gd name="connsiteX2" fmla="*/ 644805 w 1866586"/>
                    <a:gd name="connsiteY2" fmla="*/ 6200 h 1291275"/>
                    <a:gd name="connsiteX3" fmla="*/ 995686 w 1866586"/>
                    <a:gd name="connsiteY3" fmla="*/ 105260 h 1291275"/>
                    <a:gd name="connsiteX4" fmla="*/ 1224647 w 1866586"/>
                    <a:gd name="connsiteY4" fmla="*/ 206114 h 1291275"/>
                    <a:gd name="connsiteX5" fmla="*/ 1668423 w 1866586"/>
                    <a:gd name="connsiteY5" fmla="*/ 380852 h 1291275"/>
                    <a:gd name="connsiteX6" fmla="*/ 1851303 w 1866586"/>
                    <a:gd name="connsiteY6" fmla="*/ 464672 h 1291275"/>
                    <a:gd name="connsiteX7" fmla="*/ 1828443 w 1866586"/>
                    <a:gd name="connsiteY7" fmla="*/ 601832 h 1291275"/>
                    <a:gd name="connsiteX8" fmla="*/ 1605831 w 1866586"/>
                    <a:gd name="connsiteY8" fmla="*/ 599274 h 1291275"/>
                    <a:gd name="connsiteX9" fmla="*/ 1420749 w 1866586"/>
                    <a:gd name="connsiteY9" fmla="*/ 789030 h 1291275"/>
                    <a:gd name="connsiteX10" fmla="*/ 1599843 w 1866586"/>
                    <a:gd name="connsiteY10" fmla="*/ 914252 h 1291275"/>
                    <a:gd name="connsiteX11" fmla="*/ 1708836 w 1866586"/>
                    <a:gd name="connsiteY11" fmla="*/ 974319 h 1291275"/>
                    <a:gd name="connsiteX12" fmla="*/ 1636787 w 1866586"/>
                    <a:gd name="connsiteY12" fmla="*/ 1197581 h 1291275"/>
                    <a:gd name="connsiteX13" fmla="*/ 1356684 w 1866586"/>
                    <a:gd name="connsiteY13" fmla="*/ 1274799 h 1291275"/>
                    <a:gd name="connsiteX14" fmla="*/ 1135023 w 1866586"/>
                    <a:gd name="connsiteY14" fmla="*/ 1241912 h 1291275"/>
                    <a:gd name="connsiteX15" fmla="*/ 929807 w 1866586"/>
                    <a:gd name="connsiteY15" fmla="*/ 1277540 h 1291275"/>
                    <a:gd name="connsiteX16" fmla="*/ 874136 w 1866586"/>
                    <a:gd name="connsiteY16" fmla="*/ 971495 h 1291275"/>
                    <a:gd name="connsiteX17" fmla="*/ 883563 w 1866586"/>
                    <a:gd name="connsiteY17" fmla="*/ 876152 h 1291275"/>
                    <a:gd name="connsiteX18" fmla="*/ 900530 w 1866586"/>
                    <a:gd name="connsiteY18" fmla="*/ 783398 h 1291275"/>
                    <a:gd name="connsiteX19" fmla="*/ 796574 w 1866586"/>
                    <a:gd name="connsiteY19" fmla="*/ 715109 h 1291275"/>
                    <a:gd name="connsiteX20" fmla="*/ 479703 w 1866586"/>
                    <a:gd name="connsiteY20" fmla="*/ 693272 h 1291275"/>
                    <a:gd name="connsiteX21" fmla="*/ 266279 w 1866586"/>
                    <a:gd name="connsiteY21" fmla="*/ 600011 h 1291275"/>
                    <a:gd name="connsiteX22" fmla="*/ 14883 w 1866586"/>
                    <a:gd name="connsiteY22" fmla="*/ 601832 h 1291275"/>
                    <a:gd name="connsiteX23" fmla="*/ 26020 w 1866586"/>
                    <a:gd name="connsiteY23" fmla="*/ 260968 h 1291275"/>
                    <a:gd name="connsiteX24" fmla="*/ 62124 w 1866586"/>
                    <a:gd name="connsiteY24" fmla="*/ 80370 h 1291275"/>
                    <a:gd name="connsiteX25" fmla="*/ 78995 w 1866586"/>
                    <a:gd name="connsiteY25" fmla="*/ 10774 h 1291275"/>
                    <a:gd name="connsiteX0" fmla="*/ 84341 w 1871932"/>
                    <a:gd name="connsiteY0" fmla="*/ 10774 h 1291275"/>
                    <a:gd name="connsiteX1" fmla="*/ 334825 w 1871932"/>
                    <a:gd name="connsiteY1" fmla="*/ 10459 h 1291275"/>
                    <a:gd name="connsiteX2" fmla="*/ 650151 w 1871932"/>
                    <a:gd name="connsiteY2" fmla="*/ 6200 h 1291275"/>
                    <a:gd name="connsiteX3" fmla="*/ 1001032 w 1871932"/>
                    <a:gd name="connsiteY3" fmla="*/ 105260 h 1291275"/>
                    <a:gd name="connsiteX4" fmla="*/ 1229993 w 1871932"/>
                    <a:gd name="connsiteY4" fmla="*/ 206114 h 1291275"/>
                    <a:gd name="connsiteX5" fmla="*/ 1673769 w 1871932"/>
                    <a:gd name="connsiteY5" fmla="*/ 380852 h 1291275"/>
                    <a:gd name="connsiteX6" fmla="*/ 1856649 w 1871932"/>
                    <a:gd name="connsiteY6" fmla="*/ 464672 h 1291275"/>
                    <a:gd name="connsiteX7" fmla="*/ 1833789 w 1871932"/>
                    <a:gd name="connsiteY7" fmla="*/ 601832 h 1291275"/>
                    <a:gd name="connsiteX8" fmla="*/ 1611177 w 1871932"/>
                    <a:gd name="connsiteY8" fmla="*/ 599274 h 1291275"/>
                    <a:gd name="connsiteX9" fmla="*/ 1426095 w 1871932"/>
                    <a:gd name="connsiteY9" fmla="*/ 789030 h 1291275"/>
                    <a:gd name="connsiteX10" fmla="*/ 1605189 w 1871932"/>
                    <a:gd name="connsiteY10" fmla="*/ 914252 h 1291275"/>
                    <a:gd name="connsiteX11" fmla="*/ 1714182 w 1871932"/>
                    <a:gd name="connsiteY11" fmla="*/ 974319 h 1291275"/>
                    <a:gd name="connsiteX12" fmla="*/ 1642133 w 1871932"/>
                    <a:gd name="connsiteY12" fmla="*/ 1197581 h 1291275"/>
                    <a:gd name="connsiteX13" fmla="*/ 1362030 w 1871932"/>
                    <a:gd name="connsiteY13" fmla="*/ 1274799 h 1291275"/>
                    <a:gd name="connsiteX14" fmla="*/ 1140369 w 1871932"/>
                    <a:gd name="connsiteY14" fmla="*/ 1241912 h 1291275"/>
                    <a:gd name="connsiteX15" fmla="*/ 935153 w 1871932"/>
                    <a:gd name="connsiteY15" fmla="*/ 1277540 h 1291275"/>
                    <a:gd name="connsiteX16" fmla="*/ 879482 w 1871932"/>
                    <a:gd name="connsiteY16" fmla="*/ 971495 h 1291275"/>
                    <a:gd name="connsiteX17" fmla="*/ 888909 w 1871932"/>
                    <a:gd name="connsiteY17" fmla="*/ 876152 h 1291275"/>
                    <a:gd name="connsiteX18" fmla="*/ 905876 w 1871932"/>
                    <a:gd name="connsiteY18" fmla="*/ 783398 h 1291275"/>
                    <a:gd name="connsiteX19" fmla="*/ 801920 w 1871932"/>
                    <a:gd name="connsiteY19" fmla="*/ 715109 h 1291275"/>
                    <a:gd name="connsiteX20" fmla="*/ 485049 w 1871932"/>
                    <a:gd name="connsiteY20" fmla="*/ 693272 h 1291275"/>
                    <a:gd name="connsiteX21" fmla="*/ 271625 w 1871932"/>
                    <a:gd name="connsiteY21" fmla="*/ 600011 h 1291275"/>
                    <a:gd name="connsiteX22" fmla="*/ 20229 w 1871932"/>
                    <a:gd name="connsiteY22" fmla="*/ 601832 h 1291275"/>
                    <a:gd name="connsiteX23" fmla="*/ 31366 w 1871932"/>
                    <a:gd name="connsiteY23" fmla="*/ 260968 h 1291275"/>
                    <a:gd name="connsiteX24" fmla="*/ 67470 w 1871932"/>
                    <a:gd name="connsiteY24" fmla="*/ 80370 h 1291275"/>
                    <a:gd name="connsiteX25" fmla="*/ 84341 w 1871932"/>
                    <a:gd name="connsiteY25"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16505 w 1868208"/>
                    <a:gd name="connsiteY22" fmla="*/ 601832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163"/>
                    <a:gd name="connsiteX1" fmla="*/ 331101 w 1868208"/>
                    <a:gd name="connsiteY1" fmla="*/ 10459 h 1275163"/>
                    <a:gd name="connsiteX2" fmla="*/ 646427 w 1868208"/>
                    <a:gd name="connsiteY2" fmla="*/ 6200 h 1275163"/>
                    <a:gd name="connsiteX3" fmla="*/ 997308 w 1868208"/>
                    <a:gd name="connsiteY3" fmla="*/ 105260 h 1275163"/>
                    <a:gd name="connsiteX4" fmla="*/ 1226269 w 1868208"/>
                    <a:gd name="connsiteY4" fmla="*/ 206114 h 1275163"/>
                    <a:gd name="connsiteX5" fmla="*/ 1670045 w 1868208"/>
                    <a:gd name="connsiteY5" fmla="*/ 380852 h 1275163"/>
                    <a:gd name="connsiteX6" fmla="*/ 1852925 w 1868208"/>
                    <a:gd name="connsiteY6" fmla="*/ 464672 h 1275163"/>
                    <a:gd name="connsiteX7" fmla="*/ 1830065 w 1868208"/>
                    <a:gd name="connsiteY7" fmla="*/ 601832 h 1275163"/>
                    <a:gd name="connsiteX8" fmla="*/ 1607453 w 1868208"/>
                    <a:gd name="connsiteY8" fmla="*/ 599274 h 1275163"/>
                    <a:gd name="connsiteX9" fmla="*/ 1422371 w 1868208"/>
                    <a:gd name="connsiteY9" fmla="*/ 789030 h 1275163"/>
                    <a:gd name="connsiteX10" fmla="*/ 1601465 w 1868208"/>
                    <a:gd name="connsiteY10" fmla="*/ 914252 h 1275163"/>
                    <a:gd name="connsiteX11" fmla="*/ 1710458 w 1868208"/>
                    <a:gd name="connsiteY11" fmla="*/ 974319 h 1275163"/>
                    <a:gd name="connsiteX12" fmla="*/ 1638409 w 1868208"/>
                    <a:gd name="connsiteY12" fmla="*/ 1197581 h 1275163"/>
                    <a:gd name="connsiteX13" fmla="*/ 1358306 w 1868208"/>
                    <a:gd name="connsiteY13" fmla="*/ 1274799 h 1275163"/>
                    <a:gd name="connsiteX14" fmla="*/ 1102172 w 1868208"/>
                    <a:gd name="connsiteY14" fmla="*/ 1172810 h 1275163"/>
                    <a:gd name="connsiteX15" fmla="*/ 914193 w 1868208"/>
                    <a:gd name="connsiteY15" fmla="*/ 1245148 h 1275163"/>
                    <a:gd name="connsiteX16" fmla="*/ 852059 w 1868208"/>
                    <a:gd name="connsiteY16" fmla="*/ 971495 h 1275163"/>
                    <a:gd name="connsiteX17" fmla="*/ 861485 w 1868208"/>
                    <a:gd name="connsiteY17" fmla="*/ 871834 h 1275163"/>
                    <a:gd name="connsiteX18" fmla="*/ 899996 w 1868208"/>
                    <a:gd name="connsiteY18" fmla="*/ 742368 h 1275163"/>
                    <a:gd name="connsiteX19" fmla="*/ 798196 w 1868208"/>
                    <a:gd name="connsiteY19" fmla="*/ 715109 h 1275163"/>
                    <a:gd name="connsiteX20" fmla="*/ 533034 w 1868208"/>
                    <a:gd name="connsiteY20" fmla="*/ 695431 h 1275163"/>
                    <a:gd name="connsiteX21" fmla="*/ 267901 w 1868208"/>
                    <a:gd name="connsiteY21" fmla="*/ 600011 h 1275163"/>
                    <a:gd name="connsiteX22" fmla="*/ 40205 w 1868208"/>
                    <a:gd name="connsiteY22" fmla="*/ 625587 h 1275163"/>
                    <a:gd name="connsiteX23" fmla="*/ 56923 w 1868208"/>
                    <a:gd name="connsiteY23" fmla="*/ 491765 h 1275163"/>
                    <a:gd name="connsiteX24" fmla="*/ 27642 w 1868208"/>
                    <a:gd name="connsiteY24" fmla="*/ 260968 h 1275163"/>
                    <a:gd name="connsiteX25" fmla="*/ 63746 w 1868208"/>
                    <a:gd name="connsiteY25" fmla="*/ 80370 h 1275163"/>
                    <a:gd name="connsiteX26" fmla="*/ 80617 w 1868208"/>
                    <a:gd name="connsiteY26" fmla="*/ 10774 h 1275163"/>
                    <a:gd name="connsiteX0" fmla="*/ 80617 w 1868208"/>
                    <a:gd name="connsiteY0" fmla="*/ 10774 h 1290185"/>
                    <a:gd name="connsiteX1" fmla="*/ 331101 w 1868208"/>
                    <a:gd name="connsiteY1" fmla="*/ 10459 h 1290185"/>
                    <a:gd name="connsiteX2" fmla="*/ 646427 w 1868208"/>
                    <a:gd name="connsiteY2" fmla="*/ 6200 h 1290185"/>
                    <a:gd name="connsiteX3" fmla="*/ 997308 w 1868208"/>
                    <a:gd name="connsiteY3" fmla="*/ 105260 h 1290185"/>
                    <a:gd name="connsiteX4" fmla="*/ 1226269 w 1868208"/>
                    <a:gd name="connsiteY4" fmla="*/ 206114 h 1290185"/>
                    <a:gd name="connsiteX5" fmla="*/ 1670045 w 1868208"/>
                    <a:gd name="connsiteY5" fmla="*/ 380852 h 1290185"/>
                    <a:gd name="connsiteX6" fmla="*/ 1852925 w 1868208"/>
                    <a:gd name="connsiteY6" fmla="*/ 464672 h 1290185"/>
                    <a:gd name="connsiteX7" fmla="*/ 1830065 w 1868208"/>
                    <a:gd name="connsiteY7" fmla="*/ 601832 h 1290185"/>
                    <a:gd name="connsiteX8" fmla="*/ 1607453 w 1868208"/>
                    <a:gd name="connsiteY8" fmla="*/ 599274 h 1290185"/>
                    <a:gd name="connsiteX9" fmla="*/ 1422371 w 1868208"/>
                    <a:gd name="connsiteY9" fmla="*/ 789030 h 1290185"/>
                    <a:gd name="connsiteX10" fmla="*/ 1601465 w 1868208"/>
                    <a:gd name="connsiteY10" fmla="*/ 914252 h 1290185"/>
                    <a:gd name="connsiteX11" fmla="*/ 1710458 w 1868208"/>
                    <a:gd name="connsiteY11" fmla="*/ 974319 h 1290185"/>
                    <a:gd name="connsiteX12" fmla="*/ 1638409 w 1868208"/>
                    <a:gd name="connsiteY12" fmla="*/ 1197581 h 1290185"/>
                    <a:gd name="connsiteX13" fmla="*/ 1285052 w 1868208"/>
                    <a:gd name="connsiteY13" fmla="*/ 1289916 h 1290185"/>
                    <a:gd name="connsiteX14" fmla="*/ 1102172 w 1868208"/>
                    <a:gd name="connsiteY14" fmla="*/ 1172810 h 1290185"/>
                    <a:gd name="connsiteX15" fmla="*/ 914193 w 1868208"/>
                    <a:gd name="connsiteY15" fmla="*/ 1245148 h 1290185"/>
                    <a:gd name="connsiteX16" fmla="*/ 852059 w 1868208"/>
                    <a:gd name="connsiteY16" fmla="*/ 971495 h 1290185"/>
                    <a:gd name="connsiteX17" fmla="*/ 861485 w 1868208"/>
                    <a:gd name="connsiteY17" fmla="*/ 871834 h 1290185"/>
                    <a:gd name="connsiteX18" fmla="*/ 899996 w 1868208"/>
                    <a:gd name="connsiteY18" fmla="*/ 742368 h 1290185"/>
                    <a:gd name="connsiteX19" fmla="*/ 798196 w 1868208"/>
                    <a:gd name="connsiteY19" fmla="*/ 715109 h 1290185"/>
                    <a:gd name="connsiteX20" fmla="*/ 533034 w 1868208"/>
                    <a:gd name="connsiteY20" fmla="*/ 695431 h 1290185"/>
                    <a:gd name="connsiteX21" fmla="*/ 267901 w 1868208"/>
                    <a:gd name="connsiteY21" fmla="*/ 600011 h 1290185"/>
                    <a:gd name="connsiteX22" fmla="*/ 40205 w 1868208"/>
                    <a:gd name="connsiteY22" fmla="*/ 625587 h 1290185"/>
                    <a:gd name="connsiteX23" fmla="*/ 56923 w 1868208"/>
                    <a:gd name="connsiteY23" fmla="*/ 491765 h 1290185"/>
                    <a:gd name="connsiteX24" fmla="*/ 27642 w 1868208"/>
                    <a:gd name="connsiteY24" fmla="*/ 260968 h 1290185"/>
                    <a:gd name="connsiteX25" fmla="*/ 63746 w 1868208"/>
                    <a:gd name="connsiteY25" fmla="*/ 80370 h 1290185"/>
                    <a:gd name="connsiteX26" fmla="*/ 80617 w 1868208"/>
                    <a:gd name="connsiteY26" fmla="*/ 10774 h 1290185"/>
                    <a:gd name="connsiteX0" fmla="*/ 80617 w 1868208"/>
                    <a:gd name="connsiteY0" fmla="*/ 10774 h 1311250"/>
                    <a:gd name="connsiteX1" fmla="*/ 331101 w 1868208"/>
                    <a:gd name="connsiteY1" fmla="*/ 10459 h 1311250"/>
                    <a:gd name="connsiteX2" fmla="*/ 646427 w 1868208"/>
                    <a:gd name="connsiteY2" fmla="*/ 6200 h 1311250"/>
                    <a:gd name="connsiteX3" fmla="*/ 997308 w 1868208"/>
                    <a:gd name="connsiteY3" fmla="*/ 105260 h 1311250"/>
                    <a:gd name="connsiteX4" fmla="*/ 1226269 w 1868208"/>
                    <a:gd name="connsiteY4" fmla="*/ 206114 h 1311250"/>
                    <a:gd name="connsiteX5" fmla="*/ 1670045 w 1868208"/>
                    <a:gd name="connsiteY5" fmla="*/ 380852 h 1311250"/>
                    <a:gd name="connsiteX6" fmla="*/ 1852925 w 1868208"/>
                    <a:gd name="connsiteY6" fmla="*/ 464672 h 1311250"/>
                    <a:gd name="connsiteX7" fmla="*/ 1830065 w 1868208"/>
                    <a:gd name="connsiteY7" fmla="*/ 601832 h 1311250"/>
                    <a:gd name="connsiteX8" fmla="*/ 1607453 w 1868208"/>
                    <a:gd name="connsiteY8" fmla="*/ 599274 h 1311250"/>
                    <a:gd name="connsiteX9" fmla="*/ 1422371 w 1868208"/>
                    <a:gd name="connsiteY9" fmla="*/ 789030 h 1311250"/>
                    <a:gd name="connsiteX10" fmla="*/ 1601465 w 1868208"/>
                    <a:gd name="connsiteY10" fmla="*/ 914252 h 1311250"/>
                    <a:gd name="connsiteX11" fmla="*/ 1710458 w 1868208"/>
                    <a:gd name="connsiteY11" fmla="*/ 974319 h 1311250"/>
                    <a:gd name="connsiteX12" fmla="*/ 1638409 w 1868208"/>
                    <a:gd name="connsiteY12" fmla="*/ 1197581 h 1311250"/>
                    <a:gd name="connsiteX13" fmla="*/ 1285052 w 1868208"/>
                    <a:gd name="connsiteY13" fmla="*/ 1289916 h 1311250"/>
                    <a:gd name="connsiteX14" fmla="*/ 1102172 w 1868208"/>
                    <a:gd name="connsiteY14" fmla="*/ 1172810 h 1311250"/>
                    <a:gd name="connsiteX15" fmla="*/ 914193 w 1868208"/>
                    <a:gd name="connsiteY15" fmla="*/ 1245148 h 1311250"/>
                    <a:gd name="connsiteX16" fmla="*/ 852059 w 1868208"/>
                    <a:gd name="connsiteY16" fmla="*/ 971495 h 1311250"/>
                    <a:gd name="connsiteX17" fmla="*/ 861485 w 1868208"/>
                    <a:gd name="connsiteY17" fmla="*/ 871834 h 1311250"/>
                    <a:gd name="connsiteX18" fmla="*/ 899996 w 1868208"/>
                    <a:gd name="connsiteY18" fmla="*/ 742368 h 1311250"/>
                    <a:gd name="connsiteX19" fmla="*/ 798196 w 1868208"/>
                    <a:gd name="connsiteY19" fmla="*/ 715109 h 1311250"/>
                    <a:gd name="connsiteX20" fmla="*/ 533034 w 1868208"/>
                    <a:gd name="connsiteY20" fmla="*/ 695431 h 1311250"/>
                    <a:gd name="connsiteX21" fmla="*/ 267901 w 1868208"/>
                    <a:gd name="connsiteY21" fmla="*/ 600011 h 1311250"/>
                    <a:gd name="connsiteX22" fmla="*/ 40205 w 1868208"/>
                    <a:gd name="connsiteY22" fmla="*/ 625587 h 1311250"/>
                    <a:gd name="connsiteX23" fmla="*/ 56923 w 1868208"/>
                    <a:gd name="connsiteY23" fmla="*/ 491765 h 1311250"/>
                    <a:gd name="connsiteX24" fmla="*/ 27642 w 1868208"/>
                    <a:gd name="connsiteY24" fmla="*/ 260968 h 1311250"/>
                    <a:gd name="connsiteX25" fmla="*/ 63746 w 1868208"/>
                    <a:gd name="connsiteY25" fmla="*/ 80370 h 1311250"/>
                    <a:gd name="connsiteX26" fmla="*/ 80617 w 1868208"/>
                    <a:gd name="connsiteY26" fmla="*/ 10774 h 1311250"/>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601465 w 1868208"/>
                    <a:gd name="connsiteY10" fmla="*/ 914252 h 1291214"/>
                    <a:gd name="connsiteX11" fmla="*/ 1710458 w 1868208"/>
                    <a:gd name="connsiteY11" fmla="*/ 974319 h 1291214"/>
                    <a:gd name="connsiteX12" fmla="*/ 1638409 w 1868208"/>
                    <a:gd name="connsiteY12" fmla="*/ 1197581 h 1291214"/>
                    <a:gd name="connsiteX13" fmla="*/ 1285052 w 1868208"/>
                    <a:gd name="connsiteY13" fmla="*/ 1289916 h 1291214"/>
                    <a:gd name="connsiteX14" fmla="*/ 1102172 w 1868208"/>
                    <a:gd name="connsiteY14" fmla="*/ 1172810 h 1291214"/>
                    <a:gd name="connsiteX15" fmla="*/ 914193 w 1868208"/>
                    <a:gd name="connsiteY15" fmla="*/ 1245148 h 1291214"/>
                    <a:gd name="connsiteX16" fmla="*/ 852059 w 1868208"/>
                    <a:gd name="connsiteY16" fmla="*/ 971495 h 1291214"/>
                    <a:gd name="connsiteX17" fmla="*/ 861485 w 1868208"/>
                    <a:gd name="connsiteY17" fmla="*/ 871834 h 1291214"/>
                    <a:gd name="connsiteX18" fmla="*/ 899996 w 1868208"/>
                    <a:gd name="connsiteY18" fmla="*/ 742368 h 1291214"/>
                    <a:gd name="connsiteX19" fmla="*/ 798196 w 1868208"/>
                    <a:gd name="connsiteY19" fmla="*/ 715109 h 1291214"/>
                    <a:gd name="connsiteX20" fmla="*/ 533034 w 1868208"/>
                    <a:gd name="connsiteY20" fmla="*/ 695431 h 1291214"/>
                    <a:gd name="connsiteX21" fmla="*/ 267901 w 1868208"/>
                    <a:gd name="connsiteY21" fmla="*/ 600011 h 1291214"/>
                    <a:gd name="connsiteX22" fmla="*/ 40205 w 1868208"/>
                    <a:gd name="connsiteY22" fmla="*/ 625587 h 1291214"/>
                    <a:gd name="connsiteX23" fmla="*/ 56923 w 1868208"/>
                    <a:gd name="connsiteY23" fmla="*/ 491765 h 1291214"/>
                    <a:gd name="connsiteX24" fmla="*/ 27642 w 1868208"/>
                    <a:gd name="connsiteY24" fmla="*/ 260968 h 1291214"/>
                    <a:gd name="connsiteX25" fmla="*/ 63746 w 1868208"/>
                    <a:gd name="connsiteY25" fmla="*/ 80370 h 1291214"/>
                    <a:gd name="connsiteX26" fmla="*/ 80617 w 1868208"/>
                    <a:gd name="connsiteY26"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21991 w 1868208"/>
                    <a:gd name="connsiteY10" fmla="*/ 873986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385744 w 1869742"/>
                    <a:gd name="connsiteY10" fmla="*/ 855973 h 1291214"/>
                    <a:gd name="connsiteX11" fmla="*/ 1521991 w 1869742"/>
                    <a:gd name="connsiteY11" fmla="*/ 873986 h 1291214"/>
                    <a:gd name="connsiteX12" fmla="*/ 1601465 w 1869742"/>
                    <a:gd name="connsiteY12" fmla="*/ 914252 h 1291214"/>
                    <a:gd name="connsiteX13" fmla="*/ 1710458 w 1869742"/>
                    <a:gd name="connsiteY13" fmla="*/ 974319 h 1291214"/>
                    <a:gd name="connsiteX14" fmla="*/ 1638409 w 1869742"/>
                    <a:gd name="connsiteY14" fmla="*/ 1197581 h 1291214"/>
                    <a:gd name="connsiteX15" fmla="*/ 1285052 w 1869742"/>
                    <a:gd name="connsiteY15" fmla="*/ 1289916 h 1291214"/>
                    <a:gd name="connsiteX16" fmla="*/ 1102172 w 1869742"/>
                    <a:gd name="connsiteY16" fmla="*/ 1172810 h 1291214"/>
                    <a:gd name="connsiteX17" fmla="*/ 914193 w 1869742"/>
                    <a:gd name="connsiteY17" fmla="*/ 1245148 h 1291214"/>
                    <a:gd name="connsiteX18" fmla="*/ 852059 w 1869742"/>
                    <a:gd name="connsiteY18" fmla="*/ 971495 h 1291214"/>
                    <a:gd name="connsiteX19" fmla="*/ 861485 w 1869742"/>
                    <a:gd name="connsiteY19" fmla="*/ 871834 h 1291214"/>
                    <a:gd name="connsiteX20" fmla="*/ 899996 w 1869742"/>
                    <a:gd name="connsiteY20" fmla="*/ 742368 h 1291214"/>
                    <a:gd name="connsiteX21" fmla="*/ 798196 w 1869742"/>
                    <a:gd name="connsiteY21" fmla="*/ 715109 h 1291214"/>
                    <a:gd name="connsiteX22" fmla="*/ 533034 w 1869742"/>
                    <a:gd name="connsiteY22" fmla="*/ 695431 h 1291214"/>
                    <a:gd name="connsiteX23" fmla="*/ 267901 w 1869742"/>
                    <a:gd name="connsiteY23" fmla="*/ 600011 h 1291214"/>
                    <a:gd name="connsiteX24" fmla="*/ 40205 w 1869742"/>
                    <a:gd name="connsiteY24" fmla="*/ 625587 h 1291214"/>
                    <a:gd name="connsiteX25" fmla="*/ 56923 w 1869742"/>
                    <a:gd name="connsiteY25" fmla="*/ 491765 h 1291214"/>
                    <a:gd name="connsiteX26" fmla="*/ 27642 w 1869742"/>
                    <a:gd name="connsiteY26" fmla="*/ 260968 h 1291214"/>
                    <a:gd name="connsiteX27" fmla="*/ 63746 w 1869742"/>
                    <a:gd name="connsiteY27" fmla="*/ 80370 h 1291214"/>
                    <a:gd name="connsiteX28" fmla="*/ 80617 w 1869742"/>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9742" h="1291214">
                      <a:moveTo>
                        <a:pt x="80617" y="10774"/>
                      </a:moveTo>
                      <a:cubicBezTo>
                        <a:pt x="144566" y="31514"/>
                        <a:pt x="236799" y="11221"/>
                        <a:pt x="331101" y="10459"/>
                      </a:cubicBezTo>
                      <a:cubicBezTo>
                        <a:pt x="425403" y="9697"/>
                        <a:pt x="535393" y="-9600"/>
                        <a:pt x="646427" y="6200"/>
                      </a:cubicBezTo>
                      <a:cubicBezTo>
                        <a:pt x="757461" y="22000"/>
                        <a:pt x="900668" y="71941"/>
                        <a:pt x="997308" y="105260"/>
                      </a:cubicBezTo>
                      <a:cubicBezTo>
                        <a:pt x="1093948" y="138579"/>
                        <a:pt x="1114146" y="160182"/>
                        <a:pt x="1226269" y="206114"/>
                      </a:cubicBezTo>
                      <a:cubicBezTo>
                        <a:pt x="1338392" y="252046"/>
                        <a:pt x="1565602" y="337759"/>
                        <a:pt x="1670045" y="380852"/>
                      </a:cubicBezTo>
                      <a:cubicBezTo>
                        <a:pt x="1774488" y="423945"/>
                        <a:pt x="1826255" y="427842"/>
                        <a:pt x="1852925" y="464672"/>
                      </a:cubicBezTo>
                      <a:cubicBezTo>
                        <a:pt x="1879595" y="501502"/>
                        <a:pt x="1876363" y="575799"/>
                        <a:pt x="1830065" y="601832"/>
                      </a:cubicBezTo>
                      <a:cubicBezTo>
                        <a:pt x="1783767" y="627865"/>
                        <a:pt x="1617144" y="550676"/>
                        <a:pt x="1575135" y="620869"/>
                      </a:cubicBezTo>
                      <a:cubicBezTo>
                        <a:pt x="1533126" y="691062"/>
                        <a:pt x="1443948" y="659405"/>
                        <a:pt x="1409955" y="686115"/>
                      </a:cubicBezTo>
                      <a:cubicBezTo>
                        <a:pt x="1375962" y="712825"/>
                        <a:pt x="1385982" y="750661"/>
                        <a:pt x="1422883" y="778971"/>
                      </a:cubicBezTo>
                      <a:cubicBezTo>
                        <a:pt x="1408076" y="807281"/>
                        <a:pt x="1369226" y="840137"/>
                        <a:pt x="1385744" y="855973"/>
                      </a:cubicBezTo>
                      <a:cubicBezTo>
                        <a:pt x="1402262" y="871809"/>
                        <a:pt x="1496450" y="930856"/>
                        <a:pt x="1521991" y="873986"/>
                      </a:cubicBezTo>
                      <a:cubicBezTo>
                        <a:pt x="1551840" y="894856"/>
                        <a:pt x="1570054" y="897530"/>
                        <a:pt x="1601465" y="914252"/>
                      </a:cubicBezTo>
                      <a:cubicBezTo>
                        <a:pt x="1632876" y="930974"/>
                        <a:pt x="1704301" y="927098"/>
                        <a:pt x="1710458" y="974319"/>
                      </a:cubicBezTo>
                      <a:cubicBezTo>
                        <a:pt x="1716615" y="1021541"/>
                        <a:pt x="1709310" y="1144982"/>
                        <a:pt x="1638409" y="1197581"/>
                      </a:cubicBezTo>
                      <a:cubicBezTo>
                        <a:pt x="1567508" y="1250180"/>
                        <a:pt x="1370116" y="1274610"/>
                        <a:pt x="1285052" y="1289916"/>
                      </a:cubicBezTo>
                      <a:cubicBezTo>
                        <a:pt x="1199988" y="1305222"/>
                        <a:pt x="1163982" y="1180271"/>
                        <a:pt x="1102172" y="1172810"/>
                      </a:cubicBezTo>
                      <a:cubicBezTo>
                        <a:pt x="1040362" y="1165349"/>
                        <a:pt x="955879" y="1278701"/>
                        <a:pt x="914193" y="1245148"/>
                      </a:cubicBezTo>
                      <a:cubicBezTo>
                        <a:pt x="872507" y="1211595"/>
                        <a:pt x="860844" y="1033714"/>
                        <a:pt x="852059" y="971495"/>
                      </a:cubicBezTo>
                      <a:cubicBezTo>
                        <a:pt x="843274" y="909276"/>
                        <a:pt x="853496" y="910022"/>
                        <a:pt x="861485" y="871834"/>
                      </a:cubicBezTo>
                      <a:cubicBezTo>
                        <a:pt x="869474" y="833646"/>
                        <a:pt x="910544" y="768489"/>
                        <a:pt x="899996" y="742368"/>
                      </a:cubicBezTo>
                      <a:cubicBezTo>
                        <a:pt x="889448" y="716247"/>
                        <a:pt x="859356" y="722932"/>
                        <a:pt x="798196" y="715109"/>
                      </a:cubicBezTo>
                      <a:cubicBezTo>
                        <a:pt x="737036" y="707286"/>
                        <a:pt x="574017" y="667107"/>
                        <a:pt x="533034" y="695431"/>
                      </a:cubicBezTo>
                      <a:cubicBezTo>
                        <a:pt x="492051" y="723755"/>
                        <a:pt x="350039" y="611652"/>
                        <a:pt x="267901" y="600011"/>
                      </a:cubicBezTo>
                      <a:cubicBezTo>
                        <a:pt x="185763" y="588370"/>
                        <a:pt x="75368" y="643628"/>
                        <a:pt x="40205" y="625587"/>
                      </a:cubicBezTo>
                      <a:cubicBezTo>
                        <a:pt x="5042" y="607546"/>
                        <a:pt x="55067" y="548576"/>
                        <a:pt x="56923" y="491765"/>
                      </a:cubicBezTo>
                      <a:cubicBezTo>
                        <a:pt x="-42482" y="445751"/>
                        <a:pt x="16092" y="337452"/>
                        <a:pt x="27642" y="260968"/>
                      </a:cubicBezTo>
                      <a:cubicBezTo>
                        <a:pt x="42338" y="177657"/>
                        <a:pt x="54917" y="122069"/>
                        <a:pt x="63746" y="80370"/>
                      </a:cubicBezTo>
                      <a:cubicBezTo>
                        <a:pt x="72575" y="38671"/>
                        <a:pt x="16668" y="-9966"/>
                        <a:pt x="80617" y="10774"/>
                      </a:cubicBezTo>
                      <a:close/>
                    </a:path>
                  </a:pathLst>
                </a:custGeom>
                <a:noFill/>
                <a:ln w="254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33" name="正方形/長方形 32"/>
              <p:cNvSpPr/>
              <p:nvPr/>
            </p:nvSpPr>
            <p:spPr>
              <a:xfrm>
                <a:off x="6206574" y="3326647"/>
                <a:ext cx="1145209" cy="190339"/>
              </a:xfrm>
              <a:prstGeom prst="rect">
                <a:avLst/>
              </a:prstGeom>
              <a:solidFill>
                <a:schemeClr val="bg1"/>
              </a:solidFill>
              <a:ln w="6350">
                <a:solidFill>
                  <a:schemeClr val="tx1"/>
                </a:solidFill>
              </a:ln>
            </p:spPr>
            <p:txBody>
              <a:bodyPr wrap="square" lIns="0" tIns="0" rIns="0" bIns="0" anchor="ctr" anchorCtr="0">
                <a:noAutofit/>
              </a:bodyPr>
              <a:lstStyle/>
              <a:p>
                <a:pPr algn="ctr">
                  <a:lnSpc>
                    <a:spcPts val="1100"/>
                  </a:lnSpc>
                </a:pPr>
                <a:r>
                  <a:rPr lang="ja-JP" altLang="en-US" sz="800" dirty="0">
                    <a:latin typeface="Meiryo UI" panose="020B0604030504040204" pitchFamily="50" charset="-128"/>
                    <a:ea typeface="Meiryo UI" panose="020B0604030504040204" pitchFamily="50" charset="-128"/>
                  </a:rPr>
                  <a:t>道路の重点整備</a:t>
                </a:r>
                <a:endParaRPr lang="en-US" altLang="ja-JP" sz="800" dirty="0">
                  <a:latin typeface="Meiryo UI" panose="020B0604030504040204" pitchFamily="50" charset="-128"/>
                  <a:ea typeface="Meiryo UI" panose="020B0604030504040204" pitchFamily="50" charset="-128"/>
                </a:endParaRPr>
              </a:p>
            </p:txBody>
          </p:sp>
          <p:sp>
            <p:nvSpPr>
              <p:cNvPr id="34" name="正方形/長方形 33"/>
              <p:cNvSpPr/>
              <p:nvPr/>
            </p:nvSpPr>
            <p:spPr>
              <a:xfrm>
                <a:off x="7701105" y="2089264"/>
                <a:ext cx="648000" cy="180000"/>
              </a:xfrm>
              <a:prstGeom prst="rect">
                <a:avLst/>
              </a:prstGeom>
              <a:solidFill>
                <a:schemeClr val="bg1"/>
              </a:solidFill>
              <a:ln w="6350">
                <a:solidFill>
                  <a:schemeClr val="tx1"/>
                </a:solidFill>
              </a:ln>
            </p:spPr>
            <p:txBody>
              <a:bodyPr wrap="square" lIns="0" tIns="0" rIns="0" bIns="0" anchor="ctr" anchorCtr="0">
                <a:noAutofit/>
              </a:bodyPr>
              <a:lstStyle/>
              <a:p>
                <a:pPr algn="ctr">
                  <a:lnSpc>
                    <a:spcPts val="1100"/>
                  </a:lnSpc>
                </a:pPr>
                <a:r>
                  <a:rPr lang="ja-JP" altLang="en-US" sz="800" dirty="0">
                    <a:latin typeface="Meiryo UI" panose="020B0604030504040204" pitchFamily="50" charset="-128"/>
                    <a:ea typeface="Meiryo UI" panose="020B0604030504040204" pitchFamily="50" charset="-128"/>
                  </a:rPr>
                  <a:t>重点除却</a:t>
                </a:r>
                <a:endParaRPr lang="en-US" altLang="ja-JP" sz="800" dirty="0">
                  <a:latin typeface="Meiryo UI" panose="020B0604030504040204" pitchFamily="50" charset="-128"/>
                  <a:ea typeface="Meiryo UI" panose="020B0604030504040204" pitchFamily="50" charset="-128"/>
                </a:endParaRPr>
              </a:p>
            </p:txBody>
          </p:sp>
        </p:grpSp>
        <p:sp>
          <p:nvSpPr>
            <p:cNvPr id="14" name="正方形/長方形 13"/>
            <p:cNvSpPr/>
            <p:nvPr/>
          </p:nvSpPr>
          <p:spPr>
            <a:xfrm>
              <a:off x="7166336" y="1108152"/>
              <a:ext cx="1013669" cy="262349"/>
            </a:xfrm>
            <a:prstGeom prst="rect">
              <a:avLst/>
            </a:prstGeom>
            <a:noFill/>
            <a:ln>
              <a:noFill/>
            </a:ln>
          </p:spPr>
          <p:txBody>
            <a:bodyPr wrap="square" lIns="36000" tIns="36000" rIns="36000" bIns="36000" anchor="ctr" anchorCtr="0">
              <a:noAutofit/>
            </a:bodyPr>
            <a:lstStyle/>
            <a:p>
              <a:pPr>
                <a:lnSpc>
                  <a:spcPts val="1600"/>
                </a:lnSpc>
              </a:pPr>
              <a:r>
                <a:rPr lang="ja-JP" altLang="en-US" sz="1000" dirty="0">
                  <a:latin typeface="Meiryo UI" panose="020B0604030504040204" pitchFamily="50" charset="-128"/>
                  <a:ea typeface="Meiryo UI" panose="020B0604030504040204" pitchFamily="50" charset="-128"/>
                </a:rPr>
                <a:t>■事業計画</a:t>
              </a:r>
              <a:endParaRPr lang="en-US" altLang="ja-JP" sz="10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10912654" y="1096958"/>
              <a:ext cx="3030737" cy="2501171"/>
              <a:chOff x="15240857" y="3398540"/>
              <a:chExt cx="3030737" cy="2501171"/>
            </a:xfrm>
          </p:grpSpPr>
          <p:sp>
            <p:nvSpPr>
              <p:cNvPr id="29" name="正方形/長方形 28"/>
              <p:cNvSpPr/>
              <p:nvPr/>
            </p:nvSpPr>
            <p:spPr>
              <a:xfrm>
                <a:off x="15240857" y="339854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342247" y="3637018"/>
                <a:ext cx="2903636" cy="2232000"/>
              </a:xfrm>
              <a:prstGeom prst="rect">
                <a:avLst/>
              </a:prstGeom>
            </p:spPr>
          </p:pic>
        </p:grpSp>
        <p:sp>
          <p:nvSpPr>
            <p:cNvPr id="16" name="フリーフォーム 15"/>
            <p:cNvSpPr/>
            <p:nvPr/>
          </p:nvSpPr>
          <p:spPr>
            <a:xfrm>
              <a:off x="11332361" y="1849273"/>
              <a:ext cx="1295400" cy="592080"/>
            </a:xfrm>
            <a:custGeom>
              <a:avLst/>
              <a:gdLst>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43000 w 1295400"/>
                <a:gd name="connsiteY4" fmla="*/ 19050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3969 w 1295400"/>
                <a:gd name="connsiteY5" fmla="*/ 208756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932"/>
                <a:gd name="connsiteX1" fmla="*/ 285750 w 1295400"/>
                <a:gd name="connsiteY1" fmla="*/ 50800 h 590932"/>
                <a:gd name="connsiteX2" fmla="*/ 647700 w 1295400"/>
                <a:gd name="connsiteY2" fmla="*/ 25400 h 590932"/>
                <a:gd name="connsiteX3" fmla="*/ 958850 w 1295400"/>
                <a:gd name="connsiteY3" fmla="*/ 0 h 590932"/>
                <a:gd name="connsiteX4" fmla="*/ 1116806 w 1295400"/>
                <a:gd name="connsiteY4" fmla="*/ 64293 h 590932"/>
                <a:gd name="connsiteX5" fmla="*/ 1273969 w 1295400"/>
                <a:gd name="connsiteY5" fmla="*/ 208756 h 590932"/>
                <a:gd name="connsiteX6" fmla="*/ 1295400 w 1295400"/>
                <a:gd name="connsiteY6" fmla="*/ 463550 h 590932"/>
                <a:gd name="connsiteX7" fmla="*/ 1219200 w 1295400"/>
                <a:gd name="connsiteY7" fmla="*/ 590550 h 590932"/>
                <a:gd name="connsiteX8" fmla="*/ 876300 w 1295400"/>
                <a:gd name="connsiteY8" fmla="*/ 527050 h 590932"/>
                <a:gd name="connsiteX9" fmla="*/ 742950 w 1295400"/>
                <a:gd name="connsiteY9" fmla="*/ 590550 h 590932"/>
                <a:gd name="connsiteX10" fmla="*/ 552450 w 1295400"/>
                <a:gd name="connsiteY10" fmla="*/ 514350 h 590932"/>
                <a:gd name="connsiteX11" fmla="*/ 374650 w 1295400"/>
                <a:gd name="connsiteY11" fmla="*/ 431800 h 590932"/>
                <a:gd name="connsiteX12" fmla="*/ 88900 w 1295400"/>
                <a:gd name="connsiteY12" fmla="*/ 469900 h 590932"/>
                <a:gd name="connsiteX13" fmla="*/ 82550 w 1295400"/>
                <a:gd name="connsiteY13" fmla="*/ 342900 h 590932"/>
                <a:gd name="connsiteX14" fmla="*/ 76200 w 1295400"/>
                <a:gd name="connsiteY14" fmla="*/ 247650 h 590932"/>
                <a:gd name="connsiteX15" fmla="*/ 0 w 1295400"/>
                <a:gd name="connsiteY15" fmla="*/ 165100 h 590932"/>
                <a:gd name="connsiteX16" fmla="*/ 44450 w 1295400"/>
                <a:gd name="connsiteY16" fmla="*/ 88900 h 590932"/>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400" h="592080">
                  <a:moveTo>
                    <a:pt x="44450" y="88900"/>
                  </a:moveTo>
                  <a:lnTo>
                    <a:pt x="285750" y="50800"/>
                  </a:lnTo>
                  <a:lnTo>
                    <a:pt x="647700" y="25400"/>
                  </a:lnTo>
                  <a:lnTo>
                    <a:pt x="958850" y="0"/>
                  </a:lnTo>
                  <a:lnTo>
                    <a:pt x="1116806" y="64293"/>
                  </a:lnTo>
                  <a:lnTo>
                    <a:pt x="1273969" y="208756"/>
                  </a:lnTo>
                  <a:lnTo>
                    <a:pt x="1295400" y="463550"/>
                  </a:lnTo>
                  <a:cubicBezTo>
                    <a:pt x="1270000" y="505883"/>
                    <a:pt x="1311275" y="550599"/>
                    <a:pt x="1219200" y="590550"/>
                  </a:cubicBezTo>
                  <a:cubicBezTo>
                    <a:pt x="1090612" y="595577"/>
                    <a:pt x="1000125" y="507736"/>
                    <a:pt x="876300" y="527050"/>
                  </a:cubicBezTo>
                  <a:cubicBezTo>
                    <a:pt x="815182" y="538692"/>
                    <a:pt x="830262" y="602720"/>
                    <a:pt x="742950" y="590550"/>
                  </a:cubicBezTo>
                  <a:cubicBezTo>
                    <a:pt x="662781" y="596106"/>
                    <a:pt x="615950" y="539750"/>
                    <a:pt x="552450" y="514350"/>
                  </a:cubicBezTo>
                  <a:lnTo>
                    <a:pt x="374650" y="431800"/>
                  </a:lnTo>
                  <a:cubicBezTo>
                    <a:pt x="279400" y="444500"/>
                    <a:pt x="205581" y="483393"/>
                    <a:pt x="88900" y="469900"/>
                  </a:cubicBezTo>
                  <a:cubicBezTo>
                    <a:pt x="55827" y="415661"/>
                    <a:pt x="84667" y="385233"/>
                    <a:pt x="82550" y="342900"/>
                  </a:cubicBezTo>
                  <a:lnTo>
                    <a:pt x="76200" y="247650"/>
                  </a:lnTo>
                  <a:cubicBezTo>
                    <a:pt x="50800" y="220133"/>
                    <a:pt x="34925" y="249767"/>
                    <a:pt x="0" y="165100"/>
                  </a:cubicBezTo>
                  <a:cubicBezTo>
                    <a:pt x="2910" y="103982"/>
                    <a:pt x="29633" y="114300"/>
                    <a:pt x="44450" y="88900"/>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 name="フリーフォーム 16"/>
            <p:cNvSpPr/>
            <p:nvPr/>
          </p:nvSpPr>
          <p:spPr>
            <a:xfrm>
              <a:off x="11400691" y="1484312"/>
              <a:ext cx="1441450" cy="505752"/>
            </a:xfrm>
            <a:custGeom>
              <a:avLst/>
              <a:gdLst>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70000 w 1441450"/>
                <a:gd name="connsiteY10" fmla="*/ 571500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62856 w 1441450"/>
                <a:gd name="connsiteY10" fmla="*/ 478631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28750 w 1441450"/>
                <a:gd name="connsiteY7" fmla="*/ 28575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18294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69850 w 1441450"/>
                <a:gd name="connsiteY19" fmla="*/ 6350 h 497681"/>
                <a:gd name="connsiteX0" fmla="*/ 7620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76200 w 1441450"/>
                <a:gd name="connsiteY19" fmla="*/ 6350 h 497681"/>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1450" h="505752">
                  <a:moveTo>
                    <a:pt x="76200" y="14421"/>
                  </a:moveTo>
                  <a:cubicBezTo>
                    <a:pt x="189442" y="-22621"/>
                    <a:pt x="220133" y="22888"/>
                    <a:pt x="292100" y="27121"/>
                  </a:cubicBezTo>
                  <a:lnTo>
                    <a:pt x="596900" y="14421"/>
                  </a:lnTo>
                  <a:lnTo>
                    <a:pt x="806450" y="8071"/>
                  </a:lnTo>
                  <a:lnTo>
                    <a:pt x="1060450" y="33471"/>
                  </a:lnTo>
                  <a:lnTo>
                    <a:pt x="1371600" y="154121"/>
                  </a:lnTo>
                  <a:lnTo>
                    <a:pt x="1441450" y="204921"/>
                  </a:lnTo>
                  <a:lnTo>
                    <a:pt x="1412081" y="274771"/>
                  </a:lnTo>
                  <a:lnTo>
                    <a:pt x="1346200" y="363671"/>
                  </a:lnTo>
                  <a:lnTo>
                    <a:pt x="1289050" y="481939"/>
                  </a:lnTo>
                  <a:cubicBezTo>
                    <a:pt x="1276350" y="489877"/>
                    <a:pt x="1289050" y="497814"/>
                    <a:pt x="1250950" y="505752"/>
                  </a:cubicBezTo>
                  <a:cubicBezTo>
                    <a:pt x="1182158" y="475325"/>
                    <a:pt x="1170517" y="432198"/>
                    <a:pt x="1130300" y="395421"/>
                  </a:cubicBezTo>
                  <a:lnTo>
                    <a:pt x="1016000" y="342240"/>
                  </a:lnTo>
                  <a:lnTo>
                    <a:pt x="781050" y="326365"/>
                  </a:lnTo>
                  <a:lnTo>
                    <a:pt x="469900" y="350971"/>
                  </a:lnTo>
                  <a:lnTo>
                    <a:pt x="228600" y="382721"/>
                  </a:lnTo>
                  <a:lnTo>
                    <a:pt x="152400" y="395421"/>
                  </a:lnTo>
                  <a:lnTo>
                    <a:pt x="19050" y="401771"/>
                  </a:lnTo>
                  <a:lnTo>
                    <a:pt x="0" y="306521"/>
                  </a:lnTo>
                  <a:cubicBezTo>
                    <a:pt x="25400" y="209154"/>
                    <a:pt x="15875" y="111788"/>
                    <a:pt x="76200" y="14421"/>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フリーフォーム 17"/>
            <p:cNvSpPr/>
            <p:nvPr/>
          </p:nvSpPr>
          <p:spPr>
            <a:xfrm>
              <a:off x="12715738" y="1741101"/>
              <a:ext cx="1140367" cy="793749"/>
            </a:xfrm>
            <a:custGeom>
              <a:avLst/>
              <a:gdLst>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49250 w 1238250"/>
                <a:gd name="connsiteY28" fmla="*/ 3175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39725 w 1238250"/>
                <a:gd name="connsiteY28" fmla="*/ 2698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19100 w 1238250"/>
                <a:gd name="connsiteY14" fmla="*/ 626268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36550 w 1238250"/>
                <a:gd name="connsiteY15" fmla="*/ 679450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11138 w 1238250"/>
                <a:gd name="connsiteY16" fmla="*/ 67945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2540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24619 w 1219200"/>
                <a:gd name="connsiteY23" fmla="*/ 273843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0 w 1168400"/>
                <a:gd name="connsiteY21" fmla="*/ 374650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30956 w 1168400"/>
                <a:gd name="connsiteY21" fmla="*/ 377032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111250 w 1144588"/>
                <a:gd name="connsiteY5" fmla="*/ 419100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099344 w 1144588"/>
                <a:gd name="connsiteY5" fmla="*/ 411956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66700 w 1127919"/>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215900 w 1127919"/>
                <a:gd name="connsiteY0" fmla="*/ 0 h 719931"/>
                <a:gd name="connsiteX1" fmla="*/ 453232 w 1127919"/>
                <a:gd name="connsiteY1" fmla="*/ 90487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337344 w 1127919"/>
                <a:gd name="connsiteY0" fmla="*/ 0 h 660399"/>
                <a:gd name="connsiteX1" fmla="*/ 453232 w 1127919"/>
                <a:gd name="connsiteY1" fmla="*/ 30955 h 660399"/>
                <a:gd name="connsiteX2" fmla="*/ 565150 w 1127919"/>
                <a:gd name="connsiteY2" fmla="*/ 73818 h 660399"/>
                <a:gd name="connsiteX3" fmla="*/ 781050 w 1127919"/>
                <a:gd name="connsiteY3" fmla="*/ 156368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34244 w 1127919"/>
                <a:gd name="connsiteY4" fmla="*/ 306387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38125 w 1144588"/>
                <a:gd name="connsiteY15" fmla="*/ 598487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23838 w 1144588"/>
                <a:gd name="connsiteY15" fmla="*/ 619918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9924"/>
                <a:gd name="connsiteX1" fmla="*/ 453232 w 1144588"/>
                <a:gd name="connsiteY1" fmla="*/ 30955 h 669924"/>
                <a:gd name="connsiteX2" fmla="*/ 565150 w 1144588"/>
                <a:gd name="connsiteY2" fmla="*/ 73818 h 669924"/>
                <a:gd name="connsiteX3" fmla="*/ 762000 w 1144588"/>
                <a:gd name="connsiteY3" fmla="*/ 192087 h 669924"/>
                <a:gd name="connsiteX4" fmla="*/ 934244 w 1144588"/>
                <a:gd name="connsiteY4" fmla="*/ 306387 h 669924"/>
                <a:gd name="connsiteX5" fmla="*/ 1144588 w 1144588"/>
                <a:gd name="connsiteY5" fmla="*/ 380999 h 669924"/>
                <a:gd name="connsiteX6" fmla="*/ 1127919 w 1144588"/>
                <a:gd name="connsiteY6" fmla="*/ 457199 h 669924"/>
                <a:gd name="connsiteX7" fmla="*/ 1079500 w 1144588"/>
                <a:gd name="connsiteY7" fmla="*/ 531018 h 669924"/>
                <a:gd name="connsiteX8" fmla="*/ 819150 w 1144588"/>
                <a:gd name="connsiteY8" fmla="*/ 531018 h 669924"/>
                <a:gd name="connsiteX9" fmla="*/ 755650 w 1144588"/>
                <a:gd name="connsiteY9" fmla="*/ 569118 h 669924"/>
                <a:gd name="connsiteX10" fmla="*/ 688975 w 1144588"/>
                <a:gd name="connsiteY10" fmla="*/ 660399 h 669924"/>
                <a:gd name="connsiteX11" fmla="*/ 571500 w 1144588"/>
                <a:gd name="connsiteY11" fmla="*/ 625474 h 669924"/>
                <a:gd name="connsiteX12" fmla="*/ 461169 w 1144588"/>
                <a:gd name="connsiteY12" fmla="*/ 569912 h 669924"/>
                <a:gd name="connsiteX13" fmla="*/ 349250 w 1144588"/>
                <a:gd name="connsiteY13" fmla="*/ 566736 h 669924"/>
                <a:gd name="connsiteX14" fmla="*/ 336550 w 1144588"/>
                <a:gd name="connsiteY14" fmla="*/ 600868 h 669924"/>
                <a:gd name="connsiteX15" fmla="*/ 223838 w 1144588"/>
                <a:gd name="connsiteY15" fmla="*/ 619918 h 669924"/>
                <a:gd name="connsiteX16" fmla="*/ 153194 w 1144588"/>
                <a:gd name="connsiteY16" fmla="*/ 669924 h 669924"/>
                <a:gd name="connsiteX17" fmla="*/ 38100 w 1144588"/>
                <a:gd name="connsiteY17" fmla="*/ 607218 h 669924"/>
                <a:gd name="connsiteX18" fmla="*/ 0 w 1144588"/>
                <a:gd name="connsiteY18" fmla="*/ 581818 h 669924"/>
                <a:gd name="connsiteX19" fmla="*/ 31750 w 1144588"/>
                <a:gd name="connsiteY19" fmla="*/ 550068 h 669924"/>
                <a:gd name="connsiteX20" fmla="*/ 11113 w 1144588"/>
                <a:gd name="connsiteY20" fmla="*/ 428625 h 669924"/>
                <a:gd name="connsiteX21" fmla="*/ 30956 w 1144588"/>
                <a:gd name="connsiteY21" fmla="*/ 317500 h 669924"/>
                <a:gd name="connsiteX22" fmla="*/ 73819 w 1144588"/>
                <a:gd name="connsiteY22" fmla="*/ 214311 h 669924"/>
                <a:gd name="connsiteX23" fmla="*/ 127794 w 1144588"/>
                <a:gd name="connsiteY23" fmla="*/ 142874 h 669924"/>
                <a:gd name="connsiteX24" fmla="*/ 192881 w 1144588"/>
                <a:gd name="connsiteY24" fmla="*/ 64293 h 669924"/>
                <a:gd name="connsiteX25" fmla="*/ 292893 w 1144588"/>
                <a:gd name="connsiteY25" fmla="*/ 791 h 669924"/>
                <a:gd name="connsiteX0" fmla="*/ 337344 w 1144588"/>
                <a:gd name="connsiteY0" fmla="*/ 0 h 753268"/>
                <a:gd name="connsiteX1" fmla="*/ 453232 w 1144588"/>
                <a:gd name="connsiteY1" fmla="*/ 30955 h 753268"/>
                <a:gd name="connsiteX2" fmla="*/ 565150 w 1144588"/>
                <a:gd name="connsiteY2" fmla="*/ 73818 h 753268"/>
                <a:gd name="connsiteX3" fmla="*/ 762000 w 1144588"/>
                <a:gd name="connsiteY3" fmla="*/ 192087 h 753268"/>
                <a:gd name="connsiteX4" fmla="*/ 934244 w 1144588"/>
                <a:gd name="connsiteY4" fmla="*/ 306387 h 753268"/>
                <a:gd name="connsiteX5" fmla="*/ 1144588 w 1144588"/>
                <a:gd name="connsiteY5" fmla="*/ 380999 h 753268"/>
                <a:gd name="connsiteX6" fmla="*/ 1127919 w 1144588"/>
                <a:gd name="connsiteY6" fmla="*/ 457199 h 753268"/>
                <a:gd name="connsiteX7" fmla="*/ 1079500 w 1144588"/>
                <a:gd name="connsiteY7" fmla="*/ 531018 h 753268"/>
                <a:gd name="connsiteX8" fmla="*/ 819150 w 1144588"/>
                <a:gd name="connsiteY8" fmla="*/ 531018 h 753268"/>
                <a:gd name="connsiteX9" fmla="*/ 755650 w 1144588"/>
                <a:gd name="connsiteY9" fmla="*/ 569118 h 753268"/>
                <a:gd name="connsiteX10" fmla="*/ 688975 w 1144588"/>
                <a:gd name="connsiteY10" fmla="*/ 660399 h 753268"/>
                <a:gd name="connsiteX11" fmla="*/ 571500 w 1144588"/>
                <a:gd name="connsiteY11" fmla="*/ 625474 h 753268"/>
                <a:gd name="connsiteX12" fmla="*/ 461169 w 1144588"/>
                <a:gd name="connsiteY12" fmla="*/ 569912 h 753268"/>
                <a:gd name="connsiteX13" fmla="*/ 349250 w 1144588"/>
                <a:gd name="connsiteY13" fmla="*/ 566736 h 753268"/>
                <a:gd name="connsiteX14" fmla="*/ 336550 w 1144588"/>
                <a:gd name="connsiteY14" fmla="*/ 600868 h 753268"/>
                <a:gd name="connsiteX15" fmla="*/ 183356 w 1144588"/>
                <a:gd name="connsiteY15" fmla="*/ 753268 h 753268"/>
                <a:gd name="connsiteX16" fmla="*/ 153194 w 1144588"/>
                <a:gd name="connsiteY16" fmla="*/ 669924 h 753268"/>
                <a:gd name="connsiteX17" fmla="*/ 38100 w 1144588"/>
                <a:gd name="connsiteY17" fmla="*/ 607218 h 753268"/>
                <a:gd name="connsiteX18" fmla="*/ 0 w 1144588"/>
                <a:gd name="connsiteY18" fmla="*/ 581818 h 753268"/>
                <a:gd name="connsiteX19" fmla="*/ 31750 w 1144588"/>
                <a:gd name="connsiteY19" fmla="*/ 550068 h 753268"/>
                <a:gd name="connsiteX20" fmla="*/ 11113 w 1144588"/>
                <a:gd name="connsiteY20" fmla="*/ 428625 h 753268"/>
                <a:gd name="connsiteX21" fmla="*/ 30956 w 1144588"/>
                <a:gd name="connsiteY21" fmla="*/ 317500 h 753268"/>
                <a:gd name="connsiteX22" fmla="*/ 73819 w 1144588"/>
                <a:gd name="connsiteY22" fmla="*/ 214311 h 753268"/>
                <a:gd name="connsiteX23" fmla="*/ 127794 w 1144588"/>
                <a:gd name="connsiteY23" fmla="*/ 142874 h 753268"/>
                <a:gd name="connsiteX24" fmla="*/ 192881 w 1144588"/>
                <a:gd name="connsiteY24" fmla="*/ 64293 h 753268"/>
                <a:gd name="connsiteX25" fmla="*/ 292893 w 1144588"/>
                <a:gd name="connsiteY25" fmla="*/ 791 h 753268"/>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404719 w 1144588"/>
                <a:gd name="connsiteY14" fmla="*/ 664513 h 793749"/>
                <a:gd name="connsiteX15" fmla="*/ 317500 w 1144588"/>
                <a:gd name="connsiteY15" fmla="*/ 793749 h 793749"/>
                <a:gd name="connsiteX16" fmla="*/ 183356 w 1144588"/>
                <a:gd name="connsiteY16" fmla="*/ 753268 h 793749"/>
                <a:gd name="connsiteX17" fmla="*/ 153194 w 1144588"/>
                <a:gd name="connsiteY17" fmla="*/ 669924 h 793749"/>
                <a:gd name="connsiteX18" fmla="*/ 38100 w 1144588"/>
                <a:gd name="connsiteY18" fmla="*/ 607218 h 793749"/>
                <a:gd name="connsiteX19" fmla="*/ 0 w 1144588"/>
                <a:gd name="connsiteY19" fmla="*/ 581818 h 793749"/>
                <a:gd name="connsiteX20" fmla="*/ 31750 w 1144588"/>
                <a:gd name="connsiteY20" fmla="*/ 550068 h 793749"/>
                <a:gd name="connsiteX21" fmla="*/ 11113 w 1144588"/>
                <a:gd name="connsiteY21" fmla="*/ 428625 h 793749"/>
                <a:gd name="connsiteX22" fmla="*/ 30956 w 1144588"/>
                <a:gd name="connsiteY22" fmla="*/ 317500 h 793749"/>
                <a:gd name="connsiteX23" fmla="*/ 73819 w 1144588"/>
                <a:gd name="connsiteY23" fmla="*/ 214311 h 793749"/>
                <a:gd name="connsiteX24" fmla="*/ 127794 w 1144588"/>
                <a:gd name="connsiteY24" fmla="*/ 142874 h 793749"/>
                <a:gd name="connsiteX25" fmla="*/ 192881 w 1144588"/>
                <a:gd name="connsiteY25" fmla="*/ 64293 h 793749"/>
                <a:gd name="connsiteX26" fmla="*/ 292893 w 1144588"/>
                <a:gd name="connsiteY26"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29382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40367"/>
                <a:gd name="connsiteY0" fmla="*/ 0 h 793749"/>
                <a:gd name="connsiteX1" fmla="*/ 442119 w 1140367"/>
                <a:gd name="connsiteY1" fmla="*/ 30955 h 793749"/>
                <a:gd name="connsiteX2" fmla="*/ 554037 w 1140367"/>
                <a:gd name="connsiteY2" fmla="*/ 73818 h 793749"/>
                <a:gd name="connsiteX3" fmla="*/ 750887 w 1140367"/>
                <a:gd name="connsiteY3" fmla="*/ 192087 h 793749"/>
                <a:gd name="connsiteX4" fmla="*/ 923131 w 1140367"/>
                <a:gd name="connsiteY4" fmla="*/ 306387 h 793749"/>
                <a:gd name="connsiteX5" fmla="*/ 1133475 w 1140367"/>
                <a:gd name="connsiteY5" fmla="*/ 380999 h 793749"/>
                <a:gd name="connsiteX6" fmla="*/ 1116806 w 1140367"/>
                <a:gd name="connsiteY6" fmla="*/ 457199 h 793749"/>
                <a:gd name="connsiteX7" fmla="*/ 1068387 w 1140367"/>
                <a:gd name="connsiteY7" fmla="*/ 531018 h 793749"/>
                <a:gd name="connsiteX8" fmla="*/ 808037 w 1140367"/>
                <a:gd name="connsiteY8" fmla="*/ 531018 h 793749"/>
                <a:gd name="connsiteX9" fmla="*/ 744537 w 1140367"/>
                <a:gd name="connsiteY9" fmla="*/ 569118 h 793749"/>
                <a:gd name="connsiteX10" fmla="*/ 668337 w 1140367"/>
                <a:gd name="connsiteY10" fmla="*/ 674687 h 793749"/>
                <a:gd name="connsiteX11" fmla="*/ 550862 w 1140367"/>
                <a:gd name="connsiteY11" fmla="*/ 642143 h 793749"/>
                <a:gd name="connsiteX12" fmla="*/ 440531 w 1140367"/>
                <a:gd name="connsiteY12" fmla="*/ 634206 h 793749"/>
                <a:gd name="connsiteX13" fmla="*/ 393606 w 1140367"/>
                <a:gd name="connsiteY13" fmla="*/ 664513 h 793749"/>
                <a:gd name="connsiteX14" fmla="*/ 306387 w 1140367"/>
                <a:gd name="connsiteY14" fmla="*/ 793749 h 793749"/>
                <a:gd name="connsiteX15" fmla="*/ 172243 w 1140367"/>
                <a:gd name="connsiteY15" fmla="*/ 753268 h 793749"/>
                <a:gd name="connsiteX16" fmla="*/ 118269 w 1140367"/>
                <a:gd name="connsiteY16" fmla="*/ 669924 h 793749"/>
                <a:gd name="connsiteX17" fmla="*/ 26987 w 1140367"/>
                <a:gd name="connsiteY17" fmla="*/ 607218 h 793749"/>
                <a:gd name="connsiteX18" fmla="*/ 20637 w 1140367"/>
                <a:gd name="connsiteY18" fmla="*/ 550068 h 793749"/>
                <a:gd name="connsiteX19" fmla="*/ 0 w 1140367"/>
                <a:gd name="connsiteY19" fmla="*/ 428625 h 793749"/>
                <a:gd name="connsiteX20" fmla="*/ 19843 w 1140367"/>
                <a:gd name="connsiteY20" fmla="*/ 317500 h 793749"/>
                <a:gd name="connsiteX21" fmla="*/ 62706 w 1140367"/>
                <a:gd name="connsiteY21" fmla="*/ 214311 h 793749"/>
                <a:gd name="connsiteX22" fmla="*/ 116681 w 1140367"/>
                <a:gd name="connsiteY22" fmla="*/ 142874 h 793749"/>
                <a:gd name="connsiteX23" fmla="*/ 181768 w 1140367"/>
                <a:gd name="connsiteY23" fmla="*/ 64293 h 793749"/>
                <a:gd name="connsiteX24" fmla="*/ 281780 w 1140367"/>
                <a:gd name="connsiteY24" fmla="*/ 791 h 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367" h="793749">
                  <a:moveTo>
                    <a:pt x="326231" y="0"/>
                  </a:moveTo>
                  <a:lnTo>
                    <a:pt x="442119" y="30955"/>
                  </a:lnTo>
                  <a:lnTo>
                    <a:pt x="554037" y="73818"/>
                  </a:lnTo>
                  <a:lnTo>
                    <a:pt x="750887" y="192087"/>
                  </a:lnTo>
                  <a:lnTo>
                    <a:pt x="923131" y="306387"/>
                  </a:lnTo>
                  <a:cubicBezTo>
                    <a:pt x="993246" y="331258"/>
                    <a:pt x="1072885" y="313265"/>
                    <a:pt x="1133475" y="380999"/>
                  </a:cubicBezTo>
                  <a:cubicBezTo>
                    <a:pt x="1154113" y="439737"/>
                    <a:pt x="1122362" y="431799"/>
                    <a:pt x="1116806" y="457199"/>
                  </a:cubicBezTo>
                  <a:lnTo>
                    <a:pt x="1068387" y="531018"/>
                  </a:lnTo>
                  <a:lnTo>
                    <a:pt x="808037" y="531018"/>
                  </a:lnTo>
                  <a:lnTo>
                    <a:pt x="744537" y="569118"/>
                  </a:lnTo>
                  <a:cubicBezTo>
                    <a:pt x="719137" y="604308"/>
                    <a:pt x="719930" y="641878"/>
                    <a:pt x="668337" y="674687"/>
                  </a:cubicBezTo>
                  <a:cubicBezTo>
                    <a:pt x="612510" y="682889"/>
                    <a:pt x="590020" y="652991"/>
                    <a:pt x="550862" y="642143"/>
                  </a:cubicBezTo>
                  <a:lnTo>
                    <a:pt x="440531" y="634206"/>
                  </a:lnTo>
                  <a:cubicBezTo>
                    <a:pt x="412734" y="640712"/>
                    <a:pt x="417551" y="627207"/>
                    <a:pt x="393606" y="664513"/>
                  </a:cubicBezTo>
                  <a:cubicBezTo>
                    <a:pt x="364533" y="707592"/>
                    <a:pt x="361653" y="753051"/>
                    <a:pt x="306387" y="793749"/>
                  </a:cubicBezTo>
                  <a:cubicBezTo>
                    <a:pt x="240241" y="782636"/>
                    <a:pt x="216958" y="766762"/>
                    <a:pt x="172243" y="753268"/>
                  </a:cubicBezTo>
                  <a:lnTo>
                    <a:pt x="118269" y="669924"/>
                  </a:lnTo>
                  <a:lnTo>
                    <a:pt x="26987" y="607218"/>
                  </a:lnTo>
                  <a:lnTo>
                    <a:pt x="20637" y="550068"/>
                  </a:lnTo>
                  <a:lnTo>
                    <a:pt x="0" y="428625"/>
                  </a:lnTo>
                  <a:lnTo>
                    <a:pt x="19843" y="317500"/>
                  </a:lnTo>
                  <a:lnTo>
                    <a:pt x="62706" y="214311"/>
                  </a:lnTo>
                  <a:lnTo>
                    <a:pt x="116681" y="142874"/>
                  </a:lnTo>
                  <a:lnTo>
                    <a:pt x="181768" y="64293"/>
                  </a:lnTo>
                  <a:lnTo>
                    <a:pt x="281780" y="791"/>
                  </a:lnTo>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フリーフォーム 18"/>
            <p:cNvSpPr/>
            <p:nvPr/>
          </p:nvSpPr>
          <p:spPr>
            <a:xfrm>
              <a:off x="12544194" y="2438951"/>
              <a:ext cx="1133322" cy="754857"/>
            </a:xfrm>
            <a:custGeom>
              <a:avLst/>
              <a:gdLst>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768350 w 1111250"/>
                <a:gd name="connsiteY19" fmla="*/ 323850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15975 w 1111250"/>
                <a:gd name="connsiteY13" fmla="*/ 807244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104900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088232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79400 w 1111250"/>
                <a:gd name="connsiteY27" fmla="*/ 31750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53206 w 1111250"/>
                <a:gd name="connsiteY27" fmla="*/ 96043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99257 w 1111250"/>
                <a:gd name="connsiteY26" fmla="*/ 48419 h 806450"/>
                <a:gd name="connsiteX27" fmla="*/ 253206 w 1111250"/>
                <a:gd name="connsiteY27" fmla="*/ 96043 h 806450"/>
                <a:gd name="connsiteX28" fmla="*/ 90488 w 1111250"/>
                <a:gd name="connsiteY28" fmla="*/ 57944 h 806450"/>
                <a:gd name="connsiteX0" fmla="*/ 90488 w 1111250"/>
                <a:gd name="connsiteY0" fmla="*/ 38894 h 787400"/>
                <a:gd name="connsiteX1" fmla="*/ 44450 w 1111250"/>
                <a:gd name="connsiteY1" fmla="*/ 101600 h 787400"/>
                <a:gd name="connsiteX2" fmla="*/ 12700 w 1111250"/>
                <a:gd name="connsiteY2" fmla="*/ 266700 h 787400"/>
                <a:gd name="connsiteX3" fmla="*/ 0 w 1111250"/>
                <a:gd name="connsiteY3" fmla="*/ 565150 h 787400"/>
                <a:gd name="connsiteX4" fmla="*/ 19050 w 1111250"/>
                <a:gd name="connsiteY4" fmla="*/ 679450 h 787400"/>
                <a:gd name="connsiteX5" fmla="*/ 57150 w 1111250"/>
                <a:gd name="connsiteY5" fmla="*/ 717550 h 787400"/>
                <a:gd name="connsiteX6" fmla="*/ 133350 w 1111250"/>
                <a:gd name="connsiteY6" fmla="*/ 717550 h 787400"/>
                <a:gd name="connsiteX7" fmla="*/ 209550 w 1111250"/>
                <a:gd name="connsiteY7" fmla="*/ 654050 h 787400"/>
                <a:gd name="connsiteX8" fmla="*/ 285750 w 1111250"/>
                <a:gd name="connsiteY8" fmla="*/ 615950 h 787400"/>
                <a:gd name="connsiteX9" fmla="*/ 381000 w 1111250"/>
                <a:gd name="connsiteY9" fmla="*/ 666750 h 787400"/>
                <a:gd name="connsiteX10" fmla="*/ 463550 w 1111250"/>
                <a:gd name="connsiteY10" fmla="*/ 736600 h 787400"/>
                <a:gd name="connsiteX11" fmla="*/ 520700 w 1111250"/>
                <a:gd name="connsiteY11" fmla="*/ 787400 h 787400"/>
                <a:gd name="connsiteX12" fmla="*/ 619918 w 1111250"/>
                <a:gd name="connsiteY12" fmla="*/ 769937 h 787400"/>
                <a:gd name="connsiteX13" fmla="*/ 815975 w 1111250"/>
                <a:gd name="connsiteY13" fmla="*/ 743744 h 787400"/>
                <a:gd name="connsiteX14" fmla="*/ 1031875 w 1111250"/>
                <a:gd name="connsiteY14" fmla="*/ 678656 h 787400"/>
                <a:gd name="connsiteX15" fmla="*/ 1088232 w 1111250"/>
                <a:gd name="connsiteY15" fmla="*/ 482600 h 787400"/>
                <a:gd name="connsiteX16" fmla="*/ 1111250 w 1111250"/>
                <a:gd name="connsiteY16" fmla="*/ 336550 h 787400"/>
                <a:gd name="connsiteX17" fmla="*/ 971550 w 1111250"/>
                <a:gd name="connsiteY17" fmla="*/ 260350 h 787400"/>
                <a:gd name="connsiteX18" fmla="*/ 876300 w 1111250"/>
                <a:gd name="connsiteY18" fmla="*/ 247650 h 787400"/>
                <a:gd name="connsiteX19" fmla="*/ 811212 w 1111250"/>
                <a:gd name="connsiteY19" fmla="*/ 305593 h 787400"/>
                <a:gd name="connsiteX20" fmla="*/ 692150 w 1111250"/>
                <a:gd name="connsiteY20" fmla="*/ 241300 h 787400"/>
                <a:gd name="connsiteX21" fmla="*/ 666750 w 1111250"/>
                <a:gd name="connsiteY21" fmla="*/ 177800 h 787400"/>
                <a:gd name="connsiteX22" fmla="*/ 666750 w 1111250"/>
                <a:gd name="connsiteY22" fmla="*/ 88900 h 787400"/>
                <a:gd name="connsiteX23" fmla="*/ 635000 w 1111250"/>
                <a:gd name="connsiteY23" fmla="*/ 25400 h 787400"/>
                <a:gd name="connsiteX24" fmla="*/ 539750 w 1111250"/>
                <a:gd name="connsiteY24" fmla="*/ 0 h 787400"/>
                <a:gd name="connsiteX25" fmla="*/ 504825 w 1111250"/>
                <a:gd name="connsiteY25" fmla="*/ 21431 h 787400"/>
                <a:gd name="connsiteX26" fmla="*/ 399257 w 1111250"/>
                <a:gd name="connsiteY26" fmla="*/ 29369 h 787400"/>
                <a:gd name="connsiteX27" fmla="*/ 253206 w 1111250"/>
                <a:gd name="connsiteY27" fmla="*/ 76993 h 787400"/>
                <a:gd name="connsiteX28" fmla="*/ 90488 w 1111250"/>
                <a:gd name="connsiteY28" fmla="*/ 38894 h 787400"/>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35000 w 1111250"/>
                <a:gd name="connsiteY23" fmla="*/ 3969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78656 w 1111250"/>
                <a:gd name="connsiteY21" fmla="*/ 165894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6350 w 1098550"/>
                <a:gd name="connsiteY4" fmla="*/ 658019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51594 w 1098550"/>
                <a:gd name="connsiteY5" fmla="*/ 684213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407988 w 1119981"/>
                <a:gd name="connsiteY26" fmla="*/ 7938 h 765969"/>
                <a:gd name="connsiteX27" fmla="*/ 261937 w 1119981"/>
                <a:gd name="connsiteY27" fmla="*/ 55562 h 765969"/>
                <a:gd name="connsiteX28" fmla="*/ 99219 w 1119981"/>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99219 w 1119981"/>
                <a:gd name="connsiteY28" fmla="*/ 17463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26218 w 1119981"/>
                <a:gd name="connsiteY27" fmla="*/ 69849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69887 w 1119981"/>
                <a:gd name="connsiteY26" fmla="*/ 110331 h 765969"/>
                <a:gd name="connsiteX27" fmla="*/ 226218 w 1119981"/>
                <a:gd name="connsiteY27" fmla="*/ 69849 h 765969"/>
                <a:gd name="connsiteX28" fmla="*/ 73025 w 1119981"/>
                <a:gd name="connsiteY28" fmla="*/ 38894 h 765969"/>
                <a:gd name="connsiteX0" fmla="*/ 73025 w 1119981"/>
                <a:gd name="connsiteY0" fmla="*/ 31750 h 758825"/>
                <a:gd name="connsiteX1" fmla="*/ 53181 w 1119981"/>
                <a:gd name="connsiteY1" fmla="*/ 73025 h 758825"/>
                <a:gd name="connsiteX2" fmla="*/ 0 w 1119981"/>
                <a:gd name="connsiteY2" fmla="*/ 278606 h 758825"/>
                <a:gd name="connsiteX3" fmla="*/ 27781 w 1119981"/>
                <a:gd name="connsiteY3" fmla="*/ 536575 h 758825"/>
                <a:gd name="connsiteX4" fmla="*/ 46831 w 1119981"/>
                <a:gd name="connsiteY4" fmla="*/ 643731 h 758825"/>
                <a:gd name="connsiteX5" fmla="*/ 73025 w 1119981"/>
                <a:gd name="connsiteY5" fmla="*/ 677069 h 758825"/>
                <a:gd name="connsiteX6" fmla="*/ 142081 w 1119981"/>
                <a:gd name="connsiteY6" fmla="*/ 688975 h 758825"/>
                <a:gd name="connsiteX7" fmla="*/ 218281 w 1119981"/>
                <a:gd name="connsiteY7" fmla="*/ 625475 h 758825"/>
                <a:gd name="connsiteX8" fmla="*/ 294481 w 1119981"/>
                <a:gd name="connsiteY8" fmla="*/ 587375 h 758825"/>
                <a:gd name="connsiteX9" fmla="*/ 389731 w 1119981"/>
                <a:gd name="connsiteY9" fmla="*/ 638175 h 758825"/>
                <a:gd name="connsiteX10" fmla="*/ 472281 w 1119981"/>
                <a:gd name="connsiteY10" fmla="*/ 708025 h 758825"/>
                <a:gd name="connsiteX11" fmla="*/ 529431 w 1119981"/>
                <a:gd name="connsiteY11" fmla="*/ 758825 h 758825"/>
                <a:gd name="connsiteX12" fmla="*/ 628649 w 1119981"/>
                <a:gd name="connsiteY12" fmla="*/ 741362 h 758825"/>
                <a:gd name="connsiteX13" fmla="*/ 824706 w 1119981"/>
                <a:gd name="connsiteY13" fmla="*/ 715169 h 758825"/>
                <a:gd name="connsiteX14" fmla="*/ 1040606 w 1119981"/>
                <a:gd name="connsiteY14" fmla="*/ 650081 h 758825"/>
                <a:gd name="connsiteX15" fmla="*/ 1096963 w 1119981"/>
                <a:gd name="connsiteY15" fmla="*/ 454025 h 758825"/>
                <a:gd name="connsiteX16" fmla="*/ 1119981 w 1119981"/>
                <a:gd name="connsiteY16" fmla="*/ 307975 h 758825"/>
                <a:gd name="connsiteX17" fmla="*/ 980281 w 1119981"/>
                <a:gd name="connsiteY17" fmla="*/ 231775 h 758825"/>
                <a:gd name="connsiteX18" fmla="*/ 885031 w 1119981"/>
                <a:gd name="connsiteY18" fmla="*/ 219075 h 758825"/>
                <a:gd name="connsiteX19" fmla="*/ 819943 w 1119981"/>
                <a:gd name="connsiteY19" fmla="*/ 277018 h 758825"/>
                <a:gd name="connsiteX20" fmla="*/ 700881 w 1119981"/>
                <a:gd name="connsiteY20" fmla="*/ 212725 h 758825"/>
                <a:gd name="connsiteX21" fmla="*/ 687387 w 1119981"/>
                <a:gd name="connsiteY21" fmla="*/ 158750 h 758825"/>
                <a:gd name="connsiteX22" fmla="*/ 735012 w 1119981"/>
                <a:gd name="connsiteY22" fmla="*/ 105569 h 758825"/>
                <a:gd name="connsiteX23" fmla="*/ 698500 w 1119981"/>
                <a:gd name="connsiteY23" fmla="*/ 23018 h 758825"/>
                <a:gd name="connsiteX24" fmla="*/ 577056 w 1119981"/>
                <a:gd name="connsiteY24" fmla="*/ 0 h 758825"/>
                <a:gd name="connsiteX25" fmla="*/ 446881 w 1119981"/>
                <a:gd name="connsiteY25" fmla="*/ 154781 h 758825"/>
                <a:gd name="connsiteX26" fmla="*/ 369887 w 1119981"/>
                <a:gd name="connsiteY26" fmla="*/ 103187 h 758825"/>
                <a:gd name="connsiteX27" fmla="*/ 226218 w 1119981"/>
                <a:gd name="connsiteY27" fmla="*/ 62705 h 758825"/>
                <a:gd name="connsiteX28" fmla="*/ 73025 w 1119981"/>
                <a:gd name="connsiteY28" fmla="*/ 31750 h 758825"/>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605631 w 1119981"/>
                <a:gd name="connsiteY24" fmla="*/ 112714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543719 w 1119981"/>
                <a:gd name="connsiteY24" fmla="*/ 134146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27782 h 754857"/>
                <a:gd name="connsiteX1" fmla="*/ 53181 w 1119981"/>
                <a:gd name="connsiteY1" fmla="*/ 69057 h 754857"/>
                <a:gd name="connsiteX2" fmla="*/ 0 w 1119981"/>
                <a:gd name="connsiteY2" fmla="*/ 274638 h 754857"/>
                <a:gd name="connsiteX3" fmla="*/ 27781 w 1119981"/>
                <a:gd name="connsiteY3" fmla="*/ 532607 h 754857"/>
                <a:gd name="connsiteX4" fmla="*/ 46831 w 1119981"/>
                <a:gd name="connsiteY4" fmla="*/ 639763 h 754857"/>
                <a:gd name="connsiteX5" fmla="*/ 73025 w 1119981"/>
                <a:gd name="connsiteY5" fmla="*/ 673101 h 754857"/>
                <a:gd name="connsiteX6" fmla="*/ 142081 w 1119981"/>
                <a:gd name="connsiteY6" fmla="*/ 685007 h 754857"/>
                <a:gd name="connsiteX7" fmla="*/ 218281 w 1119981"/>
                <a:gd name="connsiteY7" fmla="*/ 621507 h 754857"/>
                <a:gd name="connsiteX8" fmla="*/ 294481 w 1119981"/>
                <a:gd name="connsiteY8" fmla="*/ 583407 h 754857"/>
                <a:gd name="connsiteX9" fmla="*/ 389731 w 1119981"/>
                <a:gd name="connsiteY9" fmla="*/ 634207 h 754857"/>
                <a:gd name="connsiteX10" fmla="*/ 472281 w 1119981"/>
                <a:gd name="connsiteY10" fmla="*/ 704057 h 754857"/>
                <a:gd name="connsiteX11" fmla="*/ 529431 w 1119981"/>
                <a:gd name="connsiteY11" fmla="*/ 754857 h 754857"/>
                <a:gd name="connsiteX12" fmla="*/ 628649 w 1119981"/>
                <a:gd name="connsiteY12" fmla="*/ 737394 h 754857"/>
                <a:gd name="connsiteX13" fmla="*/ 824706 w 1119981"/>
                <a:gd name="connsiteY13" fmla="*/ 711201 h 754857"/>
                <a:gd name="connsiteX14" fmla="*/ 1040606 w 1119981"/>
                <a:gd name="connsiteY14" fmla="*/ 646113 h 754857"/>
                <a:gd name="connsiteX15" fmla="*/ 1096963 w 1119981"/>
                <a:gd name="connsiteY15" fmla="*/ 450057 h 754857"/>
                <a:gd name="connsiteX16" fmla="*/ 1119981 w 1119981"/>
                <a:gd name="connsiteY16" fmla="*/ 304007 h 754857"/>
                <a:gd name="connsiteX17" fmla="*/ 980281 w 1119981"/>
                <a:gd name="connsiteY17" fmla="*/ 227807 h 754857"/>
                <a:gd name="connsiteX18" fmla="*/ 885031 w 1119981"/>
                <a:gd name="connsiteY18" fmla="*/ 215107 h 754857"/>
                <a:gd name="connsiteX19" fmla="*/ 819943 w 1119981"/>
                <a:gd name="connsiteY19" fmla="*/ 273050 h 754857"/>
                <a:gd name="connsiteX20" fmla="*/ 700881 w 1119981"/>
                <a:gd name="connsiteY20" fmla="*/ 208757 h 754857"/>
                <a:gd name="connsiteX21" fmla="*/ 687387 w 1119981"/>
                <a:gd name="connsiteY21" fmla="*/ 154782 h 754857"/>
                <a:gd name="connsiteX22" fmla="*/ 735012 w 1119981"/>
                <a:gd name="connsiteY22" fmla="*/ 101601 h 754857"/>
                <a:gd name="connsiteX23" fmla="*/ 622300 w 1119981"/>
                <a:gd name="connsiteY23" fmla="*/ 0 h 754857"/>
                <a:gd name="connsiteX24" fmla="*/ 543719 w 1119981"/>
                <a:gd name="connsiteY24" fmla="*/ 153196 h 754857"/>
                <a:gd name="connsiteX25" fmla="*/ 446881 w 1119981"/>
                <a:gd name="connsiteY25" fmla="*/ 150813 h 754857"/>
                <a:gd name="connsiteX26" fmla="*/ 369887 w 1119981"/>
                <a:gd name="connsiteY26" fmla="*/ 99219 h 754857"/>
                <a:gd name="connsiteX27" fmla="*/ 226218 w 1119981"/>
                <a:gd name="connsiteY27" fmla="*/ 58737 h 754857"/>
                <a:gd name="connsiteX28" fmla="*/ 73025 w 1119981"/>
                <a:gd name="connsiteY28" fmla="*/ 27782 h 754857"/>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43719 w 1133322"/>
                <a:gd name="connsiteY23" fmla="*/ 155578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74676 w 1133322"/>
                <a:gd name="connsiteY23" fmla="*/ 186534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8490 h 735565"/>
                <a:gd name="connsiteX1" fmla="*/ 0 w 1133322"/>
                <a:gd name="connsiteY1" fmla="*/ 255346 h 735565"/>
                <a:gd name="connsiteX2" fmla="*/ 27781 w 1133322"/>
                <a:gd name="connsiteY2" fmla="*/ 513315 h 735565"/>
                <a:gd name="connsiteX3" fmla="*/ 46831 w 1133322"/>
                <a:gd name="connsiteY3" fmla="*/ 620471 h 735565"/>
                <a:gd name="connsiteX4" fmla="*/ 73025 w 1133322"/>
                <a:gd name="connsiteY4" fmla="*/ 653809 h 735565"/>
                <a:gd name="connsiteX5" fmla="*/ 142081 w 1133322"/>
                <a:gd name="connsiteY5" fmla="*/ 665715 h 735565"/>
                <a:gd name="connsiteX6" fmla="*/ 218281 w 1133322"/>
                <a:gd name="connsiteY6" fmla="*/ 602215 h 735565"/>
                <a:gd name="connsiteX7" fmla="*/ 294481 w 1133322"/>
                <a:gd name="connsiteY7" fmla="*/ 564115 h 735565"/>
                <a:gd name="connsiteX8" fmla="*/ 389731 w 1133322"/>
                <a:gd name="connsiteY8" fmla="*/ 614915 h 735565"/>
                <a:gd name="connsiteX9" fmla="*/ 472281 w 1133322"/>
                <a:gd name="connsiteY9" fmla="*/ 684765 h 735565"/>
                <a:gd name="connsiteX10" fmla="*/ 529431 w 1133322"/>
                <a:gd name="connsiteY10" fmla="*/ 735565 h 735565"/>
                <a:gd name="connsiteX11" fmla="*/ 628649 w 1133322"/>
                <a:gd name="connsiteY11" fmla="*/ 718102 h 735565"/>
                <a:gd name="connsiteX12" fmla="*/ 824706 w 1133322"/>
                <a:gd name="connsiteY12" fmla="*/ 691909 h 735565"/>
                <a:gd name="connsiteX13" fmla="*/ 1040606 w 1133322"/>
                <a:gd name="connsiteY13" fmla="*/ 626821 h 735565"/>
                <a:gd name="connsiteX14" fmla="*/ 1096963 w 1133322"/>
                <a:gd name="connsiteY14" fmla="*/ 430765 h 735565"/>
                <a:gd name="connsiteX15" fmla="*/ 1119981 w 1133322"/>
                <a:gd name="connsiteY15" fmla="*/ 284715 h 735565"/>
                <a:gd name="connsiteX16" fmla="*/ 980281 w 1133322"/>
                <a:gd name="connsiteY16" fmla="*/ 208515 h 735565"/>
                <a:gd name="connsiteX17" fmla="*/ 885031 w 1133322"/>
                <a:gd name="connsiteY17" fmla="*/ 195815 h 735565"/>
                <a:gd name="connsiteX18" fmla="*/ 819943 w 1133322"/>
                <a:gd name="connsiteY18" fmla="*/ 253758 h 735565"/>
                <a:gd name="connsiteX19" fmla="*/ 700881 w 1133322"/>
                <a:gd name="connsiteY19" fmla="*/ 189465 h 735565"/>
                <a:gd name="connsiteX20" fmla="*/ 687387 w 1133322"/>
                <a:gd name="connsiteY20" fmla="*/ 135490 h 735565"/>
                <a:gd name="connsiteX21" fmla="*/ 746918 w 1133322"/>
                <a:gd name="connsiteY21" fmla="*/ 72784 h 735565"/>
                <a:gd name="connsiteX22" fmla="*/ 631825 w 1133322"/>
                <a:gd name="connsiteY22" fmla="*/ 14045 h 735565"/>
                <a:gd name="connsiteX23" fmla="*/ 574676 w 1133322"/>
                <a:gd name="connsiteY23" fmla="*/ 164860 h 735565"/>
                <a:gd name="connsiteX24" fmla="*/ 446881 w 1133322"/>
                <a:gd name="connsiteY24" fmla="*/ 131521 h 735565"/>
                <a:gd name="connsiteX25" fmla="*/ 369887 w 1133322"/>
                <a:gd name="connsiteY25" fmla="*/ 79927 h 735565"/>
                <a:gd name="connsiteX26" fmla="*/ 226218 w 1133322"/>
                <a:gd name="connsiteY26" fmla="*/ 39445 h 735565"/>
                <a:gd name="connsiteX27" fmla="*/ 73025 w 1133322"/>
                <a:gd name="connsiteY27" fmla="*/ 8490 h 735565"/>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3322" h="754857">
                  <a:moveTo>
                    <a:pt x="73025" y="27782"/>
                  </a:moveTo>
                  <a:cubicBezTo>
                    <a:pt x="17727" y="105305"/>
                    <a:pt x="24342" y="192353"/>
                    <a:pt x="0" y="274638"/>
                  </a:cubicBezTo>
                  <a:lnTo>
                    <a:pt x="27781" y="532607"/>
                  </a:lnTo>
                  <a:lnTo>
                    <a:pt x="46831" y="639763"/>
                  </a:lnTo>
                  <a:lnTo>
                    <a:pt x="73025" y="673101"/>
                  </a:lnTo>
                  <a:lnTo>
                    <a:pt x="142081" y="685007"/>
                  </a:lnTo>
                  <a:lnTo>
                    <a:pt x="218281" y="621507"/>
                  </a:lnTo>
                  <a:lnTo>
                    <a:pt x="294481" y="583407"/>
                  </a:lnTo>
                  <a:lnTo>
                    <a:pt x="389731" y="634207"/>
                  </a:lnTo>
                  <a:lnTo>
                    <a:pt x="472281" y="704057"/>
                  </a:lnTo>
                  <a:lnTo>
                    <a:pt x="529431" y="754857"/>
                  </a:lnTo>
                  <a:lnTo>
                    <a:pt x="628649" y="737394"/>
                  </a:lnTo>
                  <a:lnTo>
                    <a:pt x="824706" y="711201"/>
                  </a:lnTo>
                  <a:lnTo>
                    <a:pt x="1040606" y="646113"/>
                  </a:lnTo>
                  <a:lnTo>
                    <a:pt x="1096963" y="450057"/>
                  </a:lnTo>
                  <a:cubicBezTo>
                    <a:pt x="1104636" y="401374"/>
                    <a:pt x="1157552" y="390790"/>
                    <a:pt x="1119981" y="304007"/>
                  </a:cubicBezTo>
                  <a:cubicBezTo>
                    <a:pt x="1085320" y="252414"/>
                    <a:pt x="1026848" y="253207"/>
                    <a:pt x="980281" y="227807"/>
                  </a:cubicBezTo>
                  <a:lnTo>
                    <a:pt x="885031" y="215107"/>
                  </a:lnTo>
                  <a:lnTo>
                    <a:pt x="819943" y="273050"/>
                  </a:lnTo>
                  <a:lnTo>
                    <a:pt x="700881" y="208757"/>
                  </a:lnTo>
                  <a:lnTo>
                    <a:pt x="687387" y="154782"/>
                  </a:lnTo>
                  <a:cubicBezTo>
                    <a:pt x="707231" y="133880"/>
                    <a:pt x="741362" y="132028"/>
                    <a:pt x="746918" y="92076"/>
                  </a:cubicBezTo>
                  <a:cubicBezTo>
                    <a:pt x="730779" y="9790"/>
                    <a:pt x="721783" y="15611"/>
                    <a:pt x="636588" y="0"/>
                  </a:cubicBezTo>
                  <a:cubicBezTo>
                    <a:pt x="586582" y="49477"/>
                    <a:pt x="627064" y="132293"/>
                    <a:pt x="574676" y="184152"/>
                  </a:cubicBezTo>
                  <a:cubicBezTo>
                    <a:pt x="511440" y="200027"/>
                    <a:pt x="479160" y="151607"/>
                    <a:pt x="446881" y="150813"/>
                  </a:cubicBezTo>
                  <a:lnTo>
                    <a:pt x="369887" y="99219"/>
                  </a:lnTo>
                  <a:lnTo>
                    <a:pt x="226218" y="58737"/>
                  </a:lnTo>
                  <a:cubicBezTo>
                    <a:pt x="175154" y="48419"/>
                    <a:pt x="135995" y="0"/>
                    <a:pt x="73025" y="27782"/>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フリーフォーム 19"/>
            <p:cNvSpPr/>
            <p:nvPr/>
          </p:nvSpPr>
          <p:spPr>
            <a:xfrm>
              <a:off x="12329199" y="1611600"/>
              <a:ext cx="666017" cy="747183"/>
            </a:xfrm>
            <a:custGeom>
              <a:avLst/>
              <a:gdLst>
                <a:gd name="connsiteX0" fmla="*/ 111125 w 711200"/>
                <a:gd name="connsiteY0" fmla="*/ 190500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111125 w 711200"/>
                <a:gd name="connsiteY31" fmla="*/ 190500 h 762000"/>
                <a:gd name="connsiteX0" fmla="*/ 92075 w 711200"/>
                <a:gd name="connsiteY0" fmla="*/ 174625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6837 w 711200"/>
                <a:gd name="connsiteY31" fmla="*/ 215106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8312 w 712675"/>
                <a:gd name="connsiteY0" fmla="*/ 215106 h 762000"/>
                <a:gd name="connsiteX1" fmla="*/ 166575 w 712675"/>
                <a:gd name="connsiteY1" fmla="*/ 254000 h 762000"/>
                <a:gd name="connsiteX2" fmla="*/ 236425 w 712675"/>
                <a:gd name="connsiteY2" fmla="*/ 2825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38062 w 712675"/>
                <a:gd name="connsiteY12" fmla="*/ 96838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638062 w 712675"/>
                <a:gd name="connsiteY11" fmla="*/ 96838 h 762000"/>
                <a:gd name="connsiteX12" fmla="*/ 562656 w 712675"/>
                <a:gd name="connsiteY12" fmla="*/ 184944 h 762000"/>
                <a:gd name="connsiteX13" fmla="*/ 510269 w 712675"/>
                <a:gd name="connsiteY13" fmla="*/ 267494 h 762000"/>
                <a:gd name="connsiteX14" fmla="*/ 442800 w 712675"/>
                <a:gd name="connsiteY14" fmla="*/ 375443 h 762000"/>
                <a:gd name="connsiteX15" fmla="*/ 399937 w 712675"/>
                <a:gd name="connsiteY15" fmla="*/ 490537 h 762000"/>
                <a:gd name="connsiteX16" fmla="*/ 388031 w 712675"/>
                <a:gd name="connsiteY16" fmla="*/ 610393 h 762000"/>
                <a:gd name="connsiteX17" fmla="*/ 368188 w 712675"/>
                <a:gd name="connsiteY17" fmla="*/ 719137 h 762000"/>
                <a:gd name="connsiteX18" fmla="*/ 328500 w 712675"/>
                <a:gd name="connsiteY18" fmla="*/ 762000 h 762000"/>
                <a:gd name="connsiteX19" fmla="*/ 308657 w 712675"/>
                <a:gd name="connsiteY19" fmla="*/ 696912 h 762000"/>
                <a:gd name="connsiteX20" fmla="*/ 318975 w 712675"/>
                <a:gd name="connsiteY20" fmla="*/ 624681 h 762000"/>
                <a:gd name="connsiteX21" fmla="*/ 325325 w 712675"/>
                <a:gd name="connsiteY21" fmla="*/ 527844 h 762000"/>
                <a:gd name="connsiteX22" fmla="*/ 295957 w 712675"/>
                <a:gd name="connsiteY22" fmla="*/ 461963 h 762000"/>
                <a:gd name="connsiteX23" fmla="*/ 231663 w 712675"/>
                <a:gd name="connsiteY23" fmla="*/ 398463 h 762000"/>
                <a:gd name="connsiteX24" fmla="*/ 145937 w 712675"/>
                <a:gd name="connsiteY24" fmla="*/ 330200 h 762000"/>
                <a:gd name="connsiteX25" fmla="*/ 71325 w 712675"/>
                <a:gd name="connsiteY25" fmla="*/ 285750 h 762000"/>
                <a:gd name="connsiteX26" fmla="*/ 7825 w 712675"/>
                <a:gd name="connsiteY26" fmla="*/ 257175 h 762000"/>
                <a:gd name="connsiteX27" fmla="*/ 1475 w 712675"/>
                <a:gd name="connsiteY27" fmla="*/ 206375 h 762000"/>
                <a:gd name="connsiteX28" fmla="*/ 98312 w 712675"/>
                <a:gd name="connsiteY28" fmla="*/ 215106 h 762000"/>
                <a:gd name="connsiteX0" fmla="*/ 98312 w 672194"/>
                <a:gd name="connsiteY0" fmla="*/ 215106 h 762000"/>
                <a:gd name="connsiteX1" fmla="*/ 166575 w 672194"/>
                <a:gd name="connsiteY1" fmla="*/ 254000 h 762000"/>
                <a:gd name="connsiteX2" fmla="*/ 236425 w 672194"/>
                <a:gd name="connsiteY2" fmla="*/ 320675 h 762000"/>
                <a:gd name="connsiteX3" fmla="*/ 303100 w 672194"/>
                <a:gd name="connsiteY3" fmla="*/ 368300 h 762000"/>
                <a:gd name="connsiteX4" fmla="*/ 341200 w 672194"/>
                <a:gd name="connsiteY4" fmla="*/ 412750 h 762000"/>
                <a:gd name="connsiteX5" fmla="*/ 376125 w 672194"/>
                <a:gd name="connsiteY5" fmla="*/ 323850 h 762000"/>
                <a:gd name="connsiteX6" fmla="*/ 436450 w 672194"/>
                <a:gd name="connsiteY6" fmla="*/ 206375 h 762000"/>
                <a:gd name="connsiteX7" fmla="*/ 538050 w 672194"/>
                <a:gd name="connsiteY7" fmla="*/ 88900 h 762000"/>
                <a:gd name="connsiteX8" fmla="*/ 598375 w 672194"/>
                <a:gd name="connsiteY8" fmla="*/ 15875 h 762000"/>
                <a:gd name="connsiteX9" fmla="*/ 661875 w 672194"/>
                <a:gd name="connsiteY9" fmla="*/ 0 h 762000"/>
                <a:gd name="connsiteX10" fmla="*/ 672194 w 672194"/>
                <a:gd name="connsiteY10" fmla="*/ 32544 h 762000"/>
                <a:gd name="connsiteX11" fmla="*/ 638062 w 672194"/>
                <a:gd name="connsiteY11" fmla="*/ 96838 h 762000"/>
                <a:gd name="connsiteX12" fmla="*/ 562656 w 672194"/>
                <a:gd name="connsiteY12" fmla="*/ 184944 h 762000"/>
                <a:gd name="connsiteX13" fmla="*/ 510269 w 672194"/>
                <a:gd name="connsiteY13" fmla="*/ 267494 h 762000"/>
                <a:gd name="connsiteX14" fmla="*/ 442800 w 672194"/>
                <a:gd name="connsiteY14" fmla="*/ 375443 h 762000"/>
                <a:gd name="connsiteX15" fmla="*/ 399937 w 672194"/>
                <a:gd name="connsiteY15" fmla="*/ 490537 h 762000"/>
                <a:gd name="connsiteX16" fmla="*/ 388031 w 672194"/>
                <a:gd name="connsiteY16" fmla="*/ 610393 h 762000"/>
                <a:gd name="connsiteX17" fmla="*/ 368188 w 672194"/>
                <a:gd name="connsiteY17" fmla="*/ 719137 h 762000"/>
                <a:gd name="connsiteX18" fmla="*/ 328500 w 672194"/>
                <a:gd name="connsiteY18" fmla="*/ 762000 h 762000"/>
                <a:gd name="connsiteX19" fmla="*/ 308657 w 672194"/>
                <a:gd name="connsiteY19" fmla="*/ 696912 h 762000"/>
                <a:gd name="connsiteX20" fmla="*/ 318975 w 672194"/>
                <a:gd name="connsiteY20" fmla="*/ 624681 h 762000"/>
                <a:gd name="connsiteX21" fmla="*/ 325325 w 672194"/>
                <a:gd name="connsiteY21" fmla="*/ 527844 h 762000"/>
                <a:gd name="connsiteX22" fmla="*/ 295957 w 672194"/>
                <a:gd name="connsiteY22" fmla="*/ 461963 h 762000"/>
                <a:gd name="connsiteX23" fmla="*/ 231663 w 672194"/>
                <a:gd name="connsiteY23" fmla="*/ 398463 h 762000"/>
                <a:gd name="connsiteX24" fmla="*/ 145937 w 672194"/>
                <a:gd name="connsiteY24" fmla="*/ 330200 h 762000"/>
                <a:gd name="connsiteX25" fmla="*/ 71325 w 672194"/>
                <a:gd name="connsiteY25" fmla="*/ 285750 h 762000"/>
                <a:gd name="connsiteX26" fmla="*/ 7825 w 672194"/>
                <a:gd name="connsiteY26" fmla="*/ 257175 h 762000"/>
                <a:gd name="connsiteX27" fmla="*/ 1475 w 672194"/>
                <a:gd name="connsiteY27" fmla="*/ 206375 h 762000"/>
                <a:gd name="connsiteX28" fmla="*/ 98312 w 672194"/>
                <a:gd name="connsiteY28" fmla="*/ 215106 h 762000"/>
                <a:gd name="connsiteX0" fmla="*/ 98312 w 672194"/>
                <a:gd name="connsiteY0" fmla="*/ 199231 h 746125"/>
                <a:gd name="connsiteX1" fmla="*/ 166575 w 672194"/>
                <a:gd name="connsiteY1" fmla="*/ 238125 h 746125"/>
                <a:gd name="connsiteX2" fmla="*/ 236425 w 672194"/>
                <a:gd name="connsiteY2" fmla="*/ 304800 h 746125"/>
                <a:gd name="connsiteX3" fmla="*/ 303100 w 672194"/>
                <a:gd name="connsiteY3" fmla="*/ 352425 h 746125"/>
                <a:gd name="connsiteX4" fmla="*/ 341200 w 672194"/>
                <a:gd name="connsiteY4" fmla="*/ 396875 h 746125"/>
                <a:gd name="connsiteX5" fmla="*/ 376125 w 672194"/>
                <a:gd name="connsiteY5" fmla="*/ 307975 h 746125"/>
                <a:gd name="connsiteX6" fmla="*/ 436450 w 672194"/>
                <a:gd name="connsiteY6" fmla="*/ 190500 h 746125"/>
                <a:gd name="connsiteX7" fmla="*/ 538050 w 672194"/>
                <a:gd name="connsiteY7" fmla="*/ 73025 h 746125"/>
                <a:gd name="connsiteX8" fmla="*/ 598375 w 672194"/>
                <a:gd name="connsiteY8" fmla="*/ 0 h 746125"/>
                <a:gd name="connsiteX9" fmla="*/ 672194 w 672194"/>
                <a:gd name="connsiteY9" fmla="*/ 16669 h 746125"/>
                <a:gd name="connsiteX10" fmla="*/ 638062 w 672194"/>
                <a:gd name="connsiteY10" fmla="*/ 80963 h 746125"/>
                <a:gd name="connsiteX11" fmla="*/ 562656 w 672194"/>
                <a:gd name="connsiteY11" fmla="*/ 169069 h 746125"/>
                <a:gd name="connsiteX12" fmla="*/ 510269 w 672194"/>
                <a:gd name="connsiteY12" fmla="*/ 251619 h 746125"/>
                <a:gd name="connsiteX13" fmla="*/ 442800 w 672194"/>
                <a:gd name="connsiteY13" fmla="*/ 359568 h 746125"/>
                <a:gd name="connsiteX14" fmla="*/ 399937 w 672194"/>
                <a:gd name="connsiteY14" fmla="*/ 474662 h 746125"/>
                <a:gd name="connsiteX15" fmla="*/ 388031 w 672194"/>
                <a:gd name="connsiteY15" fmla="*/ 594518 h 746125"/>
                <a:gd name="connsiteX16" fmla="*/ 368188 w 672194"/>
                <a:gd name="connsiteY16" fmla="*/ 703262 h 746125"/>
                <a:gd name="connsiteX17" fmla="*/ 328500 w 672194"/>
                <a:gd name="connsiteY17" fmla="*/ 746125 h 746125"/>
                <a:gd name="connsiteX18" fmla="*/ 308657 w 672194"/>
                <a:gd name="connsiteY18" fmla="*/ 681037 h 746125"/>
                <a:gd name="connsiteX19" fmla="*/ 318975 w 672194"/>
                <a:gd name="connsiteY19" fmla="*/ 608806 h 746125"/>
                <a:gd name="connsiteX20" fmla="*/ 325325 w 672194"/>
                <a:gd name="connsiteY20" fmla="*/ 511969 h 746125"/>
                <a:gd name="connsiteX21" fmla="*/ 295957 w 672194"/>
                <a:gd name="connsiteY21" fmla="*/ 446088 h 746125"/>
                <a:gd name="connsiteX22" fmla="*/ 231663 w 672194"/>
                <a:gd name="connsiteY22" fmla="*/ 382588 h 746125"/>
                <a:gd name="connsiteX23" fmla="*/ 145937 w 672194"/>
                <a:gd name="connsiteY23" fmla="*/ 314325 h 746125"/>
                <a:gd name="connsiteX24" fmla="*/ 71325 w 672194"/>
                <a:gd name="connsiteY24" fmla="*/ 269875 h 746125"/>
                <a:gd name="connsiteX25" fmla="*/ 7825 w 672194"/>
                <a:gd name="connsiteY25" fmla="*/ 241300 h 746125"/>
                <a:gd name="connsiteX26" fmla="*/ 1475 w 672194"/>
                <a:gd name="connsiteY26" fmla="*/ 190500 h 746125"/>
                <a:gd name="connsiteX27" fmla="*/ 98312 w 672194"/>
                <a:gd name="connsiteY27" fmla="*/ 199231 h 746125"/>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38050 w 672194"/>
                <a:gd name="connsiteY7" fmla="*/ 63500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8343 w 672194"/>
                <a:gd name="connsiteY4" fmla="*/ 413544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57906"/>
                <a:gd name="connsiteY0" fmla="*/ 189706 h 736600"/>
                <a:gd name="connsiteX1" fmla="*/ 166575 w 657906"/>
                <a:gd name="connsiteY1" fmla="*/ 228600 h 736600"/>
                <a:gd name="connsiteX2" fmla="*/ 236425 w 657906"/>
                <a:gd name="connsiteY2" fmla="*/ 295275 h 736600"/>
                <a:gd name="connsiteX3" fmla="*/ 303100 w 657906"/>
                <a:gd name="connsiteY3" fmla="*/ 342900 h 736600"/>
                <a:gd name="connsiteX4" fmla="*/ 348343 w 657906"/>
                <a:gd name="connsiteY4" fmla="*/ 413544 h 736600"/>
                <a:gd name="connsiteX5" fmla="*/ 385650 w 657906"/>
                <a:gd name="connsiteY5" fmla="*/ 300832 h 736600"/>
                <a:gd name="connsiteX6" fmla="*/ 450737 w 657906"/>
                <a:gd name="connsiteY6" fmla="*/ 188119 h 736600"/>
                <a:gd name="connsiteX7" fmla="*/ 540431 w 657906"/>
                <a:gd name="connsiteY7" fmla="*/ 70643 h 736600"/>
                <a:gd name="connsiteX8" fmla="*/ 603138 w 657906"/>
                <a:gd name="connsiteY8" fmla="*/ 0 h 736600"/>
                <a:gd name="connsiteX9" fmla="*/ 657906 w 657906"/>
                <a:gd name="connsiteY9" fmla="*/ 0 h 736600"/>
                <a:gd name="connsiteX10" fmla="*/ 638062 w 657906"/>
                <a:gd name="connsiteY10" fmla="*/ 71438 h 736600"/>
                <a:gd name="connsiteX11" fmla="*/ 562656 w 657906"/>
                <a:gd name="connsiteY11" fmla="*/ 159544 h 736600"/>
                <a:gd name="connsiteX12" fmla="*/ 510269 w 657906"/>
                <a:gd name="connsiteY12" fmla="*/ 242094 h 736600"/>
                <a:gd name="connsiteX13" fmla="*/ 442800 w 657906"/>
                <a:gd name="connsiteY13" fmla="*/ 350043 h 736600"/>
                <a:gd name="connsiteX14" fmla="*/ 399937 w 657906"/>
                <a:gd name="connsiteY14" fmla="*/ 465137 h 736600"/>
                <a:gd name="connsiteX15" fmla="*/ 388031 w 657906"/>
                <a:gd name="connsiteY15" fmla="*/ 584993 h 736600"/>
                <a:gd name="connsiteX16" fmla="*/ 368188 w 657906"/>
                <a:gd name="connsiteY16" fmla="*/ 693737 h 736600"/>
                <a:gd name="connsiteX17" fmla="*/ 328500 w 657906"/>
                <a:gd name="connsiteY17" fmla="*/ 736600 h 736600"/>
                <a:gd name="connsiteX18" fmla="*/ 308657 w 657906"/>
                <a:gd name="connsiteY18" fmla="*/ 671512 h 736600"/>
                <a:gd name="connsiteX19" fmla="*/ 318975 w 657906"/>
                <a:gd name="connsiteY19" fmla="*/ 599281 h 736600"/>
                <a:gd name="connsiteX20" fmla="*/ 325325 w 657906"/>
                <a:gd name="connsiteY20" fmla="*/ 502444 h 736600"/>
                <a:gd name="connsiteX21" fmla="*/ 295957 w 657906"/>
                <a:gd name="connsiteY21" fmla="*/ 436563 h 736600"/>
                <a:gd name="connsiteX22" fmla="*/ 231663 w 657906"/>
                <a:gd name="connsiteY22" fmla="*/ 373063 h 736600"/>
                <a:gd name="connsiteX23" fmla="*/ 145937 w 657906"/>
                <a:gd name="connsiteY23" fmla="*/ 304800 h 736600"/>
                <a:gd name="connsiteX24" fmla="*/ 71325 w 657906"/>
                <a:gd name="connsiteY24" fmla="*/ 260350 h 736600"/>
                <a:gd name="connsiteX25" fmla="*/ 7825 w 657906"/>
                <a:gd name="connsiteY25" fmla="*/ 231775 h 736600"/>
                <a:gd name="connsiteX26" fmla="*/ 1475 w 657906"/>
                <a:gd name="connsiteY26" fmla="*/ 180975 h 736600"/>
                <a:gd name="connsiteX27" fmla="*/ 98312 w 657906"/>
                <a:gd name="connsiteY27" fmla="*/ 189706 h 736600"/>
                <a:gd name="connsiteX0" fmla="*/ 98312 w 657906"/>
                <a:gd name="connsiteY0" fmla="*/ 200289 h 747183"/>
                <a:gd name="connsiteX1" fmla="*/ 166575 w 657906"/>
                <a:gd name="connsiteY1" fmla="*/ 239183 h 747183"/>
                <a:gd name="connsiteX2" fmla="*/ 236425 w 657906"/>
                <a:gd name="connsiteY2" fmla="*/ 305858 h 747183"/>
                <a:gd name="connsiteX3" fmla="*/ 303100 w 657906"/>
                <a:gd name="connsiteY3" fmla="*/ 353483 h 747183"/>
                <a:gd name="connsiteX4" fmla="*/ 348343 w 657906"/>
                <a:gd name="connsiteY4" fmla="*/ 424127 h 747183"/>
                <a:gd name="connsiteX5" fmla="*/ 385650 w 657906"/>
                <a:gd name="connsiteY5" fmla="*/ 311415 h 747183"/>
                <a:gd name="connsiteX6" fmla="*/ 450737 w 657906"/>
                <a:gd name="connsiteY6" fmla="*/ 198702 h 747183"/>
                <a:gd name="connsiteX7" fmla="*/ 540431 w 657906"/>
                <a:gd name="connsiteY7" fmla="*/ 81226 h 747183"/>
                <a:gd name="connsiteX8" fmla="*/ 603138 w 657906"/>
                <a:gd name="connsiteY8" fmla="*/ 10583 h 747183"/>
                <a:gd name="connsiteX9" fmla="*/ 657906 w 657906"/>
                <a:gd name="connsiteY9" fmla="*/ 10583 h 747183"/>
                <a:gd name="connsiteX10" fmla="*/ 638062 w 657906"/>
                <a:gd name="connsiteY10" fmla="*/ 82021 h 747183"/>
                <a:gd name="connsiteX11" fmla="*/ 562656 w 657906"/>
                <a:gd name="connsiteY11" fmla="*/ 170127 h 747183"/>
                <a:gd name="connsiteX12" fmla="*/ 510269 w 657906"/>
                <a:gd name="connsiteY12" fmla="*/ 252677 h 747183"/>
                <a:gd name="connsiteX13" fmla="*/ 442800 w 657906"/>
                <a:gd name="connsiteY13" fmla="*/ 360626 h 747183"/>
                <a:gd name="connsiteX14" fmla="*/ 399937 w 657906"/>
                <a:gd name="connsiteY14" fmla="*/ 475720 h 747183"/>
                <a:gd name="connsiteX15" fmla="*/ 388031 w 657906"/>
                <a:gd name="connsiteY15" fmla="*/ 595576 h 747183"/>
                <a:gd name="connsiteX16" fmla="*/ 368188 w 657906"/>
                <a:gd name="connsiteY16" fmla="*/ 704320 h 747183"/>
                <a:gd name="connsiteX17" fmla="*/ 328500 w 657906"/>
                <a:gd name="connsiteY17" fmla="*/ 747183 h 747183"/>
                <a:gd name="connsiteX18" fmla="*/ 308657 w 657906"/>
                <a:gd name="connsiteY18" fmla="*/ 682095 h 747183"/>
                <a:gd name="connsiteX19" fmla="*/ 318975 w 657906"/>
                <a:gd name="connsiteY19" fmla="*/ 609864 h 747183"/>
                <a:gd name="connsiteX20" fmla="*/ 325325 w 657906"/>
                <a:gd name="connsiteY20" fmla="*/ 513027 h 747183"/>
                <a:gd name="connsiteX21" fmla="*/ 295957 w 657906"/>
                <a:gd name="connsiteY21" fmla="*/ 447146 h 747183"/>
                <a:gd name="connsiteX22" fmla="*/ 231663 w 657906"/>
                <a:gd name="connsiteY22" fmla="*/ 383646 h 747183"/>
                <a:gd name="connsiteX23" fmla="*/ 145937 w 657906"/>
                <a:gd name="connsiteY23" fmla="*/ 315383 h 747183"/>
                <a:gd name="connsiteX24" fmla="*/ 71325 w 657906"/>
                <a:gd name="connsiteY24" fmla="*/ 270933 h 747183"/>
                <a:gd name="connsiteX25" fmla="*/ 7825 w 657906"/>
                <a:gd name="connsiteY25" fmla="*/ 242358 h 747183"/>
                <a:gd name="connsiteX26" fmla="*/ 1475 w 657906"/>
                <a:gd name="connsiteY26" fmla="*/ 191558 h 747183"/>
                <a:gd name="connsiteX27" fmla="*/ 98312 w 657906"/>
                <a:gd name="connsiteY27" fmla="*/ 200289 h 747183"/>
                <a:gd name="connsiteX0" fmla="*/ 98312 w 666017"/>
                <a:gd name="connsiteY0" fmla="*/ 200289 h 747183"/>
                <a:gd name="connsiteX1" fmla="*/ 166575 w 666017"/>
                <a:gd name="connsiteY1" fmla="*/ 239183 h 747183"/>
                <a:gd name="connsiteX2" fmla="*/ 236425 w 666017"/>
                <a:gd name="connsiteY2" fmla="*/ 305858 h 747183"/>
                <a:gd name="connsiteX3" fmla="*/ 303100 w 666017"/>
                <a:gd name="connsiteY3" fmla="*/ 353483 h 747183"/>
                <a:gd name="connsiteX4" fmla="*/ 348343 w 666017"/>
                <a:gd name="connsiteY4" fmla="*/ 424127 h 747183"/>
                <a:gd name="connsiteX5" fmla="*/ 385650 w 666017"/>
                <a:gd name="connsiteY5" fmla="*/ 311415 h 747183"/>
                <a:gd name="connsiteX6" fmla="*/ 450737 w 666017"/>
                <a:gd name="connsiteY6" fmla="*/ 198702 h 747183"/>
                <a:gd name="connsiteX7" fmla="*/ 540431 w 666017"/>
                <a:gd name="connsiteY7" fmla="*/ 81226 h 747183"/>
                <a:gd name="connsiteX8" fmla="*/ 603138 w 666017"/>
                <a:gd name="connsiteY8" fmla="*/ 10583 h 747183"/>
                <a:gd name="connsiteX9" fmla="*/ 657906 w 666017"/>
                <a:gd name="connsiteY9" fmla="*/ 10583 h 747183"/>
                <a:gd name="connsiteX10" fmla="*/ 638062 w 666017"/>
                <a:gd name="connsiteY10" fmla="*/ 82021 h 747183"/>
                <a:gd name="connsiteX11" fmla="*/ 562656 w 666017"/>
                <a:gd name="connsiteY11" fmla="*/ 170127 h 747183"/>
                <a:gd name="connsiteX12" fmla="*/ 510269 w 666017"/>
                <a:gd name="connsiteY12" fmla="*/ 252677 h 747183"/>
                <a:gd name="connsiteX13" fmla="*/ 442800 w 666017"/>
                <a:gd name="connsiteY13" fmla="*/ 360626 h 747183"/>
                <a:gd name="connsiteX14" fmla="*/ 399937 w 666017"/>
                <a:gd name="connsiteY14" fmla="*/ 475720 h 747183"/>
                <a:gd name="connsiteX15" fmla="*/ 388031 w 666017"/>
                <a:gd name="connsiteY15" fmla="*/ 595576 h 747183"/>
                <a:gd name="connsiteX16" fmla="*/ 368188 w 666017"/>
                <a:gd name="connsiteY16" fmla="*/ 704320 h 747183"/>
                <a:gd name="connsiteX17" fmla="*/ 328500 w 666017"/>
                <a:gd name="connsiteY17" fmla="*/ 747183 h 747183"/>
                <a:gd name="connsiteX18" fmla="*/ 308657 w 666017"/>
                <a:gd name="connsiteY18" fmla="*/ 682095 h 747183"/>
                <a:gd name="connsiteX19" fmla="*/ 318975 w 666017"/>
                <a:gd name="connsiteY19" fmla="*/ 609864 h 747183"/>
                <a:gd name="connsiteX20" fmla="*/ 325325 w 666017"/>
                <a:gd name="connsiteY20" fmla="*/ 513027 h 747183"/>
                <a:gd name="connsiteX21" fmla="*/ 295957 w 666017"/>
                <a:gd name="connsiteY21" fmla="*/ 447146 h 747183"/>
                <a:gd name="connsiteX22" fmla="*/ 231663 w 666017"/>
                <a:gd name="connsiteY22" fmla="*/ 383646 h 747183"/>
                <a:gd name="connsiteX23" fmla="*/ 145937 w 666017"/>
                <a:gd name="connsiteY23" fmla="*/ 315383 h 747183"/>
                <a:gd name="connsiteX24" fmla="*/ 71325 w 666017"/>
                <a:gd name="connsiteY24" fmla="*/ 270933 h 747183"/>
                <a:gd name="connsiteX25" fmla="*/ 7825 w 666017"/>
                <a:gd name="connsiteY25" fmla="*/ 242358 h 747183"/>
                <a:gd name="connsiteX26" fmla="*/ 1475 w 666017"/>
                <a:gd name="connsiteY26" fmla="*/ 191558 h 747183"/>
                <a:gd name="connsiteX27" fmla="*/ 98312 w 666017"/>
                <a:gd name="connsiteY27" fmla="*/ 200289 h 7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6017" h="747183">
                  <a:moveTo>
                    <a:pt x="98312" y="200289"/>
                  </a:moveTo>
                  <a:lnTo>
                    <a:pt x="166575" y="239183"/>
                  </a:lnTo>
                  <a:lnTo>
                    <a:pt x="236425" y="305858"/>
                  </a:lnTo>
                  <a:lnTo>
                    <a:pt x="303100" y="353483"/>
                  </a:lnTo>
                  <a:lnTo>
                    <a:pt x="348343" y="424127"/>
                  </a:lnTo>
                  <a:lnTo>
                    <a:pt x="385650" y="311415"/>
                  </a:lnTo>
                  <a:lnTo>
                    <a:pt x="450737" y="198702"/>
                  </a:lnTo>
                  <a:lnTo>
                    <a:pt x="540431" y="81226"/>
                  </a:lnTo>
                  <a:lnTo>
                    <a:pt x="603138" y="10583"/>
                  </a:lnTo>
                  <a:cubicBezTo>
                    <a:pt x="621394" y="10583"/>
                    <a:pt x="637268" y="-13229"/>
                    <a:pt x="657906" y="10583"/>
                  </a:cubicBezTo>
                  <a:cubicBezTo>
                    <a:pt x="682247" y="39158"/>
                    <a:pt x="644677" y="58208"/>
                    <a:pt x="638062" y="82021"/>
                  </a:cubicBezTo>
                  <a:lnTo>
                    <a:pt x="562656" y="170127"/>
                  </a:lnTo>
                  <a:lnTo>
                    <a:pt x="510269" y="252677"/>
                  </a:lnTo>
                  <a:lnTo>
                    <a:pt x="442800" y="360626"/>
                  </a:lnTo>
                  <a:lnTo>
                    <a:pt x="399937" y="475720"/>
                  </a:lnTo>
                  <a:lnTo>
                    <a:pt x="388031" y="595576"/>
                  </a:lnTo>
                  <a:lnTo>
                    <a:pt x="368188" y="704320"/>
                  </a:lnTo>
                  <a:cubicBezTo>
                    <a:pt x="350196" y="717020"/>
                    <a:pt x="375067" y="741627"/>
                    <a:pt x="328500" y="747183"/>
                  </a:cubicBezTo>
                  <a:cubicBezTo>
                    <a:pt x="290930" y="723106"/>
                    <a:pt x="315271" y="703791"/>
                    <a:pt x="308657" y="682095"/>
                  </a:cubicBezTo>
                  <a:lnTo>
                    <a:pt x="318975" y="609864"/>
                  </a:lnTo>
                  <a:lnTo>
                    <a:pt x="325325" y="513027"/>
                  </a:lnTo>
                  <a:lnTo>
                    <a:pt x="295957" y="447146"/>
                  </a:lnTo>
                  <a:lnTo>
                    <a:pt x="231663" y="383646"/>
                  </a:lnTo>
                  <a:cubicBezTo>
                    <a:pt x="208644" y="360892"/>
                    <a:pt x="183244" y="335756"/>
                    <a:pt x="145937" y="315383"/>
                  </a:cubicBezTo>
                  <a:lnTo>
                    <a:pt x="71325" y="270933"/>
                  </a:lnTo>
                  <a:lnTo>
                    <a:pt x="7825" y="242358"/>
                  </a:lnTo>
                  <a:cubicBezTo>
                    <a:pt x="5708" y="225425"/>
                    <a:pt x="-3552" y="213253"/>
                    <a:pt x="1475" y="191558"/>
                  </a:cubicBezTo>
                  <a:cubicBezTo>
                    <a:pt x="33754" y="170655"/>
                    <a:pt x="66033" y="197379"/>
                    <a:pt x="98312" y="200289"/>
                  </a:cubicBezTo>
                  <a:close/>
                </a:path>
              </a:pathLst>
            </a:custGeom>
            <a:solidFill>
              <a:schemeClr val="accent5">
                <a:lumMod val="40000"/>
                <a:lumOff val="60000"/>
                <a:alpha val="46000"/>
              </a:schemeClr>
            </a:solidFill>
            <a:ln w="254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Rectangle 2"/>
            <p:cNvSpPr txBox="1">
              <a:spLocks noChangeArrowheads="1"/>
            </p:cNvSpPr>
            <p:nvPr/>
          </p:nvSpPr>
          <p:spPr>
            <a:xfrm>
              <a:off x="12095312" y="3226810"/>
              <a:ext cx="1799809" cy="331553"/>
            </a:xfrm>
            <a:prstGeom prst="rect">
              <a:avLst/>
            </a:prstGeom>
            <a:solidFill>
              <a:schemeClr val="bg1"/>
            </a:solidFill>
            <a:ln w="6350">
              <a:solidFill>
                <a:schemeClr val="tx1"/>
              </a:solidFill>
            </a:ln>
          </p:spPr>
          <p:txBody>
            <a:bodyPr lIns="36000" tIns="36000" rIns="0" bIns="36000" anchor="ctr" anchorCtr="0"/>
            <a:lst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charset="0"/>
                  <a:ea typeface="ＭＳ Ｐゴシック" pitchFamily="50" charset="-128"/>
                </a:defRPr>
              </a:lvl2pPr>
              <a:lvl3pPr algn="ctr" rtl="0" fontAlgn="base">
                <a:spcBef>
                  <a:spcPct val="0"/>
                </a:spcBef>
                <a:spcAft>
                  <a:spcPct val="0"/>
                </a:spcAft>
                <a:defRPr kumimoji="1" sz="3200">
                  <a:solidFill>
                    <a:schemeClr val="tx2"/>
                  </a:solidFill>
                  <a:latin typeface="Arial" charset="0"/>
                  <a:ea typeface="ＭＳ Ｐゴシック" pitchFamily="50" charset="-128"/>
                </a:defRPr>
              </a:lvl3pPr>
              <a:lvl4pPr algn="ctr" rtl="0" fontAlgn="base">
                <a:spcBef>
                  <a:spcPct val="0"/>
                </a:spcBef>
                <a:spcAft>
                  <a:spcPct val="0"/>
                </a:spcAft>
                <a:defRPr kumimoji="1" sz="3200">
                  <a:solidFill>
                    <a:schemeClr val="tx2"/>
                  </a:solidFill>
                  <a:latin typeface="Arial" charset="0"/>
                  <a:ea typeface="ＭＳ Ｐゴシック" pitchFamily="50" charset="-128"/>
                </a:defRPr>
              </a:lvl4pPr>
              <a:lvl5pPr algn="ctr" rtl="0" fontAlgn="base">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a:lstStyle>
            <a:p>
              <a:r>
                <a:rPr lang="ja-JP" altLang="en-US" sz="8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道路拡幅や除却により</a:t>
              </a:r>
              <a:endParaRPr lang="en-US" altLang="ja-JP" sz="8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燃え広がる範囲が分断された</a:t>
              </a:r>
              <a:endParaRPr lang="en-US" altLang="ja-JP" sz="8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p:cNvCxnSpPr>
              <a:stCxn id="21" idx="0"/>
              <a:endCxn id="20" idx="4"/>
            </p:cNvCxnSpPr>
            <p:nvPr/>
          </p:nvCxnSpPr>
          <p:spPr>
            <a:xfrm flipH="1" flipV="1">
              <a:off x="12677543" y="2035727"/>
              <a:ext cx="317673" cy="1191083"/>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楕円 15"/>
            <p:cNvSpPr/>
            <p:nvPr/>
          </p:nvSpPr>
          <p:spPr>
            <a:xfrm>
              <a:off x="12784105" y="2396795"/>
              <a:ext cx="370827" cy="216992"/>
            </a:xfrm>
            <a:custGeom>
              <a:avLst/>
              <a:gdLst>
                <a:gd name="connsiteX0" fmla="*/ 0 w 473658"/>
                <a:gd name="connsiteY0" fmla="*/ 53283 h 106566"/>
                <a:gd name="connsiteX1" fmla="*/ 236829 w 473658"/>
                <a:gd name="connsiteY1" fmla="*/ 0 h 106566"/>
                <a:gd name="connsiteX2" fmla="*/ 473658 w 473658"/>
                <a:gd name="connsiteY2" fmla="*/ 53283 h 106566"/>
                <a:gd name="connsiteX3" fmla="*/ 236829 w 473658"/>
                <a:gd name="connsiteY3" fmla="*/ 106566 h 106566"/>
                <a:gd name="connsiteX4" fmla="*/ 0 w 473658"/>
                <a:gd name="connsiteY4" fmla="*/ 53283 h 106566"/>
                <a:gd name="connsiteX0" fmla="*/ 0 w 473658"/>
                <a:gd name="connsiteY0" fmla="*/ 24987 h 78270"/>
                <a:gd name="connsiteX1" fmla="*/ 236829 w 473658"/>
                <a:gd name="connsiteY1" fmla="*/ 279 h 78270"/>
                <a:gd name="connsiteX2" fmla="*/ 473658 w 473658"/>
                <a:gd name="connsiteY2" fmla="*/ 24987 h 78270"/>
                <a:gd name="connsiteX3" fmla="*/ 236829 w 473658"/>
                <a:gd name="connsiteY3" fmla="*/ 78270 h 78270"/>
                <a:gd name="connsiteX4" fmla="*/ 0 w 473658"/>
                <a:gd name="connsiteY4" fmla="*/ 24987 h 78270"/>
                <a:gd name="connsiteX0" fmla="*/ 0 w 437939"/>
                <a:gd name="connsiteY0" fmla="*/ 5833 h 88213"/>
                <a:gd name="connsiteX1" fmla="*/ 201110 w 437939"/>
                <a:gd name="connsiteY1" fmla="*/ 9700 h 88213"/>
                <a:gd name="connsiteX2" fmla="*/ 437939 w 437939"/>
                <a:gd name="connsiteY2" fmla="*/ 34408 h 88213"/>
                <a:gd name="connsiteX3" fmla="*/ 201110 w 437939"/>
                <a:gd name="connsiteY3" fmla="*/ 87691 h 88213"/>
                <a:gd name="connsiteX4" fmla="*/ 0 w 437939"/>
                <a:gd name="connsiteY4" fmla="*/ 5833 h 88213"/>
                <a:gd name="connsiteX0" fmla="*/ 0 w 373646"/>
                <a:gd name="connsiteY0" fmla="*/ 95515 h 179179"/>
                <a:gd name="connsiteX1" fmla="*/ 201110 w 373646"/>
                <a:gd name="connsiteY1" fmla="*/ 99382 h 179179"/>
                <a:gd name="connsiteX2" fmla="*/ 373646 w 373646"/>
                <a:gd name="connsiteY2" fmla="*/ 5028 h 179179"/>
                <a:gd name="connsiteX3" fmla="*/ 201110 w 373646"/>
                <a:gd name="connsiteY3" fmla="*/ 177373 h 179179"/>
                <a:gd name="connsiteX4" fmla="*/ 0 w 373646"/>
                <a:gd name="connsiteY4" fmla="*/ 95515 h 179179"/>
                <a:gd name="connsiteX0" fmla="*/ 796 w 374442"/>
                <a:gd name="connsiteY0" fmla="*/ 95515 h 214465"/>
                <a:gd name="connsiteX1" fmla="*/ 201906 w 374442"/>
                <a:gd name="connsiteY1" fmla="*/ 99382 h 214465"/>
                <a:gd name="connsiteX2" fmla="*/ 374442 w 374442"/>
                <a:gd name="connsiteY2" fmla="*/ 5028 h 214465"/>
                <a:gd name="connsiteX3" fmla="*/ 280487 w 374442"/>
                <a:gd name="connsiteY3" fmla="*/ 213092 h 214465"/>
                <a:gd name="connsiteX4" fmla="*/ 796 w 374442"/>
                <a:gd name="connsiteY4" fmla="*/ 95515 h 214465"/>
                <a:gd name="connsiteX0" fmla="*/ 21 w 373667"/>
                <a:gd name="connsiteY0" fmla="*/ 94375 h 213259"/>
                <a:gd name="connsiteX1" fmla="*/ 265424 w 373667"/>
                <a:gd name="connsiteY1" fmla="*/ 136342 h 213259"/>
                <a:gd name="connsiteX2" fmla="*/ 373667 w 373667"/>
                <a:gd name="connsiteY2" fmla="*/ 3888 h 213259"/>
                <a:gd name="connsiteX3" fmla="*/ 279712 w 373667"/>
                <a:gd name="connsiteY3" fmla="*/ 211952 h 213259"/>
                <a:gd name="connsiteX4" fmla="*/ 21 w 373667"/>
                <a:gd name="connsiteY4" fmla="*/ 94375 h 213259"/>
                <a:gd name="connsiteX0" fmla="*/ 2658 w 376304"/>
                <a:gd name="connsiteY0" fmla="*/ 94375 h 213508"/>
                <a:gd name="connsiteX1" fmla="*/ 268061 w 376304"/>
                <a:gd name="connsiteY1" fmla="*/ 136342 h 213508"/>
                <a:gd name="connsiteX2" fmla="*/ 376304 w 376304"/>
                <a:gd name="connsiteY2" fmla="*/ 3888 h 213508"/>
                <a:gd name="connsiteX3" fmla="*/ 282349 w 376304"/>
                <a:gd name="connsiteY3" fmla="*/ 211952 h 213508"/>
                <a:gd name="connsiteX4" fmla="*/ 2658 w 376304"/>
                <a:gd name="connsiteY4" fmla="*/ 94375 h 213508"/>
                <a:gd name="connsiteX0" fmla="*/ 21 w 373667"/>
                <a:gd name="connsiteY0" fmla="*/ 94024 h 212882"/>
                <a:gd name="connsiteX1" fmla="*/ 265424 w 373667"/>
                <a:gd name="connsiteY1" fmla="*/ 152659 h 212882"/>
                <a:gd name="connsiteX2" fmla="*/ 373667 w 373667"/>
                <a:gd name="connsiteY2" fmla="*/ 3537 h 212882"/>
                <a:gd name="connsiteX3" fmla="*/ 279712 w 373667"/>
                <a:gd name="connsiteY3" fmla="*/ 211601 h 212882"/>
                <a:gd name="connsiteX4" fmla="*/ 21 w 373667"/>
                <a:gd name="connsiteY4" fmla="*/ 94024 h 212882"/>
                <a:gd name="connsiteX0" fmla="*/ 291 w 373937"/>
                <a:gd name="connsiteY0" fmla="*/ 94024 h 213461"/>
                <a:gd name="connsiteX1" fmla="*/ 265694 w 373937"/>
                <a:gd name="connsiteY1" fmla="*/ 152659 h 213461"/>
                <a:gd name="connsiteX2" fmla="*/ 373937 w 373937"/>
                <a:gd name="connsiteY2" fmla="*/ 3537 h 213461"/>
                <a:gd name="connsiteX3" fmla="*/ 279982 w 373937"/>
                <a:gd name="connsiteY3" fmla="*/ 211601 h 213461"/>
                <a:gd name="connsiteX4" fmla="*/ 291 w 373937"/>
                <a:gd name="connsiteY4" fmla="*/ 94024 h 213461"/>
                <a:gd name="connsiteX0" fmla="*/ 6706 w 380352"/>
                <a:gd name="connsiteY0" fmla="*/ 94024 h 213461"/>
                <a:gd name="connsiteX1" fmla="*/ 272109 w 380352"/>
                <a:gd name="connsiteY1" fmla="*/ 152659 h 213461"/>
                <a:gd name="connsiteX2" fmla="*/ 380352 w 380352"/>
                <a:gd name="connsiteY2" fmla="*/ 3537 h 213461"/>
                <a:gd name="connsiteX3" fmla="*/ 286397 w 380352"/>
                <a:gd name="connsiteY3" fmla="*/ 211601 h 213461"/>
                <a:gd name="connsiteX4" fmla="*/ 6706 w 380352"/>
                <a:gd name="connsiteY4" fmla="*/ 94024 h 213461"/>
                <a:gd name="connsiteX0" fmla="*/ 6706 w 380352"/>
                <a:gd name="connsiteY0" fmla="*/ 91020 h 210457"/>
                <a:gd name="connsiteX1" fmla="*/ 272109 w 380352"/>
                <a:gd name="connsiteY1" fmla="*/ 149655 h 210457"/>
                <a:gd name="connsiteX2" fmla="*/ 380352 w 380352"/>
                <a:gd name="connsiteY2" fmla="*/ 533 h 210457"/>
                <a:gd name="connsiteX3" fmla="*/ 286397 w 380352"/>
                <a:gd name="connsiteY3" fmla="*/ 208597 h 210457"/>
                <a:gd name="connsiteX4" fmla="*/ 6706 w 380352"/>
                <a:gd name="connsiteY4" fmla="*/ 91020 h 210457"/>
                <a:gd name="connsiteX0" fmla="*/ 6706 w 381718"/>
                <a:gd name="connsiteY0" fmla="*/ 91020 h 210457"/>
                <a:gd name="connsiteX1" fmla="*/ 272109 w 381718"/>
                <a:gd name="connsiteY1" fmla="*/ 149655 h 210457"/>
                <a:gd name="connsiteX2" fmla="*/ 380352 w 381718"/>
                <a:gd name="connsiteY2" fmla="*/ 533 h 210457"/>
                <a:gd name="connsiteX3" fmla="*/ 286397 w 381718"/>
                <a:gd name="connsiteY3" fmla="*/ 208597 h 210457"/>
                <a:gd name="connsiteX4" fmla="*/ 6706 w 381718"/>
                <a:gd name="connsiteY4" fmla="*/ 91020 h 210457"/>
                <a:gd name="connsiteX0" fmla="*/ 59 w 375071"/>
                <a:gd name="connsiteY0" fmla="*/ 91075 h 209956"/>
                <a:gd name="connsiteX1" fmla="*/ 255937 w 375071"/>
                <a:gd name="connsiteY1" fmla="*/ 135423 h 209956"/>
                <a:gd name="connsiteX2" fmla="*/ 373705 w 375071"/>
                <a:gd name="connsiteY2" fmla="*/ 588 h 209956"/>
                <a:gd name="connsiteX3" fmla="*/ 279750 w 375071"/>
                <a:gd name="connsiteY3" fmla="*/ 208652 h 209956"/>
                <a:gd name="connsiteX4" fmla="*/ 59 w 375071"/>
                <a:gd name="connsiteY4" fmla="*/ 91075 h 209956"/>
                <a:gd name="connsiteX0" fmla="*/ 63 w 375075"/>
                <a:gd name="connsiteY0" fmla="*/ 91168 h 210049"/>
                <a:gd name="connsiteX1" fmla="*/ 255941 w 375075"/>
                <a:gd name="connsiteY1" fmla="*/ 135516 h 210049"/>
                <a:gd name="connsiteX2" fmla="*/ 373709 w 375075"/>
                <a:gd name="connsiteY2" fmla="*/ 681 h 210049"/>
                <a:gd name="connsiteX3" fmla="*/ 279754 w 375075"/>
                <a:gd name="connsiteY3" fmla="*/ 208745 h 210049"/>
                <a:gd name="connsiteX4" fmla="*/ 63 w 375075"/>
                <a:gd name="connsiteY4" fmla="*/ 91168 h 210049"/>
                <a:gd name="connsiteX0" fmla="*/ 63 w 375362"/>
                <a:gd name="connsiteY0" fmla="*/ 91168 h 219617"/>
                <a:gd name="connsiteX1" fmla="*/ 255941 w 375362"/>
                <a:gd name="connsiteY1" fmla="*/ 135516 h 219617"/>
                <a:gd name="connsiteX2" fmla="*/ 373709 w 375362"/>
                <a:gd name="connsiteY2" fmla="*/ 681 h 219617"/>
                <a:gd name="connsiteX3" fmla="*/ 279754 w 375362"/>
                <a:gd name="connsiteY3" fmla="*/ 208745 h 219617"/>
                <a:gd name="connsiteX4" fmla="*/ 63 w 375362"/>
                <a:gd name="connsiteY4" fmla="*/ 91168 h 219617"/>
                <a:gd name="connsiteX0" fmla="*/ 63 w 375450"/>
                <a:gd name="connsiteY0" fmla="*/ 91168 h 210441"/>
                <a:gd name="connsiteX1" fmla="*/ 255941 w 375450"/>
                <a:gd name="connsiteY1" fmla="*/ 135516 h 210441"/>
                <a:gd name="connsiteX2" fmla="*/ 373709 w 375450"/>
                <a:gd name="connsiteY2" fmla="*/ 681 h 210441"/>
                <a:gd name="connsiteX3" fmla="*/ 279754 w 375450"/>
                <a:gd name="connsiteY3" fmla="*/ 208745 h 210441"/>
                <a:gd name="connsiteX4" fmla="*/ 63 w 375450"/>
                <a:gd name="connsiteY4" fmla="*/ 91168 h 210441"/>
                <a:gd name="connsiteX0" fmla="*/ 7436 w 382823"/>
                <a:gd name="connsiteY0" fmla="*/ 91096 h 210369"/>
                <a:gd name="connsiteX1" fmla="*/ 96226 w 382823"/>
                <a:gd name="connsiteY1" fmla="*/ 118454 h 210369"/>
                <a:gd name="connsiteX2" fmla="*/ 263314 w 382823"/>
                <a:gd name="connsiteY2" fmla="*/ 135444 h 210369"/>
                <a:gd name="connsiteX3" fmla="*/ 381082 w 382823"/>
                <a:gd name="connsiteY3" fmla="*/ 609 h 210369"/>
                <a:gd name="connsiteX4" fmla="*/ 287127 w 382823"/>
                <a:gd name="connsiteY4" fmla="*/ 208673 h 210369"/>
                <a:gd name="connsiteX5" fmla="*/ 7436 w 382823"/>
                <a:gd name="connsiteY5" fmla="*/ 91096 h 210369"/>
                <a:gd name="connsiteX0" fmla="*/ 9877 w 385264"/>
                <a:gd name="connsiteY0" fmla="*/ 91072 h 210454"/>
                <a:gd name="connsiteX1" fmla="*/ 81998 w 385264"/>
                <a:gd name="connsiteY1" fmla="*/ 85092 h 210454"/>
                <a:gd name="connsiteX2" fmla="*/ 265755 w 385264"/>
                <a:gd name="connsiteY2" fmla="*/ 135420 h 210454"/>
                <a:gd name="connsiteX3" fmla="*/ 383523 w 385264"/>
                <a:gd name="connsiteY3" fmla="*/ 585 h 210454"/>
                <a:gd name="connsiteX4" fmla="*/ 289568 w 385264"/>
                <a:gd name="connsiteY4" fmla="*/ 208649 h 210454"/>
                <a:gd name="connsiteX5" fmla="*/ 9877 w 385264"/>
                <a:gd name="connsiteY5" fmla="*/ 91072 h 210454"/>
                <a:gd name="connsiteX0" fmla="*/ 9877 w 385264"/>
                <a:gd name="connsiteY0" fmla="*/ 91072 h 212952"/>
                <a:gd name="connsiteX1" fmla="*/ 81998 w 385264"/>
                <a:gd name="connsiteY1" fmla="*/ 85092 h 212952"/>
                <a:gd name="connsiteX2" fmla="*/ 265755 w 385264"/>
                <a:gd name="connsiteY2" fmla="*/ 135420 h 212952"/>
                <a:gd name="connsiteX3" fmla="*/ 383523 w 385264"/>
                <a:gd name="connsiteY3" fmla="*/ 585 h 212952"/>
                <a:gd name="connsiteX4" fmla="*/ 289568 w 385264"/>
                <a:gd name="connsiteY4" fmla="*/ 208649 h 212952"/>
                <a:gd name="connsiteX5" fmla="*/ 89143 w 385264"/>
                <a:gd name="connsiteY5" fmla="*/ 137479 h 212952"/>
                <a:gd name="connsiteX6" fmla="*/ 9877 w 385264"/>
                <a:gd name="connsiteY6" fmla="*/ 91072 h 212952"/>
                <a:gd name="connsiteX0" fmla="*/ 5 w 374772"/>
                <a:gd name="connsiteY0" fmla="*/ 91072 h 214547"/>
                <a:gd name="connsiteX1" fmla="*/ 72126 w 374772"/>
                <a:gd name="connsiteY1" fmla="*/ 85092 h 214547"/>
                <a:gd name="connsiteX2" fmla="*/ 255883 w 374772"/>
                <a:gd name="connsiteY2" fmla="*/ 135420 h 214547"/>
                <a:gd name="connsiteX3" fmla="*/ 373651 w 374772"/>
                <a:gd name="connsiteY3" fmla="*/ 585 h 214547"/>
                <a:gd name="connsiteX4" fmla="*/ 279696 w 374772"/>
                <a:gd name="connsiteY4" fmla="*/ 208649 h 214547"/>
                <a:gd name="connsiteX5" fmla="*/ 69746 w 374772"/>
                <a:gd name="connsiteY5" fmla="*/ 151766 h 214547"/>
                <a:gd name="connsiteX6" fmla="*/ 5 w 374772"/>
                <a:gd name="connsiteY6" fmla="*/ 91072 h 214547"/>
                <a:gd name="connsiteX0" fmla="*/ 1138 w 375905"/>
                <a:gd name="connsiteY0" fmla="*/ 91072 h 214547"/>
                <a:gd name="connsiteX1" fmla="*/ 73259 w 375905"/>
                <a:gd name="connsiteY1" fmla="*/ 85092 h 214547"/>
                <a:gd name="connsiteX2" fmla="*/ 257016 w 375905"/>
                <a:gd name="connsiteY2" fmla="*/ 135420 h 214547"/>
                <a:gd name="connsiteX3" fmla="*/ 374784 w 375905"/>
                <a:gd name="connsiteY3" fmla="*/ 585 h 214547"/>
                <a:gd name="connsiteX4" fmla="*/ 280829 w 375905"/>
                <a:gd name="connsiteY4" fmla="*/ 208649 h 214547"/>
                <a:gd name="connsiteX5" fmla="*/ 70879 w 375905"/>
                <a:gd name="connsiteY5" fmla="*/ 151766 h 214547"/>
                <a:gd name="connsiteX6" fmla="*/ 1138 w 375905"/>
                <a:gd name="connsiteY6" fmla="*/ 91072 h 214547"/>
                <a:gd name="connsiteX0" fmla="*/ 527 w 375294"/>
                <a:gd name="connsiteY0" fmla="*/ 91077 h 214552"/>
                <a:gd name="connsiteX1" fmla="*/ 98841 w 375294"/>
                <a:gd name="connsiteY1" fmla="*/ 94622 h 214552"/>
                <a:gd name="connsiteX2" fmla="*/ 256405 w 375294"/>
                <a:gd name="connsiteY2" fmla="*/ 135425 h 214552"/>
                <a:gd name="connsiteX3" fmla="*/ 374173 w 375294"/>
                <a:gd name="connsiteY3" fmla="*/ 590 h 214552"/>
                <a:gd name="connsiteX4" fmla="*/ 280218 w 375294"/>
                <a:gd name="connsiteY4" fmla="*/ 208654 h 214552"/>
                <a:gd name="connsiteX5" fmla="*/ 70268 w 375294"/>
                <a:gd name="connsiteY5" fmla="*/ 151771 h 214552"/>
                <a:gd name="connsiteX6" fmla="*/ 527 w 375294"/>
                <a:gd name="connsiteY6" fmla="*/ 91077 h 214552"/>
                <a:gd name="connsiteX0" fmla="*/ 527 w 375294"/>
                <a:gd name="connsiteY0" fmla="*/ 91006 h 214481"/>
                <a:gd name="connsiteX1" fmla="*/ 98841 w 375294"/>
                <a:gd name="connsiteY1" fmla="*/ 94551 h 214481"/>
                <a:gd name="connsiteX2" fmla="*/ 254024 w 375294"/>
                <a:gd name="connsiteY2" fmla="*/ 154404 h 214481"/>
                <a:gd name="connsiteX3" fmla="*/ 374173 w 375294"/>
                <a:gd name="connsiteY3" fmla="*/ 519 h 214481"/>
                <a:gd name="connsiteX4" fmla="*/ 280218 w 375294"/>
                <a:gd name="connsiteY4" fmla="*/ 208583 h 214481"/>
                <a:gd name="connsiteX5" fmla="*/ 70268 w 375294"/>
                <a:gd name="connsiteY5" fmla="*/ 151700 h 214481"/>
                <a:gd name="connsiteX6" fmla="*/ 527 w 375294"/>
                <a:gd name="connsiteY6" fmla="*/ 91006 h 214481"/>
                <a:gd name="connsiteX0" fmla="*/ 527 w 368270"/>
                <a:gd name="connsiteY0" fmla="*/ 93381 h 216992"/>
                <a:gd name="connsiteX1" fmla="*/ 98841 w 368270"/>
                <a:gd name="connsiteY1" fmla="*/ 96926 h 216992"/>
                <a:gd name="connsiteX2" fmla="*/ 254024 w 368270"/>
                <a:gd name="connsiteY2" fmla="*/ 156779 h 216992"/>
                <a:gd name="connsiteX3" fmla="*/ 367030 w 368270"/>
                <a:gd name="connsiteY3" fmla="*/ 512 h 216992"/>
                <a:gd name="connsiteX4" fmla="*/ 280218 w 368270"/>
                <a:gd name="connsiteY4" fmla="*/ 210958 h 216992"/>
                <a:gd name="connsiteX5" fmla="*/ 70268 w 368270"/>
                <a:gd name="connsiteY5" fmla="*/ 154075 h 216992"/>
                <a:gd name="connsiteX6" fmla="*/ 527 w 368270"/>
                <a:gd name="connsiteY6" fmla="*/ 93381 h 216992"/>
                <a:gd name="connsiteX0" fmla="*/ 3084 w 370827"/>
                <a:gd name="connsiteY0" fmla="*/ 93381 h 216992"/>
                <a:gd name="connsiteX1" fmla="*/ 101398 w 370827"/>
                <a:gd name="connsiteY1" fmla="*/ 96926 h 216992"/>
                <a:gd name="connsiteX2" fmla="*/ 256581 w 370827"/>
                <a:gd name="connsiteY2" fmla="*/ 156779 h 216992"/>
                <a:gd name="connsiteX3" fmla="*/ 369587 w 370827"/>
                <a:gd name="connsiteY3" fmla="*/ 512 h 216992"/>
                <a:gd name="connsiteX4" fmla="*/ 282775 w 370827"/>
                <a:gd name="connsiteY4" fmla="*/ 210958 h 216992"/>
                <a:gd name="connsiteX5" fmla="*/ 72825 w 370827"/>
                <a:gd name="connsiteY5" fmla="*/ 154075 h 216992"/>
                <a:gd name="connsiteX6" fmla="*/ 3084 w 370827"/>
                <a:gd name="connsiteY6" fmla="*/ 93381 h 21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27" h="216992">
                  <a:moveTo>
                    <a:pt x="3084" y="93381"/>
                  </a:moveTo>
                  <a:cubicBezTo>
                    <a:pt x="17371" y="55281"/>
                    <a:pt x="58752" y="89535"/>
                    <a:pt x="101398" y="96926"/>
                  </a:cubicBezTo>
                  <a:cubicBezTo>
                    <a:pt x="144044" y="104317"/>
                    <a:pt x="211883" y="172848"/>
                    <a:pt x="256581" y="156779"/>
                  </a:cubicBezTo>
                  <a:cubicBezTo>
                    <a:pt x="301279" y="140710"/>
                    <a:pt x="279099" y="-9865"/>
                    <a:pt x="369587" y="512"/>
                  </a:cubicBezTo>
                  <a:cubicBezTo>
                    <a:pt x="379112" y="39464"/>
                    <a:pt x="332235" y="185364"/>
                    <a:pt x="282775" y="210958"/>
                  </a:cubicBezTo>
                  <a:cubicBezTo>
                    <a:pt x="233315" y="236552"/>
                    <a:pt x="119440" y="173671"/>
                    <a:pt x="72825" y="154075"/>
                  </a:cubicBezTo>
                  <a:cubicBezTo>
                    <a:pt x="26210" y="134479"/>
                    <a:pt x="-11203" y="131481"/>
                    <a:pt x="3084" y="93381"/>
                  </a:cubicBezTo>
                  <a:close/>
                </a:path>
              </a:pathLst>
            </a:custGeom>
            <a:solidFill>
              <a:schemeClr val="accent5">
                <a:lumMod val="40000"/>
                <a:lumOff val="60000"/>
                <a:alpha val="46000"/>
              </a:schemeClr>
            </a:solidFill>
            <a:ln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4" name="直線コネクタ 23"/>
            <p:cNvCxnSpPr>
              <a:stCxn id="21" idx="0"/>
              <a:endCxn id="23" idx="2"/>
            </p:cNvCxnSpPr>
            <p:nvPr/>
          </p:nvCxnSpPr>
          <p:spPr>
            <a:xfrm flipV="1">
              <a:off x="12995217" y="2553574"/>
              <a:ext cx="45470" cy="673236"/>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10939908" y="1108152"/>
              <a:ext cx="1275879" cy="262349"/>
            </a:xfrm>
            <a:prstGeom prst="rect">
              <a:avLst/>
            </a:prstGeom>
            <a:noFill/>
            <a:ln>
              <a:noFill/>
            </a:ln>
          </p:spPr>
          <p:txBody>
            <a:bodyPr wrap="square" lIns="36000" tIns="36000" rIns="36000" bIns="36000" anchor="ctr" anchorCtr="0">
              <a:noAutofit/>
            </a:bodyPr>
            <a:lstStyle/>
            <a:p>
              <a:pPr>
                <a:lnSpc>
                  <a:spcPts val="1600"/>
                </a:lnSpc>
              </a:pPr>
              <a:r>
                <a:rPr lang="ja-JP" altLang="en-US" sz="1000" dirty="0">
                  <a:latin typeface="Meiryo UI" panose="020B0604030504040204" pitchFamily="50" charset="-128"/>
                  <a:ea typeface="Meiryo UI" panose="020B0604030504040204" pitchFamily="50" charset="-128"/>
                </a:rPr>
                <a:t>■事業実施後</a:t>
              </a:r>
              <a:endParaRPr lang="en-US" altLang="ja-JP" sz="1000" dirty="0">
                <a:latin typeface="Meiryo UI" panose="020B0604030504040204" pitchFamily="50" charset="-128"/>
                <a:ea typeface="Meiryo UI" panose="020B0604030504040204" pitchFamily="50" charset="-128"/>
              </a:endParaRPr>
            </a:p>
          </p:txBody>
        </p:sp>
        <p:sp>
          <p:nvSpPr>
            <p:cNvPr id="27" name="Rectangle 2"/>
            <p:cNvSpPr txBox="1">
              <a:spLocks noChangeArrowheads="1"/>
            </p:cNvSpPr>
            <p:nvPr/>
          </p:nvSpPr>
          <p:spPr>
            <a:xfrm>
              <a:off x="9123261" y="3379183"/>
              <a:ext cx="1059680" cy="168410"/>
            </a:xfrm>
            <a:prstGeom prst="rect">
              <a:avLst/>
            </a:prstGeom>
            <a:solidFill>
              <a:schemeClr val="bg1"/>
            </a:solidFill>
            <a:ln w="6350">
              <a:noFill/>
            </a:ln>
          </p:spPr>
          <p:txBody>
            <a:bodyPr lIns="36000" tIns="36000" rIns="0" bIns="36000" anchor="ctr" anchorCtr="0"/>
            <a:lst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charset="0"/>
                  <a:ea typeface="ＭＳ Ｐゴシック" pitchFamily="50" charset="-128"/>
                </a:defRPr>
              </a:lvl2pPr>
              <a:lvl3pPr algn="ctr" rtl="0" fontAlgn="base">
                <a:spcBef>
                  <a:spcPct val="0"/>
                </a:spcBef>
                <a:spcAft>
                  <a:spcPct val="0"/>
                </a:spcAft>
                <a:defRPr kumimoji="1" sz="3200">
                  <a:solidFill>
                    <a:schemeClr val="tx2"/>
                  </a:solidFill>
                  <a:latin typeface="Arial" charset="0"/>
                  <a:ea typeface="ＭＳ Ｐゴシック" pitchFamily="50" charset="-128"/>
                </a:defRPr>
              </a:lvl3pPr>
              <a:lvl4pPr algn="ctr" rtl="0" fontAlgn="base">
                <a:spcBef>
                  <a:spcPct val="0"/>
                </a:spcBef>
                <a:spcAft>
                  <a:spcPct val="0"/>
                </a:spcAft>
                <a:defRPr kumimoji="1" sz="3200">
                  <a:solidFill>
                    <a:schemeClr val="tx2"/>
                  </a:solidFill>
                  <a:latin typeface="Arial" charset="0"/>
                  <a:ea typeface="ＭＳ Ｐゴシック" pitchFamily="50" charset="-128"/>
                </a:defRPr>
              </a:lvl4pPr>
              <a:lvl5pPr algn="ctr" rtl="0" fontAlgn="base">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a:lstStyle>
            <a:p>
              <a:pPr algn="l"/>
              <a:r>
                <a:rPr lang="ja-JP" altLang="en-US" sz="8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燃え広がる範囲</a:t>
              </a:r>
              <a:endParaRPr lang="en-US" altLang="ja-JP" sz="8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a:endCxn id="44" idx="16"/>
            </p:cNvCxnSpPr>
            <p:nvPr/>
          </p:nvCxnSpPr>
          <p:spPr>
            <a:xfrm flipH="1" flipV="1">
              <a:off x="9296022" y="3192088"/>
              <a:ext cx="112954" cy="208103"/>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pic>
        <p:nvPicPr>
          <p:cNvPr id="78" name="図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127" y="5163909"/>
            <a:ext cx="1441033" cy="1450414"/>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56" name="テキスト ボックス 2"/>
          <p:cNvSpPr txBox="1">
            <a:spLocks noChangeArrowheads="1"/>
          </p:cNvSpPr>
          <p:nvPr/>
        </p:nvSpPr>
        <p:spPr bwMode="auto">
          <a:xfrm>
            <a:off x="5243198" y="1230834"/>
            <a:ext cx="2228293" cy="324000"/>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algn="ctr">
              <a:spcAft>
                <a:spcPts val="0"/>
              </a:spcAft>
            </a:pPr>
            <a:r>
              <a:rPr lang="ja-JP" b="1" kern="100" dirty="0">
                <a:solidFill>
                  <a:srgbClr val="FFFFFF"/>
                </a:solidFill>
                <a:effectLst/>
                <a:latin typeface="Meiryo UI" panose="020B0604030504040204" pitchFamily="50" charset="-128"/>
                <a:ea typeface="Meiryo UI" panose="020B0604030504040204" pitchFamily="50" charset="-128"/>
                <a:cs typeface="Times New Roman" panose="02020603050405020304" pitchFamily="18" charset="0"/>
              </a:rPr>
              <a:t>魅力あるまちづくり</a:t>
            </a:r>
            <a:endParaRPr lang="ja-JP"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80" name="図 79" title="道路と一体となったまちづくりのイメージ図"/>
          <p:cNvPicPr>
            <a:picLocks noChangeAspect="1"/>
          </p:cNvPicPr>
          <p:nvPr/>
        </p:nvPicPr>
        <p:blipFill rotWithShape="1">
          <a:blip r:embed="rId7" cstate="print">
            <a:extLst>
              <a:ext uri="{28A0092B-C50C-407E-A947-70E740481C1C}">
                <a14:useLocalDpi xmlns:a14="http://schemas.microsoft.com/office/drawing/2010/main"/>
              </a:ext>
            </a:extLst>
          </a:blip>
          <a:srcRect l="5463" t="12323" r="5463" b="14301"/>
          <a:stretch/>
        </p:blipFill>
        <p:spPr>
          <a:xfrm>
            <a:off x="7716325" y="1054100"/>
            <a:ext cx="2142227" cy="1113421"/>
          </a:xfrm>
          <a:prstGeom prst="rect">
            <a:avLst/>
          </a:prstGeom>
          <a:ln>
            <a:noFill/>
          </a:ln>
          <a:effectLst>
            <a:softEdge rad="112500"/>
          </a:effectLst>
        </p:spPr>
      </p:pic>
      <p:sp>
        <p:nvSpPr>
          <p:cNvPr id="90" name="テキスト ボックス 89"/>
          <p:cNvSpPr txBox="1"/>
          <p:nvPr/>
        </p:nvSpPr>
        <p:spPr>
          <a:xfrm>
            <a:off x="5114601" y="5367122"/>
            <a:ext cx="3181729" cy="1231106"/>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a:t>
            </a:r>
            <a:r>
              <a:rPr lang="ja-JP" altLang="en-US" sz="1600" spc="-100" dirty="0" smtClean="0">
                <a:latin typeface="Meiryo UI" panose="020B0604030504040204" pitchFamily="50" charset="-128"/>
                <a:ea typeface="Meiryo UI" panose="020B0604030504040204" pitchFamily="50" charset="-128"/>
              </a:rPr>
              <a:t>「</a:t>
            </a:r>
            <a:r>
              <a:rPr lang="ja-JP" altLang="en-US" sz="1600" spc="-100" dirty="0">
                <a:latin typeface="Meiryo UI" panose="020B0604030504040204" pitchFamily="50" charset="-128"/>
                <a:ea typeface="Meiryo UI" panose="020B0604030504040204" pitchFamily="50" charset="-128"/>
              </a:rPr>
              <a:t>火災延焼の危険性・改善マップ</a:t>
            </a:r>
            <a:r>
              <a:rPr lang="ja-JP" altLang="en-US" sz="1600" spc="-100" dirty="0" smtClean="0">
                <a:latin typeface="Meiryo UI" panose="020B0604030504040204" pitchFamily="50" charset="-128"/>
                <a:ea typeface="Meiryo UI" panose="020B0604030504040204" pitchFamily="50" charset="-128"/>
              </a:rPr>
              <a:t>」を</a:t>
            </a:r>
            <a:endParaRPr lang="en-US" altLang="ja-JP" sz="1600" spc="-100" dirty="0" smtClean="0">
              <a:latin typeface="Meiryo UI" panose="020B0604030504040204" pitchFamily="50" charset="-128"/>
              <a:ea typeface="Meiryo UI" panose="020B0604030504040204" pitchFamily="50" charset="-128"/>
            </a:endParaRPr>
          </a:p>
          <a:p>
            <a:r>
              <a:rPr lang="ja-JP" altLang="en-US" sz="1600" spc="-100" dirty="0">
                <a:latin typeface="Meiryo UI" panose="020B0604030504040204" pitchFamily="50" charset="-128"/>
                <a:ea typeface="Meiryo UI" panose="020B0604030504040204" pitchFamily="50" charset="-128"/>
              </a:rPr>
              <a:t>　</a:t>
            </a:r>
            <a:r>
              <a:rPr lang="ja-JP" altLang="en-US" sz="1600" spc="-1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活用</a:t>
            </a:r>
            <a:r>
              <a:rPr lang="ja-JP" altLang="en-US" sz="1600" dirty="0">
                <a:latin typeface="Meiryo UI" panose="020B0604030504040204" pitchFamily="50" charset="-128"/>
                <a:ea typeface="Meiryo UI" panose="020B0604030504040204" pitchFamily="50" charset="-128"/>
              </a:rPr>
              <a:t>した個別訪問の実施</a:t>
            </a:r>
            <a:endParaRPr lang="en-US" altLang="ja-JP" sz="1600" dirty="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a:t>
            </a:r>
            <a:r>
              <a:rPr lang="en-US" altLang="ja-JP" sz="1600" b="1" u="sng" dirty="0" smtClean="0">
                <a:solidFill>
                  <a:srgbClr val="FF0000"/>
                </a:solidFill>
                <a:latin typeface="Meiryo UI" panose="020B0604030504040204" pitchFamily="50" charset="-128"/>
                <a:ea typeface="Meiryo UI" panose="020B0604030504040204" pitchFamily="50" charset="-128"/>
              </a:rPr>
              <a:t>AR</a:t>
            </a:r>
            <a:r>
              <a:rPr lang="ja-JP" altLang="en-US" sz="1600" b="1" u="sng" dirty="0">
                <a:solidFill>
                  <a:srgbClr val="FF0000"/>
                </a:solidFill>
                <a:latin typeface="Meiryo UI" panose="020B0604030504040204" pitchFamily="50" charset="-128"/>
                <a:ea typeface="Meiryo UI" panose="020B0604030504040204" pitchFamily="50" charset="-128"/>
              </a:rPr>
              <a:t>等の映像技術を活用</a:t>
            </a:r>
            <a:r>
              <a:rPr lang="ja-JP" altLang="en-US" sz="1600" b="1" u="sng" dirty="0" smtClean="0">
                <a:solidFill>
                  <a:srgbClr val="FF0000"/>
                </a:solidFill>
                <a:latin typeface="Meiryo UI" panose="020B0604030504040204" pitchFamily="50" charset="-128"/>
                <a:ea typeface="Meiryo UI" panose="020B0604030504040204" pitchFamily="50" charset="-128"/>
              </a:rPr>
              <a:t>した</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r>
              <a:rPr lang="en-US" altLang="ja-JP" sz="1600" b="1" dirty="0">
                <a:solidFill>
                  <a:srgbClr val="FF0000"/>
                </a:solidFill>
                <a:latin typeface="Meiryo UI" panose="020B0604030504040204" pitchFamily="50" charset="-128"/>
                <a:ea typeface="Meiryo UI" panose="020B0604030504040204" pitchFamily="50" charset="-128"/>
              </a:rPr>
              <a:t> </a:t>
            </a:r>
            <a:r>
              <a:rPr lang="en-US" altLang="ja-JP" sz="1600" b="1" dirty="0" smtClean="0">
                <a:solidFill>
                  <a:srgbClr val="FF0000"/>
                </a:solidFill>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防災教育</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sp>
        <p:nvSpPr>
          <p:cNvPr id="93" name="テキスト ボックス 92"/>
          <p:cNvSpPr txBox="1"/>
          <p:nvPr/>
        </p:nvSpPr>
        <p:spPr>
          <a:xfrm>
            <a:off x="5104643" y="1563862"/>
            <a:ext cx="2779551" cy="584775"/>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○道路</a:t>
            </a:r>
            <a:r>
              <a:rPr lang="ja-JP" altLang="en-US" sz="1600" dirty="0">
                <a:latin typeface="Meiryo UI" panose="020B0604030504040204" pitchFamily="50" charset="-128"/>
                <a:ea typeface="Meiryo UI" panose="020B0604030504040204" pitchFamily="50" charset="-128"/>
              </a:rPr>
              <a:t>等基盤整備及び整備を</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契機としたまちづくりの推進</a:t>
            </a:r>
            <a:endParaRPr lang="en-US" altLang="ja-JP" sz="1600" dirty="0">
              <a:latin typeface="Meiryo UI" panose="020B0604030504040204" pitchFamily="50" charset="-128"/>
              <a:ea typeface="Meiryo UI" panose="020B0604030504040204" pitchFamily="50" charset="-128"/>
            </a:endParaRPr>
          </a:p>
        </p:txBody>
      </p:sp>
      <p:sp>
        <p:nvSpPr>
          <p:cNvPr id="47" name="楕円 46"/>
          <p:cNvSpPr/>
          <p:nvPr/>
        </p:nvSpPr>
        <p:spPr>
          <a:xfrm>
            <a:off x="6869509" y="3849441"/>
            <a:ext cx="159872" cy="15984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cxnSp>
        <p:nvCxnSpPr>
          <p:cNvPr id="48" name="直線コネクタ 47"/>
          <p:cNvCxnSpPr/>
          <p:nvPr/>
        </p:nvCxnSpPr>
        <p:spPr>
          <a:xfrm flipV="1">
            <a:off x="2403947" y="4313971"/>
            <a:ext cx="3239580" cy="383237"/>
          </a:xfrm>
          <a:prstGeom prst="line">
            <a:avLst/>
          </a:prstGeom>
          <a:ln w="4445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848999" y="2054387"/>
            <a:ext cx="2597392" cy="1604597"/>
          </a:xfrm>
          <a:prstGeom prst="line">
            <a:avLst/>
          </a:prstGeom>
          <a:ln w="5080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7202913" y="2129541"/>
            <a:ext cx="331352" cy="562857"/>
          </a:xfrm>
          <a:prstGeom prst="line">
            <a:avLst/>
          </a:prstGeom>
          <a:ln w="508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4886540" y="2074117"/>
            <a:ext cx="2061413" cy="1851686"/>
          </a:xfrm>
          <a:prstGeom prst="line">
            <a:avLst/>
          </a:prstGeom>
          <a:ln w="5080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115" name="テキスト ボックス 114"/>
          <p:cNvSpPr txBox="1"/>
          <p:nvPr/>
        </p:nvSpPr>
        <p:spPr>
          <a:xfrm>
            <a:off x="143217" y="4522724"/>
            <a:ext cx="2138770"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延焼</a:t>
            </a:r>
            <a:r>
              <a:rPr lang="ja-JP" altLang="en-US" sz="1600" b="1" u="sng" dirty="0">
                <a:solidFill>
                  <a:srgbClr val="FF0000"/>
                </a:solidFill>
                <a:latin typeface="Meiryo UI" panose="020B0604030504040204" pitchFamily="50" charset="-128"/>
                <a:ea typeface="Meiryo UI" panose="020B0604030504040204" pitchFamily="50" charset="-128"/>
              </a:rPr>
              <a:t>遮断帯の</a:t>
            </a:r>
            <a:r>
              <a:rPr lang="ja-JP" altLang="en-US" sz="1600" b="1" u="sng" dirty="0" smtClean="0">
                <a:solidFill>
                  <a:srgbClr val="FF0000"/>
                </a:solidFill>
                <a:latin typeface="Meiryo UI" panose="020B0604030504040204" pitchFamily="50" charset="-128"/>
                <a:ea typeface="Meiryo UI" panose="020B0604030504040204" pitchFamily="50" charset="-128"/>
              </a:rPr>
              <a:t>整備</a:t>
            </a:r>
            <a:endParaRPr lang="en-US" altLang="ja-JP" sz="1600" b="1" u="sng" dirty="0">
              <a:solidFill>
                <a:srgbClr val="FF0000"/>
              </a:solidFill>
              <a:latin typeface="Meiryo UI" panose="020B0604030504040204" pitchFamily="50" charset="-128"/>
              <a:ea typeface="Meiryo UI" panose="020B0604030504040204" pitchFamily="50" charset="-128"/>
            </a:endParaRPr>
          </a:p>
        </p:txBody>
      </p:sp>
      <p:sp>
        <p:nvSpPr>
          <p:cNvPr id="116" name="テキスト ボックス 115"/>
          <p:cNvSpPr txBox="1"/>
          <p:nvPr/>
        </p:nvSpPr>
        <p:spPr>
          <a:xfrm>
            <a:off x="129846" y="1644978"/>
            <a:ext cx="4010286"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延焼</a:t>
            </a:r>
            <a:r>
              <a:rPr lang="ja-JP" altLang="en-US" sz="1600" b="1" dirty="0">
                <a:latin typeface="Meiryo UI" panose="020B0604030504040204" pitchFamily="50" charset="-128"/>
                <a:ea typeface="Meiryo UI" panose="020B0604030504040204" pitchFamily="50" charset="-128"/>
              </a:rPr>
              <a:t>危険性の効果的な</a:t>
            </a:r>
            <a:r>
              <a:rPr lang="ja-JP" altLang="en-US" sz="1600" b="1" dirty="0" smtClean="0">
                <a:latin typeface="Meiryo UI" panose="020B0604030504040204" pitchFamily="50" charset="-128"/>
                <a:ea typeface="Meiryo UI" panose="020B0604030504040204" pitchFamily="50" charset="-128"/>
              </a:rPr>
              <a:t>低減</a:t>
            </a:r>
            <a:endParaRPr lang="en-US" altLang="ja-JP" sz="1600" b="1"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275123" y="4802558"/>
            <a:ext cx="477280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rPr>
              <a:t>・</a:t>
            </a:r>
            <a:r>
              <a:rPr lang="ja-JP" altLang="en-US" sz="1400" spc="-20" dirty="0" smtClean="0">
                <a:latin typeface="Meiryo UI" panose="020B0604030504040204" pitchFamily="50" charset="-128"/>
                <a:ea typeface="Meiryo UI" panose="020B0604030504040204" pitchFamily="50" charset="-128"/>
              </a:rPr>
              <a:t>都市</a:t>
            </a:r>
            <a:r>
              <a:rPr lang="ja-JP" altLang="en-US" sz="1400" spc="-20" dirty="0">
                <a:latin typeface="Meiryo UI" panose="020B0604030504040204" pitchFamily="50" charset="-128"/>
                <a:ea typeface="Meiryo UI" panose="020B0604030504040204" pitchFamily="50" charset="-128"/>
              </a:rPr>
              <a:t>計画道路三国塚口線</a:t>
            </a:r>
            <a:r>
              <a:rPr lang="ja-JP" altLang="en-US" sz="1400" spc="-20" dirty="0" smtClean="0">
                <a:latin typeface="Meiryo UI" panose="020B0604030504040204" pitchFamily="50" charset="-128"/>
                <a:ea typeface="Meiryo UI" panose="020B0604030504040204" pitchFamily="50" charset="-128"/>
              </a:rPr>
              <a:t>、寝屋川</a:t>
            </a:r>
            <a:r>
              <a:rPr lang="ja-JP" altLang="en-US" sz="1400" spc="-20" dirty="0">
                <a:latin typeface="Meiryo UI" panose="020B0604030504040204" pitchFamily="50" charset="-128"/>
                <a:ea typeface="Meiryo UI" panose="020B0604030504040204" pitchFamily="50" charset="-128"/>
              </a:rPr>
              <a:t>大東線の着実な整備推進</a:t>
            </a:r>
            <a:endParaRPr lang="en-US" altLang="ja-JP" sz="1400" spc="-2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11540" y="5140494"/>
            <a:ext cx="3569186" cy="1261335"/>
          </a:xfrm>
          <a:prstGeom prst="rect">
            <a:avLst/>
          </a:prstGeom>
          <a:ln w="3175">
            <a:solidFill>
              <a:schemeClr val="tx1">
                <a:lumMod val="50000"/>
                <a:lumOff val="50000"/>
              </a:schemeClr>
            </a:solidFill>
          </a:ln>
        </p:spPr>
      </p:pic>
      <p:sp>
        <p:nvSpPr>
          <p:cNvPr id="97" name="テキスト ボックス 96"/>
          <p:cNvSpPr txBox="1"/>
          <p:nvPr/>
        </p:nvSpPr>
        <p:spPr>
          <a:xfrm>
            <a:off x="2487529" y="6469069"/>
            <a:ext cx="1494393" cy="338554"/>
          </a:xfrm>
          <a:prstGeom prst="rect">
            <a:avLst/>
          </a:prstGeom>
          <a:solidFill>
            <a:schemeClr val="bg1">
              <a:alpha val="50000"/>
            </a:schemeClr>
          </a:solid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現道：１３ｍ</a:t>
            </a:r>
            <a:endParaRPr lang="en-US" altLang="ja-JP" sz="1600" b="1" dirty="0">
              <a:latin typeface="Meiryo UI" panose="020B0604030504040204" pitchFamily="50" charset="-128"/>
              <a:ea typeface="Meiryo UI" panose="020B0604030504040204" pitchFamily="50" charset="-128"/>
            </a:endParaRPr>
          </a:p>
        </p:txBody>
      </p:sp>
      <p:cxnSp>
        <p:nvCxnSpPr>
          <p:cNvPr id="61" name="直線矢印コネクタ 60"/>
          <p:cNvCxnSpPr/>
          <p:nvPr/>
        </p:nvCxnSpPr>
        <p:spPr>
          <a:xfrm>
            <a:off x="2671646" y="6488122"/>
            <a:ext cx="828786" cy="7588"/>
          </a:xfrm>
          <a:prstGeom prst="straightConnector1">
            <a:avLst/>
          </a:prstGeom>
          <a:ln w="317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1270019" y="5163003"/>
            <a:ext cx="1716899" cy="338554"/>
          </a:xfrm>
          <a:prstGeom prst="rect">
            <a:avLst/>
          </a:prstGeom>
          <a:solidFill>
            <a:schemeClr val="bg1">
              <a:alpha val="50000"/>
            </a:schemeClr>
          </a:solid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整備後：３２ｍ</a:t>
            </a:r>
            <a:endParaRPr lang="en-US" altLang="ja-JP" sz="1600"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578355" y="4231092"/>
            <a:ext cx="2964418" cy="43088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延焼拡大</a:t>
            </a:r>
            <a:r>
              <a:rPr lang="ja-JP" altLang="en-US" sz="1100" dirty="0" smtClean="0">
                <a:latin typeface="Meiryo UI" panose="020B0604030504040204" pitchFamily="50" charset="-128"/>
                <a:ea typeface="Meiryo UI" panose="020B0604030504040204" pitchFamily="50" charset="-128"/>
              </a:rPr>
              <a:t>の危険性を効果的</a:t>
            </a:r>
            <a:r>
              <a:rPr lang="ja-JP" altLang="en-US" sz="1100" dirty="0">
                <a:latin typeface="Meiryo UI" panose="020B0604030504040204" pitchFamily="50" charset="-128"/>
                <a:ea typeface="Meiryo UI" panose="020B0604030504040204" pitchFamily="50" charset="-128"/>
              </a:rPr>
              <a:t>に低減</a:t>
            </a:r>
            <a:endParaRPr lang="en-US" altLang="ja-JP" sz="1100" dirty="0">
              <a:latin typeface="Meiryo UI" panose="020B0604030504040204" pitchFamily="50" charset="-128"/>
              <a:ea typeface="Meiryo UI" panose="020B0604030504040204" pitchFamily="50" charset="-128"/>
            </a:endParaRPr>
          </a:p>
          <a:p>
            <a:endParaRPr kumimoji="1" lang="ja-JP" altLang="en-US" sz="1100" dirty="0"/>
          </a:p>
        </p:txBody>
      </p:sp>
      <p:sp>
        <p:nvSpPr>
          <p:cNvPr id="52" name="二等辺三角形 51"/>
          <p:cNvSpPr/>
          <p:nvPr/>
        </p:nvSpPr>
        <p:spPr>
          <a:xfrm rot="5400000">
            <a:off x="1719397" y="3270605"/>
            <a:ext cx="1832317" cy="194842"/>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0" name="直線コネクタ 59"/>
          <p:cNvCxnSpPr/>
          <p:nvPr/>
        </p:nvCxnSpPr>
        <p:spPr>
          <a:xfrm>
            <a:off x="1044781" y="5491499"/>
            <a:ext cx="0" cy="47902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500432" y="5491499"/>
            <a:ext cx="0" cy="47902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3500432" y="6040160"/>
            <a:ext cx="0" cy="44328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2667882" y="6099672"/>
            <a:ext cx="0" cy="38377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⑨大阪府</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密集市街地整備方針</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R3.3</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cxnSp>
        <p:nvCxnSpPr>
          <p:cNvPr id="84" name="直線コネクタ 83"/>
          <p:cNvCxnSpPr/>
          <p:nvPr/>
        </p:nvCxnSpPr>
        <p:spPr>
          <a:xfrm flipV="1">
            <a:off x="2403947" y="4314838"/>
            <a:ext cx="3239580" cy="382370"/>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4868963" y="2074117"/>
            <a:ext cx="2577428" cy="1588463"/>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4947407" y="2125958"/>
            <a:ext cx="2000546" cy="1801390"/>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7202913" y="2129541"/>
            <a:ext cx="331352" cy="562857"/>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24"/>
          <p:cNvSpPr>
            <a:spLocks noGrp="1"/>
          </p:cNvSpPr>
          <p:nvPr>
            <p:ph type="sldNum" sz="quarter" idx="12"/>
          </p:nvPr>
        </p:nvSpPr>
        <p:spPr>
          <a:xfrm>
            <a:off x="7547152" y="6492875"/>
            <a:ext cx="2311400" cy="365125"/>
          </a:xfrm>
        </p:spPr>
        <p:txBody>
          <a:bodyPr/>
          <a:lstStyle/>
          <a:p>
            <a:fld id="{EA6D242B-6A52-4C5C-AF40-54B5FB6D04E5}" type="slidenum">
              <a:rPr kumimoji="1" lang="ja-JP" altLang="en-US" smtClean="0"/>
              <a:t>26</a:t>
            </a:fld>
            <a:endParaRPr kumimoji="1" lang="ja-JP" altLang="en-US" dirty="0"/>
          </a:p>
        </p:txBody>
      </p:sp>
      <p:cxnSp>
        <p:nvCxnSpPr>
          <p:cNvPr id="87" name="直線矢印コネクタ 86"/>
          <p:cNvCxnSpPr/>
          <p:nvPr/>
        </p:nvCxnSpPr>
        <p:spPr>
          <a:xfrm flipV="1">
            <a:off x="1044781" y="5496611"/>
            <a:ext cx="2455651" cy="4946"/>
          </a:xfrm>
          <a:prstGeom prst="straightConnector1">
            <a:avLst/>
          </a:prstGeom>
          <a:ln w="317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422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⑩</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spc="-4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ヵ年戦略・大阪</a:t>
            </a:r>
            <a:r>
              <a:rPr lang="en-US" altLang="ja-JP" sz="1700" b="1" spc="-2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spc="-20" dirty="0">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lang="en-US" altLang="ja-JP" sz="1400" b="1" spc="-20" dirty="0">
                <a:latin typeface="Meiryo UI" panose="020B0604030504040204" pitchFamily="50" charset="-128"/>
                <a:ea typeface="Meiryo UI" panose="020B0604030504040204" pitchFamily="50" charset="-128"/>
                <a:cs typeface="Meiryo UI" panose="020B0604030504040204" pitchFamily="50" charset="-128"/>
              </a:rPr>
              <a:t>-</a:t>
            </a:r>
            <a:r>
              <a:rPr lang="en-US" altLang="ja-JP" sz="1700" b="1" spc="-2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spc="-40" dirty="0" smtClean="0">
                <a:latin typeface="Meiryo UI" panose="020B0604030504040204" pitchFamily="50" charset="-128"/>
                <a:ea typeface="Meiryo UI" panose="020B0604030504040204" pitchFamily="50" charset="-128"/>
                <a:cs typeface="Meiryo UI" panose="020B0604030504040204" pitchFamily="50" charset="-128"/>
              </a:rPr>
              <a:t>(R3.3</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改定</a:t>
            </a:r>
            <a:r>
              <a:rPr lang="en-US" altLang="ja-JP" sz="2000" b="1" spc="-4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 に基づく取組の推進</a:t>
            </a:r>
            <a:endParaRPr lang="ja-JP" altLang="en-US" sz="2000" b="1" spc="-4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テキスト ボックス 67">
            <a:extLst>
              <a:ext uri="{FF2B5EF4-FFF2-40B4-BE49-F238E27FC236}">
                <a16:creationId xmlns:a16="http://schemas.microsoft.com/office/drawing/2014/main" id="{AF497E49-21DA-44AA-8E02-40F56DDB4CCD}"/>
              </a:ext>
            </a:extLst>
          </p:cNvPr>
          <p:cNvSpPr txBox="1"/>
          <p:nvPr/>
        </p:nvSpPr>
        <p:spPr bwMode="gray">
          <a:xfrm>
            <a:off x="1012546" y="3104984"/>
            <a:ext cx="2932402" cy="853981"/>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r>
              <a:rPr lang="ja-JP" altLang="en-US" sz="1600" b="1" u="sng"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住宅　</a:t>
            </a:r>
            <a:r>
              <a:rPr lang="ja-JP" altLang="en-US" sz="1400" b="1" dirty="0">
                <a:latin typeface="ＭＳ Ｐゴシック" panose="020B0600070205080204" pitchFamily="50" charset="-128"/>
                <a:ea typeface="Meiryo UI" panose="020B0604030504040204" pitchFamily="50" charset="-128"/>
                <a:cs typeface="Times New Roman" panose="02020603050405020304" pitchFamily="18" charset="0"/>
              </a:rPr>
              <a:t>　</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7313" lvl="1"/>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木造住宅・分譲マンションを</a:t>
            </a:r>
            <a:r>
              <a:rPr lang="ja-JP" altLang="en-US" sz="1400" dirty="0" smtClean="0">
                <a:latin typeface="ＭＳ Ｐゴシック" panose="020B0600070205080204" pitchFamily="50" charset="-128"/>
                <a:ea typeface="Meiryo UI" panose="020B0604030504040204" pitchFamily="50" charset="-128"/>
                <a:cs typeface="Times New Roman" panose="02020603050405020304" pitchFamily="18" charset="0"/>
              </a:rPr>
              <a:t>含む</a:t>
            </a:r>
            <a:endParaRPr lang="en-US" altLang="ja-JP" sz="1400" dirty="0" smtClean="0">
              <a:latin typeface="ＭＳ Ｐゴシック" panose="020B0600070205080204" pitchFamily="50" charset="-128"/>
              <a:ea typeface="Meiryo UI" panose="020B0604030504040204" pitchFamily="50" charset="-128"/>
              <a:cs typeface="Times New Roman" panose="02020603050405020304" pitchFamily="18" charset="0"/>
            </a:endParaRPr>
          </a:p>
          <a:p>
            <a:pPr marL="87313" lvl="1"/>
            <a:r>
              <a:rPr lang="ja-JP" altLang="en-US" sz="1400" dirty="0" smtClean="0">
                <a:latin typeface="ＭＳ Ｐゴシック" panose="020B0600070205080204" pitchFamily="50" charset="-128"/>
                <a:ea typeface="Meiryo UI" panose="020B0604030504040204" pitchFamily="50" charset="-128"/>
                <a:cs typeface="Times New Roman" panose="02020603050405020304" pitchFamily="18" charset="0"/>
              </a:rPr>
              <a:t>すべて</a:t>
            </a:r>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の住宅</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72" name="テキスト ボックス 118">
            <a:extLst>
              <a:ext uri="{FF2B5EF4-FFF2-40B4-BE49-F238E27FC236}">
                <a16:creationId xmlns:a16="http://schemas.microsoft.com/office/drawing/2014/main" id="{82F57E38-057A-4736-9573-8344901B5234}"/>
              </a:ext>
            </a:extLst>
          </p:cNvPr>
          <p:cNvSpPr txBox="1"/>
          <p:nvPr/>
        </p:nvSpPr>
        <p:spPr bwMode="gray">
          <a:xfrm>
            <a:off x="1507422" y="5471224"/>
            <a:ext cx="2583270" cy="1007128"/>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pPr marR="20998"/>
            <a:r>
              <a:rPr lang="ja-JP" altLang="en-US" sz="1600" b="1" u="sng" spc="-50"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広域緊急交通路沿道建築物</a:t>
            </a:r>
            <a:endParaRPr lang="ja-JP" altLang="en-US" sz="1600" b="1" u="sng" spc="-50" dirty="0">
              <a:solidFill>
                <a:srgbClr val="FF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7313" marR="90994"/>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沿道にある一定の規模を超える建物及びブロック塀等</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73" name="テキスト ボックス 119">
            <a:extLst>
              <a:ext uri="{FF2B5EF4-FFF2-40B4-BE49-F238E27FC236}">
                <a16:creationId xmlns:a16="http://schemas.microsoft.com/office/drawing/2014/main" id="{DFF8FC10-D4E3-4CEF-9B10-5C8BFC86C405}"/>
              </a:ext>
            </a:extLst>
          </p:cNvPr>
          <p:cNvSpPr txBox="1"/>
          <p:nvPr/>
        </p:nvSpPr>
        <p:spPr bwMode="gray">
          <a:xfrm>
            <a:off x="1507422" y="4411484"/>
            <a:ext cx="2294117" cy="985627"/>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pPr marR="90994"/>
            <a:r>
              <a:rPr lang="ja-JP" altLang="en-US" sz="1600" b="1" u="sng"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大規模建築物</a:t>
            </a:r>
            <a:endParaRPr lang="ja-JP" altLang="en-US" sz="1600" u="sng" dirty="0">
              <a:solidFill>
                <a:srgbClr val="FF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7313" marR="4000"/>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不特定多数の者及び避難に配慮を要する者が利用する大規模な建築物</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4" name="右矢印 183"/>
          <p:cNvSpPr/>
          <p:nvPr/>
        </p:nvSpPr>
        <p:spPr>
          <a:xfrm>
            <a:off x="5717212" y="4848030"/>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185" name="右矢印 184"/>
          <p:cNvSpPr/>
          <p:nvPr/>
        </p:nvSpPr>
        <p:spPr>
          <a:xfrm>
            <a:off x="7655991" y="4848030"/>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192" name="右矢印 191"/>
          <p:cNvSpPr/>
          <p:nvPr/>
        </p:nvSpPr>
        <p:spPr>
          <a:xfrm>
            <a:off x="7653862" y="5926586"/>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193" name="右矢印 192"/>
          <p:cNvSpPr/>
          <p:nvPr/>
        </p:nvSpPr>
        <p:spPr>
          <a:xfrm>
            <a:off x="5717212" y="3429928"/>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194" name="右矢印 193"/>
          <p:cNvSpPr/>
          <p:nvPr/>
        </p:nvSpPr>
        <p:spPr>
          <a:xfrm>
            <a:off x="7655991" y="3429928"/>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195" name="右矢印 194"/>
          <p:cNvSpPr/>
          <p:nvPr/>
        </p:nvSpPr>
        <p:spPr>
          <a:xfrm>
            <a:off x="5715083" y="5926586"/>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196" name="テキスト ボックス 78">
            <a:extLst>
              <a:ext uri="{FF2B5EF4-FFF2-40B4-BE49-F238E27FC236}">
                <a16:creationId xmlns:a16="http://schemas.microsoft.com/office/drawing/2014/main" id="{B616332F-3264-484B-BF86-D2F82ECD3517}"/>
              </a:ext>
            </a:extLst>
          </p:cNvPr>
          <p:cNvSpPr txBox="1"/>
          <p:nvPr/>
        </p:nvSpPr>
        <p:spPr>
          <a:xfrm>
            <a:off x="3954367" y="3036838"/>
            <a:ext cx="3270928" cy="471990"/>
          </a:xfrm>
          <a:prstGeom prst="rect">
            <a:avLst/>
          </a:prstGeom>
          <a:noFill/>
          <a:ln>
            <a:noFill/>
          </a:ln>
        </p:spPr>
        <p:txBody>
          <a:bodyPr wrap="square" tIns="0" bIns="0" rtlCol="0">
            <a:noAutofit/>
          </a:bodyPr>
          <a:lstStyle/>
          <a:p>
            <a:pPr marL="203984" indent="-203984"/>
            <a:r>
              <a:rPr lang="zh-CN"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耐震化率（耐震性不足戸数）</a:t>
            </a:r>
          </a:p>
        </p:txBody>
      </p:sp>
      <p:sp>
        <p:nvSpPr>
          <p:cNvPr id="197" name="テキスト ボックス 78">
            <a:extLst>
              <a:ext uri="{FF2B5EF4-FFF2-40B4-BE49-F238E27FC236}">
                <a16:creationId xmlns:a16="http://schemas.microsoft.com/office/drawing/2014/main" id="{B616332F-3264-484B-BF86-D2F82ECD3517}"/>
              </a:ext>
            </a:extLst>
          </p:cNvPr>
          <p:cNvSpPr txBox="1"/>
          <p:nvPr/>
        </p:nvSpPr>
        <p:spPr>
          <a:xfrm>
            <a:off x="3954367" y="4462841"/>
            <a:ext cx="3270928" cy="471990"/>
          </a:xfrm>
          <a:prstGeom prst="rect">
            <a:avLst/>
          </a:prstGeom>
          <a:noFill/>
          <a:ln>
            <a:noFill/>
          </a:ln>
        </p:spPr>
        <p:txBody>
          <a:bodyPr wrap="square" tIns="0" bIns="0" rtlCol="0">
            <a:noAutofit/>
          </a:bodyPr>
          <a:lstStyle/>
          <a:p>
            <a:pPr marL="203984" indent="-203984"/>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lang="en-US" altLang="ja-JP"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98" name="テキスト ボックス 78">
            <a:extLst>
              <a:ext uri="{FF2B5EF4-FFF2-40B4-BE49-F238E27FC236}">
                <a16:creationId xmlns:a16="http://schemas.microsoft.com/office/drawing/2014/main" id="{B616332F-3264-484B-BF86-D2F82ECD3517}"/>
              </a:ext>
            </a:extLst>
          </p:cNvPr>
          <p:cNvSpPr txBox="1"/>
          <p:nvPr/>
        </p:nvSpPr>
        <p:spPr>
          <a:xfrm>
            <a:off x="3952238" y="5535851"/>
            <a:ext cx="3270928" cy="471990"/>
          </a:xfrm>
          <a:prstGeom prst="rect">
            <a:avLst/>
          </a:prstGeom>
          <a:noFill/>
          <a:ln>
            <a:noFill/>
          </a:ln>
        </p:spPr>
        <p:txBody>
          <a:bodyPr wrap="square" tIns="0" bIns="0" rtlCol="0">
            <a:noAutofit/>
          </a:bodyPr>
          <a:lstStyle/>
          <a:p>
            <a:pPr marL="203984" indent="-203984"/>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lang="en-US" altLang="ja-JP"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16" name="Rectangle 2"/>
          <p:cNvSpPr>
            <a:spLocks noChangeArrowheads="1"/>
          </p:cNvSpPr>
          <p:nvPr/>
        </p:nvSpPr>
        <p:spPr bwMode="auto">
          <a:xfrm>
            <a:off x="179570" y="1138358"/>
            <a:ext cx="491650" cy="1439742"/>
          </a:xfrm>
          <a:prstGeom prst="roundRect">
            <a:avLst/>
          </a:prstGeom>
          <a:ln/>
          <a:effectLst/>
          <a:extLst/>
        </p:spPr>
        <p:style>
          <a:lnRef idx="1">
            <a:schemeClr val="accent1"/>
          </a:lnRef>
          <a:fillRef idx="3">
            <a:schemeClr val="accent1"/>
          </a:fillRef>
          <a:effectRef idx="2">
            <a:schemeClr val="accent1"/>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支援</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策の方向性</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graphicFrame>
        <p:nvGraphicFramePr>
          <p:cNvPr id="217" name="表 216"/>
          <p:cNvGraphicFramePr>
            <a:graphicFrameLocks noGrp="1"/>
          </p:cNvGraphicFramePr>
          <p:nvPr>
            <p:extLst/>
          </p:nvPr>
        </p:nvGraphicFramePr>
        <p:xfrm>
          <a:off x="4044896" y="3301604"/>
          <a:ext cx="1584000" cy="49872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47265">
                <a:tc>
                  <a:txBody>
                    <a:bodyPr/>
                    <a:lstStyle/>
                    <a:p>
                      <a:pPr algn="ctr"/>
                      <a:r>
                        <a:rPr kumimoji="1" lang="en-US" altLang="ja-JP" sz="1400" dirty="0" smtClean="0">
                          <a:latin typeface="Meiryo UI" panose="020B0604030504040204" pitchFamily="50" charset="-128"/>
                          <a:ea typeface="Meiryo UI" panose="020B0604030504040204" pitchFamily="50" charset="-128"/>
                        </a:rPr>
                        <a:t>H27</a:t>
                      </a:r>
                      <a:endParaRPr kumimoji="1" lang="ja-JP" altLang="en-US" sz="1400" dirty="0">
                        <a:latin typeface="Meiryo UI" panose="020B0604030504040204" pitchFamily="50" charset="-128"/>
                        <a:ea typeface="Meiryo UI" panose="020B0604030504040204"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372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83%(65</a:t>
                      </a:r>
                      <a:r>
                        <a:rPr kumimoji="1" lang="ja-JP" altLang="en-US" sz="1400" dirty="0" smtClean="0">
                          <a:latin typeface="Meiryo UI" panose="020B0604030504040204" pitchFamily="50" charset="-128"/>
                          <a:ea typeface="Meiryo UI" panose="020B0604030504040204" pitchFamily="50" charset="-128"/>
                        </a:rPr>
                        <a:t>万戸</a:t>
                      </a:r>
                      <a:r>
                        <a:rPr kumimoji="1" lang="en-US" altLang="ja-JP" sz="1400" dirty="0" smtClean="0">
                          <a:latin typeface="Meiryo UI" panose="020B0604030504040204" pitchFamily="50" charset="-128"/>
                          <a:ea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18" name="表 217"/>
          <p:cNvGraphicFramePr>
            <a:graphicFrameLocks noGrp="1"/>
          </p:cNvGraphicFramePr>
          <p:nvPr>
            <p:extLst/>
          </p:nvPr>
        </p:nvGraphicFramePr>
        <p:xfrm>
          <a:off x="5926525" y="3301604"/>
          <a:ext cx="1584000" cy="49872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47265">
                <a:tc>
                  <a:txBody>
                    <a:bodyPr/>
                    <a:lstStyle/>
                    <a:p>
                      <a:pPr algn="ctr"/>
                      <a:r>
                        <a:rPr kumimoji="1" lang="en-US" altLang="ja-JP" sz="1400" dirty="0">
                          <a:latin typeface="Meiryo UI" panose="020B0604030504040204" pitchFamily="50" charset="-128"/>
                          <a:ea typeface="Meiryo UI" panose="020B0604030504040204" pitchFamily="50" charset="-128"/>
                        </a:rPr>
                        <a:t>R</a:t>
                      </a:r>
                      <a:r>
                        <a:rPr kumimoji="1" lang="ja-JP" altLang="en-US" sz="1400" dirty="0" smtClean="0">
                          <a:latin typeface="Meiryo UI" panose="020B0604030504040204" pitchFamily="50" charset="-128"/>
                          <a:ea typeface="Meiryo UI" panose="020B0604030504040204" pitchFamily="50" charset="-128"/>
                        </a:rPr>
                        <a:t>２</a:t>
                      </a:r>
                      <a:endParaRPr kumimoji="1" lang="ja-JP" altLang="en-US" sz="1400" dirty="0">
                        <a:latin typeface="Meiryo UI" panose="020B0604030504040204" pitchFamily="50" charset="-128"/>
                        <a:ea typeface="Meiryo UI" panose="020B0604030504040204"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372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89%(45</a:t>
                      </a:r>
                      <a:r>
                        <a:rPr kumimoji="1" lang="ja-JP" altLang="en-US" sz="1400" dirty="0" smtClean="0">
                          <a:latin typeface="Meiryo UI" panose="020B0604030504040204" pitchFamily="50" charset="-128"/>
                          <a:ea typeface="Meiryo UI" panose="020B0604030504040204" pitchFamily="50" charset="-128"/>
                        </a:rPr>
                        <a:t>万戸</a:t>
                      </a:r>
                      <a:r>
                        <a:rPr kumimoji="1" lang="en-US" altLang="ja-JP"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19" name="表 218"/>
          <p:cNvGraphicFramePr>
            <a:graphicFrameLocks noGrp="1"/>
          </p:cNvGraphicFramePr>
          <p:nvPr>
            <p:extLst/>
          </p:nvPr>
        </p:nvGraphicFramePr>
        <p:xfrm>
          <a:off x="7974701" y="3291884"/>
          <a:ext cx="1516832" cy="518160"/>
        </p:xfrm>
        <a:graphic>
          <a:graphicData uri="http://schemas.openxmlformats.org/drawingml/2006/table">
            <a:tbl>
              <a:tblPr firstRow="1" bandRow="1">
                <a:tableStyleId>{5940675A-B579-460E-94D1-54222C63F5DA}</a:tableStyleId>
              </a:tblPr>
              <a:tblGrid>
                <a:gridCol w="1516832">
                  <a:extLst>
                    <a:ext uri="{9D8B030D-6E8A-4147-A177-3AD203B41FA5}">
                      <a16:colId xmlns:a16="http://schemas.microsoft.com/office/drawing/2014/main" val="458052754"/>
                    </a:ext>
                  </a:extLst>
                </a:gridCol>
              </a:tblGrid>
              <a:tr h="147089">
                <a:tc>
                  <a:txBody>
                    <a:bodyPr/>
                    <a:lstStyle/>
                    <a:p>
                      <a:pPr algn="ctr"/>
                      <a:r>
                        <a:rPr kumimoji="1" lang="ja-JP" altLang="en-US" sz="1400" b="1" dirty="0">
                          <a:latin typeface="Meiryo UI" panose="020B0604030504040204" pitchFamily="50" charset="-128"/>
                          <a:ea typeface="Meiryo UI" panose="020B0604030504040204" pitchFamily="50" charset="-128"/>
                        </a:rPr>
                        <a:t>目標 </a:t>
                      </a: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７</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269663">
                <a:tc>
                  <a:txBody>
                    <a:bodyPr/>
                    <a:lstStyle/>
                    <a:p>
                      <a:pPr algn="ctr"/>
                      <a:r>
                        <a:rPr kumimoji="1" lang="en-US" altLang="ja-JP" sz="1400" b="1" dirty="0">
                          <a:latin typeface="Meiryo UI" panose="020B0604030504040204" pitchFamily="50" charset="-128"/>
                          <a:ea typeface="Meiryo UI" panose="020B0604030504040204" pitchFamily="50" charset="-128"/>
                        </a:rPr>
                        <a:t>95%</a:t>
                      </a:r>
                      <a:endParaRPr kumimoji="1" lang="ja-JP" altLang="en-US" sz="1400" b="1" dirty="0">
                        <a:latin typeface="Meiryo UI" panose="020B0604030504040204" pitchFamily="50" charset="-128"/>
                        <a:ea typeface="Meiryo UI" panose="020B0604030504040204" pitchFamily="50" charset="-128"/>
                      </a:endParaRPr>
                    </a:p>
                  </a:txBody>
                  <a:tcPr marL="0" marR="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220" name="表 219"/>
          <p:cNvGraphicFramePr>
            <a:graphicFrameLocks noGrp="1"/>
          </p:cNvGraphicFramePr>
          <p:nvPr>
            <p:extLst/>
          </p:nvPr>
        </p:nvGraphicFramePr>
        <p:xfrm>
          <a:off x="5926525" y="4719706"/>
          <a:ext cx="1584000" cy="536963"/>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24388">
                <a:tc>
                  <a:txBody>
                    <a:bodyPr/>
                    <a:lstStyle/>
                    <a:p>
                      <a:pPr algn="ctr"/>
                      <a:r>
                        <a:rPr kumimoji="1" lang="en-US" altLang="ja-JP" sz="1400" dirty="0" smtClean="0">
                          <a:latin typeface="Meiryo UI" panose="020B0604030504040204" pitchFamily="50" charset="-128"/>
                          <a:ea typeface="Meiryo UI" panose="020B0604030504040204" pitchFamily="50" charset="-128"/>
                        </a:rPr>
                        <a:t>R4.</a:t>
                      </a:r>
                      <a:r>
                        <a:rPr kumimoji="1" lang="ja-JP" altLang="en-US" sz="1400" dirty="0">
                          <a:latin typeface="Meiryo UI" panose="020B0604030504040204" pitchFamily="50" charset="-128"/>
                          <a:ea typeface="Meiryo UI" panose="020B0604030504040204"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3603">
                <a:tc>
                  <a:txBody>
                    <a:bodyPr/>
                    <a:lstStyle/>
                    <a:p>
                      <a:pPr algn="ctr"/>
                      <a:r>
                        <a:rPr kumimoji="1" lang="en-US" altLang="ja-JP" sz="1400" dirty="0" smtClean="0">
                          <a:latin typeface="Meiryo UI" panose="020B0604030504040204" pitchFamily="50" charset="-128"/>
                          <a:ea typeface="Meiryo UI" panose="020B0604030504040204" pitchFamily="50" charset="-128"/>
                        </a:rPr>
                        <a:t>90</a:t>
                      </a:r>
                      <a:r>
                        <a:rPr kumimoji="1" lang="ja-JP" altLang="en-US" sz="1400" dirty="0" smtClean="0">
                          <a:latin typeface="Meiryo UI" panose="020B0604030504040204" pitchFamily="50" charset="-128"/>
                          <a:ea typeface="Meiryo UI" panose="020B0604030504040204" pitchFamily="50" charset="-128"/>
                        </a:rPr>
                        <a:t>棟</a:t>
                      </a:r>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89%</a:t>
                      </a:r>
                      <a:r>
                        <a:rPr kumimoji="1" lang="ja-JP" altLang="en-US" sz="14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21" name="表 220"/>
          <p:cNvGraphicFramePr>
            <a:graphicFrameLocks noGrp="1"/>
          </p:cNvGraphicFramePr>
          <p:nvPr>
            <p:extLst/>
          </p:nvPr>
        </p:nvGraphicFramePr>
        <p:xfrm>
          <a:off x="4044896" y="4719706"/>
          <a:ext cx="1584000" cy="514235"/>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69388">
                <a:tc>
                  <a:txBody>
                    <a:bodyPr/>
                    <a:lstStyle/>
                    <a:p>
                      <a:pPr algn="ctr"/>
                      <a:r>
                        <a:rPr kumimoji="1" lang="en-US" altLang="ja-JP" sz="1400" dirty="0" smtClean="0">
                          <a:latin typeface="Meiryo UI" panose="020B0604030504040204" pitchFamily="50" charset="-128"/>
                          <a:ea typeface="Meiryo UI" panose="020B0604030504040204" pitchFamily="50" charset="-128"/>
                        </a:rPr>
                        <a:t>H29.3</a:t>
                      </a:r>
                      <a:r>
                        <a:rPr kumimoji="1" lang="en-US" altLang="ja-JP" sz="1000" dirty="0" smtClean="0">
                          <a:latin typeface="Meiryo UI" panose="020B0604030504040204" pitchFamily="50" charset="-128"/>
                          <a:ea typeface="Meiryo UI" panose="020B0604030504040204" pitchFamily="50" charset="-128"/>
                        </a:rPr>
                        <a:t>※2</a:t>
                      </a:r>
                    </a:p>
                  </a:txBody>
                  <a:tcPr marL="36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0875">
                <a:tc>
                  <a:txBody>
                    <a:bodyPr/>
                    <a:lstStyle/>
                    <a:p>
                      <a:pPr algn="ctr">
                        <a:lnSpc>
                          <a:spcPct val="100000"/>
                        </a:lnSpc>
                      </a:pPr>
                      <a:r>
                        <a:rPr kumimoji="1" lang="en-US" altLang="ja-JP" sz="1400" dirty="0">
                          <a:latin typeface="Meiryo UI" panose="020B0604030504040204" pitchFamily="50" charset="-128"/>
                          <a:ea typeface="Meiryo UI" panose="020B0604030504040204" pitchFamily="50" charset="-128"/>
                        </a:rPr>
                        <a:t>139</a:t>
                      </a:r>
                      <a:r>
                        <a:rPr kumimoji="1" lang="ja-JP" altLang="en-US" sz="1400" dirty="0">
                          <a:latin typeface="Meiryo UI" panose="020B0604030504040204" pitchFamily="50" charset="-128"/>
                          <a:ea typeface="Meiryo UI" panose="020B0604030504040204" pitchFamily="50" charset="-128"/>
                        </a:rPr>
                        <a:t>棟（</a:t>
                      </a:r>
                      <a:r>
                        <a:rPr kumimoji="1" lang="en-US" altLang="ja-JP" sz="1400" dirty="0">
                          <a:latin typeface="Meiryo UI" panose="020B0604030504040204" pitchFamily="50" charset="-128"/>
                          <a:ea typeface="Meiryo UI" panose="020B0604030504040204" pitchFamily="50" charset="-128"/>
                        </a:rPr>
                        <a:t>84%</a:t>
                      </a:r>
                      <a:r>
                        <a:rPr kumimoji="1" lang="ja-JP" altLang="en-US" sz="1400" dirty="0">
                          <a:latin typeface="Meiryo UI" panose="020B0604030504040204" pitchFamily="50" charset="-128"/>
                          <a:ea typeface="Meiryo UI" panose="020B0604030504040204" pitchFamily="50" charset="-128"/>
                        </a:rPr>
                        <a:t>）</a:t>
                      </a:r>
                    </a:p>
                  </a:txBody>
                  <a:tcPr marL="36000" marR="36000" marT="36000" marB="360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22" name="表 221"/>
          <p:cNvGraphicFramePr>
            <a:graphicFrameLocks noGrp="1"/>
          </p:cNvGraphicFramePr>
          <p:nvPr>
            <p:extLst/>
          </p:nvPr>
        </p:nvGraphicFramePr>
        <p:xfrm>
          <a:off x="7984476" y="4719706"/>
          <a:ext cx="1516150" cy="557413"/>
        </p:xfrm>
        <a:graphic>
          <a:graphicData uri="http://schemas.openxmlformats.org/drawingml/2006/table">
            <a:tbl>
              <a:tblPr firstRow="1" bandRow="1">
                <a:tableStyleId>{5940675A-B579-460E-94D1-54222C63F5DA}</a:tableStyleId>
              </a:tblPr>
              <a:tblGrid>
                <a:gridCol w="1516150">
                  <a:extLst>
                    <a:ext uri="{9D8B030D-6E8A-4147-A177-3AD203B41FA5}">
                      <a16:colId xmlns:a16="http://schemas.microsoft.com/office/drawing/2014/main" val="458052754"/>
                    </a:ext>
                  </a:extLst>
                </a:gridCol>
              </a:tblGrid>
              <a:tr h="136703">
                <a:tc>
                  <a:txBody>
                    <a:bodyPr/>
                    <a:lstStyle/>
                    <a:p>
                      <a:pPr algn="ctr"/>
                      <a:r>
                        <a:rPr kumimoji="1" lang="ja-JP" altLang="en-US" sz="1400" b="1" dirty="0" smtClean="0">
                          <a:latin typeface="Meiryo UI" panose="020B0604030504040204" pitchFamily="50" charset="-128"/>
                          <a:ea typeface="Meiryo UI" panose="020B0604030504040204" pitchFamily="50" charset="-128"/>
                        </a:rPr>
                        <a:t>目標 </a:t>
                      </a:r>
                      <a:r>
                        <a:rPr kumimoji="1" lang="en-US" altLang="ja-JP" sz="1400" b="1" dirty="0" smtClean="0">
                          <a:latin typeface="Meiryo UI" panose="020B0604030504040204" pitchFamily="50" charset="-128"/>
                          <a:ea typeface="Meiryo UI" panose="020B0604030504040204" pitchFamily="50" charset="-128"/>
                        </a:rPr>
                        <a:t>[R</a:t>
                      </a:r>
                      <a:r>
                        <a:rPr kumimoji="1" lang="ja-JP" altLang="en-US" sz="1400" b="1" dirty="0" smtClean="0">
                          <a:latin typeface="Meiryo UI" panose="020B0604030504040204" pitchFamily="50" charset="-128"/>
                          <a:ea typeface="Meiryo UI" panose="020B0604030504040204" pitchFamily="50" charset="-128"/>
                        </a:rPr>
                        <a:t>７</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44053">
                <a:tc>
                  <a:txBody>
                    <a:bodyPr/>
                    <a:lstStyle/>
                    <a:p>
                      <a:pPr algn="ctr" defTabSz="1207044">
                        <a:lnSpc>
                          <a:spcPct val="100000"/>
                        </a:lnSpc>
                        <a:defRPr/>
                      </a:pPr>
                      <a:r>
                        <a:rPr kumimoji="1" lang="ja-JP" altLang="en-US" sz="1400" b="1" dirty="0" smtClean="0">
                          <a:latin typeface="Meiryo UI" panose="020B0604030504040204" pitchFamily="50" charset="-128"/>
                          <a:ea typeface="Meiryo UI" panose="020B0604030504040204" pitchFamily="50" charset="-128"/>
                        </a:rPr>
                        <a:t>おおむね解消</a:t>
                      </a:r>
                      <a:endParaRPr kumimoji="1" lang="ja-JP" altLang="en-US" sz="1400" b="1" dirty="0">
                        <a:latin typeface="Meiryo UI" panose="020B0604030504040204" pitchFamily="50" charset="-128"/>
                        <a:ea typeface="Meiryo UI" panose="020B0604030504040204" pitchFamily="50" charset="-128"/>
                      </a:endParaRP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223" name="表 222"/>
          <p:cNvGraphicFramePr>
            <a:graphicFrameLocks noGrp="1"/>
          </p:cNvGraphicFramePr>
          <p:nvPr>
            <p:extLst/>
          </p:nvPr>
        </p:nvGraphicFramePr>
        <p:xfrm>
          <a:off x="5924396" y="5798262"/>
          <a:ext cx="1584000" cy="53774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41907">
                <a:tc>
                  <a:txBody>
                    <a:bodyPr/>
                    <a:lstStyle/>
                    <a:p>
                      <a:pPr algn="ctr"/>
                      <a:r>
                        <a:rPr kumimoji="1" lang="en-US" altLang="ja-JP" sz="1400" dirty="0" smtClean="0">
                          <a:latin typeface="Meiryo UI" panose="020B0604030504040204" pitchFamily="50" charset="-128"/>
                          <a:ea typeface="Meiryo UI" panose="020B0604030504040204" pitchFamily="50" charset="-128"/>
                        </a:rPr>
                        <a:t>R4.</a:t>
                      </a:r>
                      <a:r>
                        <a:rPr kumimoji="1" lang="ja-JP" altLang="en-US" sz="1400" dirty="0">
                          <a:latin typeface="Meiryo UI" panose="020B0604030504040204" pitchFamily="50" charset="-128"/>
                          <a:ea typeface="Meiryo UI" panose="020B0604030504040204"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4380">
                <a:tc>
                  <a:txBody>
                    <a:bodyPr/>
                    <a:lstStyle/>
                    <a:p>
                      <a:pPr algn="ctr"/>
                      <a:r>
                        <a:rPr kumimoji="1" lang="en-US" altLang="ja-JP" sz="1400" dirty="0" smtClean="0">
                          <a:latin typeface="Meiryo UI" panose="020B0604030504040204" pitchFamily="50" charset="-128"/>
                          <a:ea typeface="Meiryo UI" panose="020B0604030504040204" pitchFamily="50" charset="-128"/>
                        </a:rPr>
                        <a:t>197</a:t>
                      </a:r>
                      <a:r>
                        <a:rPr kumimoji="1" lang="ja-JP" altLang="en-US" sz="1400" dirty="0" smtClean="0">
                          <a:latin typeface="Meiryo UI" panose="020B0604030504040204" pitchFamily="50" charset="-128"/>
                          <a:ea typeface="Meiryo UI" panose="020B0604030504040204" pitchFamily="50" charset="-128"/>
                        </a:rPr>
                        <a:t>棟（</a:t>
                      </a:r>
                      <a:r>
                        <a:rPr kumimoji="1" lang="en-US" altLang="ja-JP" sz="1400" dirty="0" smtClean="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24" name="表 223"/>
          <p:cNvGraphicFramePr>
            <a:graphicFrameLocks noGrp="1"/>
          </p:cNvGraphicFramePr>
          <p:nvPr>
            <p:extLst/>
          </p:nvPr>
        </p:nvGraphicFramePr>
        <p:xfrm>
          <a:off x="4042767" y="5798262"/>
          <a:ext cx="1584000" cy="514235"/>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52757">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eiryo UI" panose="020B0604030504040204" pitchFamily="50" charset="-128"/>
                          <a:ea typeface="Meiryo UI" panose="020B0604030504040204" pitchFamily="50" charset="-128"/>
                        </a:rPr>
                        <a:t>H31.3</a:t>
                      </a:r>
                      <a:r>
                        <a:rPr kumimoji="1" lang="en-US" altLang="ja-JP" sz="1000" dirty="0" smtClean="0">
                          <a:latin typeface="Meiryo UI" panose="020B0604030504040204" pitchFamily="50" charset="-128"/>
                          <a:ea typeface="Meiryo UI" panose="020B0604030504040204"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0875">
                <a:tc>
                  <a:txBody>
                    <a:bodyPr/>
                    <a:lstStyle/>
                    <a:p>
                      <a:pPr algn="ctr"/>
                      <a:r>
                        <a:rPr kumimoji="1" lang="en-US" altLang="ja-JP" sz="1400" dirty="0">
                          <a:latin typeface="Meiryo UI" panose="020B0604030504040204" pitchFamily="50" charset="-128"/>
                          <a:ea typeface="Meiryo UI" panose="020B0604030504040204" pitchFamily="50" charset="-128"/>
                        </a:rPr>
                        <a:t>228</a:t>
                      </a:r>
                      <a:r>
                        <a:rPr kumimoji="1" lang="ja-JP" altLang="en-US" sz="1400" dirty="0">
                          <a:latin typeface="Meiryo UI" panose="020B0604030504040204" pitchFamily="50" charset="-128"/>
                          <a:ea typeface="Meiryo UI" panose="020B0604030504040204" pitchFamily="50" charset="-128"/>
                        </a:rPr>
                        <a:t>棟（</a:t>
                      </a:r>
                      <a:r>
                        <a:rPr kumimoji="1" lang="en-US" altLang="ja-JP" sz="1400" dirty="0">
                          <a:latin typeface="Meiryo UI" panose="020B0604030504040204" pitchFamily="50" charset="-128"/>
                          <a:ea typeface="Meiryo UI" panose="020B0604030504040204" pitchFamily="50" charset="-128"/>
                        </a:rPr>
                        <a:t>26%</a:t>
                      </a:r>
                      <a:r>
                        <a:rPr kumimoji="1" lang="ja-JP" altLang="en-US" sz="1400" dirty="0">
                          <a:latin typeface="Meiryo UI" panose="020B0604030504040204" pitchFamily="50" charset="-128"/>
                          <a:ea typeface="Meiryo UI" panose="020B0604030504040204" pitchFamily="50" charset="-128"/>
                        </a:rPr>
                        <a:t>）</a:t>
                      </a:r>
                    </a:p>
                  </a:txBody>
                  <a:tcPr marL="0" marR="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25" name="表 224"/>
          <p:cNvGraphicFramePr>
            <a:graphicFrameLocks noGrp="1"/>
          </p:cNvGraphicFramePr>
          <p:nvPr>
            <p:extLst/>
          </p:nvPr>
        </p:nvGraphicFramePr>
        <p:xfrm>
          <a:off x="7972420" y="5798262"/>
          <a:ext cx="1516150" cy="544171"/>
        </p:xfrm>
        <a:graphic>
          <a:graphicData uri="http://schemas.openxmlformats.org/drawingml/2006/table">
            <a:tbl>
              <a:tblPr firstRow="1" bandRow="1">
                <a:tableStyleId>{5940675A-B579-460E-94D1-54222C63F5DA}</a:tableStyleId>
              </a:tblPr>
              <a:tblGrid>
                <a:gridCol w="1516150">
                  <a:extLst>
                    <a:ext uri="{9D8B030D-6E8A-4147-A177-3AD203B41FA5}">
                      <a16:colId xmlns:a16="http://schemas.microsoft.com/office/drawing/2014/main" val="458052754"/>
                    </a:ext>
                  </a:extLst>
                </a:gridCol>
              </a:tblGrid>
              <a:tr h="131442">
                <a:tc>
                  <a:txBody>
                    <a:bodyPr/>
                    <a:lstStyle/>
                    <a:p>
                      <a:pPr algn="ctr"/>
                      <a:r>
                        <a:rPr kumimoji="1" lang="ja-JP" altLang="en-US" sz="1400" b="1" dirty="0" smtClean="0">
                          <a:latin typeface="Meiryo UI" panose="020B0604030504040204" pitchFamily="50" charset="-128"/>
                          <a:ea typeface="Meiryo UI" panose="020B0604030504040204" pitchFamily="50" charset="-128"/>
                        </a:rPr>
                        <a:t>目標 </a:t>
                      </a:r>
                      <a:r>
                        <a:rPr kumimoji="1" lang="en-US" altLang="ja-JP" sz="1400" b="1" dirty="0" smtClean="0">
                          <a:latin typeface="Meiryo UI" panose="020B0604030504040204" pitchFamily="50" charset="-128"/>
                          <a:ea typeface="Meiryo UI" panose="020B0604030504040204" pitchFamily="50" charset="-128"/>
                        </a:rPr>
                        <a:t>[R</a:t>
                      </a:r>
                      <a:r>
                        <a:rPr kumimoji="1" lang="ja-JP" altLang="en-US" sz="1400" b="1" dirty="0" smtClean="0">
                          <a:latin typeface="Meiryo UI" panose="020B0604030504040204" pitchFamily="50" charset="-128"/>
                          <a:ea typeface="Meiryo UI" panose="020B0604030504040204" pitchFamily="50" charset="-128"/>
                        </a:rPr>
                        <a:t>７</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30811">
                <a:tc>
                  <a:txBody>
                    <a:bodyPr/>
                    <a:lstStyle/>
                    <a:p>
                      <a:pPr algn="ctr" defTabSz="1207044">
                        <a:lnSpc>
                          <a:spcPct val="100000"/>
                        </a:lnSpc>
                        <a:defRPr/>
                      </a:pPr>
                      <a:r>
                        <a:rPr kumimoji="1" lang="ja-JP" altLang="en-US" sz="1400" b="1" dirty="0" smtClean="0">
                          <a:latin typeface="Meiryo UI" panose="020B0604030504040204" pitchFamily="50" charset="-128"/>
                          <a:ea typeface="Meiryo UI" panose="020B0604030504040204" pitchFamily="50" charset="-128"/>
                        </a:rPr>
                        <a:t>おおむね解消</a:t>
                      </a:r>
                      <a:endParaRPr kumimoji="1" lang="ja-JP" altLang="en-US" sz="1400" b="1" dirty="0">
                        <a:latin typeface="Meiryo UI" panose="020B0604030504040204" pitchFamily="50" charset="-128"/>
                        <a:ea typeface="Meiryo UI" panose="020B0604030504040204" pitchFamily="50" charset="-128"/>
                      </a:endParaRP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226" name="Rectangle 2"/>
          <p:cNvSpPr>
            <a:spLocks noChangeArrowheads="1"/>
          </p:cNvSpPr>
          <p:nvPr/>
        </p:nvSpPr>
        <p:spPr bwMode="auto">
          <a:xfrm>
            <a:off x="179570" y="2790712"/>
            <a:ext cx="491650" cy="3857988"/>
          </a:xfrm>
          <a:prstGeom prst="roundRect">
            <a:avLst/>
          </a:prstGeom>
          <a:ln/>
          <a:effectLst/>
          <a:extLst/>
        </p:spPr>
        <p:style>
          <a:lnRef idx="1">
            <a:schemeClr val="accent1"/>
          </a:lnRef>
          <a:fillRef idx="3">
            <a:schemeClr val="accent1"/>
          </a:fillRef>
          <a:effectRef idx="2">
            <a:schemeClr val="accent1"/>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耐震化の目標</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と進捗状況</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227" name="テキスト ボックス 226"/>
          <p:cNvSpPr txBox="1"/>
          <p:nvPr/>
        </p:nvSpPr>
        <p:spPr>
          <a:xfrm>
            <a:off x="7063323" y="1996201"/>
            <a:ext cx="2710800"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rPr>
              <a:t>負担軽減の支援</a:t>
            </a:r>
            <a:endParaRPr lang="en-US" altLang="ja-JP" sz="1400" b="1" dirty="0">
              <a:solidFill>
                <a:schemeClr val="tx1"/>
              </a:solidFill>
            </a:endParaRPr>
          </a:p>
        </p:txBody>
      </p:sp>
      <p:sp>
        <p:nvSpPr>
          <p:cNvPr id="228" name="テキスト ボックス 227"/>
          <p:cNvSpPr txBox="1"/>
          <p:nvPr/>
        </p:nvSpPr>
        <p:spPr>
          <a:xfrm>
            <a:off x="3985787" y="1996201"/>
            <a:ext cx="2710800"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400" b="1" dirty="0"/>
              <a:t>耐震化の</a:t>
            </a:r>
            <a:endParaRPr lang="en-US" altLang="ja-JP" sz="1400" b="1" dirty="0"/>
          </a:p>
          <a:p>
            <a:r>
              <a:rPr lang="ja-JP" altLang="en-US" sz="1400" b="1" dirty="0"/>
              <a:t>きっかけづくり・具体化</a:t>
            </a:r>
          </a:p>
        </p:txBody>
      </p:sp>
      <p:sp>
        <p:nvSpPr>
          <p:cNvPr id="229" name="テキスト ボックス 228"/>
          <p:cNvSpPr txBox="1"/>
          <p:nvPr/>
        </p:nvSpPr>
        <p:spPr>
          <a:xfrm>
            <a:off x="908250" y="1996201"/>
            <a:ext cx="2710800"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rPr>
              <a:t>社会的機運の醸成</a:t>
            </a:r>
            <a:endParaRPr lang="en-US" altLang="ja-JP" sz="1400" b="1" dirty="0">
              <a:solidFill>
                <a:schemeClr val="tx1"/>
              </a:solidFill>
            </a:endParaRPr>
          </a:p>
        </p:txBody>
      </p:sp>
      <p:sp>
        <p:nvSpPr>
          <p:cNvPr id="2" name="正方形/長方形 1"/>
          <p:cNvSpPr/>
          <p:nvPr/>
        </p:nvSpPr>
        <p:spPr>
          <a:xfrm>
            <a:off x="908250" y="1194393"/>
            <a:ext cx="9136824" cy="584775"/>
          </a:xfrm>
          <a:prstGeom prst="rect">
            <a:avLst/>
          </a:prstGeom>
        </p:spPr>
        <p:txBody>
          <a:bodyPr wrap="square">
            <a:spAutoFit/>
          </a:bodyPr>
          <a:lstStyle/>
          <a:p>
            <a:r>
              <a:rPr lang="ja-JP" altLang="en-US" sz="1600"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３つの支援策の方向性を軸とし、所有者の意識の変化を踏まえた切れ目のない支援策を戦略的に</a:t>
            </a:r>
            <a:r>
              <a:rPr lang="ja-JP" altLang="en-US" sz="1600" dirty="0" smtClean="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実施</a:t>
            </a:r>
            <a:r>
              <a:rPr lang="ja-JP" altLang="en-US" sz="1600"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し</a:t>
            </a:r>
            <a:r>
              <a:rPr lang="ja-JP" altLang="en-US" sz="1600" dirty="0" smtClean="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en-US" altLang="ja-JP" sz="1600" dirty="0" smtClean="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endParaRPr>
          </a:p>
          <a:p>
            <a:r>
              <a:rPr lang="ja-JP" altLang="en-US" sz="1600" dirty="0" smtClean="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耐震化</a:t>
            </a:r>
            <a:r>
              <a:rPr lang="ja-JP" altLang="en-US" sz="1600"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を実現して</a:t>
            </a:r>
            <a:r>
              <a:rPr lang="ja-JP" altLang="en-US" sz="1600" dirty="0" smtClean="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いく</a:t>
            </a:r>
            <a:endParaRPr lang="ja-JP" altLang="en-US" sz="1600"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endParaRPr>
          </a:p>
        </p:txBody>
      </p:sp>
      <p:sp>
        <p:nvSpPr>
          <p:cNvPr id="230" name="テキスト ボックス 229">
            <a:extLst>
              <a:ext uri="{FF2B5EF4-FFF2-40B4-BE49-F238E27FC236}">
                <a16:creationId xmlns:a16="http://schemas.microsoft.com/office/drawing/2014/main" id="{B616332F-3264-484B-BF86-D2F82ECD3517}"/>
              </a:ext>
            </a:extLst>
          </p:cNvPr>
          <p:cNvSpPr txBox="1"/>
          <p:nvPr/>
        </p:nvSpPr>
        <p:spPr>
          <a:xfrm>
            <a:off x="5832546" y="6473035"/>
            <a:ext cx="4279747" cy="499048"/>
          </a:xfrm>
          <a:prstGeom prst="rect">
            <a:avLst/>
          </a:prstGeom>
          <a:noFill/>
          <a:ln>
            <a:noFill/>
          </a:ln>
        </p:spPr>
        <p:txBody>
          <a:bodyPr wrap="square" rtlCol="0">
            <a:noAutofit/>
          </a:bodyPr>
          <a:lstStyle/>
          <a:p>
            <a:pPr marL="261938" indent="-261938"/>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１進捗率：義務付け建築物に占める耐震性ありの</a:t>
            </a:r>
            <a:r>
              <a:rPr lang="ja-JP" altLang="en-US" sz="1000" dirty="0" smtClean="0">
                <a:solidFill>
                  <a:prstClr val="black"/>
                </a:solidFill>
                <a:latin typeface="Meiryo UI" panose="020B0604030504040204" pitchFamily="50" charset="-128"/>
                <a:ea typeface="Meiryo UI" panose="020B0604030504040204" pitchFamily="50" charset="-128"/>
              </a:rPr>
              <a:t>割合</a:t>
            </a:r>
            <a:endParaRPr lang="en-US" altLang="ja-JP" sz="1000" dirty="0">
              <a:solidFill>
                <a:prstClr val="black"/>
              </a:solidFill>
              <a:latin typeface="Meiryo UI" panose="020B0604030504040204" pitchFamily="50" charset="-128"/>
              <a:ea typeface="Meiryo UI" panose="020B0604030504040204" pitchFamily="50" charset="-128"/>
            </a:endParaRPr>
          </a:p>
          <a:p>
            <a:r>
              <a:rPr lang="en-US" altLang="ja-JP"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２当初公表時点</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 name="楕円 2"/>
          <p:cNvSpPr/>
          <p:nvPr/>
        </p:nvSpPr>
        <p:spPr>
          <a:xfrm>
            <a:off x="3560161" y="2014881"/>
            <a:ext cx="474382" cy="463606"/>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231" name="楕円 230"/>
          <p:cNvSpPr/>
          <p:nvPr/>
        </p:nvSpPr>
        <p:spPr>
          <a:xfrm>
            <a:off x="6634744" y="2014881"/>
            <a:ext cx="474382" cy="463606"/>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4" name="角丸四角形 3"/>
          <p:cNvSpPr/>
          <p:nvPr/>
        </p:nvSpPr>
        <p:spPr>
          <a:xfrm>
            <a:off x="908250" y="2785802"/>
            <a:ext cx="8913616" cy="1173163"/>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角丸四角形 40"/>
          <p:cNvSpPr/>
          <p:nvPr/>
        </p:nvSpPr>
        <p:spPr>
          <a:xfrm>
            <a:off x="935093" y="4363661"/>
            <a:ext cx="8913616" cy="1030082"/>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角丸四角形 41"/>
          <p:cNvSpPr/>
          <p:nvPr/>
        </p:nvSpPr>
        <p:spPr>
          <a:xfrm>
            <a:off x="908250" y="5405590"/>
            <a:ext cx="8913616" cy="1030082"/>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4" name="正方形/長方形 173"/>
          <p:cNvSpPr/>
          <p:nvPr/>
        </p:nvSpPr>
        <p:spPr>
          <a:xfrm>
            <a:off x="912233" y="4366701"/>
            <a:ext cx="514798" cy="2068972"/>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400" b="1" kern="100" dirty="0">
                <a:latin typeface="HG丸ｺﾞｼｯｸM-PRO" panose="020F0600000000000000" pitchFamily="50" charset="-128"/>
                <a:ea typeface="Meiryo UI" panose="020B0604030504040204" pitchFamily="50" charset="-128"/>
                <a:cs typeface="Times New Roman" panose="02020603050405020304" pitchFamily="18" charset="0"/>
              </a:rPr>
              <a:t>診断</a:t>
            </a:r>
            <a:r>
              <a:rPr lang="ja-JP" altLang="en-US" sz="1400" b="1" kern="100" dirty="0" smtClean="0">
                <a:latin typeface="HG丸ｺﾞｼｯｸM-PRO" panose="020F0600000000000000" pitchFamily="50" charset="-128"/>
                <a:ea typeface="Meiryo UI" panose="020B0604030504040204" pitchFamily="50" charset="-128"/>
                <a:cs typeface="Times New Roman" panose="02020603050405020304" pitchFamily="18" charset="0"/>
              </a:rPr>
              <a:t>義務付け</a:t>
            </a:r>
            <a:endParaRPr lang="en-US" altLang="ja-JP" sz="1400" b="1" kern="100" dirty="0" smtClean="0">
              <a:latin typeface="HG丸ｺﾞｼｯｸM-PRO" panose="020F0600000000000000" pitchFamily="50" charset="-128"/>
              <a:ea typeface="Meiryo UI" panose="020B0604030504040204" pitchFamily="50" charset="-128"/>
              <a:cs typeface="Times New Roman" panose="02020603050405020304" pitchFamily="18" charset="0"/>
            </a:endParaRPr>
          </a:p>
          <a:p>
            <a:pPr algn="ctr"/>
            <a:r>
              <a:rPr lang="ja-JP" altLang="en-US" sz="1400" b="1" kern="100" dirty="0" smtClean="0">
                <a:latin typeface="HG丸ｺﾞｼｯｸM-PRO" panose="020F0600000000000000" pitchFamily="50" charset="-128"/>
                <a:ea typeface="Meiryo UI" panose="020B0604030504040204" pitchFamily="50" charset="-128"/>
                <a:cs typeface="Times New Roman" panose="02020603050405020304" pitchFamily="18" charset="0"/>
              </a:rPr>
              <a:t>建築物</a:t>
            </a:r>
            <a:endParaRPr lang="ja-JP" altLang="en-US" sz="1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 name="スライド番号プレースホルダー 6"/>
          <p:cNvSpPr>
            <a:spLocks noGrp="1"/>
          </p:cNvSpPr>
          <p:nvPr>
            <p:ph type="sldNum" sz="quarter" idx="12"/>
          </p:nvPr>
        </p:nvSpPr>
        <p:spPr>
          <a:xfrm>
            <a:off x="7574795" y="6473035"/>
            <a:ext cx="2311400" cy="365125"/>
          </a:xfrm>
        </p:spPr>
        <p:txBody>
          <a:bodyPr/>
          <a:lstStyle/>
          <a:p>
            <a:fld id="{EA6D242B-6A52-4C5C-AF40-54B5FB6D04E5}" type="slidenum">
              <a:rPr kumimoji="1" lang="ja-JP" altLang="en-US" smtClean="0"/>
              <a:t>27</a:t>
            </a:fld>
            <a:endParaRPr kumimoji="1" lang="ja-JP" altLang="en-US" dirty="0"/>
          </a:p>
        </p:txBody>
      </p:sp>
    </p:spTree>
    <p:extLst>
      <p:ext uri="{BB962C8B-B14F-4D97-AF65-F5344CB8AC3E}">
        <p14:creationId xmlns:p14="http://schemas.microsoft.com/office/powerpoint/2010/main" val="1471220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64956" y="1018167"/>
            <a:ext cx="9632186" cy="5806654"/>
          </a:xfrm>
          <a:prstGeom prst="roundRect">
            <a:avLst>
              <a:gd name="adj" fmla="val 278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69" name="テキスト ボックス 168"/>
          <p:cNvSpPr txBox="1"/>
          <p:nvPr/>
        </p:nvSpPr>
        <p:spPr>
          <a:xfrm>
            <a:off x="-2342986" y="9087934"/>
            <a:ext cx="5193194" cy="2233863"/>
          </a:xfrm>
          <a:prstGeom prst="rect">
            <a:avLst/>
          </a:prstGeom>
          <a:noFill/>
          <a:ln>
            <a:noFill/>
          </a:ln>
        </p:spPr>
        <p:txBody>
          <a:bodyPr wrap="square" rtlCol="0">
            <a:noAutofit/>
          </a:bodyPr>
          <a:lstStyle/>
          <a:p>
            <a:pPr marL="92075" indent="-92075"/>
            <a:r>
              <a:rPr lang="ja-JP" altLang="en-US" sz="1600" dirty="0" smtClean="0">
                <a:latin typeface="Meiryo UI" panose="020B0604030504040204" pitchFamily="50" charset="-128"/>
                <a:ea typeface="Meiryo UI" panose="020B0604030504040204" pitchFamily="50" charset="-128"/>
              </a:rPr>
              <a:t>・・</a:t>
            </a:r>
            <a:endParaRPr lang="ja-JP"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スライド番号プレースホルダー 8"/>
          <p:cNvSpPr>
            <a:spLocks noGrp="1"/>
          </p:cNvSpPr>
          <p:nvPr>
            <p:ph type="sldNum" sz="quarter" idx="12"/>
          </p:nvPr>
        </p:nvSpPr>
        <p:spPr>
          <a:xfrm>
            <a:off x="7551380" y="6433139"/>
            <a:ext cx="2311400" cy="365125"/>
          </a:xfrm>
        </p:spPr>
        <p:txBody>
          <a:bodyPr/>
          <a:lstStyle/>
          <a:p>
            <a:fld id="{EA6D242B-6A52-4C5C-AF40-54B5FB6D04E5}" type="slidenum">
              <a:rPr kumimoji="1" lang="ja-JP" altLang="en-US" smtClean="0"/>
              <a:t>28</a:t>
            </a:fld>
            <a:endParaRPr kumimoji="1" lang="ja-JP" altLang="en-US" dirty="0"/>
          </a:p>
        </p:txBody>
      </p:sp>
      <p:sp>
        <p:nvSpPr>
          <p:cNvPr id="40" name="テキスト ボックス 39"/>
          <p:cNvSpPr txBox="1"/>
          <p:nvPr/>
        </p:nvSpPr>
        <p:spPr>
          <a:xfrm>
            <a:off x="216966" y="1010360"/>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08023" y="4397933"/>
            <a:ext cx="4599113" cy="2568607"/>
          </a:xfrm>
          <a:prstGeom prst="rect">
            <a:avLst/>
          </a:prstGeom>
          <a:noFill/>
          <a:ln>
            <a:noFill/>
          </a:ln>
        </p:spPr>
        <p:txBody>
          <a:bodyPr wrap="square" rtlCol="0">
            <a:noAutofit/>
          </a:bodyPr>
          <a:lstStyle/>
          <a:p>
            <a:pPr marL="92075" indent="-92075">
              <a:lnSpc>
                <a:spcPts val="1300"/>
              </a:lnSpc>
            </a:pPr>
            <a:r>
              <a:rPr lang="en-US" altLang="ja-JP" b="1"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大阪府</a:t>
            </a:r>
            <a:r>
              <a:rPr lang="ja-JP" altLang="en-US" b="1" dirty="0">
                <a:latin typeface="Meiryo UI" panose="020B0604030504040204" pitchFamily="50" charset="-128"/>
                <a:ea typeface="Meiryo UI" panose="020B0604030504040204" pitchFamily="50" charset="-128"/>
              </a:rPr>
              <a:t>耐震プロデューサー派遣</a:t>
            </a:r>
            <a:r>
              <a:rPr lang="ja-JP" altLang="en-US" b="1" dirty="0" smtClean="0">
                <a:latin typeface="Meiryo UI" panose="020B0604030504040204" pitchFamily="50" charset="-128"/>
                <a:ea typeface="Meiryo UI" panose="020B0604030504040204" pitchFamily="50" charset="-128"/>
              </a:rPr>
              <a:t>制度</a:t>
            </a:r>
            <a:r>
              <a:rPr lang="en-US" altLang="ja-JP" b="1" dirty="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a:p>
            <a:pPr marL="92075" indent="-92075">
              <a:lnSpc>
                <a:spcPts val="1300"/>
              </a:lnSpc>
            </a:pPr>
            <a:endParaRPr lang="en-US" altLang="ja-JP" sz="1600" b="1" dirty="0" smtClean="0">
              <a:latin typeface="Meiryo UI" panose="020B0604030504040204" pitchFamily="50" charset="-128"/>
              <a:ea typeface="Meiryo UI" panose="020B0604030504040204" pitchFamily="50" charset="-128"/>
            </a:endParaRPr>
          </a:p>
          <a:p>
            <a:pPr>
              <a:lnSpc>
                <a:spcPts val="1300"/>
              </a:lnSpc>
              <a:spcBef>
                <a:spcPts val="1200"/>
              </a:spcBef>
            </a:pPr>
            <a:r>
              <a:rPr lang="ja-JP" altLang="en-US" sz="1600" dirty="0">
                <a:solidFill>
                  <a:srgbClr val="FF0000"/>
                </a:solidFill>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所有者が抱える様々な課題に対し、きめ細やかに</a:t>
            </a:r>
            <a:endParaRPr lang="en-US" altLang="ja-JP" sz="1600" dirty="0" smtClean="0">
              <a:latin typeface="Meiryo UI" panose="020B0604030504040204" pitchFamily="50" charset="-128"/>
              <a:ea typeface="Meiryo UI" panose="020B0604030504040204" pitchFamily="50" charset="-128"/>
            </a:endParaRPr>
          </a:p>
          <a:p>
            <a:pPr>
              <a:lnSpc>
                <a:spcPts val="1300"/>
              </a:lnSpc>
              <a:spcBef>
                <a:spcPts val="1200"/>
              </a:spcBef>
            </a:pPr>
            <a:r>
              <a:rPr lang="ja-JP" altLang="en-US" sz="1600" spc="-20" dirty="0" smtClean="0">
                <a:latin typeface="Meiryo UI" panose="020B0604030504040204" pitchFamily="50" charset="-128"/>
                <a:ea typeface="Meiryo UI" panose="020B0604030504040204" pitchFamily="50" charset="-128"/>
              </a:rPr>
              <a:t>対応するため、改修工法や工事費用、権利関係等</a:t>
            </a:r>
            <a:endParaRPr lang="en-US" altLang="ja-JP" sz="1600" spc="-20" dirty="0" smtClean="0">
              <a:latin typeface="Meiryo UI" panose="020B0604030504040204" pitchFamily="50" charset="-128"/>
              <a:ea typeface="Meiryo UI" panose="020B0604030504040204" pitchFamily="50" charset="-128"/>
            </a:endParaRPr>
          </a:p>
          <a:p>
            <a:pPr>
              <a:lnSpc>
                <a:spcPts val="1300"/>
              </a:lnSpc>
              <a:spcBef>
                <a:spcPts val="1200"/>
              </a:spcBef>
            </a:pPr>
            <a:r>
              <a:rPr lang="ja-JP" altLang="en-US" sz="1600" dirty="0" smtClean="0">
                <a:latin typeface="Meiryo UI" panose="020B0604030504040204" pitchFamily="50" charset="-128"/>
                <a:ea typeface="Meiryo UI" panose="020B0604030504040204" pitchFamily="50" charset="-128"/>
              </a:rPr>
              <a:t>耐震化</a:t>
            </a:r>
            <a:r>
              <a:rPr lang="ja-JP" altLang="en-US" sz="1600" dirty="0">
                <a:latin typeface="Meiryo UI" panose="020B0604030504040204" pitchFamily="50" charset="-128"/>
                <a:ea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rPr>
              <a:t>精通した</a:t>
            </a:r>
            <a:r>
              <a:rPr lang="ja-JP" altLang="en-US" sz="1600" dirty="0">
                <a:latin typeface="Meiryo UI" panose="020B0604030504040204" pitchFamily="50" charset="-128"/>
                <a:ea typeface="Meiryo UI" panose="020B0604030504040204" pitchFamily="50" charset="-128"/>
              </a:rPr>
              <a:t>専門家を</a:t>
            </a:r>
            <a:r>
              <a:rPr lang="ja-JP" altLang="en-US" sz="1600" dirty="0" smtClean="0">
                <a:latin typeface="Meiryo UI" panose="020B0604030504040204" pitchFamily="50" charset="-128"/>
                <a:ea typeface="Meiryo UI" panose="020B0604030504040204" pitchFamily="50" charset="-128"/>
              </a:rPr>
              <a:t>派遣する制度</a:t>
            </a:r>
            <a:endParaRPr lang="en-US" altLang="ja-JP" sz="1600" dirty="0">
              <a:latin typeface="Meiryo UI" panose="020B0604030504040204" pitchFamily="50" charset="-128"/>
              <a:ea typeface="Meiryo UI" panose="020B0604030504040204" pitchFamily="50" charset="-128"/>
            </a:endParaRPr>
          </a:p>
          <a:p>
            <a:pPr>
              <a:lnSpc>
                <a:spcPts val="1300"/>
              </a:lnSpc>
              <a:spcBef>
                <a:spcPts val="1200"/>
              </a:spcBef>
            </a:pPr>
            <a:endParaRPr lang="en-US" altLang="ja-JP" sz="1600" dirty="0">
              <a:latin typeface="Meiryo UI" panose="020B0604030504040204" pitchFamily="50" charset="-128"/>
              <a:ea typeface="Meiryo UI" panose="020B0604030504040204" pitchFamily="50" charset="-128"/>
            </a:endParaRPr>
          </a:p>
          <a:p>
            <a:pPr>
              <a:lnSpc>
                <a:spcPts val="1300"/>
              </a:lnSpc>
              <a:spcBef>
                <a:spcPts val="1200"/>
              </a:spcBef>
            </a:pPr>
            <a:r>
              <a:rPr lang="en-US" altLang="ja-JP" sz="1600" spc="-100" dirty="0" smtClean="0">
                <a:latin typeface="Meiryo UI" panose="020B0604030504040204" pitchFamily="50" charset="-128"/>
                <a:ea typeface="Meiryo UI" panose="020B0604030504040204" pitchFamily="50" charset="-128"/>
              </a:rPr>
              <a:t>※</a:t>
            </a:r>
            <a:r>
              <a:rPr lang="ja-JP" altLang="en-US" sz="1600" spc="-100" dirty="0" smtClean="0">
                <a:latin typeface="Meiryo UI" panose="020B0604030504040204" pitchFamily="50" charset="-128"/>
                <a:ea typeface="Meiryo UI" panose="020B0604030504040204" pitchFamily="50" charset="-128"/>
              </a:rPr>
              <a:t>事務局：</a:t>
            </a:r>
            <a:r>
              <a:rPr lang="zh-TW" altLang="en-US" sz="1600" spc="-100" dirty="0">
                <a:latin typeface="Meiryo UI" panose="020B0604030504040204" pitchFamily="50" charset="-128"/>
                <a:ea typeface="Meiryo UI" panose="020B0604030504040204" pitchFamily="50" charset="-128"/>
              </a:rPr>
              <a:t>一般社団法人 大阪府建築士事務所協会</a:t>
            </a:r>
            <a:endParaRPr lang="en-US" altLang="ja-JP" sz="1600" spc="-100" dirty="0" smtClean="0">
              <a:latin typeface="Meiryo UI" panose="020B0604030504040204" pitchFamily="50" charset="-128"/>
              <a:ea typeface="Meiryo UI" panose="020B0604030504040204" pitchFamily="50" charset="-128"/>
            </a:endParaRPr>
          </a:p>
        </p:txBody>
      </p:sp>
      <p:graphicFrame>
        <p:nvGraphicFramePr>
          <p:cNvPr id="42" name="表 41"/>
          <p:cNvGraphicFramePr>
            <a:graphicFrameLocks noGrp="1"/>
          </p:cNvGraphicFramePr>
          <p:nvPr>
            <p:extLst/>
          </p:nvPr>
        </p:nvGraphicFramePr>
        <p:xfrm>
          <a:off x="216966" y="1403895"/>
          <a:ext cx="9397681" cy="2610445"/>
        </p:xfrm>
        <a:graphic>
          <a:graphicData uri="http://schemas.openxmlformats.org/drawingml/2006/table">
            <a:tbl>
              <a:tblPr firstRow="1" bandRow="1">
                <a:tableStyleId>{69012ECD-51FC-41F1-AA8D-1B2483CD663E}</a:tableStyleId>
              </a:tblPr>
              <a:tblGrid>
                <a:gridCol w="7044446">
                  <a:extLst>
                    <a:ext uri="{9D8B030D-6E8A-4147-A177-3AD203B41FA5}">
                      <a16:colId xmlns:a16="http://schemas.microsoft.com/office/drawing/2014/main" val="2248622937"/>
                    </a:ext>
                  </a:extLst>
                </a:gridCol>
                <a:gridCol w="2353235">
                  <a:extLst>
                    <a:ext uri="{9D8B030D-6E8A-4147-A177-3AD203B41FA5}">
                      <a16:colId xmlns:a16="http://schemas.microsoft.com/office/drawing/2014/main" val="2276232979"/>
                    </a:ext>
                  </a:extLst>
                </a:gridCol>
              </a:tblGrid>
              <a:tr h="354777">
                <a:tc>
                  <a:txBody>
                    <a:bodyPr/>
                    <a:lstStyle/>
                    <a:p>
                      <a:pPr algn="ctr">
                        <a:lnSpc>
                          <a:spcPct val="100000"/>
                        </a:lnSpc>
                      </a:pPr>
                      <a:r>
                        <a:rPr kumimoji="1" lang="ja-JP" altLang="en-US" sz="1400" dirty="0" smtClean="0">
                          <a:latin typeface="Meiryo UI" panose="020B0604030504040204" pitchFamily="50" charset="-128"/>
                          <a:ea typeface="Meiryo UI" panose="020B0604030504040204" pitchFamily="50" charset="-128"/>
                        </a:rPr>
                        <a:t>取組内容</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kumimoji="1" lang="ja-JP" altLang="en-US" sz="1400" dirty="0" smtClean="0">
                          <a:latin typeface="Meiryo UI" panose="020B0604030504040204" pitchFamily="50" charset="-128"/>
                          <a:ea typeface="Meiryo UI" panose="020B0604030504040204" pitchFamily="50" charset="-128"/>
                        </a:rPr>
                        <a:t>対象</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97281732"/>
                  </a:ext>
                </a:extLst>
              </a:tr>
              <a:tr h="563917">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rPr>
                        <a:t>・個別訪問やダイレクトメールなどによる所有者等への直接的な働きかけ</a:t>
                      </a:r>
                      <a:endParaRPr lang="en-US" altLang="ja-JP" sz="1400" dirty="0" smtClean="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spc="-100" baseline="0" dirty="0" smtClean="0">
                          <a:solidFill>
                            <a:schemeClr val="tx1"/>
                          </a:solidFill>
                          <a:latin typeface="Meiryo UI" panose="020B0604030504040204" pitchFamily="50" charset="-128"/>
                          <a:ea typeface="Meiryo UI" panose="020B0604030504040204" pitchFamily="50" charset="-128"/>
                        </a:rPr>
                        <a:t>住宅、</a:t>
                      </a:r>
                      <a:r>
                        <a:rPr kumimoji="1" lang="ja-JP" altLang="en-US" sz="1400" dirty="0" smtClean="0">
                          <a:solidFill>
                            <a:schemeClr val="tx1"/>
                          </a:solidFill>
                          <a:latin typeface="Meiryo UI" panose="020B0604030504040204" pitchFamily="50" charset="-128"/>
                          <a:ea typeface="Meiryo UI" panose="020B0604030504040204" pitchFamily="50" charset="-128"/>
                        </a:rPr>
                        <a:t>大規模建築物、</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rPr>
                        <a:t>沿道建築物</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70066996"/>
                  </a:ext>
                </a:extLst>
              </a:tr>
              <a:tr h="563917">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rPr>
                        <a:t>・耐震改修に関するセミナー、相談会などの開催</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r>
                        <a:rPr kumimoji="1" lang="ja-JP" altLang="en-US" sz="1400" spc="-100" baseline="0" dirty="0" smtClean="0">
                          <a:solidFill>
                            <a:schemeClr val="tx1"/>
                          </a:solidFill>
                          <a:latin typeface="Meiryo UI" panose="020B0604030504040204" pitchFamily="50" charset="-128"/>
                          <a:ea typeface="Meiryo UI" panose="020B0604030504040204" pitchFamily="50" charset="-128"/>
                        </a:rPr>
                        <a:t>住宅</a:t>
                      </a:r>
                      <a:r>
                        <a:rPr kumimoji="1" lang="en-US" altLang="ja-JP" sz="1400" spc="-100" baseline="0" dirty="0" smtClean="0">
                          <a:solidFill>
                            <a:schemeClr val="tx1"/>
                          </a:solidFill>
                          <a:latin typeface="Meiryo UI" panose="020B0604030504040204" pitchFamily="50" charset="-128"/>
                          <a:ea typeface="Meiryo UI" panose="020B0604030504040204" pitchFamily="50" charset="-128"/>
                        </a:rPr>
                        <a:t>(</a:t>
                      </a:r>
                      <a:r>
                        <a:rPr kumimoji="1" lang="ja-JP" altLang="en-US" sz="1400" spc="-100" baseline="0" dirty="0" smtClean="0">
                          <a:solidFill>
                            <a:schemeClr val="tx1"/>
                          </a:solidFill>
                          <a:latin typeface="Meiryo UI" panose="020B0604030504040204" pitchFamily="50" charset="-128"/>
                          <a:ea typeface="Meiryo UI" panose="020B0604030504040204" pitchFamily="50" charset="-128"/>
                        </a:rPr>
                        <a:t>木造住宅・分譲マンション</a:t>
                      </a:r>
                      <a:r>
                        <a:rPr kumimoji="1" lang="en-US" altLang="ja-JP" sz="1400" spc="-100" baseline="0" dirty="0" smtClean="0">
                          <a:solidFill>
                            <a:schemeClr val="tx1"/>
                          </a:solidFill>
                          <a:latin typeface="Meiryo UI" panose="020B0604030504040204" pitchFamily="50" charset="-128"/>
                          <a:ea typeface="Meiryo UI" panose="020B0604030504040204" pitchFamily="50" charset="-128"/>
                        </a:rPr>
                        <a:t>)</a:t>
                      </a:r>
                      <a:r>
                        <a:rPr kumimoji="1" lang="ja-JP" altLang="en-US" sz="1400" spc="-100" baseline="0" dirty="0" err="1"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大規模建築物</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64366079"/>
                  </a:ext>
                </a:extLst>
              </a:tr>
              <a:tr h="563917">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大阪府耐震プロデューサー派遣制度を活用した</a:t>
                      </a:r>
                      <a:r>
                        <a:rPr kumimoji="1" lang="ja-JP" altLang="en-US" sz="1400" dirty="0" smtClean="0">
                          <a:solidFill>
                            <a:schemeClr val="tx1"/>
                          </a:solidFill>
                          <a:latin typeface="Meiryo UI" panose="020B0604030504040204" pitchFamily="50" charset="-128"/>
                          <a:ea typeface="Meiryo UI" panose="020B0604030504040204" pitchFamily="50" charset="-128"/>
                        </a:rPr>
                        <a:t>対象建築物所有者に対しての支援</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00000"/>
                        </a:lnSpc>
                      </a:pPr>
                      <a:r>
                        <a:rPr kumimoji="1" lang="ja-JP" altLang="en-US" sz="1400" dirty="0" smtClean="0">
                          <a:solidFill>
                            <a:schemeClr val="tx1"/>
                          </a:solidFill>
                          <a:latin typeface="Meiryo UI" panose="020B0604030504040204" pitchFamily="50" charset="-128"/>
                          <a:ea typeface="Meiryo UI" panose="020B0604030504040204" pitchFamily="50" charset="-128"/>
                        </a:rPr>
                        <a:t>沿道建築物（建物）</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23871436"/>
                  </a:ext>
                </a:extLst>
              </a:tr>
              <a:tr h="563917">
                <a:tc>
                  <a:txBody>
                    <a:bodyPr/>
                    <a:lstStyle/>
                    <a:p>
                      <a:pPr marL="87313" indent="-87313">
                        <a:lnSpc>
                          <a:spcPct val="100000"/>
                        </a:lnSpc>
                      </a:pPr>
                      <a:r>
                        <a:rPr kumimoji="1" lang="ja-JP" altLang="en-US" sz="1400" dirty="0" smtClean="0">
                          <a:solidFill>
                            <a:schemeClr val="tx1"/>
                          </a:solidFill>
                          <a:latin typeface="Meiryo UI" panose="020B0604030504040204" pitchFamily="50" charset="-128"/>
                          <a:ea typeface="Meiryo UI" panose="020B0604030504040204" pitchFamily="50" charset="-128"/>
                        </a:rPr>
                        <a:t>・耐震診断報告期限（</a:t>
                      </a:r>
                      <a:r>
                        <a:rPr kumimoji="1" lang="en-US" altLang="ja-JP" sz="1400" dirty="0" smtClean="0">
                          <a:solidFill>
                            <a:schemeClr val="tx1"/>
                          </a:solidFill>
                          <a:latin typeface="Meiryo UI" panose="020B0604030504040204" pitchFamily="50" charset="-128"/>
                          <a:ea typeface="Meiryo UI" panose="020B0604030504040204" pitchFamily="50" charset="-128"/>
                        </a:rPr>
                        <a:t>R4.9.30 </a:t>
                      </a:r>
                      <a:r>
                        <a:rPr kumimoji="1" lang="ja-JP" altLang="en-US" sz="1400" dirty="0" smtClean="0">
                          <a:solidFill>
                            <a:schemeClr val="tx1"/>
                          </a:solidFill>
                          <a:latin typeface="Meiryo UI" panose="020B0604030504040204" pitchFamily="50" charset="-128"/>
                          <a:ea typeface="Meiryo UI" panose="020B0604030504040204" pitchFamily="50" charset="-128"/>
                        </a:rPr>
                        <a:t>）を迎える対象建築物所有者に対しての働きかけ</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00000"/>
                        </a:lnSpc>
                      </a:pPr>
                      <a:r>
                        <a:rPr kumimoji="1" lang="ja-JP" altLang="en-US" sz="1400" dirty="0" smtClean="0">
                          <a:solidFill>
                            <a:schemeClr val="tx1"/>
                          </a:solidFill>
                          <a:latin typeface="Meiryo UI" panose="020B0604030504040204" pitchFamily="50" charset="-128"/>
                          <a:ea typeface="Meiryo UI" panose="020B0604030504040204" pitchFamily="50" charset="-128"/>
                        </a:rPr>
                        <a:t>沿道建築物（建物・</a:t>
                      </a:r>
                      <a:r>
                        <a:rPr kumimoji="1" lang="en-US" altLang="ja-JP" sz="1400" dirty="0" smtClean="0">
                          <a:solidFill>
                            <a:schemeClr val="tx1"/>
                          </a:solidFill>
                          <a:latin typeface="Meiryo UI" panose="020B0604030504040204" pitchFamily="50" charset="-128"/>
                          <a:ea typeface="Meiryo UI" panose="020B0604030504040204" pitchFamily="50" charset="-128"/>
                        </a:rPr>
                        <a:t>CB</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34109280"/>
                  </a:ext>
                </a:extLst>
              </a:tr>
            </a:tbl>
          </a:graphicData>
        </a:graphic>
      </p:graphicFrame>
      <p:grpSp>
        <p:nvGrpSpPr>
          <p:cNvPr id="43" name="グループ化 42"/>
          <p:cNvGrpSpPr/>
          <p:nvPr/>
        </p:nvGrpSpPr>
        <p:grpSpPr>
          <a:xfrm>
            <a:off x="4765959" y="4108556"/>
            <a:ext cx="4703585" cy="2784089"/>
            <a:chOff x="6183216" y="3815265"/>
            <a:chExt cx="3562110" cy="2108441"/>
          </a:xfrm>
        </p:grpSpPr>
        <p:sp>
          <p:nvSpPr>
            <p:cNvPr id="44" name="正方形/長方形 43"/>
            <p:cNvSpPr/>
            <p:nvPr/>
          </p:nvSpPr>
          <p:spPr>
            <a:xfrm>
              <a:off x="6305147" y="5540799"/>
              <a:ext cx="2524633"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アドバイス</a:t>
              </a:r>
            </a:p>
          </p:txBody>
        </p:sp>
        <p:sp>
          <p:nvSpPr>
            <p:cNvPr id="45" name="正方形/長方形 44"/>
            <p:cNvSpPr/>
            <p:nvPr/>
          </p:nvSpPr>
          <p:spPr>
            <a:xfrm>
              <a:off x="6183216" y="4694027"/>
              <a:ext cx="1825901"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働きかけ</a:t>
              </a:r>
            </a:p>
          </p:txBody>
        </p:sp>
        <p:sp>
          <p:nvSpPr>
            <p:cNvPr id="46" name="楕円 45"/>
            <p:cNvSpPr/>
            <p:nvPr/>
          </p:nvSpPr>
          <p:spPr>
            <a:xfrm>
              <a:off x="6263019" y="5190132"/>
              <a:ext cx="940605" cy="473421"/>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ja-JP" altLang="en-US" sz="1200" b="1" dirty="0">
                  <a:solidFill>
                    <a:schemeClr val="bg1"/>
                  </a:solidFill>
                  <a:latin typeface="Meiryo UI" panose="020B0604030504040204" pitchFamily="50" charset="-128"/>
                  <a:ea typeface="Meiryo UI" panose="020B0604030504040204" pitchFamily="50" charset="-128"/>
                </a:rPr>
                <a:t>所有者</a:t>
              </a:r>
            </a:p>
          </p:txBody>
        </p:sp>
        <p:sp>
          <p:nvSpPr>
            <p:cNvPr id="47" name="角丸四角形 46"/>
            <p:cNvSpPr/>
            <p:nvPr/>
          </p:nvSpPr>
          <p:spPr>
            <a:xfrm>
              <a:off x="8054138" y="3984440"/>
              <a:ext cx="417576" cy="1662223"/>
            </a:xfrm>
            <a:prstGeom prst="roundRect">
              <a:avLst/>
            </a:prstGeom>
          </p:spPr>
          <p:style>
            <a:lnRef idx="0">
              <a:schemeClr val="accent5"/>
            </a:lnRef>
            <a:fillRef idx="3">
              <a:schemeClr val="accent5"/>
            </a:fillRef>
            <a:effectRef idx="3">
              <a:schemeClr val="accent5"/>
            </a:effectRef>
            <a:fontRef idx="minor">
              <a:schemeClr val="lt1"/>
            </a:fontRef>
          </p:style>
          <p:txBody>
            <a:bodyPr vert="eaVert" lIns="0" tIns="0" rIns="0" bIns="0" rtlCol="0" anchor="ctr"/>
            <a:lstStyle/>
            <a:p>
              <a:pPr algn="ctr"/>
              <a:r>
                <a:rPr lang="ja-JP" altLang="en-US" sz="1200" b="1" dirty="0">
                  <a:solidFill>
                    <a:schemeClr val="bg1"/>
                  </a:solidFill>
                  <a:latin typeface="Meiryo UI" panose="020B0604030504040204" pitchFamily="50" charset="-128"/>
                  <a:ea typeface="Meiryo UI" panose="020B0604030504040204" pitchFamily="50" charset="-128"/>
                </a:rPr>
                <a:t>耐震プロデューサー</a:t>
              </a:r>
            </a:p>
          </p:txBody>
        </p:sp>
        <p:sp>
          <p:nvSpPr>
            <p:cNvPr id="48" name="正方形/長方形 47"/>
            <p:cNvSpPr/>
            <p:nvPr/>
          </p:nvSpPr>
          <p:spPr>
            <a:xfrm>
              <a:off x="6909855" y="4945598"/>
              <a:ext cx="1270048"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相談</a:t>
              </a:r>
            </a:p>
          </p:txBody>
        </p:sp>
        <p:sp>
          <p:nvSpPr>
            <p:cNvPr id="49" name="楕円 48"/>
            <p:cNvSpPr/>
            <p:nvPr/>
          </p:nvSpPr>
          <p:spPr>
            <a:xfrm>
              <a:off x="8881858" y="4859540"/>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altLang="ja-JP" sz="1200" b="1" dirty="0">
                  <a:solidFill>
                    <a:schemeClr val="tx1"/>
                  </a:solidFill>
                  <a:latin typeface="Meiryo UI" panose="020B0604030504040204" pitchFamily="50" charset="-128"/>
                  <a:ea typeface="Meiryo UI" panose="020B0604030504040204" pitchFamily="50" charset="-128"/>
                </a:rPr>
                <a:t>FP</a:t>
              </a:r>
            </a:p>
          </p:txBody>
        </p:sp>
        <p:sp>
          <p:nvSpPr>
            <p:cNvPr id="50" name="正方形/長方形 49"/>
            <p:cNvSpPr/>
            <p:nvPr/>
          </p:nvSpPr>
          <p:spPr>
            <a:xfrm>
              <a:off x="8044942" y="3815265"/>
              <a:ext cx="1270048" cy="2893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連携</a:t>
              </a:r>
            </a:p>
          </p:txBody>
        </p:sp>
        <p:cxnSp>
          <p:nvCxnSpPr>
            <p:cNvPr id="51" name="直線コネクタ 50"/>
            <p:cNvCxnSpPr/>
            <p:nvPr/>
          </p:nvCxnSpPr>
          <p:spPr>
            <a:xfrm flipV="1">
              <a:off x="8487058" y="4156431"/>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矢印: 左 7">
              <a:extLst>
                <a:ext uri="{FF2B5EF4-FFF2-40B4-BE49-F238E27FC236}">
                  <a16:creationId xmlns:a16="http://schemas.microsoft.com/office/drawing/2014/main" id="{43613365-0577-4741-A396-2F7A40BDF6A3}"/>
                </a:ext>
              </a:extLst>
            </p:cNvPr>
            <p:cNvSpPr/>
            <p:nvPr/>
          </p:nvSpPr>
          <p:spPr>
            <a:xfrm>
              <a:off x="7171301" y="5386422"/>
              <a:ext cx="687600" cy="245855"/>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29">
                <a:latin typeface="Meiryo UI" panose="020B0604030504040204" pitchFamily="50" charset="-128"/>
                <a:ea typeface="Meiryo UI" panose="020B0604030504040204" pitchFamily="50" charset="-128"/>
              </a:endParaRPr>
            </a:p>
          </p:txBody>
        </p:sp>
        <p:sp>
          <p:nvSpPr>
            <p:cNvPr id="53" name="楕円 52">
              <a:extLst>
                <a:ext uri="{FF2B5EF4-FFF2-40B4-BE49-F238E27FC236}">
                  <a16:creationId xmlns:a16="http://schemas.microsoft.com/office/drawing/2014/main" id="{370C6BE6-EFAC-4F12-BF30-FFF5ACEE81C7}"/>
                </a:ext>
              </a:extLst>
            </p:cNvPr>
            <p:cNvSpPr/>
            <p:nvPr/>
          </p:nvSpPr>
          <p:spPr>
            <a:xfrm>
              <a:off x="8881858" y="5331049"/>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algn="ctr"/>
              <a:endParaRPr lang="en-US" altLang="ja-JP" sz="1400" b="1" dirty="0">
                <a:solidFill>
                  <a:schemeClr val="tx1"/>
                </a:solidFill>
                <a:latin typeface="Meiryo UI" panose="020B0604030504040204" pitchFamily="50" charset="-128"/>
                <a:ea typeface="Meiryo UI" panose="020B0604030504040204" pitchFamily="50" charset="-128"/>
              </a:endParaRPr>
            </a:p>
          </p:txBody>
        </p:sp>
        <p:cxnSp>
          <p:nvCxnSpPr>
            <p:cNvPr id="54" name="直線コネクタ 53"/>
            <p:cNvCxnSpPr/>
            <p:nvPr/>
          </p:nvCxnSpPr>
          <p:spPr>
            <a:xfrm flipV="1">
              <a:off x="8487058" y="4591860"/>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487058" y="5488854"/>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6425013" y="3961000"/>
              <a:ext cx="361755" cy="738000"/>
            </a:xfrm>
            <a:prstGeom prst="roundRect">
              <a:avLst/>
            </a:prstGeom>
          </p:spPr>
          <p:style>
            <a:lnRef idx="1">
              <a:schemeClr val="accent1"/>
            </a:lnRef>
            <a:fillRef idx="3">
              <a:schemeClr val="accent1"/>
            </a:fillRef>
            <a:effectRef idx="2">
              <a:schemeClr val="accent1"/>
            </a:effectRef>
            <a:fontRef idx="minor">
              <a:schemeClr val="lt1"/>
            </a:fontRef>
          </p:style>
          <p:txBody>
            <a:bodyPr vert="eaVert" lIns="0" tIns="0" rIns="0" bIns="0" rtlCol="0" anchor="ct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大阪府</a:t>
              </a:r>
              <a:endParaRPr lang="ja-JP" altLang="en-US" sz="1200" b="1" dirty="0">
                <a:solidFill>
                  <a:schemeClr val="bg1"/>
                </a:solidFill>
                <a:latin typeface="Meiryo UI" panose="020B0604030504040204" pitchFamily="50" charset="-128"/>
                <a:ea typeface="Meiryo UI" panose="020B0604030504040204" pitchFamily="50" charset="-128"/>
              </a:endParaRPr>
            </a:p>
          </p:txBody>
        </p:sp>
        <p:cxnSp>
          <p:nvCxnSpPr>
            <p:cNvPr id="57" name="直線矢印コネクタ 56"/>
            <p:cNvCxnSpPr/>
            <p:nvPr/>
          </p:nvCxnSpPr>
          <p:spPr>
            <a:xfrm>
              <a:off x="6858557" y="4191582"/>
              <a:ext cx="11955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6960091" y="3902232"/>
              <a:ext cx="1464917" cy="3007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smtClean="0">
                  <a:latin typeface="Meiryo UI" panose="020B0604030504040204" pitchFamily="50" charset="-128"/>
                  <a:ea typeface="Meiryo UI" panose="020B0604030504040204" pitchFamily="50" charset="-128"/>
                </a:rPr>
                <a:t>要請</a:t>
              </a:r>
              <a:endParaRPr lang="ja-JP" altLang="en-US" sz="1200" dirty="0">
                <a:latin typeface="Meiryo UI" panose="020B0604030504040204" pitchFamily="50" charset="-128"/>
                <a:ea typeface="Meiryo UI" panose="020B0604030504040204" pitchFamily="50" charset="-128"/>
              </a:endParaRPr>
            </a:p>
          </p:txBody>
        </p:sp>
        <p:sp>
          <p:nvSpPr>
            <p:cNvPr id="59" name="角丸四角形 58"/>
            <p:cNvSpPr/>
            <p:nvPr/>
          </p:nvSpPr>
          <p:spPr>
            <a:xfrm>
              <a:off x="7895607" y="3856204"/>
              <a:ext cx="1849719" cy="1885114"/>
            </a:xfrm>
            <a:prstGeom prst="roundRect">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29">
                <a:latin typeface="Meiryo UI" panose="020B0604030504040204" pitchFamily="50" charset="-128"/>
                <a:ea typeface="Meiryo UI" panose="020B0604030504040204" pitchFamily="50" charset="-128"/>
              </a:endParaRPr>
            </a:p>
          </p:txBody>
        </p:sp>
        <p:cxnSp>
          <p:nvCxnSpPr>
            <p:cNvPr id="60" name="直線矢印コネクタ 59"/>
            <p:cNvCxnSpPr/>
            <p:nvPr/>
          </p:nvCxnSpPr>
          <p:spPr>
            <a:xfrm flipH="1">
              <a:off x="6858557" y="4434056"/>
              <a:ext cx="11601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6948599" y="4383576"/>
              <a:ext cx="1464917"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報告</a:t>
              </a:r>
            </a:p>
          </p:txBody>
        </p:sp>
        <p:sp>
          <p:nvSpPr>
            <p:cNvPr id="62" name="楕円 61"/>
            <p:cNvSpPr/>
            <p:nvPr/>
          </p:nvSpPr>
          <p:spPr>
            <a:xfrm>
              <a:off x="8881858" y="4005687"/>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弁護士</a:t>
              </a:r>
            </a:p>
          </p:txBody>
        </p:sp>
        <p:sp>
          <p:nvSpPr>
            <p:cNvPr id="63" name="楕円 62"/>
            <p:cNvSpPr/>
            <p:nvPr/>
          </p:nvSpPr>
          <p:spPr>
            <a:xfrm>
              <a:off x="8881858" y="4434056"/>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建築士</a:t>
              </a:r>
              <a:endParaRPr lang="ja-JP" altLang="en-US" sz="1200" b="1" dirty="0">
                <a:solidFill>
                  <a:schemeClr val="tx1"/>
                </a:solidFill>
                <a:latin typeface="Meiryo UI" panose="020B0604030504040204" pitchFamily="50" charset="-128"/>
                <a:ea typeface="Meiryo UI" panose="020B0604030504040204" pitchFamily="50" charset="-128"/>
              </a:endParaRPr>
            </a:p>
          </p:txBody>
        </p:sp>
        <p:cxnSp>
          <p:nvCxnSpPr>
            <p:cNvPr id="64" name="直線コネクタ 63"/>
            <p:cNvCxnSpPr/>
            <p:nvPr/>
          </p:nvCxnSpPr>
          <p:spPr>
            <a:xfrm>
              <a:off x="8487058" y="5017345"/>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矢印: 左 7">
              <a:extLst>
                <a:ext uri="{FF2B5EF4-FFF2-40B4-BE49-F238E27FC236}">
                  <a16:creationId xmlns:a16="http://schemas.microsoft.com/office/drawing/2014/main" id="{43613365-0577-4741-A396-2F7A40BDF6A3}"/>
                </a:ext>
              </a:extLst>
            </p:cNvPr>
            <p:cNvSpPr/>
            <p:nvPr/>
          </p:nvSpPr>
          <p:spPr>
            <a:xfrm rot="16200000">
              <a:off x="6399508" y="4845619"/>
              <a:ext cx="459686" cy="301414"/>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29">
                <a:latin typeface="Meiryo UI" panose="020B0604030504040204" pitchFamily="50" charset="-128"/>
                <a:ea typeface="Meiryo UI" panose="020B0604030504040204" pitchFamily="50" charset="-128"/>
              </a:endParaRPr>
            </a:p>
          </p:txBody>
        </p:sp>
        <p:sp>
          <p:nvSpPr>
            <p:cNvPr id="66" name="矢印: 左 7">
              <a:extLst>
                <a:ext uri="{FF2B5EF4-FFF2-40B4-BE49-F238E27FC236}">
                  <a16:creationId xmlns:a16="http://schemas.microsoft.com/office/drawing/2014/main" id="{43613365-0577-4741-A396-2F7A40BDF6A3}"/>
                </a:ext>
              </a:extLst>
            </p:cNvPr>
            <p:cNvSpPr/>
            <p:nvPr/>
          </p:nvSpPr>
          <p:spPr>
            <a:xfrm flipH="1">
              <a:off x="7201079" y="5172698"/>
              <a:ext cx="687600" cy="245855"/>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29">
                <a:latin typeface="Meiryo UI" panose="020B0604030504040204" pitchFamily="50" charset="-128"/>
                <a:ea typeface="Meiryo UI" panose="020B0604030504040204" pitchFamily="50" charset="-128"/>
              </a:endParaRPr>
            </a:p>
          </p:txBody>
        </p:sp>
        <p:sp>
          <p:nvSpPr>
            <p:cNvPr id="67" name="角丸四角形 66"/>
            <p:cNvSpPr/>
            <p:nvPr/>
          </p:nvSpPr>
          <p:spPr>
            <a:xfrm>
              <a:off x="7020788" y="3960999"/>
              <a:ext cx="361755" cy="738000"/>
            </a:xfrm>
            <a:prstGeom prst="roundRect">
              <a:avLst/>
            </a:prstGeom>
          </p:spPr>
          <p:style>
            <a:lnRef idx="0">
              <a:schemeClr val="accent3"/>
            </a:lnRef>
            <a:fillRef idx="3">
              <a:schemeClr val="accent3"/>
            </a:fillRef>
            <a:effectRef idx="3">
              <a:schemeClr val="accent3"/>
            </a:effectRef>
            <a:fontRef idx="minor">
              <a:schemeClr val="lt1"/>
            </a:fontRef>
          </p:style>
          <p:txBody>
            <a:bodyPr vert="eaVert" lIns="0" tIns="0" rIns="0" bIns="0" rtlCol="0" anchor="ct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事務局</a:t>
              </a:r>
              <a:r>
                <a:rPr lang="en-US" altLang="ja-JP" sz="900" b="1" dirty="0">
                  <a:solidFill>
                    <a:schemeClr val="tx1"/>
                  </a:solidFill>
                  <a:latin typeface="Meiryo UI" panose="020B0604030504040204" pitchFamily="50" charset="-128"/>
                  <a:ea typeface="Meiryo UI" panose="020B0604030504040204" pitchFamily="50" charset="-128"/>
                </a:rPr>
                <a:t>※</a:t>
              </a:r>
              <a:endParaRPr lang="ja-JP" altLang="en-US" sz="900" b="1" dirty="0">
                <a:solidFill>
                  <a:schemeClr val="tx1"/>
                </a:solidFill>
                <a:latin typeface="Meiryo UI" panose="020B0604030504040204" pitchFamily="50" charset="-128"/>
                <a:ea typeface="Meiryo UI" panose="020B0604030504040204" pitchFamily="50" charset="-128"/>
              </a:endParaRPr>
            </a:p>
          </p:txBody>
        </p:sp>
      </p:grpSp>
      <p:sp>
        <p:nvSpPr>
          <p:cNvPr id="68" name="テキスト ボックス 67"/>
          <p:cNvSpPr txBox="1"/>
          <p:nvPr/>
        </p:nvSpPr>
        <p:spPr>
          <a:xfrm>
            <a:off x="8701532" y="6225616"/>
            <a:ext cx="461665" cy="218570"/>
          </a:xfrm>
          <a:prstGeom prst="rect">
            <a:avLst/>
          </a:prstGeom>
          <a:noFill/>
        </p:spPr>
        <p:txBody>
          <a:bodyPr vert="eaVert" wrap="square" rtlCol="0">
            <a:spAutoFit/>
          </a:bodyPr>
          <a:lstStyle/>
          <a:p>
            <a:r>
              <a:rPr kumimoji="1" lang="en-US" altLang="ja-JP" dirty="0" smtClean="0"/>
              <a:t>…</a:t>
            </a:r>
            <a:endParaRPr kumimoji="1" lang="ja-JP" altLang="en-US" dirty="0"/>
          </a:p>
        </p:txBody>
      </p:sp>
      <p:sp>
        <p:nvSpPr>
          <p:cNvPr id="37" name="テキスト ボックス 36"/>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⑩</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spc="-4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ヵ年戦略・大阪</a:t>
            </a:r>
            <a:r>
              <a:rPr lang="en-US" altLang="ja-JP" sz="1700" b="1" spc="-2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spc="-20" dirty="0">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lang="en-US" altLang="ja-JP" sz="1400" b="1" spc="-20" dirty="0">
                <a:latin typeface="Meiryo UI" panose="020B0604030504040204" pitchFamily="50" charset="-128"/>
                <a:ea typeface="Meiryo UI" panose="020B0604030504040204" pitchFamily="50" charset="-128"/>
                <a:cs typeface="Meiryo UI" panose="020B0604030504040204" pitchFamily="50" charset="-128"/>
              </a:rPr>
              <a:t>-</a:t>
            </a:r>
            <a:r>
              <a:rPr lang="en-US" altLang="ja-JP" sz="1700" b="1" spc="-2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spc="-40" dirty="0" smtClean="0">
                <a:latin typeface="Meiryo UI" panose="020B0604030504040204" pitchFamily="50" charset="-128"/>
                <a:ea typeface="Meiryo UI" panose="020B0604030504040204" pitchFamily="50" charset="-128"/>
                <a:cs typeface="Meiryo UI" panose="020B0604030504040204" pitchFamily="50" charset="-128"/>
              </a:rPr>
              <a:t>(R3.3</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改定</a:t>
            </a:r>
            <a:r>
              <a:rPr lang="en-US" altLang="ja-JP" sz="2000" b="1" spc="-4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spc="-40" dirty="0" smtClean="0">
                <a:latin typeface="Meiryo UI" panose="020B0604030504040204" pitchFamily="50" charset="-128"/>
                <a:ea typeface="Meiryo UI" panose="020B0604030504040204" pitchFamily="50" charset="-128"/>
                <a:cs typeface="Meiryo UI" panose="020B0604030504040204" pitchFamily="50" charset="-128"/>
              </a:rPr>
              <a:t> に基づく取組の推進</a:t>
            </a:r>
            <a:endParaRPr lang="ja-JP" altLang="en-US" sz="2000" b="1" spc="-4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6758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⑪</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危険な空家の除却促進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17713" y="3503020"/>
            <a:ext cx="9579429" cy="3273121"/>
          </a:xfrm>
          <a:prstGeom prst="roundRect">
            <a:avLst>
              <a:gd name="adj" fmla="val 694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217713" y="3619119"/>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8" name="正方形/長方形 7"/>
          <p:cNvSpPr/>
          <p:nvPr/>
        </p:nvSpPr>
        <p:spPr>
          <a:xfrm>
            <a:off x="76200" y="890607"/>
            <a:ext cx="9144000" cy="39279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管理不全空家の除却等件数（平成</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年度からの累計</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81000" y="3939351"/>
            <a:ext cx="9650319" cy="922942"/>
            <a:chOff x="381000" y="3836975"/>
            <a:chExt cx="9650319" cy="922942"/>
          </a:xfrm>
        </p:grpSpPr>
        <p:sp>
          <p:nvSpPr>
            <p:cNvPr id="10" name="正方形/長方形 9"/>
            <p:cNvSpPr/>
            <p:nvPr/>
          </p:nvSpPr>
          <p:spPr>
            <a:xfrm>
              <a:off x="381000" y="3836975"/>
              <a:ext cx="9650319"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rPr>
                <a:t>市町村に対する技術的助言</a:t>
              </a:r>
              <a:r>
                <a:rPr lang="ja-JP" altLang="en-US" b="1" dirty="0">
                  <a:latin typeface="Meiryo UI" panose="020B0604030504040204" pitchFamily="50" charset="-128"/>
                  <a:ea typeface="Meiryo UI" panose="020B0604030504040204" pitchFamily="50" charset="-128"/>
                </a:rPr>
                <a:t>の提供</a:t>
              </a:r>
              <a:endParaRPr lang="en-US" altLang="ja-JP"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444500" y="4154623"/>
              <a:ext cx="9282657" cy="605294"/>
            </a:xfrm>
            <a:prstGeom prst="rect">
              <a:avLst/>
            </a:prstGeom>
          </p:spPr>
          <p:txBody>
            <a:bodyPr wrap="square">
              <a:spAutoFit/>
            </a:bodyPr>
            <a:lstStyle/>
            <a:p>
              <a:pPr>
                <a:lnSpc>
                  <a:spcPts val="2000"/>
                </a:lnSpc>
              </a:pPr>
              <a:r>
                <a:rPr lang="ja-JP" altLang="en-US" sz="1400" dirty="0">
                  <a:latin typeface="Meiryo UI" panose="020B0604030504040204" pitchFamily="50" charset="-128"/>
                  <a:ea typeface="Meiryo UI" panose="020B0604030504040204" pitchFamily="50" charset="-128"/>
                </a:rPr>
                <a:t>・空家法に基づく措置実施に係る法的判断に関する考え方や留意点等をまとめた</a:t>
              </a:r>
              <a:r>
                <a:rPr lang="ja-JP" altLang="en-US" sz="1400" b="1" u="sng" dirty="0">
                  <a:solidFill>
                    <a:srgbClr val="FF0000"/>
                  </a:solidFill>
                  <a:latin typeface="Meiryo UI" panose="020B0604030504040204" pitchFamily="50" charset="-128"/>
                  <a:ea typeface="Meiryo UI" panose="020B0604030504040204" pitchFamily="50" charset="-128"/>
                </a:rPr>
                <a:t>府</a:t>
              </a:r>
              <a:r>
                <a:rPr lang="ja-JP" altLang="en-US" sz="1400" b="1" u="sng" dirty="0" smtClean="0">
                  <a:solidFill>
                    <a:srgbClr val="FF0000"/>
                  </a:solidFill>
                  <a:latin typeface="Meiryo UI" panose="020B0604030504040204" pitchFamily="50" charset="-128"/>
                  <a:ea typeface="Meiryo UI" panose="020B0604030504040204" pitchFamily="50" charset="-128"/>
                </a:rPr>
                <a:t>マニュアルの適宜更新</a:t>
              </a:r>
              <a:endParaRPr lang="ja-JP" altLang="en-US" sz="1400" b="1" u="sng" dirty="0">
                <a:solidFill>
                  <a:srgbClr val="FF0000"/>
                </a:solidFill>
                <a:latin typeface="Meiryo UI" panose="020B0604030504040204" pitchFamily="50" charset="-128"/>
                <a:ea typeface="Meiryo UI" panose="020B0604030504040204" pitchFamily="50" charset="-128"/>
              </a:endParaRPr>
            </a:p>
            <a:p>
              <a:pPr>
                <a:lnSpc>
                  <a:spcPts val="2000"/>
                </a:lnSpc>
              </a:pP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市町村職員の空家対策に関する法的知識向上を図るため、</a:t>
              </a:r>
              <a:r>
                <a:rPr lang="ja-JP" altLang="en-US" sz="1400" b="1" u="sng" dirty="0" smtClean="0">
                  <a:solidFill>
                    <a:srgbClr val="FF0000"/>
                  </a:solidFill>
                  <a:latin typeface="Meiryo UI" panose="020B0604030504040204" pitchFamily="50" charset="-128"/>
                  <a:ea typeface="Meiryo UI" panose="020B0604030504040204" pitchFamily="50" charset="-128"/>
                </a:rPr>
                <a:t>大阪</a:t>
              </a:r>
              <a:r>
                <a:rPr lang="ja-JP" altLang="en-US" sz="1400" b="1" u="sng" dirty="0">
                  <a:solidFill>
                    <a:srgbClr val="FF0000"/>
                  </a:solidFill>
                  <a:latin typeface="Meiryo UI" panose="020B0604030504040204" pitchFamily="50" charset="-128"/>
                  <a:ea typeface="Meiryo UI" panose="020B0604030504040204" pitchFamily="50" charset="-128"/>
                </a:rPr>
                <a:t>弁護士会と連携し、事例検討会を</a:t>
              </a:r>
              <a:r>
                <a:rPr lang="ja-JP" altLang="en-US" sz="1400" b="1" u="sng" dirty="0" smtClean="0">
                  <a:solidFill>
                    <a:srgbClr val="FF0000"/>
                  </a:solidFill>
                  <a:latin typeface="Meiryo UI" panose="020B0604030504040204" pitchFamily="50" charset="-128"/>
                  <a:ea typeface="Meiryo UI" panose="020B0604030504040204" pitchFamily="50" charset="-128"/>
                </a:rPr>
                <a:t>開催</a:t>
              </a:r>
              <a:endParaRPr lang="ja-JP" altLang="en-US" sz="1400" b="1" u="sng" dirty="0">
                <a:solidFill>
                  <a:srgbClr val="FF0000"/>
                </a:solidFill>
                <a:latin typeface="Meiryo UI" panose="020B0604030504040204" pitchFamily="50" charset="-128"/>
                <a:ea typeface="Meiryo UI" panose="020B0604030504040204" pitchFamily="50" charset="-128"/>
              </a:endParaRPr>
            </a:p>
          </p:txBody>
        </p:sp>
      </p:grpSp>
      <p:grpSp>
        <p:nvGrpSpPr>
          <p:cNvPr id="16" name="グループ化 15"/>
          <p:cNvGrpSpPr/>
          <p:nvPr/>
        </p:nvGrpSpPr>
        <p:grpSpPr>
          <a:xfrm>
            <a:off x="380999" y="4947999"/>
            <a:ext cx="9650319" cy="672371"/>
            <a:chOff x="380999" y="5067197"/>
            <a:chExt cx="9650319" cy="672371"/>
          </a:xfrm>
        </p:grpSpPr>
        <p:sp>
          <p:nvSpPr>
            <p:cNvPr id="13" name="正方形/長方形 12"/>
            <p:cNvSpPr/>
            <p:nvPr/>
          </p:nvSpPr>
          <p:spPr>
            <a:xfrm>
              <a:off x="380999" y="5067197"/>
              <a:ext cx="9650319" cy="369332"/>
            </a:xfrm>
            <a:prstGeom prst="rect">
              <a:avLst/>
            </a:prstGeom>
          </p:spPr>
          <p:txBody>
            <a:bodyPr wrap="square">
              <a:spAutoFit/>
            </a:bodyPr>
            <a:lstStyle/>
            <a:p>
              <a:r>
                <a:rPr lang="ja-JP" altLang="en-US" b="1" dirty="0">
                  <a:latin typeface="Meiryo UI" panose="020B0604030504040204" pitchFamily="50" charset="-128"/>
                  <a:ea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rPr>
                <a:t>国への制度改善要望</a:t>
              </a:r>
              <a:r>
                <a:rPr lang="ja-JP" altLang="en-US" b="1" dirty="0">
                  <a:latin typeface="Meiryo UI" panose="020B0604030504040204" pitchFamily="50" charset="-128"/>
                  <a:ea typeface="Meiryo UI" panose="020B0604030504040204" pitchFamily="50" charset="-128"/>
                </a:rPr>
                <a:t>の実施</a:t>
              </a:r>
              <a:endParaRPr lang="en-US" altLang="ja-JP"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450985" y="5390755"/>
              <a:ext cx="9282657" cy="348813"/>
            </a:xfrm>
            <a:prstGeom prst="rect">
              <a:avLst/>
            </a:prstGeom>
          </p:spPr>
          <p:txBody>
            <a:bodyPr wrap="square">
              <a:spAutoFit/>
            </a:bodyPr>
            <a:lstStyle/>
            <a:p>
              <a:pPr>
                <a:lnSpc>
                  <a:spcPts val="2000"/>
                </a:lnSpc>
              </a:pPr>
              <a:r>
                <a:rPr lang="ja-JP" altLang="en-US" sz="1400" dirty="0">
                  <a:latin typeface="Meiryo UI" panose="020B0604030504040204" pitchFamily="50" charset="-128"/>
                  <a:ea typeface="Meiryo UI" panose="020B0604030504040204" pitchFamily="50" charset="-128"/>
                </a:rPr>
                <a:t>・空家対策を進める上で必要な法や制度の改正、国費の拡充等について、継続</a:t>
              </a:r>
              <a:r>
                <a:rPr lang="ja-JP" altLang="en-US" sz="1400" dirty="0" smtClean="0">
                  <a:latin typeface="Meiryo UI" panose="020B0604030504040204" pitchFamily="50" charset="-128"/>
                  <a:ea typeface="Meiryo UI" panose="020B0604030504040204" pitchFamily="50" charset="-128"/>
                </a:rPr>
                <a:t>して国へ要望</a:t>
              </a:r>
              <a:endParaRPr lang="ja-JP" altLang="en-US" sz="1400" dirty="0">
                <a:latin typeface="Meiryo UI" panose="020B0604030504040204" pitchFamily="50" charset="-128"/>
                <a:ea typeface="Meiryo UI" panose="020B0604030504040204" pitchFamily="50" charset="-128"/>
              </a:endParaRPr>
            </a:p>
          </p:txBody>
        </p:sp>
      </p:grpSp>
      <p:sp>
        <p:nvSpPr>
          <p:cNvPr id="15" name="正方形/長方形 14"/>
          <p:cNvSpPr/>
          <p:nvPr/>
        </p:nvSpPr>
        <p:spPr>
          <a:xfrm>
            <a:off x="380999" y="5648985"/>
            <a:ext cx="9650319" cy="369332"/>
          </a:xfrm>
          <a:prstGeom prst="rect">
            <a:avLst/>
          </a:prstGeom>
        </p:spPr>
        <p:txBody>
          <a:bodyPr wrap="square">
            <a:spAutoFit/>
          </a:bodyPr>
          <a:lstStyle/>
          <a:p>
            <a:r>
              <a:rPr lang="ja-JP" altLang="en-US" b="1" dirty="0">
                <a:latin typeface="Meiryo UI" panose="020B0604030504040204" pitchFamily="50" charset="-128"/>
                <a:ea typeface="Meiryo UI" panose="020B0604030504040204" pitchFamily="50" charset="-128"/>
              </a:rPr>
              <a:t>○市町村に対する</a:t>
            </a:r>
            <a:r>
              <a:rPr lang="ja-JP" altLang="en-US" b="1" u="sng" dirty="0">
                <a:solidFill>
                  <a:srgbClr val="FF0000"/>
                </a:solidFill>
                <a:latin typeface="Meiryo UI" panose="020B0604030504040204" pitchFamily="50" charset="-128"/>
                <a:ea typeface="Meiryo UI" panose="020B0604030504040204" pitchFamily="50" charset="-128"/>
              </a:rPr>
              <a:t>管理不全空家の発生抑制の支援</a:t>
            </a:r>
            <a:endParaRPr lang="en-US" altLang="ja-JP" b="1" u="sng" dirty="0">
              <a:solidFill>
                <a:srgbClr val="FF0000"/>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19019" y="5952004"/>
            <a:ext cx="9282657" cy="861774"/>
          </a:xfrm>
          <a:prstGeom prst="rect">
            <a:avLst/>
          </a:prstGeom>
        </p:spPr>
        <p:txBody>
          <a:bodyPr wrap="square">
            <a:spAutoFit/>
          </a:bodyPr>
          <a:lstStyle/>
          <a:p>
            <a:pPr>
              <a:lnSpc>
                <a:spcPts val="2000"/>
              </a:lnSpc>
            </a:pPr>
            <a:r>
              <a:rPr lang="ja-JP" altLang="en-US" sz="1400" dirty="0" smtClean="0">
                <a:latin typeface="Meiryo UI" panose="020B0604030504040204" pitchFamily="50" charset="-128"/>
                <a:ea typeface="Meiryo UI" panose="020B0604030504040204" pitchFamily="50" charset="-128"/>
              </a:rPr>
              <a:t>・大阪府空家等対策市町村連携協</a:t>
            </a:r>
            <a:r>
              <a:rPr lang="ja-JP" altLang="en-US" sz="1400" dirty="0">
                <a:latin typeface="Meiryo UI" panose="020B0604030504040204" pitchFamily="50" charset="-128"/>
                <a:ea typeface="Meiryo UI" panose="020B0604030504040204" pitchFamily="50" charset="-128"/>
              </a:rPr>
              <a:t>議会の場を活用し、空家対策に関する</a:t>
            </a:r>
            <a:r>
              <a:rPr lang="ja-JP" altLang="en-US" sz="1400" b="1" u="sng" dirty="0" smtClean="0">
                <a:solidFill>
                  <a:srgbClr val="FF0000"/>
                </a:solidFill>
                <a:latin typeface="Meiryo UI" panose="020B0604030504040204" pitchFamily="50" charset="-128"/>
                <a:ea typeface="Meiryo UI" panose="020B0604030504040204" pitchFamily="50" charset="-128"/>
              </a:rPr>
              <a:t>公民の</a:t>
            </a:r>
            <a:r>
              <a:rPr lang="ja-JP" altLang="en-US" sz="1400" b="1" u="sng" dirty="0">
                <a:solidFill>
                  <a:srgbClr val="FF0000"/>
                </a:solidFill>
                <a:latin typeface="Meiryo UI" panose="020B0604030504040204" pitchFamily="50" charset="-128"/>
                <a:ea typeface="Meiryo UI" panose="020B0604030504040204" pitchFamily="50" charset="-128"/>
              </a:rPr>
              <a:t>先進</a:t>
            </a:r>
            <a:r>
              <a:rPr lang="ja-JP" altLang="en-US" sz="1400" b="1" u="sng" dirty="0" smtClean="0">
                <a:solidFill>
                  <a:srgbClr val="FF0000"/>
                </a:solidFill>
                <a:latin typeface="Meiryo UI" panose="020B0604030504040204" pitchFamily="50" charset="-128"/>
                <a:ea typeface="Meiryo UI" panose="020B0604030504040204" pitchFamily="50" charset="-128"/>
              </a:rPr>
              <a:t>事例を紹介</a:t>
            </a:r>
            <a:endParaRPr lang="ja-JP" altLang="en-US" sz="1400" b="1" u="sng" dirty="0">
              <a:solidFill>
                <a:srgbClr val="FF0000"/>
              </a:solidFill>
              <a:latin typeface="Meiryo UI" panose="020B0604030504040204" pitchFamily="50" charset="-128"/>
              <a:ea typeface="Meiryo UI" panose="020B0604030504040204" pitchFamily="50" charset="-128"/>
            </a:endParaRPr>
          </a:p>
          <a:p>
            <a:pPr>
              <a:lnSpc>
                <a:spcPts val="2000"/>
              </a:lnSpc>
            </a:pPr>
            <a:r>
              <a:rPr lang="ja-JP" altLang="en-US" sz="1400" dirty="0">
                <a:latin typeface="Meiryo UI" panose="020B0604030504040204" pitchFamily="50" charset="-128"/>
                <a:ea typeface="Meiryo UI" panose="020B0604030504040204" pitchFamily="50" charset="-128"/>
              </a:rPr>
              <a:t>・「大阪の住まい活性化</a:t>
            </a:r>
            <a:r>
              <a:rPr lang="ja-JP" altLang="en-US" sz="1400" dirty="0" smtClean="0">
                <a:latin typeface="Meiryo UI" panose="020B0604030504040204" pitchFamily="50" charset="-128"/>
                <a:ea typeface="Meiryo UI" panose="020B0604030504040204" pitchFamily="50" charset="-128"/>
              </a:rPr>
              <a:t>フォーラム」</a:t>
            </a:r>
            <a:r>
              <a:rPr lang="ja-JP" altLang="en-US" sz="1400" dirty="0">
                <a:latin typeface="Meiryo UI" panose="020B0604030504040204" pitchFamily="50" charset="-128"/>
                <a:ea typeface="Meiryo UI" panose="020B0604030504040204" pitchFamily="50" charset="-128"/>
              </a:rPr>
              <a:t>に加入している関係団体と連携し、市町村が開催する空家相談セミナー等</a:t>
            </a:r>
            <a:r>
              <a:rPr lang="ja-JP" altLang="en-US" sz="1400" dirty="0" smtClean="0">
                <a:latin typeface="Meiryo UI" panose="020B0604030504040204" pitchFamily="50" charset="-128"/>
                <a:ea typeface="Meiryo UI" panose="020B0604030504040204" pitchFamily="50" charset="-128"/>
              </a:rPr>
              <a:t>へ講師</a:t>
            </a:r>
            <a:r>
              <a:rPr lang="ja-JP" altLang="en-US" sz="1400" dirty="0">
                <a:latin typeface="Meiryo UI" panose="020B0604030504040204" pitchFamily="50" charset="-128"/>
                <a:ea typeface="Meiryo UI" panose="020B0604030504040204" pitchFamily="50" charset="-128"/>
              </a:rPr>
              <a:t>派遣</a:t>
            </a:r>
            <a:r>
              <a:rPr lang="ja-JP" altLang="en-US" sz="1400" dirty="0" smtClean="0">
                <a:latin typeface="Meiryo UI" panose="020B0604030504040204" pitchFamily="50" charset="-128"/>
                <a:ea typeface="Meiryo UI" panose="020B0604030504040204" pitchFamily="50" charset="-128"/>
              </a:rPr>
              <a:t>を</a:t>
            </a:r>
            <a:endParaRPr lang="en-US" altLang="ja-JP" sz="1400" dirty="0" smtClean="0">
              <a:latin typeface="Meiryo UI" panose="020B0604030504040204" pitchFamily="50" charset="-128"/>
              <a:ea typeface="Meiryo UI" panose="020B0604030504040204" pitchFamily="50" charset="-128"/>
            </a:endParaRPr>
          </a:p>
          <a:p>
            <a:pPr>
              <a:lnSpc>
                <a:spcPts val="2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行う</a:t>
            </a:r>
            <a:r>
              <a:rPr lang="ja-JP" altLang="en-US" sz="1400" dirty="0">
                <a:latin typeface="Meiryo UI" panose="020B0604030504040204" pitchFamily="50" charset="-128"/>
                <a:ea typeface="Meiryo UI" panose="020B0604030504040204" pitchFamily="50" charset="-128"/>
              </a:rPr>
              <a:t>と同時に、当該セミナーの中で、府民向けの支援情報の周知</a:t>
            </a:r>
            <a:r>
              <a:rPr lang="ja-JP" altLang="en-US" sz="1400" dirty="0" smtClean="0">
                <a:latin typeface="Meiryo UI" panose="020B0604030504040204" pitchFamily="50" charset="-128"/>
                <a:ea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rPr>
              <a:t>行う</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graphicFrame>
        <p:nvGraphicFramePr>
          <p:cNvPr id="19" name="表 18"/>
          <p:cNvGraphicFramePr>
            <a:graphicFrameLocks noGrp="1"/>
          </p:cNvGraphicFramePr>
          <p:nvPr>
            <p:extLst/>
          </p:nvPr>
        </p:nvGraphicFramePr>
        <p:xfrm>
          <a:off x="217714" y="1251962"/>
          <a:ext cx="9515928" cy="1491167"/>
        </p:xfrm>
        <a:graphic>
          <a:graphicData uri="http://schemas.openxmlformats.org/drawingml/2006/table">
            <a:tbl>
              <a:tblPr firstRow="1" bandRow="1">
                <a:tableStyleId>{93296810-A885-4BE3-A3E7-6D5BEEA58F35}</a:tableStyleId>
              </a:tblPr>
              <a:tblGrid>
                <a:gridCol w="601436">
                  <a:extLst>
                    <a:ext uri="{9D8B030D-6E8A-4147-A177-3AD203B41FA5}">
                      <a16:colId xmlns:a16="http://schemas.microsoft.com/office/drawing/2014/main" val="3628083411"/>
                    </a:ext>
                  </a:extLst>
                </a:gridCol>
                <a:gridCol w="1838325">
                  <a:extLst>
                    <a:ext uri="{9D8B030D-6E8A-4147-A177-3AD203B41FA5}">
                      <a16:colId xmlns:a16="http://schemas.microsoft.com/office/drawing/2014/main" val="1558637101"/>
                    </a:ext>
                  </a:extLst>
                </a:gridCol>
                <a:gridCol w="1228725">
                  <a:extLst>
                    <a:ext uri="{9D8B030D-6E8A-4147-A177-3AD203B41FA5}">
                      <a16:colId xmlns:a16="http://schemas.microsoft.com/office/drawing/2014/main" val="1788949992"/>
                    </a:ext>
                  </a:extLst>
                </a:gridCol>
                <a:gridCol w="1076325">
                  <a:extLst>
                    <a:ext uri="{9D8B030D-6E8A-4147-A177-3AD203B41FA5}">
                      <a16:colId xmlns:a16="http://schemas.microsoft.com/office/drawing/2014/main" val="1945699804"/>
                    </a:ext>
                  </a:extLst>
                </a:gridCol>
                <a:gridCol w="695325">
                  <a:extLst>
                    <a:ext uri="{9D8B030D-6E8A-4147-A177-3AD203B41FA5}">
                      <a16:colId xmlns:a16="http://schemas.microsoft.com/office/drawing/2014/main" val="3900854743"/>
                    </a:ext>
                  </a:extLst>
                </a:gridCol>
                <a:gridCol w="1104900">
                  <a:extLst>
                    <a:ext uri="{9D8B030D-6E8A-4147-A177-3AD203B41FA5}">
                      <a16:colId xmlns:a16="http://schemas.microsoft.com/office/drawing/2014/main" val="2496687982"/>
                    </a:ext>
                  </a:extLst>
                </a:gridCol>
                <a:gridCol w="971550">
                  <a:extLst>
                    <a:ext uri="{9D8B030D-6E8A-4147-A177-3AD203B41FA5}">
                      <a16:colId xmlns:a16="http://schemas.microsoft.com/office/drawing/2014/main" val="3586510536"/>
                    </a:ext>
                  </a:extLst>
                </a:gridCol>
                <a:gridCol w="1068390">
                  <a:extLst>
                    <a:ext uri="{9D8B030D-6E8A-4147-A177-3AD203B41FA5}">
                      <a16:colId xmlns:a16="http://schemas.microsoft.com/office/drawing/2014/main" val="2591931949"/>
                    </a:ext>
                  </a:extLst>
                </a:gridCol>
                <a:gridCol w="930952">
                  <a:extLst>
                    <a:ext uri="{9D8B030D-6E8A-4147-A177-3AD203B41FA5}">
                      <a16:colId xmlns:a16="http://schemas.microsoft.com/office/drawing/2014/main" val="1828177010"/>
                    </a:ext>
                  </a:extLst>
                </a:gridCol>
              </a:tblGrid>
              <a:tr h="352937">
                <a:tc rowSpan="2">
                  <a:txBody>
                    <a:bodyPr/>
                    <a:lstStyle/>
                    <a:p>
                      <a:pPr algn="ctr"/>
                      <a:endParaRPr kumimoji="1" lang="ja-JP" altLang="en-US" sz="1200" spc="-100" baseline="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200" spc="-100" baseline="0" dirty="0" smtClean="0"/>
                        <a:t>特定空家等以外で除却等の改善がなされた物件数</a:t>
                      </a:r>
                      <a:endParaRPr kumimoji="1" lang="ja-JP" altLang="en-US" sz="1200" spc="-100" baseline="0" dirty="0">
                        <a:latin typeface="Meiryo UI" panose="020B0604030504040204" pitchFamily="50" charset="-128"/>
                        <a:ea typeface="Meiryo UI" panose="020B0604030504040204" pitchFamily="50" charset="-128"/>
                      </a:endParaRPr>
                    </a:p>
                  </a:txBody>
                  <a:tcPr anchor="ctr"/>
                </a:tc>
                <a:tc gridSpan="4">
                  <a:txBody>
                    <a:bodyPr/>
                    <a:lstStyle/>
                    <a:p>
                      <a:pPr algn="ctr"/>
                      <a:r>
                        <a:rPr kumimoji="1" lang="ja-JP" altLang="en-US" sz="1200" dirty="0" smtClean="0"/>
                        <a:t>特定空家等で、除却等の改善がなされた物件数</a:t>
                      </a:r>
                      <a:endParaRPr kumimoji="1" lang="ja-JP" altLang="en-US" sz="1200"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tc gridSpan="2">
                  <a:txBody>
                    <a:bodyPr/>
                    <a:lstStyle/>
                    <a:p>
                      <a:pPr algn="ctr"/>
                      <a:r>
                        <a:rPr kumimoji="1" lang="ja-JP" altLang="en-US" sz="1200" dirty="0" smtClean="0"/>
                        <a:t>特定空家等に対する措置</a:t>
                      </a:r>
                      <a:endParaRPr kumimoji="1" lang="ja-JP" altLang="en-US" sz="1200"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dirty="0"/>
                    </a:p>
                  </a:txBody>
                  <a:tcPr/>
                </a:tc>
                <a:tc rowSpan="2">
                  <a:txBody>
                    <a:bodyPr/>
                    <a:lstStyle/>
                    <a:p>
                      <a:pPr algn="ctr"/>
                      <a:r>
                        <a:rPr kumimoji="1" lang="ja-JP" altLang="en-US" sz="1400" dirty="0" smtClean="0">
                          <a:latin typeface="Meiryo UI" panose="020B0604030504040204" pitchFamily="50" charset="-128"/>
                          <a:ea typeface="Meiryo UI" panose="020B0604030504040204" pitchFamily="50" charset="-128"/>
                        </a:rPr>
                        <a:t>合計</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751969546"/>
                  </a:ext>
                </a:extLst>
              </a:tr>
              <a:tr h="409397">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200" dirty="0" smtClean="0"/>
                        <a:t>助言・指導前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t>助言・指導後、</a:t>
                      </a:r>
                      <a:endParaRPr kumimoji="1" lang="en-US" altLang="ja-JP" sz="1200" dirty="0" smtClean="0"/>
                    </a:p>
                    <a:p>
                      <a:pPr algn="ctr"/>
                      <a:r>
                        <a:rPr kumimoji="1" lang="ja-JP" altLang="en-US" sz="1200" dirty="0" smtClean="0"/>
                        <a:t>勧告前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t>勧告後、</a:t>
                      </a:r>
                      <a:endParaRPr kumimoji="1" lang="en-US" altLang="ja-JP" sz="1200" dirty="0" smtClean="0"/>
                    </a:p>
                    <a:p>
                      <a:pPr algn="ctr"/>
                      <a:r>
                        <a:rPr kumimoji="1" lang="ja-JP" altLang="en-US" sz="1200" dirty="0" smtClean="0"/>
                        <a:t>命令前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zh-TW" altLang="en-US" sz="1200" dirty="0" smtClean="0"/>
                        <a:t>命令後、</a:t>
                      </a:r>
                      <a:endParaRPr kumimoji="1" lang="en-US" altLang="zh-TW" sz="1200" dirty="0" smtClean="0"/>
                    </a:p>
                    <a:p>
                      <a:pPr algn="ctr"/>
                      <a:r>
                        <a:rPr kumimoji="1" lang="zh-TW" altLang="en-US" sz="1200" dirty="0" smtClean="0"/>
                        <a:t>行政代執行前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t>行政代執行</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t>略式代執行</a:t>
                      </a:r>
                      <a:endParaRPr kumimoji="1" lang="ja-JP" altLang="en-US" sz="1200" dirty="0">
                        <a:latin typeface="Meiryo UI" panose="020B0604030504040204" pitchFamily="50" charset="-128"/>
                        <a:ea typeface="Meiryo UI" panose="020B0604030504040204" pitchFamily="50" charset="-128"/>
                      </a:endParaRPr>
                    </a:p>
                  </a:txBody>
                  <a:tcPr anchor="ctr"/>
                </a:tc>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4458415"/>
                  </a:ext>
                </a:extLst>
              </a:tr>
              <a:tr h="345750">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R1</a:t>
                      </a: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4,992</a:t>
                      </a: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1,356</a:t>
                      </a: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101</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19</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2</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1</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latin typeface="Meiryo UI" panose="020B0604030504040204" pitchFamily="50" charset="-128"/>
                          <a:ea typeface="Meiryo UI" panose="020B0604030504040204" pitchFamily="50" charset="-128"/>
                        </a:rPr>
                        <a:t>10</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b="1" u="sng" dirty="0" smtClean="0">
                          <a:solidFill>
                            <a:srgbClr val="FF0000"/>
                          </a:solidFill>
                          <a:latin typeface="Meiryo UI" panose="020B0604030504040204" pitchFamily="50" charset="-128"/>
                          <a:ea typeface="Meiryo UI" panose="020B0604030504040204" pitchFamily="50" charset="-128"/>
                        </a:rPr>
                        <a:t>6,481</a:t>
                      </a:r>
                      <a:endParaRPr kumimoji="1" lang="ja-JP" altLang="en-US" sz="1600" b="1" u="sng" dirty="0">
                        <a:solidFill>
                          <a:srgbClr val="FF000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545805619"/>
                  </a:ext>
                </a:extLst>
              </a:tr>
              <a:tr h="295275">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R2</a:t>
                      </a: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5,790</a:t>
                      </a: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1,727</a:t>
                      </a: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137</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32</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5</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1</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dirty="0" smtClean="0">
                          <a:solidFill>
                            <a:schemeClr val="tx1"/>
                          </a:solidFill>
                          <a:latin typeface="Meiryo UI" panose="020B0604030504040204" pitchFamily="50" charset="-128"/>
                          <a:ea typeface="Meiryo UI" panose="020B0604030504040204" pitchFamily="50" charset="-128"/>
                        </a:rPr>
                        <a:t>11</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600" b="1" u="sng" dirty="0" smtClean="0">
                          <a:solidFill>
                            <a:srgbClr val="FF0000"/>
                          </a:solidFill>
                          <a:latin typeface="Meiryo UI" panose="020B0604030504040204" pitchFamily="50" charset="-128"/>
                          <a:ea typeface="Meiryo UI" panose="020B0604030504040204" pitchFamily="50" charset="-128"/>
                        </a:rPr>
                        <a:t>7,703</a:t>
                      </a:r>
                      <a:endParaRPr kumimoji="1" lang="ja-JP" altLang="en-US" sz="1600" b="1" u="sng" dirty="0">
                        <a:solidFill>
                          <a:srgbClr val="FF000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13412017"/>
                  </a:ext>
                </a:extLst>
              </a:tr>
            </a:tbl>
          </a:graphicData>
        </a:graphic>
      </p:graphicFrame>
      <p:sp>
        <p:nvSpPr>
          <p:cNvPr id="6" name="スライド番号プレースホルダー 5"/>
          <p:cNvSpPr>
            <a:spLocks noGrp="1"/>
          </p:cNvSpPr>
          <p:nvPr>
            <p:ph type="sldNum" sz="quarter" idx="12"/>
          </p:nvPr>
        </p:nvSpPr>
        <p:spPr>
          <a:xfrm>
            <a:off x="7533475" y="6429407"/>
            <a:ext cx="2311400" cy="365125"/>
          </a:xfrm>
        </p:spPr>
        <p:txBody>
          <a:bodyPr/>
          <a:lstStyle/>
          <a:p>
            <a:fld id="{EA6D242B-6A52-4C5C-AF40-54B5FB6D04E5}" type="slidenum">
              <a:rPr kumimoji="1" lang="ja-JP" altLang="en-US" smtClean="0"/>
              <a:t>29</a:t>
            </a:fld>
            <a:endParaRPr kumimoji="1" lang="ja-JP" altLang="en-US" dirty="0"/>
          </a:p>
        </p:txBody>
      </p:sp>
      <p:sp>
        <p:nvSpPr>
          <p:cNvPr id="2" name="テキスト ボックス 1"/>
          <p:cNvSpPr txBox="1"/>
          <p:nvPr/>
        </p:nvSpPr>
        <p:spPr>
          <a:xfrm>
            <a:off x="6867246" y="3048283"/>
            <a:ext cx="2834430" cy="369332"/>
          </a:xfrm>
          <a:prstGeom prst="rect">
            <a:avLst/>
          </a:prstGeom>
          <a:noFill/>
          <a:ln>
            <a:solidFill>
              <a:schemeClr val="tx1"/>
            </a:solidFill>
          </a:ln>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目標（</a:t>
            </a:r>
            <a:r>
              <a:rPr kumimoji="1" lang="en-US" altLang="ja-JP" b="1" dirty="0" smtClean="0">
                <a:latin typeface="Meiryo UI" panose="020B0604030504040204" pitchFamily="50" charset="-128"/>
                <a:ea typeface="Meiryo UI" panose="020B0604030504040204" pitchFamily="50" charset="-128"/>
              </a:rPr>
              <a:t>R12</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14,000</a:t>
            </a:r>
            <a:r>
              <a:rPr lang="ja-JP" altLang="en-US" b="1" dirty="0" smtClean="0">
                <a:latin typeface="Meiryo UI" panose="020B0604030504040204" pitchFamily="50" charset="-128"/>
                <a:ea typeface="Meiryo UI" panose="020B0604030504040204" pitchFamily="50" charset="-128"/>
              </a:rPr>
              <a:t>件</a:t>
            </a:r>
            <a:endParaRPr kumimoji="1" lang="ja-JP" altLang="en-US" b="1" dirty="0">
              <a:latin typeface="Meiryo UI" panose="020B0604030504040204" pitchFamily="50" charset="-128"/>
              <a:ea typeface="Meiryo UI" panose="020B0604030504040204" pitchFamily="50" charset="-128"/>
            </a:endParaRPr>
          </a:p>
        </p:txBody>
      </p:sp>
      <p:sp>
        <p:nvSpPr>
          <p:cNvPr id="18" name="二等辺三角形 17"/>
          <p:cNvSpPr/>
          <p:nvPr/>
        </p:nvSpPr>
        <p:spPr>
          <a:xfrm rot="10800000">
            <a:off x="8801099" y="2828533"/>
            <a:ext cx="932541" cy="19113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527116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0" y="2852936"/>
            <a:ext cx="9906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「施策の柱」に</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基づく進捗状況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3</a:t>
            </a:fld>
            <a:endParaRPr kumimoji="1" lang="ja-JP" altLang="en-US"/>
          </a:p>
        </p:txBody>
      </p:sp>
    </p:spTree>
    <p:extLst>
      <p:ext uri="{BB962C8B-B14F-4D97-AF65-F5344CB8AC3E}">
        <p14:creationId xmlns:p14="http://schemas.microsoft.com/office/powerpoint/2010/main" val="2294187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3086099"/>
            <a:ext cx="9906000" cy="631197"/>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50400" tIns="45714" rIns="50400" bIns="45714" rtlCol="0" anchor="ctr"/>
          <a:lstStyle/>
          <a:p>
            <a:pPr algn="ctr">
              <a:spcBef>
                <a:spcPts val="280"/>
              </a:spcBef>
            </a:pPr>
            <a:r>
              <a:rPr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４．安心</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のくらしをつくる</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89966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A6D242B-6A52-4C5C-AF40-54B5FB6D04E5}" type="slidenum">
              <a:rPr kumimoji="1" lang="ja-JP" altLang="en-US" smtClean="0"/>
              <a:t>31</a:t>
            </a:fld>
            <a:endParaRPr kumimoji="1" lang="ja-JP" altLang="en-US"/>
          </a:p>
        </p:txBody>
      </p:sp>
      <p:sp>
        <p:nvSpPr>
          <p:cNvPr id="5" name="テキスト ボックス 4"/>
          <p:cNvSpPr txBox="1"/>
          <p:nvPr/>
        </p:nvSpPr>
        <p:spPr>
          <a:xfrm>
            <a:off x="1309658" y="898022"/>
            <a:ext cx="8234392" cy="1515586"/>
          </a:xfrm>
          <a:prstGeom prst="rect">
            <a:avLst/>
          </a:prstGeom>
          <a:noFill/>
          <a:ln w="9525">
            <a:noFill/>
            <a:prstDash val="solid"/>
          </a:ln>
        </p:spPr>
        <p:txBody>
          <a:bodyPr wrap="square" lIns="50400" tIns="0" rIns="50400" bIns="0" rtlCol="0" anchor="t" anchorCtr="0">
            <a:no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○誰もがくらしやすい環境整備</a:t>
            </a:r>
          </a:p>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○多様な住まいを選択</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できる市場</a:t>
            </a:r>
            <a:r>
              <a:rPr lang="ja-JP" altLang="en-US" dirty="0">
                <a:latin typeface="Meiryo UI" panose="020B0604030504040204" pitchFamily="50" charset="-128"/>
                <a:ea typeface="Meiryo UI" panose="020B0604030504040204" pitchFamily="50" charset="-128"/>
                <a:cs typeface="Meiryo UI" panose="020B0604030504040204" pitchFamily="50" charset="-128"/>
              </a:rPr>
              <a:t>環境整備</a:t>
            </a:r>
          </a:p>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○健全な住宅関連産業の育成</a:t>
            </a:r>
          </a:p>
        </p:txBody>
      </p:sp>
      <p:sp>
        <p:nvSpPr>
          <p:cNvPr id="8" name="Rectangle 2"/>
          <p:cNvSpPr>
            <a:spLocks noChangeArrowheads="1"/>
          </p:cNvSpPr>
          <p:nvPr/>
        </p:nvSpPr>
        <p:spPr bwMode="auto">
          <a:xfrm>
            <a:off x="425317" y="783856"/>
            <a:ext cx="449797" cy="1743918"/>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施策</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の方向性</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11" name="テキスト ボックス 10"/>
          <p:cNvSpPr txBox="1"/>
          <p:nvPr/>
        </p:nvSpPr>
        <p:spPr>
          <a:xfrm>
            <a:off x="1309658" y="3304781"/>
            <a:ext cx="8101042" cy="2862322"/>
          </a:xfrm>
          <a:prstGeom prst="rect">
            <a:avLst/>
          </a:prstGeom>
          <a:noFill/>
          <a:ln w="79375" cmpd="dbl">
            <a:solidFill>
              <a:schemeClr val="accent1"/>
            </a:solidFill>
          </a:ln>
        </p:spPr>
        <p:txBody>
          <a:bodyPr wrap="square" rtlCol="0">
            <a:spAutoFit/>
          </a:bodyPr>
          <a:lstStyle/>
          <a:p>
            <a:endParaRPr kumimoji="1" lang="en-US" altLang="ja-JP" sz="1000" dirty="0" smtClean="0"/>
          </a:p>
          <a:p>
            <a:pPr>
              <a:lnSpc>
                <a:spcPts val="3200"/>
              </a:lnSpc>
            </a:pPr>
            <a:r>
              <a:rPr lang="ja-JP" altLang="en-US" b="1" dirty="0">
                <a:latin typeface="Meiryo UI" panose="020B0604030504040204" pitchFamily="50" charset="-128"/>
                <a:ea typeface="Meiryo UI" panose="020B0604030504040204" pitchFamily="50" charset="-128"/>
              </a:rPr>
              <a:t>⑫</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b="1" dirty="0">
                <a:latin typeface="Meiryo UI" panose="020B0604030504040204" pitchFamily="50" charset="-128"/>
                <a:ea typeface="Meiryo UI" panose="020B0604030504040204" pitchFamily="50" charset="-128"/>
                <a:cs typeface="Meiryo UI" panose="020B0604030504040204" pitchFamily="50" charset="-128"/>
              </a:rPr>
              <a:t>居住安定確保</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計画（</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R3.12</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策定）の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取組の推進</a:t>
            </a:r>
          </a:p>
          <a:p>
            <a:pPr>
              <a:lnSpc>
                <a:spcPts val="32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⑬大阪府営</a:t>
            </a:r>
            <a:r>
              <a:rPr lang="ja-JP" altLang="en-US" b="1" dirty="0">
                <a:latin typeface="Meiryo UI" panose="020B0604030504040204" pitchFamily="50" charset="-128"/>
                <a:ea typeface="Meiryo UI" panose="020B0604030504040204" pitchFamily="50" charset="-128"/>
                <a:cs typeface="Meiryo UI" panose="020B0604030504040204" pitchFamily="50" charset="-128"/>
              </a:rPr>
              <a:t>住宅ストック総合活用計画の策定（</a:t>
            </a:r>
            <a:r>
              <a:rPr lang="en-US" altLang="ja-JP" b="1" dirty="0">
                <a:latin typeface="Meiryo UI" panose="020B0604030504040204" pitchFamily="50" charset="-128"/>
                <a:ea typeface="Meiryo UI" panose="020B0604030504040204" pitchFamily="50" charset="-128"/>
                <a:cs typeface="Meiryo UI" panose="020B0604030504040204" pitchFamily="50" charset="-128"/>
              </a:rPr>
              <a:t>R3.12</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a:lnSpc>
                <a:spcPts val="32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⑬</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公的</a:t>
            </a:r>
            <a:r>
              <a:rPr lang="ja-JP" altLang="en-US" b="1" dirty="0">
                <a:latin typeface="Meiryo UI" panose="020B0604030504040204" pitchFamily="50" charset="-128"/>
                <a:ea typeface="Meiryo UI" panose="020B0604030504040204" pitchFamily="50" charset="-128"/>
                <a:cs typeface="Meiryo UI" panose="020B0604030504040204" pitchFamily="50" charset="-128"/>
              </a:rPr>
              <a:t>賃貸住宅事業者間連携の取組の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a:lnSpc>
                <a:spcPts val="32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⑭既存住宅流通・リフォーム市場の環境整備等の推進</a:t>
            </a:r>
          </a:p>
          <a:p>
            <a:pPr>
              <a:lnSpc>
                <a:spcPts val="32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⑮不動産</a:t>
            </a:r>
            <a:r>
              <a:rPr lang="ja-JP" altLang="en-US" b="1" dirty="0">
                <a:latin typeface="Meiryo UI" panose="020B0604030504040204" pitchFamily="50" charset="-128"/>
                <a:ea typeface="Meiryo UI" panose="020B0604030504040204" pitchFamily="50" charset="-128"/>
                <a:cs typeface="Meiryo UI" panose="020B0604030504040204" pitchFamily="50" charset="-128"/>
              </a:rPr>
              <a:t>取引等における差別の解消の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3200"/>
              </a:lnSpc>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⑯建設</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産業の振興に向けた人材育成・環境</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25317" y="3232990"/>
            <a:ext cx="449797" cy="2934113"/>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主　な　取　組　内　容</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3929128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fld id="{EA6D242B-6A52-4C5C-AF40-54B5FB6D04E5}" type="slidenum">
              <a:rPr kumimoji="1" lang="ja-JP" altLang="en-US" smtClean="0"/>
              <a:t>32</a:t>
            </a:fld>
            <a:endParaRPr kumimoji="1" lang="ja-JP" altLang="en-US"/>
          </a:p>
        </p:txBody>
      </p:sp>
      <p:sp>
        <p:nvSpPr>
          <p:cNvPr id="11" name="テキスト ボックス 10"/>
          <p:cNvSpPr txBox="1"/>
          <p:nvPr/>
        </p:nvSpPr>
        <p:spPr>
          <a:xfrm>
            <a:off x="323850" y="909050"/>
            <a:ext cx="9273693" cy="4316566"/>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住宅は、市場において自ら確保することが基本</a:t>
            </a:r>
            <a:endParaRPr lang="en-US" altLang="ja-JP" sz="200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○一方で、</a:t>
            </a:r>
            <a:r>
              <a:rPr kumimoji="1" lang="ja-JP" altLang="en-US" sz="2000" dirty="0">
                <a:latin typeface="Meiryo UI" panose="020B0604030504040204" pitchFamily="50" charset="-128"/>
                <a:ea typeface="Meiryo UI" panose="020B0604030504040204" pitchFamily="50" charset="-128"/>
              </a:rPr>
              <a:t>高齢者や</a:t>
            </a:r>
            <a:r>
              <a:rPr kumimoji="1" lang="ja-JP" altLang="en-US" sz="2000" dirty="0" err="1">
                <a:latin typeface="Meiryo UI" panose="020B0604030504040204" pitchFamily="50" charset="-128"/>
                <a:ea typeface="Meiryo UI" panose="020B0604030504040204" pitchFamily="50" charset="-128"/>
              </a:rPr>
              <a:t>障がい</a:t>
            </a:r>
            <a:r>
              <a:rPr kumimoji="1" lang="ja-JP" altLang="en-US" sz="2000" dirty="0">
                <a:latin typeface="Meiryo UI" panose="020B0604030504040204" pitchFamily="50" charset="-128"/>
                <a:ea typeface="Meiryo UI" panose="020B0604030504040204" pitchFamily="50" charset="-128"/>
              </a:rPr>
              <a:t>者、低額所得者など自力での住宅確保が</a:t>
            </a:r>
            <a:r>
              <a:rPr lang="ja-JP" altLang="en-US" sz="2000" dirty="0">
                <a:latin typeface="Meiryo UI" panose="020B0604030504040204" pitchFamily="50" charset="-128"/>
                <a:ea typeface="Meiryo UI" panose="020B0604030504040204" pitchFamily="50" charset="-128"/>
              </a:rPr>
              <a:t>困難な場合もある。</a:t>
            </a:r>
            <a:endParaRPr lang="en-US" altLang="ja-JP" sz="2000"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b="1" u="sng" dirty="0">
                <a:solidFill>
                  <a:srgbClr val="FF0000"/>
                </a:solidFill>
                <a:latin typeface="Meiryo UI" panose="020B0604030504040204" pitchFamily="50" charset="-128"/>
                <a:ea typeface="Meiryo UI" panose="020B0604030504040204" pitchFamily="50" charset="-128"/>
              </a:rPr>
              <a:t>住宅ストック全体を活用した居住の安定確保を図ることが必要</a:t>
            </a:r>
            <a:endParaRPr lang="en-US" altLang="ja-JP" sz="2000" b="1" u="sng" dirty="0">
              <a:solidFill>
                <a:srgbClr val="FF0000"/>
              </a:solidFill>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a:t>
            </a:r>
            <a:endParaRPr lang="en-US" altLang="ja-JP" sz="2400" dirty="0">
              <a:latin typeface="Meiryo UI" panose="020B0604030504040204" pitchFamily="50" charset="-128"/>
              <a:ea typeface="Meiryo UI" panose="020B0604030504040204" pitchFamily="50" charset="-128"/>
            </a:endParaRPr>
          </a:p>
          <a:p>
            <a:pPr>
              <a:lnSpc>
                <a:spcPct val="150000"/>
              </a:lnSpc>
            </a:pPr>
            <a:r>
              <a:rPr lang="ja-JP" altLang="en-US" sz="2000" dirty="0">
                <a:latin typeface="Meiryo UI" panose="020B0604030504040204" pitchFamily="50" charset="-128"/>
                <a:ea typeface="Meiryo UI" panose="020B0604030504040204" pitchFamily="50" charset="-128"/>
              </a:rPr>
              <a:t>　　・民間賃貸住宅への円滑な入居に向けて、</a:t>
            </a:r>
            <a:r>
              <a:rPr lang="ja-JP" altLang="en-US" sz="2000" b="1" u="sng" dirty="0">
                <a:solidFill>
                  <a:srgbClr val="FF0000"/>
                </a:solidFill>
                <a:latin typeface="Meiryo UI" panose="020B0604030504040204" pitchFamily="50" charset="-128"/>
                <a:ea typeface="Meiryo UI" panose="020B0604030504040204" pitchFamily="50" charset="-128"/>
              </a:rPr>
              <a:t>地域の実情に応じた多様な</a:t>
            </a:r>
            <a:endParaRPr lang="en-US" altLang="ja-JP" sz="2000" b="1" u="sng" dirty="0">
              <a:solidFill>
                <a:srgbClr val="FF0000"/>
              </a:solidFill>
              <a:latin typeface="Meiryo UI" panose="020B0604030504040204" pitchFamily="50" charset="-128"/>
              <a:ea typeface="Meiryo UI" panose="020B0604030504040204" pitchFamily="50" charset="-128"/>
            </a:endParaRPr>
          </a:p>
          <a:p>
            <a:pPr>
              <a:lnSpc>
                <a:spcPct val="150000"/>
              </a:lnSpc>
            </a:pPr>
            <a:r>
              <a:rPr lang="ja-JP" altLang="en-US" sz="2000" b="1" dirty="0">
                <a:solidFill>
                  <a:srgbClr val="0070C0"/>
                </a:solidFill>
                <a:latin typeface="Meiryo UI" panose="020B0604030504040204" pitchFamily="50" charset="-128"/>
                <a:ea typeface="Meiryo UI" panose="020B0604030504040204" pitchFamily="50" charset="-128"/>
              </a:rPr>
              <a:t>　　　</a:t>
            </a:r>
            <a:r>
              <a:rPr lang="ja-JP" altLang="en-US" sz="2000" b="1" u="sng" dirty="0">
                <a:solidFill>
                  <a:srgbClr val="FF0000"/>
                </a:solidFill>
                <a:latin typeface="Meiryo UI" panose="020B0604030504040204" pitchFamily="50" charset="-128"/>
                <a:ea typeface="Meiryo UI" panose="020B0604030504040204" pitchFamily="50" charset="-128"/>
              </a:rPr>
              <a:t>居住支援体制を構築</a:t>
            </a:r>
            <a:endParaRPr lang="en-US" altLang="ja-JP" sz="2000" b="1" u="sng" dirty="0">
              <a:solidFill>
                <a:srgbClr val="FF0000"/>
              </a:solidFill>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pPr>
              <a:lnSpc>
                <a:spcPct val="150000"/>
              </a:lnSpc>
            </a:pPr>
            <a:r>
              <a:rPr lang="ja-JP" altLang="en-US" sz="2000" dirty="0">
                <a:latin typeface="Meiryo UI" panose="020B0604030504040204" pitchFamily="50" charset="-128"/>
                <a:ea typeface="Meiryo UI" panose="020B0604030504040204" pitchFamily="50" charset="-128"/>
              </a:rPr>
              <a:t>　　・</a:t>
            </a:r>
            <a:r>
              <a:rPr lang="ja-JP" altLang="en-US" sz="2000" b="1" u="sng" dirty="0">
                <a:solidFill>
                  <a:srgbClr val="FF0000"/>
                </a:solidFill>
                <a:latin typeface="Meiryo UI" panose="020B0604030504040204" pitchFamily="50" charset="-128"/>
                <a:ea typeface="Meiryo UI" panose="020B0604030504040204" pitchFamily="50" charset="-128"/>
              </a:rPr>
              <a:t>公的賃貸住宅はセーフティネットとして引き続き重要な役割</a:t>
            </a:r>
            <a:r>
              <a:rPr lang="ja-JP" altLang="en-US" sz="2000" dirty="0">
                <a:latin typeface="Meiryo UI" panose="020B0604030504040204" pitchFamily="50" charset="-128"/>
                <a:ea typeface="Meiryo UI" panose="020B0604030504040204" pitchFamily="50" charset="-128"/>
              </a:rPr>
              <a:t>を担うとともに、</a:t>
            </a:r>
            <a:endParaRPr lang="en-US" altLang="ja-JP" sz="2000" dirty="0">
              <a:latin typeface="Meiryo UI" panose="020B0604030504040204" pitchFamily="50" charset="-128"/>
              <a:ea typeface="Meiryo UI" panose="020B0604030504040204" pitchFamily="50" charset="-128"/>
            </a:endParaRPr>
          </a:p>
          <a:p>
            <a:pPr>
              <a:lnSpc>
                <a:spcPct val="150000"/>
              </a:lnSpc>
            </a:pP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　</a:t>
            </a:r>
            <a:r>
              <a:rPr lang="ja-JP" altLang="en-US" sz="2000" b="1" u="sng" dirty="0">
                <a:solidFill>
                  <a:srgbClr val="FF0000"/>
                </a:solidFill>
                <a:latin typeface="Meiryo UI" panose="020B0604030504040204" pitchFamily="50" charset="-128"/>
                <a:ea typeface="Meiryo UI" panose="020B0604030504040204" pitchFamily="50" charset="-128"/>
              </a:rPr>
              <a:t>ストックを有効活用し、地域課題の解消や地域再生</a:t>
            </a:r>
            <a:r>
              <a:rPr lang="ja-JP" altLang="en-US" sz="2000" dirty="0">
                <a:latin typeface="Meiryo UI" panose="020B0604030504040204" pitchFamily="50" charset="-128"/>
                <a:ea typeface="Meiryo UI" panose="020B0604030504040204" pitchFamily="50" charset="-128"/>
              </a:rPr>
              <a:t>につなげる</a:t>
            </a:r>
          </a:p>
          <a:p>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2134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⑫大阪府居住安定確保計画（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R3.12</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20" name="正方形/長方形 19"/>
          <p:cNvSpPr/>
          <p:nvPr/>
        </p:nvSpPr>
        <p:spPr>
          <a:xfrm>
            <a:off x="309342" y="5473863"/>
            <a:ext cx="9318411" cy="1384995"/>
          </a:xfrm>
          <a:prstGeom prst="rect">
            <a:avLst/>
          </a:prstGeom>
        </p:spPr>
        <p:style>
          <a:lnRef idx="0">
            <a:scrgbClr r="0" g="0" b="0"/>
          </a:lnRef>
          <a:fillRef idx="1001">
            <a:schemeClr val="lt1"/>
          </a:fillRef>
          <a:effectRef idx="0">
            <a:scrgbClr r="0" g="0" b="0"/>
          </a:effectRef>
          <a:fontRef idx="major"/>
        </p:style>
        <p:txBody>
          <a:bodyPr wrap="square">
            <a:spAutoFit/>
          </a:bodyPr>
          <a:lstStyle/>
          <a:p>
            <a:endParaRPr lang="en-US" altLang="ja-JP" sz="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市区町村居住支援協議会 ３市（豊中市、岸和田市、摂津市）</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居住支援法人 </a:t>
            </a:r>
            <a:r>
              <a:rPr lang="en-US" altLang="ja-JP" sz="1600" b="1" u="sng" dirty="0">
                <a:solidFill>
                  <a:srgbClr val="FF0000"/>
                </a:solidFill>
                <a:latin typeface="Meiryo UI" panose="020B0604030504040204" pitchFamily="50" charset="-128"/>
                <a:ea typeface="Meiryo UI" panose="020B0604030504040204" pitchFamily="50" charset="-128"/>
              </a:rPr>
              <a:t>89</a:t>
            </a:r>
            <a:r>
              <a:rPr lang="ja-JP" altLang="en-US" sz="1600" b="1" u="sng" dirty="0">
                <a:solidFill>
                  <a:srgbClr val="FF0000"/>
                </a:solidFill>
                <a:latin typeface="Meiryo UI" panose="020B0604030504040204" pitchFamily="50" charset="-128"/>
                <a:ea typeface="Meiryo UI" panose="020B0604030504040204" pitchFamily="50" charset="-128"/>
              </a:rPr>
              <a:t>法人</a:t>
            </a:r>
            <a:r>
              <a:rPr lang="ja-JP" altLang="en-US" sz="1600" dirty="0">
                <a:latin typeface="Meiryo UI" panose="020B0604030504040204" pitchFamily="50" charset="-128"/>
                <a:ea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大阪あんぜん・あんしん賃貸住宅</a:t>
            </a:r>
            <a:r>
              <a:rPr lang="ja-JP" altLang="ja-JP" sz="1600" b="1" u="sng" dirty="0">
                <a:solidFill>
                  <a:srgbClr val="FF0000"/>
                </a:solidFill>
                <a:latin typeface="Meiryo UI" panose="020B0604030504040204" pitchFamily="50" charset="-128"/>
                <a:ea typeface="Meiryo UI" panose="020B0604030504040204" pitchFamily="50" charset="-128"/>
              </a:rPr>
              <a:t>登録数</a:t>
            </a:r>
            <a:r>
              <a:rPr lang="en-US" altLang="ja-JP" sz="1600" b="1" u="sng" dirty="0">
                <a:solidFill>
                  <a:srgbClr val="FF0000"/>
                </a:solidFill>
                <a:latin typeface="Meiryo UI" panose="020B0604030504040204" pitchFamily="50" charset="-128"/>
                <a:ea typeface="Meiryo UI" panose="020B0604030504040204" pitchFamily="50" charset="-128"/>
              </a:rPr>
              <a:t>  36,340</a:t>
            </a:r>
            <a:r>
              <a:rPr lang="ja-JP" altLang="en-US" sz="1600" b="1" u="sng" dirty="0">
                <a:solidFill>
                  <a:srgbClr val="FF0000"/>
                </a:solidFill>
                <a:latin typeface="Meiryo UI" panose="020B0604030504040204" pitchFamily="50" charset="-128"/>
                <a:ea typeface="Meiryo UI" panose="020B0604030504040204" pitchFamily="50" charset="-128"/>
              </a:rPr>
              <a:t>戸</a:t>
            </a:r>
            <a:r>
              <a:rPr lang="ja-JP" altLang="en-US" sz="1600" dirty="0">
                <a:latin typeface="Meiryo UI" panose="020B0604030504040204" pitchFamily="50" charset="-128"/>
                <a:ea typeface="Meiryo UI" panose="020B0604030504040204" pitchFamily="50" charset="-128"/>
              </a:rPr>
              <a:t>（うち、専用住宅 </a:t>
            </a:r>
            <a:r>
              <a:rPr lang="en-US" altLang="ja-JP" sz="1600" dirty="0">
                <a:latin typeface="Meiryo UI" panose="020B0604030504040204" pitchFamily="50" charset="-128"/>
                <a:ea typeface="Meiryo UI" panose="020B0604030504040204" pitchFamily="50" charset="-128"/>
              </a:rPr>
              <a:t>2,367</a:t>
            </a:r>
            <a:r>
              <a:rPr lang="ja-JP" altLang="en-US" sz="1600" dirty="0">
                <a:latin typeface="Meiryo UI" panose="020B0604030504040204" pitchFamily="50" charset="-128"/>
                <a:ea typeface="Meiryo UI" panose="020B0604030504040204" pitchFamily="50" charset="-128"/>
              </a:rPr>
              <a:t>戸）</a:t>
            </a:r>
            <a:endParaRPr lang="en-US" altLang="ja-JP" sz="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不動産協力店 </a:t>
            </a:r>
            <a:r>
              <a:rPr lang="en-US" altLang="ja-JP" sz="1600" b="1" u="sng" dirty="0">
                <a:solidFill>
                  <a:srgbClr val="FF0000"/>
                </a:solidFill>
                <a:latin typeface="Meiryo UI" panose="020B0604030504040204" pitchFamily="50" charset="-128"/>
                <a:ea typeface="Meiryo UI" panose="020B0604030504040204" pitchFamily="50" charset="-128"/>
              </a:rPr>
              <a:t>686</a:t>
            </a:r>
            <a:r>
              <a:rPr lang="ja-JP" altLang="en-US" sz="1600" b="1" u="sng" dirty="0">
                <a:solidFill>
                  <a:srgbClr val="FF0000"/>
                </a:solidFill>
                <a:latin typeface="Meiryo UI" panose="020B0604030504040204" pitchFamily="50" charset="-128"/>
                <a:ea typeface="Meiryo UI" panose="020B0604030504040204" pitchFamily="50" charset="-128"/>
              </a:rPr>
              <a:t>店舗（うち、相談協力店 </a:t>
            </a:r>
            <a:r>
              <a:rPr lang="en-US" altLang="ja-JP" sz="1600" b="1" u="sng" dirty="0">
                <a:solidFill>
                  <a:srgbClr val="FF0000"/>
                </a:solidFill>
                <a:latin typeface="Meiryo UI" panose="020B0604030504040204" pitchFamily="50" charset="-128"/>
                <a:ea typeface="Meiryo UI" panose="020B0604030504040204" pitchFamily="50" charset="-128"/>
              </a:rPr>
              <a:t>21</a:t>
            </a:r>
            <a:r>
              <a:rPr lang="ja-JP" altLang="en-US" sz="1600" b="1" u="sng" dirty="0">
                <a:solidFill>
                  <a:srgbClr val="FF0000"/>
                </a:solidFill>
                <a:latin typeface="Meiryo UI" panose="020B0604030504040204" pitchFamily="50" charset="-128"/>
                <a:ea typeface="Meiryo UI" panose="020B0604030504040204" pitchFamily="50" charset="-128"/>
              </a:rPr>
              <a:t>店舗）</a:t>
            </a:r>
            <a:endParaRPr lang="en-US" altLang="ja-JP" sz="5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15" name="正方形/長方形 14"/>
          <p:cNvSpPr/>
          <p:nvPr/>
        </p:nvSpPr>
        <p:spPr>
          <a:xfrm>
            <a:off x="142281" y="4436093"/>
            <a:ext cx="9652534" cy="2285384"/>
          </a:xfrm>
          <a:prstGeom prst="rect">
            <a:avLst/>
          </a:prstGeom>
          <a:noFill/>
          <a:ln w="31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正方形/長方形 15"/>
          <p:cNvSpPr/>
          <p:nvPr/>
        </p:nvSpPr>
        <p:spPr>
          <a:xfrm>
            <a:off x="116881" y="4446038"/>
            <a:ext cx="3701654" cy="369332"/>
          </a:xfrm>
          <a:prstGeom prst="rect">
            <a:avLst/>
          </a:prstGeom>
        </p:spPr>
        <p:txBody>
          <a:bodyPr wrap="none">
            <a:spAutoFit/>
          </a:bodyPr>
          <a:lstStyle/>
          <a:p>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現状（令和４年３月</a:t>
            </a:r>
            <a:r>
              <a:rPr lang="en-US" altLang="ja-JP" b="1" dirty="0">
                <a:latin typeface="Meiryo UI" panose="020B0604030504040204" pitchFamily="50" charset="-128"/>
                <a:ea typeface="Meiryo UI" panose="020B0604030504040204" pitchFamily="50" charset="-128"/>
              </a:rPr>
              <a:t>31</a:t>
            </a:r>
            <a:r>
              <a:rPr lang="ja-JP" altLang="en-US" b="1" dirty="0">
                <a:latin typeface="Meiryo UI" panose="020B0604030504040204" pitchFamily="50" charset="-128"/>
                <a:ea typeface="Meiryo UI" panose="020B0604030504040204" pitchFamily="50" charset="-128"/>
              </a:rPr>
              <a:t>日時点</a:t>
            </a:r>
            <a:r>
              <a:rPr lang="ja-JP" altLang="en-US" dirty="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23"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321906" y="497813"/>
            <a:ext cx="2510624" cy="415498"/>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lang="en-US" altLang="ja-JP" sz="105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lang="ja-JP" altLang="en-US" sz="1050" dirty="0"/>
          </a:p>
        </p:txBody>
      </p:sp>
      <p:sp>
        <p:nvSpPr>
          <p:cNvPr id="3" name="スライド番号プレースホルダー 2"/>
          <p:cNvSpPr>
            <a:spLocks noGrp="1"/>
          </p:cNvSpPr>
          <p:nvPr>
            <p:ph type="sldNum" sz="quarter" idx="12"/>
          </p:nvPr>
        </p:nvSpPr>
        <p:spPr>
          <a:xfrm>
            <a:off x="7341753" y="6356352"/>
            <a:ext cx="2311400" cy="365125"/>
          </a:xfrm>
        </p:spPr>
        <p:txBody>
          <a:bodyPr/>
          <a:lstStyle/>
          <a:p>
            <a:fld id="{EA6D242B-6A52-4C5C-AF40-54B5FB6D04E5}" type="slidenum">
              <a:rPr kumimoji="1" lang="ja-JP" altLang="en-US" smtClean="0"/>
              <a:t>33</a:t>
            </a:fld>
            <a:endParaRPr kumimoji="1" lang="ja-JP" altLang="en-US" dirty="0"/>
          </a:p>
        </p:txBody>
      </p:sp>
      <p:sp>
        <p:nvSpPr>
          <p:cNvPr id="2" name="テキスト ボックス 1"/>
          <p:cNvSpPr txBox="1"/>
          <p:nvPr/>
        </p:nvSpPr>
        <p:spPr>
          <a:xfrm>
            <a:off x="442992" y="4827532"/>
            <a:ext cx="2789019" cy="646331"/>
          </a:xfrm>
          <a:prstGeom prst="rect">
            <a:avLst/>
          </a:prstGeom>
          <a:noFill/>
          <a:ln>
            <a:solidFill>
              <a:schemeClr val="tx1"/>
            </a:solidFill>
          </a:ln>
        </p:spPr>
        <p:txBody>
          <a:bodyPr wrap="square" rtlCol="0">
            <a:spAutoFit/>
          </a:bodyPr>
          <a:lstStyle/>
          <a:p>
            <a:r>
              <a:rPr lang="ja-JP" altLang="en-US" dirty="0">
                <a:latin typeface="Meiryo UI" panose="020B0604030504040204" pitchFamily="50" charset="-128"/>
                <a:ea typeface="Meiryo UI" panose="020B0604030504040204" pitchFamily="50" charset="-128"/>
              </a:rPr>
              <a:t>居住支援協議会を設立した市区町村の人口カバー率</a:t>
            </a:r>
          </a:p>
        </p:txBody>
      </p:sp>
      <p:graphicFrame>
        <p:nvGraphicFramePr>
          <p:cNvPr id="14" name="表 13"/>
          <p:cNvGraphicFramePr>
            <a:graphicFrameLocks noGrp="1"/>
          </p:cNvGraphicFramePr>
          <p:nvPr>
            <p:extLst/>
          </p:nvPr>
        </p:nvGraphicFramePr>
        <p:xfrm>
          <a:off x="3492423" y="4827394"/>
          <a:ext cx="1910112" cy="604984"/>
        </p:xfrm>
        <a:graphic>
          <a:graphicData uri="http://schemas.openxmlformats.org/drawingml/2006/table">
            <a:tbl>
              <a:tblPr firstRow="1" bandRow="1">
                <a:tableStyleId>{5940675A-B579-460E-94D1-54222C63F5DA}</a:tableStyleId>
              </a:tblPr>
              <a:tblGrid>
                <a:gridCol w="1910112">
                  <a:extLst>
                    <a:ext uri="{9D8B030D-6E8A-4147-A177-3AD203B41FA5}">
                      <a16:colId xmlns:a16="http://schemas.microsoft.com/office/drawing/2014/main" val="458052754"/>
                    </a:ext>
                  </a:extLst>
                </a:gridCol>
              </a:tblGrid>
              <a:tr h="257286">
                <a:tc>
                  <a:txBody>
                    <a:bodyPr/>
                    <a:lstStyle/>
                    <a:p>
                      <a:pPr algn="ctr"/>
                      <a:r>
                        <a:rPr kumimoji="1" lang="en-US" altLang="ja-JP" sz="1700" dirty="0">
                          <a:latin typeface="Meiryo UI" panose="020B0604030504040204" pitchFamily="50" charset="-128"/>
                          <a:ea typeface="Meiryo UI" panose="020B0604030504040204" pitchFamily="50" charset="-128"/>
                        </a:rPr>
                        <a:t>R2</a:t>
                      </a:r>
                      <a:endParaRPr kumimoji="1" lang="ja-JP" altLang="en-US" sz="1700" dirty="0">
                        <a:latin typeface="Meiryo UI" panose="020B0604030504040204" pitchFamily="50" charset="-128"/>
                        <a:ea typeface="Meiryo UI" panose="020B0604030504040204" pitchFamily="50" charset="-128"/>
                      </a:endParaRPr>
                    </a:p>
                  </a:txBody>
                  <a:tcPr marL="43412" marR="43412"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4411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700" dirty="0">
                          <a:latin typeface="Meiryo UI" panose="020B0604030504040204" pitchFamily="50" charset="-128"/>
                          <a:ea typeface="Meiryo UI" panose="020B0604030504040204" pitchFamily="50" charset="-128"/>
                        </a:rPr>
                        <a:t>6.7%</a:t>
                      </a:r>
                      <a:endParaRPr kumimoji="1" lang="ja-JP" altLang="en-US" sz="1700" dirty="0">
                        <a:latin typeface="Meiryo UI" panose="020B0604030504040204" pitchFamily="50" charset="-128"/>
                        <a:ea typeface="Meiryo UI" panose="020B0604030504040204" pitchFamily="50" charset="-128"/>
                      </a:endParaRPr>
                    </a:p>
                  </a:txBody>
                  <a:tcPr marL="43412" marR="43412" marT="43412" marB="4341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17" name="表 16"/>
          <p:cNvGraphicFramePr>
            <a:graphicFrameLocks noGrp="1"/>
          </p:cNvGraphicFramePr>
          <p:nvPr>
            <p:extLst/>
          </p:nvPr>
        </p:nvGraphicFramePr>
        <p:xfrm>
          <a:off x="5700164" y="4826876"/>
          <a:ext cx="1921508" cy="605502"/>
        </p:xfrm>
        <a:graphic>
          <a:graphicData uri="http://schemas.openxmlformats.org/drawingml/2006/table">
            <a:tbl>
              <a:tblPr firstRow="1" bandRow="1">
                <a:tableStyleId>{5940675A-B579-460E-94D1-54222C63F5DA}</a:tableStyleId>
              </a:tblPr>
              <a:tblGrid>
                <a:gridCol w="1921508">
                  <a:extLst>
                    <a:ext uri="{9D8B030D-6E8A-4147-A177-3AD203B41FA5}">
                      <a16:colId xmlns:a16="http://schemas.microsoft.com/office/drawing/2014/main" val="458052754"/>
                    </a:ext>
                  </a:extLst>
                </a:gridCol>
              </a:tblGrid>
              <a:tr h="258821">
                <a:tc>
                  <a:txBody>
                    <a:bodyPr/>
                    <a:lstStyle/>
                    <a:p>
                      <a:pPr algn="ctr"/>
                      <a:r>
                        <a:rPr kumimoji="1" lang="en-US" altLang="ja-JP" sz="1700" dirty="0">
                          <a:latin typeface="Meiryo UI" panose="020B0604030504040204" pitchFamily="50" charset="-128"/>
                          <a:ea typeface="Meiryo UI" panose="020B0604030504040204" pitchFamily="50" charset="-128"/>
                        </a:rPr>
                        <a:t>R</a:t>
                      </a:r>
                      <a:r>
                        <a:rPr kumimoji="1" lang="ja-JP" altLang="en-US" sz="1700" dirty="0">
                          <a:latin typeface="Meiryo UI" panose="020B0604030504040204" pitchFamily="50" charset="-128"/>
                          <a:ea typeface="Meiryo UI" panose="020B0604030504040204" pitchFamily="50" charset="-128"/>
                        </a:rPr>
                        <a:t>３</a:t>
                      </a:r>
                    </a:p>
                  </a:txBody>
                  <a:tcPr marL="43671" marR="4367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4616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700" dirty="0">
                          <a:latin typeface="Meiryo UI" panose="020B0604030504040204" pitchFamily="50" charset="-128"/>
                          <a:ea typeface="Meiryo UI" panose="020B0604030504040204" pitchFamily="50" charset="-128"/>
                        </a:rPr>
                        <a:t>7.7%</a:t>
                      </a:r>
                      <a:endParaRPr kumimoji="1" lang="ja-JP" altLang="en-US" sz="1700" dirty="0">
                        <a:latin typeface="Meiryo UI" panose="020B0604030504040204" pitchFamily="50" charset="-128"/>
                        <a:ea typeface="Meiryo UI" panose="020B0604030504040204" pitchFamily="50" charset="-128"/>
                      </a:endParaRPr>
                    </a:p>
                  </a:txBody>
                  <a:tcPr marL="43671" marR="43671" marT="43671" marB="4367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19" name="表 18"/>
          <p:cNvGraphicFramePr>
            <a:graphicFrameLocks noGrp="1"/>
          </p:cNvGraphicFramePr>
          <p:nvPr/>
        </p:nvGraphicFramePr>
        <p:xfrm>
          <a:off x="7919301" y="4815370"/>
          <a:ext cx="1800966" cy="626728"/>
        </p:xfrm>
        <a:graphic>
          <a:graphicData uri="http://schemas.openxmlformats.org/drawingml/2006/table">
            <a:tbl>
              <a:tblPr firstRow="1" bandRow="1">
                <a:tableStyleId>{5940675A-B579-460E-94D1-54222C63F5DA}</a:tableStyleId>
              </a:tblPr>
              <a:tblGrid>
                <a:gridCol w="1800966">
                  <a:extLst>
                    <a:ext uri="{9D8B030D-6E8A-4147-A177-3AD203B41FA5}">
                      <a16:colId xmlns:a16="http://schemas.microsoft.com/office/drawing/2014/main" val="458052754"/>
                    </a:ext>
                  </a:extLst>
                </a:gridCol>
              </a:tblGrid>
              <a:tr h="253327">
                <a:tc>
                  <a:txBody>
                    <a:bodyPr/>
                    <a:lstStyle/>
                    <a:p>
                      <a:pPr algn="ctr"/>
                      <a:r>
                        <a:rPr kumimoji="1" lang="ja-JP" altLang="en-US" sz="1700" b="1" dirty="0">
                          <a:latin typeface="Meiryo UI" panose="020B0604030504040204" pitchFamily="50" charset="-128"/>
                          <a:ea typeface="Meiryo UI" panose="020B0604030504040204" pitchFamily="50" charset="-128"/>
                        </a:rPr>
                        <a:t>目標 </a:t>
                      </a:r>
                      <a:r>
                        <a:rPr kumimoji="1" lang="en-US" altLang="ja-JP" sz="1700" b="1" dirty="0">
                          <a:latin typeface="Meiryo UI" panose="020B0604030504040204" pitchFamily="50" charset="-128"/>
                          <a:ea typeface="Meiryo UI" panose="020B0604030504040204" pitchFamily="50" charset="-128"/>
                        </a:rPr>
                        <a:t>[R12]</a:t>
                      </a:r>
                      <a:endParaRPr kumimoji="1" lang="ja-JP" altLang="en-US" sz="17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61895">
                <a:tc>
                  <a:txBody>
                    <a:bodyPr/>
                    <a:lstStyle/>
                    <a:p>
                      <a:pPr algn="ctr"/>
                      <a:r>
                        <a:rPr kumimoji="1" lang="en-US" altLang="ja-JP" sz="1700" b="1" dirty="0">
                          <a:latin typeface="Meiryo UI" panose="020B0604030504040204" pitchFamily="50" charset="-128"/>
                          <a:ea typeface="Meiryo UI" panose="020B0604030504040204" pitchFamily="50" charset="-128"/>
                        </a:rPr>
                        <a:t>50%</a:t>
                      </a:r>
                      <a:endParaRPr kumimoji="1" lang="ja-JP" altLang="en-US" sz="1700" b="1" dirty="0">
                        <a:latin typeface="Meiryo UI" panose="020B0604030504040204" pitchFamily="50" charset="-128"/>
                        <a:ea typeface="Meiryo UI" panose="020B0604030504040204" pitchFamily="50" charset="-128"/>
                      </a:endParaRPr>
                    </a:p>
                  </a:txBody>
                  <a:tcPr marL="0" marR="0" marT="54284" marB="5428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22" name="右矢印 21"/>
          <p:cNvSpPr/>
          <p:nvPr/>
        </p:nvSpPr>
        <p:spPr>
          <a:xfrm>
            <a:off x="5491656" y="5075662"/>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4" name="右矢印 23"/>
          <p:cNvSpPr/>
          <p:nvPr/>
        </p:nvSpPr>
        <p:spPr>
          <a:xfrm>
            <a:off x="7691692" y="5075662"/>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9" name="正方形/長方形 28"/>
          <p:cNvSpPr/>
          <p:nvPr/>
        </p:nvSpPr>
        <p:spPr>
          <a:xfrm>
            <a:off x="6660918" y="3800178"/>
            <a:ext cx="1629642" cy="216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032625" y="2886275"/>
            <a:ext cx="659067" cy="10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7" name="図 26"/>
          <p:cNvPicPr>
            <a:picLocks noChangeAspect="1"/>
          </p:cNvPicPr>
          <p:nvPr/>
        </p:nvPicPr>
        <p:blipFill>
          <a:blip r:embed="rId3"/>
          <a:stretch>
            <a:fillRect/>
          </a:stretch>
        </p:blipFill>
        <p:spPr>
          <a:xfrm>
            <a:off x="1801878" y="1900102"/>
            <a:ext cx="6306645" cy="2372429"/>
          </a:xfrm>
          <a:prstGeom prst="rect">
            <a:avLst/>
          </a:prstGeom>
        </p:spPr>
      </p:pic>
      <p:sp>
        <p:nvSpPr>
          <p:cNvPr id="31" name="正方形/長方形 30"/>
          <p:cNvSpPr/>
          <p:nvPr/>
        </p:nvSpPr>
        <p:spPr>
          <a:xfrm>
            <a:off x="1339248" y="1914218"/>
            <a:ext cx="1633781" cy="261610"/>
          </a:xfrm>
          <a:prstGeom prst="rect">
            <a:avLst/>
          </a:prstGeom>
          <a:solidFill>
            <a:srgbClr val="0070C0"/>
          </a:solidFill>
        </p:spPr>
        <p:txBody>
          <a:bodyPr wrap="none">
            <a:spAutoFit/>
          </a:bodyPr>
          <a:lstStyle/>
          <a:p>
            <a:pPr lvl="0"/>
            <a:r>
              <a:rPr lang="ja-JP" altLang="en-US" sz="1100" b="1" dirty="0">
                <a:solidFill>
                  <a:schemeClr val="bg1"/>
                </a:solidFill>
                <a:latin typeface="Meiryo UI" panose="020B0604030504040204" pitchFamily="50" charset="-128"/>
                <a:ea typeface="Meiryo UI" panose="020B0604030504040204" pitchFamily="50" charset="-128"/>
              </a:rPr>
              <a:t>居住支援体制のイメージ</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295895" y="954770"/>
            <a:ext cx="9399093" cy="675880"/>
          </a:xfrm>
          <a:prstGeom prst="rect">
            <a:avLst/>
          </a:prstGeom>
          <a:noFill/>
          <a:ln w="9525">
            <a:noFill/>
            <a:prstDash val="solid"/>
          </a:ln>
        </p:spPr>
        <p:txBody>
          <a:bodyPr wrap="square" lIns="50400" tIns="100799" rIns="50400" bIns="50400" rtlCol="0" anchor="t" anchorCtr="0">
            <a:noAutofit/>
          </a:bodyPr>
          <a:lstStyle/>
          <a:p>
            <a:r>
              <a:rPr lang="ja-JP" altLang="en-US" sz="1600" dirty="0">
                <a:latin typeface="メイリオ" panose="020B0604030504040204" pitchFamily="50" charset="-128"/>
                <a:ea typeface="メイリオ" panose="020B0604030504040204" pitchFamily="50" charset="-128"/>
              </a:rPr>
              <a:t>　</a:t>
            </a:r>
            <a:r>
              <a:rPr lang="ja-JP" altLang="ja-JP" dirty="0">
                <a:latin typeface="Meiryo UI" panose="020B0604030504040204" pitchFamily="50" charset="-128"/>
                <a:ea typeface="Meiryo UI" panose="020B0604030504040204" pitchFamily="50" charset="-128"/>
              </a:rPr>
              <a:t>誰もが地域</a:t>
            </a:r>
            <a:r>
              <a:rPr lang="ja-JP" altLang="en-US" dirty="0">
                <a:latin typeface="Meiryo UI" panose="020B0604030504040204" pitchFamily="50" charset="-128"/>
                <a:ea typeface="Meiryo UI" panose="020B0604030504040204" pitchFamily="50" charset="-128"/>
              </a:rPr>
              <a:t>で安心して</a:t>
            </a:r>
            <a:r>
              <a:rPr lang="ja-JP" altLang="ja-JP" dirty="0">
                <a:latin typeface="Meiryo UI" panose="020B0604030504040204" pitchFamily="50" charset="-128"/>
                <a:ea typeface="Meiryo UI" panose="020B0604030504040204" pitchFamily="50" charset="-128"/>
              </a:rPr>
              <a:t>住み続けることができるよう、住まいの確保</a:t>
            </a:r>
            <a:r>
              <a:rPr lang="ja-JP" altLang="en-US" dirty="0">
                <a:latin typeface="Meiryo UI" panose="020B0604030504040204" pitchFamily="50" charset="-128"/>
                <a:ea typeface="Meiryo UI" panose="020B0604030504040204" pitchFamily="50" charset="-128"/>
              </a:rPr>
              <a:t>や</a:t>
            </a:r>
            <a:r>
              <a:rPr lang="ja-JP" altLang="ja-JP" dirty="0">
                <a:latin typeface="Meiryo UI" panose="020B0604030504040204" pitchFamily="50" charset="-128"/>
                <a:ea typeface="Meiryo UI" panose="020B0604030504040204" pitchFamily="50" charset="-128"/>
              </a:rPr>
              <a:t>生活支援</a:t>
            </a:r>
            <a:r>
              <a:rPr lang="ja-JP" altLang="en-US" dirty="0">
                <a:latin typeface="Meiryo UI" panose="020B0604030504040204" pitchFamily="50" charset="-128"/>
                <a:ea typeface="Meiryo UI" panose="020B0604030504040204" pitchFamily="50" charset="-128"/>
              </a:rPr>
              <a:t>など</a:t>
            </a:r>
            <a:r>
              <a:rPr lang="ja-JP" altLang="ja-JP" dirty="0">
                <a:latin typeface="Meiryo UI" panose="020B0604030504040204" pitchFamily="50" charset="-128"/>
                <a:ea typeface="Meiryo UI" panose="020B0604030504040204" pitchFamily="50" charset="-128"/>
              </a:rPr>
              <a:t>を一体的に行う</a:t>
            </a:r>
            <a:endParaRPr lang="en-US" altLang="ja-JP" dirty="0">
              <a:latin typeface="Meiryo UI" panose="020B0604030504040204" pitchFamily="50" charset="-128"/>
              <a:ea typeface="Meiryo UI" panose="020B0604030504040204" pitchFamily="50" charset="-128"/>
            </a:endParaRPr>
          </a:p>
          <a:p>
            <a:r>
              <a:rPr lang="ja-JP" altLang="ja-JP" b="1" u="sng" dirty="0">
                <a:solidFill>
                  <a:srgbClr val="FF0000"/>
                </a:solidFill>
                <a:latin typeface="Meiryo UI" panose="020B0604030504040204" pitchFamily="50" charset="-128"/>
                <a:ea typeface="Meiryo UI" panose="020B0604030504040204" pitchFamily="50" charset="-128"/>
              </a:rPr>
              <a:t>市</a:t>
            </a:r>
            <a:r>
              <a:rPr lang="ja-JP" altLang="en-US" b="1" u="sng" dirty="0">
                <a:solidFill>
                  <a:srgbClr val="FF0000"/>
                </a:solidFill>
                <a:latin typeface="Meiryo UI" panose="020B0604030504040204" pitchFamily="50" charset="-128"/>
                <a:ea typeface="Meiryo UI" panose="020B0604030504040204" pitchFamily="50" charset="-128"/>
              </a:rPr>
              <a:t>区</a:t>
            </a:r>
            <a:r>
              <a:rPr lang="ja-JP" altLang="ja-JP" b="1" u="sng" dirty="0">
                <a:solidFill>
                  <a:srgbClr val="FF0000"/>
                </a:solidFill>
                <a:latin typeface="Meiryo UI" panose="020B0604030504040204" pitchFamily="50" charset="-128"/>
                <a:ea typeface="Meiryo UI" panose="020B0604030504040204" pitchFamily="50" charset="-128"/>
              </a:rPr>
              <a:t>町村単位での居住支援体制の</a:t>
            </a:r>
            <a:r>
              <a:rPr lang="ja-JP" altLang="en-US" b="1" u="sng" dirty="0">
                <a:solidFill>
                  <a:srgbClr val="FF0000"/>
                </a:solidFill>
                <a:latin typeface="Meiryo UI" panose="020B0604030504040204" pitchFamily="50" charset="-128"/>
                <a:ea typeface="Meiryo UI" panose="020B0604030504040204" pitchFamily="50" charset="-128"/>
              </a:rPr>
              <a:t>構築などの施策を推進</a:t>
            </a:r>
            <a:endParaRPr lang="en-US" altLang="ja-JP" b="1" u="sng"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1266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⑫大阪府居住安定確保計画（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R3.12</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3" name="角丸四角形 2"/>
          <p:cNvSpPr/>
          <p:nvPr/>
        </p:nvSpPr>
        <p:spPr>
          <a:xfrm>
            <a:off x="110067" y="1005814"/>
            <a:ext cx="9699625" cy="5801470"/>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dirty="0">
              <a:solidFill>
                <a:schemeClr val="tx1"/>
              </a:solidFill>
            </a:endParaRPr>
          </a:p>
        </p:txBody>
      </p:sp>
      <p:sp>
        <p:nvSpPr>
          <p:cNvPr id="4" name="テキスト ボックス 3"/>
          <p:cNvSpPr txBox="1"/>
          <p:nvPr/>
        </p:nvSpPr>
        <p:spPr>
          <a:xfrm>
            <a:off x="159372" y="1159349"/>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令和４年度の主な取組</a:t>
            </a:r>
            <a:r>
              <a:rPr lang="en-US" altLang="ja-JP" b="1" dirty="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173940" y="1473381"/>
            <a:ext cx="9650319" cy="5083379"/>
          </a:xfrm>
          <a:prstGeom prst="rect">
            <a:avLst/>
          </a:prstGeom>
        </p:spPr>
        <p:txBody>
          <a:bodyPr wrap="square">
            <a:spAutoFit/>
          </a:bodyPr>
          <a:lstStyle/>
          <a:p>
            <a:endParaRPr lang="en-US" altLang="ja-JP" sz="433" dirty="0">
              <a:latin typeface="Meiryo UI" panose="020B0604030504040204" pitchFamily="50" charset="-128"/>
              <a:ea typeface="Meiryo UI" panose="020B0604030504040204" pitchFamily="50" charset="-128"/>
            </a:endParaRPr>
          </a:p>
          <a:p>
            <a:r>
              <a:rPr lang="ja-JP" altLang="en-US" sz="1517"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lang="zh-TW" altLang="en-US" sz="1600" b="1" u="sng" dirty="0">
                <a:solidFill>
                  <a:srgbClr val="FF0000"/>
                </a:solidFill>
                <a:latin typeface="Meiryo UI" panose="020B0604030504040204" pitchFamily="50" charset="-128"/>
                <a:ea typeface="Meiryo UI" panose="020B0604030504040204" pitchFamily="50" charset="-128"/>
              </a:rPr>
              <a:t>大阪府居住支援連携体制構築促進事業補助</a:t>
            </a:r>
            <a:r>
              <a:rPr lang="ja-JP" altLang="en-US" sz="1600" b="1" u="sng" dirty="0">
                <a:solidFill>
                  <a:srgbClr val="FF0000"/>
                </a:solidFill>
                <a:latin typeface="Meiryo UI" panose="020B0604030504040204" pitchFamily="50" charset="-128"/>
                <a:ea typeface="Meiryo UI" panose="020B0604030504040204" pitchFamily="50" charset="-128"/>
              </a:rPr>
              <a:t>制度の創設</a:t>
            </a:r>
            <a:endParaRPr lang="en-US" altLang="ja-JP" sz="1600" b="1" u="sng" dirty="0">
              <a:solidFill>
                <a:srgbClr val="FF0000"/>
              </a:solidFill>
              <a:latin typeface="Meiryo UI" panose="020B0604030504040204" pitchFamily="50" charset="-128"/>
              <a:ea typeface="Meiryo UI" panose="020B0604030504040204" pitchFamily="50" charset="-128"/>
            </a:endParaRPr>
          </a:p>
          <a:p>
            <a:endParaRPr lang="en-US" altLang="ja-JP" sz="500" b="1" dirty="0">
              <a:latin typeface="Meiryo UI" panose="020B0604030504040204" pitchFamily="50" charset="-128"/>
              <a:ea typeface="Meiryo UI" panose="020B0604030504040204" pitchFamily="50" charset="-128"/>
            </a:endParaRPr>
          </a:p>
          <a:p>
            <a:pPr>
              <a:lnSpc>
                <a:spcPts val="2400"/>
              </a:lnSpc>
            </a:pPr>
            <a:r>
              <a:rPr lang="ja-JP" altLang="en-US" sz="1600" b="1"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概要：市区町村単位での居住支援協議会の設立に向けた事業に対し補助を実施</a:t>
            </a:r>
            <a:endParaRPr lang="en-US" altLang="ja-JP" sz="400" dirty="0">
              <a:latin typeface="Meiryo UI" panose="020B0604030504040204" pitchFamily="50" charset="-128"/>
              <a:ea typeface="Meiryo UI" panose="020B0604030504040204" pitchFamily="50" charset="-128"/>
            </a:endParaRPr>
          </a:p>
          <a:p>
            <a:pPr>
              <a:lnSpc>
                <a:spcPts val="2400"/>
              </a:lnSpc>
            </a:pPr>
            <a:r>
              <a:rPr lang="ja-JP" altLang="en-US" sz="1600" dirty="0">
                <a:latin typeface="Meiryo UI" panose="020B0604030504040204" pitchFamily="50" charset="-128"/>
                <a:ea typeface="Meiryo UI" panose="020B0604030504040204" pitchFamily="50" charset="-128"/>
              </a:rPr>
              <a:t>　　　</a:t>
            </a:r>
            <a:r>
              <a:rPr lang="ja-JP" altLang="en-US" sz="1600" b="1" u="sng" dirty="0">
                <a:solidFill>
                  <a:srgbClr val="FF0000"/>
                </a:solidFill>
                <a:latin typeface="Meiryo UI" panose="020B0604030504040204" pitchFamily="50" charset="-128"/>
                <a:ea typeface="Meiryo UI" panose="020B0604030504040204" pitchFamily="50" charset="-128"/>
              </a:rPr>
              <a:t>補助対象者</a:t>
            </a:r>
            <a:r>
              <a:rPr lang="ja-JP" altLang="en-US" sz="1600" dirty="0">
                <a:latin typeface="Meiryo UI" panose="020B0604030504040204" pitchFamily="50" charset="-128"/>
                <a:ea typeface="Meiryo UI" panose="020B0604030504040204" pitchFamily="50" charset="-128"/>
              </a:rPr>
              <a:t>：居住支援法人や協力店など居住支援を行う法人が</a:t>
            </a:r>
            <a:r>
              <a:rPr lang="ja-JP" altLang="en-US" sz="1600" b="1" u="sng" dirty="0">
                <a:solidFill>
                  <a:srgbClr val="FF0000"/>
                </a:solidFill>
                <a:latin typeface="Meiryo UI" panose="020B0604030504040204" pitchFamily="50" charset="-128"/>
                <a:ea typeface="Meiryo UI" panose="020B0604030504040204" pitchFamily="50" charset="-128"/>
              </a:rPr>
              <a:t>複数の法人と連携し、共同で事業を行う者</a:t>
            </a:r>
            <a:endParaRPr lang="en-US" altLang="ja-JP" sz="1600" b="1" u="sng" dirty="0">
              <a:solidFill>
                <a:srgbClr val="FF0000"/>
              </a:solidFill>
              <a:latin typeface="Meiryo UI" panose="020B0604030504040204" pitchFamily="50" charset="-128"/>
              <a:ea typeface="Meiryo UI" panose="020B0604030504040204" pitchFamily="50" charset="-128"/>
            </a:endParaRPr>
          </a:p>
          <a:p>
            <a:pPr>
              <a:lnSpc>
                <a:spcPts val="2400"/>
              </a:lnSpc>
            </a:pPr>
            <a:r>
              <a:rPr lang="ja-JP" altLang="en-US" sz="1600" dirty="0">
                <a:latin typeface="Meiryo UI" panose="020B0604030504040204" pitchFamily="50" charset="-128"/>
                <a:ea typeface="Meiryo UI" panose="020B0604030504040204" pitchFamily="50" charset="-128"/>
              </a:rPr>
              <a:t>                       （</a:t>
            </a:r>
            <a:r>
              <a:rPr lang="ja-JP" altLang="en-US" sz="1600" b="1" u="sng" dirty="0">
                <a:solidFill>
                  <a:srgbClr val="FF0000"/>
                </a:solidFill>
                <a:latin typeface="Meiryo UI" panose="020B0604030504040204" pitchFamily="50" charset="-128"/>
                <a:ea typeface="Meiryo UI" panose="020B0604030504040204" pitchFamily="50" charset="-128"/>
              </a:rPr>
              <a:t>補助金の代表申請者は、居住支援法人</a:t>
            </a:r>
            <a:r>
              <a:rPr lang="ja-JP" altLang="en-US" sz="1600" dirty="0">
                <a:latin typeface="Meiryo UI" panose="020B0604030504040204" pitchFamily="50" charset="-128"/>
                <a:ea typeface="Meiryo UI" panose="020B0604030504040204" pitchFamily="50" charset="-128"/>
              </a:rPr>
              <a:t>）</a:t>
            </a:r>
            <a:endParaRPr lang="en-US" altLang="ja-JP" sz="400" b="1" u="sng" dirty="0">
              <a:solidFill>
                <a:srgbClr val="FF0000"/>
              </a:solidFill>
              <a:latin typeface="Meiryo UI" panose="020B0604030504040204" pitchFamily="50" charset="-128"/>
              <a:ea typeface="Meiryo UI" panose="020B0604030504040204" pitchFamily="50" charset="-128"/>
            </a:endParaRPr>
          </a:p>
          <a:p>
            <a:pPr>
              <a:lnSpc>
                <a:spcPts val="2400"/>
              </a:lnSpc>
            </a:pPr>
            <a:r>
              <a:rPr lang="ja-JP" altLang="en-US" sz="1600" dirty="0">
                <a:latin typeface="Meiryo UI" panose="020B0604030504040204" pitchFamily="50" charset="-128"/>
                <a:ea typeface="Meiryo UI" panose="020B0604030504040204" pitchFamily="50" charset="-128"/>
              </a:rPr>
              <a:t>　　</a:t>
            </a:r>
            <a:r>
              <a:rPr lang="ja-JP" altLang="en-US" sz="1600" dirty="0">
                <a:solidFill>
                  <a:srgbClr val="FF0000"/>
                </a:solidFill>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補助額：</a:t>
            </a:r>
            <a:r>
              <a:rPr lang="en-US" altLang="ja-JP" sz="1600" dirty="0">
                <a:latin typeface="Meiryo UI" panose="020B0604030504040204" pitchFamily="50" charset="-128"/>
                <a:ea typeface="Meiryo UI" panose="020B0604030504040204" pitchFamily="50" charset="-128"/>
              </a:rPr>
              <a:t>3,000</a:t>
            </a:r>
            <a:r>
              <a:rPr lang="ja-JP" altLang="en-US" sz="1600" dirty="0">
                <a:latin typeface="Meiryo UI" panose="020B0604030504040204" pitchFamily="50" charset="-128"/>
                <a:ea typeface="Meiryo UI" panose="020B0604030504040204" pitchFamily="50" charset="-128"/>
              </a:rPr>
              <a:t>千円（１申請あたりの上限額）</a:t>
            </a:r>
            <a:endParaRPr lang="en-US" altLang="ja-JP" sz="400" dirty="0">
              <a:latin typeface="Meiryo UI" panose="020B0604030504040204" pitchFamily="50" charset="-128"/>
              <a:ea typeface="Meiryo UI" panose="020B0604030504040204" pitchFamily="50" charset="-128"/>
            </a:endParaRPr>
          </a:p>
          <a:p>
            <a:pPr>
              <a:lnSpc>
                <a:spcPts val="2400"/>
              </a:lnSpc>
              <a:spcBef>
                <a:spcPct val="0"/>
              </a:spcBef>
              <a:buFontTx/>
              <a:buNone/>
            </a:pPr>
            <a:r>
              <a:rPr lang="ja-JP" altLang="en-US" sz="1600" dirty="0">
                <a:latin typeface="Meiryo UI" panose="020B0604030504040204" pitchFamily="50" charset="-128"/>
                <a:ea typeface="Meiryo UI" panose="020B0604030504040204" pitchFamily="50" charset="-128"/>
              </a:rPr>
              <a:t>　　　＜申請状況＞申請数</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事業者</a:t>
            </a:r>
            <a:endParaRPr lang="en-US" altLang="ja-JP" sz="1600" dirty="0">
              <a:latin typeface="Meiryo UI" panose="020B0604030504040204" pitchFamily="50" charset="-128"/>
              <a:ea typeface="Meiryo UI" panose="020B0604030504040204" pitchFamily="50" charset="-128"/>
            </a:endParaRPr>
          </a:p>
          <a:p>
            <a:pPr>
              <a:lnSpc>
                <a:spcPts val="2400"/>
              </a:lnSpc>
              <a:spcBef>
                <a:spcPct val="0"/>
              </a:spcBef>
              <a:buFontTx/>
              <a:buNone/>
            </a:pPr>
            <a:r>
              <a:rPr lang="ja-JP" altLang="en-US" sz="1600" dirty="0">
                <a:latin typeface="Meiryo UI" panose="020B0604030504040204" pitchFamily="50" charset="-128"/>
                <a:ea typeface="Meiryo UI" panose="020B0604030504040204" pitchFamily="50" charset="-128"/>
              </a:rPr>
              <a:t>　　　　　　　　　   　事業実施予定市区町村：大阪市（都島区・浪速区・天王寺区・城東区・西成区・北区）</a:t>
            </a:r>
            <a:endParaRPr lang="en-US" altLang="ja-JP" sz="1600" dirty="0">
              <a:latin typeface="Meiryo UI" panose="020B0604030504040204" pitchFamily="50" charset="-128"/>
              <a:ea typeface="Meiryo UI" panose="020B0604030504040204" pitchFamily="50" charset="-128"/>
            </a:endParaRPr>
          </a:p>
          <a:p>
            <a:pPr>
              <a:lnSpc>
                <a:spcPts val="2400"/>
              </a:lnSpc>
              <a:spcBef>
                <a:spcPct val="0"/>
              </a:spcBef>
              <a:buFontTx/>
              <a:buNone/>
            </a:pPr>
            <a:r>
              <a:rPr lang="ja-JP" altLang="en-US" sz="1600" dirty="0">
                <a:latin typeface="Meiryo UI" panose="020B0604030504040204" pitchFamily="50" charset="-128"/>
                <a:ea typeface="Meiryo UI" panose="020B0604030504040204" pitchFamily="50" charset="-128"/>
              </a:rPr>
              <a:t>　　　　　　　　　　　　　　　　　　　　　　　　　　　　 堺市、吹田市、守口市、東大阪市</a:t>
            </a:r>
            <a:endParaRPr lang="en-US" altLang="ja-JP" sz="1600" dirty="0">
              <a:latin typeface="Meiryo UI" panose="020B0604030504040204" pitchFamily="50" charset="-128"/>
              <a:ea typeface="Meiryo UI" panose="020B0604030504040204" pitchFamily="50" charset="-128"/>
            </a:endParaRPr>
          </a:p>
          <a:p>
            <a:endParaRPr lang="en-US" altLang="ja-JP" sz="8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○市区町村居住支援協議会の核となる人材・団体の発掘や、協議会設立に向けたアドバイスを実施</a:t>
            </a:r>
            <a:endParaRPr lang="en-US" altLang="ja-JP" sz="1600" b="1" dirty="0">
              <a:latin typeface="Meiryo UI" panose="020B0604030504040204" pitchFamily="50" charset="-128"/>
              <a:ea typeface="Meiryo UI" panose="020B0604030504040204" pitchFamily="50" charset="-128"/>
            </a:endParaRPr>
          </a:p>
          <a:p>
            <a:endParaRPr lang="en-US" altLang="ja-JP" sz="700" spc="-108" dirty="0">
              <a:latin typeface="Meiryo UI" panose="020B0604030504040204" pitchFamily="50" charset="-128"/>
              <a:ea typeface="Meiryo UI" panose="020B0604030504040204" pitchFamily="50" charset="-128"/>
            </a:endParaRPr>
          </a:p>
          <a:p>
            <a:r>
              <a:rPr lang="ja-JP" altLang="en-US" sz="1600" spc="-108"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社会福祉法人や社会福祉法人の横のつながりによる人材・団体の発掘</a:t>
            </a:r>
            <a:r>
              <a:rPr lang="ja-JP" altLang="en-US" sz="1600" dirty="0">
                <a:latin typeface="Meiryo UI" panose="020B0604030504040204" pitchFamily="50" charset="-128"/>
                <a:ea typeface="Meiryo UI" panose="020B0604030504040204" pitchFamily="50" charset="-128"/>
              </a:rPr>
              <a:t>及び</a:t>
            </a:r>
            <a:endParaRPr lang="en-US" altLang="ja-JP" sz="1600" dirty="0">
              <a:latin typeface="Meiryo UI" panose="020B0604030504040204" pitchFamily="50" charset="-128"/>
              <a:ea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rPr>
              <a:t>　　　　 </a:t>
            </a:r>
            <a:r>
              <a:rPr lang="ja-JP" altLang="en-US" sz="1600" b="1" u="sng" dirty="0">
                <a:solidFill>
                  <a:srgbClr val="FF0000"/>
                </a:solidFill>
                <a:latin typeface="Meiryo UI" panose="020B0604030504040204" pitchFamily="50" charset="-128"/>
                <a:ea typeface="Meiryo UI" panose="020B0604030504040204" pitchFamily="50" charset="-128"/>
              </a:rPr>
              <a:t>協議会設立経験者からアドバイス</a:t>
            </a:r>
            <a:r>
              <a:rPr lang="ja-JP" altLang="en-US" sz="1600" dirty="0">
                <a:latin typeface="Meiryo UI" panose="020B0604030504040204" pitchFamily="50" charset="-128"/>
                <a:ea typeface="Meiryo UI" panose="020B0604030504040204" pitchFamily="50" charset="-128"/>
              </a:rPr>
              <a:t>を実施（委託業務）</a:t>
            </a:r>
            <a:endParaRPr lang="en-US" altLang="ja-JP" sz="1600" dirty="0">
              <a:latin typeface="Meiryo UI" panose="020B0604030504040204" pitchFamily="50" charset="-128"/>
              <a:ea typeface="Meiryo UI" panose="020B0604030504040204" pitchFamily="50" charset="-128"/>
            </a:endParaRPr>
          </a:p>
          <a:p>
            <a:endParaRPr lang="en-US" altLang="ja-JP" sz="800" spc="-108" dirty="0">
              <a:latin typeface="Meiryo UI" panose="020B0604030504040204" pitchFamily="50" charset="-128"/>
              <a:ea typeface="Meiryo UI" panose="020B0604030504040204" pitchFamily="50" charset="-128"/>
            </a:endParaRPr>
          </a:p>
          <a:p>
            <a:r>
              <a:rPr lang="ja-JP" altLang="en-US" sz="1600" spc="-108" dirty="0">
                <a:latin typeface="Meiryo UI" panose="020B0604030504040204" pitchFamily="50" charset="-128"/>
                <a:ea typeface="Meiryo UI" panose="020B0604030504040204" pitchFamily="50" charset="-128"/>
              </a:rPr>
              <a:t>　</a:t>
            </a:r>
            <a:endParaRPr lang="en-US" altLang="ja-JP" sz="1600" spc="-108" dirty="0">
              <a:latin typeface="Meiryo UI" panose="020B0604030504040204" pitchFamily="50" charset="-128"/>
              <a:ea typeface="Meiryo UI" panose="020B0604030504040204" pitchFamily="50" charset="-128"/>
            </a:endParaRPr>
          </a:p>
          <a:p>
            <a:r>
              <a:rPr lang="en-US" altLang="ja-JP" sz="1600" spc="-108" dirty="0">
                <a:latin typeface="Meiryo UI" panose="020B0604030504040204" pitchFamily="50" charset="-128"/>
                <a:ea typeface="Meiryo UI" panose="020B0604030504040204" pitchFamily="50" charset="-128"/>
              </a:rPr>
              <a:t>  </a:t>
            </a:r>
            <a:r>
              <a:rPr lang="ja-JP" altLang="en-US" sz="1600" spc="-108" dirty="0">
                <a:latin typeface="Meiryo UI" panose="020B0604030504040204" pitchFamily="50" charset="-128"/>
                <a:ea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rPr>
              <a:t>居住支援法人、協力店、市区町村</a:t>
            </a:r>
            <a:r>
              <a:rPr lang="ja-JP" altLang="en-US" sz="1600" b="1" dirty="0">
                <a:latin typeface="Meiryo UI" panose="020B0604030504040204" pitchFamily="50" charset="-128"/>
                <a:ea typeface="Meiryo UI" panose="020B0604030504040204" pitchFamily="50" charset="-128"/>
              </a:rPr>
              <a:t>等</a:t>
            </a:r>
            <a:r>
              <a:rPr lang="ja-JP" altLang="ja-JP" sz="1600" b="1" dirty="0">
                <a:latin typeface="Meiryo UI" panose="020B0604030504040204" pitchFamily="50" charset="-128"/>
                <a:ea typeface="Meiryo UI" panose="020B0604030504040204" pitchFamily="50" charset="-128"/>
              </a:rPr>
              <a:t>の連携を促すための</a:t>
            </a:r>
            <a:r>
              <a:rPr lang="ja-JP" altLang="ja-JP" sz="1600" b="1" u="sng" dirty="0">
                <a:solidFill>
                  <a:srgbClr val="FF0000"/>
                </a:solidFill>
                <a:latin typeface="Meiryo UI" panose="020B0604030504040204" pitchFamily="50" charset="-128"/>
                <a:ea typeface="Meiryo UI" panose="020B0604030504040204" pitchFamily="50" charset="-128"/>
              </a:rPr>
              <a:t>情報交換会・交流会</a:t>
            </a:r>
            <a:r>
              <a:rPr lang="ja-JP" altLang="ja-JP" sz="1600" b="1" dirty="0">
                <a:latin typeface="Meiryo UI" panose="020B0604030504040204" pitchFamily="50" charset="-128"/>
                <a:ea typeface="Meiryo UI" panose="020B0604030504040204" pitchFamily="50" charset="-128"/>
              </a:rPr>
              <a:t>を開催</a:t>
            </a:r>
            <a:endParaRPr lang="en-US" altLang="ja-JP" sz="1600" b="1" dirty="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a:p>
            <a:endParaRPr lang="en-US" altLang="ja-JP" sz="800" b="1" spc="-108"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spc="-108" dirty="0">
                <a:latin typeface="Meiryo UI" panose="020B0604030504040204" pitchFamily="50" charset="-128"/>
                <a:ea typeface="Meiryo UI" panose="020B0604030504040204" pitchFamily="50" charset="-128"/>
              </a:rPr>
              <a:t>家賃債務保証と併せて、見守り等を行う居住支援法人に対し、その事業費にかかる費用を助成</a:t>
            </a:r>
            <a:r>
              <a:rPr lang="ja-JP" altLang="en-US" sz="1100" spc="-108" dirty="0">
                <a:latin typeface="Meiryo UI" panose="020B0604030504040204" pitchFamily="50" charset="-128"/>
                <a:ea typeface="Meiryo UI" panose="020B0604030504040204" pitchFamily="50" charset="-128"/>
              </a:rPr>
              <a:t>（継続事業）</a:t>
            </a:r>
            <a:endParaRPr lang="en-US" altLang="ja-JP" sz="1100" spc="-108" dirty="0">
              <a:latin typeface="Meiryo UI" panose="020B0604030504040204" pitchFamily="50" charset="-128"/>
              <a:ea typeface="Meiryo UI" panose="020B0604030504040204" pitchFamily="50" charset="-128"/>
            </a:endParaRPr>
          </a:p>
          <a:p>
            <a:endParaRPr lang="en-US" altLang="ja-JP" sz="1600" b="1" spc="-108" dirty="0">
              <a:latin typeface="Meiryo UI" panose="020B0604030504040204" pitchFamily="50" charset="-128"/>
              <a:ea typeface="Meiryo UI" panose="020B0604030504040204" pitchFamily="50" charset="-128"/>
            </a:endParaRPr>
          </a:p>
        </p:txBody>
      </p:sp>
      <p:sp>
        <p:nvSpPr>
          <p:cNvPr id="23"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309206" y="497813"/>
            <a:ext cx="2510624" cy="415498"/>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lang="en-US" altLang="ja-JP" sz="105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lang="ja-JP" altLang="en-US" sz="1050" dirty="0"/>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34</a:t>
            </a:fld>
            <a:endParaRPr kumimoji="1" lang="ja-JP" altLang="en-US"/>
          </a:p>
        </p:txBody>
      </p:sp>
    </p:spTree>
    <p:extLst>
      <p:ext uri="{BB962C8B-B14F-4D97-AF65-F5344CB8AC3E}">
        <p14:creationId xmlns:p14="http://schemas.microsoft.com/office/powerpoint/2010/main" val="40130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⑬大阪府営</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住宅ストック総合活用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計画の策定（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R3.12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正方形/長方形 92"/>
          <p:cNvSpPr/>
          <p:nvPr/>
        </p:nvSpPr>
        <p:spPr>
          <a:xfrm>
            <a:off x="100054" y="4189042"/>
            <a:ext cx="4433846" cy="523220"/>
          </a:xfrm>
          <a:prstGeom prst="rect">
            <a:avLst/>
          </a:prstGeom>
        </p:spPr>
        <p:txBody>
          <a:bodyPr wrap="square">
            <a:spAutoFit/>
          </a:bodyPr>
          <a:lstStyle/>
          <a:p>
            <a:pPr marL="102859" indent="-102859"/>
            <a:r>
              <a:rPr lang="ja-JP" altLang="en-US" sz="1400" b="1" dirty="0">
                <a:latin typeface="Meiryo UI" panose="020B0604030504040204" pitchFamily="50" charset="-128"/>
                <a:ea typeface="Meiryo UI" panose="020B0604030504040204" pitchFamily="50" charset="-128"/>
              </a:rPr>
              <a:t>○団地を</a:t>
            </a:r>
            <a:r>
              <a:rPr lang="ja-JP" altLang="en-US" sz="1400" b="1" u="sng" dirty="0">
                <a:solidFill>
                  <a:srgbClr val="FF0000"/>
                </a:solidFill>
                <a:latin typeface="Meiryo UI" panose="020B0604030504040204" pitchFamily="50" charset="-128"/>
                <a:ea typeface="Meiryo UI" panose="020B0604030504040204" pitchFamily="50" charset="-128"/>
              </a:rPr>
              <a:t>３つに類型化して、適切に事業手法を</a:t>
            </a:r>
            <a:r>
              <a:rPr lang="ja-JP" altLang="en-US" sz="1400" b="1" u="sng" dirty="0" smtClean="0">
                <a:solidFill>
                  <a:srgbClr val="FF0000"/>
                </a:solidFill>
                <a:latin typeface="Meiryo UI" panose="020B0604030504040204" pitchFamily="50" charset="-128"/>
                <a:ea typeface="Meiryo UI" panose="020B0604030504040204" pitchFamily="50" charset="-128"/>
              </a:rPr>
              <a:t>選択</a:t>
            </a:r>
            <a:r>
              <a:rPr lang="ja-JP" altLang="en-US" sz="1400" dirty="0" smtClean="0">
                <a:latin typeface="Meiryo UI" panose="020B0604030504040204" pitchFamily="50" charset="-128"/>
                <a:ea typeface="Meiryo UI" panose="020B0604030504040204" pitchFamily="50" charset="-128"/>
              </a:rPr>
              <a:t>し、</a:t>
            </a:r>
            <a:endParaRPr lang="en-US" altLang="ja-JP" sz="1400" dirty="0" smtClean="0">
              <a:latin typeface="Meiryo UI" panose="020B0604030504040204" pitchFamily="50" charset="-128"/>
              <a:ea typeface="Meiryo UI" panose="020B0604030504040204" pitchFamily="50" charset="-128"/>
            </a:endParaRPr>
          </a:p>
          <a:p>
            <a:pPr marL="102859" indent="-102859"/>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ストックを有効活用</a:t>
            </a:r>
            <a:endParaRPr lang="en-US" altLang="ja-JP" sz="1400" b="1" dirty="0">
              <a:latin typeface="Meiryo UI" panose="020B0604030504040204" pitchFamily="50" charset="-128"/>
              <a:ea typeface="Meiryo UI" panose="020B0604030504040204" pitchFamily="50" charset="-128"/>
            </a:endParaRPr>
          </a:p>
        </p:txBody>
      </p:sp>
      <p:graphicFrame>
        <p:nvGraphicFramePr>
          <p:cNvPr id="94" name="表 93"/>
          <p:cNvGraphicFramePr>
            <a:graphicFrameLocks noGrp="1"/>
          </p:cNvGraphicFramePr>
          <p:nvPr>
            <p:extLst/>
          </p:nvPr>
        </p:nvGraphicFramePr>
        <p:xfrm>
          <a:off x="103831" y="4751076"/>
          <a:ext cx="4512827" cy="993040"/>
        </p:xfrm>
        <a:graphic>
          <a:graphicData uri="http://schemas.openxmlformats.org/drawingml/2006/table">
            <a:tbl>
              <a:tblPr firstRow="1" bandRow="1">
                <a:tableStyleId>{69012ECD-51FC-41F1-AA8D-1B2483CD663E}</a:tableStyleId>
              </a:tblPr>
              <a:tblGrid>
                <a:gridCol w="925712">
                  <a:extLst>
                    <a:ext uri="{9D8B030D-6E8A-4147-A177-3AD203B41FA5}">
                      <a16:colId xmlns:a16="http://schemas.microsoft.com/office/drawing/2014/main" val="3334557848"/>
                    </a:ext>
                  </a:extLst>
                </a:gridCol>
                <a:gridCol w="3587115">
                  <a:extLst>
                    <a:ext uri="{9D8B030D-6E8A-4147-A177-3AD203B41FA5}">
                      <a16:colId xmlns:a16="http://schemas.microsoft.com/office/drawing/2014/main" val="724981594"/>
                    </a:ext>
                  </a:extLst>
                </a:gridCol>
              </a:tblGrid>
              <a:tr h="162670">
                <a:tc>
                  <a:txBody>
                    <a:bodyPr/>
                    <a:lstStyle/>
                    <a:p>
                      <a:pPr algn="ct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類型</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対象団地</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06814733"/>
                  </a:ext>
                </a:extLst>
              </a:tr>
              <a:tr h="200145">
                <a:tc>
                  <a:txBody>
                    <a:bodyPr/>
                    <a:lstStyle/>
                    <a:p>
                      <a:pPr algn="l"/>
                      <a:r>
                        <a:rPr kumimoji="1" lang="en-US" altLang="ja-JP" sz="1100" b="1" u="sng" dirty="0" smtClean="0">
                          <a:solidFill>
                            <a:srgbClr val="FF0000"/>
                          </a:solidFill>
                          <a:latin typeface="BIZ UDPゴシック" panose="020B0400000000000000" pitchFamily="50" charset="-128"/>
                          <a:ea typeface="BIZ UDPゴシック" panose="020B0400000000000000" pitchFamily="50" charset="-128"/>
                        </a:rPr>
                        <a:t>A.</a:t>
                      </a:r>
                      <a:r>
                        <a:rPr kumimoji="1" lang="ja-JP" altLang="en-US" sz="1100" b="1" u="sng" dirty="0" smtClean="0">
                          <a:solidFill>
                            <a:srgbClr val="FF0000"/>
                          </a:solidFill>
                          <a:latin typeface="BIZ UDPゴシック" panose="020B0400000000000000" pitchFamily="50" charset="-128"/>
                          <a:ea typeface="BIZ UDPゴシック" panose="020B0400000000000000" pitchFamily="50" charset="-128"/>
                        </a:rPr>
                        <a:t>再編・整備</a:t>
                      </a:r>
                      <a:endParaRPr kumimoji="1" lang="ja-JP" altLang="en-US" sz="1100" b="1" u="sng" dirty="0">
                        <a:solidFill>
                          <a:srgbClr val="FF0000"/>
                        </a:solidFill>
                        <a:latin typeface="BIZ UDPゴシック" panose="020B0400000000000000" pitchFamily="50" charset="-128"/>
                        <a:ea typeface="BIZ UDPゴシック" panose="020B0400000000000000" pitchFamily="50" charset="-128"/>
                      </a:endParaRPr>
                    </a:p>
                  </a:txBody>
                  <a:tcPr marL="65314" marR="65314" marT="32657" marB="32657"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100" b="1" u="sng" dirty="0" smtClean="0">
                          <a:solidFill>
                            <a:srgbClr val="FF0000"/>
                          </a:solidFill>
                          <a:latin typeface="BIZ UDPゴシック" panose="020B0400000000000000" pitchFamily="50" charset="-128"/>
                          <a:ea typeface="BIZ UDPゴシック" panose="020B0400000000000000" pitchFamily="50" charset="-128"/>
                        </a:rPr>
                        <a:t>S50</a:t>
                      </a:r>
                      <a:r>
                        <a:rPr lang="ja-JP" altLang="en-US" sz="1100" b="1" u="sng" dirty="0" smtClean="0">
                          <a:solidFill>
                            <a:srgbClr val="FF0000"/>
                          </a:solidFill>
                          <a:latin typeface="BIZ UDPゴシック" panose="020B0400000000000000" pitchFamily="50" charset="-128"/>
                          <a:ea typeface="BIZ UDPゴシック" panose="020B0400000000000000" pitchFamily="50" charset="-128"/>
                        </a:rPr>
                        <a:t>年代以前の団地</a:t>
                      </a:r>
                      <a:endParaRPr lang="ja-JP" altLang="en-US" sz="1100" b="1" u="sng" dirty="0">
                        <a:solidFill>
                          <a:srgbClr val="FF0000"/>
                        </a:solidFill>
                        <a:latin typeface="BIZ UDPゴシック" panose="020B0400000000000000" pitchFamily="50" charset="-128"/>
                        <a:ea typeface="BIZ UDPゴシック" panose="020B0400000000000000" pitchFamily="50" charset="-128"/>
                      </a:endParaRPr>
                    </a:p>
                  </a:txBody>
                  <a:tcPr marL="65314" marR="65314" marT="32657" marB="32657"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734286"/>
                  </a:ext>
                </a:extLst>
              </a:tr>
              <a:tr h="263566">
                <a:tc>
                  <a:txBody>
                    <a:bodyPr/>
                    <a:lstStyle/>
                    <a:p>
                      <a:pPr algn="l"/>
                      <a:r>
                        <a:rPr kumimoji="1" lang="en-US" altLang="ja-JP" sz="1100" dirty="0" smtClean="0">
                          <a:latin typeface="BIZ UDPゴシック" panose="020B0400000000000000" pitchFamily="50" charset="-128"/>
                          <a:ea typeface="BIZ UDPゴシック" panose="020B0400000000000000" pitchFamily="50" charset="-128"/>
                        </a:rPr>
                        <a:t>B.</a:t>
                      </a:r>
                      <a:r>
                        <a:rPr kumimoji="1" lang="ja-JP" altLang="en-US" sz="1100" dirty="0" smtClean="0">
                          <a:latin typeface="BIZ UDPゴシック" panose="020B0400000000000000" pitchFamily="50" charset="-128"/>
                          <a:ea typeface="BIZ UDPゴシック" panose="020B0400000000000000" pitchFamily="50" charset="-128"/>
                        </a:rPr>
                        <a:t>機能向上</a:t>
                      </a:r>
                      <a:endParaRPr kumimoji="1" lang="ja-JP" altLang="en-US" sz="1100" dirty="0">
                        <a:latin typeface="BIZ UDPゴシック" panose="020B0400000000000000" pitchFamily="50" charset="-128"/>
                        <a:ea typeface="BIZ UDPゴシック" panose="020B0400000000000000" pitchFamily="50" charset="-128"/>
                      </a:endParaRPr>
                    </a:p>
                  </a:txBody>
                  <a:tcPr marL="65314" marR="65314" marT="32657" marB="32657"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100" dirty="0" smtClean="0">
                          <a:latin typeface="BIZ UDPゴシック" panose="020B0400000000000000" pitchFamily="50" charset="-128"/>
                          <a:ea typeface="BIZ UDPゴシック" panose="020B0400000000000000" pitchFamily="50" charset="-128"/>
                        </a:rPr>
                        <a:t>S60</a:t>
                      </a:r>
                      <a:r>
                        <a:rPr lang="ja-JP" altLang="en-US" sz="1100" dirty="0" smtClean="0">
                          <a:latin typeface="BIZ UDPゴシック" panose="020B0400000000000000" pitchFamily="50" charset="-128"/>
                          <a:ea typeface="BIZ UDPゴシック" panose="020B0400000000000000" pitchFamily="50" charset="-128"/>
                        </a:rPr>
                        <a:t>年代以降の団地で、住戸内の改善等が必要な団地</a:t>
                      </a:r>
                      <a:endParaRPr lang="ja-JP" altLang="en-US" sz="1100" dirty="0">
                        <a:latin typeface="BIZ UDPゴシック" panose="020B0400000000000000" pitchFamily="50" charset="-128"/>
                        <a:ea typeface="BIZ UDPゴシック" panose="020B0400000000000000" pitchFamily="50" charset="-128"/>
                      </a:endParaRPr>
                    </a:p>
                  </a:txBody>
                  <a:tcPr marL="65314" marR="65314" marT="32657" marB="32657"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40135"/>
                  </a:ext>
                </a:extLst>
              </a:tr>
              <a:tr h="263566">
                <a:tc>
                  <a:txBody>
                    <a:bodyPr/>
                    <a:lstStyle/>
                    <a:p>
                      <a:pPr algn="l"/>
                      <a:r>
                        <a:rPr kumimoji="1" lang="en-US" altLang="ja-JP" sz="1100" dirty="0" smtClean="0">
                          <a:latin typeface="BIZ UDPゴシック" panose="020B0400000000000000" pitchFamily="50" charset="-128"/>
                          <a:ea typeface="BIZ UDPゴシック" panose="020B0400000000000000" pitchFamily="50" charset="-128"/>
                        </a:rPr>
                        <a:t>C.</a:t>
                      </a:r>
                      <a:r>
                        <a:rPr kumimoji="1" lang="ja-JP" altLang="en-US" sz="1100" dirty="0" smtClean="0">
                          <a:latin typeface="BIZ UDPゴシック" panose="020B0400000000000000" pitchFamily="50" charset="-128"/>
                          <a:ea typeface="BIZ UDPゴシック" panose="020B0400000000000000" pitchFamily="50" charset="-128"/>
                        </a:rPr>
                        <a:t>維持保全</a:t>
                      </a:r>
                      <a:endParaRPr kumimoji="1" lang="ja-JP" altLang="en-US" sz="1100" dirty="0">
                        <a:latin typeface="BIZ UDPゴシック" panose="020B0400000000000000" pitchFamily="50" charset="-128"/>
                        <a:ea typeface="BIZ UDPゴシック" panose="020B0400000000000000" pitchFamily="50" charset="-128"/>
                      </a:endParaRPr>
                    </a:p>
                  </a:txBody>
                  <a:tcPr marL="65314" marR="65314" marT="32657" marB="32657"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altLang="ja-JP" sz="1100" spc="-20" baseline="0" dirty="0" smtClean="0">
                          <a:latin typeface="BIZ UDPゴシック" panose="020B0400000000000000" pitchFamily="50" charset="-128"/>
                          <a:ea typeface="BIZ UDPゴシック" panose="020B0400000000000000" pitchFamily="50" charset="-128"/>
                        </a:rPr>
                        <a:t>S60</a:t>
                      </a:r>
                      <a:r>
                        <a:rPr lang="ja-JP" altLang="en-US" sz="1100" spc="-20" baseline="0" dirty="0" smtClean="0">
                          <a:latin typeface="BIZ UDPゴシック" panose="020B0400000000000000" pitchFamily="50" charset="-128"/>
                          <a:ea typeface="BIZ UDPゴシック" panose="020B0400000000000000" pitchFamily="50" charset="-128"/>
                        </a:rPr>
                        <a:t>年代以降の団地で、住戸内の改善等が必要ない団地</a:t>
                      </a:r>
                    </a:p>
                  </a:txBody>
                  <a:tcPr marL="65314" marR="65314" marT="32657" marB="32657"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642316"/>
                  </a:ext>
                </a:extLst>
              </a:tr>
            </a:tbl>
          </a:graphicData>
        </a:graphic>
      </p:graphicFrame>
      <p:sp>
        <p:nvSpPr>
          <p:cNvPr id="95" name="正方形/長方形 94"/>
          <p:cNvSpPr/>
          <p:nvPr/>
        </p:nvSpPr>
        <p:spPr>
          <a:xfrm>
            <a:off x="103833" y="5796889"/>
            <a:ext cx="4512826" cy="523220"/>
          </a:xfrm>
          <a:prstGeom prst="rect">
            <a:avLst/>
          </a:prstGeom>
        </p:spPr>
        <p:txBody>
          <a:bodyPr wrap="square">
            <a:spAutoFit/>
          </a:bodyPr>
          <a:lstStyle/>
          <a:p>
            <a:pPr marL="102859" indent="-102859"/>
            <a:r>
              <a:rPr lang="ja-JP" altLang="en-US" sz="1400" b="1" dirty="0">
                <a:latin typeface="Meiryo UI" panose="020B0604030504040204" pitchFamily="50" charset="-128"/>
                <a:ea typeface="Meiryo UI" panose="020B0604030504040204" pitchFamily="50" charset="-128"/>
              </a:rPr>
              <a:t>○再編・整備を通じて、「将来の管理戸数の適正化」</a:t>
            </a:r>
            <a:r>
              <a:rPr lang="ja-JP" altLang="en-US" sz="14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pPr marL="102859" indent="-102859"/>
            <a:r>
              <a:rPr lang="ja-JP" altLang="en-US" sz="1400" b="1" dirty="0">
                <a:latin typeface="Meiryo UI" panose="020B0604030504040204" pitchFamily="50" charset="-128"/>
                <a:ea typeface="Meiryo UI" panose="020B0604030504040204" pitchFamily="50" charset="-128"/>
              </a:rPr>
              <a:t>　</a:t>
            </a:r>
            <a:r>
              <a:rPr lang="ja-JP" altLang="en-US" sz="1400" b="1" spc="-60" dirty="0" smtClean="0">
                <a:latin typeface="Meiryo UI" panose="020B0604030504040204" pitchFamily="50" charset="-128"/>
                <a:ea typeface="Meiryo UI" panose="020B0604030504040204" pitchFamily="50" charset="-128"/>
              </a:rPr>
              <a:t>「</a:t>
            </a:r>
            <a:r>
              <a:rPr lang="ja-JP" altLang="en-US" sz="1400" b="1" spc="-60" dirty="0">
                <a:latin typeface="Meiryo UI" panose="020B0604030504040204" pitchFamily="50" charset="-128"/>
                <a:ea typeface="Meiryo UI" panose="020B0604030504040204" pitchFamily="50" charset="-128"/>
              </a:rPr>
              <a:t>まちづくり」、「良質なストック形成」に一体的に取り組む</a:t>
            </a:r>
            <a:endParaRPr lang="en-US" altLang="ja-JP" sz="1400" b="1" spc="-60" dirty="0">
              <a:latin typeface="Meiryo UI" panose="020B0604030504040204" pitchFamily="50" charset="-128"/>
              <a:ea typeface="Meiryo UI" panose="020B0604030504040204" pitchFamily="50" charset="-128"/>
            </a:endParaRPr>
          </a:p>
        </p:txBody>
      </p:sp>
      <p:sp>
        <p:nvSpPr>
          <p:cNvPr id="96" name="正方形/長方形 95"/>
          <p:cNvSpPr/>
          <p:nvPr/>
        </p:nvSpPr>
        <p:spPr>
          <a:xfrm>
            <a:off x="4764367" y="4192668"/>
            <a:ext cx="5032773" cy="789960"/>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（イ）</a:t>
            </a:r>
            <a:r>
              <a:rPr lang="ja-JP" altLang="en-US" sz="1400" b="1" u="sng" dirty="0">
                <a:solidFill>
                  <a:srgbClr val="FF0000"/>
                </a:solidFill>
                <a:latin typeface="Meiryo UI" panose="020B0604030504040204" pitchFamily="50" charset="-128"/>
                <a:ea typeface="Meiryo UI" panose="020B0604030504040204" pitchFamily="50" charset="-128"/>
              </a:rPr>
              <a:t>将来管理戸数の</a:t>
            </a:r>
            <a:r>
              <a:rPr lang="ja-JP" altLang="en-US" sz="1400" b="1" u="sng" dirty="0" smtClean="0">
                <a:solidFill>
                  <a:srgbClr val="FF0000"/>
                </a:solidFill>
                <a:latin typeface="Meiryo UI" panose="020B0604030504040204" pitchFamily="50" charset="-128"/>
                <a:ea typeface="Meiryo UI" panose="020B0604030504040204" pitchFamily="50" charset="-128"/>
              </a:rPr>
              <a:t>適正化</a:t>
            </a:r>
            <a:r>
              <a:rPr lang="ja-JP" altLang="en-US" sz="1200" b="1" dirty="0" smtClean="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a:p>
            <a:pPr marL="129270" indent="-68037">
              <a:spcBef>
                <a:spcPts val="214"/>
              </a:spcBef>
            </a:pPr>
            <a:r>
              <a:rPr lang="ja-JP" altLang="en-US" sz="1400" dirty="0">
                <a:latin typeface="Meiryo UI" panose="020B0604030504040204" pitchFamily="50" charset="-128"/>
                <a:ea typeface="Meiryo UI" panose="020B0604030504040204" pitchFamily="50" charset="-128"/>
              </a:rPr>
              <a:t>・入居者の居住の安定の確保を図りながら</a:t>
            </a:r>
            <a:r>
              <a:rPr lang="ja-JP" altLang="en-US" sz="1400" dirty="0" smtClean="0">
                <a:latin typeface="Meiryo UI" panose="020B0604030504040204" pitchFamily="50" charset="-128"/>
                <a:ea typeface="Meiryo UI" panose="020B0604030504040204" pitchFamily="50" charset="-128"/>
              </a:rPr>
              <a:t>、再編</a:t>
            </a: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整備を実施</a:t>
            </a:r>
            <a:endParaRPr lang="en-US" altLang="ja-JP" sz="1400" dirty="0" smtClean="0">
              <a:latin typeface="Meiryo UI" panose="020B0604030504040204" pitchFamily="50" charset="-128"/>
              <a:ea typeface="Meiryo UI" panose="020B0604030504040204" pitchFamily="50" charset="-128"/>
            </a:endParaRPr>
          </a:p>
          <a:p>
            <a:pPr marL="129270" indent="-68037">
              <a:spcBef>
                <a:spcPts val="214"/>
              </a:spcBef>
            </a:pPr>
            <a:r>
              <a:rPr lang="ja-JP" altLang="en-US" sz="1400" dirty="0" smtClean="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年間で、着手時期を分散させ、事業量を</a:t>
            </a:r>
            <a:r>
              <a:rPr lang="ja-JP" altLang="en-US" sz="1400" dirty="0" smtClean="0">
                <a:latin typeface="Meiryo UI" panose="020B0604030504040204" pitchFamily="50" charset="-128"/>
                <a:ea typeface="Meiryo UI" panose="020B0604030504040204" pitchFamily="50" charset="-128"/>
              </a:rPr>
              <a:t>平準化　　等</a:t>
            </a:r>
            <a:endParaRPr lang="en-US" altLang="ja-JP" sz="1400" dirty="0">
              <a:latin typeface="Meiryo UI" panose="020B0604030504040204" pitchFamily="50" charset="-128"/>
              <a:ea typeface="Meiryo UI" panose="020B0604030504040204" pitchFamily="50" charset="-128"/>
            </a:endParaRPr>
          </a:p>
        </p:txBody>
      </p:sp>
      <p:sp>
        <p:nvSpPr>
          <p:cNvPr id="166" name="正方形/長方形 165"/>
          <p:cNvSpPr/>
          <p:nvPr/>
        </p:nvSpPr>
        <p:spPr>
          <a:xfrm>
            <a:off x="103233" y="6274524"/>
            <a:ext cx="4404309" cy="523220"/>
          </a:xfrm>
          <a:prstGeom prst="rect">
            <a:avLst/>
          </a:prstGeom>
        </p:spPr>
        <p:txBody>
          <a:bodyPr wrap="square">
            <a:spAutoFit/>
          </a:bodyPr>
          <a:lstStyle/>
          <a:p>
            <a:pPr marL="102859" indent="-102859"/>
            <a:r>
              <a:rPr lang="ja-JP" altLang="en-US" sz="1400" b="1" dirty="0">
                <a:latin typeface="Meiryo UI" panose="020B0604030504040204" pitchFamily="50" charset="-128"/>
                <a:ea typeface="Meiryo UI" panose="020B0604030504040204" pitchFamily="50" charset="-128"/>
              </a:rPr>
              <a:t>○入居者の安心やコミュニティを支える</a:t>
            </a:r>
            <a:r>
              <a:rPr lang="ja-JP" altLang="en-US" sz="1400" b="1" dirty="0" smtClean="0">
                <a:latin typeface="Meiryo UI" panose="020B0604030504040204" pitchFamily="50" charset="-128"/>
                <a:ea typeface="Meiryo UI" panose="020B0604030504040204" pitchFamily="50" charset="-128"/>
              </a:rPr>
              <a:t>取組など</a:t>
            </a:r>
            <a:r>
              <a:rPr lang="ja-JP" altLang="en-US" sz="1400" b="1" dirty="0">
                <a:latin typeface="Meiryo UI" panose="020B0604030504040204" pitchFamily="50" charset="-128"/>
                <a:ea typeface="Meiryo UI" panose="020B0604030504040204" pitchFamily="50" charset="-128"/>
              </a:rPr>
              <a:t>、ソフト面の施策を推進</a:t>
            </a:r>
            <a:endParaRPr lang="en-US" altLang="ja-JP" sz="1400" b="1" dirty="0">
              <a:latin typeface="Meiryo UI" panose="020B0604030504040204" pitchFamily="50" charset="-128"/>
              <a:ea typeface="Meiryo UI" panose="020B0604030504040204" pitchFamily="50" charset="-128"/>
            </a:endParaRPr>
          </a:p>
        </p:txBody>
      </p:sp>
      <p:sp>
        <p:nvSpPr>
          <p:cNvPr id="167" name="正方形/長方形 166"/>
          <p:cNvSpPr/>
          <p:nvPr/>
        </p:nvSpPr>
        <p:spPr>
          <a:xfrm>
            <a:off x="4763585" y="4957405"/>
            <a:ext cx="5033555" cy="815608"/>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（ロ）府営住宅資産を活用したまちづくり</a:t>
            </a:r>
            <a:endParaRPr lang="en-US" altLang="ja-JP" sz="1400" b="1" dirty="0">
              <a:latin typeface="Meiryo UI" panose="020B0604030504040204" pitchFamily="50" charset="-128"/>
              <a:ea typeface="Meiryo UI" panose="020B0604030504040204" pitchFamily="50" charset="-128"/>
            </a:endParaRPr>
          </a:p>
          <a:p>
            <a:pPr>
              <a:spcBef>
                <a:spcPts val="286"/>
              </a:spcBef>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・集約建替等による</a:t>
            </a:r>
            <a:r>
              <a:rPr lang="ja-JP" altLang="en-US" sz="1400" b="1" u="sng" dirty="0" smtClean="0">
                <a:solidFill>
                  <a:srgbClr val="FF0000"/>
                </a:solidFill>
                <a:latin typeface="Meiryo UI" panose="020B0604030504040204" pitchFamily="50" charset="-128"/>
                <a:ea typeface="Meiryo UI" panose="020B0604030504040204" pitchFamily="50" charset="-128"/>
              </a:rPr>
              <a:t>活用地をまちづくりに積極的に活用</a:t>
            </a:r>
            <a:endParaRPr lang="en-US" altLang="ja-JP" sz="1400" b="1" u="sng" dirty="0">
              <a:solidFill>
                <a:srgbClr val="FF0000"/>
              </a:solidFill>
              <a:latin typeface="Meiryo UI" panose="020B0604030504040204" pitchFamily="50" charset="-128"/>
              <a:ea typeface="Meiryo UI" panose="020B0604030504040204" pitchFamily="50" charset="-128"/>
            </a:endParaRPr>
          </a:p>
          <a:p>
            <a:pPr>
              <a:spcBef>
                <a:spcPts val="286"/>
              </a:spcBef>
            </a:pPr>
            <a:r>
              <a:rPr lang="ja-JP" altLang="en-US" sz="1400" dirty="0" smtClean="0">
                <a:latin typeface="Meiryo UI" panose="020B0604030504040204" pitchFamily="50" charset="-128"/>
                <a:ea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rPr>
              <a:t>他</a:t>
            </a:r>
            <a:r>
              <a:rPr lang="ja-JP" altLang="en-US" sz="1400" b="1" u="sng" dirty="0">
                <a:solidFill>
                  <a:srgbClr val="FF0000"/>
                </a:solidFill>
                <a:latin typeface="Meiryo UI" panose="020B0604030504040204" pitchFamily="50" charset="-128"/>
                <a:ea typeface="Meiryo UI" panose="020B0604030504040204" pitchFamily="50" charset="-128"/>
              </a:rPr>
              <a:t>の公的賃貸住宅事業者と連携した</a:t>
            </a:r>
            <a:r>
              <a:rPr lang="ja-JP" altLang="en-US" sz="1400" b="1" u="sng" dirty="0" smtClean="0">
                <a:solidFill>
                  <a:srgbClr val="FF0000"/>
                </a:solidFill>
                <a:latin typeface="Meiryo UI" panose="020B0604030504040204" pitchFamily="50" charset="-128"/>
                <a:ea typeface="Meiryo UI" panose="020B0604030504040204" pitchFamily="50" charset="-128"/>
              </a:rPr>
              <a:t>まちづくり</a:t>
            </a:r>
            <a:r>
              <a:rPr lang="ja-JP" altLang="en-US" sz="1400" dirty="0" smtClean="0">
                <a:latin typeface="Meiryo UI" panose="020B0604030504040204" pitchFamily="50" charset="-128"/>
                <a:ea typeface="Meiryo UI" panose="020B0604030504040204" pitchFamily="50" charset="-128"/>
              </a:rPr>
              <a:t>　等</a:t>
            </a:r>
            <a:endParaRPr lang="en-US" altLang="ja-JP" sz="1400" dirty="0">
              <a:latin typeface="Meiryo UI" panose="020B0604030504040204" pitchFamily="50" charset="-128"/>
              <a:ea typeface="Meiryo UI" panose="020B0604030504040204" pitchFamily="50" charset="-128"/>
            </a:endParaRPr>
          </a:p>
        </p:txBody>
      </p:sp>
      <p:sp>
        <p:nvSpPr>
          <p:cNvPr id="172" name="正方形/長方形 171"/>
          <p:cNvSpPr/>
          <p:nvPr/>
        </p:nvSpPr>
        <p:spPr>
          <a:xfrm>
            <a:off x="42864" y="1413149"/>
            <a:ext cx="9797142" cy="393848"/>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72000" bIns="45720" rtlCol="0" anchor="ctr"/>
          <a:lstStyle/>
          <a:p>
            <a:pPr>
              <a:lnSpc>
                <a:spcPts val="1143"/>
              </a:lnSpc>
            </a:pPr>
            <a:endParaRPr lang="ja-JP" altLang="en-US"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正方形/長方形 172"/>
          <p:cNvSpPr/>
          <p:nvPr/>
        </p:nvSpPr>
        <p:spPr>
          <a:xfrm>
            <a:off x="0" y="1462458"/>
            <a:ext cx="9906000" cy="338554"/>
          </a:xfrm>
          <a:prstGeom prst="rect">
            <a:avLst/>
          </a:prstGeom>
        </p:spPr>
        <p:txBody>
          <a:bodyPr wrap="square">
            <a:spAutoFit/>
          </a:bodyPr>
          <a:lstStyle/>
          <a:p>
            <a:pPr marL="190504" indent="-127003"/>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住まうビジョン・大阪」の個別計画として</a:t>
            </a:r>
            <a:r>
              <a:rPr lang="ja-JP" altLang="en-US" sz="1600" dirty="0" smtClean="0">
                <a:latin typeface="Meiryo UI" panose="020B0604030504040204" pitchFamily="50" charset="-128"/>
                <a:ea typeface="Meiryo UI" panose="020B0604030504040204" pitchFamily="50" charset="-128"/>
              </a:rPr>
              <a:t>、</a:t>
            </a:r>
            <a:r>
              <a:rPr lang="en-US" altLang="ja-JP" sz="1600" b="1" u="sng" dirty="0" smtClean="0">
                <a:solidFill>
                  <a:srgbClr val="FF0000"/>
                </a:solidFill>
                <a:latin typeface="Meiryo UI" panose="020B0604030504040204" pitchFamily="50" charset="-128"/>
                <a:ea typeface="Meiryo UI" panose="020B0604030504040204" pitchFamily="50" charset="-128"/>
              </a:rPr>
              <a:t>30</a:t>
            </a:r>
            <a:r>
              <a:rPr lang="ja-JP" altLang="en-US" sz="1600" b="1" u="sng" dirty="0" smtClean="0">
                <a:solidFill>
                  <a:srgbClr val="FF0000"/>
                </a:solidFill>
                <a:latin typeface="Meiryo UI" panose="020B0604030504040204" pitchFamily="50" charset="-128"/>
                <a:ea typeface="Meiryo UI" panose="020B0604030504040204" pitchFamily="50" charset="-128"/>
              </a:rPr>
              <a:t>年後の管理戸数に向けた考え方</a:t>
            </a:r>
            <a:r>
              <a:rPr lang="ja-JP" altLang="en-US" sz="1600" b="1" u="sng" smtClean="0">
                <a:solidFill>
                  <a:srgbClr val="FF0000"/>
                </a:solidFill>
                <a:latin typeface="Meiryo UI" panose="020B0604030504040204" pitchFamily="50" charset="-128"/>
                <a:ea typeface="Meiryo UI" panose="020B0604030504040204" pitchFamily="50" charset="-128"/>
              </a:rPr>
              <a:t>を踏まえた、</a:t>
            </a:r>
            <a:r>
              <a:rPr lang="en-US" altLang="ja-JP" sz="1600" b="1" u="sng" dirty="0" smtClean="0">
                <a:solidFill>
                  <a:srgbClr val="FF0000"/>
                </a:solidFill>
                <a:latin typeface="Meiryo UI" panose="020B0604030504040204" pitchFamily="50" charset="-128"/>
                <a:ea typeface="Meiryo UI" panose="020B0604030504040204" pitchFamily="50" charset="-128"/>
              </a:rPr>
              <a:t>10</a:t>
            </a:r>
            <a:r>
              <a:rPr lang="ja-JP" altLang="en-US" sz="1600" b="1" u="sng" dirty="0">
                <a:solidFill>
                  <a:srgbClr val="FF0000"/>
                </a:solidFill>
                <a:latin typeface="Meiryo UI" panose="020B0604030504040204" pitchFamily="50" charset="-128"/>
                <a:ea typeface="Meiryo UI" panose="020B0604030504040204" pitchFamily="50" charset="-128"/>
              </a:rPr>
              <a:t>年間の取組方針を</a:t>
            </a:r>
            <a:r>
              <a:rPr lang="ja-JP" altLang="en-US" sz="1600" b="1" u="sng" dirty="0" smtClean="0">
                <a:solidFill>
                  <a:srgbClr val="FF0000"/>
                </a:solidFill>
                <a:latin typeface="Meiryo UI" panose="020B0604030504040204" pitchFamily="50" charset="-128"/>
                <a:ea typeface="Meiryo UI" panose="020B0604030504040204" pitchFamily="50" charset="-128"/>
              </a:rPr>
              <a:t>示す</a:t>
            </a:r>
            <a:endParaRPr lang="en-US" altLang="ja-JP" sz="1600" dirty="0">
              <a:latin typeface="Meiryo UI" panose="020B0604030504040204" pitchFamily="50" charset="-128"/>
              <a:ea typeface="Meiryo UI" panose="020B0604030504040204" pitchFamily="50" charset="-128"/>
            </a:endParaRPr>
          </a:p>
        </p:txBody>
      </p:sp>
      <p:sp>
        <p:nvSpPr>
          <p:cNvPr id="174" name="正方形/長方形 173"/>
          <p:cNvSpPr/>
          <p:nvPr/>
        </p:nvSpPr>
        <p:spPr>
          <a:xfrm>
            <a:off x="42864" y="1869791"/>
            <a:ext cx="4538945" cy="35893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63501"/>
            <a:r>
              <a:rPr lang="ja-JP" altLang="en-US" sz="1600" b="1" dirty="0">
                <a:solidFill>
                  <a:schemeClr val="tx1"/>
                </a:solidFill>
                <a:latin typeface="BIZ UDPゴシック" panose="020B0400000000000000" pitchFamily="50" charset="-128"/>
                <a:ea typeface="BIZ UDPゴシック" panose="020B0400000000000000" pitchFamily="50" charset="-128"/>
              </a:rPr>
              <a:t>府営住宅に関する現状と課題</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175" name="正方形/長方形 174"/>
          <p:cNvSpPr/>
          <p:nvPr/>
        </p:nvSpPr>
        <p:spPr>
          <a:xfrm>
            <a:off x="61458" y="2208296"/>
            <a:ext cx="4595189" cy="1600438"/>
          </a:xfrm>
          <a:prstGeom prst="rect">
            <a:avLst/>
          </a:prstGeom>
          <a:noFill/>
        </p:spPr>
        <p:txBody>
          <a:bodyPr wrap="square">
            <a:spAutoFit/>
          </a:bodyPr>
          <a:lstStyle/>
          <a:p>
            <a:pPr marL="61233" indent="-61233"/>
            <a:r>
              <a:rPr lang="ja-JP" altLang="en-US" sz="1600" b="1" dirty="0">
                <a:latin typeface="Meiryo UI" panose="020B0604030504040204" pitchFamily="50" charset="-128"/>
                <a:ea typeface="Meiryo UI" panose="020B0604030504040204" pitchFamily="50" charset="-128"/>
              </a:rPr>
              <a:t>ストックの状況</a:t>
            </a:r>
            <a:endParaRPr lang="en-US" altLang="ja-JP" sz="1600" b="1" dirty="0">
              <a:latin typeface="Meiryo UI" panose="020B0604030504040204" pitchFamily="50" charset="-128"/>
              <a:ea typeface="Meiryo UI" panose="020B0604030504040204" pitchFamily="50" charset="-128"/>
            </a:endParaRPr>
          </a:p>
          <a:p>
            <a:pPr marL="127003" indent="-63501">
              <a:spcBef>
                <a:spcPts val="286"/>
              </a:spcBef>
            </a:pPr>
            <a:r>
              <a:rPr lang="ja-JP" altLang="en-US" sz="1400" dirty="0">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高度経済成長期のストックが、一斉に更新時期</a:t>
            </a:r>
            <a:r>
              <a:rPr lang="ja-JP" altLang="en-US" sz="1400" dirty="0">
                <a:latin typeface="Meiryo UI" panose="020B0604030504040204" pitchFamily="50" charset="-128"/>
                <a:ea typeface="Meiryo UI" panose="020B0604030504040204" pitchFamily="50" charset="-128"/>
              </a:rPr>
              <a:t>を迎え</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marL="127003" indent="-63501">
              <a:spcBef>
                <a:spcPts val="286"/>
              </a:spcBef>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計画的</a:t>
            </a:r>
            <a:r>
              <a:rPr lang="ja-JP" altLang="en-US" sz="1400" dirty="0">
                <a:latin typeface="Meiryo UI" panose="020B0604030504040204" pitchFamily="50" charset="-128"/>
                <a:ea typeface="Meiryo UI" panose="020B0604030504040204" pitchFamily="50" charset="-128"/>
              </a:rPr>
              <a:t>な対応が</a:t>
            </a:r>
            <a:r>
              <a:rPr lang="ja-JP" altLang="en-US" sz="1400" dirty="0" smtClean="0">
                <a:latin typeface="Meiryo UI" panose="020B0604030504040204" pitchFamily="50" charset="-128"/>
                <a:ea typeface="Meiryo UI" panose="020B0604030504040204" pitchFamily="50" charset="-128"/>
              </a:rPr>
              <a:t>必要</a:t>
            </a:r>
            <a:endParaRPr lang="en-US" altLang="ja-JP" sz="600" dirty="0" smtClean="0">
              <a:latin typeface="Meiryo UI" panose="020B0604030504040204" pitchFamily="50" charset="-128"/>
              <a:ea typeface="Meiryo UI" panose="020B0604030504040204" pitchFamily="50" charset="-128"/>
            </a:endParaRPr>
          </a:p>
          <a:p>
            <a:pPr marL="61233" indent="-61233"/>
            <a:r>
              <a:rPr lang="ja-JP" altLang="en-US" sz="1600" b="1" dirty="0" smtClean="0">
                <a:latin typeface="Meiryo UI" panose="020B0604030504040204" pitchFamily="50" charset="-128"/>
                <a:ea typeface="Meiryo UI" panose="020B0604030504040204" pitchFamily="50" charset="-128"/>
              </a:rPr>
              <a:t>応募</a:t>
            </a:r>
            <a:r>
              <a:rPr lang="ja-JP" altLang="en-US" sz="1600" b="1" dirty="0">
                <a:latin typeface="Meiryo UI" panose="020B0604030504040204" pitchFamily="50" charset="-128"/>
                <a:ea typeface="Meiryo UI" panose="020B0604030504040204" pitchFamily="50" charset="-128"/>
              </a:rPr>
              <a:t>倍率・空家の状況</a:t>
            </a:r>
            <a:endParaRPr lang="en-US" altLang="ja-JP" sz="1600" b="1" dirty="0">
              <a:latin typeface="Meiryo UI" panose="020B0604030504040204" pitchFamily="50" charset="-128"/>
              <a:ea typeface="Meiryo UI" panose="020B0604030504040204" pitchFamily="50" charset="-128"/>
            </a:endParaRPr>
          </a:p>
          <a:p>
            <a:pPr marL="130405" indent="-64636">
              <a:spcBef>
                <a:spcPts val="286"/>
              </a:spcBef>
            </a:pPr>
            <a:r>
              <a:rPr lang="ja-JP" altLang="en-US" sz="1400" dirty="0" smtClean="0">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応募倍率は、年々低下</a:t>
            </a:r>
            <a:r>
              <a:rPr lang="ja-JP" altLang="en-US" sz="1400" dirty="0">
                <a:latin typeface="Meiryo UI" panose="020B0604030504040204" pitchFamily="50" charset="-128"/>
                <a:ea typeface="Meiryo UI" panose="020B0604030504040204" pitchFamily="50" charset="-128"/>
              </a:rPr>
              <a:t>。倍率が</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倍を切る団地も増加。</a:t>
            </a:r>
            <a:endParaRPr lang="en-US" altLang="ja-JP" sz="1400" dirty="0">
              <a:latin typeface="Meiryo UI" panose="020B0604030504040204" pitchFamily="50" charset="-128"/>
              <a:ea typeface="Meiryo UI" panose="020B0604030504040204" pitchFamily="50" charset="-128"/>
            </a:endParaRPr>
          </a:p>
          <a:p>
            <a:pPr marL="130405" indent="-64636">
              <a:spcBef>
                <a:spcPts val="286"/>
              </a:spcBef>
            </a:pPr>
            <a:r>
              <a:rPr lang="ja-JP" altLang="en-US" sz="1400" dirty="0">
                <a:latin typeface="Meiryo UI" panose="020B0604030504040204" pitchFamily="50" charset="-128"/>
                <a:ea typeface="Meiryo UI" panose="020B0604030504040204" pitchFamily="50" charset="-128"/>
              </a:rPr>
              <a:t>・空家が約</a:t>
            </a:r>
            <a:r>
              <a:rPr lang="en-US" altLang="ja-JP" sz="1400" dirty="0">
                <a:latin typeface="Meiryo UI" panose="020B0604030504040204" pitchFamily="50" charset="-128"/>
                <a:ea typeface="Meiryo UI" panose="020B0604030504040204" pitchFamily="50" charset="-128"/>
              </a:rPr>
              <a:t>2.2</a:t>
            </a:r>
            <a:r>
              <a:rPr lang="ja-JP" altLang="en-US" sz="1400" dirty="0">
                <a:latin typeface="Meiryo UI" panose="020B0604030504040204" pitchFamily="50" charset="-128"/>
                <a:ea typeface="Meiryo UI" panose="020B0604030504040204" pitchFamily="50" charset="-128"/>
              </a:rPr>
              <a:t>万戸</a:t>
            </a:r>
            <a:r>
              <a:rPr lang="ja-JP" altLang="en-US" sz="1400" dirty="0" smtClean="0">
                <a:latin typeface="Meiryo UI" panose="020B0604030504040204" pitchFamily="50" charset="-128"/>
                <a:ea typeface="Meiryo UI" panose="020B0604030504040204" pitchFamily="50" charset="-128"/>
              </a:rPr>
              <a:t>。うち</a:t>
            </a:r>
            <a:r>
              <a:rPr lang="ja-JP" altLang="en-US" sz="1400" b="1" u="sng" dirty="0" smtClean="0">
                <a:solidFill>
                  <a:srgbClr val="FF0000"/>
                </a:solidFill>
                <a:latin typeface="Meiryo UI" panose="020B0604030504040204" pitchFamily="50" charset="-128"/>
                <a:ea typeface="Meiryo UI" panose="020B0604030504040204" pitchFamily="50" charset="-128"/>
              </a:rPr>
              <a:t>政策</a:t>
            </a:r>
            <a:r>
              <a:rPr lang="ja-JP" altLang="en-US" sz="1400" b="1" u="sng" dirty="0">
                <a:solidFill>
                  <a:srgbClr val="FF0000"/>
                </a:solidFill>
                <a:latin typeface="Meiryo UI" panose="020B0604030504040204" pitchFamily="50" charset="-128"/>
                <a:ea typeface="Meiryo UI" panose="020B0604030504040204" pitchFamily="50" charset="-128"/>
              </a:rPr>
              <a:t>空家</a:t>
            </a:r>
            <a:r>
              <a:rPr lang="ja-JP" altLang="en-US" sz="1400" b="1" u="sng" dirty="0" smtClean="0">
                <a:solidFill>
                  <a:srgbClr val="FF0000"/>
                </a:solidFill>
                <a:latin typeface="Meiryo UI" panose="020B0604030504040204" pitchFamily="50" charset="-128"/>
                <a:ea typeface="Meiryo UI" panose="020B0604030504040204" pitchFamily="50" charset="-128"/>
              </a:rPr>
              <a:t>等以外が</a:t>
            </a:r>
            <a:r>
              <a:rPr lang="ja-JP" altLang="en-US" sz="1400" b="1" u="sng" dirty="0">
                <a:solidFill>
                  <a:srgbClr val="FF0000"/>
                </a:solidFill>
                <a:latin typeface="Meiryo UI" panose="020B0604030504040204" pitchFamily="50" charset="-128"/>
                <a:ea typeface="Meiryo UI" panose="020B0604030504040204" pitchFamily="50" charset="-128"/>
              </a:rPr>
              <a:t>約</a:t>
            </a:r>
            <a:r>
              <a:rPr lang="en-US" altLang="ja-JP" sz="1400" b="1" u="sng" dirty="0">
                <a:solidFill>
                  <a:srgbClr val="FF0000"/>
                </a:solidFill>
                <a:latin typeface="Meiryo UI" panose="020B0604030504040204" pitchFamily="50" charset="-128"/>
                <a:ea typeface="Meiryo UI" panose="020B0604030504040204" pitchFamily="50" charset="-128"/>
              </a:rPr>
              <a:t>1.2</a:t>
            </a:r>
            <a:r>
              <a:rPr lang="ja-JP" altLang="en-US" sz="1400" b="1" u="sng" dirty="0">
                <a:solidFill>
                  <a:srgbClr val="FF0000"/>
                </a:solidFill>
                <a:latin typeface="Meiryo UI" panose="020B0604030504040204" pitchFamily="50" charset="-128"/>
                <a:ea typeface="Meiryo UI" panose="020B0604030504040204" pitchFamily="50" charset="-128"/>
              </a:rPr>
              <a:t>万戸</a:t>
            </a:r>
            <a:endParaRPr lang="en-US" altLang="ja-JP" sz="1400" dirty="0">
              <a:latin typeface="Meiryo UI" panose="020B0604030504040204" pitchFamily="50" charset="-128"/>
              <a:ea typeface="Meiryo UI" panose="020B0604030504040204" pitchFamily="50" charset="-128"/>
            </a:endParaRPr>
          </a:p>
        </p:txBody>
      </p:sp>
      <p:sp>
        <p:nvSpPr>
          <p:cNvPr id="182" name="テキスト ボックス 181"/>
          <p:cNvSpPr txBox="1"/>
          <p:nvPr/>
        </p:nvSpPr>
        <p:spPr>
          <a:xfrm>
            <a:off x="5352618" y="1931988"/>
            <a:ext cx="1562532" cy="253916"/>
          </a:xfrm>
          <a:prstGeom prst="rect">
            <a:avLst/>
          </a:prstGeom>
          <a:noFill/>
        </p:spPr>
        <p:txBody>
          <a:bodyPr wrap="square" rtlCol="0">
            <a:spAutoFit/>
          </a:bodyPr>
          <a:lstStyle/>
          <a:p>
            <a:pPr algn="ct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建設年度別管理戸数</a:t>
            </a:r>
            <a:r>
              <a:rPr lang="en-US" altLang="ja-JP" sz="1050" dirty="0">
                <a:latin typeface="BIZ UDPゴシック" panose="020B0400000000000000" pitchFamily="50" charset="-128"/>
                <a:ea typeface="BIZ UDPゴシック" panose="020B0400000000000000" pitchFamily="50" charset="-128"/>
              </a:rPr>
              <a:t>〕</a:t>
            </a:r>
            <a:endParaRPr lang="ja-JP" altLang="en-US" sz="1050" dirty="0">
              <a:latin typeface="BIZ UDPゴシック" panose="020B0400000000000000" pitchFamily="50" charset="-128"/>
              <a:ea typeface="BIZ UDPゴシック" panose="020B0400000000000000" pitchFamily="50" charset="-128"/>
            </a:endParaRPr>
          </a:p>
        </p:txBody>
      </p:sp>
      <p:sp>
        <p:nvSpPr>
          <p:cNvPr id="183" name="テキスト ボックス 182"/>
          <p:cNvSpPr txBox="1"/>
          <p:nvPr/>
        </p:nvSpPr>
        <p:spPr>
          <a:xfrm>
            <a:off x="6601161" y="2235989"/>
            <a:ext cx="882822" cy="553998"/>
          </a:xfrm>
          <a:prstGeom prst="rect">
            <a:avLst/>
          </a:prstGeom>
          <a:noFill/>
          <a:ln>
            <a:solidFill>
              <a:schemeClr val="accent1"/>
            </a:solidFill>
            <a:prstDash val="sysDash"/>
          </a:ln>
        </p:spPr>
        <p:txBody>
          <a:bodyPr wrap="square" rtlCol="0">
            <a:spAutoFit/>
          </a:bodyPr>
          <a:lstStyle/>
          <a:p>
            <a:pPr algn="ctr"/>
            <a:r>
              <a:rPr lang="ja-JP" altLang="en-US" sz="1000" dirty="0">
                <a:latin typeface="BIZ UDPゴシック" panose="020B0400000000000000" pitchFamily="50" charset="-128"/>
                <a:ea typeface="BIZ UDPゴシック" panose="020B0400000000000000" pitchFamily="50" charset="-128"/>
              </a:rPr>
              <a:t>管理戸数（</a:t>
            </a:r>
            <a:r>
              <a:rPr lang="en-US" altLang="ja-JP" sz="1000" dirty="0">
                <a:latin typeface="BIZ UDPゴシック" panose="020B0400000000000000" pitchFamily="50" charset="-128"/>
                <a:ea typeface="BIZ UDPゴシック" panose="020B0400000000000000" pitchFamily="50" charset="-128"/>
              </a:rPr>
              <a:t>R3.3.31</a:t>
            </a:r>
            <a:r>
              <a:rPr lang="ja-JP" altLang="en-US" sz="1000" dirty="0">
                <a:latin typeface="BIZ UDPゴシック" panose="020B0400000000000000" pitchFamily="50" charset="-128"/>
                <a:ea typeface="BIZ UDPゴシック" panose="020B0400000000000000" pitchFamily="50" charset="-128"/>
              </a:rPr>
              <a:t>）</a:t>
            </a:r>
            <a:endParaRPr lang="en-US" altLang="ja-JP" sz="1000" dirty="0">
              <a:latin typeface="BIZ UDPゴシック" panose="020B0400000000000000" pitchFamily="50" charset="-128"/>
              <a:ea typeface="BIZ UDPゴシック" panose="020B0400000000000000" pitchFamily="50" charset="-128"/>
            </a:endParaRPr>
          </a:p>
          <a:p>
            <a:pPr algn="ctr"/>
            <a:r>
              <a:rPr lang="en-US" altLang="ja-JP" sz="1000" dirty="0">
                <a:latin typeface="BIZ UDPゴシック" panose="020B0400000000000000" pitchFamily="50" charset="-128"/>
                <a:ea typeface="BIZ UDPゴシック" panose="020B0400000000000000" pitchFamily="50" charset="-128"/>
              </a:rPr>
              <a:t>117,317</a:t>
            </a:r>
            <a:r>
              <a:rPr lang="ja-JP" altLang="en-US" sz="1000" dirty="0">
                <a:latin typeface="BIZ UDPゴシック" panose="020B0400000000000000" pitchFamily="50" charset="-128"/>
                <a:ea typeface="BIZ UDPゴシック" panose="020B0400000000000000" pitchFamily="50" charset="-128"/>
              </a:rPr>
              <a:t>戸</a:t>
            </a:r>
          </a:p>
        </p:txBody>
      </p:sp>
      <p:sp>
        <p:nvSpPr>
          <p:cNvPr id="192" name="テキスト ボックス 191"/>
          <p:cNvSpPr txBox="1"/>
          <p:nvPr/>
        </p:nvSpPr>
        <p:spPr>
          <a:xfrm>
            <a:off x="7726980" y="1904067"/>
            <a:ext cx="2070161" cy="253916"/>
          </a:xfrm>
          <a:prstGeom prst="rect">
            <a:avLst/>
          </a:prstGeom>
          <a:noFill/>
        </p:spPr>
        <p:txBody>
          <a:bodyPr wrap="square" rtlCol="0">
            <a:spAutoFit/>
          </a:bodyPr>
          <a:lstStyle/>
          <a:p>
            <a:pPr algn="ct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応募倍率（総合募集）の推移</a:t>
            </a:r>
            <a:r>
              <a:rPr lang="en-US" altLang="ja-JP" sz="1050" dirty="0">
                <a:latin typeface="BIZ UDPゴシック" panose="020B0400000000000000" pitchFamily="50" charset="-128"/>
                <a:ea typeface="BIZ UDPゴシック" panose="020B0400000000000000" pitchFamily="50" charset="-128"/>
              </a:rPr>
              <a:t>〕</a:t>
            </a:r>
            <a:endParaRPr lang="ja-JP" altLang="en-US" sz="1050" dirty="0">
              <a:latin typeface="BIZ UDPゴシック" panose="020B0400000000000000" pitchFamily="50" charset="-128"/>
              <a:ea typeface="BIZ UDPゴシック" panose="020B0400000000000000" pitchFamily="50" charset="-128"/>
            </a:endParaRPr>
          </a:p>
        </p:txBody>
      </p:sp>
      <p:sp>
        <p:nvSpPr>
          <p:cNvPr id="193" name="正方形/長方形 192"/>
          <p:cNvSpPr/>
          <p:nvPr/>
        </p:nvSpPr>
        <p:spPr>
          <a:xfrm>
            <a:off x="55963" y="4093237"/>
            <a:ext cx="4637563" cy="272079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36">
              <a:solidFill>
                <a:schemeClr val="tx1"/>
              </a:solidFill>
            </a:endParaRPr>
          </a:p>
        </p:txBody>
      </p:sp>
      <p:sp>
        <p:nvSpPr>
          <p:cNvPr id="194" name="正方形/長方形 193"/>
          <p:cNvSpPr/>
          <p:nvPr/>
        </p:nvSpPr>
        <p:spPr>
          <a:xfrm>
            <a:off x="53860" y="3823859"/>
            <a:ext cx="4639666" cy="322223"/>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63501"/>
            <a:r>
              <a:rPr lang="ja-JP" altLang="en-US" sz="1600" b="1" dirty="0">
                <a:solidFill>
                  <a:schemeClr val="tx1"/>
                </a:solidFill>
                <a:latin typeface="BIZ UDPゴシック" panose="020B0400000000000000" pitchFamily="50" charset="-128"/>
                <a:ea typeface="BIZ UDPゴシック" panose="020B0400000000000000" pitchFamily="50" charset="-128"/>
              </a:rPr>
              <a:t>基本的な考え方</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195" name="正方形/長方形 194"/>
          <p:cNvSpPr/>
          <p:nvPr/>
        </p:nvSpPr>
        <p:spPr>
          <a:xfrm>
            <a:off x="4764367" y="3850609"/>
            <a:ext cx="5032773" cy="296342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36">
              <a:solidFill>
                <a:schemeClr val="tx1"/>
              </a:solidFill>
            </a:endParaRPr>
          </a:p>
        </p:txBody>
      </p:sp>
      <p:sp>
        <p:nvSpPr>
          <p:cNvPr id="196" name="正方形/長方形 195"/>
          <p:cNvSpPr/>
          <p:nvPr/>
        </p:nvSpPr>
        <p:spPr>
          <a:xfrm>
            <a:off x="4757596" y="3824648"/>
            <a:ext cx="5039545" cy="320306"/>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63501"/>
            <a:r>
              <a:rPr lang="ja-JP" altLang="en-US" sz="1600" b="1" dirty="0" smtClean="0">
                <a:solidFill>
                  <a:schemeClr val="tx1"/>
                </a:solidFill>
                <a:latin typeface="BIZ UDPゴシック" panose="020B0400000000000000" pitchFamily="50" charset="-128"/>
                <a:ea typeface="BIZ UDPゴシック" panose="020B0400000000000000" pitchFamily="50" charset="-128"/>
              </a:rPr>
              <a:t>取組の</a:t>
            </a:r>
            <a:r>
              <a:rPr lang="ja-JP" altLang="en-US" sz="1600" b="1" dirty="0">
                <a:solidFill>
                  <a:schemeClr val="tx1"/>
                </a:solidFill>
                <a:latin typeface="BIZ UDPゴシック" panose="020B0400000000000000" pitchFamily="50" charset="-128"/>
                <a:ea typeface="BIZ UDPゴシック" panose="020B0400000000000000" pitchFamily="50" charset="-128"/>
              </a:rPr>
              <a:t>方向性と具体的な</a:t>
            </a:r>
            <a:r>
              <a:rPr lang="ja-JP" altLang="en-US" sz="1600" b="1" dirty="0" smtClean="0">
                <a:solidFill>
                  <a:schemeClr val="tx1"/>
                </a:solidFill>
                <a:latin typeface="BIZ UDPゴシック" panose="020B0400000000000000" pitchFamily="50" charset="-128"/>
                <a:ea typeface="BIZ UDPゴシック" panose="020B0400000000000000" pitchFamily="50" charset="-128"/>
              </a:rPr>
              <a:t>取組</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200" name="正方形/長方形 199"/>
          <p:cNvSpPr/>
          <p:nvPr/>
        </p:nvSpPr>
        <p:spPr>
          <a:xfrm>
            <a:off x="4763586" y="6277990"/>
            <a:ext cx="5033554" cy="536044"/>
          </a:xfrm>
          <a:prstGeom prst="rect">
            <a:avLst/>
          </a:prstGeom>
        </p:spPr>
        <p:txBody>
          <a:bodyPr wrap="square">
            <a:spAutoFit/>
          </a:bodyPr>
          <a:lstStyle/>
          <a:p>
            <a:pPr marL="190504" indent="-190504">
              <a:spcBef>
                <a:spcPts val="286"/>
              </a:spcBef>
            </a:pPr>
            <a:r>
              <a:rPr lang="ja-JP" altLang="en-US" sz="1400" b="1" dirty="0">
                <a:latin typeface="Meiryo UI" panose="020B0604030504040204" pitchFamily="50" charset="-128"/>
                <a:ea typeface="Meiryo UI" panose="020B0604030504040204" pitchFamily="50" charset="-128"/>
              </a:rPr>
              <a:t>（ニ）入居者の安心やコミュニティを支えるソフト面の</a:t>
            </a:r>
            <a:r>
              <a:rPr lang="ja-JP" altLang="en-US" sz="1400" b="1" dirty="0" smtClean="0">
                <a:latin typeface="Meiryo UI" panose="020B0604030504040204" pitchFamily="50" charset="-128"/>
                <a:ea typeface="Meiryo UI" panose="020B0604030504040204" pitchFamily="50" charset="-128"/>
              </a:rPr>
              <a:t>取組等</a:t>
            </a:r>
            <a:endParaRPr lang="en-US" altLang="ja-JP" sz="1400" b="1" dirty="0">
              <a:latin typeface="Meiryo UI" panose="020B0604030504040204" pitchFamily="50" charset="-128"/>
              <a:ea typeface="Meiryo UI" panose="020B0604030504040204" pitchFamily="50" charset="-128"/>
            </a:endParaRPr>
          </a:p>
          <a:p>
            <a:pPr marL="129270" indent="-68037">
              <a:spcBef>
                <a:spcPts val="143"/>
              </a:spcBef>
            </a:pP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共益費</a:t>
            </a:r>
            <a:r>
              <a:rPr lang="ja-JP" altLang="en-US" sz="1400" dirty="0">
                <a:latin typeface="Meiryo UI" panose="020B0604030504040204" pitchFamily="50" charset="-128"/>
                <a:ea typeface="Meiryo UI" panose="020B0604030504040204" pitchFamily="50" charset="-128"/>
              </a:rPr>
              <a:t>としての府徴収範囲の拡大</a:t>
            </a:r>
            <a:r>
              <a:rPr lang="ja-JP" altLang="en-US" sz="1400" dirty="0" smtClean="0">
                <a:latin typeface="Meiryo UI" panose="020B0604030504040204" pitchFamily="50" charset="-128"/>
                <a:ea typeface="Meiryo UI" panose="020B0604030504040204" pitchFamily="50" charset="-128"/>
              </a:rPr>
              <a:t>検討　等</a:t>
            </a:r>
            <a:endParaRPr lang="en-US" altLang="ja-JP" sz="1400" dirty="0">
              <a:latin typeface="Meiryo UI" panose="020B0604030504040204" pitchFamily="50" charset="-128"/>
              <a:ea typeface="Meiryo UI" panose="020B0604030504040204" pitchFamily="50" charset="-128"/>
            </a:endParaRPr>
          </a:p>
        </p:txBody>
      </p:sp>
      <p:sp>
        <p:nvSpPr>
          <p:cNvPr id="201" name="正方形/長方形 200"/>
          <p:cNvSpPr/>
          <p:nvPr/>
        </p:nvSpPr>
        <p:spPr>
          <a:xfrm>
            <a:off x="4764368" y="5751899"/>
            <a:ext cx="5039543" cy="561692"/>
          </a:xfrm>
          <a:prstGeom prst="rect">
            <a:avLst/>
          </a:prstGeom>
        </p:spPr>
        <p:txBody>
          <a:bodyPr wrap="square">
            <a:spAutoFit/>
          </a:bodyPr>
          <a:lstStyle/>
          <a:p>
            <a:pPr>
              <a:spcBef>
                <a:spcPts val="286"/>
              </a:spcBef>
            </a:pPr>
            <a:r>
              <a:rPr lang="ja-JP" altLang="en-US" sz="1400" b="1" dirty="0">
                <a:latin typeface="Meiryo UI" panose="020B0604030504040204" pitchFamily="50" charset="-128"/>
                <a:ea typeface="Meiryo UI" panose="020B0604030504040204" pitchFamily="50" charset="-128"/>
              </a:rPr>
              <a:t>（ハ）良質なストック</a:t>
            </a:r>
            <a:r>
              <a:rPr lang="ja-JP" altLang="en-US" sz="1400" b="1" dirty="0" smtClean="0">
                <a:latin typeface="Meiryo UI" panose="020B0604030504040204" pitchFamily="50" charset="-128"/>
                <a:ea typeface="Meiryo UI" panose="020B0604030504040204" pitchFamily="50" charset="-128"/>
              </a:rPr>
              <a:t>形成</a:t>
            </a:r>
            <a:endParaRPr lang="en-US" altLang="ja-JP" sz="1400" b="1" dirty="0">
              <a:latin typeface="Meiryo UI" panose="020B0604030504040204" pitchFamily="50" charset="-128"/>
              <a:ea typeface="Meiryo UI" panose="020B0604030504040204" pitchFamily="50" charset="-128"/>
            </a:endParaRPr>
          </a:p>
          <a:p>
            <a:pPr>
              <a:spcBef>
                <a:spcPts val="286"/>
              </a:spcBef>
            </a:pPr>
            <a:r>
              <a:rPr lang="ja-JP" altLang="en-US" sz="1400" dirty="0" smtClean="0">
                <a:latin typeface="Meiryo UI" panose="020B0604030504040204" pitchFamily="50" charset="-128"/>
                <a:ea typeface="Meiryo UI" panose="020B0604030504040204" pitchFamily="50" charset="-128"/>
              </a:rPr>
              <a:t> ・エレベーター設置等のバリアフリー化　等</a:t>
            </a:r>
            <a:endParaRPr lang="en-US" altLang="ja-JP" sz="1400" dirty="0">
              <a:latin typeface="Meiryo UI" panose="020B0604030504040204" pitchFamily="50" charset="-128"/>
              <a:ea typeface="Meiryo UI" panose="020B0604030504040204" pitchFamily="50" charset="-128"/>
            </a:endParaRPr>
          </a:p>
        </p:txBody>
      </p:sp>
      <p:sp>
        <p:nvSpPr>
          <p:cNvPr id="202" name="正方形/長方形 201"/>
          <p:cNvSpPr/>
          <p:nvPr/>
        </p:nvSpPr>
        <p:spPr>
          <a:xfrm>
            <a:off x="4685930" y="1899329"/>
            <a:ext cx="2979483" cy="176092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36"/>
          </a:p>
        </p:txBody>
      </p:sp>
      <p:sp>
        <p:nvSpPr>
          <p:cNvPr id="203" name="正方形/長方形 202"/>
          <p:cNvSpPr/>
          <p:nvPr/>
        </p:nvSpPr>
        <p:spPr>
          <a:xfrm>
            <a:off x="7726980" y="1904068"/>
            <a:ext cx="2077832" cy="175618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36"/>
          </a:p>
        </p:txBody>
      </p:sp>
      <p:sp>
        <p:nvSpPr>
          <p:cNvPr id="3" name="スライド番号プレースホルダー 2"/>
          <p:cNvSpPr>
            <a:spLocks noGrp="1"/>
          </p:cNvSpPr>
          <p:nvPr>
            <p:ph type="sldNum" sz="quarter" idx="12"/>
          </p:nvPr>
        </p:nvSpPr>
        <p:spPr>
          <a:xfrm>
            <a:off x="7528606" y="6474871"/>
            <a:ext cx="2311400" cy="365125"/>
          </a:xfrm>
        </p:spPr>
        <p:txBody>
          <a:bodyPr/>
          <a:lstStyle/>
          <a:p>
            <a:fld id="{EA6D242B-6A52-4C5C-AF40-54B5FB6D04E5}" type="slidenum">
              <a:rPr kumimoji="1" lang="ja-JP" altLang="en-US" smtClean="0"/>
              <a:t>35</a:t>
            </a:fld>
            <a:endParaRPr kumimoji="1" lang="ja-JP" altLang="en-US" dirty="0"/>
          </a:p>
        </p:txBody>
      </p:sp>
      <p:sp>
        <p:nvSpPr>
          <p:cNvPr id="34" name="正方形/長方形 33">
            <a:extLst>
              <a:ext uri="{FF2B5EF4-FFF2-40B4-BE49-F238E27FC236}">
                <a16:creationId xmlns:a16="http://schemas.microsoft.com/office/drawing/2014/main" id="{B2214278-2596-4ED4-9E11-B8C83DB4BFF5}"/>
              </a:ext>
            </a:extLst>
          </p:cNvPr>
          <p:cNvSpPr/>
          <p:nvPr/>
        </p:nvSpPr>
        <p:spPr bwMode="gray">
          <a:xfrm>
            <a:off x="156522" y="918215"/>
            <a:ext cx="2015178" cy="423079"/>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計画の概要</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4643376" y="2263178"/>
            <a:ext cx="3170195" cy="1383912"/>
          </a:xfrm>
          <a:prstGeom prst="rect">
            <a:avLst/>
          </a:prstGeom>
        </p:spPr>
      </p:pic>
      <p:pic>
        <p:nvPicPr>
          <p:cNvPr id="4" name="図 3"/>
          <p:cNvPicPr>
            <a:picLocks noChangeAspect="1"/>
          </p:cNvPicPr>
          <p:nvPr/>
        </p:nvPicPr>
        <p:blipFill>
          <a:blip r:embed="rId4"/>
          <a:stretch>
            <a:fillRect/>
          </a:stretch>
        </p:blipFill>
        <p:spPr>
          <a:xfrm>
            <a:off x="7737188" y="1975109"/>
            <a:ext cx="2066723" cy="1688738"/>
          </a:xfrm>
          <a:prstGeom prst="rect">
            <a:avLst/>
          </a:prstGeom>
        </p:spPr>
      </p:pic>
    </p:spTree>
    <p:extLst>
      <p:ext uri="{BB962C8B-B14F-4D97-AF65-F5344CB8AC3E}">
        <p14:creationId xmlns:p14="http://schemas.microsoft.com/office/powerpoint/2010/main" val="2130405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110067" y="978920"/>
            <a:ext cx="9699625" cy="5801470"/>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dirty="0">
              <a:solidFill>
                <a:schemeClr val="tx1"/>
              </a:solidFill>
            </a:endParaRPr>
          </a:p>
        </p:txBody>
      </p:sp>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⑬大阪府営</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住宅ストック総合活用計画</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の取組の推進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6"/>
          <p:cNvSpPr>
            <a:spLocks noGrp="1"/>
          </p:cNvSpPr>
          <p:nvPr>
            <p:ph type="sldNum" sz="quarter" idx="12"/>
          </p:nvPr>
        </p:nvSpPr>
        <p:spPr>
          <a:xfrm>
            <a:off x="7498292" y="6427620"/>
            <a:ext cx="2311400" cy="365125"/>
          </a:xfrm>
        </p:spPr>
        <p:txBody>
          <a:bodyPr/>
          <a:lstStyle/>
          <a:p>
            <a:fld id="{EA6D242B-6A52-4C5C-AF40-54B5FB6D04E5}" type="slidenum">
              <a:rPr kumimoji="1" lang="ja-JP" altLang="en-US" smtClean="0"/>
              <a:t>36</a:t>
            </a:fld>
            <a:endParaRPr kumimoji="1" lang="ja-JP" altLang="en-US" dirty="0"/>
          </a:p>
        </p:txBody>
      </p:sp>
      <p:sp>
        <p:nvSpPr>
          <p:cNvPr id="35" name="テキスト ボックス 34"/>
          <p:cNvSpPr txBox="1"/>
          <p:nvPr/>
        </p:nvSpPr>
        <p:spPr>
          <a:xfrm>
            <a:off x="110067" y="1072304"/>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令和４年度の主な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173941" y="1472245"/>
            <a:ext cx="8364941" cy="5283434"/>
          </a:xfrm>
          <a:prstGeom prst="rect">
            <a:avLst/>
          </a:prstGeom>
        </p:spPr>
        <p:txBody>
          <a:bodyPr wrap="square">
            <a:spAutoFit/>
          </a:bodyPr>
          <a:lstStyle/>
          <a:p>
            <a:endParaRPr lang="en-US" altLang="ja-JP" sz="433" dirty="0">
              <a:latin typeface="Meiryo UI" panose="020B0604030504040204" pitchFamily="50" charset="-128"/>
              <a:ea typeface="Meiryo UI" panose="020B0604030504040204" pitchFamily="50" charset="-128"/>
            </a:endParaRPr>
          </a:p>
          <a:p>
            <a:pPr indent="174625">
              <a:spcAft>
                <a:spcPts val="600"/>
              </a:spcAft>
            </a:pPr>
            <a:r>
              <a:rPr lang="ja-JP" altLang="en-US" sz="1600" b="1"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再編・整備に向けた取組</a:t>
            </a:r>
            <a:endParaRPr lang="en-US" altLang="ja-JP" sz="1600" b="1" u="sng" dirty="0">
              <a:solidFill>
                <a:srgbClr val="FF0000"/>
              </a:solidFill>
              <a:latin typeface="Meiryo UI" panose="020B0604030504040204" pitchFamily="50" charset="-128"/>
              <a:ea typeface="Meiryo UI" panose="020B0604030504040204" pitchFamily="50" charset="-128"/>
            </a:endParaRPr>
          </a:p>
          <a:p>
            <a:pPr indent="363538">
              <a:lnSpc>
                <a:spcPts val="2400"/>
              </a:lnSpc>
            </a:pPr>
            <a:r>
              <a:rPr lang="ja-JP" altLang="en-US" sz="1600" dirty="0" smtClean="0">
                <a:latin typeface="Meiryo UI" panose="020B0604030504040204" pitchFamily="50" charset="-128"/>
                <a:ea typeface="Meiryo UI" panose="020B0604030504040204" pitchFamily="50" charset="-128"/>
              </a:rPr>
              <a:t>・エレベーター設置を取止め、集約建替に</a:t>
            </a:r>
            <a:r>
              <a:rPr lang="ja-JP" altLang="en-US" sz="1600" b="1" u="sng" dirty="0" smtClean="0">
                <a:solidFill>
                  <a:srgbClr val="FF0000"/>
                </a:solidFill>
                <a:latin typeface="Meiryo UI" panose="020B0604030504040204" pitchFamily="50" charset="-128"/>
                <a:ea typeface="Meiryo UI" panose="020B0604030504040204" pitchFamily="50" charset="-128"/>
              </a:rPr>
              <a:t>事業</a:t>
            </a:r>
            <a:r>
              <a:rPr lang="ja-JP" altLang="en-US" sz="1600" b="1" u="sng" dirty="0">
                <a:solidFill>
                  <a:srgbClr val="FF0000"/>
                </a:solidFill>
                <a:latin typeface="Meiryo UI" panose="020B0604030504040204" pitchFamily="50" charset="-128"/>
                <a:ea typeface="Meiryo UI" panose="020B0604030504040204" pitchFamily="50" charset="-128"/>
              </a:rPr>
              <a:t>方針を変更した団地への説明等</a:t>
            </a:r>
            <a:r>
              <a:rPr lang="ja-JP" altLang="en-US" sz="1600" b="1" u="sng" dirty="0" smtClean="0">
                <a:solidFill>
                  <a:srgbClr val="FF0000"/>
                </a:solidFill>
                <a:latin typeface="Meiryo UI" panose="020B0604030504040204" pitchFamily="50" charset="-128"/>
                <a:ea typeface="Meiryo UI" panose="020B0604030504040204" pitchFamily="50" charset="-128"/>
              </a:rPr>
              <a:t>を順次実施</a:t>
            </a:r>
            <a:endParaRPr lang="en-US" altLang="ja-JP" sz="1600" b="1" u="sng" dirty="0">
              <a:solidFill>
                <a:srgbClr val="FF0000"/>
              </a:solidFill>
              <a:latin typeface="Meiryo UI" panose="020B0604030504040204" pitchFamily="50" charset="-128"/>
              <a:ea typeface="Meiryo UI" panose="020B0604030504040204" pitchFamily="50" charset="-128"/>
            </a:endParaRPr>
          </a:p>
          <a:p>
            <a:pPr indent="363538">
              <a:lnSpc>
                <a:spcPts val="2400"/>
              </a:lnSpc>
            </a:pPr>
            <a:r>
              <a:rPr lang="ja-JP" altLang="en-US" sz="1600" dirty="0" smtClean="0">
                <a:latin typeface="Meiryo UI" panose="020B0604030504040204" pitchFamily="50" charset="-128"/>
                <a:ea typeface="Meiryo UI" panose="020B0604030504040204" pitchFamily="50" charset="-128"/>
              </a:rPr>
              <a:t>・新たな集約建替事業の実施に向け、一部の団地について、</a:t>
            </a:r>
            <a:r>
              <a:rPr lang="ja-JP" altLang="en-US" sz="1600" b="1" u="sng" dirty="0" smtClean="0">
                <a:solidFill>
                  <a:srgbClr val="FF0000"/>
                </a:solidFill>
                <a:latin typeface="Meiryo UI" panose="020B0604030504040204" pitchFamily="50" charset="-128"/>
                <a:ea typeface="Meiryo UI" panose="020B0604030504040204" pitchFamily="50" charset="-128"/>
              </a:rPr>
              <a:t>基本計画を策定</a:t>
            </a:r>
            <a:endParaRPr lang="en-US" altLang="ja-JP" sz="1600" b="1" u="sng" dirty="0" smtClean="0">
              <a:solidFill>
                <a:srgbClr val="FF0000"/>
              </a:solidFill>
              <a:latin typeface="Meiryo UI" panose="020B0604030504040204" pitchFamily="50" charset="-128"/>
              <a:ea typeface="Meiryo UI" panose="020B0604030504040204" pitchFamily="50" charset="-128"/>
            </a:endParaRPr>
          </a:p>
          <a:p>
            <a:pPr indent="363538">
              <a:lnSpc>
                <a:spcPts val="2400"/>
              </a:lnSpc>
            </a:pPr>
            <a:r>
              <a:rPr lang="ja-JP" altLang="en-US" sz="1600" dirty="0" smtClean="0">
                <a:latin typeface="Meiryo UI" panose="020B0604030504040204" pitchFamily="50" charset="-128"/>
                <a:ea typeface="Meiryo UI" panose="020B0604030504040204" pitchFamily="50" charset="-128"/>
              </a:rPr>
              <a:t>・低需要団地における集約廃止事業を継続実施</a:t>
            </a:r>
            <a:endParaRPr lang="en-US" altLang="ja-JP" sz="1600" dirty="0" smtClean="0">
              <a:latin typeface="Meiryo UI" panose="020B0604030504040204" pitchFamily="50" charset="-128"/>
              <a:ea typeface="Meiryo UI" panose="020B0604030504040204" pitchFamily="50" charset="-128"/>
            </a:endParaRPr>
          </a:p>
          <a:p>
            <a:endParaRPr lang="en-US" altLang="ja-JP" sz="800" b="1" dirty="0">
              <a:latin typeface="Meiryo UI" panose="020B0604030504040204" pitchFamily="50" charset="-128"/>
              <a:ea typeface="Meiryo UI" panose="020B0604030504040204" pitchFamily="50" charset="-128"/>
            </a:endParaRPr>
          </a:p>
          <a:p>
            <a:pPr indent="174625">
              <a:spcAft>
                <a:spcPts val="600"/>
              </a:spcAft>
            </a:pPr>
            <a:r>
              <a:rPr lang="ja-JP" altLang="en-US" sz="1600" b="1" dirty="0" smtClean="0">
                <a:latin typeface="Meiryo UI" panose="020B0604030504040204" pitchFamily="50" charset="-128"/>
                <a:ea typeface="Meiryo UI" panose="020B0604030504040204" pitchFamily="50" charset="-128"/>
              </a:rPr>
              <a:t>○耐震化の推進</a:t>
            </a:r>
            <a:endParaRPr lang="en-US" altLang="ja-JP" sz="1600" b="1" dirty="0" smtClean="0">
              <a:latin typeface="Meiryo UI" panose="020B0604030504040204" pitchFamily="50" charset="-128"/>
              <a:ea typeface="Meiryo UI" panose="020B0604030504040204" pitchFamily="50" charset="-128"/>
            </a:endParaRPr>
          </a:p>
          <a:p>
            <a:pPr marL="363538"/>
            <a:r>
              <a:rPr lang="ja-JP" altLang="en-US" sz="1600" dirty="0" smtClean="0">
                <a:latin typeface="Meiryo UI" panose="020B0604030504040204" pitchFamily="50" charset="-128"/>
                <a:ea typeface="Meiryo UI" panose="020B0604030504040204" pitchFamily="50" charset="-128"/>
              </a:rPr>
              <a:t>・耐震化のための建替事業を継続実施</a:t>
            </a:r>
            <a:endParaRPr lang="en-US" altLang="ja-JP" sz="1600" dirty="0" smtClean="0">
              <a:latin typeface="Meiryo UI" panose="020B0604030504040204" pitchFamily="50" charset="-128"/>
              <a:ea typeface="Meiryo UI" panose="020B0604030504040204" pitchFamily="50" charset="-128"/>
            </a:endParaRPr>
          </a:p>
          <a:p>
            <a:pPr marL="363538"/>
            <a:r>
              <a:rPr lang="ja-JP" altLang="en-US" sz="1600" dirty="0" smtClean="0">
                <a:latin typeface="Meiryo UI" panose="020B0604030504040204" pitchFamily="50" charset="-128"/>
                <a:ea typeface="Meiryo UI" panose="020B0604030504040204" pitchFamily="50" charset="-128"/>
              </a:rPr>
              <a:t>・高層住宅の耐震改修事業を実施（</a:t>
            </a:r>
            <a:r>
              <a:rPr lang="en-US" altLang="ja-JP" sz="1600" dirty="0" smtClean="0">
                <a:latin typeface="Meiryo UI" panose="020B0604030504040204" pitchFamily="50" charset="-128"/>
                <a:ea typeface="Meiryo UI" panose="020B0604030504040204" pitchFamily="50" charset="-128"/>
              </a:rPr>
              <a:t>R4</a:t>
            </a:r>
            <a:r>
              <a:rPr lang="ja-JP" altLang="en-US" sz="1600" dirty="0" smtClean="0">
                <a:latin typeface="Meiryo UI" panose="020B0604030504040204" pitchFamily="50" charset="-128"/>
                <a:ea typeface="Meiryo UI" panose="020B0604030504040204" pitchFamily="50" charset="-128"/>
              </a:rPr>
              <a:t>年度で</a:t>
            </a:r>
            <a:r>
              <a:rPr lang="ja-JP" altLang="en-US" sz="1600" b="1" u="sng" dirty="0" smtClean="0">
                <a:solidFill>
                  <a:srgbClr val="FF0000"/>
                </a:solidFill>
                <a:latin typeface="Meiryo UI" panose="020B0604030504040204" pitchFamily="50" charset="-128"/>
                <a:ea typeface="Meiryo UI" panose="020B0604030504040204" pitchFamily="50" charset="-128"/>
              </a:rPr>
              <a:t>全ての耐震改修事業が完了予定</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indent="174625"/>
            <a:endParaRPr lang="en-US" altLang="ja-JP" sz="1600" b="1" dirty="0" smtClean="0">
              <a:latin typeface="Meiryo UI" panose="020B0604030504040204" pitchFamily="50" charset="-128"/>
              <a:ea typeface="Meiryo UI" panose="020B0604030504040204" pitchFamily="50" charset="-128"/>
            </a:endParaRPr>
          </a:p>
          <a:p>
            <a:pPr indent="174625">
              <a:spcAft>
                <a:spcPts val="600"/>
              </a:spcAft>
            </a:pPr>
            <a:r>
              <a:rPr lang="ja-JP" altLang="en-US" sz="1600" b="1" dirty="0" smtClean="0">
                <a:latin typeface="Meiryo UI" panose="020B0604030504040204" pitchFamily="50" charset="-128"/>
                <a:ea typeface="Meiryo UI" panose="020B0604030504040204" pitchFamily="50" charset="-128"/>
              </a:rPr>
              <a:t>○募集における</a:t>
            </a:r>
            <a:r>
              <a:rPr lang="ja-JP" altLang="en-US" sz="1600" b="1" u="sng" dirty="0" smtClean="0">
                <a:solidFill>
                  <a:srgbClr val="FF0000"/>
                </a:solidFill>
                <a:latin typeface="Meiryo UI" panose="020B0604030504040204" pitchFamily="50" charset="-128"/>
                <a:ea typeface="Meiryo UI" panose="020B0604030504040204" pitchFamily="50" charset="-128"/>
              </a:rPr>
              <a:t>入居人数要件の変更</a:t>
            </a:r>
            <a:endParaRPr lang="en-US" altLang="ja-JP" sz="1600" b="1" u="sng" dirty="0">
              <a:solidFill>
                <a:srgbClr val="FF0000"/>
              </a:solidFill>
              <a:latin typeface="Meiryo UI" panose="020B0604030504040204" pitchFamily="50" charset="-128"/>
              <a:ea typeface="Meiryo UI" panose="020B0604030504040204" pitchFamily="50" charset="-128"/>
            </a:endParaRPr>
          </a:p>
          <a:p>
            <a:pPr marL="444500" indent="-80963"/>
            <a:r>
              <a:rPr lang="ja-JP" altLang="en-US" sz="1600" dirty="0">
                <a:latin typeface="Meiryo UI" panose="020B0604030504040204" pitchFamily="50" charset="-128"/>
                <a:ea typeface="Meiryo UI" panose="020B0604030504040204" pitchFamily="50" charset="-128"/>
              </a:rPr>
              <a:t>・これまで、入居人数要件が</a:t>
            </a:r>
            <a:r>
              <a:rPr lang="en-US" altLang="ja-JP" sz="1600" dirty="0">
                <a:latin typeface="Meiryo UI" panose="020B0604030504040204" pitchFamily="50" charset="-128"/>
                <a:ea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rPr>
              <a:t>寝室で</a:t>
            </a:r>
            <a:r>
              <a:rPr lang="en-US" altLang="ja-JP" sz="1600" dirty="0">
                <a:latin typeface="Meiryo UI" panose="020B0604030504040204" pitchFamily="50" charset="-128"/>
                <a:ea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rPr>
              <a:t>人以上、</a:t>
            </a:r>
            <a:r>
              <a:rPr lang="en-US" altLang="ja-JP" sz="1600" dirty="0">
                <a:latin typeface="Meiryo UI" panose="020B0604030504040204" pitchFamily="50" charset="-128"/>
                <a:ea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rPr>
              <a:t>寝室で</a:t>
            </a:r>
            <a:r>
              <a:rPr lang="en-US" altLang="ja-JP" sz="1600" dirty="0">
                <a:latin typeface="Meiryo UI" panose="020B0604030504040204" pitchFamily="50" charset="-128"/>
                <a:ea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rPr>
              <a:t>人以上となっていた住戸に</a:t>
            </a:r>
            <a:r>
              <a:rPr lang="ja-JP" altLang="en-US" sz="1600" dirty="0" smtClean="0">
                <a:latin typeface="Meiryo UI" panose="020B0604030504040204" pitchFamily="50" charset="-128"/>
                <a:ea typeface="Meiryo UI" panose="020B0604030504040204" pitchFamily="50" charset="-128"/>
              </a:rPr>
              <a:t>ついて、</a:t>
            </a:r>
            <a:endParaRPr lang="en-US" altLang="ja-JP" sz="1600" dirty="0" smtClean="0">
              <a:latin typeface="Meiryo UI" panose="020B0604030504040204" pitchFamily="50" charset="-128"/>
              <a:ea typeface="Meiryo UI" panose="020B0604030504040204" pitchFamily="50" charset="-128"/>
            </a:endParaRPr>
          </a:p>
          <a:p>
            <a:pPr marL="444500"/>
            <a:r>
              <a:rPr lang="ja-JP" altLang="en-US" sz="1600" dirty="0" smtClean="0">
                <a:latin typeface="Meiryo UI" panose="020B0604030504040204" pitchFamily="50" charset="-128"/>
                <a:ea typeface="Meiryo UI" panose="020B0604030504040204" pitchFamily="50" charset="-128"/>
              </a:rPr>
              <a:t>それぞれ</a:t>
            </a:r>
            <a:r>
              <a:rPr lang="en-US" altLang="ja-JP" sz="1600" dirty="0">
                <a:latin typeface="Meiryo UI" panose="020B0604030504040204" pitchFamily="50" charset="-128"/>
                <a:ea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rPr>
              <a:t>人以上、</a:t>
            </a:r>
            <a:r>
              <a:rPr lang="en-US" altLang="ja-JP" sz="1600" dirty="0">
                <a:latin typeface="Meiryo UI" panose="020B0604030504040204" pitchFamily="50" charset="-128"/>
                <a:ea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rPr>
              <a:t>人以上</a:t>
            </a:r>
            <a:r>
              <a:rPr lang="ja-JP" altLang="en-US" sz="1600" dirty="0" smtClean="0">
                <a:latin typeface="Meiryo UI" panose="020B0604030504040204" pitchFamily="50" charset="-128"/>
                <a:ea typeface="Meiryo UI" panose="020B0604030504040204" pitchFamily="50" charset="-128"/>
              </a:rPr>
              <a:t>に変更（</a:t>
            </a:r>
            <a:r>
              <a:rPr lang="en-US" altLang="ja-JP" sz="1600" dirty="0" smtClean="0">
                <a:latin typeface="Meiryo UI" panose="020B0604030504040204" pitchFamily="50" charset="-128"/>
                <a:ea typeface="Meiryo UI" panose="020B0604030504040204" pitchFamily="50" charset="-128"/>
              </a:rPr>
              <a:t>R4</a:t>
            </a:r>
            <a:r>
              <a:rPr lang="ja-JP" altLang="en-US" sz="1600" dirty="0" smtClean="0">
                <a:latin typeface="Meiryo UI" panose="020B0604030504040204" pitchFamily="50" charset="-128"/>
                <a:ea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rPr>
              <a:t>月から）</a:t>
            </a:r>
            <a:endParaRPr lang="en-US" altLang="ja-JP" sz="1600" dirty="0" smtClean="0">
              <a:latin typeface="Meiryo UI" panose="020B0604030504040204" pitchFamily="50" charset="-128"/>
              <a:ea typeface="Meiryo UI" panose="020B0604030504040204" pitchFamily="50" charset="-128"/>
            </a:endParaRPr>
          </a:p>
          <a:p>
            <a:pPr marL="444500" indent="-80963"/>
            <a:endParaRPr lang="en-US" altLang="ja-JP" sz="1600" dirty="0">
              <a:latin typeface="Meiryo UI" panose="020B0604030504040204" pitchFamily="50" charset="-128"/>
              <a:ea typeface="Meiryo UI" panose="020B0604030504040204" pitchFamily="50" charset="-128"/>
            </a:endParaRPr>
          </a:p>
          <a:p>
            <a:pPr indent="174625">
              <a:spcAft>
                <a:spcPts val="600"/>
              </a:spcAft>
            </a:pPr>
            <a:r>
              <a:rPr lang="ja-JP" altLang="en-US" sz="1600" b="1"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共益費として府が徴収する項目の拡大</a:t>
            </a:r>
            <a:endParaRPr lang="en-US" altLang="ja-JP" sz="1600" b="1" u="sng" dirty="0">
              <a:solidFill>
                <a:srgbClr val="FF0000"/>
              </a:solidFill>
              <a:latin typeface="Meiryo UI" panose="020B0604030504040204" pitchFamily="50" charset="-128"/>
              <a:ea typeface="Meiryo UI" panose="020B0604030504040204" pitchFamily="50" charset="-128"/>
            </a:endParaRPr>
          </a:p>
          <a:p>
            <a:pPr marL="444500" indent="-80963"/>
            <a:r>
              <a:rPr lang="ja-JP" altLang="en-US" sz="1600" dirty="0" smtClean="0">
                <a:latin typeface="Meiryo UI" panose="020B0604030504040204" pitchFamily="50" charset="-128"/>
                <a:ea typeface="Meiryo UI" panose="020B0604030504040204" pitchFamily="50" charset="-128"/>
              </a:rPr>
              <a:t>・入居者負担の軽減に向けた項目拡大について、</a:t>
            </a:r>
            <a:r>
              <a:rPr lang="en-US" altLang="ja-JP" sz="1600" dirty="0" smtClean="0">
                <a:latin typeface="Meiryo UI" panose="020B0604030504040204" pitchFamily="50" charset="-128"/>
                <a:ea typeface="Meiryo UI" panose="020B0604030504040204" pitchFamily="50" charset="-128"/>
              </a:rPr>
              <a:t>R5</a:t>
            </a:r>
            <a:r>
              <a:rPr lang="ja-JP" altLang="en-US" sz="1600" dirty="0" smtClean="0">
                <a:latin typeface="Meiryo UI" panose="020B0604030504040204" pitchFamily="50" charset="-128"/>
                <a:ea typeface="Meiryo UI" panose="020B0604030504040204" pitchFamily="50" charset="-128"/>
              </a:rPr>
              <a:t>年度からの運用開始に向け制度周知を図る</a:t>
            </a:r>
            <a:endParaRPr lang="en-US" altLang="ja-JP" sz="1600" dirty="0" smtClean="0">
              <a:latin typeface="Meiryo UI" panose="020B0604030504040204" pitchFamily="50" charset="-128"/>
              <a:ea typeface="Meiryo UI" panose="020B0604030504040204" pitchFamily="50" charset="-128"/>
            </a:endParaRPr>
          </a:p>
          <a:p>
            <a:pPr marL="444500" indent="-80963"/>
            <a:endParaRPr lang="en-US" altLang="ja-JP" sz="1600" dirty="0" smtClean="0">
              <a:latin typeface="Meiryo UI" panose="020B0604030504040204" pitchFamily="50" charset="-128"/>
              <a:ea typeface="Meiryo UI" panose="020B0604030504040204" pitchFamily="50" charset="-128"/>
            </a:endParaRPr>
          </a:p>
          <a:p>
            <a:pPr indent="174625">
              <a:spcAft>
                <a:spcPts val="600"/>
              </a:spcAft>
            </a:pPr>
            <a:r>
              <a:rPr lang="ja-JP" altLang="en-US" sz="1600" b="1" dirty="0" smtClean="0">
                <a:latin typeface="Meiryo UI" panose="020B0604030504040204" pitchFamily="50" charset="-128"/>
                <a:ea typeface="Meiryo UI" panose="020B0604030504040204" pitchFamily="50" charset="-128"/>
              </a:rPr>
              <a:t>○府営住宅ストックのまちづくりへの活用</a:t>
            </a:r>
            <a:endParaRPr lang="en-US" altLang="ja-JP" sz="1600" b="1" dirty="0">
              <a:latin typeface="Meiryo UI" panose="020B0604030504040204" pitchFamily="50" charset="-128"/>
              <a:ea typeface="Meiryo UI" panose="020B0604030504040204" pitchFamily="50" charset="-128"/>
            </a:endParaRPr>
          </a:p>
          <a:p>
            <a:pPr marL="444500" indent="-80963"/>
            <a:r>
              <a:rPr lang="ja-JP" altLang="en-US" sz="1600" dirty="0" smtClean="0">
                <a:latin typeface="Meiryo UI" panose="020B0604030504040204" pitchFamily="50" charset="-128"/>
                <a:ea typeface="Meiryo UI" panose="020B0604030504040204" pitchFamily="50" charset="-128"/>
              </a:rPr>
              <a:t>・</a:t>
            </a:r>
            <a:r>
              <a:rPr lang="ja-JP" altLang="en-US" sz="1600" b="1" u="sng" dirty="0" smtClean="0">
                <a:solidFill>
                  <a:srgbClr val="FF0000"/>
                </a:solidFill>
                <a:latin typeface="Meiryo UI" panose="020B0604030504040204" pitchFamily="50" charset="-128"/>
                <a:ea typeface="Meiryo UI" panose="020B0604030504040204" pitchFamily="50" charset="-128"/>
              </a:rPr>
              <a:t>東大阪春宮住宅の活用地について、まちづくりに寄与</a:t>
            </a:r>
            <a:r>
              <a:rPr lang="ja-JP" altLang="en-US" sz="1600" dirty="0" smtClean="0">
                <a:latin typeface="Meiryo UI" panose="020B0604030504040204" pitchFamily="50" charset="-128"/>
                <a:ea typeface="Meiryo UI" panose="020B0604030504040204" pitchFamily="50" charset="-128"/>
              </a:rPr>
              <a:t>するよう、地元市をはじめ関係者と連携を図りながら売却を推進</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19230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⑬公的賃貸住宅事業者間連携の取組の推進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98728" y="1806126"/>
            <a:ext cx="9708544" cy="800219"/>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○複数</a:t>
            </a:r>
            <a:r>
              <a:rPr lang="ja-JP" altLang="en-US" sz="1600" dirty="0">
                <a:latin typeface="Meiryo UI" panose="020B0604030504040204" pitchFamily="50" charset="-128"/>
                <a:ea typeface="Meiryo UI" panose="020B0604030504040204" pitchFamily="50" charset="-128"/>
              </a:rPr>
              <a:t>の事業主体による公的賃貸住宅が存する</a:t>
            </a:r>
            <a:r>
              <a:rPr lang="en-US" altLang="ja-JP" sz="1600" dirty="0">
                <a:latin typeface="Meiryo UI" panose="020B0604030504040204" pitchFamily="50" charset="-128"/>
                <a:ea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rPr>
              <a:t>市町で、</a:t>
            </a:r>
            <a:r>
              <a:rPr lang="ja-JP" altLang="en-US" sz="1600" b="1" u="sng" dirty="0" smtClean="0">
                <a:solidFill>
                  <a:srgbClr val="FF0000"/>
                </a:solidFill>
                <a:latin typeface="Meiryo UI" panose="020B0604030504040204" pitchFamily="50" charset="-128"/>
                <a:ea typeface="Meiryo UI" panose="020B0604030504040204" pitchFamily="50" charset="-128"/>
              </a:rPr>
              <a:t>令和３年度に地域再生連携協議会を設置し、</a:t>
            </a:r>
            <a:endParaRPr lang="en-US" altLang="ja-JP" sz="1600" dirty="0" smtClean="0">
              <a:latin typeface="Meiryo UI" panose="020B0604030504040204" pitchFamily="50" charset="-128"/>
              <a:ea typeface="Meiryo UI" panose="020B0604030504040204" pitchFamily="50" charset="-128"/>
            </a:endParaRPr>
          </a:p>
          <a:p>
            <a:r>
              <a:rPr lang="ja-JP" altLang="en-US" sz="1600" b="1" dirty="0">
                <a:solidFill>
                  <a:srgbClr val="FF0000"/>
                </a:solidFill>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府</a:t>
            </a:r>
            <a:r>
              <a:rPr lang="ja-JP" altLang="en-US" sz="1600" b="1" u="sng" dirty="0">
                <a:solidFill>
                  <a:srgbClr val="FF0000"/>
                </a:solidFill>
                <a:latin typeface="Meiryo UI" panose="020B0604030504040204" pitchFamily="50" charset="-128"/>
                <a:ea typeface="Meiryo UI" panose="020B0604030504040204" pitchFamily="50" charset="-128"/>
              </a:rPr>
              <a:t>の方針や各公的賃貸住宅事業者の情報を</a:t>
            </a:r>
            <a:r>
              <a:rPr lang="ja-JP" altLang="en-US" sz="1600" b="1" u="sng" dirty="0" smtClean="0">
                <a:solidFill>
                  <a:srgbClr val="FF0000"/>
                </a:solidFill>
                <a:latin typeface="Meiryo UI" panose="020B0604030504040204" pitchFamily="50" charset="-128"/>
                <a:ea typeface="Meiryo UI" panose="020B0604030504040204" pitchFamily="50" charset="-128"/>
              </a:rPr>
              <a:t>共有</a:t>
            </a:r>
            <a:endParaRPr lang="en-US" altLang="ja-JP" sz="800" dirty="0" smtClean="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メンバーは府、市町、公社、</a:t>
            </a:r>
            <a:r>
              <a:rPr lang="en-US" altLang="ja-JP" sz="1400" dirty="0" smtClean="0">
                <a:latin typeface="Meiryo UI" panose="020B0604030504040204" pitchFamily="50" charset="-128"/>
                <a:ea typeface="Meiryo UI" panose="020B0604030504040204" pitchFamily="50" charset="-128"/>
              </a:rPr>
              <a:t>UR</a:t>
            </a:r>
            <a:endParaRPr lang="en-US" altLang="ja-JP" sz="800" b="1" dirty="0" smtClean="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485742" y="6414252"/>
            <a:ext cx="2311400" cy="365125"/>
          </a:xfrm>
        </p:spPr>
        <p:txBody>
          <a:bodyPr/>
          <a:lstStyle/>
          <a:p>
            <a:fld id="{EA6D242B-6A52-4C5C-AF40-54B5FB6D04E5}" type="slidenum">
              <a:rPr kumimoji="1" lang="ja-JP" altLang="en-US" smtClean="0"/>
              <a:t>37</a:t>
            </a:fld>
            <a:endParaRPr kumimoji="1" lang="ja-JP" altLang="en-US" dirty="0"/>
          </a:p>
        </p:txBody>
      </p:sp>
      <p:sp>
        <p:nvSpPr>
          <p:cNvPr id="2" name="正方形/長方形 1"/>
          <p:cNvSpPr/>
          <p:nvPr/>
        </p:nvSpPr>
        <p:spPr>
          <a:xfrm>
            <a:off x="135924" y="1038817"/>
            <a:ext cx="9661218" cy="685434"/>
          </a:xfrm>
          <a:prstGeom prst="rect">
            <a:avLst/>
          </a:prstGeom>
          <a:noFill/>
          <a:ln w="60325"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各公的賃貸住宅事業者が、</a:t>
            </a:r>
            <a:r>
              <a:rPr lang="ja-JP" altLang="en-US" sz="1600" b="1" u="sng" dirty="0">
                <a:solidFill>
                  <a:srgbClr val="FF0000"/>
                </a:solidFill>
                <a:latin typeface="Meiryo UI" panose="020B0604030504040204" pitchFamily="50" charset="-128"/>
                <a:ea typeface="Meiryo UI" panose="020B0604030504040204" pitchFamily="50" charset="-128"/>
              </a:rPr>
              <a:t>適切な情報共有・連携のもと効果的に</a:t>
            </a:r>
            <a:r>
              <a:rPr lang="ja-JP" altLang="en-US" sz="1600" b="1" u="sng" dirty="0" smtClean="0">
                <a:solidFill>
                  <a:srgbClr val="FF0000"/>
                </a:solidFill>
                <a:latin typeface="Meiryo UI" panose="020B0604030504040204" pitchFamily="50" charset="-128"/>
                <a:ea typeface="Meiryo UI" panose="020B0604030504040204" pitchFamily="50" charset="-128"/>
              </a:rPr>
              <a:t>取組を進め</a:t>
            </a:r>
            <a:r>
              <a:rPr lang="ja-JP" altLang="en-US" sz="1600" dirty="0" smtClean="0">
                <a:solidFill>
                  <a:schemeClr val="tx1"/>
                </a:solidFill>
                <a:latin typeface="Meiryo UI" panose="020B0604030504040204" pitchFamily="50" charset="-128"/>
                <a:ea typeface="Meiryo UI" panose="020B0604030504040204" pitchFamily="50" charset="-128"/>
              </a:rPr>
              <a:t>、公的</a:t>
            </a:r>
            <a:r>
              <a:rPr lang="ja-JP" altLang="en-US" sz="1600" dirty="0">
                <a:solidFill>
                  <a:schemeClr val="tx1"/>
                </a:solidFill>
                <a:latin typeface="Meiryo UI" panose="020B0604030504040204" pitchFamily="50" charset="-128"/>
                <a:ea typeface="Meiryo UI" panose="020B0604030504040204" pitchFamily="50" charset="-128"/>
              </a:rPr>
              <a:t>賃貸住宅の再編・整備を核とした地域に必要な施設導入等</a:t>
            </a:r>
            <a:r>
              <a:rPr lang="ja-JP" altLang="en-US" sz="1600" b="1" u="sng" dirty="0">
                <a:solidFill>
                  <a:srgbClr val="FF0000"/>
                </a:solidFill>
                <a:latin typeface="Meiryo UI" panose="020B0604030504040204" pitchFamily="50" charset="-128"/>
                <a:ea typeface="Meiryo UI" panose="020B0604030504040204" pitchFamily="50" charset="-128"/>
              </a:rPr>
              <a:t>地域課題の解消</a:t>
            </a: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地域再生に</a:t>
            </a:r>
            <a:r>
              <a:rPr lang="ja-JP" altLang="en-US" sz="1600" b="1" u="sng" dirty="0" smtClean="0">
                <a:solidFill>
                  <a:srgbClr val="FF0000"/>
                </a:solidFill>
                <a:latin typeface="Meiryo UI" panose="020B0604030504040204" pitchFamily="50" charset="-128"/>
                <a:ea typeface="Meiryo UI" panose="020B0604030504040204" pitchFamily="50" charset="-128"/>
              </a:rPr>
              <a:t>つなげる取組を推進</a:t>
            </a:r>
            <a:endParaRPr kumimoji="1" lang="ja-JP" altLang="en-US" sz="1600" b="1" u="sng" dirty="0">
              <a:solidFill>
                <a:srgbClr val="FF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56522" y="2671330"/>
            <a:ext cx="4364678"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公的賃貸住宅事業者間</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連携の進め方</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83AA8306-E5ED-4169-B140-B3FFAF9704E3}"/>
              </a:ext>
            </a:extLst>
          </p:cNvPr>
          <p:cNvSpPr txBox="1"/>
          <p:nvPr/>
        </p:nvSpPr>
        <p:spPr>
          <a:xfrm>
            <a:off x="6778527" y="3790431"/>
            <a:ext cx="2196590" cy="1080000"/>
          </a:xfrm>
          <a:prstGeom prst="homePlate">
            <a:avLst>
              <a:gd name="adj" fmla="val 24451"/>
            </a:avLst>
          </a:prstGeom>
          <a:noFill/>
          <a:ln>
            <a:solidFill>
              <a:schemeClr val="tx1"/>
            </a:solidFill>
            <a:prstDash val="dash"/>
          </a:ln>
        </p:spPr>
        <p:txBody>
          <a:bodyPr wrap="square" rtlCol="0" anchor="ctr">
            <a:spAutoFit/>
          </a:bodyPr>
          <a:lstStyle/>
          <a:p>
            <a:r>
              <a:rPr kumimoji="1" lang="ja-JP" altLang="en-US" sz="1200" dirty="0" smtClean="0">
                <a:latin typeface="Meiryo UI" panose="020B0604030504040204" pitchFamily="50" charset="-128"/>
                <a:ea typeface="Meiryo UI" panose="020B0604030504040204" pitchFamily="50" charset="-128"/>
              </a:rPr>
              <a:t>   　計画に基づき</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地域再生に資する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事業を展開</a:t>
            </a:r>
            <a:endParaRPr kumimoji="1" lang="en-US" altLang="ja-JP"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83AA8306-E5ED-4169-B140-B3FFAF9704E3}"/>
              </a:ext>
            </a:extLst>
          </p:cNvPr>
          <p:cNvSpPr txBox="1"/>
          <p:nvPr/>
        </p:nvSpPr>
        <p:spPr>
          <a:xfrm>
            <a:off x="4350260" y="3790431"/>
            <a:ext cx="2657042" cy="1080000"/>
          </a:xfrm>
          <a:prstGeom prst="homePlate">
            <a:avLst>
              <a:gd name="adj" fmla="val 22688"/>
            </a:avLst>
          </a:prstGeom>
          <a:solidFill>
            <a:schemeClr val="accent1">
              <a:lumMod val="60000"/>
              <a:lumOff val="40000"/>
            </a:schemeClr>
          </a:solidFill>
          <a:ln>
            <a:solidFill>
              <a:schemeClr val="tx1"/>
            </a:solidFill>
          </a:ln>
        </p:spPr>
        <p:txBody>
          <a:bodyPr wrap="square" rtlCol="0" anchor="ctr">
            <a:spAutoFit/>
          </a:bodyPr>
          <a:lstStyle/>
          <a:p>
            <a:r>
              <a:rPr kumimoji="1" lang="ja-JP" altLang="en-US" sz="1200" dirty="0" smtClean="0">
                <a:latin typeface="Meiryo UI" panose="020B0604030504040204" pitchFamily="50" charset="-128"/>
                <a:ea typeface="Meiryo UI" panose="020B0604030504040204" pitchFamily="50" charset="-128"/>
              </a:rPr>
              <a:t>　　     地区ごとに公的賃貸住宅の</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再編計画</a:t>
            </a:r>
            <a:r>
              <a:rPr lang="ja-JP" altLang="en-US" sz="1200" dirty="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作成</a:t>
            </a:r>
            <a:endParaRPr kumimoji="1" lang="en-US" altLang="ja-JP" sz="12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7F28AFE9-2C4A-47CB-8C8D-734675A2BC15}"/>
              </a:ext>
            </a:extLst>
          </p:cNvPr>
          <p:cNvSpPr txBox="1">
            <a:spLocks/>
          </p:cNvSpPr>
          <p:nvPr/>
        </p:nvSpPr>
        <p:spPr>
          <a:xfrm>
            <a:off x="1900507" y="3790431"/>
            <a:ext cx="2688443" cy="1080000"/>
          </a:xfrm>
          <a:prstGeom prst="homePlate">
            <a:avLst>
              <a:gd name="adj" fmla="val 20446"/>
            </a:avLst>
          </a:prstGeom>
          <a:solidFill>
            <a:schemeClr val="accent1">
              <a:lumMod val="20000"/>
              <a:lumOff val="80000"/>
            </a:schemeClr>
          </a:solidFill>
          <a:ln>
            <a:solidFill>
              <a:schemeClr val="tx1"/>
            </a:solidFill>
          </a:ln>
        </p:spPr>
        <p:txBody>
          <a:bodyPr wrap="square" rtlCol="0" anchor="ctr">
            <a:spAutoFit/>
          </a:bodyPr>
          <a:lstStyle/>
          <a:p>
            <a:r>
              <a:rPr kumimoji="1" lang="ja-JP" altLang="en-US" sz="1200" dirty="0" smtClean="0">
                <a:latin typeface="Meiryo UI" panose="020B0604030504040204" pitchFamily="50" charset="-128"/>
                <a:ea typeface="Meiryo UI" panose="020B0604030504040204" pitchFamily="50" charset="-128"/>
              </a:rPr>
              <a:t>　      検討対象地区の基礎調査</a:t>
            </a:r>
            <a:endParaRPr kumimoji="1" lang="en-US" altLang="ja-JP" sz="12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83AA8306-E5ED-4169-B140-B3FFAF9704E3}"/>
              </a:ext>
            </a:extLst>
          </p:cNvPr>
          <p:cNvSpPr txBox="1"/>
          <p:nvPr/>
        </p:nvSpPr>
        <p:spPr>
          <a:xfrm>
            <a:off x="867600" y="3790431"/>
            <a:ext cx="1293083" cy="1080000"/>
          </a:xfrm>
          <a:prstGeom prst="homePlate">
            <a:avLst>
              <a:gd name="adj" fmla="val 23570"/>
            </a:avLst>
          </a:prstGeom>
          <a:solidFill>
            <a:schemeClr val="bg1"/>
          </a:solidFill>
          <a:ln>
            <a:solidFill>
              <a:schemeClr val="tx1"/>
            </a:solidFill>
          </a:ln>
        </p:spPr>
        <p:txBody>
          <a:bodyPr wrap="square" rtlCol="0" anchor="ctr">
            <a:spAutoFit/>
          </a:bodyPr>
          <a:lstStyle/>
          <a:p>
            <a:r>
              <a:rPr kumimoji="1" lang="ja-JP" altLang="en-US" sz="1200" dirty="0" smtClean="0">
                <a:latin typeface="Meiryo UI" panose="020B0604030504040204" pitchFamily="50" charset="-128"/>
                <a:ea typeface="Meiryo UI" panose="020B0604030504040204" pitchFamily="50" charset="-128"/>
              </a:rPr>
              <a:t>各事業主体の</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情報共有</a:t>
            </a:r>
            <a:endParaRPr kumimoji="1" lang="en-US" altLang="ja-JP" sz="1200" dirty="0" smtClean="0">
              <a:latin typeface="Meiryo UI" panose="020B0604030504040204" pitchFamily="50" charset="-128"/>
              <a:ea typeface="Meiryo UI" panose="020B0604030504040204" pitchFamily="50" charset="-128"/>
            </a:endParaRPr>
          </a:p>
        </p:txBody>
      </p:sp>
      <p:sp>
        <p:nvSpPr>
          <p:cNvPr id="27" name="角丸四角形 26"/>
          <p:cNvSpPr/>
          <p:nvPr/>
        </p:nvSpPr>
        <p:spPr>
          <a:xfrm>
            <a:off x="173837" y="3206042"/>
            <a:ext cx="2512322" cy="38564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具体的な</a:t>
            </a:r>
            <a:r>
              <a:rPr kumimoji="1" lang="ja-JP" altLang="en-US" sz="1600" dirty="0" smtClean="0">
                <a:solidFill>
                  <a:schemeClr val="tx1"/>
                </a:solidFill>
                <a:latin typeface="Meiryo UI" panose="020B0604030504040204" pitchFamily="50" charset="-128"/>
                <a:ea typeface="Meiryo UI" panose="020B0604030504040204" pitchFamily="50" charset="-128"/>
              </a:rPr>
              <a:t>事業連携の検討</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83AA8306-E5ED-4169-B140-B3FFAF9704E3}"/>
              </a:ext>
            </a:extLst>
          </p:cNvPr>
          <p:cNvSpPr txBox="1"/>
          <p:nvPr/>
        </p:nvSpPr>
        <p:spPr>
          <a:xfrm>
            <a:off x="6981689" y="5558850"/>
            <a:ext cx="1993428" cy="1080000"/>
          </a:xfrm>
          <a:prstGeom prst="homePlate">
            <a:avLst>
              <a:gd name="adj" fmla="val 17639"/>
            </a:avLst>
          </a:prstGeom>
          <a:solidFill>
            <a:schemeClr val="accent1">
              <a:lumMod val="75000"/>
            </a:schemeClr>
          </a:solidFill>
          <a:ln>
            <a:solidFill>
              <a:schemeClr val="tx1"/>
            </a:solidFill>
          </a:ln>
        </p:spPr>
        <p:txBody>
          <a:bodyPr wrap="square" rtlCol="0" anchor="ctr">
            <a:spAutoFit/>
          </a:bodyPr>
          <a:lstStyle/>
          <a:p>
            <a:r>
              <a:rPr kumimoji="1" lang="ja-JP" altLang="en-US" sz="1200" dirty="0" smtClean="0">
                <a:latin typeface="BIZ UDゴシック" panose="020B0400000000000000" pitchFamily="49" charset="-128"/>
                <a:ea typeface="BIZ UDゴシック" panose="020B0400000000000000" pitchFamily="49" charset="-128"/>
              </a:rPr>
              <a:t>     戸数指標の見直し</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83AA8306-E5ED-4169-B140-B3FFAF9704E3}"/>
              </a:ext>
            </a:extLst>
          </p:cNvPr>
          <p:cNvSpPr txBox="1"/>
          <p:nvPr/>
        </p:nvSpPr>
        <p:spPr>
          <a:xfrm>
            <a:off x="4881020" y="5558850"/>
            <a:ext cx="2404000" cy="1080000"/>
          </a:xfrm>
          <a:prstGeom prst="homePlate">
            <a:avLst>
              <a:gd name="adj" fmla="val 27392"/>
            </a:avLst>
          </a:prstGeom>
          <a:solidFill>
            <a:schemeClr val="accent1">
              <a:lumMod val="60000"/>
              <a:lumOff val="40000"/>
            </a:schemeClr>
          </a:solidFill>
          <a:ln>
            <a:solidFill>
              <a:schemeClr val="tx1"/>
            </a:solidFill>
          </a:ln>
        </p:spPr>
        <p:txBody>
          <a:bodyPr wrap="square" rtlCol="0" anchor="ctr">
            <a:spAutoFit/>
          </a:bodyPr>
          <a:lstStyle/>
          <a:p>
            <a:r>
              <a:rPr kumimoji="1" lang="ja-JP" altLang="en-US" sz="1200" dirty="0" smtClean="0">
                <a:latin typeface="BIZ UDゴシック" panose="020B0400000000000000" pitchFamily="49" charset="-128"/>
                <a:ea typeface="BIZ UDゴシック" panose="020B0400000000000000" pitchFamily="49" charset="-128"/>
              </a:rPr>
              <a:t>　  未検討の全市町へ展開</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7F28AFE9-2C4A-47CB-8C8D-734675A2BC15}"/>
              </a:ext>
            </a:extLst>
          </p:cNvPr>
          <p:cNvSpPr txBox="1">
            <a:spLocks/>
          </p:cNvSpPr>
          <p:nvPr/>
        </p:nvSpPr>
        <p:spPr>
          <a:xfrm>
            <a:off x="1867831" y="5554665"/>
            <a:ext cx="3240000" cy="1080000"/>
          </a:xfrm>
          <a:prstGeom prst="homePlate">
            <a:avLst>
              <a:gd name="adj" fmla="val 20446"/>
            </a:avLst>
          </a:prstGeom>
          <a:solidFill>
            <a:schemeClr val="accent1">
              <a:lumMod val="20000"/>
              <a:lumOff val="80000"/>
            </a:schemeClr>
          </a:solidFill>
          <a:ln>
            <a:solidFill>
              <a:schemeClr val="tx1"/>
            </a:solidFill>
          </a:ln>
        </p:spPr>
        <p:txBody>
          <a:bodyPr wrap="square" rtlCol="0" anchor="ctr">
            <a:spAutoFit/>
          </a:bodyPr>
          <a:lstStyle/>
          <a:p>
            <a:r>
              <a:rPr kumimoji="1" lang="ja-JP" altLang="en-US" sz="1200" dirty="0" smtClean="0">
                <a:latin typeface="BIZ UDゴシック" panose="020B0400000000000000" pitchFamily="49" charset="-128"/>
                <a:ea typeface="BIZ UDゴシック" panose="020B0400000000000000" pitchFamily="49" charset="-128"/>
              </a:rPr>
              <a:t>　  長寿命化計画改定市町</a:t>
            </a:r>
            <a:r>
              <a:rPr kumimoji="1" lang="ja-JP" altLang="en-US" sz="1200" dirty="0">
                <a:latin typeface="BIZ UDゴシック" panose="020B0400000000000000" pitchFamily="49" charset="-128"/>
                <a:ea typeface="BIZ UDゴシック" panose="020B0400000000000000" pitchFamily="49" charset="-128"/>
              </a:rPr>
              <a:t>等</a:t>
            </a:r>
            <a:r>
              <a:rPr kumimoji="1" lang="ja-JP" altLang="en-US" sz="1200" dirty="0" smtClean="0">
                <a:latin typeface="BIZ UDゴシック" panose="020B0400000000000000" pitchFamily="49" charset="-128"/>
                <a:ea typeface="BIZ UDゴシック" panose="020B0400000000000000" pitchFamily="49" charset="-128"/>
              </a:rPr>
              <a:t>での戸数検討</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83AA8306-E5ED-4169-B140-B3FFAF9704E3}"/>
              </a:ext>
            </a:extLst>
          </p:cNvPr>
          <p:cNvSpPr txBox="1"/>
          <p:nvPr/>
        </p:nvSpPr>
        <p:spPr>
          <a:xfrm>
            <a:off x="867599" y="5554665"/>
            <a:ext cx="1293083" cy="1080000"/>
          </a:xfrm>
          <a:prstGeom prst="homePlate">
            <a:avLst>
              <a:gd name="adj" fmla="val 23570"/>
            </a:avLst>
          </a:prstGeom>
          <a:solidFill>
            <a:schemeClr val="bg1"/>
          </a:solidFill>
          <a:ln>
            <a:solidFill>
              <a:schemeClr val="tx1"/>
            </a:solidFill>
          </a:ln>
        </p:spPr>
        <p:txBody>
          <a:bodyPr wrap="square" rtlCol="0" anchor="ctr">
            <a:spAutoFit/>
          </a:bodyPr>
          <a:lstStyle/>
          <a:p>
            <a:r>
              <a:rPr kumimoji="1" lang="ja-JP" altLang="en-US" sz="1200" dirty="0">
                <a:latin typeface="BIZ UDゴシック" panose="020B0400000000000000" pitchFamily="49" charset="-128"/>
                <a:ea typeface="BIZ UDゴシック" panose="020B0400000000000000" pitchFamily="49" charset="-128"/>
              </a:rPr>
              <a:t>府域全体での</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戸数</a:t>
            </a:r>
            <a:r>
              <a:rPr kumimoji="1" lang="ja-JP" altLang="en-US" sz="1200" dirty="0" smtClean="0">
                <a:latin typeface="BIZ UDゴシック" panose="020B0400000000000000" pitchFamily="49" charset="-128"/>
                <a:ea typeface="BIZ UDゴシック" panose="020B0400000000000000" pitchFamily="49" charset="-128"/>
              </a:rPr>
              <a:t>検討</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6" name="角丸四角形 35"/>
          <p:cNvSpPr/>
          <p:nvPr/>
        </p:nvSpPr>
        <p:spPr>
          <a:xfrm>
            <a:off x="185357" y="4999956"/>
            <a:ext cx="1756025" cy="38564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将来戸数の検討</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7195655" y="6357666"/>
            <a:ext cx="1737918" cy="276999"/>
          </a:xfrm>
          <a:prstGeom prst="rect">
            <a:avLst/>
          </a:prstGeom>
          <a:noFill/>
          <a:ln>
            <a:noFill/>
          </a:ln>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dirty="0" smtClean="0">
                <a:latin typeface="BIZ UDゴシック" panose="020B0400000000000000" pitchFamily="49" charset="-128"/>
                <a:ea typeface="BIZ UDゴシック" panose="020B0400000000000000" pitchFamily="49" charset="-128"/>
              </a:rPr>
              <a:t>ビジョン改定</a:t>
            </a:r>
          </a:p>
        </p:txBody>
      </p:sp>
      <p:sp>
        <p:nvSpPr>
          <p:cNvPr id="41" name="テキスト ボックス 40"/>
          <p:cNvSpPr txBox="1"/>
          <p:nvPr/>
        </p:nvSpPr>
        <p:spPr>
          <a:xfrm>
            <a:off x="867599" y="5338437"/>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R3</a:t>
            </a:r>
            <a:endParaRPr kumimoji="1" lang="ja-JP" altLang="en-US" sz="1200" dirty="0" smtClean="0">
              <a:latin typeface="BIZ UDゴシック" panose="020B0400000000000000" pitchFamily="49" charset="-128"/>
              <a:ea typeface="BIZ UDゴシック" panose="020B0400000000000000" pitchFamily="49" charset="-128"/>
            </a:endParaRPr>
          </a:p>
        </p:txBody>
      </p:sp>
      <p:sp>
        <p:nvSpPr>
          <p:cNvPr id="42" name="テキスト ボックス 41"/>
          <p:cNvSpPr txBox="1"/>
          <p:nvPr/>
        </p:nvSpPr>
        <p:spPr>
          <a:xfrm>
            <a:off x="2198106" y="6357666"/>
            <a:ext cx="2534776" cy="276999"/>
          </a:xfrm>
          <a:prstGeom prst="rect">
            <a:avLst/>
          </a:prstGeom>
          <a:noFill/>
          <a:ln>
            <a:noFill/>
          </a:ln>
        </p:spPr>
        <p:txBody>
          <a:bodyPr wrap="square" rtlCol="0">
            <a:spAutoFit/>
          </a:bodyPr>
          <a:lstStyle/>
          <a:p>
            <a:pPr algn="ctr"/>
            <a:r>
              <a:rPr kumimoji="1" lang="ja-JP" altLang="en-US" sz="1200" dirty="0" smtClean="0">
                <a:latin typeface="BIZ UDゴシック" panose="020B0400000000000000" pitchFamily="49" charset="-128"/>
                <a:ea typeface="BIZ UDゴシック" panose="020B0400000000000000" pitchFamily="49" charset="-128"/>
              </a:rPr>
              <a:t>市町ごとに検討開始</a:t>
            </a:r>
          </a:p>
        </p:txBody>
      </p:sp>
      <p:sp>
        <p:nvSpPr>
          <p:cNvPr id="43" name="テキスト ボックス 42"/>
          <p:cNvSpPr txBox="1"/>
          <p:nvPr/>
        </p:nvSpPr>
        <p:spPr>
          <a:xfrm>
            <a:off x="5107831" y="6357666"/>
            <a:ext cx="1755688" cy="276999"/>
          </a:xfrm>
          <a:prstGeom prst="rect">
            <a:avLst/>
          </a:prstGeom>
          <a:noFill/>
          <a:ln>
            <a:noFill/>
          </a:ln>
        </p:spPr>
        <p:txBody>
          <a:bodyPr wrap="square" rtlCol="0">
            <a:spAutoFit/>
          </a:bodyPr>
          <a:lstStyle/>
          <a:p>
            <a:pPr algn="ctr"/>
            <a:r>
              <a:rPr kumimoji="1" lang="ja-JP" altLang="en-US" sz="1200" dirty="0" smtClean="0">
                <a:latin typeface="BIZ UDゴシック" panose="020B0400000000000000" pitchFamily="49" charset="-128"/>
                <a:ea typeface="BIZ UDゴシック" panose="020B0400000000000000" pitchFamily="49" charset="-128"/>
              </a:rPr>
              <a:t>府域全域へ拡大</a:t>
            </a:r>
            <a:endParaRPr kumimoji="1" lang="en-US" altLang="ja-JP" sz="1200" dirty="0" smtClean="0">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234184" y="5338437"/>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R4</a:t>
            </a:r>
            <a:endParaRPr kumimoji="1" lang="ja-JP" altLang="en-US" sz="1200" dirty="0" smtClean="0">
              <a:latin typeface="BIZ UDゴシック" panose="020B0400000000000000" pitchFamily="49" charset="-128"/>
              <a:ea typeface="BIZ UDゴシック" panose="020B0400000000000000" pitchFamily="49" charset="-128"/>
            </a:endParaRPr>
          </a:p>
        </p:txBody>
      </p:sp>
      <p:sp>
        <p:nvSpPr>
          <p:cNvPr id="46" name="テキスト ボックス 45"/>
          <p:cNvSpPr txBox="1"/>
          <p:nvPr/>
        </p:nvSpPr>
        <p:spPr>
          <a:xfrm>
            <a:off x="3422855" y="5338437"/>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R5</a:t>
            </a:r>
            <a:endParaRPr kumimoji="1" lang="ja-JP" altLang="en-US" sz="1200" dirty="0" smtClean="0">
              <a:latin typeface="BIZ UDゴシック" panose="020B0400000000000000" pitchFamily="49" charset="-128"/>
              <a:ea typeface="BIZ UDゴシック" panose="020B0400000000000000" pitchFamily="49" charset="-128"/>
            </a:endParaRPr>
          </a:p>
        </p:txBody>
      </p:sp>
      <p:sp>
        <p:nvSpPr>
          <p:cNvPr id="47" name="テキスト ボックス 46"/>
          <p:cNvSpPr txBox="1"/>
          <p:nvPr/>
        </p:nvSpPr>
        <p:spPr>
          <a:xfrm>
            <a:off x="5459794" y="5338437"/>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R6</a:t>
            </a:r>
            <a:endParaRPr kumimoji="1" lang="ja-JP" altLang="en-US" sz="1200" dirty="0" smtClean="0">
              <a:latin typeface="BIZ UDゴシック" panose="020B0400000000000000" pitchFamily="49" charset="-128"/>
              <a:ea typeface="BIZ UDゴシック" panose="020B0400000000000000" pitchFamily="49" charset="-128"/>
            </a:endParaRPr>
          </a:p>
        </p:txBody>
      </p:sp>
      <p:sp>
        <p:nvSpPr>
          <p:cNvPr id="48" name="テキスト ボックス 47"/>
          <p:cNvSpPr txBox="1"/>
          <p:nvPr/>
        </p:nvSpPr>
        <p:spPr>
          <a:xfrm>
            <a:off x="7371550" y="5338437"/>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R7</a:t>
            </a:r>
            <a:endParaRPr kumimoji="1" lang="ja-JP" altLang="en-US" sz="1200" dirty="0" smtClean="0">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867599" y="3560597"/>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R3</a:t>
            </a:r>
            <a:endParaRPr kumimoji="1" lang="ja-JP" altLang="en-US" sz="1200" dirty="0" smtClean="0">
              <a:latin typeface="BIZ UDゴシック" panose="020B0400000000000000" pitchFamily="49" charset="-128"/>
              <a:ea typeface="BIZ UDゴシック" panose="020B0400000000000000" pitchFamily="49" charset="-128"/>
            </a:endParaRPr>
          </a:p>
        </p:txBody>
      </p:sp>
      <p:sp>
        <p:nvSpPr>
          <p:cNvPr id="50" name="テキスト ボックス 49"/>
          <p:cNvSpPr txBox="1"/>
          <p:nvPr/>
        </p:nvSpPr>
        <p:spPr>
          <a:xfrm>
            <a:off x="2665061" y="3567400"/>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R4</a:t>
            </a:r>
            <a:r>
              <a:rPr kumimoji="1" lang="ja-JP" altLang="en-US" sz="1200" dirty="0" smtClean="0">
                <a:latin typeface="BIZ UDゴシック" panose="020B0400000000000000" pitchFamily="49" charset="-128"/>
                <a:ea typeface="BIZ UDゴシック" panose="020B0400000000000000" pitchFamily="49" charset="-128"/>
              </a:rPr>
              <a:t>～</a:t>
            </a:r>
          </a:p>
        </p:txBody>
      </p:sp>
      <p:sp>
        <p:nvSpPr>
          <p:cNvPr id="51" name="テキスト ボックス 50"/>
          <p:cNvSpPr txBox="1"/>
          <p:nvPr/>
        </p:nvSpPr>
        <p:spPr>
          <a:xfrm>
            <a:off x="5171372" y="3567400"/>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R5</a:t>
            </a:r>
            <a:r>
              <a:rPr kumimoji="1" lang="ja-JP" altLang="en-US" sz="1200" dirty="0" smtClean="0">
                <a:latin typeface="BIZ UDゴシック" panose="020B0400000000000000" pitchFamily="49" charset="-128"/>
                <a:ea typeface="BIZ UDゴシック" panose="020B0400000000000000" pitchFamily="49" charset="-128"/>
              </a:rPr>
              <a:t>～</a:t>
            </a:r>
          </a:p>
        </p:txBody>
      </p:sp>
      <p:sp>
        <p:nvSpPr>
          <p:cNvPr id="52" name="テキスト ボックス 51"/>
          <p:cNvSpPr txBox="1"/>
          <p:nvPr/>
        </p:nvSpPr>
        <p:spPr>
          <a:xfrm>
            <a:off x="7378857" y="3567400"/>
            <a:ext cx="1010544" cy="276999"/>
          </a:xfrm>
          <a:prstGeom prst="rect">
            <a:avLst/>
          </a:prstGeom>
          <a:noFill/>
          <a:ln>
            <a:noFill/>
          </a:ln>
        </p:spPr>
        <p:txBody>
          <a:bodyPr wrap="square" rtlCol="0">
            <a:spAutoFit/>
          </a:bodyPr>
          <a:lstStyle/>
          <a:p>
            <a:pPr algn="ctr"/>
            <a:r>
              <a:rPr kumimoji="1" lang="en-US" altLang="ja-JP" sz="1200" dirty="0" smtClean="0">
                <a:latin typeface="BIZ UDゴシック" panose="020B0400000000000000" pitchFamily="49" charset="-128"/>
                <a:ea typeface="BIZ UDゴシック" panose="020B0400000000000000" pitchFamily="49" charset="-128"/>
              </a:rPr>
              <a:t>R6</a:t>
            </a:r>
            <a:r>
              <a:rPr kumimoji="1" lang="ja-JP" altLang="en-US" sz="1200" dirty="0" smtClean="0">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3362937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⑬公的賃貸住宅事業者間連携の取組の推進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39672" y="1028702"/>
            <a:ext cx="9626656" cy="5307704"/>
          </a:xfrm>
          <a:prstGeom prst="roundRect">
            <a:avLst>
              <a:gd name="adj" fmla="val 37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dirty="0">
              <a:solidFill>
                <a:schemeClr val="tx1"/>
              </a:solidFill>
            </a:endParaRPr>
          </a:p>
        </p:txBody>
      </p:sp>
      <p:sp>
        <p:nvSpPr>
          <p:cNvPr id="13" name="テキスト ボックス 12"/>
          <p:cNvSpPr txBox="1"/>
          <p:nvPr/>
        </p:nvSpPr>
        <p:spPr>
          <a:xfrm>
            <a:off x="139672" y="1083427"/>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令和４年度の主な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9" name="角丸四角形 3">
            <a:extLst>
              <a:ext uri="{FF2B5EF4-FFF2-40B4-BE49-F238E27FC236}">
                <a16:creationId xmlns:a16="http://schemas.microsoft.com/office/drawing/2014/main" id="{055B37DD-5AC8-43B1-A891-603795B3931B}"/>
              </a:ext>
            </a:extLst>
          </p:cNvPr>
          <p:cNvSpPr/>
          <p:nvPr/>
        </p:nvSpPr>
        <p:spPr>
          <a:xfrm>
            <a:off x="258908" y="1313747"/>
            <a:ext cx="9507420" cy="4878259"/>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80975" indent="-180975"/>
            <a:endParaRPr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lang="ja-JP" altLang="en-US" dirty="0" smtClean="0">
                <a:solidFill>
                  <a:schemeClr val="tx1"/>
                </a:solidFill>
                <a:latin typeface="Meiryo UI" panose="020B0604030504040204" pitchFamily="50" charset="-128"/>
                <a:ea typeface="Meiryo UI" panose="020B0604030504040204" pitchFamily="50" charset="-128"/>
              </a:rPr>
              <a:t>○再編</a:t>
            </a:r>
            <a:r>
              <a:rPr lang="ja-JP" altLang="en-US" dirty="0">
                <a:solidFill>
                  <a:schemeClr val="tx1"/>
                </a:solidFill>
                <a:latin typeface="Meiryo UI" panose="020B0604030504040204" pitchFamily="50" charset="-128"/>
                <a:ea typeface="Meiryo UI" panose="020B0604030504040204" pitchFamily="50" charset="-128"/>
              </a:rPr>
              <a:t>・整備を行う公的賃貸住宅が近接して立地</a:t>
            </a:r>
            <a:r>
              <a:rPr lang="ja-JP" altLang="en-US" dirty="0" smtClean="0">
                <a:solidFill>
                  <a:schemeClr val="tx1"/>
                </a:solidFill>
                <a:latin typeface="Meiryo UI" panose="020B0604030504040204" pitchFamily="50" charset="-128"/>
                <a:ea typeface="Meiryo UI" panose="020B0604030504040204" pitchFamily="50" charset="-128"/>
              </a:rPr>
              <a:t>する</a:t>
            </a:r>
            <a:r>
              <a:rPr lang="ja-JP" altLang="en-US" b="1" u="sng" dirty="0" smtClean="0">
                <a:solidFill>
                  <a:srgbClr val="FF0000"/>
                </a:solidFill>
                <a:latin typeface="Meiryo UI" panose="020B0604030504040204" pitchFamily="50" charset="-128"/>
                <a:ea typeface="Meiryo UI" panose="020B0604030504040204" pitchFamily="50" charset="-128"/>
              </a:rPr>
              <a:t>８市</a:t>
            </a:r>
            <a:r>
              <a:rPr lang="ja-JP" altLang="en-US" dirty="0" smtClean="0">
                <a:solidFill>
                  <a:schemeClr val="tx1"/>
                </a:solidFill>
                <a:latin typeface="Meiryo UI" panose="020B0604030504040204" pitchFamily="50" charset="-128"/>
                <a:ea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rPr>
              <a:t>おいて</a:t>
            </a:r>
            <a:r>
              <a:rPr lang="ja-JP" altLang="en-US" dirty="0" smtClean="0">
                <a:solidFill>
                  <a:schemeClr val="tx1"/>
                </a:solidFill>
                <a:latin typeface="Meiryo UI" panose="020B0604030504040204" pitchFamily="50" charset="-128"/>
                <a:ea typeface="Meiryo UI" panose="020B0604030504040204" pitchFamily="50" charset="-128"/>
              </a:rPr>
              <a:t>、</a:t>
            </a:r>
            <a:r>
              <a:rPr lang="ja-JP" altLang="en-US" b="1" u="sng" dirty="0" smtClean="0">
                <a:solidFill>
                  <a:srgbClr val="FF0000"/>
                </a:solidFill>
                <a:latin typeface="Meiryo UI" panose="020B0604030504040204" pitchFamily="50" charset="-128"/>
                <a:ea typeface="Meiryo UI" panose="020B0604030504040204" pitchFamily="50" charset="-128"/>
              </a:rPr>
              <a:t>具体的</a:t>
            </a:r>
            <a:r>
              <a:rPr lang="ja-JP" altLang="en-US" b="1" u="sng" dirty="0">
                <a:solidFill>
                  <a:srgbClr val="FF0000"/>
                </a:solidFill>
                <a:latin typeface="Meiryo UI" panose="020B0604030504040204" pitchFamily="50" charset="-128"/>
                <a:ea typeface="Meiryo UI" panose="020B0604030504040204" pitchFamily="50" charset="-128"/>
              </a:rPr>
              <a:t>な</a:t>
            </a:r>
            <a:r>
              <a:rPr lang="ja-JP" altLang="en-US" b="1" u="sng" dirty="0" smtClean="0">
                <a:solidFill>
                  <a:srgbClr val="FF0000"/>
                </a:solidFill>
                <a:latin typeface="Meiryo UI" panose="020B0604030504040204" pitchFamily="50" charset="-128"/>
                <a:ea typeface="Meiryo UI" panose="020B0604030504040204" pitchFamily="50" charset="-128"/>
              </a:rPr>
              <a:t>事業</a:t>
            </a:r>
            <a:r>
              <a:rPr lang="ja-JP" altLang="en-US" b="1" u="sng" dirty="0">
                <a:solidFill>
                  <a:srgbClr val="FF0000"/>
                </a:solidFill>
                <a:latin typeface="Meiryo UI" panose="020B0604030504040204" pitchFamily="50" charset="-128"/>
                <a:ea typeface="Meiryo UI" panose="020B0604030504040204" pitchFamily="50" charset="-128"/>
              </a:rPr>
              <a:t>連携</a:t>
            </a:r>
            <a:r>
              <a:rPr lang="ja-JP" altLang="en-US" dirty="0">
                <a:solidFill>
                  <a:schemeClr val="tx1"/>
                </a:solidFill>
                <a:latin typeface="Meiryo UI" panose="020B0604030504040204" pitchFamily="50" charset="-128"/>
                <a:ea typeface="Meiryo UI" panose="020B0604030504040204" pitchFamily="50" charset="-128"/>
              </a:rPr>
              <a:t>を</a:t>
            </a:r>
            <a:r>
              <a:rPr lang="ja-JP" altLang="en-US" dirty="0" smtClean="0">
                <a:solidFill>
                  <a:schemeClr val="tx1"/>
                </a:solidFill>
                <a:latin typeface="Meiryo UI" panose="020B0604030504040204" pitchFamily="50" charset="-128"/>
                <a:ea typeface="Meiryo UI" panose="020B0604030504040204" pitchFamily="50" charset="-128"/>
              </a:rPr>
              <a:t>検討</a:t>
            </a:r>
            <a:endParaRPr lang="en-US" altLang="ja-JP" dirty="0">
              <a:solidFill>
                <a:schemeClr val="tx1"/>
              </a:solidFill>
              <a:latin typeface="Meiryo UI" panose="020B0604030504040204" pitchFamily="50" charset="-128"/>
              <a:ea typeface="Meiryo UI" panose="020B0604030504040204" pitchFamily="50" charset="-128"/>
            </a:endParaRPr>
          </a:p>
          <a:p>
            <a:pPr marL="180975" indent="-180975"/>
            <a:endParaRPr lang="en-US" altLang="ja-JP" sz="1100" b="1" u="sng"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0" lvl="1">
              <a:spcBef>
                <a:spcPts val="600"/>
              </a:spcBef>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b="1" u="sng" dirty="0">
                <a:solidFill>
                  <a:srgbClr val="FF0000"/>
                </a:solidFill>
                <a:latin typeface="Meiryo UI" panose="020B0604030504040204" pitchFamily="50" charset="-128"/>
                <a:ea typeface="Meiryo UI" panose="020B0604030504040204" pitchFamily="50" charset="-128"/>
              </a:rPr>
              <a:t>まちのあり方検討</a:t>
            </a:r>
            <a:endParaRPr lang="en-US" altLang="ja-JP" sz="1600" b="1" u="sng" dirty="0">
              <a:solidFill>
                <a:srgbClr val="FF0000"/>
              </a:solidFill>
              <a:latin typeface="Meiryo UI" panose="020B0604030504040204" pitchFamily="50" charset="-128"/>
              <a:ea typeface="Meiryo UI" panose="020B0604030504040204" pitchFamily="50" charset="-128"/>
            </a:endParaRPr>
          </a:p>
          <a:p>
            <a:pPr lvl="1">
              <a:spcBef>
                <a:spcPts val="600"/>
              </a:spcBef>
            </a:pPr>
            <a:r>
              <a:rPr lang="ja-JP" altLang="en-US" sz="1600" dirty="0">
                <a:solidFill>
                  <a:schemeClr val="tx1"/>
                </a:solidFill>
                <a:latin typeface="Meiryo UI" panose="020B0604030504040204" pitchFamily="50" charset="-128"/>
                <a:ea typeface="Meiryo UI" panose="020B0604030504040204" pitchFamily="50" charset="-128"/>
              </a:rPr>
              <a:t>市町ごとのまちづくりの方向性に沿った事業連携手法の検討</a:t>
            </a:r>
            <a:endParaRPr lang="en-US" altLang="ja-JP" sz="500" dirty="0">
              <a:solidFill>
                <a:schemeClr val="tx1"/>
              </a:solidFill>
              <a:latin typeface="Meiryo UI" panose="020B0604030504040204" pitchFamily="50" charset="-128"/>
              <a:ea typeface="Meiryo UI" panose="020B0604030504040204" pitchFamily="50" charset="-128"/>
            </a:endParaRPr>
          </a:p>
          <a:p>
            <a:pPr marL="0" lvl="1">
              <a:spcBef>
                <a:spcPts val="600"/>
              </a:spcBef>
            </a:pPr>
            <a:endParaRPr lang="en-US" altLang="ja-JP" sz="2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活用地連携</a:t>
            </a:r>
            <a:endParaRPr lang="en-US" altLang="ja-JP" sz="1400" b="1" u="sng" dirty="0">
              <a:solidFill>
                <a:srgbClr val="FF0000"/>
              </a:solidFill>
              <a:latin typeface="Meiryo UI" panose="020B0604030504040204" pitchFamily="50" charset="-128"/>
              <a:ea typeface="Meiryo UI" panose="020B0604030504040204" pitchFamily="50" charset="-128"/>
            </a:endParaRPr>
          </a:p>
          <a:p>
            <a:pPr lvl="1">
              <a:spcBef>
                <a:spcPts val="600"/>
              </a:spcBef>
            </a:pPr>
            <a:r>
              <a:rPr lang="ja-JP" altLang="en-US" sz="1600" dirty="0" smtClean="0">
                <a:solidFill>
                  <a:schemeClr val="tx1"/>
                </a:solidFill>
                <a:latin typeface="Meiryo UI" panose="020B0604030504040204" pitchFamily="50" charset="-128"/>
                <a:ea typeface="Meiryo UI" panose="020B0604030504040204" pitchFamily="50" charset="-128"/>
              </a:rPr>
              <a:t>事業</a:t>
            </a:r>
            <a:r>
              <a:rPr lang="ja-JP" altLang="en-US" sz="1600" dirty="0">
                <a:solidFill>
                  <a:schemeClr val="tx1"/>
                </a:solidFill>
                <a:latin typeface="Meiryo UI" panose="020B0604030504040204" pitchFamily="50" charset="-128"/>
                <a:ea typeface="Meiryo UI" panose="020B0604030504040204" pitchFamily="50" charset="-128"/>
              </a:rPr>
              <a:t>スケジュールに</a:t>
            </a:r>
            <a:r>
              <a:rPr lang="ja-JP" altLang="en-US" sz="1600" dirty="0" smtClean="0">
                <a:solidFill>
                  <a:schemeClr val="tx1"/>
                </a:solidFill>
                <a:latin typeface="Meiryo UI" panose="020B0604030504040204" pitchFamily="50" charset="-128"/>
                <a:ea typeface="Meiryo UI" panose="020B0604030504040204" pitchFamily="50" charset="-128"/>
              </a:rPr>
              <a:t>応じて、</a:t>
            </a:r>
            <a:r>
              <a:rPr lang="ja-JP" altLang="en-US" sz="1600" b="1" u="sng" dirty="0" smtClean="0">
                <a:solidFill>
                  <a:srgbClr val="FF0000"/>
                </a:solidFill>
                <a:latin typeface="Meiryo UI" panose="020B0604030504040204" pitchFamily="50" charset="-128"/>
                <a:ea typeface="Meiryo UI" panose="020B0604030504040204" pitchFamily="50" charset="-128"/>
              </a:rPr>
              <a:t>計画</a:t>
            </a:r>
            <a:r>
              <a:rPr lang="ja-JP" altLang="en-US" sz="1600" b="1" u="sng" dirty="0">
                <a:solidFill>
                  <a:srgbClr val="FF0000"/>
                </a:solidFill>
                <a:latin typeface="Meiryo UI" panose="020B0604030504040204" pitchFamily="50" charset="-128"/>
                <a:ea typeface="Meiryo UI" panose="020B0604030504040204" pitchFamily="50" charset="-128"/>
              </a:rPr>
              <a:t>段階</a:t>
            </a:r>
            <a:r>
              <a:rPr lang="ja-JP" altLang="en-US" sz="1600" b="1" u="sng" dirty="0" smtClean="0">
                <a:solidFill>
                  <a:srgbClr val="FF0000"/>
                </a:solidFill>
                <a:latin typeface="Meiryo UI" panose="020B0604030504040204" pitchFamily="50" charset="-128"/>
                <a:ea typeface="Meiryo UI" panose="020B0604030504040204" pitchFamily="50" charset="-128"/>
              </a:rPr>
              <a:t>で事業連携</a:t>
            </a:r>
            <a:r>
              <a:rPr lang="ja-JP" altLang="en-US" sz="1600" b="1" u="sng" dirty="0">
                <a:solidFill>
                  <a:srgbClr val="FF0000"/>
                </a:solidFill>
                <a:latin typeface="Meiryo UI" panose="020B0604030504040204" pitchFamily="50" charset="-128"/>
                <a:ea typeface="Meiryo UI" panose="020B0604030504040204" pitchFamily="50" charset="-128"/>
              </a:rPr>
              <a:t>を想定した</a:t>
            </a:r>
            <a:r>
              <a:rPr lang="ja-JP" altLang="en-US" sz="1600" b="1" u="sng" dirty="0" smtClean="0">
                <a:solidFill>
                  <a:srgbClr val="FF0000"/>
                </a:solidFill>
                <a:latin typeface="Meiryo UI" panose="020B0604030504040204" pitchFamily="50" charset="-128"/>
                <a:ea typeface="Meiryo UI" panose="020B0604030504040204" pitchFamily="50" charset="-128"/>
              </a:rPr>
              <a:t>活用地配置</a:t>
            </a:r>
            <a:r>
              <a:rPr lang="ja-JP" altLang="en-US" sz="1600" dirty="0">
                <a:solidFill>
                  <a:schemeClr val="tx1"/>
                </a:solidFill>
                <a:latin typeface="Meiryo UI" panose="020B0604030504040204" pitchFamily="50" charset="-128"/>
                <a:ea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rPr>
              <a:t>検討</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0" lvl="1">
              <a:spcBef>
                <a:spcPts val="600"/>
              </a:spcBef>
            </a:pPr>
            <a:endParaRPr lang="en-US" altLang="ja-JP" sz="200" dirty="0" smtClean="0">
              <a:solidFill>
                <a:schemeClr val="tx1"/>
              </a:solidFill>
              <a:latin typeface="Meiryo UI" panose="020B0604030504040204" pitchFamily="50" charset="-128"/>
              <a:ea typeface="Meiryo UI" panose="020B0604030504040204" pitchFamily="50" charset="-128"/>
            </a:endParaRPr>
          </a:p>
          <a:p>
            <a:pPr marL="0" lvl="1">
              <a:spcBef>
                <a:spcPts val="600"/>
              </a:spcBef>
            </a:pPr>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仮住居支援</a:t>
            </a:r>
            <a:endParaRPr lang="en-US" altLang="ja-JP" sz="1400" dirty="0">
              <a:solidFill>
                <a:schemeClr val="tx1"/>
              </a:solidFill>
              <a:latin typeface="Meiryo UI" panose="020B0604030504040204" pitchFamily="50" charset="-128"/>
              <a:ea typeface="Meiryo UI" panose="020B0604030504040204" pitchFamily="50" charset="-128"/>
            </a:endParaRPr>
          </a:p>
          <a:p>
            <a:pPr marL="455613" lvl="1" indent="-100013">
              <a:spcBef>
                <a:spcPts val="600"/>
              </a:spcBef>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近接</a:t>
            </a:r>
            <a:r>
              <a:rPr lang="ja-JP" altLang="en-US" sz="1600" b="1" u="sng" dirty="0">
                <a:solidFill>
                  <a:srgbClr val="FF0000"/>
                </a:solidFill>
                <a:latin typeface="Meiryo UI" panose="020B0604030504040204" pitchFamily="50" charset="-128"/>
                <a:ea typeface="Meiryo UI" panose="020B0604030504040204" pitchFamily="50" charset="-128"/>
              </a:rPr>
              <a:t>立地する他の事業主体が管理する住宅へ</a:t>
            </a:r>
            <a:r>
              <a:rPr lang="ja-JP" altLang="en-US" sz="1600" b="1" u="sng" dirty="0" smtClean="0">
                <a:solidFill>
                  <a:srgbClr val="FF0000"/>
                </a:solidFill>
                <a:latin typeface="Meiryo UI" panose="020B0604030504040204" pitchFamily="50" charset="-128"/>
                <a:ea typeface="Meiryo UI" panose="020B0604030504040204" pitchFamily="50" charset="-128"/>
              </a:rPr>
              <a:t>の仮移転</a:t>
            </a:r>
            <a:r>
              <a:rPr lang="ja-JP" altLang="en-US" sz="1600" dirty="0">
                <a:solidFill>
                  <a:schemeClr val="tx1"/>
                </a:solidFill>
                <a:latin typeface="Meiryo UI" panose="020B0604030504040204" pitchFamily="50" charset="-128"/>
                <a:ea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rPr>
              <a:t>検討</a:t>
            </a:r>
            <a:endParaRPr lang="en-US" altLang="ja-JP" sz="1600" dirty="0">
              <a:solidFill>
                <a:schemeClr val="tx1"/>
              </a:solidFill>
              <a:latin typeface="Meiryo UI" panose="020B0604030504040204" pitchFamily="50" charset="-128"/>
              <a:ea typeface="Meiryo UI" panose="020B0604030504040204" pitchFamily="50" charset="-128"/>
            </a:endParaRPr>
          </a:p>
          <a:p>
            <a:pPr marL="0" lvl="1">
              <a:spcBef>
                <a:spcPts val="600"/>
              </a:spcBef>
            </a:pPr>
            <a:endParaRPr lang="en-US" altLang="ja-JP" sz="200" dirty="0" smtClean="0">
              <a:solidFill>
                <a:schemeClr val="tx1"/>
              </a:solidFill>
              <a:latin typeface="Meiryo UI" panose="020B0604030504040204" pitchFamily="50" charset="-128"/>
              <a:ea typeface="Meiryo UI" panose="020B0604030504040204" pitchFamily="50" charset="-128"/>
            </a:endParaRPr>
          </a:p>
          <a:p>
            <a:pPr marL="0" lvl="1">
              <a:spcBef>
                <a:spcPts val="600"/>
              </a:spcBef>
            </a:pPr>
            <a:r>
              <a:rPr lang="ja-JP" altLang="en-US" sz="1600" b="1" dirty="0" smtClean="0">
                <a:solidFill>
                  <a:schemeClr val="tx1"/>
                </a:solidFill>
                <a:latin typeface="Meiryo UI" panose="020B0604030504040204" pitchFamily="50" charset="-128"/>
                <a:ea typeface="Meiryo UI" panose="020B0604030504040204" pitchFamily="50" charset="-128"/>
              </a:rPr>
              <a:t>　　・その他</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lvl="1">
              <a:spcBef>
                <a:spcPts val="600"/>
              </a:spcBef>
            </a:pPr>
            <a:r>
              <a:rPr lang="ja-JP" altLang="en-US" sz="1600" dirty="0" smtClean="0">
                <a:solidFill>
                  <a:schemeClr val="tx1"/>
                </a:solidFill>
                <a:latin typeface="Meiryo UI" panose="020B0604030504040204" pitchFamily="50" charset="-128"/>
                <a:ea typeface="Meiryo UI" panose="020B0604030504040204" pitchFamily="50" charset="-128"/>
              </a:rPr>
              <a:t>未接</a:t>
            </a:r>
            <a:r>
              <a:rPr lang="ja-JP" altLang="en-US" sz="1600" dirty="0">
                <a:solidFill>
                  <a:schemeClr val="tx1"/>
                </a:solidFill>
                <a:latin typeface="Meiryo UI" panose="020B0604030504040204" pitchFamily="50" charset="-128"/>
                <a:ea typeface="Meiryo UI" panose="020B0604030504040204" pitchFamily="50" charset="-128"/>
              </a:rPr>
              <a:t>道</a:t>
            </a:r>
            <a:r>
              <a:rPr lang="ja-JP" altLang="en-US" sz="1600" dirty="0" smtClean="0">
                <a:solidFill>
                  <a:schemeClr val="tx1"/>
                </a:solidFill>
                <a:latin typeface="Meiryo UI" panose="020B0604030504040204" pitchFamily="50" charset="-128"/>
                <a:ea typeface="Meiryo UI" panose="020B0604030504040204" pitchFamily="50" charset="-128"/>
              </a:rPr>
              <a:t>など活用地</a:t>
            </a:r>
            <a:r>
              <a:rPr lang="ja-JP" altLang="en-US" sz="1600" dirty="0">
                <a:solidFill>
                  <a:schemeClr val="tx1"/>
                </a:solidFill>
                <a:latin typeface="Meiryo UI" panose="020B0604030504040204" pitchFamily="50" charset="-128"/>
                <a:ea typeface="Meiryo UI" panose="020B0604030504040204" pitchFamily="50" charset="-128"/>
              </a:rPr>
              <a:t>利用に伴う</a:t>
            </a:r>
            <a:r>
              <a:rPr lang="ja-JP" altLang="en-US" sz="1600" dirty="0" smtClean="0">
                <a:solidFill>
                  <a:schemeClr val="tx1"/>
                </a:solidFill>
                <a:latin typeface="Meiryo UI" panose="020B0604030504040204" pitchFamily="50" charset="-128"/>
                <a:ea typeface="Meiryo UI" panose="020B0604030504040204" pitchFamily="50" charset="-128"/>
              </a:rPr>
              <a:t>課題の解消とセットで連携可能性を検討</a:t>
            </a:r>
            <a:endParaRPr lang="en-US" altLang="ja-JP" sz="1600" dirty="0" smtClean="0">
              <a:solidFill>
                <a:schemeClr val="tx1"/>
              </a:solidFill>
              <a:latin typeface="Meiryo UI" panose="020B0604030504040204" pitchFamily="50" charset="-128"/>
              <a:ea typeface="Meiryo UI" panose="020B0604030504040204" pitchFamily="50" charset="-128"/>
            </a:endParaRPr>
          </a:p>
          <a:p>
            <a:pPr>
              <a:spcBef>
                <a:spcPts val="600"/>
              </a:spcBef>
            </a:pPr>
            <a:endParaRPr lang="en-US" altLang="ja-JP" sz="1600" dirty="0" smtClean="0">
              <a:solidFill>
                <a:schemeClr val="tx1"/>
              </a:solidFill>
              <a:latin typeface="Meiryo UI" panose="020B0604030504040204" pitchFamily="50" charset="-128"/>
              <a:ea typeface="Meiryo UI" panose="020B0604030504040204" pitchFamily="50" charset="-128"/>
            </a:endParaRPr>
          </a:p>
          <a:p>
            <a:pPr>
              <a:spcBef>
                <a:spcPts val="600"/>
              </a:spcBef>
            </a:pPr>
            <a:endParaRPr lang="en-US" altLang="ja-JP" sz="1600" dirty="0" smtClean="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rPr>
              <a:t>○</a:t>
            </a:r>
            <a:r>
              <a:rPr lang="ja-JP" altLang="en-US" b="1" u="sng" spc="-40" dirty="0" smtClean="0">
                <a:solidFill>
                  <a:srgbClr val="FF0000"/>
                </a:solidFill>
                <a:latin typeface="Meiryo UI" panose="020B0604030504040204" pitchFamily="50" charset="-128"/>
                <a:ea typeface="Meiryo UI" panose="020B0604030504040204" pitchFamily="50" charset="-128"/>
              </a:rPr>
              <a:t>９市町</a:t>
            </a:r>
            <a:r>
              <a:rPr lang="ja-JP" altLang="en-US" spc="-40" dirty="0" smtClean="0">
                <a:solidFill>
                  <a:schemeClr val="tx1"/>
                </a:solidFill>
                <a:latin typeface="Meiryo UI" panose="020B0604030504040204" pitchFamily="50" charset="-128"/>
                <a:ea typeface="Meiryo UI" panose="020B0604030504040204" pitchFamily="50" charset="-128"/>
              </a:rPr>
              <a:t>に</a:t>
            </a:r>
            <a:r>
              <a:rPr lang="ja-JP" altLang="en-US" spc="-40" dirty="0">
                <a:solidFill>
                  <a:schemeClr val="tx1"/>
                </a:solidFill>
                <a:latin typeface="Meiryo UI" panose="020B0604030504040204" pitchFamily="50" charset="-128"/>
                <a:ea typeface="Meiryo UI" panose="020B0604030504040204" pitchFamily="50" charset="-128"/>
              </a:rPr>
              <a:t>おいて、</a:t>
            </a:r>
            <a:r>
              <a:rPr lang="ja-JP" altLang="en-US" b="1" u="sng" spc="-40" dirty="0">
                <a:solidFill>
                  <a:srgbClr val="FF0000"/>
                </a:solidFill>
                <a:latin typeface="Meiryo UI" panose="020B0604030504040204" pitchFamily="50" charset="-128"/>
                <a:ea typeface="Meiryo UI" panose="020B0604030504040204" pitchFamily="50" charset="-128"/>
              </a:rPr>
              <a:t>将来戸数を検討</a:t>
            </a:r>
            <a:endParaRPr lang="en-US" altLang="ja-JP" spc="-40" dirty="0">
              <a:solidFill>
                <a:schemeClr val="tx1"/>
              </a:solidFill>
              <a:latin typeface="Meiryo UI" panose="020B0604030504040204" pitchFamily="50" charset="-128"/>
              <a:ea typeface="Meiryo UI" panose="020B0604030504040204" pitchFamily="50" charset="-128"/>
            </a:endParaRPr>
          </a:p>
          <a:p>
            <a:pPr lvl="1">
              <a:spcBef>
                <a:spcPts val="600"/>
              </a:spcBef>
            </a:pPr>
            <a:endParaRPr lang="en-US" altLang="ja-JP" sz="1400" b="1" u="sng" dirty="0" smtClean="0">
              <a:solidFill>
                <a:srgbClr val="FF0000"/>
              </a:solidFill>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a:xfrm>
            <a:off x="7454928" y="6422324"/>
            <a:ext cx="2311400" cy="365125"/>
          </a:xfrm>
        </p:spPr>
        <p:txBody>
          <a:bodyPr/>
          <a:lstStyle/>
          <a:p>
            <a:fld id="{EA6D242B-6A52-4C5C-AF40-54B5FB6D04E5}" type="slidenum">
              <a:rPr kumimoji="1" lang="ja-JP" altLang="en-US" smtClean="0"/>
              <a:t>38</a:t>
            </a:fld>
            <a:endParaRPr kumimoji="1" lang="ja-JP" altLang="en-US" dirty="0"/>
          </a:p>
        </p:txBody>
      </p:sp>
    </p:spTree>
    <p:extLst>
      <p:ext uri="{BB962C8B-B14F-4D97-AF65-F5344CB8AC3E}">
        <p14:creationId xmlns:p14="http://schemas.microsoft.com/office/powerpoint/2010/main" val="82404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⑭既存住宅流通・リフォーム</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市場の環境整備等の推進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10067" y="4622800"/>
            <a:ext cx="9699625" cy="2184482"/>
          </a:xfrm>
          <a:prstGeom prst="roundRect">
            <a:avLst>
              <a:gd name="adj" fmla="val 857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dirty="0">
              <a:solidFill>
                <a:schemeClr val="tx1"/>
              </a:solidFill>
            </a:endParaRPr>
          </a:p>
        </p:txBody>
      </p:sp>
      <p:sp>
        <p:nvSpPr>
          <p:cNvPr id="13" name="テキスト ボックス 12"/>
          <p:cNvSpPr txBox="1"/>
          <p:nvPr/>
        </p:nvSpPr>
        <p:spPr>
          <a:xfrm>
            <a:off x="110066" y="4719663"/>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令和４年度の主な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8" name="正方形/長方形 7"/>
          <p:cNvSpPr/>
          <p:nvPr/>
        </p:nvSpPr>
        <p:spPr>
          <a:xfrm>
            <a:off x="308667" y="1411423"/>
            <a:ext cx="9743209"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大阪の住まい活性化フォーラムでは、既存住宅流通の促進に向けて</a:t>
            </a:r>
            <a:r>
              <a:rPr lang="ja-JP" altLang="en-US" sz="1600" dirty="0" smtClean="0">
                <a:latin typeface="Meiryo UI" panose="020B0604030504040204" pitchFamily="50" charset="-128"/>
                <a:ea typeface="Meiryo UI" panose="020B0604030504040204" pitchFamily="50" charset="-128"/>
              </a:rPr>
              <a:t>、以下のガイドブックを作成しました。</a:t>
            </a:r>
            <a:endParaRPr lang="ja-JP" altLang="en-US" sz="16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3"/>
          <a:srcRect l="32633" t="10853" r="33889" b="4374"/>
          <a:stretch/>
        </p:blipFill>
        <p:spPr>
          <a:xfrm>
            <a:off x="326141" y="2424272"/>
            <a:ext cx="1448456" cy="2062115"/>
          </a:xfrm>
          <a:prstGeom prst="rect">
            <a:avLst/>
          </a:prstGeom>
          <a:ln>
            <a:solidFill>
              <a:schemeClr val="tx1"/>
            </a:solidFill>
          </a:ln>
        </p:spPr>
      </p:pic>
      <p:pic>
        <p:nvPicPr>
          <p:cNvPr id="14" name="図 13"/>
          <p:cNvPicPr>
            <a:picLocks noChangeAspect="1"/>
          </p:cNvPicPr>
          <p:nvPr/>
        </p:nvPicPr>
        <p:blipFill rotWithShape="1">
          <a:blip r:embed="rId4"/>
          <a:srcRect l="32505" t="10397" r="33633" b="4147"/>
          <a:stretch/>
        </p:blipFill>
        <p:spPr>
          <a:xfrm>
            <a:off x="5205757" y="2481618"/>
            <a:ext cx="1412936" cy="2004769"/>
          </a:xfrm>
          <a:prstGeom prst="rect">
            <a:avLst/>
          </a:prstGeom>
        </p:spPr>
      </p:pic>
      <p:sp>
        <p:nvSpPr>
          <p:cNvPr id="15" name="正方形/長方形 14"/>
          <p:cNvSpPr/>
          <p:nvPr/>
        </p:nvSpPr>
        <p:spPr>
          <a:xfrm>
            <a:off x="189186" y="1709973"/>
            <a:ext cx="4572000" cy="612570"/>
          </a:xfrm>
          <a:prstGeom prst="rect">
            <a:avLst/>
          </a:prstGeom>
        </p:spPr>
        <p:style>
          <a:lnRef idx="3">
            <a:schemeClr val="lt1"/>
          </a:lnRef>
          <a:fillRef idx="1">
            <a:schemeClr val="accent2"/>
          </a:fillRef>
          <a:effectRef idx="1">
            <a:schemeClr val="accent2"/>
          </a:effectRef>
          <a:fontRef idx="minor">
            <a:schemeClr val="lt1"/>
          </a:fontRef>
        </p:style>
        <p:txBody>
          <a:bodyPr wrap="square" lIns="0" tIns="0" rIns="0" bIns="0" anchor="ctr">
            <a:noAutofit/>
          </a:bodyPr>
          <a:lstStyle/>
          <a:p>
            <a:pPr algn="ctr"/>
            <a:r>
              <a:rPr lang="ja-JP" altLang="en-US" sz="1600" b="1" dirty="0" smtClean="0">
                <a:latin typeface="Meiryo UI" panose="020B0604030504040204" pitchFamily="50" charset="-128"/>
                <a:ea typeface="Meiryo UI" panose="020B0604030504040204" pitchFamily="50" charset="-128"/>
              </a:rPr>
              <a:t>建物状況調査・既存住宅売買瑕疵保険活用ガイド</a:t>
            </a:r>
            <a:endParaRPr lang="ja-JP" altLang="en-US" sz="1600"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4953000" y="1709971"/>
            <a:ext cx="4763349" cy="600924"/>
          </a:xfrm>
          <a:prstGeom prst="rect">
            <a:avLst/>
          </a:prstGeom>
        </p:spPr>
        <p:style>
          <a:lnRef idx="3">
            <a:schemeClr val="lt1"/>
          </a:lnRef>
          <a:fillRef idx="1">
            <a:schemeClr val="accent2"/>
          </a:fillRef>
          <a:effectRef idx="1">
            <a:schemeClr val="accent2"/>
          </a:effectRef>
          <a:fontRef idx="minor">
            <a:schemeClr val="lt1"/>
          </a:fontRef>
        </p:style>
        <p:txBody>
          <a:bodyPr wrap="square" lIns="0" tIns="0" rIns="0" bIns="0" anchor="ctr">
            <a:noAutofit/>
          </a:bodyPr>
          <a:lstStyle/>
          <a:p>
            <a:pPr algn="ctr"/>
            <a:r>
              <a:rPr lang="ja-JP" altLang="en-US" sz="1600" b="1" dirty="0" smtClean="0">
                <a:latin typeface="Meiryo UI" panose="020B0604030504040204" pitchFamily="50" charset="-128"/>
                <a:ea typeface="Meiryo UI" panose="020B0604030504040204" pitchFamily="50" charset="-128"/>
              </a:rPr>
              <a:t>オープン空き家構想</a:t>
            </a:r>
            <a:endParaRPr lang="en-US" altLang="ja-JP" sz="1600" b="1" dirty="0" smtClean="0">
              <a:latin typeface="Meiryo UI" panose="020B0604030504040204" pitchFamily="50" charset="-128"/>
              <a:ea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rPr>
              <a:t>コンバージョン</a:t>
            </a:r>
            <a:r>
              <a:rPr lang="ja-JP" altLang="en-US" sz="1400" b="1" dirty="0">
                <a:latin typeface="Meiryo UI" panose="020B0604030504040204" pitchFamily="50" charset="-128"/>
                <a:ea typeface="Meiryo UI" panose="020B0604030504040204" pitchFamily="50" charset="-128"/>
              </a:rPr>
              <a:t>（用途変更）</a:t>
            </a:r>
            <a:r>
              <a:rPr lang="ja-JP" altLang="en-US" sz="1400" b="1" dirty="0" smtClean="0">
                <a:latin typeface="Meiryo UI" panose="020B0604030504040204" pitchFamily="50" charset="-128"/>
                <a:ea typeface="Meiryo UI" panose="020B0604030504040204" pitchFamily="50" charset="-128"/>
              </a:rPr>
              <a:t>による住宅</a:t>
            </a:r>
            <a:r>
              <a:rPr lang="ja-JP" altLang="en-US" sz="1400" b="1" dirty="0">
                <a:latin typeface="Meiryo UI" panose="020B0604030504040204" pitchFamily="50" charset="-128"/>
                <a:ea typeface="Meiryo UI" panose="020B0604030504040204" pitchFamily="50" charset="-128"/>
              </a:rPr>
              <a:t>の利活用ガイドブック</a:t>
            </a:r>
          </a:p>
        </p:txBody>
      </p:sp>
      <p:sp>
        <p:nvSpPr>
          <p:cNvPr id="18" name="正方形/長方形 17"/>
          <p:cNvSpPr/>
          <p:nvPr/>
        </p:nvSpPr>
        <p:spPr>
          <a:xfrm>
            <a:off x="1821268" y="2410042"/>
            <a:ext cx="3013160" cy="1862048"/>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rPr>
              <a:t>○既存住宅の取引において、建物状況　</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 </a:t>
            </a:r>
            <a:r>
              <a:rPr lang="ja-JP" altLang="en-US" sz="1400" spc="50" dirty="0" smtClean="0">
                <a:latin typeface="Meiryo UI" panose="020B0604030504040204" pitchFamily="50" charset="-128"/>
                <a:ea typeface="Meiryo UI" panose="020B0604030504040204" pitchFamily="50" charset="-128"/>
              </a:rPr>
              <a:t>調査等を活用するための参考となる</a:t>
            </a:r>
            <a:endParaRPr lang="en-US" altLang="ja-JP" sz="1400" spc="5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ガイドブック</a:t>
            </a:r>
            <a:endParaRPr lang="en-US" altLang="ja-JP" sz="1400" dirty="0" smtClean="0">
              <a:latin typeface="Meiryo UI" panose="020B0604030504040204" pitchFamily="50" charset="-128"/>
              <a:ea typeface="Meiryo UI" panose="020B0604030504040204" pitchFamily="50" charset="-128"/>
            </a:endParaRPr>
          </a:p>
          <a:p>
            <a:endParaRPr lang="en-US" altLang="ja-JP" sz="800" dirty="0" smtClean="0">
              <a:solidFill>
                <a:srgbClr val="FF0000"/>
              </a:solidFill>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ja-JP" altLang="en-US" sz="1400" b="1" u="sng" dirty="0" smtClean="0">
                <a:solidFill>
                  <a:srgbClr val="FF0000"/>
                </a:solidFill>
                <a:latin typeface="Meiryo UI" panose="020B0604030504040204" pitchFamily="50" charset="-128"/>
                <a:ea typeface="Meiryo UI" panose="020B0604030504040204" pitchFamily="50" charset="-128"/>
              </a:rPr>
              <a:t>建物</a:t>
            </a:r>
            <a:r>
              <a:rPr lang="ja-JP" altLang="en-US" sz="1400" b="1" u="sng" dirty="0">
                <a:solidFill>
                  <a:srgbClr val="FF0000"/>
                </a:solidFill>
                <a:latin typeface="Meiryo UI" panose="020B0604030504040204" pitchFamily="50" charset="-128"/>
                <a:ea typeface="Meiryo UI" panose="020B0604030504040204" pitchFamily="50" charset="-128"/>
              </a:rPr>
              <a:t>状況</a:t>
            </a:r>
            <a:r>
              <a:rPr lang="ja-JP" altLang="en-US" sz="1400" b="1" u="sng" dirty="0" smtClean="0">
                <a:solidFill>
                  <a:srgbClr val="FF0000"/>
                </a:solidFill>
                <a:latin typeface="Meiryo UI" panose="020B0604030504040204" pitchFamily="50" charset="-128"/>
                <a:ea typeface="Meiryo UI" panose="020B0604030504040204" pitchFamily="50" charset="-128"/>
              </a:rPr>
              <a:t>調査の調査項目や方法、</a:t>
            </a:r>
            <a:endParaRPr lang="en-US" altLang="ja-JP" sz="1400" b="1" u="sng" dirty="0" smtClean="0">
              <a:solidFill>
                <a:srgbClr val="FF0000"/>
              </a:solidFill>
              <a:latin typeface="Meiryo UI" panose="020B0604030504040204" pitchFamily="50" charset="-128"/>
              <a:ea typeface="Meiryo UI" panose="020B0604030504040204" pitchFamily="50" charset="-128"/>
            </a:endParaRPr>
          </a:p>
          <a:p>
            <a:r>
              <a:rPr lang="ja-JP" altLang="en-US" sz="1400" b="1" dirty="0">
                <a:solidFill>
                  <a:srgbClr val="FF0000"/>
                </a:solidFill>
                <a:latin typeface="Meiryo UI" panose="020B0604030504040204" pitchFamily="50" charset="-128"/>
                <a:ea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rPr>
              <a:t>既存住宅売買瑕疵保険</a:t>
            </a:r>
            <a:r>
              <a:rPr lang="ja-JP" altLang="en-US" sz="1400" dirty="0" smtClean="0">
                <a:latin typeface="Meiryo UI" panose="020B0604030504040204" pitchFamily="50" charset="-128"/>
                <a:ea typeface="Meiryo UI" panose="020B0604030504040204" pitchFamily="50" charset="-128"/>
              </a:rPr>
              <a:t>についても</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解説</a:t>
            </a:r>
            <a:endParaRPr lang="en-US" altLang="ja-JP" sz="14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令和２年</a:t>
            </a:r>
            <a:r>
              <a:rPr lang="en-US" altLang="ja-JP" sz="1400" dirty="0" smtClean="0">
                <a:latin typeface="Meiryo UI" panose="020B0604030504040204" pitchFamily="50" charset="-128"/>
                <a:ea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rPr>
              <a:t>月作成</a:t>
            </a:r>
            <a:endParaRPr lang="ja-JP" altLang="en-US" sz="1400" dirty="0">
              <a:latin typeface="Meiryo UI" panose="020B0604030504040204" pitchFamily="50" charset="-128"/>
              <a:ea typeface="Meiryo UI" panose="020B0604030504040204" pitchFamily="50" charset="-128"/>
            </a:endParaRPr>
          </a:p>
        </p:txBody>
      </p:sp>
      <p:sp>
        <p:nvSpPr>
          <p:cNvPr id="19" name="正方形/長方形 18"/>
          <p:cNvSpPr/>
          <p:nvPr/>
        </p:nvSpPr>
        <p:spPr>
          <a:xfrm>
            <a:off x="6665364" y="2430818"/>
            <a:ext cx="3097656" cy="2062103"/>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rPr>
              <a:t>○</a:t>
            </a:r>
            <a:r>
              <a:rPr lang="ja-JP" altLang="en-US" sz="1400" spc="60" dirty="0" smtClean="0">
                <a:latin typeface="Meiryo UI" panose="020B0604030504040204" pitchFamily="50" charset="-128"/>
                <a:ea typeface="Meiryo UI" panose="020B0604030504040204" pitchFamily="50" charset="-128"/>
              </a:rPr>
              <a:t>空家を住宅以外の用途に変更して</a:t>
            </a:r>
            <a:endParaRPr lang="en-US" altLang="ja-JP" sz="1400" spc="6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活用する際の注意点や、事業計画の</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検討を行うにあたっての検討項目などを、</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事例を交えながら解説しているガイド</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ブック</a:t>
            </a:r>
            <a:endParaRPr lang="en-US" altLang="ja-JP" sz="14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ja-JP" altLang="en-US" sz="1400" b="1" u="sng" dirty="0" smtClean="0">
                <a:solidFill>
                  <a:srgbClr val="FF0000"/>
                </a:solidFill>
                <a:latin typeface="Meiryo UI" panose="020B0604030504040204" pitchFamily="50" charset="-128"/>
                <a:ea typeface="Meiryo UI" panose="020B0604030504040204" pitchFamily="50" charset="-128"/>
              </a:rPr>
              <a:t>建物のポテンシャルを引き出す様々な</a:t>
            </a:r>
            <a:endParaRPr lang="en-US" altLang="ja-JP" sz="1400" b="1" u="sng" dirty="0" smtClean="0">
              <a:solidFill>
                <a:srgbClr val="FF0000"/>
              </a:solidFill>
              <a:latin typeface="Meiryo UI" panose="020B0604030504040204" pitchFamily="50" charset="-128"/>
              <a:ea typeface="Meiryo UI" panose="020B0604030504040204" pitchFamily="50" charset="-128"/>
            </a:endParaRPr>
          </a:p>
          <a:p>
            <a:r>
              <a:rPr lang="ja-JP" altLang="en-US" sz="1400" b="1" dirty="0">
                <a:solidFill>
                  <a:srgbClr val="FF0000"/>
                </a:solidFill>
                <a:latin typeface="Meiryo UI" panose="020B0604030504040204" pitchFamily="50" charset="-128"/>
                <a:ea typeface="Meiryo UI" panose="020B0604030504040204" pitchFamily="50" charset="-128"/>
              </a:rPr>
              <a:t>　 </a:t>
            </a:r>
            <a:r>
              <a:rPr lang="ja-JP" altLang="en-US" sz="1400" b="1" u="sng" dirty="0" smtClean="0">
                <a:solidFill>
                  <a:srgbClr val="FF0000"/>
                </a:solidFill>
                <a:latin typeface="Meiryo UI" panose="020B0604030504040204" pitchFamily="50" charset="-128"/>
                <a:ea typeface="Meiryo UI" panose="020B0604030504040204" pitchFamily="50" charset="-128"/>
              </a:rPr>
              <a:t>活用事例を紹介</a:t>
            </a:r>
            <a:endParaRPr lang="en-US" altLang="ja-JP" sz="1400" b="1" u="sng" dirty="0" smtClean="0">
              <a:solidFill>
                <a:srgbClr val="FF0000"/>
              </a:solidFill>
              <a:latin typeface="Meiryo UI" panose="020B0604030504040204" pitchFamily="50" charset="-128"/>
              <a:ea typeface="Meiryo UI" panose="020B0604030504040204" pitchFamily="50" charset="-128"/>
            </a:endParaRPr>
          </a:p>
          <a:p>
            <a:endParaRPr lang="en-US" altLang="ja-JP" sz="800" dirty="0">
              <a:solidFill>
                <a:srgbClr val="FF0000"/>
              </a:solidFill>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○令和３年１月作成</a:t>
            </a:r>
            <a:endParaRPr lang="en-US" altLang="ja-JP" sz="1400" dirty="0" smtClean="0">
              <a:latin typeface="Meiryo UI" panose="020B0604030504040204" pitchFamily="50" charset="-128"/>
              <a:ea typeface="Meiryo UI" panose="020B0604030504040204" pitchFamily="50" charset="-128"/>
            </a:endParaRPr>
          </a:p>
        </p:txBody>
      </p:sp>
      <p:sp>
        <p:nvSpPr>
          <p:cNvPr id="20" name="正方形/長方形 19"/>
          <p:cNvSpPr/>
          <p:nvPr/>
        </p:nvSpPr>
        <p:spPr>
          <a:xfrm>
            <a:off x="159372" y="5055554"/>
            <a:ext cx="9650319" cy="369332"/>
          </a:xfrm>
          <a:prstGeom prst="rect">
            <a:avLst/>
          </a:prstGeom>
        </p:spPr>
        <p:txBody>
          <a:bodyPr wrap="square">
            <a:spAutoFit/>
          </a:bodyPr>
          <a:lstStyle/>
          <a:p>
            <a:r>
              <a:rPr lang="ja-JP" altLang="en-US" b="1" dirty="0">
                <a:latin typeface="Meiryo UI" panose="020B0604030504040204" pitchFamily="50" charset="-128"/>
                <a:ea typeface="Meiryo UI" panose="020B0604030504040204" pitchFamily="50" charset="-128"/>
              </a:rPr>
              <a:t>○既存住宅流通・リフォームに係る</a:t>
            </a:r>
            <a:r>
              <a:rPr lang="ja-JP" altLang="en-US" b="1" u="sng" dirty="0">
                <a:solidFill>
                  <a:srgbClr val="FF0000"/>
                </a:solidFill>
                <a:latin typeface="Meiryo UI" panose="020B0604030504040204" pitchFamily="50" charset="-128"/>
                <a:ea typeface="Meiryo UI" panose="020B0604030504040204" pitchFamily="50" charset="-128"/>
              </a:rPr>
              <a:t>相談体制等の</a:t>
            </a:r>
            <a:r>
              <a:rPr lang="ja-JP" altLang="en-US" b="1" u="sng" dirty="0" smtClean="0">
                <a:solidFill>
                  <a:srgbClr val="FF0000"/>
                </a:solidFill>
                <a:latin typeface="Meiryo UI" panose="020B0604030504040204" pitchFamily="50" charset="-128"/>
                <a:ea typeface="Meiryo UI" panose="020B0604030504040204" pitchFamily="50" charset="-128"/>
              </a:rPr>
              <a:t>拡充</a:t>
            </a:r>
            <a:endParaRPr lang="en-US" altLang="ja-JP" b="1" u="sng" dirty="0" smtClean="0">
              <a:solidFill>
                <a:srgbClr val="FF0000"/>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340199" y="5362163"/>
            <a:ext cx="9282657" cy="605294"/>
          </a:xfrm>
          <a:prstGeom prst="rect">
            <a:avLst/>
          </a:prstGeom>
        </p:spPr>
        <p:txBody>
          <a:bodyPr wrap="square">
            <a:spAutoFit/>
          </a:bodyPr>
          <a:lstStyle/>
          <a:p>
            <a:pPr>
              <a:lnSpc>
                <a:spcPts val="2000"/>
              </a:lnSpc>
            </a:pPr>
            <a:r>
              <a:rPr lang="ja-JP" altLang="en-US" sz="1600" dirty="0">
                <a:latin typeface="Meiryo UI" panose="020B0604030504040204" pitchFamily="50" charset="-128"/>
                <a:ea typeface="Meiryo UI" panose="020B0604030504040204" pitchFamily="50" charset="-128"/>
              </a:rPr>
              <a:t>・フォーラムの住まいの相談・評価・災害派遣部会において、「大阪の空き家コールセンター」</a:t>
            </a:r>
            <a:r>
              <a:rPr lang="ja-JP" altLang="en-US" sz="1600" dirty="0" smtClean="0">
                <a:latin typeface="Meiryo UI" panose="020B0604030504040204" pitchFamily="50" charset="-128"/>
                <a:ea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rPr>
              <a:t>空き家・住まいの</a:t>
            </a:r>
            <a:r>
              <a:rPr lang="ja-JP" altLang="en-US" sz="1600" dirty="0" smtClean="0">
                <a:latin typeface="Meiryo UI" panose="020B0604030504040204" pitchFamily="50" charset="-128"/>
                <a:ea typeface="Meiryo UI" panose="020B0604030504040204" pitchFamily="50" charset="-128"/>
              </a:rPr>
              <a:t>相</a:t>
            </a:r>
            <a:endParaRPr lang="en-US" altLang="ja-JP" sz="1600" dirty="0" smtClean="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談</a:t>
            </a:r>
            <a:r>
              <a:rPr lang="ja-JP" altLang="en-US" sz="1600" dirty="0">
                <a:latin typeface="Meiryo UI" panose="020B0604030504040204" pitchFamily="50" charset="-128"/>
                <a:ea typeface="Meiryo UI" panose="020B0604030504040204" pitchFamily="50" charset="-128"/>
              </a:rPr>
              <a:t>窓口」</a:t>
            </a:r>
            <a:r>
              <a:rPr lang="ja-JP" altLang="en-US" sz="1600" dirty="0" smtClean="0">
                <a:latin typeface="Meiryo UI" panose="020B0604030504040204" pitchFamily="50" charset="-128"/>
                <a:ea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rPr>
              <a:t>再編</a:t>
            </a:r>
            <a:r>
              <a:rPr lang="ja-JP" altLang="en-US" sz="1600" dirty="0" smtClean="0">
                <a:latin typeface="Meiryo UI" panose="020B0604030504040204" pitchFamily="50" charset="-128"/>
                <a:ea typeface="Meiryo UI" panose="020B0604030504040204" pitchFamily="50" charset="-128"/>
              </a:rPr>
              <a:t>につ</a:t>
            </a:r>
            <a:r>
              <a:rPr lang="ja-JP" altLang="en-US" sz="1600" dirty="0">
                <a:latin typeface="Meiryo UI" panose="020B0604030504040204" pitchFamily="50" charset="-128"/>
                <a:ea typeface="Meiryo UI" panose="020B0604030504040204" pitchFamily="50" charset="-128"/>
              </a:rPr>
              <a:t>いて検討を</a:t>
            </a:r>
            <a:r>
              <a:rPr lang="ja-JP" altLang="en-US" sz="1600" dirty="0" smtClean="0">
                <a:latin typeface="Meiryo UI" panose="020B0604030504040204" pitchFamily="50" charset="-128"/>
                <a:ea typeface="Meiryo UI" panose="020B0604030504040204" pitchFamily="50" charset="-128"/>
              </a:rPr>
              <a:t>行う</a:t>
            </a:r>
            <a:endParaRPr lang="ja-JP" altLang="en-US" sz="1600" dirty="0">
              <a:latin typeface="Meiryo UI" panose="020B0604030504040204" pitchFamily="50" charset="-128"/>
              <a:ea typeface="Meiryo UI" panose="020B0604030504040204" pitchFamily="50" charset="-128"/>
            </a:endParaRPr>
          </a:p>
        </p:txBody>
      </p:sp>
      <p:sp>
        <p:nvSpPr>
          <p:cNvPr id="22" name="正方形/長方形 21"/>
          <p:cNvSpPr/>
          <p:nvPr/>
        </p:nvSpPr>
        <p:spPr>
          <a:xfrm>
            <a:off x="159372" y="5902691"/>
            <a:ext cx="9650319" cy="369332"/>
          </a:xfrm>
          <a:prstGeom prst="rect">
            <a:avLst/>
          </a:prstGeom>
        </p:spPr>
        <p:txBody>
          <a:bodyPr wrap="square">
            <a:spAutoFit/>
          </a:bodyPr>
          <a:lstStyle/>
          <a:p>
            <a:r>
              <a:rPr lang="ja-JP" altLang="en-US" b="1" dirty="0" smtClean="0">
                <a:latin typeface="Meiryo UI" panose="020B0604030504040204" pitchFamily="50" charset="-128"/>
                <a:ea typeface="Meiryo UI" panose="020B0604030504040204" pitchFamily="50" charset="-128"/>
              </a:rPr>
              <a:t>○空家活用に向けたリフォームやコンバージョンの促進</a:t>
            </a:r>
            <a:endParaRPr lang="en-US" altLang="ja-JP" b="1" dirty="0" smtClean="0">
              <a:latin typeface="Meiryo UI" panose="020B0604030504040204" pitchFamily="50" charset="-128"/>
              <a:ea typeface="Meiryo UI" panose="020B0604030504040204" pitchFamily="50" charset="-128"/>
            </a:endParaRPr>
          </a:p>
        </p:txBody>
      </p:sp>
      <p:sp>
        <p:nvSpPr>
          <p:cNvPr id="23" name="正方形/長方形 22"/>
          <p:cNvSpPr/>
          <p:nvPr/>
        </p:nvSpPr>
        <p:spPr>
          <a:xfrm>
            <a:off x="308667" y="6187161"/>
            <a:ext cx="9282657" cy="605294"/>
          </a:xfrm>
          <a:prstGeom prst="rect">
            <a:avLst/>
          </a:prstGeom>
        </p:spPr>
        <p:txBody>
          <a:bodyPr wrap="square">
            <a:spAutoFit/>
          </a:bodyPr>
          <a:lstStyle/>
          <a:p>
            <a:pPr>
              <a:lnSpc>
                <a:spcPts val="2000"/>
              </a:lnSpc>
            </a:pPr>
            <a:r>
              <a:rPr lang="ja-JP" altLang="en-US" sz="1600" dirty="0" smtClean="0">
                <a:latin typeface="Meiryo UI" panose="020B0604030504040204" pitchFamily="50" charset="-128"/>
                <a:ea typeface="Meiryo UI" panose="020B0604030504040204" pitchFamily="50" charset="-128"/>
              </a:rPr>
              <a:t>・府民向け</a:t>
            </a:r>
            <a:r>
              <a:rPr lang="ja-JP" altLang="en-US" sz="1600" b="1" u="sng" dirty="0" smtClean="0">
                <a:solidFill>
                  <a:srgbClr val="FF0000"/>
                </a:solidFill>
                <a:latin typeface="Meiryo UI" panose="020B0604030504040204" pitchFamily="50" charset="-128"/>
                <a:ea typeface="Meiryo UI" panose="020B0604030504040204" pitchFamily="50" charset="-128"/>
              </a:rPr>
              <a:t>コンバージョンセミナーの開催</a:t>
            </a:r>
            <a:endParaRPr lang="en-US" altLang="ja-JP" sz="1600" dirty="0" smtClean="0">
              <a:latin typeface="Meiryo UI" panose="020B0604030504040204" pitchFamily="50" charset="-128"/>
              <a:ea typeface="Meiryo UI" panose="020B0604030504040204" pitchFamily="50" charset="-128"/>
            </a:endParaRPr>
          </a:p>
          <a:p>
            <a:pPr>
              <a:lnSpc>
                <a:spcPts val="2000"/>
              </a:lnSpc>
            </a:pPr>
            <a:r>
              <a:rPr lang="ja-JP" altLang="en-US" sz="1600" dirty="0" smtClean="0">
                <a:latin typeface="Meiryo UI" panose="020B0604030504040204" pitchFamily="50" charset="-128"/>
                <a:ea typeface="Meiryo UI" panose="020B0604030504040204" pitchFamily="50" charset="-128"/>
              </a:rPr>
              <a:t>・「新たな日常」に対応したリノベーション事例を収集し、ホームページ等での紹介を行う</a:t>
            </a:r>
            <a:endParaRPr lang="en-US" altLang="ja-JP" sz="1600" dirty="0" smtClean="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389108" y="6357090"/>
            <a:ext cx="2311400" cy="365125"/>
          </a:xfrm>
        </p:spPr>
        <p:txBody>
          <a:bodyPr/>
          <a:lstStyle/>
          <a:p>
            <a:fld id="{EA6D242B-6A52-4C5C-AF40-54B5FB6D04E5}" type="slidenum">
              <a:rPr kumimoji="1" lang="ja-JP" altLang="en-US" smtClean="0"/>
              <a:t>39</a:t>
            </a:fld>
            <a:endParaRPr kumimoji="1" lang="ja-JP" altLang="en-US" dirty="0"/>
          </a:p>
        </p:txBody>
      </p:sp>
      <p:sp>
        <p:nvSpPr>
          <p:cNvPr id="24" name="正方形/長方形 23">
            <a:extLst>
              <a:ext uri="{FF2B5EF4-FFF2-40B4-BE49-F238E27FC236}">
                <a16:creationId xmlns:a16="http://schemas.microsoft.com/office/drawing/2014/main" id="{B2214278-2596-4ED4-9E11-B8C83DB4BFF5}"/>
              </a:ext>
            </a:extLst>
          </p:cNvPr>
          <p:cNvSpPr/>
          <p:nvPr/>
        </p:nvSpPr>
        <p:spPr bwMode="gray">
          <a:xfrm>
            <a:off x="156522" y="956525"/>
            <a:ext cx="4901252"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各種ガイドブック</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360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A6D242B-6A52-4C5C-AF40-54B5FB6D04E5}" type="slidenum">
              <a:rPr kumimoji="1" lang="ja-JP" altLang="en-US" smtClean="0"/>
              <a:t>4</a:t>
            </a:fld>
            <a:endParaRPr kumimoji="1" lang="ja-JP" altLang="en-US"/>
          </a:p>
        </p:txBody>
      </p:sp>
      <p:sp>
        <p:nvSpPr>
          <p:cNvPr id="4" name="角丸四角形 3"/>
          <p:cNvSpPr/>
          <p:nvPr/>
        </p:nvSpPr>
        <p:spPr>
          <a:xfrm>
            <a:off x="0" y="3016485"/>
            <a:ext cx="9906000" cy="656665"/>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91430" tIns="45714" rIns="91430" bIns="45714" rtlCol="0" anchor="ctr"/>
          <a:lstStyle/>
          <a:p>
            <a:pPr algn="ctr"/>
            <a:r>
              <a:rPr lang="ja-JP" altLang="en-US" sz="2800" b="1" spc="-56"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800" b="1" spc="-56"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くらし</a:t>
            </a:r>
            <a:r>
              <a:rPr lang="ja-JP" altLang="en-US" sz="2800" b="1" spc="-56"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の質を高める</a:t>
            </a:r>
            <a:endParaRPr lang="en-US" altLang="ja-JP" sz="2800" b="1" spc="-56"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5219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417886" y="4017244"/>
            <a:ext cx="8992813" cy="2210561"/>
          </a:xfrm>
          <a:prstGeom prst="roundRect">
            <a:avLst>
              <a:gd name="adj" fmla="val 499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00" dirty="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〇 </a:t>
            </a:r>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宅地建物取引業法に基づく指導監督基準</a:t>
            </a:r>
            <a:r>
              <a:rPr lang="ja-JP" altLang="en-US" sz="1600" b="1" dirty="0" smtClean="0">
                <a:solidFill>
                  <a:schemeClr val="tx1"/>
                </a:solidFill>
                <a:latin typeface="Meiryo UI" panose="020B0604030504040204" pitchFamily="50" charset="-128"/>
                <a:ea typeface="Meiryo UI" panose="020B0604030504040204" pitchFamily="50" charset="-128"/>
              </a:rPr>
              <a:t>」の適正な運用</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400" dirty="0" smtClean="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指導監督基準第９で指導の対象としている行為＞</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 高齢者、</a:t>
            </a:r>
            <a:r>
              <a:rPr lang="ja-JP" altLang="en-US" sz="1200" dirty="0" err="1" smtClean="0">
                <a:solidFill>
                  <a:schemeClr val="tx1"/>
                </a:solidFill>
                <a:latin typeface="Meiryo UI" panose="020B0604030504040204" pitchFamily="50" charset="-128"/>
                <a:ea typeface="Meiryo UI" panose="020B0604030504040204" pitchFamily="50" charset="-128"/>
              </a:rPr>
              <a:t>障がい</a:t>
            </a:r>
            <a:r>
              <a:rPr lang="ja-JP" altLang="en-US" sz="1200" dirty="0" smtClean="0">
                <a:solidFill>
                  <a:schemeClr val="tx1"/>
                </a:solidFill>
                <a:latin typeface="Meiryo UI" panose="020B0604030504040204" pitchFamily="50" charset="-128"/>
                <a:ea typeface="Meiryo UI" panose="020B0604030504040204" pitchFamily="50" charset="-128"/>
              </a:rPr>
              <a:t>者、外国人又</a:t>
            </a:r>
            <a:r>
              <a:rPr lang="ja-JP" altLang="en-US" sz="1200" dirty="0">
                <a:solidFill>
                  <a:schemeClr val="tx1"/>
                </a:solidFill>
                <a:latin typeface="Meiryo UI" panose="020B0604030504040204" pitchFamily="50" charset="-128"/>
                <a:ea typeface="Meiryo UI" panose="020B0604030504040204" pitchFamily="50" charset="-128"/>
              </a:rPr>
              <a:t>は母子（父子）家庭であるという理由</a:t>
            </a:r>
            <a:r>
              <a:rPr lang="ja-JP" altLang="en-US" sz="1200" dirty="0" smtClean="0">
                <a:solidFill>
                  <a:schemeClr val="tx1"/>
                </a:solidFill>
                <a:latin typeface="Meiryo UI" panose="020B0604030504040204" pitchFamily="50" charset="-128"/>
                <a:ea typeface="Meiryo UI" panose="020B0604030504040204" pitchFamily="50" charset="-128"/>
              </a:rPr>
              <a:t>だけで入居</a:t>
            </a:r>
            <a:r>
              <a:rPr lang="ja-JP" altLang="en-US" sz="1200" dirty="0">
                <a:solidFill>
                  <a:schemeClr val="tx1"/>
                </a:solidFill>
                <a:latin typeface="Meiryo UI" panose="020B0604030504040204" pitchFamily="50" charset="-128"/>
                <a:ea typeface="Meiryo UI" panose="020B0604030504040204" pitchFamily="50" charset="-128"/>
              </a:rPr>
              <a:t>申込み</a:t>
            </a:r>
            <a:r>
              <a:rPr lang="ja-JP" altLang="en-US" sz="1200" dirty="0" smtClean="0">
                <a:solidFill>
                  <a:schemeClr val="tx1"/>
                </a:solidFill>
                <a:latin typeface="Meiryo UI" panose="020B0604030504040204" pitchFamily="50" charset="-128"/>
                <a:ea typeface="Meiryo UI" panose="020B0604030504040204" pitchFamily="50" charset="-128"/>
              </a:rPr>
              <a:t>を拒否すること</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 同和</a:t>
            </a:r>
            <a:r>
              <a:rPr lang="ja-JP" altLang="en-US" sz="1200" dirty="0">
                <a:solidFill>
                  <a:schemeClr val="tx1"/>
                </a:solidFill>
                <a:latin typeface="Meiryo UI" panose="020B0604030504040204" pitchFamily="50" charset="-128"/>
                <a:ea typeface="Meiryo UI" panose="020B0604030504040204" pitchFamily="50" charset="-128"/>
              </a:rPr>
              <a:t>地区に所在するか</a:t>
            </a:r>
            <a:r>
              <a:rPr lang="ja-JP" altLang="en-US" sz="1200" dirty="0" smtClean="0">
                <a:solidFill>
                  <a:schemeClr val="tx1"/>
                </a:solidFill>
                <a:latin typeface="Meiryo UI" panose="020B0604030504040204" pitchFamily="50" charset="-128"/>
                <a:ea typeface="Meiryo UI" panose="020B0604030504040204" pitchFamily="50" charset="-128"/>
              </a:rPr>
              <a:t>調査又</a:t>
            </a:r>
            <a:r>
              <a:rPr lang="ja-JP" altLang="en-US" sz="1200" dirty="0">
                <a:solidFill>
                  <a:schemeClr val="tx1"/>
                </a:solidFill>
                <a:latin typeface="Meiryo UI" panose="020B0604030504040204" pitchFamily="50" charset="-128"/>
                <a:ea typeface="Meiryo UI" panose="020B0604030504040204" pitchFamily="50" charset="-128"/>
              </a:rPr>
              <a:t>は取引関係者</a:t>
            </a:r>
            <a:r>
              <a:rPr lang="ja-JP" altLang="en-US" sz="1200" dirty="0" smtClean="0">
                <a:solidFill>
                  <a:schemeClr val="tx1"/>
                </a:solidFill>
                <a:latin typeface="Meiryo UI" panose="020B0604030504040204" pitchFamily="50" charset="-128"/>
                <a:ea typeface="Meiryo UI" panose="020B0604030504040204" pitchFamily="50" charset="-128"/>
              </a:rPr>
              <a:t>に教示すること</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〇 </a:t>
            </a:r>
            <a:r>
              <a:rPr lang="ja-JP" altLang="en-US" sz="1600" b="1" dirty="0" smtClean="0">
                <a:solidFill>
                  <a:schemeClr val="tx1"/>
                </a:solidFill>
                <a:latin typeface="Meiryo UI" panose="020B0604030504040204" pitchFamily="50" charset="-128"/>
                <a:ea typeface="Meiryo UI" panose="020B0604030504040204" pitchFamily="50" charset="-128"/>
              </a:rPr>
              <a:t>宅地</a:t>
            </a:r>
            <a:r>
              <a:rPr lang="ja-JP" altLang="en-US" sz="1600" b="1" dirty="0">
                <a:solidFill>
                  <a:schemeClr val="tx1"/>
                </a:solidFill>
                <a:latin typeface="Meiryo UI" panose="020B0604030504040204" pitchFamily="50" charset="-128"/>
                <a:ea typeface="Meiryo UI" panose="020B0604030504040204" pitchFamily="50" charset="-128"/>
              </a:rPr>
              <a:t>建物取引業者への継続的な啓発</a:t>
            </a:r>
            <a:r>
              <a:rPr lang="ja-JP" altLang="en-US" sz="1600" b="1" dirty="0" smtClean="0">
                <a:solidFill>
                  <a:schemeClr val="tx1"/>
                </a:solidFill>
                <a:latin typeface="Meiryo UI" panose="020B0604030504040204" pitchFamily="50" charset="-128"/>
                <a:ea typeface="Meiryo UI" panose="020B0604030504040204" pitchFamily="50" charset="-128"/>
              </a:rPr>
              <a:t>の実施</a:t>
            </a:r>
            <a:endParaRPr lang="en-US" altLang="ja-JP" sz="900" b="1" dirty="0" smtClean="0">
              <a:solidFill>
                <a:schemeClr val="tx1"/>
              </a:solidFill>
              <a:latin typeface="Meiryo UI" panose="020B0604030504040204" pitchFamily="50" charset="-128"/>
              <a:ea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 研修会の開催</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不動産</a:t>
            </a:r>
            <a:r>
              <a:rPr lang="ja-JP" altLang="en-US" sz="1400" dirty="0">
                <a:solidFill>
                  <a:schemeClr val="tx1"/>
                </a:solidFill>
                <a:latin typeface="Meiryo UI" panose="020B0604030504040204" pitchFamily="50" charset="-128"/>
                <a:ea typeface="Meiryo UI" panose="020B0604030504040204" pitchFamily="50" charset="-128"/>
              </a:rPr>
              <a:t>に関する人権問題</a:t>
            </a:r>
            <a:r>
              <a:rPr lang="ja-JP" altLang="en-US" sz="1400" dirty="0" smtClean="0">
                <a:solidFill>
                  <a:schemeClr val="tx1"/>
                </a:solidFill>
                <a:latin typeface="Meiryo UI" panose="020B0604030504040204" pitchFamily="50" charset="-128"/>
                <a:ea typeface="Meiryo UI" panose="020B0604030504040204" pitchFamily="50" charset="-128"/>
              </a:rPr>
              <a:t>連絡会</a:t>
            </a:r>
            <a:r>
              <a:rPr lang="en-US" altLang="ja-JP" sz="1100" dirty="0" smtClean="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の協力</a:t>
            </a:r>
            <a:r>
              <a:rPr lang="ja-JP" altLang="en-US" sz="1400" dirty="0">
                <a:solidFill>
                  <a:schemeClr val="tx1"/>
                </a:solidFill>
                <a:latin typeface="Meiryo UI" panose="020B0604030504040204" pitchFamily="50" charset="-128"/>
                <a:ea typeface="Meiryo UI" panose="020B0604030504040204" pitchFamily="50" charset="-128"/>
              </a:rPr>
              <a:t>により、宅地建物</a:t>
            </a:r>
            <a:r>
              <a:rPr lang="ja-JP" altLang="en-US" sz="1400" dirty="0" smtClean="0">
                <a:solidFill>
                  <a:schemeClr val="tx1"/>
                </a:solidFill>
                <a:latin typeface="Meiryo UI" panose="020B0604030504040204" pitchFamily="50" charset="-128"/>
                <a:ea typeface="Meiryo UI" panose="020B0604030504040204" pitchFamily="50" charset="-128"/>
              </a:rPr>
              <a:t>取引業人権推進員の養成講座等を実施</a:t>
            </a:r>
            <a:endParaRPr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69" y="4054316"/>
            <a:ext cx="268214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令和４年度の主な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⑮不動産取引等における差別の解消の推進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EA6D242B-6A52-4C5C-AF40-54B5FB6D04E5}" type="slidenum">
              <a:rPr kumimoji="1" lang="ja-JP" altLang="en-US" smtClean="0"/>
              <a:t>40</a:t>
            </a:fld>
            <a:endParaRPr kumimoji="1" lang="ja-JP" altLang="en-US" dirty="0"/>
          </a:p>
        </p:txBody>
      </p:sp>
      <p:sp>
        <p:nvSpPr>
          <p:cNvPr id="12" name="正方形/長方形 11"/>
          <p:cNvSpPr/>
          <p:nvPr/>
        </p:nvSpPr>
        <p:spPr>
          <a:xfrm>
            <a:off x="387929" y="1084384"/>
            <a:ext cx="9136824" cy="115416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〇　宅地・建物の取引の場などにおいて、</a:t>
            </a:r>
            <a:r>
              <a:rPr lang="ja-JP" altLang="en-US" sz="1600" b="1" u="sng" dirty="0">
                <a:solidFill>
                  <a:srgbClr val="FF0000"/>
                </a:solidFill>
                <a:latin typeface="Meiryo UI" panose="020B0604030504040204" pitchFamily="50" charset="-128"/>
                <a:ea typeface="Meiryo UI" panose="020B0604030504040204" pitchFamily="50" charset="-128"/>
              </a:rPr>
              <a:t>高齢者や</a:t>
            </a:r>
            <a:r>
              <a:rPr lang="ja-JP" altLang="en-US" sz="1600" b="1" u="sng" dirty="0" err="1">
                <a:solidFill>
                  <a:srgbClr val="FF0000"/>
                </a:solidFill>
                <a:latin typeface="Meiryo UI" panose="020B0604030504040204" pitchFamily="50" charset="-128"/>
                <a:ea typeface="Meiryo UI" panose="020B0604030504040204" pitchFamily="50" charset="-128"/>
              </a:rPr>
              <a:t>障がい</a:t>
            </a:r>
            <a:r>
              <a:rPr lang="ja-JP" altLang="en-US" sz="1600" b="1" u="sng" dirty="0">
                <a:solidFill>
                  <a:srgbClr val="FF0000"/>
                </a:solidFill>
                <a:latin typeface="Meiryo UI" panose="020B0604030504040204" pitchFamily="50" charset="-128"/>
                <a:ea typeface="Meiryo UI" panose="020B0604030504040204" pitchFamily="50" charset="-128"/>
              </a:rPr>
              <a:t>者等であるという理由だけで入居申込みを拒否する</a:t>
            </a:r>
            <a:endParaRPr lang="en-US" altLang="ja-JP" sz="1600" b="1" u="sng" dirty="0">
              <a:solidFill>
                <a:srgbClr val="FF0000"/>
              </a:solidFill>
              <a:latin typeface="Meiryo UI" panose="020B0604030504040204" pitchFamily="50" charset="-128"/>
              <a:ea typeface="Meiryo UI" panose="020B0604030504040204" pitchFamily="50" charset="-128"/>
            </a:endParaRPr>
          </a:p>
          <a:p>
            <a:r>
              <a:rPr lang="ja-JP" altLang="en-US" sz="1600" b="1" dirty="0">
                <a:solidFill>
                  <a:srgbClr val="FF0000"/>
                </a:solidFill>
                <a:latin typeface="Meiryo UI" panose="020B0604030504040204" pitchFamily="50" charset="-128"/>
                <a:ea typeface="Meiryo UI" panose="020B0604030504040204" pitchFamily="50" charset="-128"/>
              </a:rPr>
              <a:t>　</a:t>
            </a:r>
            <a:r>
              <a:rPr lang="ja-JP" altLang="en-US" sz="1600" b="1" u="sng" dirty="0">
                <a:solidFill>
                  <a:srgbClr val="FF0000"/>
                </a:solidFill>
                <a:latin typeface="Meiryo UI" panose="020B0604030504040204" pitchFamily="50" charset="-128"/>
                <a:ea typeface="Meiryo UI" panose="020B0604030504040204" pitchFamily="50" charset="-128"/>
              </a:rPr>
              <a:t>ことや、差別につながる土地調査問題の発生を防止</a:t>
            </a:r>
            <a:r>
              <a:rPr lang="ja-JP" altLang="en-US" sz="1600" dirty="0">
                <a:latin typeface="Meiryo UI" panose="020B0604030504040204" pitchFamily="50" charset="-128"/>
                <a:ea typeface="Meiryo UI" panose="020B0604030504040204" pitchFamily="50" charset="-128"/>
              </a:rPr>
              <a:t>する。</a:t>
            </a:r>
          </a:p>
          <a:p>
            <a:endParaRPr lang="en-US" altLang="ja-JP" sz="500" dirty="0">
              <a:latin typeface="Meiryo UI" panose="020B0604030504040204" pitchFamily="50" charset="-128"/>
              <a:ea typeface="Meiryo UI" panose="020B0604030504040204" pitchFamily="50" charset="-128"/>
            </a:endParaRPr>
          </a:p>
          <a:p>
            <a:r>
              <a:rPr lang="ja-JP" altLang="en-US" sz="1600" spc="-100" dirty="0">
                <a:latin typeface="Meiryo UI" panose="020B0604030504040204" pitchFamily="50" charset="-128"/>
                <a:ea typeface="Meiryo UI" panose="020B0604030504040204" pitchFamily="50" charset="-128"/>
              </a:rPr>
              <a:t>〇　宅地建物取引業者に対し、主体的に人権問題への理解と認識を深め、</a:t>
            </a:r>
            <a:r>
              <a:rPr lang="ja-JP" altLang="en-US" sz="1600" b="1" u="sng" spc="-100" dirty="0">
                <a:solidFill>
                  <a:srgbClr val="FF0000"/>
                </a:solidFill>
                <a:latin typeface="Meiryo UI" panose="020B0604030504040204" pitchFamily="50" charset="-128"/>
                <a:ea typeface="Meiryo UI" panose="020B0604030504040204" pitchFamily="50" charset="-128"/>
              </a:rPr>
              <a:t>人権意識が向上するよう周知・啓発</a:t>
            </a:r>
            <a:r>
              <a:rPr lang="ja-JP" altLang="en-US" sz="1600" spc="-100" dirty="0" smtClean="0">
                <a:latin typeface="Meiryo UI" panose="020B0604030504040204" pitchFamily="50" charset="-128"/>
                <a:ea typeface="Meiryo UI" panose="020B0604030504040204" pitchFamily="50" charset="-128"/>
              </a:rPr>
              <a:t>を推</a:t>
            </a:r>
            <a:endParaRPr lang="en-US" altLang="ja-JP" sz="1600" spc="-100" dirty="0" smtClean="0">
              <a:latin typeface="Meiryo UI" panose="020B0604030504040204" pitchFamily="50" charset="-128"/>
              <a:ea typeface="Meiryo UI" panose="020B0604030504040204" pitchFamily="50" charset="-128"/>
            </a:endParaRPr>
          </a:p>
          <a:p>
            <a:r>
              <a:rPr lang="ja-JP" altLang="en-US" sz="1600" spc="-100" dirty="0">
                <a:latin typeface="Meiryo UI" panose="020B0604030504040204" pitchFamily="50" charset="-128"/>
                <a:ea typeface="Meiryo UI" panose="020B0604030504040204" pitchFamily="50" charset="-128"/>
              </a:rPr>
              <a:t>　</a:t>
            </a:r>
            <a:r>
              <a:rPr lang="ja-JP" altLang="en-US" sz="1600" spc="-100" dirty="0" err="1" smtClean="0">
                <a:latin typeface="Meiryo UI" panose="020B0604030504040204" pitchFamily="50" charset="-128"/>
                <a:ea typeface="Meiryo UI" panose="020B0604030504040204" pitchFamily="50" charset="-128"/>
              </a:rPr>
              <a:t>進する</a:t>
            </a:r>
            <a:r>
              <a:rPr lang="ja-JP" altLang="en-US" sz="1600" spc="-100" dirty="0" smtClean="0">
                <a:latin typeface="Meiryo UI" panose="020B0604030504040204" pitchFamily="50" charset="-128"/>
                <a:ea typeface="Meiryo UI" panose="020B0604030504040204" pitchFamily="50" charset="-128"/>
              </a:rPr>
              <a:t>。</a:t>
            </a:r>
            <a:endParaRPr lang="ja-JP" altLang="en-US" sz="1600" b="1" spc="-100"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80673253"/>
              </p:ext>
            </p:extLst>
          </p:nvPr>
        </p:nvGraphicFramePr>
        <p:xfrm>
          <a:off x="856642" y="2376321"/>
          <a:ext cx="8115299" cy="1552575"/>
        </p:xfrm>
        <a:graphic>
          <a:graphicData uri="http://schemas.openxmlformats.org/drawingml/2006/table">
            <a:tbl>
              <a:tblPr/>
              <a:tblGrid>
                <a:gridCol w="247941">
                  <a:extLst>
                    <a:ext uri="{9D8B030D-6E8A-4147-A177-3AD203B41FA5}">
                      <a16:colId xmlns:a16="http://schemas.microsoft.com/office/drawing/2014/main" val="1095019381"/>
                    </a:ext>
                  </a:extLst>
                </a:gridCol>
                <a:gridCol w="5540528">
                  <a:extLst>
                    <a:ext uri="{9D8B030D-6E8A-4147-A177-3AD203B41FA5}">
                      <a16:colId xmlns:a16="http://schemas.microsoft.com/office/drawing/2014/main" val="3207193578"/>
                    </a:ext>
                  </a:extLst>
                </a:gridCol>
                <a:gridCol w="775610">
                  <a:extLst>
                    <a:ext uri="{9D8B030D-6E8A-4147-A177-3AD203B41FA5}">
                      <a16:colId xmlns:a16="http://schemas.microsoft.com/office/drawing/2014/main" val="261087489"/>
                    </a:ext>
                  </a:extLst>
                </a:gridCol>
                <a:gridCol w="775610">
                  <a:extLst>
                    <a:ext uri="{9D8B030D-6E8A-4147-A177-3AD203B41FA5}">
                      <a16:colId xmlns:a16="http://schemas.microsoft.com/office/drawing/2014/main" val="3428264986"/>
                    </a:ext>
                  </a:extLst>
                </a:gridCol>
                <a:gridCol w="775610">
                  <a:extLst>
                    <a:ext uri="{9D8B030D-6E8A-4147-A177-3AD203B41FA5}">
                      <a16:colId xmlns:a16="http://schemas.microsoft.com/office/drawing/2014/main" val="2501308796"/>
                    </a:ext>
                  </a:extLst>
                </a:gridCol>
              </a:tblGrid>
              <a:tr h="228600">
                <a:tc gridSpan="2">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R3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目標</a:t>
                      </a: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r>
                        <a:rPr lang="en-US" sz="1100" b="0" i="0" u="none" strike="noStrike">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039088"/>
                  </a:ext>
                </a:extLst>
              </a:tr>
              <a:tr h="266700">
                <a:tc gridSpan="5">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◇宅地建物取引業者の人権意識</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77007476"/>
                  </a:ext>
                </a:extLst>
              </a:tr>
              <a:tr h="266700">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①</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宅地建物取引業法に基づく指導監督基準の規制内容の認識割合</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4149351"/>
                  </a:ext>
                </a:extLst>
              </a:tr>
              <a:tr h="266700">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②</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宅地建物取引業法第</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条関係の解釈に関する国土交通大臣答弁の認識</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割合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853073573"/>
                  </a:ext>
                </a:extLst>
              </a:tr>
              <a:tr h="266700">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③</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大阪府部落差別事象に係る調査等の規制等に関する条例の改正内容の認識割合</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484822913"/>
                  </a:ext>
                </a:extLst>
              </a:tr>
              <a:tr h="257175">
                <a:tc gridSpan="5">
                  <a:txBody>
                    <a:bodyPr/>
                    <a:lstStyle/>
                    <a:p>
                      <a:pPr algn="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出典元：宅地建物取引業者に関する人権問題実態調査（大阪府、６年毎に実施）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42501697"/>
                  </a:ext>
                </a:extLst>
              </a:tr>
            </a:tbl>
          </a:graphicData>
        </a:graphic>
      </p:graphicFrame>
      <p:sp>
        <p:nvSpPr>
          <p:cNvPr id="13" name="正方形/長方形 12"/>
          <p:cNvSpPr/>
          <p:nvPr/>
        </p:nvSpPr>
        <p:spPr>
          <a:xfrm>
            <a:off x="479669" y="6242011"/>
            <a:ext cx="2647713" cy="261610"/>
          </a:xfrm>
          <a:prstGeom prst="rect">
            <a:avLst/>
          </a:prstGeom>
        </p:spPr>
        <p:txBody>
          <a:bodyPr wrap="square">
            <a:spAutoFit/>
          </a:bodyPr>
          <a:lstStyle/>
          <a:p>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宅地建物取引業関係７団体で構成</a:t>
            </a:r>
            <a:endParaRPr lang="ja-JP" altLang="en-US" sz="1100" b="1" spc="-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23287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59372" y="3903380"/>
            <a:ext cx="9636561" cy="2818097"/>
          </a:xfrm>
          <a:prstGeom prst="roundRect">
            <a:avLst>
              <a:gd name="adj" fmla="val 857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dirty="0">
              <a:solidFill>
                <a:schemeClr val="tx1"/>
              </a:solidFill>
            </a:endParaRPr>
          </a:p>
        </p:txBody>
      </p:sp>
      <p:sp>
        <p:nvSpPr>
          <p:cNvPr id="4"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スライド番号プレースホルダー 8"/>
          <p:cNvSpPr>
            <a:spLocks noGrp="1"/>
          </p:cNvSpPr>
          <p:nvPr>
            <p:ph type="sldNum" sz="quarter" idx="12"/>
          </p:nvPr>
        </p:nvSpPr>
        <p:spPr>
          <a:xfrm>
            <a:off x="7594600" y="6495198"/>
            <a:ext cx="2311400" cy="365125"/>
          </a:xfrm>
        </p:spPr>
        <p:txBody>
          <a:bodyPr/>
          <a:lstStyle/>
          <a:p>
            <a:fld id="{EA6D242B-6A52-4C5C-AF40-54B5FB6D04E5}" type="slidenum">
              <a:rPr kumimoji="1" lang="ja-JP" altLang="en-US" smtClean="0"/>
              <a:t>41</a:t>
            </a:fld>
            <a:endParaRPr kumimoji="1" lang="ja-JP" altLang="en-US"/>
          </a:p>
        </p:txBody>
      </p:sp>
      <p:sp>
        <p:nvSpPr>
          <p:cNvPr id="11" name="テキスト ボックス 10"/>
          <p:cNvSpPr txBox="1"/>
          <p:nvPr/>
        </p:nvSpPr>
        <p:spPr>
          <a:xfrm>
            <a:off x="247039" y="3907923"/>
            <a:ext cx="2682145"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令和４年度の主な取組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graphicFrame>
        <p:nvGraphicFramePr>
          <p:cNvPr id="13" name="グラフ 12">
            <a:extLst>
              <a:ext uri="{FF2B5EF4-FFF2-40B4-BE49-F238E27FC236}">
                <a16:creationId xmlns:a16="http://schemas.microsoft.com/office/drawing/2014/main" id="{106A9DCE-60A6-4CCC-A526-A2483C28AF31}"/>
              </a:ext>
            </a:extLst>
          </p:cNvPr>
          <p:cNvGraphicFramePr/>
          <p:nvPr>
            <p:extLst/>
          </p:nvPr>
        </p:nvGraphicFramePr>
        <p:xfrm>
          <a:off x="5370958" y="958823"/>
          <a:ext cx="4358187" cy="27244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a:extLst>
              <a:ext uri="{FF2B5EF4-FFF2-40B4-BE49-F238E27FC236}">
                <a16:creationId xmlns:a16="http://schemas.microsoft.com/office/drawing/2014/main" id="{D81F945D-DBFA-47C3-B9EA-1FF88257CCCD}"/>
              </a:ext>
            </a:extLst>
          </p:cNvPr>
          <p:cNvGraphicFramePr/>
          <p:nvPr>
            <p:extLst/>
          </p:nvPr>
        </p:nvGraphicFramePr>
        <p:xfrm>
          <a:off x="373487" y="2066668"/>
          <a:ext cx="4828622" cy="1616690"/>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14">
            <a:extLst>
              <a:ext uri="{FF2B5EF4-FFF2-40B4-BE49-F238E27FC236}">
                <a16:creationId xmlns:a16="http://schemas.microsoft.com/office/drawing/2014/main" id="{DE7F1A29-E4D3-4C5E-9C7B-C7552B36CAE0}"/>
              </a:ext>
            </a:extLst>
          </p:cNvPr>
          <p:cNvSpPr/>
          <p:nvPr/>
        </p:nvSpPr>
        <p:spPr>
          <a:xfrm>
            <a:off x="233280" y="4137963"/>
            <a:ext cx="9562653" cy="2539798"/>
          </a:xfrm>
          <a:prstGeom prst="rect">
            <a:avLst/>
          </a:prstGeom>
        </p:spPr>
        <p:txBody>
          <a:bodyPr wrap="square">
            <a:spAutoFit/>
          </a:bodyPr>
          <a:lstStyle/>
          <a:p>
            <a:endParaRPr lang="en-US" altLang="ja-JP" sz="352" dirty="0">
              <a:latin typeface="Meiryo UI" panose="020B0604030504040204" pitchFamily="50" charset="-128"/>
              <a:ea typeface="Meiryo UI" panose="020B0604030504040204" pitchFamily="50" charset="-128"/>
            </a:endParaRPr>
          </a:p>
          <a:p>
            <a:endParaRPr lang="en-US" altLang="ja-JP" sz="352" dirty="0">
              <a:latin typeface="Meiryo UI" panose="020B0604030504040204" pitchFamily="50" charset="-128"/>
              <a:ea typeface="Meiryo UI" panose="020B0604030504040204" pitchFamily="50" charset="-128"/>
            </a:endParaRPr>
          </a:p>
          <a:p>
            <a:pPr lvl="0"/>
            <a:r>
              <a:rPr lang="ja-JP" altLang="en-US" sz="1600" dirty="0">
                <a:latin typeface="Meiryo UI" panose="020B0604030504040204" pitchFamily="50" charset="-128"/>
                <a:ea typeface="Meiryo UI" panose="020B0604030504040204" pitchFamily="50" charset="-128"/>
              </a:rPr>
              <a:t>〇</a:t>
            </a:r>
            <a:r>
              <a:rPr lang="ja-JP" altLang="en-US" sz="1600" b="1" dirty="0" smtClean="0">
                <a:latin typeface="Meiryo UI" panose="020B0604030504040204" pitchFamily="50" charset="-128"/>
                <a:ea typeface="Meiryo UI" panose="020B0604030504040204" pitchFamily="50" charset="-128"/>
              </a:rPr>
              <a:t>建設</a:t>
            </a:r>
            <a:r>
              <a:rPr lang="ja-JP" altLang="en-US" sz="1600" b="1" dirty="0">
                <a:latin typeface="Meiryo UI" panose="020B0604030504040204" pitchFamily="50" charset="-128"/>
                <a:ea typeface="Meiryo UI" panose="020B0604030504040204" pitchFamily="50" charset="-128"/>
              </a:rPr>
              <a:t>職人基本法に基づく計画の推進</a:t>
            </a:r>
          </a:p>
          <a:p>
            <a:pPr lvl="0"/>
            <a:r>
              <a:rPr lang="ja-JP" altLang="en-US" sz="16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「建設工事従事者の安全及び健康の確保に関する大阪府計画」に基づき、国や関係団体と連携して担い手確保のための人材育成・</a:t>
            </a:r>
            <a:r>
              <a:rPr lang="ja-JP" altLang="en-US" sz="1400" dirty="0" smtClean="0">
                <a:latin typeface="Meiryo UI" panose="020B0604030504040204" pitchFamily="50" charset="-128"/>
                <a:ea typeface="Meiryo UI" panose="020B0604030504040204" pitchFamily="50" charset="-128"/>
              </a:rPr>
              <a:t>環境整備</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推進</a:t>
            </a:r>
            <a:endParaRPr lang="en-US" altLang="ja-JP" sz="1400" dirty="0" smtClean="0">
              <a:latin typeface="Meiryo UI" panose="020B0604030504040204" pitchFamily="50" charset="-128"/>
              <a:ea typeface="Meiryo UI" panose="020B0604030504040204" pitchFamily="50" charset="-128"/>
            </a:endParaRPr>
          </a:p>
          <a:p>
            <a:pPr lvl="0"/>
            <a:endParaRPr lang="en-US" altLang="ja-JP" sz="1600" b="1" dirty="0" smtClean="0">
              <a:latin typeface="Meiryo UI" panose="020B0604030504040204" pitchFamily="50" charset="-128"/>
              <a:ea typeface="Meiryo UI" panose="020B0604030504040204" pitchFamily="50" charset="-128"/>
            </a:endParaRPr>
          </a:p>
          <a:p>
            <a:pPr lvl="0"/>
            <a:r>
              <a:rPr lang="ja-JP" altLang="en-US" sz="1600" b="1" dirty="0" smtClean="0">
                <a:latin typeface="Meiryo UI" panose="020B0604030504040204" pitchFamily="50" charset="-128"/>
                <a:ea typeface="Meiryo UI" panose="020B0604030504040204" pitchFamily="50" charset="-128"/>
              </a:rPr>
              <a:t>○現場見学会の実施</a:t>
            </a:r>
            <a:endParaRPr lang="en-US" altLang="ja-JP" sz="1600" b="1" dirty="0">
              <a:latin typeface="Meiryo UI" panose="020B0604030504040204" pitchFamily="50" charset="-128"/>
              <a:ea typeface="Meiryo UI" panose="020B0604030504040204" pitchFamily="50" charset="-128"/>
              <a:cs typeface="メイリオ" panose="020B0604030504040204" pitchFamily="50" charset="-128"/>
            </a:endParaRPr>
          </a:p>
          <a:p>
            <a:pPr lvl="0"/>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工科系高等学校の生徒を対象とした現場見学会を</a:t>
            </a:r>
            <a:r>
              <a:rPr lang="ja-JP" altLang="en-US" sz="1400" dirty="0" smtClean="0">
                <a:latin typeface="Meiryo UI" panose="020B0604030504040204" pitchFamily="50" charset="-128"/>
                <a:ea typeface="Meiryo UI" panose="020B0604030504040204" pitchFamily="50" charset="-128"/>
              </a:rPr>
              <a:t>実施（</a:t>
            </a:r>
            <a:r>
              <a:rPr lang="ja-JP" altLang="en-US" sz="1400" dirty="0">
                <a:latin typeface="Meiryo UI" panose="020B0604030504040204" pitchFamily="50" charset="-128"/>
                <a:ea typeface="Meiryo UI" panose="020B0604030504040204" pitchFamily="50" charset="-128"/>
              </a:rPr>
              <a:t>時期：</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月予定</a:t>
            </a:r>
            <a:r>
              <a:rPr lang="ja-JP" altLang="en-US" sz="1400" dirty="0" smtClean="0">
                <a:latin typeface="Meiryo UI" panose="020B0604030504040204" pitchFamily="50" charset="-128"/>
                <a:ea typeface="Meiryo UI" panose="020B0604030504040204" pitchFamily="50" charset="-128"/>
              </a:rPr>
              <a:t>）</a:t>
            </a:r>
            <a:endParaRPr lang="en-US" altLang="ja-JP" sz="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a:t>
            </a:r>
            <a:r>
              <a:rPr lang="zh-TW" altLang="en-US" sz="1600" b="1" dirty="0" smtClean="0">
                <a:latin typeface="Meiryo UI" panose="020B0604030504040204" pitchFamily="50" charset="-128"/>
                <a:ea typeface="Meiryo UI" panose="020B0604030504040204" pitchFamily="50" charset="-128"/>
              </a:rPr>
              <a:t>「</a:t>
            </a:r>
            <a:r>
              <a:rPr lang="zh-TW" altLang="en-US" sz="1600" b="1" dirty="0">
                <a:latin typeface="Meiryo UI" panose="020B0604030504040204" pitchFamily="50" charset="-128"/>
                <a:ea typeface="Meiryo UI" panose="020B0604030504040204" pitchFamily="50" charset="-128"/>
              </a:rPr>
              <a:t>優秀建設施工者」大阪府知事表彰</a:t>
            </a:r>
            <a:endParaRPr lang="en-US" altLang="zh-TW" sz="1600" b="1"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優れた建設現場従事者の方を「優秀建設施工者」として</a:t>
            </a:r>
            <a:r>
              <a:rPr lang="ja-JP" altLang="en-US" sz="1400" dirty="0" smtClean="0">
                <a:latin typeface="Meiryo UI" panose="020B0604030504040204" pitchFamily="50" charset="-128"/>
                <a:ea typeface="Meiryo UI" panose="020B0604030504040204" pitchFamily="50" charset="-128"/>
              </a:rPr>
              <a:t>表彰（</a:t>
            </a:r>
            <a:r>
              <a:rPr lang="ja-JP" altLang="en-US" sz="1400" dirty="0">
                <a:latin typeface="Meiryo UI" panose="020B0604030504040204" pitchFamily="50" charset="-128"/>
                <a:ea typeface="Meiryo UI" panose="020B0604030504040204" pitchFamily="50" charset="-128"/>
              </a:rPr>
              <a:t>時期：２月予定</a:t>
            </a:r>
            <a:r>
              <a:rPr lang="ja-JP" altLang="en-US" sz="1400" dirty="0" smtClean="0">
                <a:latin typeface="Meiryo UI" panose="020B0604030504040204" pitchFamily="50" charset="-128"/>
                <a:ea typeface="Meiryo UI" panose="020B0604030504040204" pitchFamily="50" charset="-128"/>
              </a:rPr>
              <a:t>）</a:t>
            </a:r>
            <a:endParaRPr lang="en-US" altLang="ja-JP" sz="600" dirty="0" smtClean="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建設業法</a:t>
            </a:r>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研修会</a:t>
            </a:r>
            <a:endParaRPr lang="en-US" altLang="ja-JP" sz="160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ja-JP" altLang="en-US" sz="1400" spc="-80" dirty="0">
                <a:latin typeface="Meiryo UI" panose="020B0604030504040204" pitchFamily="50" charset="-128"/>
                <a:ea typeface="Meiryo UI" panose="020B0604030504040204" pitchFamily="50" charset="-128"/>
              </a:rPr>
              <a:t>建設</a:t>
            </a:r>
            <a:r>
              <a:rPr lang="ja-JP" altLang="en-US" sz="1400" spc="-80" dirty="0" smtClean="0">
                <a:latin typeface="Meiryo UI" panose="020B0604030504040204" pitchFamily="50" charset="-128"/>
                <a:ea typeface="Meiryo UI" panose="020B0604030504040204" pitchFamily="50" charset="-128"/>
              </a:rPr>
              <a:t>業者を</a:t>
            </a:r>
            <a:r>
              <a:rPr lang="ja-JP" altLang="en-US" sz="1400" spc="-80" dirty="0">
                <a:latin typeface="Meiryo UI" panose="020B0604030504040204" pitchFamily="50" charset="-128"/>
                <a:ea typeface="Meiryo UI" panose="020B0604030504040204" pitchFamily="50" charset="-128"/>
              </a:rPr>
              <a:t>対象</a:t>
            </a:r>
            <a:r>
              <a:rPr lang="ja-JP" altLang="en-US" sz="1400" spc="-80" dirty="0" smtClean="0">
                <a:latin typeface="Meiryo UI" panose="020B0604030504040204" pitchFamily="50" charset="-128"/>
                <a:ea typeface="Meiryo UI" panose="020B0604030504040204" pitchFamily="50" charset="-128"/>
              </a:rPr>
              <a:t>に建設業法等の法令</a:t>
            </a:r>
            <a:r>
              <a:rPr lang="ja-JP" altLang="en-US" sz="1400" spc="-80" dirty="0">
                <a:latin typeface="Meiryo UI" panose="020B0604030504040204" pitchFamily="50" charset="-128"/>
                <a:ea typeface="Meiryo UI" panose="020B0604030504040204" pitchFamily="50" charset="-128"/>
              </a:rPr>
              <a:t>遵守に関する講習会（研修会</a:t>
            </a:r>
            <a:r>
              <a:rPr lang="ja-JP" altLang="en-US" sz="1400" spc="-80" dirty="0" smtClean="0">
                <a:latin typeface="Meiryo UI" panose="020B0604030504040204" pitchFamily="50" charset="-128"/>
                <a:ea typeface="Meiryo UI" panose="020B0604030504040204" pitchFamily="50" charset="-128"/>
              </a:rPr>
              <a:t>）を開催（時期：「建設業</a:t>
            </a:r>
            <a:r>
              <a:rPr lang="ja-JP" altLang="en-US" sz="1400" spc="-80" dirty="0">
                <a:latin typeface="Meiryo UI" panose="020B0604030504040204" pitchFamily="50" charset="-128"/>
                <a:ea typeface="Meiryo UI" panose="020B0604030504040204" pitchFamily="50" charset="-128"/>
              </a:rPr>
              <a:t>取引適正化推進</a:t>
            </a:r>
            <a:r>
              <a:rPr lang="ja-JP" altLang="en-US" sz="1400" spc="-80" dirty="0" smtClean="0">
                <a:latin typeface="Meiryo UI" panose="020B0604030504040204" pitchFamily="50" charset="-128"/>
                <a:ea typeface="Meiryo UI" panose="020B0604030504040204" pitchFamily="50" charset="-128"/>
              </a:rPr>
              <a:t>月間」</a:t>
            </a:r>
            <a:r>
              <a:rPr lang="en-US" altLang="ja-JP" sz="1400" spc="-80" dirty="0" smtClean="0">
                <a:latin typeface="Meiryo UI" panose="020B0604030504040204" pitchFamily="50" charset="-128"/>
                <a:ea typeface="Meiryo UI" panose="020B0604030504040204" pitchFamily="50" charset="-128"/>
              </a:rPr>
              <a:t>(10</a:t>
            </a:r>
            <a:r>
              <a:rPr lang="ja-JP" altLang="en-US" sz="1400" spc="-80" dirty="0">
                <a:latin typeface="Meiryo UI" panose="020B0604030504040204" pitchFamily="50" charset="-128"/>
                <a:ea typeface="Meiryo UI" panose="020B0604030504040204" pitchFamily="50" charset="-128"/>
              </a:rPr>
              <a:t>～</a:t>
            </a:r>
            <a:r>
              <a:rPr lang="en-US" altLang="ja-JP" sz="1400" spc="-80" dirty="0">
                <a:latin typeface="Meiryo UI" panose="020B0604030504040204" pitchFamily="50" charset="-128"/>
                <a:ea typeface="Meiryo UI" panose="020B0604030504040204" pitchFamily="50" charset="-128"/>
              </a:rPr>
              <a:t>12</a:t>
            </a:r>
            <a:r>
              <a:rPr lang="ja-JP" altLang="en-US" sz="1400" spc="-80" dirty="0" smtClean="0">
                <a:latin typeface="Meiryo UI" panose="020B0604030504040204" pitchFamily="50" charset="-128"/>
                <a:ea typeface="Meiryo UI" panose="020B0604030504040204" pitchFamily="50" charset="-128"/>
              </a:rPr>
              <a:t>月</a:t>
            </a:r>
            <a:r>
              <a:rPr lang="en-US" altLang="ja-JP" sz="1400" spc="-80" dirty="0" smtClean="0">
                <a:latin typeface="Meiryo UI" panose="020B0604030504040204" pitchFamily="50" charset="-128"/>
                <a:ea typeface="Meiryo UI" panose="020B0604030504040204" pitchFamily="50" charset="-128"/>
              </a:rPr>
              <a:t>)</a:t>
            </a:r>
            <a:r>
              <a:rPr lang="ja-JP" altLang="en-US" sz="1400" spc="-80" dirty="0" smtClean="0">
                <a:latin typeface="Meiryo UI" panose="020B0604030504040204" pitchFamily="50" charset="-128"/>
                <a:ea typeface="Meiryo UI" panose="020B0604030504040204" pitchFamily="50" charset="-128"/>
              </a:rPr>
              <a:t>）</a:t>
            </a:r>
            <a:endParaRPr lang="en-US" altLang="ja-JP" sz="1400" spc="-80" dirty="0">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44227C17-C686-4AE8-AF7D-6A468BD26606}"/>
              </a:ext>
            </a:extLst>
          </p:cNvPr>
          <p:cNvSpPr/>
          <p:nvPr/>
        </p:nvSpPr>
        <p:spPr>
          <a:xfrm>
            <a:off x="6162783" y="1378038"/>
            <a:ext cx="2002423" cy="553793"/>
          </a:xfrm>
          <a:prstGeom prst="ellipse">
            <a:avLst/>
          </a:prstGeom>
          <a:noFill/>
          <a:ln w="254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defTabSz="1040130">
              <a:defRPr/>
            </a:pPr>
            <a:endParaRPr lang="ja-JP" altLang="en-US" sz="2031">
              <a:solidFill>
                <a:prstClr val="white"/>
              </a:solidFill>
              <a:latin typeface="Calibri"/>
              <a:ea typeface="ＭＳ Ｐゴシック" panose="020B0600070205080204" pitchFamily="50" charset="-128"/>
            </a:endParaRPr>
          </a:p>
        </p:txBody>
      </p:sp>
      <p:sp>
        <p:nvSpPr>
          <p:cNvPr id="17" name="テキスト ボックス 39">
            <a:extLst>
              <a:ext uri="{FF2B5EF4-FFF2-40B4-BE49-F238E27FC236}">
                <a16:creationId xmlns:a16="http://schemas.microsoft.com/office/drawing/2014/main" id="{4D219ECE-5E72-41FD-BF6F-DAC7630C60C9}"/>
              </a:ext>
            </a:extLst>
          </p:cNvPr>
          <p:cNvSpPr txBox="1"/>
          <p:nvPr/>
        </p:nvSpPr>
        <p:spPr>
          <a:xfrm>
            <a:off x="8234671" y="1598138"/>
            <a:ext cx="1352535" cy="1214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defTabSz="1040130">
              <a:defRPr/>
            </a:pPr>
            <a:r>
              <a:rPr 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60</a:t>
            </a:r>
            <a:r>
              <a:rPr lang="ja-JP" alt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歳以上：</a:t>
            </a:r>
            <a:r>
              <a:rPr lang="en-US" altLang="ja-JP"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19</a:t>
            </a:r>
            <a:r>
              <a:rPr 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.0</a:t>
            </a:r>
            <a:r>
              <a:rPr lang="ja-JP" alt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8" name="楕円 17">
            <a:extLst>
              <a:ext uri="{FF2B5EF4-FFF2-40B4-BE49-F238E27FC236}">
                <a16:creationId xmlns:a16="http://schemas.microsoft.com/office/drawing/2014/main" id="{D0853397-3099-4C02-AF00-CECB65E89563}"/>
              </a:ext>
            </a:extLst>
          </p:cNvPr>
          <p:cNvSpPr/>
          <p:nvPr/>
        </p:nvSpPr>
        <p:spPr>
          <a:xfrm>
            <a:off x="6143733" y="2914837"/>
            <a:ext cx="2047144" cy="470159"/>
          </a:xfrm>
          <a:prstGeom prst="ellipse">
            <a:avLst/>
          </a:prstGeom>
          <a:noFill/>
          <a:ln w="254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defTabSz="1040130">
              <a:defRPr/>
            </a:pPr>
            <a:endParaRPr lang="ja-JP" altLang="en-US" sz="2031">
              <a:solidFill>
                <a:prstClr val="white"/>
              </a:solidFill>
              <a:latin typeface="Calibri"/>
              <a:ea typeface="ＭＳ Ｐゴシック" panose="020B0600070205080204" pitchFamily="50" charset="-128"/>
            </a:endParaRPr>
          </a:p>
        </p:txBody>
      </p:sp>
      <p:sp>
        <p:nvSpPr>
          <p:cNvPr id="19" name="テキスト ボックス 39">
            <a:extLst>
              <a:ext uri="{FF2B5EF4-FFF2-40B4-BE49-F238E27FC236}">
                <a16:creationId xmlns:a16="http://schemas.microsoft.com/office/drawing/2014/main" id="{0FC52255-C2EC-4F85-95AF-6FA05254940C}"/>
              </a:ext>
            </a:extLst>
          </p:cNvPr>
          <p:cNvSpPr txBox="1"/>
          <p:nvPr/>
        </p:nvSpPr>
        <p:spPr>
          <a:xfrm>
            <a:off x="8275302" y="3085866"/>
            <a:ext cx="1352535" cy="196214"/>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defTabSz="1040130">
              <a:defRPr/>
            </a:pPr>
            <a:r>
              <a:rPr lang="en-US" altLang="ja-JP"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30</a:t>
            </a:r>
            <a:r>
              <a:rPr lang="ja-JP" alt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歳未満：</a:t>
            </a:r>
            <a:r>
              <a:rPr lang="en-US" altLang="ja-JP"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15</a:t>
            </a:r>
            <a:r>
              <a:rPr 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.0</a:t>
            </a:r>
            <a:r>
              <a:rPr lang="ja-JP" altLang="en-US" sz="10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21" name="正方形/長方形 20">
            <a:extLst>
              <a:ext uri="{FF2B5EF4-FFF2-40B4-BE49-F238E27FC236}">
                <a16:creationId xmlns:a16="http://schemas.microsoft.com/office/drawing/2014/main" id="{DE7F1A29-E4D3-4C5E-9C7B-C7552B36CAE0}"/>
              </a:ext>
            </a:extLst>
          </p:cNvPr>
          <p:cNvSpPr/>
          <p:nvPr/>
        </p:nvSpPr>
        <p:spPr>
          <a:xfrm>
            <a:off x="156522" y="1251059"/>
            <a:ext cx="6284951" cy="815608"/>
          </a:xfrm>
          <a:prstGeom prst="rect">
            <a:avLst/>
          </a:prstGeom>
        </p:spPr>
        <p:txBody>
          <a:bodyPr wrap="square">
            <a:spAutoFit/>
          </a:bodyPr>
          <a:lstStyle/>
          <a:p>
            <a:pPr defTabSz="742965">
              <a:spcBef>
                <a:spcPts val="349"/>
              </a:spcBef>
            </a:pPr>
            <a:r>
              <a:rPr lang="ja-JP" altLang="en-US" sz="1400" spc="-100" dirty="0">
                <a:solidFill>
                  <a:prstClr val="black"/>
                </a:solidFill>
                <a:latin typeface="Meiryo UI" panose="020B0604030504040204" pitchFamily="50" charset="-128"/>
                <a:ea typeface="Meiryo UI" panose="020B0604030504040204" pitchFamily="50" charset="-128"/>
              </a:rPr>
              <a:t>○</a:t>
            </a:r>
            <a:r>
              <a:rPr lang="ja-JP" altLang="en-US" sz="1400" spc="-100" dirty="0" smtClean="0">
                <a:solidFill>
                  <a:prstClr val="black"/>
                </a:solidFill>
                <a:latin typeface="Meiryo UI" panose="020B0604030504040204" pitchFamily="50" charset="-128"/>
                <a:ea typeface="Meiryo UI" panose="020B0604030504040204" pitchFamily="50" charset="-128"/>
              </a:rPr>
              <a:t>府内</a:t>
            </a:r>
            <a:r>
              <a:rPr lang="ja-JP" altLang="en-US" sz="1400" spc="-100" dirty="0">
                <a:solidFill>
                  <a:prstClr val="black"/>
                </a:solidFill>
                <a:latin typeface="Meiryo UI" panose="020B0604030504040204" pitchFamily="50" charset="-128"/>
                <a:ea typeface="Meiryo UI" panose="020B0604030504040204" pitchFamily="50" charset="-128"/>
              </a:rPr>
              <a:t>の建設業労働者の</a:t>
            </a:r>
            <a:r>
              <a:rPr lang="ja-JP" altLang="en-US" sz="1400" b="1" u="sng" spc="-100" dirty="0">
                <a:solidFill>
                  <a:srgbClr val="FF0000"/>
                </a:solidFill>
                <a:latin typeface="Meiryo UI" panose="020B0604030504040204" pitchFamily="50" charset="-128"/>
                <a:ea typeface="Meiryo UI" panose="020B0604030504040204" pitchFamily="50" charset="-128"/>
              </a:rPr>
              <a:t>総実労働時間は他産業に比べ長い</a:t>
            </a:r>
            <a:endParaRPr lang="en-US" altLang="ja-JP" sz="1400" b="1" u="sng" spc="-100" dirty="0">
              <a:solidFill>
                <a:srgbClr val="FF0000"/>
              </a:solidFill>
              <a:latin typeface="Meiryo UI" panose="020B0604030504040204" pitchFamily="50" charset="-128"/>
              <a:ea typeface="Meiryo UI" panose="020B0604030504040204" pitchFamily="50" charset="-128"/>
            </a:endParaRPr>
          </a:p>
          <a:p>
            <a:pPr defTabSz="742965">
              <a:spcBef>
                <a:spcPts val="349"/>
              </a:spcBef>
            </a:pPr>
            <a:r>
              <a:rPr lang="ja-JP" altLang="en-US" sz="1400" spc="-100" dirty="0">
                <a:solidFill>
                  <a:prstClr val="black"/>
                </a:solidFill>
                <a:latin typeface="Meiryo UI" panose="020B0604030504040204" pitchFamily="50" charset="-128"/>
                <a:ea typeface="Meiryo UI" panose="020B0604030504040204" pitchFamily="50" charset="-128"/>
              </a:rPr>
              <a:t>○</a:t>
            </a:r>
            <a:r>
              <a:rPr lang="ja-JP" altLang="en-US" sz="1400" spc="-100" dirty="0" smtClean="0">
                <a:solidFill>
                  <a:prstClr val="black"/>
                </a:solidFill>
                <a:latin typeface="Meiryo UI" panose="020B0604030504040204" pitchFamily="50" charset="-128"/>
                <a:ea typeface="Meiryo UI" panose="020B0604030504040204" pitchFamily="50" charset="-128"/>
              </a:rPr>
              <a:t>年齢</a:t>
            </a:r>
            <a:r>
              <a:rPr lang="ja-JP" altLang="en-US" sz="1400" spc="-100" dirty="0">
                <a:solidFill>
                  <a:prstClr val="black"/>
                </a:solidFill>
                <a:latin typeface="Meiryo UI" panose="020B0604030504040204" pitchFamily="50" charset="-128"/>
                <a:ea typeface="Meiryo UI" panose="020B0604030504040204" pitchFamily="50" charset="-128"/>
              </a:rPr>
              <a:t>段階別の労働者数は</a:t>
            </a:r>
            <a:r>
              <a:rPr lang="en-US" altLang="ja-JP" sz="1400" b="1" u="sng" spc="-100" dirty="0">
                <a:solidFill>
                  <a:srgbClr val="FF0000"/>
                </a:solidFill>
                <a:latin typeface="Meiryo UI" panose="020B0604030504040204" pitchFamily="50" charset="-128"/>
                <a:ea typeface="Meiryo UI" panose="020B0604030504040204" pitchFamily="50" charset="-128"/>
              </a:rPr>
              <a:t>60</a:t>
            </a:r>
            <a:r>
              <a:rPr lang="ja-JP" altLang="en-US" sz="1400" b="1" u="sng" spc="-100" dirty="0">
                <a:solidFill>
                  <a:srgbClr val="FF0000"/>
                </a:solidFill>
                <a:latin typeface="Meiryo UI" panose="020B0604030504040204" pitchFamily="50" charset="-128"/>
                <a:ea typeface="Meiryo UI" panose="020B0604030504040204" pitchFamily="50" charset="-128"/>
              </a:rPr>
              <a:t>歳以上が</a:t>
            </a:r>
            <a:r>
              <a:rPr lang="en-US" altLang="ja-JP" sz="1400" b="1" u="sng" spc="-100" dirty="0">
                <a:solidFill>
                  <a:srgbClr val="FF0000"/>
                </a:solidFill>
                <a:latin typeface="Meiryo UI" panose="020B0604030504040204" pitchFamily="50" charset="-128"/>
                <a:ea typeface="Meiryo UI" panose="020B0604030504040204" pitchFamily="50" charset="-128"/>
              </a:rPr>
              <a:t>2</a:t>
            </a:r>
            <a:r>
              <a:rPr lang="ja-JP" altLang="en-US" sz="1400" b="1" u="sng" spc="-100" dirty="0">
                <a:solidFill>
                  <a:srgbClr val="FF0000"/>
                </a:solidFill>
                <a:latin typeface="Meiryo UI" panose="020B0604030504040204" pitchFamily="50" charset="-128"/>
                <a:ea typeface="Meiryo UI" panose="020B0604030504040204" pitchFamily="50" charset="-128"/>
              </a:rPr>
              <a:t>割弱、</a:t>
            </a:r>
            <a:r>
              <a:rPr lang="en-US" altLang="ja-JP" sz="1400" b="1" u="sng" spc="-100" dirty="0">
                <a:solidFill>
                  <a:srgbClr val="FF0000"/>
                </a:solidFill>
                <a:latin typeface="Meiryo UI" panose="020B0604030504040204" pitchFamily="50" charset="-128"/>
                <a:ea typeface="Meiryo UI" panose="020B0604030504040204" pitchFamily="50" charset="-128"/>
              </a:rPr>
              <a:t>30</a:t>
            </a:r>
            <a:r>
              <a:rPr lang="ja-JP" altLang="en-US" sz="1400" b="1" u="sng" spc="-100" dirty="0">
                <a:solidFill>
                  <a:srgbClr val="FF0000"/>
                </a:solidFill>
                <a:latin typeface="Meiryo UI" panose="020B0604030504040204" pitchFamily="50" charset="-128"/>
                <a:ea typeface="Meiryo UI" panose="020B0604030504040204" pitchFamily="50" charset="-128"/>
              </a:rPr>
              <a:t>歳未満は極端に</a:t>
            </a:r>
            <a:r>
              <a:rPr lang="ja-JP" altLang="en-US" sz="1400" b="1" u="sng" spc="-100" dirty="0" smtClean="0">
                <a:solidFill>
                  <a:srgbClr val="FF0000"/>
                </a:solidFill>
                <a:latin typeface="Meiryo UI" panose="020B0604030504040204" pitchFamily="50" charset="-128"/>
                <a:ea typeface="Meiryo UI" panose="020B0604030504040204" pitchFamily="50" charset="-128"/>
              </a:rPr>
              <a:t>少ない</a:t>
            </a:r>
            <a:endParaRPr lang="en-US" altLang="ja-JP" sz="1400" b="1" u="sng" spc="-100" dirty="0" smtClean="0">
              <a:solidFill>
                <a:srgbClr val="FF0000"/>
              </a:solidFill>
              <a:latin typeface="Meiryo UI" panose="020B0604030504040204" pitchFamily="50" charset="-128"/>
              <a:ea typeface="Meiryo UI" panose="020B0604030504040204" pitchFamily="50" charset="-128"/>
            </a:endParaRPr>
          </a:p>
          <a:p>
            <a:pPr lvl="0" defTabSz="742965">
              <a:spcBef>
                <a:spcPts val="349"/>
              </a:spcBef>
            </a:pPr>
            <a:r>
              <a:rPr lang="ja-JP" altLang="en-US" sz="1400" spc="-100" dirty="0">
                <a:solidFill>
                  <a:prstClr val="black"/>
                </a:solidFill>
                <a:latin typeface="Meiryo UI" panose="020B0604030504040204" pitchFamily="50" charset="-128"/>
                <a:ea typeface="Meiryo UI" panose="020B0604030504040204" pitchFamily="50" charset="-128"/>
              </a:rPr>
              <a:t>○</a:t>
            </a:r>
            <a:r>
              <a:rPr lang="ja-JP" altLang="en-US" sz="1400" spc="-100" dirty="0" smtClean="0">
                <a:solidFill>
                  <a:prstClr val="black"/>
                </a:solidFill>
                <a:latin typeface="Meiryo UI" panose="020B0604030504040204" pitchFamily="50" charset="-128"/>
                <a:ea typeface="Meiryo UI" panose="020B0604030504040204" pitchFamily="50" charset="-128"/>
              </a:rPr>
              <a:t>魅力</a:t>
            </a:r>
            <a:r>
              <a:rPr lang="ja-JP" altLang="en-US" sz="1400" spc="-100" dirty="0">
                <a:solidFill>
                  <a:prstClr val="black"/>
                </a:solidFill>
                <a:latin typeface="Meiryo UI" panose="020B0604030504040204" pitchFamily="50" charset="-128"/>
                <a:ea typeface="Meiryo UI" panose="020B0604030504040204" pitchFamily="50" charset="-128"/>
              </a:rPr>
              <a:t>ある職場環境づくりを行うことにより、中長期的な担い手確保が</a:t>
            </a:r>
            <a:r>
              <a:rPr lang="ja-JP" altLang="en-US" sz="1400" spc="-100" dirty="0" smtClean="0">
                <a:solidFill>
                  <a:prstClr val="black"/>
                </a:solidFill>
                <a:latin typeface="Meiryo UI" panose="020B0604030504040204" pitchFamily="50" charset="-128"/>
                <a:ea typeface="Meiryo UI" panose="020B0604030504040204" pitchFamily="50" charset="-128"/>
              </a:rPr>
              <a:t>急務</a:t>
            </a:r>
            <a:endParaRPr lang="en-US" altLang="ja-JP" sz="1400" spc="-100" dirty="0">
              <a:solidFill>
                <a:prstClr val="black"/>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DE7F1A29-E4D3-4C5E-9C7B-C7552B36CAE0}"/>
              </a:ext>
            </a:extLst>
          </p:cNvPr>
          <p:cNvSpPr/>
          <p:nvPr/>
        </p:nvSpPr>
        <p:spPr>
          <a:xfrm>
            <a:off x="5863919" y="3694298"/>
            <a:ext cx="2470761" cy="246221"/>
          </a:xfrm>
          <a:prstGeom prst="rect">
            <a:avLst/>
          </a:prstGeom>
          <a:noFill/>
        </p:spPr>
        <p:txBody>
          <a:bodyPr wrap="square">
            <a:spAutoFit/>
          </a:bodyPr>
          <a:lstStyle/>
          <a:p>
            <a:pPr defTabSz="742965">
              <a:spcBef>
                <a:spcPts val="349"/>
              </a:spcBef>
            </a:pPr>
            <a:r>
              <a:rPr lang="zh-TW" altLang="en-US" sz="1000" dirty="0">
                <a:latin typeface="メイリオ" panose="020B0604030504040204" pitchFamily="50" charset="-128"/>
                <a:ea typeface="メイリオ" panose="020B0604030504040204" pitchFamily="50" charset="-128"/>
              </a:rPr>
              <a:t>出典</a:t>
            </a:r>
            <a:r>
              <a:rPr lang="en-US" altLang="zh-TW" sz="1000" dirty="0">
                <a:latin typeface="メイリオ" panose="020B0604030504040204" pitchFamily="50" charset="-128"/>
                <a:ea typeface="メイリオ" panose="020B0604030504040204" pitchFamily="50" charset="-128"/>
              </a:rPr>
              <a:t>︓</a:t>
            </a:r>
            <a:r>
              <a:rPr lang="zh-TW" altLang="en-US" sz="1000" dirty="0">
                <a:latin typeface="メイリオ" panose="020B0604030504040204" pitchFamily="50" charset="-128"/>
                <a:ea typeface="メイリオ" panose="020B0604030504040204" pitchFamily="50" charset="-128"/>
              </a:rPr>
              <a:t>総務省「就業構造基本調査」</a:t>
            </a:r>
            <a:endParaRPr lang="en-US" altLang="ja-JP" sz="1000" dirty="0">
              <a:solidFill>
                <a:prstClr val="black"/>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DE7F1A29-E4D3-4C5E-9C7B-C7552B36CAE0}"/>
              </a:ext>
            </a:extLst>
          </p:cNvPr>
          <p:cNvSpPr/>
          <p:nvPr/>
        </p:nvSpPr>
        <p:spPr>
          <a:xfrm>
            <a:off x="791795" y="3715919"/>
            <a:ext cx="4185857" cy="246221"/>
          </a:xfrm>
          <a:prstGeom prst="rect">
            <a:avLst/>
          </a:prstGeom>
        </p:spPr>
        <p:txBody>
          <a:bodyPr wrap="square">
            <a:spAutoFit/>
          </a:bodyPr>
          <a:lstStyle/>
          <a:p>
            <a:pPr defTabSz="742965">
              <a:spcBef>
                <a:spcPts val="349"/>
              </a:spcBef>
            </a:pPr>
            <a:r>
              <a:rPr lang="zh-TW" altLang="en-US" sz="1000" dirty="0">
                <a:latin typeface="メイリオ" panose="020B0604030504040204" pitchFamily="50" charset="-128"/>
                <a:ea typeface="メイリオ" panose="020B0604030504040204" pitchFamily="50" charset="-128"/>
              </a:rPr>
              <a:t>出典</a:t>
            </a:r>
            <a:r>
              <a:rPr lang="ja-JP" altLang="en-US" sz="1000" dirty="0">
                <a:latin typeface="メイリオ" panose="020B0604030504040204" pitchFamily="50" charset="-128"/>
                <a:ea typeface="メイリオ" panose="020B0604030504040204" pitchFamily="50" charset="-128"/>
              </a:rPr>
              <a:t>：</a:t>
            </a:r>
            <a:r>
              <a:rPr lang="zh-TW" altLang="en-US" sz="1000" dirty="0">
                <a:latin typeface="メイリオ" panose="020B0604030504040204" pitchFamily="50" charset="-128"/>
                <a:ea typeface="メイリオ" panose="020B0604030504040204" pitchFamily="50" charset="-128"/>
              </a:rPr>
              <a:t>大阪府統計課「毎月勤労統計調査地方調査年報</a:t>
            </a:r>
            <a:r>
              <a:rPr lang="zh-TW" altLang="en-US" sz="1000" dirty="0" smtClean="0">
                <a:latin typeface="メイリオ" panose="020B0604030504040204" pitchFamily="50" charset="-128"/>
                <a:ea typeface="メイリオ" panose="020B0604030504040204" pitchFamily="50" charset="-128"/>
              </a:rPr>
              <a:t>」</a:t>
            </a:r>
            <a:endParaRPr lang="en-US" altLang="ja-JP" sz="1000" dirty="0">
              <a:solidFill>
                <a:prstClr val="black"/>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⑯</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産業の振興に向けた人材育成・環境整備</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B2214278-2596-4ED4-9E11-B8C83DB4BFF5}"/>
              </a:ext>
            </a:extLst>
          </p:cNvPr>
          <p:cNvSpPr/>
          <p:nvPr/>
        </p:nvSpPr>
        <p:spPr bwMode="gray">
          <a:xfrm>
            <a:off x="156522" y="958823"/>
            <a:ext cx="4901252" cy="269420"/>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大阪府の現状と課題</a:t>
            </a:r>
          </a:p>
        </p:txBody>
      </p:sp>
      <p:sp>
        <p:nvSpPr>
          <p:cNvPr id="33" name="下矢印 32"/>
          <p:cNvSpPr/>
          <p:nvPr/>
        </p:nvSpPr>
        <p:spPr>
          <a:xfrm>
            <a:off x="4528098" y="4848425"/>
            <a:ext cx="363638" cy="250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p:cNvSpPr/>
          <p:nvPr/>
        </p:nvSpPr>
        <p:spPr>
          <a:xfrm>
            <a:off x="4133301" y="2076785"/>
            <a:ext cx="1153231" cy="21309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ＭＳ Ｐ明朝" panose="02020600040205080304" pitchFamily="18" charset="-128"/>
                <a:ea typeface="ＭＳ Ｐ明朝" panose="02020600040205080304" pitchFamily="18" charset="-128"/>
              </a:rPr>
              <a:t>（</a:t>
            </a:r>
            <a:r>
              <a:rPr lang="ja-JP" altLang="en-US" sz="1050" dirty="0" smtClean="0">
                <a:solidFill>
                  <a:schemeClr val="tx1"/>
                </a:solidFill>
                <a:latin typeface="ＭＳ Ｐ明朝" panose="02020600040205080304" pitchFamily="18" charset="-128"/>
                <a:ea typeface="ＭＳ Ｐ明朝" panose="02020600040205080304" pitchFamily="18" charset="-128"/>
              </a:rPr>
              <a:t>単位：時間）</a:t>
            </a:r>
            <a:endParaRPr kumimoji="1" lang="ja-JP" altLang="en-US" sz="1050" dirty="0">
              <a:solidFill>
                <a:schemeClr val="tx1"/>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6149233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852936"/>
            <a:ext cx="9906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みんなで</a:t>
            </a:r>
            <a:r>
              <a:rPr lang="ja-JP" altLang="en-US" sz="2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めざ</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そう値の進捗状況</a:t>
            </a:r>
          </a:p>
        </p:txBody>
      </p:sp>
    </p:spTree>
    <p:extLst>
      <p:ext uri="{BB962C8B-B14F-4D97-AF65-F5344CB8AC3E}">
        <p14:creationId xmlns:p14="http://schemas.microsoft.com/office/powerpoint/2010/main" val="2844187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344523677"/>
              </p:ext>
            </p:extLst>
          </p:nvPr>
        </p:nvGraphicFramePr>
        <p:xfrm>
          <a:off x="334537" y="202067"/>
          <a:ext cx="9210907" cy="6458856"/>
        </p:xfrm>
        <a:graphic>
          <a:graphicData uri="http://schemas.openxmlformats.org/drawingml/2006/table">
            <a:tbl>
              <a:tblPr firstRow="1" bandRow="1">
                <a:tableStyleId>{5C22544A-7EE6-4342-B048-85BDC9FD1C3A}</a:tableStyleId>
              </a:tblPr>
              <a:tblGrid>
                <a:gridCol w="4909737">
                  <a:extLst>
                    <a:ext uri="{9D8B030D-6E8A-4147-A177-3AD203B41FA5}">
                      <a16:colId xmlns:a16="http://schemas.microsoft.com/office/drawing/2014/main" val="20000"/>
                    </a:ext>
                  </a:extLst>
                </a:gridCol>
                <a:gridCol w="800092">
                  <a:extLst>
                    <a:ext uri="{9D8B030D-6E8A-4147-A177-3AD203B41FA5}">
                      <a16:colId xmlns:a16="http://schemas.microsoft.com/office/drawing/2014/main" val="20001"/>
                    </a:ext>
                  </a:extLst>
                </a:gridCol>
                <a:gridCol w="637049">
                  <a:extLst>
                    <a:ext uri="{9D8B030D-6E8A-4147-A177-3AD203B41FA5}">
                      <a16:colId xmlns:a16="http://schemas.microsoft.com/office/drawing/2014/main" val="1639319307"/>
                    </a:ext>
                  </a:extLst>
                </a:gridCol>
                <a:gridCol w="856809">
                  <a:extLst>
                    <a:ext uri="{9D8B030D-6E8A-4147-A177-3AD203B41FA5}">
                      <a16:colId xmlns:a16="http://schemas.microsoft.com/office/drawing/2014/main" val="20002"/>
                    </a:ext>
                  </a:extLst>
                </a:gridCol>
                <a:gridCol w="602166">
                  <a:extLst>
                    <a:ext uri="{9D8B030D-6E8A-4147-A177-3AD203B41FA5}">
                      <a16:colId xmlns:a16="http://schemas.microsoft.com/office/drawing/2014/main" val="950422873"/>
                    </a:ext>
                  </a:extLst>
                </a:gridCol>
                <a:gridCol w="802888">
                  <a:extLst>
                    <a:ext uri="{9D8B030D-6E8A-4147-A177-3AD203B41FA5}">
                      <a16:colId xmlns:a16="http://schemas.microsoft.com/office/drawing/2014/main" val="20003"/>
                    </a:ext>
                  </a:extLst>
                </a:gridCol>
                <a:gridCol w="602166">
                  <a:extLst>
                    <a:ext uri="{9D8B030D-6E8A-4147-A177-3AD203B41FA5}">
                      <a16:colId xmlns:a16="http://schemas.microsoft.com/office/drawing/2014/main" val="359874223"/>
                    </a:ext>
                  </a:extLst>
                </a:gridCol>
              </a:tblGrid>
              <a:tr h="237428">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hMerge="1">
                  <a:txBody>
                    <a:bodyPr/>
                    <a:lstStyle/>
                    <a:p>
                      <a:endParaRPr kumimoji="1" lang="ja-JP" altLang="en-US"/>
                    </a:p>
                  </a:txBody>
                  <a:tcPr/>
                </a:tc>
                <a:tc gridSpan="2">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pPr algn="ctr" fontAlgn="ctr">
                        <a:lnSpc>
                          <a:spcPct val="100000"/>
                        </a:lnSpc>
                      </a:pP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0"/>
                  </a:ext>
                </a:extLst>
              </a:tr>
              <a:tr h="54982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新たな日常に対応した質の高い住まい環境であると感じている府民の割合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（換気のよさ・断熱性・遮音性に対する満足度）</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1"/>
                  </a:ext>
                </a:extLst>
              </a:tr>
              <a:tr h="33346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市町村の</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取組に</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より除却等がなされた管理不全空き家数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7,700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R2</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14,000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25815423"/>
                  </a:ext>
                </a:extLst>
              </a:tr>
              <a:tr h="531462">
                <a:tc>
                  <a:txBody>
                    <a:bodyPr/>
                    <a:lstStyle/>
                    <a:p>
                      <a:pPr marL="72000" algn="l"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年以上の長期修繕計画に基づく修繕積立金額を設定している</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分譲マンション管理組合の割合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(H30)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2530620653"/>
                  </a:ext>
                </a:extLst>
              </a:tr>
              <a:tr h="319571">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高齢者の居住する住宅のバリアフリー化率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60.9%</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(H30)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277596275"/>
                  </a:ext>
                </a:extLst>
              </a:tr>
              <a:tr h="39946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地震時等に著しく危険な密集市街地の面積</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sz="1200" b="0" i="0" u="none" strike="noStrike" dirty="0">
                          <a:solidFill>
                            <a:srgbClr val="000000"/>
                          </a:solidFill>
                          <a:effectLst/>
                          <a:latin typeface="Meiryo UI" panose="020B0604030504040204" pitchFamily="50" charset="-128"/>
                          <a:ea typeface="Meiryo UI" panose="020B0604030504040204" pitchFamily="50" charset="-128"/>
                        </a:rPr>
                        <a:t>1,014ha</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sz="1200" b="0" i="0" u="none" strike="noStrike" dirty="0" smtClean="0">
                          <a:solidFill>
                            <a:srgbClr val="000000"/>
                          </a:solidFill>
                          <a:effectLst/>
                          <a:latin typeface="Meiryo UI" panose="020B0604030504040204" pitchFamily="50" charset="-128"/>
                          <a:ea typeface="Meiryo UI" panose="020B0604030504040204" pitchFamily="50" charset="-128"/>
                        </a:rPr>
                        <a:t>(R2)</a:t>
                      </a:r>
                      <a:endParaRPr 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982ha</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609376986"/>
                  </a:ext>
                </a:extLst>
              </a:tr>
              <a:tr h="375150">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住宅の耐震化率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88.7%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2"/>
                  </a:ext>
                </a:extLst>
              </a:tr>
              <a:tr h="402938">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居住支援協議会を設立した市区町村の人口カバー率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7.7%</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3"/>
                  </a:ext>
                </a:extLst>
              </a:tr>
              <a:tr h="500199">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公的賃貸住宅全体の戸数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39.2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(R2)</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39.1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4"/>
                  </a:ext>
                </a:extLst>
              </a:tr>
              <a:tr h="810739">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賃貸住宅における入居差別の状況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①高齢者　②</a:t>
                      </a:r>
                      <a:r>
                        <a:rPr lang="ja-JP" altLang="en-US" sz="1200" b="0" i="0" u="none" strike="noStrike" dirty="0" err="1">
                          <a:solidFill>
                            <a:srgbClr val="000000"/>
                          </a:solidFill>
                          <a:effectLst/>
                          <a:latin typeface="Meiryo UI" panose="020B0604030504040204" pitchFamily="50" charset="-128"/>
                          <a:ea typeface="Meiryo UI" panose="020B0604030504040204" pitchFamily="50" charset="-128"/>
                        </a:rPr>
                        <a:t>障がい</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者　③母子（父子）家庭　④外国人</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30.0%</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②14.1%</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③  6.4%</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④23.2%</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(H27)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①</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32.2%</a:t>
                      </a:r>
                      <a:b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②14.0%</a:t>
                      </a:r>
                      <a:b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③  4.6%</a:t>
                      </a:r>
                      <a:b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④27.2%</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5"/>
                  </a:ext>
                </a:extLst>
              </a:tr>
              <a:tr h="78771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土地取引等における差別の状況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（宅地建物取引業者が取引物件に関して、</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同和地区であるかどうかの質問を受けた経験がある割合（過去５年間））</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16.3%</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(H27)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13.0%</a:t>
                      </a: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(R7) </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6"/>
                  </a:ext>
                </a:extLst>
              </a:tr>
              <a:tr h="1210898">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宅地建物取引業者の人権意識</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①宅地建物取引業法に基づく指導監督基準の規制内容の認識割合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②宅地建物取引業法第</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条関係の解釈に関する国土交通大臣答弁</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の</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endParaRPr>
                    </a:p>
                    <a:p>
                      <a:pPr marL="72000" algn="l"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     </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認識</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③大阪府部落差別事象に係る調査等の規制等に関する条例の</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改正内容の　</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endParaRPr>
                    </a:p>
                    <a:p>
                      <a:pPr marL="72000" algn="l"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　　 認識</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75.8%</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②74.6%</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③68.5%</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(H27)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①</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87.5%</a:t>
                      </a:r>
                      <a:b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②86.2%</a:t>
                      </a:r>
                      <a:b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③79.5%</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(R7)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4" name="スライド番号プレースホルダー 3"/>
          <p:cNvSpPr>
            <a:spLocks noGrp="1"/>
          </p:cNvSpPr>
          <p:nvPr>
            <p:ph type="sldNum" sz="quarter" idx="12"/>
          </p:nvPr>
        </p:nvSpPr>
        <p:spPr>
          <a:xfrm>
            <a:off x="7551165" y="6478361"/>
            <a:ext cx="2311400" cy="365125"/>
          </a:xfrm>
        </p:spPr>
        <p:txBody>
          <a:bodyPr/>
          <a:lstStyle/>
          <a:p>
            <a:fld id="{EA6D242B-6A52-4C5C-AF40-54B5FB6D04E5}" type="slidenum">
              <a:rPr kumimoji="1" lang="ja-JP" altLang="en-US" smtClean="0"/>
              <a:t>43</a:t>
            </a:fld>
            <a:endParaRPr kumimoji="1" lang="ja-JP" altLang="en-US" dirty="0"/>
          </a:p>
        </p:txBody>
      </p:sp>
    </p:spTree>
    <p:extLst>
      <p:ext uri="{BB962C8B-B14F-4D97-AF65-F5344CB8AC3E}">
        <p14:creationId xmlns:p14="http://schemas.microsoft.com/office/powerpoint/2010/main" val="1988815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A6D242B-6A52-4C5C-AF40-54B5FB6D04E5}" type="slidenum">
              <a:rPr kumimoji="1" lang="ja-JP" altLang="en-US" smtClean="0"/>
              <a:t>5</a:t>
            </a:fld>
            <a:endParaRPr kumimoji="1" lang="ja-JP" altLang="en-US" dirty="0"/>
          </a:p>
        </p:txBody>
      </p:sp>
      <p:sp>
        <p:nvSpPr>
          <p:cNvPr id="5" name="テキスト ボックス 4"/>
          <p:cNvSpPr txBox="1"/>
          <p:nvPr/>
        </p:nvSpPr>
        <p:spPr>
          <a:xfrm>
            <a:off x="1309658" y="523745"/>
            <a:ext cx="8234392" cy="1515586"/>
          </a:xfrm>
          <a:prstGeom prst="rect">
            <a:avLst/>
          </a:prstGeom>
          <a:noFill/>
          <a:ln w="9525">
            <a:noFill/>
            <a:prstDash val="solid"/>
          </a:ln>
        </p:spPr>
        <p:txBody>
          <a:bodyPr wrap="square" lIns="50400" tIns="0" rIns="50400" bIns="0" rtlCol="0" anchor="t" anchorCtr="0">
            <a:no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○新たなライフスタイルを支える身近なまちづくり</a:t>
            </a:r>
            <a:r>
              <a:rPr lang="ja-JP" altLang="en-US" dirty="0" smtClean="0">
                <a:latin typeface="ＭＳ Ｐ明朝" panose="02020600040205080304" pitchFamily="18" charset="-128"/>
                <a:ea typeface="ＭＳ Ｐ明朝" panose="02020600040205080304" pitchFamily="18"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28905" indent="-128905"/>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○健康でいきいきとくらせる住まい・まちづくり</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28905" indent="-128905"/>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28905" indent="-128905">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○多様なニーズに対応した良質なストック形成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425317" y="409579"/>
            <a:ext cx="449797" cy="1743918"/>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施策</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の方向性</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10" name="Rectangle 2"/>
          <p:cNvSpPr>
            <a:spLocks noChangeArrowheads="1"/>
          </p:cNvSpPr>
          <p:nvPr/>
        </p:nvSpPr>
        <p:spPr bwMode="auto">
          <a:xfrm>
            <a:off x="425317" y="3232990"/>
            <a:ext cx="449797" cy="3305924"/>
          </a:xfrm>
          <a:prstGeom prst="roundRect">
            <a:avLst/>
          </a:prstGeom>
          <a:solidFill>
            <a:srgbClr val="00B0F0"/>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1600"/>
              </a:lnSpc>
              <a:spcBef>
                <a:spcPts val="0"/>
              </a:spcBef>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主　な　取　組　内　容</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11" name="テキスト ボックス 10"/>
          <p:cNvSpPr txBox="1"/>
          <p:nvPr/>
        </p:nvSpPr>
        <p:spPr>
          <a:xfrm>
            <a:off x="1309658" y="3223958"/>
            <a:ext cx="7839636" cy="3277820"/>
          </a:xfrm>
          <a:prstGeom prst="rect">
            <a:avLst/>
          </a:prstGeom>
          <a:noFill/>
          <a:ln w="79375" cmpd="dbl">
            <a:solidFill>
              <a:schemeClr val="accent1"/>
            </a:solidFill>
          </a:ln>
        </p:spPr>
        <p:txBody>
          <a:bodyPr wrap="square" rtlCol="0">
            <a:spAutoFit/>
          </a:bodyPr>
          <a:lstStyle/>
          <a:p>
            <a:pPr>
              <a:lnSpc>
                <a:spcPct val="150000"/>
              </a:lnSpc>
            </a:pPr>
            <a:r>
              <a:rPr lang="ja-JP" altLang="en-US" b="1" dirty="0">
                <a:latin typeface="Meiryo UI" panose="020B0604030504040204" pitchFamily="50" charset="-128"/>
                <a:ea typeface="Meiryo UI" panose="020B0604030504040204" pitchFamily="50" charset="-128"/>
              </a:rPr>
              <a:t>①</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b="1" dirty="0">
                <a:latin typeface="Meiryo UI" panose="020B0604030504040204" pitchFamily="50" charset="-128"/>
                <a:ea typeface="Meiryo UI" panose="020B0604030504040204" pitchFamily="50" charset="-128"/>
                <a:cs typeface="Meiryo UI" panose="020B0604030504040204" pitchFamily="50" charset="-128"/>
              </a:rPr>
              <a:t>スマートシティ戦略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ver</a:t>
            </a:r>
            <a:r>
              <a:rPr lang="en-US" altLang="ja-JP" b="1" dirty="0">
                <a:latin typeface="Meiryo UI" panose="020B0604030504040204" pitchFamily="50" charset="-128"/>
                <a:ea typeface="Meiryo UI" panose="020B0604030504040204" pitchFamily="50" charset="-128"/>
                <a:cs typeface="Meiryo UI" panose="020B0604030504040204" pitchFamily="50" charset="-128"/>
              </a:rPr>
              <a:t>.2.0</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の策定（</a:t>
            </a:r>
            <a:r>
              <a:rPr lang="en-US" altLang="ja-JP" b="1" dirty="0">
                <a:latin typeface="Meiryo UI" panose="020B0604030504040204" pitchFamily="50" charset="-128"/>
                <a:ea typeface="Meiryo UI" panose="020B0604030504040204" pitchFamily="50" charset="-128"/>
                <a:cs typeface="Meiryo UI" panose="020B0604030504040204" pitchFamily="50" charset="-128"/>
              </a:rPr>
              <a:t>R4.3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②泉北</a:t>
            </a:r>
            <a:r>
              <a:rPr lang="ja-JP" altLang="en-US" b="1" dirty="0">
                <a:latin typeface="Meiryo UI" panose="020B0604030504040204" pitchFamily="50" charset="-128"/>
                <a:ea typeface="Meiryo UI" panose="020B0604030504040204" pitchFamily="50" charset="-128"/>
                <a:cs typeface="Meiryo UI" panose="020B0604030504040204" pitchFamily="50" charset="-128"/>
              </a:rPr>
              <a:t>ニュータウン公的賃貸住宅再生計画の改定（</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R4.</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③建築物</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の省エネルギー化の推進</a:t>
            </a:r>
          </a:p>
          <a:p>
            <a:pPr>
              <a:lnSpc>
                <a:spcPct val="150000"/>
              </a:lnSpc>
            </a:pP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④</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空家</a:t>
            </a:r>
            <a:r>
              <a:rPr lang="ja-JP" altLang="en-US" b="1" dirty="0">
                <a:latin typeface="Meiryo UI" panose="020B0604030504040204" pitchFamily="50" charset="-128"/>
                <a:ea typeface="Meiryo UI" panose="020B0604030504040204" pitchFamily="50" charset="-128"/>
                <a:cs typeface="Meiryo UI" panose="020B0604030504040204" pitchFamily="50" charset="-128"/>
              </a:rPr>
              <a:t>対策の取組方針の策定（</a:t>
            </a:r>
            <a:r>
              <a:rPr lang="en-US" altLang="ja-JP" b="1" dirty="0">
                <a:latin typeface="Meiryo UI" panose="020B0604030504040204" pitchFamily="50" charset="-128"/>
                <a:ea typeface="Meiryo UI" panose="020B0604030504040204" pitchFamily="50" charset="-128"/>
                <a:cs typeface="Meiryo UI" panose="020B0604030504040204" pitchFamily="50" charset="-128"/>
              </a:rPr>
              <a:t>R4.4</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⑤大阪府</a:t>
            </a:r>
            <a:r>
              <a:rPr lang="ja-JP" altLang="en-US" b="1" dirty="0">
                <a:latin typeface="Meiryo UI" panose="020B0604030504040204" pitchFamily="50" charset="-128"/>
                <a:ea typeface="Meiryo UI" panose="020B0604030504040204" pitchFamily="50" charset="-128"/>
                <a:cs typeface="Meiryo UI" panose="020B0604030504040204" pitchFamily="50" charset="-128"/>
              </a:rPr>
              <a:t>分譲マンション管理適正化及び再生円滑化基本計画の策定（</a:t>
            </a:r>
            <a:r>
              <a:rPr lang="en-US" altLang="ja-JP" b="1" dirty="0">
                <a:latin typeface="Meiryo UI" panose="020B0604030504040204" pitchFamily="50" charset="-128"/>
                <a:ea typeface="Meiryo UI" panose="020B0604030504040204" pitchFamily="50" charset="-128"/>
                <a:cs typeface="Meiryo UI" panose="020B0604030504040204" pitchFamily="50" charset="-128"/>
              </a:rPr>
              <a:t>R4.4</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78247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03284"/>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①大阪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スマートシティ戦略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ver</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R4.3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21538" y="2231055"/>
            <a:ext cx="3342166" cy="1042199"/>
          </a:xfrm>
          <a:prstGeom prst="rect">
            <a:avLst/>
          </a:prstGeom>
          <a:solidFill>
            <a:schemeClr val="accent5">
              <a:lumMod val="20000"/>
              <a:lumOff val="80000"/>
            </a:schemeClr>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defRPr/>
            </a:pPr>
            <a:r>
              <a:rPr kumimoji="0" lang="ja-JP" altLang="en-US" sz="1600" b="0" i="0" u="sng" strike="noStrike" kern="0" cap="none" spc="0" normalizeH="0" baseline="0" noProof="0" dirty="0">
                <a:ln>
                  <a:noFill/>
                </a:ln>
                <a:solidFill>
                  <a:prstClr val="black"/>
                </a:solidFill>
                <a:effectLst/>
                <a:uLnTx/>
                <a:uFillTx/>
                <a:latin typeface="Meiryo UI"/>
                <a:ea typeface="Meiryo UI"/>
                <a:cs typeface="+mn-cs"/>
              </a:rPr>
              <a:t>戦略</a:t>
            </a:r>
            <a:r>
              <a:rPr kumimoji="0" lang="en-US" altLang="ja-JP" sz="1600" b="0" i="0" u="sng" strike="noStrike" kern="0" cap="none" spc="0" normalizeH="0" baseline="0" noProof="0" dirty="0">
                <a:ln>
                  <a:noFill/>
                </a:ln>
                <a:solidFill>
                  <a:prstClr val="black"/>
                </a:solidFill>
                <a:effectLst/>
                <a:uLnTx/>
                <a:uFillTx/>
                <a:latin typeface="Meiryo UI"/>
                <a:ea typeface="Meiryo UI"/>
                <a:cs typeface="+mn-cs"/>
              </a:rPr>
              <a:t>ver.1.0</a:t>
            </a:r>
            <a:r>
              <a:rPr kumimoji="0" lang="ja-JP" altLang="en-US" sz="1600" b="0" i="0" u="sng" strike="noStrike" kern="0" cap="none" spc="0" normalizeH="0" baseline="0" noProof="0" dirty="0">
                <a:ln>
                  <a:noFill/>
                </a:ln>
                <a:solidFill>
                  <a:prstClr val="black"/>
                </a:solidFill>
                <a:effectLst/>
                <a:uLnTx/>
                <a:uFillTx/>
                <a:latin typeface="Meiryo UI"/>
                <a:ea typeface="Meiryo UI"/>
                <a:cs typeface="+mn-cs"/>
              </a:rPr>
              <a:t>の理念</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6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住民の生活の質（</a:t>
            </a:r>
            <a:r>
              <a:rPr lang="en-US" altLang="ja-JP"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）の向上</a:t>
            </a:r>
          </a:p>
          <a:p>
            <a:pPr marL="95250" defTabSz="793425">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社会実装のための取組を蓄積</a:t>
            </a:r>
          </a:p>
          <a:p>
            <a:pPr marL="95250" defTabSz="793425">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公民連携による民間との協業</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前提</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197756" y="2192435"/>
            <a:ext cx="3355678" cy="1042199"/>
          </a:xfrm>
          <a:prstGeom prst="rect">
            <a:avLst/>
          </a:prstGeom>
          <a:solidFill>
            <a:srgbClr val="FFC000"/>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600" u="sng"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戦略</a:t>
            </a:r>
            <a:r>
              <a:rPr lang="en-US" altLang="ja-JP" sz="1600"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ve</a:t>
            </a:r>
            <a:r>
              <a:rPr lang="en-US" altLang="ja-JP" sz="1600" u="sng"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r.2.0</a:t>
            </a:r>
            <a:r>
              <a:rPr lang="ja-JP" altLang="en-US" sz="1600" u="sng"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新たに追加する理念</a:t>
            </a:r>
            <a:endParaRPr kumimoji="1" lang="en-US" altLang="ja-JP" sz="160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95250" defTabSz="793425">
              <a:spcBef>
                <a:spcPts val="6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デジタル化による都市免疫力の強化</a:t>
            </a:r>
          </a:p>
          <a:p>
            <a:pPr marL="95250" defTabSz="793425">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国のデジタル政策を先導する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公民共同エコシステムの構築</a:t>
            </a:r>
          </a:p>
        </p:txBody>
      </p:sp>
      <p:sp>
        <p:nvSpPr>
          <p:cNvPr id="29" name="テキスト ボックス 28">
            <a:extLst>
              <a:ext uri="{FF2B5EF4-FFF2-40B4-BE49-F238E27FC236}">
                <a16:creationId xmlns:a16="http://schemas.microsoft.com/office/drawing/2014/main" id="{7792B484-22D9-467A-B51C-FF119CACADE5}"/>
              </a:ext>
            </a:extLst>
          </p:cNvPr>
          <p:cNvSpPr txBox="1"/>
          <p:nvPr/>
        </p:nvSpPr>
        <p:spPr>
          <a:xfrm>
            <a:off x="262232" y="3714047"/>
            <a:ext cx="6875168" cy="1169551"/>
          </a:xfrm>
          <a:prstGeom prst="rect">
            <a:avLst/>
          </a:prstGeom>
          <a:noFill/>
        </p:spPr>
        <p:txBody>
          <a:bodyPr wrap="square" rtlCol="0">
            <a:spAutoFit/>
          </a:bodyPr>
          <a:lstStyle/>
          <a:p>
            <a:pPr marL="112713" indent="-112713" defTabSz="457200">
              <a:defRPr/>
            </a:pPr>
            <a:r>
              <a:rPr lang="ja-JP" altLang="en-US" sz="1600" dirty="0" smtClean="0">
                <a:solidFill>
                  <a:prstClr val="black"/>
                </a:solidFill>
                <a:latin typeface="Meiryo UI"/>
                <a:ea typeface="Meiryo UI"/>
              </a:rPr>
              <a:t>　・大阪府</a:t>
            </a:r>
            <a:endParaRPr lang="en-US" altLang="ja-JP" sz="1600" dirty="0">
              <a:solidFill>
                <a:prstClr val="black"/>
              </a:solidFill>
              <a:latin typeface="Meiryo UI"/>
              <a:ea typeface="Meiryo UI"/>
            </a:endParaRPr>
          </a:p>
          <a:p>
            <a:pPr marL="112713" indent="-112713" defTabSz="457200">
              <a:defRPr/>
            </a:pPr>
            <a:r>
              <a:rPr lang="ja-JP" altLang="en-US" sz="1600" dirty="0">
                <a:solidFill>
                  <a:prstClr val="black"/>
                </a:solidFill>
                <a:latin typeface="Meiryo UI"/>
                <a:ea typeface="Meiryo UI"/>
              </a:rPr>
              <a:t>　</a:t>
            </a:r>
            <a:r>
              <a:rPr lang="ja-JP" altLang="en-US" sz="1600" dirty="0" smtClean="0">
                <a:solidFill>
                  <a:prstClr val="black"/>
                </a:solidFill>
                <a:latin typeface="Meiryo UI"/>
                <a:ea typeface="Meiryo UI"/>
              </a:rPr>
              <a:t>　パートナーズフォーラム</a:t>
            </a:r>
            <a:r>
              <a:rPr lang="ja-JP" altLang="en-US" sz="1600" dirty="0">
                <a:solidFill>
                  <a:prstClr val="black"/>
                </a:solidFill>
                <a:latin typeface="Meiryo UI"/>
                <a:ea typeface="Meiryo UI"/>
              </a:rPr>
              <a:t>やデータ連携基盤など</a:t>
            </a:r>
            <a:r>
              <a:rPr lang="ja-JP" altLang="en-US" sz="1600" dirty="0" smtClean="0">
                <a:solidFill>
                  <a:prstClr val="black"/>
                </a:solidFill>
                <a:latin typeface="Meiryo UI"/>
                <a:ea typeface="Meiryo UI"/>
              </a:rPr>
              <a:t>の</a:t>
            </a:r>
            <a:r>
              <a:rPr lang="ja-JP" altLang="en-US" sz="1600" b="1" u="sng" spc="-70" dirty="0" smtClean="0">
                <a:solidFill>
                  <a:srgbClr val="FF0000"/>
                </a:solidFill>
                <a:latin typeface="Meiryo UI"/>
                <a:ea typeface="Meiryo UI"/>
              </a:rPr>
              <a:t>インフラ</a:t>
            </a:r>
            <a:r>
              <a:rPr lang="ja-JP" altLang="en-US" sz="1600" b="1" u="sng" spc="-70" dirty="0">
                <a:solidFill>
                  <a:srgbClr val="FF0000"/>
                </a:solidFill>
                <a:latin typeface="Meiryo UI"/>
                <a:ea typeface="Meiryo UI"/>
              </a:rPr>
              <a:t>構築</a:t>
            </a:r>
            <a:r>
              <a:rPr lang="ja-JP" altLang="en-US" sz="1600" b="1" u="sng" spc="-70" dirty="0" smtClean="0">
                <a:solidFill>
                  <a:srgbClr val="FF0000"/>
                </a:solidFill>
                <a:latin typeface="Meiryo UI"/>
                <a:ea typeface="Meiryo UI"/>
              </a:rPr>
              <a:t>と市町村</a:t>
            </a:r>
            <a:r>
              <a:rPr lang="en-US" altLang="ja-JP" sz="1600" b="1" u="sng" spc="-70" dirty="0">
                <a:solidFill>
                  <a:srgbClr val="FF0000"/>
                </a:solidFill>
                <a:latin typeface="Meiryo UI"/>
                <a:ea typeface="Meiryo UI"/>
              </a:rPr>
              <a:t>DX</a:t>
            </a:r>
            <a:r>
              <a:rPr lang="ja-JP" altLang="en-US" sz="1600" b="1" u="sng" spc="-70" dirty="0">
                <a:solidFill>
                  <a:srgbClr val="FF0000"/>
                </a:solidFill>
                <a:latin typeface="Meiryo UI"/>
                <a:ea typeface="Meiryo UI"/>
              </a:rPr>
              <a:t>支援</a:t>
            </a:r>
            <a:r>
              <a:rPr lang="ja-JP" altLang="en-US" sz="1600" spc="-70" dirty="0" smtClean="0">
                <a:solidFill>
                  <a:prstClr val="black"/>
                </a:solidFill>
                <a:latin typeface="Meiryo UI"/>
                <a:ea typeface="Meiryo UI"/>
              </a:rPr>
              <a:t>など</a:t>
            </a:r>
            <a:endParaRPr lang="en-US" altLang="ja-JP" sz="1600" spc="-70" dirty="0">
              <a:solidFill>
                <a:prstClr val="black"/>
              </a:solidFill>
              <a:latin typeface="Meiryo UI"/>
              <a:ea typeface="Meiryo UI"/>
            </a:endParaRPr>
          </a:p>
          <a:p>
            <a:pPr marL="112713" indent="-112713" defTabSz="457200">
              <a:defRPr/>
            </a:pPr>
            <a:endParaRPr lang="en-US" altLang="ja-JP" sz="600" dirty="0" smtClean="0">
              <a:solidFill>
                <a:prstClr val="black"/>
              </a:solidFill>
              <a:latin typeface="Meiryo UI"/>
              <a:ea typeface="Meiryo UI"/>
            </a:endParaRPr>
          </a:p>
          <a:p>
            <a:pPr marL="112713" indent="-112713" defTabSz="457200">
              <a:defRPr/>
            </a:pPr>
            <a:r>
              <a:rPr lang="ja-JP" altLang="en-US" sz="1600" dirty="0">
                <a:solidFill>
                  <a:prstClr val="black"/>
                </a:solidFill>
                <a:latin typeface="Meiryo UI"/>
                <a:ea typeface="Meiryo UI"/>
              </a:rPr>
              <a:t>　</a:t>
            </a:r>
            <a:r>
              <a:rPr lang="ja-JP" altLang="en-US" sz="1600" dirty="0" smtClean="0">
                <a:solidFill>
                  <a:prstClr val="black"/>
                </a:solidFill>
                <a:latin typeface="Meiryo UI"/>
                <a:ea typeface="Meiryo UI"/>
              </a:rPr>
              <a:t>・大阪市</a:t>
            </a:r>
            <a:endParaRPr lang="en-US" altLang="ja-JP" sz="1600" dirty="0">
              <a:solidFill>
                <a:prstClr val="black"/>
              </a:solidFill>
              <a:latin typeface="Meiryo UI"/>
              <a:ea typeface="Meiryo UI"/>
            </a:endParaRPr>
          </a:p>
          <a:p>
            <a:pPr marL="112713" indent="-112713" defTabSz="457200">
              <a:defRPr/>
            </a:pPr>
            <a:r>
              <a:rPr lang="ja-JP" altLang="en-US" sz="1600" dirty="0">
                <a:solidFill>
                  <a:prstClr val="black"/>
                </a:solidFill>
                <a:latin typeface="Meiryo UI"/>
                <a:ea typeface="Meiryo UI"/>
              </a:rPr>
              <a:t>　</a:t>
            </a:r>
            <a:r>
              <a:rPr lang="ja-JP" altLang="en-US" sz="1600" dirty="0" smtClean="0">
                <a:solidFill>
                  <a:prstClr val="black"/>
                </a:solidFill>
                <a:latin typeface="Meiryo UI"/>
                <a:ea typeface="Meiryo UI"/>
              </a:rPr>
              <a:t>　大阪府</a:t>
            </a:r>
            <a:r>
              <a:rPr lang="ja-JP" altLang="en-US" sz="1600" dirty="0">
                <a:solidFill>
                  <a:prstClr val="black"/>
                </a:solidFill>
                <a:latin typeface="Meiryo UI"/>
                <a:ea typeface="Meiryo UI"/>
              </a:rPr>
              <a:t>と連携した先導役として、府内市町村</a:t>
            </a:r>
            <a:r>
              <a:rPr lang="ja-JP" altLang="en-US" sz="1600" dirty="0" smtClean="0">
                <a:solidFill>
                  <a:prstClr val="black"/>
                </a:solidFill>
                <a:latin typeface="Meiryo UI"/>
                <a:ea typeface="Meiryo UI"/>
              </a:rPr>
              <a:t>の</a:t>
            </a:r>
            <a:r>
              <a:rPr lang="ja-JP" altLang="en-US" sz="1600" b="1" u="sng" dirty="0" smtClean="0">
                <a:solidFill>
                  <a:srgbClr val="FF0000"/>
                </a:solidFill>
                <a:latin typeface="Meiryo UI"/>
                <a:ea typeface="Meiryo UI"/>
              </a:rPr>
              <a:t>行政</a:t>
            </a:r>
            <a:r>
              <a:rPr lang="en-US" altLang="ja-JP" sz="1600" b="1" u="sng" dirty="0">
                <a:solidFill>
                  <a:srgbClr val="FF0000"/>
                </a:solidFill>
                <a:latin typeface="Meiryo UI"/>
                <a:ea typeface="Meiryo UI"/>
              </a:rPr>
              <a:t>DX</a:t>
            </a:r>
            <a:r>
              <a:rPr lang="ja-JP" altLang="en-US" sz="1600" b="1" u="sng" dirty="0">
                <a:solidFill>
                  <a:srgbClr val="FF0000"/>
                </a:solidFill>
                <a:latin typeface="Meiryo UI"/>
                <a:ea typeface="Meiryo UI"/>
              </a:rPr>
              <a:t>推進を</a:t>
            </a:r>
            <a:r>
              <a:rPr lang="ja-JP" altLang="en-US" sz="1600" b="1" u="sng" dirty="0" smtClean="0">
                <a:solidFill>
                  <a:srgbClr val="FF0000"/>
                </a:solidFill>
                <a:latin typeface="Meiryo UI"/>
                <a:ea typeface="Meiryo UI"/>
              </a:rPr>
              <a:t>リード</a:t>
            </a:r>
            <a:endParaRPr lang="ja-JP" altLang="en-US" sz="1600" b="1" u="sng" dirty="0">
              <a:solidFill>
                <a:srgbClr val="FF0000"/>
              </a:solidFill>
              <a:latin typeface="Meiryo UI"/>
              <a:ea typeface="Meiryo UI"/>
            </a:endParaRPr>
          </a:p>
        </p:txBody>
      </p:sp>
      <p:pic>
        <p:nvPicPr>
          <p:cNvPr id="30" name="図 29">
            <a:extLst>
              <a:ext uri="{FF2B5EF4-FFF2-40B4-BE49-F238E27FC236}">
                <a16:creationId xmlns:a16="http://schemas.microsoft.com/office/drawing/2014/main" id="{ADC7E161-32E2-44CA-9FE4-AD41AE876827}"/>
              </a:ext>
            </a:extLst>
          </p:cNvPr>
          <p:cNvPicPr>
            <a:picLocks noChangeAspect="1"/>
          </p:cNvPicPr>
          <p:nvPr/>
        </p:nvPicPr>
        <p:blipFill>
          <a:blip r:embed="rId3"/>
          <a:stretch>
            <a:fillRect/>
          </a:stretch>
        </p:blipFill>
        <p:spPr>
          <a:xfrm>
            <a:off x="6804212" y="3347229"/>
            <a:ext cx="2893850" cy="3519901"/>
          </a:xfrm>
          <a:prstGeom prst="rect">
            <a:avLst/>
          </a:prstGeom>
        </p:spPr>
      </p:pic>
      <p:sp>
        <p:nvSpPr>
          <p:cNvPr id="13" name="タイトル 4">
            <a:extLst>
              <a:ext uri="{FF2B5EF4-FFF2-40B4-BE49-F238E27FC236}">
                <a16:creationId xmlns:a16="http://schemas.microsoft.com/office/drawing/2014/main" id="{80173FE1-F176-430D-A627-95229503C881}"/>
              </a:ext>
            </a:extLst>
          </p:cNvPr>
          <p:cNvSpPr txBox="1">
            <a:spLocks/>
          </p:cNvSpPr>
          <p:nvPr/>
        </p:nvSpPr>
        <p:spPr>
          <a:xfrm>
            <a:off x="176471" y="3360831"/>
            <a:ext cx="5876795"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sz="1800" dirty="0" smtClean="0">
                <a:solidFill>
                  <a:schemeClr val="tx1"/>
                </a:solidFill>
                <a:latin typeface="Meiryo UI"/>
                <a:ea typeface="Meiryo UI"/>
              </a:rPr>
              <a:t>○基本</a:t>
            </a:r>
            <a:r>
              <a:rPr lang="ja-JP" altLang="en-US" sz="1800" dirty="0">
                <a:solidFill>
                  <a:schemeClr val="tx1"/>
                </a:solidFill>
                <a:latin typeface="Meiryo UI"/>
                <a:ea typeface="Meiryo UI"/>
              </a:rPr>
              <a:t>理念を</a:t>
            </a:r>
            <a:r>
              <a:rPr lang="ja-JP" altLang="en-US" sz="1800" dirty="0" smtClean="0">
                <a:solidFill>
                  <a:schemeClr val="tx1"/>
                </a:solidFill>
                <a:latin typeface="Meiryo UI"/>
                <a:ea typeface="Meiryo UI"/>
              </a:rPr>
              <a:t>踏まえた大阪府、大阪市</a:t>
            </a:r>
            <a:r>
              <a:rPr lang="ja-JP" altLang="en-US" sz="1800" dirty="0">
                <a:solidFill>
                  <a:schemeClr val="tx1"/>
                </a:solidFill>
                <a:latin typeface="Meiryo UI"/>
                <a:ea typeface="Meiryo UI"/>
              </a:rPr>
              <a:t>の</a:t>
            </a:r>
            <a:r>
              <a:rPr lang="ja-JP" altLang="en-US" sz="1800" spc="-150" dirty="0">
                <a:solidFill>
                  <a:schemeClr val="tx1"/>
                </a:solidFill>
                <a:latin typeface="Meiryo UI"/>
                <a:ea typeface="Meiryo UI"/>
              </a:rPr>
              <a:t>役割</a:t>
            </a:r>
            <a:endParaRPr lang="ja-JP" altLang="en-US" sz="1800" dirty="0">
              <a:solidFill>
                <a:schemeClr val="tx1"/>
              </a:solidFill>
              <a:latin typeface="Meiryo UI"/>
              <a:ea typeface="Meiryo UI"/>
            </a:endParaRPr>
          </a:p>
        </p:txBody>
      </p:sp>
      <p:sp>
        <p:nvSpPr>
          <p:cNvPr id="15" name="タイトル 4">
            <a:extLst>
              <a:ext uri="{FF2B5EF4-FFF2-40B4-BE49-F238E27FC236}">
                <a16:creationId xmlns:a16="http://schemas.microsoft.com/office/drawing/2014/main" id="{5117EFBA-7DB1-47DC-B3C5-621A4792C5CB}"/>
              </a:ext>
            </a:extLst>
          </p:cNvPr>
          <p:cNvSpPr txBox="1">
            <a:spLocks/>
          </p:cNvSpPr>
          <p:nvPr/>
        </p:nvSpPr>
        <p:spPr>
          <a:xfrm>
            <a:off x="177824" y="1855166"/>
            <a:ext cx="3140422"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sz="1800" dirty="0" smtClean="0">
                <a:solidFill>
                  <a:schemeClr val="tx1"/>
                </a:solidFill>
                <a:latin typeface="Meiryo UI"/>
                <a:ea typeface="Meiryo UI"/>
              </a:rPr>
              <a:t>○基本</a:t>
            </a:r>
            <a:r>
              <a:rPr lang="ja-JP" altLang="en-US" sz="1800" dirty="0">
                <a:solidFill>
                  <a:schemeClr val="tx1"/>
                </a:solidFill>
                <a:latin typeface="Meiryo UI"/>
                <a:ea typeface="Meiryo UI"/>
              </a:rPr>
              <a:t>理念</a:t>
            </a:r>
          </a:p>
        </p:txBody>
      </p:sp>
      <p:sp>
        <p:nvSpPr>
          <p:cNvPr id="25" name="二等辺三角形 24">
            <a:extLst>
              <a:ext uri="{FF2B5EF4-FFF2-40B4-BE49-F238E27FC236}">
                <a16:creationId xmlns:a16="http://schemas.microsoft.com/office/drawing/2014/main" id="{6759D8A5-3602-48AC-ADF1-E06C827E22F1}"/>
              </a:ext>
            </a:extLst>
          </p:cNvPr>
          <p:cNvSpPr/>
          <p:nvPr/>
        </p:nvSpPr>
        <p:spPr>
          <a:xfrm flipV="1">
            <a:off x="4277855" y="2226663"/>
            <a:ext cx="1689466" cy="639194"/>
          </a:xfrm>
          <a:prstGeom prst="triangle">
            <a:avLst/>
          </a:prstGeom>
          <a:gradFill flip="none" rotWithShape="1">
            <a:gsLst>
              <a:gs pos="0">
                <a:schemeClr val="accent6">
                  <a:lumMod val="0"/>
                  <a:lumOff val="100000"/>
                </a:schemeClr>
              </a:gs>
              <a:gs pos="32000">
                <a:schemeClr val="accent6">
                  <a:lumMod val="0"/>
                  <a:lumOff val="100000"/>
                </a:schemeClr>
              </a:gs>
              <a:gs pos="72000">
                <a:schemeClr val="accent6">
                  <a:lumMod val="40000"/>
                  <a:lumOff val="6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2CEF881-9C5F-42A1-9ACF-9403B48A6461}"/>
              </a:ext>
            </a:extLst>
          </p:cNvPr>
          <p:cNvSpPr txBox="1"/>
          <p:nvPr/>
        </p:nvSpPr>
        <p:spPr>
          <a:xfrm>
            <a:off x="3875966" y="1933717"/>
            <a:ext cx="2496647" cy="892552"/>
          </a:xfrm>
          <a:prstGeom prst="rect">
            <a:avLst/>
          </a:prstGeom>
          <a:noFill/>
        </p:spPr>
        <p:txBody>
          <a:bodyPr wrap="square" rtlCol="0">
            <a:spAutoFit/>
          </a:bodyPr>
          <a:lstStyle/>
          <a:p>
            <a:pPr defTabSz="457200"/>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社会を取り巻く環境の変化</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endParaRPr>
          </a:p>
          <a:p>
            <a:pPr defTabSz="457200">
              <a:spcBef>
                <a:spcPts val="1200"/>
              </a:spcBef>
            </a:pPr>
            <a:r>
              <a:rPr lang="ja-JP" altLang="en-US" sz="1400" dirty="0">
                <a:solidFill>
                  <a:prstClr val="black"/>
                </a:solidFill>
                <a:latin typeface="Meiryo UI" panose="020B0604030504040204" pitchFamily="50" charset="-128"/>
                <a:ea typeface="Meiryo UI" panose="020B0604030504040204" pitchFamily="50" charset="-128"/>
              </a:rPr>
              <a:t>➧新型コロナウイルスへの対応</a:t>
            </a:r>
          </a:p>
          <a:p>
            <a:pPr defTabSz="457200"/>
            <a:r>
              <a:rPr lang="ja-JP" altLang="en-US" sz="1400" dirty="0">
                <a:solidFill>
                  <a:prstClr val="black"/>
                </a:solidFill>
                <a:latin typeface="Meiryo UI" panose="020B0604030504040204" pitchFamily="50" charset="-128"/>
                <a:ea typeface="Meiryo UI" panose="020B0604030504040204" pitchFamily="50" charset="-128"/>
              </a:rPr>
              <a:t>➧国によるデジタル改革の推進</a:t>
            </a:r>
          </a:p>
        </p:txBody>
      </p:sp>
      <p:sp>
        <p:nvSpPr>
          <p:cNvPr id="34" name="正方形/長方形 33">
            <a:extLst>
              <a:ext uri="{FF2B5EF4-FFF2-40B4-BE49-F238E27FC236}">
                <a16:creationId xmlns:a16="http://schemas.microsoft.com/office/drawing/2014/main" id="{96391685-69DE-4873-9CDD-95757ACDC667}"/>
              </a:ext>
            </a:extLst>
          </p:cNvPr>
          <p:cNvSpPr/>
          <p:nvPr/>
        </p:nvSpPr>
        <p:spPr>
          <a:xfrm>
            <a:off x="521538" y="4926034"/>
            <a:ext cx="4869164" cy="1873196"/>
          </a:xfrm>
          <a:prstGeom prst="rect">
            <a:avLst/>
          </a:prstGeom>
          <a:solidFill>
            <a:srgbClr val="92D050">
              <a:alpha val="42000"/>
            </a:srgbClr>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defRPr/>
            </a:pPr>
            <a:r>
              <a:rPr kumimoji="0" lang="ja-JP" altLang="en-US" sz="1600" u="sng" kern="0" dirty="0">
                <a:solidFill>
                  <a:prstClr val="black"/>
                </a:solidFill>
                <a:latin typeface="Meiryo UI"/>
                <a:ea typeface="Meiryo UI"/>
              </a:rPr>
              <a:t>スマートシティ展開エリア例</a:t>
            </a:r>
            <a:r>
              <a:rPr kumimoji="0" lang="ja-JP" altLang="en-US" sz="1100" kern="0" dirty="0">
                <a:solidFill>
                  <a:prstClr val="black"/>
                </a:solidFill>
                <a:latin typeface="Meiryo UI"/>
                <a:ea typeface="Meiryo UI"/>
              </a:rPr>
              <a:t>（ニュータウン関連）</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6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泉北ニュータウン　</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チャレンジフィールド</a:t>
            </a:r>
          </a:p>
          <a:p>
            <a:pPr marL="95250" defTabSz="793425">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豊能町コンパクトスマートシティ（</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OSPF</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5250" defTabSz="793425">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河内長野市</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南花台</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2852351D-7334-4D3E-9EA1-23C282C40E43}"/>
              </a:ext>
            </a:extLst>
          </p:cNvPr>
          <p:cNvSpPr/>
          <p:nvPr/>
        </p:nvSpPr>
        <p:spPr>
          <a:xfrm>
            <a:off x="692649" y="6116513"/>
            <a:ext cx="4411616" cy="642090"/>
          </a:xfrm>
          <a:prstGeom prst="rect">
            <a:avLst/>
          </a:prstGeom>
          <a:ln w="9525"/>
        </p:spPr>
        <p:style>
          <a:lnRef idx="2">
            <a:schemeClr val="accent3"/>
          </a:lnRef>
          <a:fillRef idx="1">
            <a:schemeClr val="lt1"/>
          </a:fillRef>
          <a:effectRef idx="0">
            <a:schemeClr val="accent3"/>
          </a:effectRef>
          <a:fontRef idx="minor">
            <a:schemeClr val="dk1"/>
          </a:fontRef>
        </p:style>
        <p:txBody>
          <a:bodyPr wrap="square" lIns="108000" tIns="36000" rIns="108000" bIns="36000" anchor="t" anchorCtr="0">
            <a:spAutoFit/>
          </a:bodyPr>
          <a:lstStyle/>
          <a:p>
            <a:pPr marL="95250" defTabSz="793425">
              <a:defRPr/>
            </a:pPr>
            <a:r>
              <a:rPr kumimoji="0" lang="ja-JP" altLang="en-US" sz="1600" u="sng" kern="0" dirty="0">
                <a:solidFill>
                  <a:prstClr val="black"/>
                </a:solidFill>
                <a:latin typeface="Meiryo UI"/>
                <a:ea typeface="Meiryo UI"/>
              </a:rPr>
              <a:t>府の取組例</a:t>
            </a:r>
            <a:endParaRPr kumimoji="0" lang="en-US" altLang="ja-JP" sz="1600" u="sng" kern="0" dirty="0">
              <a:solidFill>
                <a:prstClr val="black"/>
              </a:solidFill>
              <a:latin typeface="Meiryo UI"/>
              <a:ea typeface="Meiryo UI"/>
            </a:endParaRPr>
          </a:p>
          <a:p>
            <a:pPr marL="95250" defTabSz="793425">
              <a:spcBef>
                <a:spcPts val="600"/>
              </a:spcBef>
              <a:defRPr/>
            </a:pPr>
            <a:r>
              <a:rPr kumimoji="0" lang="ja-JP" altLang="en-US" sz="1600" kern="0" dirty="0">
                <a:solidFill>
                  <a:prstClr val="black"/>
                </a:solidFill>
                <a:latin typeface="Meiryo UI"/>
                <a:ea typeface="Meiryo UI"/>
                <a:cs typeface="Meiryo UI" panose="020B0604030504040204" pitchFamily="50" charset="-128"/>
              </a:rPr>
              <a:t>■スマートシニアライフ</a:t>
            </a:r>
            <a:r>
              <a:rPr kumimoji="0" lang="ja-JP" altLang="en-US" sz="1600" kern="0" dirty="0" smtClean="0">
                <a:solidFill>
                  <a:prstClr val="black"/>
                </a:solidFill>
                <a:latin typeface="Meiryo UI"/>
                <a:ea typeface="Meiryo UI"/>
                <a:cs typeface="Meiryo UI" panose="020B0604030504040204" pitchFamily="50" charset="-128"/>
              </a:rPr>
              <a:t>事業　</a:t>
            </a:r>
            <a:r>
              <a:rPr kumimoji="0" lang="en-US" altLang="ja-JP" sz="1400" kern="0" dirty="0" smtClean="0">
                <a:solidFill>
                  <a:prstClr val="black"/>
                </a:solidFill>
                <a:latin typeface="Meiryo UI"/>
                <a:ea typeface="Meiryo UI"/>
                <a:cs typeface="Meiryo UI" panose="020B0604030504040204" pitchFamily="50" charset="-128"/>
              </a:rPr>
              <a:t>※</a:t>
            </a:r>
            <a:r>
              <a:rPr kumimoji="0" lang="ja-JP" altLang="en-US" sz="1400" kern="0" dirty="0">
                <a:solidFill>
                  <a:prstClr val="black"/>
                </a:solidFill>
                <a:latin typeface="Meiryo UI"/>
                <a:ea typeface="Meiryo UI"/>
                <a:cs typeface="Meiryo UI" panose="020B0604030504040204" pitchFamily="50" charset="-128"/>
              </a:rPr>
              <a:t>高齢者デジタル支援</a:t>
            </a:r>
            <a:endParaRPr kumimoji="0" lang="en-US" altLang="ja-JP" sz="1400" kern="0" dirty="0">
              <a:solidFill>
                <a:prstClr val="black"/>
              </a:solidFill>
              <a:latin typeface="Meiryo UI"/>
              <a:ea typeface="Meiryo UI"/>
              <a:cs typeface="Meiryo UI" panose="020B0604030504040204" pitchFamily="50" charset="-128"/>
            </a:endParaRPr>
          </a:p>
        </p:txBody>
      </p:sp>
      <p:sp>
        <p:nvSpPr>
          <p:cNvPr id="2" name="加算 1"/>
          <p:cNvSpPr/>
          <p:nvPr/>
        </p:nvSpPr>
        <p:spPr>
          <a:xfrm>
            <a:off x="4876701" y="2728240"/>
            <a:ext cx="499050" cy="508069"/>
          </a:xfrm>
          <a:prstGeom prst="mathPlus">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6</a:t>
            </a:fld>
            <a:endParaRPr kumimoji="1" lang="ja-JP" altLang="en-US"/>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56522" y="918215"/>
            <a:ext cx="2015178" cy="423079"/>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戦略の概要</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53277" y="1413149"/>
            <a:ext cx="9797142" cy="393848"/>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72000" bIns="45720" rtlCol="0" anchor="ctr"/>
          <a:lstStyle/>
          <a:p>
            <a:pPr>
              <a:lnSpc>
                <a:spcPts val="1143"/>
              </a:lnSpc>
            </a:pPr>
            <a:endParaRPr lang="ja-JP" altLang="en-US"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56522" y="1449574"/>
            <a:ext cx="9627957"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○これまで進めてきた取組を土台に、</a:t>
            </a:r>
            <a:r>
              <a:rPr kumimoji="1" lang="ja-JP" altLang="en-US" sz="1600" b="1" u="sng" dirty="0" smtClean="0">
                <a:solidFill>
                  <a:srgbClr val="FF0000"/>
                </a:solidFill>
                <a:latin typeface="Meiryo UI" panose="020B0604030504040204" pitchFamily="50" charset="-128"/>
                <a:ea typeface="Meiryo UI" panose="020B0604030504040204" pitchFamily="50" charset="-128"/>
              </a:rPr>
              <a:t>大阪・関西万博に向け、イノベーションを加速</a:t>
            </a:r>
            <a:r>
              <a:rPr kumimoji="1" lang="ja-JP" altLang="en-US" sz="1600" dirty="0" smtClean="0">
                <a:latin typeface="Meiryo UI" panose="020B0604030504040204" pitchFamily="50" charset="-128"/>
                <a:ea typeface="Meiryo UI" panose="020B0604030504040204" pitchFamily="50" charset="-128"/>
              </a:rPr>
              <a:t>させていくため策定（</a:t>
            </a:r>
            <a:r>
              <a:rPr kumimoji="1" lang="en-US" altLang="ja-JP" sz="1600" dirty="0" smtClean="0">
                <a:latin typeface="Meiryo UI" panose="020B0604030504040204" pitchFamily="50" charset="-128"/>
                <a:ea typeface="Meiryo UI" panose="020B0604030504040204" pitchFamily="50" charset="-128"/>
              </a:rPr>
              <a:t>2022.03</a:t>
            </a:r>
            <a:r>
              <a:rPr kumimoji="1" lang="ja-JP" altLang="en-US" sz="1600" dirty="0" smtClean="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8690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図 64">
            <a:extLst>
              <a:ext uri="{FF2B5EF4-FFF2-40B4-BE49-F238E27FC236}">
                <a16:creationId xmlns:a16="http://schemas.microsoft.com/office/drawing/2014/main" id="{7A1E77EC-94BD-4C50-945A-5E66F20C09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4041153" y="2434958"/>
            <a:ext cx="234674" cy="1702903"/>
          </a:xfrm>
          <a:prstGeom prst="rect">
            <a:avLst/>
          </a:prstGeom>
        </p:spPr>
      </p:pic>
      <p:sp>
        <p:nvSpPr>
          <p:cNvPr id="5" name="Rectangle 1"/>
          <p:cNvSpPr>
            <a:spLocks noChangeArrowheads="1"/>
          </p:cNvSpPr>
          <p:nvPr/>
        </p:nvSpPr>
        <p:spPr bwMode="auto">
          <a:xfrm>
            <a:off x="0" y="0"/>
            <a:ext cx="9906000" cy="508000"/>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a:extLst>
              <a:ext uri="{FF2B5EF4-FFF2-40B4-BE49-F238E27FC236}">
                <a16:creationId xmlns:a16="http://schemas.microsoft.com/office/drawing/2014/main" id="{C254B4AD-328A-4321-AEB8-3D9A62F81CE1}"/>
              </a:ext>
            </a:extLst>
          </p:cNvPr>
          <p:cNvSpPr txBox="1"/>
          <p:nvPr/>
        </p:nvSpPr>
        <p:spPr>
          <a:xfrm>
            <a:off x="0" y="518669"/>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pPr defTabSz="914400">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①</a:t>
            </a:r>
            <a:r>
              <a:rPr kumimoji="0" lang="ja-JP" altLang="en-US" sz="2000" b="1" i="0" u="none" strike="noStrike" kern="0" cap="none" spc="0" normalizeH="0" baseline="0" noProof="0" dirty="0" smtClean="0">
                <a:ln>
                  <a:noFill/>
                </a:ln>
                <a:effectLst/>
                <a:uLnTx/>
                <a:uFillTx/>
                <a:latin typeface="Meiryo UI"/>
                <a:ea typeface="Meiryo UI"/>
                <a:cs typeface="+mn-cs"/>
              </a:rPr>
              <a:t>スマートシティ</a:t>
            </a:r>
            <a:r>
              <a:rPr kumimoji="0" lang="ja-JP" altLang="en-US" sz="2000" b="1" i="0" u="none" strike="noStrike" kern="0" cap="none" spc="0" normalizeH="0" baseline="0" noProof="0" dirty="0">
                <a:ln>
                  <a:noFill/>
                </a:ln>
                <a:effectLst/>
                <a:uLnTx/>
                <a:uFillTx/>
                <a:latin typeface="Meiryo UI"/>
                <a:ea typeface="Meiryo UI"/>
                <a:cs typeface="+mn-cs"/>
              </a:rPr>
              <a:t>展開エリアの取組</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400" dirty="0"/>
          </a:p>
        </p:txBody>
      </p:sp>
      <p:sp>
        <p:nvSpPr>
          <p:cNvPr id="22" name="正方形/長方形 21">
            <a:extLst>
              <a:ext uri="{FF2B5EF4-FFF2-40B4-BE49-F238E27FC236}">
                <a16:creationId xmlns:a16="http://schemas.microsoft.com/office/drawing/2014/main" id="{40F53C1E-2DDD-4636-A08A-6895C66CEF20}"/>
              </a:ext>
            </a:extLst>
          </p:cNvPr>
          <p:cNvSpPr/>
          <p:nvPr/>
        </p:nvSpPr>
        <p:spPr>
          <a:xfrm>
            <a:off x="156519" y="1383715"/>
            <a:ext cx="9693899" cy="2985433"/>
          </a:xfrm>
          <a:prstGeom prst="rect">
            <a:avLst/>
          </a:prstGeom>
          <a:solidFill>
            <a:schemeClr val="bg1"/>
          </a:solid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smtClean="0">
                <a:solidFill>
                  <a:prstClr val="black"/>
                </a:solidFill>
                <a:latin typeface="Meiryo UI"/>
                <a:ea typeface="Meiryo UI"/>
              </a:rPr>
              <a:t>○泉北ニュータウンの取組</a:t>
            </a:r>
            <a:endParaRPr lang="en-US" altLang="ja-JP" b="1" dirty="0" smtClean="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00" noProof="0" dirty="0" smtClean="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noProof="0" dirty="0">
                <a:solidFill>
                  <a:prstClr val="black"/>
                </a:solidFill>
                <a:latin typeface="Meiryo UI"/>
                <a:ea typeface="Meiryo UI"/>
              </a:rPr>
              <a:t>　</a:t>
            </a:r>
            <a:r>
              <a:rPr lang="ja-JP" altLang="en-US" sz="1400" noProof="0" dirty="0" smtClean="0">
                <a:solidFill>
                  <a:prstClr val="black"/>
                </a:solidFill>
                <a:latin typeface="Meiryo UI"/>
                <a:ea typeface="Meiryo UI"/>
              </a:rPr>
              <a:t>・</a:t>
            </a:r>
            <a:r>
              <a:rPr kumimoji="0" lang="ja-JP" altLang="en-US" sz="1400" i="0" strike="noStrike" kern="1200" cap="none" spc="-100" normalizeH="0" baseline="0" noProof="0" dirty="0" smtClean="0">
                <a:ln>
                  <a:noFill/>
                </a:ln>
                <a:effectLst/>
                <a:uLnTx/>
                <a:uFillTx/>
                <a:latin typeface="Meiryo UI" panose="020B0604030504040204" pitchFamily="34" charset="-128"/>
                <a:ea typeface="Meiryo UI" panose="020B0604030504040204" pitchFamily="34" charset="-128"/>
              </a:rPr>
              <a:t>ヘルスケア</a:t>
            </a:r>
            <a:r>
              <a:rPr kumimoji="0" lang="ja-JP" altLang="en-US" sz="1400" i="0" strike="noStrike" kern="1200" cap="none" spc="-100" normalizeH="0" baseline="0" noProof="0" dirty="0">
                <a:ln>
                  <a:noFill/>
                </a:ln>
                <a:effectLst/>
                <a:uLnTx/>
                <a:uFillTx/>
                <a:latin typeface="Meiryo UI" panose="020B0604030504040204" pitchFamily="34" charset="-128"/>
                <a:ea typeface="Meiryo UI" panose="020B0604030504040204" pitchFamily="34" charset="-128"/>
              </a:rPr>
              <a:t>、モビリティ、エネルギー</a:t>
            </a:r>
            <a:r>
              <a:rPr kumimoji="0" lang="ja-JP" altLang="en-US" sz="1400" i="0" strike="noStrike" kern="1200" cap="none" spc="-100" normalizeH="0" baseline="0" noProof="0" dirty="0" smtClean="0">
                <a:ln>
                  <a:noFill/>
                </a:ln>
                <a:effectLst/>
                <a:uLnTx/>
                <a:uFillTx/>
                <a:latin typeface="Meiryo UI" panose="020B0604030504040204" pitchFamily="34" charset="-128"/>
                <a:ea typeface="Meiryo UI" panose="020B0604030504040204" pitchFamily="34" charset="-128"/>
              </a:rPr>
              <a:t>、</a:t>
            </a:r>
            <a:r>
              <a:rPr kumimoji="0" lang="ja-JP" altLang="en-US" sz="1400" spc="-100" dirty="0" smtClean="0">
                <a:latin typeface="Meiryo UI" panose="020B0604030504040204" pitchFamily="34" charset="-128"/>
                <a:ea typeface="Meiryo UI" panose="020B0604030504040204" pitchFamily="34" charset="-128"/>
              </a:rPr>
              <a:t> </a:t>
            </a:r>
            <a:r>
              <a:rPr kumimoji="0" lang="ja-JP" altLang="en-US" sz="1400" i="0" strike="noStrike" kern="1200" cap="none" spc="-100" normalizeH="0" baseline="0" noProof="0" dirty="0" smtClean="0">
                <a:ln>
                  <a:noFill/>
                </a:ln>
                <a:effectLst/>
                <a:uLnTx/>
                <a:uFillTx/>
                <a:latin typeface="Meiryo UI" panose="020B0604030504040204" pitchFamily="34" charset="-128"/>
                <a:ea typeface="Meiryo UI" panose="020B0604030504040204" pitchFamily="34" charset="-128"/>
              </a:rPr>
              <a:t>コミュニティ、</a:t>
            </a:r>
            <a:r>
              <a:rPr kumimoji="0" lang="ja-JP" altLang="en-US" sz="1400" spc="-100" dirty="0" smtClean="0">
                <a:latin typeface="Meiryo UI" panose="020B0604030504040204" pitchFamily="34" charset="-128"/>
                <a:ea typeface="Meiryo UI" panose="020B0604030504040204" pitchFamily="34" charset="-128"/>
              </a:rPr>
              <a:t> </a:t>
            </a:r>
            <a:r>
              <a:rPr kumimoji="0" lang="ja-JP" altLang="en-US" sz="1400" i="0" strike="noStrike" kern="1200" cap="none" spc="-50" normalizeH="0" baseline="0" noProof="0" dirty="0" smtClean="0">
                <a:ln>
                  <a:noFill/>
                </a:ln>
                <a:effectLst/>
                <a:uLnTx/>
                <a:uFillTx/>
                <a:latin typeface="Meiryo UI" panose="020B0604030504040204" pitchFamily="34" charset="-128"/>
                <a:ea typeface="Meiryo UI" panose="020B0604030504040204" pitchFamily="34" charset="-128"/>
              </a:rPr>
              <a:t>リモートワーク</a:t>
            </a:r>
            <a:r>
              <a:rPr kumimoji="0" lang="ja-JP" altLang="en-US" sz="1400" i="0" strike="noStrike" kern="1200" cap="none" spc="-50" normalizeH="0" baseline="0" noProof="0" dirty="0">
                <a:ln>
                  <a:noFill/>
                </a:ln>
                <a:effectLst/>
                <a:uLnTx/>
                <a:uFillTx/>
                <a:latin typeface="Meiryo UI" panose="020B0604030504040204" pitchFamily="34" charset="-128"/>
                <a:ea typeface="Meiryo UI" panose="020B0604030504040204" pitchFamily="34" charset="-128"/>
              </a:rPr>
              <a:t>等、</a:t>
            </a:r>
            <a:r>
              <a:rPr kumimoji="0" lang="en-US" altLang="ja-JP" sz="1400" i="0" strike="noStrike" kern="1200" cap="none" spc="-50" normalizeH="0" baseline="0" noProof="0" dirty="0">
                <a:ln>
                  <a:noFill/>
                </a:ln>
                <a:effectLst/>
                <a:uLnTx/>
                <a:uFillTx/>
                <a:latin typeface="Meiryo UI" panose="020B0604030504040204" pitchFamily="34" charset="-128"/>
                <a:ea typeface="Meiryo UI" panose="020B0604030504040204" pitchFamily="34" charset="-128"/>
              </a:rPr>
              <a:t>ICT</a:t>
            </a:r>
            <a:r>
              <a:rPr kumimoji="0" lang="ja-JP" altLang="en-US" sz="1400" i="0" strike="noStrike" kern="1200" cap="none" spc="-50" normalizeH="0" baseline="0" noProof="0" dirty="0">
                <a:ln>
                  <a:noFill/>
                </a:ln>
                <a:effectLst/>
                <a:uLnTx/>
                <a:uFillTx/>
                <a:latin typeface="Meiryo UI" panose="020B0604030504040204" pitchFamily="34" charset="-128"/>
                <a:ea typeface="Meiryo UI" panose="020B0604030504040204" pitchFamily="34" charset="-128"/>
              </a:rPr>
              <a:t>を用いた</a:t>
            </a:r>
            <a:r>
              <a:rPr kumimoji="0" lang="ja-JP" altLang="en-US" sz="1400" i="0" strike="noStrike" kern="1200" cap="none" spc="-50" normalizeH="0" baseline="0" noProof="0" dirty="0" smtClean="0">
                <a:ln>
                  <a:noFill/>
                </a:ln>
                <a:effectLst/>
                <a:uLnTx/>
                <a:uFillTx/>
                <a:latin typeface="Meiryo UI" panose="020B0604030504040204" pitchFamily="34" charset="-128"/>
                <a:ea typeface="Meiryo UI" panose="020B0604030504040204" pitchFamily="34" charset="-128"/>
              </a:rPr>
              <a:t>取組</a:t>
            </a:r>
            <a:r>
              <a:rPr kumimoji="0" lang="ja-JP" altLang="en-US" sz="1400" b="0" i="0" u="none" strike="noStrike" kern="1200" cap="none" spc="-50" normalizeH="0" baseline="0" noProof="0" dirty="0" smtClean="0">
                <a:ln>
                  <a:noFill/>
                </a:ln>
                <a:solidFill>
                  <a:prstClr val="black"/>
                </a:solidFill>
                <a:effectLst/>
                <a:uLnTx/>
                <a:uFillTx/>
                <a:latin typeface="Meiryo UI" panose="020B0604030504040204" pitchFamily="34" charset="-128"/>
                <a:ea typeface="Meiryo UI" panose="020B0604030504040204" pitchFamily="34" charset="-128"/>
              </a:rPr>
              <a:t>を展開</a:t>
            </a:r>
            <a:endParaRPr kumimoji="0" lang="en-US" altLang="ja-JP" sz="1400" spc="-50" dirty="0" smtClean="0">
              <a:solidFill>
                <a:prstClr val="black"/>
              </a:solidFill>
              <a:latin typeface="Meiryo UI" panose="020B0604030504040204" pitchFamily="34" charset="-128"/>
              <a:ea typeface="Meiryo UI" panose="020B0604030504040204" pitchFamily="34" charset="-128"/>
            </a:endParaRPr>
          </a:p>
          <a:p>
            <a:pPr lvl="0" defTabSz="457200">
              <a:defRPr/>
            </a:pPr>
            <a:r>
              <a:rPr kumimoji="0" lang="ja-JP" altLang="en-US" sz="1400" spc="-50" dirty="0">
                <a:solidFill>
                  <a:prstClr val="black"/>
                </a:solidFill>
                <a:latin typeface="Meiryo UI" panose="020B0604030504040204" pitchFamily="34" charset="-128"/>
                <a:ea typeface="Meiryo UI" panose="020B0604030504040204" pitchFamily="34" charset="-128"/>
              </a:rPr>
              <a:t>　</a:t>
            </a:r>
            <a:r>
              <a:rPr kumimoji="0" lang="ja-JP" altLang="en-US" sz="1400" spc="-50" dirty="0" smtClean="0">
                <a:solidFill>
                  <a:prstClr val="black"/>
                </a:solidFill>
                <a:latin typeface="Meiryo UI" panose="020B0604030504040204" pitchFamily="34" charset="-128"/>
                <a:ea typeface="Meiryo UI" panose="020B0604030504040204" pitchFamily="34" charset="-128"/>
              </a:rPr>
              <a:t>・</a:t>
            </a:r>
            <a:r>
              <a:rPr kumimoji="0" lang="ja-JP" altLang="en-US" sz="1400" b="1" u="sng" spc="-20" dirty="0" smtClean="0">
                <a:solidFill>
                  <a:srgbClr val="FF0000"/>
                </a:solidFill>
                <a:latin typeface="Meiryo UI" panose="020B0604030504040204" pitchFamily="34" charset="-128"/>
                <a:ea typeface="Meiryo UI" panose="020B0604030504040204" pitchFamily="34" charset="-128"/>
              </a:rPr>
              <a:t>２年間で、</a:t>
            </a:r>
            <a:r>
              <a:rPr kumimoji="0" lang="en-US" altLang="ja-JP" sz="1400" b="1" u="sng" spc="-20" dirty="0" smtClean="0">
                <a:solidFill>
                  <a:srgbClr val="FF0000"/>
                </a:solidFill>
                <a:latin typeface="Meiryo UI"/>
                <a:ea typeface="Meiryo UI"/>
              </a:rPr>
              <a:t>30</a:t>
            </a:r>
            <a:r>
              <a:rPr kumimoji="0" lang="ja-JP" altLang="en-US" sz="1400" b="1" u="sng" spc="-20" dirty="0">
                <a:solidFill>
                  <a:srgbClr val="FF0000"/>
                </a:solidFill>
                <a:latin typeface="Meiryo UI"/>
                <a:ea typeface="Meiryo UI"/>
              </a:rPr>
              <a:t>件の実証</a:t>
            </a:r>
            <a:r>
              <a:rPr kumimoji="0" lang="ja-JP" altLang="en-US" sz="1400" b="1" u="sng" spc="-20" dirty="0" smtClean="0">
                <a:solidFill>
                  <a:srgbClr val="FF0000"/>
                </a:solidFill>
                <a:latin typeface="Meiryo UI"/>
                <a:ea typeface="Meiryo UI"/>
              </a:rPr>
              <a:t>プロジェクト</a:t>
            </a:r>
            <a:r>
              <a:rPr kumimoji="0" lang="ja-JP" altLang="en-US" sz="1400" spc="-20" dirty="0" smtClean="0">
                <a:solidFill>
                  <a:prstClr val="black"/>
                </a:solidFill>
                <a:latin typeface="Meiryo UI"/>
                <a:ea typeface="Meiryo UI"/>
              </a:rPr>
              <a:t>を実施</a:t>
            </a:r>
            <a:endParaRPr kumimoji="0" lang="en-US" altLang="ja-JP" sz="1400" spc="-20" dirty="0" smtClean="0">
              <a:solidFill>
                <a:prstClr val="black"/>
              </a:solidFill>
              <a:latin typeface="Meiryo UI"/>
              <a:ea typeface="Meiryo UI"/>
            </a:endParaRPr>
          </a:p>
          <a:p>
            <a:pPr lvl="0" defTabSz="457200">
              <a:defRPr/>
            </a:pPr>
            <a:r>
              <a:rPr kumimoji="0" lang="ja-JP" altLang="en-US" sz="1400" b="1" spc="-20" dirty="0">
                <a:solidFill>
                  <a:prstClr val="black"/>
                </a:solidFill>
                <a:latin typeface="Meiryo UI"/>
                <a:ea typeface="Meiryo UI"/>
              </a:rPr>
              <a:t>　 </a:t>
            </a:r>
            <a:r>
              <a:rPr kumimoji="0" lang="ja-JP" altLang="en-US" sz="700" b="1" spc="-20" dirty="0" smtClean="0">
                <a:solidFill>
                  <a:prstClr val="black"/>
                </a:solidFill>
                <a:latin typeface="Meiryo UI"/>
                <a:ea typeface="Meiryo UI"/>
              </a:rPr>
              <a:t> </a:t>
            </a:r>
            <a:r>
              <a:rPr kumimoji="0" lang="ja-JP" altLang="en-US" sz="1400" b="1" u="sng" spc="-20" dirty="0" smtClean="0">
                <a:solidFill>
                  <a:srgbClr val="FF0000"/>
                </a:solidFill>
                <a:latin typeface="Meiryo UI"/>
                <a:ea typeface="Meiryo UI"/>
              </a:rPr>
              <a:t>大阪広域データ連携基盤（</a:t>
            </a:r>
            <a:r>
              <a:rPr kumimoji="0" lang="en-US" altLang="ja-JP" sz="1400" b="1" u="sng" spc="-20" dirty="0" smtClean="0">
                <a:solidFill>
                  <a:srgbClr val="FF0000"/>
                </a:solidFill>
                <a:latin typeface="Meiryo UI"/>
                <a:ea typeface="Meiryo UI"/>
              </a:rPr>
              <a:t>ORDEN</a:t>
            </a:r>
            <a:r>
              <a:rPr kumimoji="0" lang="ja-JP" altLang="en-US" sz="1400" b="1" u="sng" spc="-20" dirty="0" smtClean="0">
                <a:solidFill>
                  <a:srgbClr val="FF0000"/>
                </a:solidFill>
                <a:latin typeface="Meiryo UI"/>
                <a:ea typeface="Meiryo UI"/>
              </a:rPr>
              <a:t>）を</a:t>
            </a:r>
            <a:r>
              <a:rPr kumimoji="0" lang="ja-JP" altLang="en-US" sz="1400" b="1" u="sng" spc="-20" dirty="0">
                <a:solidFill>
                  <a:srgbClr val="FF0000"/>
                </a:solidFill>
                <a:latin typeface="Meiryo UI"/>
                <a:ea typeface="Meiryo UI"/>
              </a:rPr>
              <a:t>活用</a:t>
            </a:r>
            <a:r>
              <a:rPr kumimoji="0" lang="ja-JP" altLang="en-US" sz="1400" spc="-20" dirty="0">
                <a:latin typeface="Meiryo UI"/>
                <a:ea typeface="Meiryo UI"/>
              </a:rPr>
              <a:t>しプロジェクトを連携させることで</a:t>
            </a:r>
            <a:r>
              <a:rPr kumimoji="0" lang="ja-JP" altLang="en-US" sz="1400" spc="-20" dirty="0" smtClean="0">
                <a:latin typeface="Meiryo UI"/>
                <a:ea typeface="Meiryo UI"/>
              </a:rPr>
              <a:t>、 </a:t>
            </a:r>
            <a:r>
              <a:rPr kumimoji="0" lang="ja-JP" altLang="en-US" sz="1400" b="1" u="sng" dirty="0" smtClean="0">
                <a:solidFill>
                  <a:srgbClr val="FF0000"/>
                </a:solidFill>
                <a:latin typeface="Meiryo UI"/>
                <a:ea typeface="Meiryo UI"/>
              </a:rPr>
              <a:t>社会実装を加速</a:t>
            </a:r>
            <a:endParaRPr kumimoji="0" lang="en-US" altLang="ja-JP" sz="1400" b="1" u="sng" dirty="0" smtClean="0">
              <a:solidFill>
                <a:srgbClr val="FF0000"/>
              </a:solidFill>
              <a:latin typeface="Meiryo UI"/>
              <a:ea typeface="Meiryo UI"/>
            </a:endParaRPr>
          </a:p>
          <a:p>
            <a:pPr lvl="0" defTabSz="457200">
              <a:defRPr/>
            </a:pPr>
            <a:endParaRPr kumimoji="0" lang="en-US" altLang="ja-JP" sz="800" spc="-50" dirty="0">
              <a:solidFill>
                <a:prstClr val="black"/>
              </a:solidFill>
              <a:latin typeface="Meiryo UI"/>
              <a:ea typeface="Meiryo UI"/>
            </a:endParaRPr>
          </a:p>
          <a:p>
            <a:pPr lvl="0" defTabSz="457200">
              <a:defRPr/>
            </a:pPr>
            <a:r>
              <a:rPr kumimoji="0" lang="ja-JP" altLang="en-US" b="1" spc="-50" dirty="0">
                <a:solidFill>
                  <a:prstClr val="black"/>
                </a:solidFill>
                <a:latin typeface="Meiryo UI"/>
                <a:ea typeface="Meiryo UI"/>
              </a:rPr>
              <a:t>○豊能町</a:t>
            </a:r>
            <a:r>
              <a:rPr kumimoji="0" lang="ja-JP" altLang="en-US" b="1" spc="-50" dirty="0" smtClean="0">
                <a:solidFill>
                  <a:prstClr val="black"/>
                </a:solidFill>
                <a:latin typeface="Meiryo UI"/>
                <a:ea typeface="Meiryo UI"/>
              </a:rPr>
              <a:t>コンパクトスマートシティの取組</a:t>
            </a:r>
            <a:endParaRPr kumimoji="0" lang="en-US" altLang="ja-JP" b="1" spc="-50" dirty="0" smtClean="0">
              <a:solidFill>
                <a:prstClr val="black"/>
              </a:solidFill>
              <a:latin typeface="Meiryo UI"/>
              <a:ea typeface="Meiryo UI"/>
            </a:endParaRPr>
          </a:p>
          <a:p>
            <a:pPr lvl="0" defTabSz="457200">
              <a:defRPr/>
            </a:pPr>
            <a:endParaRPr kumimoji="0" lang="en-US" altLang="ja-JP" sz="200" b="1" spc="-50" dirty="0" smtClean="0">
              <a:solidFill>
                <a:prstClr val="black"/>
              </a:solidFill>
              <a:latin typeface="Meiryo UI"/>
              <a:ea typeface="Meiryo UI"/>
            </a:endParaRPr>
          </a:p>
          <a:p>
            <a:pPr lvl="0" defTabSz="457200">
              <a:defRPr/>
            </a:pPr>
            <a:r>
              <a:rPr kumimoji="0" lang="ja-JP" altLang="en-US" sz="1400" b="1" spc="-50" dirty="0">
                <a:solidFill>
                  <a:prstClr val="black"/>
                </a:solidFill>
                <a:latin typeface="Meiryo UI"/>
                <a:ea typeface="Meiryo UI"/>
              </a:rPr>
              <a:t>　</a:t>
            </a:r>
            <a:r>
              <a:rPr kumimoji="0" lang="ja-JP" altLang="en-US" sz="1400" spc="-50" dirty="0">
                <a:solidFill>
                  <a:prstClr val="black"/>
                </a:solidFill>
                <a:latin typeface="Meiryo UI"/>
                <a:ea typeface="Meiryo UI"/>
              </a:rPr>
              <a:t>・スマートシティに必要なデータ連携基盤等を整備</a:t>
            </a:r>
          </a:p>
          <a:p>
            <a:pPr lvl="0" defTabSz="457200">
              <a:defRPr/>
            </a:pPr>
            <a:r>
              <a:rPr kumimoji="0" lang="ja-JP" altLang="en-US" sz="1400" spc="-50" dirty="0" smtClean="0">
                <a:solidFill>
                  <a:prstClr val="black"/>
                </a:solidFill>
                <a:latin typeface="Meiryo UI"/>
                <a:ea typeface="Meiryo UI"/>
              </a:rPr>
              <a:t>　・</a:t>
            </a:r>
            <a:r>
              <a:rPr kumimoji="0" lang="ja-JP" altLang="en-US" sz="1400" b="1" u="sng" spc="-50" dirty="0" smtClean="0">
                <a:solidFill>
                  <a:srgbClr val="FF0000"/>
                </a:solidFill>
                <a:latin typeface="Meiryo UI"/>
                <a:ea typeface="Meiryo UI"/>
              </a:rPr>
              <a:t>豊能町版</a:t>
            </a:r>
            <a:r>
              <a:rPr kumimoji="0" lang="ja-JP" altLang="en-US" sz="1400" b="1" u="sng" spc="-50" dirty="0">
                <a:solidFill>
                  <a:srgbClr val="FF0000"/>
                </a:solidFill>
                <a:latin typeface="Meiryo UI"/>
                <a:ea typeface="Meiryo UI"/>
              </a:rPr>
              <a:t>スマートシティアプリを通じて</a:t>
            </a:r>
            <a:r>
              <a:rPr kumimoji="0" lang="ja-JP" altLang="en-US" sz="1400" spc="-50" dirty="0">
                <a:solidFill>
                  <a:prstClr val="black"/>
                </a:solidFill>
                <a:latin typeface="Meiryo UI"/>
                <a:ea typeface="Meiryo UI"/>
              </a:rPr>
              <a:t>、多くのスマートシティ サービス</a:t>
            </a:r>
            <a:r>
              <a:rPr kumimoji="0" lang="en-US" altLang="ja-JP" sz="1050" spc="-50" dirty="0">
                <a:solidFill>
                  <a:prstClr val="black"/>
                </a:solidFill>
                <a:latin typeface="Meiryo UI"/>
                <a:ea typeface="Meiryo UI"/>
              </a:rPr>
              <a:t>※</a:t>
            </a:r>
            <a:r>
              <a:rPr kumimoji="0" lang="ja-JP" altLang="en-US" sz="1400" spc="-50" dirty="0" err="1">
                <a:solidFill>
                  <a:prstClr val="black"/>
                </a:solidFill>
                <a:latin typeface="Meiryo UI"/>
                <a:ea typeface="Meiryo UI"/>
              </a:rPr>
              <a:t>を提</a:t>
            </a:r>
            <a:r>
              <a:rPr kumimoji="0" lang="ja-JP" altLang="en-US" sz="1400" spc="-50" dirty="0">
                <a:solidFill>
                  <a:prstClr val="black"/>
                </a:solidFill>
                <a:latin typeface="Meiryo UI"/>
                <a:ea typeface="Meiryo UI"/>
              </a:rPr>
              <a:t>供し、</a:t>
            </a:r>
            <a:r>
              <a:rPr kumimoji="0" lang="ja-JP" altLang="en-US" sz="1400" b="1" u="sng" spc="-50" dirty="0">
                <a:solidFill>
                  <a:srgbClr val="FF0000"/>
                </a:solidFill>
                <a:latin typeface="Meiryo UI"/>
                <a:ea typeface="Meiryo UI"/>
              </a:rPr>
              <a:t>地域活性化に向けた多様なサービス</a:t>
            </a:r>
            <a:r>
              <a:rPr kumimoji="0" lang="ja-JP" altLang="en-US" sz="1400" b="1" u="sng" spc="-50" dirty="0" smtClean="0">
                <a:solidFill>
                  <a:srgbClr val="FF0000"/>
                </a:solidFill>
                <a:latin typeface="Meiryo UI"/>
                <a:ea typeface="Meiryo UI"/>
              </a:rPr>
              <a:t>の実証</a:t>
            </a:r>
            <a:r>
              <a:rPr kumimoji="0" lang="ja-JP" altLang="en-US" sz="1400" b="1" u="sng" spc="-50" dirty="0">
                <a:solidFill>
                  <a:srgbClr val="FF0000"/>
                </a:solidFill>
                <a:latin typeface="Meiryo UI"/>
                <a:ea typeface="Meiryo UI"/>
              </a:rPr>
              <a:t>に取り組む</a:t>
            </a:r>
          </a:p>
          <a:p>
            <a:pPr lvl="0" defTabSz="457200">
              <a:defRPr/>
            </a:pPr>
            <a:endParaRPr kumimoji="0" lang="ja-JP" altLang="en-US" sz="400" spc="-50" dirty="0">
              <a:solidFill>
                <a:prstClr val="black"/>
              </a:solidFill>
              <a:latin typeface="Meiryo UI"/>
              <a:ea typeface="Meiryo UI"/>
            </a:endParaRPr>
          </a:p>
          <a:p>
            <a:pPr lvl="0" defTabSz="457200">
              <a:defRPr/>
            </a:pPr>
            <a:r>
              <a:rPr kumimoji="0" lang="ja-JP" altLang="en-US" sz="1000" spc="-50" dirty="0">
                <a:solidFill>
                  <a:prstClr val="black"/>
                </a:solidFill>
                <a:latin typeface="Meiryo UI"/>
                <a:ea typeface="Meiryo UI"/>
              </a:rPr>
              <a:t>   </a:t>
            </a:r>
            <a:r>
              <a:rPr kumimoji="0" lang="en-US" altLang="ja-JP" sz="1000" spc="-50" dirty="0">
                <a:solidFill>
                  <a:prstClr val="black"/>
                </a:solidFill>
                <a:latin typeface="Meiryo UI"/>
                <a:ea typeface="Meiryo UI"/>
              </a:rPr>
              <a:t>※</a:t>
            </a:r>
            <a:r>
              <a:rPr kumimoji="0" lang="ja-JP" altLang="en-US" sz="1000" spc="-50" dirty="0">
                <a:solidFill>
                  <a:prstClr val="black"/>
                </a:solidFill>
                <a:latin typeface="Meiryo UI"/>
                <a:ea typeface="Meiryo UI"/>
              </a:rPr>
              <a:t>高齢者</a:t>
            </a:r>
            <a:r>
              <a:rPr kumimoji="0" lang="en-US" altLang="ja-JP" sz="1000" spc="-50" dirty="0">
                <a:solidFill>
                  <a:prstClr val="black"/>
                </a:solidFill>
                <a:latin typeface="Meiryo UI"/>
                <a:ea typeface="Meiryo UI"/>
              </a:rPr>
              <a:t>/</a:t>
            </a:r>
            <a:r>
              <a:rPr kumimoji="0" lang="ja-JP" altLang="en-US" sz="1000" spc="-50" dirty="0">
                <a:solidFill>
                  <a:prstClr val="black"/>
                </a:solidFill>
                <a:latin typeface="Meiryo UI"/>
                <a:ea typeface="Meiryo UI"/>
              </a:rPr>
              <a:t>子育て支援、ヘルスケア、働き方、環境、農業、</a:t>
            </a:r>
            <a:r>
              <a:rPr kumimoji="0" lang="en-US" altLang="ja-JP" sz="1000" spc="-50" dirty="0" err="1">
                <a:solidFill>
                  <a:prstClr val="black"/>
                </a:solidFill>
                <a:latin typeface="Meiryo UI"/>
                <a:ea typeface="Meiryo UI"/>
              </a:rPr>
              <a:t>MaaS</a:t>
            </a:r>
            <a:r>
              <a:rPr kumimoji="0" lang="ja-JP" altLang="en-US" sz="1000" spc="-50" dirty="0" err="1">
                <a:solidFill>
                  <a:prstClr val="black"/>
                </a:solidFill>
                <a:latin typeface="Meiryo UI"/>
                <a:ea typeface="Meiryo UI"/>
              </a:rPr>
              <a:t>、</a:t>
            </a:r>
            <a:r>
              <a:rPr kumimoji="0" lang="ja-JP" altLang="en-US" sz="1000" spc="-50" dirty="0">
                <a:solidFill>
                  <a:prstClr val="black"/>
                </a:solidFill>
                <a:latin typeface="Meiryo UI"/>
                <a:ea typeface="Meiryo UI"/>
              </a:rPr>
              <a:t>エネルギー、防犯・防災、電子決済、通信環境など</a:t>
            </a:r>
          </a:p>
          <a:p>
            <a:pPr lvl="0" defTabSz="457200">
              <a:defRPr/>
            </a:pPr>
            <a:endParaRPr kumimoji="0" lang="en-US" altLang="ja-JP" sz="800" b="1" spc="-50" dirty="0" smtClean="0">
              <a:solidFill>
                <a:prstClr val="black"/>
              </a:solidFill>
              <a:latin typeface="Meiryo UI"/>
              <a:ea typeface="Meiryo UI"/>
            </a:endParaRPr>
          </a:p>
          <a:p>
            <a:pPr lvl="0" defTabSz="457200">
              <a:defRPr/>
            </a:pPr>
            <a:r>
              <a:rPr kumimoji="0" lang="ja-JP" altLang="en-US" b="1" spc="-50" dirty="0">
                <a:solidFill>
                  <a:prstClr val="black"/>
                </a:solidFill>
                <a:latin typeface="Meiryo UI"/>
                <a:ea typeface="Meiryo UI"/>
              </a:rPr>
              <a:t>○河内長野市</a:t>
            </a:r>
            <a:r>
              <a:rPr kumimoji="0" lang="ja-JP" altLang="en-US" b="1" spc="-50" dirty="0" smtClean="0">
                <a:solidFill>
                  <a:prstClr val="black"/>
                </a:solidFill>
                <a:latin typeface="Meiryo UI"/>
                <a:ea typeface="Meiryo UI"/>
              </a:rPr>
              <a:t>南花台の取組</a:t>
            </a:r>
            <a:endParaRPr kumimoji="0" lang="en-US" altLang="ja-JP" b="1" spc="-50" dirty="0" smtClean="0">
              <a:solidFill>
                <a:prstClr val="black"/>
              </a:solidFill>
              <a:latin typeface="Meiryo UI"/>
              <a:ea typeface="Meiryo UI"/>
            </a:endParaRPr>
          </a:p>
          <a:p>
            <a:pPr lvl="0" defTabSz="457200">
              <a:defRPr/>
            </a:pPr>
            <a:endParaRPr kumimoji="0" lang="en-US" altLang="ja-JP" sz="200" b="1" spc="-50" dirty="0" smtClean="0">
              <a:solidFill>
                <a:prstClr val="black"/>
              </a:solidFill>
              <a:latin typeface="Meiryo UI"/>
              <a:ea typeface="Meiryo UI"/>
            </a:endParaRPr>
          </a:p>
          <a:p>
            <a:pPr lvl="0" defTabSz="457200">
              <a:defRPr/>
            </a:pPr>
            <a:r>
              <a:rPr kumimoji="0" lang="ja-JP" altLang="en-US" sz="1400" b="1" spc="-50" dirty="0">
                <a:solidFill>
                  <a:prstClr val="black"/>
                </a:solidFill>
                <a:latin typeface="Meiryo UI"/>
                <a:ea typeface="Meiryo UI"/>
              </a:rPr>
              <a:t>　</a:t>
            </a:r>
            <a:r>
              <a:rPr kumimoji="0" lang="ja-JP" altLang="en-US" sz="1400" b="1" spc="-50" dirty="0" smtClean="0">
                <a:solidFill>
                  <a:prstClr val="black"/>
                </a:solidFill>
                <a:latin typeface="Meiryo UI"/>
                <a:ea typeface="Meiryo UI"/>
              </a:rPr>
              <a:t>・</a:t>
            </a:r>
            <a:r>
              <a:rPr lang="ja-JP" altLang="en-US" sz="1400" spc="-80" dirty="0">
                <a:latin typeface="Meiryo UI"/>
                <a:ea typeface="Meiryo UI"/>
              </a:rPr>
              <a:t> </a:t>
            </a:r>
            <a:r>
              <a:rPr lang="ja-JP" altLang="en-US" sz="1400" b="1" u="sng" spc="-80" dirty="0" smtClean="0">
                <a:solidFill>
                  <a:srgbClr val="FF0000"/>
                </a:solidFill>
                <a:latin typeface="Meiryo UI"/>
                <a:ea typeface="Meiryo UI"/>
              </a:rPr>
              <a:t>次</a:t>
            </a:r>
            <a:r>
              <a:rPr lang="ja-JP" altLang="en-US" sz="1400" b="1" u="sng" spc="-80" dirty="0">
                <a:solidFill>
                  <a:srgbClr val="FF0000"/>
                </a:solidFill>
                <a:latin typeface="Meiryo UI"/>
                <a:ea typeface="Meiryo UI"/>
              </a:rPr>
              <a:t>世代の地域医療連携を実現するデジタル技術の</a:t>
            </a:r>
            <a:r>
              <a:rPr lang="ja-JP" altLang="en-US" sz="1400" b="1" u="sng" dirty="0">
                <a:solidFill>
                  <a:srgbClr val="FF0000"/>
                </a:solidFill>
                <a:latin typeface="Meiryo UI"/>
                <a:ea typeface="Meiryo UI"/>
              </a:rPr>
              <a:t>導入</a:t>
            </a:r>
            <a:r>
              <a:rPr lang="ja-JP" altLang="en-US" sz="1400" dirty="0">
                <a:solidFill>
                  <a:prstClr val="black"/>
                </a:solidFill>
                <a:latin typeface="Meiryo UI"/>
                <a:ea typeface="Meiryo UI"/>
              </a:rPr>
              <a:t>とリアルな場を活用したコミュニティづくり</a:t>
            </a:r>
            <a:endParaRPr lang="en-US" altLang="ja-JP" sz="1400" dirty="0">
              <a:solidFill>
                <a:prstClr val="black"/>
              </a:solidFill>
              <a:latin typeface="Meiryo UI"/>
              <a:ea typeface="Meiryo UI"/>
            </a:endParaRPr>
          </a:p>
          <a:p>
            <a:pPr lvl="0" defTabSz="457200">
              <a:defRPr/>
            </a:pPr>
            <a:r>
              <a:rPr lang="ja-JP" altLang="en-US" sz="1400" dirty="0" smtClean="0">
                <a:solidFill>
                  <a:prstClr val="black"/>
                </a:solidFill>
                <a:latin typeface="Meiryo UI"/>
                <a:ea typeface="Meiryo UI"/>
              </a:rPr>
              <a:t>　・地域</a:t>
            </a:r>
            <a:r>
              <a:rPr lang="ja-JP" altLang="en-US" sz="1400" dirty="0">
                <a:solidFill>
                  <a:prstClr val="black"/>
                </a:solidFill>
                <a:latin typeface="Meiryo UI"/>
                <a:ea typeface="Meiryo UI"/>
              </a:rPr>
              <a:t>ニーズに対応した多種で低価格な</a:t>
            </a:r>
            <a:r>
              <a:rPr lang="ja-JP" altLang="en-US" sz="1400" b="1" u="sng" dirty="0">
                <a:solidFill>
                  <a:srgbClr val="FF0000"/>
                </a:solidFill>
                <a:latin typeface="Meiryo UI"/>
                <a:ea typeface="Meiryo UI"/>
              </a:rPr>
              <a:t>グリーンスローモビリティ等</a:t>
            </a:r>
            <a:r>
              <a:rPr lang="ja-JP" altLang="en-US" sz="1400" dirty="0">
                <a:solidFill>
                  <a:prstClr val="black"/>
                </a:solidFill>
                <a:latin typeface="Meiryo UI"/>
                <a:ea typeface="Meiryo UI"/>
              </a:rPr>
              <a:t>の電動モビリティ車両</a:t>
            </a:r>
            <a:r>
              <a:rPr lang="ja-JP" altLang="en-US" sz="1400" b="1" u="sng" dirty="0">
                <a:solidFill>
                  <a:srgbClr val="FF0000"/>
                </a:solidFill>
                <a:latin typeface="Meiryo UI"/>
                <a:ea typeface="Meiryo UI"/>
              </a:rPr>
              <a:t>の提供</a:t>
            </a:r>
            <a:r>
              <a:rPr lang="ja-JP" altLang="en-US" sz="1400" b="1" dirty="0">
                <a:solidFill>
                  <a:srgbClr val="FF0000"/>
                </a:solidFill>
                <a:latin typeface="Meiryo UI"/>
                <a:ea typeface="Meiryo UI"/>
              </a:rPr>
              <a:t>　</a:t>
            </a:r>
            <a:r>
              <a:rPr lang="ja-JP" altLang="en-US" sz="1400" dirty="0" smtClean="0">
                <a:solidFill>
                  <a:prstClr val="black"/>
                </a:solidFill>
                <a:latin typeface="Meiryo UI"/>
                <a:ea typeface="Meiryo UI"/>
              </a:rPr>
              <a:t>など</a:t>
            </a:r>
            <a:endParaRPr kumimoji="0" lang="en-US" altLang="ja-JP" sz="1400" spc="-50" dirty="0" smtClean="0">
              <a:solidFill>
                <a:prstClr val="black"/>
              </a:solidFill>
              <a:latin typeface="Meiryo UI"/>
              <a:ea typeface="Meiryo UI"/>
            </a:endParaRPr>
          </a:p>
        </p:txBody>
      </p:sp>
      <p:sp>
        <p:nvSpPr>
          <p:cNvPr id="14" name="正方形/長方形 13">
            <a:extLst>
              <a:ext uri="{FF2B5EF4-FFF2-40B4-BE49-F238E27FC236}">
                <a16:creationId xmlns:a16="http://schemas.microsoft.com/office/drawing/2014/main" id="{B2214278-2596-4ED4-9E11-B8C83DB4BFF5}"/>
              </a:ext>
            </a:extLst>
          </p:cNvPr>
          <p:cNvSpPr/>
          <p:nvPr/>
        </p:nvSpPr>
        <p:spPr bwMode="gray">
          <a:xfrm>
            <a:off x="156521" y="949917"/>
            <a:ext cx="3648997"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市町主体の取組（府と連携）</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EA6D242B-6A52-4C5C-AF40-54B5FB6D04E5}" type="slidenum">
              <a:rPr kumimoji="1" lang="ja-JP" altLang="en-US" smtClean="0"/>
              <a:t>7</a:t>
            </a:fld>
            <a:endParaRPr kumimoji="1" lang="ja-JP" altLang="en-US"/>
          </a:p>
        </p:txBody>
      </p:sp>
      <p:sp>
        <p:nvSpPr>
          <p:cNvPr id="20" name="テキスト ボックス 19">
            <a:extLst>
              <a:ext uri="{FF2B5EF4-FFF2-40B4-BE49-F238E27FC236}">
                <a16:creationId xmlns:a16="http://schemas.microsoft.com/office/drawing/2014/main" id="{F1B0E78E-3208-4851-B97E-25229DF4CF4A}"/>
              </a:ext>
            </a:extLst>
          </p:cNvPr>
          <p:cNvSpPr txBox="1"/>
          <p:nvPr/>
        </p:nvSpPr>
        <p:spPr>
          <a:xfrm>
            <a:off x="170169" y="4867213"/>
            <a:ext cx="9631130" cy="634289"/>
          </a:xfrm>
          <a:prstGeom prst="rect">
            <a:avLst/>
          </a:prstGeom>
          <a:noFill/>
          <a:ln w="9525">
            <a:noFill/>
          </a:ln>
        </p:spPr>
        <p:txBody>
          <a:bodyPr wrap="square" rtlCol="0" anchor="ctr" anchorCtr="0">
            <a:noAutofit/>
          </a:bodyPr>
          <a:lstStyle/>
          <a:p>
            <a:pPr defTabSz="914400">
              <a:defRPr/>
            </a:pPr>
            <a:r>
              <a:rPr lang="ja-JP" altLang="en-US" sz="1600" kern="0" spc="-60" dirty="0">
                <a:solidFill>
                  <a:prstClr val="black"/>
                </a:solidFill>
                <a:latin typeface="Meiryo UI"/>
                <a:ea typeface="Meiryo UI"/>
              </a:rPr>
              <a:t>○</a:t>
            </a:r>
            <a:r>
              <a:rPr lang="ja-JP" altLang="en-US" sz="1600" kern="0" spc="-60" dirty="0" smtClean="0">
                <a:solidFill>
                  <a:prstClr val="black"/>
                </a:solidFill>
                <a:latin typeface="Meiryo UI"/>
                <a:ea typeface="Meiryo UI"/>
              </a:rPr>
              <a:t>高齢者</a:t>
            </a:r>
            <a:r>
              <a:rPr lang="ja-JP" altLang="en-US" sz="1600" kern="0" spc="-60" dirty="0">
                <a:solidFill>
                  <a:prstClr val="black"/>
                </a:solidFill>
                <a:latin typeface="Meiryo UI"/>
                <a:ea typeface="Meiryo UI"/>
              </a:rPr>
              <a:t>がいきいきと健康で便利に生活できるよう、</a:t>
            </a:r>
            <a:r>
              <a:rPr lang="ja-JP" altLang="en-US" sz="1600" b="1" u="sng" kern="0" spc="-60" dirty="0">
                <a:solidFill>
                  <a:srgbClr val="FF0000"/>
                </a:solidFill>
                <a:latin typeface="Meiryo UI"/>
                <a:ea typeface="Meiryo UI"/>
              </a:rPr>
              <a:t>高齢者の生活を支援するサービスプラットフォームを公民共同で</a:t>
            </a:r>
            <a:r>
              <a:rPr lang="ja-JP" altLang="en-US" sz="1600" b="1" u="sng" kern="0" spc="-60" dirty="0" smtClean="0">
                <a:solidFill>
                  <a:srgbClr val="FF0000"/>
                </a:solidFill>
                <a:latin typeface="Meiryo UI"/>
                <a:ea typeface="Meiryo UI"/>
              </a:rPr>
              <a:t>構築</a:t>
            </a:r>
            <a:endParaRPr lang="en-US" altLang="ja-JP" sz="600" kern="0" dirty="0" smtClean="0">
              <a:solidFill>
                <a:prstClr val="black"/>
              </a:solidFill>
              <a:latin typeface="Meiryo UI"/>
              <a:ea typeface="Meiryo UI"/>
            </a:endParaRPr>
          </a:p>
          <a:p>
            <a:pPr defTabSz="914400">
              <a:defRPr/>
            </a:pPr>
            <a:r>
              <a:rPr lang="ja-JP" altLang="en-US" sz="1600" kern="0" dirty="0" smtClean="0">
                <a:solidFill>
                  <a:prstClr val="black"/>
                </a:solidFill>
                <a:latin typeface="Meiryo UI"/>
                <a:ea typeface="Meiryo UI"/>
              </a:rPr>
              <a:t>○</a:t>
            </a:r>
            <a:r>
              <a:rPr lang="ja-JP" altLang="en-US" sz="1600" kern="0" spc="-30" dirty="0" smtClean="0">
                <a:solidFill>
                  <a:prstClr val="black"/>
                </a:solidFill>
                <a:latin typeface="Meiryo UI"/>
                <a:ea typeface="Meiryo UI"/>
              </a:rPr>
              <a:t>タブレット</a:t>
            </a:r>
            <a:r>
              <a:rPr lang="ja-JP" altLang="en-US" sz="1600" kern="0" spc="-30" dirty="0">
                <a:solidFill>
                  <a:prstClr val="black"/>
                </a:solidFill>
                <a:latin typeface="Meiryo UI"/>
                <a:ea typeface="Meiryo UI"/>
              </a:rPr>
              <a:t>等の</a:t>
            </a:r>
            <a:r>
              <a:rPr lang="ja-JP" altLang="en-US" sz="1600" b="1" u="sng" kern="0" spc="-30" dirty="0">
                <a:solidFill>
                  <a:srgbClr val="FF0000"/>
                </a:solidFill>
                <a:latin typeface="Meiryo UI"/>
                <a:ea typeface="Meiryo UI"/>
              </a:rPr>
              <a:t>デジタル端末を活用</a:t>
            </a:r>
            <a:r>
              <a:rPr lang="ja-JP" altLang="en-US" sz="1600" kern="0" spc="-30" dirty="0">
                <a:solidFill>
                  <a:prstClr val="black"/>
                </a:solidFill>
                <a:latin typeface="Meiryo UI"/>
                <a:ea typeface="Meiryo UI"/>
              </a:rPr>
              <a:t>することにより、行政と民間の</a:t>
            </a:r>
            <a:r>
              <a:rPr lang="ja-JP" altLang="en-US" sz="1600" b="1" u="sng" kern="0" spc="-30" dirty="0">
                <a:solidFill>
                  <a:srgbClr val="FF0000"/>
                </a:solidFill>
                <a:latin typeface="Meiryo UI"/>
                <a:ea typeface="Meiryo UI"/>
              </a:rPr>
              <a:t>様々なサービスをワンストップで提供</a:t>
            </a:r>
            <a:r>
              <a:rPr lang="ja-JP" altLang="en-US" sz="1600" kern="0" spc="-30" dirty="0">
                <a:solidFill>
                  <a:prstClr val="black"/>
                </a:solidFill>
                <a:latin typeface="Meiryo UI"/>
                <a:ea typeface="Meiryo UI"/>
              </a:rPr>
              <a:t>する事業を展開</a:t>
            </a:r>
          </a:p>
        </p:txBody>
      </p:sp>
      <p:sp>
        <p:nvSpPr>
          <p:cNvPr id="21" name="正方形/長方形 20">
            <a:extLst>
              <a:ext uri="{FF2B5EF4-FFF2-40B4-BE49-F238E27FC236}">
                <a16:creationId xmlns:a16="http://schemas.microsoft.com/office/drawing/2014/main" id="{B2214278-2596-4ED4-9E11-B8C83DB4BFF5}"/>
              </a:ext>
            </a:extLst>
          </p:cNvPr>
          <p:cNvSpPr/>
          <p:nvPr/>
        </p:nvSpPr>
        <p:spPr bwMode="gray">
          <a:xfrm>
            <a:off x="170168" y="4422588"/>
            <a:ext cx="5396913" cy="42307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スマートシニアライフ</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事業（府主体、市町と連携）</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FDF8723E-0085-4484-BD36-C7D964B67351}"/>
              </a:ext>
            </a:extLst>
          </p:cNvPr>
          <p:cNvSpPr txBox="1"/>
          <p:nvPr/>
        </p:nvSpPr>
        <p:spPr>
          <a:xfrm>
            <a:off x="553395" y="5563389"/>
            <a:ext cx="8106511" cy="1087800"/>
          </a:xfrm>
          <a:prstGeom prst="rect">
            <a:avLst/>
          </a:prstGeom>
          <a:noFill/>
          <a:ln w="9525">
            <a:noFill/>
          </a:ln>
        </p:spPr>
        <p:txBody>
          <a:bodyPr wrap="square" rtlCol="0">
            <a:noAutofit/>
          </a:bodyPr>
          <a:lstStyle/>
          <a:p>
            <a:pPr marL="285750" indent="-285750" defTabSz="914400">
              <a:buFont typeface="Wingdings" panose="05000000000000000000" pitchFamily="2" charset="2"/>
              <a:buChar char="Ø"/>
            </a:pPr>
            <a:r>
              <a:rPr lang="en-US" altLang="ja-JP" sz="1600" kern="0" dirty="0">
                <a:solidFill>
                  <a:prstClr val="black"/>
                </a:solidFill>
                <a:latin typeface="Meiryo UI"/>
                <a:ea typeface="Meiryo UI"/>
              </a:rPr>
              <a:t>50</a:t>
            </a:r>
            <a:r>
              <a:rPr lang="ja-JP" altLang="en-US" sz="1600" kern="0" dirty="0">
                <a:solidFill>
                  <a:prstClr val="black"/>
                </a:solidFill>
                <a:latin typeface="Meiryo UI"/>
                <a:ea typeface="Meiryo UI"/>
              </a:rPr>
              <a:t>歳以上の住民約</a:t>
            </a:r>
            <a:r>
              <a:rPr lang="en-US" altLang="ja-JP" sz="1600" kern="0" dirty="0">
                <a:solidFill>
                  <a:prstClr val="black"/>
                </a:solidFill>
                <a:latin typeface="Meiryo UI"/>
                <a:ea typeface="Meiryo UI"/>
              </a:rPr>
              <a:t>1,000</a:t>
            </a:r>
            <a:r>
              <a:rPr lang="ja-JP" altLang="en-US" sz="1600" kern="0" dirty="0">
                <a:solidFill>
                  <a:prstClr val="black"/>
                </a:solidFill>
                <a:latin typeface="Meiryo UI"/>
                <a:ea typeface="Meiryo UI"/>
              </a:rPr>
              <a:t>名を対象に</a:t>
            </a:r>
            <a:r>
              <a:rPr lang="en-US" altLang="ja-JP" sz="1600" kern="0" dirty="0">
                <a:solidFill>
                  <a:prstClr val="black"/>
                </a:solidFill>
                <a:latin typeface="Meiryo UI"/>
                <a:ea typeface="Meiryo UI"/>
              </a:rPr>
              <a:t>2022</a:t>
            </a:r>
            <a:r>
              <a:rPr lang="ja-JP" altLang="en-US" sz="1600" kern="0" dirty="0">
                <a:solidFill>
                  <a:prstClr val="black"/>
                </a:solidFill>
                <a:latin typeface="Meiryo UI"/>
                <a:ea typeface="Meiryo UI"/>
              </a:rPr>
              <a:t>年２月より実証スタート。</a:t>
            </a:r>
            <a:endParaRPr lang="en-US" altLang="ja-JP" sz="1600" kern="0" dirty="0">
              <a:solidFill>
                <a:prstClr val="black"/>
              </a:solidFill>
              <a:latin typeface="Meiryo UI"/>
              <a:ea typeface="Meiryo UI"/>
            </a:endParaRPr>
          </a:p>
          <a:p>
            <a:pPr marL="285750" indent="-285750" defTabSz="914400">
              <a:buFont typeface="Wingdings" panose="05000000000000000000" pitchFamily="2" charset="2"/>
              <a:buChar char="Ø"/>
            </a:pPr>
            <a:r>
              <a:rPr lang="ja-JP" altLang="en-US" sz="1600" kern="0" dirty="0" smtClean="0">
                <a:solidFill>
                  <a:prstClr val="black"/>
                </a:solidFill>
                <a:latin typeface="Meiryo UI"/>
                <a:ea typeface="Meiryo UI"/>
              </a:rPr>
              <a:t>専用タブレットを</a:t>
            </a:r>
            <a:r>
              <a:rPr lang="ja-JP" altLang="en-US" sz="1600" kern="0" dirty="0">
                <a:solidFill>
                  <a:prstClr val="black"/>
                </a:solidFill>
                <a:latin typeface="Meiryo UI"/>
                <a:ea typeface="Meiryo UI"/>
              </a:rPr>
              <a:t>約６か月間無償で貸与</a:t>
            </a:r>
            <a:r>
              <a:rPr lang="ja-JP" altLang="en-US" sz="1600" kern="0" dirty="0" smtClean="0">
                <a:solidFill>
                  <a:prstClr val="black"/>
                </a:solidFill>
                <a:latin typeface="Meiryo UI"/>
                <a:ea typeface="Meiryo UI"/>
              </a:rPr>
              <a:t>。</a:t>
            </a:r>
            <a:r>
              <a:rPr lang="ja-JP" altLang="en-US" sz="1600" kern="0" dirty="0">
                <a:latin typeface="Meiryo UI"/>
                <a:ea typeface="Meiryo UI"/>
              </a:rPr>
              <a:t>行政と民間のサービス</a:t>
            </a:r>
            <a:r>
              <a:rPr lang="ja-JP" altLang="en-US" sz="1600" kern="0" dirty="0" smtClean="0">
                <a:latin typeface="Meiryo UI"/>
                <a:ea typeface="Meiryo UI"/>
              </a:rPr>
              <a:t>を体験頂く。</a:t>
            </a:r>
            <a:endParaRPr lang="en-US" altLang="ja-JP" sz="1600" kern="0" dirty="0">
              <a:latin typeface="Meiryo UI"/>
              <a:ea typeface="Meiryo UI"/>
            </a:endParaRPr>
          </a:p>
          <a:p>
            <a:pPr marL="285750" indent="-285750" defTabSz="914400">
              <a:buFont typeface="Wingdings" panose="05000000000000000000" pitchFamily="2" charset="2"/>
              <a:buChar char="Ø"/>
            </a:pPr>
            <a:r>
              <a:rPr lang="ja-JP" altLang="en-US" sz="1600" kern="0" dirty="0">
                <a:solidFill>
                  <a:prstClr val="black"/>
                </a:solidFill>
                <a:latin typeface="Meiryo UI"/>
                <a:ea typeface="Meiryo UI"/>
              </a:rPr>
              <a:t>ヘルプデスクの設置やフォローアップ説明会の開催など、安心してご利用いただける体制を整備。</a:t>
            </a:r>
            <a:endParaRPr lang="en-US" altLang="ja-JP" sz="1600" kern="0" dirty="0">
              <a:solidFill>
                <a:prstClr val="black"/>
              </a:solidFill>
              <a:latin typeface="Meiryo UI"/>
              <a:ea typeface="Meiryo UI"/>
            </a:endParaRPr>
          </a:p>
          <a:p>
            <a:pPr defTabSz="914400">
              <a:lnSpc>
                <a:spcPts val="400"/>
              </a:lnSpc>
            </a:pPr>
            <a:endParaRPr lang="en-US" altLang="ja-JP" sz="1600" kern="0" dirty="0">
              <a:solidFill>
                <a:prstClr val="black"/>
              </a:solidFill>
              <a:latin typeface="Meiryo UI"/>
              <a:ea typeface="Meiryo UI"/>
            </a:endParaRPr>
          </a:p>
          <a:p>
            <a:pPr defTabSz="914400"/>
            <a:r>
              <a:rPr lang="ja-JP" altLang="en-US" sz="1600" kern="0" dirty="0">
                <a:solidFill>
                  <a:prstClr val="black"/>
                </a:solidFill>
                <a:latin typeface="Meiryo UI"/>
                <a:ea typeface="Meiryo UI"/>
              </a:rPr>
              <a:t>　　</a:t>
            </a:r>
            <a:r>
              <a:rPr lang="ja-JP" altLang="en-US" sz="1600" b="1" kern="0" dirty="0">
                <a:solidFill>
                  <a:prstClr val="black"/>
                </a:solidFill>
                <a:latin typeface="Meiryo UI"/>
                <a:ea typeface="Meiryo UI"/>
              </a:rPr>
              <a:t>　</a:t>
            </a:r>
            <a:r>
              <a:rPr lang="en-US" altLang="ja-JP" sz="1600" b="1" kern="0" dirty="0" smtClean="0">
                <a:solidFill>
                  <a:prstClr val="black"/>
                </a:solidFill>
                <a:latin typeface="Meiryo UI"/>
                <a:ea typeface="Meiryo UI"/>
              </a:rPr>
              <a:t>〔</a:t>
            </a:r>
            <a:r>
              <a:rPr lang="ja-JP" altLang="en-US" sz="1600" b="1" kern="0" dirty="0">
                <a:latin typeface="Meiryo UI"/>
                <a:ea typeface="Meiryo UI"/>
              </a:rPr>
              <a:t>当初</a:t>
            </a:r>
            <a:r>
              <a:rPr lang="ja-JP" altLang="en-US" sz="1600" b="1" kern="0" dirty="0" smtClean="0">
                <a:solidFill>
                  <a:prstClr val="black"/>
                </a:solidFill>
                <a:latin typeface="Meiryo UI"/>
                <a:ea typeface="Meiryo UI"/>
              </a:rPr>
              <a:t>実証</a:t>
            </a:r>
            <a:r>
              <a:rPr lang="ja-JP" altLang="en-US" sz="1600" b="1" kern="0" dirty="0">
                <a:solidFill>
                  <a:prstClr val="black"/>
                </a:solidFill>
                <a:latin typeface="Meiryo UI"/>
                <a:ea typeface="Meiryo UI"/>
              </a:rPr>
              <a:t>エリア</a:t>
            </a:r>
            <a:r>
              <a:rPr lang="en-US" altLang="ja-JP" sz="1600" b="1" kern="0" dirty="0">
                <a:solidFill>
                  <a:prstClr val="black"/>
                </a:solidFill>
                <a:latin typeface="Meiryo UI"/>
                <a:ea typeface="Meiryo UI"/>
              </a:rPr>
              <a:t>〕</a:t>
            </a:r>
            <a:r>
              <a:rPr lang="ja-JP" altLang="en-US" sz="1600" b="1" kern="0" dirty="0">
                <a:solidFill>
                  <a:prstClr val="black"/>
                </a:solidFill>
                <a:latin typeface="Meiryo UI"/>
                <a:ea typeface="Meiryo UI"/>
              </a:rPr>
              <a:t>　</a:t>
            </a:r>
            <a:r>
              <a:rPr lang="ja-JP" altLang="en-US" sz="1600" b="1" u="sng" kern="0" dirty="0">
                <a:solidFill>
                  <a:srgbClr val="FF0000"/>
                </a:solidFill>
                <a:latin typeface="Meiryo UI"/>
                <a:ea typeface="Meiryo UI"/>
              </a:rPr>
              <a:t>泉北ニュータウン、狭山ニュータウン、河内長野市南花台</a:t>
            </a:r>
          </a:p>
        </p:txBody>
      </p:sp>
    </p:spTree>
    <p:extLst>
      <p:ext uri="{BB962C8B-B14F-4D97-AF65-F5344CB8AC3E}">
        <p14:creationId xmlns:p14="http://schemas.microsoft.com/office/powerpoint/2010/main" val="3280896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②泉北ニュータウン公的賃貸住宅再生計画の改定（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44762" y="4957810"/>
            <a:ext cx="9662558" cy="1855785"/>
          </a:xfrm>
          <a:prstGeom prst="roundRect">
            <a:avLst>
              <a:gd name="adj" fmla="val 1014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144762" y="5051397"/>
            <a:ext cx="2860031" cy="369332"/>
          </a:xfrm>
          <a:prstGeom prst="rect">
            <a:avLst/>
          </a:prstGeom>
          <a:noFill/>
        </p:spPr>
        <p:txBody>
          <a:bodyPr wrap="squar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令和</a:t>
            </a:r>
            <a:r>
              <a:rPr lang="ja-JP" altLang="en-US" b="1" dirty="0">
                <a:latin typeface="Meiryo UI" panose="020B0604030504040204" pitchFamily="50" charset="-128"/>
                <a:ea typeface="Meiryo UI" panose="020B0604030504040204" pitchFamily="50" charset="-128"/>
              </a:rPr>
              <a:t>４年度の主な</a:t>
            </a:r>
            <a:r>
              <a:rPr lang="ja-JP" altLang="en-US" b="1" dirty="0" smtClean="0">
                <a:latin typeface="Meiryo UI" panose="020B0604030504040204" pitchFamily="50" charset="-128"/>
                <a:ea typeface="Meiryo UI" panose="020B0604030504040204" pitchFamily="50" charset="-128"/>
              </a:rPr>
              <a:t>取組</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07AC8F1-F306-4763-BA23-7CEC1716EB1F}"/>
              </a:ext>
            </a:extLst>
          </p:cNvPr>
          <p:cNvSpPr/>
          <p:nvPr/>
        </p:nvSpPr>
        <p:spPr bwMode="gray">
          <a:xfrm>
            <a:off x="86610" y="2542871"/>
            <a:ext cx="5209290" cy="2314404"/>
          </a:xfrm>
          <a:prstGeom prst="rect">
            <a:avLst/>
          </a:prstGeom>
          <a:solidFill>
            <a:schemeClr val="bg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300"/>
              </a:spcBef>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賃貸住宅を積極的に住宅供給やまちづくりに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300"/>
              </a:spcBef>
            </a:pP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r>
              <a:rPr lang="ja-JP" altLang="en-US" sz="16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kern="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既存</a:t>
            </a:r>
            <a:r>
              <a:rPr lang="ja-JP" altLang="en-US" sz="1600" b="1" u="sng"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ストックや活用地への多様な機能導入</a:t>
            </a:r>
            <a:r>
              <a:rPr lang="ja-JP" altLang="en-US" sz="16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等を推進</a:t>
            </a:r>
            <a:endParaRPr lang="en-US" altLang="ja-JP" sz="16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endParaRPr lang="en-US" altLang="ja-JP" sz="8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r>
              <a:rPr lang="ja-JP" altLang="en-US" sz="1600" kern="100" spc="-8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1600" kern="100" spc="-8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賃貸住宅の再生事業により、</a:t>
            </a:r>
            <a:r>
              <a:rPr lang="ja-JP" altLang="en-US" sz="1600" b="1" u="sng" kern="100" spc="-8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居住水準の向上や耐震化</a:t>
            </a:r>
            <a:r>
              <a:rPr lang="ja-JP" altLang="en-US" sz="1600" b="1" u="sng" kern="100" spc="-8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u="sng" kern="100" spc="-8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r>
              <a:rPr lang="ja-JP" altLang="en-US" sz="1600" b="1" kern="100" spc="-8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kern="100" spc="-8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バリアフリー化</a:t>
            </a:r>
            <a:r>
              <a:rPr lang="ja-JP" altLang="en-US" sz="1600" b="1" u="sng" kern="100" spc="-8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kern="100" spc="-8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省エネ化等</a:t>
            </a:r>
            <a:r>
              <a:rPr lang="ja-JP" altLang="en-US" sz="1600" kern="100" spc="-8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spc="-8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600" kern="100" spc="-8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endParaRPr lang="en-US" altLang="ja-JP" sz="800" kern="100" spc="-8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r>
              <a:rPr lang="ja-JP" altLang="en-US" sz="16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spc="-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更新</a:t>
            </a:r>
            <a:r>
              <a:rPr lang="ja-JP" altLang="en-US" sz="1600" kern="100" spc="-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時期を迎えるストックの再編・整備により、</a:t>
            </a:r>
            <a:r>
              <a:rPr lang="ja-JP" altLang="en-US" sz="1600" b="1" u="sng" kern="100" spc="-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公的賃貸</a:t>
            </a:r>
            <a:r>
              <a:rPr lang="ja-JP" altLang="en-US" sz="1600" b="1" u="sng" kern="100"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住宅の</a:t>
            </a:r>
            <a:endParaRPr lang="en-US" altLang="ja-JP" sz="1600" b="1" u="sng" kern="100" spc="-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just">
              <a:spcBef>
                <a:spcPts val="400"/>
              </a:spcBef>
              <a:spcAft>
                <a:spcPts val="0"/>
              </a:spcAft>
            </a:pPr>
            <a:r>
              <a:rPr lang="ja-JP" altLang="en-US" sz="1600" kern="100" spc="-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kern="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b="1" u="sng"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戸数の適正化</a:t>
            </a:r>
            <a:r>
              <a:rPr lang="ja-JP" altLang="en-US" sz="16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を図る</a:t>
            </a:r>
          </a:p>
        </p:txBody>
      </p:sp>
      <p:sp>
        <p:nvSpPr>
          <p:cNvPr id="15" name="正方形/長方形 14">
            <a:extLst>
              <a:ext uri="{FF2B5EF4-FFF2-40B4-BE49-F238E27FC236}">
                <a16:creationId xmlns:a16="http://schemas.microsoft.com/office/drawing/2014/main" id="{B2214278-2596-4ED4-9E11-B8C83DB4BFF5}"/>
              </a:ext>
            </a:extLst>
          </p:cNvPr>
          <p:cNvSpPr/>
          <p:nvPr/>
        </p:nvSpPr>
        <p:spPr bwMode="gray">
          <a:xfrm>
            <a:off x="86610" y="2079392"/>
            <a:ext cx="5298190" cy="432826"/>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公的賃貸住宅の再生・活用の基本方針</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152EA9CB-422B-4F12-8701-264824B078BB}"/>
              </a:ext>
            </a:extLst>
          </p:cNvPr>
          <p:cNvSpPr/>
          <p:nvPr/>
        </p:nvSpPr>
        <p:spPr bwMode="gray">
          <a:xfrm>
            <a:off x="5713973" y="2079392"/>
            <a:ext cx="4093348" cy="436538"/>
          </a:xfrm>
          <a:prstGeom prst="rect">
            <a:avLst/>
          </a:prstGeom>
          <a:solidFill>
            <a:schemeClr val="accent1"/>
          </a:solidFill>
          <a:ln w="28575"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再生に向けた事業者間連携</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2164" y="2573030"/>
            <a:ext cx="3299954" cy="2289673"/>
          </a:xfrm>
          <a:prstGeom prst="rect">
            <a:avLst/>
          </a:prstGeom>
          <a:noFill/>
          <a:ln>
            <a:noFill/>
          </a:ln>
        </p:spPr>
      </p:pic>
      <p:sp>
        <p:nvSpPr>
          <p:cNvPr id="7" name="テキスト ボックス 6"/>
          <p:cNvSpPr txBox="1"/>
          <p:nvPr/>
        </p:nvSpPr>
        <p:spPr>
          <a:xfrm>
            <a:off x="245300" y="5410545"/>
            <a:ext cx="9523761" cy="1538883"/>
          </a:xfrm>
          <a:prstGeom prst="rect">
            <a:avLst/>
          </a:prstGeom>
          <a:noFill/>
        </p:spPr>
        <p:txBody>
          <a:bodyPr wrap="none" rtlCol="0">
            <a:spAutoFit/>
          </a:bodyPr>
          <a:lstStyle/>
          <a:p>
            <a:pPr marL="177800" indent="-177800"/>
            <a:r>
              <a:rPr lang="ja-JP" altLang="en-US" sz="1600" dirty="0" smtClean="0">
                <a:latin typeface="Meiryo UI" panose="020B0604030504040204" pitchFamily="50" charset="-128"/>
                <a:ea typeface="Meiryo UI" panose="020B0604030504040204" pitchFamily="50" charset="-128"/>
              </a:rPr>
              <a:t>〇公的賃貸住宅活</a:t>
            </a:r>
            <a:r>
              <a:rPr lang="ja-JP" altLang="en-US" sz="1600" dirty="0">
                <a:latin typeface="Meiryo UI" panose="020B0604030504040204" pitchFamily="50" charset="-128"/>
                <a:ea typeface="Meiryo UI" panose="020B0604030504040204" pitchFamily="50" charset="-128"/>
              </a:rPr>
              <a:t>用地において、</a:t>
            </a:r>
            <a:r>
              <a:rPr lang="ja-JP" altLang="en-US" sz="1600" b="1" dirty="0">
                <a:solidFill>
                  <a:srgbClr val="FF0000"/>
                </a:solidFill>
                <a:latin typeface="Meiryo UI" panose="020B0604030504040204" pitchFamily="50" charset="-128"/>
                <a:ea typeface="Meiryo UI" panose="020B0604030504040204" pitchFamily="50" charset="-128"/>
              </a:rPr>
              <a:t>「活用地の活用コンセプト（テーマ）案」の実現に向けて、事業スキームの</a:t>
            </a:r>
            <a:r>
              <a:rPr lang="ja-JP" altLang="en-US" sz="1600" b="1" dirty="0" smtClean="0">
                <a:solidFill>
                  <a:srgbClr val="FF0000"/>
                </a:solidFill>
                <a:latin typeface="Meiryo UI" panose="020B0604030504040204" pitchFamily="50" charset="-128"/>
                <a:ea typeface="Meiryo UI" panose="020B0604030504040204" pitchFamily="50" charset="-128"/>
              </a:rPr>
              <a:t>検討</a:t>
            </a:r>
            <a:endParaRPr lang="en-US" altLang="ja-JP" sz="1600" b="1" dirty="0" smtClean="0">
              <a:solidFill>
                <a:srgbClr val="FF0000"/>
              </a:solidFill>
              <a:latin typeface="Meiryo UI" panose="020B0604030504040204" pitchFamily="50" charset="-128"/>
              <a:ea typeface="Meiryo UI" panose="020B0604030504040204" pitchFamily="50" charset="-128"/>
            </a:endParaRPr>
          </a:p>
          <a:p>
            <a:pPr marL="177800" indent="-177800"/>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・今後創出</a:t>
            </a:r>
            <a:r>
              <a:rPr lang="ja-JP" altLang="en-US" sz="1200" dirty="0">
                <a:latin typeface="Meiryo UI" panose="020B0604030504040204" pitchFamily="50" charset="-128"/>
                <a:ea typeface="Meiryo UI" panose="020B0604030504040204" pitchFamily="50" charset="-128"/>
              </a:rPr>
              <a:t>が見込まれる</a:t>
            </a:r>
            <a:r>
              <a:rPr lang="ja-JP" altLang="en-US" sz="1200" dirty="0" smtClean="0">
                <a:latin typeface="Meiryo UI" panose="020B0604030504040204" pitchFamily="50" charset="-128"/>
                <a:ea typeface="Meiryo UI" panose="020B0604030504040204" pitchFamily="50" charset="-128"/>
              </a:rPr>
              <a:t>活用地ごとに公募予定時期や活用コンセプト（テーマ）案を作成（</a:t>
            </a:r>
            <a:r>
              <a:rPr lang="en-US" altLang="ja-JP" sz="1200" dirty="0" smtClean="0">
                <a:latin typeface="Meiryo UI" panose="020B0604030504040204" pitchFamily="50" charset="-128"/>
                <a:ea typeface="Meiryo UI" panose="020B0604030504040204" pitchFamily="50" charset="-128"/>
              </a:rPr>
              <a:t>R4.1</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公募</a:t>
            </a:r>
            <a:r>
              <a:rPr lang="ja-JP" altLang="en-US" sz="1200" dirty="0">
                <a:latin typeface="Meiryo UI" panose="020B0604030504040204" pitchFamily="50" charset="-128"/>
                <a:ea typeface="Meiryo UI" panose="020B0604030504040204" pitchFamily="50" charset="-128"/>
              </a:rPr>
              <a:t>開始募集時期の１年前までに</a:t>
            </a:r>
            <a:r>
              <a:rPr lang="ja-JP" altLang="en-US" sz="1200" dirty="0" smtClean="0">
                <a:latin typeface="Meiryo UI" panose="020B0604030504040204" pitchFamily="50" charset="-128"/>
                <a:ea typeface="Meiryo UI" panose="020B0604030504040204" pitchFamily="50" charset="-128"/>
              </a:rPr>
              <a:t>コンセプト</a:t>
            </a:r>
            <a:r>
              <a:rPr lang="ja-JP" altLang="en-US" sz="1200" dirty="0">
                <a:latin typeface="Meiryo UI" panose="020B0604030504040204" pitchFamily="50" charset="-128"/>
                <a:ea typeface="Meiryo UI" panose="020B0604030504040204" pitchFamily="50" charset="-128"/>
              </a:rPr>
              <a:t>（テーマ）を</a:t>
            </a:r>
            <a:r>
              <a:rPr lang="ja-JP" altLang="en-US" sz="1200" dirty="0" smtClean="0">
                <a:latin typeface="Meiryo UI" panose="020B0604030504040204" pitchFamily="50" charset="-128"/>
                <a:ea typeface="Meiryo UI" panose="020B0604030504040204" pitchFamily="50" charset="-128"/>
              </a:rPr>
              <a:t>決定する考えを明記</a:t>
            </a:r>
            <a:endParaRPr lang="en-US" altLang="ja-JP" sz="1200" dirty="0" smtClean="0">
              <a:latin typeface="Meiryo UI" panose="020B0604030504040204" pitchFamily="50" charset="-128"/>
              <a:ea typeface="Meiryo UI" panose="020B0604030504040204" pitchFamily="50" charset="-128"/>
            </a:endParaRPr>
          </a:p>
          <a:p>
            <a:pPr marL="177800" indent="-177800"/>
            <a:endParaRPr lang="en-US" altLang="ja-JP" sz="800" dirty="0">
              <a:latin typeface="Meiryo UI" panose="020B0604030504040204" pitchFamily="50" charset="-128"/>
              <a:ea typeface="Meiryo UI" panose="020B0604030504040204" pitchFamily="50" charset="-128"/>
            </a:endParaRPr>
          </a:p>
          <a:p>
            <a:pPr marL="177800" indent="-177800"/>
            <a:r>
              <a:rPr lang="ja-JP" altLang="en-US" sz="1600" dirty="0" smtClean="0">
                <a:latin typeface="Meiryo UI" panose="020B0604030504040204" pitchFamily="50" charset="-128"/>
                <a:ea typeface="Meiryo UI" panose="020B0604030504040204" pitchFamily="50" charset="-128"/>
              </a:rPr>
              <a:t>〇</a:t>
            </a:r>
            <a:r>
              <a:rPr lang="ja-JP" altLang="en-US" sz="1600" b="1" u="sng" dirty="0">
                <a:solidFill>
                  <a:srgbClr val="FF0000"/>
                </a:solidFill>
                <a:latin typeface="Meiryo UI" panose="020B0604030504040204" pitchFamily="50" charset="-128"/>
                <a:ea typeface="Meiryo UI" panose="020B0604030504040204" pitchFamily="50" charset="-128"/>
              </a:rPr>
              <a:t>公的賃貸住宅等の空きスペース活用がより一層促進されるよう</a:t>
            </a:r>
            <a:r>
              <a:rPr lang="ja-JP" altLang="en-US" sz="1600" dirty="0">
                <a:latin typeface="Meiryo UI" panose="020B0604030504040204" pitchFamily="50" charset="-128"/>
                <a:ea typeface="Meiryo UI" panose="020B0604030504040204" pitchFamily="50" charset="-128"/>
              </a:rPr>
              <a:t>、活用事例のホームページでの情報発信など</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rPr>
              <a:t>　 </a:t>
            </a:r>
            <a:r>
              <a:rPr lang="ja-JP" altLang="en-US" sz="1600" b="1" u="sng" dirty="0" smtClean="0">
                <a:solidFill>
                  <a:srgbClr val="FF0000"/>
                </a:solidFill>
                <a:latin typeface="Meiryo UI" panose="020B0604030504040204" pitchFamily="50" charset="-128"/>
                <a:ea typeface="Meiryo UI" panose="020B0604030504040204" pitchFamily="50" charset="-128"/>
              </a:rPr>
              <a:t>一元的</a:t>
            </a:r>
            <a:r>
              <a:rPr lang="ja-JP" altLang="en-US" sz="1600" b="1" u="sng" dirty="0">
                <a:solidFill>
                  <a:srgbClr val="FF0000"/>
                </a:solidFill>
                <a:latin typeface="Meiryo UI" panose="020B0604030504040204" pitchFamily="50" charset="-128"/>
                <a:ea typeface="Meiryo UI" panose="020B0604030504040204" pitchFamily="50" charset="-128"/>
              </a:rPr>
              <a:t>な既存ストック活用</a:t>
            </a:r>
            <a:r>
              <a:rPr lang="ja-JP" altLang="en-US" sz="1600" b="1" u="sng" dirty="0" smtClean="0">
                <a:solidFill>
                  <a:srgbClr val="FF0000"/>
                </a:solidFill>
                <a:latin typeface="Meiryo UI" panose="020B0604030504040204" pitchFamily="50" charset="-128"/>
                <a:ea typeface="Meiryo UI" panose="020B0604030504040204" pitchFamily="50" charset="-128"/>
              </a:rPr>
              <a:t>の仕組み</a:t>
            </a:r>
            <a:r>
              <a:rPr lang="ja-JP" altLang="en-US" sz="1600" b="1" u="sng" dirty="0">
                <a:solidFill>
                  <a:srgbClr val="FF0000"/>
                </a:solidFill>
                <a:latin typeface="Meiryo UI" panose="020B0604030504040204" pitchFamily="50" charset="-128"/>
                <a:ea typeface="Meiryo UI" panose="020B0604030504040204" pitchFamily="50" charset="-128"/>
              </a:rPr>
              <a:t>を</a:t>
            </a:r>
            <a:r>
              <a:rPr lang="ja-JP" altLang="en-US" sz="1600" b="1" u="sng" dirty="0" smtClean="0">
                <a:solidFill>
                  <a:srgbClr val="FF0000"/>
                </a:solidFill>
                <a:latin typeface="Meiryo UI" panose="020B0604030504040204" pitchFamily="50" charset="-128"/>
                <a:ea typeface="Meiryo UI" panose="020B0604030504040204" pitchFamily="50" charset="-128"/>
              </a:rPr>
              <a:t>構築</a:t>
            </a:r>
            <a:endParaRPr lang="ja-JP" altLang="en-US" sz="1600" b="1" u="sng" dirty="0">
              <a:solidFill>
                <a:srgbClr val="FF0000"/>
              </a:solidFill>
              <a:latin typeface="Meiryo UI" panose="020B0604030504040204" pitchFamily="50" charset="-128"/>
              <a:ea typeface="Meiryo UI" panose="020B0604030504040204" pitchFamily="50" charset="-128"/>
            </a:endParaRPr>
          </a:p>
          <a:p>
            <a:pPr marL="177800" indent="-177800"/>
            <a:endParaRPr lang="en-US" altLang="ja-JP" sz="1400" dirty="0">
              <a:latin typeface="Meiryo UI" panose="020B0604030504040204" pitchFamily="50" charset="-128"/>
              <a:ea typeface="Meiryo UI" panose="020B0604030504040204" pitchFamily="50" charset="-128"/>
            </a:endParaRPr>
          </a:p>
        </p:txBody>
      </p:sp>
      <p:sp>
        <p:nvSpPr>
          <p:cNvPr id="31" name="正方形/長方形 30"/>
          <p:cNvSpPr/>
          <p:nvPr/>
        </p:nvSpPr>
        <p:spPr>
          <a:xfrm>
            <a:off x="-35230" y="1427662"/>
            <a:ext cx="9863232" cy="5882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sz="1600" b="1" u="sng" spc="-3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景観・脱炭素の視点、スマートシティの視点を重点テーマとして</a:t>
            </a:r>
            <a:r>
              <a:rPr lang="ja-JP" altLang="en-US" sz="1600" b="1" u="sng" spc="-3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位置づけ</a:t>
            </a:r>
            <a:r>
              <a:rPr lang="ja-JP" altLang="en-US" sz="1600" spc="-3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6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とともに</a:t>
            </a:r>
            <a:r>
              <a:rPr lang="ja-JP" altLang="en-US" sz="1600" spc="-3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、住まう</a:t>
            </a:r>
            <a:r>
              <a:rPr lang="ja-JP" altLang="en-US" sz="16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600" spc="-3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大阪等</a:t>
            </a:r>
            <a:r>
              <a:rPr lang="ja-JP" altLang="en-US" sz="16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spc="-3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踏まえ</a:t>
            </a:r>
            <a:r>
              <a:rPr lang="ja-JP" altLang="en-US" sz="16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spc="-3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改定</a:t>
            </a:r>
            <a:endParaRPr lang="en-US" altLang="ja-JP" sz="1600" spc="-3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ts val="500"/>
              </a:lnSpc>
              <a:spcBef>
                <a:spcPts val="300"/>
              </a:spcBef>
              <a:defRPr/>
            </a:pP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ts val="1000"/>
              </a:lnSpc>
              <a:spcBef>
                <a:spcPts val="300"/>
              </a:spcBef>
              <a:defRPr/>
            </a:pP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泉北ニューデザイン推進協議会（堺市、大阪府、</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都市機構</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住宅供給公社、南海電鉄</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都市整備推進</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センター）にて策定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457661" y="6448470"/>
            <a:ext cx="2311400" cy="365125"/>
          </a:xfrm>
        </p:spPr>
        <p:txBody>
          <a:bodyPr/>
          <a:lstStyle/>
          <a:p>
            <a:fld id="{EA6D242B-6A52-4C5C-AF40-54B5FB6D04E5}" type="slidenum">
              <a:rPr kumimoji="1" lang="ja-JP" altLang="en-US" smtClean="0"/>
              <a:t>8</a:t>
            </a:fld>
            <a:endParaRPr kumimoji="1" lang="ja-JP" altLang="en-US" dirty="0"/>
          </a:p>
        </p:txBody>
      </p:sp>
      <p:sp>
        <p:nvSpPr>
          <p:cNvPr id="18" name="正方形/長方形 17">
            <a:extLst>
              <a:ext uri="{FF2B5EF4-FFF2-40B4-BE49-F238E27FC236}">
                <a16:creationId xmlns:a16="http://schemas.microsoft.com/office/drawing/2014/main" id="{B2214278-2596-4ED4-9E11-B8C83DB4BFF5}"/>
              </a:ext>
            </a:extLst>
          </p:cNvPr>
          <p:cNvSpPr/>
          <p:nvPr/>
        </p:nvSpPr>
        <p:spPr bwMode="gray">
          <a:xfrm>
            <a:off x="156522" y="918215"/>
            <a:ext cx="2015178" cy="423079"/>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計画の概要</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5360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6855981" y="4611371"/>
            <a:ext cx="2845434" cy="2083876"/>
          </a:xfrm>
          <a:prstGeom prst="rect">
            <a:avLst/>
          </a:prstGeom>
        </p:spPr>
      </p:pic>
      <p:sp>
        <p:nvSpPr>
          <p:cNvPr id="5" name="Rectangle 1"/>
          <p:cNvSpPr>
            <a:spLocks noChangeArrowheads="1"/>
          </p:cNvSpPr>
          <p:nvPr/>
        </p:nvSpPr>
        <p:spPr bwMode="auto">
          <a:xfrm>
            <a:off x="0" y="0"/>
            <a:ext cx="9906000" cy="508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516448"/>
            <a:ext cx="9906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③建築物の省エネルギー化の推進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60198" y="1719603"/>
            <a:ext cx="3603473" cy="4328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776707" y="6473295"/>
            <a:ext cx="5485797" cy="381964"/>
          </a:xfrm>
          <a:prstGeom prst="rect">
            <a:avLst/>
          </a:prstGeom>
          <a:noFill/>
        </p:spPr>
        <p:txBody>
          <a:bodyPr wrap="none" rtlCol="0">
            <a:spAutoFit/>
          </a:bodyPr>
          <a:lstStyle/>
          <a:p>
            <a:pPr>
              <a:lnSpc>
                <a:spcPts val="1200"/>
              </a:lnSpc>
            </a:pPr>
            <a:r>
              <a:rPr lang="ja-JP" altLang="en-US" sz="800" dirty="0" smtClean="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*1 </a:t>
            </a:r>
            <a:r>
              <a:rPr lang="ja-JP" altLang="en-US" sz="800" dirty="0">
                <a:latin typeface="Meiryo UI" panose="020B0604030504040204" pitchFamily="50" charset="-128"/>
                <a:ea typeface="Meiryo UI" panose="020B0604030504040204" pitchFamily="50" charset="-128"/>
              </a:rPr>
              <a:t>公布後</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年以内</a:t>
            </a:r>
            <a:r>
              <a:rPr lang="ja-JP" altLang="en-US" sz="800" dirty="0" smtClean="0">
                <a:latin typeface="Meiryo UI" panose="020B0604030504040204" pitchFamily="50" charset="-128"/>
                <a:ea typeface="Meiryo UI" panose="020B0604030504040204" pitchFamily="50" charset="-128"/>
              </a:rPr>
              <a:t>施行　　</a:t>
            </a:r>
            <a:r>
              <a:rPr lang="en-US" altLang="ja-JP"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公布後</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年以内</a:t>
            </a:r>
            <a:r>
              <a:rPr lang="ja-JP" altLang="en-US" sz="800" dirty="0" smtClean="0">
                <a:latin typeface="Meiryo UI" panose="020B0604030504040204" pitchFamily="50" charset="-128"/>
                <a:ea typeface="Meiryo UI" panose="020B0604030504040204" pitchFamily="50" charset="-128"/>
              </a:rPr>
              <a:t>施行　　</a:t>
            </a:r>
            <a:r>
              <a:rPr lang="en-US" altLang="ja-JP"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3 </a:t>
            </a:r>
            <a:r>
              <a:rPr lang="ja-JP" altLang="en-US" sz="800" dirty="0">
                <a:latin typeface="Meiryo UI" panose="020B0604030504040204" pitchFamily="50" charset="-128"/>
                <a:ea typeface="Meiryo UI" panose="020B0604030504040204" pitchFamily="50" charset="-128"/>
              </a:rPr>
              <a:t>公布後</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年以内</a:t>
            </a:r>
            <a:r>
              <a:rPr lang="ja-JP" altLang="en-US" sz="800" dirty="0" smtClean="0">
                <a:latin typeface="Meiryo UI" panose="020B0604030504040204" pitchFamily="50" charset="-128"/>
                <a:ea typeface="Meiryo UI" panose="020B0604030504040204" pitchFamily="50" charset="-128"/>
              </a:rPr>
              <a:t>施行　　</a:t>
            </a:r>
            <a:r>
              <a:rPr lang="en-US" altLang="ja-JP" sz="800" dirty="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*4 </a:t>
            </a:r>
            <a:r>
              <a:rPr lang="ja-JP" altLang="en-US" sz="800" dirty="0" smtClean="0">
                <a:latin typeface="Meiryo UI" panose="020B0604030504040204" pitchFamily="50" charset="-128"/>
                <a:ea typeface="Meiryo UI" panose="020B0604030504040204" pitchFamily="50" charset="-128"/>
              </a:rPr>
              <a:t>公布後</a:t>
            </a:r>
            <a:r>
              <a:rPr lang="en-US" altLang="ja-JP" sz="800" dirty="0" smtClean="0">
                <a:latin typeface="Meiryo UI" panose="020B0604030504040204" pitchFamily="50" charset="-128"/>
                <a:ea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rPr>
              <a:t>ヶ月以内</a:t>
            </a:r>
            <a:r>
              <a:rPr lang="ja-JP" altLang="en-US" sz="800" dirty="0">
                <a:latin typeface="Meiryo UI" panose="020B0604030504040204" pitchFamily="50" charset="-128"/>
                <a:ea typeface="Meiryo UI" panose="020B0604030504040204" pitchFamily="50" charset="-128"/>
              </a:rPr>
              <a:t>施行）</a:t>
            </a:r>
            <a:endParaRPr kumimoji="1" lang="en-US" altLang="ja-JP" sz="800" dirty="0" smtClean="0">
              <a:latin typeface="Meiryo UI" panose="020B0604030504040204" pitchFamily="50" charset="-128"/>
              <a:ea typeface="Meiryo UI" panose="020B0604030504040204" pitchFamily="50" charset="-128"/>
            </a:endParaRPr>
          </a:p>
          <a:p>
            <a:pPr>
              <a:lnSpc>
                <a:spcPts val="1200"/>
              </a:lnSpc>
            </a:pPr>
            <a:r>
              <a:rPr kumimoji="1" lang="ja-JP" altLang="en-US" sz="800" dirty="0" smtClean="0">
                <a:latin typeface="Meiryo UI" panose="020B0604030504040204" pitchFamily="50" charset="-128"/>
                <a:ea typeface="Meiryo UI" panose="020B0604030504040204" pitchFamily="50" charset="-128"/>
              </a:rPr>
              <a:t>　　出典：国土交通省ホームページ（</a:t>
            </a:r>
            <a:r>
              <a:rPr lang="en-US" altLang="ja-JP" sz="800" dirty="0">
                <a:latin typeface="Meiryo UI" panose="020B0604030504040204" pitchFamily="50" charset="-128"/>
                <a:ea typeface="Meiryo UI" panose="020B0604030504040204" pitchFamily="50" charset="-128"/>
              </a:rPr>
              <a:t>https://</a:t>
            </a:r>
            <a:r>
              <a:rPr lang="en-US" altLang="ja-JP" sz="800" dirty="0" smtClean="0">
                <a:latin typeface="Meiryo UI" panose="020B0604030504040204" pitchFamily="50" charset="-128"/>
                <a:ea typeface="Meiryo UI" panose="020B0604030504040204" pitchFamily="50" charset="-128"/>
              </a:rPr>
              <a:t>www.mlit.go.jp/report/press/content/001479248.pdf</a:t>
            </a:r>
            <a:r>
              <a:rPr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594600" y="6459205"/>
            <a:ext cx="2311400" cy="365125"/>
          </a:xfrm>
        </p:spPr>
        <p:txBody>
          <a:bodyPr/>
          <a:lstStyle/>
          <a:p>
            <a:fld id="{EA6D242B-6A52-4C5C-AF40-54B5FB6D04E5}" type="slidenum">
              <a:rPr kumimoji="1" lang="ja-JP" altLang="en-US" smtClean="0"/>
              <a:t>9</a:t>
            </a:fld>
            <a:endParaRPr kumimoji="1" lang="ja-JP" altLang="en-US" dirty="0"/>
          </a:p>
        </p:txBody>
      </p:sp>
      <p:sp>
        <p:nvSpPr>
          <p:cNvPr id="10" name="テキスト ボックス 9"/>
          <p:cNvSpPr txBox="1"/>
          <p:nvPr/>
        </p:nvSpPr>
        <p:spPr>
          <a:xfrm>
            <a:off x="161102" y="1644162"/>
            <a:ext cx="6774187" cy="4896853"/>
          </a:xfrm>
          <a:prstGeom prst="rect">
            <a:avLst/>
          </a:prstGeom>
          <a:noFill/>
        </p:spPr>
        <p:txBody>
          <a:bodyPr wrap="square" rtlCol="0">
            <a:spAutoFit/>
          </a:bodyPr>
          <a:lstStyle/>
          <a:p>
            <a:pPr>
              <a:lnSpc>
                <a:spcPct val="150000"/>
              </a:lnSpc>
            </a:pP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概要</a:t>
            </a:r>
            <a:r>
              <a:rPr lang="en-US" altLang="ja-JP" sz="1600" b="1"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１） 省エネ対策の加速</a:t>
            </a:r>
            <a:r>
              <a:rPr lang="ja-JP" altLang="en-US" sz="1477" dirty="0">
                <a:latin typeface="Meiryo UI" panose="020B0604030504040204" pitchFamily="50" charset="-128"/>
                <a:ea typeface="Meiryo UI" panose="020B0604030504040204" pitchFamily="50" charset="-128"/>
              </a:rPr>
              <a:t>　</a:t>
            </a:r>
            <a:endParaRPr lang="en-US" altLang="ja-JP" sz="1477" dirty="0" smtClean="0">
              <a:latin typeface="Meiryo UI" panose="020B0604030504040204" pitchFamily="50" charset="-128"/>
              <a:ea typeface="Meiryo UI" panose="020B0604030504040204" pitchFamily="50" charset="-128"/>
            </a:endParaRPr>
          </a:p>
          <a:p>
            <a:pPr>
              <a:lnSpc>
                <a:spcPct val="150000"/>
              </a:lnSpc>
            </a:pPr>
            <a:r>
              <a:rPr lang="ja-JP" altLang="en-US" sz="1292" dirty="0">
                <a:latin typeface="Meiryo UI" panose="020B0604030504040204" pitchFamily="50" charset="-128"/>
                <a:ea typeface="Meiryo UI" panose="020B0604030504040204" pitchFamily="50" charset="-128"/>
              </a:rPr>
              <a:t>　　</a:t>
            </a:r>
            <a:r>
              <a:rPr lang="ja-JP" altLang="en-US" sz="1292"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省エネ性能の底上げ・より高い省エネ性能への誘導</a:t>
            </a:r>
          </a:p>
          <a:p>
            <a:pPr>
              <a:lnSpc>
                <a:spcPts val="1846"/>
              </a:lnSpc>
            </a:pPr>
            <a:r>
              <a:rPr lang="ja-JP" altLang="en-US" sz="1108"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b="1" u="sng" dirty="0" smtClean="0">
                <a:solidFill>
                  <a:srgbClr val="FF0000"/>
                </a:solidFill>
                <a:latin typeface="Meiryo UI" panose="020B0604030504040204" pitchFamily="50" charset="-128"/>
                <a:ea typeface="Meiryo UI" panose="020B0604030504040204" pitchFamily="50" charset="-128"/>
              </a:rPr>
              <a:t>全ての新築住宅・非住宅に省エネ基準適合を義務付け </a:t>
            </a:r>
            <a:r>
              <a:rPr lang="en-US" altLang="ja-JP" sz="1400" baseline="30000" dirty="0" smtClean="0">
                <a:latin typeface="Meiryo UI" panose="020B0604030504040204" pitchFamily="50" charset="-128"/>
                <a:ea typeface="Meiryo UI" panose="020B0604030504040204" pitchFamily="50" charset="-128"/>
              </a:rPr>
              <a:t>*</a:t>
            </a:r>
            <a:r>
              <a:rPr lang="en-US" altLang="ja-JP" sz="1200" baseline="30000" dirty="0" smtClean="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a:lnSpc>
                <a:spcPts val="1846"/>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3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トップランナー制度（大手事業者による段階的な性能向上）の拡充</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ts val="1846"/>
              </a:lnSpc>
            </a:pPr>
            <a:r>
              <a:rPr lang="ja-JP" altLang="en-US" sz="1200" dirty="0" smtClean="0">
                <a:latin typeface="Meiryo UI" panose="020B0604030504040204" pitchFamily="50" charset="-128"/>
                <a:ea typeface="Meiryo UI" panose="020B0604030504040204" pitchFamily="50" charset="-128"/>
              </a:rPr>
              <a:t>　　　　             誘導基準の強化等を通じ、</a:t>
            </a:r>
            <a:r>
              <a:rPr lang="en-US" altLang="ja-JP" sz="1200" dirty="0" smtClean="0">
                <a:latin typeface="Meiryo UI" panose="020B0604030504040204" pitchFamily="50" charset="-128"/>
                <a:ea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ZEB</a:t>
            </a:r>
            <a:r>
              <a:rPr lang="ja-JP" altLang="en-US" sz="1200" dirty="0" smtClean="0">
                <a:latin typeface="Meiryo UI" panose="020B0604030504040204" pitchFamily="50" charset="-128"/>
                <a:ea typeface="Meiryo UI" panose="020B0604030504040204" pitchFamily="50" charset="-128"/>
              </a:rPr>
              <a:t>水準へ誘導　</a:t>
            </a:r>
            <a:r>
              <a:rPr lang="en-US" altLang="ja-JP" sz="1200" baseline="30000" dirty="0" smtClean="0">
                <a:latin typeface="Meiryo UI" panose="020B0604030504040204" pitchFamily="50" charset="-128"/>
                <a:ea typeface="Meiryo UI" panose="020B0604030504040204" pitchFamily="50" charset="-128"/>
              </a:rPr>
              <a:t>*3 </a:t>
            </a:r>
            <a:r>
              <a:rPr lang="ja-JP" altLang="en-US" sz="1200" dirty="0" smtClean="0">
                <a:latin typeface="Meiryo UI" panose="020B0604030504040204" pitchFamily="50" charset="-128"/>
                <a:ea typeface="Meiryo UI" panose="020B0604030504040204" pitchFamily="50" charset="-128"/>
              </a:rPr>
              <a:t>　　　等</a:t>
            </a:r>
            <a:endParaRPr lang="en-US" altLang="ja-JP" sz="1200" dirty="0" smtClean="0">
              <a:latin typeface="Meiryo UI" panose="020B0604030504040204" pitchFamily="50" charset="-128"/>
              <a:ea typeface="Meiryo UI" panose="020B0604030504040204" pitchFamily="50" charset="-128"/>
            </a:endParaRPr>
          </a:p>
          <a:p>
            <a:pPr>
              <a:lnSpc>
                <a:spcPts val="1846"/>
              </a:lnSpc>
            </a:pPr>
            <a:r>
              <a:rPr lang="ja-JP" altLang="en-US" sz="1292"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② ストックの省エネ改修や再エネ設備の導入促進</a:t>
            </a:r>
            <a:endParaRPr lang="zh-CN" altLang="en-US" sz="1400" dirty="0" smtClean="0">
              <a:latin typeface="Meiryo UI" panose="020B0604030504040204" pitchFamily="50" charset="-128"/>
              <a:ea typeface="Meiryo UI" panose="020B0604030504040204" pitchFamily="50" charset="-128"/>
            </a:endParaRPr>
          </a:p>
          <a:p>
            <a:pPr>
              <a:lnSpc>
                <a:spcPts val="1846"/>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省エネ</a:t>
            </a:r>
            <a:r>
              <a:rPr lang="ja-JP" altLang="en-US" sz="1200" dirty="0">
                <a:latin typeface="Meiryo UI" panose="020B0604030504040204" pitchFamily="50" charset="-128"/>
                <a:ea typeface="Meiryo UI" panose="020B0604030504040204" pitchFamily="50" charset="-128"/>
              </a:rPr>
              <a:t>改修に対する住宅金融支援機構による低利</a:t>
            </a:r>
            <a:r>
              <a:rPr lang="ja-JP" altLang="en-US" sz="1200" dirty="0" smtClean="0">
                <a:latin typeface="Meiryo UI" panose="020B0604030504040204" pitchFamily="50" charset="-128"/>
                <a:ea typeface="Meiryo UI" panose="020B0604030504040204" pitchFamily="50" charset="-128"/>
              </a:rPr>
              <a:t>融資制度</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創設　</a:t>
            </a:r>
            <a:r>
              <a:rPr lang="en-US" altLang="ja-JP" sz="1200" baseline="30000" dirty="0" smtClean="0">
                <a:latin typeface="Meiryo UI" panose="020B0604030504040204" pitchFamily="50" charset="-128"/>
                <a:ea typeface="Meiryo UI" panose="020B0604030504040204" pitchFamily="50" charset="-128"/>
              </a:rPr>
              <a:t>*4</a:t>
            </a:r>
            <a:endParaRPr lang="ja-JP" altLang="en-US" sz="1200" dirty="0">
              <a:latin typeface="Meiryo UI" panose="020B0604030504040204" pitchFamily="50" charset="-128"/>
              <a:ea typeface="Meiryo UI" panose="020B0604030504040204" pitchFamily="50" charset="-128"/>
            </a:endParaRPr>
          </a:p>
          <a:p>
            <a:pPr>
              <a:lnSpc>
                <a:spcPts val="1846"/>
              </a:lnSpc>
            </a:pPr>
            <a:r>
              <a:rPr lang="en-US" altLang="ja-JP" sz="12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市町村が定める再エネ利用促進区域内について、建築士から建築主</a:t>
            </a:r>
            <a:r>
              <a:rPr lang="ja-JP" altLang="en-US" sz="1200" dirty="0" smtClean="0">
                <a:latin typeface="Meiryo UI" panose="020B0604030504040204" pitchFamily="50" charset="-128"/>
                <a:ea typeface="Meiryo UI" panose="020B0604030504040204" pitchFamily="50" charset="-128"/>
              </a:rPr>
              <a:t>へ</a:t>
            </a:r>
            <a:endParaRPr lang="en-US" altLang="ja-JP" sz="1200" dirty="0" smtClean="0">
              <a:latin typeface="Meiryo UI" panose="020B0604030504040204" pitchFamily="50" charset="-128"/>
              <a:ea typeface="Meiryo UI" panose="020B0604030504040204" pitchFamily="50" charset="-128"/>
            </a:endParaRPr>
          </a:p>
          <a:p>
            <a:pPr>
              <a:lnSpc>
                <a:spcPts val="1846"/>
              </a:lnSpc>
            </a:pPr>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再エネ</a:t>
            </a:r>
            <a:r>
              <a:rPr lang="ja-JP" altLang="en-US" sz="1200" dirty="0">
                <a:latin typeface="Meiryo UI" panose="020B0604030504040204" pitchFamily="50" charset="-128"/>
                <a:ea typeface="Meiryo UI" panose="020B0604030504040204" pitchFamily="50" charset="-128"/>
              </a:rPr>
              <a:t>設備の導入効果</a:t>
            </a:r>
            <a:r>
              <a:rPr lang="ja-JP" altLang="en-US" sz="1200" dirty="0" smtClean="0">
                <a:latin typeface="Meiryo UI" panose="020B0604030504040204" pitchFamily="50" charset="-128"/>
                <a:ea typeface="Meiryo UI" panose="020B0604030504040204" pitchFamily="50" charset="-128"/>
              </a:rPr>
              <a:t>の説明</a:t>
            </a:r>
            <a:r>
              <a:rPr lang="ja-JP" altLang="en-US" sz="1200" dirty="0">
                <a:latin typeface="Meiryo UI" panose="020B0604030504040204" pitchFamily="50" charset="-128"/>
                <a:ea typeface="Meiryo UI" panose="020B0604030504040204" pitchFamily="50" charset="-128"/>
              </a:rPr>
              <a:t>義務を</a:t>
            </a:r>
            <a:r>
              <a:rPr lang="ja-JP" altLang="en-US" sz="1200" dirty="0" smtClean="0">
                <a:latin typeface="Meiryo UI" panose="020B0604030504040204" pitchFamily="50" charset="-128"/>
                <a:ea typeface="Meiryo UI" panose="020B0604030504040204" pitchFamily="50" charset="-128"/>
              </a:rPr>
              <a:t>導入 </a:t>
            </a:r>
            <a:r>
              <a:rPr lang="en-US" altLang="ja-JP" sz="1400" baseline="30000" dirty="0" smtClean="0">
                <a:latin typeface="Meiryo UI" panose="020B0604030504040204" pitchFamily="50" charset="-128"/>
                <a:ea typeface="Meiryo UI" panose="020B0604030504040204" pitchFamily="50" charset="-128"/>
              </a:rPr>
              <a:t>*</a:t>
            </a:r>
            <a:r>
              <a:rPr lang="en-US" altLang="ja-JP" sz="1200" baseline="30000" dirty="0" smtClean="0">
                <a:latin typeface="Meiryo UI" panose="020B0604030504040204" pitchFamily="50" charset="-128"/>
                <a:ea typeface="Meiryo UI" panose="020B0604030504040204" pitchFamily="50" charset="-128"/>
              </a:rPr>
              <a:t>2</a:t>
            </a:r>
            <a:endParaRPr lang="en-US" altLang="ja-JP" sz="1400" baseline="30000" dirty="0" smtClean="0">
              <a:latin typeface="Meiryo UI" panose="020B0604030504040204" pitchFamily="50" charset="-128"/>
              <a:ea typeface="Meiryo UI" panose="020B0604030504040204" pitchFamily="50" charset="-128"/>
            </a:endParaRPr>
          </a:p>
          <a:p>
            <a:pPr>
              <a:lnSpc>
                <a:spcPts val="1846"/>
              </a:lnSpc>
            </a:pP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省エネ改修や再エネ設備の導入に支障となる高さ制限等の合理化 </a:t>
            </a:r>
            <a:r>
              <a:rPr lang="en-US" altLang="ja-JP" sz="1400" baseline="30000" dirty="0" smtClean="0">
                <a:latin typeface="Meiryo UI" panose="020B0604030504040204" pitchFamily="50" charset="-128"/>
                <a:ea typeface="Meiryo UI" panose="020B0604030504040204" pitchFamily="50" charset="-128"/>
              </a:rPr>
              <a:t>*</a:t>
            </a:r>
            <a:r>
              <a:rPr lang="en-US" altLang="ja-JP" sz="1200" baseline="300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等</a:t>
            </a:r>
          </a:p>
          <a:p>
            <a:pPr>
              <a:lnSpc>
                <a:spcPts val="2585"/>
              </a:lnSpc>
            </a:pPr>
            <a:r>
              <a:rPr lang="ja-JP" altLang="en-US" sz="1600" dirty="0" smtClean="0">
                <a:latin typeface="Meiryo UI" panose="020B0604030504040204" pitchFamily="50" charset="-128"/>
                <a:ea typeface="Meiryo UI" panose="020B0604030504040204" pitchFamily="50" charset="-128"/>
              </a:rPr>
              <a:t>        </a:t>
            </a:r>
            <a:r>
              <a:rPr lang="ja-JP" altLang="en-US" sz="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２） 木材利用の促進</a:t>
            </a:r>
          </a:p>
          <a:p>
            <a:pPr>
              <a:lnSpc>
                <a:spcPts val="1846"/>
              </a:lnSpc>
            </a:pPr>
            <a:r>
              <a:rPr lang="ja-JP" altLang="en-US" sz="1292" dirty="0">
                <a:latin typeface="Meiryo UI" panose="020B0604030504040204" pitchFamily="50" charset="-128"/>
                <a:ea typeface="Meiryo UI" panose="020B0604030504040204" pitchFamily="50" charset="-128"/>
              </a:rPr>
              <a:t>　　　</a:t>
            </a:r>
            <a:r>
              <a:rPr lang="ja-JP" altLang="en-US" sz="1292"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防火規制の合理化</a:t>
            </a:r>
          </a:p>
          <a:p>
            <a:pPr>
              <a:lnSpc>
                <a:spcPts val="1846"/>
              </a:lnSpc>
            </a:pPr>
            <a:r>
              <a:rPr lang="ja-JP" altLang="en-US" sz="1108" dirty="0">
                <a:latin typeface="Meiryo UI" panose="020B0604030504040204" pitchFamily="50" charset="-128"/>
                <a:ea typeface="Meiryo UI" panose="020B0604030504040204" pitchFamily="50" charset="-128"/>
              </a:rPr>
              <a:t>　　　　</a:t>
            </a:r>
            <a:r>
              <a:rPr lang="ja-JP" altLang="en-US" sz="1108"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大規模建築物について、大断面材を活用した建築物全体の木造化や、防火区画を</a:t>
            </a:r>
            <a:endParaRPr lang="en-US" altLang="ja-JP" sz="1200" dirty="0">
              <a:latin typeface="Meiryo UI" panose="020B0604030504040204" pitchFamily="50" charset="-128"/>
              <a:ea typeface="Meiryo UI" panose="020B0604030504040204" pitchFamily="50" charset="-128"/>
            </a:endParaRPr>
          </a:p>
          <a:p>
            <a:pPr>
              <a:lnSpc>
                <a:spcPts val="1846"/>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活用</a:t>
            </a:r>
            <a:r>
              <a:rPr lang="ja-JP" altLang="en-US" sz="1200" dirty="0">
                <a:latin typeface="Meiryo UI" panose="020B0604030504040204" pitchFamily="50" charset="-128"/>
                <a:ea typeface="Meiryo UI" panose="020B0604030504040204" pitchFamily="50" charset="-128"/>
              </a:rPr>
              <a:t>した部分的な木造化を可能と</a:t>
            </a:r>
            <a:r>
              <a:rPr lang="ja-JP" altLang="en-US" sz="1200" dirty="0" smtClean="0">
                <a:latin typeface="Meiryo UI" panose="020B0604030504040204" pitchFamily="50" charset="-128"/>
                <a:ea typeface="Meiryo UI" panose="020B0604030504040204" pitchFamily="50" charset="-128"/>
              </a:rPr>
              <a:t>する </a:t>
            </a:r>
            <a:r>
              <a:rPr lang="en-US" altLang="ja-JP" sz="1400" baseline="30000" dirty="0" smtClean="0">
                <a:latin typeface="Meiryo UI" panose="020B0604030504040204" pitchFamily="50" charset="-128"/>
                <a:ea typeface="Meiryo UI" panose="020B0604030504040204" pitchFamily="50" charset="-128"/>
              </a:rPr>
              <a:t>*</a:t>
            </a:r>
            <a:r>
              <a:rPr lang="en-US" altLang="ja-JP" sz="1200" baseline="30000" dirty="0" smtClean="0">
                <a:latin typeface="Meiryo UI" panose="020B0604030504040204" pitchFamily="50" charset="-128"/>
                <a:ea typeface="Meiryo UI" panose="020B0604030504040204" pitchFamily="50" charset="-128"/>
              </a:rPr>
              <a:t>2</a:t>
            </a:r>
            <a:endParaRPr lang="en-US" altLang="ja-JP" sz="1400" dirty="0" smtClean="0">
              <a:latin typeface="Meiryo UI" panose="020B0604030504040204" pitchFamily="50" charset="-128"/>
              <a:ea typeface="Meiryo UI" panose="020B0604030504040204" pitchFamily="50" charset="-128"/>
            </a:endParaRPr>
          </a:p>
          <a:p>
            <a:pPr>
              <a:lnSpc>
                <a:spcPts val="1846"/>
              </a:lnSpc>
            </a:pPr>
            <a:r>
              <a:rPr lang="ja-JP" altLang="en-US" sz="1108" dirty="0">
                <a:latin typeface="Meiryo UI" panose="020B0604030504040204" pitchFamily="50" charset="-128"/>
                <a:ea typeface="Meiryo UI" panose="020B0604030504040204" pitchFamily="50" charset="-128"/>
              </a:rPr>
              <a:t>　　　　　</a:t>
            </a:r>
            <a:r>
              <a:rPr lang="ja-JP" altLang="en-US" sz="1108"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防火規制上、別棟扱いを認め、低層部分の木造化を可能</a:t>
            </a:r>
            <a:r>
              <a:rPr lang="ja-JP" altLang="en-US" sz="1200" dirty="0" smtClean="0">
                <a:latin typeface="Meiryo UI" panose="020B0604030504040204" pitchFamily="50" charset="-128"/>
                <a:ea typeface="Meiryo UI" panose="020B0604030504040204" pitchFamily="50" charset="-128"/>
              </a:rPr>
              <a:t>に </a:t>
            </a:r>
            <a:r>
              <a:rPr lang="en-US" altLang="ja-JP" sz="1400" baseline="30000" dirty="0" smtClean="0">
                <a:latin typeface="Meiryo UI" panose="020B0604030504040204" pitchFamily="50" charset="-128"/>
                <a:ea typeface="Meiryo UI" panose="020B0604030504040204" pitchFamily="50" charset="-128"/>
              </a:rPr>
              <a:t>*</a:t>
            </a:r>
            <a:r>
              <a:rPr lang="en-US" altLang="ja-JP" sz="1200" baseline="30000" dirty="0" smtClean="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　　　　　　　　</a:t>
            </a:r>
            <a:endParaRPr lang="en-US" altLang="ja-JP" sz="1108" dirty="0">
              <a:latin typeface="Meiryo UI" panose="020B0604030504040204" pitchFamily="50" charset="-128"/>
              <a:ea typeface="Meiryo UI" panose="020B0604030504040204" pitchFamily="50" charset="-128"/>
            </a:endParaRPr>
          </a:p>
          <a:p>
            <a:pPr>
              <a:lnSpc>
                <a:spcPts val="1846"/>
              </a:lnSpc>
            </a:pPr>
            <a:r>
              <a:rPr lang="ja-JP" altLang="en-US" sz="1292" dirty="0">
                <a:latin typeface="Meiryo UI" panose="020B0604030504040204" pitchFamily="50" charset="-128"/>
                <a:ea typeface="Meiryo UI" panose="020B0604030504040204" pitchFamily="50" charset="-128"/>
              </a:rPr>
              <a:t>　　　</a:t>
            </a:r>
            <a:r>
              <a:rPr lang="ja-JP" altLang="en-US" sz="1292"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構造規制の合理化</a:t>
            </a:r>
          </a:p>
          <a:p>
            <a:pPr>
              <a:lnSpc>
                <a:spcPts val="1846"/>
              </a:lnSpc>
            </a:pPr>
            <a:r>
              <a:rPr lang="ja-JP" altLang="en-US" sz="1292"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　</a:t>
            </a:r>
            <a:r>
              <a:rPr lang="ja-JP" altLang="en-US" sz="1108"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spc="-80" dirty="0">
                <a:latin typeface="Meiryo UI" panose="020B0604030504040204" pitchFamily="50" charset="-128"/>
                <a:ea typeface="Meiryo UI" panose="020B0604030504040204" pitchFamily="50" charset="-128"/>
              </a:rPr>
              <a:t>二級建築士でも行える簡易な構造計算で建築可能な３階建て木造建築物の範囲の</a:t>
            </a:r>
            <a:r>
              <a:rPr lang="ja-JP" altLang="en-US" sz="1200" spc="-80" dirty="0" smtClean="0">
                <a:latin typeface="Meiryo UI" panose="020B0604030504040204" pitchFamily="50" charset="-128"/>
                <a:ea typeface="Meiryo UI" panose="020B0604030504040204" pitchFamily="50" charset="-128"/>
              </a:rPr>
              <a:t>拡大</a:t>
            </a:r>
            <a:r>
              <a:rPr lang="en-US" altLang="ja-JP" sz="1400" baseline="30000" dirty="0">
                <a:latin typeface="Meiryo UI" panose="020B0604030504040204" pitchFamily="50" charset="-128"/>
                <a:ea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等</a:t>
            </a:r>
          </a:p>
          <a:p>
            <a:endParaRPr lang="en-US" altLang="ja-JP" sz="554" dirty="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３） その他                                                            </a:t>
            </a:r>
          </a:p>
          <a:p>
            <a:r>
              <a:rPr lang="ja-JP" altLang="en-US" sz="1292" dirty="0">
                <a:latin typeface="Meiryo UI" panose="020B0604030504040204" pitchFamily="50" charset="-128"/>
                <a:ea typeface="Meiryo UI" panose="020B0604030504040204" pitchFamily="50" charset="-128"/>
              </a:rPr>
              <a:t>　　　　</a:t>
            </a:r>
            <a:r>
              <a:rPr lang="ja-JP" altLang="en-US" sz="1292"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省エネ基準等に係る適合性チェックの仕組みを</a:t>
            </a:r>
            <a:r>
              <a:rPr lang="ja-JP" altLang="en-US" sz="1200" dirty="0" smtClean="0">
                <a:latin typeface="Meiryo UI" panose="020B0604030504040204" pitchFamily="50" charset="-128"/>
                <a:ea typeface="Meiryo UI" panose="020B0604030504040204" pitchFamily="50" charset="-128"/>
              </a:rPr>
              <a:t>整備 </a:t>
            </a:r>
            <a:r>
              <a:rPr lang="en-US" altLang="ja-JP" sz="1400" baseline="30000" dirty="0" smtClean="0">
                <a:latin typeface="Meiryo UI" panose="020B0604030504040204" pitchFamily="50" charset="-128"/>
                <a:ea typeface="Meiryo UI" panose="020B0604030504040204" pitchFamily="50" charset="-128"/>
              </a:rPr>
              <a:t>*</a:t>
            </a:r>
            <a:r>
              <a:rPr lang="en-US" altLang="ja-JP" sz="1200" baseline="30000" dirty="0">
                <a:latin typeface="Meiryo UI" panose="020B0604030504040204" pitchFamily="50" charset="-128"/>
                <a:ea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等　</a:t>
            </a:r>
            <a:r>
              <a:rPr lang="ja-JP" altLang="en-US" sz="1108" dirty="0">
                <a:latin typeface="Meiryo UI" panose="020B0604030504040204" pitchFamily="50" charset="-128"/>
                <a:ea typeface="Meiryo UI" panose="020B0604030504040204" pitchFamily="50" charset="-128"/>
              </a:rPr>
              <a:t>　　　　　　　　　　　　　</a:t>
            </a:r>
            <a:endParaRPr lang="zh-CN" altLang="en-US" sz="1108"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4"/>
          <a:stretch>
            <a:fillRect/>
          </a:stretch>
        </p:blipFill>
        <p:spPr>
          <a:xfrm>
            <a:off x="6822991" y="919765"/>
            <a:ext cx="2876015" cy="3546953"/>
          </a:xfrm>
          <a:prstGeom prst="rect">
            <a:avLst/>
          </a:prstGeom>
        </p:spPr>
      </p:pic>
      <p:sp>
        <p:nvSpPr>
          <p:cNvPr id="15" name="正方形/長方形 14">
            <a:extLst>
              <a:ext uri="{FF2B5EF4-FFF2-40B4-BE49-F238E27FC236}">
                <a16:creationId xmlns:a16="http://schemas.microsoft.com/office/drawing/2014/main" id="{B2214278-2596-4ED4-9E11-B8C83DB4BFF5}"/>
              </a:ext>
            </a:extLst>
          </p:cNvPr>
          <p:cNvSpPr/>
          <p:nvPr/>
        </p:nvSpPr>
        <p:spPr bwMode="gray">
          <a:xfrm>
            <a:off x="86609" y="941967"/>
            <a:ext cx="6736382" cy="70219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5250" defTabSz="793425">
              <a:spcBef>
                <a:spcPts val="300"/>
              </a:spcBef>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spc="-140" dirty="0">
                <a:latin typeface="Meiryo UI" panose="020B0604030504040204" pitchFamily="50" charset="-128"/>
                <a:ea typeface="Meiryo UI" panose="020B0604030504040204" pitchFamily="50" charset="-128"/>
                <a:cs typeface="Meiryo UI" panose="020B0604030504040204" pitchFamily="50" charset="-128"/>
              </a:rPr>
              <a:t>脱炭素社会の実現に資するための建築物のエネルギー消費</a:t>
            </a:r>
            <a:r>
              <a:rPr lang="ja-JP" altLang="en-US" b="1" spc="-140" dirty="0" smtClean="0">
                <a:latin typeface="Meiryo UI" panose="020B0604030504040204" pitchFamily="50" charset="-128"/>
                <a:ea typeface="Meiryo UI" panose="020B0604030504040204" pitchFamily="50" charset="-128"/>
                <a:cs typeface="Meiryo UI" panose="020B0604030504040204" pitchFamily="50" charset="-128"/>
              </a:rPr>
              <a:t>性能の向上</a:t>
            </a:r>
            <a:endParaRPr lang="en-US" altLang="ja-JP" b="1" spc="-140"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b="1" spc="-100" dirty="0" smtClean="0">
                <a:latin typeface="Meiryo UI" panose="020B0604030504040204" pitchFamily="50" charset="-128"/>
                <a:ea typeface="Meiryo UI" panose="020B0604030504040204" pitchFamily="50" charset="-128"/>
                <a:cs typeface="Meiryo UI" panose="020B0604030504040204" pitchFamily="50" charset="-128"/>
              </a:rPr>
              <a:t>   に関する法律等の一部を改正する法律（令和４年６月１７日公布）</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6701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9150</Words>
  <Application>Microsoft Office PowerPoint</Application>
  <PresentationFormat>A4 210 x 297 mm</PresentationFormat>
  <Paragraphs>1162</Paragraphs>
  <Slides>43</Slides>
  <Notes>32</Notes>
  <HiddenSlides>0</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43</vt:i4>
      </vt:variant>
    </vt:vector>
  </HeadingPairs>
  <TitlesOfParts>
    <vt:vector size="65" baseType="lpstr">
      <vt:lpstr>BIZ UDPゴシック</vt:lpstr>
      <vt:lpstr>BIZ UDゴシック</vt:lpstr>
      <vt:lpstr>HGPｺﾞｼｯｸM</vt:lpstr>
      <vt:lpstr>HGP創英角ｺﾞｼｯｸUB</vt:lpstr>
      <vt:lpstr>HGSｺﾞｼｯｸM</vt:lpstr>
      <vt:lpstr>HG丸ｺﾞｼｯｸM-PRO</vt:lpstr>
      <vt:lpstr>Meiryo UI</vt:lpstr>
      <vt:lpstr>ＭＳ Ｐゴシック</vt:lpstr>
      <vt:lpstr>ＭＳ Ｐ明朝</vt:lpstr>
      <vt:lpstr>ＭＳ 明朝</vt:lpstr>
      <vt:lpstr>UD デジタル 教科書体 NK-R</vt:lpstr>
      <vt:lpstr>メイリオ</vt:lpstr>
      <vt:lpstr>游ゴシック</vt:lpstr>
      <vt:lpstr>游ゴシック Medium</vt:lpstr>
      <vt:lpstr>游明朝</vt:lpstr>
      <vt:lpstr>Arial</vt:lpstr>
      <vt:lpstr>Calibri</vt:lpstr>
      <vt:lpstr>Century</vt:lpstr>
      <vt:lpstr>Times New Roman</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2022-08-15T00:26:53Z</dcterms:created>
  <dcterms:modified xsi:type="dcterms:W3CDTF">2022-08-15T00:26:59Z</dcterms:modified>
</cp:coreProperties>
</file>