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9251" autoAdjust="0"/>
  </p:normalViewPr>
  <p:slideViewPr>
    <p:cSldViewPr>
      <p:cViewPr>
        <p:scale>
          <a:sx n="100" d="100"/>
          <a:sy n="100" d="100"/>
        </p:scale>
        <p:origin x="-534" y="-10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339725"/>
          </a:xfrm>
          <a:prstGeom prst="rect">
            <a:avLst/>
          </a:prstGeom>
        </p:spPr>
        <p:txBody>
          <a:bodyPr vert="horz" lIns="91430" tIns="45715" rIns="91430" bIns="45715"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275" y="1"/>
            <a:ext cx="4308476" cy="339725"/>
          </a:xfrm>
          <a:prstGeom prst="rect">
            <a:avLst/>
          </a:prstGeom>
        </p:spPr>
        <p:txBody>
          <a:bodyPr vert="horz" lIns="91430" tIns="45715" rIns="91430" bIns="45715" rtlCol="0"/>
          <a:lstStyle>
            <a:lvl1pPr algn="r">
              <a:defRPr sz="1100"/>
            </a:lvl1pPr>
          </a:lstStyle>
          <a:p>
            <a:fld id="{995984E8-3855-41EB-AABD-1349A18638C2}" type="datetimeFigureOut">
              <a:rPr kumimoji="1" lang="ja-JP" altLang="en-US" smtClean="0"/>
              <a:t>2021/8/25</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993776" y="3233740"/>
            <a:ext cx="7951788" cy="3062286"/>
          </a:xfrm>
          <a:prstGeom prst="rect">
            <a:avLst/>
          </a:prstGeom>
        </p:spPr>
        <p:txBody>
          <a:bodyPr vert="horz" lIns="91430" tIns="45715" rIns="91430"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90"/>
            <a:ext cx="4306888" cy="339725"/>
          </a:xfrm>
          <a:prstGeom prst="rect">
            <a:avLst/>
          </a:prstGeom>
        </p:spPr>
        <p:txBody>
          <a:bodyPr vert="horz" lIns="91430" tIns="45715" rIns="91430" bIns="4571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275" y="6465890"/>
            <a:ext cx="4308476" cy="339725"/>
          </a:xfrm>
          <a:prstGeom prst="rect">
            <a:avLst/>
          </a:prstGeom>
        </p:spPr>
        <p:txBody>
          <a:bodyPr vert="horz" lIns="91430" tIns="45715" rIns="91430" bIns="45715" rtlCol="0" anchor="b"/>
          <a:lstStyle>
            <a:lvl1pPr algn="r">
              <a:defRPr sz="1100"/>
            </a:lvl1pPr>
          </a:lstStyle>
          <a:p>
            <a:fld id="{87A422D6-F9D3-408E-AE63-E7AB5B5D5AF5}" type="slidenum">
              <a:rPr kumimoji="1" lang="ja-JP" altLang="en-US" smtClean="0"/>
              <a:t>‹#›</a:t>
            </a:fld>
            <a:endParaRPr kumimoji="1" lang="ja-JP" altLang="en-US"/>
          </a:p>
        </p:txBody>
      </p:sp>
    </p:spTree>
    <p:extLst>
      <p:ext uri="{BB962C8B-B14F-4D97-AF65-F5344CB8AC3E}">
        <p14:creationId xmlns:p14="http://schemas.microsoft.com/office/powerpoint/2010/main" val="329168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75409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7569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366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703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4599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91143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46646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61298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52947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245852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207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75A48CC-28D5-4DB3-82F9-8A5F8BBEF9CC}" type="datetimeFigureOut">
              <a:rPr kumimoji="1" lang="ja-JP" altLang="en-US" smtClean="0"/>
              <a:t>2021/8/25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7942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8" name="直線コネクタ 287"/>
          <p:cNvCxnSpPr/>
          <p:nvPr/>
        </p:nvCxnSpPr>
        <p:spPr>
          <a:xfrm>
            <a:off x="7872412" y="1595734"/>
            <a:ext cx="0" cy="403738"/>
          </a:xfrm>
          <a:prstGeom prst="line">
            <a:avLst/>
          </a:prstGeom>
          <a:ln w="19050">
            <a:solidFill>
              <a:schemeClr val="accent1"/>
            </a:solidFill>
            <a:headEnd type="none" w="med" len="med"/>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1987631" y="8132046"/>
            <a:ext cx="10726704" cy="1418120"/>
          </a:xfrm>
          <a:prstGeom prst="rect">
            <a:avLst/>
          </a:prstGeom>
          <a:noFill/>
          <a:ln w="12700">
            <a:solidFill>
              <a:schemeClr val="tx2"/>
            </a:solidFill>
            <a:prstDash val="sysDash"/>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92355" y="597229"/>
            <a:ext cx="2641024" cy="162045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42" name="テキスト ボックス 41"/>
          <p:cNvSpPr txBox="1"/>
          <p:nvPr/>
        </p:nvSpPr>
        <p:spPr>
          <a:xfrm>
            <a:off x="153969" y="774815"/>
            <a:ext cx="2574761" cy="1404000"/>
          </a:xfrm>
          <a:prstGeom prst="rect">
            <a:avLst/>
          </a:prstGeom>
          <a:noFill/>
          <a:ln>
            <a:noFill/>
          </a:ln>
        </p:spPr>
        <p:txBody>
          <a:bodyPr wrap="square" lIns="0" tIns="0" rIns="35993" bIns="0" rtlCol="0" anchor="t" anchorCtr="0">
            <a:noAutofit/>
          </a:bodyPr>
          <a:lstStyle/>
          <a:p>
            <a:pPr marL="174593" indent="-174593">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今後、住生活に関する政策がめざす</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べき目標、政策の枠組みや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施策展開</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の方向性を示す</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住生活基本法に</a:t>
            </a:r>
            <a:r>
              <a:rPr lang="ja-JP" altLang="en-US" sz="1000" spc="-29"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大阪府住生活基本計画」として策定。</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計画期間は、令和３年度から令和</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12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年間とする</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。概ね５年を基本として、必要に応じて計画の見直しを</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23002" y="476936"/>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「住まうビジョン・大阪」とは</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タイトル 16"/>
          <p:cNvSpPr>
            <a:spLocks noGrp="1"/>
          </p:cNvSpPr>
          <p:nvPr>
            <p:ph type="ctrTitle"/>
          </p:nvPr>
        </p:nvSpPr>
        <p:spPr>
          <a:xfrm>
            <a:off x="0" y="-30872"/>
            <a:ext cx="12801600" cy="411205"/>
          </a:xfrm>
          <a:solidFill>
            <a:srgbClr val="00B0F0"/>
          </a:solidFill>
          <a:ln w="12700">
            <a:noFill/>
          </a:ln>
        </p:spPr>
        <p:txBody>
          <a:bodyPr>
            <a:noAutofit/>
          </a:bodyPr>
          <a:lstStyle/>
          <a:p>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住まうビジョン・大阪（案）の概要</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0" name="グループ化 349"/>
          <p:cNvGrpSpPr/>
          <p:nvPr/>
        </p:nvGrpSpPr>
        <p:grpSpPr>
          <a:xfrm>
            <a:off x="2766448" y="3610002"/>
            <a:ext cx="369136" cy="756000"/>
            <a:chOff x="64096" y="3538203"/>
            <a:chExt cx="468000" cy="756000"/>
          </a:xfrm>
        </p:grpSpPr>
        <p:sp>
          <p:nvSpPr>
            <p:cNvPr id="351" name="円/楕円 350"/>
            <p:cNvSpPr/>
            <p:nvPr/>
          </p:nvSpPr>
          <p:spPr>
            <a:xfrm>
              <a:off x="64096" y="3538203"/>
              <a:ext cx="468000" cy="756000"/>
            </a:xfrm>
            <a:prstGeom prst="ellips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52" name="Rectangle 2"/>
            <p:cNvSpPr>
              <a:spLocks noChangeArrowheads="1"/>
            </p:cNvSpPr>
            <p:nvPr/>
          </p:nvSpPr>
          <p:spPr bwMode="auto">
            <a:xfrm>
              <a:off x="89577" y="3587947"/>
              <a:ext cx="366239" cy="688457"/>
            </a:xfrm>
            <a:prstGeom prst="rect">
              <a:avLst/>
            </a:prstGeom>
            <a:noFill/>
            <a:ln w="9525">
              <a:no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a:t>
              </a: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展開の</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lnSpc>
                  <a:spcPts val="1260"/>
                </a:lnSpc>
                <a:spcBef>
                  <a:spcPts val="0"/>
                </a:spcBef>
                <a:tabLst>
                  <a:tab pos="1000125" algn="l"/>
                </a:tabLst>
              </a:pP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視点</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grpSp>
      <p:sp>
        <p:nvSpPr>
          <p:cNvPr id="283" name="テキスト ボックス 282"/>
          <p:cNvSpPr txBox="1"/>
          <p:nvPr/>
        </p:nvSpPr>
        <p:spPr>
          <a:xfrm>
            <a:off x="8041197" y="3151420"/>
            <a:ext cx="2259965"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テキスト ボックス 283"/>
          <p:cNvSpPr txBox="1"/>
          <p:nvPr/>
        </p:nvSpPr>
        <p:spPr>
          <a:xfrm>
            <a:off x="10473431" y="3142763"/>
            <a:ext cx="2240903" cy="4933857"/>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テキスト ボックス 284"/>
          <p:cNvSpPr txBox="1"/>
          <p:nvPr/>
        </p:nvSpPr>
        <p:spPr>
          <a:xfrm>
            <a:off x="5622989" y="3151420"/>
            <a:ext cx="2245048"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6" name="テキスト ボックス 285"/>
          <p:cNvSpPr txBox="1"/>
          <p:nvPr/>
        </p:nvSpPr>
        <p:spPr>
          <a:xfrm>
            <a:off x="3187509" y="3151420"/>
            <a:ext cx="2249740"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フリーフォーム 288"/>
          <p:cNvSpPr/>
          <p:nvPr/>
        </p:nvSpPr>
        <p:spPr>
          <a:xfrm>
            <a:off x="6032182" y="2012315"/>
            <a:ext cx="381811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0" name="フリーフォーム 289"/>
          <p:cNvSpPr/>
          <p:nvPr/>
        </p:nvSpPr>
        <p:spPr>
          <a:xfrm>
            <a:off x="4263598" y="2719552"/>
            <a:ext cx="7334532"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1" name="フリーフォーム 290"/>
          <p:cNvSpPr/>
          <p:nvPr/>
        </p:nvSpPr>
        <p:spPr>
          <a:xfrm>
            <a:off x="6692545" y="2719552"/>
            <a:ext cx="247489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cxnSp>
        <p:nvCxnSpPr>
          <p:cNvPr id="292" name="直線コネクタ 291"/>
          <p:cNvCxnSpPr/>
          <p:nvPr/>
        </p:nvCxnSpPr>
        <p:spPr>
          <a:xfrm>
            <a:off x="6032182" y="2443043"/>
            <a:ext cx="0" cy="276509"/>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9860290" y="2475452"/>
            <a:ext cx="0" cy="244100"/>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sp>
        <p:nvSpPr>
          <p:cNvPr id="295" name="角丸四角形 294"/>
          <p:cNvSpPr/>
          <p:nvPr/>
        </p:nvSpPr>
        <p:spPr>
          <a:xfrm>
            <a:off x="5617258" y="2877094"/>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都市の魅力を育む</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角丸四角形 295"/>
          <p:cNvSpPr/>
          <p:nvPr/>
        </p:nvSpPr>
        <p:spPr>
          <a:xfrm>
            <a:off x="3188330" y="2877809"/>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くらしの質を</a:t>
            </a:r>
            <a:r>
              <a:rPr lang="ja-JP" altLang="en-US"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a:t>
            </a: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める</a:t>
            </a:r>
            <a:endParaRPr lang="en-US" altLang="ja-JP"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8046186" y="2893147"/>
            <a:ext cx="2254977"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支える</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8" name="角丸四角形 297"/>
          <p:cNvSpPr/>
          <p:nvPr/>
        </p:nvSpPr>
        <p:spPr>
          <a:xfrm>
            <a:off x="10473432" y="2890914"/>
            <a:ext cx="2262806"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9" name="角丸四角形 298"/>
          <p:cNvSpPr/>
          <p:nvPr/>
        </p:nvSpPr>
        <p:spPr>
          <a:xfrm>
            <a:off x="8110957" y="2137276"/>
            <a:ext cx="3715027"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安全・安心にくらすことができる住まいと都市</a:t>
            </a:r>
          </a:p>
        </p:txBody>
      </p:sp>
      <p:sp>
        <p:nvSpPr>
          <p:cNvPr id="300" name="角丸四角形 299"/>
          <p:cNvSpPr/>
          <p:nvPr/>
        </p:nvSpPr>
        <p:spPr>
          <a:xfrm>
            <a:off x="4215098" y="2140129"/>
            <a:ext cx="3418769"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活力と魅力あふれる住まいと都市</a:t>
            </a:r>
          </a:p>
        </p:txBody>
      </p:sp>
      <p:sp>
        <p:nvSpPr>
          <p:cNvPr id="302" name="Rectangle 2"/>
          <p:cNvSpPr>
            <a:spLocks noChangeArrowheads="1"/>
          </p:cNvSpPr>
          <p:nvPr/>
        </p:nvSpPr>
        <p:spPr bwMode="auto">
          <a:xfrm>
            <a:off x="2812633" y="1884416"/>
            <a:ext cx="317243" cy="1601025"/>
          </a:xfrm>
          <a:prstGeom prst="roundRect">
            <a:avLst/>
          </a:prstGeom>
          <a:solidFill>
            <a:srgbClr val="00B0F0"/>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00"/>
              </a:lnSpc>
              <a:spcBef>
                <a:spcPts val="0"/>
              </a:spcBef>
              <a:tabLst>
                <a:tab pos="1000125"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及</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び施策の方向性</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03" name="テキスト ボックス 302"/>
          <p:cNvSpPr txBox="1"/>
          <p:nvPr/>
        </p:nvSpPr>
        <p:spPr>
          <a:xfrm>
            <a:off x="3187509" y="4409527"/>
            <a:ext cx="2249740" cy="2880000"/>
          </a:xfrm>
          <a:prstGeom prst="rect">
            <a:avLst/>
          </a:prstGeom>
          <a:noFill/>
          <a:ln w="9525">
            <a:noFill/>
            <a:prstDash val="solid"/>
          </a:ln>
        </p:spPr>
        <p:txBody>
          <a:bodyPr wrap="square" lIns="50400" tIns="0" rIns="50400" bIns="0" rtlCol="0" anchor="t" anchorCtr="0">
            <a:noAutofit/>
          </a:bodyPr>
          <a:lstStyle/>
          <a:p>
            <a:pPr>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○新たなライフスタイルを支える身近な</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000" spc="-29"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○健康でいきいきとくらせる住まい・まちづくり</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6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○多様なニーズに対応した良質なストック</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4" name="テキスト ボックス 303"/>
          <p:cNvSpPr txBox="1"/>
          <p:nvPr/>
        </p:nvSpPr>
        <p:spPr>
          <a:xfrm>
            <a:off x="3253885" y="4779725"/>
            <a:ext cx="2133600" cy="648072"/>
          </a:xfrm>
          <a:prstGeom prst="rect">
            <a:avLst/>
          </a:prstGeom>
          <a:solidFill>
            <a:schemeClr val="bg1"/>
          </a:solidFill>
          <a:ln w="3175">
            <a:solidFill>
              <a:schemeClr val="tx2"/>
            </a:solidFill>
            <a:prstDash val="dash"/>
          </a:ln>
        </p:spPr>
        <p:txBody>
          <a:bodyPr wrap="square" lIns="36000" tIns="0" rIns="36000" bIns="0" rtlCol="0" anchor="ctr" anchorCtr="0">
            <a:noAutofit/>
          </a:bodyPr>
          <a:lstStyle/>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・スマートシティ等による個性のあるまちづくりの推進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・郊外住宅地（ニュータウン）の再生、活性化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304"/>
          <p:cNvSpPr txBox="1"/>
          <p:nvPr/>
        </p:nvSpPr>
        <p:spPr>
          <a:xfrm>
            <a:off x="3249177" y="5729518"/>
            <a:ext cx="2138307" cy="91395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普及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・建築物の省エネルギー化の推進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・みどりあふれる居住空間の形成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6" name="テキスト ボックス 305"/>
          <p:cNvSpPr txBox="1"/>
          <p:nvPr/>
        </p:nvSpPr>
        <p:spPr>
          <a:xfrm>
            <a:off x="3256165" y="7118700"/>
            <a:ext cx="2131319" cy="908506"/>
          </a:xfrm>
          <a:prstGeom prst="rect">
            <a:avLst/>
          </a:prstGeom>
          <a:solidFill>
            <a:schemeClr val="bg1"/>
          </a:solidFill>
          <a:ln w="3175">
            <a:solidFill>
              <a:schemeClr val="tx2"/>
            </a:solidFill>
            <a:prstDash val="dash"/>
          </a:ln>
        </p:spPr>
        <p:txBody>
          <a:bodyPr wrap="square" lIns="50400" tIns="50400" rIns="50400" bIns="50400" rtlCol="0" anchor="ctr" anchorCtr="0">
            <a:noAutofit/>
          </a:bodyPr>
          <a:lstStyle/>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・空家等を活用したまちづくりの推進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・分譲マンションの管理適正化・再生推進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7" name="テキスト ボックス 306"/>
          <p:cNvSpPr txBox="1"/>
          <p:nvPr/>
        </p:nvSpPr>
        <p:spPr>
          <a:xfrm>
            <a:off x="5631796" y="4409528"/>
            <a:ext cx="2200837" cy="3646782"/>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○活力と魅力ある都市空間の創造</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○世界に誇れる景観づくり</a:t>
            </a:r>
            <a:r>
              <a:rPr lang="ja-JP" altLang="en-US" sz="1000" spc="-56"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56"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○ユニバーサルデザインのまちづくりの推進</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テキスト ボックス 307"/>
          <p:cNvSpPr txBox="1"/>
          <p:nvPr/>
        </p:nvSpPr>
        <p:spPr>
          <a:xfrm>
            <a:off x="5698017" y="4618484"/>
            <a:ext cx="2134616" cy="970555"/>
          </a:xfrm>
          <a:prstGeom prst="rect">
            <a:avLst/>
          </a:prstGeom>
          <a:solidFill>
            <a:schemeClr val="bg1"/>
          </a:solidFill>
          <a:ln w="3175">
            <a:solidFill>
              <a:schemeClr val="tx2"/>
            </a:solidFill>
            <a:prstDash val="dash"/>
          </a:ln>
        </p:spPr>
        <p:txBody>
          <a:bodyPr wrap="square" lIns="36000" tIns="36000" rIns="0" bIns="36000" rtlCol="0" anchor="ctr" anchorCtr="0">
            <a:noAutofit/>
          </a:bodyPr>
          <a:lstStyle/>
          <a:p>
            <a:pPr marL="92075" indent="-92075">
              <a:lnSpc>
                <a:spcPct val="150000"/>
              </a:lnSpc>
            </a:pPr>
            <a:r>
              <a:rPr lang="ja-JP" altLang="en-US" sz="800" spc="-30" dirty="0" smtClean="0">
                <a:latin typeface="Meiryo UI" panose="020B0604030504040204" pitchFamily="50" charset="-128"/>
                <a:ea typeface="Meiryo UI" panose="020B0604030504040204" pitchFamily="50" charset="-128"/>
                <a:cs typeface="Meiryo UI" panose="020B0604030504040204" pitchFamily="50" charset="-128"/>
              </a:rPr>
              <a:t>・都心部の象徴的なエリアのまちづくり</a:t>
            </a:r>
            <a:endParaRPr lang="en-US" altLang="ja-JP" sz="800" spc="-3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・広域的な都市間連携等による地域価値の創造</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テキスト ボックス 308"/>
          <p:cNvSpPr txBox="1"/>
          <p:nvPr/>
        </p:nvSpPr>
        <p:spPr>
          <a:xfrm>
            <a:off x="5684536" y="6079471"/>
            <a:ext cx="2134616" cy="471364"/>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92075" indent="-92075">
              <a:lnSpc>
                <a:spcPct val="150000"/>
              </a:lnSpc>
            </a:pPr>
            <a:r>
              <a:rPr lang="ja-JP" altLang="en-US" sz="800" spc="-28" dirty="0" smtClean="0">
                <a:latin typeface="Meiryo UI" panose="020B0604030504040204" pitchFamily="50" charset="-128"/>
                <a:ea typeface="Meiryo UI" panose="020B0604030504040204" pitchFamily="50" charset="-128"/>
                <a:cs typeface="Meiryo UI" panose="020B0604030504040204" pitchFamily="50" charset="-128"/>
              </a:rPr>
              <a:t>・広域的観点からの景観形成</a:t>
            </a:r>
            <a:endParaRPr lang="en-US" altLang="ja-JP" sz="800" spc="-28"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42" dirty="0" smtClean="0">
                <a:latin typeface="Meiryo UI" panose="020B0604030504040204" pitchFamily="50" charset="-128"/>
                <a:ea typeface="Meiryo UI" panose="020B0604030504040204" pitchFamily="50" charset="-128"/>
                <a:cs typeface="Meiryo UI" panose="020B0604030504040204" pitchFamily="50" charset="-128"/>
              </a:rPr>
              <a:t>・ビュースポット（視点場）の活用</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 name="テキスト ボックス 309"/>
          <p:cNvSpPr txBox="1"/>
          <p:nvPr/>
        </p:nvSpPr>
        <p:spPr>
          <a:xfrm>
            <a:off x="5683283" y="7118700"/>
            <a:ext cx="2134616" cy="899943"/>
          </a:xfrm>
          <a:prstGeom prst="rect">
            <a:avLst/>
          </a:prstGeom>
          <a:solidFill>
            <a:schemeClr val="bg1"/>
          </a:solidFill>
          <a:ln w="3175">
            <a:solidFill>
              <a:schemeClr val="tx2"/>
            </a:solidFill>
            <a:prstDash val="dash"/>
          </a:ln>
        </p:spPr>
        <p:txBody>
          <a:bodyPr wrap="square" lIns="36000" tIns="36000" rIns="36000" bIns="36000" rtlCol="0" anchor="t" anchorCtr="0">
            <a:noAutofit/>
          </a:bodyPr>
          <a:lstStyle/>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・建築物のバリアフリー化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・福祉のまちづくりの推進</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1" name="テキスト ボックス 310"/>
          <p:cNvSpPr txBox="1"/>
          <p:nvPr/>
        </p:nvSpPr>
        <p:spPr>
          <a:xfrm>
            <a:off x="8043282" y="4409527"/>
            <a:ext cx="2216141" cy="3359289"/>
          </a:xfrm>
          <a:prstGeom prst="rect">
            <a:avLst/>
          </a:prstGeom>
          <a:noFill/>
          <a:ln w="9525">
            <a:noFill/>
            <a:prstDash val="solid"/>
          </a:ln>
        </p:spPr>
        <p:txBody>
          <a:bodyPr wrap="square" lIns="50400" tIns="0" rIns="50400" bIns="0" rtlCol="0" anchor="t" anchorCtr="0">
            <a:noAutofit/>
          </a:bodyPr>
          <a:lstStyle/>
          <a:p>
            <a:pPr>
              <a:lnSpc>
                <a:spcPts val="13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に強い都市の形成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spcBef>
                <a:spcPts val="18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ct val="150000"/>
              </a:lnSpc>
              <a:spcBef>
                <a:spcPts val="12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○危機事象への備え</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2" name="テキスト ボックス 311"/>
          <p:cNvSpPr txBox="1"/>
          <p:nvPr/>
        </p:nvSpPr>
        <p:spPr>
          <a:xfrm>
            <a:off x="8110957" y="4618484"/>
            <a:ext cx="2145215" cy="97055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密集</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市街地の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整備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・広域緊急交通路沿道の建築物等の耐震化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・災害リスクを考慮したまちづくりの推進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・危険な空家の除却等促進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3" name="テキスト ボックス 312"/>
          <p:cNvSpPr txBox="1"/>
          <p:nvPr/>
        </p:nvSpPr>
        <p:spPr>
          <a:xfrm>
            <a:off x="8111635" y="6024911"/>
            <a:ext cx="2147622" cy="8100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民間住宅・建築物</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耐震化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・公的賃貸住宅、公共施設の耐震化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・建築基準関連の法令順守の徹底</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p:cNvSpPr txBox="1"/>
          <p:nvPr/>
        </p:nvSpPr>
        <p:spPr>
          <a:xfrm>
            <a:off x="10473263" y="4409527"/>
            <a:ext cx="2262807" cy="2741499"/>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○誰もがくらしやすい環境整備</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ts val="2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○多様な住まいを選択できる市場環境整備</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200000"/>
              </a:lnSpc>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○健全な住宅関連産業の育成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 name="テキスト ボックス 316"/>
          <p:cNvSpPr txBox="1"/>
          <p:nvPr/>
        </p:nvSpPr>
        <p:spPr>
          <a:xfrm>
            <a:off x="10522300" y="4618484"/>
            <a:ext cx="2151933" cy="135982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・世帯の多様化や社会情勢の急激な変化に対応</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した住まいの確保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・民間賃貸住宅を活用した居住の安定確保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・公的賃貸住宅ストックの有効活用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を活用したまちづくり</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p:cNvSpPr txBox="1"/>
          <p:nvPr/>
        </p:nvSpPr>
        <p:spPr>
          <a:xfrm>
            <a:off x="10522301" y="7542665"/>
            <a:ext cx="2151932" cy="4847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住まい</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に関する相談体制の充実</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建設</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産業の振興に</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向けた人材育成・環境</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Rectangle 2"/>
          <p:cNvSpPr>
            <a:spLocks noChangeArrowheads="1"/>
          </p:cNvSpPr>
          <p:nvPr/>
        </p:nvSpPr>
        <p:spPr bwMode="auto">
          <a:xfrm>
            <a:off x="2817556" y="4444244"/>
            <a:ext cx="318028" cy="3632376"/>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基本目標の実現に向けた施策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20" name="角丸四角形 319"/>
          <p:cNvSpPr/>
          <p:nvPr/>
        </p:nvSpPr>
        <p:spPr>
          <a:xfrm>
            <a:off x="3164970" y="3610372"/>
            <a:ext cx="9623985" cy="706185"/>
          </a:xfrm>
          <a:prstGeom prst="roundRect">
            <a:avLst>
              <a:gd name="adj" fmla="val 6605"/>
            </a:avLst>
          </a:prstGeom>
          <a:solidFill>
            <a:schemeClr val="bg1"/>
          </a:solidFill>
          <a:ln w="19050">
            <a:solidFill>
              <a:schemeClr val="tx1">
                <a:lumMod val="50000"/>
                <a:lumOff val="50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30" tIns="50400" rIns="91430" bIns="0" numCol="1" spcCol="0" rtlCol="0" fromWordArt="0" anchor="t" anchorCtr="0" forceAA="0" compatLnSpc="1">
            <a:prstTxWarp prst="textNoShape">
              <a:avLst/>
            </a:prstTxWarp>
            <a:noAutofit/>
          </a:bodyPr>
          <a:lstStyle/>
          <a:p>
            <a:pPr algn="ctr">
              <a:lnSpc>
                <a:spcPts val="154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円/楕円 320"/>
          <p:cNvSpPr/>
          <p:nvPr/>
        </p:nvSpPr>
        <p:spPr>
          <a:xfrm rot="5400000">
            <a:off x="4554273" y="2602856"/>
            <a:ext cx="342899"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2" name="角丸四角形 321"/>
          <p:cNvSpPr/>
          <p:nvPr/>
        </p:nvSpPr>
        <p:spPr>
          <a:xfrm>
            <a:off x="3499391" y="3831344"/>
            <a:ext cx="2941732" cy="496114"/>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円/楕円 322"/>
          <p:cNvSpPr/>
          <p:nvPr/>
        </p:nvSpPr>
        <p:spPr>
          <a:xfrm rot="5400000">
            <a:off x="7745290" y="2550541"/>
            <a:ext cx="331694" cy="3057719"/>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4" name="角丸四角形 323"/>
          <p:cNvSpPr/>
          <p:nvPr/>
        </p:nvSpPr>
        <p:spPr>
          <a:xfrm>
            <a:off x="6492585"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共創（コ・クリエーション）</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5" name="円/楕円 324"/>
          <p:cNvSpPr/>
          <p:nvPr/>
        </p:nvSpPr>
        <p:spPr>
          <a:xfrm rot="5400000">
            <a:off x="11031841" y="2602856"/>
            <a:ext cx="331694"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6" name="角丸四角形 325"/>
          <p:cNvSpPr/>
          <p:nvPr/>
        </p:nvSpPr>
        <p:spPr>
          <a:xfrm>
            <a:off x="9763736" y="3942286"/>
            <a:ext cx="2867905" cy="274231"/>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資源の活用（リソース）</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角丸四角形 326"/>
          <p:cNvSpPr/>
          <p:nvPr/>
        </p:nvSpPr>
        <p:spPr>
          <a:xfrm>
            <a:off x="3419492" y="3591954"/>
            <a:ext cx="9144311" cy="288000"/>
          </a:xfrm>
          <a:prstGeom prst="roundRect">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30" tIns="0" rIns="91430" bIns="0" numCol="1" spcCol="0" rtlCol="0" fromWordArt="0" anchor="ctr" anchorCtr="0" forceAA="0" compatLnSpc="1">
            <a:prstTxWarp prst="textNoShape">
              <a:avLst/>
            </a:prstTxWarp>
            <a:noAutofit/>
          </a:bodyPr>
          <a:lstStyle/>
          <a:p>
            <a:pPr marL="124460" indent="-124460" algn="ctr">
              <a:lnSpc>
                <a:spcPts val="2100"/>
              </a:lnSpc>
            </a:pP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好循環を生み出すため、３つの視点を踏まえた様々な施策を構築・推進</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7" name="Rectangle 2"/>
          <p:cNvSpPr>
            <a:spLocks noChangeArrowheads="1"/>
          </p:cNvSpPr>
          <p:nvPr/>
        </p:nvSpPr>
        <p:spPr bwMode="auto">
          <a:xfrm>
            <a:off x="2799642" y="901997"/>
            <a:ext cx="330234" cy="806480"/>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3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48" name="テキスト ボックス 347"/>
          <p:cNvSpPr txBox="1"/>
          <p:nvPr/>
        </p:nvSpPr>
        <p:spPr>
          <a:xfrm>
            <a:off x="10502901" y="6273033"/>
            <a:ext cx="2171700" cy="905499"/>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・賃貸住宅市場の形成</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50" kern="0" spc="-10" dirty="0" smtClean="0">
                <a:latin typeface="Meiryo UI" panose="020B0604030504040204" pitchFamily="50" charset="-128"/>
                <a:ea typeface="Meiryo UI" panose="020B0604030504040204" pitchFamily="50" charset="-128"/>
                <a:cs typeface="Meiryo UI" panose="020B0604030504040204" pitchFamily="50" charset="-128"/>
              </a:rPr>
              <a:t>既存住宅流通・リフォーム市場の環境整備・活性化</a:t>
            </a:r>
            <a:endParaRPr lang="en-US" altLang="ja-JP" sz="750" kern="0" spc="-10"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・住情報の提供や住まい・まちづくり学習（住教育</a:t>
            </a:r>
            <a:r>
              <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・不動産取引等における差別の解消</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9" name="角丸四角形 358"/>
          <p:cNvSpPr/>
          <p:nvPr/>
        </p:nvSpPr>
        <p:spPr>
          <a:xfrm>
            <a:off x="3254856"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多様性（ダイバーシティ）</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1" name="テキスト ボックス 360"/>
          <p:cNvSpPr txBox="1"/>
          <p:nvPr/>
        </p:nvSpPr>
        <p:spPr>
          <a:xfrm>
            <a:off x="8111635" y="7325348"/>
            <a:ext cx="2149633" cy="701857"/>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・大規模災害時等の体制整備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3" name="下カーブ矢印 362"/>
          <p:cNvSpPr/>
          <p:nvPr/>
        </p:nvSpPr>
        <p:spPr>
          <a:xfrm>
            <a:off x="7533000" y="2079429"/>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4" name="下カーブ矢印 363"/>
          <p:cNvSpPr/>
          <p:nvPr/>
        </p:nvSpPr>
        <p:spPr>
          <a:xfrm flipH="1" flipV="1">
            <a:off x="7496846" y="2457968"/>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5" name="テキスト ボックス 364"/>
          <p:cNvSpPr txBox="1"/>
          <p:nvPr/>
        </p:nvSpPr>
        <p:spPr>
          <a:xfrm>
            <a:off x="7401984" y="2288092"/>
            <a:ext cx="931669" cy="187360"/>
          </a:xfrm>
          <a:prstGeom prst="rect">
            <a:avLst/>
          </a:prstGeom>
          <a:noFill/>
        </p:spPr>
        <p:txBody>
          <a:bodyPr wrap="square" rtlCol="0" anchor="ctr" anchorCtr="0">
            <a:noAutofit/>
          </a:bodyPr>
          <a:lstStyle/>
          <a:p>
            <a:pPr algn="ctr"/>
            <a:r>
              <a:rPr lang="ja-JP" altLang="en-US"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好循環</a:t>
            </a:r>
            <a:endParaRPr lang="en-US" altLang="ja-JP"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6" name="正方形/長方形 105"/>
          <p:cNvSpPr/>
          <p:nvPr/>
        </p:nvSpPr>
        <p:spPr>
          <a:xfrm>
            <a:off x="92354" y="2395711"/>
            <a:ext cx="2644672" cy="568090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107" name="テキスト ボックス 106"/>
          <p:cNvSpPr txBox="1"/>
          <p:nvPr/>
        </p:nvSpPr>
        <p:spPr>
          <a:xfrm>
            <a:off x="158619" y="3175700"/>
            <a:ext cx="2479606"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基本的な方針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223002" y="2280434"/>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の構成</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158618" y="3978467"/>
            <a:ext cx="2479607"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基本目標の実現に向けた施策の方向性</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589" y="4253959"/>
            <a:ext cx="2627012" cy="347704"/>
          </a:xfrm>
          <a:prstGeom prst="rect">
            <a:avLst/>
          </a:prstGeom>
          <a:noFill/>
          <a:ln>
            <a:noFill/>
          </a:ln>
        </p:spPr>
        <p:txBody>
          <a:bodyPr wrap="square" lIns="0" tIns="0" rIns="35993" bIns="0" rtlCol="0" anchor="t" anchorCtr="0">
            <a:noAutofit/>
          </a:bodyPr>
          <a:lstStyle/>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○基本目標の実現に向け、施策の方向性と</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取組みを提示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4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くらしの質を高める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「新たな日常」に</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し、大阪に住まう人々が、</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いきいきと快適にくらすことができる住まいやまち</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都市の魅力を育む</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大阪・関西万博やその後も見据え、国内外から</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多様な人々が住まい、訪れる都市を実現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安全を支える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大規模な</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地震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や、台風、集中豪雨による被害</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が最小限に抑えられ、人命が守られる住まいと</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まちを実現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安心のくらしをつくる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子どもから高齢者、</a:t>
            </a:r>
            <a:r>
              <a:rPr lang="ja-JP" altLang="en-US" sz="1000" spc="-29"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者、外国人をはじめ、</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大阪に新たに住む人、住み続ける人などが安心・</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快適にくらすことができる住まいと都市を実現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781877" y="480120"/>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ビジョンの概要</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169538" y="6977736"/>
            <a:ext cx="2474858"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実効性を持った計画の推進</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192252" y="7243227"/>
            <a:ext cx="2304000" cy="468000"/>
          </a:xfrm>
          <a:prstGeom prst="rect">
            <a:avLst/>
          </a:prstGeom>
          <a:noFill/>
          <a:ln>
            <a:noFill/>
          </a:ln>
        </p:spPr>
        <p:txBody>
          <a:bodyPr wrap="square" lIns="0" tIns="0" rIns="35993" bIns="0" rtlCol="0" anchor="t" anchorCtr="0">
            <a:noAutofit/>
          </a:bodyPr>
          <a:lstStyle/>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○各主体の役割と連携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○施策の適切な進行管理</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190869" y="3443725"/>
            <a:ext cx="2268000" cy="753356"/>
          </a:xfrm>
          <a:prstGeom prst="rect">
            <a:avLst/>
          </a:prstGeom>
          <a:noFill/>
          <a:ln>
            <a:noFill/>
          </a:ln>
        </p:spPr>
        <p:txBody>
          <a:bodyPr wrap="square" lIns="0" tIns="0" rIns="35993" bIns="0" rtlCol="0" anchor="t" anchorCtr="0">
            <a:noAutofit/>
          </a:bodyPr>
          <a:lstStyle/>
          <a:p>
            <a:pPr marL="85725" indent="-8572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a:t>
            </a: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本目標</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〇政策の方向性</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〇施策展開の視点</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p:cNvSpPr txBox="1"/>
          <p:nvPr/>
        </p:nvSpPr>
        <p:spPr>
          <a:xfrm>
            <a:off x="156090" y="2872974"/>
            <a:ext cx="2489264"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基本目標の達成状況把握のための指標</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156090" y="2587860"/>
            <a:ext cx="2489264"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目的、位置付け及び期間</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正方形/長方形 328"/>
          <p:cNvSpPr>
            <a:spLocks/>
          </p:cNvSpPr>
          <p:nvPr/>
        </p:nvSpPr>
        <p:spPr>
          <a:xfrm>
            <a:off x="3190708" y="901996"/>
            <a:ext cx="9545361" cy="790018"/>
          </a:xfrm>
          <a:prstGeom prst="rect">
            <a:avLst/>
          </a:prstGeom>
          <a:solidFill>
            <a:srgbClr val="92D050"/>
          </a:solidFill>
          <a:ln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000" b="1" kern="100" spc="-150" dirty="0" smtClean="0">
                <a:solidFill>
                  <a:schemeClr val="bg1"/>
                </a:solidFill>
                <a:ea typeface="Meiryo UI"/>
                <a:cs typeface="Times New Roman"/>
              </a:rPr>
              <a:t>多様</a:t>
            </a:r>
            <a:r>
              <a:rPr lang="ja-JP" altLang="en-US" sz="2000" b="1" kern="100" spc="-150" dirty="0">
                <a:solidFill>
                  <a:schemeClr val="bg1"/>
                </a:solidFill>
                <a:ea typeface="Meiryo UI"/>
                <a:cs typeface="Times New Roman"/>
              </a:rPr>
              <a:t>な人々</a:t>
            </a:r>
            <a:r>
              <a:rPr lang="ja-JP" altLang="en-US" sz="2000" b="1" kern="100" spc="-150" dirty="0" smtClean="0">
                <a:solidFill>
                  <a:schemeClr val="bg1"/>
                </a:solidFill>
                <a:ea typeface="Meiryo UI"/>
                <a:cs typeface="Times New Roman"/>
              </a:rPr>
              <a:t>がいきいきとくらし、誰もが住みたい、訪れたいと感じる、居住</a:t>
            </a:r>
            <a:r>
              <a:rPr lang="ja-JP" altLang="en-US" sz="2000" b="1" kern="100" spc="-150" dirty="0">
                <a:solidFill>
                  <a:schemeClr val="bg1"/>
                </a:solidFill>
                <a:ea typeface="Meiryo UI"/>
                <a:cs typeface="Times New Roman"/>
              </a:rPr>
              <a:t>魅力</a:t>
            </a:r>
            <a:r>
              <a:rPr lang="ja-JP" altLang="en-US" sz="2000" b="1" kern="100" spc="-150" dirty="0" smtClean="0">
                <a:solidFill>
                  <a:schemeClr val="bg1"/>
                </a:solidFill>
                <a:ea typeface="Meiryo UI"/>
                <a:cs typeface="Times New Roman"/>
              </a:rPr>
              <a:t>あふれる都市の実現</a:t>
            </a:r>
            <a:endParaRPr lang="ja-JP" altLang="en-US" sz="2000" b="1" kern="100" spc="-150" dirty="0">
              <a:solidFill>
                <a:schemeClr val="bg1"/>
              </a:solidFill>
              <a:ea typeface="ＭＳ 明朝"/>
              <a:cs typeface="Times New Roman"/>
            </a:endParaRPr>
          </a:p>
        </p:txBody>
      </p:sp>
      <p:sp>
        <p:nvSpPr>
          <p:cNvPr id="77" name="テキスト ボックス 76"/>
          <p:cNvSpPr txBox="1"/>
          <p:nvPr/>
        </p:nvSpPr>
        <p:spPr>
          <a:xfrm>
            <a:off x="2072068" y="8221029"/>
            <a:ext cx="3617153" cy="1160304"/>
          </a:xfrm>
          <a:prstGeom prst="rect">
            <a:avLst/>
          </a:prstGeom>
          <a:noFill/>
          <a:ln w="12700">
            <a:noFill/>
            <a:prstDash val="solid"/>
          </a:ln>
        </p:spPr>
        <p:txBody>
          <a:bodyPr wrap="square" lIns="30481" tIns="30481" rIns="30481" bIns="0" rtlCol="0" anchor="t" anchorCtr="0">
            <a:noAutofit/>
          </a:bodyPr>
          <a:lstStyle/>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○新たな日常に対応した質の高い住まい環境であると感じている府民の割合</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○市町村の取組により除却等がなされた管理不全空き家数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6,400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14,000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分譲</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ﾏﾝｼｮﾝ管理組合の</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割合</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【59.7%(H30)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75%(R12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8344306" y="8221029"/>
            <a:ext cx="2180022" cy="1213808"/>
          </a:xfrm>
          <a:prstGeom prst="rect">
            <a:avLst/>
          </a:prstGeom>
          <a:noFill/>
          <a:ln w="12700">
            <a:noFill/>
            <a:prstDash val="solid"/>
          </a:ln>
        </p:spPr>
        <p:txBody>
          <a:bodyPr wrap="square" lIns="30481" tIns="30481" rIns="30481" bIns="0" rtlCol="0" anchor="t" anchorCtr="0">
            <a:noAutofit/>
          </a:bodyPr>
          <a:lstStyle/>
          <a:p>
            <a:pPr marL="72583" indent="-72583">
              <a:spcBef>
                <a:spcPts val="339"/>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居住支援協議会を設立した</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市区町村の</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人口カバー率</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50%(R12)】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○公的賃貸住宅全体の戸数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【39.2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31.0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R32</a:t>
            </a:r>
            <a:r>
              <a:rPr lang="en-US" altLang="ja-JP" sz="931"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lnSpc>
                <a:spcPts val="1185"/>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年後の戸数として設定、５年毎に検証。</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770447" y="8221029"/>
            <a:ext cx="2111073" cy="1170490"/>
          </a:xfrm>
          <a:prstGeom prst="rect">
            <a:avLst/>
          </a:prstGeom>
          <a:noFill/>
          <a:ln w="12700">
            <a:noFill/>
            <a:prstDash val="solid"/>
          </a:ln>
        </p:spPr>
        <p:txBody>
          <a:bodyPr wrap="square" lIns="30481" tIns="30481" rIns="30481" bIns="0" rtlCol="0" anchor="t" anchorCtr="0">
            <a:noAutofit/>
          </a:bodyPr>
          <a:lstStyle/>
          <a:p>
            <a:pPr marL="72583" indent="-72583">
              <a:spcBef>
                <a:spcPts val="508"/>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○賃貸住宅における入居差別の状況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○宅地建物取引業者の人権意識</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【100%(R7)】</a:t>
            </a:r>
          </a:p>
        </p:txBody>
      </p:sp>
      <p:sp>
        <p:nvSpPr>
          <p:cNvPr id="80" name="テキスト ボックス 79"/>
          <p:cNvSpPr txBox="1"/>
          <p:nvPr/>
        </p:nvSpPr>
        <p:spPr>
          <a:xfrm>
            <a:off x="5714527" y="8221029"/>
            <a:ext cx="2710508" cy="1260091"/>
          </a:xfrm>
          <a:prstGeom prst="rect">
            <a:avLst/>
          </a:prstGeom>
          <a:noFill/>
          <a:ln w="12700">
            <a:noFill/>
            <a:prstDash val="solid"/>
          </a:ln>
        </p:spPr>
        <p:txBody>
          <a:bodyPr wrap="square" lIns="30481" tIns="30481" rIns="30481" bIns="0" rtlCol="0" anchor="t" anchorCtr="0">
            <a:noAutofit/>
          </a:bodyPr>
          <a:lstStyle/>
          <a:p>
            <a:pPr marL="72583" indent="-72583">
              <a:spcBef>
                <a:spcPts val="600"/>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【60.9%(H30)→75%(R12)】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○地震時等に著しく危険な密集市街地の面積</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【1,014ha(R2)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p>
          <a:p>
            <a:pPr marL="72583" indent="-72583">
              <a:spcBef>
                <a:spcPts val="508"/>
              </a:spcBef>
            </a:pPr>
            <a:r>
              <a:rPr lang="ja-JP" altLang="en-US" sz="931" spc="-8"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spc="-8" dirty="0">
                <a:latin typeface="Meiryo UI" panose="020B0604030504040204" pitchFamily="50" charset="-128"/>
                <a:ea typeface="Meiryo UI" panose="020B0604030504040204" pitchFamily="50" charset="-128"/>
                <a:cs typeface="Meiryo UI" panose="020B0604030504040204" pitchFamily="50" charset="-128"/>
              </a:rPr>
              <a:t>住宅の耐震化率</a:t>
            </a:r>
            <a:endParaRPr lang="en-US" altLang="ja-JP" sz="931" spc="-8"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【88.7%(R2)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95%(R7)】</a:t>
            </a: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片側の 2 つの角を丸めた四角形 80"/>
          <p:cNvSpPr/>
          <p:nvPr/>
        </p:nvSpPr>
        <p:spPr bwMode="blackGray">
          <a:xfrm rot="16200000">
            <a:off x="331259" y="7893142"/>
            <a:ext cx="1419626" cy="1897434"/>
          </a:xfrm>
          <a:prstGeom prst="round2SameRect">
            <a:avLst/>
          </a:prstGeom>
          <a:solidFill>
            <a:srgbClr val="00B0F0"/>
          </a:solidFill>
          <a:ln>
            <a:solidFill>
              <a:srgbClr val="0070C0"/>
            </a:solidFill>
          </a:ln>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lstStyle/>
          <a:p>
            <a:pPr algn="ctr">
              <a:tabLst>
                <a:tab pos="1185528"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みんなで</a:t>
            </a:r>
            <a:r>
              <a:rPr lang="ja-JP" altLang="en-US" sz="1000" dirty="0" err="1"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めざ</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そう値</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12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多様な主体が連携・協働し達成すべき</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6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目標をわかりやすく提示するもの</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600"/>
              </a:spcBef>
              <a:tabLst>
                <a:tab pos="1185528" algn="l"/>
              </a:tabLst>
            </a:pP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点検・評価は、審議会において実施</a:t>
            </a:r>
            <a:endPar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82" name="大かっこ 81"/>
          <p:cNvSpPr/>
          <p:nvPr/>
        </p:nvSpPr>
        <p:spPr>
          <a:xfrm>
            <a:off x="189589" y="8691581"/>
            <a:ext cx="1781040" cy="633879"/>
          </a:xfrm>
          <a:prstGeom prst="bracketPair">
            <a:avLst>
              <a:gd name="adj" fmla="val 7651"/>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117"/>
          </a:p>
        </p:txBody>
      </p:sp>
      <p:sp>
        <p:nvSpPr>
          <p:cNvPr id="75" name="テキスト ボックス 74"/>
          <p:cNvSpPr txBox="1"/>
          <p:nvPr/>
        </p:nvSpPr>
        <p:spPr>
          <a:xfrm>
            <a:off x="169538" y="7689834"/>
            <a:ext cx="2474858"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その他住生活基本法に基づき定めるべき</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1277183" y="100592"/>
            <a:ext cx="1303684" cy="477149"/>
          </a:xfrm>
          <a:prstGeom prst="rect">
            <a:avLst/>
          </a:prstGeom>
          <a:solidFill>
            <a:schemeClr val="bg1"/>
          </a:solidFill>
          <a:ln w="9525">
            <a:solidFill>
              <a:schemeClr val="tx2"/>
            </a:solidFill>
            <a:prstDash val="solid"/>
          </a:ln>
        </p:spPr>
        <p:txBody>
          <a:bodyPr wrap="square" lIns="50400" tIns="100800" rIns="50400" bIns="50400" rtlCol="0" anchor="ctr" anchorCtr="0">
            <a:noAutofit/>
          </a:bodyPr>
          <a:lstStyle/>
          <a:p>
            <a:pPr algn="ctr">
              <a:lnSpc>
                <a:spcPts val="1400"/>
              </a:lnSpc>
              <a:spcBef>
                <a:spcPts val="280"/>
              </a:spcBef>
            </a:pPr>
            <a:r>
              <a:rPr kumimoji="1" lang="ja-JP" altLang="en-US" sz="1600" spc="-29" dirty="0" smtClean="0">
                <a:latin typeface="Meiryo UI" panose="020B0604030504040204" pitchFamily="50" charset="-128"/>
                <a:ea typeface="Meiryo UI" panose="020B0604030504040204" pitchFamily="50" charset="-128"/>
                <a:cs typeface="Meiryo UI" panose="020B0604030504040204" pitchFamily="50" charset="-128"/>
              </a:rPr>
              <a:t>資料１－１</a:t>
            </a:r>
          </a:p>
        </p:txBody>
      </p:sp>
    </p:spTree>
    <p:extLst>
      <p:ext uri="{BB962C8B-B14F-4D97-AF65-F5344CB8AC3E}">
        <p14:creationId xmlns:p14="http://schemas.microsoft.com/office/powerpoint/2010/main" val="2158651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9525">
          <a:solidFill>
            <a:schemeClr val="tx2"/>
          </a:solidFill>
          <a:prstDash val="solid"/>
        </a:ln>
      </a:spPr>
      <a:bodyPr wrap="square" lIns="50400" tIns="100800" rIns="50400" bIns="50400" rtlCol="0" anchor="t" anchorCtr="0">
        <a:noAutofit/>
      </a:bodyPr>
      <a:lstStyle>
        <a:defPPr>
          <a:lnSpc>
            <a:spcPts val="1400"/>
          </a:lnSpc>
          <a:spcBef>
            <a:spcPts val="280"/>
          </a:spcBef>
          <a:defRPr sz="1100" spc="-29"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B5C26A-9BC2-4F3E-89D1-1A3CEF1A424F}">
  <ds:schemaRef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purl.org/dc/elements/1.1/"/>
    <ds:schemaRef ds:uri="46689e31-b03d-4afa-a735-a1f8d7beadb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27EB106-C07E-43D2-818D-9B1CFDAD4B1B}">
  <ds:schemaRefs>
    <ds:schemaRef ds:uri="http://schemas.microsoft.com/sharepoint/v3/contenttype/forms"/>
  </ds:schemaRefs>
</ds:datastoreItem>
</file>

<file path=customXml/itemProps3.xml><?xml version="1.0" encoding="utf-8"?>
<ds:datastoreItem xmlns:ds="http://schemas.openxmlformats.org/officeDocument/2006/customXml" ds:itemID="{C93A4DFA-67A0-4C84-877C-3F9A504E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5424</TotalTime>
  <Words>1202</Words>
  <Application>Microsoft Office PowerPoint</Application>
  <PresentationFormat>A3 297x420 mm</PresentationFormat>
  <Paragraphs>182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HG丸ｺﾞｼｯｸM-PRO</vt:lpstr>
      <vt:lpstr>Meiryo UI</vt:lpstr>
      <vt:lpstr>ＭＳ Ｐゴシック</vt:lpstr>
      <vt:lpstr>ＭＳ Ｐ明朝</vt:lpstr>
      <vt:lpstr>ＭＳ 明朝</vt:lpstr>
      <vt:lpstr>Arial</vt:lpstr>
      <vt:lpstr>Calibri</vt:lpstr>
      <vt:lpstr>Times New Roman</vt:lpstr>
      <vt:lpstr>Wingdings 2</vt:lpstr>
      <vt:lpstr>Office ​​テーマ</vt:lpstr>
      <vt:lpstr>住まうビジョン・大阪（案）の概要</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平野　敬子</cp:lastModifiedBy>
  <cp:revision>394</cp:revision>
  <cp:lastPrinted>2021-08-25T09:36:04Z</cp:lastPrinted>
  <dcterms:created xsi:type="dcterms:W3CDTF">2015-11-01T03:56:02Z</dcterms:created>
  <dcterms:modified xsi:type="dcterms:W3CDTF">2021-08-25T09:36:40Z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