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sldIdLst>
    <p:sldId id="600" r:id="rId5"/>
  </p:sldIdLst>
  <p:sldSz cx="15119350" cy="10691813"/>
  <p:notesSz cx="9939338" cy="6807200"/>
  <p:defaultTextStyle>
    <a:defPPr>
      <a:defRPr lang="ja-JP"/>
    </a:defPPr>
    <a:lvl1pPr marL="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22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6600"/>
    <a:srgbClr val="D7E4BD"/>
    <a:srgbClr val="99FF99"/>
    <a:srgbClr val="000000"/>
    <a:srgbClr val="B7DEE8"/>
    <a:srgbClr val="DC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90128" autoAdjust="0"/>
  </p:normalViewPr>
  <p:slideViewPr>
    <p:cSldViewPr>
      <p:cViewPr varScale="1">
        <p:scale>
          <a:sx n="43" d="100"/>
          <a:sy n="43" d="100"/>
        </p:scale>
        <p:origin x="1296" y="72"/>
      </p:cViewPr>
      <p:guideLst>
        <p:guide orient="horz" pos="3322"/>
        <p:guide pos="4762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4306737" cy="340306"/>
          </a:xfrm>
          <a:prstGeom prst="rect">
            <a:avLst/>
          </a:prstGeom>
        </p:spPr>
        <p:txBody>
          <a:bodyPr vert="horz" lIns="91407" tIns="45703" rIns="91407" bIns="457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7" y="3"/>
            <a:ext cx="4306737" cy="340306"/>
          </a:xfrm>
          <a:prstGeom prst="rect">
            <a:avLst/>
          </a:prstGeom>
        </p:spPr>
        <p:txBody>
          <a:bodyPr vert="horz" lIns="91407" tIns="45703" rIns="91407" bIns="45703" rtlCol="0"/>
          <a:lstStyle>
            <a:lvl1pPr algn="r">
              <a:defRPr sz="1200"/>
            </a:lvl1pPr>
          </a:lstStyle>
          <a:p>
            <a:fld id="{35A81F1B-0329-4052-BE59-1AFDD22F778C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65475" y="511175"/>
            <a:ext cx="36083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7" tIns="45703" rIns="91407" bIns="457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402" y="3233450"/>
            <a:ext cx="7950542" cy="3062751"/>
          </a:xfrm>
          <a:prstGeom prst="rect">
            <a:avLst/>
          </a:prstGeom>
        </p:spPr>
        <p:txBody>
          <a:bodyPr vert="horz" lIns="91407" tIns="45703" rIns="91407" bIns="4570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6465808"/>
            <a:ext cx="4306737" cy="340306"/>
          </a:xfrm>
          <a:prstGeom prst="rect">
            <a:avLst/>
          </a:prstGeom>
        </p:spPr>
        <p:txBody>
          <a:bodyPr vert="horz" lIns="91407" tIns="45703" rIns="91407" bIns="457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7" y="6465808"/>
            <a:ext cx="4306737" cy="340306"/>
          </a:xfrm>
          <a:prstGeom prst="rect">
            <a:avLst/>
          </a:prstGeom>
        </p:spPr>
        <p:txBody>
          <a:bodyPr vert="horz" lIns="91407" tIns="45703" rIns="91407" bIns="45703" rtlCol="0" anchor="b"/>
          <a:lstStyle>
            <a:lvl1pPr algn="r">
              <a:defRPr sz="1200"/>
            </a:lvl1pPr>
          </a:lstStyle>
          <a:p>
            <a:fld id="{F8942646-AE46-4063-930C-1DDE33F99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924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165475" y="511175"/>
            <a:ext cx="3608388" cy="25527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44308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3951" y="3321394"/>
            <a:ext cx="12851448" cy="229181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7903" y="6058694"/>
            <a:ext cx="10583545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53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196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1529" y="428170"/>
            <a:ext cx="3401854" cy="912269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55968" y="428170"/>
            <a:ext cx="9953572" cy="912269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73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3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324" y="6870481"/>
            <a:ext cx="12851448" cy="2123513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324" y="4531647"/>
            <a:ext cx="12851448" cy="2338834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23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55967" y="2494758"/>
            <a:ext cx="6677713" cy="7056102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85670" y="2494758"/>
            <a:ext cx="6677713" cy="7056102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0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5969" y="2393285"/>
            <a:ext cx="6680338" cy="99740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5969" y="3390691"/>
            <a:ext cx="6680338" cy="6160168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0423" y="2393285"/>
            <a:ext cx="6682963" cy="99740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0423" y="3390691"/>
            <a:ext cx="6682963" cy="6160168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56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2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11699498" y="9909728"/>
            <a:ext cx="3401854" cy="569240"/>
          </a:xfrm>
        </p:spPr>
        <p:txBody>
          <a:bodyPr/>
          <a:lstStyle/>
          <a:p>
            <a:fld id="{EFB30A01-3A8A-42B1-A286-1424BEA36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16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969" y="425693"/>
            <a:ext cx="4974162" cy="1811668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1246" y="425694"/>
            <a:ext cx="8452137" cy="9125166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5969" y="2237362"/>
            <a:ext cx="4974162" cy="7313498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3047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3498" y="7484270"/>
            <a:ext cx="9071610" cy="8835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3498" y="955333"/>
            <a:ext cx="9071610" cy="6415088"/>
          </a:xfrm>
        </p:spPr>
        <p:txBody>
          <a:bodyPr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3498" y="8367830"/>
            <a:ext cx="9071610" cy="1254802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4665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5968" y="428169"/>
            <a:ext cx="13607415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5968" y="2494758"/>
            <a:ext cx="13607415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5968" y="9909728"/>
            <a:ext cx="3527848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5778" y="9909728"/>
            <a:ext cx="478779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4"/>
          </p:nvPr>
        </p:nvSpPr>
        <p:spPr>
          <a:xfrm>
            <a:off x="10678041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30A01-3A8A-42B1-A286-1424BEA36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280160" rtl="0" eaLnBrk="1" latinLnBrk="0" hangingPunct="1"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154501" y="284092"/>
            <a:ext cx="12857721" cy="6120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6000" tIns="65520" rIns="126000" bIns="6552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「大阪における今後の住宅まちづくり政策のあり方に</a:t>
            </a:r>
            <a:r>
              <a:rPr lang="ja-JP" altLang="en-US" sz="2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ついて答申</a:t>
            </a:r>
            <a:r>
              <a:rPr lang="ja-JP" altLang="en-US" sz="2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（案</a:t>
            </a:r>
            <a:r>
              <a:rPr lang="ja-JP" altLang="en-US" sz="2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）」の</a:t>
            </a:r>
            <a:r>
              <a:rPr lang="ja-JP" altLang="en-US" sz="2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</a:t>
            </a:r>
            <a:endParaRPr lang="ja-JP" altLang="en-US" sz="20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738336" y="1082352"/>
            <a:ext cx="13642679" cy="360001"/>
            <a:chOff x="769222" y="1082352"/>
            <a:chExt cx="13642679" cy="360001"/>
          </a:xfrm>
        </p:grpSpPr>
        <p:sp>
          <p:nvSpPr>
            <p:cNvPr id="54" name="正方形/長方形 53"/>
            <p:cNvSpPr/>
            <p:nvPr/>
          </p:nvSpPr>
          <p:spPr bwMode="blackGray">
            <a:xfrm>
              <a:off x="1913631" y="1082352"/>
              <a:ext cx="12456000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>
                <a:lnSpc>
                  <a:spcPct val="120000"/>
                </a:lnSpc>
              </a:pPr>
              <a:endParaRPr lang="ja-JP" altLang="en-US" sz="224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正方形/長方形 54"/>
            <p:cNvSpPr/>
            <p:nvPr/>
          </p:nvSpPr>
          <p:spPr bwMode="blackGray">
            <a:xfrm rot="16200000">
              <a:off x="1739037" y="112538"/>
              <a:ext cx="360000" cy="229963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eaVert" lIns="0" tIns="0" rIns="0" bIns="0" rtlCol="0" anchor="ctr"/>
            <a:lstStyle/>
            <a:p>
              <a:pPr algn="ctr">
                <a:tabLst>
                  <a:tab pos="1400175" algn="l"/>
                </a:tabLst>
              </a:pPr>
              <a:r>
                <a:rPr lang="ja-JP" altLang="en-US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社会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情勢の</a:t>
              </a:r>
              <a:r>
                <a:rPr lang="ja-JP" altLang="en-US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変化等</a:t>
              </a:r>
              <a:endPara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  <p:sp>
          <p:nvSpPr>
            <p:cNvPr id="56" name="正方形/長方形 55"/>
            <p:cNvSpPr/>
            <p:nvPr/>
          </p:nvSpPr>
          <p:spPr bwMode="blackGray">
            <a:xfrm>
              <a:off x="3068852" y="1082352"/>
              <a:ext cx="11343049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108000" bIns="0" rtlCol="0" anchor="ctr"/>
            <a:lstStyle/>
            <a:p>
              <a:pPr>
                <a:lnSpc>
                  <a:spcPct val="120000"/>
                </a:lnSpc>
                <a:spcAft>
                  <a:spcPts val="840"/>
                </a:spcAft>
              </a:pP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●大阪・関西万博開催に向けた機運　　●</a:t>
              </a:r>
              <a:r>
                <a:rPr lang="en-US" altLang="ja-JP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SDG</a:t>
              </a:r>
              <a:r>
                <a:rPr lang="ja-JP" altLang="en-US" sz="1400" dirty="0" err="1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ｓ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達成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への貢献　　●多様な生活ニーズ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●新しい生活様式、新たな日常　　●頻発する自然災害</a:t>
              </a:r>
            </a:p>
          </p:txBody>
        </p:sp>
      </p:grpSp>
      <p:sp>
        <p:nvSpPr>
          <p:cNvPr id="84" name="Text Box 2"/>
          <p:cNvSpPr txBox="1">
            <a:spLocks noChangeArrowheads="1"/>
          </p:cNvSpPr>
          <p:nvPr/>
        </p:nvSpPr>
        <p:spPr bwMode="auto">
          <a:xfrm>
            <a:off x="13012222" y="627147"/>
            <a:ext cx="2128083" cy="434424"/>
          </a:xfrm>
          <a:prstGeom prst="rect">
            <a:avLst/>
          </a:prstGeom>
          <a:noFill/>
          <a:ln>
            <a:noFill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大阪府住宅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まちづくり審議会</a:t>
            </a:r>
            <a:endParaRPr kumimoji="1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734628" y="1553545"/>
            <a:ext cx="13752000" cy="540000"/>
            <a:chOff x="3657336" y="1121664"/>
            <a:chExt cx="10952532" cy="468000"/>
          </a:xfrm>
        </p:grpSpPr>
        <p:sp>
          <p:nvSpPr>
            <p:cNvPr id="5" name="正方形/長方形 4"/>
            <p:cNvSpPr/>
            <p:nvPr/>
          </p:nvSpPr>
          <p:spPr bwMode="white">
            <a:xfrm>
              <a:off x="3657336" y="1121664"/>
              <a:ext cx="10826688" cy="46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>
                <a:lnSpc>
                  <a:spcPct val="120000"/>
                </a:lnSpc>
              </a:pPr>
              <a:endParaRPr lang="ja-JP" altLang="en-US" sz="224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" name="ホームベース 3"/>
            <p:cNvSpPr/>
            <p:nvPr/>
          </p:nvSpPr>
          <p:spPr>
            <a:xfrm>
              <a:off x="3657336" y="1121664"/>
              <a:ext cx="1861068" cy="468000"/>
            </a:xfrm>
            <a:prstGeom prst="homePlat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基本目標</a:t>
              </a:r>
              <a:endPara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5518402" y="1130443"/>
              <a:ext cx="9091466" cy="4320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800"/>
                </a:lnSpc>
              </a:pPr>
              <a:r>
                <a:rPr lang="ja-JP" altLang="en-US" sz="2000" b="1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多様な人々がいきいきとくらし、誰もが住みたい</a:t>
              </a:r>
              <a:r>
                <a:rPr lang="ja-JP" altLang="en-US" sz="2000" b="1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、訪れたい</a:t>
              </a:r>
              <a:r>
                <a:rPr lang="ja-JP" altLang="en-US" sz="2000" b="1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と感じる、居住魅力あふれる都市の実現</a:t>
              </a:r>
              <a:endParaRPr lang="ja-JP" altLang="en-US" sz="2000" b="1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3815259" y="9941212"/>
            <a:ext cx="10508410" cy="461837"/>
            <a:chOff x="3885506" y="9917149"/>
            <a:chExt cx="10508410" cy="461837"/>
          </a:xfrm>
        </p:grpSpPr>
        <p:grpSp>
          <p:nvGrpSpPr>
            <p:cNvPr id="19" name="グループ化 18"/>
            <p:cNvGrpSpPr/>
            <p:nvPr/>
          </p:nvGrpSpPr>
          <p:grpSpPr bwMode="blackGray">
            <a:xfrm>
              <a:off x="4286150" y="9917152"/>
              <a:ext cx="10107766" cy="461834"/>
              <a:chOff x="4722518" y="9520780"/>
              <a:chExt cx="10242331" cy="574978"/>
            </a:xfrm>
          </p:grpSpPr>
          <p:sp>
            <p:nvSpPr>
              <p:cNvPr id="57" name="正方形/長方形 56"/>
              <p:cNvSpPr/>
              <p:nvPr/>
            </p:nvSpPr>
            <p:spPr bwMode="blackGray">
              <a:xfrm>
                <a:off x="4722518" y="9520780"/>
                <a:ext cx="10242331" cy="537835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0" tIns="100800" rIns="100800" bIns="100800" rtlCol="0" anchor="t"/>
              <a:lstStyle/>
              <a:p>
                <a:r>
                  <a:rPr lang="ja-JP" altLang="en-US" sz="16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endParaRPr lang="ja-JP" altLang="en-US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3" name="正方形/長方形 82"/>
              <p:cNvSpPr/>
              <p:nvPr/>
            </p:nvSpPr>
            <p:spPr bwMode="blackGray">
              <a:xfrm>
                <a:off x="6945127" y="9520780"/>
                <a:ext cx="6629061" cy="574978"/>
              </a:xfrm>
              <a:prstGeom prst="rect">
                <a:avLst/>
              </a:prstGeom>
              <a:noFill/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0" tIns="100800" rIns="100800" bIns="100800" rtlCol="0" anchor="ctr"/>
              <a:lstStyle/>
              <a:p>
                <a:r>
                  <a:rPr lang="ja-JP" altLang="en-US" sz="14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　　　●各主体</a:t>
                </a:r>
                <a:r>
                  <a:rPr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の役割と</a:t>
                </a:r>
                <a:r>
                  <a:rPr lang="ja-JP" altLang="en-US" sz="14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連携　　　　　●施策</a:t>
                </a:r>
                <a:r>
                  <a:rPr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の適切な進行管理</a:t>
                </a:r>
              </a:p>
            </p:txBody>
          </p:sp>
        </p:grpSp>
        <p:sp>
          <p:nvSpPr>
            <p:cNvPr id="82" name="片側の 2 つの角を丸めた四角形 81"/>
            <p:cNvSpPr/>
            <p:nvPr/>
          </p:nvSpPr>
          <p:spPr bwMode="blackGray">
            <a:xfrm rot="16200000">
              <a:off x="4966532" y="8836123"/>
              <a:ext cx="432000" cy="2594051"/>
            </a:xfrm>
            <a:prstGeom prst="round2Same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eaVert" lIns="0" tIns="0" rIns="0" bIns="0" rtlCol="0" anchor="ctr"/>
            <a:lstStyle/>
            <a:p>
              <a:pPr algn="ctr">
                <a:tabLst>
                  <a:tab pos="1400175" algn="l"/>
                </a:tabLst>
              </a:pPr>
              <a:r>
                <a:rPr lang="ja-JP" altLang="en-US" sz="16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　実効性を</a:t>
              </a:r>
              <a:r>
                <a:rPr lang="ja-JP" altLang="en-US" sz="16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持った計画</a:t>
              </a:r>
              <a:r>
                <a:rPr lang="ja-JP" altLang="en-US" sz="16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の</a:t>
              </a:r>
              <a:r>
                <a:rPr lang="ja-JP" altLang="en-US" sz="16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推進</a:t>
              </a:r>
              <a:endPara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</p:grpSp>
      <p:sp>
        <p:nvSpPr>
          <p:cNvPr id="31" name="正方形/長方形 30"/>
          <p:cNvSpPr/>
          <p:nvPr/>
        </p:nvSpPr>
        <p:spPr bwMode="blackGray">
          <a:xfrm>
            <a:off x="734631" y="2371994"/>
            <a:ext cx="2880000" cy="80719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lnSpc>
                <a:spcPct val="120000"/>
              </a:lnSpc>
            </a:pPr>
            <a:endParaRPr lang="ja-JP" altLang="en-US" sz="224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片側の 2 つの角を丸めた四角形 5"/>
          <p:cNvSpPr/>
          <p:nvPr/>
        </p:nvSpPr>
        <p:spPr bwMode="blackGray">
          <a:xfrm>
            <a:off x="734632" y="2178508"/>
            <a:ext cx="2880000" cy="378247"/>
          </a:xfrm>
          <a:prstGeom prst="round2SameRect">
            <a:avLst/>
          </a:prstGeom>
          <a:ln>
            <a:solidFill>
              <a:srgbClr val="99FF99">
                <a:alpha val="69804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tabLst>
                <a:tab pos="1400175" algn="l"/>
              </a:tabLst>
            </a:pPr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新たなまちづくり政策</a:t>
            </a:r>
            <a:endParaRPr lang="en-US" altLang="ja-JP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48" name="Rectangle 2"/>
          <p:cNvSpPr>
            <a:spLocks noChangeArrowheads="1"/>
          </p:cNvSpPr>
          <p:nvPr/>
        </p:nvSpPr>
        <p:spPr bwMode="blackGray">
          <a:xfrm>
            <a:off x="1353283" y="6417659"/>
            <a:ext cx="1636845" cy="568074"/>
          </a:xfrm>
          <a:prstGeom prst="round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0"/>
              </a:spcBef>
              <a:tabLst>
                <a:tab pos="1400175" algn="l"/>
              </a:tabLst>
            </a:pP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施策展開の視点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49" name="正方形/長方形 48"/>
          <p:cNvSpPr/>
          <p:nvPr/>
        </p:nvSpPr>
        <p:spPr bwMode="blackGray">
          <a:xfrm>
            <a:off x="1503767" y="8687895"/>
            <a:ext cx="2350207" cy="1049442"/>
          </a:xfrm>
          <a:prstGeom prst="rect">
            <a:avLst/>
          </a:pr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0" tIns="100800" rIns="0" bIns="100800" rtlCol="0" anchor="t"/>
          <a:lstStyle/>
          <a:p>
            <a:pPr>
              <a:lnSpc>
                <a:spcPct val="150000"/>
              </a:lnSpc>
            </a:pP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 bwMode="blackGray">
          <a:xfrm>
            <a:off x="868866" y="7585637"/>
            <a:ext cx="2799158" cy="1048852"/>
          </a:xfrm>
          <a:prstGeom prst="rect">
            <a:avLst/>
          </a:pr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0" tIns="100800" rIns="0" bIns="100800" rtlCol="0" anchor="t"/>
          <a:lstStyle/>
          <a:p>
            <a:pPr>
              <a:lnSpc>
                <a:spcPct val="150000"/>
              </a:lnSpc>
            </a:pP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 bwMode="blackGray">
          <a:xfrm>
            <a:off x="734628" y="6992710"/>
            <a:ext cx="2880001" cy="3690215"/>
          </a:xfrm>
          <a:prstGeom prst="rect">
            <a:avLst/>
          </a:pr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0" tIns="100800" rIns="0" bIns="100800" rtlCol="0" anchor="t"/>
          <a:lstStyle/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 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多様性（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ダイバーシティ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多様化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するニーズへのきめ細やかな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 共創（コ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・クリエーション）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様々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な分野や、公民の連携による事業効果の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最大化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ct val="150000"/>
              </a:lnSpc>
            </a:pP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 資源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の活用（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リソース）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大阪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がもつ多様なストック・ポテンシャルの活用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Rectangle 2"/>
          <p:cNvSpPr>
            <a:spLocks noChangeArrowheads="1"/>
          </p:cNvSpPr>
          <p:nvPr/>
        </p:nvSpPr>
        <p:spPr bwMode="blackGray">
          <a:xfrm>
            <a:off x="1369772" y="2617592"/>
            <a:ext cx="1636845" cy="568074"/>
          </a:xfrm>
          <a:prstGeom prst="round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0"/>
              </a:spcBef>
              <a:tabLst>
                <a:tab pos="1400175" algn="l"/>
              </a:tabLst>
            </a:pP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政策の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方向性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853108" y="3016359"/>
            <a:ext cx="2807853" cy="3049627"/>
            <a:chOff x="2215326" y="2964559"/>
            <a:chExt cx="2807853" cy="3049627"/>
          </a:xfrm>
        </p:grpSpPr>
        <p:sp>
          <p:nvSpPr>
            <p:cNvPr id="64" name="テキスト ボックス 14">
              <a:extLst>
                <a:ext uri="{FF2B5EF4-FFF2-40B4-BE49-F238E27FC236}">
                  <a16:creationId xmlns:a16="http://schemas.microsoft.com/office/drawing/2014/main" id="{052F9DF3-E309-4A75-8133-D427063D29CB}"/>
                </a:ext>
              </a:extLst>
            </p:cNvPr>
            <p:cNvSpPr txBox="1"/>
            <p:nvPr/>
          </p:nvSpPr>
          <p:spPr bwMode="blackGray">
            <a:xfrm>
              <a:off x="2461858" y="2964559"/>
              <a:ext cx="2233924" cy="5884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2660"/>
                </a:lnSpc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好循環を生み出す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政策展開</a:t>
              </a:r>
              <a:endPara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endParaRPr>
            </a:p>
          </p:txBody>
        </p:sp>
        <p:grpSp>
          <p:nvGrpSpPr>
            <p:cNvPr id="42" name="グループ化 41"/>
            <p:cNvGrpSpPr/>
            <p:nvPr/>
          </p:nvGrpSpPr>
          <p:grpSpPr>
            <a:xfrm>
              <a:off x="2215326" y="3309474"/>
              <a:ext cx="2807853" cy="2704712"/>
              <a:chOff x="2215326" y="3309474"/>
              <a:chExt cx="2807853" cy="2704712"/>
            </a:xfrm>
          </p:grpSpPr>
          <p:grpSp>
            <p:nvGrpSpPr>
              <p:cNvPr id="29" name="グループ化 28"/>
              <p:cNvGrpSpPr/>
              <p:nvPr/>
            </p:nvGrpSpPr>
            <p:grpSpPr>
              <a:xfrm>
                <a:off x="2231083" y="3945499"/>
                <a:ext cx="1440000" cy="1381614"/>
                <a:chOff x="2376484" y="3800420"/>
                <a:chExt cx="1440000" cy="1381614"/>
              </a:xfrm>
            </p:grpSpPr>
            <p:sp>
              <p:nvSpPr>
                <p:cNvPr id="61" name="楕円 60">
                  <a:extLst>
                    <a:ext uri="{FF2B5EF4-FFF2-40B4-BE49-F238E27FC236}">
                      <a16:creationId xmlns:a16="http://schemas.microsoft.com/office/drawing/2014/main" id="{9AF6060F-0A69-4127-8EBB-11755D860ECA}"/>
                    </a:ext>
                  </a:extLst>
                </p:cNvPr>
                <p:cNvSpPr/>
                <p:nvPr/>
              </p:nvSpPr>
              <p:spPr bwMode="blackGray">
                <a:xfrm>
                  <a:off x="2376484" y="3800420"/>
                  <a:ext cx="1440000" cy="1381614"/>
                </a:xfrm>
                <a:prstGeom prst="ellipse">
                  <a:avLst/>
                </a:prstGeom>
                <a:solidFill>
                  <a:srgbClr val="FF6600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lIns="128002" tIns="64000" rIns="128002" bIns="64000" rtlCol="0" anchor="ctr"/>
                <a:lstStyle/>
                <a:p>
                  <a:pPr algn="ctr">
                    <a:lnSpc>
                      <a:spcPts val="2744"/>
                    </a:lnSpc>
                  </a:pPr>
                  <a:endParaRPr lang="ja-JP" altLang="en-US" sz="12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endParaRPr>
                </a:p>
              </p:txBody>
            </p:sp>
            <p:sp>
              <p:nvSpPr>
                <p:cNvPr id="86" name="正方形/長方形 85">
                  <a:extLst>
                    <a:ext uri="{FF2B5EF4-FFF2-40B4-BE49-F238E27FC236}">
                      <a16:creationId xmlns:a16="http://schemas.microsoft.com/office/drawing/2014/main" id="{9AF6060F-0A69-4127-8EBB-11755D860ECA}"/>
                    </a:ext>
                  </a:extLst>
                </p:cNvPr>
                <p:cNvSpPr/>
                <p:nvPr/>
              </p:nvSpPr>
              <p:spPr bwMode="blackGray">
                <a:xfrm>
                  <a:off x="2376484" y="3800420"/>
                  <a:ext cx="1440000" cy="13816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lIns="128002" tIns="64000" rIns="128002" bIns="64000" rtlCol="0" anchor="ctr"/>
                <a:lstStyle/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活力と魅力</a:t>
                  </a:r>
                  <a:endParaRPr lang="en-US" altLang="ja-JP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あふれる</a:t>
                  </a:r>
                  <a:endParaRPr lang="ja-JP" altLang="en-US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endParaRPr>
                </a:p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住まいと都市</a:t>
                  </a:r>
                  <a:endParaRPr lang="ja-JP" altLang="en-US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endParaRPr>
                </a:p>
              </p:txBody>
            </p:sp>
          </p:grpSp>
          <p:grpSp>
            <p:nvGrpSpPr>
              <p:cNvPr id="30" name="グループ化 29"/>
              <p:cNvGrpSpPr/>
              <p:nvPr/>
            </p:nvGrpSpPr>
            <p:grpSpPr>
              <a:xfrm>
                <a:off x="3358222" y="3889236"/>
                <a:ext cx="1664957" cy="1494141"/>
                <a:chOff x="3358222" y="3978052"/>
                <a:chExt cx="1664957" cy="1494141"/>
              </a:xfrm>
            </p:grpSpPr>
            <p:sp>
              <p:nvSpPr>
                <p:cNvPr id="87" name="楕円 86">
                  <a:extLst>
                    <a:ext uri="{FF2B5EF4-FFF2-40B4-BE49-F238E27FC236}">
                      <a16:creationId xmlns:a16="http://schemas.microsoft.com/office/drawing/2014/main" id="{9AF6060F-0A69-4127-8EBB-11755D860ECA}"/>
                    </a:ext>
                  </a:extLst>
                </p:cNvPr>
                <p:cNvSpPr/>
                <p:nvPr/>
              </p:nvSpPr>
              <p:spPr bwMode="blackGray">
                <a:xfrm>
                  <a:off x="3470700" y="4034315"/>
                  <a:ext cx="1440000" cy="1381614"/>
                </a:xfrm>
                <a:prstGeom prst="ellipse">
                  <a:avLst/>
                </a:prstGeom>
                <a:solidFill>
                  <a:srgbClr val="FF99FF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lIns="128002" tIns="64000" rIns="128002" bIns="64000" rtlCol="0" anchor="ctr"/>
                <a:lstStyle/>
                <a:p>
                  <a:pPr algn="ctr">
                    <a:lnSpc>
                      <a:spcPts val="2744"/>
                    </a:lnSpc>
                  </a:pPr>
                  <a:endParaRPr lang="ja-JP" altLang="en-US" sz="12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endParaRPr>
                </a:p>
              </p:txBody>
            </p:sp>
            <p:sp>
              <p:nvSpPr>
                <p:cNvPr id="60" name="正方形/長方形 59">
                  <a:extLst>
                    <a:ext uri="{FF2B5EF4-FFF2-40B4-BE49-F238E27FC236}">
                      <a16:creationId xmlns:a16="http://schemas.microsoft.com/office/drawing/2014/main" id="{5EA7B1D1-873E-4449-B0CC-DBDE3BD95CD6}"/>
                    </a:ext>
                  </a:extLst>
                </p:cNvPr>
                <p:cNvSpPr/>
                <p:nvPr/>
              </p:nvSpPr>
              <p:spPr bwMode="blackGray">
                <a:xfrm>
                  <a:off x="3358222" y="3978052"/>
                  <a:ext cx="1664957" cy="1494141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lIns="128002" tIns="64000" rIns="128002" bIns="64000" rtlCol="0" anchor="ctr"/>
                <a:lstStyle/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安全・安心に</a:t>
                  </a:r>
                  <a:endParaRPr lang="en-US" altLang="ja-JP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くらすことが</a:t>
                  </a:r>
                  <a:endParaRPr lang="en-US" altLang="ja-JP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できる住まいと都市</a:t>
                  </a:r>
                  <a:endParaRPr lang="ja-JP" altLang="en-US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endParaRPr>
                </a:p>
              </p:txBody>
            </p:sp>
          </p:grpSp>
          <p:sp>
            <p:nvSpPr>
              <p:cNvPr id="41" name="円弧 40"/>
              <p:cNvSpPr/>
              <p:nvPr/>
            </p:nvSpPr>
            <p:spPr>
              <a:xfrm rot="19149018" flipH="1" flipV="1">
                <a:off x="2267468" y="3309474"/>
                <a:ext cx="2621667" cy="2475903"/>
              </a:xfrm>
              <a:prstGeom prst="arc">
                <a:avLst/>
              </a:prstGeom>
              <a:ln w="7620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円弧 87"/>
              <p:cNvSpPr/>
              <p:nvPr/>
            </p:nvSpPr>
            <p:spPr>
              <a:xfrm rot="19149018">
                <a:off x="2215326" y="3538283"/>
                <a:ext cx="2621667" cy="2475903"/>
              </a:xfrm>
              <a:prstGeom prst="arc">
                <a:avLst/>
              </a:prstGeom>
              <a:ln w="7620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5" name="グループ化 24"/>
          <p:cNvGrpSpPr/>
          <p:nvPr/>
        </p:nvGrpSpPr>
        <p:grpSpPr>
          <a:xfrm>
            <a:off x="3815259" y="2181011"/>
            <a:ext cx="10509285" cy="7672735"/>
            <a:chOff x="3815259" y="2178508"/>
            <a:chExt cx="10509285" cy="7672735"/>
          </a:xfrm>
        </p:grpSpPr>
        <p:sp>
          <p:nvSpPr>
            <p:cNvPr id="13" name="正方形/長方形 12"/>
            <p:cNvSpPr/>
            <p:nvPr/>
          </p:nvSpPr>
          <p:spPr bwMode="blackGray">
            <a:xfrm>
              <a:off x="3815259" y="2371992"/>
              <a:ext cx="10509285" cy="74792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>
                <a:lnSpc>
                  <a:spcPct val="120000"/>
                </a:lnSpc>
              </a:pPr>
              <a:endParaRPr lang="ja-JP" altLang="en-US" sz="352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0" name="片側の 2 つの角を丸めた四角形 39"/>
            <p:cNvSpPr/>
            <p:nvPr/>
          </p:nvSpPr>
          <p:spPr bwMode="blackGray">
            <a:xfrm>
              <a:off x="3815259" y="2178508"/>
              <a:ext cx="10509285" cy="378331"/>
            </a:xfrm>
            <a:prstGeom prst="round2Same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tabLst>
                  <a:tab pos="1400175" algn="l"/>
                </a:tabLst>
              </a:pPr>
              <a:r>
                <a:rPr lang="ja-JP" altLang="en-US" sz="16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施策の方向性</a:t>
              </a:r>
              <a:endParaRPr lang="en-US" altLang="ja-JP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  <p:grpSp>
          <p:nvGrpSpPr>
            <p:cNvPr id="59" name="グループ化 58"/>
            <p:cNvGrpSpPr/>
            <p:nvPr/>
          </p:nvGrpSpPr>
          <p:grpSpPr>
            <a:xfrm>
              <a:off x="3959071" y="2740355"/>
              <a:ext cx="10225340" cy="1656000"/>
              <a:chOff x="6268472" y="4142064"/>
              <a:chExt cx="8087770" cy="1800000"/>
            </a:xfrm>
          </p:grpSpPr>
          <p:sp>
            <p:nvSpPr>
              <p:cNvPr id="80" name="正方形/長方形 79"/>
              <p:cNvSpPr/>
              <p:nvPr/>
            </p:nvSpPr>
            <p:spPr>
              <a:xfrm>
                <a:off x="6268474" y="4142064"/>
                <a:ext cx="8087768" cy="1800000"/>
              </a:xfrm>
              <a:prstGeom prst="rect">
                <a:avLst/>
              </a:prstGeom>
              <a:noFill/>
              <a:ln w="127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0" tIns="100800" rIns="100800" bIns="100800" rtlCol="0" anchor="t"/>
              <a:lstStyle/>
              <a:p>
                <a:endParaRPr lang="en-US" altLang="ja-JP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endParaRPr lang="ja-JP" altLang="en-US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1" name="正方形/長方形 80"/>
              <p:cNvSpPr/>
              <p:nvPr/>
            </p:nvSpPr>
            <p:spPr>
              <a:xfrm>
                <a:off x="6268472" y="4142064"/>
                <a:ext cx="1708460" cy="315643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100800" tIns="45714" rIns="0" bIns="45714" rtlCol="0" anchor="ctr">
                <a:noAutofit/>
              </a:bodyPr>
              <a:lstStyle/>
              <a:p>
                <a:r>
                  <a:rPr lang="ja-JP" altLang="en-US" sz="1600" dirty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１</a:t>
                </a:r>
                <a:r>
                  <a:rPr lang="ja-JP" altLang="en-US" sz="1600" dirty="0" smtClean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．</a:t>
                </a:r>
                <a:r>
                  <a:rPr lang="ja-JP" altLang="en-US" sz="1600" spc="-84" dirty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くらしの質を高める</a:t>
                </a:r>
                <a:endParaRPr lang="en-US" altLang="ja-JP" sz="1600" spc="-84" dirty="0">
                  <a:solidFill>
                    <a:srgbClr val="FFFFFF"/>
                  </a:solidFill>
                  <a:latin typeface="ＭＳ Ｐゴシック"/>
                  <a:ea typeface="Meiryo UI"/>
                  <a:cs typeface="ＭＳ Ｐゴシック"/>
                </a:endParaRPr>
              </a:p>
            </p:txBody>
          </p:sp>
        </p:grpSp>
        <p:sp>
          <p:nvSpPr>
            <p:cNvPr id="74" name="角丸四角形 73"/>
            <p:cNvSpPr/>
            <p:nvPr/>
          </p:nvSpPr>
          <p:spPr>
            <a:xfrm>
              <a:off x="4635863" y="3218462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新たなライフスタイルを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支える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200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身近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な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まちづくり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5" name="角丸四角形 74"/>
            <p:cNvSpPr/>
            <p:nvPr/>
          </p:nvSpPr>
          <p:spPr>
            <a:xfrm>
              <a:off x="7716778" y="3207442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健康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でいきいきとくらせる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住まい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まちづくり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9" name="角丸四角形 78"/>
            <p:cNvSpPr/>
            <p:nvPr/>
          </p:nvSpPr>
          <p:spPr>
            <a:xfrm>
              <a:off x="10800347" y="3229482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多様なニーズに対応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した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200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良質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なストック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形成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6119072" y="2740354"/>
              <a:ext cx="8065340" cy="35383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「新たな日常」に対応し、大阪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に住まう人々が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、いきいきと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快適にくらすことができる住まいやまちを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実現</a:t>
              </a:r>
              <a:endParaRPr lang="ja-JP" altLang="en-US" sz="1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5939387" y="3878960"/>
              <a:ext cx="7704856" cy="34343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●スマートシティ等による個性あるまちづくり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推進　</a:t>
              </a:r>
              <a:r>
                <a:rPr lang="ja-JP" altLang="en-US" sz="1400" kern="10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●新たな日常に対応した</a:t>
              </a:r>
              <a:r>
                <a:rPr lang="ja-JP" altLang="en-US" sz="140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質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の高い住まいの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普及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20000"/>
                </a:lnSpc>
              </a:pP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●空家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等を活用したまちづくりの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推進　　　　　 　　　 ●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分譲マンションの管理適正化・再生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推進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4967387" y="3891853"/>
              <a:ext cx="972000" cy="3600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ja-JP" altLang="en-US" sz="14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重点取組</a:t>
              </a:r>
            </a:p>
          </p:txBody>
        </p:sp>
        <p:grpSp>
          <p:nvGrpSpPr>
            <p:cNvPr id="18" name="グループ化 17"/>
            <p:cNvGrpSpPr/>
            <p:nvPr/>
          </p:nvGrpSpPr>
          <p:grpSpPr>
            <a:xfrm>
              <a:off x="3959072" y="4504229"/>
              <a:ext cx="10225339" cy="1656000"/>
              <a:chOff x="6268473" y="2465586"/>
              <a:chExt cx="9360001" cy="1656000"/>
            </a:xfrm>
          </p:grpSpPr>
          <p:sp>
            <p:nvSpPr>
              <p:cNvPr id="3" name="正方形/長方形 2"/>
              <p:cNvSpPr/>
              <p:nvPr/>
            </p:nvSpPr>
            <p:spPr>
              <a:xfrm>
                <a:off x="6268474" y="2465586"/>
                <a:ext cx="9360000" cy="1656000"/>
              </a:xfrm>
              <a:prstGeom prst="rect">
                <a:avLst/>
              </a:prstGeom>
              <a:noFill/>
              <a:ln w="127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0" tIns="100800" rIns="100800" bIns="100800" rtlCol="0" anchor="t"/>
              <a:lstStyle/>
              <a:p>
                <a:endParaRPr lang="ja-JP" altLang="en-US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6268473" y="2465586"/>
                <a:ext cx="1977206" cy="315644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100800" tIns="45714" rIns="0" bIns="45714" rtlCol="0" anchor="ctr">
                <a:noAutofit/>
              </a:bodyPr>
              <a:lstStyle/>
              <a:p>
                <a:r>
                  <a:rPr lang="ja-JP" altLang="en-US" sz="1600" spc="-28" dirty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２</a:t>
                </a:r>
                <a:r>
                  <a:rPr lang="ja-JP" altLang="en-US" sz="1600" spc="-28" dirty="0" smtClean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．</a:t>
                </a:r>
                <a:r>
                  <a:rPr lang="ja-JP" altLang="en-US" sz="1600" spc="-28" dirty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都市の魅力を育む</a:t>
                </a:r>
                <a:endParaRPr lang="en-US" altLang="ja-JP" sz="1600" spc="-28" dirty="0">
                  <a:solidFill>
                    <a:srgbClr val="FFFFFF"/>
                  </a:solidFill>
                  <a:latin typeface="ＭＳ Ｐゴシック"/>
                  <a:ea typeface="Meiryo UI"/>
                  <a:cs typeface="ＭＳ Ｐゴシック"/>
                </a:endParaRPr>
              </a:p>
            </p:txBody>
          </p:sp>
        </p:grpSp>
        <p:sp>
          <p:nvSpPr>
            <p:cNvPr id="2" name="角丸四角形 1"/>
            <p:cNvSpPr/>
            <p:nvPr/>
          </p:nvSpPr>
          <p:spPr>
            <a:xfrm>
              <a:off x="4635863" y="5024133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大阪を象徴する都市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空間の創造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7724360" y="5024133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世界に誇れる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景観づくり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10812856" y="5024133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ユニバーサルデザインのまちづくりの推進 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5939387" y="5673077"/>
              <a:ext cx="7535432" cy="37486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●都心部の象徴的なエリアのまちづくり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●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広域的な都市間連携等による地域価値の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創造</a:t>
              </a:r>
            </a:p>
            <a:p>
              <a:pPr>
                <a:lnSpc>
                  <a:spcPct val="120000"/>
                </a:lnSpc>
              </a:pP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●ユニバーサルデザインのまちづくりの推進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0" name="角丸四角形 89"/>
            <p:cNvSpPr/>
            <p:nvPr/>
          </p:nvSpPr>
          <p:spPr>
            <a:xfrm>
              <a:off x="4967387" y="5692341"/>
              <a:ext cx="972000" cy="3600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ja-JP" altLang="en-US" sz="14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重点取組</a:t>
              </a:r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6119072" y="4504229"/>
              <a:ext cx="8065340" cy="32918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大阪・関西万博やその後も見据え、国内外から多様な人々が住まい、訪れる都市を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実現</a:t>
              </a:r>
              <a:endParaRPr lang="ja-JP" altLang="en-US" sz="1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3959073" y="6268104"/>
              <a:ext cx="10225338" cy="1656000"/>
            </a:xfrm>
            <a:prstGeom prst="rect">
              <a:avLst/>
            </a:prstGeom>
            <a:noFill/>
            <a:ln w="12700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0800" tIns="100800" rIns="100800" bIns="100800" rtlCol="0" anchor="t"/>
            <a:lstStyle/>
            <a:p>
              <a:endPara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3959074" y="6268104"/>
              <a:ext cx="2160000" cy="315644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100800" tIns="45714" rIns="91430" bIns="45714" rtlCol="0" anchor="ctr">
              <a:noAutofit/>
            </a:bodyPr>
            <a:lstStyle/>
            <a:p>
              <a:r>
                <a:rPr lang="ja-JP" altLang="en-US" sz="1600" dirty="0">
                  <a:solidFill>
                    <a:srgbClr val="FFFFFF"/>
                  </a:solidFill>
                  <a:latin typeface="ＭＳ Ｐゴシック"/>
                  <a:ea typeface="Meiryo UI"/>
                  <a:cs typeface="ＭＳ Ｐゴシック"/>
                </a:rPr>
                <a:t>３．安全を支える</a:t>
              </a:r>
              <a:endParaRPr lang="ja-JP" altLang="en-US" sz="1600" dirty="0">
                <a:latin typeface="ＭＳ Ｐゴシック"/>
                <a:cs typeface="ＭＳ Ｐゴシック"/>
              </a:endParaRPr>
            </a:p>
          </p:txBody>
        </p:sp>
        <p:sp>
          <p:nvSpPr>
            <p:cNvPr id="70" name="角丸四角形 69"/>
            <p:cNvSpPr/>
            <p:nvPr/>
          </p:nvSpPr>
          <p:spPr>
            <a:xfrm>
              <a:off x="4635863" y="6797205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災害に強い都市の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形成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" name="角丸四角形 70"/>
            <p:cNvSpPr/>
            <p:nvPr/>
          </p:nvSpPr>
          <p:spPr>
            <a:xfrm>
              <a:off x="7724360" y="6797205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住宅・建築物の安全性の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確保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2" name="角丸四角形 71"/>
            <p:cNvSpPr/>
            <p:nvPr/>
          </p:nvSpPr>
          <p:spPr>
            <a:xfrm>
              <a:off x="10812856" y="6797205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危機事象への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備え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5939387" y="7442800"/>
              <a:ext cx="7535432" cy="37486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●密集市街地の整備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●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民間住宅・建築物の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耐震化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3" name="角丸四角形 92"/>
            <p:cNvSpPr/>
            <p:nvPr/>
          </p:nvSpPr>
          <p:spPr>
            <a:xfrm>
              <a:off x="4967387" y="7430653"/>
              <a:ext cx="972000" cy="3600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ja-JP" altLang="en-US" sz="14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重点取組</a:t>
              </a: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6119072" y="6268103"/>
              <a:ext cx="8065340" cy="32990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大規模な地震や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、台風、集中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豪雨による被害が最小限に抑えられ、人命が守られる住まいとまちを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実現</a:t>
              </a:r>
              <a:endParaRPr lang="ja-JP" altLang="en-US" sz="1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21" name="グループ化 20"/>
            <p:cNvGrpSpPr/>
            <p:nvPr/>
          </p:nvGrpSpPr>
          <p:grpSpPr>
            <a:xfrm>
              <a:off x="3959073" y="8031978"/>
              <a:ext cx="10225338" cy="1656000"/>
              <a:chOff x="6290138" y="7495019"/>
              <a:chExt cx="9360000" cy="1656000"/>
            </a:xfrm>
          </p:grpSpPr>
          <p:sp>
            <p:nvSpPr>
              <p:cNvPr id="44" name="正方形/長方形 43"/>
              <p:cNvSpPr/>
              <p:nvPr/>
            </p:nvSpPr>
            <p:spPr>
              <a:xfrm>
                <a:off x="6290138" y="7495019"/>
                <a:ext cx="9360000" cy="1656000"/>
              </a:xfrm>
              <a:prstGeom prst="rect">
                <a:avLst/>
              </a:prstGeom>
              <a:noFill/>
              <a:ln w="127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0" tIns="100800" rIns="100800" bIns="100800" rtlCol="0" anchor="t"/>
              <a:lstStyle/>
              <a:p>
                <a:endParaRPr lang="en-US" altLang="ja-JP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6290138" y="7495019"/>
                <a:ext cx="1977206" cy="315644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100800" tIns="45714" rIns="0" bIns="45714" rtlCol="0" anchor="ctr">
                <a:noAutofit/>
              </a:bodyPr>
              <a:lstStyle/>
              <a:p>
                <a:r>
                  <a:rPr lang="ja-JP" altLang="en-US" sz="1600" dirty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４．安心のくらしをつくる</a:t>
                </a:r>
                <a:endParaRPr lang="ja-JP" altLang="en-US" sz="1600" dirty="0">
                  <a:latin typeface="ＭＳ Ｐゴシック"/>
                  <a:cs typeface="ＭＳ Ｐゴシック"/>
                </a:endParaRPr>
              </a:p>
            </p:txBody>
          </p:sp>
        </p:grpSp>
        <p:sp>
          <p:nvSpPr>
            <p:cNvPr id="76" name="角丸四角形 75"/>
            <p:cNvSpPr/>
            <p:nvPr/>
          </p:nvSpPr>
          <p:spPr>
            <a:xfrm>
              <a:off x="4635863" y="8672304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誰もがくらしやすい環境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整備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7" name="角丸四角形 76"/>
            <p:cNvSpPr/>
            <p:nvPr/>
          </p:nvSpPr>
          <p:spPr>
            <a:xfrm>
              <a:off x="7724360" y="8656604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多様な住まいを選択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できる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200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市場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環境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整備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8" name="角丸四角形 77"/>
            <p:cNvSpPr/>
            <p:nvPr/>
          </p:nvSpPr>
          <p:spPr>
            <a:xfrm>
              <a:off x="10812856" y="8656604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健全な住宅関連産業の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育成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5939387" y="9232051"/>
              <a:ext cx="6991943" cy="38208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●民間賃貸住宅を活用した居住の安定確保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●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公的賃貸住宅ストックの有効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活用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6" name="角丸四角形 95"/>
            <p:cNvSpPr/>
            <p:nvPr/>
          </p:nvSpPr>
          <p:spPr>
            <a:xfrm>
              <a:off x="4967387" y="9254131"/>
              <a:ext cx="972000" cy="3600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ja-JP" altLang="en-US" sz="14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重点取組</a:t>
              </a: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6119072" y="8059559"/>
              <a:ext cx="8065340" cy="38357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子どもから高齢者、</a:t>
              </a:r>
              <a:r>
                <a:rPr lang="ja-JP" altLang="en-US" sz="1400" kern="100" dirty="0" err="1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障がい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者、外国人をはじめ、大阪に新たに住む人、住み続ける人などが安心・快適にくらすことができる住まいと都市を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実現</a:t>
              </a:r>
              <a:endParaRPr lang="ja-JP" altLang="en-US" sz="1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正方形/長方形 31"/>
          <p:cNvSpPr/>
          <p:nvPr/>
        </p:nvSpPr>
        <p:spPr>
          <a:xfrm>
            <a:off x="13389447" y="233621"/>
            <a:ext cx="1348726" cy="345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16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資料 </a:t>
            </a:r>
            <a:r>
              <a:rPr lang="en-US" altLang="ja-JP" sz="16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r>
              <a:rPr lang="en-US" altLang="ja-JP" sz="1600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-2</a:t>
            </a:r>
            <a:endParaRPr lang="ja-JP" altLang="ja-JP" sz="12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87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t"/>
      <a:lstStyle>
        <a:defPPr algn="ctr">
          <a:lnSpc>
            <a:spcPct val="120000"/>
          </a:lnSpc>
          <a:defRPr kumimoji="1" sz="1200" b="1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2" ma:contentTypeDescription="新しいドキュメントを作成します。" ma:contentTypeScope="" ma:versionID="a83097d7ada888fdf2c0274d88225a7b">
  <xsd:schema xmlns:xsd="http://www.w3.org/2001/XMLSchema" xmlns:xs="http://www.w3.org/2001/XMLSchema" xmlns:p="http://schemas.microsoft.com/office/2006/metadata/properties" xmlns:ns2="46689e31-b03d-4afa-a735-a1f8d7beadb1" xmlns:ns3="c5cea96b-c715-4926-afa8-a788fd3a3c69" targetNamespace="http://schemas.microsoft.com/office/2006/metadata/properties" ma:root="true" ma:fieldsID="262bbb5bb5fec440fb4bc4123c39dc2f" ns2:_="" ns3:_="">
    <xsd:import namespace="46689e31-b03d-4afa-a735-a1f8d7beadb1"/>
    <xsd:import namespace="c5cea96b-c715-4926-afa8-a788fd3a3c69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ea96b-c715-4926-afa8-a788fd3a3c69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46689e31-b03d-4afa-a735-a1f8d7beadb1" xsi:nil="true"/>
  </documentManagement>
</p:properties>
</file>

<file path=customXml/itemProps1.xml><?xml version="1.0" encoding="utf-8"?>
<ds:datastoreItem xmlns:ds="http://schemas.openxmlformats.org/officeDocument/2006/customXml" ds:itemID="{C558C806-5BEF-4E1B-B35F-D296BE1355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89e31-b03d-4afa-a735-a1f8d7beadb1"/>
    <ds:schemaRef ds:uri="c5cea96b-c715-4926-afa8-a788fd3a3c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981361-83AD-4170-A291-34E41D70AF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F2ADE9-EB08-4E86-9F0B-0A015217F4E0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c5cea96b-c715-4926-afa8-a788fd3a3c69"/>
    <ds:schemaRef ds:uri="46689e31-b03d-4afa-a735-a1f8d7beadb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13944</TotalTime>
  <Words>566</Words>
  <Application>Microsoft Office PowerPoint</Application>
  <PresentationFormat>ユーザー設定</PresentationFormat>
  <Paragraphs>63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ＭＳ ゴシック</vt:lpstr>
      <vt:lpstr>游ゴシック Medium</vt:lpstr>
      <vt:lpstr>Arial</vt:lpstr>
      <vt:lpstr>Calibri</vt:lpstr>
      <vt:lpstr>Times New Roman</vt:lpstr>
      <vt:lpstr>Wingdings 2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　あかね</dc:creator>
  <cp:lastModifiedBy>西　あかね</cp:lastModifiedBy>
  <cp:revision>808</cp:revision>
  <cp:lastPrinted>2020-10-12T08:42:26Z</cp:lastPrinted>
  <dcterms:created xsi:type="dcterms:W3CDTF">2018-07-03T08:27:08Z</dcterms:created>
  <dcterms:modified xsi:type="dcterms:W3CDTF">2020-12-10T08:34:33Z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