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9"/>
  </p:notesMasterIdLst>
  <p:sldIdLst>
    <p:sldId id="600" r:id="rId5"/>
    <p:sldId id="598" r:id="rId6"/>
    <p:sldId id="599" r:id="rId7"/>
    <p:sldId id="592"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35" autoAdjust="0"/>
    <p:restoredTop sz="94604" autoAdjust="0"/>
  </p:normalViewPr>
  <p:slideViewPr>
    <p:cSldViewPr>
      <p:cViewPr varScale="1">
        <p:scale>
          <a:sx n="65" d="100"/>
          <a:sy n="65" d="100"/>
        </p:scale>
        <p:origin x="1650"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77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5A81F1B-0329-4052-BE59-1AFDD22F778C}" type="datetimeFigureOut">
              <a:rPr kumimoji="1" lang="ja-JP" altLang="en-US" smtClean="0"/>
              <a:t>2020/8/13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8942646-AE46-4063-930C-1DDE33F9934D}" type="slidenum">
              <a:rPr kumimoji="1" lang="ja-JP" altLang="en-US" smtClean="0"/>
              <a:t>‹#›</a:t>
            </a:fld>
            <a:endParaRPr kumimoji="1" lang="ja-JP" altLang="en-US"/>
          </a:p>
        </p:txBody>
      </p:sp>
    </p:spTree>
    <p:extLst>
      <p:ext uri="{BB962C8B-B14F-4D97-AF65-F5344CB8AC3E}">
        <p14:creationId xmlns:p14="http://schemas.microsoft.com/office/powerpoint/2010/main" val="8989241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Tree>
    <p:extLst>
      <p:ext uri="{BB962C8B-B14F-4D97-AF65-F5344CB8AC3E}">
        <p14:creationId xmlns:p14="http://schemas.microsoft.com/office/powerpoint/2010/main" val="847533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342119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42247320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9"/>
            <a:ext cx="82296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73043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199863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Tree>
    <p:extLst>
      <p:ext uri="{BB962C8B-B14F-4D97-AF65-F5344CB8AC3E}">
        <p14:creationId xmlns:p14="http://schemas.microsoft.com/office/powerpoint/2010/main" val="823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34180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Tree>
    <p:extLst>
      <p:ext uri="{BB962C8B-B14F-4D97-AF65-F5344CB8AC3E}">
        <p14:creationId xmlns:p14="http://schemas.microsoft.com/office/powerpoint/2010/main" val="264156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Tree>
    <p:extLst>
      <p:ext uri="{BB962C8B-B14F-4D97-AF65-F5344CB8AC3E}">
        <p14:creationId xmlns:p14="http://schemas.microsoft.com/office/powerpoint/2010/main" val="3930251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a:xfrm>
            <a:off x="7075715" y="6356350"/>
            <a:ext cx="2057400" cy="365125"/>
          </a:xfrm>
        </p:spPr>
        <p:txBody>
          <a:bodyPr/>
          <a:lstStyle/>
          <a:p>
            <a:fld id="{EFB30A01-3A8A-42B1-A286-1424BEA36035}" type="slidenum">
              <a:rPr kumimoji="1" lang="ja-JP" altLang="en-US" smtClean="0"/>
              <a:t>‹#›</a:t>
            </a:fld>
            <a:endParaRPr kumimoji="1" lang="ja-JP" altLang="en-US"/>
          </a:p>
        </p:txBody>
      </p:sp>
    </p:spTree>
    <p:extLst>
      <p:ext uri="{BB962C8B-B14F-4D97-AF65-F5344CB8AC3E}">
        <p14:creationId xmlns:p14="http://schemas.microsoft.com/office/powerpoint/2010/main" val="2672164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Tree>
    <p:extLst>
      <p:ext uri="{BB962C8B-B14F-4D97-AF65-F5344CB8AC3E}">
        <p14:creationId xmlns:p14="http://schemas.microsoft.com/office/powerpoint/2010/main" val="3530478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Tree>
    <p:extLst>
      <p:ext uri="{BB962C8B-B14F-4D97-AF65-F5344CB8AC3E}">
        <p14:creationId xmlns:p14="http://schemas.microsoft.com/office/powerpoint/2010/main" val="1446650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スライド番号プレースホルダー 6"/>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30A01-3A8A-42B1-A286-1424BEA36035}" type="slidenum">
              <a:rPr kumimoji="1" lang="ja-JP" altLang="en-US" smtClean="0"/>
              <a:t>‹#›</a:t>
            </a:fld>
            <a:endParaRPr kumimoji="1" lang="ja-JP" altLang="en-US"/>
          </a:p>
        </p:txBody>
      </p:sp>
    </p:spTree>
    <p:extLst>
      <p:ext uri="{BB962C8B-B14F-4D97-AF65-F5344CB8AC3E}">
        <p14:creationId xmlns:p14="http://schemas.microsoft.com/office/powerpoint/2010/main" val="1389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3032956"/>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今後の進め方</a:t>
            </a:r>
            <a:endPar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2"/>
          <p:cNvSpPr txBox="1">
            <a:spLocks/>
          </p:cNvSpPr>
          <p:nvPr/>
        </p:nvSpPr>
        <p:spPr>
          <a:xfrm>
            <a:off x="8654004" y="6492875"/>
            <a:ext cx="489996"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24C7A614-994C-4A24-AF5B-0E0B47F2C510}" type="slidenum">
              <a:rPr lang="ja-JP" altLang="en-US" sz="1400" smtClean="0">
                <a:solidFill>
                  <a:schemeClr val="tx1"/>
                </a:solidFill>
              </a:rPr>
              <a:pPr/>
              <a:t>1</a:t>
            </a:fld>
            <a:endParaRPr lang="ja-JP" altLang="en-US" sz="1400" dirty="0">
              <a:solidFill>
                <a:schemeClr val="tx1"/>
              </a:solidFill>
            </a:endParaRPr>
          </a:p>
        </p:txBody>
      </p:sp>
      <p:sp>
        <p:nvSpPr>
          <p:cNvPr id="8" name="Rectangle 1"/>
          <p:cNvSpPr>
            <a:spLocks noChangeArrowheads="1"/>
          </p:cNvSpPr>
          <p:nvPr/>
        </p:nvSpPr>
        <p:spPr bwMode="auto">
          <a:xfrm>
            <a:off x="1619672" y="5229200"/>
            <a:ext cx="6048672" cy="792088"/>
          </a:xfrm>
          <a:prstGeom prst="rect">
            <a:avLst/>
          </a:prstGeom>
          <a:no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令和２年８月</a:t>
            </a:r>
            <a:r>
              <a:rPr lang="en-US" altLang="ja-JP"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ct val="150000"/>
              </a:lnSpc>
            </a:pP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45</a:t>
            </a:r>
            <a:r>
              <a:rPr lang="ja-JP" altLang="en-US" sz="18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回大阪府住宅まちづくり審議会　資料</a:t>
            </a:r>
            <a:endParaRPr lang="ja-JP" altLang="en-US" sz="18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7298575" y="263578"/>
            <a:ext cx="1617232" cy="40011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2000" dirty="0" smtClean="0">
                <a:solidFill>
                  <a:schemeClr val="tx1"/>
                </a:solidFill>
                <a:latin typeface="游ゴシック Medium" panose="020B0500000000000000" pitchFamily="50" charset="-128"/>
                <a:ea typeface="游ゴシック Medium" panose="020B0500000000000000" pitchFamily="50" charset="-128"/>
              </a:rPr>
              <a:t>資料２</a:t>
            </a:r>
            <a:endParaRPr kumimoji="1" lang="ja-JP" altLang="en-US" sz="2000" dirty="0">
              <a:solidFill>
                <a:schemeClr val="tx1"/>
              </a:solidFill>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35899937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今後の進め方①</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57"/>
          <p:cNvSpPr>
            <a:spLocks noChangeArrowheads="1"/>
          </p:cNvSpPr>
          <p:nvPr/>
        </p:nvSpPr>
        <p:spPr bwMode="auto">
          <a:xfrm>
            <a:off x="139500" y="548680"/>
            <a:ext cx="8865000" cy="2736304"/>
          </a:xfrm>
          <a:prstGeom prst="rect">
            <a:avLst/>
          </a:prstGeom>
          <a:noFill/>
          <a:ln w="12700">
            <a:noFill/>
            <a:prstDash val="solid"/>
            <a:miter lim="800000"/>
            <a:headEnd/>
            <a:tailEnd/>
          </a:ln>
        </p:spPr>
        <p:txBody>
          <a:bodyPr wrap="square" anchor="t"/>
          <a:lstStyle>
            <a:lvl1pPr algn="l"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176213" indent="-176213" eaLnBrk="1" hangingPunct="1">
              <a:lnSpc>
                <a:spcPct val="130000"/>
              </a:lnSpc>
              <a:buFont typeface="Wingdings" pitchFamily="2" charset="2"/>
              <a:buNone/>
            </a:pPr>
            <a:r>
              <a:rPr lang="ja-JP" altLang="en-US" sz="2000" dirty="0" smtClean="0">
                <a:latin typeface="Yu Gothic UI" panose="020B0500000000000000" pitchFamily="50" charset="-128"/>
                <a:ea typeface="Yu Gothic UI" panose="020B0500000000000000" pitchFamily="50" charset="-128"/>
                <a:cs typeface="Meiryo UI" panose="020B0604030504040204" pitchFamily="50" charset="-128"/>
              </a:rPr>
              <a:t>・　「</a:t>
            </a:r>
            <a:r>
              <a:rPr lang="ja-JP" altLang="en-US" sz="2000" dirty="0">
                <a:latin typeface="Yu Gothic UI" panose="020B0500000000000000" pitchFamily="50" charset="-128"/>
                <a:ea typeface="Yu Gothic UI" panose="020B0500000000000000" pitchFamily="50" charset="-128"/>
                <a:cs typeface="Meiryo UI" panose="020B0604030504040204" pitchFamily="50" charset="-128"/>
              </a:rPr>
              <a:t>答申中間とりまとめ」を踏まえ、引き続き政策検討部会において施策の方向性について審議。</a:t>
            </a:r>
          </a:p>
          <a:p>
            <a:pPr marL="176213" indent="-176213" eaLnBrk="1" hangingPunct="1">
              <a:lnSpc>
                <a:spcPct val="130000"/>
              </a:lnSpc>
              <a:buFont typeface="Wingdings" pitchFamily="2" charset="2"/>
              <a:buNone/>
            </a:pPr>
            <a:r>
              <a:rPr lang="ja-JP" altLang="en-US" sz="2000" dirty="0" smtClean="0">
                <a:latin typeface="Yu Gothic UI" panose="020B0500000000000000" pitchFamily="50" charset="-128"/>
                <a:ea typeface="Yu Gothic UI" panose="020B0500000000000000" pitchFamily="50" charset="-128"/>
                <a:cs typeface="Meiryo UI" panose="020B0604030504040204" pitchFamily="50" charset="-128"/>
              </a:rPr>
              <a:t>・　重点</a:t>
            </a:r>
            <a:r>
              <a:rPr lang="ja-JP" altLang="en-US" sz="2000" dirty="0">
                <a:latin typeface="Yu Gothic UI" panose="020B0500000000000000" pitchFamily="50" charset="-128"/>
                <a:ea typeface="Yu Gothic UI" panose="020B0500000000000000" pitchFamily="50" charset="-128"/>
                <a:cs typeface="Meiryo UI" panose="020B0604030504040204" pitchFamily="50" charset="-128"/>
              </a:rPr>
              <a:t>議論として、コロナ禍の現状を鑑み「新しい生活様式」や</a:t>
            </a:r>
            <a:r>
              <a:rPr lang="ja-JP" altLang="en-US" sz="2000" dirty="0" smtClean="0">
                <a:latin typeface="Yu Gothic UI" panose="020B0500000000000000" pitchFamily="50" charset="-128"/>
                <a:ea typeface="Yu Gothic UI" panose="020B0500000000000000" pitchFamily="50" charset="-128"/>
                <a:cs typeface="Meiryo UI" panose="020B0604030504040204" pitchFamily="50" charset="-128"/>
              </a:rPr>
              <a:t>「新たな日常」</a:t>
            </a:r>
            <a:r>
              <a:rPr lang="ja-JP" altLang="en-US" sz="2000" dirty="0">
                <a:latin typeface="Yu Gothic UI" panose="020B0500000000000000" pitchFamily="50" charset="-128"/>
                <a:ea typeface="Yu Gothic UI" panose="020B0500000000000000" pitchFamily="50" charset="-128"/>
                <a:cs typeface="Meiryo UI" panose="020B0604030504040204" pitchFamily="50" charset="-128"/>
              </a:rPr>
              <a:t>に関する社会情勢の変化に対応した住まい・まちづくりについて検討。</a:t>
            </a:r>
          </a:p>
          <a:p>
            <a:pPr marL="176213" indent="-176213" eaLnBrk="1" hangingPunct="1">
              <a:lnSpc>
                <a:spcPct val="130000"/>
              </a:lnSpc>
              <a:buFont typeface="Wingdings" pitchFamily="2" charset="2"/>
              <a:buNone/>
            </a:pPr>
            <a:r>
              <a:rPr lang="ja-JP" altLang="en-US" sz="2000" dirty="0" smtClean="0">
                <a:latin typeface="Yu Gothic UI" panose="020B0500000000000000" pitchFamily="50" charset="-128"/>
                <a:ea typeface="Yu Gothic UI" panose="020B0500000000000000" pitchFamily="50" charset="-128"/>
                <a:cs typeface="Meiryo UI" panose="020B0604030504040204" pitchFamily="50" charset="-128"/>
              </a:rPr>
              <a:t>・　令和</a:t>
            </a:r>
            <a:r>
              <a:rPr lang="en-US" altLang="ja-JP" sz="2000" dirty="0">
                <a:latin typeface="Yu Gothic UI" panose="020B0500000000000000" pitchFamily="50" charset="-128"/>
                <a:ea typeface="Yu Gothic UI" panose="020B0500000000000000" pitchFamily="50" charset="-128"/>
                <a:cs typeface="Meiryo UI" panose="020B0604030504040204" pitchFamily="50" charset="-128"/>
              </a:rPr>
              <a:t>2</a:t>
            </a:r>
            <a:r>
              <a:rPr lang="ja-JP" altLang="en-US" sz="2000" dirty="0">
                <a:latin typeface="Yu Gothic UI" panose="020B0500000000000000" pitchFamily="50" charset="-128"/>
                <a:ea typeface="Yu Gothic UI" panose="020B0500000000000000" pitchFamily="50" charset="-128"/>
                <a:cs typeface="Meiryo UI" panose="020B0604030504040204" pitchFamily="50" charset="-128"/>
              </a:rPr>
              <a:t>年度内に審議会として大阪における今後の住宅まちづくり政策のあり方について答申を予定。</a:t>
            </a:r>
          </a:p>
          <a:p>
            <a:pPr marL="176213" indent="-176213" eaLnBrk="1" hangingPunct="1">
              <a:lnSpc>
                <a:spcPct val="130000"/>
              </a:lnSpc>
              <a:buFont typeface="Wingdings" pitchFamily="2" charset="2"/>
              <a:buNone/>
            </a:pPr>
            <a:endParaRPr lang="ja-JP" altLang="en-US" sz="2000" dirty="0">
              <a:latin typeface="Yu Gothic UI" panose="020B0500000000000000" pitchFamily="50" charset="-128"/>
              <a:ea typeface="Yu Gothic UI" panose="020B0500000000000000" pitchFamily="50" charset="-128"/>
              <a:cs typeface="Meiryo UI" panose="020B0604030504040204" pitchFamily="50" charset="-128"/>
            </a:endParaRPr>
          </a:p>
        </p:txBody>
      </p:sp>
      <p:sp>
        <p:nvSpPr>
          <p:cNvPr id="5" name="角丸四角形 4"/>
          <p:cNvSpPr/>
          <p:nvPr/>
        </p:nvSpPr>
        <p:spPr>
          <a:xfrm>
            <a:off x="825580" y="3401663"/>
            <a:ext cx="7492840" cy="3116120"/>
          </a:xfrm>
          <a:prstGeom prst="roundRect">
            <a:avLst>
              <a:gd name="adj" fmla="val 14835"/>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76213" indent="-176213" algn="ctr">
              <a:lnSpc>
                <a:spcPct val="120000"/>
              </a:lnSpc>
            </a:pPr>
            <a:r>
              <a:rPr lang="en-US" altLang="ja-JP" sz="2000" b="1"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a:t>
            </a:r>
            <a:r>
              <a:rPr lang="ja-JP" altLang="en-US" sz="2000" b="1"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主な検討項目</a:t>
            </a:r>
            <a:r>
              <a:rPr lang="en-US" altLang="ja-JP" sz="2000" b="1"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a:t>
            </a:r>
          </a:p>
          <a:p>
            <a:pPr marL="176213" indent="-176213">
              <a:lnSpc>
                <a:spcPct val="120000"/>
              </a:lnSpc>
            </a:pPr>
            <a:r>
              <a:rPr lang="ja-JP" altLang="en-US"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　・</a:t>
            </a:r>
            <a:r>
              <a:rPr lang="ja-JP" altLang="en-US" sz="2000" b="1"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施策の方向性</a:t>
            </a:r>
          </a:p>
          <a:p>
            <a:pPr marL="176213" indent="-176213">
              <a:lnSpc>
                <a:spcPct val="120000"/>
              </a:lnSpc>
            </a:pPr>
            <a:r>
              <a:rPr lang="ja-JP" altLang="en-US"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　　　施策の柱、重点的な取組み等</a:t>
            </a:r>
          </a:p>
          <a:p>
            <a:pPr marL="176213" indent="-176213">
              <a:lnSpc>
                <a:spcPct val="120000"/>
              </a:lnSpc>
            </a:pPr>
            <a:r>
              <a:rPr lang="ja-JP" altLang="en-US"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　</a:t>
            </a:r>
            <a:endParaRPr lang="en-US" altLang="ja-JP" sz="2000" dirty="0" smtClean="0">
              <a:solidFill>
                <a:schemeClr val="tx1"/>
              </a:solidFill>
              <a:latin typeface="Yu Gothic UI" panose="020B0500000000000000" pitchFamily="50" charset="-128"/>
              <a:ea typeface="Yu Gothic UI" panose="020B0500000000000000" pitchFamily="50" charset="-128"/>
              <a:cs typeface="Meiryo UI" panose="020B0604030504040204" pitchFamily="50" charset="-128"/>
            </a:endParaRPr>
          </a:p>
          <a:p>
            <a:pPr marL="176213" indent="-176213">
              <a:lnSpc>
                <a:spcPct val="120000"/>
              </a:lnSpc>
            </a:pPr>
            <a:r>
              <a:rPr lang="ja-JP" altLang="en-US"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　</a:t>
            </a:r>
            <a:r>
              <a:rPr lang="ja-JP" altLang="en-US" sz="2000" dirty="0" smtClean="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a:t>
            </a:r>
            <a:r>
              <a:rPr lang="ja-JP" altLang="en-US" sz="2000" b="1"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重点議論</a:t>
            </a:r>
          </a:p>
          <a:p>
            <a:pPr marL="711200" indent="-711200">
              <a:lnSpc>
                <a:spcPct val="120000"/>
              </a:lnSpc>
            </a:pPr>
            <a:r>
              <a:rPr lang="ja-JP" altLang="en-US"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　　　「新しい生活様式」や</a:t>
            </a:r>
            <a:r>
              <a:rPr lang="ja-JP" altLang="en-US" sz="2000" dirty="0" smtClean="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「新たな日常」</a:t>
            </a:r>
            <a:r>
              <a:rPr lang="ja-JP" altLang="en-US"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に関する社会情勢の変化に対応した住まい・まちづくり</a:t>
            </a:r>
          </a:p>
          <a:p>
            <a:pPr marL="176213" indent="-176213">
              <a:lnSpc>
                <a:spcPct val="120000"/>
              </a:lnSpc>
            </a:pPr>
            <a:r>
              <a:rPr lang="ja-JP" altLang="en-US"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　　　</a:t>
            </a:r>
            <a:r>
              <a:rPr lang="en-US" altLang="ja-JP"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a:t>
            </a:r>
            <a:r>
              <a:rPr lang="ja-JP" altLang="en-US" sz="2000" dirty="0">
                <a:solidFill>
                  <a:schemeClr val="tx1"/>
                </a:solidFill>
                <a:latin typeface="Yu Gothic UI" panose="020B0500000000000000" pitchFamily="50" charset="-128"/>
                <a:ea typeface="Yu Gothic UI" panose="020B0500000000000000" pitchFamily="50" charset="-128"/>
                <a:cs typeface="Meiryo UI" panose="020B0604030504040204" pitchFamily="50" charset="-128"/>
              </a:rPr>
              <a:t>健康（環境）に資する住宅ストックの質の向上を含む</a:t>
            </a:r>
          </a:p>
        </p:txBody>
      </p:sp>
      <p:sp>
        <p:nvSpPr>
          <p:cNvPr id="7" name="スライド番号プレースホルダー 1"/>
          <p:cNvSpPr txBox="1">
            <a:spLocks/>
          </p:cNvSpPr>
          <p:nvPr/>
        </p:nvSpPr>
        <p:spPr>
          <a:xfrm>
            <a:off x="8319084" y="6517783"/>
            <a:ext cx="824916" cy="35222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BEBE85B1-8F12-4F7B-A383-E6CF6791D3DF}" type="slidenum">
              <a:rPr lang="ja-JP" altLang="en-US" sz="1600" smtClean="0"/>
              <a:pPr algn="r"/>
              <a:t>2</a:t>
            </a:fld>
            <a:endParaRPr lang="ja-JP" altLang="en-US" sz="1600" dirty="0"/>
          </a:p>
        </p:txBody>
      </p:sp>
    </p:spTree>
    <p:extLst>
      <p:ext uri="{BB962C8B-B14F-4D97-AF65-F5344CB8AC3E}">
        <p14:creationId xmlns:p14="http://schemas.microsoft.com/office/powerpoint/2010/main" val="485050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今後の進め方②</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ホームベース 4"/>
          <p:cNvSpPr/>
          <p:nvPr/>
        </p:nvSpPr>
        <p:spPr>
          <a:xfrm rot="16200000">
            <a:off x="4300617" y="1532491"/>
            <a:ext cx="930903" cy="8520230"/>
          </a:xfrm>
          <a:prstGeom prst="homePlate">
            <a:avLst>
              <a:gd name="adj" fmla="val 38441"/>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71765370"/>
              </p:ext>
            </p:extLst>
          </p:nvPr>
        </p:nvGraphicFramePr>
        <p:xfrm>
          <a:off x="179512" y="1052736"/>
          <a:ext cx="8846669" cy="3950849"/>
        </p:xfrm>
        <a:graphic>
          <a:graphicData uri="http://schemas.openxmlformats.org/drawingml/2006/table">
            <a:tbl>
              <a:tblPr firstRow="1" bandRow="1">
                <a:tableStyleId>{5940675A-B579-460E-94D1-54222C63F5DA}</a:tableStyleId>
              </a:tblPr>
              <a:tblGrid>
                <a:gridCol w="680513">
                  <a:extLst>
                    <a:ext uri="{9D8B030D-6E8A-4147-A177-3AD203B41FA5}">
                      <a16:colId xmlns:a16="http://schemas.microsoft.com/office/drawing/2014/main" val="964655550"/>
                    </a:ext>
                  </a:extLst>
                </a:gridCol>
                <a:gridCol w="680513">
                  <a:extLst>
                    <a:ext uri="{9D8B030D-6E8A-4147-A177-3AD203B41FA5}">
                      <a16:colId xmlns:a16="http://schemas.microsoft.com/office/drawing/2014/main" val="3046150529"/>
                    </a:ext>
                  </a:extLst>
                </a:gridCol>
                <a:gridCol w="680513">
                  <a:extLst>
                    <a:ext uri="{9D8B030D-6E8A-4147-A177-3AD203B41FA5}">
                      <a16:colId xmlns:a16="http://schemas.microsoft.com/office/drawing/2014/main" val="1591675538"/>
                    </a:ext>
                  </a:extLst>
                </a:gridCol>
                <a:gridCol w="680513">
                  <a:extLst>
                    <a:ext uri="{9D8B030D-6E8A-4147-A177-3AD203B41FA5}">
                      <a16:colId xmlns:a16="http://schemas.microsoft.com/office/drawing/2014/main" val="2186280835"/>
                    </a:ext>
                  </a:extLst>
                </a:gridCol>
                <a:gridCol w="680513">
                  <a:extLst>
                    <a:ext uri="{9D8B030D-6E8A-4147-A177-3AD203B41FA5}">
                      <a16:colId xmlns:a16="http://schemas.microsoft.com/office/drawing/2014/main" val="921658631"/>
                    </a:ext>
                  </a:extLst>
                </a:gridCol>
                <a:gridCol w="680513">
                  <a:extLst>
                    <a:ext uri="{9D8B030D-6E8A-4147-A177-3AD203B41FA5}">
                      <a16:colId xmlns:a16="http://schemas.microsoft.com/office/drawing/2014/main" val="3175301924"/>
                    </a:ext>
                  </a:extLst>
                </a:gridCol>
                <a:gridCol w="680513">
                  <a:extLst>
                    <a:ext uri="{9D8B030D-6E8A-4147-A177-3AD203B41FA5}">
                      <a16:colId xmlns:a16="http://schemas.microsoft.com/office/drawing/2014/main" val="2553850681"/>
                    </a:ext>
                  </a:extLst>
                </a:gridCol>
                <a:gridCol w="680513">
                  <a:extLst>
                    <a:ext uri="{9D8B030D-6E8A-4147-A177-3AD203B41FA5}">
                      <a16:colId xmlns:a16="http://schemas.microsoft.com/office/drawing/2014/main" val="3526397871"/>
                    </a:ext>
                  </a:extLst>
                </a:gridCol>
                <a:gridCol w="680513">
                  <a:extLst>
                    <a:ext uri="{9D8B030D-6E8A-4147-A177-3AD203B41FA5}">
                      <a16:colId xmlns:a16="http://schemas.microsoft.com/office/drawing/2014/main" val="4135992757"/>
                    </a:ext>
                  </a:extLst>
                </a:gridCol>
                <a:gridCol w="680513">
                  <a:extLst>
                    <a:ext uri="{9D8B030D-6E8A-4147-A177-3AD203B41FA5}">
                      <a16:colId xmlns:a16="http://schemas.microsoft.com/office/drawing/2014/main" val="1617310444"/>
                    </a:ext>
                  </a:extLst>
                </a:gridCol>
                <a:gridCol w="680513">
                  <a:extLst>
                    <a:ext uri="{9D8B030D-6E8A-4147-A177-3AD203B41FA5}">
                      <a16:colId xmlns:a16="http://schemas.microsoft.com/office/drawing/2014/main" val="37896644"/>
                    </a:ext>
                  </a:extLst>
                </a:gridCol>
                <a:gridCol w="680513">
                  <a:extLst>
                    <a:ext uri="{9D8B030D-6E8A-4147-A177-3AD203B41FA5}">
                      <a16:colId xmlns:a16="http://schemas.microsoft.com/office/drawing/2014/main" val="3722192307"/>
                    </a:ext>
                  </a:extLst>
                </a:gridCol>
                <a:gridCol w="680513">
                  <a:extLst>
                    <a:ext uri="{9D8B030D-6E8A-4147-A177-3AD203B41FA5}">
                      <a16:colId xmlns:a16="http://schemas.microsoft.com/office/drawing/2014/main" val="2832661538"/>
                    </a:ext>
                  </a:extLst>
                </a:gridCol>
              </a:tblGrid>
              <a:tr h="320839">
                <a:tc gridSpan="10">
                  <a:txBody>
                    <a:bodyPr/>
                    <a:lstStyle/>
                    <a:p>
                      <a:pPr algn="ctr"/>
                      <a:r>
                        <a:rPr kumimoji="1" lang="ja-JP" altLang="en-US" dirty="0">
                          <a:latin typeface="Meiryo UI" panose="020B0604030504040204" pitchFamily="50" charset="-128"/>
                          <a:ea typeface="Meiryo UI" panose="020B0604030504040204" pitchFamily="50" charset="-128"/>
                        </a:rPr>
                        <a:t>令和２年</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dirty="0">
                          <a:latin typeface="Meiryo UI" panose="020B0604030504040204" pitchFamily="50" charset="-128"/>
                          <a:ea typeface="Meiryo UI" panose="020B0604030504040204" pitchFamily="50" charset="-128"/>
                        </a:rPr>
                        <a:t>令和３年</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32534563"/>
                  </a:ext>
                </a:extLst>
              </a:tr>
              <a:tr h="294103">
                <a:tc>
                  <a:txBody>
                    <a:bodyPr/>
                    <a:lstStyle/>
                    <a:p>
                      <a:pPr algn="ctr"/>
                      <a:r>
                        <a:rPr kumimoji="1" lang="en-US" altLang="ja-JP" sz="1600" dirty="0">
                          <a:latin typeface="Meiryo UI" panose="020B0604030504040204" pitchFamily="50" charset="-128"/>
                          <a:ea typeface="Meiryo UI" panose="020B0604030504040204" pitchFamily="50" charset="-128"/>
                        </a:rPr>
                        <a:t>3</a:t>
                      </a:r>
                      <a:endParaRPr kumimoji="1" lang="ja-JP" altLang="en-US" sz="16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4</a:t>
                      </a:r>
                      <a:endParaRPr kumimoji="1" lang="ja-JP" altLang="en-US" sz="16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5</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6</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7</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8</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9</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10</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11</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12</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1</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2</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r>
                        <a:rPr kumimoji="1" lang="en-US" altLang="ja-JP" sz="1600" dirty="0">
                          <a:latin typeface="Meiryo UI" panose="020B0604030504040204" pitchFamily="50" charset="-128"/>
                          <a:ea typeface="Meiryo UI" panose="020B0604030504040204" pitchFamily="50" charset="-128"/>
                        </a:rPr>
                        <a:t>3</a:t>
                      </a:r>
                      <a:endParaRPr kumimoji="1" lang="ja-JP" altLang="en-US" sz="16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177916875"/>
                  </a:ext>
                </a:extLst>
              </a:tr>
              <a:tr h="324980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vert="eaVert" anchor="ctr">
                    <a:lnT w="12700" cap="flat" cmpd="sng" algn="ctr">
                      <a:solidFill>
                        <a:schemeClr val="tx1"/>
                      </a:solidFill>
                      <a:prstDash val="solid"/>
                      <a:round/>
                      <a:headEnd type="none" w="med" len="med"/>
                      <a:tailEnd type="none" w="med" len="med"/>
                    </a:lnT>
                  </a:tcPr>
                </a:tc>
                <a:tc gridSpan="12">
                  <a:txBody>
                    <a:bodyPr/>
                    <a:lstStyle/>
                    <a:p>
                      <a:endParaRPr kumimoji="1" lang="ja-JP" altLang="en-US" dirty="0"/>
                    </a:p>
                  </a:txBody>
                  <a:tcP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05964352"/>
                  </a:ext>
                </a:extLst>
              </a:tr>
            </a:tbl>
          </a:graphicData>
        </a:graphic>
      </p:graphicFrame>
      <p:sp>
        <p:nvSpPr>
          <p:cNvPr id="8" name="正方形/長方形 7"/>
          <p:cNvSpPr/>
          <p:nvPr/>
        </p:nvSpPr>
        <p:spPr>
          <a:xfrm>
            <a:off x="3704132" y="1874728"/>
            <a:ext cx="412955" cy="2952001"/>
          </a:xfrm>
          <a:prstGeom prst="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r>
              <a:rPr lang="ja-JP" altLang="en-US"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審議会</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答申中間まとめ案</a:t>
            </a:r>
            <a:r>
              <a:rPr lang="en-US" altLang="ja-JP" b="1" dirty="0">
                <a:latin typeface="Meiryo UI" panose="020B0604030504040204" pitchFamily="50" charset="-128"/>
                <a:ea typeface="Meiryo UI" panose="020B0604030504040204" pitchFamily="50" charset="-128"/>
              </a:rPr>
              <a:t>)</a:t>
            </a:r>
          </a:p>
        </p:txBody>
      </p:sp>
      <p:sp>
        <p:nvSpPr>
          <p:cNvPr id="9" name="正方形/長方形 8"/>
          <p:cNvSpPr/>
          <p:nvPr/>
        </p:nvSpPr>
        <p:spPr>
          <a:xfrm>
            <a:off x="7130009" y="1874729"/>
            <a:ext cx="412955" cy="2952000"/>
          </a:xfrm>
          <a:prstGeom prst="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r>
              <a:rPr lang="ja-JP" altLang="en-US"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審議会</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答申案</a:t>
            </a:r>
            <a:r>
              <a:rPr lang="en-US" altLang="ja-JP"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10" name="ホームベース 9"/>
          <p:cNvSpPr/>
          <p:nvPr/>
        </p:nvSpPr>
        <p:spPr>
          <a:xfrm>
            <a:off x="1020098" y="1943955"/>
            <a:ext cx="2422138" cy="2942968"/>
          </a:xfrm>
          <a:prstGeom prst="homePlate">
            <a:avLst>
              <a:gd name="adj" fmla="val 11581"/>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4625" indent="-174625">
              <a:lnSpc>
                <a:spcPct val="150000"/>
              </a:lnSpc>
            </a:pPr>
            <a:r>
              <a:rPr lang="ja-JP" altLang="en-US" sz="1400" b="1" dirty="0">
                <a:latin typeface="Meiryo UI" panose="020B0604030504040204" pitchFamily="50" charset="-128"/>
                <a:ea typeface="Meiryo UI" panose="020B0604030504040204" pitchFamily="50" charset="-128"/>
              </a:rPr>
              <a:t>（部会）</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〇政策の方向性</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・基本目標</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・政策展開の方向性　等</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〇重点議論</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・賃貸住宅供給のあり方　</a:t>
            </a:r>
          </a:p>
        </p:txBody>
      </p:sp>
      <p:sp>
        <p:nvSpPr>
          <p:cNvPr id="11" name="正方形/長方形 10"/>
          <p:cNvSpPr/>
          <p:nvPr/>
        </p:nvSpPr>
        <p:spPr>
          <a:xfrm>
            <a:off x="8446646" y="1894384"/>
            <a:ext cx="412955" cy="2884750"/>
          </a:xfrm>
          <a:prstGeom prst="rect">
            <a:avLst/>
          </a:prstGeom>
          <a:solidFill>
            <a:schemeClr val="bg1"/>
          </a:solidFill>
          <a:ln w="38100" cmpd="dbl">
            <a:solidFill>
              <a:schemeClr val="tx1"/>
            </a:solidFill>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a:latin typeface="Meiryo UI" panose="020B0604030504040204" pitchFamily="50" charset="-128"/>
                <a:ea typeface="Meiryo UI" panose="020B0604030504040204" pitchFamily="50" charset="-128"/>
              </a:rPr>
              <a:t>答申</a:t>
            </a:r>
          </a:p>
        </p:txBody>
      </p:sp>
      <p:sp>
        <p:nvSpPr>
          <p:cNvPr id="12" name="正方形/長方形 11"/>
          <p:cNvSpPr/>
          <p:nvPr/>
        </p:nvSpPr>
        <p:spPr>
          <a:xfrm>
            <a:off x="311078" y="1874729"/>
            <a:ext cx="412955" cy="2952000"/>
          </a:xfrm>
          <a:prstGeom prst="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eaVert" wrap="square" lIns="91440" tIns="45720" rIns="91440" bIns="45720" numCol="1" spcCol="0" rtlCol="0" fromWordArt="0" anchor="ctr" anchorCtr="0" forceAA="0" compatLnSpc="1">
            <a:prstTxWarp prst="textNoShape">
              <a:avLst/>
            </a:prstTxWarp>
            <a:noAutofit/>
          </a:bodyPr>
          <a:lstStyle/>
          <a:p>
            <a:r>
              <a:rPr lang="ja-JP" altLang="en-US" b="1" dirty="0">
                <a:latin typeface="Meiryo UI" panose="020B0604030504040204" pitchFamily="50" charset="-128"/>
                <a:ea typeface="Meiryo UI" panose="020B0604030504040204" pitchFamily="50" charset="-128"/>
              </a:rPr>
              <a:t> </a:t>
            </a:r>
            <a:r>
              <a:rPr kumimoji="1" lang="ja-JP" altLang="en-US" b="1" dirty="0">
                <a:latin typeface="Meiryo UI" panose="020B0604030504040204" pitchFamily="50" charset="-128"/>
                <a:ea typeface="Meiryo UI" panose="020B0604030504040204" pitchFamily="50" charset="-128"/>
              </a:rPr>
              <a:t>審議会</a:t>
            </a:r>
            <a:r>
              <a:rPr lang="en-US" altLang="ja-JP" b="1" dirty="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諮問・部会設置</a:t>
            </a:r>
            <a:r>
              <a:rPr lang="en-US" altLang="ja-JP" b="1" dirty="0">
                <a:latin typeface="Meiryo UI" panose="020B0604030504040204" pitchFamily="50" charset="-128"/>
                <a:ea typeface="Meiryo UI" panose="020B0604030504040204" pitchFamily="50" charset="-128"/>
              </a:rPr>
              <a:t>)</a:t>
            </a:r>
          </a:p>
        </p:txBody>
      </p:sp>
      <p:sp>
        <p:nvSpPr>
          <p:cNvPr id="13" name="楕円 12"/>
          <p:cNvSpPr/>
          <p:nvPr/>
        </p:nvSpPr>
        <p:spPr>
          <a:xfrm>
            <a:off x="2594172" y="5504604"/>
            <a:ext cx="1365998" cy="739207"/>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世帯の</a:t>
            </a:r>
            <a:endParaRPr kumimoji="1" lang="en-US" altLang="ja-JP" sz="1400" b="1" dirty="0">
              <a:latin typeface="Meiryo UI" panose="020B0604030504040204" pitchFamily="50" charset="-128"/>
              <a:ea typeface="Meiryo UI" panose="020B0604030504040204" pitchFamily="50" charset="-128"/>
            </a:endParaRPr>
          </a:p>
          <a:p>
            <a:pPr algn="ctr"/>
            <a:r>
              <a:rPr kumimoji="1" lang="ja-JP" altLang="en-US" sz="1400" b="1" dirty="0">
                <a:latin typeface="Meiryo UI" panose="020B0604030504040204" pitchFamily="50" charset="-128"/>
                <a:ea typeface="Meiryo UI" panose="020B0604030504040204" pitchFamily="50" charset="-128"/>
              </a:rPr>
              <a:t>多様化</a:t>
            </a:r>
          </a:p>
        </p:txBody>
      </p:sp>
      <p:sp>
        <p:nvSpPr>
          <p:cNvPr id="14" name="楕円 13"/>
          <p:cNvSpPr/>
          <p:nvPr/>
        </p:nvSpPr>
        <p:spPr>
          <a:xfrm>
            <a:off x="4055013" y="5504604"/>
            <a:ext cx="1343099" cy="735773"/>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ストックの質の向上と活用</a:t>
            </a:r>
          </a:p>
        </p:txBody>
      </p:sp>
      <p:sp>
        <p:nvSpPr>
          <p:cNvPr id="15" name="楕円 14"/>
          <p:cNvSpPr/>
          <p:nvPr/>
        </p:nvSpPr>
        <p:spPr>
          <a:xfrm>
            <a:off x="5492955" y="5504604"/>
            <a:ext cx="1353307" cy="732339"/>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健康</a:t>
            </a:r>
          </a:p>
        </p:txBody>
      </p:sp>
      <p:sp>
        <p:nvSpPr>
          <p:cNvPr id="16" name="テキスト ボックス 15"/>
          <p:cNvSpPr txBox="1"/>
          <p:nvPr/>
        </p:nvSpPr>
        <p:spPr>
          <a:xfrm>
            <a:off x="634546" y="5761076"/>
            <a:ext cx="2088217"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課題検討部会報告の</a:t>
            </a:r>
          </a:p>
        </p:txBody>
      </p:sp>
      <p:sp>
        <p:nvSpPr>
          <p:cNvPr id="17" name="テキスト ボックス 16"/>
          <p:cNvSpPr txBox="1"/>
          <p:nvPr/>
        </p:nvSpPr>
        <p:spPr>
          <a:xfrm>
            <a:off x="6979103" y="5775363"/>
            <a:ext cx="1907645"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を踏まえた</a:t>
            </a:r>
            <a:r>
              <a:rPr kumimoji="1" lang="ja-JP" altLang="en-US" sz="1400" b="1" dirty="0">
                <a:latin typeface="Meiryo UI" panose="020B0604030504040204" pitchFamily="50" charset="-128"/>
                <a:ea typeface="Meiryo UI" panose="020B0604030504040204" pitchFamily="50" charset="-128"/>
              </a:rPr>
              <a:t>検討</a:t>
            </a:r>
          </a:p>
        </p:txBody>
      </p:sp>
      <p:sp>
        <p:nvSpPr>
          <p:cNvPr id="18" name="ホームベース 17"/>
          <p:cNvSpPr/>
          <p:nvPr/>
        </p:nvSpPr>
        <p:spPr>
          <a:xfrm>
            <a:off x="4345918" y="1943955"/>
            <a:ext cx="2634330" cy="2948844"/>
          </a:xfrm>
          <a:prstGeom prst="homePlate">
            <a:avLst>
              <a:gd name="adj" fmla="val 11581"/>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174625" indent="-174625">
              <a:lnSpc>
                <a:spcPct val="150000"/>
              </a:lnSpc>
            </a:pPr>
            <a:r>
              <a:rPr lang="ja-JP" altLang="en-US" sz="1400" b="1" dirty="0">
                <a:latin typeface="Meiryo UI" panose="020B0604030504040204" pitchFamily="50" charset="-128"/>
                <a:ea typeface="Meiryo UI" panose="020B0604030504040204" pitchFamily="50" charset="-128"/>
              </a:rPr>
              <a:t>（部会）</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〇施策の方向性</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・施策の柱</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・重点的な取組み　等</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400" b="1" dirty="0">
                <a:latin typeface="Meiryo UI" panose="020B0604030504040204" pitchFamily="50" charset="-128"/>
                <a:ea typeface="Meiryo UI" panose="020B0604030504040204" pitchFamily="50" charset="-128"/>
              </a:rPr>
              <a:t> 〇重点議論</a:t>
            </a:r>
            <a:endParaRPr lang="en-US" altLang="ja-JP" sz="1400" b="1" dirty="0">
              <a:latin typeface="Meiryo UI" panose="020B0604030504040204" pitchFamily="50" charset="-128"/>
              <a:ea typeface="Meiryo UI" panose="020B0604030504040204" pitchFamily="50" charset="-128"/>
            </a:endParaRPr>
          </a:p>
          <a:p>
            <a:pPr marL="174625" indent="-174625">
              <a:lnSpc>
                <a:spcPct val="150000"/>
              </a:lnSpc>
            </a:pPr>
            <a:r>
              <a:rPr lang="ja-JP" altLang="en-US" sz="1100" b="1" dirty="0">
                <a:latin typeface="Meiryo UI" panose="020B0604030504040204" pitchFamily="50" charset="-128"/>
                <a:ea typeface="Meiryo UI" panose="020B0604030504040204" pitchFamily="50" charset="-128"/>
              </a:rPr>
              <a:t>  ・「新しい生活様式」や</a:t>
            </a:r>
            <a:r>
              <a:rPr lang="ja-JP" altLang="en-US" sz="1100" b="1" dirty="0" smtClean="0">
                <a:latin typeface="Meiryo UI" panose="020B0604030504040204" pitchFamily="50" charset="-128"/>
                <a:ea typeface="Meiryo UI" panose="020B0604030504040204" pitchFamily="50" charset="-128"/>
              </a:rPr>
              <a:t>「新たな日常」</a:t>
            </a:r>
            <a:r>
              <a:rPr lang="ja-JP" altLang="en-US" sz="1100" b="1" dirty="0">
                <a:latin typeface="Meiryo UI" panose="020B0604030504040204" pitchFamily="50" charset="-128"/>
                <a:ea typeface="Meiryo UI" panose="020B0604030504040204" pitchFamily="50" charset="-128"/>
              </a:rPr>
              <a:t>に関する社会情勢の変化に対応した住まい・</a:t>
            </a:r>
            <a:r>
              <a:rPr lang="ja-JP" altLang="en-US" sz="1100" b="1" dirty="0" smtClean="0">
                <a:latin typeface="Meiryo UI" panose="020B0604030504040204" pitchFamily="50" charset="-128"/>
                <a:ea typeface="Meiryo UI" panose="020B0604030504040204" pitchFamily="50" charset="-128"/>
              </a:rPr>
              <a:t>まちづくり</a:t>
            </a:r>
            <a:endParaRPr lang="en-US" altLang="ja-JP" sz="1100" b="1" dirty="0" smtClean="0">
              <a:latin typeface="Meiryo UI" panose="020B0604030504040204" pitchFamily="50" charset="-128"/>
              <a:ea typeface="Meiryo UI" panose="020B0604030504040204" pitchFamily="50" charset="-128"/>
            </a:endParaRPr>
          </a:p>
          <a:p>
            <a:pPr marL="357188" indent="-357188">
              <a:lnSpc>
                <a:spcPct val="150000"/>
              </a:lnSpc>
            </a:pPr>
            <a:r>
              <a:rPr lang="ja-JP" altLang="en-US" sz="1100" b="1" dirty="0" smtClean="0">
                <a:latin typeface="Meiryo UI" panose="020B0604030504040204" pitchFamily="50" charset="-128"/>
                <a:ea typeface="Meiryo UI" panose="020B0604030504040204" pitchFamily="50" charset="-128"/>
              </a:rPr>
              <a:t>　　</a:t>
            </a:r>
            <a:r>
              <a:rPr lang="en-US" altLang="ja-JP" sz="1100" b="1" dirty="0" smtClean="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健康（環境）に資する住宅</a:t>
            </a:r>
            <a:r>
              <a:rPr lang="ja-JP" altLang="en-US" sz="1100" b="1" dirty="0" smtClean="0">
                <a:latin typeface="Meiryo UI" panose="020B0604030504040204" pitchFamily="50" charset="-128"/>
                <a:ea typeface="Meiryo UI" panose="020B0604030504040204" pitchFamily="50" charset="-128"/>
              </a:rPr>
              <a:t>ストッ　　ク</a:t>
            </a:r>
            <a:r>
              <a:rPr lang="ja-JP" altLang="en-US" sz="1100" b="1" dirty="0">
                <a:latin typeface="Meiryo UI" panose="020B0604030504040204" pitchFamily="50" charset="-128"/>
                <a:ea typeface="Meiryo UI" panose="020B0604030504040204" pitchFamily="50" charset="-128"/>
              </a:rPr>
              <a:t>の質の向上を含む</a:t>
            </a:r>
          </a:p>
        </p:txBody>
      </p:sp>
      <p:sp>
        <p:nvSpPr>
          <p:cNvPr id="19" name="Rectangle 57"/>
          <p:cNvSpPr>
            <a:spLocks noChangeArrowheads="1"/>
          </p:cNvSpPr>
          <p:nvPr/>
        </p:nvSpPr>
        <p:spPr bwMode="auto">
          <a:xfrm>
            <a:off x="139500" y="548680"/>
            <a:ext cx="8865000" cy="519781"/>
          </a:xfrm>
          <a:prstGeom prst="rect">
            <a:avLst/>
          </a:prstGeom>
          <a:noFill/>
          <a:ln w="12700">
            <a:noFill/>
            <a:prstDash val="solid"/>
            <a:miter lim="800000"/>
            <a:headEnd/>
            <a:tailEnd/>
          </a:ln>
        </p:spPr>
        <p:txBody>
          <a:bodyPr wrap="square" anchor="t"/>
          <a:lstStyle>
            <a:lvl1pPr algn="l"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176213" indent="-176213" eaLnBrk="1" hangingPunct="1">
              <a:lnSpc>
                <a:spcPct val="130000"/>
              </a:lnSpc>
              <a:buFont typeface="Wingdings" pitchFamily="2" charset="2"/>
              <a:buNone/>
            </a:pPr>
            <a:r>
              <a:rPr lang="ja-JP" altLang="en-US" sz="2000" dirty="0" smtClean="0">
                <a:latin typeface="Yu Gothic UI" panose="020B0500000000000000" pitchFamily="50" charset="-128"/>
                <a:ea typeface="Yu Gothic UI" panose="020B0500000000000000" pitchFamily="50" charset="-128"/>
                <a:cs typeface="Meiryo UI" panose="020B0604030504040204" pitchFamily="50" charset="-128"/>
              </a:rPr>
              <a:t>■スケジュール</a:t>
            </a:r>
            <a:endParaRPr lang="ja-JP" altLang="en-US" sz="2000" dirty="0">
              <a:latin typeface="Yu Gothic UI" panose="020B0500000000000000" pitchFamily="50" charset="-128"/>
              <a:ea typeface="Yu Gothic UI" panose="020B0500000000000000" pitchFamily="50" charset="-128"/>
              <a:cs typeface="Meiryo UI" panose="020B0604030504040204" pitchFamily="50" charset="-128"/>
            </a:endParaRPr>
          </a:p>
        </p:txBody>
      </p:sp>
      <p:sp>
        <p:nvSpPr>
          <p:cNvPr id="20" name="スライド番号プレースホルダー 1"/>
          <p:cNvSpPr txBox="1">
            <a:spLocks/>
          </p:cNvSpPr>
          <p:nvPr/>
        </p:nvSpPr>
        <p:spPr>
          <a:xfrm>
            <a:off x="8319084" y="6517783"/>
            <a:ext cx="824916" cy="35222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BEBE85B1-8F12-4F7B-A383-E6CF6791D3DF}" type="slidenum">
              <a:rPr lang="ja-JP" altLang="en-US" sz="1600" smtClean="0"/>
              <a:pPr algn="r"/>
              <a:t>3</a:t>
            </a:fld>
            <a:endParaRPr lang="ja-JP" altLang="en-US" sz="1600" dirty="0"/>
          </a:p>
        </p:txBody>
      </p:sp>
    </p:spTree>
    <p:extLst>
      <p:ext uri="{BB962C8B-B14F-4D97-AF65-F5344CB8AC3E}">
        <p14:creationId xmlns:p14="http://schemas.microsoft.com/office/powerpoint/2010/main" val="2325889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18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（コロナ関係　重点議論）ストラクチャーイメージ</a:t>
            </a:r>
            <a:endParaRPr lang="ja-JP" altLang="en-US" sz="18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07504" y="1651181"/>
            <a:ext cx="2736304" cy="49230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07353" y="1435157"/>
            <a:ext cx="1980201" cy="36414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コロナによる影響</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203848" y="1651181"/>
            <a:ext cx="2736304" cy="49230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角丸四角形 8"/>
          <p:cNvSpPr/>
          <p:nvPr/>
        </p:nvSpPr>
        <p:spPr>
          <a:xfrm>
            <a:off x="3307788" y="1435157"/>
            <a:ext cx="1980201" cy="36414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今後の方向性</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6300192" y="1651181"/>
            <a:ext cx="2736304" cy="492303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6408223" y="1435157"/>
            <a:ext cx="1980201" cy="364146"/>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ja-JP" altLang="en-US" b="1" dirty="0" smtClean="0">
                <a:solidFill>
                  <a:schemeClr val="tx1"/>
                </a:solidFill>
                <a:latin typeface="Meiryo UI" panose="020B0604030504040204" pitchFamily="50" charset="-128"/>
                <a:ea typeface="Meiryo UI" panose="020B0604030504040204" pitchFamily="50" charset="-128"/>
              </a:rPr>
              <a:t>具体的な取組み</a:t>
            </a:r>
            <a:endParaRPr kumimoji="1" lang="ja-JP" altLang="en-US" b="1" dirty="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264855" y="2026422"/>
            <a:ext cx="2358262" cy="1965019"/>
          </a:xfrm>
          <a:prstGeom prst="roundRect">
            <a:avLst>
              <a:gd name="adj" fmla="val 14835"/>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現状</a:t>
            </a:r>
            <a:r>
              <a:rPr kumimoji="1" lang="en-US" altLang="ja-JP" sz="1600" b="1" dirty="0" smtClean="0">
                <a:solidFill>
                  <a:schemeClr val="tx1"/>
                </a:solidFill>
                <a:latin typeface="Meiryo UI" panose="020B0604030504040204" pitchFamily="50" charset="-128"/>
                <a:ea typeface="Meiryo UI" panose="020B0604030504040204" pitchFamily="50" charset="-128"/>
              </a:rPr>
              <a:t>》</a:t>
            </a:r>
          </a:p>
          <a:p>
            <a:r>
              <a:rPr lang="ja-JP" altLang="en-US" sz="1600" dirty="0" smtClean="0">
                <a:solidFill>
                  <a:schemeClr val="tx1"/>
                </a:solidFill>
                <a:latin typeface="Meiryo UI" panose="020B0604030504040204" pitchFamily="50" charset="-128"/>
                <a:ea typeface="Meiryo UI" panose="020B0604030504040204" pitchFamily="50" charset="-128"/>
              </a:rPr>
              <a:t>○生活のあり方</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・テレワークの普及</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○価値観の変化</a:t>
            </a:r>
            <a:endParaRPr lang="en-US" altLang="ja-JP" sz="1600" dirty="0" smtClean="0">
              <a:solidFill>
                <a:schemeClr val="tx1"/>
              </a:solidFill>
              <a:latin typeface="Meiryo UI" panose="020B0604030504040204" pitchFamily="50" charset="-128"/>
              <a:ea typeface="Meiryo UI" panose="020B0604030504040204" pitchFamily="50" charset="-128"/>
            </a:endParaRPr>
          </a:p>
          <a:p>
            <a:pPr algn="ct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4" name="角丸四角形 13"/>
          <p:cNvSpPr/>
          <p:nvPr/>
        </p:nvSpPr>
        <p:spPr>
          <a:xfrm>
            <a:off x="257800" y="4150658"/>
            <a:ext cx="2358262" cy="2423558"/>
          </a:xfrm>
          <a:prstGeom prst="roundRect">
            <a:avLst>
              <a:gd name="adj" fmla="val 14835"/>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今後</a:t>
            </a:r>
            <a:r>
              <a:rPr kumimoji="1" lang="en-US" altLang="ja-JP" sz="1600" b="1" dirty="0" smtClean="0">
                <a:solidFill>
                  <a:schemeClr val="tx1"/>
                </a:solidFill>
                <a:latin typeface="Meiryo UI" panose="020B0604030504040204" pitchFamily="50" charset="-128"/>
                <a:ea typeface="Meiryo UI" panose="020B0604030504040204" pitchFamily="50" charset="-128"/>
              </a:rPr>
              <a:t>》</a:t>
            </a:r>
          </a:p>
          <a:p>
            <a:r>
              <a:rPr lang="ja-JP" altLang="en-US" sz="1600" dirty="0" smtClean="0">
                <a:solidFill>
                  <a:schemeClr val="tx1"/>
                </a:solidFill>
                <a:latin typeface="Meiryo UI" panose="020B0604030504040204" pitchFamily="50" charset="-128"/>
                <a:ea typeface="Meiryo UI" panose="020B0604030504040204" pitchFamily="50" charset="-128"/>
              </a:rPr>
              <a:t>○生活のあり方</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・職住融合</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rPr>
              <a:t>○価値観の変化</a:t>
            </a:r>
            <a:endParaRPr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rPr>
              <a:t>生活圏</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r>
              <a:rPr lang="ja-JP" altLang="en-US" sz="1600" dirty="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a:p>
            <a:pPr algn="ct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3491880" y="2089877"/>
            <a:ext cx="2304256" cy="19015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87313" indent="-87313">
              <a:lnSpc>
                <a:spcPct val="120000"/>
              </a:lnSpc>
            </a:pPr>
            <a:r>
              <a:rPr kumimoji="1" lang="ja-JP" altLang="en-US" sz="1600" dirty="0" smtClean="0">
                <a:solidFill>
                  <a:schemeClr val="tx1"/>
                </a:solidFill>
                <a:latin typeface="Meiryo UI" panose="020B0604030504040204" pitchFamily="50" charset="-128"/>
                <a:ea typeface="Meiryo UI" panose="020B0604030504040204" pitchFamily="50" charset="-128"/>
              </a:rPr>
              <a:t>・住まい周辺の地域資源の活用</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87313" indent="-87313" algn="ctr">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87313" indent="-87313" algn="ctr">
              <a:lnSpc>
                <a:spcPct val="120000"/>
              </a:lnSpc>
            </a:pP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marL="87313" indent="-87313" algn="ctr">
              <a:lnSpc>
                <a:spcPct val="120000"/>
              </a:lnSpc>
            </a:pPr>
            <a:r>
              <a:rPr lang="ja-JP" altLang="en-US" sz="1600" dirty="0">
                <a:solidFill>
                  <a:schemeClr val="tx1"/>
                </a:solidFill>
                <a:latin typeface="Meiryo UI" panose="020B0604030504040204" pitchFamily="50" charset="-128"/>
                <a:ea typeface="Meiryo UI" panose="020B0604030504040204" pitchFamily="50" charset="-128"/>
              </a:rPr>
              <a:t>・</a:t>
            </a:r>
            <a:endParaRPr kumimoji="1" lang="ja-JP" altLang="en-US" sz="1600" dirty="0" smtClean="0">
              <a:solidFill>
                <a:schemeClr val="tx1"/>
              </a:solidFill>
              <a:latin typeface="Meiryo UI" panose="020B0604030504040204" pitchFamily="50" charset="-128"/>
              <a:ea typeface="Meiryo UI" panose="020B0604030504040204" pitchFamily="50" charset="-128"/>
            </a:endParaRPr>
          </a:p>
        </p:txBody>
      </p:sp>
      <p:sp>
        <p:nvSpPr>
          <p:cNvPr id="16" name="二等辺三角形 15"/>
          <p:cNvSpPr/>
          <p:nvPr/>
        </p:nvSpPr>
        <p:spPr>
          <a:xfrm rot="5400000">
            <a:off x="1533995" y="4085784"/>
            <a:ext cx="2979665" cy="2160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17" name="二等辺三角形 16"/>
          <p:cNvSpPr/>
          <p:nvPr/>
        </p:nvSpPr>
        <p:spPr>
          <a:xfrm rot="5400000">
            <a:off x="4666343" y="4085785"/>
            <a:ext cx="2979665" cy="216024"/>
          </a:xfrm>
          <a:prstGeom prst="triangl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a:lnSpc>
                <a:spcPct val="120000"/>
              </a:lnSpc>
            </a:pPr>
            <a:endParaRPr kumimoji="1" lang="ja-JP" altLang="en-US" sz="1600" b="1" dirty="0" smtClean="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6372199" y="2089876"/>
            <a:ext cx="2304256" cy="2419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87313" indent="-87313">
              <a:lnSpc>
                <a:spcPct val="120000"/>
              </a:lnSpc>
            </a:pPr>
            <a:r>
              <a:rPr kumimoji="1" lang="ja-JP" altLang="en-US" sz="1600" dirty="0" smtClean="0">
                <a:solidFill>
                  <a:schemeClr val="tx1"/>
                </a:solidFill>
                <a:latin typeface="Meiryo UI" panose="020B0604030504040204" pitchFamily="50" charset="-128"/>
                <a:ea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rPr>
              <a:t>住まい</a:t>
            </a:r>
            <a:r>
              <a:rPr lang="ja-JP" altLang="en-US" sz="1600" dirty="0">
                <a:solidFill>
                  <a:schemeClr val="tx1"/>
                </a:solidFill>
                <a:latin typeface="Meiryo UI" panose="020B0604030504040204" pitchFamily="50" charset="-128"/>
                <a:ea typeface="Meiryo UI" panose="020B0604030504040204" pitchFamily="50" charset="-128"/>
              </a:rPr>
              <a:t>の換気の</a:t>
            </a:r>
            <a:r>
              <a:rPr lang="ja-JP" altLang="en-US" sz="1600" dirty="0" smtClean="0">
                <a:solidFill>
                  <a:schemeClr val="tx1"/>
                </a:solidFill>
                <a:latin typeface="Meiryo UI" panose="020B0604030504040204" pitchFamily="50" charset="-128"/>
                <a:ea typeface="Meiryo UI" panose="020B0604030504040204" pitchFamily="50" charset="-128"/>
              </a:rPr>
              <a:t>考え方、住宅性能の質の向上</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87313" indent="-87313">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rPr>
              <a:t>・住生活や住宅ストック管理におけるデジタル化</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87313" indent="-87313" algn="ctr">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87313" indent="-87313" algn="ctr">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endParaRPr>
          </a:p>
          <a:p>
            <a:pPr marL="87313" indent="-87313" algn="ctr">
              <a:lnSpc>
                <a:spcPct val="120000"/>
              </a:lnSpc>
            </a:pPr>
            <a:r>
              <a:rPr lang="ja-JP" altLang="en-US" sz="1600" dirty="0">
                <a:solidFill>
                  <a:schemeClr val="tx1"/>
                </a:solidFill>
                <a:latin typeface="Meiryo UI" panose="020B0604030504040204" pitchFamily="50" charset="-128"/>
                <a:ea typeface="Meiryo UI" panose="020B0604030504040204" pitchFamily="50" charset="-128"/>
              </a:rPr>
              <a:t>・</a:t>
            </a:r>
          </a:p>
          <a:p>
            <a:pPr marL="87313" indent="-87313" algn="ctr">
              <a:lnSpc>
                <a:spcPct val="120000"/>
              </a:lnSpc>
            </a:pPr>
            <a:endParaRPr kumimoji="1" lang="ja-JP" altLang="en-US" sz="1600" dirty="0" smtClean="0">
              <a:solidFill>
                <a:schemeClr val="tx1"/>
              </a:solidFill>
              <a:latin typeface="Meiryo UI" panose="020B0604030504040204" pitchFamily="50" charset="-128"/>
              <a:ea typeface="Meiryo UI" panose="020B0604030504040204" pitchFamily="50" charset="-128"/>
            </a:endParaRPr>
          </a:p>
        </p:txBody>
      </p:sp>
      <p:sp>
        <p:nvSpPr>
          <p:cNvPr id="19" name="Rectangle 57"/>
          <p:cNvSpPr>
            <a:spLocks noChangeArrowheads="1"/>
          </p:cNvSpPr>
          <p:nvPr/>
        </p:nvSpPr>
        <p:spPr bwMode="auto">
          <a:xfrm>
            <a:off x="279000" y="549275"/>
            <a:ext cx="8586000" cy="791493"/>
          </a:xfrm>
          <a:prstGeom prst="rect">
            <a:avLst/>
          </a:prstGeom>
          <a:solidFill>
            <a:schemeClr val="bg1"/>
          </a:solidFill>
          <a:ln w="12700">
            <a:solidFill>
              <a:schemeClr val="tx1"/>
            </a:solidFill>
            <a:prstDash val="solid"/>
            <a:miter lim="800000"/>
            <a:headEnd/>
            <a:tailEnd/>
          </a:ln>
        </p:spPr>
        <p:txBody>
          <a:bodyPr wrap="square" anchor="t"/>
          <a:lstStyle>
            <a:lvl1pPr algn="l"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marL="176213" indent="-176213" eaLnBrk="1" hangingPunct="1">
              <a:lnSpc>
                <a:spcPct val="120000"/>
              </a:lnSpc>
              <a:buFont typeface="Wingdings" pitchFamily="2" charset="2"/>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審議会意見を踏まえ、政策検討部会においてコロナによる影響を整理し、今後の方向性等についてとりまとめのうえ答申に反映</a:t>
            </a:r>
          </a:p>
        </p:txBody>
      </p:sp>
      <p:sp>
        <p:nvSpPr>
          <p:cNvPr id="20" name="スライド番号プレースホルダー 1"/>
          <p:cNvSpPr txBox="1">
            <a:spLocks/>
          </p:cNvSpPr>
          <p:nvPr/>
        </p:nvSpPr>
        <p:spPr>
          <a:xfrm>
            <a:off x="8319084" y="6517783"/>
            <a:ext cx="824916" cy="352220"/>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BEBE85B1-8F12-4F7B-A383-E6CF6791D3DF}" type="slidenum">
              <a:rPr lang="ja-JP" altLang="en-US" sz="1600" smtClean="0"/>
              <a:pPr algn="r"/>
              <a:t>4</a:t>
            </a:fld>
            <a:endParaRPr lang="ja-JP" altLang="en-US" sz="1600" dirty="0"/>
          </a:p>
        </p:txBody>
      </p:sp>
    </p:spTree>
    <p:extLst>
      <p:ext uri="{BB962C8B-B14F-4D97-AF65-F5344CB8AC3E}">
        <p14:creationId xmlns:p14="http://schemas.microsoft.com/office/powerpoint/2010/main" val="19330373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lIns="0" tIns="0" rIns="0" bIns="0" rtlCol="0" anchor="t"/>
      <a:lstStyle>
        <a:defPPr>
          <a:lnSpc>
            <a:spcPct val="120000"/>
          </a:lnSpc>
          <a:defRPr kumimoji="1" sz="1600" b="1" dirty="0" smtClean="0">
            <a:solidFill>
              <a:schemeClr val="tx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2" ma:contentTypeDescription="新しいドキュメントを作成します。" ma:contentTypeScope="" ma:versionID="a83097d7ada888fdf2c0274d88225a7b">
  <xsd:schema xmlns:xsd="http://www.w3.org/2001/XMLSchema" xmlns:xs="http://www.w3.org/2001/XMLSchema" xmlns:p="http://schemas.microsoft.com/office/2006/metadata/properties" xmlns:ns2="46689e31-b03d-4afa-a735-a1f8d7beadb1" xmlns:ns3="c5cea96b-c715-4926-afa8-a788fd3a3c69" targetNamespace="http://schemas.microsoft.com/office/2006/metadata/properties" ma:root="true" ma:fieldsID="262bbb5bb5fec440fb4bc4123c39dc2f" ns2:_="" ns3:_="">
    <xsd:import namespace="46689e31-b03d-4afa-a735-a1f8d7beadb1"/>
    <xsd:import namespace="c5cea96b-c715-4926-afa8-a788fd3a3c69"/>
    <xsd:element name="properties">
      <xsd:complexType>
        <xsd:sequence>
          <xsd:element name="documentManagement">
            <xsd:complexType>
              <xsd:all>
                <xsd:element ref="ns2:_x5bfe__x8c61__x30e6__x30fc__x30b6__x30fc_"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cea96b-c715-4926-afa8-a788fd3a3c69" elementFormDefault="qualified">
    <xsd:import namespace="http://schemas.microsoft.com/office/2006/documentManagement/types"/>
    <xsd:import namespace="http://schemas.microsoft.com/office/infopath/2007/PartnerControls"/>
    <xsd:element name="SharedWithUsers" ma:index="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4F2ADE9-EB08-4E86-9F0B-0A015217F4E0}">
  <ds:schemaRefs>
    <ds:schemaRef ds:uri="c5cea96b-c715-4926-afa8-a788fd3a3c69"/>
    <ds:schemaRef ds:uri="http://purl.org/dc/dcmitype/"/>
    <ds:schemaRef ds:uri="http://purl.org/dc/elements/1.1/"/>
    <ds:schemaRef ds:uri="http://schemas.microsoft.com/office/2006/metadata/properties"/>
    <ds:schemaRef ds:uri="http://schemas.microsoft.com/office/2006/documentManagement/types"/>
    <ds:schemaRef ds:uri="http://www.w3.org/XML/1998/namespace"/>
    <ds:schemaRef ds:uri="http://purl.org/dc/terms/"/>
    <ds:schemaRef ds:uri="http://schemas.openxmlformats.org/package/2006/metadata/core-properties"/>
    <ds:schemaRef ds:uri="http://schemas.microsoft.com/office/infopath/2007/PartnerControls"/>
    <ds:schemaRef ds:uri="46689e31-b03d-4afa-a735-a1f8d7beadb1"/>
  </ds:schemaRefs>
</ds:datastoreItem>
</file>

<file path=customXml/itemProps2.xml><?xml version="1.0" encoding="utf-8"?>
<ds:datastoreItem xmlns:ds="http://schemas.openxmlformats.org/officeDocument/2006/customXml" ds:itemID="{C558C806-5BEF-4E1B-B35F-D296BE1355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c5cea96b-c715-4926-afa8-a788fd3a3c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981361-83AD-4170-A291-34E41D70AF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9276</TotalTime>
  <Words>486</Words>
  <Application>Microsoft Office PowerPoint</Application>
  <PresentationFormat>画面に合わせる (4:3)</PresentationFormat>
  <Paragraphs>89</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ＭＳ Ｐゴシック</vt:lpstr>
      <vt:lpstr>Yu Gothic UI</vt:lpstr>
      <vt:lpstr>游ゴシック Medium</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　あかね</dc:creator>
  <cp:lastModifiedBy>谷山　広隆</cp:lastModifiedBy>
  <cp:revision>518</cp:revision>
  <cp:lastPrinted>2020-08-11T08:19:35Z</cp:lastPrinted>
  <dcterms:created xsi:type="dcterms:W3CDTF">2018-07-03T08:27:08Z</dcterms:created>
  <dcterms:modified xsi:type="dcterms:W3CDTF">2020-08-13T09:02:02Z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