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38"/>
  </p:notesMasterIdLst>
  <p:sldIdLst>
    <p:sldId id="279" r:id="rId2"/>
    <p:sldId id="457" r:id="rId3"/>
    <p:sldId id="500" r:id="rId4"/>
    <p:sldId id="427" r:id="rId5"/>
    <p:sldId id="571" r:id="rId6"/>
    <p:sldId id="572" r:id="rId7"/>
    <p:sldId id="573" r:id="rId8"/>
    <p:sldId id="554" r:id="rId9"/>
    <p:sldId id="537" r:id="rId10"/>
    <p:sldId id="538" r:id="rId11"/>
    <p:sldId id="546" r:id="rId12"/>
    <p:sldId id="547" r:id="rId13"/>
    <p:sldId id="536" r:id="rId14"/>
    <p:sldId id="548" r:id="rId15"/>
    <p:sldId id="569" r:id="rId16"/>
    <p:sldId id="570" r:id="rId17"/>
    <p:sldId id="575" r:id="rId18"/>
    <p:sldId id="542" r:id="rId19"/>
    <p:sldId id="566" r:id="rId20"/>
    <p:sldId id="576" r:id="rId21"/>
    <p:sldId id="555" r:id="rId22"/>
    <p:sldId id="574" r:id="rId23"/>
    <p:sldId id="557" r:id="rId24"/>
    <p:sldId id="524" r:id="rId25"/>
    <p:sldId id="549" r:id="rId26"/>
    <p:sldId id="559" r:id="rId27"/>
    <p:sldId id="543" r:id="rId28"/>
    <p:sldId id="567" r:id="rId29"/>
    <p:sldId id="568" r:id="rId30"/>
    <p:sldId id="550" r:id="rId31"/>
    <p:sldId id="560" r:id="rId32"/>
    <p:sldId id="561" r:id="rId33"/>
    <p:sldId id="562" r:id="rId34"/>
    <p:sldId id="563" r:id="rId35"/>
    <p:sldId id="564" r:id="rId36"/>
    <p:sldId id="565" r:id="rId37"/>
  </p:sldIdLst>
  <p:sldSz cx="9144000" cy="6858000" type="screen4x3"/>
  <p:notesSz cx="6807200" cy="9939338"/>
  <p:defaultTextStyle>
    <a:defPPr>
      <a:defRPr lang="ja-JP"/>
    </a:defPPr>
    <a:lvl1pPr marL="0" algn="l" defTabSz="914290" rtl="0" eaLnBrk="1" latinLnBrk="0" hangingPunct="1">
      <a:defRPr kumimoji="1" sz="1800" kern="1200">
        <a:solidFill>
          <a:schemeClr val="tx1"/>
        </a:solidFill>
        <a:latin typeface="+mn-lt"/>
        <a:ea typeface="+mn-ea"/>
        <a:cs typeface="+mn-cs"/>
      </a:defRPr>
    </a:lvl1pPr>
    <a:lvl2pPr marL="457145" algn="l" defTabSz="914290" rtl="0" eaLnBrk="1" latinLnBrk="0" hangingPunct="1">
      <a:defRPr kumimoji="1" sz="1800" kern="1200">
        <a:solidFill>
          <a:schemeClr val="tx1"/>
        </a:solidFill>
        <a:latin typeface="+mn-lt"/>
        <a:ea typeface="+mn-ea"/>
        <a:cs typeface="+mn-cs"/>
      </a:defRPr>
    </a:lvl2pPr>
    <a:lvl3pPr marL="914290" algn="l" defTabSz="914290" rtl="0" eaLnBrk="1" latinLnBrk="0" hangingPunct="1">
      <a:defRPr kumimoji="1" sz="1800" kern="1200">
        <a:solidFill>
          <a:schemeClr val="tx1"/>
        </a:solidFill>
        <a:latin typeface="+mn-lt"/>
        <a:ea typeface="+mn-ea"/>
        <a:cs typeface="+mn-cs"/>
      </a:defRPr>
    </a:lvl3pPr>
    <a:lvl4pPr marL="1371435" algn="l" defTabSz="914290" rtl="0" eaLnBrk="1" latinLnBrk="0" hangingPunct="1">
      <a:defRPr kumimoji="1" sz="1800" kern="1200">
        <a:solidFill>
          <a:schemeClr val="tx1"/>
        </a:solidFill>
        <a:latin typeface="+mn-lt"/>
        <a:ea typeface="+mn-ea"/>
        <a:cs typeface="+mn-cs"/>
      </a:defRPr>
    </a:lvl4pPr>
    <a:lvl5pPr marL="1828581" algn="l" defTabSz="914290" rtl="0" eaLnBrk="1" latinLnBrk="0" hangingPunct="1">
      <a:defRPr kumimoji="1" sz="1800" kern="1200">
        <a:solidFill>
          <a:schemeClr val="tx1"/>
        </a:solidFill>
        <a:latin typeface="+mn-lt"/>
        <a:ea typeface="+mn-ea"/>
        <a:cs typeface="+mn-cs"/>
      </a:defRPr>
    </a:lvl5pPr>
    <a:lvl6pPr marL="2285726" algn="l" defTabSz="914290" rtl="0" eaLnBrk="1" latinLnBrk="0" hangingPunct="1">
      <a:defRPr kumimoji="1" sz="1800" kern="1200">
        <a:solidFill>
          <a:schemeClr val="tx1"/>
        </a:solidFill>
        <a:latin typeface="+mn-lt"/>
        <a:ea typeface="+mn-ea"/>
        <a:cs typeface="+mn-cs"/>
      </a:defRPr>
    </a:lvl6pPr>
    <a:lvl7pPr marL="2742871" algn="l" defTabSz="914290" rtl="0" eaLnBrk="1" latinLnBrk="0" hangingPunct="1">
      <a:defRPr kumimoji="1" sz="1800" kern="1200">
        <a:solidFill>
          <a:schemeClr val="tx1"/>
        </a:solidFill>
        <a:latin typeface="+mn-lt"/>
        <a:ea typeface="+mn-ea"/>
        <a:cs typeface="+mn-cs"/>
      </a:defRPr>
    </a:lvl7pPr>
    <a:lvl8pPr marL="3200016" algn="l" defTabSz="914290" rtl="0" eaLnBrk="1" latinLnBrk="0" hangingPunct="1">
      <a:defRPr kumimoji="1" sz="1800" kern="1200">
        <a:solidFill>
          <a:schemeClr val="tx1"/>
        </a:solidFill>
        <a:latin typeface="+mn-lt"/>
        <a:ea typeface="+mn-ea"/>
        <a:cs typeface="+mn-cs"/>
      </a:defRPr>
    </a:lvl8pPr>
    <a:lvl9pPr marL="3657161" algn="l" defTabSz="91429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C2FFA5D-87B4-456A-9821-1D502468CF0F}" styleName="テーマ スタイル 1 - アクセント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テーマ スタイル 1 - アクセント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B301B821-A1FF-4177-AEE7-76D212191A09}" styleName="中間スタイル 1 - アクセント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BC89EF96-8CEA-46FF-86C4-4CE0E7609802}" styleName="淡色スタイル 3 - アクセント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BDBED569-4797-4DF1-A0F4-6AAB3CD982D8}" styleName="淡色スタイル 3 - アクセント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スタイルなし、表のグリッド線あり">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314" autoAdjust="0"/>
    <p:restoredTop sz="83146" autoAdjust="0"/>
  </p:normalViewPr>
  <p:slideViewPr>
    <p:cSldViewPr snapToGrid="0">
      <p:cViewPr varScale="1">
        <p:scale>
          <a:sx n="71" d="100"/>
          <a:sy n="71" d="100"/>
        </p:scale>
        <p:origin x="1326" y="3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2" y="0"/>
            <a:ext cx="2949575" cy="496888"/>
          </a:xfrm>
          <a:prstGeom prst="rect">
            <a:avLst/>
          </a:prstGeom>
        </p:spPr>
        <p:txBody>
          <a:bodyPr vert="horz" lIns="91425" tIns="45714" rIns="91425" bIns="45714"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6040" y="0"/>
            <a:ext cx="2949575" cy="496888"/>
          </a:xfrm>
          <a:prstGeom prst="rect">
            <a:avLst/>
          </a:prstGeom>
        </p:spPr>
        <p:txBody>
          <a:bodyPr vert="horz" lIns="91425" tIns="45714" rIns="91425" bIns="45714" rtlCol="0"/>
          <a:lstStyle>
            <a:lvl1pPr algn="r">
              <a:defRPr sz="1200"/>
            </a:lvl1pPr>
          </a:lstStyle>
          <a:p>
            <a:fld id="{485394BA-47FE-44C3-B0BC-BF9107A377DF}" type="datetimeFigureOut">
              <a:rPr kumimoji="1" lang="ja-JP" altLang="en-US" smtClean="0"/>
              <a:t>2020/4/8</a:t>
            </a:fld>
            <a:endParaRPr kumimoji="1" lang="ja-JP" altLang="en-US"/>
          </a:p>
        </p:txBody>
      </p:sp>
      <p:sp>
        <p:nvSpPr>
          <p:cNvPr id="4" name="スライド イメージ プレースホルダー 3"/>
          <p:cNvSpPr>
            <a:spLocks noGrp="1" noRot="1" noChangeAspect="1"/>
          </p:cNvSpPr>
          <p:nvPr>
            <p:ph type="sldImg" idx="2"/>
          </p:nvPr>
        </p:nvSpPr>
        <p:spPr>
          <a:xfrm>
            <a:off x="919163" y="746125"/>
            <a:ext cx="4968875" cy="3725863"/>
          </a:xfrm>
          <a:prstGeom prst="rect">
            <a:avLst/>
          </a:prstGeom>
          <a:noFill/>
          <a:ln w="12700">
            <a:solidFill>
              <a:prstClr val="black"/>
            </a:solidFill>
          </a:ln>
        </p:spPr>
        <p:txBody>
          <a:bodyPr vert="horz" lIns="91425" tIns="45714" rIns="91425" bIns="45714" rtlCol="0" anchor="ctr"/>
          <a:lstStyle/>
          <a:p>
            <a:endParaRPr lang="ja-JP" altLang="en-US"/>
          </a:p>
        </p:txBody>
      </p:sp>
      <p:sp>
        <p:nvSpPr>
          <p:cNvPr id="5" name="ノート プレースホルダー 4"/>
          <p:cNvSpPr>
            <a:spLocks noGrp="1"/>
          </p:cNvSpPr>
          <p:nvPr>
            <p:ph type="body" sz="quarter" idx="3"/>
          </p:nvPr>
        </p:nvSpPr>
        <p:spPr>
          <a:xfrm>
            <a:off x="681038" y="4721225"/>
            <a:ext cx="5445125" cy="4471988"/>
          </a:xfrm>
          <a:prstGeom prst="rect">
            <a:avLst/>
          </a:prstGeom>
        </p:spPr>
        <p:txBody>
          <a:bodyPr vert="horz" lIns="91425" tIns="45714" rIns="91425" bIns="45714"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2" y="9440863"/>
            <a:ext cx="2949575" cy="496887"/>
          </a:xfrm>
          <a:prstGeom prst="rect">
            <a:avLst/>
          </a:prstGeom>
        </p:spPr>
        <p:txBody>
          <a:bodyPr vert="horz" lIns="91425" tIns="45714" rIns="91425" bIns="45714"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6040" y="9440863"/>
            <a:ext cx="2949575" cy="496887"/>
          </a:xfrm>
          <a:prstGeom prst="rect">
            <a:avLst/>
          </a:prstGeom>
        </p:spPr>
        <p:txBody>
          <a:bodyPr vert="horz" lIns="91425" tIns="45714" rIns="91425" bIns="45714" rtlCol="0" anchor="b"/>
          <a:lstStyle>
            <a:lvl1pPr algn="r">
              <a:defRPr sz="1200"/>
            </a:lvl1pPr>
          </a:lstStyle>
          <a:p>
            <a:fld id="{DB386519-46F3-475F-B838-117A44731A1B}" type="slidenum">
              <a:rPr kumimoji="1" lang="ja-JP" altLang="en-US" smtClean="0"/>
              <a:t>‹#›</a:t>
            </a:fld>
            <a:endParaRPr kumimoji="1" lang="ja-JP" altLang="en-US"/>
          </a:p>
        </p:txBody>
      </p:sp>
    </p:spTree>
    <p:extLst>
      <p:ext uri="{BB962C8B-B14F-4D97-AF65-F5344CB8AC3E}">
        <p14:creationId xmlns:p14="http://schemas.microsoft.com/office/powerpoint/2010/main" val="398979693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2</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12</a:t>
            </a:fld>
            <a:endParaRPr kumimoji="1" lang="ja-JP" altLang="en-US"/>
          </a:p>
        </p:txBody>
      </p:sp>
    </p:spTree>
    <p:extLst>
      <p:ext uri="{BB962C8B-B14F-4D97-AF65-F5344CB8AC3E}">
        <p14:creationId xmlns:p14="http://schemas.microsoft.com/office/powerpoint/2010/main" val="2084424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13</a:t>
            </a:fld>
            <a:endParaRPr kumimoji="1" lang="ja-JP" altLang="en-US"/>
          </a:p>
        </p:txBody>
      </p:sp>
    </p:spTree>
    <p:extLst>
      <p:ext uri="{BB962C8B-B14F-4D97-AF65-F5344CB8AC3E}">
        <p14:creationId xmlns:p14="http://schemas.microsoft.com/office/powerpoint/2010/main" val="36597466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14</a:t>
            </a:fld>
            <a:endParaRPr kumimoji="1" lang="ja-JP" altLang="en-US"/>
          </a:p>
        </p:txBody>
      </p:sp>
    </p:spTree>
    <p:extLst>
      <p:ext uri="{BB962C8B-B14F-4D97-AF65-F5344CB8AC3E}">
        <p14:creationId xmlns:p14="http://schemas.microsoft.com/office/powerpoint/2010/main" val="30832928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15</a:t>
            </a:fld>
            <a:endParaRPr kumimoji="1" lang="ja-JP" altLang="en-US"/>
          </a:p>
        </p:txBody>
      </p:sp>
    </p:spTree>
    <p:extLst>
      <p:ext uri="{BB962C8B-B14F-4D97-AF65-F5344CB8AC3E}">
        <p14:creationId xmlns:p14="http://schemas.microsoft.com/office/powerpoint/2010/main" val="12893821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16</a:t>
            </a:fld>
            <a:endParaRPr kumimoji="1" lang="ja-JP" altLang="en-US"/>
          </a:p>
        </p:txBody>
      </p:sp>
    </p:spTree>
    <p:extLst>
      <p:ext uri="{BB962C8B-B14F-4D97-AF65-F5344CB8AC3E}">
        <p14:creationId xmlns:p14="http://schemas.microsoft.com/office/powerpoint/2010/main" val="17446094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17</a:t>
            </a:fld>
            <a:endParaRPr kumimoji="1" lang="ja-JP" altLang="en-US"/>
          </a:p>
        </p:txBody>
      </p:sp>
    </p:spTree>
    <p:extLst>
      <p:ext uri="{BB962C8B-B14F-4D97-AF65-F5344CB8AC3E}">
        <p14:creationId xmlns:p14="http://schemas.microsoft.com/office/powerpoint/2010/main" val="23794348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18</a:t>
            </a:fld>
            <a:endParaRPr kumimoji="1" lang="ja-JP" altLang="en-US"/>
          </a:p>
        </p:txBody>
      </p:sp>
    </p:spTree>
    <p:extLst>
      <p:ext uri="{BB962C8B-B14F-4D97-AF65-F5344CB8AC3E}">
        <p14:creationId xmlns:p14="http://schemas.microsoft.com/office/powerpoint/2010/main" val="27804597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19</a:t>
            </a:fld>
            <a:endParaRPr kumimoji="1" lang="ja-JP" altLang="en-US"/>
          </a:p>
        </p:txBody>
      </p:sp>
    </p:spTree>
    <p:extLst>
      <p:ext uri="{BB962C8B-B14F-4D97-AF65-F5344CB8AC3E}">
        <p14:creationId xmlns:p14="http://schemas.microsoft.com/office/powerpoint/2010/main" val="16062506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20</a:t>
            </a:fld>
            <a:endParaRPr kumimoji="1" lang="ja-JP" altLang="en-US"/>
          </a:p>
        </p:txBody>
      </p:sp>
    </p:spTree>
    <p:extLst>
      <p:ext uri="{BB962C8B-B14F-4D97-AF65-F5344CB8AC3E}">
        <p14:creationId xmlns:p14="http://schemas.microsoft.com/office/powerpoint/2010/main" val="62578385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21</a:t>
            </a:fld>
            <a:endParaRPr lang="ja-JP" altLang="en-US">
              <a:solidFill>
                <a:prstClr val="black"/>
              </a:solidFill>
            </a:endParaRPr>
          </a:p>
        </p:txBody>
      </p:sp>
    </p:spTree>
    <p:extLst>
      <p:ext uri="{BB962C8B-B14F-4D97-AF65-F5344CB8AC3E}">
        <p14:creationId xmlns:p14="http://schemas.microsoft.com/office/powerpoint/2010/main" val="3404463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4</a:t>
            </a:fld>
            <a:endParaRPr kumimoji="1" lang="ja-JP" altLang="en-US"/>
          </a:p>
        </p:txBody>
      </p:sp>
    </p:spTree>
    <p:extLst>
      <p:ext uri="{BB962C8B-B14F-4D97-AF65-F5344CB8AC3E}">
        <p14:creationId xmlns:p14="http://schemas.microsoft.com/office/powerpoint/2010/main" val="12542702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22</a:t>
            </a:fld>
            <a:endParaRPr kumimoji="1" lang="ja-JP" altLang="en-US"/>
          </a:p>
        </p:txBody>
      </p:sp>
    </p:spTree>
    <p:extLst>
      <p:ext uri="{BB962C8B-B14F-4D97-AF65-F5344CB8AC3E}">
        <p14:creationId xmlns:p14="http://schemas.microsoft.com/office/powerpoint/2010/main" val="54691309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23</a:t>
            </a:fld>
            <a:endParaRPr kumimoji="1" lang="ja-JP" altLang="en-US"/>
          </a:p>
        </p:txBody>
      </p:sp>
    </p:spTree>
    <p:extLst>
      <p:ext uri="{BB962C8B-B14F-4D97-AF65-F5344CB8AC3E}">
        <p14:creationId xmlns:p14="http://schemas.microsoft.com/office/powerpoint/2010/main" val="27987748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27</a:t>
            </a:fld>
            <a:endParaRPr kumimoji="1" lang="ja-JP" altLang="en-US"/>
          </a:p>
        </p:txBody>
      </p:sp>
    </p:spTree>
    <p:extLst>
      <p:ext uri="{BB962C8B-B14F-4D97-AF65-F5344CB8AC3E}">
        <p14:creationId xmlns:p14="http://schemas.microsoft.com/office/powerpoint/2010/main" val="20272466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679450" y="811213"/>
            <a:ext cx="5399088" cy="405130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CEDA7DA-0CE8-414B-8917-4A12BC0A41B3}"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2126217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779E4CD9-3B14-4783-AC6B-8A75D0728531}" type="slidenum">
              <a:rPr kumimoji="1" lang="ja-JP" altLang="en-US" smtClean="0"/>
              <a:t>30</a:t>
            </a:fld>
            <a:endParaRPr kumimoji="1" lang="ja-JP" altLang="en-US"/>
          </a:p>
        </p:txBody>
      </p:sp>
    </p:spTree>
    <p:extLst>
      <p:ext uri="{BB962C8B-B14F-4D97-AF65-F5344CB8AC3E}">
        <p14:creationId xmlns:p14="http://schemas.microsoft.com/office/powerpoint/2010/main" val="1986072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32</a:t>
            </a:fld>
            <a:endParaRPr kumimoji="1" lang="ja-JP" altLang="en-US"/>
          </a:p>
        </p:txBody>
      </p:sp>
    </p:spTree>
    <p:extLst>
      <p:ext uri="{BB962C8B-B14F-4D97-AF65-F5344CB8AC3E}">
        <p14:creationId xmlns:p14="http://schemas.microsoft.com/office/powerpoint/2010/main" val="37296154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33</a:t>
            </a:fld>
            <a:endParaRPr kumimoji="1" lang="ja-JP" altLang="en-US"/>
          </a:p>
        </p:txBody>
      </p:sp>
    </p:spTree>
    <p:extLst>
      <p:ext uri="{BB962C8B-B14F-4D97-AF65-F5344CB8AC3E}">
        <p14:creationId xmlns:p14="http://schemas.microsoft.com/office/powerpoint/2010/main" val="12124772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34</a:t>
            </a:fld>
            <a:endParaRPr kumimoji="1" lang="ja-JP" altLang="en-US"/>
          </a:p>
        </p:txBody>
      </p:sp>
    </p:spTree>
    <p:extLst>
      <p:ext uri="{BB962C8B-B14F-4D97-AF65-F5344CB8AC3E}">
        <p14:creationId xmlns:p14="http://schemas.microsoft.com/office/powerpoint/2010/main" val="18316187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35</a:t>
            </a:fld>
            <a:endParaRPr kumimoji="1" lang="ja-JP" altLang="en-US"/>
          </a:p>
        </p:txBody>
      </p:sp>
    </p:spTree>
    <p:extLst>
      <p:ext uri="{BB962C8B-B14F-4D97-AF65-F5344CB8AC3E}">
        <p14:creationId xmlns:p14="http://schemas.microsoft.com/office/powerpoint/2010/main" val="10613802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36</a:t>
            </a:fld>
            <a:endParaRPr kumimoji="1" lang="ja-JP" altLang="en-US"/>
          </a:p>
        </p:txBody>
      </p:sp>
    </p:spTree>
    <p:extLst>
      <p:ext uri="{BB962C8B-B14F-4D97-AF65-F5344CB8AC3E}">
        <p14:creationId xmlns:p14="http://schemas.microsoft.com/office/powerpoint/2010/main" val="3470907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5</a:t>
            </a:fld>
            <a:endParaRPr lang="ja-JP" altLang="en-US">
              <a:solidFill>
                <a:prstClr val="black"/>
              </a:solidFill>
            </a:endParaRPr>
          </a:p>
        </p:txBody>
      </p:sp>
    </p:spTree>
    <p:extLst>
      <p:ext uri="{BB962C8B-B14F-4D97-AF65-F5344CB8AC3E}">
        <p14:creationId xmlns:p14="http://schemas.microsoft.com/office/powerpoint/2010/main" val="3555416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6</a:t>
            </a:fld>
            <a:endParaRPr lang="ja-JP" altLang="en-US">
              <a:solidFill>
                <a:prstClr val="black"/>
              </a:solidFill>
            </a:endParaRPr>
          </a:p>
        </p:txBody>
      </p:sp>
    </p:spTree>
    <p:extLst>
      <p:ext uri="{BB962C8B-B14F-4D97-AF65-F5344CB8AC3E}">
        <p14:creationId xmlns:p14="http://schemas.microsoft.com/office/powerpoint/2010/main" val="38375589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7</a:t>
            </a:fld>
            <a:endParaRPr lang="ja-JP" altLang="en-US">
              <a:solidFill>
                <a:prstClr val="black"/>
              </a:solidFill>
            </a:endParaRPr>
          </a:p>
        </p:txBody>
      </p:sp>
    </p:spTree>
    <p:extLst>
      <p:ext uri="{BB962C8B-B14F-4D97-AF65-F5344CB8AC3E}">
        <p14:creationId xmlns:p14="http://schemas.microsoft.com/office/powerpoint/2010/main" val="40409205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8</a:t>
            </a:fld>
            <a:endParaRPr lang="ja-JP" altLang="en-US">
              <a:solidFill>
                <a:prstClr val="black"/>
              </a:solidFill>
            </a:endParaRPr>
          </a:p>
        </p:txBody>
      </p:sp>
    </p:spTree>
    <p:extLst>
      <p:ext uri="{BB962C8B-B14F-4D97-AF65-F5344CB8AC3E}">
        <p14:creationId xmlns:p14="http://schemas.microsoft.com/office/powerpoint/2010/main" val="570500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pPr defTabSz="914218">
              <a:defRPr/>
            </a:pPr>
            <a:endParaRPr lang="ja-JP" altLang="en-US">
              <a:solidFill>
                <a:prstClr val="black"/>
              </a:solidFill>
              <a:latin typeface="Calibri"/>
              <a:ea typeface="ＭＳ Ｐゴシック" panose="020B0600070205080204" pitchFamily="50" charset="-128"/>
            </a:endParaRPr>
          </a:p>
        </p:txBody>
      </p:sp>
      <p:sp>
        <p:nvSpPr>
          <p:cNvPr id="5" name="日付プレースホルダー 4"/>
          <p:cNvSpPr>
            <a:spLocks noGrp="1"/>
          </p:cNvSpPr>
          <p:nvPr>
            <p:ph type="dt" idx="11"/>
          </p:nvPr>
        </p:nvSpPr>
        <p:spPr/>
        <p:txBody>
          <a:bodyPr/>
          <a:lstStyle/>
          <a:p>
            <a:pPr defTabSz="914218">
              <a:defRPr/>
            </a:pPr>
            <a:endParaRPr lang="ja-JP" altLang="en-US">
              <a:solidFill>
                <a:prstClr val="black"/>
              </a:solidFill>
              <a:latin typeface="Calibri"/>
              <a:ea typeface="ＭＳ Ｐゴシック" panose="020B0600070205080204" pitchFamily="50" charset="-128"/>
            </a:endParaRPr>
          </a:p>
        </p:txBody>
      </p:sp>
      <p:sp>
        <p:nvSpPr>
          <p:cNvPr id="6" name="スライド番号プレースホルダー 5"/>
          <p:cNvSpPr>
            <a:spLocks noGrp="1"/>
          </p:cNvSpPr>
          <p:nvPr>
            <p:ph type="sldNum" sz="quarter" idx="12"/>
          </p:nvPr>
        </p:nvSpPr>
        <p:spPr/>
        <p:txBody>
          <a:bodyPr/>
          <a:lstStyle/>
          <a:p>
            <a:pPr defTabSz="914218">
              <a:defRPr/>
            </a:pPr>
            <a:fld id="{CE2F61C8-56B2-432A-BF71-F30109C7CF41}" type="slidenum">
              <a:rPr lang="ja-JP" altLang="en-US">
                <a:solidFill>
                  <a:prstClr val="black"/>
                </a:solidFill>
                <a:latin typeface="Calibri"/>
                <a:ea typeface="ＭＳ Ｐゴシック" panose="020B0600070205080204" pitchFamily="50" charset="-128"/>
              </a:rPr>
              <a:pPr defTabSz="914218">
                <a:defRPr/>
              </a:pPr>
              <a:t>9</a:t>
            </a:fld>
            <a:endParaRPr lang="ja-JP" altLang="en-US">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2244872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5863"/>
          </a:xfrm>
        </p:spPr>
      </p:sp>
      <p:sp>
        <p:nvSpPr>
          <p:cNvPr id="3" name="ノート プレースホルダー 2"/>
          <p:cNvSpPr>
            <a:spLocks noGrp="1"/>
          </p:cNvSpPr>
          <p:nvPr>
            <p:ph type="body" idx="1"/>
          </p:nvPr>
        </p:nvSpPr>
        <p:spPr/>
        <p:txBody>
          <a:bodyPr/>
          <a:lstStyle/>
          <a:p>
            <a:endParaRPr lang="ja-JP" altLang="en-US" dirty="0"/>
          </a:p>
        </p:txBody>
      </p:sp>
      <p:sp>
        <p:nvSpPr>
          <p:cNvPr id="4" name="ヘッダー プレースホルダー 3"/>
          <p:cNvSpPr>
            <a:spLocks noGrp="1"/>
          </p:cNvSpPr>
          <p:nvPr>
            <p:ph type="hdr" sz="quarter" idx="10"/>
          </p:nvPr>
        </p:nvSpPr>
        <p:spPr/>
        <p:txBody>
          <a:bodyPr/>
          <a:lstStyle/>
          <a:p>
            <a:endParaRPr lang="ja-JP" altLang="en-US">
              <a:solidFill>
                <a:prstClr val="black"/>
              </a:solidFill>
            </a:endParaRPr>
          </a:p>
        </p:txBody>
      </p:sp>
      <p:sp>
        <p:nvSpPr>
          <p:cNvPr id="5" name="日付プレースホルダー 4"/>
          <p:cNvSpPr>
            <a:spLocks noGrp="1"/>
          </p:cNvSpPr>
          <p:nvPr>
            <p:ph type="dt" idx="11"/>
          </p:nvPr>
        </p:nvSpPr>
        <p:spPr/>
        <p:txBody>
          <a:bodyPr/>
          <a:lstStyle/>
          <a:p>
            <a:endParaRPr lang="ja-JP" altLang="en-US">
              <a:solidFill>
                <a:prstClr val="black"/>
              </a:solidFill>
            </a:endParaRPr>
          </a:p>
        </p:txBody>
      </p:sp>
      <p:sp>
        <p:nvSpPr>
          <p:cNvPr id="6" name="スライド番号プレースホルダー 5"/>
          <p:cNvSpPr>
            <a:spLocks noGrp="1"/>
          </p:cNvSpPr>
          <p:nvPr>
            <p:ph type="sldNum" sz="quarter" idx="12"/>
          </p:nvPr>
        </p:nvSpPr>
        <p:spPr/>
        <p:txBody>
          <a:bodyPr/>
          <a:lstStyle/>
          <a:p>
            <a:fld id="{CE2F61C8-56B2-432A-BF71-F30109C7CF41}" type="slidenum">
              <a:rPr lang="ja-JP" altLang="en-US" smtClean="0">
                <a:solidFill>
                  <a:prstClr val="black"/>
                </a:solidFill>
              </a:rPr>
              <a:pPr/>
              <a:t>10</a:t>
            </a:fld>
            <a:endParaRPr lang="ja-JP" altLang="en-US">
              <a:solidFill>
                <a:prstClr val="black"/>
              </a:solidFill>
            </a:endParaRPr>
          </a:p>
        </p:txBody>
      </p:sp>
    </p:spTree>
    <p:extLst>
      <p:ext uri="{BB962C8B-B14F-4D97-AF65-F5344CB8AC3E}">
        <p14:creationId xmlns:p14="http://schemas.microsoft.com/office/powerpoint/2010/main" val="9359886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19163" y="746125"/>
            <a:ext cx="4968875" cy="3727450"/>
          </a:xfrm>
        </p:spPr>
      </p:sp>
      <p:sp>
        <p:nvSpPr>
          <p:cNvPr id="3" name="ノート プレースホルダー 2"/>
          <p:cNvSpPr>
            <a:spLocks noGrp="1"/>
          </p:cNvSpPr>
          <p:nvPr>
            <p:ph type="body" idx="1"/>
          </p:nvPr>
        </p:nvSpPr>
        <p:spPr/>
        <p:txBody>
          <a:bodyPr/>
          <a:lstStyle/>
          <a:p>
            <a:endParaRPr lang="en-US" altLang="ja-JP" dirty="0"/>
          </a:p>
        </p:txBody>
      </p:sp>
      <p:sp>
        <p:nvSpPr>
          <p:cNvPr id="4" name="スライド番号プレースホルダー 3"/>
          <p:cNvSpPr>
            <a:spLocks noGrp="1"/>
          </p:cNvSpPr>
          <p:nvPr>
            <p:ph type="sldNum" sz="quarter" idx="10"/>
          </p:nvPr>
        </p:nvSpPr>
        <p:spPr/>
        <p:txBody>
          <a:bodyPr/>
          <a:lstStyle/>
          <a:p>
            <a:fld id="{FCEDA7DA-0CE8-414B-8917-4A12BC0A41B3}" type="slidenum">
              <a:rPr kumimoji="1" lang="ja-JP" altLang="en-US" smtClean="0"/>
              <a:t>11</a:t>
            </a:fld>
            <a:endParaRPr kumimoji="1" lang="ja-JP" altLang="en-US"/>
          </a:p>
        </p:txBody>
      </p:sp>
    </p:spTree>
    <p:extLst>
      <p:ext uri="{BB962C8B-B14F-4D97-AF65-F5344CB8AC3E}">
        <p14:creationId xmlns:p14="http://schemas.microsoft.com/office/powerpoint/2010/main" val="4171935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6"/>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45" indent="0" algn="ctr">
              <a:buNone/>
              <a:defRPr>
                <a:solidFill>
                  <a:schemeClr val="tx1">
                    <a:tint val="75000"/>
                  </a:schemeClr>
                </a:solidFill>
              </a:defRPr>
            </a:lvl2pPr>
            <a:lvl3pPr marL="914290" indent="0" algn="ctr">
              <a:buNone/>
              <a:defRPr>
                <a:solidFill>
                  <a:schemeClr val="tx1">
                    <a:tint val="75000"/>
                  </a:schemeClr>
                </a:solidFill>
              </a:defRPr>
            </a:lvl3pPr>
            <a:lvl4pPr marL="1371435" indent="0" algn="ctr">
              <a:buNone/>
              <a:defRPr>
                <a:solidFill>
                  <a:schemeClr val="tx1">
                    <a:tint val="75000"/>
                  </a:schemeClr>
                </a:solidFill>
              </a:defRPr>
            </a:lvl4pPr>
            <a:lvl5pPr marL="1828581" indent="0" algn="ctr">
              <a:buNone/>
              <a:defRPr>
                <a:solidFill>
                  <a:schemeClr val="tx1">
                    <a:tint val="75000"/>
                  </a:schemeClr>
                </a:solidFill>
              </a:defRPr>
            </a:lvl5pPr>
            <a:lvl6pPr marL="2285726" indent="0" algn="ctr">
              <a:buNone/>
              <a:defRPr>
                <a:solidFill>
                  <a:schemeClr val="tx1">
                    <a:tint val="75000"/>
                  </a:schemeClr>
                </a:solidFill>
              </a:defRPr>
            </a:lvl6pPr>
            <a:lvl7pPr marL="2742871" indent="0" algn="ctr">
              <a:buNone/>
              <a:defRPr>
                <a:solidFill>
                  <a:schemeClr val="tx1">
                    <a:tint val="75000"/>
                  </a:schemeClr>
                </a:solidFill>
              </a:defRPr>
            </a:lvl7pPr>
            <a:lvl8pPr marL="3200016" indent="0" algn="ctr">
              <a:buNone/>
              <a:defRPr>
                <a:solidFill>
                  <a:schemeClr val="tx1">
                    <a:tint val="75000"/>
                  </a:schemeClr>
                </a:solidFill>
              </a:defRPr>
            </a:lvl8pPr>
            <a:lvl9pPr marL="3657161"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CD3E358B-3A7B-41FD-B874-C161E471F882}" type="datetime1">
              <a:rPr kumimoji="1" lang="ja-JP" altLang="en-US" smtClean="0"/>
              <a:t>2020/4/8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26801290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F99A4841-E213-4814-83E3-2005DF2BA36F}" type="datetime1">
              <a:rPr kumimoji="1" lang="ja-JP" altLang="en-US" smtClean="0"/>
              <a:t>2020/4/8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35877410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9"/>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9"/>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A0FA0FC5-6719-4B9F-BED4-8DB76390E3F8}" type="datetime1">
              <a:rPr kumimoji="1" lang="ja-JP" altLang="en-US" smtClean="0"/>
              <a:t>2020/4/8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386652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1D498C94-CCE2-4940-9B52-8B48E5673AD6}" type="datetime1">
              <a:rPr kumimoji="1" lang="ja-JP" altLang="en-US" smtClean="0"/>
              <a:t>2020/4/8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3410605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1"/>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145" indent="0">
              <a:buNone/>
              <a:defRPr sz="1800">
                <a:solidFill>
                  <a:schemeClr val="tx1">
                    <a:tint val="75000"/>
                  </a:schemeClr>
                </a:solidFill>
              </a:defRPr>
            </a:lvl2pPr>
            <a:lvl3pPr marL="914290" indent="0">
              <a:buNone/>
              <a:defRPr sz="1600">
                <a:solidFill>
                  <a:schemeClr val="tx1">
                    <a:tint val="75000"/>
                  </a:schemeClr>
                </a:solidFill>
              </a:defRPr>
            </a:lvl3pPr>
            <a:lvl4pPr marL="1371435" indent="0">
              <a:buNone/>
              <a:defRPr sz="1400">
                <a:solidFill>
                  <a:schemeClr val="tx1">
                    <a:tint val="75000"/>
                  </a:schemeClr>
                </a:solidFill>
              </a:defRPr>
            </a:lvl4pPr>
            <a:lvl5pPr marL="1828581" indent="0">
              <a:buNone/>
              <a:defRPr sz="1400">
                <a:solidFill>
                  <a:schemeClr val="tx1">
                    <a:tint val="75000"/>
                  </a:schemeClr>
                </a:solidFill>
              </a:defRPr>
            </a:lvl5pPr>
            <a:lvl6pPr marL="2285726" indent="0">
              <a:buNone/>
              <a:defRPr sz="1400">
                <a:solidFill>
                  <a:schemeClr val="tx1">
                    <a:tint val="75000"/>
                  </a:schemeClr>
                </a:solidFill>
              </a:defRPr>
            </a:lvl6pPr>
            <a:lvl7pPr marL="2742871" indent="0">
              <a:buNone/>
              <a:defRPr sz="1400">
                <a:solidFill>
                  <a:schemeClr val="tx1">
                    <a:tint val="75000"/>
                  </a:schemeClr>
                </a:solidFill>
              </a:defRPr>
            </a:lvl7pPr>
            <a:lvl8pPr marL="3200016" indent="0">
              <a:buNone/>
              <a:defRPr sz="1400">
                <a:solidFill>
                  <a:schemeClr val="tx1">
                    <a:tint val="75000"/>
                  </a:schemeClr>
                </a:solidFill>
              </a:defRPr>
            </a:lvl8pPr>
            <a:lvl9pPr marL="3657161"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4D96E652-55F9-40F6-BBBB-7EEA73A2B4DD}" type="datetime1">
              <a:rPr kumimoji="1" lang="ja-JP" altLang="en-US" smtClean="0"/>
              <a:t>2020/4/8</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2745973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AA9AD81E-AB12-45DD-A7B2-B806BA5F4179}" type="datetime1">
              <a:rPr kumimoji="1" lang="ja-JP" altLang="en-US" smtClean="0"/>
              <a:t>2020/4/8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1981675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145" indent="0">
              <a:buNone/>
              <a:defRPr sz="2000" b="1"/>
            </a:lvl2pPr>
            <a:lvl3pPr marL="914290" indent="0">
              <a:buNone/>
              <a:defRPr sz="1800" b="1"/>
            </a:lvl3pPr>
            <a:lvl4pPr marL="1371435" indent="0">
              <a:buNone/>
              <a:defRPr sz="1600" b="1"/>
            </a:lvl4pPr>
            <a:lvl5pPr marL="1828581" indent="0">
              <a:buNone/>
              <a:defRPr sz="1600" b="1"/>
            </a:lvl5pPr>
            <a:lvl6pPr marL="2285726" indent="0">
              <a:buNone/>
              <a:defRPr sz="1600" b="1"/>
            </a:lvl6pPr>
            <a:lvl7pPr marL="2742871" indent="0">
              <a:buNone/>
              <a:defRPr sz="1600" b="1"/>
            </a:lvl7pPr>
            <a:lvl8pPr marL="3200016" indent="0">
              <a:buNone/>
              <a:defRPr sz="1600" b="1"/>
            </a:lvl8pPr>
            <a:lvl9pPr marL="3657161"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6" y="1535113"/>
            <a:ext cx="4041775" cy="639762"/>
          </a:xfrm>
        </p:spPr>
        <p:txBody>
          <a:bodyPr anchor="b"/>
          <a:lstStyle>
            <a:lvl1pPr marL="0" indent="0">
              <a:buNone/>
              <a:defRPr sz="2400" b="1"/>
            </a:lvl1pPr>
            <a:lvl2pPr marL="457145" indent="0">
              <a:buNone/>
              <a:defRPr sz="2000" b="1"/>
            </a:lvl2pPr>
            <a:lvl3pPr marL="914290" indent="0">
              <a:buNone/>
              <a:defRPr sz="1800" b="1"/>
            </a:lvl3pPr>
            <a:lvl4pPr marL="1371435" indent="0">
              <a:buNone/>
              <a:defRPr sz="1600" b="1"/>
            </a:lvl4pPr>
            <a:lvl5pPr marL="1828581" indent="0">
              <a:buNone/>
              <a:defRPr sz="1600" b="1"/>
            </a:lvl5pPr>
            <a:lvl6pPr marL="2285726" indent="0">
              <a:buNone/>
              <a:defRPr sz="1600" b="1"/>
            </a:lvl6pPr>
            <a:lvl7pPr marL="2742871" indent="0">
              <a:buNone/>
              <a:defRPr sz="1600" b="1"/>
            </a:lvl7pPr>
            <a:lvl8pPr marL="3200016" indent="0">
              <a:buNone/>
              <a:defRPr sz="1600" b="1"/>
            </a:lvl8pPr>
            <a:lvl9pPr marL="3657161"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567FBD5F-B546-48B6-A470-1D381BD863D4}" type="datetime1">
              <a:rPr kumimoji="1" lang="ja-JP" altLang="en-US" smtClean="0"/>
              <a:t>2020/4/8</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4917257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FB16914F-9A0A-4AC2-B124-2BE11C4BC234}" type="datetime1">
              <a:rPr kumimoji="1" lang="ja-JP" altLang="en-US" smtClean="0"/>
              <a:t>2020/4/8</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1497660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182503F3-D115-4491-8C30-552AC919355B}" type="datetime1">
              <a:rPr kumimoji="1" lang="ja-JP" altLang="en-US" smtClean="0"/>
              <a:t>2020/4/8</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2603439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1"/>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1" y="1435101"/>
            <a:ext cx="3008313" cy="4691063"/>
          </a:xfrm>
        </p:spPr>
        <p:txBody>
          <a:bodyPr/>
          <a:lstStyle>
            <a:lvl1pPr marL="0" indent="0">
              <a:buNone/>
              <a:defRPr sz="1400"/>
            </a:lvl1pPr>
            <a:lvl2pPr marL="457145" indent="0">
              <a:buNone/>
              <a:defRPr sz="1200"/>
            </a:lvl2pPr>
            <a:lvl3pPr marL="914290" indent="0">
              <a:buNone/>
              <a:defRPr sz="1000"/>
            </a:lvl3pPr>
            <a:lvl4pPr marL="1371435" indent="0">
              <a:buNone/>
              <a:defRPr sz="900"/>
            </a:lvl4pPr>
            <a:lvl5pPr marL="1828581" indent="0">
              <a:buNone/>
              <a:defRPr sz="900"/>
            </a:lvl5pPr>
            <a:lvl6pPr marL="2285726" indent="0">
              <a:buNone/>
              <a:defRPr sz="900"/>
            </a:lvl6pPr>
            <a:lvl7pPr marL="2742871" indent="0">
              <a:buNone/>
              <a:defRPr sz="900"/>
            </a:lvl7pPr>
            <a:lvl8pPr marL="3200016" indent="0">
              <a:buNone/>
              <a:defRPr sz="900"/>
            </a:lvl8pPr>
            <a:lvl9pPr marL="3657161"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69480916-864D-415A-AE36-A48C4AC4BD0C}" type="datetime1">
              <a:rPr kumimoji="1" lang="ja-JP" altLang="en-US" smtClean="0"/>
              <a:t>2020/4/8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1868986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145" indent="0">
              <a:buNone/>
              <a:defRPr sz="2800"/>
            </a:lvl2pPr>
            <a:lvl3pPr marL="914290" indent="0">
              <a:buNone/>
              <a:defRPr sz="2400"/>
            </a:lvl3pPr>
            <a:lvl4pPr marL="1371435" indent="0">
              <a:buNone/>
              <a:defRPr sz="2000"/>
            </a:lvl4pPr>
            <a:lvl5pPr marL="1828581" indent="0">
              <a:buNone/>
              <a:defRPr sz="2000"/>
            </a:lvl5pPr>
            <a:lvl6pPr marL="2285726" indent="0">
              <a:buNone/>
              <a:defRPr sz="2000"/>
            </a:lvl6pPr>
            <a:lvl7pPr marL="2742871" indent="0">
              <a:buNone/>
              <a:defRPr sz="2000"/>
            </a:lvl7pPr>
            <a:lvl8pPr marL="3200016" indent="0">
              <a:buNone/>
              <a:defRPr sz="2000"/>
            </a:lvl8pPr>
            <a:lvl9pPr marL="3657161"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145" indent="0">
              <a:buNone/>
              <a:defRPr sz="1200"/>
            </a:lvl2pPr>
            <a:lvl3pPr marL="914290" indent="0">
              <a:buNone/>
              <a:defRPr sz="1000"/>
            </a:lvl3pPr>
            <a:lvl4pPr marL="1371435" indent="0">
              <a:buNone/>
              <a:defRPr sz="900"/>
            </a:lvl4pPr>
            <a:lvl5pPr marL="1828581" indent="0">
              <a:buNone/>
              <a:defRPr sz="900"/>
            </a:lvl5pPr>
            <a:lvl6pPr marL="2285726" indent="0">
              <a:buNone/>
              <a:defRPr sz="900"/>
            </a:lvl6pPr>
            <a:lvl7pPr marL="2742871" indent="0">
              <a:buNone/>
              <a:defRPr sz="900"/>
            </a:lvl7pPr>
            <a:lvl8pPr marL="3200016" indent="0">
              <a:buNone/>
              <a:defRPr sz="900"/>
            </a:lvl8pPr>
            <a:lvl9pPr marL="3657161"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D33E8830-0D4E-4B1B-8416-C1A1C519FE8A}" type="datetime1">
              <a:rPr kumimoji="1" lang="ja-JP" altLang="en-US" smtClean="0"/>
              <a:t>2020/4/8</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EA6D242B-6A52-4C5C-AF40-54B5FB6D04E5}" type="slidenum">
              <a:rPr kumimoji="1" lang="ja-JP" altLang="en-US" smtClean="0"/>
              <a:t>‹#›</a:t>
            </a:fld>
            <a:endParaRPr kumimoji="1" lang="ja-JP" altLang="en-US"/>
          </a:p>
        </p:txBody>
      </p:sp>
    </p:spTree>
    <p:extLst>
      <p:ext uri="{BB962C8B-B14F-4D97-AF65-F5344CB8AC3E}">
        <p14:creationId xmlns:p14="http://schemas.microsoft.com/office/powerpoint/2010/main" val="27832758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gray">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29" tIns="45715" rIns="91429" bIns="45715"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1"/>
            <a:ext cx="8229600" cy="4525963"/>
          </a:xfrm>
          <a:prstGeom prst="rect">
            <a:avLst/>
          </a:prstGeom>
        </p:spPr>
        <p:txBody>
          <a:bodyPr vert="horz" lIns="91429" tIns="45715" rIns="91429" bIns="45715"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1"/>
            <a:ext cx="2133600" cy="365125"/>
          </a:xfrm>
          <a:prstGeom prst="rect">
            <a:avLst/>
          </a:prstGeom>
        </p:spPr>
        <p:txBody>
          <a:bodyPr vert="horz" lIns="91429" tIns="45715" rIns="91429" bIns="45715" rtlCol="0" anchor="ctr"/>
          <a:lstStyle>
            <a:lvl1pPr algn="l">
              <a:defRPr sz="1200">
                <a:solidFill>
                  <a:schemeClr val="tx1">
                    <a:tint val="75000"/>
                  </a:schemeClr>
                </a:solidFill>
              </a:defRPr>
            </a:lvl1pPr>
          </a:lstStyle>
          <a:p>
            <a:fld id="{C76A884E-5E48-4EF9-AA98-21323ECC1BBD}" type="datetime1">
              <a:rPr kumimoji="1" lang="ja-JP" altLang="en-US" smtClean="0"/>
              <a:t>2020/4/8</a:t>
            </a:fld>
            <a:endParaRPr kumimoji="1" lang="ja-JP" altLang="en-US"/>
          </a:p>
        </p:txBody>
      </p:sp>
      <p:sp>
        <p:nvSpPr>
          <p:cNvPr id="5" name="フッター プレースホルダー 4"/>
          <p:cNvSpPr>
            <a:spLocks noGrp="1"/>
          </p:cNvSpPr>
          <p:nvPr>
            <p:ph type="ftr" sz="quarter" idx="3"/>
          </p:nvPr>
        </p:nvSpPr>
        <p:spPr>
          <a:xfrm>
            <a:off x="3124200" y="6356351"/>
            <a:ext cx="2895600" cy="365125"/>
          </a:xfrm>
          <a:prstGeom prst="rect">
            <a:avLst/>
          </a:prstGeom>
        </p:spPr>
        <p:txBody>
          <a:bodyPr vert="horz" lIns="91429" tIns="45715" rIns="91429" bIns="45715"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1"/>
            <a:ext cx="2133600" cy="365125"/>
          </a:xfrm>
          <a:prstGeom prst="rect">
            <a:avLst/>
          </a:prstGeom>
        </p:spPr>
        <p:txBody>
          <a:bodyPr vert="horz" lIns="91429" tIns="45715" rIns="91429" bIns="45715" rtlCol="0" anchor="ctr"/>
          <a:lstStyle>
            <a:lvl1pPr algn="r">
              <a:defRPr sz="2000">
                <a:solidFill>
                  <a:schemeClr val="tx1">
                    <a:tint val="75000"/>
                  </a:schemeClr>
                </a:solidFill>
              </a:defRPr>
            </a:lvl1pPr>
          </a:lstStyle>
          <a:p>
            <a:fld id="{EA6D242B-6A52-4C5C-AF40-54B5FB6D04E5}" type="slidenum">
              <a:rPr lang="ja-JP" altLang="en-US" smtClean="0"/>
              <a:pPr/>
              <a:t>‹#›</a:t>
            </a:fld>
            <a:endParaRPr lang="ja-JP" altLang="en-US"/>
          </a:p>
        </p:txBody>
      </p:sp>
    </p:spTree>
    <p:extLst>
      <p:ext uri="{BB962C8B-B14F-4D97-AF65-F5344CB8AC3E}">
        <p14:creationId xmlns:p14="http://schemas.microsoft.com/office/powerpoint/2010/main" val="21012862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290" rtl="0" eaLnBrk="1" latinLnBrk="0" hangingPunct="1">
        <a:spcBef>
          <a:spcPct val="0"/>
        </a:spcBef>
        <a:buNone/>
        <a:defRPr kumimoji="1" sz="4400" kern="1200">
          <a:solidFill>
            <a:schemeClr val="tx1"/>
          </a:solidFill>
          <a:latin typeface="+mj-lt"/>
          <a:ea typeface="+mj-ea"/>
          <a:cs typeface="+mj-cs"/>
        </a:defRPr>
      </a:lvl1pPr>
    </p:titleStyle>
    <p:bodyStyle>
      <a:lvl1pPr marL="342859" indent="-342859" algn="l" defTabSz="91429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861" indent="-285716" algn="l" defTabSz="91429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2863" indent="-228573" algn="l" defTabSz="91429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008" indent="-228573" algn="l" defTabSz="91429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153" indent="-228573" algn="l" defTabSz="91429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298" indent="-228573" algn="l" defTabSz="91429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443" indent="-228573" algn="l" defTabSz="91429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8589" indent="-228573" algn="l" defTabSz="91429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5734" indent="-228573" algn="l" defTabSz="91429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290" rtl="0" eaLnBrk="1" latinLnBrk="0" hangingPunct="1">
        <a:defRPr kumimoji="1" sz="1800" kern="1200">
          <a:solidFill>
            <a:schemeClr val="tx1"/>
          </a:solidFill>
          <a:latin typeface="+mn-lt"/>
          <a:ea typeface="+mn-ea"/>
          <a:cs typeface="+mn-cs"/>
        </a:defRPr>
      </a:lvl1pPr>
      <a:lvl2pPr marL="457145" algn="l" defTabSz="914290" rtl="0" eaLnBrk="1" latinLnBrk="0" hangingPunct="1">
        <a:defRPr kumimoji="1" sz="1800" kern="1200">
          <a:solidFill>
            <a:schemeClr val="tx1"/>
          </a:solidFill>
          <a:latin typeface="+mn-lt"/>
          <a:ea typeface="+mn-ea"/>
          <a:cs typeface="+mn-cs"/>
        </a:defRPr>
      </a:lvl2pPr>
      <a:lvl3pPr marL="914290" algn="l" defTabSz="914290" rtl="0" eaLnBrk="1" latinLnBrk="0" hangingPunct="1">
        <a:defRPr kumimoji="1" sz="1800" kern="1200">
          <a:solidFill>
            <a:schemeClr val="tx1"/>
          </a:solidFill>
          <a:latin typeface="+mn-lt"/>
          <a:ea typeface="+mn-ea"/>
          <a:cs typeface="+mn-cs"/>
        </a:defRPr>
      </a:lvl3pPr>
      <a:lvl4pPr marL="1371435" algn="l" defTabSz="914290" rtl="0" eaLnBrk="1" latinLnBrk="0" hangingPunct="1">
        <a:defRPr kumimoji="1" sz="1800" kern="1200">
          <a:solidFill>
            <a:schemeClr val="tx1"/>
          </a:solidFill>
          <a:latin typeface="+mn-lt"/>
          <a:ea typeface="+mn-ea"/>
          <a:cs typeface="+mn-cs"/>
        </a:defRPr>
      </a:lvl4pPr>
      <a:lvl5pPr marL="1828581" algn="l" defTabSz="914290" rtl="0" eaLnBrk="1" latinLnBrk="0" hangingPunct="1">
        <a:defRPr kumimoji="1" sz="1800" kern="1200">
          <a:solidFill>
            <a:schemeClr val="tx1"/>
          </a:solidFill>
          <a:latin typeface="+mn-lt"/>
          <a:ea typeface="+mn-ea"/>
          <a:cs typeface="+mn-cs"/>
        </a:defRPr>
      </a:lvl5pPr>
      <a:lvl6pPr marL="2285726" algn="l" defTabSz="914290" rtl="0" eaLnBrk="1" latinLnBrk="0" hangingPunct="1">
        <a:defRPr kumimoji="1" sz="1800" kern="1200">
          <a:solidFill>
            <a:schemeClr val="tx1"/>
          </a:solidFill>
          <a:latin typeface="+mn-lt"/>
          <a:ea typeface="+mn-ea"/>
          <a:cs typeface="+mn-cs"/>
        </a:defRPr>
      </a:lvl6pPr>
      <a:lvl7pPr marL="2742871" algn="l" defTabSz="914290" rtl="0" eaLnBrk="1" latinLnBrk="0" hangingPunct="1">
        <a:defRPr kumimoji="1" sz="1800" kern="1200">
          <a:solidFill>
            <a:schemeClr val="tx1"/>
          </a:solidFill>
          <a:latin typeface="+mn-lt"/>
          <a:ea typeface="+mn-ea"/>
          <a:cs typeface="+mn-cs"/>
        </a:defRPr>
      </a:lvl7pPr>
      <a:lvl8pPr marL="3200016" algn="l" defTabSz="914290" rtl="0" eaLnBrk="1" latinLnBrk="0" hangingPunct="1">
        <a:defRPr kumimoji="1" sz="1800" kern="1200">
          <a:solidFill>
            <a:schemeClr val="tx1"/>
          </a:solidFill>
          <a:latin typeface="+mn-lt"/>
          <a:ea typeface="+mn-ea"/>
          <a:cs typeface="+mn-cs"/>
        </a:defRPr>
      </a:lvl8pPr>
      <a:lvl9pPr marL="3657161" algn="l" defTabSz="91429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13.jpe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19.jpeg"/><Relationship Id="rId4" Type="http://schemas.openxmlformats.org/officeDocument/2006/relationships/image" Target="../media/image18.jpeg"/></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jpeg"/><Relationship Id="rId4" Type="http://schemas.openxmlformats.org/officeDocument/2006/relationships/image" Target="../media/image24.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8.jpeg"/><Relationship Id="rId4" Type="http://schemas.openxmlformats.org/officeDocument/2006/relationships/image" Target="../media/image37.jpeg"/></Relationships>
</file>

<file path=ppt/slides/_rels/slide2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3.png"/><Relationship Id="rId1" Type="http://schemas.openxmlformats.org/officeDocument/2006/relationships/slideLayout" Target="../slideLayouts/slideLayout7.xml"/><Relationship Id="rId4" Type="http://schemas.openxmlformats.org/officeDocument/2006/relationships/image" Target="../media/image44.jpe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28.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jpg"/><Relationship Id="rId4" Type="http://schemas.openxmlformats.org/officeDocument/2006/relationships/image" Target="../media/image48.jpeg"/></Relationships>
</file>

<file path=ppt/slides/_rels/slide2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emf"/><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7547655" y="294356"/>
            <a:ext cx="1368152" cy="338554"/>
          </a:xfrm>
          <a:prstGeom prst="rect">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algn="ctr"/>
            <a:r>
              <a:rPr kumimoji="1" lang="ja-JP" altLang="en-US" sz="1600" dirty="0" smtClean="0">
                <a:solidFill>
                  <a:schemeClr val="tx1"/>
                </a:solidFill>
                <a:latin typeface="Meiryo UI" panose="020B0604030504040204" pitchFamily="50" charset="-128"/>
                <a:ea typeface="Meiryo UI" panose="020B0604030504040204" pitchFamily="50" charset="-128"/>
              </a:rPr>
              <a:t>資料１</a:t>
            </a:r>
            <a:endParaRPr kumimoji="1" lang="ja-JP" altLang="en-US" sz="1600" dirty="0">
              <a:solidFill>
                <a:schemeClr val="tx1"/>
              </a:solidFill>
              <a:latin typeface="Meiryo UI" panose="020B0604030504040204" pitchFamily="50" charset="-128"/>
              <a:ea typeface="Meiryo UI" panose="020B0604030504040204" pitchFamily="50" charset="-128"/>
            </a:endParaRPr>
          </a:p>
        </p:txBody>
      </p:sp>
      <p:sp>
        <p:nvSpPr>
          <p:cNvPr id="8" name="Rectangle 1"/>
          <p:cNvSpPr>
            <a:spLocks noChangeArrowheads="1"/>
          </p:cNvSpPr>
          <p:nvPr/>
        </p:nvSpPr>
        <p:spPr bwMode="auto">
          <a:xfrm>
            <a:off x="1547664" y="5517232"/>
            <a:ext cx="6048672" cy="792088"/>
          </a:xfrm>
          <a:prstGeom prst="rect">
            <a:avLst/>
          </a:prstGeom>
          <a:noFill/>
          <a:ln>
            <a:noFill/>
          </a:ln>
          <a:effectLs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lnSpc>
                <a:spcPct val="150000"/>
              </a:lnSpc>
            </a:pPr>
            <a:r>
              <a:rPr lang="ja-JP" altLang="en-US" sz="18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令和２年３月</a:t>
            </a:r>
            <a:r>
              <a:rPr lang="en-US" altLang="ja-JP"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23</a:t>
            </a:r>
            <a:r>
              <a:rPr lang="ja-JP" altLang="en-US" sz="18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日</a:t>
            </a:r>
            <a:endParaRPr lang="en-US" altLang="ja-JP" sz="18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p>
            <a:pPr algn="ctr" eaLnBrk="1" hangingPunct="1">
              <a:lnSpc>
                <a:spcPct val="150000"/>
              </a:lnSpc>
            </a:pPr>
            <a:r>
              <a:rPr lang="ja-JP" altLang="en-US" sz="18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第</a:t>
            </a:r>
            <a:r>
              <a:rPr lang="en-US" altLang="ja-JP" sz="18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44</a:t>
            </a:r>
            <a:r>
              <a:rPr lang="ja-JP" altLang="en-US" sz="18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回大阪府住宅まちづくり審議会　資料</a:t>
            </a:r>
            <a:endParaRPr lang="ja-JP" altLang="en-US" sz="18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正方形/長方形 6"/>
          <p:cNvSpPr/>
          <p:nvPr/>
        </p:nvSpPr>
        <p:spPr>
          <a:xfrm>
            <a:off x="701823" y="3032956"/>
            <a:ext cx="7740353" cy="7920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9"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701824" y="2608355"/>
            <a:ext cx="7740353" cy="1201661"/>
          </a:xfrm>
          <a:prstGeom prst="rect">
            <a:avLst/>
          </a:prstGeom>
          <a:solidFill>
            <a:schemeClr val="accent1">
              <a:lumMod val="40000"/>
              <a:lumOff val="60000"/>
            </a:schemeClr>
          </a:solidFill>
          <a:effectLst>
            <a:outerShdw blurRad="50800" dist="38100" dir="2700000" sx="101000" sy="101000" algn="tl" rotWithShape="0">
              <a:prstClr val="black">
                <a:alpha val="56000"/>
              </a:prstClr>
            </a:outerShdw>
          </a:effectLst>
        </p:spPr>
        <p:txBody>
          <a:bodyPr wrap="square" bIns="108000" rtlCol="0" anchor="ctr" anchorCtr="0">
            <a:spAutoFit/>
          </a:bodyPr>
          <a:lstStyle/>
          <a:p>
            <a:pPr algn="ctr"/>
            <a:r>
              <a:rPr kumimoji="1" lang="ja-JP" altLang="en-US" sz="4000" spc="300" dirty="0" smtClean="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住まうビジョン・大阪</a:t>
            </a:r>
            <a:r>
              <a:rPr lang="ja-JP" altLang="en-US" sz="4000" spc="300" dirty="0" smtClean="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の進捗状況</a:t>
            </a:r>
          </a:p>
          <a:p>
            <a:pPr algn="ctr"/>
            <a:r>
              <a:rPr lang="ja-JP" altLang="en-US" sz="2800" spc="300" dirty="0" smtClean="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rPr>
              <a:t>（令和元年度の主な取組み）</a:t>
            </a:r>
            <a:endParaRPr lang="ja-JP" altLang="en-US" sz="2800" spc="300" dirty="0">
              <a:effectLst>
                <a:outerShdw blurRad="38100" dist="38100" dir="2700000" algn="tl">
                  <a:srgbClr val="000000">
                    <a:alpha val="43137"/>
                  </a:srgbClr>
                </a:outerShdw>
              </a:effectLst>
              <a:latin typeface="HGP創英角ｺﾞｼｯｸUB" panose="020B0900000000000000" pitchFamily="50" charset="-128"/>
              <a:ea typeface="HGP創英角ｺﾞｼｯｸUB" panose="020B0900000000000000" pitchFamily="50" charset="-128"/>
            </a:endParaRPr>
          </a:p>
        </p:txBody>
      </p:sp>
    </p:spTree>
    <p:extLst>
      <p:ext uri="{BB962C8B-B14F-4D97-AF65-F5344CB8AC3E}">
        <p14:creationId xmlns:p14="http://schemas.microsoft.com/office/powerpoint/2010/main" val="351414268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国内外</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から多様な人々を惹きつける住まいと</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都市</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角丸四角形 9"/>
          <p:cNvSpPr/>
          <p:nvPr/>
        </p:nvSpPr>
        <p:spPr>
          <a:xfrm>
            <a:off x="262217" y="5697459"/>
            <a:ext cx="8616345" cy="1090345"/>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nSpc>
                <a:spcPct val="130000"/>
              </a:lnSpc>
              <a:spcBef>
                <a:spcPts val="1200"/>
              </a:spcBef>
            </a:pP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428397" y="5594795"/>
            <a:ext cx="1471981" cy="400110"/>
          </a:xfrm>
          <a:prstGeom prst="rect">
            <a:avLst/>
          </a:prstGeom>
          <a:solidFill>
            <a:schemeClr val="tx2">
              <a:lumMod val="40000"/>
              <a:lumOff val="60000"/>
            </a:schemeClr>
          </a:solidFill>
        </p:spPr>
        <p:txBody>
          <a:bodyPr wrap="square" rtlCol="0" anchor="ctr" anchorCtr="0">
            <a:spAutoFit/>
          </a:bodyPr>
          <a:lstStyle/>
          <a:p>
            <a:r>
              <a:rPr lang="ja-JP" altLang="en-US" sz="2000" b="1" dirty="0">
                <a:latin typeface="Meiryo UI" panose="020B0604030504040204" pitchFamily="50" charset="-128"/>
                <a:ea typeface="Meiryo UI" panose="020B0604030504040204" pitchFamily="50" charset="-128"/>
              </a:rPr>
              <a:t>今後</a:t>
            </a:r>
            <a:r>
              <a:rPr lang="ja-JP" altLang="en-US" sz="2000" b="1" dirty="0" smtClean="0">
                <a:latin typeface="Meiryo UI" panose="020B0604030504040204" pitchFamily="50" charset="-128"/>
                <a:ea typeface="Meiryo UI" panose="020B0604030504040204" pitchFamily="50" charset="-128"/>
              </a:rPr>
              <a:t>の</a:t>
            </a:r>
            <a:r>
              <a:rPr lang="ja-JP" altLang="en-US" sz="2000" b="1" dirty="0">
                <a:latin typeface="Meiryo UI" panose="020B0604030504040204" pitchFamily="50" charset="-128"/>
                <a:ea typeface="Meiryo UI" panose="020B0604030504040204" pitchFamily="50" charset="-128"/>
              </a:rPr>
              <a:t>予定</a:t>
            </a:r>
            <a:endParaRPr lang="en-US" altLang="ja-JP"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262217" y="6033005"/>
            <a:ext cx="8814548" cy="60361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spcBef>
                <a:spcPts val="300"/>
              </a:spcBef>
              <a:defRPr/>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・公共事業</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PDCA</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サイクルの運用実施に向けた検討</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spcBef>
                <a:spcPts val="300"/>
              </a:spcBef>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・希望案件を対象に景観アドバイスの試行開始（</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R2</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角丸四角形 13"/>
          <p:cNvSpPr/>
          <p:nvPr/>
        </p:nvSpPr>
        <p:spPr>
          <a:xfrm>
            <a:off x="210630" y="1080441"/>
            <a:ext cx="8667932" cy="4403130"/>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nSpc>
                <a:spcPct val="130000"/>
              </a:lnSpc>
              <a:spcBef>
                <a:spcPts val="1200"/>
              </a:spcBef>
            </a:pP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388056" y="902760"/>
            <a:ext cx="4933244" cy="400110"/>
          </a:xfrm>
          <a:prstGeom prst="rect">
            <a:avLst/>
          </a:prstGeom>
          <a:solidFill>
            <a:schemeClr val="tx2">
              <a:lumMod val="40000"/>
              <a:lumOff val="60000"/>
            </a:schemeClr>
          </a:solidFill>
        </p:spPr>
        <p:txBody>
          <a:bodyPr wrap="square" rtlCol="0" anchor="ctr" anchorCtr="0">
            <a:sp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公共事業における景観面での</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PDCA</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サイクル</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210631" y="1275360"/>
            <a:ext cx="8529444" cy="673573"/>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30000"/>
              </a:lnSpc>
              <a:spcBef>
                <a:spcPts val="300"/>
              </a:spcBef>
              <a:defRPr/>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公共事業の実施にあたって</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、公共自らが模範と</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なるよう景観形成に寄与するものかどうかを確認する仕組みづくりを</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行</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う</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0" y="422995"/>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「都市景観ビジョン・大阪」の推進</a:t>
            </a:r>
            <a:endPar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rotWithShape="1">
          <a:blip r:embed="rId3"/>
          <a:srcRect b="5929"/>
          <a:stretch/>
        </p:blipFill>
        <p:spPr>
          <a:xfrm>
            <a:off x="3982338" y="2133050"/>
            <a:ext cx="4757736" cy="3064099"/>
          </a:xfrm>
          <a:prstGeom prst="rect">
            <a:avLst/>
          </a:prstGeom>
        </p:spPr>
      </p:pic>
      <p:sp>
        <p:nvSpPr>
          <p:cNvPr id="13" name="テキスト ボックス 12"/>
          <p:cNvSpPr txBox="1"/>
          <p:nvPr/>
        </p:nvSpPr>
        <p:spPr>
          <a:xfrm>
            <a:off x="5247728" y="5237372"/>
            <a:ext cx="3175562" cy="184666"/>
          </a:xfrm>
          <a:prstGeom prst="rect">
            <a:avLst/>
          </a:prstGeom>
          <a:noFill/>
        </p:spPr>
        <p:txBody>
          <a:bodyPr wrap="square" lIns="0" tIns="0" rIns="0" bIns="0"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90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a:rPr>
              <a:t>　</a:t>
            </a:r>
            <a:r>
              <a:rPr kumimoji="1" lang="ja-JP" altLang="en-US" sz="120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a:rPr>
              <a:t>＜</a:t>
            </a:r>
            <a:r>
              <a:rPr lang="ja-JP" altLang="en-US" sz="1200" kern="100" dirty="0" smtClean="0">
                <a:solidFill>
                  <a:prstClr val="black"/>
                </a:solidFill>
                <a:latin typeface="Meiryo UI" panose="020B0604030504040204" pitchFamily="50" charset="-128"/>
                <a:ea typeface="Meiryo UI" panose="020B0604030504040204" pitchFamily="50" charset="-128"/>
                <a:cs typeface="Times New Roman"/>
              </a:rPr>
              <a:t>公共</a:t>
            </a:r>
            <a:r>
              <a:rPr lang="ja-JP" altLang="en-US" sz="1200" kern="100" dirty="0">
                <a:solidFill>
                  <a:prstClr val="black"/>
                </a:solidFill>
                <a:latin typeface="Meiryo UI" panose="020B0604030504040204" pitchFamily="50" charset="-128"/>
                <a:ea typeface="Meiryo UI" panose="020B0604030504040204" pitchFamily="50" charset="-128"/>
                <a:cs typeface="Times New Roman"/>
              </a:rPr>
              <a:t>事業</a:t>
            </a:r>
            <a:r>
              <a:rPr lang="ja-JP" altLang="en-US" sz="1200" kern="100" dirty="0" smtClean="0">
                <a:solidFill>
                  <a:prstClr val="black"/>
                </a:solidFill>
                <a:latin typeface="Meiryo UI" panose="020B0604030504040204" pitchFamily="50" charset="-128"/>
                <a:ea typeface="Meiryo UI" panose="020B0604030504040204" pitchFamily="50" charset="-128"/>
                <a:cs typeface="Times New Roman"/>
              </a:rPr>
              <a:t>の</a:t>
            </a:r>
            <a:r>
              <a:rPr lang="en-US" altLang="ja-JP" sz="1200" kern="100" dirty="0" smtClean="0">
                <a:solidFill>
                  <a:prstClr val="black"/>
                </a:solidFill>
                <a:latin typeface="Meiryo UI" panose="020B0604030504040204" pitchFamily="50" charset="-128"/>
                <a:ea typeface="Meiryo UI" panose="020B0604030504040204" pitchFamily="50" charset="-128"/>
                <a:cs typeface="Times New Roman"/>
              </a:rPr>
              <a:t>PDCA</a:t>
            </a:r>
            <a:r>
              <a:rPr lang="ja-JP" altLang="en-US" sz="1200" kern="100" dirty="0" smtClean="0">
                <a:solidFill>
                  <a:prstClr val="black"/>
                </a:solidFill>
                <a:latin typeface="Meiryo UI" panose="020B0604030504040204" pitchFamily="50" charset="-128"/>
                <a:ea typeface="Meiryo UI" panose="020B0604030504040204" pitchFamily="50" charset="-128"/>
                <a:cs typeface="Times New Roman"/>
              </a:rPr>
              <a:t>サイクルのイメージ</a:t>
            </a:r>
            <a:r>
              <a:rPr kumimoji="1" lang="ja-JP" altLang="en-US" sz="120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a:rPr>
              <a:t>＞</a:t>
            </a:r>
            <a:endParaRPr kumimoji="1" lang="en-US" altLang="ja-JP" sz="120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a:endParaRPr>
          </a:p>
        </p:txBody>
      </p:sp>
      <p:sp>
        <p:nvSpPr>
          <p:cNvPr id="17" name="テキスト ボックス 16"/>
          <p:cNvSpPr txBox="1"/>
          <p:nvPr/>
        </p:nvSpPr>
        <p:spPr>
          <a:xfrm>
            <a:off x="210629" y="2063466"/>
            <a:ext cx="3175562" cy="215444"/>
          </a:xfrm>
          <a:prstGeom prst="rect">
            <a:avLst/>
          </a:prstGeom>
          <a:noFill/>
        </p:spPr>
        <p:txBody>
          <a:bodyPr wrap="square" lIns="0" tIns="0" rIns="0" bIns="0"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0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a:rPr>
              <a:t>　</a:t>
            </a:r>
            <a:r>
              <a:rPr kumimoji="1" lang="ja-JP" altLang="en-US" sz="1400" b="1"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a:rPr>
              <a:t>＜</a:t>
            </a:r>
            <a:r>
              <a:rPr lang="ja-JP" altLang="en-US" sz="1400" b="1" kern="100" dirty="0" smtClean="0">
                <a:solidFill>
                  <a:prstClr val="black"/>
                </a:solidFill>
                <a:latin typeface="Meiryo UI" panose="020B0604030504040204" pitchFamily="50" charset="-128"/>
                <a:ea typeface="Meiryo UI" panose="020B0604030504040204" pitchFamily="50" charset="-128"/>
                <a:cs typeface="Times New Roman"/>
              </a:rPr>
              <a:t>令和元年度の取り組み</a:t>
            </a:r>
            <a:r>
              <a:rPr kumimoji="1" lang="ja-JP" altLang="en-US" sz="1400" b="1"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a:rPr>
              <a:t>＞</a:t>
            </a:r>
            <a:endParaRPr kumimoji="1" lang="en-US" altLang="ja-JP" sz="14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a:endParaRPr>
          </a:p>
        </p:txBody>
      </p:sp>
      <p:sp>
        <p:nvSpPr>
          <p:cNvPr id="18" name="テキスト ボックス 17"/>
          <p:cNvSpPr txBox="1"/>
          <p:nvPr/>
        </p:nvSpPr>
        <p:spPr>
          <a:xfrm>
            <a:off x="262216" y="2289227"/>
            <a:ext cx="3626224" cy="1323439"/>
          </a:xfrm>
          <a:prstGeom prst="rect">
            <a:avLst/>
          </a:prstGeom>
          <a:noFill/>
          <a:ln>
            <a:noFill/>
          </a:ln>
        </p:spPr>
        <p:txBody>
          <a:bodyPr wrap="squar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◆景観審議会・部会での検討</a:t>
            </a:r>
            <a:endPar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endParaRPr>
          </a:p>
          <a:p>
            <a:pPr marL="177800" marR="0" lvl="0" indent="-177800" algn="l" defTabSz="914290" rtl="0" eaLnBrk="1" fontAlgn="auto" latinLnBrk="0" hangingPunct="1">
              <a:lnSpc>
                <a:spcPct val="100000"/>
              </a:lnSpc>
              <a:spcBef>
                <a:spcPts val="0"/>
              </a:spcBef>
              <a:spcAft>
                <a:spcPts val="0"/>
              </a:spcAft>
              <a:buClrTx/>
              <a:buSzTx/>
              <a:buFontTx/>
              <a:buNone/>
              <a:tabLst/>
              <a:defRPr/>
            </a:pPr>
            <a:r>
              <a:rPr lang="ja-JP" altLang="en-US" sz="1600" dirty="0" smtClean="0">
                <a:solidFill>
                  <a:prstClr val="black"/>
                </a:solidFill>
                <a:latin typeface="Meiryo UI" panose="020B0604030504040204" pitchFamily="50" charset="-128"/>
                <a:ea typeface="Meiryo UI" panose="020B0604030504040204" pitchFamily="50" charset="-128"/>
              </a:rPr>
              <a:t>　・公共事業</a:t>
            </a:r>
            <a:r>
              <a:rPr lang="en-US" altLang="ja-JP" sz="1600" dirty="0" smtClean="0">
                <a:solidFill>
                  <a:prstClr val="black"/>
                </a:solidFill>
                <a:latin typeface="Meiryo UI" panose="020B0604030504040204" pitchFamily="50" charset="-128"/>
                <a:ea typeface="Meiryo UI" panose="020B0604030504040204" pitchFamily="50" charset="-128"/>
              </a:rPr>
              <a:t>PDCA</a:t>
            </a:r>
            <a:r>
              <a:rPr lang="ja-JP" altLang="en-US" sz="1600" dirty="0" smtClean="0">
                <a:solidFill>
                  <a:prstClr val="black"/>
                </a:solidFill>
                <a:latin typeface="Meiryo UI" panose="020B0604030504040204" pitchFamily="50" charset="-128"/>
                <a:ea typeface="Meiryo UI" panose="020B0604030504040204" pitchFamily="50" charset="-128"/>
              </a:rPr>
              <a:t>サイクル制度の各工程</a:t>
            </a:r>
            <a:endParaRPr lang="en-US" altLang="ja-JP" sz="1600" dirty="0" smtClean="0">
              <a:solidFill>
                <a:prstClr val="black"/>
              </a:solidFill>
              <a:latin typeface="Meiryo UI" panose="020B0604030504040204" pitchFamily="50" charset="-128"/>
              <a:ea typeface="Meiryo UI" panose="020B0604030504040204" pitchFamily="50" charset="-128"/>
            </a:endParaRPr>
          </a:p>
          <a:p>
            <a:pPr marL="177800" marR="0" lvl="0" indent="-177800" algn="l" defTabSz="914290" rtl="0" eaLnBrk="1" fontAlgn="auto" latinLnBrk="0" hangingPunct="1">
              <a:lnSpc>
                <a:spcPct val="1000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rPr>
              <a:t>　における課題整理と枠組みの検討</a:t>
            </a:r>
            <a:endParaRPr lang="en-US" altLang="ja-JP" sz="1600" dirty="0" smtClean="0">
              <a:solidFill>
                <a:prstClr val="black"/>
              </a:solidFill>
              <a:latin typeface="Meiryo UI" panose="020B0604030504040204" pitchFamily="50" charset="-128"/>
              <a:ea typeface="Meiryo UI" panose="020B0604030504040204" pitchFamily="50" charset="-128"/>
            </a:endParaRPr>
          </a:p>
          <a:p>
            <a:pPr marL="0" marR="0" lvl="0" indent="0" algn="l" defTabSz="914290" rtl="0" eaLnBrk="1" fontAlgn="auto" latinLnBrk="0" hangingPunct="1">
              <a:lnSpc>
                <a:spcPct val="1000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rPr>
              <a:t>・モデル事業における景観アドバイザー会  </a:t>
            </a:r>
            <a:endParaRPr lang="en-US" altLang="ja-JP" sz="1600" dirty="0" smtClean="0">
              <a:solidFill>
                <a:prstClr val="black"/>
              </a:solidFill>
              <a:latin typeface="Meiryo UI" panose="020B0604030504040204" pitchFamily="50" charset="-128"/>
              <a:ea typeface="Meiryo UI" panose="020B0604030504040204" pitchFamily="50" charset="-128"/>
            </a:endParaRPr>
          </a:p>
          <a:p>
            <a:pPr marL="0" marR="0" lvl="0" indent="0" algn="l" defTabSz="914290" rtl="0" eaLnBrk="1" fontAlgn="auto" latinLnBrk="0" hangingPunct="1">
              <a:lnSpc>
                <a:spcPct val="1000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rPr>
              <a:t>　議の試行</a:t>
            </a:r>
            <a:endPar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endParaRPr>
          </a:p>
        </p:txBody>
      </p:sp>
      <p:pic>
        <p:nvPicPr>
          <p:cNvPr id="24" name="図 2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300906" y="3723890"/>
            <a:ext cx="1873322" cy="1336035"/>
          </a:xfrm>
          <a:prstGeom prst="rect">
            <a:avLst/>
          </a:prstGeom>
        </p:spPr>
      </p:pic>
      <p:pic>
        <p:nvPicPr>
          <p:cNvPr id="25" name="図 24"/>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189179" y="3723891"/>
            <a:ext cx="1744620" cy="1336034"/>
          </a:xfrm>
          <a:prstGeom prst="rect">
            <a:avLst/>
          </a:prstGeom>
        </p:spPr>
      </p:pic>
    </p:spTree>
    <p:extLst>
      <p:ext uri="{BB962C8B-B14F-4D97-AF65-F5344CB8AC3E}">
        <p14:creationId xmlns:p14="http://schemas.microsoft.com/office/powerpoint/2010/main" val="42865302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0" y="426768"/>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千里・泉北ニュータウン再生の取組み</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0" y="895992"/>
            <a:ext cx="9144000" cy="349702"/>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spcBef>
                <a:spcPts val="300"/>
              </a:spcBef>
              <a:defRPr/>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民間団体等、市町村、大阪府</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が連携してニュータウンの再生</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推進</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活き活き</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とくらすことができる住まいと都市</a:t>
            </a:r>
          </a:p>
        </p:txBody>
      </p:sp>
      <p:sp>
        <p:nvSpPr>
          <p:cNvPr id="7" name="角丸四角形 6"/>
          <p:cNvSpPr/>
          <p:nvPr/>
        </p:nvSpPr>
        <p:spPr>
          <a:xfrm>
            <a:off x="189792" y="5485295"/>
            <a:ext cx="8749120" cy="1121542"/>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nSpc>
                <a:spcPct val="130000"/>
              </a:lnSpc>
              <a:spcBef>
                <a:spcPts val="1200"/>
              </a:spcBef>
            </a:pP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テキスト ボックス 7"/>
          <p:cNvSpPr txBox="1"/>
          <p:nvPr/>
        </p:nvSpPr>
        <p:spPr>
          <a:xfrm>
            <a:off x="404944" y="5257549"/>
            <a:ext cx="8328716" cy="400110"/>
          </a:xfrm>
          <a:prstGeom prst="rect">
            <a:avLst/>
          </a:prstGeom>
          <a:solidFill>
            <a:schemeClr val="tx2">
              <a:lumMod val="40000"/>
              <a:lumOff val="60000"/>
            </a:schemeClr>
          </a:solidFill>
        </p:spPr>
        <p:txBody>
          <a:bodyPr wrap="square" rtlCol="0" anchor="ctr" anchorCtr="0">
            <a:spAutoFit/>
          </a:bodyPr>
          <a:lstStyle/>
          <a:p>
            <a:r>
              <a:rPr lang="ja-JP" altLang="en-US" sz="2000" b="1" dirty="0" smtClean="0">
                <a:latin typeface="Meiryo UI" panose="020B0604030504040204" pitchFamily="50" charset="-128"/>
                <a:ea typeface="Meiryo UI" panose="020B0604030504040204" pitchFamily="50" charset="-128"/>
              </a:rPr>
              <a:t>泉ヶ丘駅前</a:t>
            </a:r>
            <a:r>
              <a:rPr lang="ja-JP" altLang="en-US" sz="2000" b="1" dirty="0">
                <a:latin typeface="Meiryo UI" panose="020B0604030504040204" pitchFamily="50" charset="-128"/>
                <a:ea typeface="Meiryo UI" panose="020B0604030504040204" pitchFamily="50" charset="-128"/>
              </a:rPr>
              <a:t>地域活性化に向けた</a:t>
            </a:r>
            <a:r>
              <a:rPr lang="ja-JP" altLang="en-US" sz="2000" b="1" dirty="0" smtClean="0">
                <a:latin typeface="Meiryo UI" panose="020B0604030504040204" pitchFamily="50" charset="-128"/>
                <a:ea typeface="Meiryo UI" panose="020B0604030504040204" pitchFamily="50" charset="-128"/>
              </a:rPr>
              <a:t>検討（</a:t>
            </a:r>
            <a:r>
              <a:rPr lang="ja-JP" altLang="en-US" sz="2000" b="1" dirty="0">
                <a:latin typeface="Meiryo UI" panose="020B0604030504040204" pitchFamily="50" charset="-128"/>
                <a:ea typeface="Meiryo UI" panose="020B0604030504040204" pitchFamily="50" charset="-128"/>
              </a:rPr>
              <a:t>泉北</a:t>
            </a:r>
            <a:r>
              <a:rPr lang="ja-JP" altLang="en-US" sz="2000" b="1" dirty="0" smtClean="0">
                <a:latin typeface="Meiryo UI" panose="020B0604030504040204" pitchFamily="50" charset="-128"/>
                <a:ea typeface="Meiryo UI" panose="020B0604030504040204" pitchFamily="50" charset="-128"/>
              </a:rPr>
              <a:t>ニュータウン）</a:t>
            </a:r>
            <a:r>
              <a:rPr lang="en-US" altLang="ja-JP" sz="2000" b="1" dirty="0" smtClean="0">
                <a:latin typeface="Meiryo UI" panose="020B0604030504040204" pitchFamily="50" charset="-128"/>
                <a:ea typeface="Meiryo UI" panose="020B0604030504040204" pitchFamily="50" charset="-128"/>
              </a:rPr>
              <a:t>(R2.10</a:t>
            </a:r>
            <a:r>
              <a:rPr lang="ja-JP" altLang="en-US" sz="2000" b="1" dirty="0" smtClean="0">
                <a:latin typeface="Meiryo UI" panose="020B0604030504040204" pitchFamily="50" charset="-128"/>
                <a:ea typeface="Meiryo UI" panose="020B0604030504040204" pitchFamily="50" charset="-128"/>
              </a:rPr>
              <a:t>～</a:t>
            </a:r>
            <a:r>
              <a:rPr lang="en-US" altLang="ja-JP" sz="2000" b="1" dirty="0" smtClean="0">
                <a:latin typeface="Meiryo UI" panose="020B0604030504040204" pitchFamily="50" charset="-128"/>
                <a:ea typeface="Meiryo UI" panose="020B0604030504040204" pitchFamily="50" charset="-128"/>
              </a:rPr>
              <a:t>R3.</a:t>
            </a:r>
            <a:r>
              <a:rPr lang="en-US" altLang="ja-JP" sz="2000" b="1" dirty="0">
                <a:latin typeface="Meiryo UI" panose="020B0604030504040204" pitchFamily="50" charset="-128"/>
                <a:ea typeface="Meiryo UI" panose="020B0604030504040204" pitchFamily="50" charset="-128"/>
              </a:rPr>
              <a:t>9</a:t>
            </a:r>
            <a:r>
              <a:rPr lang="ja-JP" altLang="en-US" sz="2000" b="1" dirty="0" smtClean="0">
                <a:latin typeface="Meiryo UI" panose="020B0604030504040204" pitchFamily="50" charset="-128"/>
                <a:ea typeface="Meiryo UI" panose="020B0604030504040204" pitchFamily="50" charset="-128"/>
              </a:rPr>
              <a:t>）</a:t>
            </a:r>
            <a:endParaRPr lang="en-US" altLang="ja-JP"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197439" y="5728264"/>
            <a:ext cx="8749121" cy="673573"/>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30000"/>
              </a:lnSpc>
              <a:spcBef>
                <a:spcPts val="300"/>
              </a:spcBef>
              <a:defRPr/>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泉ケ丘駅周辺のエリア価値創造に向け、公民</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連携して事業の推進を図る</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ため、望ましい</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都市機能の最適配置や整備に向けた</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構想等、具体的</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な整備</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方針を検討</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角丸四角形 9"/>
          <p:cNvSpPr/>
          <p:nvPr/>
        </p:nvSpPr>
        <p:spPr>
          <a:xfrm>
            <a:off x="189789" y="1385207"/>
            <a:ext cx="8781207" cy="3621179"/>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nSpc>
                <a:spcPct val="130000"/>
              </a:lnSpc>
              <a:spcBef>
                <a:spcPts val="1200"/>
              </a:spcBef>
            </a:pP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404944" y="1280964"/>
            <a:ext cx="7721625" cy="400110"/>
          </a:xfrm>
          <a:prstGeom prst="rect">
            <a:avLst/>
          </a:prstGeom>
          <a:solidFill>
            <a:schemeClr val="tx2">
              <a:lumMod val="40000"/>
              <a:lumOff val="60000"/>
            </a:schemeClr>
          </a:solidFill>
        </p:spPr>
        <p:txBody>
          <a:bodyPr wrap="square" rtlCol="0" anchor="ctr" anchorCtr="0">
            <a:spAutoFit/>
          </a:bodyPr>
          <a:lstStyle/>
          <a:p>
            <a:r>
              <a:rPr lang="ja-JP" altLang="en-US" sz="2000" b="1" dirty="0" smtClean="0">
                <a:latin typeface="Meiryo UI" panose="020B0604030504040204" pitchFamily="50" charset="-128"/>
                <a:ea typeface="Meiryo UI" panose="020B0604030504040204" pitchFamily="50" charset="-128"/>
              </a:rPr>
              <a:t>みどりのマップ</a:t>
            </a:r>
            <a:r>
              <a:rPr lang="ja-JP" altLang="en-US" sz="2000" b="1" dirty="0">
                <a:latin typeface="Meiryo UI" panose="020B0604030504040204" pitchFamily="50" charset="-128"/>
                <a:ea typeface="Meiryo UI" panose="020B0604030504040204" pitchFamily="50" charset="-128"/>
              </a:rPr>
              <a:t>・</a:t>
            </a:r>
            <a:r>
              <a:rPr lang="ja-JP" altLang="en-US" sz="2000" b="1" dirty="0" smtClean="0">
                <a:latin typeface="Meiryo UI" panose="020B0604030504040204" pitchFamily="50" charset="-128"/>
                <a:ea typeface="Meiryo UI" panose="020B0604030504040204" pitchFamily="50" charset="-128"/>
              </a:rPr>
              <a:t>再生取組事例集の策定（千里ニュータウン）（</a:t>
            </a:r>
            <a:r>
              <a:rPr lang="en-US" altLang="ja-JP" sz="2000" b="1" dirty="0" smtClean="0">
                <a:latin typeface="Meiryo UI" panose="020B0604030504040204" pitchFamily="50" charset="-128"/>
                <a:ea typeface="Meiryo UI" panose="020B0604030504040204" pitchFamily="50" charset="-128"/>
              </a:rPr>
              <a:t>R2.3</a:t>
            </a:r>
            <a:r>
              <a:rPr lang="ja-JP" altLang="en-US" sz="2000" b="1" dirty="0" smtClean="0">
                <a:latin typeface="Meiryo UI" panose="020B0604030504040204" pitchFamily="50" charset="-128"/>
                <a:ea typeface="Meiryo UI" panose="020B0604030504040204" pitchFamily="50" charset="-128"/>
              </a:rPr>
              <a:t>）</a:t>
            </a:r>
            <a:endParaRPr lang="en-US" altLang="ja-JP"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404944" y="1959394"/>
            <a:ext cx="5418531" cy="997572"/>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20000"/>
              </a:lnSpc>
              <a:spcBef>
                <a:spcPts val="300"/>
              </a:spcBef>
              <a:defRPr/>
            </a:pP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「千里中央ニュー</a:t>
            </a: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タウン</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みどりのマップ」</a:t>
            </a:r>
            <a:endParaRPr lang="en-US" altLang="ja-JP"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363538" defTabSz="793425">
              <a:lnSpc>
                <a:spcPct val="120000"/>
              </a:lnSpc>
              <a:spcBef>
                <a:spcPts val="300"/>
              </a:spcBef>
              <a:defRPr/>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千里ニュー</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タウン</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の大きな魅力である豊かなみどりを保全し、みどりの質を高める取組をマップに集約し、発信</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スライド番号プレースホルダー 2"/>
          <p:cNvSpPr>
            <a:spLocks noGrp="1"/>
          </p:cNvSpPr>
          <p:nvPr>
            <p:ph type="sldNum" sz="quarter" idx="12"/>
          </p:nvPr>
        </p:nvSpPr>
        <p:spPr>
          <a:xfrm>
            <a:off x="8532440"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11</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a:xfrm>
            <a:off x="404944" y="3137057"/>
            <a:ext cx="5418531" cy="997572"/>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20000"/>
              </a:lnSpc>
              <a:spcBef>
                <a:spcPts val="300"/>
              </a:spcBef>
              <a:defRPr/>
            </a:pP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「千里ニュータウン再生取組事例集」</a:t>
            </a:r>
            <a:endParaRPr lang="en-US" altLang="ja-JP"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363538" defTabSz="793425">
              <a:lnSpc>
                <a:spcPct val="120000"/>
              </a:lnSpc>
              <a:spcBef>
                <a:spcPts val="300"/>
              </a:spcBef>
              <a:defRPr/>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千里</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ニュータウンに関わる様々な方が</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、再生に向けて行ってきた取組</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を、記録・資料と</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して取りまとめ</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発信</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5" name="グループ化 24"/>
          <p:cNvGrpSpPr>
            <a:grpSpLocks noChangeAspect="1"/>
          </p:cNvGrpSpPr>
          <p:nvPr/>
        </p:nvGrpSpPr>
        <p:grpSpPr>
          <a:xfrm>
            <a:off x="6278880" y="1746250"/>
            <a:ext cx="2253560" cy="2993621"/>
            <a:chOff x="6468033" y="1579692"/>
            <a:chExt cx="2440411" cy="3241833"/>
          </a:xfrm>
        </p:grpSpPr>
        <p:pic>
          <p:nvPicPr>
            <p:cNvPr id="4" name="図 3"/>
            <p:cNvPicPr>
              <a:picLocks noChangeAspect="1"/>
            </p:cNvPicPr>
            <p:nvPr/>
          </p:nvPicPr>
          <p:blipFill>
            <a:blip r:embed="rId3"/>
            <a:stretch>
              <a:fillRect/>
            </a:stretch>
          </p:blipFill>
          <p:spPr>
            <a:xfrm>
              <a:off x="6468036" y="1579692"/>
              <a:ext cx="2440408" cy="1643385"/>
            </a:xfrm>
            <a:prstGeom prst="rect">
              <a:avLst/>
            </a:prstGeom>
          </p:spPr>
        </p:pic>
        <p:pic>
          <p:nvPicPr>
            <p:cNvPr id="24" name="図 23"/>
            <p:cNvPicPr>
              <a:picLocks noChangeAspect="1"/>
            </p:cNvPicPr>
            <p:nvPr/>
          </p:nvPicPr>
          <p:blipFill>
            <a:blip r:embed="rId4"/>
            <a:stretch>
              <a:fillRect/>
            </a:stretch>
          </p:blipFill>
          <p:spPr>
            <a:xfrm>
              <a:off x="6468033" y="3199012"/>
              <a:ext cx="2440411" cy="1622513"/>
            </a:xfrm>
            <a:prstGeom prst="rect">
              <a:avLst/>
            </a:prstGeom>
          </p:spPr>
        </p:pic>
      </p:grpSp>
      <p:sp>
        <p:nvSpPr>
          <p:cNvPr id="26" name="正方形/長方形 25"/>
          <p:cNvSpPr/>
          <p:nvPr/>
        </p:nvSpPr>
        <p:spPr>
          <a:xfrm>
            <a:off x="6164908" y="4741715"/>
            <a:ext cx="2367532" cy="331235"/>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20000"/>
              </a:lnSpc>
              <a:spcBef>
                <a:spcPts val="300"/>
              </a:spcBef>
              <a:defRPr/>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千里ニュー</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タウン</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みどりのマップ</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7642213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0" y="426768"/>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彩都における新たな都市魅力の創出</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活き活き</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とくらすことができる住まいと都市</a:t>
            </a:r>
          </a:p>
        </p:txBody>
      </p:sp>
      <p:sp>
        <p:nvSpPr>
          <p:cNvPr id="10" name="角丸四角形 9"/>
          <p:cNvSpPr/>
          <p:nvPr/>
        </p:nvSpPr>
        <p:spPr>
          <a:xfrm>
            <a:off x="189791" y="1873500"/>
            <a:ext cx="4382209" cy="2059467"/>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nSpc>
                <a:spcPct val="130000"/>
              </a:lnSpc>
              <a:spcBef>
                <a:spcPts val="1200"/>
              </a:spcBef>
            </a:pP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テキスト ボックス 10"/>
          <p:cNvSpPr txBox="1"/>
          <p:nvPr/>
        </p:nvSpPr>
        <p:spPr>
          <a:xfrm>
            <a:off x="367113" y="1749835"/>
            <a:ext cx="2709462" cy="400110"/>
          </a:xfrm>
          <a:prstGeom prst="rect">
            <a:avLst/>
          </a:prstGeom>
          <a:solidFill>
            <a:schemeClr val="tx2">
              <a:lumMod val="40000"/>
              <a:lumOff val="60000"/>
            </a:schemeClr>
          </a:solidFill>
        </p:spPr>
        <p:txBody>
          <a:bodyPr wrap="square" rtlCol="0" anchor="ctr" anchorCtr="0">
            <a:sp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業務代行予定者</a:t>
            </a:r>
            <a:endParaRPr lang="en-US" altLang="ja-JP"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正方形/長方形 11"/>
          <p:cNvSpPr/>
          <p:nvPr/>
        </p:nvSpPr>
        <p:spPr>
          <a:xfrm>
            <a:off x="189790" y="2211778"/>
            <a:ext cx="4046034" cy="1468470"/>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30000"/>
              </a:lnSpc>
              <a:spcBef>
                <a:spcPts val="300"/>
              </a:spcBef>
              <a:defRPr/>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清水</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建設</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グループ</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30000"/>
              </a:lnSpc>
              <a:spcBef>
                <a:spcPts val="300"/>
              </a:spcBef>
              <a:defRPr/>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・清水建設㈱（代表企業）</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30000"/>
              </a:lnSpc>
              <a:spcBef>
                <a:spcPts val="300"/>
              </a:spcBef>
              <a:defRPr/>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・㈱日本エスコン</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30000"/>
              </a:lnSpc>
              <a:spcBef>
                <a:spcPts val="300"/>
              </a:spcBef>
              <a:defRPr/>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・住友商事㈱</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スライド番号プレースホルダー 2"/>
          <p:cNvSpPr>
            <a:spLocks noGrp="1"/>
          </p:cNvSpPr>
          <p:nvPr>
            <p:ph type="sldNum" sz="quarter" idx="12"/>
          </p:nvPr>
        </p:nvSpPr>
        <p:spPr>
          <a:xfrm>
            <a:off x="8532440"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1" y="830520"/>
            <a:ext cx="9143999" cy="792900"/>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30000"/>
              </a:lnSpc>
              <a:spcBef>
                <a:spcPts val="300"/>
              </a:spcBef>
              <a:defRPr/>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彩都東部</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地区の</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C</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区域において土地</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区画整理準備</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組合が設立（</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R</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元</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.7</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）、業務代行予定者が決定（</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R</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元</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a:blip r:embed="rId3"/>
          <a:stretch>
            <a:fillRect/>
          </a:stretch>
        </p:blipFill>
        <p:spPr>
          <a:xfrm>
            <a:off x="4634013" y="2077753"/>
            <a:ext cx="4346278" cy="4727022"/>
          </a:xfrm>
          <a:prstGeom prst="rect">
            <a:avLst/>
          </a:prstGeom>
        </p:spPr>
      </p:pic>
      <p:sp>
        <p:nvSpPr>
          <p:cNvPr id="36" name="テキスト ボックス 35"/>
          <p:cNvSpPr txBox="1"/>
          <p:nvPr/>
        </p:nvSpPr>
        <p:spPr>
          <a:xfrm>
            <a:off x="4863622" y="1719057"/>
            <a:ext cx="1566624" cy="461665"/>
          </a:xfrm>
          <a:prstGeom prst="rect">
            <a:avLst/>
          </a:prstGeom>
          <a:solidFill>
            <a:schemeClr val="bg1"/>
          </a:solidFill>
          <a:ln w="19050">
            <a:solidFill>
              <a:schemeClr val="tx1"/>
            </a:solidFill>
          </a:ln>
        </p:spPr>
        <p:txBody>
          <a:bodyPr wrap="square" rtlCol="0">
            <a:spAutoFit/>
          </a:bodyPr>
          <a:lstStyle/>
          <a:p>
            <a:pPr algn="ctr"/>
            <a:r>
              <a:rPr lang="ja-JP" altLang="en-US" sz="1200" dirty="0" smtClean="0">
                <a:solidFill>
                  <a:prstClr val="black"/>
                </a:solidFill>
                <a:latin typeface="ＭＳ Ｐゴシック"/>
              </a:rPr>
              <a:t>彩</a:t>
            </a:r>
            <a:r>
              <a:rPr lang="ja-JP" altLang="en-US" sz="1200" dirty="0">
                <a:solidFill>
                  <a:prstClr val="black"/>
                </a:solidFill>
                <a:latin typeface="ＭＳ Ｐゴシック"/>
              </a:rPr>
              <a:t>都東部地区</a:t>
            </a:r>
            <a:endParaRPr lang="en-US" altLang="ja-JP" sz="1200" dirty="0">
              <a:solidFill>
                <a:prstClr val="black"/>
              </a:solidFill>
              <a:latin typeface="ＭＳ Ｐゴシック"/>
            </a:endParaRPr>
          </a:p>
          <a:p>
            <a:pPr algn="ctr"/>
            <a:r>
              <a:rPr lang="ja-JP" altLang="en-US" sz="1200" dirty="0" smtClean="0">
                <a:solidFill>
                  <a:prstClr val="black"/>
                </a:solidFill>
                <a:latin typeface="ＭＳ Ｐゴシック"/>
              </a:rPr>
              <a:t>土地利用計画図（案）</a:t>
            </a:r>
            <a:endParaRPr lang="en-US" altLang="ja-JP" sz="1200" dirty="0" smtClean="0">
              <a:solidFill>
                <a:prstClr val="black"/>
              </a:solidFill>
              <a:latin typeface="ＭＳ Ｐゴシック"/>
            </a:endParaRPr>
          </a:p>
        </p:txBody>
      </p:sp>
      <p:cxnSp>
        <p:nvCxnSpPr>
          <p:cNvPr id="37" name="直線コネクタ 36"/>
          <p:cNvCxnSpPr/>
          <p:nvPr/>
        </p:nvCxnSpPr>
        <p:spPr>
          <a:xfrm>
            <a:off x="7122695" y="3860775"/>
            <a:ext cx="484088" cy="2422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テキスト ボックス 37"/>
          <p:cNvSpPr txBox="1"/>
          <p:nvPr/>
        </p:nvSpPr>
        <p:spPr>
          <a:xfrm>
            <a:off x="7606783" y="3933761"/>
            <a:ext cx="1104080" cy="369332"/>
          </a:xfrm>
          <a:prstGeom prst="rect">
            <a:avLst/>
          </a:prstGeom>
          <a:pattFill prst="ltUpDiag">
            <a:fgClr>
              <a:schemeClr val="accent1">
                <a:lumMod val="40000"/>
                <a:lumOff val="60000"/>
              </a:schemeClr>
            </a:fgClr>
            <a:bgClr>
              <a:schemeClr val="bg1"/>
            </a:bgClr>
          </a:pattFill>
          <a:ln>
            <a:solidFill>
              <a:schemeClr val="tx1"/>
            </a:solidFill>
          </a:ln>
        </p:spPr>
        <p:txBody>
          <a:bodyPr wrap="square" rtlCol="0">
            <a:spAutoFit/>
          </a:bodyPr>
          <a:lstStyle/>
          <a:p>
            <a:pPr algn="ctr"/>
            <a:r>
              <a:rPr lang="ja-JP" altLang="en-US" b="1" dirty="0" smtClean="0">
                <a:solidFill>
                  <a:prstClr val="black"/>
                </a:solidFill>
              </a:rPr>
              <a:t>Ｃ区域</a:t>
            </a:r>
            <a:endParaRPr lang="ja-JP" altLang="en-US" b="1" dirty="0">
              <a:solidFill>
                <a:prstClr val="black"/>
              </a:solidFill>
            </a:endParaRPr>
          </a:p>
        </p:txBody>
      </p:sp>
      <p:sp>
        <p:nvSpPr>
          <p:cNvPr id="39" name="角丸四角形 38"/>
          <p:cNvSpPr/>
          <p:nvPr/>
        </p:nvSpPr>
        <p:spPr>
          <a:xfrm>
            <a:off x="189791" y="4303093"/>
            <a:ext cx="4382209" cy="2294259"/>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nSpc>
                <a:spcPct val="130000"/>
              </a:lnSpc>
              <a:spcBef>
                <a:spcPts val="1200"/>
              </a:spcBef>
            </a:pP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0" name="テキスト ボックス 39"/>
          <p:cNvSpPr txBox="1"/>
          <p:nvPr/>
        </p:nvSpPr>
        <p:spPr>
          <a:xfrm>
            <a:off x="367113" y="4179428"/>
            <a:ext cx="2709462" cy="400110"/>
          </a:xfrm>
          <a:prstGeom prst="rect">
            <a:avLst/>
          </a:prstGeom>
          <a:solidFill>
            <a:schemeClr val="tx2">
              <a:lumMod val="40000"/>
              <a:lumOff val="60000"/>
            </a:schemeClr>
          </a:solidFill>
        </p:spPr>
        <p:txBody>
          <a:bodyPr wrap="square" rtlCol="0" anchor="ctr" anchorCtr="0">
            <a:sp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今後の予定</a:t>
            </a:r>
            <a:endParaRPr lang="en-US" altLang="ja-JP"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1" name="正方形/長方形 40"/>
          <p:cNvSpPr/>
          <p:nvPr/>
        </p:nvSpPr>
        <p:spPr>
          <a:xfrm>
            <a:off x="189595" y="4618670"/>
            <a:ext cx="4382406" cy="1490014"/>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30000"/>
              </a:lnSpc>
              <a:spcBef>
                <a:spcPts val="300"/>
              </a:spcBef>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C</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区域</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R2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夏の東部地区の都市計画変更を経て、</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r>
            <a:b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b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R2</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年度中の事業認可取得を予定</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30000"/>
              </a:lnSpc>
              <a:spcBef>
                <a:spcPts val="300"/>
              </a:spcBef>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その他の区域</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段階的な事業化に向けた検討を</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Freeform 31"/>
          <p:cNvSpPr>
            <a:spLocks/>
          </p:cNvSpPr>
          <p:nvPr/>
        </p:nvSpPr>
        <p:spPr bwMode="auto">
          <a:xfrm>
            <a:off x="6351656" y="3179889"/>
            <a:ext cx="1006475" cy="1644650"/>
          </a:xfrm>
          <a:custGeom>
            <a:avLst/>
            <a:gdLst>
              <a:gd name="T0" fmla="*/ 0 w 1975"/>
              <a:gd name="T1" fmla="*/ 1881 h 3218"/>
              <a:gd name="T2" fmla="*/ 137 w 1975"/>
              <a:gd name="T3" fmla="*/ 1969 h 3218"/>
              <a:gd name="T4" fmla="*/ 225 w 1975"/>
              <a:gd name="T5" fmla="*/ 2041 h 3218"/>
              <a:gd name="T6" fmla="*/ 753 w 1975"/>
              <a:gd name="T7" fmla="*/ 1633 h 3218"/>
              <a:gd name="T8" fmla="*/ 962 w 1975"/>
              <a:gd name="T9" fmla="*/ 1465 h 3218"/>
              <a:gd name="T10" fmla="*/ 1130 w 1975"/>
              <a:gd name="T11" fmla="*/ 1217 h 3218"/>
              <a:gd name="T12" fmla="*/ 1274 w 1975"/>
              <a:gd name="T13" fmla="*/ 953 h 3218"/>
              <a:gd name="T14" fmla="*/ 1194 w 1975"/>
              <a:gd name="T15" fmla="*/ 873 h 3218"/>
              <a:gd name="T16" fmla="*/ 1026 w 1975"/>
              <a:gd name="T17" fmla="*/ 689 h 3218"/>
              <a:gd name="T18" fmla="*/ 866 w 1975"/>
              <a:gd name="T19" fmla="*/ 601 h 3218"/>
              <a:gd name="T20" fmla="*/ 930 w 1975"/>
              <a:gd name="T21" fmla="*/ 505 h 3218"/>
              <a:gd name="T22" fmla="*/ 1018 w 1975"/>
              <a:gd name="T23" fmla="*/ 489 h 3218"/>
              <a:gd name="T24" fmla="*/ 1074 w 1975"/>
              <a:gd name="T25" fmla="*/ 489 h 3218"/>
              <a:gd name="T26" fmla="*/ 1114 w 1975"/>
              <a:gd name="T27" fmla="*/ 457 h 3218"/>
              <a:gd name="T28" fmla="*/ 1146 w 1975"/>
              <a:gd name="T29" fmla="*/ 377 h 3218"/>
              <a:gd name="T30" fmla="*/ 1138 w 1975"/>
              <a:gd name="T31" fmla="*/ 225 h 3218"/>
              <a:gd name="T32" fmla="*/ 1146 w 1975"/>
              <a:gd name="T33" fmla="*/ 160 h 3218"/>
              <a:gd name="T34" fmla="*/ 1146 w 1975"/>
              <a:gd name="T35" fmla="*/ 160 h 3218"/>
              <a:gd name="T36" fmla="*/ 1170 w 1975"/>
              <a:gd name="T37" fmla="*/ 72 h 3218"/>
              <a:gd name="T38" fmla="*/ 1226 w 1975"/>
              <a:gd name="T39" fmla="*/ 64 h 3218"/>
              <a:gd name="T40" fmla="*/ 1330 w 1975"/>
              <a:gd name="T41" fmla="*/ 24 h 3218"/>
              <a:gd name="T42" fmla="*/ 1394 w 1975"/>
              <a:gd name="T43" fmla="*/ 0 h 3218"/>
              <a:gd name="T44" fmla="*/ 1456 w 1975"/>
              <a:gd name="T45" fmla="*/ 171 h 3218"/>
              <a:gd name="T46" fmla="*/ 1522 w 1975"/>
              <a:gd name="T47" fmla="*/ 177 h 3218"/>
              <a:gd name="T48" fmla="*/ 1659 w 1975"/>
              <a:gd name="T49" fmla="*/ 353 h 3218"/>
              <a:gd name="T50" fmla="*/ 1731 w 1975"/>
              <a:gd name="T51" fmla="*/ 529 h 3218"/>
              <a:gd name="T52" fmla="*/ 1915 w 1975"/>
              <a:gd name="T53" fmla="*/ 665 h 3218"/>
              <a:gd name="T54" fmla="*/ 1867 w 1975"/>
              <a:gd name="T55" fmla="*/ 809 h 3218"/>
              <a:gd name="T56" fmla="*/ 1819 w 1975"/>
              <a:gd name="T57" fmla="*/ 977 h 3218"/>
              <a:gd name="T58" fmla="*/ 1562 w 1975"/>
              <a:gd name="T59" fmla="*/ 1153 h 3218"/>
              <a:gd name="T60" fmla="*/ 1450 w 1975"/>
              <a:gd name="T61" fmla="*/ 1601 h 3218"/>
              <a:gd name="T62" fmla="*/ 1514 w 1975"/>
              <a:gd name="T63" fmla="*/ 1873 h 3218"/>
              <a:gd name="T64" fmla="*/ 1651 w 1975"/>
              <a:gd name="T65" fmla="*/ 2185 h 3218"/>
              <a:gd name="T66" fmla="*/ 1803 w 1975"/>
              <a:gd name="T67" fmla="*/ 2313 h 3218"/>
              <a:gd name="T68" fmla="*/ 1819 w 1975"/>
              <a:gd name="T69" fmla="*/ 2577 h 3218"/>
              <a:gd name="T70" fmla="*/ 1859 w 1975"/>
              <a:gd name="T71" fmla="*/ 2817 h 3218"/>
              <a:gd name="T72" fmla="*/ 1546 w 1975"/>
              <a:gd name="T73" fmla="*/ 2761 h 3218"/>
              <a:gd name="T74" fmla="*/ 1266 w 1975"/>
              <a:gd name="T75" fmla="*/ 3169 h 3218"/>
              <a:gd name="T76" fmla="*/ 1154 w 1975"/>
              <a:gd name="T77" fmla="*/ 3041 h 3218"/>
              <a:gd name="T78" fmla="*/ 673 w 1975"/>
              <a:gd name="T79" fmla="*/ 3041 h 3218"/>
              <a:gd name="T80" fmla="*/ 497 w 1975"/>
              <a:gd name="T81" fmla="*/ 2833 h 3218"/>
              <a:gd name="T82" fmla="*/ 257 w 1975"/>
              <a:gd name="T83" fmla="*/ 2484 h 3218"/>
              <a:gd name="T84" fmla="*/ 187 w 1975"/>
              <a:gd name="T85" fmla="*/ 2366 h 3218"/>
              <a:gd name="T86" fmla="*/ 227 w 1975"/>
              <a:gd name="T87" fmla="*/ 2209 h 3218"/>
              <a:gd name="T88" fmla="*/ 137 w 1975"/>
              <a:gd name="T89" fmla="*/ 2094 h 3218"/>
              <a:gd name="T90" fmla="*/ 73 w 1975"/>
              <a:gd name="T91" fmla="*/ 2081 h 3218"/>
              <a:gd name="T92" fmla="*/ 62 w 1975"/>
              <a:gd name="T93" fmla="*/ 1990 h 3218"/>
              <a:gd name="T94" fmla="*/ 0 w 1975"/>
              <a:gd name="T95" fmla="*/ 1881 h 3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75" h="3218">
                <a:moveTo>
                  <a:pt x="0" y="1881"/>
                </a:moveTo>
                <a:lnTo>
                  <a:pt x="137" y="1969"/>
                </a:lnTo>
                <a:lnTo>
                  <a:pt x="225" y="2041"/>
                </a:lnTo>
                <a:lnTo>
                  <a:pt x="753" y="1633"/>
                </a:lnTo>
                <a:lnTo>
                  <a:pt x="962" y="1465"/>
                </a:lnTo>
                <a:lnTo>
                  <a:pt x="1130" y="1217"/>
                </a:lnTo>
                <a:lnTo>
                  <a:pt x="1274" y="953"/>
                </a:lnTo>
                <a:lnTo>
                  <a:pt x="1194" y="873"/>
                </a:lnTo>
                <a:lnTo>
                  <a:pt x="1026" y="689"/>
                </a:lnTo>
                <a:lnTo>
                  <a:pt x="866" y="601"/>
                </a:lnTo>
                <a:lnTo>
                  <a:pt x="930" y="505"/>
                </a:lnTo>
                <a:lnTo>
                  <a:pt x="1018" y="489"/>
                </a:lnTo>
                <a:lnTo>
                  <a:pt x="1074" y="489"/>
                </a:lnTo>
                <a:lnTo>
                  <a:pt x="1114" y="457"/>
                </a:lnTo>
                <a:lnTo>
                  <a:pt x="1146" y="377"/>
                </a:lnTo>
                <a:lnTo>
                  <a:pt x="1138" y="225"/>
                </a:lnTo>
                <a:lnTo>
                  <a:pt x="1146" y="160"/>
                </a:lnTo>
                <a:lnTo>
                  <a:pt x="1146" y="160"/>
                </a:lnTo>
                <a:lnTo>
                  <a:pt x="1170" y="72"/>
                </a:lnTo>
                <a:lnTo>
                  <a:pt x="1226" y="64"/>
                </a:lnTo>
                <a:lnTo>
                  <a:pt x="1330" y="24"/>
                </a:lnTo>
                <a:lnTo>
                  <a:pt x="1394" y="0"/>
                </a:lnTo>
                <a:cubicBezTo>
                  <a:pt x="1411" y="24"/>
                  <a:pt x="1439" y="148"/>
                  <a:pt x="1456" y="171"/>
                </a:cubicBezTo>
                <a:lnTo>
                  <a:pt x="1522" y="177"/>
                </a:lnTo>
                <a:cubicBezTo>
                  <a:pt x="1533" y="251"/>
                  <a:pt x="1564" y="173"/>
                  <a:pt x="1659" y="353"/>
                </a:cubicBezTo>
                <a:cubicBezTo>
                  <a:pt x="1684" y="414"/>
                  <a:pt x="1705" y="466"/>
                  <a:pt x="1731" y="529"/>
                </a:cubicBezTo>
                <a:cubicBezTo>
                  <a:pt x="1748" y="590"/>
                  <a:pt x="1854" y="567"/>
                  <a:pt x="1915" y="665"/>
                </a:cubicBezTo>
                <a:cubicBezTo>
                  <a:pt x="1950" y="729"/>
                  <a:pt x="1948" y="734"/>
                  <a:pt x="1867" y="809"/>
                </a:cubicBezTo>
                <a:cubicBezTo>
                  <a:pt x="1863" y="858"/>
                  <a:pt x="1924" y="926"/>
                  <a:pt x="1819" y="977"/>
                </a:cubicBezTo>
                <a:cubicBezTo>
                  <a:pt x="1890" y="1157"/>
                  <a:pt x="1740" y="1138"/>
                  <a:pt x="1562" y="1153"/>
                </a:cubicBezTo>
                <a:cubicBezTo>
                  <a:pt x="1525" y="1254"/>
                  <a:pt x="1529" y="1351"/>
                  <a:pt x="1450" y="1601"/>
                </a:cubicBezTo>
                <a:cubicBezTo>
                  <a:pt x="1457" y="1721"/>
                  <a:pt x="1566" y="1698"/>
                  <a:pt x="1514" y="1873"/>
                </a:cubicBezTo>
                <a:cubicBezTo>
                  <a:pt x="1566" y="1969"/>
                  <a:pt x="1713" y="1999"/>
                  <a:pt x="1651" y="2185"/>
                </a:cubicBezTo>
                <a:cubicBezTo>
                  <a:pt x="1697" y="2274"/>
                  <a:pt x="1768" y="2212"/>
                  <a:pt x="1803" y="2313"/>
                </a:cubicBezTo>
                <a:cubicBezTo>
                  <a:pt x="1844" y="2372"/>
                  <a:pt x="1809" y="2497"/>
                  <a:pt x="1819" y="2577"/>
                </a:cubicBezTo>
                <a:cubicBezTo>
                  <a:pt x="1772" y="2673"/>
                  <a:pt x="1975" y="2685"/>
                  <a:pt x="1859" y="2817"/>
                </a:cubicBezTo>
                <a:cubicBezTo>
                  <a:pt x="1807" y="2853"/>
                  <a:pt x="1805" y="2804"/>
                  <a:pt x="1546" y="2761"/>
                </a:cubicBezTo>
                <a:cubicBezTo>
                  <a:pt x="1342" y="2721"/>
                  <a:pt x="1281" y="2854"/>
                  <a:pt x="1266" y="3169"/>
                </a:cubicBezTo>
                <a:cubicBezTo>
                  <a:pt x="1190" y="3218"/>
                  <a:pt x="1317" y="3142"/>
                  <a:pt x="1154" y="3041"/>
                </a:cubicBezTo>
                <a:cubicBezTo>
                  <a:pt x="1071" y="2980"/>
                  <a:pt x="879" y="2989"/>
                  <a:pt x="673" y="3041"/>
                </a:cubicBezTo>
                <a:cubicBezTo>
                  <a:pt x="567" y="2997"/>
                  <a:pt x="559" y="2917"/>
                  <a:pt x="497" y="2833"/>
                </a:cubicBezTo>
                <a:cubicBezTo>
                  <a:pt x="468" y="2685"/>
                  <a:pt x="380" y="2518"/>
                  <a:pt x="257" y="2484"/>
                </a:cubicBezTo>
                <a:cubicBezTo>
                  <a:pt x="206" y="2438"/>
                  <a:pt x="241" y="2436"/>
                  <a:pt x="187" y="2366"/>
                </a:cubicBezTo>
                <a:cubicBezTo>
                  <a:pt x="210" y="2317"/>
                  <a:pt x="237" y="2252"/>
                  <a:pt x="227" y="2209"/>
                </a:cubicBezTo>
                <a:lnTo>
                  <a:pt x="137" y="2094"/>
                </a:lnTo>
                <a:cubicBezTo>
                  <a:pt x="106" y="2056"/>
                  <a:pt x="90" y="2097"/>
                  <a:pt x="73" y="2081"/>
                </a:cubicBezTo>
                <a:cubicBezTo>
                  <a:pt x="58" y="2052"/>
                  <a:pt x="76" y="2019"/>
                  <a:pt x="62" y="1990"/>
                </a:cubicBezTo>
                <a:lnTo>
                  <a:pt x="0" y="1881"/>
                </a:lnTo>
                <a:close/>
              </a:path>
            </a:pathLst>
          </a:custGeom>
          <a:noFill/>
          <a:ln w="76200" cap="flat">
            <a:solidFill>
              <a:srgbClr val="FF0000"/>
            </a:solidFill>
            <a:prstDash val="solid"/>
            <a:round/>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ja-JP" altLang="en-US"/>
          </a:p>
        </p:txBody>
      </p:sp>
    </p:spTree>
    <p:extLst>
      <p:ext uri="{BB962C8B-B14F-4D97-AF65-F5344CB8AC3E}">
        <p14:creationId xmlns:p14="http://schemas.microsoft.com/office/powerpoint/2010/main" val="28986450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角丸四角形 20"/>
          <p:cNvSpPr/>
          <p:nvPr/>
        </p:nvSpPr>
        <p:spPr>
          <a:xfrm>
            <a:off x="189792" y="1592637"/>
            <a:ext cx="8843372" cy="5145048"/>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nSpc>
                <a:spcPct val="130000"/>
              </a:lnSpc>
              <a:spcBef>
                <a:spcPts val="1200"/>
              </a:spcBef>
            </a:pP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0" y="426768"/>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りんくうタウンの活性化</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活き活き</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とくらすことができる住まいと都市</a:t>
            </a:r>
          </a:p>
        </p:txBody>
      </p:sp>
      <p:sp>
        <p:nvSpPr>
          <p:cNvPr id="19" name="スライド番号プレースホルダー 2"/>
          <p:cNvSpPr>
            <a:spLocks noGrp="1"/>
          </p:cNvSpPr>
          <p:nvPr>
            <p:ph type="sldNum" sz="quarter" idx="12"/>
          </p:nvPr>
        </p:nvSpPr>
        <p:spPr>
          <a:xfrm>
            <a:off x="8532440"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13</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0" y="799736"/>
            <a:ext cx="9144000" cy="792900"/>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3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りんくう公園予定地（空港連絡道路北側）にホテル・温浴施設、スケートリンク施設及び市営りんくうアイスパークがオープン（</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R</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元</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.11</a:t>
            </a:r>
            <a:r>
              <a:rPr lang="ja-JP" altLang="en-US"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スライド番号プレースホルダー 2"/>
          <p:cNvSpPr txBox="1">
            <a:spLocks/>
          </p:cNvSpPr>
          <p:nvPr/>
        </p:nvSpPr>
        <p:spPr>
          <a:xfrm>
            <a:off x="8532440" y="6597352"/>
            <a:ext cx="611560" cy="260648"/>
          </a:xfrm>
          <a:prstGeom prst="rect">
            <a:avLst/>
          </a:prstGeom>
        </p:spPr>
        <p:txBody>
          <a:bodyPr vert="horz" lIns="91429" tIns="45715" rIns="91429" bIns="45715" rtlCol="0" anchor="ctr"/>
          <a:lstStyle>
            <a:defPPr>
              <a:defRPr lang="ja-JP"/>
            </a:defPPr>
            <a:lvl1pPr marL="0" algn="r" defTabSz="914290" rtl="0" eaLnBrk="1" latinLnBrk="0" hangingPunct="1">
              <a:defRPr kumimoji="1" sz="2000" kern="1200">
                <a:solidFill>
                  <a:schemeClr val="tx1">
                    <a:tint val="75000"/>
                  </a:schemeClr>
                </a:solidFill>
                <a:latin typeface="+mn-lt"/>
                <a:ea typeface="+mn-ea"/>
                <a:cs typeface="+mn-cs"/>
              </a:defRPr>
            </a:lvl1pPr>
            <a:lvl2pPr marL="457145" algn="l" defTabSz="914290" rtl="0" eaLnBrk="1" latinLnBrk="0" hangingPunct="1">
              <a:defRPr kumimoji="1" sz="1800" kern="1200">
                <a:solidFill>
                  <a:schemeClr val="tx1"/>
                </a:solidFill>
                <a:latin typeface="+mn-lt"/>
                <a:ea typeface="+mn-ea"/>
                <a:cs typeface="+mn-cs"/>
              </a:defRPr>
            </a:lvl2pPr>
            <a:lvl3pPr marL="914290" algn="l" defTabSz="914290" rtl="0" eaLnBrk="1" latinLnBrk="0" hangingPunct="1">
              <a:defRPr kumimoji="1" sz="1800" kern="1200">
                <a:solidFill>
                  <a:schemeClr val="tx1"/>
                </a:solidFill>
                <a:latin typeface="+mn-lt"/>
                <a:ea typeface="+mn-ea"/>
                <a:cs typeface="+mn-cs"/>
              </a:defRPr>
            </a:lvl3pPr>
            <a:lvl4pPr marL="1371435" algn="l" defTabSz="914290" rtl="0" eaLnBrk="1" latinLnBrk="0" hangingPunct="1">
              <a:defRPr kumimoji="1" sz="1800" kern="1200">
                <a:solidFill>
                  <a:schemeClr val="tx1"/>
                </a:solidFill>
                <a:latin typeface="+mn-lt"/>
                <a:ea typeface="+mn-ea"/>
                <a:cs typeface="+mn-cs"/>
              </a:defRPr>
            </a:lvl4pPr>
            <a:lvl5pPr marL="1828581" algn="l" defTabSz="914290" rtl="0" eaLnBrk="1" latinLnBrk="0" hangingPunct="1">
              <a:defRPr kumimoji="1" sz="1800" kern="1200">
                <a:solidFill>
                  <a:schemeClr val="tx1"/>
                </a:solidFill>
                <a:latin typeface="+mn-lt"/>
                <a:ea typeface="+mn-ea"/>
                <a:cs typeface="+mn-cs"/>
              </a:defRPr>
            </a:lvl5pPr>
            <a:lvl6pPr marL="2285726" algn="l" defTabSz="914290" rtl="0" eaLnBrk="1" latinLnBrk="0" hangingPunct="1">
              <a:defRPr kumimoji="1" sz="1800" kern="1200">
                <a:solidFill>
                  <a:schemeClr val="tx1"/>
                </a:solidFill>
                <a:latin typeface="+mn-lt"/>
                <a:ea typeface="+mn-ea"/>
                <a:cs typeface="+mn-cs"/>
              </a:defRPr>
            </a:lvl6pPr>
            <a:lvl7pPr marL="2742871" algn="l" defTabSz="914290" rtl="0" eaLnBrk="1" latinLnBrk="0" hangingPunct="1">
              <a:defRPr kumimoji="1" sz="1800" kern="1200">
                <a:solidFill>
                  <a:schemeClr val="tx1"/>
                </a:solidFill>
                <a:latin typeface="+mn-lt"/>
                <a:ea typeface="+mn-ea"/>
                <a:cs typeface="+mn-cs"/>
              </a:defRPr>
            </a:lvl7pPr>
            <a:lvl8pPr marL="3200016" algn="l" defTabSz="914290" rtl="0" eaLnBrk="1" latinLnBrk="0" hangingPunct="1">
              <a:defRPr kumimoji="1" sz="1800" kern="1200">
                <a:solidFill>
                  <a:schemeClr val="tx1"/>
                </a:solidFill>
                <a:latin typeface="+mn-lt"/>
                <a:ea typeface="+mn-ea"/>
                <a:cs typeface="+mn-cs"/>
              </a:defRPr>
            </a:lvl8pPr>
            <a:lvl9pPr marL="3657161" algn="l" defTabSz="914290" rtl="0" eaLnBrk="1" latinLnBrk="0" hangingPunct="1">
              <a:defRPr kumimoji="1" sz="1800" kern="1200">
                <a:solidFill>
                  <a:schemeClr val="tx1"/>
                </a:solidFill>
                <a:latin typeface="+mn-lt"/>
                <a:ea typeface="+mn-ea"/>
                <a:cs typeface="+mn-cs"/>
              </a:defRPr>
            </a:lvl9pPr>
          </a:lstStyle>
          <a:p>
            <a:fld id="{EA6D242B-6A52-4C5C-AF40-54B5FB6D04E5}" type="slidenum">
              <a:rPr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pPr/>
              <a:t>13</a:t>
            </a:fld>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3253638" y="1753164"/>
            <a:ext cx="2433991" cy="47024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algn="ctr" defTabSz="793425">
              <a:lnSpc>
                <a:spcPts val="1400"/>
              </a:lnSpc>
              <a:spcBef>
                <a:spcPts val="300"/>
              </a:spcBef>
              <a:defRPr/>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ホテル</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algn="ctr" defTabSz="793425">
              <a:lnSpc>
                <a:spcPts val="1400"/>
              </a:lnSpc>
              <a:spcBef>
                <a:spcPts val="300"/>
              </a:spcBef>
              <a:defRPr/>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（変なホテル関西空港）</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9" name="正方形/長方形 28"/>
          <p:cNvSpPr/>
          <p:nvPr/>
        </p:nvSpPr>
        <p:spPr>
          <a:xfrm>
            <a:off x="427876" y="1779504"/>
            <a:ext cx="2469292" cy="47024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ctr" anchorCtr="0">
            <a:spAutoFit/>
          </a:bodyPr>
          <a:lstStyle/>
          <a:p>
            <a:pPr marL="95250" algn="ctr" defTabSz="793425">
              <a:lnSpc>
                <a:spcPts val="1400"/>
              </a:lnSpc>
              <a:spcBef>
                <a:spcPts val="300"/>
              </a:spcBef>
              <a:defRPr/>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スケートリンク施設</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algn="ctr" defTabSz="793425">
              <a:lnSpc>
                <a:spcPts val="1400"/>
              </a:lnSpc>
              <a:spcBef>
                <a:spcPts val="300"/>
              </a:spcBef>
              <a:defRPr/>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（関空アイスアリーナ）</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29"/>
          <p:cNvSpPr/>
          <p:nvPr/>
        </p:nvSpPr>
        <p:spPr>
          <a:xfrm>
            <a:off x="622040" y="4417476"/>
            <a:ext cx="2246406" cy="392791"/>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30000"/>
              </a:lnSpc>
              <a:spcBef>
                <a:spcPts val="300"/>
              </a:spcBef>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市営りんくう</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アイスパーク</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5960263" y="1761286"/>
            <a:ext cx="2681801" cy="47024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algn="ctr" defTabSz="793425">
              <a:lnSpc>
                <a:spcPts val="1400"/>
              </a:lnSpc>
              <a:spcBef>
                <a:spcPts val="300"/>
              </a:spcBef>
              <a:defRPr/>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温浴施設</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algn="ctr" defTabSz="793425">
              <a:lnSpc>
                <a:spcPts val="1400"/>
              </a:lnSpc>
              <a:spcBef>
                <a:spcPts val="300"/>
              </a:spcBef>
              <a:defRPr/>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（アクアイグニス関西空港）</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3" name="図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031672" y="4083204"/>
            <a:ext cx="4223373" cy="2594725"/>
          </a:xfrm>
          <a:prstGeom prst="rect">
            <a:avLst/>
          </a:prstGeom>
        </p:spPr>
      </p:pic>
      <p:pic>
        <p:nvPicPr>
          <p:cNvPr id="25" name="図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254" y="2249752"/>
            <a:ext cx="2267151" cy="1700362"/>
          </a:xfrm>
          <a:prstGeom prst="rect">
            <a:avLst/>
          </a:prstGeom>
        </p:spPr>
      </p:pic>
      <p:pic>
        <p:nvPicPr>
          <p:cNvPr id="26" name="図 2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94582" y="2225804"/>
            <a:ext cx="2255628" cy="1691720"/>
          </a:xfrm>
          <a:prstGeom prst="rect">
            <a:avLst/>
          </a:prstGeom>
        </p:spPr>
      </p:pic>
      <p:pic>
        <p:nvPicPr>
          <p:cNvPr id="28" name="図 27" descr="画面の領域"/>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36959" y="2223412"/>
            <a:ext cx="2505105" cy="1694112"/>
          </a:xfrm>
          <a:prstGeom prst="rect">
            <a:avLst/>
          </a:prstGeom>
        </p:spPr>
      </p:pic>
      <p:pic>
        <p:nvPicPr>
          <p:cNvPr id="31" name="図 30" descr="画面の領域"/>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61872" y="4836481"/>
            <a:ext cx="2245914" cy="1578509"/>
          </a:xfrm>
          <a:prstGeom prst="rect">
            <a:avLst/>
          </a:prstGeom>
        </p:spPr>
      </p:pic>
    </p:spTree>
    <p:extLst>
      <p:ext uri="{BB962C8B-B14F-4D97-AF65-F5344CB8AC3E}">
        <p14:creationId xmlns:p14="http://schemas.microsoft.com/office/powerpoint/2010/main" val="181588287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角丸四角形 9"/>
          <p:cNvSpPr/>
          <p:nvPr/>
        </p:nvSpPr>
        <p:spPr>
          <a:xfrm>
            <a:off x="189792" y="1801308"/>
            <a:ext cx="8843372" cy="4796043"/>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nSpc>
                <a:spcPct val="130000"/>
              </a:lnSpc>
              <a:spcBef>
                <a:spcPts val="1200"/>
              </a:spcBef>
            </a:pP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108518" y="2167008"/>
            <a:ext cx="8155718" cy="4112271"/>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50000"/>
              </a:lnSpc>
              <a:spcBef>
                <a:spcPts val="300"/>
              </a:spcBef>
              <a:defRPr/>
            </a:pP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現状把握</a:t>
            </a:r>
            <a:endParaRPr lang="en-US" altLang="ja-JP"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50000"/>
              </a:lnSpc>
              <a:spcBef>
                <a:spcPts val="300"/>
              </a:spcBef>
              <a:defRPr/>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府内分譲マンション戸数</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74.6</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万戸（推計）</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50000"/>
              </a:lnSpc>
              <a:spcBef>
                <a:spcPts val="300"/>
              </a:spcBef>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管理不適正マンションの実態調査</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50000"/>
              </a:lnSpc>
              <a:spcBef>
                <a:spcPts val="300"/>
              </a:spcBef>
              <a:defRPr/>
            </a:pP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課題分析　</a:t>
            </a:r>
            <a:endParaRPr lang="en-US" altLang="ja-JP"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50000"/>
              </a:lnSpc>
              <a:spcBef>
                <a:spcPts val="300"/>
              </a:spcBef>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区分所有者の</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高齢化、非居住化等</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50000"/>
              </a:lnSpc>
              <a:spcBef>
                <a:spcPts val="300"/>
              </a:spcBef>
              <a:defRPr/>
            </a:pP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取組みの方向性</a:t>
            </a:r>
            <a:endParaRPr lang="en-US" altLang="ja-JP"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50000"/>
              </a:lnSpc>
              <a:spcBef>
                <a:spcPts val="300"/>
              </a:spcBef>
              <a:defRPr/>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管理適正化・再生推進の</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あるべき</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方向性、</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管理組合に対する支援策の</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検討等</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50000"/>
              </a:lnSpc>
              <a:spcBef>
                <a:spcPts val="300"/>
              </a:spcBef>
              <a:defRPr/>
            </a:pPr>
            <a:r>
              <a:rPr lang="ja-JP" altLang="en-US" sz="1600"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役割分担</a:t>
            </a:r>
            <a:endParaRPr lang="en-US" altLang="ja-JP" sz="1600"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50000"/>
              </a:lnSpc>
              <a:spcBef>
                <a:spcPts val="300"/>
              </a:spcBef>
              <a:defRPr/>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広域自治体と基礎自治体との役割分担</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50000"/>
              </a:lnSpc>
              <a:spcBef>
                <a:spcPts val="300"/>
              </a:spcBef>
              <a:defRPr/>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大阪府や市町村、マンション関係団体から構成されるマンション協議会の役割分担等</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0" y="426768"/>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マンション管理適正化・再生推進</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活き活き</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とくらすことができる住まいと都市</a:t>
            </a:r>
          </a:p>
        </p:txBody>
      </p:sp>
      <p:sp>
        <p:nvSpPr>
          <p:cNvPr id="11" name="テキスト ボックス 10"/>
          <p:cNvSpPr txBox="1"/>
          <p:nvPr/>
        </p:nvSpPr>
        <p:spPr>
          <a:xfrm>
            <a:off x="367113" y="1677643"/>
            <a:ext cx="2999542" cy="400110"/>
          </a:xfrm>
          <a:prstGeom prst="rect">
            <a:avLst/>
          </a:prstGeom>
          <a:solidFill>
            <a:schemeClr val="tx2">
              <a:lumMod val="40000"/>
              <a:lumOff val="60000"/>
            </a:schemeClr>
          </a:solidFill>
        </p:spPr>
        <p:txBody>
          <a:bodyPr wrap="square" rtlCol="0" anchor="ctr" anchorCtr="0">
            <a:spAutoFit/>
          </a:bodyPr>
          <a:lstStyle/>
          <a:p>
            <a:r>
              <a:rPr lang="ja-JP" altLang="en-US" sz="2000" b="1" dirty="0" smtClean="0">
                <a:latin typeface="Meiryo UI" panose="020B0604030504040204" pitchFamily="50" charset="-128"/>
                <a:ea typeface="Meiryo UI" panose="020B0604030504040204" pitchFamily="50" charset="-128"/>
              </a:rPr>
              <a:t>基本方針の内容（予定）</a:t>
            </a:r>
            <a:endParaRPr lang="en-US" altLang="ja-JP"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スライド番号プレースホルダー 2"/>
          <p:cNvSpPr>
            <a:spLocks noGrp="1"/>
          </p:cNvSpPr>
          <p:nvPr>
            <p:ph type="sldNum" sz="quarter" idx="12"/>
          </p:nvPr>
        </p:nvSpPr>
        <p:spPr>
          <a:xfrm>
            <a:off x="8532440"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14</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正方形/長方形 13"/>
          <p:cNvSpPr/>
          <p:nvPr/>
        </p:nvSpPr>
        <p:spPr>
          <a:xfrm>
            <a:off x="0" y="895992"/>
            <a:ext cx="9144000" cy="792900"/>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30000"/>
              </a:lnSpc>
              <a:spcBef>
                <a:spcPts val="300"/>
              </a:spcBef>
              <a:defRPr/>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分譲マンションの管理適正化・再生推進に</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向け、管理</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不適正</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マンション実態調査を行うとともに、有識者や専門家で構成する懇話会の意見を踏まえ、府の基本方針を</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R2</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年度に策定予定</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楕円 15"/>
          <p:cNvSpPr/>
          <p:nvPr/>
        </p:nvSpPr>
        <p:spPr>
          <a:xfrm>
            <a:off x="7495309" y="471507"/>
            <a:ext cx="1537855" cy="453217"/>
          </a:xfrm>
          <a:prstGeom prst="ellipse">
            <a:avLst/>
          </a:prstGeom>
          <a:ln/>
        </p:spPr>
        <p:style>
          <a:lnRef idx="1">
            <a:schemeClr val="accent6"/>
          </a:lnRef>
          <a:fillRef idx="2">
            <a:schemeClr val="accent6"/>
          </a:fillRef>
          <a:effectRef idx="1">
            <a:schemeClr val="accent6"/>
          </a:effectRef>
          <a:fontRef idx="minor">
            <a:schemeClr val="dk1"/>
          </a:fontRef>
        </p:style>
        <p:txBody>
          <a:bodyPr wrap="none" lIns="0" tIns="0" rIns="0" bIns="0" rtlCol="0" anchor="ctr"/>
          <a:lstStyle/>
          <a:p>
            <a:pPr algn="ctr">
              <a:lnSpc>
                <a:spcPct val="150000"/>
              </a:lnSpc>
            </a:pPr>
            <a:r>
              <a:rPr lang="en-US" altLang="ja-JP" b="1" i="1" dirty="0">
                <a:solidFill>
                  <a:prstClr val="black"/>
                </a:solidFill>
                <a:latin typeface="游ゴシック Medium" panose="020B0500000000000000" pitchFamily="50" charset="-128"/>
                <a:ea typeface="游ゴシック Medium" panose="020B0500000000000000" pitchFamily="50" charset="-128"/>
                <a:cs typeface="Meiryo UI" panose="020B0604030504040204" pitchFamily="50" charset="-128"/>
              </a:rPr>
              <a:t>R2</a:t>
            </a:r>
            <a:r>
              <a:rPr lang="ja-JP" altLang="en-US" b="1" i="1" dirty="0" smtClean="0">
                <a:solidFill>
                  <a:prstClr val="black"/>
                </a:solidFill>
                <a:latin typeface="游ゴシック Medium" panose="020B0500000000000000" pitchFamily="50" charset="-128"/>
                <a:ea typeface="游ゴシック Medium" panose="020B0500000000000000" pitchFamily="50" charset="-128"/>
                <a:cs typeface="Meiryo UI" panose="020B0604030504040204" pitchFamily="50" charset="-128"/>
              </a:rPr>
              <a:t>新規事業</a:t>
            </a:r>
            <a:endParaRPr kumimoji="1" lang="ja-JP" altLang="en-US" b="1" i="1" dirty="0">
              <a:solidFill>
                <a:schemeClr val="tx1"/>
              </a:solidFill>
              <a:latin typeface="游ゴシック Medium" panose="020B0500000000000000" pitchFamily="50" charset="-128"/>
              <a:ea typeface="游ゴシック Medium" panose="020B0500000000000000" pitchFamily="50" charset="-128"/>
            </a:endParaRPr>
          </a:p>
        </p:txBody>
      </p:sp>
      <p:pic>
        <p:nvPicPr>
          <p:cNvPr id="17" name="図 16"/>
          <p:cNvPicPr>
            <a:picLocks noChangeAspect="1"/>
          </p:cNvPicPr>
          <p:nvPr/>
        </p:nvPicPr>
        <p:blipFill>
          <a:blip r:embed="rId3"/>
          <a:stretch>
            <a:fillRect/>
          </a:stretch>
        </p:blipFill>
        <p:spPr>
          <a:xfrm>
            <a:off x="4149920" y="1489880"/>
            <a:ext cx="4883244" cy="3217583"/>
          </a:xfrm>
          <a:prstGeom prst="rect">
            <a:avLst/>
          </a:prstGeom>
        </p:spPr>
      </p:pic>
    </p:spTree>
    <p:extLst>
      <p:ext uri="{BB962C8B-B14F-4D97-AF65-F5344CB8AC3E}">
        <p14:creationId xmlns:p14="http://schemas.microsoft.com/office/powerpoint/2010/main" val="308231042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角丸四角形 7"/>
          <p:cNvSpPr/>
          <p:nvPr/>
        </p:nvSpPr>
        <p:spPr>
          <a:xfrm>
            <a:off x="251705" y="1611774"/>
            <a:ext cx="8749121" cy="5115902"/>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95250" defTabSz="793425">
              <a:spcBef>
                <a:spcPts val="300"/>
              </a:spcBef>
              <a:defRPr/>
            </a:pP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bwMode="white">
          <a:xfrm>
            <a:off x="359554" y="3995225"/>
            <a:ext cx="8552969" cy="25221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13" name="テキスト ボックス 12"/>
          <p:cNvSpPr txBox="1"/>
          <p:nvPr/>
        </p:nvSpPr>
        <p:spPr>
          <a:xfrm>
            <a:off x="0" y="426768"/>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おおさかストップ温暖化賞特別賞（愛称：“涼”デザイン建築賞）の募集</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正方形/長方形 4"/>
          <p:cNvSpPr/>
          <p:nvPr/>
        </p:nvSpPr>
        <p:spPr>
          <a:xfrm>
            <a:off x="-1" y="799309"/>
            <a:ext cx="9144000" cy="737501"/>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20000"/>
              </a:lnSpc>
              <a:spcBef>
                <a:spcPts val="300"/>
              </a:spcBef>
              <a:defRPr/>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ヒートアイランド現象の緩和対策の普及</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促進のため、</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R</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元年度に特別賞を</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新設し、ヒートアイランド現象の緩和に関する特</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に優れた取組みを</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した建築主及び設計者</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表彰（</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R2.3)</a:t>
            </a:r>
            <a:endParaRPr lang="ja-JP" altLang="en-US" strike="sng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3</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環境にやさしく快適にくらすことができる住まいと</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都市</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251705" y="1492593"/>
            <a:ext cx="1603989" cy="400110"/>
          </a:xfrm>
          <a:prstGeom prst="rect">
            <a:avLst/>
          </a:prstGeom>
          <a:solidFill>
            <a:schemeClr val="tx2">
              <a:lumMod val="40000"/>
              <a:lumOff val="60000"/>
            </a:schemeClr>
          </a:solidFill>
        </p:spPr>
        <p:txBody>
          <a:bodyPr wrap="square" rtlCol="0" anchor="ctr" anchorCtr="0">
            <a:spAutoFit/>
          </a:bodyPr>
          <a:lstStyle/>
          <a:p>
            <a:pPr algn="ct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概要</a:t>
            </a:r>
            <a:endParaRPr lang="en-US" altLang="ja-JP"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15</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7" name="正方形/長方形 26"/>
          <p:cNvSpPr/>
          <p:nvPr/>
        </p:nvSpPr>
        <p:spPr>
          <a:xfrm>
            <a:off x="359554" y="1866769"/>
            <a:ext cx="8749121" cy="2822687"/>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lvl="0" defTabSz="793425">
              <a:spcBef>
                <a:spcPts val="300"/>
              </a:spcBef>
              <a:defRPr/>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応募対象　　 ・大阪府、大阪市の温暖化</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防止に</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関する</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条例への届出を対象とし、</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H30</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lvl="0" defTabSz="793425">
              <a:spcBef>
                <a:spcPts val="300"/>
              </a:spcBef>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度に工事完了</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した延べ面積</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2,000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㎡以上の特定建築物</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lvl="0" defTabSz="793425">
              <a:spcBef>
                <a:spcPts val="600"/>
              </a:spcBef>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CASBEE</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（建築環境総合性能評価システム）の評価項目のうちヒートアイラ</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lvl="0" defTabSz="793425">
              <a:spcBef>
                <a:spcPts val="600"/>
              </a:spcBef>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ンド現象の緩和に関する項目、総合評価の評価値が一定以上であるもの</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lvl="0" defTabSz="793425">
              <a:spcBef>
                <a:spcPts val="1200"/>
              </a:spcBef>
              <a:defRPr/>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募集期間　　　</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元</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.10</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12</a:t>
            </a:r>
          </a:p>
          <a:p>
            <a:pPr marL="95250" lvl="0" defTabSz="793425">
              <a:spcBef>
                <a:spcPts val="1200"/>
              </a:spcBef>
              <a:defRPr/>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報道発表　　　</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R</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３</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lvl="0" defTabSz="793425">
              <a:spcBef>
                <a:spcPts val="1200"/>
              </a:spcBef>
              <a:defRPr/>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表彰建築物　</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lvl="0" defTabSz="793425">
              <a:lnSpc>
                <a:spcPct val="120000"/>
              </a:lnSpc>
              <a:spcBef>
                <a:spcPts val="600"/>
              </a:spcBef>
              <a:defRPr/>
            </a:pP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7004" y="4372408"/>
            <a:ext cx="2531135" cy="1786671"/>
          </a:xfrm>
          <a:prstGeom prst="rect">
            <a:avLst/>
          </a:prstGeom>
        </p:spPr>
      </p:pic>
      <p:sp>
        <p:nvSpPr>
          <p:cNvPr id="3" name="テキスト ボックス 2"/>
          <p:cNvSpPr txBox="1"/>
          <p:nvPr/>
        </p:nvSpPr>
        <p:spPr>
          <a:xfrm>
            <a:off x="3405403" y="6224604"/>
            <a:ext cx="1993019" cy="276999"/>
          </a:xfrm>
          <a:prstGeom prst="rect">
            <a:avLst/>
          </a:prstGeom>
          <a:noFill/>
        </p:spPr>
        <p:txBody>
          <a:bodyPr wrap="square" rtlCol="0">
            <a:spAutoFit/>
          </a:bodyPr>
          <a:lstStyle/>
          <a:p>
            <a:pPr algn="ctr"/>
            <a:r>
              <a:rPr kumimoji="1" lang="ja-JP" altLang="en-US" sz="1200" dirty="0" smtClean="0">
                <a:latin typeface="Meiryo UI" panose="020B0604030504040204" pitchFamily="50" charset="-128"/>
                <a:ea typeface="Meiryo UI" panose="020B0604030504040204" pitchFamily="50" charset="-128"/>
              </a:rPr>
              <a:t>読売テレビ新社屋</a:t>
            </a:r>
            <a:endParaRPr kumimoji="1" lang="ja-JP" altLang="en-US" sz="1200" dirty="0">
              <a:latin typeface="Meiryo UI" panose="020B0604030504040204" pitchFamily="50" charset="-128"/>
              <a:ea typeface="Meiryo UI" panose="020B0604030504040204" pitchFamily="50" charset="-128"/>
            </a:endParaRPr>
          </a:p>
        </p:txBody>
      </p:sp>
      <p:pic>
        <p:nvPicPr>
          <p:cNvPr id="4" name="図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2235" y="4382535"/>
            <a:ext cx="2682088" cy="1787202"/>
          </a:xfrm>
          <a:prstGeom prst="rect">
            <a:avLst/>
          </a:prstGeom>
        </p:spPr>
      </p:pic>
      <p:sp>
        <p:nvSpPr>
          <p:cNvPr id="14" name="テキスト ボックス 13"/>
          <p:cNvSpPr txBox="1"/>
          <p:nvPr/>
        </p:nvSpPr>
        <p:spPr>
          <a:xfrm>
            <a:off x="711540" y="6218624"/>
            <a:ext cx="1993019" cy="276999"/>
          </a:xfrm>
          <a:prstGeom prst="rect">
            <a:avLst/>
          </a:prstGeom>
          <a:noFill/>
        </p:spPr>
        <p:txBody>
          <a:bodyPr wrap="square" rtlCol="0">
            <a:spAutoFit/>
          </a:bodyPr>
          <a:lstStyle/>
          <a:p>
            <a:pPr algn="ctr"/>
            <a:r>
              <a:rPr lang="ja-JP" altLang="en-US" sz="1200" dirty="0" smtClean="0">
                <a:latin typeface="Meiryo UI" panose="020B0604030504040204" pitchFamily="50" charset="-128"/>
                <a:ea typeface="Meiryo UI" panose="020B0604030504040204" pitchFamily="50" charset="-128"/>
              </a:rPr>
              <a:t>市立</a:t>
            </a:r>
            <a:r>
              <a:rPr lang="ja-JP" altLang="en-US" sz="1200" dirty="0">
                <a:latin typeface="Meiryo UI" panose="020B0604030504040204" pitchFamily="50" charset="-128"/>
                <a:ea typeface="Meiryo UI" panose="020B0604030504040204" pitchFamily="50" charset="-128"/>
              </a:rPr>
              <a:t>吹田市民病院</a:t>
            </a:r>
            <a:endParaRPr kumimoji="1" lang="ja-JP" altLang="en-US" sz="1200" dirty="0">
              <a:latin typeface="Meiryo UI" panose="020B0604030504040204" pitchFamily="50" charset="-128"/>
              <a:ea typeface="Meiryo UI" panose="020B0604030504040204" pitchFamily="50" charset="-128"/>
            </a:endParaRPr>
          </a:p>
        </p:txBody>
      </p:sp>
      <p:pic>
        <p:nvPicPr>
          <p:cNvPr id="15" name="図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09042" y="4406598"/>
            <a:ext cx="1566483" cy="1752481"/>
          </a:xfrm>
          <a:prstGeom prst="rect">
            <a:avLst/>
          </a:prstGeom>
        </p:spPr>
      </p:pic>
      <p:sp>
        <p:nvSpPr>
          <p:cNvPr id="18" name="テキスト ボックス 17"/>
          <p:cNvSpPr txBox="1"/>
          <p:nvPr/>
        </p:nvSpPr>
        <p:spPr>
          <a:xfrm>
            <a:off x="7095775" y="6229408"/>
            <a:ext cx="1993019" cy="276999"/>
          </a:xfrm>
          <a:prstGeom prst="rect">
            <a:avLst/>
          </a:prstGeom>
          <a:noFill/>
        </p:spPr>
        <p:txBody>
          <a:bodyPr wrap="square" rtlCol="0">
            <a:spAutoFit/>
          </a:bodyPr>
          <a:lstStyle/>
          <a:p>
            <a:pPr algn="ctr"/>
            <a:r>
              <a:rPr lang="ja-JP" altLang="en-US" sz="1200" dirty="0" smtClean="0">
                <a:latin typeface="Meiryo UI" panose="020B0604030504040204" pitchFamily="50" charset="-128"/>
                <a:ea typeface="Meiryo UI" panose="020B0604030504040204" pitchFamily="50" charset="-128"/>
              </a:rPr>
              <a:t>なんばスカイオ</a:t>
            </a:r>
            <a:endParaRPr lang="en-US" altLang="ja-JP" sz="1200" dirty="0" smtClean="0">
              <a:latin typeface="Meiryo UI" panose="020B0604030504040204" pitchFamily="50" charset="-128"/>
              <a:ea typeface="Meiryo UI" panose="020B0604030504040204" pitchFamily="50" charset="-128"/>
            </a:endParaRPr>
          </a:p>
        </p:txBody>
      </p:sp>
      <p:pic>
        <p:nvPicPr>
          <p:cNvPr id="16" name="図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03777" y="4382535"/>
            <a:ext cx="1423058" cy="1780463"/>
          </a:xfrm>
          <a:prstGeom prst="rect">
            <a:avLst/>
          </a:prstGeom>
        </p:spPr>
      </p:pic>
      <p:sp>
        <p:nvSpPr>
          <p:cNvPr id="20" name="テキスト ボックス 19"/>
          <p:cNvSpPr txBox="1"/>
          <p:nvPr/>
        </p:nvSpPr>
        <p:spPr>
          <a:xfrm>
            <a:off x="5428483" y="6211876"/>
            <a:ext cx="2358643" cy="289053"/>
          </a:xfrm>
          <a:prstGeom prst="rect">
            <a:avLst/>
          </a:prstGeom>
          <a:noFill/>
        </p:spPr>
        <p:txBody>
          <a:bodyPr wrap="square" rtlCol="0">
            <a:spAutoFit/>
          </a:bodyPr>
          <a:lstStyle/>
          <a:p>
            <a:pPr marL="95250" lvl="0" defTabSz="793425">
              <a:lnSpc>
                <a:spcPct val="120000"/>
              </a:lnSpc>
              <a:spcBef>
                <a:spcPts val="300"/>
              </a:spcBef>
              <a:defRPr/>
            </a:pPr>
            <a:r>
              <a:rPr lang="ja-JP" altLang="en-US"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ホテルユニバーサルポートヴィータ</a:t>
            </a:r>
            <a:endParaRPr lang="en-US" altLang="ja-JP" sz="12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327064895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テキスト ボックス 12"/>
          <p:cNvSpPr txBox="1"/>
          <p:nvPr/>
        </p:nvSpPr>
        <p:spPr>
          <a:xfrm>
            <a:off x="0" y="426768"/>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「大阪府建築行政マネジメント計画（第２次）」 </a:t>
            </a:r>
            <a:r>
              <a:rPr lang="ja-JP" altLang="en-US" sz="2000" b="1" dirty="0" err="1" smtClean="0">
                <a:latin typeface="Meiryo UI" panose="020B0604030504040204" pitchFamily="50" charset="-128"/>
                <a:ea typeface="Meiryo UI" panose="020B0604030504040204" pitchFamily="50" charset="-128"/>
                <a:cs typeface="Meiryo UI" panose="020B0604030504040204" pitchFamily="50" charset="-128"/>
              </a:rPr>
              <a:t>ー</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案</a:t>
            </a:r>
            <a:r>
              <a:rPr lang="ja-JP" altLang="en-US" sz="2000" b="1" dirty="0" err="1" smtClean="0">
                <a:latin typeface="Meiryo UI" panose="020B0604030504040204" pitchFamily="50" charset="-128"/>
                <a:ea typeface="Meiryo UI" panose="020B0604030504040204" pitchFamily="50" charset="-128"/>
                <a:cs typeface="Meiryo UI" panose="020B0604030504040204" pitchFamily="50" charset="-128"/>
              </a:rPr>
              <a:t>ー</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 の作成</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スライド番号プレースホルダー 2"/>
          <p:cNvSpPr>
            <a:spLocks noGrp="1"/>
          </p:cNvSpPr>
          <p:nvPr>
            <p:ph type="sldNum" sz="quarter" idx="12"/>
          </p:nvPr>
        </p:nvSpPr>
        <p:spPr>
          <a:xfrm>
            <a:off x="8532441" y="6597352"/>
            <a:ext cx="611560" cy="260648"/>
          </a:xfrm>
        </p:spPr>
        <p:txBody>
          <a:bodyPr/>
          <a:lstStyle/>
          <a:p>
            <a:r>
              <a:rPr kumimoji="1"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16</a:t>
            </a:r>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安全</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を支える住まいと都市</a:t>
            </a:r>
          </a:p>
        </p:txBody>
      </p:sp>
      <p:sp>
        <p:nvSpPr>
          <p:cNvPr id="7" name="角丸四角形 6"/>
          <p:cNvSpPr/>
          <p:nvPr/>
        </p:nvSpPr>
        <p:spPr>
          <a:xfrm>
            <a:off x="189792" y="1801308"/>
            <a:ext cx="8669066" cy="3949319"/>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nSpc>
                <a:spcPct val="130000"/>
              </a:lnSpc>
              <a:spcBef>
                <a:spcPts val="1200"/>
              </a:spcBef>
            </a:pP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367113" y="1677643"/>
            <a:ext cx="2999542" cy="400110"/>
          </a:xfrm>
          <a:prstGeom prst="rect">
            <a:avLst/>
          </a:prstGeom>
          <a:solidFill>
            <a:schemeClr val="tx2">
              <a:lumMod val="40000"/>
              <a:lumOff val="60000"/>
            </a:schemeClr>
          </a:solidFill>
        </p:spPr>
        <p:txBody>
          <a:bodyPr wrap="square" rtlCol="0" anchor="ctr" anchorCtr="0">
            <a:spAutoFit/>
          </a:bodyPr>
          <a:lstStyle/>
          <a:p>
            <a:r>
              <a:rPr lang="ja-JP" altLang="en-US" sz="2000" b="1" dirty="0" smtClean="0">
                <a:latin typeface="Meiryo UI" panose="020B0604030504040204" pitchFamily="50" charset="-128"/>
                <a:ea typeface="Meiryo UI" panose="020B0604030504040204" pitchFamily="50" charset="-128"/>
              </a:rPr>
              <a:t>内容</a:t>
            </a:r>
            <a:endParaRPr lang="en-US" altLang="ja-JP"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正方形/長方形 14"/>
          <p:cNvSpPr/>
          <p:nvPr/>
        </p:nvSpPr>
        <p:spPr>
          <a:xfrm>
            <a:off x="0" y="895992"/>
            <a:ext cx="9144000" cy="700183"/>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20000"/>
              </a:lnSpc>
              <a:spcBef>
                <a:spcPts val="300"/>
              </a:spcBef>
              <a:defRPr/>
            </a:pPr>
            <a:r>
              <a:rPr lang="ja-JP" altLang="ja-JP" dirty="0" smtClean="0">
                <a:latin typeface="Meiryo UI" panose="020B0604030504040204" pitchFamily="50" charset="-128"/>
                <a:ea typeface="Meiryo UI" panose="020B0604030504040204" pitchFamily="50" charset="-128"/>
              </a:rPr>
              <a:t>特定</a:t>
            </a:r>
            <a:r>
              <a:rPr lang="ja-JP" altLang="ja-JP" dirty="0">
                <a:latin typeface="Meiryo UI" panose="020B0604030504040204" pitchFamily="50" charset="-128"/>
                <a:ea typeface="Meiryo UI" panose="020B0604030504040204" pitchFamily="50" charset="-128"/>
              </a:rPr>
              <a:t>行</a:t>
            </a:r>
            <a:r>
              <a:rPr lang="ja-JP" altLang="ja-JP" dirty="0" smtClean="0">
                <a:latin typeface="Meiryo UI" panose="020B0604030504040204" pitchFamily="50" charset="-128"/>
                <a:ea typeface="Meiryo UI" panose="020B0604030504040204" pitchFamily="50" charset="-128"/>
              </a:rPr>
              <a:t>政庁</a:t>
            </a:r>
            <a:r>
              <a:rPr lang="ja-JP" altLang="en-US" dirty="0" smtClean="0">
                <a:latin typeface="Meiryo UI" panose="020B0604030504040204" pitchFamily="50" charset="-128"/>
                <a:ea typeface="Meiryo UI" panose="020B0604030504040204" pitchFamily="50" charset="-128"/>
              </a:rPr>
              <a:t>をはじめとする建築行政の主体が、自ら</a:t>
            </a:r>
            <a:r>
              <a:rPr lang="ja-JP" altLang="ja-JP" dirty="0" smtClean="0">
                <a:latin typeface="Meiryo UI" panose="020B0604030504040204" pitchFamily="50" charset="-128"/>
                <a:ea typeface="Meiryo UI" panose="020B0604030504040204" pitchFamily="50" charset="-128"/>
              </a:rPr>
              <a:t>適正</a:t>
            </a:r>
            <a:r>
              <a:rPr lang="ja-JP" altLang="ja-JP" dirty="0">
                <a:latin typeface="Meiryo UI" panose="020B0604030504040204" pitchFamily="50" charset="-128"/>
                <a:ea typeface="Meiryo UI" panose="020B0604030504040204" pitchFamily="50" charset="-128"/>
              </a:rPr>
              <a:t>かつ</a:t>
            </a:r>
            <a:r>
              <a:rPr lang="ja-JP" altLang="ja-JP" dirty="0" smtClean="0">
                <a:latin typeface="Meiryo UI" panose="020B0604030504040204" pitchFamily="50" charset="-128"/>
                <a:ea typeface="Meiryo UI" panose="020B0604030504040204" pitchFamily="50" charset="-128"/>
              </a:rPr>
              <a:t>効率的</a:t>
            </a:r>
            <a:r>
              <a:rPr lang="ja-JP" altLang="en-US" dirty="0" smtClean="0">
                <a:latin typeface="Meiryo UI" panose="020B0604030504040204" pitchFamily="50" charset="-128"/>
                <a:ea typeface="Meiryo UI" panose="020B0604030504040204" pitchFamily="50" charset="-128"/>
              </a:rPr>
              <a:t>に建築基準法・建築士法の運用</a:t>
            </a:r>
            <a:r>
              <a:rPr lang="ja-JP" altLang="ja-JP" dirty="0" smtClean="0">
                <a:latin typeface="Meiryo UI" panose="020B0604030504040204" pitchFamily="50" charset="-128"/>
                <a:ea typeface="Meiryo UI" panose="020B0604030504040204" pitchFamily="50" charset="-128"/>
              </a:rPr>
              <a:t>をマネジメント</a:t>
            </a:r>
            <a:r>
              <a:rPr lang="ja-JP" altLang="en-US" dirty="0" smtClean="0">
                <a:latin typeface="Meiryo UI" panose="020B0604030504040204" pitchFamily="50" charset="-128"/>
                <a:ea typeface="Meiryo UI" panose="020B0604030504040204" pitchFamily="50" charset="-128"/>
              </a:rPr>
              <a:t>し、建築行政の実効性の確保に資するための計画</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角丸四角形 11"/>
          <p:cNvSpPr/>
          <p:nvPr/>
        </p:nvSpPr>
        <p:spPr>
          <a:xfrm>
            <a:off x="221876" y="6049335"/>
            <a:ext cx="8647251" cy="738469"/>
          </a:xfrm>
          <a:prstGeom prst="roundRect">
            <a:avLst>
              <a:gd name="adj" fmla="val 2719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nSpc>
                <a:spcPct val="130000"/>
              </a:lnSpc>
              <a:spcBef>
                <a:spcPts val="1200"/>
              </a:spcBef>
            </a:pP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テキスト ボックス 13"/>
          <p:cNvSpPr txBox="1"/>
          <p:nvPr/>
        </p:nvSpPr>
        <p:spPr>
          <a:xfrm>
            <a:off x="394903" y="5833118"/>
            <a:ext cx="1471981" cy="400110"/>
          </a:xfrm>
          <a:prstGeom prst="rect">
            <a:avLst/>
          </a:prstGeom>
          <a:solidFill>
            <a:schemeClr val="tx2">
              <a:lumMod val="40000"/>
              <a:lumOff val="60000"/>
            </a:schemeClr>
          </a:solidFill>
        </p:spPr>
        <p:txBody>
          <a:bodyPr wrap="square" rtlCol="0" anchor="ctr" anchorCtr="0">
            <a:spAutoFit/>
          </a:bodyPr>
          <a:lstStyle/>
          <a:p>
            <a:r>
              <a:rPr lang="ja-JP" altLang="en-US" sz="2000" b="1" dirty="0">
                <a:latin typeface="Meiryo UI" panose="020B0604030504040204" pitchFamily="50" charset="-128"/>
                <a:ea typeface="Meiryo UI" panose="020B0604030504040204" pitchFamily="50" charset="-128"/>
              </a:rPr>
              <a:t>今後</a:t>
            </a:r>
            <a:r>
              <a:rPr lang="ja-JP" altLang="en-US" sz="2000" b="1" dirty="0" smtClean="0">
                <a:latin typeface="Meiryo UI" panose="020B0604030504040204" pitchFamily="50" charset="-128"/>
                <a:ea typeface="Meiryo UI" panose="020B0604030504040204" pitchFamily="50" charset="-128"/>
              </a:rPr>
              <a:t>の</a:t>
            </a:r>
            <a:r>
              <a:rPr lang="ja-JP" altLang="en-US" sz="2000" b="1" dirty="0">
                <a:latin typeface="Meiryo UI" panose="020B0604030504040204" pitchFamily="50" charset="-128"/>
                <a:ea typeface="Meiryo UI" panose="020B0604030504040204" pitchFamily="50" charset="-128"/>
              </a:rPr>
              <a:t>予定</a:t>
            </a:r>
            <a:endParaRPr lang="en-US" altLang="ja-JP"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198772" y="6243402"/>
            <a:ext cx="7054644" cy="392791"/>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30000"/>
              </a:lnSpc>
              <a:spcBef>
                <a:spcPts val="300"/>
              </a:spcBef>
              <a:defRPr/>
            </a:pP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R</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２</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６に</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「大阪府建築行政マネジメント計画（第２次）</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」策定予定</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正方形/長方形 16"/>
          <p:cNvSpPr/>
          <p:nvPr/>
        </p:nvSpPr>
        <p:spPr>
          <a:xfrm>
            <a:off x="264867" y="2015174"/>
            <a:ext cx="8593991" cy="3766022"/>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a:lnSpc>
                <a:spcPct val="150000"/>
              </a:lnSpc>
            </a:pPr>
            <a:r>
              <a:rPr lang="ja-JP" altLang="en-US" sz="1600" b="1" dirty="0" smtClean="0">
                <a:latin typeface="Meiryo UI" panose="020B0604030504040204" pitchFamily="50" charset="-128"/>
                <a:ea typeface="Meiryo UI" panose="020B0604030504040204" pitchFamily="50" charset="-128"/>
              </a:rPr>
              <a:t>策定主体　： </a:t>
            </a:r>
            <a:r>
              <a:rPr lang="ja-JP" altLang="en-US" sz="1600" dirty="0" smtClean="0">
                <a:latin typeface="Meiryo UI" panose="020B0604030504040204" pitchFamily="50" charset="-128"/>
                <a:ea typeface="Meiryo UI" panose="020B0604030504040204" pitchFamily="50" charset="-128"/>
              </a:rPr>
              <a:t>大阪府建築行政マネジメント推進協議会</a:t>
            </a:r>
          </a:p>
          <a:p>
            <a:pPr>
              <a:lnSpc>
                <a:spcPct val="150000"/>
              </a:lnSpc>
            </a:pPr>
            <a:r>
              <a:rPr lang="ja-JP" altLang="en-US" sz="1600" dirty="0" smtClean="0">
                <a:latin typeface="Meiryo UI" panose="020B0604030504040204" pitchFamily="50" charset="-128"/>
                <a:ea typeface="Meiryo UI" panose="020B0604030504040204" pitchFamily="50" charset="-128"/>
              </a:rPr>
              <a:t>                （大阪府内特定行政庁、指定確認検査機関、指定構造計算適合性判定機関、建築</a:t>
            </a:r>
            <a:endParaRPr lang="en-US" altLang="ja-JP" sz="1600" dirty="0" smtClean="0">
              <a:latin typeface="Meiryo UI" panose="020B0604030504040204" pitchFamily="50" charset="-128"/>
              <a:ea typeface="Meiryo UI" panose="020B0604030504040204" pitchFamily="50" charset="-128"/>
            </a:endParaRPr>
          </a:p>
          <a:p>
            <a:pPr>
              <a:lnSpc>
                <a:spcPct val="150000"/>
              </a:lnSpc>
            </a:pPr>
            <a:r>
              <a:rPr lang="en-US" altLang="ja-JP" sz="1600" dirty="0">
                <a:latin typeface="Meiryo UI" panose="020B0604030504040204" pitchFamily="50" charset="-128"/>
                <a:ea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rPr>
              <a:t>士団体等）</a:t>
            </a:r>
            <a:endParaRPr lang="en-US" altLang="ja-JP" sz="1600" dirty="0" smtClean="0">
              <a:latin typeface="Meiryo UI" panose="020B0604030504040204" pitchFamily="50" charset="-128"/>
              <a:ea typeface="Meiryo UI" panose="020B0604030504040204" pitchFamily="50" charset="-128"/>
            </a:endParaRPr>
          </a:p>
          <a:p>
            <a:pPr>
              <a:lnSpc>
                <a:spcPct val="150000"/>
              </a:lnSpc>
            </a:pPr>
            <a:r>
              <a:rPr lang="ja-JP" altLang="en-US" sz="1600" b="1" dirty="0" smtClean="0">
                <a:latin typeface="Meiryo UI" panose="020B0604030504040204" pitchFamily="50" charset="-128"/>
                <a:ea typeface="Meiryo UI" panose="020B0604030504040204" pitchFamily="50" charset="-128"/>
              </a:rPr>
              <a:t>実施期間</a:t>
            </a:r>
            <a:r>
              <a:rPr lang="ja-JP" altLang="en-US" sz="1600" b="1" dirty="0">
                <a:latin typeface="Meiryo UI" panose="020B0604030504040204" pitchFamily="50" charset="-128"/>
                <a:ea typeface="Meiryo UI" panose="020B0604030504040204" pitchFamily="50" charset="-128"/>
              </a:rPr>
              <a:t>　</a:t>
            </a:r>
            <a:r>
              <a:rPr lang="ja-JP" altLang="en-US" sz="1600" b="1" dirty="0" smtClean="0">
                <a:latin typeface="Meiryo UI" panose="020B0604030504040204" pitchFamily="50" charset="-128"/>
                <a:ea typeface="Meiryo UI" panose="020B0604030504040204" pitchFamily="50" charset="-128"/>
              </a:rPr>
              <a:t>： </a:t>
            </a:r>
            <a:r>
              <a:rPr lang="en-US" altLang="ja-JP" sz="1600" dirty="0">
                <a:latin typeface="Meiryo UI" panose="020B0604030504040204" pitchFamily="50" charset="-128"/>
                <a:ea typeface="Meiryo UI" panose="020B0604030504040204" pitchFamily="50" charset="-128"/>
              </a:rPr>
              <a:t>R</a:t>
            </a:r>
            <a:r>
              <a:rPr lang="ja-JP" altLang="en-US" sz="1600" dirty="0" smtClean="0">
                <a:latin typeface="Meiryo UI" panose="020B0604030504040204" pitchFamily="50" charset="-128"/>
                <a:ea typeface="Meiryo UI" panose="020B0604030504040204" pitchFamily="50" charset="-128"/>
              </a:rPr>
              <a:t>２年度</a:t>
            </a:r>
            <a:r>
              <a:rPr lang="ja-JP" altLang="en-US" sz="1600" dirty="0">
                <a:latin typeface="Meiryo UI" panose="020B0604030504040204" pitchFamily="50" charset="-128"/>
                <a:ea typeface="Meiryo UI" panose="020B0604030504040204" pitchFamily="50" charset="-128"/>
              </a:rPr>
              <a:t>から６年度までの</a:t>
            </a:r>
            <a:r>
              <a:rPr lang="ja-JP" altLang="en-US" sz="1600" dirty="0" smtClean="0">
                <a:latin typeface="Meiryo UI" panose="020B0604030504040204" pitchFamily="50" charset="-128"/>
                <a:ea typeface="Meiryo UI" panose="020B0604030504040204" pitchFamily="50" charset="-128"/>
              </a:rPr>
              <a:t>５年間</a:t>
            </a:r>
            <a:endParaRPr lang="en-US" altLang="ja-JP" sz="1600" dirty="0">
              <a:latin typeface="Meiryo UI" panose="020B0604030504040204" pitchFamily="50" charset="-128"/>
              <a:ea typeface="Meiryo UI" panose="020B0604030504040204" pitchFamily="50" charset="-128"/>
            </a:endParaRPr>
          </a:p>
          <a:p>
            <a:pPr>
              <a:lnSpc>
                <a:spcPct val="150000"/>
              </a:lnSpc>
            </a:pPr>
            <a:r>
              <a:rPr lang="ja-JP" altLang="en-US" sz="1600" b="1" dirty="0" smtClean="0">
                <a:latin typeface="Meiryo UI" panose="020B0604030504040204" pitchFamily="50" charset="-128"/>
                <a:ea typeface="Meiryo UI" panose="020B0604030504040204" pitchFamily="50" charset="-128"/>
              </a:rPr>
              <a:t>施　　　策</a:t>
            </a:r>
            <a:r>
              <a:rPr lang="ja-JP" altLang="en-US" sz="1600" b="1" dirty="0">
                <a:latin typeface="Meiryo UI" panose="020B0604030504040204" pitchFamily="50" charset="-128"/>
                <a:ea typeface="Meiryo UI" panose="020B0604030504040204" pitchFamily="50" charset="-128"/>
              </a:rPr>
              <a:t>　</a:t>
            </a:r>
            <a:r>
              <a:rPr lang="ja-JP" altLang="en-US" sz="1600" b="1" dirty="0" smtClean="0">
                <a:latin typeface="Meiryo UI" panose="020B0604030504040204" pitchFamily="50" charset="-128"/>
                <a:ea typeface="Meiryo UI" panose="020B0604030504040204" pitchFamily="50" charset="-128"/>
              </a:rPr>
              <a:t>： </a:t>
            </a:r>
            <a:r>
              <a:rPr lang="en-US" altLang="ja-JP" sz="1600" b="1" dirty="0" smtClean="0">
                <a:latin typeface="Meiryo UI" panose="020B0604030504040204" pitchFamily="50" charset="-128"/>
                <a:ea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rPr>
              <a:t>Ａ</a:t>
            </a:r>
            <a:r>
              <a:rPr lang="en-US" altLang="ja-JP" sz="1600" dirty="0" smtClean="0">
                <a:latin typeface="Meiryo UI" panose="020B0604030504040204" pitchFamily="50" charset="-128"/>
                <a:ea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rPr>
              <a:t>適正な建築設計の実施</a:t>
            </a:r>
            <a:r>
              <a:rPr lang="en-US" altLang="ja-JP" sz="1600" dirty="0">
                <a:latin typeface="Meiryo UI" panose="020B0604030504040204" pitchFamily="50" charset="-128"/>
                <a:ea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rPr>
              <a:t>	</a:t>
            </a:r>
            <a:r>
              <a:rPr lang="en-US" altLang="ja-JP" sz="1600" dirty="0" smtClean="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Ｂ</a:t>
            </a:r>
            <a:r>
              <a:rPr lang="en-US" altLang="ja-JP" sz="1600" dirty="0" smtClean="0">
                <a:solidFill>
                  <a:schemeClr val="tx1"/>
                </a:solidFill>
                <a:latin typeface="Meiryo UI" panose="020B0604030504040204" pitchFamily="50" charset="-128"/>
                <a:ea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rPr>
              <a:t>適正・円滑な建築確認審査等の実施</a:t>
            </a:r>
            <a:endParaRPr lang="en-US" altLang="ja-JP" sz="1600" dirty="0" smtClean="0">
              <a:solidFill>
                <a:schemeClr val="tx1"/>
              </a:solidFill>
              <a:latin typeface="Meiryo UI" panose="020B0604030504040204" pitchFamily="50" charset="-128"/>
              <a:ea typeface="Meiryo UI" panose="020B0604030504040204" pitchFamily="50" charset="-128"/>
            </a:endParaRPr>
          </a:p>
          <a:p>
            <a:pPr>
              <a:lnSpc>
                <a:spcPct val="150000"/>
              </a:lnSpc>
            </a:pPr>
            <a:r>
              <a:rPr lang="ja-JP" altLang="en-US" sz="1600" dirty="0" smtClean="0">
                <a:solidFill>
                  <a:schemeClr val="tx1"/>
                </a:solidFill>
                <a:latin typeface="Meiryo UI" panose="020B0604030504040204" pitchFamily="50" charset="-128"/>
                <a:ea typeface="Meiryo UI" panose="020B0604030504040204" pitchFamily="50" charset="-128"/>
              </a:rPr>
              <a:t>　　　　　　　　　</a:t>
            </a:r>
            <a:r>
              <a:rPr lang="en-US" altLang="ja-JP" sz="1600" dirty="0" smtClean="0">
                <a:solidFill>
                  <a:schemeClr val="tx1"/>
                </a:solidFill>
                <a:latin typeface="Meiryo UI" panose="020B0604030504040204" pitchFamily="50" charset="-128"/>
                <a:ea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rPr>
              <a:t>Ｃ</a:t>
            </a:r>
            <a:r>
              <a:rPr lang="en-US" altLang="ja-JP" sz="1600" dirty="0">
                <a:solidFill>
                  <a:schemeClr val="tx1"/>
                </a:solidFill>
                <a:latin typeface="Meiryo UI" panose="020B0604030504040204" pitchFamily="50" charset="-128"/>
                <a:ea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rPr>
              <a:t> 適正な工事監理の実施</a:t>
            </a:r>
            <a:r>
              <a:rPr lang="en-US" altLang="ja-JP" sz="1600" dirty="0" smtClean="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Ｄ</a:t>
            </a:r>
            <a:r>
              <a:rPr lang="en-US" altLang="ja-JP" sz="1600" dirty="0">
                <a:solidFill>
                  <a:schemeClr val="tx1"/>
                </a:solidFill>
                <a:latin typeface="Meiryo UI" panose="020B0604030504040204" pitchFamily="50" charset="-128"/>
                <a:ea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rPr>
              <a:t>中間・完了検査の確実な実施</a:t>
            </a:r>
            <a:endParaRPr lang="en-US" altLang="ja-JP" sz="1600" dirty="0">
              <a:solidFill>
                <a:schemeClr val="tx1"/>
              </a:solidFill>
              <a:latin typeface="Meiryo UI" panose="020B0604030504040204" pitchFamily="50" charset="-128"/>
              <a:ea typeface="Meiryo UI" panose="020B0604030504040204" pitchFamily="50" charset="-128"/>
            </a:endParaRPr>
          </a:p>
          <a:p>
            <a:pPr>
              <a:lnSpc>
                <a:spcPct val="150000"/>
              </a:lnSpc>
            </a:pPr>
            <a:r>
              <a:rPr lang="ja-JP" altLang="en-US" sz="1600" dirty="0" smtClean="0">
                <a:solidFill>
                  <a:schemeClr val="tx1"/>
                </a:solidFill>
                <a:latin typeface="Meiryo UI" panose="020B0604030504040204" pitchFamily="50" charset="-128"/>
                <a:ea typeface="Meiryo UI" panose="020B0604030504040204" pitchFamily="50" charset="-128"/>
              </a:rPr>
              <a:t>　　　　　　　　　</a:t>
            </a:r>
            <a:r>
              <a:rPr lang="en-US" altLang="ja-JP" sz="1600" dirty="0" smtClean="0">
                <a:solidFill>
                  <a:schemeClr val="tx1"/>
                </a:solidFill>
                <a:latin typeface="Meiryo UI" panose="020B0604030504040204" pitchFamily="50" charset="-128"/>
                <a:ea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rPr>
              <a:t>Ｅ</a:t>
            </a:r>
            <a:r>
              <a:rPr lang="en-US" altLang="ja-JP" sz="1600" dirty="0" smtClean="0">
                <a:solidFill>
                  <a:schemeClr val="tx1"/>
                </a:solidFill>
                <a:latin typeface="Meiryo UI" panose="020B0604030504040204" pitchFamily="50" charset="-128"/>
                <a:ea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rPr>
              <a:t> 建築物の適正な維持管理</a:t>
            </a:r>
            <a:r>
              <a:rPr lang="en-US" altLang="ja-JP" sz="1600" dirty="0">
                <a:solidFill>
                  <a:schemeClr val="tx1"/>
                </a:solidFill>
                <a:latin typeface="Meiryo UI" panose="020B0604030504040204" pitchFamily="50" charset="-128"/>
                <a:ea typeface="Meiryo UI" panose="020B0604030504040204" pitchFamily="50" charset="-128"/>
              </a:rPr>
              <a:t>	</a:t>
            </a:r>
            <a:r>
              <a:rPr lang="en-US" altLang="ja-JP" sz="1600" dirty="0" smtClean="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Ｆ</a:t>
            </a:r>
            <a:r>
              <a:rPr lang="en-US" altLang="ja-JP" sz="1600" dirty="0">
                <a:solidFill>
                  <a:schemeClr val="tx1"/>
                </a:solidFill>
                <a:latin typeface="Meiryo UI" panose="020B0604030504040204" pitchFamily="50" charset="-128"/>
                <a:ea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rPr>
              <a:t>迅速・的確な違反建築物指導</a:t>
            </a:r>
            <a:endParaRPr lang="en-US" altLang="ja-JP" sz="1600" dirty="0" smtClean="0">
              <a:solidFill>
                <a:schemeClr val="tx1"/>
              </a:solidFill>
              <a:latin typeface="Meiryo UI" panose="020B0604030504040204" pitchFamily="50" charset="-128"/>
              <a:ea typeface="Meiryo UI" panose="020B0604030504040204" pitchFamily="50" charset="-128"/>
            </a:endParaRPr>
          </a:p>
          <a:p>
            <a:pPr>
              <a:lnSpc>
                <a:spcPct val="150000"/>
              </a:lnSpc>
            </a:pPr>
            <a:r>
              <a:rPr lang="ja-JP" altLang="en-US" sz="1600" dirty="0" smtClean="0">
                <a:solidFill>
                  <a:schemeClr val="tx1"/>
                </a:solidFill>
                <a:latin typeface="Meiryo UI" panose="020B0604030504040204" pitchFamily="50" charset="-128"/>
                <a:ea typeface="Meiryo UI" panose="020B0604030504040204" pitchFamily="50" charset="-128"/>
              </a:rPr>
              <a:t>　　 　　　　　   </a:t>
            </a:r>
            <a:r>
              <a:rPr lang="en-US" altLang="ja-JP" sz="1600" dirty="0" smtClean="0">
                <a:solidFill>
                  <a:schemeClr val="tx1"/>
                </a:solidFill>
                <a:latin typeface="Meiryo UI" panose="020B0604030504040204" pitchFamily="50" charset="-128"/>
                <a:ea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rPr>
              <a:t>Ｇ</a:t>
            </a:r>
            <a:r>
              <a:rPr lang="en-US" altLang="ja-JP" sz="1600" dirty="0" smtClean="0">
                <a:solidFill>
                  <a:schemeClr val="tx1"/>
                </a:solidFill>
                <a:latin typeface="Meiryo UI" panose="020B0604030504040204" pitchFamily="50" charset="-128"/>
                <a:ea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rPr>
              <a:t>迅速・的確な事故対応及び災害対応　</a:t>
            </a:r>
            <a:r>
              <a:rPr lang="en-US" altLang="ja-JP" sz="1600" dirty="0" smtClean="0">
                <a:solidFill>
                  <a:schemeClr val="tx1"/>
                </a:solidFill>
                <a:latin typeface="Meiryo UI" panose="020B0604030504040204" pitchFamily="50" charset="-128"/>
                <a:ea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rPr>
              <a:t>Ｈ</a:t>
            </a:r>
            <a:r>
              <a:rPr lang="en-US" altLang="ja-JP" sz="1600" dirty="0">
                <a:solidFill>
                  <a:schemeClr val="tx1"/>
                </a:solidFill>
                <a:latin typeface="Meiryo UI" panose="020B0604030504040204" pitchFamily="50" charset="-128"/>
                <a:ea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rPr>
              <a:t>府民への情報提供等</a:t>
            </a:r>
            <a:endParaRPr lang="en-US" altLang="ja-JP" sz="1600" dirty="0" smtClean="0">
              <a:solidFill>
                <a:schemeClr val="tx1"/>
              </a:solidFill>
              <a:latin typeface="Meiryo UI" panose="020B0604030504040204" pitchFamily="50" charset="-128"/>
              <a:ea typeface="Meiryo UI" panose="020B0604030504040204" pitchFamily="50" charset="-128"/>
            </a:endParaRPr>
          </a:p>
          <a:p>
            <a:pPr>
              <a:lnSpc>
                <a:spcPct val="150000"/>
              </a:lnSpc>
            </a:pPr>
            <a:r>
              <a:rPr lang="ja-JP" altLang="en-US" sz="1600" b="1" dirty="0" smtClean="0">
                <a:solidFill>
                  <a:schemeClr val="tx1"/>
                </a:solidFill>
                <a:latin typeface="Meiryo UI" panose="020B0604030504040204" pitchFamily="50" charset="-128"/>
                <a:ea typeface="Meiryo UI" panose="020B0604030504040204" pitchFamily="50" charset="-128"/>
              </a:rPr>
              <a:t>施策</a:t>
            </a:r>
            <a:r>
              <a:rPr lang="ja-JP" altLang="en-US" sz="1600" b="1" dirty="0">
                <a:solidFill>
                  <a:schemeClr val="tx1"/>
                </a:solidFill>
                <a:latin typeface="Meiryo UI" panose="020B0604030504040204" pitchFamily="50" charset="-128"/>
                <a:ea typeface="Meiryo UI" panose="020B0604030504040204" pitchFamily="50" charset="-128"/>
              </a:rPr>
              <a:t>の</a:t>
            </a:r>
            <a:r>
              <a:rPr lang="ja-JP" altLang="en-US" sz="1600" b="1" dirty="0" smtClean="0">
                <a:solidFill>
                  <a:schemeClr val="tx1"/>
                </a:solidFill>
                <a:latin typeface="Meiryo UI" panose="020B0604030504040204" pitchFamily="50" charset="-128"/>
                <a:ea typeface="Meiryo UI" panose="020B0604030504040204" pitchFamily="50" charset="-128"/>
              </a:rPr>
              <a:t>取組み</a:t>
            </a:r>
            <a:r>
              <a:rPr lang="ja-JP" altLang="en-US" sz="1600" b="1" dirty="0">
                <a:solidFill>
                  <a:schemeClr val="tx1"/>
                </a:solidFill>
                <a:latin typeface="Meiryo UI" panose="020B0604030504040204" pitchFamily="50" charset="-128"/>
                <a:ea typeface="Meiryo UI" panose="020B0604030504040204" pitchFamily="50" charset="-128"/>
              </a:rPr>
              <a:t>　</a:t>
            </a:r>
            <a:r>
              <a:rPr lang="ja-JP" altLang="en-US" sz="1600" b="1" dirty="0" smtClean="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特定</a:t>
            </a:r>
            <a:r>
              <a:rPr lang="ja-JP" altLang="en-US" sz="1600" dirty="0">
                <a:solidFill>
                  <a:schemeClr val="tx1"/>
                </a:solidFill>
                <a:latin typeface="Meiryo UI" panose="020B0604030504040204" pitchFamily="50" charset="-128"/>
                <a:ea typeface="Meiryo UI" panose="020B0604030504040204" pitchFamily="50" charset="-128"/>
              </a:rPr>
              <a:t>行政庁等の取組主体が、施策の具体化に向けて主体的</a:t>
            </a:r>
            <a:r>
              <a:rPr lang="ja-JP" altLang="en-US" sz="1600" dirty="0" smtClean="0">
                <a:solidFill>
                  <a:schemeClr val="tx1"/>
                </a:solidFill>
                <a:latin typeface="Meiryo UI" panose="020B0604030504040204" pitchFamily="50" charset="-128"/>
                <a:ea typeface="Meiryo UI" panose="020B0604030504040204" pitchFamily="50" charset="-128"/>
              </a:rPr>
              <a:t>に取組み</a:t>
            </a:r>
            <a:r>
              <a:rPr lang="ja-JP" altLang="en-US" sz="1600" dirty="0">
                <a:latin typeface="Meiryo UI" panose="020B0604030504040204" pitchFamily="50" charset="-128"/>
                <a:ea typeface="Meiryo UI" panose="020B0604030504040204" pitchFamily="50" charset="-128"/>
              </a:rPr>
              <a:t>を</a:t>
            </a:r>
            <a:r>
              <a:rPr lang="ja-JP" altLang="en-US" sz="1600" dirty="0" smtClean="0">
                <a:latin typeface="Meiryo UI" panose="020B0604030504040204" pitchFamily="50" charset="-128"/>
                <a:ea typeface="Meiryo UI" panose="020B0604030504040204" pitchFamily="50" charset="-128"/>
              </a:rPr>
              <a:t>実施</a:t>
            </a:r>
            <a:endParaRPr lang="en-US" altLang="ja-JP" sz="1600" dirty="0" smtClean="0">
              <a:latin typeface="Meiryo UI" panose="020B0604030504040204" pitchFamily="50" charset="-128"/>
              <a:ea typeface="Meiryo UI" panose="020B0604030504040204" pitchFamily="50" charset="-128"/>
            </a:endParaRPr>
          </a:p>
          <a:p>
            <a:pPr>
              <a:lnSpc>
                <a:spcPct val="150000"/>
              </a:lnSpc>
            </a:pPr>
            <a:endParaRPr lang="en-US" altLang="ja-JP" sz="1600"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162152496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角丸四角形 37"/>
          <p:cNvSpPr/>
          <p:nvPr/>
        </p:nvSpPr>
        <p:spPr>
          <a:xfrm>
            <a:off x="107504" y="1871710"/>
            <a:ext cx="8928992" cy="4875454"/>
          </a:xfrm>
          <a:prstGeom prst="roundRect">
            <a:avLst>
              <a:gd name="adj" fmla="val 416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a:lnSpc>
                <a:spcPct val="13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0" y="440416"/>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福祉のまちづくり条例の改正（ホテル又は旅館のバリアフリー化）（</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R2.3</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予定）</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0" y="827752"/>
            <a:ext cx="9144000" cy="831372"/>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3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大阪・関西万博の開催や超高齢社会の進展を見据え、「ホテル又は旅館</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の新築等における</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3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バリアフリー基準の強化・創設を行うとともに、バリアフリー情報の公表制度を創設</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テキスト ボックス 42"/>
          <p:cNvSpPr txBox="1"/>
          <p:nvPr/>
        </p:nvSpPr>
        <p:spPr>
          <a:xfrm>
            <a:off x="325269" y="1671655"/>
            <a:ext cx="697627" cy="400110"/>
          </a:xfrm>
          <a:prstGeom prst="rect">
            <a:avLst/>
          </a:prstGeom>
          <a:solidFill>
            <a:schemeClr val="tx2">
              <a:lumMod val="40000"/>
              <a:lumOff val="60000"/>
            </a:schemeClr>
          </a:solidFill>
        </p:spPr>
        <p:txBody>
          <a:bodyPr wrap="none" rtlCol="0" anchor="ctr" anchorCtr="0">
            <a:spAutoFit/>
          </a:bodyPr>
          <a:lstStyle/>
          <a:p>
            <a:r>
              <a:rPr lang="ja-JP" altLang="en-US" sz="2000" b="1" dirty="0">
                <a:latin typeface="Meiryo UI" panose="020B0604030504040204" pitchFamily="50" charset="-128"/>
                <a:ea typeface="Meiryo UI" panose="020B0604030504040204" pitchFamily="50" charset="-128"/>
              </a:rPr>
              <a:t>概要</a:t>
            </a:r>
          </a:p>
        </p:txBody>
      </p:sp>
      <p:sp>
        <p:nvSpPr>
          <p:cNvPr id="17"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安心</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してくらすことができる住まいと都市</a:t>
            </a:r>
          </a:p>
        </p:txBody>
      </p:sp>
      <p:sp>
        <p:nvSpPr>
          <p:cNvPr id="18"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17</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bwMode="white">
          <a:xfrm>
            <a:off x="220692" y="2162717"/>
            <a:ext cx="8603242" cy="4434635"/>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numCol="1" rtlCol="0" anchor="t" anchorCtr="0"/>
          <a:lstStyle/>
          <a:p>
            <a:pPr marL="263525" indent="-84138">
              <a:lnSpc>
                <a:spcPct val="120000"/>
              </a:lnSpc>
            </a:pPr>
            <a:r>
              <a:rPr lang="ja-JP" altLang="en-US" dirty="0" smtClean="0">
                <a:solidFill>
                  <a:schemeClr val="tx1"/>
                </a:solidFill>
                <a:latin typeface="Meiryo UI" panose="020B0604030504040204" pitchFamily="50" charset="-128"/>
                <a:ea typeface="Meiryo UI" panose="020B0604030504040204" pitchFamily="50" charset="-128"/>
              </a:rPr>
              <a:t>　床面積</a:t>
            </a:r>
            <a:r>
              <a:rPr lang="en-US" altLang="ja-JP" dirty="0" smtClean="0">
                <a:solidFill>
                  <a:schemeClr val="tx1"/>
                </a:solidFill>
                <a:latin typeface="Meiryo UI" panose="020B0604030504040204" pitchFamily="50" charset="-128"/>
                <a:ea typeface="Meiryo UI" panose="020B0604030504040204" pitchFamily="50" charset="-128"/>
              </a:rPr>
              <a:t>1,000</a:t>
            </a:r>
            <a:r>
              <a:rPr lang="ja-JP" altLang="en-US" dirty="0" smtClean="0">
                <a:solidFill>
                  <a:schemeClr val="tx1"/>
                </a:solidFill>
                <a:latin typeface="Meiryo UI" panose="020B0604030504040204" pitchFamily="50" charset="-128"/>
                <a:ea typeface="Meiryo UI" panose="020B0604030504040204" pitchFamily="50" charset="-128"/>
              </a:rPr>
              <a:t>㎡以上のホテル又は旅館の</a:t>
            </a:r>
            <a:r>
              <a:rPr lang="ja-JP" altLang="en-US" dirty="0">
                <a:solidFill>
                  <a:schemeClr val="tx1"/>
                </a:solidFill>
                <a:latin typeface="Meiryo UI" panose="020B0604030504040204" pitchFamily="50" charset="-128"/>
                <a:ea typeface="Meiryo UI" panose="020B0604030504040204" pitchFamily="50" charset="-128"/>
              </a:rPr>
              <a:t>新築</a:t>
            </a:r>
            <a:r>
              <a:rPr lang="ja-JP" altLang="en-US" dirty="0" smtClean="0">
                <a:solidFill>
                  <a:schemeClr val="tx1"/>
                </a:solidFill>
                <a:latin typeface="Meiryo UI" panose="020B0604030504040204" pitchFamily="50" charset="-128"/>
                <a:ea typeface="Meiryo UI" panose="020B0604030504040204" pitchFamily="50" charset="-128"/>
              </a:rPr>
              <a:t>等を行う場合に、以下の規定を適用</a:t>
            </a:r>
            <a:endParaRPr lang="en-US" altLang="ja-JP" dirty="0" smtClean="0">
              <a:solidFill>
                <a:schemeClr val="tx1"/>
              </a:solidFill>
              <a:latin typeface="Meiryo UI" panose="020B0604030504040204" pitchFamily="50" charset="-128"/>
              <a:ea typeface="Meiryo UI" panose="020B0604030504040204" pitchFamily="50" charset="-128"/>
            </a:endParaRPr>
          </a:p>
          <a:p>
            <a:pPr marL="263525" indent="-84138">
              <a:lnSpc>
                <a:spcPct val="120000"/>
              </a:lnSpc>
            </a:pPr>
            <a:r>
              <a:rPr lang="ja-JP" altLang="en-US" dirty="0" smtClean="0">
                <a:solidFill>
                  <a:schemeClr val="tx1"/>
                </a:solidFill>
                <a:latin typeface="Meiryo UI" panose="020B0604030504040204" pitchFamily="50" charset="-128"/>
                <a:ea typeface="Meiryo UI" panose="020B0604030504040204" pitchFamily="50" charset="-128"/>
              </a:rPr>
              <a:t>　　①　一般客室におけるバリアフリー基準の創設（ＵＤルーム１、ＵＤルーム２）</a:t>
            </a:r>
            <a:endParaRPr lang="en-US" altLang="ja-JP" dirty="0" smtClean="0">
              <a:solidFill>
                <a:schemeClr val="tx1"/>
              </a:solidFill>
              <a:latin typeface="Meiryo UI" panose="020B0604030504040204" pitchFamily="50" charset="-128"/>
              <a:ea typeface="Meiryo UI" panose="020B0604030504040204" pitchFamily="50" charset="-128"/>
            </a:endParaRPr>
          </a:p>
          <a:p>
            <a:pPr marL="263525" indent="-84138">
              <a:lnSpc>
                <a:spcPct val="120000"/>
              </a:lnSpc>
            </a:pPr>
            <a:r>
              <a:rPr lang="ja-JP" altLang="en-US" dirty="0">
                <a:solidFill>
                  <a:schemeClr val="tx1"/>
                </a:solidFill>
                <a:latin typeface="Meiryo UI" panose="020B0604030504040204" pitchFamily="50" charset="-128"/>
                <a:ea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rPr>
              <a:t>　②　車いす使用者用客室のバリアフリー基準の強化</a:t>
            </a:r>
            <a:endParaRPr lang="en-US" altLang="ja-JP" dirty="0" smtClean="0">
              <a:solidFill>
                <a:schemeClr val="tx1"/>
              </a:solidFill>
              <a:latin typeface="Meiryo UI" panose="020B0604030504040204" pitchFamily="50" charset="-128"/>
              <a:ea typeface="Meiryo UI" panose="020B0604030504040204" pitchFamily="50" charset="-128"/>
            </a:endParaRPr>
          </a:p>
          <a:p>
            <a:pPr marL="263525" indent="-84138">
              <a:lnSpc>
                <a:spcPct val="120000"/>
              </a:lnSpc>
            </a:pPr>
            <a:r>
              <a:rPr lang="ja-JP" altLang="en-US" dirty="0" smtClean="0">
                <a:solidFill>
                  <a:schemeClr val="tx1"/>
                </a:solidFill>
                <a:latin typeface="Meiryo UI" panose="020B0604030504040204" pitchFamily="50" charset="-128"/>
                <a:ea typeface="Meiryo UI" panose="020B0604030504040204" pitchFamily="50" charset="-128"/>
              </a:rPr>
              <a:t>　　</a:t>
            </a:r>
            <a:r>
              <a:rPr lang="ja-JP" altLang="en-US" dirty="0">
                <a:solidFill>
                  <a:schemeClr val="tx1"/>
                </a:solidFill>
                <a:latin typeface="Meiryo UI" panose="020B0604030504040204" pitchFamily="50" charset="-128"/>
                <a:ea typeface="Meiryo UI" panose="020B0604030504040204" pitchFamily="50" charset="-128"/>
              </a:rPr>
              <a:t>③</a:t>
            </a:r>
            <a:r>
              <a:rPr lang="ja-JP" altLang="en-US" dirty="0" smtClean="0">
                <a:solidFill>
                  <a:schemeClr val="tx1"/>
                </a:solidFill>
                <a:latin typeface="Meiryo UI" panose="020B0604030504040204" pitchFamily="50" charset="-128"/>
                <a:ea typeface="Meiryo UI" panose="020B0604030504040204" pitchFamily="50" charset="-128"/>
              </a:rPr>
              <a:t>　バリアフリー情報の公表制度の創設</a:t>
            </a:r>
            <a:endParaRPr lang="en-US" altLang="ja-JP"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5" name="図 14"/>
          <p:cNvPicPr>
            <a:picLocks noChangeAspect="1"/>
          </p:cNvPicPr>
          <p:nvPr/>
        </p:nvPicPr>
        <p:blipFill>
          <a:blip r:embed="rId3"/>
          <a:stretch>
            <a:fillRect/>
          </a:stretch>
        </p:blipFill>
        <p:spPr>
          <a:xfrm>
            <a:off x="1807512" y="3567988"/>
            <a:ext cx="5452270" cy="3098638"/>
          </a:xfrm>
          <a:prstGeom prst="rect">
            <a:avLst/>
          </a:prstGeom>
        </p:spPr>
      </p:pic>
      <p:cxnSp>
        <p:nvCxnSpPr>
          <p:cNvPr id="3" name="直線コネクタ 2"/>
          <p:cNvCxnSpPr/>
          <p:nvPr/>
        </p:nvCxnSpPr>
        <p:spPr>
          <a:xfrm flipH="1">
            <a:off x="5329238" y="4205288"/>
            <a:ext cx="881063" cy="89535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flipH="1">
            <a:off x="4448176" y="6103088"/>
            <a:ext cx="881062" cy="23103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6429176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角丸四角形 37"/>
          <p:cNvSpPr/>
          <p:nvPr/>
        </p:nvSpPr>
        <p:spPr>
          <a:xfrm>
            <a:off x="107504" y="1871710"/>
            <a:ext cx="8928992" cy="4875454"/>
          </a:xfrm>
          <a:prstGeom prst="roundRect">
            <a:avLst>
              <a:gd name="adj" fmla="val 416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a:lnSpc>
                <a:spcPct val="13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0" y="440416"/>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「大阪府鉄道駅等バリアフリー化促進方針」の策定（</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R2.3</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予定）</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0" y="827752"/>
            <a:ext cx="9144000" cy="831372"/>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3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全ての人が自らの意思で自由に移動でき、社会に参加できる福祉のまちづくりを進めるため、</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3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鉄道駅等の更なるバリアフリー化を促進する方針を策定</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テキスト ボックス 42"/>
          <p:cNvSpPr txBox="1"/>
          <p:nvPr/>
        </p:nvSpPr>
        <p:spPr>
          <a:xfrm>
            <a:off x="325269" y="1671655"/>
            <a:ext cx="697627" cy="400110"/>
          </a:xfrm>
          <a:prstGeom prst="rect">
            <a:avLst/>
          </a:prstGeom>
          <a:solidFill>
            <a:schemeClr val="tx2">
              <a:lumMod val="40000"/>
              <a:lumOff val="60000"/>
            </a:schemeClr>
          </a:solidFill>
        </p:spPr>
        <p:txBody>
          <a:bodyPr wrap="none" rtlCol="0" anchor="ctr" anchorCtr="0">
            <a:spAutoFit/>
          </a:bodyPr>
          <a:lstStyle/>
          <a:p>
            <a:r>
              <a:rPr lang="ja-JP" altLang="en-US" sz="2000" b="1" dirty="0">
                <a:latin typeface="Meiryo UI" panose="020B0604030504040204" pitchFamily="50" charset="-128"/>
                <a:ea typeface="Meiryo UI" panose="020B0604030504040204" pitchFamily="50" charset="-128"/>
              </a:rPr>
              <a:t>概要</a:t>
            </a:r>
          </a:p>
        </p:txBody>
      </p:sp>
      <p:sp>
        <p:nvSpPr>
          <p:cNvPr id="17"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安心</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してくらすことができる住まいと都市</a:t>
            </a:r>
          </a:p>
        </p:txBody>
      </p:sp>
      <p:sp>
        <p:nvSpPr>
          <p:cNvPr id="18"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18</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正方形/長方形 22"/>
          <p:cNvSpPr/>
          <p:nvPr/>
        </p:nvSpPr>
        <p:spPr bwMode="white">
          <a:xfrm>
            <a:off x="234979" y="2162715"/>
            <a:ext cx="8603242" cy="4434635"/>
          </a:xfrm>
          <a:prstGeom prst="rect">
            <a:avLst/>
          </a:prstGeom>
          <a:solidFill>
            <a:schemeClr val="bg1"/>
          </a:solidFill>
          <a:ln w="3175">
            <a:noFill/>
          </a:ln>
        </p:spPr>
        <p:style>
          <a:lnRef idx="2">
            <a:schemeClr val="accent1">
              <a:shade val="50000"/>
            </a:schemeClr>
          </a:lnRef>
          <a:fillRef idx="1">
            <a:schemeClr val="accent1"/>
          </a:fillRef>
          <a:effectRef idx="0">
            <a:schemeClr val="accent1"/>
          </a:effectRef>
          <a:fontRef idx="minor">
            <a:schemeClr val="lt1"/>
          </a:fontRef>
        </p:style>
        <p:txBody>
          <a:bodyPr lIns="36000" tIns="72000" rIns="36000" bIns="72000" numCol="1" rtlCol="0" anchor="t" anchorCtr="0"/>
          <a:lstStyle/>
          <a:p>
            <a:pPr marL="179388" indent="-96838">
              <a:lnSpc>
                <a:spcPct val="120000"/>
              </a:lnSpc>
            </a:pPr>
            <a:r>
              <a:rPr lang="ja-JP" altLang="en-US" sz="1600" dirty="0" smtClean="0">
                <a:solidFill>
                  <a:schemeClr val="tx1"/>
                </a:solidFill>
                <a:latin typeface="Meiryo UI" panose="020B0604030504040204" pitchFamily="50" charset="-128"/>
                <a:ea typeface="Meiryo UI" panose="020B0604030504040204" pitchFamily="50" charset="-128"/>
              </a:rPr>
              <a:t>　１．鉄道駅の更なるバリアフリー化</a:t>
            </a:r>
            <a:endParaRPr lang="en-US" altLang="ja-JP" sz="1600" dirty="0" smtClean="0">
              <a:solidFill>
                <a:schemeClr val="tx1"/>
              </a:solidFill>
              <a:latin typeface="Meiryo UI" panose="020B0604030504040204" pitchFamily="50" charset="-128"/>
              <a:ea typeface="Meiryo UI" panose="020B0604030504040204" pitchFamily="50" charset="-128"/>
            </a:endParaRPr>
          </a:p>
          <a:p>
            <a:pPr marL="179388" indent="-96838">
              <a:lnSpc>
                <a:spcPct val="120000"/>
              </a:lnSpc>
            </a:pPr>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　　　</a:t>
            </a:r>
            <a:r>
              <a:rPr lang="en-US" altLang="ja-JP" sz="1600" dirty="0" smtClean="0">
                <a:solidFill>
                  <a:schemeClr val="tx1"/>
                </a:solidFill>
                <a:latin typeface="Meiryo UI" panose="020B0604030504040204" pitchFamily="50" charset="-128"/>
                <a:ea typeface="Meiryo UI" panose="020B0604030504040204" pitchFamily="50" charset="-128"/>
              </a:rPr>
              <a:t>1</a:t>
            </a:r>
            <a:r>
              <a:rPr lang="ja-JP" altLang="en-US" sz="1600" dirty="0" smtClean="0">
                <a:solidFill>
                  <a:schemeClr val="tx1"/>
                </a:solidFill>
                <a:latin typeface="Meiryo UI" panose="020B0604030504040204" pitchFamily="50" charset="-128"/>
                <a:ea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rPr>
              <a:t>1</a:t>
            </a:r>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　</a:t>
            </a:r>
            <a:r>
              <a:rPr lang="en-US" altLang="ja-JP" sz="1600" dirty="0" smtClean="0">
                <a:solidFill>
                  <a:schemeClr val="tx1"/>
                </a:solidFill>
                <a:latin typeface="Meiryo UI" panose="020B0604030504040204" pitchFamily="50" charset="-128"/>
                <a:ea typeface="Meiryo UI" panose="020B0604030504040204" pitchFamily="50" charset="-128"/>
              </a:rPr>
              <a:t>3</a:t>
            </a:r>
            <a:r>
              <a:rPr lang="ja-JP" altLang="en-US" sz="1600" dirty="0" smtClean="0">
                <a:solidFill>
                  <a:schemeClr val="tx1"/>
                </a:solidFill>
                <a:latin typeface="Meiryo UI" panose="020B0604030504040204" pitchFamily="50" charset="-128"/>
                <a:ea typeface="Meiryo UI" panose="020B0604030504040204" pitchFamily="50" charset="-128"/>
              </a:rPr>
              <a:t>千人／日以上の鉄道駅等における</a:t>
            </a:r>
            <a:r>
              <a:rPr lang="en-US" altLang="ja-JP" sz="1600" dirty="0" smtClean="0">
                <a:solidFill>
                  <a:schemeClr val="tx1"/>
                </a:solidFill>
                <a:latin typeface="Meiryo UI" panose="020B0604030504040204" pitchFamily="50" charset="-128"/>
                <a:ea typeface="Meiryo UI" panose="020B0604030504040204" pitchFamily="50" charset="-128"/>
              </a:rPr>
              <a:t>1</a:t>
            </a:r>
            <a:r>
              <a:rPr lang="ja-JP" altLang="en-US" sz="1600" dirty="0" smtClean="0">
                <a:solidFill>
                  <a:schemeClr val="tx1"/>
                </a:solidFill>
                <a:latin typeface="Meiryo UI" panose="020B0604030504040204" pitchFamily="50" charset="-128"/>
                <a:ea typeface="Meiryo UI" panose="020B0604030504040204" pitchFamily="50" charset="-128"/>
              </a:rPr>
              <a:t>ルート以上のバリアフリー化（継続）</a:t>
            </a:r>
            <a:endParaRPr lang="en-US" altLang="ja-JP" sz="1600" dirty="0" smtClean="0">
              <a:solidFill>
                <a:schemeClr val="tx1"/>
              </a:solidFill>
              <a:latin typeface="Meiryo UI" panose="020B0604030504040204" pitchFamily="50" charset="-128"/>
              <a:ea typeface="Meiryo UI" panose="020B0604030504040204" pitchFamily="50" charset="-128"/>
            </a:endParaRPr>
          </a:p>
          <a:p>
            <a:pPr marL="179388" indent="-96838">
              <a:lnSpc>
                <a:spcPct val="120000"/>
              </a:lnSpc>
            </a:pPr>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　　　</a:t>
            </a:r>
            <a:r>
              <a:rPr lang="en-US" altLang="ja-JP" sz="1600" dirty="0" smtClean="0">
                <a:solidFill>
                  <a:schemeClr val="tx1"/>
                </a:solidFill>
                <a:latin typeface="Meiryo UI" panose="020B0604030504040204" pitchFamily="50" charset="-128"/>
                <a:ea typeface="Meiryo UI" panose="020B0604030504040204" pitchFamily="50" charset="-128"/>
              </a:rPr>
              <a:t>1</a:t>
            </a:r>
            <a:r>
              <a:rPr lang="ja-JP" altLang="en-US" sz="1600" dirty="0" smtClean="0">
                <a:solidFill>
                  <a:schemeClr val="tx1"/>
                </a:solidFill>
                <a:latin typeface="Meiryo UI" panose="020B0604030504040204" pitchFamily="50" charset="-128"/>
                <a:ea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rPr>
              <a:t>2</a:t>
            </a:r>
            <a:r>
              <a:rPr lang="ja-JP" altLang="en-US" sz="1600" dirty="0" smtClean="0">
                <a:solidFill>
                  <a:schemeClr val="tx1"/>
                </a:solidFill>
                <a:latin typeface="Meiryo UI" panose="020B0604030504040204" pitchFamily="50" charset="-128"/>
                <a:ea typeface="Meiryo UI" panose="020B0604030504040204" pitchFamily="50" charset="-128"/>
              </a:rPr>
              <a:t>　　</a:t>
            </a:r>
            <a:r>
              <a:rPr lang="en-US" altLang="ja-JP" sz="1600" dirty="0" smtClean="0">
                <a:solidFill>
                  <a:schemeClr val="tx1"/>
                </a:solidFill>
                <a:latin typeface="Meiryo UI" panose="020B0604030504040204" pitchFamily="50" charset="-128"/>
                <a:ea typeface="Meiryo UI" panose="020B0604030504040204" pitchFamily="50" charset="-128"/>
              </a:rPr>
              <a:t>UD</a:t>
            </a:r>
            <a:r>
              <a:rPr lang="ja-JP" altLang="en-US" sz="1600" dirty="0" smtClean="0">
                <a:solidFill>
                  <a:schemeClr val="tx1"/>
                </a:solidFill>
                <a:latin typeface="Meiryo UI" panose="020B0604030504040204" pitchFamily="50" charset="-128"/>
                <a:ea typeface="Meiryo UI" panose="020B0604030504040204" pitchFamily="50" charset="-128"/>
              </a:rPr>
              <a:t>の視点に立った鉄道駅等の更なるバリアフリー化（複数ルート化等）　　</a:t>
            </a:r>
            <a:endParaRPr lang="en-US" altLang="ja-JP" sz="1600" dirty="0" smtClean="0">
              <a:solidFill>
                <a:schemeClr val="tx1"/>
              </a:solidFill>
              <a:latin typeface="Meiryo UI" panose="020B0604030504040204" pitchFamily="50" charset="-128"/>
              <a:ea typeface="Meiryo UI" panose="020B0604030504040204" pitchFamily="50" charset="-128"/>
            </a:endParaRPr>
          </a:p>
          <a:p>
            <a:pPr marL="179388" indent="-96838">
              <a:lnSpc>
                <a:spcPct val="120000"/>
              </a:lnSpc>
            </a:pPr>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　　　</a:t>
            </a:r>
            <a:r>
              <a:rPr lang="en-US" altLang="ja-JP" sz="1600" dirty="0" smtClean="0">
                <a:solidFill>
                  <a:schemeClr val="tx1"/>
                </a:solidFill>
                <a:latin typeface="Meiryo UI" panose="020B0604030504040204" pitchFamily="50" charset="-128"/>
                <a:ea typeface="Meiryo UI" panose="020B0604030504040204" pitchFamily="50" charset="-128"/>
              </a:rPr>
              <a:t>1</a:t>
            </a:r>
            <a:r>
              <a:rPr lang="ja-JP" altLang="en-US" sz="1600" dirty="0" smtClean="0">
                <a:solidFill>
                  <a:schemeClr val="tx1"/>
                </a:solidFill>
                <a:latin typeface="Meiryo UI" panose="020B0604030504040204" pitchFamily="50" charset="-128"/>
                <a:ea typeface="Meiryo UI" panose="020B0604030504040204" pitchFamily="50" charset="-128"/>
              </a:rPr>
              <a:t>－</a:t>
            </a:r>
            <a:r>
              <a:rPr lang="en-US" altLang="ja-JP" sz="1600" dirty="0" smtClean="0">
                <a:solidFill>
                  <a:schemeClr val="tx1"/>
                </a:solidFill>
                <a:latin typeface="Meiryo UI" panose="020B0604030504040204" pitchFamily="50" charset="-128"/>
                <a:ea typeface="Meiryo UI" panose="020B0604030504040204" pitchFamily="50" charset="-128"/>
              </a:rPr>
              <a:t>3</a:t>
            </a:r>
            <a:r>
              <a:rPr lang="ja-JP" altLang="en-US" sz="1600" dirty="0" smtClean="0">
                <a:solidFill>
                  <a:schemeClr val="tx1"/>
                </a:solidFill>
                <a:latin typeface="Meiryo UI" panose="020B0604030504040204" pitchFamily="50" charset="-128"/>
                <a:ea typeface="Meiryo UI" panose="020B0604030504040204" pitchFamily="50" charset="-128"/>
              </a:rPr>
              <a:t>　　万博に向けた鉄道駅等のバリアフリー化（大阪環状線内の乗換え駅等）</a:t>
            </a:r>
            <a:endParaRPr lang="en-US" altLang="ja-JP" sz="1600" dirty="0" smtClean="0">
              <a:solidFill>
                <a:schemeClr val="tx1"/>
              </a:solidFill>
              <a:latin typeface="Meiryo UI" panose="020B0604030504040204" pitchFamily="50" charset="-128"/>
              <a:ea typeface="Meiryo UI" panose="020B0604030504040204" pitchFamily="50" charset="-128"/>
            </a:endParaRPr>
          </a:p>
          <a:p>
            <a:pPr marL="179388" indent="-96838">
              <a:lnSpc>
                <a:spcPct val="120000"/>
              </a:lnSpc>
            </a:pPr>
            <a:r>
              <a:rPr lang="ja-JP" altLang="en-US" sz="1600" dirty="0" smtClean="0">
                <a:solidFill>
                  <a:schemeClr val="tx1"/>
                </a:solidFill>
                <a:latin typeface="Meiryo UI" panose="020B0604030504040204" pitchFamily="50" charset="-128"/>
                <a:ea typeface="Meiryo UI" panose="020B0604030504040204" pitchFamily="50" charset="-128"/>
              </a:rPr>
              <a:t>　２．駅ホームにおける安全性向上</a:t>
            </a:r>
            <a:endParaRPr lang="en-US" altLang="ja-JP" sz="1600" dirty="0" smtClean="0">
              <a:solidFill>
                <a:schemeClr val="tx1"/>
              </a:solidFill>
              <a:latin typeface="Meiryo UI" panose="020B0604030504040204" pitchFamily="50" charset="-128"/>
              <a:ea typeface="Meiryo UI" panose="020B0604030504040204" pitchFamily="50" charset="-128"/>
            </a:endParaRPr>
          </a:p>
          <a:p>
            <a:pPr marL="179388" indent="-96838">
              <a:lnSpc>
                <a:spcPct val="120000"/>
              </a:lnSpc>
            </a:pPr>
            <a:r>
              <a:rPr lang="ja-JP" altLang="en-US" sz="1600" dirty="0" smtClean="0">
                <a:solidFill>
                  <a:schemeClr val="tx1"/>
                </a:solidFill>
                <a:latin typeface="Meiryo UI" panose="020B0604030504040204" pitchFamily="50" charset="-128"/>
                <a:ea typeface="Meiryo UI" panose="020B0604030504040204" pitchFamily="50" charset="-128"/>
              </a:rPr>
              <a:t>　３．ハード対策にあわせたソフト対策</a:t>
            </a:r>
            <a:endParaRPr lang="en-US" altLang="ja-JP" sz="1600" dirty="0" smtClean="0">
              <a:solidFill>
                <a:schemeClr val="tx1"/>
              </a:solidFill>
              <a:latin typeface="Meiryo UI" panose="020B0604030504040204" pitchFamily="50" charset="-128"/>
              <a:ea typeface="Meiryo UI" panose="020B0604030504040204" pitchFamily="50" charset="-128"/>
            </a:endParaRPr>
          </a:p>
          <a:p>
            <a:pPr marL="179388" indent="-96838">
              <a:lnSpc>
                <a:spcPct val="120000"/>
              </a:lnSpc>
            </a:pPr>
            <a:r>
              <a:rPr lang="ja-JP" altLang="en-US" sz="1600" dirty="0">
                <a:solidFill>
                  <a:schemeClr val="tx1"/>
                </a:solidFill>
                <a:latin typeface="Meiryo UI" panose="020B0604030504040204" pitchFamily="50" charset="-128"/>
                <a:ea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rPr>
              <a:t>４．駅とまちの面的・一体的なバリアフリー化</a:t>
            </a:r>
            <a:endParaRPr lang="en-US" altLang="ja-JP" sz="1600" dirty="0">
              <a:solidFill>
                <a:schemeClr val="tx1"/>
              </a:solidFill>
              <a:latin typeface="Meiryo UI" panose="020B0604030504040204" pitchFamily="50" charset="-128"/>
              <a:ea typeface="Meiryo UI" panose="020B0604030504040204" pitchFamily="50" charset="-128"/>
            </a:endParaRPr>
          </a:p>
        </p:txBody>
      </p:sp>
      <p:pic>
        <p:nvPicPr>
          <p:cNvPr id="10" name="図 9"/>
          <p:cNvPicPr>
            <a:picLocks noChangeAspect="1"/>
          </p:cNvPicPr>
          <p:nvPr/>
        </p:nvPicPr>
        <p:blipFill>
          <a:blip r:embed="rId3"/>
          <a:stretch>
            <a:fillRect/>
          </a:stretch>
        </p:blipFill>
        <p:spPr>
          <a:xfrm>
            <a:off x="3887893" y="4524435"/>
            <a:ext cx="2160052" cy="1618657"/>
          </a:xfrm>
          <a:prstGeom prst="rect">
            <a:avLst/>
          </a:prstGeom>
        </p:spPr>
      </p:pic>
      <p:pic>
        <p:nvPicPr>
          <p:cNvPr id="11" name="図 10"/>
          <p:cNvPicPr>
            <a:picLocks noChangeAspect="1"/>
          </p:cNvPicPr>
          <p:nvPr/>
        </p:nvPicPr>
        <p:blipFill>
          <a:blip r:embed="rId4"/>
          <a:stretch>
            <a:fillRect/>
          </a:stretch>
        </p:blipFill>
        <p:spPr>
          <a:xfrm>
            <a:off x="6348006" y="4501022"/>
            <a:ext cx="2221367" cy="1629600"/>
          </a:xfrm>
          <a:prstGeom prst="rect">
            <a:avLst/>
          </a:prstGeom>
        </p:spPr>
      </p:pic>
      <p:pic>
        <p:nvPicPr>
          <p:cNvPr id="12" name="図 11"/>
          <p:cNvPicPr>
            <a:picLocks noChangeAspect="1"/>
          </p:cNvPicPr>
          <p:nvPr/>
        </p:nvPicPr>
        <p:blipFill>
          <a:blip r:embed="rId5"/>
          <a:stretch>
            <a:fillRect/>
          </a:stretch>
        </p:blipFill>
        <p:spPr>
          <a:xfrm>
            <a:off x="657032" y="4513493"/>
            <a:ext cx="3091882" cy="1629599"/>
          </a:xfrm>
          <a:prstGeom prst="rect">
            <a:avLst/>
          </a:prstGeom>
        </p:spPr>
      </p:pic>
      <p:sp>
        <p:nvSpPr>
          <p:cNvPr id="14" name="テキスト ボックス 13"/>
          <p:cNvSpPr txBox="1"/>
          <p:nvPr/>
        </p:nvSpPr>
        <p:spPr>
          <a:xfrm>
            <a:off x="4046197" y="6298594"/>
            <a:ext cx="2088639" cy="307777"/>
          </a:xfrm>
          <a:prstGeom prst="rect">
            <a:avLst/>
          </a:prstGeom>
          <a:noFill/>
        </p:spPr>
        <p:txBody>
          <a:bodyPr wrap="square" rtlCol="0">
            <a:spAutoFit/>
          </a:bodyPr>
          <a:lstStyle/>
          <a:p>
            <a:r>
              <a:rPr kumimoji="1" lang="en-US" altLang="ja-JP" sz="1400" dirty="0" smtClean="0">
                <a:latin typeface="Meiryo UI" panose="020B0604030504040204" pitchFamily="50" charset="-128"/>
                <a:ea typeface="Meiryo UI" panose="020B0604030504040204" pitchFamily="50" charset="-128"/>
              </a:rPr>
              <a:t>【</a:t>
            </a:r>
            <a:r>
              <a:rPr kumimoji="1" lang="ja-JP" altLang="en-US" sz="1400" dirty="0" smtClean="0">
                <a:latin typeface="Meiryo UI" panose="020B0604030504040204" pitchFamily="50" charset="-128"/>
                <a:ea typeface="Meiryo UI" panose="020B0604030504040204" pitchFamily="50" charset="-128"/>
              </a:rPr>
              <a:t>可動式ホーム柵</a:t>
            </a:r>
            <a:r>
              <a:rPr kumimoji="1" lang="en-US" altLang="ja-JP" sz="1400" dirty="0" smtClean="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p:txBody>
      </p:sp>
      <p:sp>
        <p:nvSpPr>
          <p:cNvPr id="15" name="テキスト ボックス 14"/>
          <p:cNvSpPr txBox="1"/>
          <p:nvPr/>
        </p:nvSpPr>
        <p:spPr>
          <a:xfrm>
            <a:off x="6512748" y="6307614"/>
            <a:ext cx="2056625" cy="307777"/>
          </a:xfrm>
          <a:prstGeom prst="rect">
            <a:avLst/>
          </a:prstGeom>
          <a:noFill/>
        </p:spPr>
        <p:txBody>
          <a:bodyPr wrap="square" rtlCol="0">
            <a:spAutoFit/>
          </a:bodyPr>
          <a:lstStyle/>
          <a:p>
            <a:r>
              <a:rPr kumimoji="1" lang="en-US" altLang="ja-JP" sz="1400" dirty="0" smtClean="0">
                <a:latin typeface="Meiryo UI" panose="020B0604030504040204" pitchFamily="50" charset="-128"/>
                <a:ea typeface="Meiryo UI" panose="020B0604030504040204" pitchFamily="50" charset="-128"/>
              </a:rPr>
              <a:t>【</a:t>
            </a:r>
            <a:r>
              <a:rPr kumimoji="1" lang="ja-JP" altLang="en-US" sz="1400" dirty="0" smtClean="0">
                <a:latin typeface="Meiryo UI" panose="020B0604030504040204" pitchFamily="50" charset="-128"/>
                <a:ea typeface="Meiryo UI" panose="020B0604030504040204" pitchFamily="50" charset="-128"/>
              </a:rPr>
              <a:t>床面整列乗車シート</a:t>
            </a:r>
            <a:r>
              <a:rPr kumimoji="1" lang="en-US" altLang="ja-JP" sz="1400" dirty="0" smtClean="0">
                <a:latin typeface="Meiryo UI" panose="020B0604030504040204" pitchFamily="50" charset="-128"/>
                <a:ea typeface="Meiryo UI" panose="020B0604030504040204" pitchFamily="50" charset="-128"/>
              </a:rPr>
              <a:t>】</a:t>
            </a:r>
            <a:endParaRPr kumimoji="1" lang="ja-JP" altLang="en-US" sz="1400" dirty="0">
              <a:latin typeface="Meiryo UI" panose="020B0604030504040204" pitchFamily="50" charset="-128"/>
              <a:ea typeface="Meiryo UI" panose="020B0604030504040204" pitchFamily="50" charset="-128"/>
            </a:endParaRPr>
          </a:p>
        </p:txBody>
      </p:sp>
      <p:sp>
        <p:nvSpPr>
          <p:cNvPr id="16" name="テキスト ボックス 2"/>
          <p:cNvSpPr txBox="1">
            <a:spLocks noChangeArrowheads="1"/>
          </p:cNvSpPr>
          <p:nvPr/>
        </p:nvSpPr>
        <p:spPr bwMode="auto">
          <a:xfrm>
            <a:off x="785736" y="6280208"/>
            <a:ext cx="2757442" cy="307777"/>
          </a:xfrm>
          <a:prstGeom prst="rect">
            <a:avLst/>
          </a:prstGeom>
          <a:noFill/>
          <a:ln w="9525">
            <a:noFill/>
            <a:miter lim="800000"/>
            <a:headEnd/>
            <a:tailEnd/>
          </a:ln>
        </p:spPr>
        <p:txBody>
          <a:bodyPr rot="0" vert="horz" wrap="square" lIns="91440" tIns="45720" rIns="91440" bIns="45720" anchor="t" anchorCtr="0">
            <a:spAutoFit/>
          </a:bodyPr>
          <a:lstStyle/>
          <a:p>
            <a:pPr algn="just">
              <a:spcAft>
                <a:spcPts val="0"/>
              </a:spcAft>
            </a:pPr>
            <a:r>
              <a:rPr lang="en-US" altLang="ja-JP" sz="1400" kern="100" dirty="0" smtClean="0">
                <a:latin typeface="Meiryo UI" panose="020B0604030504040204" pitchFamily="50" charset="-128"/>
                <a:ea typeface="Meiryo UI" panose="020B0604030504040204" pitchFamily="50" charset="-128"/>
                <a:cs typeface="Times New Roman" panose="02020603050405020304" pitchFamily="18" charset="0"/>
              </a:rPr>
              <a:t>【</a:t>
            </a:r>
            <a:r>
              <a:rPr lang="ja-JP" sz="1400" kern="100" dirty="0" smtClean="0">
                <a:effectLst/>
                <a:latin typeface="Meiryo UI" panose="020B0604030504040204" pitchFamily="50" charset="-128"/>
                <a:ea typeface="Meiryo UI" panose="020B0604030504040204" pitchFamily="50" charset="-128"/>
                <a:cs typeface="Times New Roman" panose="02020603050405020304" pitchFamily="18" charset="0"/>
              </a:rPr>
              <a:t>バリアフリールート</a:t>
            </a:r>
            <a:r>
              <a:rPr lang="ja-JP" sz="1400" kern="100" dirty="0">
                <a:effectLst/>
                <a:latin typeface="Meiryo UI" panose="020B0604030504040204" pitchFamily="50" charset="-128"/>
                <a:ea typeface="Meiryo UI" panose="020B0604030504040204" pitchFamily="50" charset="-128"/>
                <a:cs typeface="Times New Roman" panose="02020603050405020304" pitchFamily="18" charset="0"/>
              </a:rPr>
              <a:t>の</a:t>
            </a:r>
            <a:r>
              <a:rPr lang="ja-JP" sz="1400" kern="100" dirty="0" smtClean="0">
                <a:effectLst/>
                <a:latin typeface="Meiryo UI" panose="020B0604030504040204" pitchFamily="50" charset="-128"/>
                <a:ea typeface="Meiryo UI" panose="020B0604030504040204" pitchFamily="50" charset="-128"/>
                <a:cs typeface="Times New Roman" panose="02020603050405020304" pitchFamily="18" charset="0"/>
              </a:rPr>
              <a:t>複数化</a:t>
            </a:r>
            <a:r>
              <a:rPr lang="ja-JP" altLang="en-US" sz="1400" kern="100" dirty="0" smtClean="0">
                <a:effectLst/>
                <a:latin typeface="Meiryo UI" panose="020B0604030504040204" pitchFamily="50" charset="-128"/>
                <a:ea typeface="Meiryo UI" panose="020B0604030504040204" pitchFamily="50" charset="-128"/>
                <a:cs typeface="Times New Roman" panose="02020603050405020304" pitchFamily="18" charset="0"/>
              </a:rPr>
              <a:t>の例</a:t>
            </a:r>
            <a:r>
              <a:rPr lang="en-US" altLang="ja-JP" sz="1400" kern="100" dirty="0" smtClean="0">
                <a:latin typeface="Meiryo UI" panose="020B0604030504040204" pitchFamily="50" charset="-128"/>
                <a:ea typeface="Meiryo UI" panose="020B0604030504040204" pitchFamily="50" charset="-128"/>
                <a:cs typeface="Times New Roman" panose="02020603050405020304" pitchFamily="18" charset="0"/>
              </a:rPr>
              <a:t>】</a:t>
            </a:r>
            <a:endParaRPr lang="ja-JP" sz="1400" kern="100" dirty="0">
              <a:effectLst/>
              <a:latin typeface="Meiryo UI" panose="020B0604030504040204" pitchFamily="50" charset="-128"/>
              <a:ea typeface="Meiryo UI" panose="020B0604030504040204" pitchFamily="50" charset="-128"/>
              <a:cs typeface="Times New Roman" panose="02020603050405020304" pitchFamily="18" charset="0"/>
            </a:endParaRPr>
          </a:p>
        </p:txBody>
      </p:sp>
    </p:spTree>
    <p:extLst>
      <p:ext uri="{BB962C8B-B14F-4D97-AF65-F5344CB8AC3E}">
        <p14:creationId xmlns:p14="http://schemas.microsoft.com/office/powerpoint/2010/main" val="255866240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角丸四角形 37"/>
          <p:cNvSpPr/>
          <p:nvPr/>
        </p:nvSpPr>
        <p:spPr>
          <a:xfrm>
            <a:off x="135639" y="2109012"/>
            <a:ext cx="8872723" cy="970589"/>
          </a:xfrm>
          <a:prstGeom prst="roundRect">
            <a:avLst>
              <a:gd name="adj" fmla="val 416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a:lnSpc>
                <a:spcPct val="13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テキスト ボックス 12"/>
          <p:cNvSpPr txBox="1"/>
          <p:nvPr/>
        </p:nvSpPr>
        <p:spPr>
          <a:xfrm>
            <a:off x="0" y="440416"/>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府営住宅ストックの有効活用と地域主権の推進</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正方形/長方形 3"/>
          <p:cNvSpPr/>
          <p:nvPr/>
        </p:nvSpPr>
        <p:spPr>
          <a:xfrm>
            <a:off x="0" y="827752"/>
            <a:ext cx="9144000" cy="1152999"/>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3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福祉施策と連携した住民サービスの提供及び基礎自治体が主体的に公的資産をまちづくりに有効に活用するという地域主権の観点から、市町との緊密な連携・協力のもと、</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府営住宅の市・町への移管を推進</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安心</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してくらすことができる住まいと都市</a:t>
            </a:r>
          </a:p>
        </p:txBody>
      </p:sp>
      <p:sp>
        <p:nvSpPr>
          <p:cNvPr id="19" name="正方形/長方形 18"/>
          <p:cNvSpPr/>
          <p:nvPr/>
        </p:nvSpPr>
        <p:spPr>
          <a:xfrm>
            <a:off x="34929" y="2311859"/>
            <a:ext cx="9008361" cy="791361"/>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30000"/>
              </a:lnSpc>
              <a:spcBef>
                <a:spcPts val="300"/>
              </a:spcBef>
              <a:defRPr/>
            </a:pPr>
            <a:r>
              <a:rPr lang="en-US" altLang="ja-JP" sz="1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H31.4</a:t>
            </a:r>
            <a:r>
              <a:rPr lang="ja-JP" altLang="en-US" sz="17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700" dirty="0" err="1">
                <a:solidFill>
                  <a:schemeClr val="tx1"/>
                </a:solidFill>
                <a:latin typeface="Meiryo UI" panose="020B0604030504040204" pitchFamily="50" charset="-128"/>
                <a:ea typeface="Meiryo UI" panose="020B0604030504040204" pitchFamily="50" charset="-128"/>
                <a:cs typeface="Meiryo UI" panose="020B0604030504040204" pitchFamily="50" charset="-128"/>
              </a:rPr>
              <a:t>第</a:t>
            </a:r>
            <a:r>
              <a:rPr lang="en-US" altLang="ja-JP" sz="1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次移管として</a:t>
            </a:r>
            <a:r>
              <a:rPr lang="ja-JP" altLang="en-US" sz="1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、門真住宅、門真千石西町住宅、門真四宮住宅を門真市に移管</a:t>
            </a:r>
            <a:endParaRPr lang="en-US" altLang="ja-JP" sz="1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30000"/>
              </a:lnSpc>
              <a:spcBef>
                <a:spcPts val="300"/>
              </a:spcBef>
              <a:defRPr/>
            </a:pPr>
            <a:r>
              <a:rPr lang="en-US" altLang="ja-JP" sz="1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R2.</a:t>
            </a:r>
            <a:r>
              <a:rPr lang="en-US" altLang="ja-JP" sz="1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7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に第</a:t>
            </a:r>
            <a:r>
              <a:rPr lang="en-US" altLang="ja-JP" sz="1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次移管として、池田神田住宅を池田市に移管予定</a:t>
            </a:r>
            <a:r>
              <a:rPr lang="ja-JP" altLang="en-US" sz="1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R2.1</a:t>
            </a:r>
            <a:r>
              <a:rPr lang="ja-JP" altLang="en-US" sz="1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移管協定締結</a:t>
            </a:r>
            <a:r>
              <a:rPr lang="ja-JP" altLang="en-US" sz="17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7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5" name="角丸四角形 74"/>
          <p:cNvSpPr/>
          <p:nvPr/>
        </p:nvSpPr>
        <p:spPr>
          <a:xfrm>
            <a:off x="5125214" y="5629460"/>
            <a:ext cx="3721987" cy="1057090"/>
          </a:xfrm>
          <a:prstGeom prst="roundRect">
            <a:avLst>
              <a:gd name="adj" fmla="val 9375"/>
            </a:avLst>
          </a:prstGeom>
          <a:solidFill>
            <a:schemeClr val="accent2">
              <a:lumMod val="40000"/>
              <a:lumOff val="60000"/>
              <a:alpha val="82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36000" tIns="36000" rIns="36000" bIns="36000" rtlCol="0" anchor="ctr"/>
          <a:lstStyle/>
          <a:p>
            <a:pPr marL="91440" indent="-91440">
              <a:lnSpc>
                <a:spcPts val="1200"/>
              </a:lnSpc>
              <a:spcBef>
                <a:spcPts val="300"/>
              </a:spcBef>
              <a:spcAft>
                <a:spcPts val="0"/>
              </a:spcAft>
            </a:pPr>
            <a:r>
              <a:rPr lang="ja-JP" sz="1100" kern="1200" dirty="0">
                <a:solidFill>
                  <a:srgbClr val="000000"/>
                </a:solidFill>
                <a:effectLst/>
                <a:latin typeface="ＭＳ Ｐゴシック" panose="020B0600070205080204" pitchFamily="50" charset="-128"/>
                <a:ea typeface="Meiryo UI" panose="020B0604030504040204" pitchFamily="50" charset="-128"/>
                <a:cs typeface="Times New Roman" panose="02020603050405020304" pitchFamily="18" charset="0"/>
              </a:rPr>
              <a:t>・門真住宅活用用地のまちづくりへの活用</a:t>
            </a:r>
            <a:endParaRPr lang="ja-JP" sz="11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82550" indent="-82550">
              <a:lnSpc>
                <a:spcPts val="1200"/>
              </a:lnSpc>
              <a:spcAft>
                <a:spcPts val="0"/>
              </a:spcAft>
            </a:pPr>
            <a:r>
              <a:rPr lang="ja-JP" sz="1100" kern="1200" dirty="0">
                <a:solidFill>
                  <a:srgbClr val="000000"/>
                </a:solidFill>
                <a:effectLst/>
                <a:latin typeface="ＭＳ Ｐゴシック" panose="020B0600070205080204" pitchFamily="50" charset="-128"/>
                <a:ea typeface="Meiryo UI" panose="020B0604030504040204" pitchFamily="50" charset="-128"/>
                <a:cs typeface="Times New Roman" panose="02020603050405020304" pitchFamily="18" charset="0"/>
              </a:rPr>
              <a:t>（スポーツ機能・防災機能を有する公園の整備、民間住宅</a:t>
            </a:r>
            <a:r>
              <a:rPr lang="ja-JP" sz="1100" kern="1200" dirty="0" smtClean="0">
                <a:solidFill>
                  <a:srgbClr val="000000"/>
                </a:solidFill>
                <a:effectLst/>
                <a:latin typeface="ＭＳ Ｐゴシック" panose="020B0600070205080204" pitchFamily="50" charset="-128"/>
                <a:ea typeface="Meiryo UI" panose="020B0604030504040204" pitchFamily="50" charset="-128"/>
                <a:cs typeface="Times New Roman" panose="02020603050405020304" pitchFamily="18" charset="0"/>
              </a:rPr>
              <a:t>の</a:t>
            </a:r>
            <a:endParaRPr lang="en-US" altLang="ja-JP" sz="1100" kern="1200" dirty="0" smtClean="0">
              <a:solidFill>
                <a:srgbClr val="000000"/>
              </a:solidFill>
              <a:effectLst/>
              <a:latin typeface="ＭＳ Ｐゴシック" panose="020B0600070205080204" pitchFamily="50" charset="-128"/>
              <a:ea typeface="Meiryo UI" panose="020B0604030504040204" pitchFamily="50" charset="-128"/>
              <a:cs typeface="Times New Roman" panose="02020603050405020304" pitchFamily="18" charset="0"/>
            </a:endParaRPr>
          </a:p>
          <a:p>
            <a:pPr marL="82550" indent="-82550">
              <a:lnSpc>
                <a:spcPts val="1200"/>
              </a:lnSpc>
              <a:spcAft>
                <a:spcPts val="0"/>
              </a:spcAft>
            </a:pPr>
            <a:r>
              <a:rPr lang="ja-JP" altLang="en-US" sz="1100" dirty="0">
                <a:solidFill>
                  <a:srgbClr val="000000"/>
                </a:solidFill>
                <a:latin typeface="ＭＳ Ｐゴシック" panose="020B0600070205080204" pitchFamily="50" charset="-128"/>
                <a:ea typeface="Meiryo UI" panose="020B0604030504040204" pitchFamily="50" charset="-128"/>
                <a:cs typeface="Times New Roman" panose="02020603050405020304" pitchFamily="18" charset="0"/>
              </a:rPr>
              <a:t>　</a:t>
            </a:r>
            <a:r>
              <a:rPr lang="ja-JP" altLang="en-US" sz="1100" dirty="0" smtClean="0">
                <a:solidFill>
                  <a:srgbClr val="000000"/>
                </a:solidFill>
                <a:latin typeface="ＭＳ Ｐゴシック" panose="020B0600070205080204" pitchFamily="50" charset="-128"/>
                <a:ea typeface="Meiryo UI" panose="020B0604030504040204" pitchFamily="50" charset="-128"/>
                <a:cs typeface="Times New Roman" panose="02020603050405020304" pitchFamily="18" charset="0"/>
              </a:rPr>
              <a:t> </a:t>
            </a:r>
            <a:r>
              <a:rPr lang="ja-JP" sz="1100" kern="1200" dirty="0" smtClean="0">
                <a:solidFill>
                  <a:srgbClr val="000000"/>
                </a:solidFill>
                <a:effectLst/>
                <a:latin typeface="ＭＳ Ｐゴシック" panose="020B0600070205080204" pitchFamily="50" charset="-128"/>
                <a:ea typeface="Meiryo UI" panose="020B0604030504040204" pitchFamily="50" charset="-128"/>
                <a:cs typeface="Times New Roman" panose="02020603050405020304" pitchFamily="18" charset="0"/>
              </a:rPr>
              <a:t>供給</a:t>
            </a:r>
            <a:r>
              <a:rPr lang="ja-JP" sz="1100" kern="1200" dirty="0">
                <a:solidFill>
                  <a:srgbClr val="000000"/>
                </a:solidFill>
                <a:effectLst/>
                <a:latin typeface="ＭＳ Ｐゴシック" panose="020B0600070205080204" pitchFamily="50" charset="-128"/>
                <a:ea typeface="Meiryo UI" panose="020B0604030504040204" pitchFamily="50" charset="-128"/>
                <a:cs typeface="Times New Roman" panose="02020603050405020304" pitchFamily="18" charset="0"/>
              </a:rPr>
              <a:t>促進等）</a:t>
            </a:r>
            <a:endParaRPr lang="ja-JP" sz="11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91440" indent="-91440">
              <a:lnSpc>
                <a:spcPts val="1200"/>
              </a:lnSpc>
              <a:spcBef>
                <a:spcPts val="300"/>
              </a:spcBef>
              <a:spcAft>
                <a:spcPts val="0"/>
              </a:spcAft>
            </a:pPr>
            <a:r>
              <a:rPr lang="ja-JP" sz="1100" kern="1200" dirty="0">
                <a:solidFill>
                  <a:srgbClr val="000000"/>
                </a:solidFill>
                <a:effectLst/>
                <a:latin typeface="ＭＳ Ｐゴシック" panose="020B0600070205080204" pitchFamily="50" charset="-128"/>
                <a:ea typeface="Meiryo UI" panose="020B0604030504040204" pitchFamily="50" charset="-128"/>
                <a:cs typeface="Times New Roman" panose="02020603050405020304" pitchFamily="18" charset="0"/>
              </a:rPr>
              <a:t>・空室活用による地域課題の解消</a:t>
            </a:r>
            <a:endParaRPr lang="ja-JP" sz="11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91440" indent="-91440">
              <a:lnSpc>
                <a:spcPts val="1200"/>
              </a:lnSpc>
              <a:spcBef>
                <a:spcPts val="300"/>
              </a:spcBef>
              <a:spcAft>
                <a:spcPts val="0"/>
              </a:spcAft>
            </a:pPr>
            <a:r>
              <a:rPr lang="ja-JP" sz="1100" kern="1200" dirty="0">
                <a:solidFill>
                  <a:srgbClr val="000000"/>
                </a:solidFill>
                <a:effectLst/>
                <a:latin typeface="ＭＳ Ｐゴシック" panose="020B0600070205080204" pitchFamily="50" charset="-128"/>
                <a:ea typeface="Meiryo UI" panose="020B0604030504040204" pitchFamily="50" charset="-128"/>
                <a:cs typeface="Times New Roman" panose="02020603050405020304" pitchFamily="18" charset="0"/>
              </a:rPr>
              <a:t>・将来的な一体建替えによるまちづくり用地の創出　など</a:t>
            </a:r>
            <a:endParaRPr lang="ja-JP" sz="11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76" name="角丸四角形 75"/>
          <p:cNvSpPr/>
          <p:nvPr/>
        </p:nvSpPr>
        <p:spPr>
          <a:xfrm>
            <a:off x="5125216" y="3261121"/>
            <a:ext cx="3721987" cy="1129904"/>
          </a:xfrm>
          <a:prstGeom prst="roundRect">
            <a:avLst>
              <a:gd name="adj" fmla="val 3899"/>
            </a:avLst>
          </a:prstGeom>
          <a:solidFill>
            <a:schemeClr val="accent2">
              <a:lumMod val="40000"/>
              <a:lumOff val="60000"/>
              <a:alpha val="82000"/>
            </a:schemeClr>
          </a:solidFill>
          <a:ln w="12700" cap="flat" cmpd="sng" algn="ctr">
            <a:solidFill>
              <a:srgbClr val="5B9BD5">
                <a:shade val="50000"/>
              </a:srgbClr>
            </a:solidFill>
            <a:prstDash val="solid"/>
            <a:miter lim="800000"/>
          </a:ln>
          <a:effectLst/>
        </p:spPr>
        <p:txBody>
          <a:bodyPr wrap="square" lIns="36000" tIns="36000" rIns="36000" bIns="36000" rtlCol="0" anchor="ctr">
            <a:noAutofit/>
          </a:bodyPr>
          <a:lstStyle/>
          <a:p>
            <a:pPr marL="90170" indent="-90170">
              <a:lnSpc>
                <a:spcPts val="1200"/>
              </a:lnSpc>
              <a:spcBef>
                <a:spcPts val="300"/>
              </a:spcBef>
              <a:spcAft>
                <a:spcPts val="0"/>
              </a:spcAft>
            </a:pPr>
            <a:r>
              <a:rPr lang="ja-JP" sz="1100" kern="1200" dirty="0">
                <a:solidFill>
                  <a:srgbClr val="000000"/>
                </a:solidFill>
                <a:effectLst/>
                <a:latin typeface="ＭＳ Ｐゴシック" panose="020B0600070205080204" pitchFamily="50" charset="-128"/>
                <a:ea typeface="Meiryo UI" panose="020B0604030504040204" pitchFamily="50" charset="-128"/>
                <a:cs typeface="Times New Roman" panose="02020603050405020304" pitchFamily="18" charset="0"/>
              </a:rPr>
              <a:t>・利便性の高い立地特性を</a:t>
            </a:r>
            <a:r>
              <a:rPr lang="ja-JP" sz="1100" kern="1200" dirty="0" smtClean="0">
                <a:solidFill>
                  <a:srgbClr val="000000"/>
                </a:solidFill>
                <a:effectLst/>
                <a:latin typeface="ＭＳ Ｐゴシック" panose="020B0600070205080204" pitchFamily="50" charset="-128"/>
                <a:ea typeface="Meiryo UI" panose="020B0604030504040204" pitchFamily="50" charset="-128"/>
                <a:cs typeface="Times New Roman" panose="02020603050405020304" pitchFamily="18" charset="0"/>
              </a:rPr>
              <a:t>活かし</a:t>
            </a:r>
            <a:r>
              <a:rPr lang="ja-JP" altLang="en-US" sz="1100" kern="1200" dirty="0" smtClean="0">
                <a:solidFill>
                  <a:srgbClr val="000000"/>
                </a:solidFill>
                <a:effectLst/>
                <a:latin typeface="ＭＳ Ｐゴシック" panose="020B0600070205080204" pitchFamily="50" charset="-128"/>
                <a:ea typeface="Meiryo UI" panose="020B0604030504040204" pitchFamily="50" charset="-128"/>
                <a:cs typeface="Times New Roman" panose="02020603050405020304" pitchFamily="18" charset="0"/>
              </a:rPr>
              <a:t>た</a:t>
            </a:r>
            <a:r>
              <a:rPr lang="ja-JP" sz="1100" kern="1200" dirty="0" smtClean="0">
                <a:solidFill>
                  <a:srgbClr val="000000"/>
                </a:solidFill>
                <a:effectLst/>
                <a:latin typeface="ＭＳ Ｐゴシック" panose="020B0600070205080204" pitchFamily="50" charset="-128"/>
                <a:ea typeface="Meiryo UI" panose="020B0604030504040204" pitchFamily="50" charset="-128"/>
                <a:cs typeface="Times New Roman" panose="02020603050405020304" pitchFamily="18" charset="0"/>
              </a:rPr>
              <a:t>新婚・子育て世帯の呼込み</a:t>
            </a:r>
            <a:endParaRPr lang="ja-JP" sz="1100" dirty="0" smtClean="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90170" indent="-90170">
              <a:lnSpc>
                <a:spcPts val="1200"/>
              </a:lnSpc>
              <a:spcBef>
                <a:spcPts val="300"/>
              </a:spcBef>
              <a:spcAft>
                <a:spcPts val="0"/>
              </a:spcAft>
            </a:pPr>
            <a:r>
              <a:rPr lang="ja-JP" sz="1100" kern="1200" dirty="0" smtClean="0">
                <a:solidFill>
                  <a:srgbClr val="000000"/>
                </a:solidFill>
                <a:effectLst/>
                <a:latin typeface="ＭＳ Ｐゴシック" panose="020B0600070205080204" pitchFamily="50" charset="-128"/>
                <a:ea typeface="Meiryo UI" panose="020B0604030504040204" pitchFamily="50" charset="-128"/>
                <a:cs typeface="Times New Roman" panose="02020603050405020304" pitchFamily="18" charset="0"/>
              </a:rPr>
              <a:t>・</a:t>
            </a:r>
            <a:r>
              <a:rPr lang="ja-JP" sz="1100" kern="1200" dirty="0">
                <a:solidFill>
                  <a:srgbClr val="000000"/>
                </a:solidFill>
                <a:effectLst/>
                <a:latin typeface="ＭＳ Ｐゴシック" panose="020B0600070205080204" pitchFamily="50" charset="-128"/>
                <a:ea typeface="Meiryo UI" panose="020B0604030504040204" pitchFamily="50" charset="-128"/>
                <a:cs typeface="Times New Roman" panose="02020603050405020304" pitchFamily="18" charset="0"/>
              </a:rPr>
              <a:t>北部地域の災害に強いまちづくりとの連携</a:t>
            </a:r>
            <a:endParaRPr lang="ja-JP" sz="11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90170" indent="-90170">
              <a:lnSpc>
                <a:spcPts val="1200"/>
              </a:lnSpc>
              <a:spcBef>
                <a:spcPts val="300"/>
              </a:spcBef>
              <a:spcAft>
                <a:spcPts val="0"/>
              </a:spcAft>
            </a:pPr>
            <a:r>
              <a:rPr lang="ja-JP" sz="1100" kern="1200" dirty="0">
                <a:solidFill>
                  <a:srgbClr val="000000"/>
                </a:solidFill>
                <a:effectLst/>
                <a:latin typeface="ＭＳ Ｐゴシック" panose="020B0600070205080204" pitchFamily="50" charset="-128"/>
                <a:ea typeface="Meiryo UI" panose="020B0604030504040204" pitchFamily="50" charset="-128"/>
                <a:cs typeface="Times New Roman" panose="02020603050405020304" pitchFamily="18" charset="0"/>
              </a:rPr>
              <a:t>・市営住宅事業との連携</a:t>
            </a:r>
            <a:endParaRPr lang="ja-JP" sz="11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90170" indent="-90170">
              <a:lnSpc>
                <a:spcPts val="1200"/>
              </a:lnSpc>
              <a:spcBef>
                <a:spcPts val="300"/>
              </a:spcBef>
              <a:spcAft>
                <a:spcPts val="0"/>
              </a:spcAft>
            </a:pPr>
            <a:r>
              <a:rPr lang="ja-JP" sz="1100" kern="1200" dirty="0">
                <a:solidFill>
                  <a:srgbClr val="000000"/>
                </a:solidFill>
                <a:effectLst/>
                <a:latin typeface="ＭＳ Ｐゴシック" panose="020B0600070205080204" pitchFamily="50" charset="-128"/>
                <a:ea typeface="Meiryo UI" panose="020B0604030504040204" pitchFamily="50" charset="-128"/>
                <a:cs typeface="Times New Roman" panose="02020603050405020304" pitchFamily="18" charset="0"/>
              </a:rPr>
              <a:t>・空室活用による地域課題の解消</a:t>
            </a:r>
            <a:endParaRPr lang="ja-JP" sz="11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90170" indent="-90170">
              <a:lnSpc>
                <a:spcPts val="1200"/>
              </a:lnSpc>
              <a:spcBef>
                <a:spcPts val="300"/>
              </a:spcBef>
              <a:spcAft>
                <a:spcPts val="0"/>
              </a:spcAft>
            </a:pPr>
            <a:r>
              <a:rPr lang="ja-JP" sz="1100" kern="1200" dirty="0">
                <a:solidFill>
                  <a:srgbClr val="000000"/>
                </a:solidFill>
                <a:effectLst/>
                <a:latin typeface="ＭＳ Ｐゴシック" panose="020B0600070205080204" pitchFamily="50" charset="-128"/>
                <a:ea typeface="Meiryo UI" panose="020B0604030504040204" pitchFamily="50" charset="-128"/>
                <a:cs typeface="Times New Roman" panose="02020603050405020304" pitchFamily="18" charset="0"/>
              </a:rPr>
              <a:t>・将来的な一体建替えに</a:t>
            </a:r>
            <a:r>
              <a:rPr lang="ja-JP" sz="1100" kern="1200" dirty="0" smtClean="0">
                <a:solidFill>
                  <a:srgbClr val="000000"/>
                </a:solidFill>
                <a:effectLst/>
                <a:latin typeface="ＭＳ Ｐゴシック" panose="020B0600070205080204" pitchFamily="50" charset="-128"/>
                <a:ea typeface="Meiryo UI" panose="020B0604030504040204" pitchFamily="50" charset="-128"/>
                <a:cs typeface="Times New Roman" panose="02020603050405020304" pitchFamily="18" charset="0"/>
              </a:rPr>
              <a:t>よるまちづくり用地の創出　など</a:t>
            </a:r>
            <a:endParaRPr lang="ja-JP" sz="11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77" name="角丸四角形 76"/>
          <p:cNvSpPr/>
          <p:nvPr/>
        </p:nvSpPr>
        <p:spPr>
          <a:xfrm>
            <a:off x="5125214" y="4583723"/>
            <a:ext cx="3721987" cy="864577"/>
          </a:xfrm>
          <a:prstGeom prst="roundRect">
            <a:avLst>
              <a:gd name="adj" fmla="val 9375"/>
            </a:avLst>
          </a:prstGeom>
          <a:solidFill>
            <a:schemeClr val="accent2">
              <a:lumMod val="40000"/>
              <a:lumOff val="60000"/>
              <a:alpha val="82000"/>
            </a:schemeClr>
          </a:solidFill>
          <a:ln w="12700" cap="flat" cmpd="sng" algn="ctr">
            <a:solidFill>
              <a:srgbClr val="5B9BD5">
                <a:shade val="50000"/>
              </a:srgbClr>
            </a:solidFill>
            <a:prstDash val="solid"/>
            <a:miter lim="800000"/>
          </a:ln>
          <a:effectLst/>
        </p:spPr>
        <p:txBody>
          <a:bodyPr wrap="square" lIns="36000" tIns="36000" rIns="36000" bIns="36000" rtlCol="0" anchor="ctr">
            <a:noAutofit/>
          </a:bodyPr>
          <a:lstStyle/>
          <a:p>
            <a:pPr marL="90170" indent="-90170">
              <a:lnSpc>
                <a:spcPts val="1200"/>
              </a:lnSpc>
              <a:spcBef>
                <a:spcPts val="300"/>
              </a:spcBef>
              <a:spcAft>
                <a:spcPts val="0"/>
              </a:spcAft>
            </a:pPr>
            <a:r>
              <a:rPr lang="ja-JP" sz="1100" kern="1200" dirty="0">
                <a:solidFill>
                  <a:srgbClr val="000000"/>
                </a:solidFill>
                <a:effectLst/>
                <a:latin typeface="ＭＳ Ｐゴシック" panose="020B0600070205080204" pitchFamily="50" charset="-128"/>
                <a:ea typeface="Meiryo UI" panose="020B0604030504040204" pitchFamily="50" charset="-128"/>
                <a:cs typeface="Times New Roman" panose="02020603050405020304" pitchFamily="18" charset="0"/>
              </a:rPr>
              <a:t>・特定公共賃貸住宅を活用した新婚・子育て世帯の呼込み</a:t>
            </a:r>
            <a:endParaRPr lang="ja-JP" sz="11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90170" indent="-90170">
              <a:lnSpc>
                <a:spcPts val="1200"/>
              </a:lnSpc>
              <a:spcBef>
                <a:spcPts val="300"/>
              </a:spcBef>
              <a:spcAft>
                <a:spcPts val="0"/>
              </a:spcAft>
            </a:pPr>
            <a:r>
              <a:rPr lang="ja-JP" sz="1100" kern="1200" dirty="0">
                <a:solidFill>
                  <a:srgbClr val="000000"/>
                </a:solidFill>
                <a:effectLst/>
                <a:latin typeface="ＭＳ Ｐゴシック" panose="020B0600070205080204" pitchFamily="50" charset="-128"/>
                <a:ea typeface="Meiryo UI" panose="020B0604030504040204" pitchFamily="50" charset="-128"/>
                <a:cs typeface="Times New Roman" panose="02020603050405020304" pitchFamily="18" charset="0"/>
              </a:rPr>
              <a:t>・空室活用による地域課題の解消</a:t>
            </a:r>
            <a:endParaRPr lang="ja-JP" sz="11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marL="90170" indent="-90170">
              <a:lnSpc>
                <a:spcPts val="1200"/>
              </a:lnSpc>
              <a:spcBef>
                <a:spcPts val="300"/>
              </a:spcBef>
              <a:spcAft>
                <a:spcPts val="0"/>
              </a:spcAft>
            </a:pPr>
            <a:r>
              <a:rPr lang="ja-JP" sz="1100" kern="1200" dirty="0">
                <a:solidFill>
                  <a:srgbClr val="000000"/>
                </a:solidFill>
                <a:effectLst/>
                <a:latin typeface="ＭＳ Ｐゴシック" panose="020B0600070205080204" pitchFamily="50" charset="-128"/>
                <a:ea typeface="Meiryo UI" panose="020B0604030504040204" pitchFamily="50" charset="-128"/>
                <a:cs typeface="Times New Roman" panose="02020603050405020304" pitchFamily="18" charset="0"/>
              </a:rPr>
              <a:t>・将来的な一体建替えによるまちづくり用地の創出　など</a:t>
            </a:r>
            <a:endParaRPr lang="ja-JP" sz="11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nvGrpSpPr>
          <p:cNvPr id="3" name="グループ化 2"/>
          <p:cNvGrpSpPr/>
          <p:nvPr/>
        </p:nvGrpSpPr>
        <p:grpSpPr>
          <a:xfrm>
            <a:off x="489894" y="3281632"/>
            <a:ext cx="4136517" cy="3602544"/>
            <a:chOff x="489894" y="3281632"/>
            <a:chExt cx="4136517" cy="3602544"/>
          </a:xfrm>
        </p:grpSpPr>
        <p:pic>
          <p:nvPicPr>
            <p:cNvPr id="2" name="図 1"/>
            <p:cNvPicPr>
              <a:picLocks noChangeAspect="1"/>
            </p:cNvPicPr>
            <p:nvPr/>
          </p:nvPicPr>
          <p:blipFill>
            <a:blip r:embed="rId3"/>
            <a:stretch>
              <a:fillRect/>
            </a:stretch>
          </p:blipFill>
          <p:spPr>
            <a:xfrm>
              <a:off x="489894" y="3281632"/>
              <a:ext cx="4136517" cy="3602544"/>
            </a:xfrm>
            <a:prstGeom prst="rect">
              <a:avLst/>
            </a:prstGeom>
          </p:spPr>
        </p:pic>
        <p:sp>
          <p:nvSpPr>
            <p:cNvPr id="34" name="円/楕円 79"/>
            <p:cNvSpPr/>
            <p:nvPr/>
          </p:nvSpPr>
          <p:spPr>
            <a:xfrm rot="10800000">
              <a:off x="759852" y="4133096"/>
              <a:ext cx="1852051" cy="804828"/>
            </a:xfrm>
            <a:prstGeom prst="ellipse">
              <a:avLst/>
            </a:prstGeom>
            <a:solidFill>
              <a:schemeClr val="accent1">
                <a:lumMod val="75000"/>
                <a:alpha val="33000"/>
              </a:scheme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35" name="円/楕円 136"/>
            <p:cNvSpPr/>
            <p:nvPr/>
          </p:nvSpPr>
          <p:spPr>
            <a:xfrm>
              <a:off x="2241190" y="3414034"/>
              <a:ext cx="1412755" cy="777240"/>
            </a:xfrm>
            <a:prstGeom prst="ellipse">
              <a:avLst/>
            </a:prstGeom>
            <a:solidFill>
              <a:srgbClr val="FF9900">
                <a:alpha val="40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39" name="円/楕円 136"/>
            <p:cNvSpPr/>
            <p:nvPr/>
          </p:nvSpPr>
          <p:spPr>
            <a:xfrm rot="7171869">
              <a:off x="3645518" y="4100725"/>
              <a:ext cx="1067784" cy="819512"/>
            </a:xfrm>
            <a:prstGeom prst="ellipse">
              <a:avLst/>
            </a:prstGeom>
            <a:solidFill>
              <a:srgbClr val="FF9900">
                <a:alpha val="40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40" name="円/楕円 136"/>
            <p:cNvSpPr/>
            <p:nvPr/>
          </p:nvSpPr>
          <p:spPr>
            <a:xfrm rot="1483732">
              <a:off x="2081108" y="5023903"/>
              <a:ext cx="2032990" cy="1064892"/>
            </a:xfrm>
            <a:prstGeom prst="ellipse">
              <a:avLst/>
            </a:prstGeom>
            <a:solidFill>
              <a:srgbClr val="FF9900">
                <a:alpha val="40000"/>
              </a:srgbClr>
            </a:solid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41" name="上下矢印 40"/>
            <p:cNvSpPr/>
            <p:nvPr/>
          </p:nvSpPr>
          <p:spPr>
            <a:xfrm rot="16200000">
              <a:off x="2954541" y="3993931"/>
              <a:ext cx="424815" cy="1110090"/>
            </a:xfrm>
            <a:prstGeom prst="upDownArrow">
              <a:avLst>
                <a:gd name="adj1" fmla="val 44576"/>
                <a:gd name="adj2" fmla="val 27066"/>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42" name="上下矢印 41"/>
            <p:cNvSpPr/>
            <p:nvPr/>
          </p:nvSpPr>
          <p:spPr>
            <a:xfrm rot="14948744">
              <a:off x="1756094" y="3585513"/>
              <a:ext cx="424815" cy="857078"/>
            </a:xfrm>
            <a:prstGeom prst="upDownArrow">
              <a:avLst>
                <a:gd name="adj1" fmla="val 44576"/>
                <a:gd name="adj2" fmla="val 27066"/>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44" name="上下矢印 43"/>
            <p:cNvSpPr/>
            <p:nvPr/>
          </p:nvSpPr>
          <p:spPr>
            <a:xfrm rot="17963967">
              <a:off x="1724845" y="4392525"/>
              <a:ext cx="424815" cy="1011407"/>
            </a:xfrm>
            <a:prstGeom prst="upDownArrow">
              <a:avLst>
                <a:gd name="adj1" fmla="val 44576"/>
                <a:gd name="adj2" fmla="val 27066"/>
              </a:avLst>
            </a:prstGeom>
            <a:solidFill>
              <a:schemeClr val="accent2">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ja-JP" altLang="en-US"/>
            </a:p>
          </p:txBody>
        </p:sp>
        <p:sp>
          <p:nvSpPr>
            <p:cNvPr id="45" name="テキスト ボックス 76"/>
            <p:cNvSpPr txBox="1"/>
            <p:nvPr/>
          </p:nvSpPr>
          <p:spPr>
            <a:xfrm rot="20400328">
              <a:off x="1501266" y="3900706"/>
              <a:ext cx="942252" cy="172324"/>
            </a:xfrm>
            <a:prstGeom prst="rect">
              <a:avLst/>
            </a:prstGeom>
            <a:noFill/>
          </p:spPr>
          <p:txBody>
            <a:bodyPr wrap="square" rtlCol="0">
              <a:noAutofit/>
            </a:bodyPr>
            <a:lstStyle/>
            <a:p>
              <a:pPr>
                <a:spcAft>
                  <a:spcPts val="0"/>
                </a:spcAft>
              </a:pPr>
              <a:r>
                <a:rPr lang="ja-JP" sz="800" kern="12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市営住宅との連携</a:t>
              </a:r>
              <a:endParaRPr lang="ja-JP" sz="1100" dirty="0">
                <a:effectLst/>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46" name="テキスト ボックス 76"/>
            <p:cNvSpPr txBox="1"/>
            <p:nvPr/>
          </p:nvSpPr>
          <p:spPr>
            <a:xfrm>
              <a:off x="2711693" y="4449348"/>
              <a:ext cx="942252" cy="172324"/>
            </a:xfrm>
            <a:prstGeom prst="rect">
              <a:avLst/>
            </a:prstGeom>
            <a:noFill/>
          </p:spPr>
          <p:txBody>
            <a:bodyPr wrap="square" rtlCol="0">
              <a:noAutofit/>
            </a:bodyPr>
            <a:lstStyle/>
            <a:p>
              <a:pPr>
                <a:spcAft>
                  <a:spcPts val="0"/>
                </a:spcAft>
              </a:pPr>
              <a:r>
                <a:rPr lang="ja-JP" sz="800" kern="12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市営住宅との連携</a:t>
              </a:r>
              <a:endParaRPr lang="ja-JP" sz="1100" dirty="0">
                <a:effectLst/>
                <a:latin typeface="Meiryo UI" panose="020B0604030504040204" pitchFamily="50" charset="-128"/>
                <a:ea typeface="Meiryo UI" panose="020B0604030504040204" pitchFamily="50" charset="-128"/>
                <a:cs typeface="ＭＳ Ｐゴシック" panose="020B0600070205080204" pitchFamily="50" charset="-128"/>
              </a:endParaRPr>
            </a:p>
          </p:txBody>
        </p:sp>
        <p:sp>
          <p:nvSpPr>
            <p:cNvPr id="47" name="テキスト ボックス 76"/>
            <p:cNvSpPr txBox="1"/>
            <p:nvPr/>
          </p:nvSpPr>
          <p:spPr>
            <a:xfrm rot="1892862">
              <a:off x="1488758" y="4794041"/>
              <a:ext cx="942252" cy="172324"/>
            </a:xfrm>
            <a:prstGeom prst="rect">
              <a:avLst/>
            </a:prstGeom>
            <a:noFill/>
          </p:spPr>
          <p:txBody>
            <a:bodyPr wrap="square" rtlCol="0">
              <a:noAutofit/>
            </a:bodyPr>
            <a:lstStyle/>
            <a:p>
              <a:pPr>
                <a:spcAft>
                  <a:spcPts val="0"/>
                </a:spcAft>
              </a:pPr>
              <a:r>
                <a:rPr lang="ja-JP" sz="800" kern="1200" dirty="0">
                  <a:solidFill>
                    <a:srgbClr val="000000"/>
                  </a:solidFill>
                  <a:effectLst/>
                  <a:latin typeface="Meiryo UI" panose="020B0604030504040204" pitchFamily="50" charset="-128"/>
                  <a:ea typeface="Meiryo UI" panose="020B0604030504040204" pitchFamily="50" charset="-128"/>
                  <a:cs typeface="Times New Roman" panose="02020603050405020304" pitchFamily="18" charset="0"/>
                </a:rPr>
                <a:t>市営住宅との連携</a:t>
              </a:r>
              <a:endParaRPr lang="ja-JP" sz="1100" dirty="0">
                <a:effectLst/>
                <a:latin typeface="Meiryo UI" panose="020B0604030504040204" pitchFamily="50" charset="-128"/>
                <a:ea typeface="Meiryo UI" panose="020B0604030504040204" pitchFamily="50" charset="-128"/>
                <a:cs typeface="ＭＳ Ｐゴシック" panose="020B0600070205080204" pitchFamily="50" charset="-128"/>
              </a:endParaRPr>
            </a:p>
          </p:txBody>
        </p:sp>
      </p:grpSp>
      <p:cxnSp>
        <p:nvCxnSpPr>
          <p:cNvPr id="25" name="直線コネクタ 24"/>
          <p:cNvCxnSpPr>
            <a:stCxn id="77" idx="1"/>
          </p:cNvCxnSpPr>
          <p:nvPr/>
        </p:nvCxnSpPr>
        <p:spPr>
          <a:xfrm flipH="1" flipV="1">
            <a:off x="4377438" y="4640324"/>
            <a:ext cx="747776" cy="375688"/>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7" name="直線コネクタ 26"/>
          <p:cNvCxnSpPr>
            <a:stCxn id="75" idx="1"/>
          </p:cNvCxnSpPr>
          <p:nvPr/>
        </p:nvCxnSpPr>
        <p:spPr>
          <a:xfrm flipH="1" flipV="1">
            <a:off x="3584486" y="5535314"/>
            <a:ext cx="1540728" cy="622691"/>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0" name="楕円 9"/>
          <p:cNvSpPr>
            <a:spLocks noChangeAspect="1"/>
          </p:cNvSpPr>
          <p:nvPr/>
        </p:nvSpPr>
        <p:spPr>
          <a:xfrm>
            <a:off x="3559732" y="5487918"/>
            <a:ext cx="100013" cy="100801"/>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32" name="楕円 31"/>
          <p:cNvSpPr>
            <a:spLocks noChangeAspect="1"/>
          </p:cNvSpPr>
          <p:nvPr/>
        </p:nvSpPr>
        <p:spPr>
          <a:xfrm>
            <a:off x="4293402" y="4571271"/>
            <a:ext cx="100013" cy="100801"/>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cxnSp>
        <p:nvCxnSpPr>
          <p:cNvPr id="21" name="直線コネクタ 20"/>
          <p:cNvCxnSpPr/>
          <p:nvPr/>
        </p:nvCxnSpPr>
        <p:spPr>
          <a:xfrm flipH="1" flipV="1">
            <a:off x="3166947" y="3584896"/>
            <a:ext cx="1958267" cy="22757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31" name="楕円 30"/>
          <p:cNvSpPr>
            <a:spLocks noChangeAspect="1"/>
          </p:cNvSpPr>
          <p:nvPr/>
        </p:nvSpPr>
        <p:spPr>
          <a:xfrm>
            <a:off x="3132812" y="3544000"/>
            <a:ext cx="100013" cy="100801"/>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solidFill>
                <a:schemeClr val="tx1"/>
              </a:solidFill>
            </a:endParaRPr>
          </a:p>
        </p:txBody>
      </p:sp>
      <p:sp>
        <p:nvSpPr>
          <p:cNvPr id="89" name="正方形/長方形 88"/>
          <p:cNvSpPr/>
          <p:nvPr/>
        </p:nvSpPr>
        <p:spPr>
          <a:xfrm>
            <a:off x="-52061" y="3125248"/>
            <a:ext cx="3542236" cy="312769"/>
          </a:xfrm>
          <a:prstGeom prst="rect">
            <a:avLst/>
          </a:prstGeom>
          <a:noFill/>
          <a:ln w="12700">
            <a:noFill/>
            <a:prstDash val="dash"/>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30000"/>
              </a:lnSpc>
              <a:spcBef>
                <a:spcPts val="300"/>
              </a:spcBef>
              <a:defRPr/>
            </a:pPr>
            <a:r>
              <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門真市</a:t>
            </a:r>
            <a:r>
              <a:rPr lang="ja-JP" altLang="en-US"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におけるまちづくりへの活用イメージ図</a:t>
            </a:r>
            <a:endPar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19</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3" name="テキスト ボックス 32"/>
          <p:cNvSpPr txBox="1"/>
          <p:nvPr/>
        </p:nvSpPr>
        <p:spPr>
          <a:xfrm>
            <a:off x="286704" y="1908957"/>
            <a:ext cx="4068146" cy="400110"/>
          </a:xfrm>
          <a:prstGeom prst="rect">
            <a:avLst/>
          </a:prstGeom>
          <a:solidFill>
            <a:schemeClr val="tx2">
              <a:lumMod val="40000"/>
              <a:lumOff val="60000"/>
            </a:schemeClr>
          </a:solidFill>
        </p:spPr>
        <p:txBody>
          <a:bodyPr wrap="square" rtlCol="0" anchor="ctr" anchorCtr="0">
            <a:spAutoFit/>
          </a:bodyPr>
          <a:lstStyle/>
          <a:p>
            <a:pPr algn="ctr"/>
            <a:r>
              <a:rPr lang="ja-JP" altLang="en-US" sz="2000" b="1" dirty="0" smtClean="0">
                <a:latin typeface="Meiryo UI" panose="020B0604030504040204" pitchFamily="50" charset="-128"/>
                <a:ea typeface="Meiryo UI" panose="020B0604030504040204" pitchFamily="50" charset="-128"/>
              </a:rPr>
              <a:t>市・町への移管実績</a:t>
            </a:r>
            <a:r>
              <a:rPr lang="ja-JP" altLang="en-US" sz="2000" b="1" dirty="0">
                <a:latin typeface="Meiryo UI" panose="020B0604030504040204" pitchFamily="50" charset="-128"/>
                <a:ea typeface="Meiryo UI" panose="020B0604030504040204" pitchFamily="50" charset="-128"/>
              </a:rPr>
              <a:t>（</a:t>
            </a:r>
            <a:r>
              <a:rPr lang="ja-JP" altLang="en-US" sz="2000" b="1" dirty="0" smtClean="0">
                <a:latin typeface="Meiryo UI" panose="020B0604030504040204" pitchFamily="50" charset="-128"/>
                <a:ea typeface="Meiryo UI" panose="020B0604030504040204" pitchFamily="50" charset="-128"/>
              </a:rPr>
              <a:t>令和元年度）</a:t>
            </a:r>
            <a:endParaRPr lang="ja-JP" altLang="en-US" sz="2000" b="1" dirty="0">
              <a:latin typeface="Meiryo UI" panose="020B0604030504040204" pitchFamily="50" charset="-128"/>
              <a:ea typeface="Meiryo UI" panose="020B0604030504040204" pitchFamily="50" charset="-128"/>
            </a:endParaRPr>
          </a:p>
        </p:txBody>
      </p:sp>
    </p:spTree>
    <p:extLst>
      <p:ext uri="{BB962C8B-B14F-4D97-AF65-F5344CB8AC3E}">
        <p14:creationId xmlns:p14="http://schemas.microsoft.com/office/powerpoint/2010/main" val="26416397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直線コネクタ 5"/>
          <p:cNvCxnSpPr/>
          <p:nvPr/>
        </p:nvCxnSpPr>
        <p:spPr>
          <a:xfrm>
            <a:off x="3392482" y="3423940"/>
            <a:ext cx="0" cy="1116104"/>
          </a:xfrm>
          <a:prstGeom prst="line">
            <a:avLst/>
          </a:prstGeom>
          <a:noFill/>
          <a:ln w="38100" cap="flat" cmpd="sng" algn="ctr">
            <a:solidFill>
              <a:srgbClr val="4F81BD"/>
            </a:solidFill>
            <a:prstDash val="solid"/>
            <a:headEnd type="none" w="med" len="med"/>
          </a:ln>
          <a:effectLst/>
        </p:spPr>
      </p:cxnSp>
      <p:cxnSp>
        <p:nvCxnSpPr>
          <p:cNvPr id="7" name="直線コネクタ 6"/>
          <p:cNvCxnSpPr/>
          <p:nvPr/>
        </p:nvCxnSpPr>
        <p:spPr>
          <a:xfrm>
            <a:off x="6300192" y="3171684"/>
            <a:ext cx="0" cy="1165472"/>
          </a:xfrm>
          <a:prstGeom prst="line">
            <a:avLst/>
          </a:prstGeom>
          <a:noFill/>
          <a:ln w="38100" cap="flat" cmpd="sng" algn="ctr">
            <a:solidFill>
              <a:srgbClr val="4F81BD"/>
            </a:solidFill>
            <a:prstDash val="solid"/>
            <a:headEnd type="none" w="med" len="med"/>
          </a:ln>
          <a:effectLst/>
        </p:spPr>
      </p:cxnSp>
      <p:sp>
        <p:nvSpPr>
          <p:cNvPr id="8" name="フリーフォーム 7"/>
          <p:cNvSpPr/>
          <p:nvPr/>
        </p:nvSpPr>
        <p:spPr>
          <a:xfrm>
            <a:off x="2046680" y="4006717"/>
            <a:ext cx="2600387" cy="314311"/>
          </a:xfrm>
          <a:custGeom>
            <a:avLst/>
            <a:gdLst>
              <a:gd name="connsiteX0" fmla="*/ 0 w 2603500"/>
              <a:gd name="connsiteY0" fmla="*/ 292100 h 292100"/>
              <a:gd name="connsiteX1" fmla="*/ 0 w 2603500"/>
              <a:gd name="connsiteY1" fmla="*/ 0 h 292100"/>
              <a:gd name="connsiteX2" fmla="*/ 2590800 w 2603500"/>
              <a:gd name="connsiteY2" fmla="*/ 0 h 292100"/>
              <a:gd name="connsiteX3" fmla="*/ 2590800 w 2603500"/>
              <a:gd name="connsiteY3" fmla="*/ 228600 h 292100"/>
              <a:gd name="connsiteX4" fmla="*/ 2603500 w 2603500"/>
              <a:gd name="connsiteY4" fmla="*/ 228600 h 292100"/>
              <a:gd name="connsiteX0" fmla="*/ 0 w 2590800"/>
              <a:gd name="connsiteY0" fmla="*/ 292100 h 292100"/>
              <a:gd name="connsiteX1" fmla="*/ 0 w 2590800"/>
              <a:gd name="connsiteY1" fmla="*/ 0 h 292100"/>
              <a:gd name="connsiteX2" fmla="*/ 2590800 w 2590800"/>
              <a:gd name="connsiteY2" fmla="*/ 0 h 292100"/>
              <a:gd name="connsiteX3" fmla="*/ 2590800 w 2590800"/>
              <a:gd name="connsiteY3" fmla="*/ 228600 h 292100"/>
              <a:gd name="connsiteX0" fmla="*/ 0 w 2590800"/>
              <a:gd name="connsiteY0" fmla="*/ 292100 h 292100"/>
              <a:gd name="connsiteX1" fmla="*/ 0 w 2590800"/>
              <a:gd name="connsiteY1" fmla="*/ 0 h 292100"/>
              <a:gd name="connsiteX2" fmla="*/ 2590800 w 2590800"/>
              <a:gd name="connsiteY2" fmla="*/ 0 h 292100"/>
              <a:gd name="connsiteX3" fmla="*/ 2590800 w 2590800"/>
              <a:gd name="connsiteY3" fmla="*/ 261458 h 292100"/>
            </a:gdLst>
            <a:ahLst/>
            <a:cxnLst>
              <a:cxn ang="0">
                <a:pos x="connsiteX0" y="connsiteY0"/>
              </a:cxn>
              <a:cxn ang="0">
                <a:pos x="connsiteX1" y="connsiteY1"/>
              </a:cxn>
              <a:cxn ang="0">
                <a:pos x="connsiteX2" y="connsiteY2"/>
              </a:cxn>
              <a:cxn ang="0">
                <a:pos x="connsiteX3" y="connsiteY3"/>
              </a:cxn>
            </a:cxnLst>
            <a:rect l="l" t="t" r="r" b="b"/>
            <a:pathLst>
              <a:path w="2590800" h="292100">
                <a:moveTo>
                  <a:pt x="0" y="292100"/>
                </a:moveTo>
                <a:lnTo>
                  <a:pt x="0" y="0"/>
                </a:lnTo>
                <a:lnTo>
                  <a:pt x="2590800" y="0"/>
                </a:lnTo>
                <a:lnTo>
                  <a:pt x="2590800" y="261458"/>
                </a:lnTo>
              </a:path>
            </a:pathLst>
          </a:custGeom>
          <a:noFill/>
          <a:ln w="38100" cap="flat" cmpd="sng" algn="ctr">
            <a:solidFill>
              <a:srgbClr val="4F81BD"/>
            </a:solidFill>
            <a:prstDash val="solid"/>
          </a:ln>
          <a:effectLst/>
        </p:spPr>
        <p:txBody>
          <a:bodyPr lIns="98161" tIns="49080" rIns="98161" bIns="49080" rtlCol="0" anchor="ctr"/>
          <a:lstStyle/>
          <a:p>
            <a:endParaRPr lang="ja-JP" altLang="en-US"/>
          </a:p>
        </p:txBody>
      </p:sp>
      <p:sp>
        <p:nvSpPr>
          <p:cNvPr id="12" name="フリーフォーム 11"/>
          <p:cNvSpPr/>
          <p:nvPr/>
        </p:nvSpPr>
        <p:spPr>
          <a:xfrm>
            <a:off x="5292079" y="4006717"/>
            <a:ext cx="2607999" cy="314673"/>
          </a:xfrm>
          <a:custGeom>
            <a:avLst/>
            <a:gdLst>
              <a:gd name="connsiteX0" fmla="*/ 0 w 2603500"/>
              <a:gd name="connsiteY0" fmla="*/ 292100 h 292100"/>
              <a:gd name="connsiteX1" fmla="*/ 0 w 2603500"/>
              <a:gd name="connsiteY1" fmla="*/ 0 h 292100"/>
              <a:gd name="connsiteX2" fmla="*/ 2590800 w 2603500"/>
              <a:gd name="connsiteY2" fmla="*/ 0 h 292100"/>
              <a:gd name="connsiteX3" fmla="*/ 2590800 w 2603500"/>
              <a:gd name="connsiteY3" fmla="*/ 228600 h 292100"/>
              <a:gd name="connsiteX4" fmla="*/ 2603500 w 2603500"/>
              <a:gd name="connsiteY4" fmla="*/ 228600 h 292100"/>
              <a:gd name="connsiteX0" fmla="*/ 0 w 2590800"/>
              <a:gd name="connsiteY0" fmla="*/ 292100 h 292100"/>
              <a:gd name="connsiteX1" fmla="*/ 0 w 2590800"/>
              <a:gd name="connsiteY1" fmla="*/ 0 h 292100"/>
              <a:gd name="connsiteX2" fmla="*/ 2590800 w 2590800"/>
              <a:gd name="connsiteY2" fmla="*/ 0 h 292100"/>
              <a:gd name="connsiteX3" fmla="*/ 2590800 w 2590800"/>
              <a:gd name="connsiteY3" fmla="*/ 228600 h 292100"/>
              <a:gd name="connsiteX0" fmla="*/ 0 w 2590800"/>
              <a:gd name="connsiteY0" fmla="*/ 292100 h 292100"/>
              <a:gd name="connsiteX1" fmla="*/ 0 w 2590800"/>
              <a:gd name="connsiteY1" fmla="*/ 0 h 292100"/>
              <a:gd name="connsiteX2" fmla="*/ 2590800 w 2590800"/>
              <a:gd name="connsiteY2" fmla="*/ 0 h 292100"/>
              <a:gd name="connsiteX3" fmla="*/ 2590800 w 2590800"/>
              <a:gd name="connsiteY3" fmla="*/ 261458 h 292100"/>
            </a:gdLst>
            <a:ahLst/>
            <a:cxnLst>
              <a:cxn ang="0">
                <a:pos x="connsiteX0" y="connsiteY0"/>
              </a:cxn>
              <a:cxn ang="0">
                <a:pos x="connsiteX1" y="connsiteY1"/>
              </a:cxn>
              <a:cxn ang="0">
                <a:pos x="connsiteX2" y="connsiteY2"/>
              </a:cxn>
              <a:cxn ang="0">
                <a:pos x="connsiteX3" y="connsiteY3"/>
              </a:cxn>
            </a:cxnLst>
            <a:rect l="l" t="t" r="r" b="b"/>
            <a:pathLst>
              <a:path w="2590800" h="292100">
                <a:moveTo>
                  <a:pt x="0" y="292100"/>
                </a:moveTo>
                <a:lnTo>
                  <a:pt x="0" y="0"/>
                </a:lnTo>
                <a:lnTo>
                  <a:pt x="2590800" y="0"/>
                </a:lnTo>
                <a:lnTo>
                  <a:pt x="2590800" y="261458"/>
                </a:lnTo>
              </a:path>
            </a:pathLst>
          </a:custGeom>
          <a:noFill/>
          <a:ln w="38100" cap="flat" cmpd="sng" algn="ctr">
            <a:solidFill>
              <a:srgbClr val="4F81BD"/>
            </a:solidFill>
            <a:prstDash val="solid"/>
          </a:ln>
          <a:effectLst/>
        </p:spPr>
        <p:txBody>
          <a:bodyPr lIns="98161" tIns="49080" rIns="98161" bIns="49080" rtlCol="0" anchor="ctr"/>
          <a:lstStyle/>
          <a:p>
            <a:endParaRPr lang="ja-JP" altLang="en-US"/>
          </a:p>
        </p:txBody>
      </p:sp>
      <p:sp>
        <p:nvSpPr>
          <p:cNvPr id="16" name="Rectangle 2"/>
          <p:cNvSpPr>
            <a:spLocks noChangeArrowheads="1"/>
          </p:cNvSpPr>
          <p:nvPr/>
        </p:nvSpPr>
        <p:spPr bwMode="auto">
          <a:xfrm>
            <a:off x="179512" y="2778350"/>
            <a:ext cx="514171" cy="1185781"/>
          </a:xfrm>
          <a:prstGeom prst="roundRect">
            <a:avLst/>
          </a:prstGeom>
          <a:solidFill>
            <a:srgbClr val="4F81BD"/>
          </a:solidFill>
          <a:ln w="9525">
            <a:solidFill>
              <a:schemeClr val="tx2"/>
            </a:solidFill>
            <a:prstDash val="solid"/>
            <a:miter lim="800000"/>
            <a:headEnd/>
            <a:tailEnd/>
          </a:ln>
          <a:extLst/>
        </p:spPr>
        <p:txBody>
          <a:bodyPr vert="eaVert" wrap="square" lIns="0" tIns="0" rIns="0" bIns="0" anchor="ctr"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ts val="0"/>
              </a:spcBef>
              <a:tabLst>
                <a:tab pos="1000125" algn="l"/>
              </a:tabLst>
            </a:pPr>
            <a:r>
              <a:rPr lang="ja-JP" altLang="en-US" sz="1600" dirty="0" smtClean="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政策展開の方向性</a:t>
            </a:r>
            <a:endParaRPr lang="en-US" altLang="ja-JP" sz="1600" dirty="0" smtClean="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endParaRPr>
          </a:p>
        </p:txBody>
      </p:sp>
      <p:sp>
        <p:nvSpPr>
          <p:cNvPr id="27" name="Rectangle 2"/>
          <p:cNvSpPr>
            <a:spLocks noChangeArrowheads="1"/>
          </p:cNvSpPr>
          <p:nvPr/>
        </p:nvSpPr>
        <p:spPr bwMode="auto">
          <a:xfrm>
            <a:off x="179512" y="545239"/>
            <a:ext cx="514171" cy="945712"/>
          </a:xfrm>
          <a:prstGeom prst="roundRect">
            <a:avLst/>
          </a:prstGeom>
          <a:solidFill>
            <a:srgbClr val="4F81BD"/>
          </a:solidFill>
          <a:ln w="9525">
            <a:solidFill>
              <a:schemeClr val="tx2"/>
            </a:solidFill>
            <a:prstDash val="solid"/>
            <a:miter lim="800000"/>
            <a:headEnd/>
            <a:tailEnd/>
          </a:ln>
          <a:extLst/>
        </p:spPr>
        <p:txBody>
          <a:bodyPr vert="eaVert" wrap="square" lIns="0" tIns="0" rIns="0" bIns="0" anchor="ctr"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ts val="0"/>
              </a:spcBef>
              <a:tabLst>
                <a:tab pos="1000125" algn="l"/>
              </a:tabLst>
            </a:pPr>
            <a:r>
              <a:rPr lang="ja-JP" altLang="en-US" sz="1600" spc="-100" dirty="0" smtClean="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基本的な考え方</a:t>
            </a:r>
            <a:endParaRPr lang="en-US" altLang="ja-JP" sz="1600" spc="-100" dirty="0" smtClean="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endParaRPr>
          </a:p>
        </p:txBody>
      </p:sp>
      <p:sp>
        <p:nvSpPr>
          <p:cNvPr id="28" name="Rectangle 2"/>
          <p:cNvSpPr>
            <a:spLocks noChangeArrowheads="1"/>
          </p:cNvSpPr>
          <p:nvPr/>
        </p:nvSpPr>
        <p:spPr bwMode="auto">
          <a:xfrm>
            <a:off x="179512" y="1682464"/>
            <a:ext cx="514171" cy="936104"/>
          </a:xfrm>
          <a:prstGeom prst="roundRect">
            <a:avLst/>
          </a:prstGeom>
          <a:solidFill>
            <a:schemeClr val="accent1"/>
          </a:solidFill>
          <a:ln w="9525">
            <a:solidFill>
              <a:schemeClr val="tx2"/>
            </a:solidFill>
            <a:miter lim="800000"/>
            <a:headEnd/>
            <a:tailEnd/>
          </a:ln>
          <a:extLst/>
        </p:spPr>
        <p:txBody>
          <a:bodyPr vert="eaVert" wrap="square" lIns="0" tIns="0" rIns="0" bIns="0" anchor="ctr"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ts val="0"/>
              </a:spcBef>
            </a:pPr>
            <a:r>
              <a:rPr lang="ja-JP" altLang="en-US" sz="1600" dirty="0" smtClean="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基本</a:t>
            </a:r>
            <a:r>
              <a:rPr lang="ja-JP" altLang="en-US" sz="1600" dirty="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目標</a:t>
            </a:r>
            <a:endParaRPr lang="en-US" altLang="ja-JP" sz="1600" dirty="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endParaRPr>
          </a:p>
        </p:txBody>
      </p:sp>
      <p:sp>
        <p:nvSpPr>
          <p:cNvPr id="29" name="Rectangle 2"/>
          <p:cNvSpPr>
            <a:spLocks noChangeArrowheads="1"/>
          </p:cNvSpPr>
          <p:nvPr/>
        </p:nvSpPr>
        <p:spPr bwMode="auto">
          <a:xfrm>
            <a:off x="179512" y="4130280"/>
            <a:ext cx="514171" cy="919390"/>
          </a:xfrm>
          <a:prstGeom prst="roundRect">
            <a:avLst/>
          </a:prstGeom>
          <a:solidFill>
            <a:srgbClr val="4F81BD"/>
          </a:solidFill>
          <a:ln w="9525">
            <a:solidFill>
              <a:schemeClr val="tx2"/>
            </a:solidFill>
            <a:prstDash val="solid"/>
            <a:miter lim="800000"/>
            <a:headEnd/>
            <a:tailEnd/>
          </a:ln>
          <a:extLst/>
        </p:spPr>
        <p:txBody>
          <a:bodyPr vert="eaVert" wrap="square" lIns="0" tIns="0" rIns="0" bIns="0" anchor="ctr"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ts val="0"/>
              </a:spcBef>
              <a:tabLst>
                <a:tab pos="1000125" algn="l"/>
              </a:tabLst>
            </a:pPr>
            <a:r>
              <a:rPr lang="ja-JP" altLang="en-US" sz="1600" dirty="0" smtClean="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施策の柱</a:t>
            </a:r>
            <a:endParaRPr lang="en-US" altLang="ja-JP" sz="1600" dirty="0" smtClean="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endParaRPr>
          </a:p>
        </p:txBody>
      </p:sp>
      <p:cxnSp>
        <p:nvCxnSpPr>
          <p:cNvPr id="33" name="直線コネクタ 32"/>
          <p:cNvCxnSpPr/>
          <p:nvPr/>
        </p:nvCxnSpPr>
        <p:spPr>
          <a:xfrm>
            <a:off x="4788024" y="2247790"/>
            <a:ext cx="0" cy="472843"/>
          </a:xfrm>
          <a:prstGeom prst="line">
            <a:avLst/>
          </a:prstGeom>
          <a:noFill/>
          <a:ln w="38100" cap="flat" cmpd="sng" algn="ctr">
            <a:solidFill>
              <a:srgbClr val="4F81BD"/>
            </a:solidFill>
            <a:prstDash val="solid"/>
            <a:headEnd type="none" w="med" len="med"/>
          </a:ln>
          <a:effectLst/>
        </p:spPr>
      </p:cxnSp>
      <p:sp>
        <p:nvSpPr>
          <p:cNvPr id="34" name="フリーフォーム 33"/>
          <p:cNvSpPr/>
          <p:nvPr/>
        </p:nvSpPr>
        <p:spPr>
          <a:xfrm>
            <a:off x="3390662" y="2736399"/>
            <a:ext cx="2909530" cy="293751"/>
          </a:xfrm>
          <a:custGeom>
            <a:avLst/>
            <a:gdLst>
              <a:gd name="connsiteX0" fmla="*/ 0 w 2603500"/>
              <a:gd name="connsiteY0" fmla="*/ 292100 h 292100"/>
              <a:gd name="connsiteX1" fmla="*/ 0 w 2603500"/>
              <a:gd name="connsiteY1" fmla="*/ 0 h 292100"/>
              <a:gd name="connsiteX2" fmla="*/ 2590800 w 2603500"/>
              <a:gd name="connsiteY2" fmla="*/ 0 h 292100"/>
              <a:gd name="connsiteX3" fmla="*/ 2590800 w 2603500"/>
              <a:gd name="connsiteY3" fmla="*/ 228600 h 292100"/>
              <a:gd name="connsiteX4" fmla="*/ 2603500 w 2603500"/>
              <a:gd name="connsiteY4" fmla="*/ 228600 h 292100"/>
              <a:gd name="connsiteX0" fmla="*/ 0 w 2590800"/>
              <a:gd name="connsiteY0" fmla="*/ 292100 h 292100"/>
              <a:gd name="connsiteX1" fmla="*/ 0 w 2590800"/>
              <a:gd name="connsiteY1" fmla="*/ 0 h 292100"/>
              <a:gd name="connsiteX2" fmla="*/ 2590800 w 2590800"/>
              <a:gd name="connsiteY2" fmla="*/ 0 h 292100"/>
              <a:gd name="connsiteX3" fmla="*/ 2590800 w 2590800"/>
              <a:gd name="connsiteY3" fmla="*/ 228600 h 292100"/>
              <a:gd name="connsiteX0" fmla="*/ 0 w 2590800"/>
              <a:gd name="connsiteY0" fmla="*/ 292100 h 292100"/>
              <a:gd name="connsiteX1" fmla="*/ 0 w 2590800"/>
              <a:gd name="connsiteY1" fmla="*/ 0 h 292100"/>
              <a:gd name="connsiteX2" fmla="*/ 2590800 w 2590800"/>
              <a:gd name="connsiteY2" fmla="*/ 0 h 292100"/>
              <a:gd name="connsiteX3" fmla="*/ 2590800 w 2590800"/>
              <a:gd name="connsiteY3" fmla="*/ 261458 h 292100"/>
              <a:gd name="connsiteX0" fmla="*/ 0 w 2590800"/>
              <a:gd name="connsiteY0" fmla="*/ 292100 h 303077"/>
              <a:gd name="connsiteX1" fmla="*/ 0 w 2590800"/>
              <a:gd name="connsiteY1" fmla="*/ 0 h 303077"/>
              <a:gd name="connsiteX2" fmla="*/ 2590800 w 2590800"/>
              <a:gd name="connsiteY2" fmla="*/ 0 h 303077"/>
              <a:gd name="connsiteX3" fmla="*/ 2590800 w 2590800"/>
              <a:gd name="connsiteY3" fmla="*/ 303077 h 303077"/>
              <a:gd name="connsiteX0" fmla="*/ 0 w 2590800"/>
              <a:gd name="connsiteY0" fmla="*/ 304368 h 304368"/>
              <a:gd name="connsiteX1" fmla="*/ 0 w 2590800"/>
              <a:gd name="connsiteY1" fmla="*/ 0 h 304368"/>
              <a:gd name="connsiteX2" fmla="*/ 2590800 w 2590800"/>
              <a:gd name="connsiteY2" fmla="*/ 0 h 304368"/>
              <a:gd name="connsiteX3" fmla="*/ 2590800 w 2590800"/>
              <a:gd name="connsiteY3" fmla="*/ 303077 h 304368"/>
            </a:gdLst>
            <a:ahLst/>
            <a:cxnLst>
              <a:cxn ang="0">
                <a:pos x="connsiteX0" y="connsiteY0"/>
              </a:cxn>
              <a:cxn ang="0">
                <a:pos x="connsiteX1" y="connsiteY1"/>
              </a:cxn>
              <a:cxn ang="0">
                <a:pos x="connsiteX2" y="connsiteY2"/>
              </a:cxn>
              <a:cxn ang="0">
                <a:pos x="connsiteX3" y="connsiteY3"/>
              </a:cxn>
            </a:cxnLst>
            <a:rect l="l" t="t" r="r" b="b"/>
            <a:pathLst>
              <a:path w="2590800" h="304368">
                <a:moveTo>
                  <a:pt x="0" y="304368"/>
                </a:moveTo>
                <a:lnTo>
                  <a:pt x="0" y="0"/>
                </a:lnTo>
                <a:lnTo>
                  <a:pt x="2590800" y="0"/>
                </a:lnTo>
                <a:lnTo>
                  <a:pt x="2590800" y="303077"/>
                </a:lnTo>
              </a:path>
            </a:pathLst>
          </a:custGeom>
          <a:noFill/>
          <a:ln w="38100" cap="flat" cmpd="sng" algn="ctr">
            <a:solidFill>
              <a:srgbClr val="4F81BD"/>
            </a:solidFill>
            <a:prstDash val="solid"/>
          </a:ln>
          <a:effectLst/>
        </p:spPr>
        <p:txBody>
          <a:bodyPr lIns="98161" tIns="49080" rIns="98161" bIns="49080" rtlCol="0" anchor="ctr"/>
          <a:lstStyle/>
          <a:p>
            <a:endParaRPr lang="ja-JP" altLang="en-US"/>
          </a:p>
        </p:txBody>
      </p:sp>
      <p:sp>
        <p:nvSpPr>
          <p:cNvPr id="35" name="角丸四角形 34"/>
          <p:cNvSpPr/>
          <p:nvPr/>
        </p:nvSpPr>
        <p:spPr>
          <a:xfrm>
            <a:off x="899592" y="4256256"/>
            <a:ext cx="1539558" cy="684000"/>
          </a:xfrm>
          <a:prstGeom prst="roundRect">
            <a:avLst>
              <a:gd name="adj" fmla="val 7429"/>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lIns="0" tIns="32653" rIns="0" bIns="32653" rtlCol="0" anchor="ctr">
            <a:noAutofit/>
          </a:bodyPr>
          <a:lstStyle/>
          <a:p>
            <a:pPr algn="ctr">
              <a:lnSpc>
                <a:spcPts val="1500"/>
              </a:lnSpc>
              <a:spcAft>
                <a:spcPts val="0"/>
              </a:spcAft>
            </a:pPr>
            <a:r>
              <a:rPr lang="ja-JP" altLang="en-US" sz="1200" b="1" kern="1200" dirty="0" smtClean="0">
                <a:solidFill>
                  <a:srgbClr val="FFFFFF"/>
                </a:solidFill>
                <a:effectLst/>
                <a:latin typeface="ＭＳ Ｐゴシック"/>
                <a:ea typeface="Meiryo UI"/>
                <a:cs typeface="ＭＳ Ｐゴシック"/>
              </a:rPr>
              <a:t>１．</a:t>
            </a:r>
            <a:r>
              <a:rPr lang="ja-JP" sz="1200" b="1" kern="1200" dirty="0" smtClean="0">
                <a:solidFill>
                  <a:srgbClr val="FFFFFF"/>
                </a:solidFill>
                <a:effectLst/>
                <a:latin typeface="ＭＳ Ｐゴシック"/>
                <a:ea typeface="Meiryo UI"/>
                <a:cs typeface="ＭＳ Ｐゴシック"/>
              </a:rPr>
              <a:t>国内外</a:t>
            </a:r>
            <a:r>
              <a:rPr lang="ja-JP" sz="1200" b="1" kern="1200" dirty="0">
                <a:solidFill>
                  <a:srgbClr val="FFFFFF"/>
                </a:solidFill>
                <a:effectLst/>
                <a:latin typeface="ＭＳ Ｐゴシック"/>
                <a:ea typeface="Meiryo UI"/>
                <a:cs typeface="ＭＳ Ｐゴシック"/>
              </a:rPr>
              <a:t>から</a:t>
            </a:r>
            <a:endParaRPr lang="ja-JP" sz="1200" dirty="0">
              <a:effectLst/>
              <a:latin typeface="ＭＳ Ｐゴシック"/>
              <a:cs typeface="ＭＳ Ｐゴシック"/>
            </a:endParaRPr>
          </a:p>
          <a:p>
            <a:pPr algn="ctr">
              <a:lnSpc>
                <a:spcPts val="1500"/>
              </a:lnSpc>
              <a:spcAft>
                <a:spcPts val="0"/>
              </a:spcAft>
            </a:pPr>
            <a:r>
              <a:rPr lang="ja-JP" sz="1200" b="1" kern="1200" spc="-60" dirty="0">
                <a:solidFill>
                  <a:srgbClr val="FFFFFF"/>
                </a:solidFill>
                <a:effectLst/>
                <a:latin typeface="ＭＳ Ｐゴシック"/>
                <a:ea typeface="Meiryo UI"/>
                <a:cs typeface="ＭＳ Ｐゴシック"/>
              </a:rPr>
              <a:t>多様な人々を惹きつける</a:t>
            </a:r>
            <a:endParaRPr lang="ja-JP" sz="1200" dirty="0">
              <a:effectLst/>
              <a:latin typeface="ＭＳ Ｐゴシック"/>
              <a:cs typeface="ＭＳ Ｐゴシック"/>
            </a:endParaRPr>
          </a:p>
          <a:p>
            <a:pPr algn="ctr">
              <a:lnSpc>
                <a:spcPts val="1500"/>
              </a:lnSpc>
              <a:spcAft>
                <a:spcPts val="0"/>
              </a:spcAft>
            </a:pPr>
            <a:r>
              <a:rPr lang="ja-JP" sz="1200" b="1" kern="1200" dirty="0">
                <a:solidFill>
                  <a:srgbClr val="FFFFFF"/>
                </a:solidFill>
                <a:effectLst/>
                <a:latin typeface="ＭＳ Ｐゴシック"/>
                <a:ea typeface="Meiryo UI"/>
                <a:cs typeface="ＭＳ Ｐゴシック"/>
              </a:rPr>
              <a:t>住まいと都市</a:t>
            </a:r>
            <a:endParaRPr lang="ja-JP" sz="1200" dirty="0">
              <a:effectLst/>
              <a:latin typeface="ＭＳ Ｐゴシック"/>
              <a:cs typeface="ＭＳ Ｐゴシック"/>
            </a:endParaRPr>
          </a:p>
        </p:txBody>
      </p:sp>
      <p:sp>
        <p:nvSpPr>
          <p:cNvPr id="36" name="角丸四角形 35"/>
          <p:cNvSpPr/>
          <p:nvPr/>
        </p:nvSpPr>
        <p:spPr>
          <a:xfrm>
            <a:off x="2555776" y="4256256"/>
            <a:ext cx="1539558" cy="684000"/>
          </a:xfrm>
          <a:prstGeom prst="roundRect">
            <a:avLst>
              <a:gd name="adj" fmla="val 7429"/>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lIns="0" tIns="32653" rIns="0" bIns="32653" rtlCol="0" anchor="ctr">
            <a:noAutofit/>
          </a:bodyPr>
          <a:lstStyle/>
          <a:p>
            <a:pPr algn="ctr">
              <a:lnSpc>
                <a:spcPts val="1500"/>
              </a:lnSpc>
              <a:spcAft>
                <a:spcPts val="0"/>
              </a:spcAft>
            </a:pPr>
            <a:r>
              <a:rPr lang="ja-JP" altLang="en-US" sz="1200" b="1" kern="1200" spc="-20" dirty="0" smtClean="0">
                <a:solidFill>
                  <a:srgbClr val="FFFFFF"/>
                </a:solidFill>
                <a:effectLst/>
                <a:latin typeface="ＭＳ Ｐゴシック"/>
                <a:ea typeface="Meiryo UI"/>
                <a:cs typeface="ＭＳ Ｐゴシック"/>
              </a:rPr>
              <a:t>２．</a:t>
            </a:r>
            <a:r>
              <a:rPr lang="ja-JP" sz="1200" b="1" kern="1200" spc="-20" dirty="0" smtClean="0">
                <a:solidFill>
                  <a:srgbClr val="FFFFFF"/>
                </a:solidFill>
                <a:effectLst/>
                <a:latin typeface="ＭＳ Ｐゴシック"/>
                <a:ea typeface="Meiryo UI"/>
                <a:cs typeface="ＭＳ Ｐゴシック"/>
              </a:rPr>
              <a:t>活き活き</a:t>
            </a:r>
            <a:r>
              <a:rPr lang="ja-JP" sz="1200" b="1" kern="1200" spc="-20" dirty="0">
                <a:solidFill>
                  <a:srgbClr val="FFFFFF"/>
                </a:solidFill>
                <a:effectLst/>
                <a:latin typeface="ＭＳ Ｐゴシック"/>
                <a:ea typeface="Meiryo UI"/>
                <a:cs typeface="ＭＳ Ｐゴシック"/>
              </a:rPr>
              <a:t>と</a:t>
            </a:r>
            <a:endParaRPr lang="ja-JP" sz="1200" dirty="0">
              <a:effectLst/>
              <a:latin typeface="ＭＳ Ｐゴシック"/>
              <a:cs typeface="ＭＳ Ｐゴシック"/>
            </a:endParaRPr>
          </a:p>
          <a:p>
            <a:pPr algn="ctr">
              <a:lnSpc>
                <a:spcPts val="1500"/>
              </a:lnSpc>
              <a:spcAft>
                <a:spcPts val="0"/>
              </a:spcAft>
            </a:pPr>
            <a:r>
              <a:rPr lang="ja-JP" sz="1200" b="1" kern="1200" spc="-20" dirty="0">
                <a:solidFill>
                  <a:srgbClr val="FFFFFF"/>
                </a:solidFill>
                <a:effectLst/>
                <a:latin typeface="ＭＳ Ｐゴシック"/>
                <a:ea typeface="Meiryo UI"/>
                <a:cs typeface="ＭＳ Ｐゴシック"/>
              </a:rPr>
              <a:t>くらすことができる</a:t>
            </a:r>
            <a:endParaRPr lang="ja-JP" sz="1200" dirty="0">
              <a:effectLst/>
              <a:latin typeface="ＭＳ Ｐゴシック"/>
              <a:cs typeface="ＭＳ Ｐゴシック"/>
            </a:endParaRPr>
          </a:p>
          <a:p>
            <a:pPr algn="ctr">
              <a:lnSpc>
                <a:spcPts val="1500"/>
              </a:lnSpc>
              <a:spcAft>
                <a:spcPts val="0"/>
              </a:spcAft>
            </a:pPr>
            <a:r>
              <a:rPr lang="ja-JP" sz="1200" b="1" kern="1200" dirty="0">
                <a:solidFill>
                  <a:srgbClr val="FFFFFF"/>
                </a:solidFill>
                <a:effectLst/>
                <a:latin typeface="ＭＳ Ｐゴシック"/>
                <a:ea typeface="Meiryo UI"/>
                <a:cs typeface="ＭＳ Ｐゴシック"/>
              </a:rPr>
              <a:t>住まいと都市</a:t>
            </a:r>
            <a:endParaRPr lang="ja-JP" sz="1200" dirty="0">
              <a:effectLst/>
              <a:latin typeface="ＭＳ Ｐゴシック"/>
              <a:cs typeface="ＭＳ Ｐゴシック"/>
            </a:endParaRPr>
          </a:p>
        </p:txBody>
      </p:sp>
      <p:sp>
        <p:nvSpPr>
          <p:cNvPr id="37" name="角丸四角形 36"/>
          <p:cNvSpPr/>
          <p:nvPr/>
        </p:nvSpPr>
        <p:spPr>
          <a:xfrm>
            <a:off x="4184642" y="4256256"/>
            <a:ext cx="1539558" cy="684000"/>
          </a:xfrm>
          <a:prstGeom prst="roundRect">
            <a:avLst>
              <a:gd name="adj" fmla="val 7429"/>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lIns="36000" tIns="32653" rIns="36000" bIns="32653" rtlCol="0" anchor="ctr">
            <a:noAutofit/>
          </a:bodyPr>
          <a:lstStyle/>
          <a:p>
            <a:pPr algn="ctr">
              <a:lnSpc>
                <a:spcPts val="1500"/>
              </a:lnSpc>
              <a:spcAft>
                <a:spcPts val="0"/>
              </a:spcAft>
            </a:pPr>
            <a:r>
              <a:rPr lang="ja-JP" altLang="en-US" sz="1200" b="1" kern="1200" spc="-40" dirty="0" smtClean="0">
                <a:solidFill>
                  <a:srgbClr val="FFFFFF"/>
                </a:solidFill>
                <a:effectLst/>
                <a:latin typeface="ＭＳ Ｐゴシック"/>
                <a:ea typeface="Meiryo UI"/>
                <a:cs typeface="ＭＳ Ｐゴシック"/>
              </a:rPr>
              <a:t>３．</a:t>
            </a:r>
            <a:r>
              <a:rPr lang="ja-JP" sz="1200" b="1" kern="1200" spc="-40" dirty="0" smtClean="0">
                <a:solidFill>
                  <a:srgbClr val="FFFFFF"/>
                </a:solidFill>
                <a:effectLst/>
                <a:latin typeface="ＭＳ Ｐゴシック"/>
                <a:ea typeface="Meiryo UI"/>
                <a:cs typeface="ＭＳ Ｐゴシック"/>
              </a:rPr>
              <a:t>環境</a:t>
            </a:r>
            <a:r>
              <a:rPr lang="ja-JP" sz="1200" b="1" kern="1200" spc="-40" dirty="0">
                <a:solidFill>
                  <a:srgbClr val="FFFFFF"/>
                </a:solidFill>
                <a:effectLst/>
                <a:latin typeface="ＭＳ Ｐゴシック"/>
                <a:ea typeface="Meiryo UI"/>
                <a:cs typeface="ＭＳ Ｐゴシック"/>
              </a:rPr>
              <a:t>にやさしく</a:t>
            </a:r>
            <a:endParaRPr lang="ja-JP" sz="1200" dirty="0">
              <a:effectLst/>
              <a:latin typeface="ＭＳ Ｐゴシック"/>
              <a:cs typeface="ＭＳ Ｐゴシック"/>
            </a:endParaRPr>
          </a:p>
          <a:p>
            <a:pPr algn="ctr">
              <a:lnSpc>
                <a:spcPts val="1500"/>
              </a:lnSpc>
              <a:spcAft>
                <a:spcPts val="0"/>
              </a:spcAft>
            </a:pPr>
            <a:r>
              <a:rPr lang="ja-JP" sz="1200" b="1" kern="1200" spc="-80" dirty="0">
                <a:solidFill>
                  <a:srgbClr val="FFFFFF"/>
                </a:solidFill>
                <a:effectLst/>
                <a:latin typeface="ＭＳ Ｐゴシック"/>
                <a:ea typeface="Meiryo UI"/>
                <a:cs typeface="ＭＳ Ｐゴシック"/>
              </a:rPr>
              <a:t>快適にくらすことができる</a:t>
            </a:r>
            <a:endParaRPr lang="ja-JP" sz="1200" dirty="0">
              <a:effectLst/>
              <a:latin typeface="ＭＳ Ｐゴシック"/>
              <a:cs typeface="ＭＳ Ｐゴシック"/>
            </a:endParaRPr>
          </a:p>
          <a:p>
            <a:pPr algn="ctr">
              <a:lnSpc>
                <a:spcPts val="1500"/>
              </a:lnSpc>
              <a:spcAft>
                <a:spcPts val="0"/>
              </a:spcAft>
            </a:pPr>
            <a:r>
              <a:rPr lang="ja-JP" sz="1200" b="1" kern="1200" spc="-40" dirty="0">
                <a:solidFill>
                  <a:srgbClr val="FFFFFF"/>
                </a:solidFill>
                <a:effectLst/>
                <a:latin typeface="ＭＳ Ｐゴシック"/>
                <a:ea typeface="Meiryo UI"/>
                <a:cs typeface="ＭＳ Ｐゴシック"/>
              </a:rPr>
              <a:t>住まいと都市</a:t>
            </a:r>
            <a:endParaRPr lang="ja-JP" sz="1200" dirty="0">
              <a:effectLst/>
              <a:latin typeface="ＭＳ Ｐゴシック"/>
              <a:cs typeface="ＭＳ Ｐゴシック"/>
            </a:endParaRPr>
          </a:p>
        </p:txBody>
      </p:sp>
      <p:sp>
        <p:nvSpPr>
          <p:cNvPr id="38" name="角丸四角形 37"/>
          <p:cNvSpPr/>
          <p:nvPr/>
        </p:nvSpPr>
        <p:spPr>
          <a:xfrm>
            <a:off x="5827142" y="4256256"/>
            <a:ext cx="1539558" cy="684000"/>
          </a:xfrm>
          <a:prstGeom prst="roundRect">
            <a:avLst>
              <a:gd name="adj" fmla="val 7429"/>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lIns="65307" tIns="32653" rIns="65307" bIns="32653" rtlCol="0" anchor="ctr">
            <a:noAutofit/>
          </a:bodyPr>
          <a:lstStyle/>
          <a:p>
            <a:pPr algn="ctr">
              <a:lnSpc>
                <a:spcPts val="1500"/>
              </a:lnSpc>
              <a:spcAft>
                <a:spcPts val="0"/>
              </a:spcAft>
            </a:pPr>
            <a:r>
              <a:rPr lang="ja-JP" altLang="en-US" sz="1200" b="1" kern="1200" dirty="0" smtClean="0">
                <a:solidFill>
                  <a:srgbClr val="FFFFFF"/>
                </a:solidFill>
                <a:effectLst/>
                <a:latin typeface="ＭＳ Ｐゴシック"/>
                <a:ea typeface="Meiryo UI"/>
                <a:cs typeface="ＭＳ Ｐゴシック"/>
              </a:rPr>
              <a:t>４．</a:t>
            </a:r>
            <a:r>
              <a:rPr lang="ja-JP" sz="1200" b="1" kern="1200" dirty="0" smtClean="0">
                <a:solidFill>
                  <a:srgbClr val="FFFFFF"/>
                </a:solidFill>
                <a:effectLst/>
                <a:latin typeface="ＭＳ Ｐゴシック"/>
                <a:ea typeface="Meiryo UI"/>
                <a:cs typeface="ＭＳ Ｐゴシック"/>
              </a:rPr>
              <a:t>安全</a:t>
            </a:r>
            <a:r>
              <a:rPr lang="ja-JP" sz="1200" b="1" kern="1200" dirty="0">
                <a:solidFill>
                  <a:srgbClr val="FFFFFF"/>
                </a:solidFill>
                <a:effectLst/>
                <a:latin typeface="ＭＳ Ｐゴシック"/>
                <a:ea typeface="Meiryo UI"/>
                <a:cs typeface="ＭＳ Ｐゴシック"/>
              </a:rPr>
              <a:t>を支える</a:t>
            </a:r>
            <a:endParaRPr lang="ja-JP" sz="1200" dirty="0">
              <a:effectLst/>
              <a:latin typeface="ＭＳ Ｐゴシック"/>
              <a:cs typeface="ＭＳ Ｐゴシック"/>
            </a:endParaRPr>
          </a:p>
          <a:p>
            <a:pPr algn="ctr">
              <a:lnSpc>
                <a:spcPts val="1500"/>
              </a:lnSpc>
              <a:spcAft>
                <a:spcPts val="0"/>
              </a:spcAft>
            </a:pPr>
            <a:r>
              <a:rPr lang="ja-JP" sz="1200" b="1" kern="1200" dirty="0">
                <a:solidFill>
                  <a:srgbClr val="FFFFFF"/>
                </a:solidFill>
                <a:effectLst/>
                <a:latin typeface="ＭＳ Ｐゴシック"/>
                <a:ea typeface="Meiryo UI"/>
                <a:cs typeface="ＭＳ Ｐゴシック"/>
              </a:rPr>
              <a:t>住まいと都市</a:t>
            </a:r>
            <a:endParaRPr lang="ja-JP" sz="1200" dirty="0">
              <a:effectLst/>
              <a:latin typeface="ＭＳ Ｐゴシック"/>
              <a:cs typeface="ＭＳ Ｐゴシック"/>
            </a:endParaRPr>
          </a:p>
        </p:txBody>
      </p:sp>
      <p:sp>
        <p:nvSpPr>
          <p:cNvPr id="39" name="角丸四角形 38"/>
          <p:cNvSpPr/>
          <p:nvPr/>
        </p:nvSpPr>
        <p:spPr>
          <a:xfrm>
            <a:off x="7496938" y="4256256"/>
            <a:ext cx="1539558" cy="684000"/>
          </a:xfrm>
          <a:prstGeom prst="roundRect">
            <a:avLst>
              <a:gd name="adj" fmla="val 7429"/>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lIns="0" tIns="32653" rIns="0" bIns="32653" rtlCol="0" anchor="ctr">
            <a:noAutofit/>
          </a:bodyPr>
          <a:lstStyle/>
          <a:p>
            <a:pPr algn="ctr">
              <a:lnSpc>
                <a:spcPts val="1500"/>
              </a:lnSpc>
              <a:spcAft>
                <a:spcPts val="0"/>
              </a:spcAft>
            </a:pPr>
            <a:r>
              <a:rPr lang="ja-JP" altLang="en-US" sz="1200" b="1" kern="1200" dirty="0" smtClean="0">
                <a:solidFill>
                  <a:srgbClr val="FFFFFF"/>
                </a:solidFill>
                <a:effectLst/>
                <a:latin typeface="ＭＳ Ｐゴシック"/>
                <a:ea typeface="Meiryo UI"/>
                <a:cs typeface="ＭＳ Ｐゴシック"/>
              </a:rPr>
              <a:t>５．</a:t>
            </a:r>
            <a:r>
              <a:rPr lang="ja-JP" sz="1200" b="1" kern="1200" dirty="0" smtClean="0">
                <a:solidFill>
                  <a:srgbClr val="FFFFFF"/>
                </a:solidFill>
                <a:effectLst/>
                <a:latin typeface="ＭＳ Ｐゴシック"/>
                <a:ea typeface="Meiryo UI"/>
                <a:cs typeface="ＭＳ Ｐゴシック"/>
              </a:rPr>
              <a:t>安心</a:t>
            </a:r>
            <a:r>
              <a:rPr lang="ja-JP" sz="1200" b="1" kern="1200" dirty="0">
                <a:solidFill>
                  <a:srgbClr val="FFFFFF"/>
                </a:solidFill>
                <a:effectLst/>
                <a:latin typeface="ＭＳ Ｐゴシック"/>
                <a:ea typeface="Meiryo UI"/>
                <a:cs typeface="ＭＳ Ｐゴシック"/>
              </a:rPr>
              <a:t>して</a:t>
            </a:r>
            <a:endParaRPr lang="ja-JP" sz="1200" dirty="0">
              <a:effectLst/>
              <a:latin typeface="ＭＳ Ｐゴシック"/>
              <a:cs typeface="ＭＳ Ｐゴシック"/>
            </a:endParaRPr>
          </a:p>
          <a:p>
            <a:pPr algn="ctr">
              <a:lnSpc>
                <a:spcPts val="1500"/>
              </a:lnSpc>
              <a:spcAft>
                <a:spcPts val="0"/>
              </a:spcAft>
            </a:pPr>
            <a:r>
              <a:rPr lang="ja-JP" sz="1200" b="1" kern="1200" dirty="0">
                <a:solidFill>
                  <a:srgbClr val="FFFFFF"/>
                </a:solidFill>
                <a:effectLst/>
                <a:latin typeface="ＭＳ Ｐゴシック"/>
                <a:ea typeface="Meiryo UI"/>
                <a:cs typeface="ＭＳ Ｐゴシック"/>
              </a:rPr>
              <a:t>くらすことができる</a:t>
            </a:r>
            <a:endParaRPr lang="ja-JP" sz="1200" dirty="0">
              <a:effectLst/>
              <a:latin typeface="ＭＳ Ｐゴシック"/>
              <a:cs typeface="ＭＳ Ｐゴシック"/>
            </a:endParaRPr>
          </a:p>
          <a:p>
            <a:pPr algn="ctr">
              <a:lnSpc>
                <a:spcPts val="1500"/>
              </a:lnSpc>
              <a:spcAft>
                <a:spcPts val="0"/>
              </a:spcAft>
            </a:pPr>
            <a:r>
              <a:rPr lang="ja-JP" sz="1200" b="1" kern="1200" dirty="0">
                <a:solidFill>
                  <a:srgbClr val="FFFFFF"/>
                </a:solidFill>
                <a:effectLst/>
                <a:latin typeface="ＭＳ Ｐゴシック"/>
                <a:ea typeface="Meiryo UI"/>
                <a:cs typeface="ＭＳ Ｐゴシック"/>
              </a:rPr>
              <a:t>住まいと都市</a:t>
            </a:r>
            <a:endParaRPr lang="ja-JP" sz="1200" dirty="0">
              <a:effectLst/>
              <a:latin typeface="ＭＳ Ｐゴシック"/>
              <a:cs typeface="ＭＳ Ｐゴシック"/>
            </a:endParaRPr>
          </a:p>
        </p:txBody>
      </p:sp>
      <p:sp>
        <p:nvSpPr>
          <p:cNvPr id="40" name="正方形/長方形 39"/>
          <p:cNvSpPr>
            <a:spLocks/>
          </p:cNvSpPr>
          <p:nvPr/>
        </p:nvSpPr>
        <p:spPr>
          <a:xfrm>
            <a:off x="1475656" y="1770610"/>
            <a:ext cx="6714330" cy="688176"/>
          </a:xfrm>
          <a:prstGeom prst="rect">
            <a:avLst/>
          </a:prstGeom>
          <a:gradFill rotWithShape="1">
            <a:gsLst>
              <a:gs pos="0">
                <a:srgbClr val="4BACC6">
                  <a:tint val="50000"/>
                  <a:satMod val="300000"/>
                </a:srgbClr>
              </a:gs>
              <a:gs pos="35000">
                <a:srgbClr val="4BACC6">
                  <a:tint val="37000"/>
                  <a:satMod val="300000"/>
                </a:srgbClr>
              </a:gs>
              <a:gs pos="100000">
                <a:srgbClr val="4BACC6">
                  <a:tint val="15000"/>
                  <a:satMod val="350000"/>
                </a:srgbClr>
              </a:gs>
            </a:gsLst>
            <a:lin ang="16200000" scaled="1"/>
          </a:gradFill>
          <a:ln w="9525" cap="flat" cmpd="dbl" algn="ctr">
            <a:solidFill>
              <a:srgbClr val="4BACC6">
                <a:shade val="95000"/>
                <a:satMod val="105000"/>
              </a:srgbClr>
            </a:solidFill>
            <a:prstDash val="solid"/>
          </a:ln>
          <a:effectLst>
            <a:outerShdw blurRad="40000" dist="20000" dir="5400000" rotWithShape="0">
              <a:srgbClr val="000000">
                <a:alpha val="38000"/>
              </a:srgbClr>
            </a:outerShdw>
          </a:effectLst>
        </p:spPr>
        <p:txBody>
          <a:bodyPr rot="0" spcFirstLastPara="0" vert="horz" wrap="square" lIns="0" tIns="0" rIns="0" bIns="0" numCol="1" spcCol="0" rtlCol="0" fromWordArt="0" anchor="ctr" anchorCtr="0" forceAA="0" compatLnSpc="1">
            <a:prstTxWarp prst="textNoShape">
              <a:avLst/>
            </a:prstTxWarp>
            <a:noAutofit/>
          </a:bodyPr>
          <a:lstStyle/>
          <a:p>
            <a:pPr algn="ctr">
              <a:lnSpc>
                <a:spcPts val="1900"/>
              </a:lnSpc>
              <a:spcAft>
                <a:spcPts val="0"/>
              </a:spcAft>
            </a:pPr>
            <a:r>
              <a:rPr lang="ja-JP" b="1" kern="100" spc="30" dirty="0">
                <a:solidFill>
                  <a:srgbClr val="000000"/>
                </a:solidFill>
                <a:effectLst/>
                <a:latin typeface="Century"/>
                <a:ea typeface="Meiryo UI"/>
                <a:cs typeface="Times New Roman"/>
              </a:rPr>
              <a:t>住まうなら大阪</a:t>
            </a:r>
            <a:r>
              <a:rPr lang="ja-JP" b="1" kern="100" spc="30" dirty="0" smtClean="0">
                <a:solidFill>
                  <a:srgbClr val="000000"/>
                </a:solidFill>
                <a:effectLst/>
                <a:latin typeface="Century"/>
                <a:ea typeface="Meiryo UI"/>
                <a:cs typeface="Times New Roman"/>
              </a:rPr>
              <a:t>！</a:t>
            </a:r>
            <a:endParaRPr lang="en-US" altLang="ja-JP" b="1" kern="100" spc="30" dirty="0" smtClean="0">
              <a:solidFill>
                <a:srgbClr val="000000"/>
              </a:solidFill>
              <a:effectLst/>
              <a:latin typeface="Century"/>
              <a:ea typeface="Meiryo UI"/>
              <a:cs typeface="Times New Roman"/>
            </a:endParaRPr>
          </a:p>
          <a:p>
            <a:pPr algn="ctr">
              <a:lnSpc>
                <a:spcPts val="1900"/>
              </a:lnSpc>
              <a:spcAft>
                <a:spcPts val="0"/>
              </a:spcAft>
            </a:pPr>
            <a:r>
              <a:rPr lang="ja-JP" b="1" kern="100" spc="30" dirty="0" smtClean="0">
                <a:solidFill>
                  <a:srgbClr val="000000"/>
                </a:solidFill>
                <a:effectLst/>
                <a:latin typeface="Century"/>
                <a:ea typeface="Meiryo UI"/>
                <a:cs typeface="Times New Roman"/>
              </a:rPr>
              <a:t> </a:t>
            </a:r>
            <a:r>
              <a:rPr lang="ja-JP" b="1" kern="100" spc="30" dirty="0">
                <a:solidFill>
                  <a:srgbClr val="000000"/>
                </a:solidFill>
                <a:effectLst/>
                <a:latin typeface="Century"/>
                <a:ea typeface="Meiryo UI"/>
                <a:cs typeface="Times New Roman"/>
              </a:rPr>
              <a:t>～多様な人々が住まい、訪れる居住魅力あふれる都市の創造～</a:t>
            </a:r>
            <a:endParaRPr lang="ja-JP" sz="1200" kern="100" spc="30" dirty="0">
              <a:effectLst/>
              <a:latin typeface="Century"/>
              <a:ea typeface="ＭＳ 明朝"/>
              <a:cs typeface="Times New Roman"/>
            </a:endParaRPr>
          </a:p>
        </p:txBody>
      </p:sp>
      <p:sp>
        <p:nvSpPr>
          <p:cNvPr id="41" name="角丸四角形 40"/>
          <p:cNvSpPr/>
          <p:nvPr/>
        </p:nvSpPr>
        <p:spPr>
          <a:xfrm>
            <a:off x="1732934" y="568690"/>
            <a:ext cx="6336000" cy="526380"/>
          </a:xfrm>
          <a:prstGeom prst="roundRect">
            <a:avLst>
              <a:gd name="adj" fmla="val 13060"/>
            </a:avLst>
          </a:prstGeom>
          <a:gradFill rotWithShape="1">
            <a:gsLst>
              <a:gs pos="0">
                <a:srgbClr val="4F81BD">
                  <a:shade val="51000"/>
                  <a:satMod val="130000"/>
                </a:srgbClr>
              </a:gs>
              <a:gs pos="80000">
                <a:srgbClr val="4F81BD">
                  <a:shade val="93000"/>
                  <a:satMod val="130000"/>
                </a:srgbClr>
              </a:gs>
              <a:gs pos="100000">
                <a:srgbClr val="4F81BD">
                  <a:shade val="94000"/>
                  <a:satMod val="135000"/>
                </a:srgb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p:spPr>
        <p:txBody>
          <a:bodyPr wrap="square" lIns="0" tIns="32653" rIns="0" bIns="32653" rtlCol="0" anchor="ctr">
            <a:noAutofit/>
          </a:bodyPr>
          <a:lstStyle/>
          <a:p>
            <a:pPr algn="ctr">
              <a:spcAft>
                <a:spcPts val="0"/>
              </a:spcAft>
            </a:pPr>
            <a:r>
              <a:rPr lang="ja-JP" sz="2400" b="1" kern="1200" spc="600" dirty="0">
                <a:solidFill>
                  <a:srgbClr val="FFFFFF"/>
                </a:solidFill>
                <a:effectLst/>
                <a:latin typeface="Century"/>
                <a:ea typeface="Meiryo UI"/>
                <a:cs typeface="Times New Roman"/>
              </a:rPr>
              <a:t>都市の活力の源は「人」</a:t>
            </a:r>
            <a:endParaRPr lang="ja-JP" sz="1600" kern="100" spc="600" dirty="0">
              <a:effectLst/>
              <a:latin typeface="Century"/>
              <a:ea typeface="ＭＳ 明朝"/>
              <a:cs typeface="Times New Roman"/>
            </a:endParaRPr>
          </a:p>
        </p:txBody>
      </p:sp>
      <p:sp>
        <p:nvSpPr>
          <p:cNvPr id="42" name="正方形/長方形 41"/>
          <p:cNvSpPr>
            <a:spLocks/>
          </p:cNvSpPr>
          <p:nvPr/>
        </p:nvSpPr>
        <p:spPr>
          <a:xfrm>
            <a:off x="2011997" y="1175630"/>
            <a:ext cx="5666859" cy="287987"/>
          </a:xfrm>
          <a:prstGeom prst="rect">
            <a:avLst/>
          </a:prstGeom>
          <a:noFill/>
          <a:ln>
            <a:noFill/>
          </a:ln>
        </p:spPr>
        <p:style>
          <a:lnRef idx="2">
            <a:schemeClr val="dk1"/>
          </a:lnRef>
          <a:fillRef idx="1">
            <a:schemeClr val="lt1"/>
          </a:fillRef>
          <a:effectRef idx="0">
            <a:schemeClr val="dk1"/>
          </a:effectRef>
          <a:fontRef idx="minor">
            <a:schemeClr val="dk1"/>
          </a:fontRef>
        </p:style>
        <p:txBody>
          <a:bodyPr rot="0" spcFirstLastPara="0" vert="horz" wrap="square" lIns="0" tIns="0" rIns="0" bIns="0" numCol="1" spcCol="0" rtlCol="0" fromWordArt="0" anchor="ctr" anchorCtr="0" forceAA="0" compatLnSpc="1">
            <a:prstTxWarp prst="textNoShape">
              <a:avLst/>
            </a:prstTxWarp>
            <a:noAutofit/>
          </a:bodyPr>
          <a:lstStyle/>
          <a:p>
            <a:pPr algn="ctr">
              <a:lnSpc>
                <a:spcPts val="1900"/>
              </a:lnSpc>
              <a:spcAft>
                <a:spcPts val="0"/>
              </a:spcAft>
            </a:pPr>
            <a:r>
              <a:rPr lang="ja-JP" sz="1600" b="1" kern="100" spc="300" dirty="0">
                <a:solidFill>
                  <a:srgbClr val="000000"/>
                </a:solidFill>
                <a:effectLst/>
                <a:ea typeface="Meiryo UI"/>
                <a:cs typeface="Times New Roman"/>
              </a:rPr>
              <a:t>《大阪ならではの魅力を活かす》</a:t>
            </a:r>
            <a:endParaRPr lang="ja-JP" sz="1200" kern="100" spc="300" dirty="0">
              <a:effectLst/>
              <a:ea typeface="ＭＳ 明朝"/>
              <a:cs typeface="Times New Roman"/>
            </a:endParaRPr>
          </a:p>
        </p:txBody>
      </p:sp>
      <p:sp>
        <p:nvSpPr>
          <p:cNvPr id="43" name="円/楕円 42"/>
          <p:cNvSpPr/>
          <p:nvPr/>
        </p:nvSpPr>
        <p:spPr>
          <a:xfrm>
            <a:off x="4876859" y="2946940"/>
            <a:ext cx="2376000" cy="828000"/>
          </a:xfrm>
          <a:prstGeom prst="ellipse">
            <a:avLst/>
          </a:prstGeom>
          <a:gradFill>
            <a:gsLst>
              <a:gs pos="0">
                <a:schemeClr val="accent6">
                  <a:lumMod val="75000"/>
                </a:schemeClr>
              </a:gs>
              <a:gs pos="80000">
                <a:schemeClr val="accent6">
                  <a:lumMod val="40000"/>
                  <a:lumOff val="60000"/>
                </a:schemeClr>
              </a:gs>
              <a:gs pos="100000">
                <a:schemeClr val="accent6">
                  <a:lumMod val="75000"/>
                </a:schemeClr>
              </a:gs>
            </a:gsLst>
          </a:gradFill>
          <a:ln/>
          <a:effectLst>
            <a:outerShdw blurRad="40000" dist="114300" dir="30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lIns="36000" tIns="45714" rIns="36000" bIns="45714" rtlCol="0" anchor="ctr"/>
          <a:lstStyle/>
          <a:p>
            <a:pPr algn="ctr">
              <a:lnSpc>
                <a:spcPts val="1960"/>
              </a:lnSpc>
            </a:pPr>
            <a:endParaRPr lang="ja-JP" altLang="en-US" sz="1400" spc="2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円/楕円 43"/>
          <p:cNvSpPr/>
          <p:nvPr/>
        </p:nvSpPr>
        <p:spPr>
          <a:xfrm>
            <a:off x="2178150" y="2946940"/>
            <a:ext cx="2266662" cy="828000"/>
          </a:xfrm>
          <a:prstGeom prst="ellipse">
            <a:avLst/>
          </a:prstGeom>
          <a:gradFill>
            <a:gsLst>
              <a:gs pos="0">
                <a:schemeClr val="accent6">
                  <a:lumMod val="75000"/>
                </a:schemeClr>
              </a:gs>
              <a:gs pos="80000">
                <a:schemeClr val="accent6">
                  <a:lumMod val="40000"/>
                  <a:lumOff val="60000"/>
                </a:schemeClr>
              </a:gs>
              <a:gs pos="100000">
                <a:schemeClr val="accent6">
                  <a:lumMod val="75000"/>
                </a:schemeClr>
              </a:gs>
            </a:gsLst>
          </a:gradFill>
          <a:ln/>
          <a:effectLst>
            <a:outerShdw blurRad="40000" dist="114300" dir="3000000" rotWithShape="0">
              <a:srgbClr val="000000">
                <a:alpha val="35000"/>
              </a:srgbClr>
            </a:outerShdw>
          </a:effectLst>
        </p:spPr>
        <p:style>
          <a:lnRef idx="0">
            <a:schemeClr val="accent6"/>
          </a:lnRef>
          <a:fillRef idx="3">
            <a:schemeClr val="accent6"/>
          </a:fillRef>
          <a:effectRef idx="3">
            <a:schemeClr val="accent6"/>
          </a:effectRef>
          <a:fontRef idx="minor">
            <a:schemeClr val="lt1"/>
          </a:fontRef>
        </p:style>
        <p:txBody>
          <a:bodyPr lIns="91430" tIns="45714" rIns="91430" bIns="45714" rtlCol="0" anchor="ctr"/>
          <a:lstStyle/>
          <a:p>
            <a:pPr algn="ctr">
              <a:lnSpc>
                <a:spcPts val="1960"/>
              </a:lnSpc>
            </a:pPr>
            <a:endParaRPr lang="ja-JP" altLang="en-US" sz="1400" spc="3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Oval 6"/>
          <p:cNvSpPr>
            <a:spLocks noChangeArrowheads="1"/>
          </p:cNvSpPr>
          <p:nvPr/>
        </p:nvSpPr>
        <p:spPr bwMode="auto">
          <a:xfrm>
            <a:off x="4256578" y="3217708"/>
            <a:ext cx="780979" cy="290817"/>
          </a:xfrm>
          <a:prstGeom prst="rect">
            <a:avLst/>
          </a:prstGeom>
          <a:noFill/>
          <a:ln w="25400" cap="flat" cmpd="sng" algn="ctr">
            <a:noFill/>
            <a:prstDash val="solid"/>
            <a:headEnd/>
            <a:tailEnd/>
          </a:ln>
          <a:effectLst/>
        </p:spPr>
        <p:txBody>
          <a:bodyPr rot="0" vert="horz" wrap="square" lIns="74295" tIns="0" rIns="74295" bIns="0" anchor="ctr" anchorCtr="0" upright="1">
            <a:noAutofit/>
          </a:bodyPr>
          <a:lstStyle/>
          <a:p>
            <a:pPr algn="ctr">
              <a:lnSpc>
                <a:spcPts val="2000"/>
              </a:lnSpc>
              <a:spcAft>
                <a:spcPts val="0"/>
              </a:spcAft>
            </a:pPr>
            <a:r>
              <a:rPr lang="ja-JP" sz="1400" b="1" kern="100" dirty="0">
                <a:solidFill>
                  <a:srgbClr val="FF0000"/>
                </a:solidFill>
                <a:effectLst/>
                <a:latin typeface="Century"/>
                <a:ea typeface="Meiryo UI"/>
                <a:cs typeface="Times New Roman"/>
              </a:rPr>
              <a:t>好循環</a:t>
            </a:r>
            <a:endParaRPr lang="ja-JP" sz="1100" kern="100" dirty="0">
              <a:effectLst/>
              <a:latin typeface="Century"/>
              <a:ea typeface="ＭＳ 明朝"/>
              <a:cs typeface="Times New Roman"/>
            </a:endParaRPr>
          </a:p>
        </p:txBody>
      </p:sp>
      <p:sp>
        <p:nvSpPr>
          <p:cNvPr id="46" name="下カーブ矢印 45"/>
          <p:cNvSpPr/>
          <p:nvPr/>
        </p:nvSpPr>
        <p:spPr>
          <a:xfrm>
            <a:off x="4256573" y="2981730"/>
            <a:ext cx="891491" cy="319117"/>
          </a:xfrm>
          <a:prstGeom prst="curvedDownArrow">
            <a:avLst>
              <a:gd name="adj1" fmla="val 25000"/>
              <a:gd name="adj2" fmla="val 50000"/>
              <a:gd name="adj3" fmla="val 43521"/>
            </a:avLst>
          </a:prstGeom>
          <a:solidFill>
            <a:srgbClr val="FF3399"/>
          </a:solidFill>
          <a:ln w="25400" cap="flat" cmpd="sng" algn="ctr">
            <a:noFill/>
            <a:prstDash val="solid"/>
          </a:ln>
          <a:effectLst/>
        </p:spPr>
        <p:txBody>
          <a:bodyPr rtlCol="0" anchor="ctr"/>
          <a:lstStyle/>
          <a:p>
            <a:endParaRPr lang="ja-JP" altLang="en-US"/>
          </a:p>
        </p:txBody>
      </p:sp>
      <p:sp>
        <p:nvSpPr>
          <p:cNvPr id="47" name="下カーブ矢印 46"/>
          <p:cNvSpPr/>
          <p:nvPr/>
        </p:nvSpPr>
        <p:spPr>
          <a:xfrm flipH="1" flipV="1">
            <a:off x="4222580" y="3471588"/>
            <a:ext cx="891491" cy="319117"/>
          </a:xfrm>
          <a:prstGeom prst="curvedDownArrow">
            <a:avLst>
              <a:gd name="adj1" fmla="val 25000"/>
              <a:gd name="adj2" fmla="val 50000"/>
              <a:gd name="adj3" fmla="val 38229"/>
            </a:avLst>
          </a:prstGeom>
          <a:solidFill>
            <a:srgbClr val="FF3399"/>
          </a:solidFill>
          <a:ln w="25400" cap="flat" cmpd="sng" algn="ctr">
            <a:noFill/>
            <a:prstDash val="solid"/>
          </a:ln>
          <a:effectLst/>
        </p:spPr>
        <p:txBody>
          <a:bodyPr rtlCol="0" anchor="ctr"/>
          <a:lstStyle/>
          <a:p>
            <a:endParaRPr lang="ja-JP" altLang="en-US"/>
          </a:p>
        </p:txBody>
      </p:sp>
      <p:sp>
        <p:nvSpPr>
          <p:cNvPr id="48" name="角丸四角形 47"/>
          <p:cNvSpPr/>
          <p:nvPr/>
        </p:nvSpPr>
        <p:spPr>
          <a:xfrm>
            <a:off x="4977549" y="3085416"/>
            <a:ext cx="2196000" cy="648000"/>
          </a:xfrm>
          <a:prstGeom prst="roundRect">
            <a:avLst>
              <a:gd name="adj" fmla="val 7429"/>
            </a:avLst>
          </a:prstGeom>
          <a:noFill/>
          <a:ln>
            <a:noFill/>
          </a:ln>
        </p:spPr>
        <p:style>
          <a:lnRef idx="2">
            <a:schemeClr val="dk1"/>
          </a:lnRef>
          <a:fillRef idx="1">
            <a:schemeClr val="lt1"/>
          </a:fillRef>
          <a:effectRef idx="0">
            <a:schemeClr val="dk1"/>
          </a:effectRef>
          <a:fontRef idx="minor">
            <a:schemeClr val="dk1"/>
          </a:fontRef>
        </p:style>
        <p:txBody>
          <a:bodyPr lIns="36000" tIns="45714" rIns="36000" bIns="45714" rtlCol="0" anchor="ctr"/>
          <a:lstStyle/>
          <a:p>
            <a:pPr algn="ctr">
              <a:lnSpc>
                <a:spcPts val="1960"/>
              </a:lnSpc>
            </a:pPr>
            <a:r>
              <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安全・安心にくらすことが</a:t>
            </a:r>
            <a:r>
              <a:rPr lang="ja-JP" altLang="en-US"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できる</a:t>
            </a:r>
            <a:endParaRPr lang="en-US" altLang="ja-JP" sz="14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960"/>
              </a:lnSpc>
            </a:pPr>
            <a:r>
              <a:rPr lang="ja-JP" altLang="en-US" sz="1400" spc="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住まい</a:t>
            </a:r>
            <a:r>
              <a:rPr lang="ja-JP" altLang="en-US" sz="1400" spc="2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と都市</a:t>
            </a:r>
          </a:p>
        </p:txBody>
      </p:sp>
      <p:sp>
        <p:nvSpPr>
          <p:cNvPr id="49" name="角丸四角形 48"/>
          <p:cNvSpPr/>
          <p:nvPr/>
        </p:nvSpPr>
        <p:spPr>
          <a:xfrm>
            <a:off x="2336061" y="3085416"/>
            <a:ext cx="2088000" cy="648000"/>
          </a:xfrm>
          <a:prstGeom prst="roundRect">
            <a:avLst>
              <a:gd name="adj" fmla="val 7429"/>
            </a:avLst>
          </a:prstGeom>
          <a:noFill/>
          <a:ln>
            <a:noFill/>
          </a:ln>
        </p:spPr>
        <p:style>
          <a:lnRef idx="2">
            <a:schemeClr val="dk1"/>
          </a:lnRef>
          <a:fillRef idx="1">
            <a:schemeClr val="lt1"/>
          </a:fillRef>
          <a:effectRef idx="0">
            <a:schemeClr val="dk1"/>
          </a:effectRef>
          <a:fontRef idx="minor">
            <a:schemeClr val="dk1"/>
          </a:fontRef>
        </p:style>
        <p:txBody>
          <a:bodyPr lIns="91430" tIns="45714" rIns="91430" bIns="45714" rtlCol="0" anchor="ctr"/>
          <a:lstStyle/>
          <a:p>
            <a:pPr algn="ctr">
              <a:lnSpc>
                <a:spcPts val="1960"/>
              </a:lnSpc>
            </a:pPr>
            <a:r>
              <a:rPr lang="ja-JP" altLang="en-US" sz="1400" spc="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活力と魅力</a:t>
            </a:r>
            <a:r>
              <a:rPr lang="ja-JP" altLang="en-US" sz="1400" spc="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あふれる</a:t>
            </a:r>
            <a:endParaRPr lang="en-US" altLang="ja-JP" sz="1400" spc="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ts val="1960"/>
              </a:lnSpc>
            </a:pPr>
            <a:r>
              <a:rPr lang="ja-JP" altLang="en-US" sz="1400" spc="3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住まい</a:t>
            </a:r>
            <a:r>
              <a:rPr lang="ja-JP" altLang="en-US" sz="1400" spc="3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と都市</a:t>
            </a:r>
          </a:p>
        </p:txBody>
      </p:sp>
      <p:sp>
        <p:nvSpPr>
          <p:cNvPr id="50"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「住まうビジョン・大阪」の概要</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Rectangle 2"/>
          <p:cNvSpPr>
            <a:spLocks noChangeArrowheads="1"/>
          </p:cNvSpPr>
          <p:nvPr/>
        </p:nvSpPr>
        <p:spPr bwMode="auto">
          <a:xfrm>
            <a:off x="179512" y="5186854"/>
            <a:ext cx="8856984" cy="1545021"/>
          </a:xfrm>
          <a:prstGeom prst="roundRect">
            <a:avLst/>
          </a:prstGeom>
          <a:solidFill>
            <a:srgbClr val="4F81BD"/>
          </a:solidFill>
          <a:ln w="9525">
            <a:solidFill>
              <a:schemeClr val="tx2"/>
            </a:solidFill>
            <a:prstDash val="solid"/>
            <a:miter lim="800000"/>
            <a:headEnd/>
            <a:tailEnd/>
          </a:ln>
          <a:extLst/>
        </p:spPr>
        <p:txBody>
          <a:bodyPr vert="horz" wrap="square" lIns="0" tIns="0" rIns="0" bIns="0" anchor="t" anchorCtr="0">
            <a:noAutofit/>
          </a:bodyPr>
          <a:lstStyle>
            <a:lvl1pPr algn="l" eaLnBrk="0" hangingPunct="0">
              <a:spcBef>
                <a:spcPts val="800"/>
              </a:spcBef>
              <a:defRPr sz="3200">
                <a:solidFill>
                  <a:srgbClr val="000000"/>
                </a:solidFill>
                <a:latin typeface="Calibri" pitchFamily="32" charset="0"/>
                <a:ea typeface="ＭＳ Ｐゴシック" charset="-128"/>
              </a:defRPr>
            </a:lvl1pPr>
            <a:lvl2pPr algn="l" eaLnBrk="0" hangingPunct="0">
              <a:spcBef>
                <a:spcPts val="700"/>
              </a:spcBef>
              <a:defRPr sz="2800">
                <a:solidFill>
                  <a:srgbClr val="000000"/>
                </a:solidFill>
                <a:latin typeface="Calibri" pitchFamily="32" charset="0"/>
                <a:ea typeface="ＭＳ Ｐゴシック" charset="-128"/>
              </a:defRPr>
            </a:lvl2pPr>
            <a:lvl3pPr algn="l" eaLnBrk="0" hangingPunct="0">
              <a:spcBef>
                <a:spcPts val="600"/>
              </a:spcBef>
              <a:defRPr sz="2400">
                <a:solidFill>
                  <a:srgbClr val="000000"/>
                </a:solidFill>
                <a:latin typeface="Calibri" pitchFamily="32" charset="0"/>
                <a:ea typeface="ＭＳ Ｐゴシック" charset="-128"/>
              </a:defRPr>
            </a:lvl3pPr>
            <a:lvl4pPr algn="l" eaLnBrk="0" hangingPunct="0">
              <a:spcBef>
                <a:spcPts val="500"/>
              </a:spcBef>
              <a:defRPr sz="2000">
                <a:solidFill>
                  <a:srgbClr val="000000"/>
                </a:solidFill>
                <a:latin typeface="Calibri" pitchFamily="32" charset="0"/>
                <a:ea typeface="ＭＳ Ｐゴシック" charset="-128"/>
              </a:defRPr>
            </a:lvl4pPr>
            <a:lvl5pPr algn="l" eaLnBrk="0" hangingPunct="0">
              <a:spcBef>
                <a:spcPts val="500"/>
              </a:spcBef>
              <a:defRPr sz="2000">
                <a:solidFill>
                  <a:srgbClr val="000000"/>
                </a:solidFill>
                <a:latin typeface="Calibri" pitchFamily="32" charset="0"/>
                <a:ea typeface="ＭＳ Ｐゴシック"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defRPr sz="2000">
                <a:solidFill>
                  <a:srgbClr val="000000"/>
                </a:solidFill>
                <a:latin typeface="Calibri" pitchFamily="32" charset="0"/>
                <a:ea typeface="ＭＳ Ｐゴシック" charset="-128"/>
              </a:defRPr>
            </a:lvl9pPr>
          </a:lstStyle>
          <a:p>
            <a:pPr algn="ctr" eaLnBrk="1" hangingPunct="1">
              <a:spcBef>
                <a:spcPts val="0"/>
              </a:spcBef>
              <a:tabLst>
                <a:tab pos="1000125" algn="l"/>
              </a:tabLst>
            </a:pPr>
            <a:r>
              <a:rPr lang="ja-JP" altLang="en-US" sz="1600" b="1" dirty="0" smtClean="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rPr>
              <a:t>重点的に取り組む施策</a:t>
            </a:r>
            <a:endParaRPr lang="en-US" altLang="ja-JP" sz="1600" b="1" dirty="0" smtClean="0">
              <a:solidFill>
                <a:schemeClr val="bg1"/>
              </a:solidFill>
              <a:latin typeface="HGPｺﾞｼｯｸM" panose="020B0600000000000000" pitchFamily="50" charset="-128"/>
              <a:ea typeface="HGPｺﾞｼｯｸM" panose="020B0600000000000000" pitchFamily="50" charset="-128"/>
              <a:cs typeface="Meiryo UI" panose="020B0604030504040204" pitchFamily="50" charset="-128"/>
              <a:sym typeface="Wingdings 2"/>
            </a:endParaRPr>
          </a:p>
        </p:txBody>
      </p:sp>
      <p:sp>
        <p:nvSpPr>
          <p:cNvPr id="31"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32" name="正方形/長方形 31"/>
          <p:cNvSpPr/>
          <p:nvPr/>
        </p:nvSpPr>
        <p:spPr bwMode="white">
          <a:xfrm>
            <a:off x="75067" y="5609455"/>
            <a:ext cx="5072997" cy="1074516"/>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20000"/>
              </a:lnSpc>
              <a:spcBef>
                <a:spcPts val="300"/>
              </a:spcBef>
              <a:defRPr/>
            </a:pP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１</a:t>
            </a:r>
            <a:r>
              <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大阪らしいストック・ポテンシャルを活かした魅力ある都市空間の形成</a:t>
            </a:r>
            <a:endPar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20000"/>
              </a:lnSpc>
              <a:spcBef>
                <a:spcPts val="300"/>
              </a:spcBef>
              <a:defRPr/>
            </a:pP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２</a:t>
            </a:r>
            <a:r>
              <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大阪に住まう魅力の情報発信による若年・子育て世代の移住・定住促進</a:t>
            </a:r>
            <a:endPar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20000"/>
              </a:lnSpc>
              <a:spcBef>
                <a:spcPts val="300"/>
              </a:spcBef>
              <a:defRPr/>
            </a:pP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３</a:t>
            </a:r>
            <a:r>
              <a:rPr lang="en-US" altLang="ja-JP"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空家の多様な活用による居住魅力の向上</a:t>
            </a:r>
            <a:endPar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20000"/>
              </a:lnSpc>
              <a:spcBef>
                <a:spcPts val="300"/>
              </a:spcBef>
              <a:defRPr/>
            </a:pP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４</a:t>
            </a:r>
            <a:r>
              <a:rPr lang="en-US" altLang="ja-JP"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公的賃貸住宅ストックを活用した子育てしやすいまちづくりの推進</a:t>
            </a:r>
            <a:endPar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1" name="正方形/長方形 50"/>
          <p:cNvSpPr/>
          <p:nvPr/>
        </p:nvSpPr>
        <p:spPr bwMode="white">
          <a:xfrm>
            <a:off x="4928481" y="5590618"/>
            <a:ext cx="4278578" cy="1074516"/>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20000"/>
              </a:lnSpc>
              <a:spcBef>
                <a:spcPts val="300"/>
              </a:spcBef>
              <a:defRPr/>
            </a:pPr>
            <a:r>
              <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5</a:t>
            </a:r>
            <a:r>
              <a:rPr lang="en-US" altLang="ja-JP"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省エネ化の推進による大阪の住まいの魅力向上</a:t>
            </a:r>
            <a:endPar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20000"/>
              </a:lnSpc>
              <a:spcBef>
                <a:spcPts val="300"/>
              </a:spcBef>
              <a:defRPr/>
            </a:pPr>
            <a:r>
              <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6</a:t>
            </a:r>
            <a:r>
              <a:rPr lang="en-US" altLang="ja-JP"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密集</a:t>
            </a:r>
            <a:r>
              <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市街地に</a:t>
            </a: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おける</a:t>
            </a:r>
            <a:r>
              <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魅力</a:t>
            </a: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ある</a:t>
            </a:r>
            <a:r>
              <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まちづくりの推進</a:t>
            </a:r>
            <a:endPar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20000"/>
              </a:lnSpc>
              <a:spcBef>
                <a:spcPts val="300"/>
              </a:spcBef>
              <a:defRPr/>
            </a:pPr>
            <a:r>
              <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7</a:t>
            </a:r>
            <a:r>
              <a:rPr lang="en-US" altLang="ja-JP"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地域</a:t>
            </a:r>
            <a:r>
              <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特性に応じた総合的</a:t>
            </a: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な</a:t>
            </a:r>
            <a:r>
              <a:rPr lang="ja-JP" altLang="en-US"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施策展開に</a:t>
            </a: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よる耐震化の促進</a:t>
            </a:r>
            <a:endPar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20000"/>
              </a:lnSpc>
              <a:spcBef>
                <a:spcPts val="300"/>
              </a:spcBef>
              <a:defRPr/>
            </a:pPr>
            <a:r>
              <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8</a:t>
            </a:r>
            <a:r>
              <a:rPr lang="en-US" altLang="ja-JP" sz="1200" b="1" dirty="0">
                <a:solidFill>
                  <a:schemeClr val="bg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rPr>
              <a:t>あんしん住まいの充実による居住魅力の向上</a:t>
            </a:r>
            <a:endParaRPr lang="en-US" altLang="ja-JP" sz="1200" b="1" dirty="0" smtClean="0">
              <a:solidFill>
                <a:schemeClr val="bg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04375662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
          <p:cNvSpPr>
            <a:spLocks noChangeArrowheads="1"/>
          </p:cNvSpPr>
          <p:nvPr/>
        </p:nvSpPr>
        <p:spPr bwMode="auto">
          <a:xfrm>
            <a:off x="-248" y="2852936"/>
            <a:ext cx="9144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2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重点的</a:t>
            </a:r>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に取り組む</a:t>
            </a:r>
            <a:r>
              <a:rPr lang="ja-JP" altLang="en-US" sz="2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施策の進捗状況</a:t>
            </a:r>
            <a:endPar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20</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41008770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テキスト ボックス 111"/>
          <p:cNvSpPr txBox="1"/>
          <p:nvPr/>
        </p:nvSpPr>
        <p:spPr>
          <a:xfrm>
            <a:off x="0" y="436643"/>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淀</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川沿</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川のまちづくりの推進</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角丸四角形 11"/>
          <p:cNvSpPr/>
          <p:nvPr/>
        </p:nvSpPr>
        <p:spPr>
          <a:xfrm>
            <a:off x="122990" y="1840096"/>
            <a:ext cx="4551077" cy="2175107"/>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gn="ctr">
              <a:lnSpc>
                <a:spcPct val="110000"/>
              </a:lnSpc>
            </a:pP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➀</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イベント</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連携</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・各協議会で共に実施</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・既存</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の“ええとこ”や“うまいもん</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”を情報発進</a:t>
            </a:r>
          </a:p>
          <a:p>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②</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淀川沿川</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プロモーションビデオ</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畔（ほとり）“制作</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③</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トレーディングカードの制作・</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販売開始</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らしいストック・ポテンシャルを活かした魅力ある都市空間の形成</a:t>
            </a:r>
          </a:p>
        </p:txBody>
      </p:sp>
      <p:sp>
        <p:nvSpPr>
          <p:cNvPr id="14"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21</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4836220" y="3330507"/>
            <a:ext cx="1821250" cy="307777"/>
          </a:xfrm>
          <a:prstGeom prst="rect">
            <a:avLst/>
          </a:prstGeom>
          <a:noFill/>
        </p:spPr>
        <p:txBody>
          <a:bodyPr wrap="square" rtlCol="0">
            <a:spAutoFit/>
          </a:bodyPr>
          <a:lstStyle/>
          <a:p>
            <a:pPr algn="ctr" defTabSz="914400"/>
            <a:r>
              <a:rPr lang="ja-JP" altLang="en-US" sz="1400" kern="100" dirty="0" smtClean="0">
                <a:solidFill>
                  <a:prstClr val="black"/>
                </a:solidFill>
                <a:latin typeface="Century"/>
                <a:ea typeface="Meiryo UI"/>
                <a:cs typeface="Times New Roman"/>
              </a:rPr>
              <a:t>②　　　ドローン空撮　</a:t>
            </a:r>
            <a:endParaRPr lang="ja-JP" altLang="en-US" sz="1200" kern="100" dirty="0">
              <a:solidFill>
                <a:prstClr val="black"/>
              </a:solidFill>
              <a:latin typeface="Century"/>
              <a:ea typeface="ＭＳ 明朝"/>
              <a:cs typeface="Times New Roman"/>
            </a:endParaRPr>
          </a:p>
        </p:txBody>
      </p:sp>
      <p:sp>
        <p:nvSpPr>
          <p:cNvPr id="16" name="角丸四角形 15"/>
          <p:cNvSpPr/>
          <p:nvPr/>
        </p:nvSpPr>
        <p:spPr bwMode="white">
          <a:xfrm>
            <a:off x="0" y="800507"/>
            <a:ext cx="9144000" cy="843963"/>
          </a:xfrm>
          <a:prstGeom prst="roundRect">
            <a:avLst>
              <a:gd name="adj" fmla="val 725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a:lnSpc>
                <a:spcPct val="130000"/>
              </a:lnSpc>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「淀川沿川まちづくりプラットフォーム」の下に</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a:t>
            </a:r>
            <a:r>
              <a:rPr lang="ja-JP" altLang="en-US" dirty="0" err="1"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つの</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協議会（中流域協議会・三川合流域協議会）を設置し、「淀川沿川広域連携型まちづくり戦略」</a:t>
            </a:r>
            <a:r>
              <a:rPr lang="ja-JP" altLang="en-US"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が掲げる具体的</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な取組みを推進</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テキスト ボックス 23"/>
          <p:cNvSpPr txBox="1"/>
          <p:nvPr/>
        </p:nvSpPr>
        <p:spPr>
          <a:xfrm>
            <a:off x="322173" y="1686506"/>
            <a:ext cx="1467068" cy="400110"/>
          </a:xfrm>
          <a:prstGeom prst="rect">
            <a:avLst/>
          </a:prstGeom>
          <a:solidFill>
            <a:schemeClr val="tx2">
              <a:lumMod val="40000"/>
              <a:lumOff val="60000"/>
            </a:schemeClr>
          </a:solidFill>
        </p:spPr>
        <p:txBody>
          <a:bodyPr wrap="none" rtlCol="0" anchor="ctr" anchorCtr="0">
            <a:spAutoFit/>
          </a:bodyPr>
          <a:lstStyle/>
          <a:p>
            <a:r>
              <a:rPr lang="ja-JP" altLang="en-US" sz="2000" b="1" dirty="0" smtClean="0">
                <a:latin typeface="Meiryo UI" panose="020B0604030504040204" pitchFamily="50" charset="-128"/>
                <a:ea typeface="Meiryo UI" panose="020B0604030504040204" pitchFamily="50" charset="-128"/>
              </a:rPr>
              <a:t>取組み概要</a:t>
            </a:r>
            <a:endParaRPr lang="ja-JP" altLang="en-US" sz="2000" b="1" dirty="0">
              <a:latin typeface="Meiryo UI" panose="020B0604030504040204" pitchFamily="50" charset="-128"/>
              <a:ea typeface="Meiryo UI" panose="020B0604030504040204" pitchFamily="50" charset="-128"/>
            </a:endParaRPr>
          </a:p>
        </p:txBody>
      </p:sp>
      <p:pic>
        <p:nvPicPr>
          <p:cNvPr id="17" name="図 16"/>
          <p:cNvPicPr>
            <a:picLocks noChangeAspect="1"/>
          </p:cNvPicPr>
          <p:nvPr/>
        </p:nvPicPr>
        <p:blipFill rotWithShape="1">
          <a:blip r:embed="rId3" cstate="email">
            <a:extLst>
              <a:ext uri="{28A0092B-C50C-407E-A947-70E740481C1C}">
                <a14:useLocalDpi xmlns:a14="http://schemas.microsoft.com/office/drawing/2010/main"/>
              </a:ext>
            </a:extLst>
          </a:blip>
          <a:srcRect l="22894" t="22185" r="16963" b="36176"/>
          <a:stretch/>
        </p:blipFill>
        <p:spPr>
          <a:xfrm>
            <a:off x="322173" y="4168793"/>
            <a:ext cx="4276541" cy="2220511"/>
          </a:xfrm>
          <a:prstGeom prst="roundRect">
            <a:avLst/>
          </a:prstGeom>
        </p:spPr>
      </p:pic>
      <p:sp>
        <p:nvSpPr>
          <p:cNvPr id="18" name="テキスト ボックス 17"/>
          <p:cNvSpPr txBox="1"/>
          <p:nvPr/>
        </p:nvSpPr>
        <p:spPr>
          <a:xfrm>
            <a:off x="36713" y="6358344"/>
            <a:ext cx="4610906" cy="523220"/>
          </a:xfrm>
          <a:prstGeom prst="rect">
            <a:avLst/>
          </a:prstGeom>
          <a:noFill/>
        </p:spPr>
        <p:txBody>
          <a:bodyPr wrap="square" rtlCol="0">
            <a:spAutoFit/>
          </a:bodyPr>
          <a:lstStyle/>
          <a:p>
            <a:pPr algn="ctr" defTabSz="914400"/>
            <a:r>
              <a:rPr lang="ja-JP" altLang="en-US" sz="1400" kern="100" dirty="0" smtClean="0">
                <a:solidFill>
                  <a:prstClr val="black"/>
                </a:solidFill>
                <a:latin typeface="Century"/>
                <a:ea typeface="Meiryo UI"/>
                <a:cs typeface="Times New Roman"/>
              </a:rPr>
              <a:t>①　　　「淀川まるごと体験会」での連携状況</a:t>
            </a:r>
            <a:endParaRPr lang="en-US" altLang="ja-JP" sz="1400" kern="100" dirty="0" smtClean="0">
              <a:solidFill>
                <a:prstClr val="black"/>
              </a:solidFill>
              <a:latin typeface="Century"/>
              <a:ea typeface="Meiryo UI"/>
              <a:cs typeface="Times New Roman"/>
            </a:endParaRPr>
          </a:p>
          <a:p>
            <a:pPr algn="ctr" defTabSz="914400"/>
            <a:r>
              <a:rPr lang="ja-JP" altLang="en-US" sz="1400" kern="100" dirty="0" smtClean="0">
                <a:solidFill>
                  <a:prstClr val="black"/>
                </a:solidFill>
                <a:latin typeface="Century"/>
                <a:ea typeface="Meiryo UI"/>
                <a:cs typeface="Times New Roman"/>
              </a:rPr>
              <a:t>～遊びを通じてライフジャケットやパドル操作等を勉強～</a:t>
            </a:r>
            <a:endParaRPr lang="ja-JP" altLang="en-US" sz="1400" kern="100" dirty="0">
              <a:solidFill>
                <a:prstClr val="black"/>
              </a:solidFill>
              <a:latin typeface="Century"/>
              <a:ea typeface="ＭＳ 明朝"/>
              <a:cs typeface="Times New Roman"/>
            </a:endParaRPr>
          </a:p>
        </p:txBody>
      </p:sp>
      <p:pic>
        <p:nvPicPr>
          <p:cNvPr id="19" name="図 18"/>
          <p:cNvPicPr>
            <a:picLocks noChangeAspect="1"/>
          </p:cNvPicPr>
          <p:nvPr/>
        </p:nvPicPr>
        <p:blipFill rotWithShape="1">
          <a:blip r:embed="rId4" cstate="email">
            <a:extLst>
              <a:ext uri="{28A0092B-C50C-407E-A947-70E740481C1C}">
                <a14:useLocalDpi xmlns:a14="http://schemas.microsoft.com/office/drawing/2010/main"/>
              </a:ext>
            </a:extLst>
          </a:blip>
          <a:srcRect l="11428" t="7619" r="8572"/>
          <a:stretch/>
        </p:blipFill>
        <p:spPr>
          <a:xfrm>
            <a:off x="5091256" y="1836912"/>
            <a:ext cx="1743833" cy="1510284"/>
          </a:xfrm>
          <a:prstGeom prst="roundRect">
            <a:avLst/>
          </a:prstGeom>
        </p:spPr>
      </p:pic>
      <p:pic>
        <p:nvPicPr>
          <p:cNvPr id="25" name="図 24"/>
          <p:cNvPicPr>
            <a:picLocks noChangeAspect="1"/>
          </p:cNvPicPr>
          <p:nvPr/>
        </p:nvPicPr>
        <p:blipFill rotWithShape="1">
          <a:blip r:embed="rId5" cstate="email">
            <a:extLst>
              <a:ext uri="{28A0092B-C50C-407E-A947-70E740481C1C}">
                <a14:useLocalDpi xmlns:a14="http://schemas.microsoft.com/office/drawing/2010/main"/>
              </a:ext>
            </a:extLst>
          </a:blip>
          <a:srcRect l="30048" t="11151" r="23825" b="31380"/>
          <a:stretch/>
        </p:blipFill>
        <p:spPr>
          <a:xfrm>
            <a:off x="7252278" y="1836912"/>
            <a:ext cx="1585943" cy="1481931"/>
          </a:xfrm>
          <a:prstGeom prst="roundRect">
            <a:avLst/>
          </a:prstGeom>
        </p:spPr>
      </p:pic>
      <p:sp>
        <p:nvSpPr>
          <p:cNvPr id="27" name="テキスト ボックス 26"/>
          <p:cNvSpPr txBox="1"/>
          <p:nvPr/>
        </p:nvSpPr>
        <p:spPr>
          <a:xfrm>
            <a:off x="6285792" y="3340345"/>
            <a:ext cx="3518913" cy="307777"/>
          </a:xfrm>
          <a:prstGeom prst="rect">
            <a:avLst/>
          </a:prstGeom>
          <a:noFill/>
        </p:spPr>
        <p:txBody>
          <a:bodyPr wrap="square" rtlCol="0">
            <a:spAutoFit/>
          </a:bodyPr>
          <a:lstStyle/>
          <a:p>
            <a:pPr algn="ctr" defTabSz="914400"/>
            <a:r>
              <a:rPr lang="ja-JP" altLang="en-US" sz="1400" kern="100" dirty="0" smtClean="0">
                <a:solidFill>
                  <a:prstClr val="black"/>
                </a:solidFill>
                <a:latin typeface="Century"/>
                <a:ea typeface="Meiryo UI"/>
                <a:cs typeface="Times New Roman"/>
              </a:rPr>
              <a:t>石清水八幡宮インタビュー　</a:t>
            </a:r>
            <a:endParaRPr lang="ja-JP" altLang="en-US" sz="1400" kern="100" dirty="0">
              <a:solidFill>
                <a:prstClr val="black"/>
              </a:solidFill>
              <a:latin typeface="Century"/>
              <a:ea typeface="ＭＳ 明朝"/>
              <a:cs typeface="Times New Roman"/>
            </a:endParaRPr>
          </a:p>
        </p:txBody>
      </p:sp>
      <p:pic>
        <p:nvPicPr>
          <p:cNvPr id="3" name="図 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37732" y="3621595"/>
            <a:ext cx="4272122" cy="3018254"/>
          </a:xfrm>
          <a:prstGeom prst="rect">
            <a:avLst/>
          </a:prstGeom>
        </p:spPr>
      </p:pic>
      <p:sp>
        <p:nvSpPr>
          <p:cNvPr id="29" name="テキスト ボックス 28"/>
          <p:cNvSpPr txBox="1"/>
          <p:nvPr/>
        </p:nvSpPr>
        <p:spPr>
          <a:xfrm>
            <a:off x="4926718" y="6573787"/>
            <a:ext cx="3648674" cy="307777"/>
          </a:xfrm>
          <a:prstGeom prst="rect">
            <a:avLst/>
          </a:prstGeom>
          <a:noFill/>
        </p:spPr>
        <p:txBody>
          <a:bodyPr wrap="square" rtlCol="0">
            <a:spAutoFit/>
          </a:bodyPr>
          <a:lstStyle/>
          <a:p>
            <a:pPr algn="ctr" defTabSz="914400"/>
            <a:r>
              <a:rPr lang="ja-JP" altLang="en-US" sz="1400" kern="100" dirty="0" smtClean="0">
                <a:solidFill>
                  <a:prstClr val="black"/>
                </a:solidFill>
                <a:latin typeface="Century"/>
                <a:ea typeface="Meiryo UI"/>
                <a:cs typeface="Times New Roman"/>
              </a:rPr>
              <a:t>③　　　トレーディングカード制作・販売開始　</a:t>
            </a:r>
            <a:endParaRPr lang="ja-JP" altLang="en-US" sz="1200" kern="100" dirty="0">
              <a:solidFill>
                <a:prstClr val="black"/>
              </a:solidFill>
              <a:latin typeface="Century"/>
              <a:ea typeface="ＭＳ 明朝"/>
              <a:cs typeface="Times New Roman"/>
            </a:endParaRPr>
          </a:p>
        </p:txBody>
      </p:sp>
    </p:spTree>
    <p:extLst>
      <p:ext uri="{BB962C8B-B14F-4D97-AF65-F5344CB8AC3E}">
        <p14:creationId xmlns:p14="http://schemas.microsoft.com/office/powerpoint/2010/main" val="27219097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p:cNvPicPr>
            <a:picLocks noChangeAspect="1"/>
          </p:cNvPicPr>
          <p:nvPr/>
        </p:nvPicPr>
        <p:blipFill>
          <a:blip r:embed="rId3"/>
          <a:stretch>
            <a:fillRect/>
          </a:stretch>
        </p:blipFill>
        <p:spPr>
          <a:xfrm>
            <a:off x="475441" y="1579464"/>
            <a:ext cx="4820460" cy="3943545"/>
          </a:xfrm>
          <a:prstGeom prst="rect">
            <a:avLst/>
          </a:prstGeom>
        </p:spPr>
      </p:pic>
      <p:pic>
        <p:nvPicPr>
          <p:cNvPr id="19" name="図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9894" y="3654078"/>
            <a:ext cx="2721599" cy="2041200"/>
          </a:xfrm>
          <a:prstGeom prst="rect">
            <a:avLst/>
          </a:prstGeom>
        </p:spPr>
      </p:pic>
      <p:pic>
        <p:nvPicPr>
          <p:cNvPr id="17" name="図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09894" y="1581614"/>
            <a:ext cx="2688000" cy="2016000"/>
          </a:xfrm>
          <a:prstGeom prst="rect">
            <a:avLst/>
          </a:prstGeom>
        </p:spPr>
      </p:pic>
      <p:sp>
        <p:nvSpPr>
          <p:cNvPr id="6"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らしいストック・ポテンシャルを活かした魅力ある都市空間の形成</a:t>
            </a:r>
          </a:p>
        </p:txBody>
      </p:sp>
      <p:sp>
        <p:nvSpPr>
          <p:cNvPr id="13" name="テキスト ボックス 12"/>
          <p:cNvSpPr txBox="1"/>
          <p:nvPr/>
        </p:nvSpPr>
        <p:spPr>
          <a:xfrm>
            <a:off x="0" y="440416"/>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広域サイクルルート連携</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事業</a:t>
            </a:r>
            <a:endParaRPr lang="ja-JP" altLang="en-US" sz="2000" b="1" strike="dblStrike" dirty="0">
              <a:solidFill>
                <a:srgbClr val="FF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角丸四角形 4"/>
          <p:cNvSpPr/>
          <p:nvPr/>
        </p:nvSpPr>
        <p:spPr bwMode="black">
          <a:xfrm>
            <a:off x="0" y="800507"/>
            <a:ext cx="9144000" cy="843963"/>
          </a:xfrm>
          <a:prstGeom prst="roundRect">
            <a:avLst>
              <a:gd name="adj" fmla="val 7252"/>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a:lnSpc>
                <a:spcPct val="130000"/>
              </a:lnSpc>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グランドデザイン・大阪都市圏」に基づき</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、関西</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一円の広域サイクルルート形成に向け、企業版ふるさと</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納税を</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活用しベイエリアから京阪神エリアを広域</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連携</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する「広域サイクルルート連携事業」を</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実施</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8" name="角丸四角形 97"/>
          <p:cNvSpPr/>
          <p:nvPr/>
        </p:nvSpPr>
        <p:spPr>
          <a:xfrm>
            <a:off x="136443" y="5788884"/>
            <a:ext cx="8884727" cy="983200"/>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nSpc>
                <a:spcPct val="130000"/>
              </a:lnSpc>
            </a:pP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9" name="テキスト ボックス 98"/>
          <p:cNvSpPr txBox="1"/>
          <p:nvPr/>
        </p:nvSpPr>
        <p:spPr>
          <a:xfrm>
            <a:off x="279743" y="5616615"/>
            <a:ext cx="1813604" cy="400110"/>
          </a:xfrm>
          <a:prstGeom prst="rect">
            <a:avLst/>
          </a:prstGeom>
          <a:solidFill>
            <a:schemeClr val="tx2">
              <a:lumMod val="40000"/>
              <a:lumOff val="60000"/>
            </a:schemeClr>
          </a:solidFill>
        </p:spPr>
        <p:txBody>
          <a:bodyPr wrap="square" rtlCol="0" anchor="ctr" anchorCtr="0">
            <a:noAutofit/>
          </a:bodyPr>
          <a:lstStyle/>
          <a:p>
            <a:r>
              <a:rPr lang="ja-JP" altLang="en-US" sz="2000" b="1" dirty="0" smtClean="0">
                <a:latin typeface="Meiryo UI" panose="020B0604030504040204" pitchFamily="50" charset="-128"/>
                <a:ea typeface="Meiryo UI" panose="020B0604030504040204" pitchFamily="50" charset="-128"/>
              </a:rPr>
              <a:t>今後の予定</a:t>
            </a:r>
            <a:endParaRPr lang="ja-JP" altLang="en-US" sz="2000" b="1" dirty="0">
              <a:latin typeface="Meiryo UI" panose="020B0604030504040204" pitchFamily="50" charset="-128"/>
              <a:ea typeface="Meiryo UI" panose="020B0604030504040204" pitchFamily="50" charset="-128"/>
            </a:endParaRPr>
          </a:p>
        </p:txBody>
      </p:sp>
      <p:sp>
        <p:nvSpPr>
          <p:cNvPr id="12" name="正方形/長方形 11"/>
          <p:cNvSpPr/>
          <p:nvPr/>
        </p:nvSpPr>
        <p:spPr>
          <a:xfrm>
            <a:off x="136443" y="6008719"/>
            <a:ext cx="8884728" cy="71287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30000"/>
              </a:lnSpc>
              <a:spcBef>
                <a:spcPts val="300"/>
              </a:spcBef>
              <a:defRPr/>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大和</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川を軸として、ベイエリアから大阪東部、奈良方面</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への展開に向けた社会</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実験を</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実施し、</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広域連携によるまちづくりの手法の</a:t>
            </a:r>
            <a:r>
              <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1</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つとしてのサイクルルートの有効性を</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検証</a:t>
            </a:r>
            <a:endPar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22</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7481714" y="3328701"/>
            <a:ext cx="1127232" cy="253916"/>
          </a:xfrm>
          <a:prstGeom prst="rect">
            <a:avLst/>
          </a:prstGeom>
        </p:spPr>
        <p:txBody>
          <a:bodyPr wrap="none">
            <a:spAutoFit/>
          </a:bodyPr>
          <a:lstStyle/>
          <a:p>
            <a:pPr algn="r"/>
            <a:r>
              <a:rPr lang="ja-JP" altLang="en-US" sz="1050" dirty="0" smtClean="0">
                <a:effectLst>
                  <a:glow rad="76200">
                    <a:schemeClr val="bg1"/>
                  </a:glow>
                </a:effectLst>
                <a:latin typeface="Meiryo UI" panose="020B0604030504040204" pitchFamily="50" charset="-128"/>
                <a:ea typeface="Meiryo UI" panose="020B0604030504040204" pitchFamily="50" charset="-128"/>
              </a:rPr>
              <a:t>社会実験</a:t>
            </a:r>
            <a:r>
              <a:rPr lang="ja-JP" altLang="en-US" sz="1050" dirty="0">
                <a:effectLst>
                  <a:glow rad="76200">
                    <a:schemeClr val="bg1"/>
                  </a:glow>
                </a:effectLst>
                <a:latin typeface="Meiryo UI" panose="020B0604030504040204" pitchFamily="50" charset="-128"/>
                <a:ea typeface="Meiryo UI" panose="020B0604030504040204" pitchFamily="50" charset="-128"/>
              </a:rPr>
              <a:t>走行</a:t>
            </a:r>
            <a:r>
              <a:rPr lang="ja-JP" altLang="en-US" sz="1050" dirty="0" smtClean="0">
                <a:effectLst>
                  <a:glow rad="76200">
                    <a:schemeClr val="bg1"/>
                  </a:glow>
                </a:effectLst>
                <a:latin typeface="Meiryo UI" panose="020B0604030504040204" pitchFamily="50" charset="-128"/>
                <a:ea typeface="Meiryo UI" panose="020B0604030504040204" pitchFamily="50" charset="-128"/>
              </a:rPr>
              <a:t>会</a:t>
            </a:r>
            <a:endParaRPr lang="ja-JP" altLang="en-US" sz="1050" dirty="0">
              <a:effectLst>
                <a:glow rad="76200">
                  <a:schemeClr val="bg1"/>
                </a:glow>
              </a:effectLst>
              <a:latin typeface="Meiryo UI" panose="020B0604030504040204" pitchFamily="50" charset="-128"/>
              <a:ea typeface="Meiryo UI" panose="020B0604030504040204" pitchFamily="50" charset="-128"/>
            </a:endParaRPr>
          </a:p>
        </p:txBody>
      </p:sp>
      <p:sp>
        <p:nvSpPr>
          <p:cNvPr id="20" name="正方形/長方形 19"/>
          <p:cNvSpPr/>
          <p:nvPr/>
        </p:nvSpPr>
        <p:spPr>
          <a:xfrm>
            <a:off x="6152475" y="5447387"/>
            <a:ext cx="2473755" cy="253916"/>
          </a:xfrm>
          <a:prstGeom prst="rect">
            <a:avLst/>
          </a:prstGeom>
        </p:spPr>
        <p:txBody>
          <a:bodyPr wrap="none">
            <a:spAutoFit/>
          </a:bodyPr>
          <a:lstStyle/>
          <a:p>
            <a:pPr algn="r"/>
            <a:r>
              <a:rPr lang="ja-JP" altLang="en-US" sz="1050" dirty="0">
                <a:effectLst>
                  <a:glow rad="76200">
                    <a:schemeClr val="bg1"/>
                  </a:glow>
                </a:effectLst>
                <a:latin typeface="Meiryo UI" panose="020B0604030504040204" pitchFamily="50" charset="-128"/>
                <a:ea typeface="Meiryo UI" panose="020B0604030504040204" pitchFamily="50" charset="-128"/>
              </a:rPr>
              <a:t>広域連携会議（府県・市町・民間団体）</a:t>
            </a:r>
          </a:p>
        </p:txBody>
      </p:sp>
    </p:spTree>
    <p:extLst>
      <p:ext uri="{BB962C8B-B14F-4D97-AF65-F5344CB8AC3E}">
        <p14:creationId xmlns:p14="http://schemas.microsoft.com/office/powerpoint/2010/main" val="28648417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らしいストック・ポテンシャルを活かした魅力ある都市空間の形成</a:t>
            </a:r>
          </a:p>
        </p:txBody>
      </p:sp>
      <p:sp>
        <p:nvSpPr>
          <p:cNvPr id="13" name="テキスト ボックス 12"/>
          <p:cNvSpPr txBox="1"/>
          <p:nvPr/>
        </p:nvSpPr>
        <p:spPr>
          <a:xfrm>
            <a:off x="0" y="440416"/>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広域ベイエリアまちづくりの推進</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角丸四角形 4"/>
          <p:cNvSpPr/>
          <p:nvPr/>
        </p:nvSpPr>
        <p:spPr bwMode="white">
          <a:xfrm>
            <a:off x="0" y="828217"/>
            <a:ext cx="9144000" cy="1217992"/>
          </a:xfrm>
          <a:prstGeom prst="roundRect">
            <a:avLst>
              <a:gd name="adj" fmla="val 725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a:lnSpc>
                <a:spcPct val="130000"/>
              </a:lnSpc>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夢洲における万博やＩＲなどまちづくりのインパクトと泉州沿岸部の地域資源を最大限活かし、ベイエリア全体の活性化を図るため、ベイエリアのまちづくりについて検討を行い</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広域ベイエリアまちづくり推進</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本部」に</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おいて、ベイエリアの将来像や整備の方向性に</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ついて</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R2</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年度にとりまとめる予定</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23</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17" name="図 16"/>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828717" y="2420482"/>
            <a:ext cx="4146067" cy="3982580"/>
          </a:xfrm>
          <a:prstGeom prst="rect">
            <a:avLst/>
          </a:prstGeom>
        </p:spPr>
      </p:pic>
      <p:sp>
        <p:nvSpPr>
          <p:cNvPr id="19" name="角丸四角形 18"/>
          <p:cNvSpPr/>
          <p:nvPr/>
        </p:nvSpPr>
        <p:spPr>
          <a:xfrm>
            <a:off x="111036" y="2420481"/>
            <a:ext cx="4502527" cy="3952610"/>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nSpc>
                <a:spcPct val="130000"/>
              </a:lnSpc>
              <a:spcBef>
                <a:spcPts val="1200"/>
              </a:spcBef>
            </a:pP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0"/>
          <p:cNvSpPr txBox="1"/>
          <p:nvPr/>
        </p:nvSpPr>
        <p:spPr>
          <a:xfrm>
            <a:off x="326189" y="2266106"/>
            <a:ext cx="4010284" cy="369332"/>
          </a:xfrm>
          <a:prstGeom prst="rect">
            <a:avLst/>
          </a:prstGeom>
          <a:solidFill>
            <a:schemeClr val="tx2">
              <a:lumMod val="40000"/>
              <a:lumOff val="60000"/>
            </a:schemeClr>
          </a:solidFill>
        </p:spPr>
        <p:txBody>
          <a:bodyPr wrap="square" rtlCol="0" anchor="ctr" anchorCtr="0">
            <a:spAutoFit/>
          </a:bodyPr>
          <a:lstStyle/>
          <a:p>
            <a:r>
              <a:rPr lang="ja-JP" altLang="en-US" b="1" dirty="0">
                <a:latin typeface="Meiryo UI" panose="020B0604030504040204" pitchFamily="50" charset="-128"/>
                <a:ea typeface="Meiryo UI" panose="020B0604030504040204" pitchFamily="50" charset="-128"/>
              </a:rPr>
              <a:t>大阪広域ベイエリアまちづくり推進本部</a:t>
            </a:r>
            <a:endParaRPr lang="en-US" altLang="ja-JP"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正方形/長方形 21"/>
          <p:cNvSpPr/>
          <p:nvPr/>
        </p:nvSpPr>
        <p:spPr>
          <a:xfrm>
            <a:off x="326190" y="2752446"/>
            <a:ext cx="3899446" cy="2748820"/>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803275" indent="-708025" defTabSz="793425">
              <a:lnSpc>
                <a:spcPct val="130000"/>
              </a:lnSpc>
              <a:spcBef>
                <a:spcPts val="300"/>
              </a:spcBef>
              <a:defRPr/>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（知事、副知事、住宅まちづくり部長、</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府民文化</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部長、商工労働部長、環境農林水産部長、都市整備部長）</a:t>
            </a:r>
          </a:p>
          <a:p>
            <a:pPr marL="803275" indent="-708025" defTabSz="793425">
              <a:lnSpc>
                <a:spcPct val="130000"/>
              </a:lnSpc>
              <a:spcBef>
                <a:spcPts val="300"/>
              </a:spcBef>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大阪市（市長、副市長、都市計画局長、経済戦略局長、港湾局長）</a:t>
            </a:r>
          </a:p>
          <a:p>
            <a:pPr marL="803275" indent="-708025" defTabSz="793425">
              <a:lnSpc>
                <a:spcPct val="130000"/>
              </a:lnSpc>
              <a:spcBef>
                <a:spcPts val="300"/>
              </a:spcBef>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堺市（市長、副市長、建築都市局長</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803275" indent="-708025" defTabSz="793425">
              <a:lnSpc>
                <a:spcPct val="130000"/>
              </a:lnSpc>
              <a:spcBef>
                <a:spcPts val="300"/>
              </a:spcBef>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文化</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観光局長、産業振興局長）</a:t>
            </a:r>
          </a:p>
        </p:txBody>
      </p:sp>
      <p:sp>
        <p:nvSpPr>
          <p:cNvPr id="10" name="楕円 9"/>
          <p:cNvSpPr/>
          <p:nvPr/>
        </p:nvSpPr>
        <p:spPr>
          <a:xfrm>
            <a:off x="7495309" y="471507"/>
            <a:ext cx="1537855" cy="453217"/>
          </a:xfrm>
          <a:prstGeom prst="ellipse">
            <a:avLst/>
          </a:prstGeom>
          <a:ln/>
        </p:spPr>
        <p:style>
          <a:lnRef idx="1">
            <a:schemeClr val="accent6"/>
          </a:lnRef>
          <a:fillRef idx="2">
            <a:schemeClr val="accent6"/>
          </a:fillRef>
          <a:effectRef idx="1">
            <a:schemeClr val="accent6"/>
          </a:effectRef>
          <a:fontRef idx="minor">
            <a:schemeClr val="dk1"/>
          </a:fontRef>
        </p:style>
        <p:txBody>
          <a:bodyPr wrap="none" lIns="0" tIns="0" rIns="0" bIns="0" rtlCol="0" anchor="ctr"/>
          <a:lstStyle/>
          <a:p>
            <a:pPr algn="ctr">
              <a:lnSpc>
                <a:spcPct val="150000"/>
              </a:lnSpc>
            </a:pPr>
            <a:r>
              <a:rPr lang="en-US" altLang="ja-JP" b="1" i="1" dirty="0">
                <a:solidFill>
                  <a:prstClr val="black"/>
                </a:solidFill>
                <a:latin typeface="游ゴシック Medium" panose="020B0500000000000000" pitchFamily="50" charset="-128"/>
                <a:ea typeface="游ゴシック Medium" panose="020B0500000000000000" pitchFamily="50" charset="-128"/>
                <a:cs typeface="Meiryo UI" panose="020B0604030504040204" pitchFamily="50" charset="-128"/>
              </a:rPr>
              <a:t>R2</a:t>
            </a:r>
            <a:r>
              <a:rPr lang="ja-JP" altLang="en-US" b="1" i="1" dirty="0" smtClean="0">
                <a:solidFill>
                  <a:prstClr val="black"/>
                </a:solidFill>
                <a:latin typeface="游ゴシック Medium" panose="020B0500000000000000" pitchFamily="50" charset="-128"/>
                <a:ea typeface="游ゴシック Medium" panose="020B0500000000000000" pitchFamily="50" charset="-128"/>
                <a:cs typeface="Meiryo UI" panose="020B0604030504040204" pitchFamily="50" charset="-128"/>
              </a:rPr>
              <a:t>新規事業</a:t>
            </a:r>
            <a:endParaRPr kumimoji="1" lang="ja-JP" altLang="en-US" b="1" i="1" dirty="0">
              <a:solidFill>
                <a:schemeClr val="tx1"/>
              </a:solidFill>
              <a:latin typeface="游ゴシック Medium" panose="020B0500000000000000" pitchFamily="50" charset="-128"/>
              <a:ea typeface="游ゴシック Medium" panose="020B0500000000000000" pitchFamily="50" charset="-128"/>
            </a:endParaRPr>
          </a:p>
        </p:txBody>
      </p:sp>
    </p:spTree>
    <p:extLst>
      <p:ext uri="{BB962C8B-B14F-4D97-AF65-F5344CB8AC3E}">
        <p14:creationId xmlns:p14="http://schemas.microsoft.com/office/powerpoint/2010/main" val="17860272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440416"/>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く</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らしに関する支援・情報提供</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住まう</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魅力</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の</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情報</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発信</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よる若年・子育て世代の移住・定住促進</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角丸四角形 9"/>
          <p:cNvSpPr/>
          <p:nvPr/>
        </p:nvSpPr>
        <p:spPr>
          <a:xfrm>
            <a:off x="163627" y="1165984"/>
            <a:ext cx="8857543" cy="5560129"/>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lnSpc>
                <a:spcPct val="13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24</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319214" y="1037347"/>
            <a:ext cx="3323346" cy="400110"/>
          </a:xfrm>
          <a:prstGeom prst="rect">
            <a:avLst/>
          </a:prstGeom>
          <a:solidFill>
            <a:schemeClr val="tx2">
              <a:lumMod val="40000"/>
              <a:lumOff val="60000"/>
            </a:schemeClr>
          </a:solidFill>
        </p:spPr>
        <p:txBody>
          <a:bodyPr wrap="none" rtlCol="0" anchor="ctr" anchorCtr="0">
            <a:spAutoFit/>
          </a:bodyPr>
          <a:lstStyle/>
          <a:p>
            <a:r>
              <a:rPr lang="ja-JP" altLang="en-US" sz="2000" b="1" dirty="0" smtClean="0">
                <a:latin typeface="Meiryo UI" panose="020B0604030504040204" pitchFamily="50" charset="-128"/>
                <a:ea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rPr>
              <a:t>住み」「働く」</a:t>
            </a:r>
            <a:r>
              <a:rPr lang="ja-JP" altLang="en-US" sz="2000" b="1" dirty="0" smtClean="0">
                <a:latin typeface="Meiryo UI" panose="020B0604030504040204" pitchFamily="50" charset="-128"/>
                <a:ea typeface="Meiryo UI" panose="020B0604030504040204" pitchFamily="50" charset="-128"/>
              </a:rPr>
              <a:t>魅力の発信など</a:t>
            </a:r>
            <a:endParaRPr lang="ja-JP" altLang="en-US" sz="2000" b="1" dirty="0">
              <a:latin typeface="Meiryo UI" panose="020B0604030504040204" pitchFamily="50" charset="-128"/>
              <a:ea typeface="Meiryo UI" panose="020B0604030504040204" pitchFamily="50" charset="-128"/>
            </a:endParaRPr>
          </a:p>
        </p:txBody>
      </p:sp>
      <p:sp>
        <p:nvSpPr>
          <p:cNvPr id="20" name="テキスト ボックス 19"/>
          <p:cNvSpPr txBox="1"/>
          <p:nvPr/>
        </p:nvSpPr>
        <p:spPr>
          <a:xfrm>
            <a:off x="270453" y="1573128"/>
            <a:ext cx="4358338" cy="1052596"/>
          </a:xfrm>
          <a:prstGeom prst="rect">
            <a:avLst/>
          </a:prstGeom>
          <a:noFill/>
        </p:spPr>
        <p:txBody>
          <a:bodyPr wrap="square" rtlCol="0">
            <a:spAutoFit/>
          </a:bodyPr>
          <a:lstStyle/>
          <a:p>
            <a:pPr>
              <a:lnSpc>
                <a:spcPct val="130000"/>
              </a:lnSpc>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■大阪</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暮らしの魅力を</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発見～</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移住定住</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イベント～</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30000"/>
              </a:lnSpc>
            </a:pP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７</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市町村が市町村の魅力発信や</a:t>
            </a:r>
            <a:r>
              <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rPr>
              <a:t>PR</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を実施</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3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400" dirty="0" smtClean="0">
                <a:latin typeface="Meiryo UI" panose="020B0604030504040204" pitchFamily="50" charset="-128"/>
                <a:ea typeface="Meiryo UI" panose="020B0604030504040204" pitchFamily="50" charset="-128"/>
                <a:cs typeface="Meiryo UI" panose="020B0604030504040204" pitchFamily="50" charset="-128"/>
              </a:rPr>
              <a:t>於：大阪駅前グランフロント　パナソニックセンター大阪</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テキスト ボックス 21"/>
          <p:cNvSpPr txBox="1"/>
          <p:nvPr/>
        </p:nvSpPr>
        <p:spPr>
          <a:xfrm>
            <a:off x="4709645" y="1573128"/>
            <a:ext cx="3922516" cy="1372683"/>
          </a:xfrm>
          <a:prstGeom prst="rect">
            <a:avLst/>
          </a:prstGeom>
          <a:noFill/>
        </p:spPr>
        <p:txBody>
          <a:bodyPr wrap="square" rtlCol="0">
            <a:spAutoFit/>
          </a:bodyPr>
          <a:lstStyle/>
          <a:p>
            <a:pPr>
              <a:lnSpc>
                <a:spcPct val="130000"/>
              </a:lnSpc>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a:latin typeface="Meiryo UI" panose="020B0604030504040204" pitchFamily="50" charset="-128"/>
                <a:ea typeface="Meiryo UI" panose="020B0604030504040204" pitchFamily="50" charset="-128"/>
                <a:cs typeface="Meiryo UI" panose="020B0604030504040204" pitchFamily="50" charset="-128"/>
              </a:rPr>
              <a:t>ニコイチ</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marL="174625" indent="-174625">
              <a:lnSpc>
                <a:spcPct val="130000"/>
              </a:lnSpc>
            </a:pPr>
            <a:r>
              <a:rPr kumimoji="1"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戸をひとつ”にした広い間取りにコンバージョンし</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、特</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に子育て世帯などの若年層に対し、</a:t>
            </a:r>
          </a:p>
          <a:p>
            <a:pPr marL="174625" indent="-174625">
              <a:lnSpc>
                <a:spcPct val="1300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スペース的</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にゆとりある質の高いくらしを提案</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テキスト ボックス 22"/>
          <p:cNvSpPr txBox="1"/>
          <p:nvPr/>
        </p:nvSpPr>
        <p:spPr>
          <a:xfrm>
            <a:off x="270453" y="4691039"/>
            <a:ext cx="4461195" cy="1692771"/>
          </a:xfrm>
          <a:prstGeom prst="rect">
            <a:avLst/>
          </a:prstGeom>
          <a:noFill/>
        </p:spPr>
        <p:txBody>
          <a:bodyPr wrap="square" rtlCol="0">
            <a:spAutoFit/>
          </a:bodyPr>
          <a:lstStyle/>
          <a:p>
            <a:pPr>
              <a:lnSpc>
                <a:spcPct val="130000"/>
              </a:lnSpc>
            </a:pP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■大阪版・空家バンク</a:t>
            </a:r>
            <a:endParaRPr lang="en-US" altLang="ja-JP" sz="1600" b="1"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30000"/>
              </a:lnSpc>
            </a:pPr>
            <a:r>
              <a:rPr kumimoji="1"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　府内市町村等が設置する空家バンク情報とともに</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30000"/>
              </a:lnSpc>
            </a:pPr>
            <a:r>
              <a:rPr lang="ja-JP" altLang="en-US" sz="1600" dirty="0">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大阪</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の住まいやまちの魅力を</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発信</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300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空家</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バンク設置済み</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市町村数：</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26</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市町村</a:t>
            </a:r>
            <a:endParaRPr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a:p>
            <a:pPr>
              <a:lnSpc>
                <a:spcPct val="130000"/>
              </a:lnSpc>
            </a:pP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マッチング数：</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134</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件（</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R2.2</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末時点）</a:t>
            </a:r>
            <a:endParaRPr kumimoji="1" lang="en-US" altLang="ja-JP" sz="16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26" name="図 2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48390" y="2906352"/>
            <a:ext cx="3115891" cy="1674574"/>
          </a:xfrm>
          <a:prstGeom prst="rect">
            <a:avLst/>
          </a:prstGeom>
        </p:spPr>
      </p:pic>
      <p:pic>
        <p:nvPicPr>
          <p:cNvPr id="29" name="図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33087" y="4634116"/>
            <a:ext cx="2675629" cy="1783498"/>
          </a:xfrm>
          <a:prstGeom prst="rect">
            <a:avLst/>
          </a:prstGeom>
        </p:spPr>
      </p:pic>
      <p:sp>
        <p:nvSpPr>
          <p:cNvPr id="31" name="テキスト ボックス 9"/>
          <p:cNvSpPr txBox="1"/>
          <p:nvPr/>
        </p:nvSpPr>
        <p:spPr>
          <a:xfrm>
            <a:off x="4911722" y="6470804"/>
            <a:ext cx="3306099" cy="276999"/>
          </a:xfrm>
          <a:prstGeom prst="rect">
            <a:avLst/>
          </a:prstGeom>
          <a:noFill/>
          <a:ln>
            <a:noFill/>
          </a:ln>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176213" indent="-176213" algn="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出典：大阪府住宅供給公社ホームページ</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p:txBody>
      </p:sp>
      <p:pic>
        <p:nvPicPr>
          <p:cNvPr id="6" name="図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5742" y="2647143"/>
            <a:ext cx="2423706" cy="1817780"/>
          </a:xfrm>
          <a:prstGeom prst="rect">
            <a:avLst/>
          </a:prstGeom>
        </p:spPr>
      </p:pic>
    </p:spTree>
    <p:extLst>
      <p:ext uri="{BB962C8B-B14F-4D97-AF65-F5344CB8AC3E}">
        <p14:creationId xmlns:p14="http://schemas.microsoft.com/office/powerpoint/2010/main" val="24664538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440416"/>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「空家</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総合戦略・</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大阪</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2019</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」の推進</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3.</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空家の多様な活用による居住魅力の向上</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3" name="角丸四角形 12"/>
          <p:cNvSpPr/>
          <p:nvPr/>
        </p:nvSpPr>
        <p:spPr bwMode="white">
          <a:xfrm>
            <a:off x="0" y="800507"/>
            <a:ext cx="9144000" cy="843963"/>
          </a:xfrm>
          <a:prstGeom prst="roundRect">
            <a:avLst>
              <a:gd name="adj" fmla="val 7252"/>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spAutoFit/>
          </a:bodyPr>
          <a:lstStyle/>
          <a:p>
            <a:pPr>
              <a:lnSpc>
                <a:spcPct val="130000"/>
              </a:lnSpc>
            </a:pP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「居住魅力あふれる大阪の実現」をめざし、府</a:t>
            </a: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、市町村、民間による一体的な</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取組みを通じて、総合的な空家対策の更なる充実とスピードアップを推進</a:t>
            </a:r>
            <a:endPar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角丸四角形 13"/>
          <p:cNvSpPr/>
          <p:nvPr/>
        </p:nvSpPr>
        <p:spPr>
          <a:xfrm>
            <a:off x="107504" y="1655874"/>
            <a:ext cx="8928992" cy="4941478"/>
          </a:xfrm>
          <a:prstGeom prst="roundRect">
            <a:avLst>
              <a:gd name="adj" fmla="val 416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a:lnSpc>
                <a:spcPct val="13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325269" y="1550632"/>
            <a:ext cx="1943161" cy="400110"/>
          </a:xfrm>
          <a:prstGeom prst="rect">
            <a:avLst/>
          </a:prstGeom>
          <a:solidFill>
            <a:schemeClr val="tx2">
              <a:lumMod val="40000"/>
              <a:lumOff val="60000"/>
            </a:schemeClr>
          </a:solidFill>
        </p:spPr>
        <p:txBody>
          <a:bodyPr wrap="none" rtlCol="0" anchor="ctr" anchorCtr="0">
            <a:spAutoFit/>
          </a:bodyPr>
          <a:lstStyle/>
          <a:p>
            <a:r>
              <a:rPr lang="ja-JP" altLang="en-US" sz="2000" b="1" dirty="0">
                <a:latin typeface="Meiryo UI" panose="020B0604030504040204" pitchFamily="50" charset="-128"/>
                <a:ea typeface="Meiryo UI" panose="020B0604030504040204" pitchFamily="50" charset="-128"/>
              </a:rPr>
              <a:t>取組み（概要）</a:t>
            </a:r>
          </a:p>
        </p:txBody>
      </p:sp>
      <p:sp>
        <p:nvSpPr>
          <p:cNvPr id="16" name="正方形/長方形 15"/>
          <p:cNvSpPr/>
          <p:nvPr/>
        </p:nvSpPr>
        <p:spPr>
          <a:xfrm>
            <a:off x="107504" y="1981899"/>
            <a:ext cx="8928992" cy="4657035"/>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30000"/>
              </a:lnSpc>
              <a:spcBef>
                <a:spcPts val="300"/>
              </a:spcBef>
              <a:defRPr/>
            </a:pPr>
            <a:r>
              <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Ⅰ</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空家の適正管理等の促進</a:t>
            </a:r>
            <a:endPar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468000" indent="-540000" defTabSz="793425">
              <a:lnSpc>
                <a:spcPct val="130000"/>
              </a:lnSpc>
              <a:spcBef>
                <a:spcPts val="300"/>
              </a:spcBef>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○弁護士会との事例検討や財産</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管理人制度の活用検討</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調査を踏まえて、特定空家等の措置等に係る法的考え方等をとりまとめ（府マニュアル全面改定）</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468000" indent="-540000" defTabSz="793425">
              <a:lnSpc>
                <a:spcPct val="130000"/>
              </a:lnSpc>
              <a:spcBef>
                <a:spcPts val="300"/>
              </a:spcBef>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○宅建</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団体と市町村と</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の地域</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単位での協議の場を設置し</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、相談体制整備</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関する手引きを策定</a:t>
            </a:r>
            <a:endPar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30000"/>
              </a:lnSpc>
              <a:spcBef>
                <a:spcPts val="300"/>
              </a:spcBef>
              <a:defRPr/>
            </a:pPr>
            <a:r>
              <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Ⅱ</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空家対策によるまちづくりの促進</a:t>
            </a:r>
            <a:endPar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468000" indent="-540000" defTabSz="793425">
              <a:lnSpc>
                <a:spcPct val="130000"/>
              </a:lnSpc>
              <a:spcBef>
                <a:spcPts val="300"/>
              </a:spcBef>
              <a:defRPr/>
            </a:pP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市町村</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よる「リノベーションまちづくり」の取組みを後押し</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するため、取組報告会を</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開催</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468000" indent="-540000" defTabSz="793425">
              <a:lnSpc>
                <a:spcPct val="130000"/>
              </a:lnSpc>
              <a:spcBef>
                <a:spcPts val="300"/>
              </a:spcBef>
              <a:defRPr/>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○柏原市</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太平寺地区の古民家を核としたまちづくりの方向性案をとりまとめ</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30000"/>
              </a:lnSpc>
              <a:spcBef>
                <a:spcPts val="300"/>
              </a:spcBef>
              <a:defRPr/>
            </a:pPr>
            <a:r>
              <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Ⅲ</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中古住宅流通、リフォーム・リノベーション市場の活性化</a:t>
            </a:r>
            <a:endPar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468000" indent="-540000" defTabSz="793425">
              <a:lnSpc>
                <a:spcPct val="130000"/>
              </a:lnSpc>
              <a:spcBef>
                <a:spcPts val="300"/>
              </a:spcBef>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○国モデル事業の採択を受け、民間と連携したインスペクション等普及啓発事業を実施</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30000"/>
              </a:lnSpc>
              <a:spcBef>
                <a:spcPts val="300"/>
              </a:spcBef>
              <a:defRPr/>
            </a:pPr>
            <a:r>
              <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Ⅳ</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災害を教訓とした空家対策の強化</a:t>
            </a:r>
            <a:endPar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468000" indent="-540000" defTabSz="793425">
              <a:lnSpc>
                <a:spcPct val="130000"/>
              </a:lnSpc>
              <a:spcBef>
                <a:spcPts val="300"/>
              </a:spcBef>
              <a:defRPr/>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○災害</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発生時の空家関連業務の円滑化方策をとりまとめた技術的助言を策定</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468000" indent="-540000" defTabSz="793425">
              <a:lnSpc>
                <a:spcPct val="130000"/>
              </a:lnSpc>
              <a:spcBef>
                <a:spcPts val="300"/>
              </a:spcBef>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NTT</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タウンページ社と連携して、災害に備えた所有者への意識啓発冊子を作成し、府内に</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配布  </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30000"/>
              </a:lnSpc>
              <a:spcBef>
                <a:spcPts val="300"/>
              </a:spcBef>
              <a:defRPr/>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など</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25</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9316456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440416"/>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府営住宅ストックの地域資源化の推進（空室活用）</a:t>
            </a:r>
          </a:p>
        </p:txBody>
      </p:sp>
      <p:sp>
        <p:nvSpPr>
          <p:cNvPr id="3"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4.</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公的</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賃貸</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住宅ストック</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を活用</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した</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子育てしやすい</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まちづくりの推進</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12" name="表 11"/>
          <p:cNvGraphicFramePr>
            <a:graphicFrameLocks noGrp="1"/>
          </p:cNvGraphicFramePr>
          <p:nvPr>
            <p:extLst>
              <p:ext uri="{D42A27DB-BD31-4B8C-83A1-F6EECF244321}">
                <p14:modId xmlns:p14="http://schemas.microsoft.com/office/powerpoint/2010/main" val="390633536"/>
              </p:ext>
            </p:extLst>
          </p:nvPr>
        </p:nvGraphicFramePr>
        <p:xfrm>
          <a:off x="251520" y="1741973"/>
          <a:ext cx="8640960" cy="1717052"/>
        </p:xfrm>
        <a:graphic>
          <a:graphicData uri="http://schemas.openxmlformats.org/drawingml/2006/table">
            <a:tbl>
              <a:tblPr firstRow="1" bandRow="1">
                <a:tableStyleId>{5C22544A-7EE6-4342-B048-85BDC9FD1C3A}</a:tableStyleId>
              </a:tblPr>
              <a:tblGrid>
                <a:gridCol w="1010610">
                  <a:extLst>
                    <a:ext uri="{9D8B030D-6E8A-4147-A177-3AD203B41FA5}">
                      <a16:colId xmlns:a16="http://schemas.microsoft.com/office/drawing/2014/main" val="20000"/>
                    </a:ext>
                  </a:extLst>
                </a:gridCol>
                <a:gridCol w="2086377">
                  <a:extLst>
                    <a:ext uri="{9D8B030D-6E8A-4147-A177-3AD203B41FA5}">
                      <a16:colId xmlns:a16="http://schemas.microsoft.com/office/drawing/2014/main" val="20001"/>
                    </a:ext>
                  </a:extLst>
                </a:gridCol>
                <a:gridCol w="3522940">
                  <a:extLst>
                    <a:ext uri="{9D8B030D-6E8A-4147-A177-3AD203B41FA5}">
                      <a16:colId xmlns:a16="http://schemas.microsoft.com/office/drawing/2014/main" val="20002"/>
                    </a:ext>
                  </a:extLst>
                </a:gridCol>
                <a:gridCol w="2021033">
                  <a:extLst>
                    <a:ext uri="{9D8B030D-6E8A-4147-A177-3AD203B41FA5}">
                      <a16:colId xmlns:a16="http://schemas.microsoft.com/office/drawing/2014/main" val="20003"/>
                    </a:ext>
                  </a:extLst>
                </a:gridCol>
              </a:tblGrid>
              <a:tr h="305067">
                <a:tc>
                  <a:txBody>
                    <a:bodyPr/>
                    <a:lstStyle/>
                    <a:p>
                      <a:pPr algn="ctr" rtl="0" fontAlgn="ctr"/>
                      <a:r>
                        <a:rPr lang="ja-JP" altLang="en-US" sz="1600" u="none" strike="noStrike" dirty="0" smtClean="0">
                          <a:effectLst/>
                          <a:latin typeface="Meiryo UI" panose="020B0604030504040204" pitchFamily="50" charset="-128"/>
                          <a:ea typeface="Meiryo UI" panose="020B0604030504040204" pitchFamily="50" charset="-128"/>
                        </a:rPr>
                        <a:t>開設年度</a:t>
                      </a:r>
                      <a:endParaRPr lang="ja-JP" altLang="en-US" sz="1600" b="1" i="0" u="none" strike="noStrike" dirty="0">
                        <a:solidFill>
                          <a:srgbClr val="FFFFFF"/>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tc>
                  <a:txBody>
                    <a:bodyPr/>
                    <a:lstStyle/>
                    <a:p>
                      <a:pPr algn="ctr" rtl="0" fontAlgn="ctr"/>
                      <a:r>
                        <a:rPr lang="ja-JP" altLang="en-US" sz="1600" u="none" strike="noStrike" dirty="0">
                          <a:effectLst/>
                          <a:latin typeface="Meiryo UI" panose="020B0604030504040204" pitchFamily="50" charset="-128"/>
                          <a:ea typeface="Meiryo UI" panose="020B0604030504040204" pitchFamily="50" charset="-128"/>
                        </a:rPr>
                        <a:t>団地名</a:t>
                      </a:r>
                      <a:endParaRPr lang="ja-JP" altLang="en-US" sz="1600" b="1" i="0" u="none" strike="noStrike" dirty="0">
                        <a:solidFill>
                          <a:srgbClr val="FFFFFF"/>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tc>
                  <a:txBody>
                    <a:bodyPr/>
                    <a:lstStyle/>
                    <a:p>
                      <a:pPr algn="ctr" rtl="0" fontAlgn="ctr"/>
                      <a:r>
                        <a:rPr lang="ja-JP" altLang="en-US" sz="1600" u="none" strike="noStrike" dirty="0" smtClean="0">
                          <a:effectLst/>
                          <a:latin typeface="Meiryo UI" panose="020B0604030504040204" pitchFamily="50" charset="-128"/>
                          <a:ea typeface="Meiryo UI" panose="020B0604030504040204" pitchFamily="50" charset="-128"/>
                        </a:rPr>
                        <a:t>施　設</a:t>
                      </a:r>
                      <a:endParaRPr lang="ja-JP" altLang="en-US" sz="1600" b="1" i="0" u="none" strike="noStrike" dirty="0">
                        <a:solidFill>
                          <a:srgbClr val="FFFFFF"/>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tc>
                  <a:txBody>
                    <a:bodyPr/>
                    <a:lstStyle/>
                    <a:p>
                      <a:pPr algn="ctr" rtl="0" fontAlgn="ctr"/>
                      <a:r>
                        <a:rPr lang="ja-JP" altLang="en-US" sz="1600" u="none" strike="noStrike" dirty="0">
                          <a:effectLst/>
                          <a:latin typeface="Meiryo UI" panose="020B0604030504040204" pitchFamily="50" charset="-128"/>
                          <a:ea typeface="Meiryo UI" panose="020B0604030504040204" pitchFamily="50" charset="-128"/>
                        </a:rPr>
                        <a:t>使用者</a:t>
                      </a:r>
                      <a:endParaRPr lang="ja-JP" altLang="en-US" sz="1600" b="1" i="0" u="none" strike="noStrike" dirty="0">
                        <a:solidFill>
                          <a:srgbClr val="FFFFFF"/>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extLst>
                  <a:ext uri="{0D108BD9-81ED-4DB2-BD59-A6C34878D82A}">
                    <a16:rowId xmlns:a16="http://schemas.microsoft.com/office/drawing/2014/main" val="10000"/>
                  </a:ext>
                </a:extLst>
              </a:tr>
              <a:tr h="305067">
                <a:tc rowSpan="4">
                  <a:txBody>
                    <a:bodyPr/>
                    <a:lstStyle/>
                    <a:p>
                      <a:pPr algn="ctr" rtl="0" fontAlgn="ctr"/>
                      <a:r>
                        <a:rPr lang="en-US" altLang="ja-JP" sz="16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R</a:t>
                      </a:r>
                      <a:r>
                        <a:rPr lang="ja-JP" altLang="en-US" sz="16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１</a:t>
                      </a:r>
                      <a:endParaRPr lang="en-US" sz="16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solidFill>
                      <a:schemeClr val="accent1">
                        <a:lumMod val="20000"/>
                        <a:lumOff val="80000"/>
                      </a:schemeClr>
                    </a:solidFill>
                  </a:tcPr>
                </a:tc>
                <a:tc>
                  <a:txBody>
                    <a:bodyPr/>
                    <a:lstStyle/>
                    <a:p>
                      <a:pPr algn="l" rtl="0" fontAlgn="ctr"/>
                      <a:r>
                        <a:rPr lang="ja-JP" altLang="en-US" sz="16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堺高松、美原南余部、高槻芝生、高槻城東</a:t>
                      </a:r>
                      <a:endParaRPr lang="ja-JP" altLang="en-US" sz="16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tc>
                  <a:txBody>
                    <a:bodyPr/>
                    <a:lstStyle/>
                    <a:p>
                      <a:pPr algn="l" rtl="0" fontAlgn="ctr"/>
                      <a:r>
                        <a:rPr lang="ja-JP" altLang="en-US" sz="16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小規模保育事業所</a:t>
                      </a:r>
                      <a:endParaRPr lang="ja-JP" altLang="en-US" sz="16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tc>
                  <a:txBody>
                    <a:bodyPr/>
                    <a:lstStyle/>
                    <a:p>
                      <a:pPr algn="l" rtl="0" fontAlgn="ctr"/>
                      <a:r>
                        <a:rPr lang="ja-JP" altLang="en-US" sz="16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株式会社、学校法人</a:t>
                      </a:r>
                      <a:endParaRPr lang="en-US" sz="16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extLst>
                  <a:ext uri="{0D108BD9-81ED-4DB2-BD59-A6C34878D82A}">
                    <a16:rowId xmlns:a16="http://schemas.microsoft.com/office/drawing/2014/main" val="10007"/>
                  </a:ext>
                </a:extLst>
              </a:tr>
              <a:tr h="305067">
                <a:tc vMerge="1">
                  <a:txBody>
                    <a:bodyPr/>
                    <a:lstStyle/>
                    <a:p>
                      <a:pPr algn="ctr" rtl="0" fontAlgn="ctr"/>
                      <a:endParaRPr 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solidFill>
                      <a:schemeClr val="accent1">
                        <a:lumMod val="20000"/>
                        <a:lumOff val="80000"/>
                      </a:schemeClr>
                    </a:solidFill>
                  </a:tcPr>
                </a:tc>
                <a:tc>
                  <a:txBody>
                    <a:bodyPr/>
                    <a:lstStyle/>
                    <a:p>
                      <a:pPr algn="l" rtl="0" fontAlgn="ctr"/>
                      <a:r>
                        <a:rPr lang="ja-JP" altLang="en-US" sz="16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池田伏尾台</a:t>
                      </a:r>
                      <a:endParaRPr lang="ja-JP" altLang="en-US" sz="16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tc>
                  <a:txBody>
                    <a:bodyPr/>
                    <a:lstStyle/>
                    <a:p>
                      <a:pPr algn="l" rtl="0" fontAlgn="ctr"/>
                      <a:r>
                        <a:rPr lang="ja-JP" altLang="en-US" sz="16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介護研修生寮</a:t>
                      </a:r>
                      <a:endParaRPr lang="ja-JP" altLang="en-US" sz="16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tc>
                  <a:txBody>
                    <a:bodyPr/>
                    <a:lstStyle/>
                    <a:p>
                      <a:pPr marL="0" marR="0" lvl="0" indent="0" algn="l" defTabSz="957674" rtl="0" eaLnBrk="1" fontAlgn="ctr"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rPr>
                        <a:t>社会福祉法人</a:t>
                      </a:r>
                      <a:endParaRPr kumimoji="1" lang="en-US" altLang="ja-JP" sz="1600" b="0" i="0" u="none" strike="noStrike" kern="1200" cap="none" spc="0" normalizeH="0" baseline="0" noProof="0" dirty="0" smtClean="0">
                        <a:ln>
                          <a:noFill/>
                        </a:ln>
                        <a:solidFill>
                          <a:schemeClr val="tx1"/>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extLst>
                  <a:ext uri="{0D108BD9-81ED-4DB2-BD59-A6C34878D82A}">
                    <a16:rowId xmlns:a16="http://schemas.microsoft.com/office/drawing/2014/main" val="10008"/>
                  </a:ext>
                </a:extLst>
              </a:tr>
              <a:tr h="305067">
                <a:tc vMerge="1">
                  <a:txBody>
                    <a:bodyPr/>
                    <a:lstStyle/>
                    <a:p>
                      <a:pPr algn="ctr" rtl="0" fontAlgn="ctr"/>
                      <a:endParaRPr 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solidFill>
                      <a:schemeClr val="accent1">
                        <a:lumMod val="20000"/>
                        <a:lumOff val="80000"/>
                      </a:schemeClr>
                    </a:solidFill>
                  </a:tcPr>
                </a:tc>
                <a:tc>
                  <a:txBody>
                    <a:bodyPr/>
                    <a:lstStyle/>
                    <a:p>
                      <a:pPr algn="l" rtl="0" fontAlgn="ctr"/>
                      <a:r>
                        <a:rPr lang="ja-JP" altLang="en-US" sz="16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茨木安威、狭山</a:t>
                      </a:r>
                      <a:endParaRPr lang="ja-JP" altLang="en-US" sz="16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tc>
                  <a:txBody>
                    <a:bodyPr/>
                    <a:lstStyle/>
                    <a:p>
                      <a:pPr algn="l" rtl="0" fontAlgn="ctr"/>
                      <a:r>
                        <a:rPr lang="ja-JP" altLang="en-US" sz="16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子ども食堂・子どもの居場所</a:t>
                      </a:r>
                      <a:endParaRPr lang="ja-JP" altLang="en-US" sz="16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tc>
                  <a:txBody>
                    <a:bodyPr/>
                    <a:lstStyle/>
                    <a:p>
                      <a:pPr algn="l" rtl="0" fontAlgn="ctr"/>
                      <a:r>
                        <a:rPr lang="en-US" altLang="ja-JP" sz="16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NPO</a:t>
                      </a:r>
                      <a:r>
                        <a:rPr lang="ja-JP" altLang="en-US" sz="16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法人、自治会</a:t>
                      </a:r>
                      <a:endParaRPr lang="en-US" sz="16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extLst>
                  <a:ext uri="{0D108BD9-81ED-4DB2-BD59-A6C34878D82A}">
                    <a16:rowId xmlns:a16="http://schemas.microsoft.com/office/drawing/2014/main" val="10009"/>
                  </a:ext>
                </a:extLst>
              </a:tr>
              <a:tr h="305067">
                <a:tc vMerge="1">
                  <a:txBody>
                    <a:bodyPr/>
                    <a:lstStyle/>
                    <a:p>
                      <a:pPr algn="ctr" rtl="0" fontAlgn="ctr"/>
                      <a:endParaRPr lang="en-US" sz="1600" b="0" i="0" u="none" strike="noStrike" dirty="0">
                        <a:solidFill>
                          <a:srgbClr val="000000"/>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solidFill>
                      <a:schemeClr val="accent1">
                        <a:lumMod val="20000"/>
                        <a:lumOff val="80000"/>
                      </a:schemeClr>
                    </a:solidFill>
                  </a:tcPr>
                </a:tc>
                <a:tc>
                  <a:txBody>
                    <a:bodyPr/>
                    <a:lstStyle/>
                    <a:p>
                      <a:pPr algn="l" rtl="0" fontAlgn="ctr"/>
                      <a:r>
                        <a:rPr lang="ja-JP" altLang="en-US" sz="16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御池台</a:t>
                      </a:r>
                      <a:r>
                        <a:rPr lang="en-US" altLang="ja-JP" sz="16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2</a:t>
                      </a:r>
                      <a:r>
                        <a:rPr lang="ja-JP" altLang="en-US" sz="16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丁</a:t>
                      </a:r>
                      <a:endParaRPr lang="ja-JP" altLang="en-US" sz="16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tc>
                  <a:txBody>
                    <a:bodyPr/>
                    <a:lstStyle/>
                    <a:p>
                      <a:pPr algn="l" rtl="0" fontAlgn="ct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高齢者等の交流活動拠点</a:t>
                      </a:r>
                      <a:endParaRPr lang="ja-JP" altLang="en-US" sz="16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tc>
                  <a:txBody>
                    <a:bodyPr/>
                    <a:lstStyle/>
                    <a:p>
                      <a:pPr algn="l" rtl="0" fontAlgn="ctr"/>
                      <a:r>
                        <a:rPr lang="en-US" altLang="ja-JP" sz="16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NPO</a:t>
                      </a:r>
                      <a:r>
                        <a:rPr lang="ja-JP" altLang="en-US" sz="1600" b="0" i="0" u="none" strike="noStrike" dirty="0" smtClean="0">
                          <a:solidFill>
                            <a:schemeClr val="tx1"/>
                          </a:solidFill>
                          <a:effectLst/>
                          <a:latin typeface="Meiryo UI" panose="020B0604030504040204" pitchFamily="50" charset="-128"/>
                          <a:ea typeface="Meiryo UI" panose="020B0604030504040204" pitchFamily="50" charset="-128"/>
                          <a:cs typeface="Meiryo UI" panose="020B0604030504040204" pitchFamily="50" charset="-128"/>
                        </a:rPr>
                        <a:t>法人</a:t>
                      </a:r>
                      <a:endParaRPr lang="en-US" sz="1600" b="0" i="0" u="none" strike="noStrike" dirty="0">
                        <a:solidFill>
                          <a:schemeClr val="tx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72000" marR="72000" marT="9104" marB="0" anchor="ctr"/>
                </a:tc>
                <a:extLst>
                  <a:ext uri="{0D108BD9-81ED-4DB2-BD59-A6C34878D82A}">
                    <a16:rowId xmlns:a16="http://schemas.microsoft.com/office/drawing/2014/main" val="3643388482"/>
                  </a:ext>
                </a:extLst>
              </a:tr>
            </a:tbl>
          </a:graphicData>
        </a:graphic>
      </p:graphicFrame>
      <p:sp>
        <p:nvSpPr>
          <p:cNvPr id="7" name="正方形/長方形 6"/>
          <p:cNvSpPr/>
          <p:nvPr/>
        </p:nvSpPr>
        <p:spPr>
          <a:xfrm>
            <a:off x="0" y="775467"/>
            <a:ext cx="9144000" cy="65170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82550" indent="90488" defTabSz="793425">
              <a:lnSpc>
                <a:spcPct val="11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府営</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住宅ストックは府民の貴重な資産であるという認識のもと、地元市町と連携し</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、府営</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住宅の空室を人々が集まる拠点や子育て支援拠点等として</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活用</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176253" y="1411773"/>
            <a:ext cx="2704587" cy="369332"/>
          </a:xfrm>
          <a:prstGeom prst="rect">
            <a:avLst/>
          </a:prstGeom>
        </p:spPr>
        <p:txBody>
          <a:bodyPr wrap="none">
            <a:spAutoFit/>
          </a:bodyPr>
          <a:lstStyle/>
          <a:p>
            <a:r>
              <a:rPr lang="ja-JP" altLang="en-US" b="1" dirty="0" smtClean="0">
                <a:latin typeface="Meiryo UI" panose="020B0604030504040204" pitchFamily="50" charset="-128"/>
                <a:ea typeface="Meiryo UI" panose="020B0604030504040204" pitchFamily="50" charset="-128"/>
                <a:cs typeface="Meiryo UI" panose="020B0604030504040204" pitchFamily="50" charset="-128"/>
              </a:rPr>
              <a:t>府営</a:t>
            </a:r>
            <a:r>
              <a:rPr lang="ja-JP" altLang="en-US" b="1" dirty="0">
                <a:latin typeface="Meiryo UI" panose="020B0604030504040204" pitchFamily="50" charset="-128"/>
                <a:ea typeface="Meiryo UI" panose="020B0604030504040204" pitchFamily="50" charset="-128"/>
                <a:cs typeface="Meiryo UI" panose="020B0604030504040204" pitchFamily="50" charset="-128"/>
              </a:rPr>
              <a:t>住宅空室活用の実績</a:t>
            </a:r>
          </a:p>
        </p:txBody>
      </p:sp>
      <p:sp>
        <p:nvSpPr>
          <p:cNvPr id="11" name="テキスト ボックス 2270"/>
          <p:cNvSpPr txBox="1"/>
          <p:nvPr/>
        </p:nvSpPr>
        <p:spPr>
          <a:xfrm>
            <a:off x="891797" y="6628764"/>
            <a:ext cx="3234305" cy="310337"/>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lgn="ctr" defTabSz="914400"/>
            <a:r>
              <a:rPr lang="ja-JP" altLang="en-US" sz="1400" kern="100" dirty="0" smtClean="0">
                <a:latin typeface="Century"/>
                <a:ea typeface="Meiryo UI"/>
                <a:cs typeface="Times New Roman"/>
              </a:rPr>
              <a:t>小規模保育事業（高槻城東）</a:t>
            </a:r>
            <a:endParaRPr lang="ja-JP" altLang="en-US" sz="2800" kern="100" dirty="0">
              <a:latin typeface="Century"/>
              <a:ea typeface="ＭＳ 明朝"/>
              <a:cs typeface="Times New Roman"/>
            </a:endParaRPr>
          </a:p>
        </p:txBody>
      </p:sp>
      <p:sp>
        <p:nvSpPr>
          <p:cNvPr id="16"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26</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 name="テキスト ボックス 3"/>
          <p:cNvSpPr txBox="1"/>
          <p:nvPr/>
        </p:nvSpPr>
        <p:spPr>
          <a:xfrm>
            <a:off x="297120" y="3521448"/>
            <a:ext cx="8595360" cy="1041374"/>
          </a:xfrm>
          <a:prstGeom prst="rect">
            <a:avLst/>
          </a:prstGeom>
          <a:noFill/>
          <a:ln>
            <a:solidFill>
              <a:schemeClr val="tx1"/>
            </a:solidFill>
            <a:prstDash val="dash"/>
          </a:ln>
        </p:spPr>
        <p:txBody>
          <a:bodyPr wrap="square" tIns="0" bIns="0" rtlCol="0">
            <a:noAutofit/>
          </a:bodyPr>
          <a:lstStyle/>
          <a:p>
            <a:pPr marL="82550" indent="90488" defTabSz="793425">
              <a:lnSpc>
                <a:spcPct val="110000"/>
              </a:lnSpc>
              <a:spcBef>
                <a:spcPts val="300"/>
              </a:spcBef>
              <a:defRPr/>
            </a:pP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その他の活用事例</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82550" indent="90488" defTabSz="793425">
              <a:lnSpc>
                <a:spcPct val="110000"/>
              </a:lnSpc>
              <a:spcBef>
                <a:spcPts val="300"/>
              </a:spcBef>
              <a:defRPr/>
            </a:pP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H28</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：小規模保育事業所、教育相談・学習支援拠点</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82550" indent="90488" defTabSz="793425">
              <a:lnSpc>
                <a:spcPct val="110000"/>
              </a:lnSpc>
              <a:spcBef>
                <a:spcPts val="300"/>
              </a:spcBef>
              <a:defRPr/>
            </a:pPr>
            <a:r>
              <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H29</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小規模保育事業所、若者</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の職業的自立用住戸、おためし移住用住戸、高齢者等の交流活動拠点</a:t>
            </a:r>
            <a:endParaRPr lang="en-US" altLang="ja-JP" sz="1400" dirty="0" smtClean="0">
              <a:latin typeface="Meiryo UI" panose="020B0604030504040204" pitchFamily="50" charset="-128"/>
              <a:ea typeface="Meiryo UI" panose="020B0604030504040204" pitchFamily="50" charset="-128"/>
              <a:cs typeface="Meiryo UI" panose="020B0604030504040204" pitchFamily="50" charset="-128"/>
            </a:endParaRPr>
          </a:p>
          <a:p>
            <a:pPr marL="82550" indent="90488" defTabSz="793425">
              <a:lnSpc>
                <a:spcPct val="110000"/>
              </a:lnSpc>
              <a:spcBef>
                <a:spcPts val="300"/>
              </a:spcBef>
              <a:defRPr/>
            </a:pP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H30</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err="1">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者</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児</a:t>
            </a:r>
            <a:r>
              <a:rPr lang="en-US" altLang="ja-JP" sz="1400"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相談</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支援</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拠点、</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お試し居住用住</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戸、子ども</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・若者支援</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拠点、つどい</a:t>
            </a:r>
            <a:r>
              <a:rPr lang="ja-JP" altLang="en-US" sz="1400" dirty="0">
                <a:latin typeface="Meiryo UI" panose="020B0604030504040204" pitchFamily="50" charset="-128"/>
                <a:ea typeface="Meiryo UI" panose="020B0604030504040204" pitchFamily="50" charset="-128"/>
                <a:cs typeface="Meiryo UI" panose="020B0604030504040204" pitchFamily="50" charset="-128"/>
              </a:rPr>
              <a:t>の</a:t>
            </a:r>
            <a:r>
              <a:rPr lang="ja-JP" altLang="en-US" sz="1400" dirty="0" smtClean="0">
                <a:latin typeface="Meiryo UI" panose="020B0604030504040204" pitchFamily="50" charset="-128"/>
                <a:ea typeface="Meiryo UI" panose="020B0604030504040204" pitchFamily="50" charset="-128"/>
                <a:cs typeface="Meiryo UI" panose="020B0604030504040204" pitchFamily="50" charset="-128"/>
              </a:rPr>
              <a:t>広場</a:t>
            </a:r>
            <a:endParaRPr lang="ja-JP" altLang="en-US" sz="14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テキスト ボックス 2270"/>
          <p:cNvSpPr txBox="1"/>
          <p:nvPr/>
        </p:nvSpPr>
        <p:spPr>
          <a:xfrm>
            <a:off x="5017899" y="6628764"/>
            <a:ext cx="3713977" cy="310337"/>
          </a:xfrm>
          <a:prstGeom prst="rect">
            <a:avLst/>
          </a:prstGeom>
          <a:noFill/>
          <a:ln w="6350">
            <a:noFill/>
          </a:ln>
          <a:effectLst/>
        </p:spPr>
        <p:txBody>
          <a:bodyPr rot="0" spcFirstLastPara="0" vert="horz" wrap="square" lIns="0" tIns="0" rIns="0" bIns="0" numCol="1" spcCol="0" rtlCol="0" fromWordArt="0" anchor="t" anchorCtr="0" forceAA="0" compatLnSpc="1">
            <a:prstTxWarp prst="textNoShape">
              <a:avLst/>
            </a:prstTxWarp>
            <a:noAutofit/>
          </a:bodyPr>
          <a:lstStyle/>
          <a:p>
            <a:pPr algn="ctr" defTabSz="914400"/>
            <a:r>
              <a:rPr lang="ja-JP" altLang="en-US" sz="1400" kern="100" dirty="0" smtClean="0">
                <a:latin typeface="Century"/>
                <a:ea typeface="Meiryo UI"/>
                <a:cs typeface="Times New Roman"/>
              </a:rPr>
              <a:t>子ども</a:t>
            </a:r>
            <a:r>
              <a:rPr lang="ja-JP" altLang="en-US" sz="1400" kern="100" dirty="0">
                <a:latin typeface="Century"/>
                <a:ea typeface="Meiryo UI"/>
                <a:cs typeface="Times New Roman"/>
              </a:rPr>
              <a:t>食堂・子どもの</a:t>
            </a:r>
            <a:r>
              <a:rPr lang="ja-JP" altLang="en-US" sz="1400" kern="100" dirty="0" smtClean="0">
                <a:latin typeface="Century"/>
                <a:ea typeface="Meiryo UI"/>
                <a:cs typeface="Times New Roman"/>
              </a:rPr>
              <a:t>居場所（狭山）</a:t>
            </a:r>
            <a:endParaRPr lang="ja-JP" altLang="en-US" sz="2800" kern="100" dirty="0">
              <a:latin typeface="Century"/>
              <a:ea typeface="ＭＳ 明朝"/>
              <a:cs typeface="Times New Roman"/>
            </a:endParaRPr>
          </a:p>
        </p:txBody>
      </p:sp>
      <p:pic>
        <p:nvPicPr>
          <p:cNvPr id="15" name="図 14"/>
          <p:cNvPicPr>
            <a:picLocks noChangeAspect="1"/>
          </p:cNvPicPr>
          <p:nvPr/>
        </p:nvPicPr>
        <p:blipFill rotWithShape="1">
          <a:blip r:embed="rId2" cstate="print">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2214" b="4140"/>
          <a:stretch/>
        </p:blipFill>
        <p:spPr>
          <a:xfrm>
            <a:off x="891796" y="4595115"/>
            <a:ext cx="3234305" cy="2019168"/>
          </a:xfrm>
          <a:prstGeom prst="rect">
            <a:avLst/>
          </a:prstGeom>
        </p:spPr>
      </p:pic>
      <p:pic>
        <p:nvPicPr>
          <p:cNvPr id="8" name="図 7"/>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5398126" y="4599487"/>
            <a:ext cx="3134315" cy="2046324"/>
          </a:xfrm>
          <a:prstGeom prst="rect">
            <a:avLst/>
          </a:prstGeom>
        </p:spPr>
      </p:pic>
    </p:spTree>
    <p:extLst>
      <p:ext uri="{BB962C8B-B14F-4D97-AF65-F5344CB8AC3E}">
        <p14:creationId xmlns:p14="http://schemas.microsoft.com/office/powerpoint/2010/main" val="25884027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0" y="895992"/>
            <a:ext cx="9144000" cy="792900"/>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a:lnSpc>
                <a:spcPct val="130000"/>
              </a:lnSpc>
            </a:pPr>
            <a:r>
              <a:rPr lang="ja-JP" altLang="en-US" dirty="0">
                <a:latin typeface="Meiryo UI" panose="020B0604030504040204" pitchFamily="50" charset="-128"/>
                <a:ea typeface="Meiryo UI" panose="020B0604030504040204" pitchFamily="50" charset="-128"/>
                <a:cs typeface="Meiryo UI" panose="020B0604030504040204" pitchFamily="50" charset="-128"/>
              </a:rPr>
              <a:t>建築物の総合的な環境配慮を促進するため、「大阪府温暖化の防止等に関する条例</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」に基づき</a:t>
            </a:r>
            <a:r>
              <a:rPr lang="ja-JP" altLang="en-US" dirty="0">
                <a:latin typeface="Meiryo UI" panose="020B0604030504040204" pitchFamily="50" charset="-128"/>
                <a:ea typeface="Meiryo UI" panose="020B0604030504040204" pitchFamily="50" charset="-128"/>
                <a:cs typeface="Meiryo UI" panose="020B0604030504040204" pitchFamily="50" charset="-128"/>
              </a:rPr>
              <a:t>、府民への積極的な周知を行い、環境に配慮した建築物の普及促進を図る</a:t>
            </a:r>
          </a:p>
        </p:txBody>
      </p:sp>
      <p:sp>
        <p:nvSpPr>
          <p:cNvPr id="19"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27</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5</a:t>
            </a:r>
            <a:r>
              <a:rPr lang="en-US" altLang="ja-JP" sz="2000" b="1" dirty="0">
                <a:latin typeface="Meiryo UI" panose="020B0604030504040204" pitchFamily="50" charset="-128"/>
                <a:ea typeface="Meiryo UI" panose="020B0604030504040204" pitchFamily="50" charset="-128"/>
                <a:cs typeface="Meiryo UI" panose="020B0604030504040204" pitchFamily="50" charset="-128"/>
              </a:rPr>
              <a:t>.</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省エネ化の推進による大阪の住まいの魅力向上</a:t>
            </a:r>
          </a:p>
        </p:txBody>
      </p:sp>
      <p:sp>
        <p:nvSpPr>
          <p:cNvPr id="11" name="角丸四角形 10"/>
          <p:cNvSpPr/>
          <p:nvPr/>
        </p:nvSpPr>
        <p:spPr>
          <a:xfrm>
            <a:off x="186124" y="1869142"/>
            <a:ext cx="8729276" cy="4728210"/>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a:lnSpc>
                <a:spcPct val="13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indent="-95250">
              <a:lnSpc>
                <a:spcPct val="130000"/>
              </a:lnSpc>
            </a:pPr>
            <a:endParaRPr lang="ja-JP" altLang="en-US"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360394" y="1707732"/>
            <a:ext cx="3361818" cy="400110"/>
          </a:xfrm>
          <a:prstGeom prst="rect">
            <a:avLst/>
          </a:prstGeom>
          <a:solidFill>
            <a:schemeClr val="tx2">
              <a:lumMod val="40000"/>
              <a:lumOff val="60000"/>
            </a:schemeClr>
          </a:solidFill>
        </p:spPr>
        <p:txBody>
          <a:bodyPr wrap="none" rtlCol="0" anchor="ctr" anchorCtr="0">
            <a:sp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おおさか環境にやさしい建築賞</a:t>
            </a:r>
          </a:p>
        </p:txBody>
      </p:sp>
      <p:sp>
        <p:nvSpPr>
          <p:cNvPr id="14" name="正方形/長方形 13"/>
          <p:cNvSpPr/>
          <p:nvPr/>
        </p:nvSpPr>
        <p:spPr>
          <a:xfrm>
            <a:off x="186124" y="2206868"/>
            <a:ext cx="8729276" cy="368169"/>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defTabSz="793425">
              <a:lnSpc>
                <a:spcPct val="120000"/>
              </a:lnSpc>
              <a:spcBef>
                <a:spcPts val="300"/>
              </a:spcBef>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大阪市ととも</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に地球温暖化やヒートアイランド現象防止等、環境への配慮に優れた建築物</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表彰</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正方形/長方形 15"/>
          <p:cNvSpPr/>
          <p:nvPr/>
        </p:nvSpPr>
        <p:spPr>
          <a:xfrm>
            <a:off x="186124" y="2736447"/>
            <a:ext cx="4524421" cy="584775"/>
          </a:xfrm>
          <a:prstGeom prst="rect">
            <a:avLst/>
          </a:prstGeom>
        </p:spPr>
        <p:txBody>
          <a:bodyPr wrap="square">
            <a:spAutoFit/>
          </a:bodyPr>
          <a:lstStyle/>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R</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元年度</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　大阪府</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知事賞　</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国立循環器病研究センター</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0" y="440416"/>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建築物の環境配慮制度の円滑な運用と促進</a:t>
            </a:r>
          </a:p>
        </p:txBody>
      </p:sp>
      <p:sp>
        <p:nvSpPr>
          <p:cNvPr id="20" name="テキスト ボックス 19"/>
          <p:cNvSpPr txBox="1"/>
          <p:nvPr/>
        </p:nvSpPr>
        <p:spPr>
          <a:xfrm>
            <a:off x="4932933" y="2725536"/>
            <a:ext cx="1415772" cy="338554"/>
          </a:xfrm>
          <a:prstGeom prst="rect">
            <a:avLst/>
          </a:prstGeom>
          <a:noFill/>
          <a:ln>
            <a:noFill/>
          </a:ln>
        </p:spPr>
        <p:txBody>
          <a:bodyPr wrap="none" rtlCol="0" anchor="ctr" anchorCtr="0">
            <a:spAutoFit/>
          </a:bodyPr>
          <a:lstStyle/>
          <a:p>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a:t>
            </a:r>
            <a:r>
              <a:rPr lang="ja-JP" altLang="en-US" sz="1600" b="1" dirty="0" smtClean="0">
                <a:latin typeface="Meiryo UI" panose="020B0604030504040204" pitchFamily="50" charset="-128"/>
                <a:ea typeface="Meiryo UI" panose="020B0604030504040204" pitchFamily="50" charset="-128"/>
                <a:cs typeface="Meiryo UI" panose="020B0604030504040204" pitchFamily="50" charset="-128"/>
              </a:rPr>
              <a:t>現地見学会</a:t>
            </a:r>
            <a:r>
              <a:rPr lang="en-US" altLang="ja-JP" sz="16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6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5012641" y="3081176"/>
            <a:ext cx="3615796" cy="959100"/>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defTabSz="793425">
              <a:lnSpc>
                <a:spcPct val="120000"/>
              </a:lnSpc>
              <a:spcBef>
                <a:spcPts val="300"/>
              </a:spcBef>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より多くの方々に先進的な環境配慮の取組みを知ってもらうため</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、受賞建築物</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の現地見</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学会を開催</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2965" y="3994576"/>
            <a:ext cx="3120698" cy="2302939"/>
          </a:xfrm>
          <a:prstGeom prst="rect">
            <a:avLst/>
          </a:prstGeom>
        </p:spPr>
      </p:pic>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220" y="3482632"/>
            <a:ext cx="4222325" cy="2814883"/>
          </a:xfrm>
          <a:prstGeom prst="rect">
            <a:avLst/>
          </a:prstGeom>
        </p:spPr>
      </p:pic>
    </p:spTree>
    <p:extLst>
      <p:ext uri="{BB962C8B-B14F-4D97-AF65-F5344CB8AC3E}">
        <p14:creationId xmlns:p14="http://schemas.microsoft.com/office/powerpoint/2010/main" val="293622846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テキスト ボックス 15"/>
          <p:cNvSpPr txBox="1"/>
          <p:nvPr/>
        </p:nvSpPr>
        <p:spPr>
          <a:xfrm>
            <a:off x="3098722" y="-3808735"/>
            <a:ext cx="9144000" cy="360000"/>
          </a:xfrm>
          <a:prstGeom prst="rect">
            <a:avLst/>
          </a:prstGeom>
          <a:solidFill>
            <a:schemeClr val="accent1">
              <a:lumMod val="40000"/>
              <a:lumOff val="60000"/>
            </a:schemeClr>
          </a:solidFill>
        </p:spPr>
        <p:txBody>
          <a:bodyPr wrap="square" lIns="91429" tIns="45716" rIns="91429" bIns="45716"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「大阪府密集市街地整備方針」に基づく取組み</a:t>
            </a:r>
          </a:p>
        </p:txBody>
      </p:sp>
      <p:sp>
        <p:nvSpPr>
          <p:cNvPr id="11" name="角丸四角形 10"/>
          <p:cNvSpPr/>
          <p:nvPr/>
        </p:nvSpPr>
        <p:spPr>
          <a:xfrm>
            <a:off x="79660" y="1226632"/>
            <a:ext cx="8974188" cy="5517914"/>
          </a:xfrm>
          <a:prstGeom prst="roundRect">
            <a:avLst>
              <a:gd name="adj" fmla="val 416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457200" rtl="0" eaLnBrk="1" fontAlgn="auto" latinLnBrk="0" hangingPunct="1">
              <a:lnSpc>
                <a:spcPct val="110000"/>
              </a:lnSpc>
              <a:spcBef>
                <a:spcPts val="0"/>
              </a:spcBef>
              <a:spcAft>
                <a:spcPts val="0"/>
              </a:spcAft>
              <a:buClrTx/>
              <a:buSzTx/>
              <a:buFontTx/>
              <a:buNone/>
              <a:tabLst/>
              <a:defRPr/>
            </a:pPr>
            <a:endParaRPr kumimoji="0" lang="en-US" altLang="ja-JP" sz="100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84134" marR="0" lvl="0" indent="-84134" algn="l" defTabSz="457200" rtl="0" eaLnBrk="1" fontAlgn="auto" latinLnBrk="0" hangingPunct="1">
              <a:lnSpc>
                <a:spcPct val="110000"/>
              </a:lnSpc>
              <a:spcBef>
                <a:spcPts val="0"/>
              </a:spcBef>
              <a:spcAft>
                <a:spcPts val="0"/>
              </a:spcAft>
              <a:buClrTx/>
              <a:buSzTx/>
              <a:buFontTx/>
              <a:buNone/>
              <a:tabLst/>
              <a:defRPr/>
            </a:pPr>
            <a:r>
              <a:rPr kumimoji="0" lang="ja-JP" altLang="en-US" sz="180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12" name="テキスト ボックス 11"/>
          <p:cNvSpPr txBox="1"/>
          <p:nvPr/>
        </p:nvSpPr>
        <p:spPr>
          <a:xfrm>
            <a:off x="178367" y="1322314"/>
            <a:ext cx="2052165" cy="338554"/>
          </a:xfrm>
          <a:prstGeom prst="rect">
            <a:avLst/>
          </a:prstGeom>
          <a:solidFill>
            <a:schemeClr val="tx2">
              <a:lumMod val="40000"/>
              <a:lumOff val="60000"/>
            </a:schemeClr>
          </a:solidFill>
        </p:spPr>
        <p:txBody>
          <a:bodyPr wrap="none" rtlCol="0" anchor="ctr" anchorCtr="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ja-JP"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R2</a:t>
            </a:r>
            <a:r>
              <a:rPr kumimoji="0" lang="ja-JP" altLang="en-US" sz="16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年度</a:t>
            </a:r>
            <a:r>
              <a:rPr kumimoji="0" lang="ja-JP" altLang="en-US" sz="16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の主な取組み</a:t>
            </a:r>
          </a:p>
        </p:txBody>
      </p:sp>
      <p:grpSp>
        <p:nvGrpSpPr>
          <p:cNvPr id="13" name="グループ化 12"/>
          <p:cNvGrpSpPr/>
          <p:nvPr/>
        </p:nvGrpSpPr>
        <p:grpSpPr>
          <a:xfrm>
            <a:off x="3221284" y="1571223"/>
            <a:ext cx="3218153" cy="3547067"/>
            <a:chOff x="-2091205" y="-252725"/>
            <a:chExt cx="6873812" cy="7840610"/>
          </a:xfrm>
        </p:grpSpPr>
        <p:pic>
          <p:nvPicPr>
            <p:cNvPr id="14"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091205" y="231991"/>
              <a:ext cx="6873812" cy="7355894"/>
            </a:xfrm>
            <a:prstGeom prst="rect">
              <a:avLst/>
            </a:prstGeom>
            <a:ln>
              <a:noFill/>
            </a:ln>
            <a:effectLst/>
            <a:extLst>
              <a:ext uri="{909E8E84-426E-40DD-AFC4-6F175D3DCCD1}">
                <a14:hiddenFill xmlns:a14="http://schemas.microsoft.com/office/drawing/2010/main">
                  <a:solidFill>
                    <a:schemeClr val="accent1"/>
                  </a:solidFill>
                </a14:hiddenFill>
              </a:ext>
            </a:extLst>
          </p:spPr>
        </p:pic>
        <p:sp>
          <p:nvSpPr>
            <p:cNvPr id="15" name="円/楕円 41"/>
            <p:cNvSpPr/>
            <p:nvPr/>
          </p:nvSpPr>
          <p:spPr>
            <a:xfrm rot="20887380">
              <a:off x="-1382576" y="1933893"/>
              <a:ext cx="3720001" cy="1259821"/>
            </a:xfrm>
            <a:prstGeom prst="ellipse">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1"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18" name="円/楕円 42"/>
            <p:cNvSpPr/>
            <p:nvPr/>
          </p:nvSpPr>
          <p:spPr>
            <a:xfrm>
              <a:off x="-215231" y="3411254"/>
              <a:ext cx="1588661" cy="1455351"/>
            </a:xfrm>
            <a:prstGeom prst="ellipse">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1"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0" name="円/楕円 47"/>
            <p:cNvSpPr/>
            <p:nvPr/>
          </p:nvSpPr>
          <p:spPr>
            <a:xfrm rot="3307326">
              <a:off x="-293307" y="2433796"/>
              <a:ext cx="6739371" cy="1366329"/>
            </a:xfrm>
            <a:prstGeom prst="ellipse">
              <a:avLst/>
            </a:prstGeom>
            <a:noFill/>
            <a:ln w="3810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1"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sp>
          <p:nvSpPr>
            <p:cNvPr id="21" name="円/楕円 52"/>
            <p:cNvSpPr/>
            <p:nvPr/>
          </p:nvSpPr>
          <p:spPr>
            <a:xfrm>
              <a:off x="3552030" y="3127516"/>
              <a:ext cx="91893" cy="91893"/>
            </a:xfrm>
            <a:prstGeom prst="ellipse">
              <a:avLst/>
            </a:prstGeom>
            <a:solidFill>
              <a:schemeClr val="bg1"/>
            </a:solidFill>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ja-JP" altLang="en-US" sz="1801" b="0" i="0" u="none" strike="noStrike" kern="1200" cap="none" spc="0" normalizeH="0" baseline="0" noProof="0">
                <a:ln>
                  <a:noFill/>
                </a:ln>
                <a:solidFill>
                  <a:prstClr val="white"/>
                </a:solidFill>
                <a:effectLst/>
                <a:uLnTx/>
                <a:uFillTx/>
                <a:latin typeface="Calibri" panose="020F0502020204030204"/>
                <a:ea typeface="游ゴシック" panose="020B0400000000000000" pitchFamily="50" charset="-128"/>
                <a:cs typeface="+mn-cs"/>
              </a:endParaRPr>
            </a:p>
          </p:txBody>
        </p:sp>
        <p:cxnSp>
          <p:nvCxnSpPr>
            <p:cNvPr id="19" name="直線コネクタ 18"/>
            <p:cNvCxnSpPr/>
            <p:nvPr/>
          </p:nvCxnSpPr>
          <p:spPr>
            <a:xfrm flipH="1">
              <a:off x="-1674934" y="4444808"/>
              <a:ext cx="1528073" cy="1074782"/>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36" name="直線コネクタ 35"/>
          <p:cNvCxnSpPr>
            <a:endCxn id="51" idx="1"/>
          </p:cNvCxnSpPr>
          <p:nvPr/>
        </p:nvCxnSpPr>
        <p:spPr>
          <a:xfrm flipV="1">
            <a:off x="5556795" y="1817348"/>
            <a:ext cx="365007" cy="610096"/>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直線コネクタ 36"/>
          <p:cNvCxnSpPr>
            <a:endCxn id="46" idx="3"/>
          </p:cNvCxnSpPr>
          <p:nvPr/>
        </p:nvCxnSpPr>
        <p:spPr>
          <a:xfrm flipH="1" flipV="1">
            <a:off x="3416172" y="2374310"/>
            <a:ext cx="473220" cy="340909"/>
          </a:xfrm>
          <a:prstGeom prst="line">
            <a:avLst/>
          </a:prstGeom>
          <a:ln w="2222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p:cNvCxnSpPr/>
          <p:nvPr/>
        </p:nvCxnSpPr>
        <p:spPr>
          <a:xfrm flipH="1">
            <a:off x="3396137" y="4124429"/>
            <a:ext cx="1513738" cy="49482"/>
          </a:xfrm>
          <a:prstGeom prst="line">
            <a:avLst/>
          </a:prstGeom>
          <a:ln w="22225">
            <a:solidFill>
              <a:schemeClr val="tx1"/>
            </a:solidFill>
            <a:headEnd type="oval" w="lg" len="lg"/>
          </a:ln>
        </p:spPr>
        <p:style>
          <a:lnRef idx="1">
            <a:schemeClr val="accent1"/>
          </a:lnRef>
          <a:fillRef idx="0">
            <a:schemeClr val="accent1"/>
          </a:fillRef>
          <a:effectRef idx="0">
            <a:schemeClr val="accent1"/>
          </a:effectRef>
          <a:fontRef idx="minor">
            <a:schemeClr val="tx1"/>
          </a:fontRef>
        </p:style>
      </p:cxnSp>
      <p:cxnSp>
        <p:nvCxnSpPr>
          <p:cNvPr id="40" name="直線コネクタ 39"/>
          <p:cNvCxnSpPr/>
          <p:nvPr/>
        </p:nvCxnSpPr>
        <p:spPr>
          <a:xfrm>
            <a:off x="3413466" y="4182600"/>
            <a:ext cx="2347634" cy="392869"/>
          </a:xfrm>
          <a:prstGeom prst="line">
            <a:avLst/>
          </a:prstGeom>
          <a:ln w="22225">
            <a:solidFill>
              <a:schemeClr val="tx1"/>
            </a:solidFill>
            <a:headEnd type="none"/>
            <a:tailEnd type="oval" w="lg" len="lg"/>
          </a:ln>
        </p:spPr>
        <p:style>
          <a:lnRef idx="1">
            <a:schemeClr val="accent1"/>
          </a:lnRef>
          <a:fillRef idx="0">
            <a:schemeClr val="accent1"/>
          </a:fillRef>
          <a:effectRef idx="0">
            <a:schemeClr val="accent1"/>
          </a:effectRef>
          <a:fontRef idx="minor">
            <a:schemeClr val="tx1"/>
          </a:fontRef>
        </p:style>
      </p:cxnSp>
      <p:sp>
        <p:nvSpPr>
          <p:cNvPr id="41" name="スライド番号プレースホルダー 2"/>
          <p:cNvSpPr txBox="1">
            <a:spLocks/>
          </p:cNvSpPr>
          <p:nvPr/>
        </p:nvSpPr>
        <p:spPr>
          <a:xfrm>
            <a:off x="8575137" y="6586857"/>
            <a:ext cx="611561" cy="260649"/>
          </a:xfrm>
          <a:prstGeom prst="rect">
            <a:avLst/>
          </a:prstGeom>
        </p:spPr>
        <p:txBody>
          <a:bodyPr vert="horz" lIns="91429" tIns="45716" rIns="91429" bIns="45716" rtlCol="0" anchor="ctr"/>
          <a:lstStyle>
            <a:defPPr>
              <a:defRPr lang="ja-JP"/>
            </a:defPPr>
            <a:lvl1pPr marL="0" algn="r" defTabSz="914290" rtl="0" eaLnBrk="1" latinLnBrk="0" hangingPunct="1">
              <a:defRPr kumimoji="1" sz="2000" kern="1200">
                <a:solidFill>
                  <a:schemeClr val="tx1">
                    <a:tint val="75000"/>
                  </a:schemeClr>
                </a:solidFill>
                <a:latin typeface="+mn-lt"/>
                <a:ea typeface="+mn-ea"/>
                <a:cs typeface="+mn-cs"/>
              </a:defRPr>
            </a:lvl1pPr>
            <a:lvl2pPr marL="457145" algn="l" defTabSz="914290" rtl="0" eaLnBrk="1" latinLnBrk="0" hangingPunct="1">
              <a:defRPr kumimoji="1" sz="1800" kern="1200">
                <a:solidFill>
                  <a:schemeClr val="tx1"/>
                </a:solidFill>
                <a:latin typeface="+mn-lt"/>
                <a:ea typeface="+mn-ea"/>
                <a:cs typeface="+mn-cs"/>
              </a:defRPr>
            </a:lvl2pPr>
            <a:lvl3pPr marL="914290" algn="l" defTabSz="914290" rtl="0" eaLnBrk="1" latinLnBrk="0" hangingPunct="1">
              <a:defRPr kumimoji="1" sz="1800" kern="1200">
                <a:solidFill>
                  <a:schemeClr val="tx1"/>
                </a:solidFill>
                <a:latin typeface="+mn-lt"/>
                <a:ea typeface="+mn-ea"/>
                <a:cs typeface="+mn-cs"/>
              </a:defRPr>
            </a:lvl3pPr>
            <a:lvl4pPr marL="1371435" algn="l" defTabSz="914290" rtl="0" eaLnBrk="1" latinLnBrk="0" hangingPunct="1">
              <a:defRPr kumimoji="1" sz="1800" kern="1200">
                <a:solidFill>
                  <a:schemeClr val="tx1"/>
                </a:solidFill>
                <a:latin typeface="+mn-lt"/>
                <a:ea typeface="+mn-ea"/>
                <a:cs typeface="+mn-cs"/>
              </a:defRPr>
            </a:lvl4pPr>
            <a:lvl5pPr marL="1828581" algn="l" defTabSz="914290" rtl="0" eaLnBrk="1" latinLnBrk="0" hangingPunct="1">
              <a:defRPr kumimoji="1" sz="1800" kern="1200">
                <a:solidFill>
                  <a:schemeClr val="tx1"/>
                </a:solidFill>
                <a:latin typeface="+mn-lt"/>
                <a:ea typeface="+mn-ea"/>
                <a:cs typeface="+mn-cs"/>
              </a:defRPr>
            </a:lvl5pPr>
            <a:lvl6pPr marL="2285726" algn="l" defTabSz="914290" rtl="0" eaLnBrk="1" latinLnBrk="0" hangingPunct="1">
              <a:defRPr kumimoji="1" sz="1800" kern="1200">
                <a:solidFill>
                  <a:schemeClr val="tx1"/>
                </a:solidFill>
                <a:latin typeface="+mn-lt"/>
                <a:ea typeface="+mn-ea"/>
                <a:cs typeface="+mn-cs"/>
              </a:defRPr>
            </a:lvl6pPr>
            <a:lvl7pPr marL="2742871" algn="l" defTabSz="914290" rtl="0" eaLnBrk="1" latinLnBrk="0" hangingPunct="1">
              <a:defRPr kumimoji="1" sz="1800" kern="1200">
                <a:solidFill>
                  <a:schemeClr val="tx1"/>
                </a:solidFill>
                <a:latin typeface="+mn-lt"/>
                <a:ea typeface="+mn-ea"/>
                <a:cs typeface="+mn-cs"/>
              </a:defRPr>
            </a:lvl7pPr>
            <a:lvl8pPr marL="3200016" algn="l" defTabSz="914290" rtl="0" eaLnBrk="1" latinLnBrk="0" hangingPunct="1">
              <a:defRPr kumimoji="1" sz="1800" kern="1200">
                <a:solidFill>
                  <a:schemeClr val="tx1"/>
                </a:solidFill>
                <a:latin typeface="+mn-lt"/>
                <a:ea typeface="+mn-ea"/>
                <a:cs typeface="+mn-cs"/>
              </a:defRPr>
            </a:lvl8pPr>
            <a:lvl9pPr marL="3657161" algn="l" defTabSz="914290" rtl="0" eaLnBrk="1" latinLnBrk="0" hangingPunct="1">
              <a:defRPr kumimoji="1" sz="1800" kern="1200">
                <a:solidFill>
                  <a:schemeClr val="tx1"/>
                </a:solidFill>
                <a:latin typeface="+mn-lt"/>
                <a:ea typeface="+mn-ea"/>
                <a:cs typeface="+mn-cs"/>
              </a:defRPr>
            </a:lvl9pPr>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401" b="0" i="0" u="none" strike="noStrike" kern="1200" cap="none" spc="0" normalizeH="0" baseline="0" noProof="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28</a:t>
            </a:fld>
            <a:endParaRPr kumimoji="1" lang="ja-JP" altLang="en-US" sz="1401"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8" name="正方形/長方形 40"/>
          <p:cNvSpPr>
            <a:spLocks/>
          </p:cNvSpPr>
          <p:nvPr/>
        </p:nvSpPr>
        <p:spPr bwMode="auto">
          <a:xfrm>
            <a:off x="180744" y="3124616"/>
            <a:ext cx="3220236" cy="1783492"/>
          </a:xfrm>
          <a:prstGeom prst="rect">
            <a:avLst/>
          </a:prstGeom>
          <a:solidFill>
            <a:schemeClr val="bg1"/>
          </a:solidFill>
          <a:ln w="12700" cap="flat" cmpd="sng" algn="ctr">
            <a:solidFill>
              <a:sysClr val="windowText" lastClr="000000"/>
            </a:solidFill>
            <a:prstDash val="solid"/>
          </a:ln>
          <a:effectLst>
            <a:outerShdw blurRad="40000" dist="20000" dir="5400000" rotWithShape="0">
              <a:srgbClr val="000000">
                <a:alpha val="38000"/>
              </a:srgbClr>
            </a:outerShdw>
          </a:effectLst>
          <a:extLst/>
        </p:spPr>
        <p:txBody>
          <a:bodyPr vert="horz" wrap="square" lIns="69737" tIns="0" rIns="34868" bIns="69737" numCol="1" anchor="ctr" anchorCtr="0" compatLnSpc="1">
            <a:prstTxWarp prst="textNoShape">
              <a:avLst/>
            </a:prstTxWarp>
          </a:bodyPr>
          <a:lstStyle/>
          <a:p>
            <a:pPr marL="0" marR="0" lvl="0" indent="0" algn="l" defTabSz="885665" rtl="0" eaLnBrk="1" fontAlgn="base" latinLnBrk="0" hangingPunct="1">
              <a:lnSpc>
                <a:spcPts val="1743"/>
              </a:lnSpc>
              <a:spcBef>
                <a:spcPct val="0"/>
              </a:spcBef>
              <a:spcAft>
                <a:spcPct val="0"/>
              </a:spcAft>
              <a:buClrTx/>
              <a:buSzTx/>
              <a:buFontTx/>
              <a:buNone/>
              <a:tabLst/>
              <a:defRPr/>
            </a:pPr>
            <a:endParaRPr kumimoji="1" lang="en-US" altLang="ja-JP" sz="1041"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0" name="正方形/長方形 40"/>
          <p:cNvSpPr>
            <a:spLocks/>
          </p:cNvSpPr>
          <p:nvPr/>
        </p:nvSpPr>
        <p:spPr bwMode="auto">
          <a:xfrm>
            <a:off x="218773" y="3449416"/>
            <a:ext cx="3236456" cy="274738"/>
          </a:xfrm>
          <a:prstGeom prst="rect">
            <a:avLst/>
          </a:prstGeom>
          <a:noFill/>
          <a:ln w="9525" cap="flat" cmpd="sng" algn="ctr">
            <a:noFill/>
            <a:prstDash val="solid"/>
          </a:ln>
          <a:effectLst/>
          <a:extLst/>
        </p:spPr>
        <p:txBody>
          <a:bodyPr vert="horz" wrap="square" lIns="62428" tIns="0" rIns="62428" bIns="62428" numCol="1" anchor="t" anchorCtr="0" compatLnSpc="1">
            <a:prstTxWarp prst="textNoShape">
              <a:avLst/>
            </a:prstTxWarp>
          </a:bodyPr>
          <a:lstStyle/>
          <a:p>
            <a:pPr marL="0" marR="0" lvl="0" indent="0" algn="l" defTabSz="885665" rtl="0" eaLnBrk="1" fontAlgn="base" latinLnBrk="0" hangingPunct="1">
              <a:lnSpc>
                <a:spcPct val="100000"/>
              </a:lnSpc>
              <a:spcBef>
                <a:spcPct val="0"/>
              </a:spcBef>
              <a:spcAft>
                <a:spcPct val="0"/>
              </a:spcAft>
              <a:buClrTx/>
              <a:buSzTx/>
              <a:buFontTx/>
              <a:buNone/>
              <a:tabLst/>
              <a:defRPr/>
            </a:pPr>
            <a:r>
              <a:rPr kumimoji="1" lang="ja-JP" altLang="en-US"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延焼の危険性が高い老朽建築物の除却や、避難等のための道路･公園を整備</a:t>
            </a:r>
            <a:endParaRPr kumimoji="1" lang="en-US" altLang="ja-JP"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正方形/長方形 40"/>
          <p:cNvSpPr>
            <a:spLocks/>
          </p:cNvSpPr>
          <p:nvPr/>
        </p:nvSpPr>
        <p:spPr bwMode="auto">
          <a:xfrm>
            <a:off x="171354" y="3145087"/>
            <a:ext cx="2868975" cy="268713"/>
          </a:xfrm>
          <a:prstGeom prst="rect">
            <a:avLst/>
          </a:prstGeom>
          <a:noFill/>
          <a:ln w="9525" cap="flat" cmpd="sng" algn="ctr">
            <a:noFill/>
            <a:prstDash val="solid"/>
          </a:ln>
          <a:effectLst/>
          <a:extLst/>
        </p:spPr>
        <p:txBody>
          <a:bodyPr vert="horz" wrap="square" lIns="62428" tIns="0" rIns="62428" bIns="62428" numCol="1" anchor="t" anchorCtr="0" compatLnSpc="1">
            <a:prstTxWarp prst="textNoShape">
              <a:avLst/>
            </a:prstTxWarp>
          </a:bodyPr>
          <a:lstStyle/>
          <a:p>
            <a:pPr marL="0" marR="0" lvl="0" indent="0" algn="l" defTabSz="885665" rtl="0" eaLnBrk="1" fontAlgn="base" latinLnBrk="0" hangingPunct="1">
              <a:lnSpc>
                <a:spcPts val="2518"/>
              </a:lnSpc>
              <a:spcBef>
                <a:spcPct val="0"/>
              </a:spcBef>
              <a:spcAft>
                <a:spcPct val="0"/>
              </a:spcAft>
              <a:buClrTx/>
              <a:buSzTx/>
              <a:buFontTx/>
              <a:buNone/>
              <a:tabLst/>
              <a:defRPr/>
            </a:pPr>
            <a:r>
              <a:rPr kumimoji="1" lang="ja-JP" altLang="en-US" sz="1600" b="1"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eiryo UI" panose="020B0604030504040204" pitchFamily="50" charset="-128"/>
              </a:rPr>
              <a:t>＜まちの不燃化＞</a:t>
            </a:r>
            <a:endParaRPr kumimoji="1" lang="en-US" altLang="ja-JP" sz="1600" b="1"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2" name="正方形/長方形 40"/>
          <p:cNvSpPr>
            <a:spLocks/>
          </p:cNvSpPr>
          <p:nvPr/>
        </p:nvSpPr>
        <p:spPr bwMode="auto">
          <a:xfrm>
            <a:off x="186474" y="4289452"/>
            <a:ext cx="3214506" cy="203536"/>
          </a:xfrm>
          <a:prstGeom prst="rect">
            <a:avLst/>
          </a:prstGeom>
          <a:noFill/>
          <a:ln w="9525" cap="flat" cmpd="sng" algn="ctr">
            <a:noFill/>
            <a:prstDash val="solid"/>
          </a:ln>
          <a:effectLst/>
          <a:extLst/>
        </p:spPr>
        <p:txBody>
          <a:bodyPr vert="horz" wrap="square" lIns="62428" tIns="0" rIns="62428" bIns="62428" numCol="1" anchor="t" anchorCtr="0" compatLnSpc="1">
            <a:prstTxWarp prst="textNoShape">
              <a:avLst/>
            </a:prstTxWarp>
          </a:bodyPr>
          <a:lstStyle/>
          <a:p>
            <a:pPr marL="85725" marR="0" lvl="0" indent="-85725" algn="l" defTabSz="885665"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◇市に技術者等を派遣し、事業執行体制を強化</a:t>
            </a:r>
            <a:endParaRPr kumimoji="1" lang="en-US" altLang="ja-JP" sz="12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3" name="正方形/長方形 40"/>
          <p:cNvSpPr>
            <a:spLocks/>
          </p:cNvSpPr>
          <p:nvPr/>
        </p:nvSpPr>
        <p:spPr bwMode="auto">
          <a:xfrm>
            <a:off x="289229" y="3913801"/>
            <a:ext cx="2739497" cy="327789"/>
          </a:xfrm>
          <a:prstGeom prst="rect">
            <a:avLst/>
          </a:prstGeom>
          <a:noFill/>
          <a:ln w="9525" cap="flat" cmpd="sng" algn="ctr">
            <a:noFill/>
            <a:prstDash val="solid"/>
          </a:ln>
          <a:effectLst/>
          <a:extLst/>
        </p:spPr>
        <p:txBody>
          <a:bodyPr vert="horz" wrap="square" lIns="62428" tIns="0" rIns="62428" bIns="62428" numCol="1" anchor="t" anchorCtr="0" compatLnSpc="1">
            <a:prstTxWarp prst="textNoShape">
              <a:avLst/>
            </a:prstTxWarp>
          </a:bodyPr>
          <a:lstStyle/>
          <a:p>
            <a:pPr marL="0" marR="0" lvl="0" indent="0" algn="l" defTabSz="885665" rtl="0" eaLnBrk="1" fontAlgn="base" latinLnBrk="0" hangingPunct="1">
              <a:lnSpc>
                <a:spcPct val="100000"/>
              </a:lnSpc>
              <a:spcBef>
                <a:spcPct val="0"/>
              </a:spcBef>
              <a:spcAft>
                <a:spcPct val="0"/>
              </a:spcAft>
              <a:buClrTx/>
              <a:buSzTx/>
              <a:buFontTx/>
              <a:buNone/>
              <a:tabLst/>
              <a:defRPr/>
            </a:pPr>
            <a:r>
              <a:rPr kumimoji="1" lang="ja-JP" altLang="en-US" sz="12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･老朽建築物等の除却を促進</a:t>
            </a:r>
            <a:endParaRPr kumimoji="1" lang="en-US" altLang="ja-JP" sz="12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885531" rtl="0" eaLnBrk="1" fontAlgn="base" latinLnBrk="0" hangingPunct="1">
              <a:lnSpc>
                <a:spcPct val="100000"/>
              </a:lnSpc>
              <a:spcBef>
                <a:spcPct val="0"/>
              </a:spcBef>
              <a:spcAft>
                <a:spcPct val="0"/>
              </a:spcAft>
              <a:buClrTx/>
              <a:buSzTx/>
              <a:buFontTx/>
              <a:buNone/>
              <a:tabLst/>
              <a:defRPr/>
            </a:pPr>
            <a:r>
              <a:rPr kumimoji="1" lang="ja-JP" altLang="en-US" sz="12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･道路整備にかかる用地買収の推進</a:t>
            </a:r>
            <a:endParaRPr kumimoji="1" lang="en-US" altLang="ja-JP" sz="12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正方形/長方形 40"/>
          <p:cNvSpPr>
            <a:spLocks/>
          </p:cNvSpPr>
          <p:nvPr/>
        </p:nvSpPr>
        <p:spPr bwMode="auto">
          <a:xfrm>
            <a:off x="186473" y="4501677"/>
            <a:ext cx="3179803" cy="415121"/>
          </a:xfrm>
          <a:prstGeom prst="rect">
            <a:avLst/>
          </a:prstGeom>
          <a:noFill/>
          <a:ln w="9525" cap="flat" cmpd="sng" algn="ctr">
            <a:noFill/>
            <a:prstDash val="solid"/>
          </a:ln>
          <a:effectLst/>
          <a:extLst/>
        </p:spPr>
        <p:txBody>
          <a:bodyPr vert="horz" wrap="square" lIns="62428" tIns="0" rIns="62428" bIns="62428" numCol="1" anchor="t" anchorCtr="0" compatLnSpc="1">
            <a:prstTxWarp prst="textNoShape">
              <a:avLst/>
            </a:prstTxWarp>
          </a:bodyPr>
          <a:lstStyle/>
          <a:p>
            <a:pPr marL="85725" marR="0" lvl="0" indent="-85725" algn="l" defTabSz="885665"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◇まちの安全性と魅力向上に向け、 空家･空地活用を推進</a:t>
            </a:r>
            <a:r>
              <a:rPr kumimoji="1" lang="en-US" altLang="ja-JP" sz="12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ja-JP" altLang="en-US" sz="12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5" name="正方形/長方形 40"/>
          <p:cNvSpPr>
            <a:spLocks/>
          </p:cNvSpPr>
          <p:nvPr/>
        </p:nvSpPr>
        <p:spPr bwMode="auto">
          <a:xfrm>
            <a:off x="197263" y="3744507"/>
            <a:ext cx="3213107" cy="254192"/>
          </a:xfrm>
          <a:prstGeom prst="rect">
            <a:avLst/>
          </a:prstGeom>
          <a:noFill/>
          <a:ln w="9525" cap="flat" cmpd="sng" algn="ctr">
            <a:noFill/>
            <a:prstDash val="solid"/>
          </a:ln>
          <a:effectLst/>
          <a:extLst/>
        </p:spPr>
        <p:txBody>
          <a:bodyPr vert="horz" wrap="square" lIns="62428" tIns="0" rIns="62428" bIns="62428" numCol="1" anchor="t" anchorCtr="0" compatLnSpc="1">
            <a:prstTxWarp prst="textNoShape">
              <a:avLst/>
            </a:prstTxWarp>
          </a:bodyPr>
          <a:lstStyle/>
          <a:p>
            <a:pPr marL="0" marR="0" lvl="0" indent="0" algn="l" defTabSz="885665"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◇大幅な予算拡充により市を強力に支援</a:t>
            </a:r>
            <a:endParaRPr kumimoji="1" lang="en-US" altLang="ja-JP" sz="12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85665"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200" b="1" i="1"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6" name="正方形/長方形 40"/>
          <p:cNvSpPr>
            <a:spLocks/>
          </p:cNvSpPr>
          <p:nvPr/>
        </p:nvSpPr>
        <p:spPr bwMode="auto">
          <a:xfrm>
            <a:off x="180743" y="1734560"/>
            <a:ext cx="3235429" cy="1279499"/>
          </a:xfrm>
          <a:prstGeom prst="rect">
            <a:avLst/>
          </a:prstGeom>
          <a:solidFill>
            <a:schemeClr val="bg1"/>
          </a:solidFill>
          <a:ln w="12700" cap="flat" cmpd="sng" algn="ctr">
            <a:solidFill>
              <a:sysClr val="windowText" lastClr="000000"/>
            </a:solidFill>
            <a:prstDash val="solid"/>
          </a:ln>
          <a:effectLst>
            <a:outerShdw blurRad="40000" dist="20000" dir="5400000" rotWithShape="0">
              <a:srgbClr val="000000">
                <a:alpha val="38000"/>
              </a:srgbClr>
            </a:outerShdw>
          </a:effectLst>
          <a:extLst/>
        </p:spPr>
        <p:txBody>
          <a:bodyPr vert="horz" wrap="square" lIns="69737" tIns="0" rIns="34868" bIns="69737" numCol="1" anchor="ctr" anchorCtr="0" compatLnSpc="1">
            <a:prstTxWarp prst="textNoShape">
              <a:avLst/>
            </a:prstTxWarp>
          </a:bodyPr>
          <a:lstStyle/>
          <a:p>
            <a:pPr marL="0" marR="0" lvl="0" indent="0" algn="just" defTabSz="885531" rtl="0" eaLnBrk="1" fontAlgn="base" latinLnBrk="0" hangingPunct="1">
              <a:lnSpc>
                <a:spcPts val="1743"/>
              </a:lnSpc>
              <a:spcBef>
                <a:spcPct val="0"/>
              </a:spcBef>
              <a:spcAft>
                <a:spcPct val="0"/>
              </a:spcAft>
              <a:buClrTx/>
              <a:buSzTx/>
              <a:buFontTx/>
              <a:buNone/>
              <a:tabLst/>
              <a:defRPr/>
            </a:pPr>
            <a:endParaRPr kumimoji="1" lang="en-US" altLang="ja-JP" sz="1041"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just" defTabSz="885531" rtl="0" eaLnBrk="1" fontAlgn="base" latinLnBrk="0" hangingPunct="1">
              <a:lnSpc>
                <a:spcPts val="1743"/>
              </a:lnSpc>
              <a:spcBef>
                <a:spcPct val="0"/>
              </a:spcBef>
              <a:spcAft>
                <a:spcPct val="0"/>
              </a:spcAft>
              <a:buClrTx/>
              <a:buSzTx/>
              <a:buFontTx/>
              <a:buNone/>
              <a:tabLst/>
              <a:defRPr/>
            </a:pPr>
            <a:endParaRPr kumimoji="1" lang="en-US" altLang="ja-JP" sz="1041"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正方形/長方形 40"/>
          <p:cNvSpPr>
            <a:spLocks/>
          </p:cNvSpPr>
          <p:nvPr/>
        </p:nvSpPr>
        <p:spPr bwMode="auto">
          <a:xfrm>
            <a:off x="178367" y="2019848"/>
            <a:ext cx="3240179" cy="311378"/>
          </a:xfrm>
          <a:prstGeom prst="rect">
            <a:avLst/>
          </a:prstGeom>
          <a:noFill/>
          <a:ln w="9525" cap="flat" cmpd="sng" algn="ctr">
            <a:noFill/>
            <a:prstDash val="solid"/>
          </a:ln>
          <a:effectLst/>
          <a:extLst/>
        </p:spPr>
        <p:txBody>
          <a:bodyPr vert="horz" wrap="square" lIns="62428" tIns="0" rIns="62428" bIns="62428" numCol="1" anchor="t" anchorCtr="0" compatLnSpc="1">
            <a:prstTxWarp prst="textNoShape">
              <a:avLst/>
            </a:prstTxWarp>
          </a:bodyPr>
          <a:lstStyle/>
          <a:p>
            <a:pPr marL="0" marR="0" lvl="0" indent="0" algn="l" defTabSz="885665" rtl="0" eaLnBrk="1" fontAlgn="base" latinLnBrk="0" hangingPunct="1">
              <a:lnSpc>
                <a:spcPct val="100000"/>
              </a:lnSpc>
              <a:spcBef>
                <a:spcPct val="0"/>
              </a:spcBef>
              <a:spcAft>
                <a:spcPct val="0"/>
              </a:spcAft>
              <a:buClrTx/>
              <a:buSzTx/>
              <a:buFontTx/>
              <a:buNone/>
              <a:tabLst/>
              <a:defRPr/>
            </a:pPr>
            <a:r>
              <a:rPr kumimoji="1" lang="ja-JP" altLang="en-US"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安全・安心なまちの実現と合わせ、民間活力や地域資源を活かし魅力あるまちへ再生</a:t>
            </a:r>
            <a:endParaRPr kumimoji="1" lang="en-US" altLang="ja-JP"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8" name="正方形/長方形 40"/>
          <p:cNvSpPr>
            <a:spLocks/>
          </p:cNvSpPr>
          <p:nvPr/>
        </p:nvSpPr>
        <p:spPr bwMode="auto">
          <a:xfrm>
            <a:off x="152690" y="1718638"/>
            <a:ext cx="2844931" cy="331364"/>
          </a:xfrm>
          <a:prstGeom prst="rect">
            <a:avLst/>
          </a:prstGeom>
          <a:noFill/>
          <a:ln w="9525" cap="flat" cmpd="sng" algn="ctr">
            <a:noFill/>
            <a:prstDash val="solid"/>
          </a:ln>
          <a:effectLst/>
          <a:extLst/>
        </p:spPr>
        <p:txBody>
          <a:bodyPr vert="horz" wrap="square" lIns="62428" tIns="0" rIns="62428" bIns="62428" numCol="1" anchor="t" anchorCtr="0" compatLnSpc="1">
            <a:prstTxWarp prst="textNoShape">
              <a:avLst/>
            </a:prstTxWarp>
          </a:bodyPr>
          <a:lstStyle/>
          <a:p>
            <a:pPr marL="0" marR="0" lvl="0" indent="0" algn="l" defTabSz="885665" rtl="0" eaLnBrk="1" fontAlgn="base" latinLnBrk="0" hangingPunct="1">
              <a:lnSpc>
                <a:spcPts val="2518"/>
              </a:lnSpc>
              <a:spcBef>
                <a:spcPct val="0"/>
              </a:spcBef>
              <a:spcAft>
                <a:spcPct val="0"/>
              </a:spcAft>
              <a:buClrTx/>
              <a:buSzTx/>
              <a:buFontTx/>
              <a:buNone/>
              <a:tabLst/>
              <a:defRPr/>
            </a:pPr>
            <a:r>
              <a:rPr kumimoji="1" lang="ja-JP" altLang="en-US" sz="1600" b="1"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eiryo UI" panose="020B0604030504040204" pitchFamily="50" charset="-128"/>
              </a:rPr>
              <a:t>＜暮らしやすいまちづくり＞</a:t>
            </a:r>
            <a:endParaRPr kumimoji="1" lang="en-US" altLang="ja-JP" sz="1600" b="0"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49" name="正方形/長方形 40"/>
          <p:cNvSpPr>
            <a:spLocks/>
          </p:cNvSpPr>
          <p:nvPr/>
        </p:nvSpPr>
        <p:spPr bwMode="auto">
          <a:xfrm>
            <a:off x="178367" y="2352639"/>
            <a:ext cx="3276862" cy="214438"/>
          </a:xfrm>
          <a:prstGeom prst="rect">
            <a:avLst/>
          </a:prstGeom>
          <a:noFill/>
          <a:ln w="9525" cap="flat" cmpd="sng" algn="ctr">
            <a:noFill/>
            <a:prstDash val="solid"/>
          </a:ln>
          <a:effectLst/>
          <a:extLst/>
        </p:spPr>
        <p:txBody>
          <a:bodyPr vert="horz" wrap="square" lIns="62428" tIns="0" rIns="62428" bIns="62428" numCol="1" anchor="t" anchorCtr="0" compatLnSpc="1">
            <a:prstTxWarp prst="textNoShape">
              <a:avLst/>
            </a:prstTxWarp>
          </a:bodyPr>
          <a:lstStyle/>
          <a:p>
            <a:pPr marL="0" marR="0" lvl="0" indent="0" algn="l" defTabSz="885665"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◇まちの将来像を見据えた、まちづくり構想を検討　　　</a:t>
            </a:r>
            <a:endParaRPr kumimoji="1" lang="en-US" altLang="ja-JP" sz="12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0" name="正方形/長方形 40"/>
          <p:cNvSpPr>
            <a:spLocks/>
          </p:cNvSpPr>
          <p:nvPr/>
        </p:nvSpPr>
        <p:spPr bwMode="auto">
          <a:xfrm>
            <a:off x="164114" y="2583346"/>
            <a:ext cx="3241027" cy="381060"/>
          </a:xfrm>
          <a:prstGeom prst="rect">
            <a:avLst/>
          </a:prstGeom>
          <a:noFill/>
          <a:ln w="9525" cap="flat" cmpd="sng" algn="ctr">
            <a:noFill/>
            <a:prstDash val="solid"/>
          </a:ln>
          <a:effectLst/>
          <a:extLst/>
        </p:spPr>
        <p:txBody>
          <a:bodyPr vert="horz" wrap="square" lIns="62428" tIns="0" rIns="62428" bIns="62428" numCol="1" anchor="t" anchorCtr="0" compatLnSpc="1">
            <a:prstTxWarp prst="textNoShape">
              <a:avLst/>
            </a:prstTxWarp>
          </a:bodyPr>
          <a:lstStyle/>
          <a:p>
            <a:pPr marL="85725" marR="0" lvl="0" indent="-85725" algn="l" defTabSz="885665"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◇除却跡地等の緑化や農園の整備による、みどりを活かした魅力あるまちづくり</a:t>
            </a:r>
            <a:endParaRPr kumimoji="1" lang="en-US" altLang="ja-JP" sz="12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6" name="正方形/長方形 40"/>
          <p:cNvSpPr>
            <a:spLocks/>
          </p:cNvSpPr>
          <p:nvPr/>
        </p:nvSpPr>
        <p:spPr bwMode="auto">
          <a:xfrm>
            <a:off x="5946822" y="3876027"/>
            <a:ext cx="2974740" cy="1704010"/>
          </a:xfrm>
          <a:prstGeom prst="rect">
            <a:avLst/>
          </a:prstGeom>
          <a:solidFill>
            <a:schemeClr val="bg1"/>
          </a:solidFill>
          <a:ln w="12700" cap="flat" cmpd="sng" algn="ctr">
            <a:solidFill>
              <a:sysClr val="windowText" lastClr="000000"/>
            </a:solidFill>
            <a:prstDash val="solid"/>
          </a:ln>
          <a:effectLst>
            <a:outerShdw blurRad="40000" dist="20000" dir="5400000" rotWithShape="0">
              <a:srgbClr val="000000">
                <a:alpha val="38000"/>
              </a:srgbClr>
            </a:outerShdw>
          </a:effectLst>
          <a:extLst/>
        </p:spPr>
        <p:txBody>
          <a:bodyPr vert="horz" wrap="square" lIns="69737" tIns="0" rIns="0" bIns="69737" numCol="1" anchor="ctr" anchorCtr="0" compatLnSpc="1">
            <a:prstTxWarp prst="textNoShape">
              <a:avLst/>
            </a:prstTxWarp>
          </a:bodyPr>
          <a:lstStyle/>
          <a:p>
            <a:pPr marL="0" marR="0" lvl="0" indent="0" algn="l" defTabSz="885531" rtl="0" eaLnBrk="1" fontAlgn="base" latinLnBrk="0" hangingPunct="1">
              <a:lnSpc>
                <a:spcPts val="1743"/>
              </a:lnSpc>
              <a:spcBef>
                <a:spcPct val="0"/>
              </a:spcBef>
              <a:spcAft>
                <a:spcPct val="0"/>
              </a:spcAft>
              <a:buClrTx/>
              <a:buSzTx/>
              <a:buFontTx/>
              <a:buNone/>
              <a:tabLst/>
              <a:defRPr/>
            </a:pPr>
            <a:endParaRPr kumimoji="1" lang="en-US" altLang="ja-JP" sz="1041"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85531" rtl="0" eaLnBrk="1" fontAlgn="base" latinLnBrk="0" hangingPunct="1">
              <a:lnSpc>
                <a:spcPts val="1743"/>
              </a:lnSpc>
              <a:spcBef>
                <a:spcPct val="0"/>
              </a:spcBef>
              <a:spcAft>
                <a:spcPct val="0"/>
              </a:spcAft>
              <a:buClrTx/>
              <a:buSzTx/>
              <a:buFontTx/>
              <a:buNone/>
              <a:tabLst/>
              <a:defRPr/>
            </a:pPr>
            <a:endParaRPr kumimoji="1" lang="en-US" altLang="ja-JP" sz="1041"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85531" rtl="0" eaLnBrk="1" fontAlgn="base" latinLnBrk="0" hangingPunct="1">
              <a:lnSpc>
                <a:spcPts val="1743"/>
              </a:lnSpc>
              <a:spcBef>
                <a:spcPct val="0"/>
              </a:spcBef>
              <a:spcAft>
                <a:spcPct val="0"/>
              </a:spcAft>
              <a:buClrTx/>
              <a:buSzTx/>
              <a:buFontTx/>
              <a:buNone/>
              <a:tabLst/>
              <a:defRPr/>
            </a:pPr>
            <a:r>
              <a:rPr kumimoji="1" lang="ja-JP" altLang="en-US" sz="1041"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endParaRPr kumimoji="1" lang="en-US" altLang="ja-JP" sz="1041"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7" name="正方形/長方形 40"/>
          <p:cNvSpPr>
            <a:spLocks/>
          </p:cNvSpPr>
          <p:nvPr/>
        </p:nvSpPr>
        <p:spPr bwMode="auto">
          <a:xfrm>
            <a:off x="5974533" y="3875053"/>
            <a:ext cx="2862037" cy="331962"/>
          </a:xfrm>
          <a:prstGeom prst="rect">
            <a:avLst/>
          </a:prstGeom>
          <a:noFill/>
          <a:ln w="9525" cap="flat" cmpd="sng" algn="ctr">
            <a:noFill/>
            <a:prstDash val="solid"/>
          </a:ln>
          <a:effectLst/>
          <a:extLst/>
        </p:spPr>
        <p:txBody>
          <a:bodyPr vert="horz" wrap="square" lIns="62428" tIns="0" rIns="62428" bIns="62428" numCol="1" anchor="t" anchorCtr="0" compatLnSpc="1">
            <a:prstTxWarp prst="textNoShape">
              <a:avLst/>
            </a:prstTxWarp>
          </a:bodyPr>
          <a:lstStyle/>
          <a:p>
            <a:pPr marL="0" marR="0" lvl="0" indent="0" algn="l" defTabSz="885665" rtl="0" eaLnBrk="1" fontAlgn="base" latinLnBrk="0" hangingPunct="1">
              <a:lnSpc>
                <a:spcPts val="2518"/>
              </a:lnSpc>
              <a:spcBef>
                <a:spcPct val="0"/>
              </a:spcBef>
              <a:spcAft>
                <a:spcPct val="0"/>
              </a:spcAft>
              <a:buClrTx/>
              <a:buSzTx/>
              <a:buFontTx/>
              <a:buNone/>
              <a:tabLst/>
              <a:defRPr/>
            </a:pPr>
            <a:r>
              <a:rPr kumimoji="1" lang="ja-JP" altLang="en-US" sz="1600" b="1"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eiryo UI" panose="020B0604030504040204" pitchFamily="50" charset="-128"/>
              </a:rPr>
              <a:t>＜地域防災力の向上＞</a:t>
            </a:r>
            <a:endParaRPr kumimoji="1" lang="en-US" altLang="ja-JP" sz="1600" b="1"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8" name="正方形/長方形 40"/>
          <p:cNvSpPr>
            <a:spLocks/>
          </p:cNvSpPr>
          <p:nvPr/>
        </p:nvSpPr>
        <p:spPr bwMode="auto">
          <a:xfrm>
            <a:off x="6002499" y="4166615"/>
            <a:ext cx="2921910" cy="298864"/>
          </a:xfrm>
          <a:prstGeom prst="rect">
            <a:avLst/>
          </a:prstGeom>
          <a:noFill/>
          <a:ln w="9525" cap="flat" cmpd="sng" algn="ctr">
            <a:noFill/>
            <a:prstDash val="solid"/>
          </a:ln>
          <a:effectLst/>
          <a:extLst/>
        </p:spPr>
        <p:txBody>
          <a:bodyPr vert="horz" wrap="square" lIns="62428" tIns="0" rIns="62428" bIns="62428" numCol="1" anchor="t" anchorCtr="0" compatLnSpc="1">
            <a:prstTxWarp prst="textNoShape">
              <a:avLst/>
            </a:prstTxWarp>
          </a:bodyPr>
          <a:lstStyle/>
          <a:p>
            <a:pPr marL="0" marR="0" lvl="0" indent="0" algn="l" defTabSz="885665" rtl="0" eaLnBrk="1" fontAlgn="base" latinLnBrk="0" hangingPunct="1">
              <a:lnSpc>
                <a:spcPct val="100000"/>
              </a:lnSpc>
              <a:spcBef>
                <a:spcPct val="0"/>
              </a:spcBef>
              <a:spcAft>
                <a:spcPct val="0"/>
              </a:spcAft>
              <a:buClrTx/>
              <a:buSzTx/>
              <a:buFontTx/>
              <a:buNone/>
              <a:tabLst/>
              <a:defRPr/>
            </a:pPr>
            <a:r>
              <a:rPr lang="ja-JP" altLang="en-US" sz="900" kern="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土木事務所や市等と連携した防災講座、ワークショップ等を実施</a:t>
            </a:r>
            <a:endParaRPr kumimoji="1" lang="en-US" altLang="ja-JP"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9" name="正方形/長方形 40"/>
          <p:cNvSpPr>
            <a:spLocks/>
          </p:cNvSpPr>
          <p:nvPr/>
        </p:nvSpPr>
        <p:spPr bwMode="auto">
          <a:xfrm>
            <a:off x="5938856" y="4845751"/>
            <a:ext cx="3004747" cy="200700"/>
          </a:xfrm>
          <a:prstGeom prst="rect">
            <a:avLst/>
          </a:prstGeom>
          <a:noFill/>
          <a:ln w="9525" cap="flat" cmpd="sng" algn="ctr">
            <a:noFill/>
            <a:prstDash val="solid"/>
          </a:ln>
          <a:effectLst/>
          <a:extLst/>
        </p:spPr>
        <p:txBody>
          <a:bodyPr vert="horz" wrap="square" lIns="62428" tIns="0" rIns="62428" bIns="62428" numCol="1" anchor="t" anchorCtr="0" compatLnSpc="1">
            <a:prstTxWarp prst="textNoShape">
              <a:avLst/>
            </a:prstTxWarp>
          </a:bodyPr>
          <a:lstStyle/>
          <a:p>
            <a:pPr marL="85725" marR="0" lvl="0" indent="-85725" algn="l" defTabSz="885665"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◇「建築防災啓発員制度」による効果的な防災啓発</a:t>
            </a:r>
            <a:endParaRPr kumimoji="1" lang="en-US" altLang="ja-JP" sz="12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0" name="正方形/長方形 40"/>
          <p:cNvSpPr>
            <a:spLocks/>
          </p:cNvSpPr>
          <p:nvPr/>
        </p:nvSpPr>
        <p:spPr bwMode="auto">
          <a:xfrm>
            <a:off x="5946821" y="4473709"/>
            <a:ext cx="2974740" cy="296522"/>
          </a:xfrm>
          <a:prstGeom prst="rect">
            <a:avLst/>
          </a:prstGeom>
          <a:noFill/>
          <a:ln w="9525" cap="flat" cmpd="sng" algn="ctr">
            <a:noFill/>
            <a:prstDash val="solid"/>
          </a:ln>
          <a:effectLst/>
          <a:extLst/>
        </p:spPr>
        <p:txBody>
          <a:bodyPr vert="horz" wrap="square" lIns="62428" tIns="0" rIns="62428" bIns="62428" numCol="1" anchor="t" anchorCtr="0" compatLnSpc="1">
            <a:prstTxWarp prst="textNoShape">
              <a:avLst/>
            </a:prstTxWarp>
          </a:bodyPr>
          <a:lstStyle/>
          <a:p>
            <a:pPr marL="85725" marR="0" lvl="0" indent="-85725" algn="l" defTabSz="885665"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◇大学と連携し、</a:t>
            </a:r>
            <a:r>
              <a:rPr kumimoji="1" lang="en-US" altLang="ja-JP" sz="12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a:t>
            </a:r>
            <a:r>
              <a:rPr kumimoji="1" lang="ja-JP" altLang="en-US" sz="12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Ｒ等映像技術を用いた啓発による防災まちづくりを推進</a:t>
            </a:r>
            <a:endParaRPr kumimoji="1" lang="en-US" altLang="ja-JP" sz="12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1" name="正方形/長方形 40"/>
          <p:cNvSpPr>
            <a:spLocks/>
          </p:cNvSpPr>
          <p:nvPr/>
        </p:nvSpPr>
        <p:spPr bwMode="auto">
          <a:xfrm>
            <a:off x="5921801" y="5212646"/>
            <a:ext cx="3021801" cy="312448"/>
          </a:xfrm>
          <a:prstGeom prst="rect">
            <a:avLst/>
          </a:prstGeom>
          <a:noFill/>
          <a:ln w="9525" cap="flat" cmpd="sng" algn="ctr">
            <a:noFill/>
            <a:prstDash val="solid"/>
          </a:ln>
          <a:effectLst/>
          <a:extLst/>
        </p:spPr>
        <p:txBody>
          <a:bodyPr vert="horz" wrap="square" lIns="62428" tIns="0" rIns="62428" bIns="62428" numCol="1" anchor="t" anchorCtr="0" compatLnSpc="1">
            <a:prstTxWarp prst="textNoShape">
              <a:avLst/>
            </a:prstTxWarp>
          </a:bodyPr>
          <a:lstStyle/>
          <a:p>
            <a:pPr marL="85725" marR="0" lvl="0" indent="-85725" algn="l" defTabSz="885665"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◇都市整備推進センターの補助制度等を活用した感震ブレーカーの普及啓発</a:t>
            </a:r>
            <a:endParaRPr kumimoji="1" lang="en-US" altLang="ja-JP" sz="12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3" name="正方形/長方形 40"/>
          <p:cNvSpPr>
            <a:spLocks/>
          </p:cNvSpPr>
          <p:nvPr/>
        </p:nvSpPr>
        <p:spPr bwMode="auto">
          <a:xfrm>
            <a:off x="5938856" y="5669347"/>
            <a:ext cx="2984132" cy="940135"/>
          </a:xfrm>
          <a:prstGeom prst="roundRect">
            <a:avLst>
              <a:gd name="adj" fmla="val 12091"/>
            </a:avLst>
          </a:prstGeom>
          <a:solidFill>
            <a:schemeClr val="bg1"/>
          </a:solidFill>
          <a:ln w="9525" cap="flat" cmpd="sng" algn="ctr">
            <a:solidFill>
              <a:sysClr val="windowText" lastClr="000000"/>
            </a:solidFill>
            <a:prstDash val="dash"/>
          </a:ln>
          <a:effectLst>
            <a:outerShdw blurRad="40000" dist="20000" dir="5400000" rotWithShape="0">
              <a:srgbClr val="000000">
                <a:alpha val="38000"/>
              </a:srgbClr>
            </a:outerShdw>
          </a:effectLst>
          <a:extLst/>
        </p:spPr>
        <p:txBody>
          <a:bodyPr vert="horz" wrap="square" lIns="69737" tIns="0" rIns="0" bIns="69737" numCol="1" anchor="ctr" anchorCtr="0" compatLnSpc="1">
            <a:prstTxWarp prst="textNoShape">
              <a:avLst/>
            </a:prstTxWarp>
          </a:bodyPr>
          <a:lstStyle/>
          <a:p>
            <a:pPr marL="0" marR="0" lvl="0" indent="0" algn="l" defTabSz="885531" rtl="0" eaLnBrk="1" fontAlgn="base" latinLnBrk="0" hangingPunct="1">
              <a:lnSpc>
                <a:spcPts val="1743"/>
              </a:lnSpc>
              <a:spcBef>
                <a:spcPct val="0"/>
              </a:spcBef>
              <a:spcAft>
                <a:spcPct val="0"/>
              </a:spcAft>
              <a:buClrTx/>
              <a:buSzTx/>
              <a:buFontTx/>
              <a:buNone/>
              <a:tabLst/>
              <a:defRPr/>
            </a:pPr>
            <a:endParaRPr kumimoji="1" lang="en-US" altLang="ja-JP" sz="1041"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4" name="正方形/長方形 40"/>
          <p:cNvSpPr>
            <a:spLocks/>
          </p:cNvSpPr>
          <p:nvPr/>
        </p:nvSpPr>
        <p:spPr bwMode="auto">
          <a:xfrm>
            <a:off x="6039214" y="5703778"/>
            <a:ext cx="2421588" cy="272421"/>
          </a:xfrm>
          <a:prstGeom prst="rect">
            <a:avLst/>
          </a:prstGeom>
          <a:noFill/>
          <a:ln w="9525" cap="flat" cmpd="sng" algn="ctr">
            <a:noFill/>
            <a:prstDash val="solid"/>
          </a:ln>
          <a:effectLst/>
          <a:extLst/>
        </p:spPr>
        <p:txBody>
          <a:bodyPr vert="horz" wrap="square" lIns="62428" tIns="0" rIns="62428" bIns="62428" numCol="1" anchor="t" anchorCtr="0" compatLnSpc="1">
            <a:prstTxWarp prst="textNoShape">
              <a:avLst/>
            </a:prstTxWarp>
          </a:bodyPr>
          <a:lstStyle/>
          <a:p>
            <a:pPr marL="0" marR="0" lvl="0" indent="0" algn="l" defTabSz="885665" rtl="0" eaLnBrk="1" fontAlgn="base" latinLnBrk="0" hangingPunct="1">
              <a:lnSpc>
                <a:spcPts val="2325"/>
              </a:lnSpc>
              <a:spcBef>
                <a:spcPct val="0"/>
              </a:spcBef>
              <a:spcAft>
                <a:spcPct val="0"/>
              </a:spcAft>
              <a:buClrTx/>
              <a:buSzTx/>
              <a:buFontTx/>
              <a:buNone/>
              <a:tabLst/>
              <a:defRPr/>
            </a:pPr>
            <a:r>
              <a:rPr kumimoji="1" lang="en-US" altLang="ja-JP" sz="1600" b="1"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1600" b="1"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eiryo UI" panose="020B0604030504040204" pitchFamily="50" charset="-128"/>
              </a:rPr>
              <a:t>密集事業の見える化</a:t>
            </a:r>
            <a:r>
              <a:rPr kumimoji="1" lang="en-US" altLang="ja-JP" sz="1600" b="1"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eiryo UI" panose="020B0604030504040204" pitchFamily="50" charset="-128"/>
              </a:rPr>
              <a:t>】</a:t>
            </a:r>
          </a:p>
        </p:txBody>
      </p:sp>
      <p:sp>
        <p:nvSpPr>
          <p:cNvPr id="65" name="正方形/長方形 40"/>
          <p:cNvSpPr>
            <a:spLocks/>
          </p:cNvSpPr>
          <p:nvPr/>
        </p:nvSpPr>
        <p:spPr bwMode="auto">
          <a:xfrm>
            <a:off x="5984826" y="5986245"/>
            <a:ext cx="2958776" cy="321894"/>
          </a:xfrm>
          <a:prstGeom prst="rect">
            <a:avLst/>
          </a:prstGeom>
          <a:noFill/>
          <a:ln w="9525" cap="flat" cmpd="sng" algn="ctr">
            <a:noFill/>
            <a:prstDash val="solid"/>
          </a:ln>
          <a:effectLst/>
          <a:extLst/>
        </p:spPr>
        <p:txBody>
          <a:bodyPr vert="horz" wrap="square" lIns="62428" tIns="0" rIns="62428" bIns="62428" numCol="1" anchor="t" anchorCtr="0" compatLnSpc="1">
            <a:prstTxWarp prst="textNoShape">
              <a:avLst/>
            </a:prstTxWarp>
          </a:bodyPr>
          <a:lstStyle/>
          <a:p>
            <a:pPr marL="0" marR="0" lvl="0" indent="0" algn="l" defTabSz="885665" rtl="0" eaLnBrk="1" fontAlgn="base" latinLnBrk="0" hangingPunct="1">
              <a:lnSpc>
                <a:spcPct val="100000"/>
              </a:lnSpc>
              <a:spcBef>
                <a:spcPct val="0"/>
              </a:spcBef>
              <a:spcAft>
                <a:spcPct val="0"/>
              </a:spcAft>
              <a:buClrTx/>
              <a:buSzTx/>
              <a:buFontTx/>
              <a:buNone/>
              <a:tabLst/>
              <a:defRPr/>
            </a:pPr>
            <a:r>
              <a:rPr kumimoji="1" lang="ja-JP" altLang="en-US"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まちの「燃え広がりにくさ」等を色分けした「密集市街地まちの防災性マップ」の公表</a:t>
            </a:r>
            <a:endParaRPr kumimoji="1" lang="en-US" altLang="ja-JP"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6" name="正方形/長方形 40"/>
          <p:cNvSpPr>
            <a:spLocks/>
          </p:cNvSpPr>
          <p:nvPr/>
        </p:nvSpPr>
        <p:spPr bwMode="auto">
          <a:xfrm>
            <a:off x="5943506" y="6302887"/>
            <a:ext cx="2808000" cy="236941"/>
          </a:xfrm>
          <a:prstGeom prst="rect">
            <a:avLst/>
          </a:prstGeom>
          <a:noFill/>
          <a:ln w="9525" cap="flat" cmpd="sng" algn="ctr">
            <a:noFill/>
            <a:prstDash val="solid"/>
          </a:ln>
          <a:effectLst/>
          <a:extLst/>
        </p:spPr>
        <p:txBody>
          <a:bodyPr vert="horz" wrap="square" lIns="62428" tIns="0" rIns="62428" bIns="62428" numCol="1" anchor="t" anchorCtr="0" compatLnSpc="1">
            <a:prstTxWarp prst="textNoShape">
              <a:avLst/>
            </a:prstTxWarp>
          </a:bodyPr>
          <a:lstStyle/>
          <a:p>
            <a:pPr marL="0" marR="0" lvl="0" indent="0" algn="l" defTabSz="885665" rtl="0" eaLnBrk="1" fontAlgn="base" latinLnBrk="0" hangingPunct="1">
              <a:lnSpc>
                <a:spcPct val="100000"/>
              </a:lnSpc>
              <a:spcBef>
                <a:spcPts val="600"/>
              </a:spcBef>
              <a:spcAft>
                <a:spcPct val="0"/>
              </a:spcAft>
              <a:buClrTx/>
              <a:buSzTx/>
              <a:buFontTx/>
              <a:buNone/>
              <a:tabLst/>
              <a:defRPr/>
            </a:pPr>
            <a:r>
              <a:rPr kumimoji="1" lang="ja-JP" altLang="en-US" sz="12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◇地区毎の改善状況を見える化　</a:t>
            </a:r>
            <a:endParaRPr kumimoji="1" lang="en-US" altLang="ja-JP" sz="12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7" name="下矢印 66"/>
          <p:cNvSpPr>
            <a:spLocks/>
          </p:cNvSpPr>
          <p:nvPr/>
        </p:nvSpPr>
        <p:spPr>
          <a:xfrm rot="16200000">
            <a:off x="2118224" y="5788234"/>
            <a:ext cx="483795" cy="324465"/>
          </a:xfrm>
          <a:prstGeom prst="downArrow">
            <a:avLst/>
          </a:prstGeom>
          <a:solidFill>
            <a:srgbClr val="4F81BD">
              <a:lumMod val="75000"/>
            </a:srgbClr>
          </a:solidFill>
          <a:ln w="25400" cap="flat" cmpd="sng" algn="ctr">
            <a:no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dirty="0">
              <a:ln>
                <a:noFill/>
              </a:ln>
              <a:solidFill>
                <a:sysClr val="window" lastClr="FFFFFF"/>
              </a:solidFill>
              <a:effectLst/>
              <a:uLnTx/>
              <a:uFillTx/>
              <a:latin typeface="Century"/>
              <a:ea typeface="ＭＳ 明朝" panose="02020609040205080304" pitchFamily="17" charset="-128"/>
              <a:cs typeface="+mn-cs"/>
            </a:endParaRPr>
          </a:p>
        </p:txBody>
      </p:sp>
      <p:sp>
        <p:nvSpPr>
          <p:cNvPr id="27" name="テキスト ボックス 26"/>
          <p:cNvSpPr txBox="1"/>
          <p:nvPr/>
        </p:nvSpPr>
        <p:spPr>
          <a:xfrm>
            <a:off x="158637" y="4952964"/>
            <a:ext cx="702527"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HGｺﾞｼｯｸE" panose="020B0909000000000000" pitchFamily="49" charset="-128"/>
                <a:ea typeface="HGｺﾞｼｯｸE" panose="020B0909000000000000" pitchFamily="49" charset="-128"/>
                <a:cs typeface="+mn-cs"/>
              </a:rPr>
              <a:t>整備前</a:t>
            </a:r>
            <a:endParaRPr kumimoji="1" lang="ja-JP" altLang="en-US" sz="1000" b="0" i="0" u="none" strike="noStrike" kern="1200" cap="none" spc="0" normalizeH="0" baseline="0" noProof="0" dirty="0">
              <a:ln>
                <a:noFill/>
              </a:ln>
              <a:solidFill>
                <a:prstClr val="black"/>
              </a:solidFill>
              <a:effectLst/>
              <a:uLnTx/>
              <a:uFillTx/>
              <a:latin typeface="HGｺﾞｼｯｸE" panose="020B0909000000000000" pitchFamily="49" charset="-128"/>
              <a:ea typeface="HGｺﾞｼｯｸE" panose="020B0909000000000000" pitchFamily="49" charset="-128"/>
              <a:cs typeface="+mn-cs"/>
            </a:endParaRPr>
          </a:p>
        </p:txBody>
      </p:sp>
      <p:sp>
        <p:nvSpPr>
          <p:cNvPr id="72" name="テキスト ボックス 71"/>
          <p:cNvSpPr txBox="1"/>
          <p:nvPr/>
        </p:nvSpPr>
        <p:spPr>
          <a:xfrm>
            <a:off x="2561567" y="4947315"/>
            <a:ext cx="702527"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smtClean="0">
                <a:ln>
                  <a:noFill/>
                </a:ln>
                <a:solidFill>
                  <a:prstClr val="black"/>
                </a:solidFill>
                <a:effectLst/>
                <a:uLnTx/>
                <a:uFillTx/>
                <a:latin typeface="HGｺﾞｼｯｸE" panose="020B0909000000000000" pitchFamily="49" charset="-128"/>
                <a:ea typeface="HGｺﾞｼｯｸE" panose="020B0909000000000000" pitchFamily="49" charset="-128"/>
                <a:cs typeface="+mn-cs"/>
              </a:rPr>
              <a:t>整備後</a:t>
            </a:r>
            <a:endParaRPr kumimoji="1" lang="ja-JP" altLang="en-US" sz="1000" b="0" i="0" u="none" strike="noStrike" kern="1200" cap="none" spc="0" normalizeH="0" baseline="0" noProof="0" dirty="0">
              <a:ln>
                <a:noFill/>
              </a:ln>
              <a:solidFill>
                <a:prstClr val="black"/>
              </a:solidFill>
              <a:effectLst/>
              <a:uLnTx/>
              <a:uFillTx/>
              <a:latin typeface="HGｺﾞｼｯｸE" panose="020B0909000000000000" pitchFamily="49" charset="-128"/>
              <a:ea typeface="HGｺﾞｼｯｸE" panose="020B0909000000000000" pitchFamily="49" charset="-128"/>
              <a:cs typeface="+mn-cs"/>
            </a:endParaRPr>
          </a:p>
        </p:txBody>
      </p:sp>
      <p:sp>
        <p:nvSpPr>
          <p:cNvPr id="73" name="テキスト ボックス 72"/>
          <p:cNvSpPr txBox="1"/>
          <p:nvPr/>
        </p:nvSpPr>
        <p:spPr>
          <a:xfrm>
            <a:off x="0" y="383560"/>
            <a:ext cx="9144000" cy="360000"/>
          </a:xfrm>
          <a:prstGeom prst="rect">
            <a:avLst/>
          </a:prstGeom>
          <a:solidFill>
            <a:schemeClr val="accent1">
              <a:lumMod val="40000"/>
              <a:lumOff val="60000"/>
            </a:schemeClr>
          </a:solidFill>
        </p:spPr>
        <p:txBody>
          <a:bodyPr wrap="square" lIns="91429" tIns="45716" rIns="91429" bIns="45716" rtlCol="0" anchor="ctr" anchorCtr="0">
            <a:no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「大阪府密集市街地整備方針」に基づく取組み</a:t>
            </a:r>
          </a:p>
        </p:txBody>
      </p:sp>
      <p:sp>
        <p:nvSpPr>
          <p:cNvPr id="51" name="正方形/長方形 40"/>
          <p:cNvSpPr>
            <a:spLocks/>
          </p:cNvSpPr>
          <p:nvPr/>
        </p:nvSpPr>
        <p:spPr bwMode="auto">
          <a:xfrm>
            <a:off x="5921802" y="1279843"/>
            <a:ext cx="2999759" cy="1075010"/>
          </a:xfrm>
          <a:prstGeom prst="rect">
            <a:avLst/>
          </a:prstGeom>
          <a:solidFill>
            <a:schemeClr val="bg1"/>
          </a:solidFill>
          <a:ln w="12700" cap="flat" cmpd="sng" algn="ctr">
            <a:solidFill>
              <a:sysClr val="windowText" lastClr="000000"/>
            </a:solidFill>
            <a:prstDash val="solid"/>
          </a:ln>
          <a:effectLst>
            <a:outerShdw blurRad="40000" dist="20000" dir="5400000" rotWithShape="0">
              <a:srgbClr val="000000">
                <a:alpha val="38000"/>
              </a:srgbClr>
            </a:outerShdw>
          </a:effectLst>
          <a:extLst/>
        </p:spPr>
        <p:txBody>
          <a:bodyPr vert="horz" wrap="square" lIns="69737" tIns="0" rIns="34868" bIns="69737" numCol="1" anchor="ctr" anchorCtr="0" compatLnSpc="1">
            <a:prstTxWarp prst="textNoShape">
              <a:avLst/>
            </a:prstTxWarp>
          </a:bodyPr>
          <a:lstStyle/>
          <a:p>
            <a:pPr marL="0" marR="0" lvl="0" indent="0" algn="l" defTabSz="885665" rtl="0" eaLnBrk="1" fontAlgn="base" latinLnBrk="0" hangingPunct="1">
              <a:lnSpc>
                <a:spcPts val="1388"/>
              </a:lnSpc>
              <a:spcBef>
                <a:spcPct val="0"/>
              </a:spcBef>
              <a:spcAft>
                <a:spcPct val="0"/>
              </a:spcAft>
              <a:buClrTx/>
              <a:buSzTx/>
              <a:buFontTx/>
              <a:buNone/>
              <a:tabLst/>
              <a:defRPr/>
            </a:pPr>
            <a:endParaRPr kumimoji="1" lang="en-US" altLang="ja-JP" sz="1041"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885665" rtl="0" eaLnBrk="1" fontAlgn="base" latinLnBrk="0" hangingPunct="1">
              <a:lnSpc>
                <a:spcPts val="1388"/>
              </a:lnSpc>
              <a:spcBef>
                <a:spcPct val="0"/>
              </a:spcBef>
              <a:spcAft>
                <a:spcPct val="0"/>
              </a:spcAft>
              <a:buClrTx/>
              <a:buSzTx/>
              <a:buFontTx/>
              <a:buNone/>
              <a:tabLst/>
              <a:defRPr/>
            </a:pPr>
            <a:endParaRPr kumimoji="1" lang="en-US" altLang="ja-JP" sz="1041"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2" name="正方形/長方形 40"/>
          <p:cNvSpPr>
            <a:spLocks/>
          </p:cNvSpPr>
          <p:nvPr/>
        </p:nvSpPr>
        <p:spPr bwMode="auto">
          <a:xfrm>
            <a:off x="5899759" y="1270868"/>
            <a:ext cx="2908221" cy="318699"/>
          </a:xfrm>
          <a:prstGeom prst="rect">
            <a:avLst/>
          </a:prstGeom>
          <a:noFill/>
          <a:ln w="9525" cap="flat" cmpd="sng" algn="ctr">
            <a:noFill/>
            <a:prstDash val="solid"/>
          </a:ln>
          <a:effectLst/>
          <a:extLst/>
        </p:spPr>
        <p:txBody>
          <a:bodyPr vert="horz" wrap="square" lIns="62428" tIns="0" rIns="62428" bIns="62428" numCol="1" anchor="t" anchorCtr="0" compatLnSpc="1">
            <a:prstTxWarp prst="textNoShape">
              <a:avLst/>
            </a:prstTxWarp>
          </a:bodyPr>
          <a:lstStyle/>
          <a:p>
            <a:pPr marL="0" marR="0" lvl="0" indent="0" algn="l" defTabSz="885665" rtl="0" eaLnBrk="1" fontAlgn="base" latinLnBrk="0" hangingPunct="1">
              <a:lnSpc>
                <a:spcPts val="2518"/>
              </a:lnSpc>
              <a:spcBef>
                <a:spcPct val="0"/>
              </a:spcBef>
              <a:spcAft>
                <a:spcPct val="0"/>
              </a:spcAft>
              <a:buClrTx/>
              <a:buSzTx/>
              <a:buFontTx/>
              <a:buNone/>
              <a:tabLst/>
              <a:defRPr/>
            </a:pPr>
            <a:r>
              <a:rPr kumimoji="1" lang="ja-JP" altLang="en-US" sz="1600" b="1"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eiryo UI" panose="020B0604030504040204" pitchFamily="50" charset="-128"/>
              </a:rPr>
              <a:t>＜延焼遮断帯の整備＞</a:t>
            </a:r>
            <a:endParaRPr kumimoji="1" lang="en-US" altLang="ja-JP" sz="1600" b="1" i="0" u="none" strike="noStrike" kern="0" cap="none" spc="0" normalizeH="0" baseline="0" noProof="0" dirty="0" smtClean="0">
              <a:ln>
                <a:noFill/>
              </a:ln>
              <a:solidFill>
                <a:prstClr val="black"/>
              </a:solidFill>
              <a:effectLst>
                <a:outerShdw blurRad="38100" dist="38100" dir="2700000" algn="tl">
                  <a:srgbClr val="000000">
                    <a:alpha val="43137"/>
                  </a:srgbClr>
                </a:outerShdw>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3" name="正方形/長方形 40"/>
          <p:cNvSpPr>
            <a:spLocks/>
          </p:cNvSpPr>
          <p:nvPr/>
        </p:nvSpPr>
        <p:spPr bwMode="auto">
          <a:xfrm>
            <a:off x="5927658" y="1562535"/>
            <a:ext cx="3015945" cy="328226"/>
          </a:xfrm>
          <a:prstGeom prst="rect">
            <a:avLst/>
          </a:prstGeom>
          <a:noFill/>
          <a:ln w="9525" cap="flat" cmpd="sng" algn="ctr">
            <a:noFill/>
            <a:prstDash val="solid"/>
          </a:ln>
          <a:effectLst/>
          <a:extLst/>
        </p:spPr>
        <p:txBody>
          <a:bodyPr vert="horz" wrap="square" lIns="62428" tIns="0" rIns="62428" bIns="62428" numCol="1" anchor="t" anchorCtr="0" compatLnSpc="1">
            <a:prstTxWarp prst="textNoShape">
              <a:avLst/>
            </a:prstTxWarp>
          </a:bodyPr>
          <a:lstStyle/>
          <a:p>
            <a:pPr marL="0" marR="0" lvl="0" indent="0" algn="l" defTabSz="885665" rtl="0" eaLnBrk="1" fontAlgn="base" latinLnBrk="0" hangingPunct="1">
              <a:lnSpc>
                <a:spcPct val="100000"/>
              </a:lnSpc>
              <a:spcBef>
                <a:spcPct val="0"/>
              </a:spcBef>
              <a:spcAft>
                <a:spcPct val="0"/>
              </a:spcAft>
              <a:buClrTx/>
              <a:buSzTx/>
              <a:buFontTx/>
              <a:buNone/>
              <a:tabLst/>
              <a:defRPr/>
            </a:pPr>
            <a:r>
              <a:rPr kumimoji="1" lang="ja-JP" altLang="en-US"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延焼遮断帯の核となる都市計画道路三国塚口線（</a:t>
            </a:r>
            <a:r>
              <a:rPr kumimoji="1" lang="en-US" altLang="ja-JP"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H27</a:t>
            </a:r>
            <a:r>
              <a:rPr kumimoji="1" lang="ja-JP" altLang="en-US"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着手</a:t>
            </a:r>
            <a:r>
              <a:rPr kumimoji="1" lang="en-US" altLang="ja-JP"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b="0" i="0" u="none" strike="noStrike" kern="0" cap="none" spc="0" normalizeH="0" baseline="0" noProof="0" dirty="0" err="1"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寝屋川大東線</a:t>
            </a:r>
            <a:r>
              <a:rPr kumimoji="1" lang="en-US" altLang="ja-JP"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(H28</a:t>
            </a:r>
            <a:r>
              <a:rPr kumimoji="1" lang="ja-JP" altLang="en-US"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着手</a:t>
            </a:r>
            <a:r>
              <a:rPr kumimoji="1" lang="en-US" altLang="ja-JP"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a:t>
            </a:r>
            <a:r>
              <a:rPr kumimoji="1" lang="ja-JP" altLang="en-US"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を整備</a:t>
            </a:r>
            <a:endParaRPr kumimoji="1" lang="en-US" altLang="ja-JP" sz="9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54" name="正方形/長方形 40"/>
          <p:cNvSpPr>
            <a:spLocks/>
          </p:cNvSpPr>
          <p:nvPr/>
        </p:nvSpPr>
        <p:spPr bwMode="auto">
          <a:xfrm>
            <a:off x="6029601" y="2077944"/>
            <a:ext cx="2827225" cy="290523"/>
          </a:xfrm>
          <a:prstGeom prst="rect">
            <a:avLst/>
          </a:prstGeom>
          <a:noFill/>
          <a:ln w="9525" cap="flat" cmpd="sng" algn="ctr">
            <a:noFill/>
            <a:prstDash val="solid"/>
          </a:ln>
          <a:effectLst/>
          <a:extLst/>
        </p:spPr>
        <p:txBody>
          <a:bodyPr vert="horz" wrap="square" lIns="62428" tIns="0" rIns="62428" bIns="62428" numCol="1" anchor="t" anchorCtr="0" compatLnSpc="1">
            <a:prstTxWarp prst="textNoShape">
              <a:avLst/>
            </a:prstTxWarp>
          </a:bodyPr>
          <a:lstStyle/>
          <a:p>
            <a:pPr marL="0" marR="0" lvl="0" indent="0" algn="just" defTabSz="885531" rtl="0" eaLnBrk="1" fontAlgn="base" latinLnBrk="0" hangingPunct="1">
              <a:lnSpc>
                <a:spcPct val="100000"/>
              </a:lnSpc>
              <a:spcBef>
                <a:spcPct val="0"/>
              </a:spcBef>
              <a:spcAft>
                <a:spcPct val="0"/>
              </a:spcAft>
              <a:buClrTx/>
              <a:buSzTx/>
              <a:buFontTx/>
              <a:buNone/>
              <a:tabLst/>
              <a:defRPr/>
            </a:pPr>
            <a:r>
              <a:rPr kumimoji="1" lang="ja-JP" altLang="en-US" sz="12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・道路整備にかかる</a:t>
            </a:r>
            <a:r>
              <a:rPr kumimoji="1" lang="ja-JP" altLang="en-US" sz="1200" b="0" i="0" u="none" strike="noStrike" kern="0" cap="none" spc="-2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用地買収の推進　 </a:t>
            </a:r>
            <a:r>
              <a:rPr kumimoji="1" lang="ja-JP" altLang="en-US" sz="1200" b="0"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 </a:t>
            </a:r>
          </a:p>
        </p:txBody>
      </p:sp>
      <p:sp>
        <p:nvSpPr>
          <p:cNvPr id="55" name="正方形/長方形 40"/>
          <p:cNvSpPr>
            <a:spLocks/>
          </p:cNvSpPr>
          <p:nvPr/>
        </p:nvSpPr>
        <p:spPr bwMode="auto">
          <a:xfrm>
            <a:off x="5894826" y="1884813"/>
            <a:ext cx="2916000" cy="165566"/>
          </a:xfrm>
          <a:prstGeom prst="rect">
            <a:avLst/>
          </a:prstGeom>
          <a:noFill/>
          <a:ln w="9525" cap="flat" cmpd="sng" algn="ctr">
            <a:noFill/>
            <a:prstDash val="solid"/>
          </a:ln>
          <a:effectLst/>
          <a:extLst/>
        </p:spPr>
        <p:txBody>
          <a:bodyPr vert="horz" wrap="square" lIns="62428" tIns="0" rIns="62428" bIns="62428" numCol="1" anchor="t" anchorCtr="0" compatLnSpc="1">
            <a:prstTxWarp prst="textNoShape">
              <a:avLst/>
            </a:prstTxWarp>
          </a:bodyPr>
          <a:lstStyle/>
          <a:p>
            <a:pPr marL="85725" marR="0" lvl="0" indent="-85725" algn="l" defTabSz="885665" rtl="0" eaLnBrk="1" fontAlgn="base" latinLnBrk="0" hangingPunct="1">
              <a:lnSpc>
                <a:spcPct val="100000"/>
              </a:lnSpc>
              <a:spcBef>
                <a:spcPct val="0"/>
              </a:spcBef>
              <a:spcAft>
                <a:spcPct val="0"/>
              </a:spcAft>
              <a:buClrTx/>
              <a:buSzTx/>
              <a:buFontTx/>
              <a:buNone/>
              <a:tabLst/>
              <a:defRPr/>
            </a:pPr>
            <a:r>
              <a:rPr kumimoji="1" lang="ja-JP" altLang="en-US" sz="1200" b="1" i="0"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◇大幅な予算拡充により着実に整備を推進                              </a:t>
            </a:r>
            <a:endParaRPr kumimoji="1" lang="ja-JP" altLang="en-US" sz="1200" b="1" i="1" u="none" strike="noStrike" kern="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62" name="正方形/長方形 61"/>
          <p:cNvSpPr/>
          <p:nvPr/>
        </p:nvSpPr>
        <p:spPr>
          <a:xfrm>
            <a:off x="0" y="743560"/>
            <a:ext cx="9144000" cy="53436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82547" indent="90484" defTabSz="793385">
              <a:lnSpc>
                <a:spcPts val="1800"/>
              </a:lnSpc>
              <a:spcBef>
                <a:spcPts val="300"/>
              </a:spcBef>
              <a:defRPr/>
            </a:pP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R</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２年度末までの解消をめざし、市の取組みを強力に支援するとともに、延焼遮断帯整備など災害に強い都市構造の形成を図る。解消見込みを踏まえ、</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R</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３年度以降の新たな方針を策定。</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70" name="図 69"/>
          <p:cNvPicPr/>
          <p:nvPr/>
        </p:nvPicPr>
        <p:blipFill>
          <a:blip r:embed="rId4" cstate="print">
            <a:extLst>
              <a:ext uri="{28A0092B-C50C-407E-A947-70E740481C1C}">
                <a14:useLocalDpi xmlns:a14="http://schemas.microsoft.com/office/drawing/2010/main" val="0"/>
              </a:ext>
            </a:extLst>
          </a:blip>
          <a:stretch>
            <a:fillRect/>
          </a:stretch>
        </p:blipFill>
        <p:spPr>
          <a:xfrm>
            <a:off x="2585295" y="5193063"/>
            <a:ext cx="1918970" cy="1439545"/>
          </a:xfrm>
          <a:prstGeom prst="rect">
            <a:avLst/>
          </a:prstGeom>
          <a:ln>
            <a:noFill/>
          </a:ln>
        </p:spPr>
      </p:pic>
      <p:sp>
        <p:nvSpPr>
          <p:cNvPr id="71" name="正方形/長方形 70"/>
          <p:cNvSpPr/>
          <p:nvPr/>
        </p:nvSpPr>
        <p:spPr>
          <a:xfrm rot="770821">
            <a:off x="4482147" y="3373120"/>
            <a:ext cx="179705" cy="111760"/>
          </a:xfrm>
          <a:prstGeom prst="rect">
            <a:avLst/>
          </a:prstGeom>
          <a:solidFill>
            <a:sysClr val="window" lastClr="FFFFFF"/>
          </a:solidFill>
          <a:ln w="25400" cap="flat" cmpd="sng" algn="ctr">
            <a:noFill/>
            <a:prstDash val="solid"/>
          </a:ln>
          <a:effectLst>
            <a:softEdge rad="31750"/>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ja-JP" altLang="en-US" sz="1800" b="0" i="0" u="none" strike="noStrike" kern="0" cap="none" spc="0" normalizeH="0" baseline="0" noProof="0">
              <a:ln>
                <a:noFill/>
              </a:ln>
              <a:solidFill>
                <a:sysClr val="window" lastClr="FFFFFF"/>
              </a:solidFill>
              <a:effectLst/>
              <a:uLnTx/>
              <a:uFillTx/>
              <a:latin typeface="Century"/>
              <a:ea typeface="ＭＳ 明朝" panose="02020609040205080304" pitchFamily="17" charset="-128"/>
              <a:cs typeface="+mn-cs"/>
            </a:endParaRPr>
          </a:p>
        </p:txBody>
      </p:sp>
      <p:pic>
        <p:nvPicPr>
          <p:cNvPr id="74" name="図 73"/>
          <p:cNvPicPr/>
          <p:nvPr/>
        </p:nvPicPr>
        <p:blipFill>
          <a:blip r:embed="rId5" cstate="print">
            <a:extLst>
              <a:ext uri="{28A0092B-C50C-407E-A947-70E740481C1C}">
                <a14:useLocalDpi xmlns:a14="http://schemas.microsoft.com/office/drawing/2010/main" val="0"/>
              </a:ext>
            </a:extLst>
          </a:blip>
          <a:stretch>
            <a:fillRect/>
          </a:stretch>
        </p:blipFill>
        <p:spPr>
          <a:xfrm>
            <a:off x="171354" y="5193063"/>
            <a:ext cx="1918970" cy="1439545"/>
          </a:xfrm>
          <a:prstGeom prst="rect">
            <a:avLst/>
          </a:prstGeom>
          <a:ln>
            <a:noFill/>
          </a:ln>
        </p:spPr>
      </p:pic>
      <p:sp>
        <p:nvSpPr>
          <p:cNvPr id="17" name="Rectangle 1"/>
          <p:cNvSpPr>
            <a:spLocks noChangeArrowheads="1"/>
          </p:cNvSpPr>
          <p:nvPr/>
        </p:nvSpPr>
        <p:spPr bwMode="auto">
          <a:xfrm>
            <a:off x="0" y="1"/>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l" defTabSz="45720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ja-JP" altLang="en-US" sz="20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0" lang="en-US" altLang="ja-JP" sz="20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6.</a:t>
            </a:r>
            <a:r>
              <a:rPr kumimoji="0" lang="ja-JP" altLang="en-US" sz="20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密集市街地における魅力あるまちづくりの推進</a:t>
            </a:r>
          </a:p>
        </p:txBody>
      </p:sp>
      <p:pic>
        <p:nvPicPr>
          <p:cNvPr id="23" name="図 22"/>
          <p:cNvPicPr>
            <a:picLocks noChangeAspect="1"/>
          </p:cNvPicPr>
          <p:nvPr/>
        </p:nvPicPr>
        <p:blipFill rotWithShape="1">
          <a:blip r:embed="rId6"/>
          <a:srcRect l="2589" b="6676"/>
          <a:stretch/>
        </p:blipFill>
        <p:spPr>
          <a:xfrm>
            <a:off x="5920828" y="2534939"/>
            <a:ext cx="3022774" cy="1069627"/>
          </a:xfrm>
          <a:prstGeom prst="rect">
            <a:avLst/>
          </a:prstGeom>
        </p:spPr>
      </p:pic>
    </p:spTree>
    <p:extLst>
      <p:ext uri="{BB962C8B-B14F-4D97-AF65-F5344CB8AC3E}">
        <p14:creationId xmlns:p14="http://schemas.microsoft.com/office/powerpoint/2010/main" val="3616078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0" y="440416"/>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「住宅建築物耐震</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10</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ヵ年戦略・大阪」の改定、補助制度の創設</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7.</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地域特性</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応じた</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総合的</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な</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施策</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展開</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に</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よる耐震化の促進</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正方形/長方形 5"/>
          <p:cNvSpPr/>
          <p:nvPr/>
        </p:nvSpPr>
        <p:spPr>
          <a:xfrm>
            <a:off x="0" y="897234"/>
            <a:ext cx="9326563" cy="737501"/>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82550" defTabSz="793425">
              <a:lnSpc>
                <a:spcPct val="12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耐震</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診断義務付け制度を活用した広域緊急交通路沿道のブロック塀等の耐震化の取組み</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を位置付けるため改定（</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R2.3</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予定）し、耐震診断、除却・新設等への補助制度を創設（</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R2.4</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予定</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角丸四角形 17"/>
          <p:cNvSpPr/>
          <p:nvPr/>
        </p:nvSpPr>
        <p:spPr>
          <a:xfrm>
            <a:off x="107504" y="1772762"/>
            <a:ext cx="8928992" cy="4824590"/>
          </a:xfrm>
          <a:prstGeom prst="roundRect">
            <a:avLst>
              <a:gd name="adj" fmla="val 416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a:lnSpc>
                <a:spcPct val="13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325269" y="1586962"/>
            <a:ext cx="1446230" cy="400110"/>
          </a:xfrm>
          <a:prstGeom prst="rect">
            <a:avLst/>
          </a:prstGeom>
          <a:solidFill>
            <a:schemeClr val="tx2">
              <a:lumMod val="40000"/>
              <a:lumOff val="60000"/>
            </a:schemeClr>
          </a:solidFill>
        </p:spPr>
        <p:txBody>
          <a:bodyPr wrap="none" rtlCol="0" anchor="ctr" anchorCtr="0">
            <a:spAutoFit/>
          </a:bodyPr>
          <a:lstStyle/>
          <a:p>
            <a:r>
              <a:rPr lang="ja-JP" altLang="en-US" sz="2000" b="1" dirty="0">
                <a:latin typeface="Meiryo UI" panose="020B0604030504040204" pitchFamily="50" charset="-128"/>
                <a:ea typeface="Meiryo UI" panose="020B0604030504040204" pitchFamily="50" charset="-128"/>
              </a:rPr>
              <a:t>改定</a:t>
            </a:r>
            <a:r>
              <a:rPr lang="ja-JP" altLang="en-US" sz="2000" b="1" dirty="0" smtClean="0">
                <a:latin typeface="Meiryo UI" panose="020B0604030504040204" pitchFamily="50" charset="-128"/>
                <a:ea typeface="Meiryo UI" panose="020B0604030504040204" pitchFamily="50" charset="-128"/>
              </a:rPr>
              <a:t>の概要</a:t>
            </a:r>
            <a:endParaRPr lang="ja-JP" altLang="en-US" sz="2000" b="1" dirty="0">
              <a:latin typeface="Meiryo UI" panose="020B0604030504040204" pitchFamily="50" charset="-128"/>
              <a:ea typeface="Meiryo UI" panose="020B0604030504040204" pitchFamily="50" charset="-128"/>
            </a:endParaRPr>
          </a:p>
        </p:txBody>
      </p:sp>
      <p:sp>
        <p:nvSpPr>
          <p:cNvPr id="20" name="正方形/長方形 19"/>
          <p:cNvSpPr/>
          <p:nvPr/>
        </p:nvSpPr>
        <p:spPr>
          <a:xfrm>
            <a:off x="107504" y="1970947"/>
            <a:ext cx="8928992" cy="2807298"/>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546100" indent="-450850" defTabSz="793425">
              <a:lnSpc>
                <a:spcPct val="130000"/>
              </a:lnSpc>
              <a:spcBef>
                <a:spcPts val="300"/>
              </a:spcBef>
              <a:defRPr/>
            </a:pP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１</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．耐震診断義務付け等により耐震化に取組む路線</a:t>
            </a:r>
          </a:p>
          <a:p>
            <a:pPr marL="95250" defTabSz="793425">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徒歩帰宅機能を確保するため帰宅方面や</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鉄道折り</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spcBef>
                <a:spcPts val="300"/>
              </a:spcBef>
              <a:defRPr/>
            </a:pPr>
            <a:r>
              <a:rPr lang="ja-JP" altLang="en-US"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　返し駅を踏まえて、既指定路線に路線を追加</a:t>
            </a:r>
            <a:endParaRPr lang="en-US" altLang="ja-JP"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30000"/>
              </a:lnSpc>
              <a:spcBef>
                <a:spcPts val="300"/>
              </a:spcBef>
              <a:defRPr/>
            </a:pP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b="1"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．対象となるブロック塀の規模等</a:t>
            </a:r>
          </a:p>
          <a:p>
            <a:pPr marL="546100" indent="-450850" defTabSz="793425">
              <a:spcBef>
                <a:spcPts val="300"/>
              </a:spcBef>
              <a:defRPr/>
            </a:pPr>
            <a:r>
              <a:rPr lang="ja-JP" altLang="en-US" b="1"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・道路面からの高さが</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80</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ｃｍを超える既存不適格の</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546100" indent="-450850" defTabSz="793425">
              <a:spcBef>
                <a:spcPts val="300"/>
              </a:spcBef>
              <a:defRPr/>
            </a:pP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ブロック塀等</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546100" indent="-450850" defTabSz="793425">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・診断結果の報告期限　</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R</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４年</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９</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月末</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546100" indent="-450850" defTabSz="793425">
              <a:lnSpc>
                <a:spcPct val="130000"/>
              </a:lnSpc>
              <a:spcBef>
                <a:spcPts val="300"/>
              </a:spcBef>
              <a:defRPr/>
            </a:pP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楕円 13"/>
          <p:cNvSpPr/>
          <p:nvPr/>
        </p:nvSpPr>
        <p:spPr>
          <a:xfrm>
            <a:off x="7495309" y="471507"/>
            <a:ext cx="1537855" cy="453217"/>
          </a:xfrm>
          <a:prstGeom prst="ellipse">
            <a:avLst/>
          </a:prstGeom>
          <a:ln/>
        </p:spPr>
        <p:style>
          <a:lnRef idx="1">
            <a:schemeClr val="accent6"/>
          </a:lnRef>
          <a:fillRef idx="2">
            <a:schemeClr val="accent6"/>
          </a:fillRef>
          <a:effectRef idx="1">
            <a:schemeClr val="accent6"/>
          </a:effectRef>
          <a:fontRef idx="minor">
            <a:schemeClr val="dk1"/>
          </a:fontRef>
        </p:style>
        <p:txBody>
          <a:bodyPr wrap="none" lIns="0" tIns="0" rIns="0" bIns="0" rtlCol="0" anchor="ctr"/>
          <a:lstStyle/>
          <a:p>
            <a:pPr algn="ctr">
              <a:lnSpc>
                <a:spcPct val="150000"/>
              </a:lnSpc>
            </a:pPr>
            <a:r>
              <a:rPr lang="en-US" altLang="ja-JP" b="1" i="1" dirty="0">
                <a:solidFill>
                  <a:prstClr val="black"/>
                </a:solidFill>
                <a:latin typeface="游ゴシック Medium" panose="020B0500000000000000" pitchFamily="50" charset="-128"/>
                <a:ea typeface="游ゴシック Medium" panose="020B0500000000000000" pitchFamily="50" charset="-128"/>
                <a:cs typeface="Meiryo UI" panose="020B0604030504040204" pitchFamily="50" charset="-128"/>
              </a:rPr>
              <a:t>R2</a:t>
            </a:r>
            <a:r>
              <a:rPr lang="ja-JP" altLang="en-US" b="1" i="1" dirty="0" smtClean="0">
                <a:solidFill>
                  <a:prstClr val="black"/>
                </a:solidFill>
                <a:latin typeface="游ゴシック Medium" panose="020B0500000000000000" pitchFamily="50" charset="-128"/>
                <a:ea typeface="游ゴシック Medium" panose="020B0500000000000000" pitchFamily="50" charset="-128"/>
                <a:cs typeface="Meiryo UI" panose="020B0604030504040204" pitchFamily="50" charset="-128"/>
              </a:rPr>
              <a:t>新規事業</a:t>
            </a:r>
            <a:endParaRPr kumimoji="1" lang="ja-JP" altLang="en-US" b="1" i="1" dirty="0">
              <a:solidFill>
                <a:schemeClr val="tx1"/>
              </a:solidFill>
              <a:latin typeface="游ゴシック Medium" panose="020B0500000000000000" pitchFamily="50" charset="-128"/>
              <a:ea typeface="游ゴシック Medium" panose="020B0500000000000000" pitchFamily="50" charset="-128"/>
            </a:endParaRPr>
          </a:p>
        </p:txBody>
      </p:sp>
      <p:pic>
        <p:nvPicPr>
          <p:cNvPr id="5" name="図 4"/>
          <p:cNvPicPr>
            <a:picLocks noChangeAspect="1"/>
          </p:cNvPicPr>
          <p:nvPr/>
        </p:nvPicPr>
        <p:blipFill>
          <a:blip r:embed="rId2"/>
          <a:stretch>
            <a:fillRect/>
          </a:stretch>
        </p:blipFill>
        <p:spPr>
          <a:xfrm>
            <a:off x="5788504" y="1812025"/>
            <a:ext cx="3413609" cy="4746064"/>
          </a:xfrm>
          <a:prstGeom prst="rect">
            <a:avLst/>
          </a:prstGeom>
        </p:spPr>
      </p:pic>
      <p:sp>
        <p:nvSpPr>
          <p:cNvPr id="15" name="スライド番号プレースホルダー 2"/>
          <p:cNvSpPr txBox="1">
            <a:spLocks/>
          </p:cNvSpPr>
          <p:nvPr/>
        </p:nvSpPr>
        <p:spPr>
          <a:xfrm>
            <a:off x="8532440" y="6584640"/>
            <a:ext cx="611560" cy="260648"/>
          </a:xfrm>
          <a:prstGeom prst="rect">
            <a:avLst/>
          </a:prstGeom>
        </p:spPr>
        <p:txBody>
          <a:bodyPr vert="horz" lIns="91429" tIns="45715" rIns="91429" bIns="45715" rtlCol="0" anchor="ctr"/>
          <a:lstStyle>
            <a:defPPr>
              <a:defRPr lang="ja-JP"/>
            </a:defPPr>
            <a:lvl1pPr marL="0" algn="r" defTabSz="914290" rtl="0" eaLnBrk="1" latinLnBrk="0" hangingPunct="1">
              <a:defRPr kumimoji="1" sz="2000" kern="1200">
                <a:solidFill>
                  <a:schemeClr val="tx1">
                    <a:tint val="75000"/>
                  </a:schemeClr>
                </a:solidFill>
                <a:latin typeface="+mn-lt"/>
                <a:ea typeface="+mn-ea"/>
                <a:cs typeface="+mn-cs"/>
              </a:defRPr>
            </a:lvl1pPr>
            <a:lvl2pPr marL="457145" algn="l" defTabSz="914290" rtl="0" eaLnBrk="1" latinLnBrk="0" hangingPunct="1">
              <a:defRPr kumimoji="1" sz="1800" kern="1200">
                <a:solidFill>
                  <a:schemeClr val="tx1"/>
                </a:solidFill>
                <a:latin typeface="+mn-lt"/>
                <a:ea typeface="+mn-ea"/>
                <a:cs typeface="+mn-cs"/>
              </a:defRPr>
            </a:lvl2pPr>
            <a:lvl3pPr marL="914290" algn="l" defTabSz="914290" rtl="0" eaLnBrk="1" latinLnBrk="0" hangingPunct="1">
              <a:defRPr kumimoji="1" sz="1800" kern="1200">
                <a:solidFill>
                  <a:schemeClr val="tx1"/>
                </a:solidFill>
                <a:latin typeface="+mn-lt"/>
                <a:ea typeface="+mn-ea"/>
                <a:cs typeface="+mn-cs"/>
              </a:defRPr>
            </a:lvl3pPr>
            <a:lvl4pPr marL="1371435" algn="l" defTabSz="914290" rtl="0" eaLnBrk="1" latinLnBrk="0" hangingPunct="1">
              <a:defRPr kumimoji="1" sz="1800" kern="1200">
                <a:solidFill>
                  <a:schemeClr val="tx1"/>
                </a:solidFill>
                <a:latin typeface="+mn-lt"/>
                <a:ea typeface="+mn-ea"/>
                <a:cs typeface="+mn-cs"/>
              </a:defRPr>
            </a:lvl4pPr>
            <a:lvl5pPr marL="1828581" algn="l" defTabSz="914290" rtl="0" eaLnBrk="1" latinLnBrk="0" hangingPunct="1">
              <a:defRPr kumimoji="1" sz="1800" kern="1200">
                <a:solidFill>
                  <a:schemeClr val="tx1"/>
                </a:solidFill>
                <a:latin typeface="+mn-lt"/>
                <a:ea typeface="+mn-ea"/>
                <a:cs typeface="+mn-cs"/>
              </a:defRPr>
            </a:lvl5pPr>
            <a:lvl6pPr marL="2285726" algn="l" defTabSz="914290" rtl="0" eaLnBrk="1" latinLnBrk="0" hangingPunct="1">
              <a:defRPr kumimoji="1" sz="1800" kern="1200">
                <a:solidFill>
                  <a:schemeClr val="tx1"/>
                </a:solidFill>
                <a:latin typeface="+mn-lt"/>
                <a:ea typeface="+mn-ea"/>
                <a:cs typeface="+mn-cs"/>
              </a:defRPr>
            </a:lvl6pPr>
            <a:lvl7pPr marL="2742871" algn="l" defTabSz="914290" rtl="0" eaLnBrk="1" latinLnBrk="0" hangingPunct="1">
              <a:defRPr kumimoji="1" sz="1800" kern="1200">
                <a:solidFill>
                  <a:schemeClr val="tx1"/>
                </a:solidFill>
                <a:latin typeface="+mn-lt"/>
                <a:ea typeface="+mn-ea"/>
                <a:cs typeface="+mn-cs"/>
              </a:defRPr>
            </a:lvl7pPr>
            <a:lvl8pPr marL="3200016" algn="l" defTabSz="914290" rtl="0" eaLnBrk="1" latinLnBrk="0" hangingPunct="1">
              <a:defRPr kumimoji="1" sz="1800" kern="1200">
                <a:solidFill>
                  <a:schemeClr val="tx1"/>
                </a:solidFill>
                <a:latin typeface="+mn-lt"/>
                <a:ea typeface="+mn-ea"/>
                <a:cs typeface="+mn-cs"/>
              </a:defRPr>
            </a:lvl8pPr>
            <a:lvl9pPr marL="3657161" algn="l" defTabSz="914290" rtl="0" eaLnBrk="1" latinLnBrk="0" hangingPunct="1">
              <a:defRPr kumimoji="1" sz="1800" kern="1200">
                <a:solidFill>
                  <a:schemeClr val="tx1"/>
                </a:solidFill>
                <a:latin typeface="+mn-lt"/>
                <a:ea typeface="+mn-ea"/>
                <a:cs typeface="+mn-cs"/>
              </a:defRPr>
            </a:lvl9pPr>
          </a:lstStyle>
          <a:p>
            <a:fld id="{EA6D242B-6A52-4C5C-AF40-54B5FB6D04E5}" type="slidenum">
              <a:rPr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pPr/>
              <a:t>29</a:t>
            </a:fld>
            <a:endParaRPr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7" name="Group 4"/>
          <p:cNvGrpSpPr>
            <a:grpSpLocks noChangeAspect="1"/>
          </p:cNvGrpSpPr>
          <p:nvPr/>
        </p:nvGrpSpPr>
        <p:grpSpPr bwMode="auto">
          <a:xfrm>
            <a:off x="225425" y="4589464"/>
            <a:ext cx="2627313" cy="1979613"/>
            <a:chOff x="142" y="2891"/>
            <a:chExt cx="1655" cy="1247"/>
          </a:xfrm>
        </p:grpSpPr>
        <p:sp>
          <p:nvSpPr>
            <p:cNvPr id="28" name="AutoShape 3"/>
            <p:cNvSpPr>
              <a:spLocks noChangeAspect="1" noChangeArrowheads="1" noTextEdit="1"/>
            </p:cNvSpPr>
            <p:nvPr/>
          </p:nvSpPr>
          <p:spPr bwMode="auto">
            <a:xfrm>
              <a:off x="142" y="2970"/>
              <a:ext cx="1655" cy="1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9" name="Rectangle 5"/>
            <p:cNvSpPr>
              <a:spLocks noChangeArrowheads="1"/>
            </p:cNvSpPr>
            <p:nvPr/>
          </p:nvSpPr>
          <p:spPr bwMode="auto">
            <a:xfrm>
              <a:off x="1170" y="3438"/>
              <a:ext cx="72" cy="238"/>
            </a:xfrm>
            <a:prstGeom prst="rect">
              <a:avLst/>
            </a:prstGeom>
            <a:solidFill>
              <a:srgbClr val="A6A6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2" name="Rectangle 8"/>
            <p:cNvSpPr>
              <a:spLocks noChangeArrowheads="1"/>
            </p:cNvSpPr>
            <p:nvPr/>
          </p:nvSpPr>
          <p:spPr bwMode="auto">
            <a:xfrm>
              <a:off x="1400" y="3570"/>
              <a:ext cx="254"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50" b="0"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rPr>
                <a:t>地盤面</a:t>
              </a:r>
              <a:endParaRPr kumimoji="0" lang="ja-JP"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endParaRPr>
            </a:p>
          </p:txBody>
        </p:sp>
        <p:sp>
          <p:nvSpPr>
            <p:cNvPr id="33" name="Rectangle 9"/>
            <p:cNvSpPr>
              <a:spLocks noChangeArrowheads="1"/>
            </p:cNvSpPr>
            <p:nvPr/>
          </p:nvSpPr>
          <p:spPr bwMode="auto">
            <a:xfrm>
              <a:off x="1160" y="3686"/>
              <a:ext cx="123" cy="393"/>
            </a:xfrm>
            <a:prstGeom prst="rect">
              <a:avLst/>
            </a:prstGeom>
            <a:solidFill>
              <a:srgbClr val="A6A6A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36" name="Rectangle 14"/>
            <p:cNvSpPr>
              <a:spLocks noChangeArrowheads="1"/>
            </p:cNvSpPr>
            <p:nvPr/>
          </p:nvSpPr>
          <p:spPr bwMode="auto">
            <a:xfrm>
              <a:off x="328" y="3829"/>
              <a:ext cx="254"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50" b="0"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rPr>
                <a:t>道路面</a:t>
              </a:r>
              <a:endParaRPr kumimoji="0" lang="ja-JP"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endParaRPr>
            </a:p>
          </p:txBody>
        </p:sp>
        <p:sp>
          <p:nvSpPr>
            <p:cNvPr id="40" name="Rectangle 18"/>
            <p:cNvSpPr>
              <a:spLocks noChangeArrowheads="1"/>
            </p:cNvSpPr>
            <p:nvPr/>
          </p:nvSpPr>
          <p:spPr bwMode="auto">
            <a:xfrm>
              <a:off x="359" y="3187"/>
              <a:ext cx="383"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50" b="0"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道路面から</a:t>
              </a:r>
              <a:endParaRPr kumimoji="0" lang="ja-JP"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endParaRPr>
            </a:p>
          </p:txBody>
        </p:sp>
        <p:sp>
          <p:nvSpPr>
            <p:cNvPr id="41" name="Rectangle 19"/>
            <p:cNvSpPr>
              <a:spLocks noChangeArrowheads="1"/>
            </p:cNvSpPr>
            <p:nvPr/>
          </p:nvSpPr>
          <p:spPr bwMode="auto">
            <a:xfrm>
              <a:off x="359" y="3291"/>
              <a:ext cx="22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80cm</a:t>
              </a:r>
              <a:endParaRPr kumimoji="0" lang="ja-JP"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endParaRPr>
            </a:p>
          </p:txBody>
        </p:sp>
        <p:sp>
          <p:nvSpPr>
            <p:cNvPr id="42" name="Rectangle 20"/>
            <p:cNvSpPr>
              <a:spLocks noChangeArrowheads="1"/>
            </p:cNvSpPr>
            <p:nvPr/>
          </p:nvSpPr>
          <p:spPr bwMode="auto">
            <a:xfrm>
              <a:off x="575" y="3301"/>
              <a:ext cx="81"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超</a:t>
              </a:r>
              <a:endParaRPr kumimoji="0" lang="ja-JP"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endParaRPr>
            </a:p>
          </p:txBody>
        </p:sp>
        <p:sp>
          <p:nvSpPr>
            <p:cNvPr id="45" name="Rectangle 23"/>
            <p:cNvSpPr>
              <a:spLocks noChangeArrowheads="1"/>
            </p:cNvSpPr>
            <p:nvPr/>
          </p:nvSpPr>
          <p:spPr bwMode="auto">
            <a:xfrm>
              <a:off x="198" y="2891"/>
              <a:ext cx="576" cy="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700" b="0"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rPr>
                <a:t>耐震化の補助対象</a:t>
              </a:r>
              <a:endParaRPr kumimoji="0" lang="ja-JP" altLang="ja-JP" sz="1800" b="0" i="0" u="none" strike="noStrike" cap="none" normalizeH="0" baseline="0" dirty="0" smtClean="0">
                <a:ln>
                  <a:noFill/>
                </a:ln>
                <a:solidFill>
                  <a:schemeClr val="tx1"/>
                </a:solidFill>
                <a:effectLst/>
                <a:latin typeface="Arial" panose="020B0604020202020204" pitchFamily="34" charset="0"/>
              </a:endParaRPr>
            </a:p>
          </p:txBody>
        </p:sp>
      </p:grpSp>
      <p:grpSp>
        <p:nvGrpSpPr>
          <p:cNvPr id="46" name="Group 26"/>
          <p:cNvGrpSpPr>
            <a:grpSpLocks noChangeAspect="1"/>
          </p:cNvGrpSpPr>
          <p:nvPr/>
        </p:nvGrpSpPr>
        <p:grpSpPr bwMode="auto">
          <a:xfrm>
            <a:off x="2852738" y="4603750"/>
            <a:ext cx="2659062" cy="1936750"/>
            <a:chOff x="1797" y="2900"/>
            <a:chExt cx="1675" cy="1220"/>
          </a:xfrm>
        </p:grpSpPr>
        <p:sp>
          <p:nvSpPr>
            <p:cNvPr id="47" name="AutoShape 25"/>
            <p:cNvSpPr>
              <a:spLocks noChangeAspect="1" noChangeArrowheads="1" noTextEdit="1"/>
            </p:cNvSpPr>
            <p:nvPr/>
          </p:nvSpPr>
          <p:spPr bwMode="auto">
            <a:xfrm>
              <a:off x="1797" y="2952"/>
              <a:ext cx="1675" cy="1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48" name="Rectangle 27"/>
            <p:cNvSpPr>
              <a:spLocks noChangeArrowheads="1"/>
            </p:cNvSpPr>
            <p:nvPr/>
          </p:nvSpPr>
          <p:spPr bwMode="auto">
            <a:xfrm>
              <a:off x="1809" y="2900"/>
              <a:ext cx="1357"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700" b="0"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rPr>
                <a:t>うち、</a:t>
              </a:r>
              <a:r>
                <a:rPr kumimoji="0" lang="ja-JP" altLang="ja-JP" sz="1700" b="0"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rPr>
                <a:t>診断義務付け対象</a:t>
              </a:r>
              <a:endParaRPr kumimoji="0" lang="ja-JP" altLang="ja-JP" sz="1800" b="0" i="0" u="none" strike="noStrike" cap="none" normalizeH="0" baseline="0" dirty="0" smtClean="0">
                <a:ln>
                  <a:noFill/>
                </a:ln>
                <a:solidFill>
                  <a:schemeClr val="tx1"/>
                </a:solidFill>
                <a:effectLst/>
                <a:latin typeface="Arial" panose="020B0604020202020204" pitchFamily="34" charset="0"/>
              </a:endParaRPr>
            </a:p>
          </p:txBody>
        </p:sp>
        <p:sp>
          <p:nvSpPr>
            <p:cNvPr id="56" name="Rectangle 35"/>
            <p:cNvSpPr>
              <a:spLocks noChangeArrowheads="1"/>
            </p:cNvSpPr>
            <p:nvPr/>
          </p:nvSpPr>
          <p:spPr bwMode="auto">
            <a:xfrm>
              <a:off x="1979" y="3785"/>
              <a:ext cx="254"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50" b="0"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rPr>
                <a:t>道路面</a:t>
              </a:r>
              <a:endParaRPr kumimoji="0" lang="ja-JP"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endParaRPr>
            </a:p>
          </p:txBody>
        </p:sp>
        <p:sp>
          <p:nvSpPr>
            <p:cNvPr id="57" name="Rectangle 36"/>
            <p:cNvSpPr>
              <a:spLocks noChangeArrowheads="1"/>
            </p:cNvSpPr>
            <p:nvPr/>
          </p:nvSpPr>
          <p:spPr bwMode="auto">
            <a:xfrm>
              <a:off x="3064" y="3787"/>
              <a:ext cx="254"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50" b="0"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rPr>
                <a:t>地盤面</a:t>
              </a:r>
              <a:endParaRPr kumimoji="0" lang="ja-JP"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endParaRPr>
            </a:p>
          </p:txBody>
        </p:sp>
        <p:sp>
          <p:nvSpPr>
            <p:cNvPr id="61" name="Rectangle 40"/>
            <p:cNvSpPr>
              <a:spLocks noChangeArrowheads="1"/>
            </p:cNvSpPr>
            <p:nvPr/>
          </p:nvSpPr>
          <p:spPr bwMode="auto">
            <a:xfrm>
              <a:off x="2902" y="3274"/>
              <a:ext cx="149"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50" b="0"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高さ</a:t>
              </a:r>
              <a:endParaRPr kumimoji="0" lang="ja-JP"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endParaRPr>
            </a:p>
          </p:txBody>
        </p:sp>
        <p:sp>
          <p:nvSpPr>
            <p:cNvPr id="62" name="Rectangle 41"/>
            <p:cNvSpPr>
              <a:spLocks noChangeArrowheads="1"/>
            </p:cNvSpPr>
            <p:nvPr/>
          </p:nvSpPr>
          <p:spPr bwMode="auto">
            <a:xfrm>
              <a:off x="3056" y="3279"/>
              <a:ext cx="220" cy="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00" b="0"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80cm</a:t>
              </a:r>
              <a:endParaRPr kumimoji="0" lang="ja-JP" altLang="ja-JP" sz="12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endParaRPr>
            </a:p>
          </p:txBody>
        </p:sp>
        <p:sp>
          <p:nvSpPr>
            <p:cNvPr id="63" name="Rectangle 42"/>
            <p:cNvSpPr>
              <a:spLocks noChangeArrowheads="1"/>
            </p:cNvSpPr>
            <p:nvPr/>
          </p:nvSpPr>
          <p:spPr bwMode="auto">
            <a:xfrm>
              <a:off x="3282" y="3274"/>
              <a:ext cx="85" cy="1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050" b="0" i="0" u="none" strike="noStrike" cap="none" normalizeH="0" baseline="0" dirty="0" smtClean="0">
                  <a:ln>
                    <a:noFill/>
                  </a:ln>
                  <a:solidFill>
                    <a:srgbClr val="FF0000"/>
                  </a:solidFill>
                  <a:effectLst/>
                  <a:latin typeface="Meiryo UI" panose="020B0604030504040204" pitchFamily="50" charset="-128"/>
                  <a:ea typeface="Meiryo UI" panose="020B0604030504040204" pitchFamily="50" charset="-128"/>
                </a:rPr>
                <a:t>超</a:t>
              </a:r>
              <a:endParaRPr kumimoji="0" lang="ja-JP" altLang="ja-JP" sz="1400" b="0" i="0" u="none" strike="noStrike" cap="none" normalizeH="0" baseline="0" dirty="0" smtClean="0">
                <a:ln>
                  <a:noFill/>
                </a:ln>
                <a:solidFill>
                  <a:schemeClr val="tx1"/>
                </a:solidFill>
                <a:effectLst/>
                <a:latin typeface="Meiryo UI" panose="020B0604030504040204" pitchFamily="50" charset="-128"/>
                <a:ea typeface="Meiryo UI" panose="020B0604030504040204" pitchFamily="50" charset="-128"/>
              </a:endParaRPr>
            </a:p>
          </p:txBody>
        </p:sp>
      </p:grpSp>
      <p:sp>
        <p:nvSpPr>
          <p:cNvPr id="263" name="Rectangle 27"/>
          <p:cNvSpPr>
            <a:spLocks noChangeArrowheads="1"/>
          </p:cNvSpPr>
          <p:nvPr/>
        </p:nvSpPr>
        <p:spPr bwMode="auto">
          <a:xfrm>
            <a:off x="2916685" y="4835527"/>
            <a:ext cx="2812198"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en-US" sz="1100" b="0"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rPr>
              <a:t>（高さ：地盤面から８０㎝超、長さ：８</a:t>
            </a:r>
            <a:r>
              <a:rPr kumimoji="0" lang="en-US" altLang="ja-JP" sz="1100" b="0"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rPr>
              <a:t>m</a:t>
            </a:r>
            <a:r>
              <a:rPr kumimoji="0" lang="ja-JP" altLang="en-US" sz="1100" b="0"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rPr>
              <a:t>超）</a:t>
            </a:r>
            <a:endParaRPr kumimoji="0" lang="ja-JP" altLang="ja-JP" sz="1100" b="0" i="0" u="none" strike="noStrike" cap="none" normalizeH="0" baseline="0" dirty="0" smtClean="0">
              <a:ln>
                <a:noFill/>
              </a:ln>
              <a:solidFill>
                <a:schemeClr val="tx1"/>
              </a:solidFill>
              <a:effectLst/>
            </a:endParaRPr>
          </a:p>
        </p:txBody>
      </p:sp>
      <p:sp>
        <p:nvSpPr>
          <p:cNvPr id="264" name="Rectangle 27"/>
          <p:cNvSpPr>
            <a:spLocks noChangeArrowheads="1"/>
          </p:cNvSpPr>
          <p:nvPr/>
        </p:nvSpPr>
        <p:spPr bwMode="auto">
          <a:xfrm>
            <a:off x="5940279" y="1863857"/>
            <a:ext cx="2812198" cy="215444"/>
          </a:xfrm>
          <a:prstGeom prst="rect">
            <a:avLst/>
          </a:prstGeom>
          <a:solidFill>
            <a:schemeClr val="accent1">
              <a:lumMod val="20000"/>
              <a:lumOff val="80000"/>
            </a:schemeClr>
          </a:solidFill>
          <a:ln>
            <a:noFill/>
          </a:ln>
        </p:spPr>
        <p:txBody>
          <a:bodyPr vert="horz" wrap="squar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ja-JP" sz="1400" b="1"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rPr>
              <a:t>【</a:t>
            </a:r>
            <a:r>
              <a:rPr kumimoji="0" lang="ja-JP" altLang="en-US" sz="1400" b="1"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rPr>
              <a:t>指定路線図</a:t>
            </a:r>
            <a:r>
              <a:rPr kumimoji="0" lang="en-US" altLang="ja-JP" sz="1400" b="1"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rPr>
              <a:t>】</a:t>
            </a:r>
            <a:endParaRPr kumimoji="0" lang="ja-JP" altLang="ja-JP" sz="1400" b="1" i="0" u="none" strike="noStrike" cap="none" normalizeH="0" baseline="0" dirty="0" smtClean="0">
              <a:ln>
                <a:noFill/>
              </a:ln>
              <a:solidFill>
                <a:schemeClr val="tx1"/>
              </a:solidFill>
              <a:effectLst/>
            </a:endParaRPr>
          </a:p>
        </p:txBody>
      </p:sp>
      <p:pic>
        <p:nvPicPr>
          <p:cNvPr id="8" name="図 7"/>
          <p:cNvPicPr>
            <a:picLocks noChangeAspect="1"/>
          </p:cNvPicPr>
          <p:nvPr/>
        </p:nvPicPr>
        <p:blipFill>
          <a:blip r:embed="rId3"/>
          <a:stretch>
            <a:fillRect/>
          </a:stretch>
        </p:blipFill>
        <p:spPr>
          <a:xfrm>
            <a:off x="2867367" y="4685931"/>
            <a:ext cx="2658086" cy="1859441"/>
          </a:xfrm>
          <a:prstGeom prst="rect">
            <a:avLst/>
          </a:prstGeom>
        </p:spPr>
      </p:pic>
      <p:pic>
        <p:nvPicPr>
          <p:cNvPr id="10" name="図 9"/>
          <p:cNvPicPr>
            <a:picLocks noChangeAspect="1"/>
          </p:cNvPicPr>
          <p:nvPr/>
        </p:nvPicPr>
        <p:blipFill>
          <a:blip r:embed="rId4"/>
          <a:stretch>
            <a:fillRect/>
          </a:stretch>
        </p:blipFill>
        <p:spPr>
          <a:xfrm>
            <a:off x="521066" y="5004804"/>
            <a:ext cx="2280102" cy="1481456"/>
          </a:xfrm>
          <a:prstGeom prst="rect">
            <a:avLst/>
          </a:prstGeom>
        </p:spPr>
      </p:pic>
      <p:sp>
        <p:nvSpPr>
          <p:cNvPr id="2146" name="AutoShape 196"/>
          <p:cNvSpPr>
            <a:spLocks noChangeAspect="1" noChangeArrowheads="1" noTextEdit="1"/>
          </p:cNvSpPr>
          <p:nvPr/>
        </p:nvSpPr>
        <p:spPr bwMode="auto">
          <a:xfrm>
            <a:off x="9326563" y="1822450"/>
            <a:ext cx="3413125"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ja-JP" altLang="en-US"/>
          </a:p>
        </p:txBody>
      </p:sp>
      <p:sp>
        <p:nvSpPr>
          <p:cNvPr id="2331" name="Freeform 381"/>
          <p:cNvSpPr>
            <a:spLocks noEditPoints="1"/>
          </p:cNvSpPr>
          <p:nvPr/>
        </p:nvSpPr>
        <p:spPr bwMode="auto">
          <a:xfrm>
            <a:off x="7811839" y="4943034"/>
            <a:ext cx="284163" cy="482600"/>
          </a:xfrm>
          <a:custGeom>
            <a:avLst/>
            <a:gdLst>
              <a:gd name="T0" fmla="*/ 18 w 421"/>
              <a:gd name="T1" fmla="*/ 9 h 712"/>
              <a:gd name="T2" fmla="*/ 416 w 421"/>
              <a:gd name="T3" fmla="*/ 695 h 712"/>
              <a:gd name="T4" fmla="*/ 402 w 421"/>
              <a:gd name="T5" fmla="*/ 703 h 712"/>
              <a:gd name="T6" fmla="*/ 4 w 421"/>
              <a:gd name="T7" fmla="*/ 17 h 712"/>
              <a:gd name="T8" fmla="*/ 18 w 421"/>
              <a:gd name="T9" fmla="*/ 9 h 712"/>
              <a:gd name="T10" fmla="*/ 0 w 421"/>
              <a:gd name="T11" fmla="*/ 114 h 712"/>
              <a:gd name="T12" fmla="*/ 3 w 421"/>
              <a:gd name="T13" fmla="*/ 0 h 712"/>
              <a:gd name="T14" fmla="*/ 104 w 421"/>
              <a:gd name="T15" fmla="*/ 53 h 712"/>
              <a:gd name="T16" fmla="*/ 104 w 421"/>
              <a:gd name="T17" fmla="*/ 53 h 712"/>
              <a:gd name="T18" fmla="*/ 107 w 421"/>
              <a:gd name="T19" fmla="*/ 64 h 712"/>
              <a:gd name="T20" fmla="*/ 96 w 421"/>
              <a:gd name="T21" fmla="*/ 68 h 712"/>
              <a:gd name="T22" fmla="*/ 7 w 421"/>
              <a:gd name="T23" fmla="*/ 21 h 712"/>
              <a:gd name="T24" fmla="*/ 19 w 421"/>
              <a:gd name="T25" fmla="*/ 14 h 712"/>
              <a:gd name="T26" fmla="*/ 16 w 421"/>
              <a:gd name="T27" fmla="*/ 114 h 712"/>
              <a:gd name="T28" fmla="*/ 8 w 421"/>
              <a:gd name="T29" fmla="*/ 122 h 712"/>
              <a:gd name="T30" fmla="*/ 0 w 421"/>
              <a:gd name="T31" fmla="*/ 114 h 712"/>
              <a:gd name="T32" fmla="*/ 420 w 421"/>
              <a:gd name="T33" fmla="*/ 598 h 712"/>
              <a:gd name="T34" fmla="*/ 417 w 421"/>
              <a:gd name="T35" fmla="*/ 712 h 712"/>
              <a:gd name="T36" fmla="*/ 316 w 421"/>
              <a:gd name="T37" fmla="*/ 659 h 712"/>
              <a:gd name="T38" fmla="*/ 313 w 421"/>
              <a:gd name="T39" fmla="*/ 648 h 712"/>
              <a:gd name="T40" fmla="*/ 324 w 421"/>
              <a:gd name="T41" fmla="*/ 645 h 712"/>
              <a:gd name="T42" fmla="*/ 324 w 421"/>
              <a:gd name="T43" fmla="*/ 645 h 712"/>
              <a:gd name="T44" fmla="*/ 413 w 421"/>
              <a:gd name="T45" fmla="*/ 692 h 712"/>
              <a:gd name="T46" fmla="*/ 401 w 421"/>
              <a:gd name="T47" fmla="*/ 698 h 712"/>
              <a:gd name="T48" fmla="*/ 404 w 421"/>
              <a:gd name="T49" fmla="*/ 598 h 712"/>
              <a:gd name="T50" fmla="*/ 413 w 421"/>
              <a:gd name="T51" fmla="*/ 590 h 712"/>
              <a:gd name="T52" fmla="*/ 420 w 421"/>
              <a:gd name="T53" fmla="*/ 598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21" h="712">
                <a:moveTo>
                  <a:pt x="18" y="9"/>
                </a:moveTo>
                <a:lnTo>
                  <a:pt x="416" y="695"/>
                </a:lnTo>
                <a:lnTo>
                  <a:pt x="402" y="703"/>
                </a:lnTo>
                <a:lnTo>
                  <a:pt x="4" y="17"/>
                </a:lnTo>
                <a:lnTo>
                  <a:pt x="18" y="9"/>
                </a:lnTo>
                <a:close/>
                <a:moveTo>
                  <a:pt x="0" y="114"/>
                </a:moveTo>
                <a:lnTo>
                  <a:pt x="3" y="0"/>
                </a:lnTo>
                <a:lnTo>
                  <a:pt x="104" y="53"/>
                </a:lnTo>
                <a:lnTo>
                  <a:pt x="104" y="53"/>
                </a:lnTo>
                <a:cubicBezTo>
                  <a:pt x="108" y="55"/>
                  <a:pt x="109" y="60"/>
                  <a:pt x="107" y="64"/>
                </a:cubicBezTo>
                <a:cubicBezTo>
                  <a:pt x="105" y="68"/>
                  <a:pt x="100" y="70"/>
                  <a:pt x="96" y="68"/>
                </a:cubicBezTo>
                <a:lnTo>
                  <a:pt x="7" y="21"/>
                </a:lnTo>
                <a:lnTo>
                  <a:pt x="19" y="14"/>
                </a:lnTo>
                <a:lnTo>
                  <a:pt x="16" y="114"/>
                </a:lnTo>
                <a:cubicBezTo>
                  <a:pt x="16" y="119"/>
                  <a:pt x="12" y="122"/>
                  <a:pt x="8" y="122"/>
                </a:cubicBezTo>
                <a:cubicBezTo>
                  <a:pt x="3" y="122"/>
                  <a:pt x="0" y="118"/>
                  <a:pt x="0" y="114"/>
                </a:cubicBezTo>
                <a:close/>
                <a:moveTo>
                  <a:pt x="420" y="598"/>
                </a:moveTo>
                <a:lnTo>
                  <a:pt x="417" y="712"/>
                </a:lnTo>
                <a:lnTo>
                  <a:pt x="316" y="659"/>
                </a:lnTo>
                <a:cubicBezTo>
                  <a:pt x="312" y="657"/>
                  <a:pt x="311" y="652"/>
                  <a:pt x="313" y="648"/>
                </a:cubicBezTo>
                <a:cubicBezTo>
                  <a:pt x="315" y="644"/>
                  <a:pt x="320" y="643"/>
                  <a:pt x="324" y="645"/>
                </a:cubicBezTo>
                <a:lnTo>
                  <a:pt x="324" y="645"/>
                </a:lnTo>
                <a:lnTo>
                  <a:pt x="413" y="692"/>
                </a:lnTo>
                <a:lnTo>
                  <a:pt x="401" y="698"/>
                </a:lnTo>
                <a:lnTo>
                  <a:pt x="404" y="598"/>
                </a:lnTo>
                <a:cubicBezTo>
                  <a:pt x="405" y="593"/>
                  <a:pt x="408" y="590"/>
                  <a:pt x="413" y="590"/>
                </a:cubicBezTo>
                <a:cubicBezTo>
                  <a:pt x="417" y="590"/>
                  <a:pt x="421" y="594"/>
                  <a:pt x="420" y="598"/>
                </a:cubicBezTo>
                <a:close/>
              </a:path>
            </a:pathLst>
          </a:custGeom>
          <a:solidFill>
            <a:srgbClr val="002060"/>
          </a:solidFill>
          <a:ln w="38100" cap="flat">
            <a:solidFill>
              <a:srgbClr val="00206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334" name="Freeform 384"/>
          <p:cNvSpPr>
            <a:spLocks noEditPoints="1"/>
          </p:cNvSpPr>
          <p:nvPr/>
        </p:nvSpPr>
        <p:spPr bwMode="auto">
          <a:xfrm>
            <a:off x="7412038" y="4772025"/>
            <a:ext cx="579438" cy="1146175"/>
          </a:xfrm>
          <a:custGeom>
            <a:avLst/>
            <a:gdLst>
              <a:gd name="T0" fmla="*/ 25 w 856"/>
              <a:gd name="T1" fmla="*/ 10 h 1690"/>
              <a:gd name="T2" fmla="*/ 844 w 856"/>
              <a:gd name="T3" fmla="*/ 1673 h 1690"/>
              <a:gd name="T4" fmla="*/ 830 w 856"/>
              <a:gd name="T5" fmla="*/ 1680 h 1690"/>
              <a:gd name="T6" fmla="*/ 11 w 856"/>
              <a:gd name="T7" fmla="*/ 17 h 1690"/>
              <a:gd name="T8" fmla="*/ 25 w 856"/>
              <a:gd name="T9" fmla="*/ 10 h 1690"/>
              <a:gd name="T10" fmla="*/ 0 w 856"/>
              <a:gd name="T11" fmla="*/ 113 h 1690"/>
              <a:gd name="T12" fmla="*/ 11 w 856"/>
              <a:gd name="T13" fmla="*/ 0 h 1690"/>
              <a:gd name="T14" fmla="*/ 108 w 856"/>
              <a:gd name="T15" fmla="*/ 60 h 1690"/>
              <a:gd name="T16" fmla="*/ 110 w 856"/>
              <a:gd name="T17" fmla="*/ 71 h 1690"/>
              <a:gd name="T18" fmla="*/ 99 w 856"/>
              <a:gd name="T19" fmla="*/ 74 h 1690"/>
              <a:gd name="T20" fmla="*/ 14 w 856"/>
              <a:gd name="T21" fmla="*/ 21 h 1690"/>
              <a:gd name="T22" fmla="*/ 26 w 856"/>
              <a:gd name="T23" fmla="*/ 15 h 1690"/>
              <a:gd name="T24" fmla="*/ 16 w 856"/>
              <a:gd name="T25" fmla="*/ 115 h 1690"/>
              <a:gd name="T26" fmla="*/ 16 w 856"/>
              <a:gd name="T27" fmla="*/ 115 h 1690"/>
              <a:gd name="T28" fmla="*/ 7 w 856"/>
              <a:gd name="T29" fmla="*/ 122 h 1690"/>
              <a:gd name="T30" fmla="*/ 0 w 856"/>
              <a:gd name="T31" fmla="*/ 113 h 1690"/>
              <a:gd name="T32" fmla="*/ 855 w 856"/>
              <a:gd name="T33" fmla="*/ 1578 h 1690"/>
              <a:gd name="T34" fmla="*/ 844 w 856"/>
              <a:gd name="T35" fmla="*/ 1690 h 1690"/>
              <a:gd name="T36" fmla="*/ 748 w 856"/>
              <a:gd name="T37" fmla="*/ 1631 h 1690"/>
              <a:gd name="T38" fmla="*/ 745 w 856"/>
              <a:gd name="T39" fmla="*/ 1620 h 1690"/>
              <a:gd name="T40" fmla="*/ 756 w 856"/>
              <a:gd name="T41" fmla="*/ 1617 h 1690"/>
              <a:gd name="T42" fmla="*/ 842 w 856"/>
              <a:gd name="T43" fmla="*/ 1670 h 1690"/>
              <a:gd name="T44" fmla="*/ 829 w 856"/>
              <a:gd name="T45" fmla="*/ 1676 h 1690"/>
              <a:gd name="T46" fmla="*/ 839 w 856"/>
              <a:gd name="T47" fmla="*/ 1576 h 1690"/>
              <a:gd name="T48" fmla="*/ 848 w 856"/>
              <a:gd name="T49" fmla="*/ 1569 h 1690"/>
              <a:gd name="T50" fmla="*/ 855 w 856"/>
              <a:gd name="T51" fmla="*/ 1578 h 16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56" h="1690">
                <a:moveTo>
                  <a:pt x="25" y="10"/>
                </a:moveTo>
                <a:lnTo>
                  <a:pt x="844" y="1673"/>
                </a:lnTo>
                <a:lnTo>
                  <a:pt x="830" y="1680"/>
                </a:lnTo>
                <a:lnTo>
                  <a:pt x="11" y="17"/>
                </a:lnTo>
                <a:lnTo>
                  <a:pt x="25" y="10"/>
                </a:lnTo>
                <a:close/>
                <a:moveTo>
                  <a:pt x="0" y="113"/>
                </a:moveTo>
                <a:lnTo>
                  <a:pt x="11" y="0"/>
                </a:lnTo>
                <a:lnTo>
                  <a:pt x="108" y="60"/>
                </a:lnTo>
                <a:cubicBezTo>
                  <a:pt x="112" y="62"/>
                  <a:pt x="113" y="67"/>
                  <a:pt x="110" y="71"/>
                </a:cubicBezTo>
                <a:cubicBezTo>
                  <a:pt x="108" y="75"/>
                  <a:pt x="103" y="76"/>
                  <a:pt x="99" y="74"/>
                </a:cubicBezTo>
                <a:lnTo>
                  <a:pt x="14" y="21"/>
                </a:lnTo>
                <a:lnTo>
                  <a:pt x="26" y="15"/>
                </a:lnTo>
                <a:lnTo>
                  <a:pt x="16" y="115"/>
                </a:lnTo>
                <a:lnTo>
                  <a:pt x="16" y="115"/>
                </a:lnTo>
                <a:cubicBezTo>
                  <a:pt x="15" y="119"/>
                  <a:pt x="12" y="122"/>
                  <a:pt x="7" y="122"/>
                </a:cubicBezTo>
                <a:cubicBezTo>
                  <a:pt x="3" y="122"/>
                  <a:pt x="0" y="118"/>
                  <a:pt x="0" y="113"/>
                </a:cubicBezTo>
                <a:close/>
                <a:moveTo>
                  <a:pt x="855" y="1578"/>
                </a:moveTo>
                <a:lnTo>
                  <a:pt x="844" y="1690"/>
                </a:lnTo>
                <a:lnTo>
                  <a:pt x="748" y="1631"/>
                </a:lnTo>
                <a:cubicBezTo>
                  <a:pt x="744" y="1628"/>
                  <a:pt x="743" y="1623"/>
                  <a:pt x="745" y="1620"/>
                </a:cubicBezTo>
                <a:cubicBezTo>
                  <a:pt x="747" y="1616"/>
                  <a:pt x="752" y="1615"/>
                  <a:pt x="756" y="1617"/>
                </a:cubicBezTo>
                <a:lnTo>
                  <a:pt x="842" y="1670"/>
                </a:lnTo>
                <a:lnTo>
                  <a:pt x="829" y="1676"/>
                </a:lnTo>
                <a:lnTo>
                  <a:pt x="839" y="1576"/>
                </a:lnTo>
                <a:cubicBezTo>
                  <a:pt x="840" y="1571"/>
                  <a:pt x="844" y="1568"/>
                  <a:pt x="848" y="1569"/>
                </a:cubicBezTo>
                <a:cubicBezTo>
                  <a:pt x="853" y="1569"/>
                  <a:pt x="856" y="1573"/>
                  <a:pt x="855" y="1578"/>
                </a:cubicBezTo>
                <a:close/>
              </a:path>
            </a:pathLst>
          </a:custGeom>
          <a:solidFill>
            <a:srgbClr val="002060"/>
          </a:solidFill>
          <a:ln w="38100" cap="flat">
            <a:solidFill>
              <a:srgbClr val="00206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
        <p:nvSpPr>
          <p:cNvPr id="2337" name="Freeform 387"/>
          <p:cNvSpPr>
            <a:spLocks noEditPoints="1"/>
          </p:cNvSpPr>
          <p:nvPr/>
        </p:nvSpPr>
        <p:spPr bwMode="auto">
          <a:xfrm>
            <a:off x="8000752" y="4048125"/>
            <a:ext cx="190500" cy="98425"/>
          </a:xfrm>
          <a:custGeom>
            <a:avLst/>
            <a:gdLst>
              <a:gd name="T0" fmla="*/ 17 w 282"/>
              <a:gd name="T1" fmla="*/ 115 h 145"/>
              <a:gd name="T2" fmla="*/ 269 w 282"/>
              <a:gd name="T3" fmla="*/ 45 h 145"/>
              <a:gd name="T4" fmla="*/ 265 w 282"/>
              <a:gd name="T5" fmla="*/ 30 h 145"/>
              <a:gd name="T6" fmla="*/ 13 w 282"/>
              <a:gd name="T7" fmla="*/ 100 h 145"/>
              <a:gd name="T8" fmla="*/ 17 w 282"/>
              <a:gd name="T9" fmla="*/ 115 h 145"/>
              <a:gd name="T10" fmla="*/ 77 w 282"/>
              <a:gd name="T11" fmla="*/ 28 h 145"/>
              <a:gd name="T12" fmla="*/ 0 w 282"/>
              <a:gd name="T13" fmla="*/ 112 h 145"/>
              <a:gd name="T14" fmla="*/ 109 w 282"/>
              <a:gd name="T15" fmla="*/ 144 h 145"/>
              <a:gd name="T16" fmla="*/ 109 w 282"/>
              <a:gd name="T17" fmla="*/ 144 h 145"/>
              <a:gd name="T18" fmla="*/ 119 w 282"/>
              <a:gd name="T19" fmla="*/ 138 h 145"/>
              <a:gd name="T20" fmla="*/ 114 w 282"/>
              <a:gd name="T21" fmla="*/ 129 h 145"/>
              <a:gd name="T22" fmla="*/ 17 w 282"/>
              <a:gd name="T23" fmla="*/ 100 h 145"/>
              <a:gd name="T24" fmla="*/ 21 w 282"/>
              <a:gd name="T25" fmla="*/ 113 h 145"/>
              <a:gd name="T26" fmla="*/ 89 w 282"/>
              <a:gd name="T27" fmla="*/ 39 h 145"/>
              <a:gd name="T28" fmla="*/ 88 w 282"/>
              <a:gd name="T29" fmla="*/ 28 h 145"/>
              <a:gd name="T30" fmla="*/ 77 w 282"/>
              <a:gd name="T31" fmla="*/ 28 h 145"/>
              <a:gd name="T32" fmla="*/ 205 w 282"/>
              <a:gd name="T33" fmla="*/ 117 h 145"/>
              <a:gd name="T34" fmla="*/ 282 w 282"/>
              <a:gd name="T35" fmla="*/ 33 h 145"/>
              <a:gd name="T36" fmla="*/ 173 w 282"/>
              <a:gd name="T37" fmla="*/ 1 h 145"/>
              <a:gd name="T38" fmla="*/ 163 w 282"/>
              <a:gd name="T39" fmla="*/ 7 h 145"/>
              <a:gd name="T40" fmla="*/ 168 w 282"/>
              <a:gd name="T41" fmla="*/ 17 h 145"/>
              <a:gd name="T42" fmla="*/ 265 w 282"/>
              <a:gd name="T43" fmla="*/ 45 h 145"/>
              <a:gd name="T44" fmla="*/ 261 w 282"/>
              <a:gd name="T45" fmla="*/ 32 h 145"/>
              <a:gd name="T46" fmla="*/ 193 w 282"/>
              <a:gd name="T47" fmla="*/ 106 h 145"/>
              <a:gd name="T48" fmla="*/ 194 w 282"/>
              <a:gd name="T49" fmla="*/ 118 h 145"/>
              <a:gd name="T50" fmla="*/ 205 w 282"/>
              <a:gd name="T51" fmla="*/ 117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82" h="145">
                <a:moveTo>
                  <a:pt x="17" y="115"/>
                </a:moveTo>
                <a:lnTo>
                  <a:pt x="269" y="45"/>
                </a:lnTo>
                <a:lnTo>
                  <a:pt x="265" y="30"/>
                </a:lnTo>
                <a:lnTo>
                  <a:pt x="13" y="100"/>
                </a:lnTo>
                <a:lnTo>
                  <a:pt x="17" y="115"/>
                </a:lnTo>
                <a:close/>
                <a:moveTo>
                  <a:pt x="77" y="28"/>
                </a:moveTo>
                <a:lnTo>
                  <a:pt x="0" y="112"/>
                </a:lnTo>
                <a:lnTo>
                  <a:pt x="109" y="144"/>
                </a:lnTo>
                <a:lnTo>
                  <a:pt x="109" y="144"/>
                </a:lnTo>
                <a:cubicBezTo>
                  <a:pt x="113" y="145"/>
                  <a:pt x="118" y="143"/>
                  <a:pt x="119" y="138"/>
                </a:cubicBezTo>
                <a:cubicBezTo>
                  <a:pt x="120" y="134"/>
                  <a:pt x="118" y="130"/>
                  <a:pt x="114" y="129"/>
                </a:cubicBezTo>
                <a:lnTo>
                  <a:pt x="17" y="100"/>
                </a:lnTo>
                <a:lnTo>
                  <a:pt x="21" y="113"/>
                </a:lnTo>
                <a:lnTo>
                  <a:pt x="89" y="39"/>
                </a:lnTo>
                <a:cubicBezTo>
                  <a:pt x="92" y="36"/>
                  <a:pt x="92" y="31"/>
                  <a:pt x="88" y="28"/>
                </a:cubicBezTo>
                <a:cubicBezTo>
                  <a:pt x="85" y="25"/>
                  <a:pt x="80" y="25"/>
                  <a:pt x="77" y="28"/>
                </a:cubicBezTo>
                <a:close/>
                <a:moveTo>
                  <a:pt x="205" y="117"/>
                </a:moveTo>
                <a:lnTo>
                  <a:pt x="282" y="33"/>
                </a:lnTo>
                <a:lnTo>
                  <a:pt x="173" y="1"/>
                </a:lnTo>
                <a:cubicBezTo>
                  <a:pt x="168" y="0"/>
                  <a:pt x="164" y="3"/>
                  <a:pt x="163" y="7"/>
                </a:cubicBezTo>
                <a:cubicBezTo>
                  <a:pt x="162" y="11"/>
                  <a:pt x="164" y="15"/>
                  <a:pt x="168" y="17"/>
                </a:cubicBezTo>
                <a:lnTo>
                  <a:pt x="265" y="45"/>
                </a:lnTo>
                <a:lnTo>
                  <a:pt x="261" y="32"/>
                </a:lnTo>
                <a:lnTo>
                  <a:pt x="193" y="106"/>
                </a:lnTo>
                <a:cubicBezTo>
                  <a:pt x="190" y="110"/>
                  <a:pt x="190" y="115"/>
                  <a:pt x="194" y="118"/>
                </a:cubicBezTo>
                <a:cubicBezTo>
                  <a:pt x="197" y="121"/>
                  <a:pt x="202" y="120"/>
                  <a:pt x="205" y="117"/>
                </a:cubicBezTo>
                <a:close/>
              </a:path>
            </a:pathLst>
          </a:custGeom>
          <a:solidFill>
            <a:srgbClr val="002060"/>
          </a:solidFill>
          <a:ln w="38100" cap="flat">
            <a:solidFill>
              <a:srgbClr val="002060"/>
            </a:solidFill>
            <a:prstDash val="solid"/>
            <a:round/>
            <a:headEnd/>
            <a:tailEnd/>
          </a:ln>
        </p:spPr>
        <p:txBody>
          <a:bodyPr vert="horz" wrap="square" lIns="91440" tIns="45720" rIns="91440" bIns="45720" numCol="1" anchor="t" anchorCtr="0" compatLnSpc="1">
            <a:prstTxWarp prst="textNoShape">
              <a:avLst/>
            </a:prstTxWarp>
          </a:bodyPr>
          <a:lstStyle/>
          <a:p>
            <a:endParaRPr lang="ja-JP" altLang="en-US"/>
          </a:p>
        </p:txBody>
      </p:sp>
    </p:spTree>
    <p:extLst>
      <p:ext uri="{BB962C8B-B14F-4D97-AF65-F5344CB8AC3E}">
        <p14:creationId xmlns:p14="http://schemas.microsoft.com/office/powerpoint/2010/main" val="139298732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en-US" altLang="ja-JP" sz="2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sz="2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の推進</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7"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44" name="正方形/長方形 43"/>
          <p:cNvSpPr/>
          <p:nvPr/>
        </p:nvSpPr>
        <p:spPr>
          <a:xfrm>
            <a:off x="0" y="602040"/>
            <a:ext cx="9144000" cy="377402"/>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1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住まうビジョン・大阪」と</a:t>
            </a:r>
            <a:r>
              <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SDGs</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との関連性を</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整理し、</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その取組みを</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推進（</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H30.3</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pic>
        <p:nvPicPr>
          <p:cNvPr id="2" name="図 1"/>
          <p:cNvPicPr>
            <a:picLocks noChangeAspect="1"/>
          </p:cNvPicPr>
          <p:nvPr/>
        </p:nvPicPr>
        <p:blipFill>
          <a:blip r:embed="rId2"/>
          <a:stretch>
            <a:fillRect/>
          </a:stretch>
        </p:blipFill>
        <p:spPr>
          <a:xfrm>
            <a:off x="398393" y="1117409"/>
            <a:ext cx="8560210" cy="5479943"/>
          </a:xfrm>
          <a:prstGeom prst="rect">
            <a:avLst/>
          </a:prstGeom>
        </p:spPr>
      </p:pic>
    </p:spTree>
    <p:extLst>
      <p:ext uri="{BB962C8B-B14F-4D97-AF65-F5344CB8AC3E}">
        <p14:creationId xmlns:p14="http://schemas.microsoft.com/office/powerpoint/2010/main" val="87233515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正方形/長方形 13"/>
          <p:cNvSpPr/>
          <p:nvPr/>
        </p:nvSpPr>
        <p:spPr>
          <a:xfrm>
            <a:off x="83584" y="793043"/>
            <a:ext cx="8972019" cy="757130"/>
          </a:xfrm>
          <a:prstGeom prst="rect">
            <a:avLst/>
          </a:prstGeom>
        </p:spPr>
        <p:txBody>
          <a:bodyPr wrap="square">
            <a:spAutoFit/>
          </a:bodyPr>
          <a:lstStyle/>
          <a:p>
            <a:pPr>
              <a:lnSpc>
                <a:spcPct val="120000"/>
              </a:lnSpc>
            </a:pPr>
            <a:r>
              <a:rPr lang="ja-JP" altLang="en-US" dirty="0">
                <a:latin typeface="Meiryo UI" panose="020B0604030504040204" pitchFamily="50" charset="-128"/>
                <a:ea typeface="Meiryo UI" panose="020B0604030504040204" pitchFamily="50" charset="-128"/>
                <a:cs typeface="Meiryo UI" panose="020B0604030504040204" pitchFamily="50" charset="-128"/>
              </a:rPr>
              <a:t>住宅確保要配慮者が安心して住まいを確保できる環境整備を</a:t>
            </a: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推進するため、セーフティネット住宅や居住支援法人の登録を促進</a:t>
            </a:r>
            <a:endParaRPr lang="ja-JP" altLang="en-US" sz="1600"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9" name="Rectangle 18"/>
          <p:cNvSpPr>
            <a:spLocks noChangeArrowheads="1"/>
          </p:cNvSpPr>
          <p:nvPr/>
        </p:nvSpPr>
        <p:spPr bwMode="auto">
          <a:xfrm>
            <a:off x="0" y="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40" name="Rectangle 27"/>
          <p:cNvSpPr>
            <a:spLocks noChangeArrowheads="1"/>
          </p:cNvSpPr>
          <p:nvPr/>
        </p:nvSpPr>
        <p:spPr bwMode="auto">
          <a:xfrm>
            <a:off x="0" y="4572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1" lang="ja-JP" altLang="ja-JP" sz="1800" b="0" i="0" u="none" strike="noStrike" cap="none" normalizeH="0" baseline="0" smtClean="0">
              <a:ln>
                <a:noFill/>
              </a:ln>
              <a:solidFill>
                <a:schemeClr val="tx1"/>
              </a:solidFill>
              <a:effectLst/>
              <a:latin typeface="Arial" pitchFamily="34" charset="0"/>
              <a:ea typeface="ＭＳ Ｐゴシック" pitchFamily="50" charset="-128"/>
              <a:cs typeface="ＭＳ Ｐゴシック" pitchFamily="50" charset="-128"/>
            </a:endParaRPr>
          </a:p>
        </p:txBody>
      </p:sp>
      <p:sp>
        <p:nvSpPr>
          <p:cNvPr id="7" name="テキスト ボックス 6"/>
          <p:cNvSpPr txBox="1"/>
          <p:nvPr/>
        </p:nvSpPr>
        <p:spPr>
          <a:xfrm>
            <a:off x="0" y="426768"/>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住宅確保要配慮者の居住の安定確保</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34"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8.</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あんしん</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住まいの充実による居住魅力の向上</a:t>
            </a:r>
          </a:p>
        </p:txBody>
      </p:sp>
      <p:sp>
        <p:nvSpPr>
          <p:cNvPr id="37"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30</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角丸四角形 14"/>
          <p:cNvSpPr/>
          <p:nvPr/>
        </p:nvSpPr>
        <p:spPr>
          <a:xfrm>
            <a:off x="166709" y="2310921"/>
            <a:ext cx="8750785" cy="4347631"/>
          </a:xfrm>
          <a:prstGeom prst="roundRect">
            <a:avLst>
              <a:gd name="adj" fmla="val 4168"/>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noAutofit/>
          </a:bodyPr>
          <a:lstStyle/>
          <a:p>
            <a:pPr algn="ctr">
              <a:lnSpc>
                <a:spcPct val="130000"/>
              </a:lnSpc>
            </a:pPr>
            <a:endParaRPr lang="en-US" altLang="ja-JP" sz="10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6" name="テキスト ボックス 15"/>
          <p:cNvSpPr txBox="1"/>
          <p:nvPr/>
        </p:nvSpPr>
        <p:spPr>
          <a:xfrm>
            <a:off x="327768" y="2083236"/>
            <a:ext cx="4288353" cy="400110"/>
          </a:xfrm>
          <a:prstGeom prst="rect">
            <a:avLst/>
          </a:prstGeom>
          <a:solidFill>
            <a:schemeClr val="tx2">
              <a:lumMod val="40000"/>
              <a:lumOff val="60000"/>
            </a:schemeClr>
          </a:solidFill>
        </p:spPr>
        <p:txBody>
          <a:bodyPr wrap="none" rtlCol="0" anchor="ctr" anchorCtr="0">
            <a:spAutoFit/>
          </a:bodyPr>
          <a:lstStyle/>
          <a:p>
            <a:r>
              <a:rPr lang="ja-JP" altLang="en-US" sz="2000" b="1" dirty="0" smtClean="0">
                <a:latin typeface="Meiryo UI" panose="020B0604030504040204" pitchFamily="50" charset="-128"/>
                <a:ea typeface="Meiryo UI" panose="020B0604030504040204" pitchFamily="50" charset="-128"/>
              </a:rPr>
              <a:t>家賃債務保証市場環境整備促進事業</a:t>
            </a:r>
            <a:endParaRPr lang="ja-JP" altLang="en-US" sz="2000" b="1" dirty="0">
              <a:latin typeface="Meiryo UI" panose="020B0604030504040204" pitchFamily="50" charset="-128"/>
              <a:ea typeface="Meiryo UI" panose="020B0604030504040204" pitchFamily="50" charset="-128"/>
            </a:endParaRPr>
          </a:p>
        </p:txBody>
      </p:sp>
      <p:sp>
        <p:nvSpPr>
          <p:cNvPr id="17" name="正方形/長方形 16"/>
          <p:cNvSpPr/>
          <p:nvPr/>
        </p:nvSpPr>
        <p:spPr>
          <a:xfrm>
            <a:off x="183002" y="2501453"/>
            <a:ext cx="8734492" cy="757130"/>
          </a:xfrm>
          <a:prstGeom prst="rect">
            <a:avLst/>
          </a:prstGeom>
        </p:spPr>
        <p:txBody>
          <a:bodyPr wrap="square">
            <a:spAutoFit/>
          </a:bodyPr>
          <a:lstStyle/>
          <a:p>
            <a:pPr>
              <a:lnSpc>
                <a:spcPct val="120000"/>
              </a:lnSpc>
            </a:pPr>
            <a:r>
              <a:rPr lang="ja-JP" altLang="en-US" dirty="0" smtClean="0">
                <a:latin typeface="Meiryo UI" panose="020B0604030504040204" pitchFamily="50" charset="-128"/>
                <a:ea typeface="Meiryo UI" panose="020B0604030504040204" pitchFamily="50" charset="-128"/>
                <a:cs typeface="Meiryo UI" panose="020B0604030504040204" pitchFamily="50" charset="-128"/>
              </a:rPr>
              <a:t>家賃債務保証と併せて、見守り・生活相談や、死亡後の家財・残置物の整理を行う居住支援法人に対し、その事業費にかかる補助を行う。</a:t>
            </a:r>
            <a:endParaRPr lang="en-US" altLang="ja-JP" dirty="0" smtClean="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テキスト ボックス 18"/>
          <p:cNvSpPr txBox="1"/>
          <p:nvPr/>
        </p:nvSpPr>
        <p:spPr>
          <a:xfrm>
            <a:off x="379009" y="1555234"/>
            <a:ext cx="8972019" cy="338554"/>
          </a:xfrm>
          <a:prstGeom prst="rect">
            <a:avLst/>
          </a:prstGeom>
          <a:noFill/>
        </p:spPr>
        <p:txBody>
          <a:bodyPr wrap="square" rtlCol="0">
            <a:spAutoFit/>
          </a:bodyPr>
          <a:lstStyle/>
          <a:p>
            <a:r>
              <a:rPr lang="en-US" altLang="ja-JP" sz="1600" dirty="0" smtClean="0">
                <a:latin typeface="Meiryo UI" panose="020B0604030504040204" pitchFamily="50" charset="-128"/>
                <a:ea typeface="Meiryo UI" panose="020B0604030504040204" pitchFamily="50" charset="-128"/>
              </a:rPr>
              <a:t>【</a:t>
            </a:r>
            <a:r>
              <a:rPr lang="ja-JP" altLang="en-US" sz="1600" dirty="0" smtClean="0">
                <a:latin typeface="Meiryo UI" panose="020B0604030504040204" pitchFamily="50" charset="-128"/>
                <a:ea typeface="Meiryo UI" panose="020B0604030504040204" pitchFamily="50" charset="-128"/>
              </a:rPr>
              <a:t>府内の実績</a:t>
            </a:r>
            <a:r>
              <a:rPr lang="en-US" altLang="ja-JP" sz="1600" dirty="0" smtClean="0">
                <a:latin typeface="Meiryo UI" panose="020B0604030504040204" pitchFamily="50" charset="-128"/>
                <a:ea typeface="Meiryo UI" panose="020B0604030504040204" pitchFamily="50" charset="-128"/>
              </a:rPr>
              <a:t>】</a:t>
            </a:r>
            <a:r>
              <a:rPr kumimoji="1" lang="ja-JP" altLang="en-US" sz="1600" dirty="0" smtClean="0">
                <a:latin typeface="Meiryo UI" panose="020B0604030504040204" pitchFamily="50" charset="-128"/>
                <a:ea typeface="Meiryo UI" panose="020B0604030504040204" pitchFamily="50" charset="-128"/>
              </a:rPr>
              <a:t>　セーフティネット住宅　</a:t>
            </a:r>
            <a:r>
              <a:rPr lang="en-US" altLang="ja-JP" sz="1600" dirty="0">
                <a:latin typeface="Meiryo UI" panose="020B0604030504040204" pitchFamily="50" charset="-128"/>
                <a:ea typeface="Meiryo UI" panose="020B0604030504040204" pitchFamily="50" charset="-128"/>
              </a:rPr>
              <a:t>10,400</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戸、居住支援法人　</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51</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団体</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latin typeface="Meiryo UI" panose="020B0604030504040204" pitchFamily="50" charset="-128"/>
                <a:ea typeface="Meiryo UI" panose="020B0604030504040204" pitchFamily="50" charset="-128"/>
                <a:cs typeface="Meiryo UI" panose="020B0604030504040204" pitchFamily="50" charset="-128"/>
              </a:rPr>
              <a:t>R2.3.17</a:t>
            </a:r>
            <a:r>
              <a:rPr lang="ja-JP" altLang="en-US" sz="1600" dirty="0" smtClean="0">
                <a:latin typeface="Meiryo UI" panose="020B0604030504040204" pitchFamily="50" charset="-128"/>
                <a:ea typeface="Meiryo UI" panose="020B0604030504040204" pitchFamily="50" charset="-128"/>
                <a:cs typeface="Meiryo UI" panose="020B0604030504040204" pitchFamily="50" charset="-128"/>
              </a:rPr>
              <a:t>時点</a:t>
            </a:r>
            <a:r>
              <a:rPr lang="ja-JP" altLang="en-US" sz="1600" dirty="0">
                <a:latin typeface="Meiryo UI" panose="020B0604030504040204" pitchFamily="50" charset="-128"/>
                <a:ea typeface="Meiryo UI" panose="020B0604030504040204" pitchFamily="50" charset="-128"/>
                <a:cs typeface="Meiryo UI" panose="020B0604030504040204" pitchFamily="50" charset="-128"/>
              </a:rPr>
              <a:t>）</a:t>
            </a:r>
          </a:p>
        </p:txBody>
      </p:sp>
      <p:sp>
        <p:nvSpPr>
          <p:cNvPr id="18" name="楕円 17"/>
          <p:cNvSpPr/>
          <p:nvPr/>
        </p:nvSpPr>
        <p:spPr>
          <a:xfrm>
            <a:off x="7252467" y="2039182"/>
            <a:ext cx="1537855" cy="453217"/>
          </a:xfrm>
          <a:prstGeom prst="ellipse">
            <a:avLst/>
          </a:prstGeom>
          <a:ln/>
        </p:spPr>
        <p:style>
          <a:lnRef idx="1">
            <a:schemeClr val="accent6"/>
          </a:lnRef>
          <a:fillRef idx="2">
            <a:schemeClr val="accent6"/>
          </a:fillRef>
          <a:effectRef idx="1">
            <a:schemeClr val="accent6"/>
          </a:effectRef>
          <a:fontRef idx="minor">
            <a:schemeClr val="dk1"/>
          </a:fontRef>
        </p:style>
        <p:txBody>
          <a:bodyPr wrap="none" lIns="0" tIns="0" rIns="0" bIns="0" rtlCol="0" anchor="ctr"/>
          <a:lstStyle/>
          <a:p>
            <a:pPr algn="ctr">
              <a:lnSpc>
                <a:spcPct val="150000"/>
              </a:lnSpc>
            </a:pPr>
            <a:r>
              <a:rPr lang="en-US" altLang="ja-JP" b="1" i="1" dirty="0">
                <a:solidFill>
                  <a:prstClr val="black"/>
                </a:solidFill>
                <a:latin typeface="游ゴシック Medium" panose="020B0500000000000000" pitchFamily="50" charset="-128"/>
                <a:ea typeface="游ゴシック Medium" panose="020B0500000000000000" pitchFamily="50" charset="-128"/>
                <a:cs typeface="Meiryo UI" panose="020B0604030504040204" pitchFamily="50" charset="-128"/>
              </a:rPr>
              <a:t>R2</a:t>
            </a:r>
            <a:r>
              <a:rPr lang="ja-JP" altLang="en-US" b="1" i="1" dirty="0" smtClean="0">
                <a:solidFill>
                  <a:prstClr val="black"/>
                </a:solidFill>
                <a:latin typeface="游ゴシック Medium" panose="020B0500000000000000" pitchFamily="50" charset="-128"/>
                <a:ea typeface="游ゴシック Medium" panose="020B0500000000000000" pitchFamily="50" charset="-128"/>
                <a:cs typeface="Meiryo UI" panose="020B0604030504040204" pitchFamily="50" charset="-128"/>
              </a:rPr>
              <a:t>新規事業</a:t>
            </a:r>
            <a:endParaRPr kumimoji="1" lang="ja-JP" altLang="en-US" b="1" i="1" dirty="0">
              <a:solidFill>
                <a:schemeClr val="tx1"/>
              </a:solidFill>
              <a:latin typeface="游ゴシック Medium" panose="020B0500000000000000" pitchFamily="50" charset="-128"/>
              <a:ea typeface="游ゴシック Medium" panose="020B0500000000000000" pitchFamily="50" charset="-128"/>
            </a:endParaRPr>
          </a:p>
        </p:txBody>
      </p:sp>
      <p:sp>
        <p:nvSpPr>
          <p:cNvPr id="2" name="正方形/長方形 1"/>
          <p:cNvSpPr/>
          <p:nvPr/>
        </p:nvSpPr>
        <p:spPr>
          <a:xfrm>
            <a:off x="379009" y="5975288"/>
            <a:ext cx="8764991" cy="683264"/>
          </a:xfrm>
          <a:prstGeom prst="rect">
            <a:avLst/>
          </a:prstGeom>
        </p:spPr>
        <p:txBody>
          <a:bodyPr wrap="square">
            <a:spAutoFit/>
          </a:bodyPr>
          <a:lstStyle/>
          <a:p>
            <a:pPr algn="just">
              <a:lnSpc>
                <a:spcPct val="120000"/>
              </a:lnSpc>
              <a:spcAft>
                <a:spcPts val="0"/>
              </a:spcAft>
            </a:pPr>
            <a:r>
              <a:rPr lang="ja-JP" altLang="ja-JP" sz="1600" kern="100" dirty="0">
                <a:latin typeface="Century" panose="02040604050505020304" pitchFamily="18" charset="0"/>
                <a:ea typeface="Meiryo UI" panose="020B0604030504040204" pitchFamily="50" charset="-128"/>
                <a:cs typeface="Meiryo UI" panose="020B0604030504040204" pitchFamily="50" charset="-128"/>
              </a:rPr>
              <a:t>※補助</a:t>
            </a:r>
            <a:r>
              <a:rPr lang="ja-JP" altLang="ja-JP" sz="1600" kern="100" dirty="0" smtClean="0">
                <a:latin typeface="Century" panose="02040604050505020304" pitchFamily="18" charset="0"/>
                <a:ea typeface="Meiryo UI" panose="020B0604030504040204" pitchFamily="50" charset="-128"/>
                <a:cs typeface="Meiryo UI" panose="020B0604030504040204" pitchFamily="50" charset="-128"/>
              </a:rPr>
              <a:t>対象</a:t>
            </a:r>
            <a:r>
              <a:rPr lang="ja-JP" altLang="en-US" sz="1600" kern="100" dirty="0" smtClean="0">
                <a:latin typeface="Century" panose="02040604050505020304" pitchFamily="18" charset="0"/>
                <a:ea typeface="Meiryo UI" panose="020B0604030504040204" pitchFamily="50" charset="-128"/>
                <a:cs typeface="Meiryo UI" panose="020B0604030504040204" pitchFamily="50" charset="-128"/>
              </a:rPr>
              <a:t>　　家賃債務保証、家主支援、入居者支援</a:t>
            </a:r>
            <a:r>
              <a:rPr lang="ja-JP" altLang="ja-JP" sz="1600" kern="100" dirty="0" smtClean="0">
                <a:latin typeface="Century" panose="02040604050505020304" pitchFamily="18" charset="0"/>
                <a:ea typeface="Meiryo UI" panose="020B0604030504040204" pitchFamily="50" charset="-128"/>
                <a:cs typeface="Meiryo UI" panose="020B0604030504040204" pitchFamily="50" charset="-128"/>
              </a:rPr>
              <a:t>の</a:t>
            </a:r>
            <a:r>
              <a:rPr lang="ja-JP" altLang="ja-JP" sz="1600" kern="100" dirty="0">
                <a:latin typeface="Century" panose="02040604050505020304" pitchFamily="18" charset="0"/>
                <a:ea typeface="Meiryo UI" panose="020B0604030504040204" pitchFamily="50" charset="-128"/>
                <a:cs typeface="Meiryo UI" panose="020B0604030504040204" pitchFamily="50" charset="-128"/>
              </a:rPr>
              <a:t>サービスを同時に行う居住支援法人に対し</a:t>
            </a:r>
            <a:r>
              <a:rPr lang="ja-JP" altLang="ja-JP" sz="1600" kern="100" dirty="0" smtClean="0">
                <a:latin typeface="Century" panose="02040604050505020304" pitchFamily="18" charset="0"/>
                <a:ea typeface="Meiryo UI" panose="020B0604030504040204" pitchFamily="50" charset="-128"/>
                <a:cs typeface="Meiryo UI" panose="020B0604030504040204" pitchFamily="50" charset="-128"/>
              </a:rPr>
              <a:t>、</a:t>
            </a:r>
            <a:endParaRPr lang="en-US" altLang="ja-JP" sz="1600" kern="100" dirty="0" smtClean="0">
              <a:latin typeface="Century" panose="02040604050505020304" pitchFamily="18" charset="0"/>
              <a:ea typeface="Meiryo UI" panose="020B0604030504040204" pitchFamily="50" charset="-128"/>
              <a:cs typeface="Meiryo UI" panose="020B0604030504040204" pitchFamily="50" charset="-128"/>
            </a:endParaRPr>
          </a:p>
          <a:p>
            <a:pPr algn="just">
              <a:lnSpc>
                <a:spcPct val="120000"/>
              </a:lnSpc>
              <a:spcAft>
                <a:spcPts val="0"/>
              </a:spcAft>
            </a:pPr>
            <a:r>
              <a:rPr lang="ja-JP" altLang="en-US" sz="1600" kern="100" dirty="0">
                <a:latin typeface="Century" panose="02040604050505020304" pitchFamily="18" charset="0"/>
                <a:ea typeface="Meiryo UI" panose="020B0604030504040204" pitchFamily="50" charset="-128"/>
                <a:cs typeface="Meiryo UI" panose="020B0604030504040204" pitchFamily="50" charset="-128"/>
              </a:rPr>
              <a:t>　</a:t>
            </a:r>
            <a:r>
              <a:rPr lang="ja-JP" altLang="en-US" sz="1600" kern="100" dirty="0" smtClean="0">
                <a:latin typeface="Century" panose="02040604050505020304" pitchFamily="18" charset="0"/>
                <a:ea typeface="Meiryo UI" panose="020B0604030504040204" pitchFamily="50" charset="-128"/>
                <a:cs typeface="Meiryo UI" panose="020B0604030504040204" pitchFamily="50" charset="-128"/>
              </a:rPr>
              <a:t>　　　　　　　　</a:t>
            </a:r>
            <a:r>
              <a:rPr lang="ja-JP" altLang="ja-JP" sz="1600" kern="100" dirty="0" smtClean="0">
                <a:latin typeface="Century" panose="02040604050505020304" pitchFamily="18" charset="0"/>
                <a:ea typeface="Meiryo UI" panose="020B0604030504040204" pitchFamily="50" charset="-128"/>
                <a:cs typeface="Meiryo UI" panose="020B0604030504040204" pitchFamily="50" charset="-128"/>
              </a:rPr>
              <a:t>上限</a:t>
            </a:r>
            <a:r>
              <a:rPr lang="ja-JP" altLang="ja-JP" sz="1600" kern="100" dirty="0">
                <a:latin typeface="Century" panose="02040604050505020304" pitchFamily="18" charset="0"/>
                <a:ea typeface="Meiryo UI" panose="020B0604030504040204" pitchFamily="50" charset="-128"/>
                <a:cs typeface="Meiryo UI" panose="020B0604030504040204" pitchFamily="50" charset="-128"/>
              </a:rPr>
              <a:t>６万円／件（入居時に</a:t>
            </a:r>
            <a:r>
              <a:rPr lang="en-US" altLang="ja-JP" sz="1600" kern="100" dirty="0">
                <a:latin typeface="Century" panose="02040604050505020304" pitchFamily="18" charset="0"/>
                <a:ea typeface="Meiryo UI" panose="020B0604030504040204" pitchFamily="50" charset="-128"/>
                <a:cs typeface="Meiryo UI" panose="020B0604030504040204" pitchFamily="50" charset="-128"/>
              </a:rPr>
              <a:t>1</a:t>
            </a:r>
            <a:r>
              <a:rPr lang="ja-JP" altLang="ja-JP" sz="1600" kern="100" dirty="0">
                <a:latin typeface="Century" panose="02040604050505020304" pitchFamily="18" charset="0"/>
                <a:ea typeface="Meiryo UI" panose="020B0604030504040204" pitchFamily="50" charset="-128"/>
                <a:cs typeface="Meiryo UI" panose="020B0604030504040204" pitchFamily="50" charset="-128"/>
              </a:rPr>
              <a:t>回限り</a:t>
            </a:r>
            <a:r>
              <a:rPr lang="ja-JP" altLang="ja-JP" sz="1600" kern="100" dirty="0" smtClean="0">
                <a:latin typeface="Century" panose="02040604050505020304" pitchFamily="18" charset="0"/>
                <a:ea typeface="Meiryo UI" panose="020B0604030504040204" pitchFamily="50" charset="-128"/>
                <a:cs typeface="Meiryo UI" panose="020B0604030504040204" pitchFamily="50" charset="-128"/>
              </a:rPr>
              <a:t>）</a:t>
            </a:r>
            <a:r>
              <a:rPr lang="ja-JP" altLang="en-US" sz="1600" kern="100" dirty="0" smtClean="0">
                <a:latin typeface="Century" panose="02040604050505020304" pitchFamily="18" charset="0"/>
                <a:ea typeface="Meiryo UI" panose="020B0604030504040204" pitchFamily="50" charset="-128"/>
                <a:cs typeface="Meiryo UI" panose="020B0604030504040204" pitchFamily="50" charset="-128"/>
              </a:rPr>
              <a:t>を</a:t>
            </a:r>
            <a:r>
              <a:rPr lang="ja-JP" altLang="ja-JP" sz="1600" kern="100" dirty="0" smtClean="0">
                <a:latin typeface="Century" panose="02040604050505020304" pitchFamily="18" charset="0"/>
                <a:ea typeface="Meiryo UI" panose="020B0604030504040204" pitchFamily="50" charset="-128"/>
                <a:cs typeface="Meiryo UI" panose="020B0604030504040204" pitchFamily="50" charset="-128"/>
              </a:rPr>
              <a:t>補助</a:t>
            </a:r>
            <a:endParaRPr lang="ja-JP" altLang="ja-JP" sz="16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21" name="図 20"/>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bwMode="auto">
          <a:xfrm>
            <a:off x="1400775" y="3218241"/>
            <a:ext cx="6246962" cy="2716705"/>
          </a:xfrm>
          <a:prstGeom prst="rect">
            <a:avLst/>
          </a:prstGeom>
          <a:noFill/>
          <a:ln>
            <a:noFill/>
          </a:ln>
        </p:spPr>
      </p:pic>
    </p:spTree>
    <p:extLst>
      <p:ext uri="{BB962C8B-B14F-4D97-AF65-F5344CB8AC3E}">
        <p14:creationId xmlns:p14="http://schemas.microsoft.com/office/powerpoint/2010/main" val="39222044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ChangeArrowheads="1"/>
          </p:cNvSpPr>
          <p:nvPr/>
        </p:nvSpPr>
        <p:spPr bwMode="auto">
          <a:xfrm>
            <a:off x="-248" y="2852936"/>
            <a:ext cx="9144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みんなで</a:t>
            </a:r>
            <a:r>
              <a:rPr lang="ja-JP" altLang="en-US" sz="2400" dirty="0" err="1">
                <a:solidFill>
                  <a:srgbClr val="000000"/>
                </a:solidFill>
                <a:latin typeface="Meiryo UI" panose="020B0604030504040204" pitchFamily="50" charset="-128"/>
                <a:ea typeface="Meiryo UI" panose="020B0604030504040204" pitchFamily="50" charset="-128"/>
                <a:cs typeface="Meiryo UI" panose="020B0604030504040204" pitchFamily="50" charset="-128"/>
              </a:rPr>
              <a:t>めざ</a:t>
            </a:r>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そう値の進捗状況</a:t>
            </a:r>
          </a:p>
        </p:txBody>
      </p:sp>
      <p:sp>
        <p:nvSpPr>
          <p:cNvPr id="5" name="スライド番号プレースホルダー 3"/>
          <p:cNvSpPr>
            <a:spLocks noGrp="1"/>
          </p:cNvSpPr>
          <p:nvPr>
            <p:ph type="sldNum" sz="quarter" idx="12"/>
          </p:nvPr>
        </p:nvSpPr>
        <p:spPr>
          <a:xfrm>
            <a:off x="8368281" y="6597352"/>
            <a:ext cx="775471" cy="270321"/>
          </a:xfrm>
        </p:spPr>
        <p:txBody>
          <a:bodyPr/>
          <a:lstStyle/>
          <a:p>
            <a:fld id="{6C81B660-91B5-4B89-8AE3-65DE466522A0}"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31</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8441873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表 5"/>
          <p:cNvGraphicFramePr>
            <a:graphicFrameLocks noGrp="1"/>
          </p:cNvGraphicFramePr>
          <p:nvPr>
            <p:extLst>
              <p:ext uri="{D42A27DB-BD31-4B8C-83A1-F6EECF244321}">
                <p14:modId xmlns:p14="http://schemas.microsoft.com/office/powerpoint/2010/main" val="1959720814"/>
              </p:ext>
            </p:extLst>
          </p:nvPr>
        </p:nvGraphicFramePr>
        <p:xfrm>
          <a:off x="180000" y="550422"/>
          <a:ext cx="8784000" cy="5257018"/>
        </p:xfrm>
        <a:graphic>
          <a:graphicData uri="http://schemas.openxmlformats.org/drawingml/2006/table">
            <a:tbl>
              <a:tblPr firstRow="1" bandRow="1">
                <a:tableStyleId>{5C22544A-7EE6-4342-B048-85BDC9FD1C3A}</a:tableStyleId>
              </a:tblPr>
              <a:tblGrid>
                <a:gridCol w="4680000">
                  <a:extLst>
                    <a:ext uri="{9D8B030D-6E8A-4147-A177-3AD203B41FA5}">
                      <a16:colId xmlns:a16="http://schemas.microsoft.com/office/drawing/2014/main" val="20000"/>
                    </a:ext>
                  </a:extLst>
                </a:gridCol>
                <a:gridCol w="1368000">
                  <a:extLst>
                    <a:ext uri="{9D8B030D-6E8A-4147-A177-3AD203B41FA5}">
                      <a16:colId xmlns:a16="http://schemas.microsoft.com/office/drawing/2014/main" val="20001"/>
                    </a:ext>
                  </a:extLst>
                </a:gridCol>
                <a:gridCol w="1368000">
                  <a:extLst>
                    <a:ext uri="{9D8B030D-6E8A-4147-A177-3AD203B41FA5}">
                      <a16:colId xmlns:a16="http://schemas.microsoft.com/office/drawing/2014/main" val="20002"/>
                    </a:ext>
                  </a:extLst>
                </a:gridCol>
                <a:gridCol w="1368000">
                  <a:extLst>
                    <a:ext uri="{9D8B030D-6E8A-4147-A177-3AD203B41FA5}">
                      <a16:colId xmlns:a16="http://schemas.microsoft.com/office/drawing/2014/main" val="20003"/>
                    </a:ext>
                  </a:extLst>
                </a:gridCol>
              </a:tblGrid>
              <a:tr h="180000">
                <a:tc>
                  <a:txBody>
                    <a:bodyPr/>
                    <a:lstStyle/>
                    <a:p>
                      <a:pPr algn="ctr" fontAlgn="ctr">
                        <a:lnSpc>
                          <a:spcPct val="100000"/>
                        </a:lnSpc>
                      </a:pPr>
                      <a:r>
                        <a:rPr lang="ja-JP" altLang="en-US" sz="140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　項目</a:t>
                      </a:r>
                      <a:endPar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377" marR="3377" marT="3658" marB="0" anchor="ctr">
                    <a:lnR w="12700" cap="flat" cmpd="sng" algn="ctr">
                      <a:solidFill>
                        <a:schemeClr val="bg1">
                          <a:lumMod val="95000"/>
                        </a:schemeClr>
                      </a:solidFill>
                      <a:prstDash val="solid"/>
                      <a:round/>
                      <a:headEnd type="none" w="med" len="med"/>
                      <a:tailEnd type="none" w="med" len="med"/>
                    </a:lnR>
                  </a:tcPr>
                </a:tc>
                <a:tc>
                  <a:txBody>
                    <a:bodyPr/>
                    <a:lstStyle/>
                    <a:p>
                      <a:pPr algn="ctr" fontAlgn="ctr">
                        <a:lnSpc>
                          <a:spcPct val="100000"/>
                        </a:lnSpc>
                      </a:pPr>
                      <a:r>
                        <a:rPr lang="ja-JP" altLang="en-US" sz="140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当初</a:t>
                      </a:r>
                      <a:endPar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377" marR="3377" marT="3658" marB="0" anchor="ctr">
                    <a:lnL w="12700" cap="flat" cmpd="sng" algn="ctr">
                      <a:solidFill>
                        <a:schemeClr val="bg1">
                          <a:lumMod val="95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fontAlgn="ctr">
                        <a:lnSpc>
                          <a:spcPct val="100000"/>
                        </a:lnSpc>
                      </a:pPr>
                      <a:r>
                        <a:rPr lang="ja-JP" altLang="en-US" sz="140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現状</a:t>
                      </a:r>
                      <a:endPar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377" marR="3377" marT="3658"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fontAlgn="ctr">
                        <a:lnSpc>
                          <a:spcPct val="100000"/>
                        </a:lnSpc>
                      </a:pPr>
                      <a:r>
                        <a:rPr lang="ja-JP" altLang="en-US" sz="140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目標</a:t>
                      </a:r>
                      <a:endPar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377" marR="3377" marT="3658" marB="0" anchor="ctr">
                    <a:lnL w="381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72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大阪でくらしたいと思っている全国の人々の割合</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３６．５％</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(H27)</a:t>
                      </a:r>
                    </a:p>
                  </a:txBody>
                  <a:tcPr marL="102349" marR="0" marT="0" marB="0" anchor="ctr">
                    <a:lnL w="12700" cap="flat" cmpd="sng" algn="ctr">
                      <a:solidFill>
                        <a:schemeClr val="bg1">
                          <a:lumMod val="95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３８．９％</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(R1)</a:t>
                      </a:r>
                    </a:p>
                  </a:txBody>
                  <a:tcPr marL="102349"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５０％</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(R7)</a:t>
                      </a:r>
                    </a:p>
                  </a:txBody>
                  <a:tcPr marL="102349" marR="0" marT="0" marB="0" anchor="ctr">
                    <a:lnL w="381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72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大阪がにぎわいのある楽しいまちだと思っている全国の人々の割合</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３６．７％</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(H27)</a:t>
                      </a:r>
                    </a:p>
                  </a:txBody>
                  <a:tcPr marL="102349" marR="0" marT="0" marB="0" anchor="ctr">
                    <a:lnL w="12700" cap="flat" cmpd="sng" algn="ctr">
                      <a:solidFill>
                        <a:schemeClr val="bg1">
                          <a:lumMod val="95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４３．３％</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(R1)</a:t>
                      </a:r>
                    </a:p>
                  </a:txBody>
                  <a:tcPr marL="102349"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５０％</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(R7)</a:t>
                      </a:r>
                    </a:p>
                  </a:txBody>
                  <a:tcPr marL="102349" marR="0" marT="0" marB="0" anchor="ctr">
                    <a:lnL w="381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72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大阪のまちがきれいだと思っている府民の割合</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１４．１％</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(H27)</a:t>
                      </a:r>
                    </a:p>
                  </a:txBody>
                  <a:tcPr marL="102349" marR="0" marT="0" marB="0" anchor="ctr">
                    <a:lnL w="12700" cap="flat" cmpd="sng" algn="ctr">
                      <a:solidFill>
                        <a:schemeClr val="bg1">
                          <a:lumMod val="95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２１．８％</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(R1)</a:t>
                      </a:r>
                    </a:p>
                  </a:txBody>
                  <a:tcPr marL="102349"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３０％</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(R7)</a:t>
                      </a:r>
                    </a:p>
                  </a:txBody>
                  <a:tcPr marL="102349" marR="0" marT="0" marB="0" anchor="ctr">
                    <a:lnL w="381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72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子育て世帯の転入者数（対全国）</a:t>
                      </a:r>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約４．７万人</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(H27)</a:t>
                      </a:r>
                    </a:p>
                  </a:txBody>
                  <a:tcPr marL="102349" marR="0" marT="0" marB="0" anchor="ctr">
                    <a:lnL w="12700" cap="flat" cmpd="sng" algn="ctr">
                      <a:solidFill>
                        <a:schemeClr val="bg1">
                          <a:lumMod val="95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約４．</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5</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万人</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(H30)</a:t>
                      </a:r>
                    </a:p>
                  </a:txBody>
                  <a:tcPr marL="102349"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約６万人</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(R7)</a:t>
                      </a:r>
                    </a:p>
                  </a:txBody>
                  <a:tcPr marL="102349" marR="0" marT="0" marB="0" anchor="ctr">
                    <a:lnL w="381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4"/>
                  </a:ext>
                </a:extLst>
              </a:tr>
              <a:tr h="72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ビュースポット景観形成など美しい景観づくりに取り組む地域活動団体数</a:t>
                      </a:r>
                      <a:endParaRPr lang="ja-JP" altLang="en-US" sz="12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１３団体</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(H27)</a:t>
                      </a:r>
                    </a:p>
                  </a:txBody>
                  <a:tcPr marL="102349" marR="0" marT="0" marB="0" anchor="ctr">
                    <a:lnL w="12700" cap="flat" cmpd="sng" algn="ctr">
                      <a:solidFill>
                        <a:schemeClr val="bg1">
                          <a:lumMod val="95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１３団体</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(H30)</a:t>
                      </a:r>
                    </a:p>
                  </a:txBody>
                  <a:tcPr marL="102349"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２３団体</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(R7)</a:t>
                      </a:r>
                    </a:p>
                  </a:txBody>
                  <a:tcPr marL="102349" marR="0" marT="0" marB="0" anchor="ctr">
                    <a:lnL w="381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5"/>
                  </a:ext>
                </a:extLst>
              </a:tr>
              <a:tr h="72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持ち家として取得された中古住宅の割合</a:t>
                      </a:r>
                      <a:endParaRPr lang="en-US" altLang="ja-JP" sz="12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３８．６％</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(H25)</a:t>
                      </a:r>
                    </a:p>
                  </a:txBody>
                  <a:tcPr marL="102349" marR="0" marT="0" marB="0" anchor="ctr">
                    <a:lnL w="12700" cap="flat" cmpd="sng" algn="ctr">
                      <a:solidFill>
                        <a:schemeClr val="bg1">
                          <a:lumMod val="95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lnSpc>
                          <a:spcPct val="100000"/>
                        </a:lnSpc>
                      </a:pP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３９．１％</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100000"/>
                        </a:lnSpc>
                      </a:pP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H30</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77" marR="3377" marT="3658"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５０％</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(R2)</a:t>
                      </a:r>
                    </a:p>
                  </a:txBody>
                  <a:tcPr marL="102349" marR="0" marT="0" marB="0" anchor="ctr">
                    <a:lnL w="381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6"/>
                  </a:ext>
                </a:extLst>
              </a:tr>
              <a:tr h="72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リフォーム、リノベーションの年間実施戸数</a:t>
                      </a:r>
                      <a:endParaRPr lang="ja-JP" altLang="en-US" sz="12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約１２万戸</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(H25)</a:t>
                      </a:r>
                    </a:p>
                  </a:txBody>
                  <a:tcPr marL="102349" marR="0" marT="0" marB="0" anchor="ctr">
                    <a:lnL w="12700" cap="flat" cmpd="sng" algn="ctr">
                      <a:solidFill>
                        <a:schemeClr val="bg1">
                          <a:lumMod val="95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lnSpc>
                          <a:spcPct val="100000"/>
                        </a:lnSpc>
                      </a:pP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約１２万戸</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100000"/>
                        </a:lnSpc>
                      </a:pP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H30)</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77" marR="3377" marT="3658"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約２０万戸</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(R7)</a:t>
                      </a:r>
                    </a:p>
                  </a:txBody>
                  <a:tcPr marL="102349" marR="0" marT="0" marB="0" anchor="ctr">
                    <a:lnL w="381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7"/>
                  </a:ext>
                </a:extLst>
              </a:tr>
            </a:tbl>
          </a:graphicData>
        </a:graphic>
      </p:graphicFrame>
      <p:sp>
        <p:nvSpPr>
          <p:cNvPr id="10"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１</a:t>
            </a:r>
            <a:r>
              <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．国内外から多様な人々を惹きつける住まいと</a:t>
            </a:r>
            <a:r>
              <a:rPr lang="ja-JP" altLang="en-US" sz="2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都市の実現</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7" name="スライド番号プレースホルダー 3"/>
          <p:cNvSpPr>
            <a:spLocks noGrp="1"/>
          </p:cNvSpPr>
          <p:nvPr>
            <p:ph type="sldNum" sz="quarter" idx="12"/>
          </p:nvPr>
        </p:nvSpPr>
        <p:spPr>
          <a:xfrm>
            <a:off x="8368281" y="6597352"/>
            <a:ext cx="775471" cy="270321"/>
          </a:xfrm>
        </p:spPr>
        <p:txBody>
          <a:bodyPr/>
          <a:lstStyle/>
          <a:p>
            <a:fld id="{6C81B660-91B5-4B89-8AE3-65DE466522A0}"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32</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198881522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3"/>
          <p:cNvSpPr>
            <a:spLocks noGrp="1"/>
          </p:cNvSpPr>
          <p:nvPr>
            <p:ph type="sldNum" sz="quarter" idx="12"/>
          </p:nvPr>
        </p:nvSpPr>
        <p:spPr>
          <a:xfrm>
            <a:off x="8368281" y="6597352"/>
            <a:ext cx="775471" cy="270321"/>
          </a:xfrm>
        </p:spPr>
        <p:txBody>
          <a:bodyPr/>
          <a:lstStyle/>
          <a:p>
            <a:fld id="{6C81B660-91B5-4B89-8AE3-65DE466522A0}"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33</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２</a:t>
            </a:r>
            <a:r>
              <a:rPr lang="ja-JP" altLang="en-US" sz="2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．活き活きとくらすことができる住まいと都市の実現</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7" name="表 6"/>
          <p:cNvGraphicFramePr>
            <a:graphicFrameLocks noGrp="1"/>
          </p:cNvGraphicFramePr>
          <p:nvPr>
            <p:extLst>
              <p:ext uri="{D42A27DB-BD31-4B8C-83A1-F6EECF244321}">
                <p14:modId xmlns:p14="http://schemas.microsoft.com/office/powerpoint/2010/main" val="1398596111"/>
              </p:ext>
            </p:extLst>
          </p:nvPr>
        </p:nvGraphicFramePr>
        <p:xfrm>
          <a:off x="180000" y="548129"/>
          <a:ext cx="8784000" cy="5414842"/>
        </p:xfrm>
        <a:graphic>
          <a:graphicData uri="http://schemas.openxmlformats.org/drawingml/2006/table">
            <a:tbl>
              <a:tblPr firstRow="1" bandRow="1">
                <a:tableStyleId>{5C22544A-7EE6-4342-B048-85BDC9FD1C3A}</a:tableStyleId>
              </a:tblPr>
              <a:tblGrid>
                <a:gridCol w="4680000">
                  <a:extLst>
                    <a:ext uri="{9D8B030D-6E8A-4147-A177-3AD203B41FA5}">
                      <a16:colId xmlns:a16="http://schemas.microsoft.com/office/drawing/2014/main" val="20000"/>
                    </a:ext>
                  </a:extLst>
                </a:gridCol>
                <a:gridCol w="1368000">
                  <a:extLst>
                    <a:ext uri="{9D8B030D-6E8A-4147-A177-3AD203B41FA5}">
                      <a16:colId xmlns:a16="http://schemas.microsoft.com/office/drawing/2014/main" val="20001"/>
                    </a:ext>
                  </a:extLst>
                </a:gridCol>
                <a:gridCol w="1368000">
                  <a:extLst>
                    <a:ext uri="{9D8B030D-6E8A-4147-A177-3AD203B41FA5}">
                      <a16:colId xmlns:a16="http://schemas.microsoft.com/office/drawing/2014/main" val="20002"/>
                    </a:ext>
                  </a:extLst>
                </a:gridCol>
                <a:gridCol w="1368000">
                  <a:extLst>
                    <a:ext uri="{9D8B030D-6E8A-4147-A177-3AD203B41FA5}">
                      <a16:colId xmlns:a16="http://schemas.microsoft.com/office/drawing/2014/main" val="20003"/>
                    </a:ext>
                  </a:extLst>
                </a:gridCol>
              </a:tblGrid>
              <a:tr h="180000">
                <a:tc>
                  <a:txBody>
                    <a:bodyPr/>
                    <a:lstStyle/>
                    <a:p>
                      <a:pPr algn="ctr" fontAlgn="ctr">
                        <a:lnSpc>
                          <a:spcPct val="100000"/>
                        </a:lnSpc>
                      </a:pPr>
                      <a:r>
                        <a:rPr lang="ja-JP" altLang="en-US" sz="140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　項目</a:t>
                      </a:r>
                      <a:endPar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377" marR="3377" marT="3658" marB="0" anchor="ctr">
                    <a:lnR w="12700" cap="flat" cmpd="sng" algn="ctr">
                      <a:solidFill>
                        <a:schemeClr val="bg1">
                          <a:lumMod val="95000"/>
                        </a:schemeClr>
                      </a:solidFill>
                      <a:prstDash val="solid"/>
                      <a:round/>
                      <a:headEnd type="none" w="med" len="med"/>
                      <a:tailEnd type="none" w="med" len="med"/>
                    </a:lnR>
                  </a:tcPr>
                </a:tc>
                <a:tc>
                  <a:txBody>
                    <a:bodyPr/>
                    <a:lstStyle/>
                    <a:p>
                      <a:pPr algn="ctr" fontAlgn="ctr">
                        <a:lnSpc>
                          <a:spcPct val="100000"/>
                        </a:lnSpc>
                      </a:pPr>
                      <a:r>
                        <a:rPr lang="ja-JP" altLang="en-US" sz="140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当初</a:t>
                      </a:r>
                      <a:endPar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377" marR="3377" marT="3658" marB="0" anchor="ctr">
                    <a:lnL w="12700" cap="flat" cmpd="sng" algn="ctr">
                      <a:solidFill>
                        <a:schemeClr val="bg1">
                          <a:lumMod val="95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fontAlgn="ctr">
                        <a:lnSpc>
                          <a:spcPct val="100000"/>
                        </a:lnSpc>
                      </a:pPr>
                      <a:r>
                        <a:rPr lang="ja-JP" altLang="en-US" sz="140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現状</a:t>
                      </a:r>
                      <a:endPar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377" marR="3377" marT="3658"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fontAlgn="ctr">
                        <a:lnSpc>
                          <a:spcPct val="100000"/>
                        </a:lnSpc>
                      </a:pPr>
                      <a:r>
                        <a:rPr lang="ja-JP" altLang="en-US" sz="140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目標</a:t>
                      </a:r>
                      <a:endPar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377" marR="3377" marT="3658" marB="0" anchor="ctr">
                    <a:lnL w="381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72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大阪で住み続けたいと思っている府民の割合</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８１．５％</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(H27)</a:t>
                      </a:r>
                    </a:p>
                  </a:txBody>
                  <a:tcPr marL="102349" marR="0" marT="0" marB="0" anchor="ctr">
                    <a:lnL w="12700" cap="flat" cmpd="sng" algn="ctr">
                      <a:solidFill>
                        <a:schemeClr val="bg1">
                          <a:lumMod val="95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８３．５％</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(R1)</a:t>
                      </a:r>
                    </a:p>
                  </a:txBody>
                  <a:tcPr marL="102349"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８５％</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(R7)</a:t>
                      </a:r>
                    </a:p>
                  </a:txBody>
                  <a:tcPr marL="102349" marR="0" marT="0" marB="0" anchor="ctr">
                    <a:lnL w="381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72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子どもを大阪で育てて良かったと思っている府民の割合</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６３．６％</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(H27)</a:t>
                      </a:r>
                    </a:p>
                  </a:txBody>
                  <a:tcPr marL="102349" marR="0" marT="0" marB="0" anchor="ctr">
                    <a:lnL w="12700" cap="flat" cmpd="sng" algn="ctr">
                      <a:solidFill>
                        <a:schemeClr val="bg1">
                          <a:lumMod val="95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６１．９％</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(R1)</a:t>
                      </a:r>
                    </a:p>
                  </a:txBody>
                  <a:tcPr marL="102349"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７５％</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(R7)</a:t>
                      </a:r>
                    </a:p>
                  </a:txBody>
                  <a:tcPr marL="102349" marR="0" marT="0" marB="0" anchor="ctr">
                    <a:lnL w="381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72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まちづくりに参加したいと思っている人々の割合</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３３．７％</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(H27)</a:t>
                      </a:r>
                    </a:p>
                  </a:txBody>
                  <a:tcPr marL="102349" marR="0" marT="0" marB="0" anchor="ctr">
                    <a:lnL w="12700" cap="flat" cmpd="sng" algn="ctr">
                      <a:solidFill>
                        <a:schemeClr val="bg1">
                          <a:lumMod val="95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３８．２％</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(R1)</a:t>
                      </a:r>
                    </a:p>
                  </a:txBody>
                  <a:tcPr marL="102349"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５０％</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(R7)</a:t>
                      </a:r>
                    </a:p>
                  </a:txBody>
                  <a:tcPr marL="102349" marR="0" marT="0" marB="0" anchor="ctr">
                    <a:lnL w="381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72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子育て世帯における誘導居住面積水準達成率</a:t>
                      </a:r>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３２．５％</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(H25)</a:t>
                      </a:r>
                    </a:p>
                  </a:txBody>
                  <a:tcPr marL="102349" marR="0" marT="0" marB="0" anchor="ctr">
                    <a:lnL w="12700" cap="flat" cmpd="sng" algn="ctr">
                      <a:solidFill>
                        <a:schemeClr val="bg1">
                          <a:lumMod val="95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lnSpc>
                          <a:spcPct val="100000"/>
                        </a:lnSpc>
                      </a:pP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５０％</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(R7)</a:t>
                      </a:r>
                    </a:p>
                  </a:txBody>
                  <a:tcPr marL="102349" marR="0" marT="0" marB="0" anchor="ctr">
                    <a:lnL w="381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4"/>
                  </a:ext>
                </a:extLst>
              </a:tr>
              <a:tr h="72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高齢者生活支援施設を併設するサービス付き高齢者向け住宅の割合</a:t>
                      </a:r>
                      <a:endParaRPr lang="ja-JP" altLang="en-US" sz="12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６３％</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(H27)</a:t>
                      </a:r>
                    </a:p>
                  </a:txBody>
                  <a:tcPr marL="102349" marR="0" marT="0" marB="0" anchor="ctr">
                    <a:lnL w="12700" cap="flat" cmpd="sng" algn="ctr">
                      <a:solidFill>
                        <a:schemeClr val="bg1">
                          <a:lumMod val="95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６２％</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(H29)</a:t>
                      </a:r>
                    </a:p>
                  </a:txBody>
                  <a:tcPr marL="102349"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９０％</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(R7)</a:t>
                      </a:r>
                    </a:p>
                  </a:txBody>
                  <a:tcPr marL="102349" marR="0" marT="0" marB="0" anchor="ctr">
                    <a:lnL w="381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5"/>
                  </a:ext>
                </a:extLst>
              </a:tr>
              <a:tr h="72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マンションの建替え等の件数</a:t>
                      </a:r>
                      <a:endParaRPr lang="en-US" altLang="ja-JP" sz="12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約４０件</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(H27)</a:t>
                      </a:r>
                    </a:p>
                  </a:txBody>
                  <a:tcPr marL="102349" marR="0" marT="0" marB="0" anchor="ctr">
                    <a:lnL w="12700" cap="flat" cmpd="sng" algn="ctr">
                      <a:solidFill>
                        <a:schemeClr val="bg1">
                          <a:lumMod val="95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４３件</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(H30)</a:t>
                      </a:r>
                    </a:p>
                  </a:txBody>
                  <a:tcPr marL="3377" marR="3377" marT="3658"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おおむね倍増</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(R7)</a:t>
                      </a:r>
                    </a:p>
                  </a:txBody>
                  <a:tcPr marL="102349" marR="0" marT="0" marB="0" anchor="ctr">
                    <a:lnL w="381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6"/>
                  </a:ext>
                </a:extLst>
              </a:tr>
              <a:tr h="36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賃貸・売却用等以外の「その他空き家」数</a:t>
                      </a:r>
                      <a:endParaRPr lang="en-US" altLang="ja-JP" sz="12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２１万戸</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(H25)</a:t>
                      </a:r>
                    </a:p>
                  </a:txBody>
                  <a:tcPr marL="102349" marR="0" marT="0" marB="0" anchor="ctr">
                    <a:lnL w="12700" cap="flat" cmpd="sng" algn="ctr">
                      <a:solidFill>
                        <a:schemeClr val="bg1">
                          <a:lumMod val="95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290" rtl="0" eaLnBrk="1" fontAlgn="auto" latinLnBrk="0" hangingPunct="1">
                        <a:lnSpc>
                          <a:spcPct val="100000"/>
                        </a:lnSpc>
                        <a:spcBef>
                          <a:spcPts val="0"/>
                        </a:spcBef>
                        <a:spcAft>
                          <a:spcPts val="0"/>
                        </a:spcAft>
                        <a:buClrTx/>
                        <a:buSzTx/>
                        <a:buFontTx/>
                        <a:buNone/>
                        <a:tabLst/>
                        <a:defRPr/>
                      </a:pPr>
                      <a:r>
                        <a:rPr lang="ja-JP" altLang="en-US" sz="1200" b="0" i="0" dirty="0" smtClean="0">
                          <a:latin typeface="Meiryo UI" panose="020B0604030504040204" pitchFamily="50" charset="-128"/>
                          <a:ea typeface="Meiryo UI" panose="020B0604030504040204" pitchFamily="50" charset="-128"/>
                          <a:cs typeface="Meiryo UI" panose="020B0604030504040204" pitchFamily="50" charset="-128"/>
                        </a:rPr>
                        <a:t>２１万戸</a:t>
                      </a:r>
                      <a:endParaRPr lang="en-US" altLang="ja-JP" sz="1200" b="0" i="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290" rtl="0" eaLnBrk="1" fontAlgn="auto" latinLnBrk="0" hangingPunct="1">
                        <a:lnSpc>
                          <a:spcPct val="100000"/>
                        </a:lnSpc>
                        <a:spcBef>
                          <a:spcPts val="0"/>
                        </a:spcBef>
                        <a:spcAft>
                          <a:spcPts val="0"/>
                        </a:spcAft>
                        <a:buClrTx/>
                        <a:buSzTx/>
                        <a:buFontTx/>
                        <a:buNone/>
                        <a:tabLst/>
                        <a:defRPr/>
                      </a:pPr>
                      <a:r>
                        <a:rPr lang="ja-JP" altLang="en-US" sz="1200" b="0" i="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b="0" i="0" dirty="0" smtClean="0">
                          <a:latin typeface="Meiryo UI" panose="020B0604030504040204" pitchFamily="50" charset="-128"/>
                          <a:ea typeface="Meiryo UI" panose="020B0604030504040204" pitchFamily="50" charset="-128"/>
                          <a:cs typeface="Meiryo UI" panose="020B0604030504040204" pitchFamily="50" charset="-128"/>
                        </a:rPr>
                        <a:t>H30</a:t>
                      </a:r>
                      <a:r>
                        <a:rPr lang="ja-JP" altLang="en-US" sz="1200" b="0" i="0" dirty="0" smtClean="0">
                          <a:latin typeface="Meiryo UI" panose="020B0604030504040204" pitchFamily="50" charset="-128"/>
                          <a:ea typeface="Meiryo UI" panose="020B0604030504040204" pitchFamily="50" charset="-128"/>
                          <a:cs typeface="Meiryo UI" panose="020B0604030504040204" pitchFamily="50" charset="-128"/>
                        </a:rPr>
                        <a:t>）</a:t>
                      </a:r>
                      <a:endParaRPr lang="en-US" altLang="ja-JP" sz="1200" b="0" i="0" dirty="0" smtClean="0">
                        <a:latin typeface="Meiryo UI" panose="020B0604030504040204" pitchFamily="50" charset="-128"/>
                        <a:ea typeface="Meiryo UI" panose="020B0604030504040204" pitchFamily="50" charset="-128"/>
                        <a:cs typeface="Meiryo UI" panose="020B0604030504040204" pitchFamily="50" charset="-128"/>
                      </a:endParaRPr>
                    </a:p>
                  </a:txBody>
                  <a:tcPr marL="3377" marR="3377" marT="3658"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R7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年に約</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35</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万戸と推計される数を約</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25</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万戸程度に抑える</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(R7)</a:t>
                      </a:r>
                    </a:p>
                  </a:txBody>
                  <a:tcPr marL="102349" marR="0" marT="0" marB="0" anchor="ctr">
                    <a:lnL w="381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70968069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3"/>
          <p:cNvSpPr>
            <a:spLocks noGrp="1"/>
          </p:cNvSpPr>
          <p:nvPr>
            <p:ph type="sldNum" sz="quarter" idx="12"/>
          </p:nvPr>
        </p:nvSpPr>
        <p:spPr>
          <a:xfrm>
            <a:off x="8368281" y="6597352"/>
            <a:ext cx="775471" cy="270321"/>
          </a:xfrm>
        </p:spPr>
        <p:txBody>
          <a:bodyPr/>
          <a:lstStyle/>
          <a:p>
            <a:fld id="{6C81B660-91B5-4B89-8AE3-65DE466522A0}"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34</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３．環境にやさしく快適にくらすことができる住まいと都市の実現</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3647669456"/>
              </p:ext>
            </p:extLst>
          </p:nvPr>
        </p:nvGraphicFramePr>
        <p:xfrm>
          <a:off x="180000" y="555328"/>
          <a:ext cx="8784000" cy="4537018"/>
        </p:xfrm>
        <a:graphic>
          <a:graphicData uri="http://schemas.openxmlformats.org/drawingml/2006/table">
            <a:tbl>
              <a:tblPr firstRow="1" bandRow="1">
                <a:tableStyleId>{5C22544A-7EE6-4342-B048-85BDC9FD1C3A}</a:tableStyleId>
              </a:tblPr>
              <a:tblGrid>
                <a:gridCol w="4680000">
                  <a:extLst>
                    <a:ext uri="{9D8B030D-6E8A-4147-A177-3AD203B41FA5}">
                      <a16:colId xmlns:a16="http://schemas.microsoft.com/office/drawing/2014/main" val="20000"/>
                    </a:ext>
                  </a:extLst>
                </a:gridCol>
                <a:gridCol w="1368000">
                  <a:extLst>
                    <a:ext uri="{9D8B030D-6E8A-4147-A177-3AD203B41FA5}">
                      <a16:colId xmlns:a16="http://schemas.microsoft.com/office/drawing/2014/main" val="20001"/>
                    </a:ext>
                  </a:extLst>
                </a:gridCol>
                <a:gridCol w="1368000">
                  <a:extLst>
                    <a:ext uri="{9D8B030D-6E8A-4147-A177-3AD203B41FA5}">
                      <a16:colId xmlns:a16="http://schemas.microsoft.com/office/drawing/2014/main" val="20002"/>
                    </a:ext>
                  </a:extLst>
                </a:gridCol>
                <a:gridCol w="1368000">
                  <a:extLst>
                    <a:ext uri="{9D8B030D-6E8A-4147-A177-3AD203B41FA5}">
                      <a16:colId xmlns:a16="http://schemas.microsoft.com/office/drawing/2014/main" val="20003"/>
                    </a:ext>
                  </a:extLst>
                </a:gridCol>
              </a:tblGrid>
              <a:tr h="180000">
                <a:tc>
                  <a:txBody>
                    <a:bodyPr/>
                    <a:lstStyle/>
                    <a:p>
                      <a:pPr algn="ctr" fontAlgn="ctr">
                        <a:lnSpc>
                          <a:spcPct val="100000"/>
                        </a:lnSpc>
                      </a:pPr>
                      <a:r>
                        <a:rPr lang="ja-JP" altLang="en-US" sz="140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　項目</a:t>
                      </a:r>
                      <a:endPar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377" marR="3377" marT="3658" marB="0" anchor="ctr">
                    <a:lnR w="12700" cap="flat" cmpd="sng" algn="ctr">
                      <a:solidFill>
                        <a:schemeClr val="bg1">
                          <a:lumMod val="95000"/>
                        </a:schemeClr>
                      </a:solidFill>
                      <a:prstDash val="solid"/>
                      <a:round/>
                      <a:headEnd type="none" w="med" len="med"/>
                      <a:tailEnd type="none" w="med" len="med"/>
                    </a:lnR>
                  </a:tcPr>
                </a:tc>
                <a:tc>
                  <a:txBody>
                    <a:bodyPr/>
                    <a:lstStyle/>
                    <a:p>
                      <a:pPr algn="ctr" fontAlgn="ctr">
                        <a:lnSpc>
                          <a:spcPct val="100000"/>
                        </a:lnSpc>
                      </a:pPr>
                      <a:r>
                        <a:rPr lang="ja-JP" altLang="en-US" sz="140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当初</a:t>
                      </a:r>
                      <a:endPar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377" marR="3377" marT="3658" marB="0" anchor="ctr">
                    <a:lnL w="12700" cap="flat" cmpd="sng" algn="ctr">
                      <a:solidFill>
                        <a:schemeClr val="bg1">
                          <a:lumMod val="95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fontAlgn="ctr">
                        <a:lnSpc>
                          <a:spcPct val="100000"/>
                        </a:lnSpc>
                      </a:pPr>
                      <a:r>
                        <a:rPr lang="ja-JP" altLang="en-US" sz="140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現状</a:t>
                      </a:r>
                      <a:endPar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377" marR="3377" marT="3658"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fontAlgn="ctr">
                        <a:lnSpc>
                          <a:spcPct val="100000"/>
                        </a:lnSpc>
                      </a:pPr>
                      <a:r>
                        <a:rPr lang="ja-JP" altLang="en-US" sz="140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目標</a:t>
                      </a:r>
                      <a:endPar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377" marR="3377" marT="3658" marB="0" anchor="ctr">
                    <a:lnL w="381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72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大阪にみどりがあると感じる府民の割合</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約５割</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(H27)</a:t>
                      </a:r>
                    </a:p>
                  </a:txBody>
                  <a:tcPr marL="102349" marR="0" marT="0" marB="0" anchor="ctr">
                    <a:lnL w="12700" cap="flat" cmpd="sng" algn="ctr">
                      <a:solidFill>
                        <a:schemeClr val="bg1">
                          <a:lumMod val="95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５４．８％</a:t>
                      </a: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(R1)</a:t>
                      </a:r>
                    </a:p>
                  </a:txBody>
                  <a:tcPr marL="102349"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約８割</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(R7)</a:t>
                      </a:r>
                    </a:p>
                  </a:txBody>
                  <a:tcPr marL="102349" marR="0" marT="0" marB="0" anchor="ctr">
                    <a:lnL w="381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72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住まいの省エネ性能に満足している府民の割合</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５３．０％</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(H25)</a:t>
                      </a:r>
                    </a:p>
                  </a:txBody>
                  <a:tcPr marL="102349" marR="0" marT="0" marB="0" anchor="ctr">
                    <a:lnL w="12700" cap="flat" cmpd="sng" algn="ctr">
                      <a:solidFill>
                        <a:schemeClr val="bg1">
                          <a:lumMod val="95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lnSpc>
                          <a:spcPct val="100000"/>
                        </a:lnSpc>
                      </a:pP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６３．１％</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lgn="ctr">
                        <a:lnSpc>
                          <a:spcPct val="100000"/>
                        </a:lnSpc>
                      </a:pP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H30)</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６０％</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(R7)</a:t>
                      </a:r>
                    </a:p>
                  </a:txBody>
                  <a:tcPr marL="102349" marR="0" marT="0" marB="0" anchor="ctr">
                    <a:lnL w="381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72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市街地における緑被率</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１４％</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(H24)</a:t>
                      </a:r>
                    </a:p>
                  </a:txBody>
                  <a:tcPr marL="102349" marR="0" marT="0" marB="0" anchor="ctr">
                    <a:lnL w="12700" cap="flat" cmpd="sng" algn="ctr">
                      <a:solidFill>
                        <a:schemeClr val="bg1">
                          <a:lumMod val="95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lnSpc>
                          <a:spcPct val="100000"/>
                        </a:lnSpc>
                      </a:pPr>
                      <a:r>
                        <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２０％</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(R7)</a:t>
                      </a:r>
                    </a:p>
                  </a:txBody>
                  <a:tcPr marL="102349" marR="0" marT="0" marB="0" anchor="ctr">
                    <a:lnL w="381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72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新築住宅における長期優良住宅の割合</a:t>
                      </a:r>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７％</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(H27)</a:t>
                      </a:r>
                    </a:p>
                  </a:txBody>
                  <a:tcPr marL="102349" marR="0" marT="0" marB="0" anchor="ctr">
                    <a:lnL w="12700" cap="flat" cmpd="sng" algn="ctr">
                      <a:solidFill>
                        <a:schemeClr val="bg1">
                          <a:lumMod val="95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７％</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(H30)</a:t>
                      </a:r>
                    </a:p>
                  </a:txBody>
                  <a:tcPr marL="102349"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２０％</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(R7)</a:t>
                      </a:r>
                    </a:p>
                  </a:txBody>
                  <a:tcPr marL="102349" marR="0" marT="0" marB="0" anchor="ctr">
                    <a:lnL w="381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4"/>
                  </a:ext>
                </a:extLst>
              </a:tr>
              <a:tr h="72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断熱改修工事の年間実施戸数</a:t>
                      </a:r>
                      <a:endParaRPr lang="ja-JP" altLang="en-US" sz="12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約６，５００戸</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(H25)</a:t>
                      </a:r>
                    </a:p>
                  </a:txBody>
                  <a:tcPr marL="102349" marR="0" marT="0" marB="0" anchor="ctr">
                    <a:lnL w="12700" cap="flat" cmpd="sng" algn="ctr">
                      <a:solidFill>
                        <a:schemeClr val="bg1">
                          <a:lumMod val="95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indent="0" algn="ctr">
                        <a:lnSpc>
                          <a:spcPct val="100000"/>
                        </a:lnSpc>
                      </a:pP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約７，４００戸</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lnSpc>
                          <a:spcPct val="100000"/>
                        </a:lnSpc>
                      </a:pP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H30</a:t>
                      </a: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約１０，０００戸</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(R7)</a:t>
                      </a:r>
                    </a:p>
                  </a:txBody>
                  <a:tcPr marL="102349" marR="0" marT="0" marB="0" anchor="ctr">
                    <a:lnL w="381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5"/>
                  </a:ext>
                </a:extLst>
              </a:tr>
              <a:tr h="72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一定の省エネ性能を有する住宅の割合</a:t>
                      </a:r>
                      <a:endParaRPr lang="en-US" altLang="ja-JP" sz="12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１３．３％</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(H25)</a:t>
                      </a:r>
                    </a:p>
                  </a:txBody>
                  <a:tcPr marL="102349" marR="0" marT="0" marB="0" anchor="ctr">
                    <a:lnL w="12700" cap="flat" cmpd="sng" algn="ctr">
                      <a:solidFill>
                        <a:schemeClr val="bg1">
                          <a:lumMod val="95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indent="0" algn="ctr">
                        <a:lnSpc>
                          <a:spcPct val="100000"/>
                        </a:lnSpc>
                        <a:tabLst>
                          <a:tab pos="901700" algn="l"/>
                        </a:tabLst>
                      </a:pP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１７．６％</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indent="0" algn="ctr">
                        <a:lnSpc>
                          <a:spcPct val="100000"/>
                        </a:lnSpc>
                        <a:tabLst>
                          <a:tab pos="901700" algn="l"/>
                        </a:tabLst>
                      </a:pP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H30)</a:t>
                      </a:r>
                      <a:endParaRPr lang="ja-JP" altLang="en-US" sz="1200" b="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77" marR="3377" marT="3658"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おおむね３割</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(R2)</a:t>
                      </a:r>
                    </a:p>
                  </a:txBody>
                  <a:tcPr marL="102349" marR="0" marT="0" marB="0" anchor="ctr">
                    <a:lnL w="381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276640203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スライド番号プレースホルダー 3"/>
          <p:cNvSpPr>
            <a:spLocks noGrp="1"/>
          </p:cNvSpPr>
          <p:nvPr>
            <p:ph type="sldNum" sz="quarter" idx="12"/>
          </p:nvPr>
        </p:nvSpPr>
        <p:spPr>
          <a:xfrm>
            <a:off x="8368281" y="6597352"/>
            <a:ext cx="775471" cy="270321"/>
          </a:xfrm>
        </p:spPr>
        <p:txBody>
          <a:bodyPr/>
          <a:lstStyle/>
          <a:p>
            <a:fld id="{6C81B660-91B5-4B89-8AE3-65DE466522A0}"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35</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４</a:t>
            </a:r>
            <a:r>
              <a:rPr lang="ja-JP" altLang="en-US" sz="2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．安全を支える住まいと都市の実現</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119437910"/>
              </p:ext>
            </p:extLst>
          </p:nvPr>
        </p:nvGraphicFramePr>
        <p:xfrm>
          <a:off x="180000" y="585991"/>
          <a:ext cx="8784000" cy="5977018"/>
        </p:xfrm>
        <a:graphic>
          <a:graphicData uri="http://schemas.openxmlformats.org/drawingml/2006/table">
            <a:tbl>
              <a:tblPr firstRow="1" bandRow="1">
                <a:tableStyleId>{5C22544A-7EE6-4342-B048-85BDC9FD1C3A}</a:tableStyleId>
              </a:tblPr>
              <a:tblGrid>
                <a:gridCol w="4680000">
                  <a:extLst>
                    <a:ext uri="{9D8B030D-6E8A-4147-A177-3AD203B41FA5}">
                      <a16:colId xmlns:a16="http://schemas.microsoft.com/office/drawing/2014/main" val="20000"/>
                    </a:ext>
                  </a:extLst>
                </a:gridCol>
                <a:gridCol w="1368000">
                  <a:extLst>
                    <a:ext uri="{9D8B030D-6E8A-4147-A177-3AD203B41FA5}">
                      <a16:colId xmlns:a16="http://schemas.microsoft.com/office/drawing/2014/main" val="20001"/>
                    </a:ext>
                  </a:extLst>
                </a:gridCol>
                <a:gridCol w="1368000">
                  <a:extLst>
                    <a:ext uri="{9D8B030D-6E8A-4147-A177-3AD203B41FA5}">
                      <a16:colId xmlns:a16="http://schemas.microsoft.com/office/drawing/2014/main" val="20002"/>
                    </a:ext>
                  </a:extLst>
                </a:gridCol>
                <a:gridCol w="1368000">
                  <a:extLst>
                    <a:ext uri="{9D8B030D-6E8A-4147-A177-3AD203B41FA5}">
                      <a16:colId xmlns:a16="http://schemas.microsoft.com/office/drawing/2014/main" val="20003"/>
                    </a:ext>
                  </a:extLst>
                </a:gridCol>
              </a:tblGrid>
              <a:tr h="180000">
                <a:tc>
                  <a:txBody>
                    <a:bodyPr/>
                    <a:lstStyle/>
                    <a:p>
                      <a:pPr algn="ctr" fontAlgn="ctr">
                        <a:lnSpc>
                          <a:spcPct val="100000"/>
                        </a:lnSpc>
                      </a:pPr>
                      <a:r>
                        <a:rPr lang="ja-JP" altLang="en-US" sz="140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　項目</a:t>
                      </a:r>
                      <a:endPar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377" marR="3377" marT="3658" marB="0" anchor="ctr">
                    <a:lnR w="12700" cap="flat" cmpd="sng" algn="ctr">
                      <a:solidFill>
                        <a:schemeClr val="bg1">
                          <a:lumMod val="95000"/>
                        </a:schemeClr>
                      </a:solidFill>
                      <a:prstDash val="solid"/>
                      <a:round/>
                      <a:headEnd type="none" w="med" len="med"/>
                      <a:tailEnd type="none" w="med" len="med"/>
                    </a:lnR>
                  </a:tcPr>
                </a:tc>
                <a:tc>
                  <a:txBody>
                    <a:bodyPr/>
                    <a:lstStyle/>
                    <a:p>
                      <a:pPr algn="ctr" fontAlgn="ctr">
                        <a:lnSpc>
                          <a:spcPct val="100000"/>
                        </a:lnSpc>
                      </a:pPr>
                      <a:r>
                        <a:rPr lang="ja-JP" altLang="en-US" sz="140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当初</a:t>
                      </a:r>
                      <a:endPar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377" marR="3377" marT="3658" marB="0" anchor="ctr">
                    <a:lnL w="12700" cap="flat" cmpd="sng" algn="ctr">
                      <a:solidFill>
                        <a:schemeClr val="bg1">
                          <a:lumMod val="95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fontAlgn="ctr">
                        <a:lnSpc>
                          <a:spcPct val="100000"/>
                        </a:lnSpc>
                      </a:pPr>
                      <a:r>
                        <a:rPr lang="ja-JP" altLang="en-US" sz="140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現状</a:t>
                      </a:r>
                      <a:endPar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377" marR="3377" marT="3658"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fontAlgn="ctr">
                        <a:lnSpc>
                          <a:spcPct val="100000"/>
                        </a:lnSpc>
                      </a:pPr>
                      <a:r>
                        <a:rPr lang="ja-JP" altLang="en-US" sz="140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目標</a:t>
                      </a:r>
                      <a:endPar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377" marR="3377" marT="3658" marB="0" anchor="ctr">
                    <a:lnL w="381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72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大阪が災害に強いまちだと思っている府民の割合</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４３．５％</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(H27)</a:t>
                      </a:r>
                    </a:p>
                  </a:txBody>
                  <a:tcPr marL="102349" marR="0" marT="0" marB="0" anchor="ctr">
                    <a:lnL w="12700" cap="flat" cmpd="sng" algn="ctr">
                      <a:solidFill>
                        <a:schemeClr val="bg1">
                          <a:lumMod val="95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５２．１％</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(R1)</a:t>
                      </a:r>
                    </a:p>
                  </a:txBody>
                  <a:tcPr marL="102349"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５５％</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(R7)</a:t>
                      </a:r>
                    </a:p>
                  </a:txBody>
                  <a:tcPr marL="102349" marR="0" marT="0" marB="0" anchor="ctr">
                    <a:lnL w="381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72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治安が良いと感じる府民の割合</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２０．９％</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(H27)</a:t>
                      </a:r>
                    </a:p>
                  </a:txBody>
                  <a:tcPr marL="102349" marR="0" marT="0" marB="0" anchor="ctr">
                    <a:lnL w="12700" cap="flat" cmpd="sng" algn="ctr">
                      <a:solidFill>
                        <a:schemeClr val="bg1">
                          <a:lumMod val="95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３１．１％</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(R1)</a:t>
                      </a:r>
                    </a:p>
                  </a:txBody>
                  <a:tcPr marL="102349"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４０％</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(R7)</a:t>
                      </a:r>
                    </a:p>
                  </a:txBody>
                  <a:tcPr marL="102349" marR="0" marT="0" marB="0" anchor="ctr">
                    <a:lnL w="381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72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地震時の住宅の安全性に対して満足している府民の割合</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４７．０％</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(H25)</a:t>
                      </a:r>
                    </a:p>
                  </a:txBody>
                  <a:tcPr marL="102349" marR="0" marT="0" marB="0" anchor="ctr">
                    <a:lnL w="12700" cap="flat" cmpd="sng" algn="ctr">
                      <a:solidFill>
                        <a:schemeClr val="bg1">
                          <a:lumMod val="95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５０．０％</a:t>
                      </a:r>
                      <a:endParaRPr lang="en-US" altLang="ja-JP" sz="1200" b="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(H30)</a:t>
                      </a:r>
                    </a:p>
                  </a:txBody>
                  <a:tcPr marL="102349"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６０％</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(R7)</a:t>
                      </a:r>
                    </a:p>
                  </a:txBody>
                  <a:tcPr marL="102349" marR="0" marT="0" marB="0" anchor="ctr">
                    <a:lnL w="381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72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地震時等に著しく危険な密集市街地の面積</a:t>
                      </a:r>
                      <a:endParaRPr kumimoji="1" lang="ja-JP" altLang="en-US" sz="1200" b="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２，２４８ｈａ</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(H26)</a:t>
                      </a:r>
                    </a:p>
                  </a:txBody>
                  <a:tcPr marL="102349" marR="0" marT="0" marB="0" anchor="ctr">
                    <a:lnL w="12700" cap="flat" cmpd="sng" algn="ctr">
                      <a:solidFill>
                        <a:schemeClr val="bg1">
                          <a:lumMod val="95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lnSpc>
                          <a:spcPct val="100000"/>
                        </a:lnSpc>
                      </a:pP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１，８８５ｈａ</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290" rtl="0" eaLnBrk="1" fontAlgn="auto" latinLnBrk="0" hangingPunct="1">
                        <a:lnSpc>
                          <a:spcPct val="100000"/>
                        </a:lnSpc>
                        <a:spcBef>
                          <a:spcPts val="0"/>
                        </a:spcBef>
                        <a:spcAft>
                          <a:spcPts val="0"/>
                        </a:spcAft>
                        <a:buClrTx/>
                        <a:buSzTx/>
                        <a:buFontTx/>
                        <a:buNone/>
                        <a:tabLst/>
                        <a:defRPr/>
                      </a:pP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(H30)</a:t>
                      </a:r>
                    </a:p>
                  </a:txBody>
                  <a:tcPr marL="102349"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解消</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(R2)</a:t>
                      </a:r>
                    </a:p>
                  </a:txBody>
                  <a:tcPr marL="102349" marR="0" marT="0" marB="0" anchor="ctr">
                    <a:lnL w="381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4"/>
                  </a:ext>
                </a:extLst>
              </a:tr>
              <a:tr h="72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住宅の耐震化率</a:t>
                      </a:r>
                      <a:endParaRPr lang="ja-JP" altLang="en-US" sz="12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８３．５％</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(H27)</a:t>
                      </a:r>
                    </a:p>
                  </a:txBody>
                  <a:tcPr marL="102349" marR="0" marT="0" marB="0" anchor="ctr">
                    <a:lnL w="12700" cap="flat" cmpd="sng" algn="ctr">
                      <a:solidFill>
                        <a:schemeClr val="bg1">
                          <a:lumMod val="95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９５％</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(R7)</a:t>
                      </a:r>
                    </a:p>
                  </a:txBody>
                  <a:tcPr marL="102349" marR="0" marT="0" marB="0" anchor="ctr">
                    <a:lnL w="381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5"/>
                  </a:ext>
                </a:extLst>
              </a:tr>
              <a:tr h="72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多数の者が利用する建築物の耐震化率</a:t>
                      </a:r>
                      <a:endParaRPr lang="en-US" altLang="ja-JP" sz="12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９０．３％</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(H27)</a:t>
                      </a:r>
                    </a:p>
                  </a:txBody>
                  <a:tcPr marL="102349" marR="0" marT="0" marB="0" anchor="ctr">
                    <a:lnL w="12700" cap="flat" cmpd="sng" algn="ctr">
                      <a:solidFill>
                        <a:schemeClr val="bg1">
                          <a:lumMod val="95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77" marR="3377" marT="3658"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９５％</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R2)</a:t>
                      </a:r>
                    </a:p>
                  </a:txBody>
                  <a:tcPr marL="102349" marR="0" marT="0" marB="0" anchor="ctr">
                    <a:lnL w="381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6"/>
                  </a:ext>
                </a:extLst>
              </a:tr>
              <a:tr h="72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b="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腐朽・破損のある空家の割合</a:t>
                      </a:r>
                      <a:endParaRPr lang="en-US" altLang="ja-JP" sz="12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２６．８％</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(H25)</a:t>
                      </a:r>
                    </a:p>
                  </a:txBody>
                  <a:tcPr marL="102349" marR="0" marT="0" marB="0" anchor="ctr">
                    <a:lnL w="12700" cap="flat" cmpd="sng" algn="ctr">
                      <a:solidFill>
                        <a:schemeClr val="bg1">
                          <a:lumMod val="95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290" rtl="0" eaLnBrk="1" fontAlgn="auto" latinLnBrk="0" hangingPunct="1">
                        <a:lnSpc>
                          <a:spcPct val="100000"/>
                        </a:lnSpc>
                        <a:spcBef>
                          <a:spcPts val="0"/>
                        </a:spcBef>
                        <a:spcAft>
                          <a:spcPts val="0"/>
                        </a:spcAft>
                        <a:buClrTx/>
                        <a:buSzTx/>
                        <a:buFontTx/>
                        <a:buNone/>
                        <a:tabLst/>
                        <a:defRPr/>
                      </a:pP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２３．６％</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290" rtl="0" eaLnBrk="1" fontAlgn="auto" latinLnBrk="0" hangingPunct="1">
                        <a:lnSpc>
                          <a:spcPct val="100000"/>
                        </a:lnSpc>
                        <a:spcBef>
                          <a:spcPts val="0"/>
                        </a:spcBef>
                        <a:spcAft>
                          <a:spcPts val="0"/>
                        </a:spcAft>
                        <a:buClrTx/>
                        <a:buSzTx/>
                        <a:buFontTx/>
                        <a:buNone/>
                        <a:tabLst/>
                        <a:defRPr/>
                      </a:pP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H30)</a:t>
                      </a:r>
                    </a:p>
                  </a:txBody>
                  <a:tcPr marL="3377" marR="3377" marT="3658"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おおむね１割以下</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(R7)</a:t>
                      </a:r>
                    </a:p>
                  </a:txBody>
                  <a:tcPr marL="102349" marR="0" marT="0" marB="0" anchor="ctr">
                    <a:lnL w="381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7"/>
                  </a:ext>
                </a:extLst>
              </a:tr>
              <a:tr h="72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空家を適正に管理している所有者の割合</a:t>
                      </a:r>
                      <a:endParaRPr lang="ja-JP" altLang="en-US" sz="12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６５．９％</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(H25)</a:t>
                      </a:r>
                    </a:p>
                  </a:txBody>
                  <a:tcPr marL="102349" marR="0" marT="0" marB="0" anchor="ctr">
                    <a:lnL w="12700" cap="flat" cmpd="sng" algn="ctr">
                      <a:solidFill>
                        <a:schemeClr val="bg1">
                          <a:lumMod val="95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lnSpc>
                          <a:spcPct val="100000"/>
                        </a:lnSpc>
                      </a:pP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marL="3377" marR="3377" marT="3658"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１００％</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(R7)</a:t>
                      </a:r>
                    </a:p>
                  </a:txBody>
                  <a:tcPr marL="102349" marR="0" marT="0" marB="0" anchor="ctr">
                    <a:lnL w="381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69693301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1"/>
          <p:cNvSpPr>
            <a:spLocks noChangeArrowheads="1"/>
          </p:cNvSpPr>
          <p:nvPr/>
        </p:nvSpPr>
        <p:spPr bwMode="auto">
          <a:xfrm>
            <a:off x="0" y="1"/>
            <a:ext cx="9144000" cy="432000"/>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５</a:t>
            </a:r>
            <a:r>
              <a:rPr lang="ja-JP" altLang="en-US" sz="20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．安心してくらすことができる住まいと都市の実現</a:t>
            </a:r>
            <a:endParaRPr lang="ja-JP" altLang="en-US" sz="20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graphicFrame>
        <p:nvGraphicFramePr>
          <p:cNvPr id="5" name="表 4"/>
          <p:cNvGraphicFramePr>
            <a:graphicFrameLocks noGrp="1"/>
          </p:cNvGraphicFramePr>
          <p:nvPr>
            <p:extLst>
              <p:ext uri="{D42A27DB-BD31-4B8C-83A1-F6EECF244321}">
                <p14:modId xmlns:p14="http://schemas.microsoft.com/office/powerpoint/2010/main" val="237635036"/>
              </p:ext>
            </p:extLst>
          </p:nvPr>
        </p:nvGraphicFramePr>
        <p:xfrm>
          <a:off x="180000" y="513354"/>
          <a:ext cx="8784000" cy="6191578"/>
        </p:xfrm>
        <a:graphic>
          <a:graphicData uri="http://schemas.openxmlformats.org/drawingml/2006/table">
            <a:tbl>
              <a:tblPr firstRow="1" bandRow="1">
                <a:tableStyleId>{5C22544A-7EE6-4342-B048-85BDC9FD1C3A}</a:tableStyleId>
              </a:tblPr>
              <a:tblGrid>
                <a:gridCol w="4680000">
                  <a:extLst>
                    <a:ext uri="{9D8B030D-6E8A-4147-A177-3AD203B41FA5}">
                      <a16:colId xmlns:a16="http://schemas.microsoft.com/office/drawing/2014/main" val="20000"/>
                    </a:ext>
                  </a:extLst>
                </a:gridCol>
                <a:gridCol w="1368000">
                  <a:extLst>
                    <a:ext uri="{9D8B030D-6E8A-4147-A177-3AD203B41FA5}">
                      <a16:colId xmlns:a16="http://schemas.microsoft.com/office/drawing/2014/main" val="20001"/>
                    </a:ext>
                  </a:extLst>
                </a:gridCol>
                <a:gridCol w="1368000">
                  <a:extLst>
                    <a:ext uri="{9D8B030D-6E8A-4147-A177-3AD203B41FA5}">
                      <a16:colId xmlns:a16="http://schemas.microsoft.com/office/drawing/2014/main" val="20002"/>
                    </a:ext>
                  </a:extLst>
                </a:gridCol>
                <a:gridCol w="1368000">
                  <a:extLst>
                    <a:ext uri="{9D8B030D-6E8A-4147-A177-3AD203B41FA5}">
                      <a16:colId xmlns:a16="http://schemas.microsoft.com/office/drawing/2014/main" val="20003"/>
                    </a:ext>
                  </a:extLst>
                </a:gridCol>
              </a:tblGrid>
              <a:tr h="0">
                <a:tc>
                  <a:txBody>
                    <a:bodyPr/>
                    <a:lstStyle/>
                    <a:p>
                      <a:pPr algn="ctr" fontAlgn="ctr">
                        <a:lnSpc>
                          <a:spcPct val="100000"/>
                        </a:lnSpc>
                      </a:pPr>
                      <a:r>
                        <a:rPr lang="ja-JP" altLang="en-US" sz="140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　項目</a:t>
                      </a:r>
                      <a:endPar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377" marR="3377" marT="3658" marB="0" anchor="ctr">
                    <a:lnR w="12700" cap="flat" cmpd="sng" algn="ctr">
                      <a:solidFill>
                        <a:schemeClr val="bg1">
                          <a:lumMod val="95000"/>
                        </a:schemeClr>
                      </a:solidFill>
                      <a:prstDash val="solid"/>
                      <a:round/>
                      <a:headEnd type="none" w="med" len="med"/>
                      <a:tailEnd type="none" w="med" len="med"/>
                    </a:lnR>
                  </a:tcPr>
                </a:tc>
                <a:tc>
                  <a:txBody>
                    <a:bodyPr/>
                    <a:lstStyle/>
                    <a:p>
                      <a:pPr algn="ctr" fontAlgn="ctr">
                        <a:lnSpc>
                          <a:spcPct val="100000"/>
                        </a:lnSpc>
                      </a:pPr>
                      <a:r>
                        <a:rPr lang="ja-JP" altLang="en-US" sz="140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当初</a:t>
                      </a:r>
                      <a:endPar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377" marR="3377" marT="3658" marB="0" anchor="ctr">
                    <a:lnL w="12700" cap="flat" cmpd="sng" algn="ctr">
                      <a:solidFill>
                        <a:schemeClr val="bg1">
                          <a:lumMod val="95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fontAlgn="ctr">
                        <a:lnSpc>
                          <a:spcPct val="100000"/>
                        </a:lnSpc>
                      </a:pPr>
                      <a:r>
                        <a:rPr lang="ja-JP" altLang="en-US" sz="140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現状</a:t>
                      </a:r>
                      <a:endPar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377" marR="3377" marT="3658"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tcPr>
                </a:tc>
                <a:tc>
                  <a:txBody>
                    <a:bodyPr/>
                    <a:lstStyle/>
                    <a:p>
                      <a:pPr algn="ctr" fontAlgn="ctr">
                        <a:lnSpc>
                          <a:spcPct val="100000"/>
                        </a:lnSpc>
                      </a:pPr>
                      <a:r>
                        <a:rPr lang="ja-JP" altLang="en-US" sz="1400" b="1" i="0" u="none" strike="noStrike" dirty="0" smtClean="0">
                          <a:solidFill>
                            <a:schemeClr val="bg1"/>
                          </a:solidFill>
                          <a:effectLst/>
                          <a:latin typeface="Meiryo UI" panose="020B0604030504040204" pitchFamily="50" charset="-128"/>
                          <a:ea typeface="Meiryo UI" panose="020B0604030504040204" pitchFamily="50" charset="-128"/>
                          <a:cs typeface="Meiryo UI" panose="020B0604030504040204" pitchFamily="50" charset="-128"/>
                        </a:rPr>
                        <a:t>目標</a:t>
                      </a:r>
                      <a:endParaRPr lang="ja-JP" altLang="en-US" sz="1400" b="1" i="0" u="none" strike="noStrike" dirty="0">
                        <a:solidFill>
                          <a:schemeClr val="bg1"/>
                        </a:solidFill>
                        <a:effectLst/>
                        <a:latin typeface="Meiryo UI" panose="020B0604030504040204" pitchFamily="50" charset="-128"/>
                        <a:ea typeface="Meiryo UI" panose="020B0604030504040204" pitchFamily="50" charset="-128"/>
                        <a:cs typeface="Meiryo UI" panose="020B0604030504040204" pitchFamily="50" charset="-128"/>
                      </a:endParaRPr>
                    </a:p>
                  </a:txBody>
                  <a:tcPr marL="3377" marR="3377" marT="3658" marB="0" anchor="ctr">
                    <a:lnL w="381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0"/>
                  </a:ext>
                </a:extLst>
              </a:tr>
              <a:tr h="54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自分の住んでいる地域に愛着を感じる府民の割合</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７４．２％</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(H27)</a:t>
                      </a:r>
                    </a:p>
                  </a:txBody>
                  <a:tcPr marL="102349" marR="0" marT="0" marB="0" anchor="ctr">
                    <a:lnL w="12700" cap="flat" cmpd="sng" algn="ctr">
                      <a:solidFill>
                        <a:schemeClr val="bg1">
                          <a:lumMod val="95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７２．６％</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(R1)</a:t>
                      </a:r>
                    </a:p>
                  </a:txBody>
                  <a:tcPr marL="102349"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７５％</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(R7)</a:t>
                      </a:r>
                    </a:p>
                  </a:txBody>
                  <a:tcPr marL="102349" marR="0" marT="0" marB="0" anchor="ctr">
                    <a:lnL w="381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1"/>
                  </a:ext>
                </a:extLst>
              </a:tr>
              <a:tr h="54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まちのバリアフリー化の状況に満足している府民の割合</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４５．１％</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(H25)</a:t>
                      </a:r>
                    </a:p>
                  </a:txBody>
                  <a:tcPr marL="102349" marR="0" marT="0" marB="0" anchor="ctr">
                    <a:lnL w="12700" cap="flat" cmpd="sng" algn="ctr">
                      <a:solidFill>
                        <a:schemeClr val="bg1">
                          <a:lumMod val="95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４７．９％</a:t>
                      </a:r>
                      <a:endParaRPr lang="en-US" altLang="ja-JP" sz="1200" b="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H30)</a:t>
                      </a:r>
                    </a:p>
                  </a:txBody>
                  <a:tcPr marL="102349"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５５％</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(R7)</a:t>
                      </a:r>
                    </a:p>
                  </a:txBody>
                  <a:tcPr marL="102349" marR="0" marT="0" marB="0" anchor="ctr">
                    <a:lnL w="381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2"/>
                  </a:ext>
                </a:extLst>
              </a:tr>
              <a:tr h="54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近隣の人たちやコミュニティの関わりに満足している府民の割合</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６７．０％</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(H25)</a:t>
                      </a:r>
                    </a:p>
                  </a:txBody>
                  <a:tcPr marL="102349" marR="0" marT="0" marB="0" anchor="ctr">
                    <a:lnL w="12700" cap="flat" cmpd="sng" algn="ctr">
                      <a:solidFill>
                        <a:schemeClr val="bg1">
                          <a:lumMod val="95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７９．２％</a:t>
                      </a:r>
                      <a:endParaRPr lang="en-US" altLang="ja-JP" sz="1200" b="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b="0" dirty="0" smtClean="0">
                          <a:latin typeface="Meiryo UI" panose="020B0604030504040204" pitchFamily="50" charset="-128"/>
                          <a:ea typeface="Meiryo UI" panose="020B0604030504040204" pitchFamily="50" charset="-128"/>
                          <a:cs typeface="Meiryo UI" panose="020B0604030504040204" pitchFamily="50" charset="-128"/>
                        </a:rPr>
                        <a:t>（</a:t>
                      </a:r>
                      <a:r>
                        <a:rPr lang="en-US" altLang="ja-JP" sz="1200" b="0" dirty="0" smtClean="0">
                          <a:latin typeface="Meiryo UI" panose="020B0604030504040204" pitchFamily="50" charset="-128"/>
                          <a:ea typeface="Meiryo UI" panose="020B0604030504040204" pitchFamily="50" charset="-128"/>
                          <a:cs typeface="Meiryo UI" panose="020B0604030504040204" pitchFamily="50" charset="-128"/>
                        </a:rPr>
                        <a:t>H30)</a:t>
                      </a:r>
                    </a:p>
                  </a:txBody>
                  <a:tcPr marL="102349"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７５％</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(R7)</a:t>
                      </a:r>
                    </a:p>
                  </a:txBody>
                  <a:tcPr marL="102349" marR="0" marT="0" marB="0" anchor="ctr">
                    <a:lnL w="381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3"/>
                  </a:ext>
                </a:extLst>
              </a:tr>
              <a:tr h="540000">
                <a:tc>
                  <a:txBody>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鉄道駅舎のバリアフリー化率</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８６．２％</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(H26)</a:t>
                      </a:r>
                    </a:p>
                  </a:txBody>
                  <a:tcPr marL="102349" marR="0" marT="0" marB="0" anchor="ctr">
                    <a:lnL w="12700" cap="flat" cmpd="sng" algn="ctr">
                      <a:solidFill>
                        <a:schemeClr val="bg1">
                          <a:lumMod val="95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lnSpc>
                          <a:spcPct val="100000"/>
                        </a:lnSpc>
                      </a:pPr>
                      <a:r>
                        <a:rPr lang="ja-JP" altLang="en-US"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８６．４％</a:t>
                      </a:r>
                      <a:endParaRPr lang="en-US" altLang="ja-JP" sz="1200" b="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290" rtl="0" eaLnBrk="1" fontAlgn="auto" latinLnBrk="0" hangingPunct="1">
                        <a:lnSpc>
                          <a:spcPct val="100000"/>
                        </a:lnSpc>
                        <a:spcBef>
                          <a:spcPts val="0"/>
                        </a:spcBef>
                        <a:spcAft>
                          <a:spcPts val="0"/>
                        </a:spcAft>
                        <a:buClrTx/>
                        <a:buSzTx/>
                        <a:buFontTx/>
                        <a:buNone/>
                        <a:tabLst/>
                        <a:defRPr/>
                      </a:pP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(H30)</a:t>
                      </a:r>
                    </a:p>
                  </a:txBody>
                  <a:tcPr marL="102349"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１００％</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(R2)</a:t>
                      </a:r>
                    </a:p>
                  </a:txBody>
                  <a:tcPr marL="102349" marR="0" marT="0" marB="0" anchor="ctr">
                    <a:lnL w="381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4"/>
                  </a:ext>
                </a:extLst>
              </a:tr>
              <a:tr h="54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高齢者の居住する住宅のバリアフリー化率</a:t>
                      </a:r>
                      <a:endParaRPr lang="ja-JP" altLang="en-US" sz="12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６０％</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(H25)</a:t>
                      </a:r>
                    </a:p>
                  </a:txBody>
                  <a:tcPr marL="102349" marR="0" marT="0" marB="0" anchor="ctr">
                    <a:lnL w="12700" cap="flat" cmpd="sng" algn="ctr">
                      <a:solidFill>
                        <a:schemeClr val="bg1">
                          <a:lumMod val="95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７５％</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(R7)</a:t>
                      </a:r>
                    </a:p>
                  </a:txBody>
                  <a:tcPr marL="102349" marR="0" marT="0" marB="0" anchor="ctr">
                    <a:lnL w="381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5"/>
                  </a:ext>
                </a:extLst>
              </a:tr>
              <a:tr h="36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賃貸住宅における入居差別の状況</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（①高齢者　②</a:t>
                      </a:r>
                      <a:r>
                        <a:rPr lang="ja-JP" altLang="en-US" sz="1200" dirty="0" err="1" smtClean="0">
                          <a:latin typeface="Meiryo UI" panose="020B0604030504040204" pitchFamily="50" charset="-128"/>
                          <a:ea typeface="Meiryo UI" panose="020B0604030504040204" pitchFamily="50" charset="-128"/>
                          <a:cs typeface="Meiryo UI" panose="020B0604030504040204" pitchFamily="50" charset="-128"/>
                        </a:rPr>
                        <a:t>障がい</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者　③母子（父子）家庭　④外国人）</a:t>
                      </a:r>
                    </a:p>
                  </a:txBody>
                  <a:tcPr marL="102349" marR="0" marT="0" marB="0" anchor="ctr">
                    <a:lnR w="12700" cap="flat" cmpd="sng" algn="ctr">
                      <a:solidFill>
                        <a:schemeClr val="bg1">
                          <a:lumMod val="95000"/>
                        </a:schemeClr>
                      </a:solidFill>
                      <a:prstDash val="solid"/>
                      <a:round/>
                      <a:headEnd type="none" w="med" len="med"/>
                      <a:tailEnd type="none" w="med" len="med"/>
                    </a:lnR>
                  </a:tcPr>
                </a:tc>
                <a:tc>
                  <a:txBody>
                    <a:bodyPr/>
                    <a:lstStyle/>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①３０．０％</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②１４．１％</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③６．４％</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l"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④２３．２％</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(H27)</a:t>
                      </a:r>
                    </a:p>
                  </a:txBody>
                  <a:tcPr marL="102349" marR="0" marT="0" marB="0" anchor="ctr">
                    <a:lnL w="12700" cap="flat" cmpd="sng" algn="ctr">
                      <a:solidFill>
                        <a:schemeClr val="bg1">
                          <a:lumMod val="95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3377" marR="3377" marT="3658"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解消</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(R2)</a:t>
                      </a:r>
                    </a:p>
                  </a:txBody>
                  <a:tcPr marL="102349" marR="0" marT="0" marB="0" anchor="ctr">
                    <a:lnL w="381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6"/>
                  </a:ext>
                </a:extLst>
              </a:tr>
              <a:tr h="5400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ja-JP" altLang="en-US" sz="1200" b="1"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一定の質を備えた</a:t>
                      </a: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あんしん賃貸住宅の数</a:t>
                      </a:r>
                      <a:endPar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約５千戸</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(H27)</a:t>
                      </a:r>
                    </a:p>
                  </a:txBody>
                  <a:tcPr marL="102349" marR="0" marT="0" marB="0" anchor="ctr">
                    <a:lnL w="12700" cap="flat" cmpd="sng" algn="ctr">
                      <a:solidFill>
                        <a:schemeClr val="bg1">
                          <a:lumMod val="95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１３，６３０戸</a:t>
                      </a:r>
                      <a:endPar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(H30)</a:t>
                      </a:r>
                    </a:p>
                  </a:txBody>
                  <a:tcPr marL="3377" marR="3377" marT="3658"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約２万戸</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(R7)</a:t>
                      </a:r>
                    </a:p>
                  </a:txBody>
                  <a:tcPr marL="102349" marR="0" marT="0" marB="0" anchor="ctr">
                    <a:lnL w="381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7"/>
                  </a:ext>
                </a:extLst>
              </a:tr>
              <a:tr h="540000">
                <a:tc>
                  <a:txBody>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土地取引等における差別の状況</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１６．３％</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(H27)</a:t>
                      </a:r>
                    </a:p>
                  </a:txBody>
                  <a:tcPr marL="102349" marR="0" marT="0" marB="0" anchor="ctr">
                    <a:lnL w="12700" cap="flat" cmpd="sng" algn="ctr">
                      <a:solidFill>
                        <a:schemeClr val="bg1">
                          <a:lumMod val="95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algn="ctr">
                        <a:lnSpc>
                          <a:spcPct val="100000"/>
                        </a:lnSpc>
                      </a:pP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marL="3377" marR="3377" marT="3658"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解消</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(R2)</a:t>
                      </a:r>
                    </a:p>
                  </a:txBody>
                  <a:tcPr marL="102349" marR="0" marT="0" marB="0" anchor="ctr">
                    <a:lnL w="381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8"/>
                  </a:ext>
                </a:extLst>
              </a:tr>
              <a:tr h="36000">
                <a:tc>
                  <a:txBody>
                    <a:bodyPr/>
                    <a:lstStyle/>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宅地建物取引業者の人権意識</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①宅地建物取引業法に基づく指導監督基準の規制内容の認識割合</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444500" indent="-4445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②宅地建物取引業法第</a:t>
                      </a: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47</a:t>
                      </a: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条関係の解釈に関する国土交通大臣答弁の認識割合</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444500" indent="-444500"/>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　　　③大阪府部落差別事象に係る調査等の規制等に関する条例の改正内容の認識割合</a:t>
                      </a:r>
                      <a:endParaRPr lang="ja-JP" altLang="en-US" sz="1200" dirty="0">
                        <a:latin typeface="Meiryo UI" panose="020B0604030504040204" pitchFamily="50" charset="-128"/>
                        <a:ea typeface="Meiryo UI" panose="020B0604030504040204" pitchFamily="50" charset="-128"/>
                        <a:cs typeface="Meiryo UI" panose="020B0604030504040204" pitchFamily="50" charset="-128"/>
                      </a:endParaRPr>
                    </a:p>
                  </a:txBody>
                  <a:tcPr marL="102349" marR="0" marT="0" marB="0" anchor="ctr">
                    <a:lnR w="12700" cap="flat" cmpd="sng" algn="ctr">
                      <a:solidFill>
                        <a:schemeClr val="bg1">
                          <a:lumMod val="95000"/>
                        </a:schemeClr>
                      </a:solidFill>
                      <a:prstDash val="solid"/>
                      <a:round/>
                      <a:headEnd type="none" w="med" len="med"/>
                      <a:tailEnd type="none" w="med" len="med"/>
                    </a:lnR>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①７５．８％</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②７４．６％</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③６８．５％</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(H27)</a:t>
                      </a:r>
                    </a:p>
                  </a:txBody>
                  <a:tcPr marL="102349" marR="0" marT="0" marB="0" anchor="ctr">
                    <a:lnL w="12700" cap="flat" cmpd="sng" algn="ctr">
                      <a:solidFill>
                        <a:schemeClr val="bg1">
                          <a:lumMod val="95000"/>
                        </a:schemeClr>
                      </a:solidFill>
                      <a:prstDash val="solid"/>
                      <a:round/>
                      <a:headEnd type="none" w="med" len="med"/>
                      <a:tailEnd type="none" w="med" len="med"/>
                    </a:lnL>
                    <a:lnR w="38100" cap="flat" cmpd="sng" algn="ctr">
                      <a:solidFill>
                        <a:schemeClr val="tx1"/>
                      </a:solidFill>
                      <a:prstDash val="solid"/>
                      <a:round/>
                      <a:headEnd type="none" w="med" len="med"/>
                      <a:tailEnd type="none" w="med" len="med"/>
                    </a:lnR>
                  </a:tcPr>
                </a:tc>
                <a:tc>
                  <a:txBody>
                    <a:bodyPr/>
                    <a:lstStyle/>
                    <a:p>
                      <a:pPr marL="0" marR="0" indent="0" algn="ctr" defTabSz="914290" rtl="0" eaLnBrk="1" fontAlgn="auto" latinLnBrk="0" hangingPunct="1">
                        <a:lnSpc>
                          <a:spcPct val="100000"/>
                        </a:lnSpc>
                        <a:spcBef>
                          <a:spcPts val="0"/>
                        </a:spcBef>
                        <a:spcAft>
                          <a:spcPts val="0"/>
                        </a:spcAft>
                        <a:buClrTx/>
                        <a:buSzTx/>
                        <a:buFontTx/>
                        <a:buNone/>
                        <a:tabLst/>
                        <a:defRPr/>
                      </a:pPr>
                      <a:r>
                        <a:rPr lang="en-US" altLang="ja-JP" sz="1200" b="1" dirty="0" smtClean="0">
                          <a:latin typeface="Meiryo UI" panose="020B0604030504040204" pitchFamily="50" charset="-128"/>
                          <a:ea typeface="Meiryo UI" panose="020B0604030504040204" pitchFamily="50" charset="-128"/>
                          <a:cs typeface="Meiryo UI" panose="020B0604030504040204" pitchFamily="50" charset="-128"/>
                        </a:rPr>
                        <a:t>―</a:t>
                      </a:r>
                      <a:endParaRPr lang="ja-JP" altLang="en-US" sz="1200" b="1" dirty="0" smtClean="0">
                        <a:latin typeface="Meiryo UI" panose="020B0604030504040204" pitchFamily="50" charset="-128"/>
                        <a:ea typeface="Meiryo UI" panose="020B0604030504040204" pitchFamily="50" charset="-128"/>
                        <a:cs typeface="Meiryo UI" panose="020B0604030504040204" pitchFamily="50" charset="-128"/>
                      </a:endParaRPr>
                    </a:p>
                    <a:p>
                      <a:pPr algn="ctr">
                        <a:lnSpc>
                          <a:spcPct val="100000"/>
                        </a:lnSpc>
                      </a:pPr>
                      <a:endParaRPr lang="ja-JP" altLang="en-US" sz="1200" b="1" dirty="0">
                        <a:latin typeface="Meiryo UI" panose="020B0604030504040204" pitchFamily="50" charset="-128"/>
                        <a:ea typeface="Meiryo UI" panose="020B0604030504040204" pitchFamily="50" charset="-128"/>
                        <a:cs typeface="Meiryo UI" panose="020B0604030504040204" pitchFamily="50" charset="-128"/>
                      </a:endParaRPr>
                    </a:p>
                  </a:txBody>
                  <a:tcPr marL="3377" marR="3377" marT="3658" marB="0" anchor="ctr">
                    <a:lnL w="38100" cap="flat" cmpd="sng" algn="ctr">
                      <a:solidFill>
                        <a:schemeClr val="tx1"/>
                      </a:solidFill>
                      <a:prstDash val="solid"/>
                      <a:round/>
                      <a:headEnd type="none" w="med" len="med"/>
                      <a:tailEnd type="none" w="med" len="med"/>
                    </a:lnL>
                    <a:lnR w="38100" cap="flat" cmpd="sng" algn="ctr">
                      <a:solidFill>
                        <a:schemeClr val="tx1"/>
                      </a:solidFill>
                      <a:prstDash val="solid"/>
                      <a:round/>
                      <a:headEnd type="none" w="med" len="med"/>
                      <a:tailEnd type="none" w="med" len="med"/>
                    </a:lnR>
                    <a:lnB w="381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20000"/>
                        </a:lnSpc>
                        <a:spcBef>
                          <a:spcPts val="0"/>
                        </a:spcBef>
                        <a:spcAft>
                          <a:spcPts val="0"/>
                        </a:spcAft>
                        <a:buClrTx/>
                        <a:buSzTx/>
                        <a:buFontTx/>
                        <a:buNone/>
                        <a:tabLst/>
                        <a:defRPr/>
                      </a:pPr>
                      <a:r>
                        <a:rPr lang="ja-JP" altLang="en-US" sz="1200" dirty="0" smtClean="0">
                          <a:latin typeface="Meiryo UI" panose="020B0604030504040204" pitchFamily="50" charset="-128"/>
                          <a:ea typeface="Meiryo UI" panose="020B0604030504040204" pitchFamily="50" charset="-128"/>
                          <a:cs typeface="Meiryo UI" panose="020B0604030504040204" pitchFamily="50" charset="-128"/>
                        </a:rPr>
                        <a:t>１００％</a:t>
                      </a:r>
                      <a:endParaRPr lang="en-US" altLang="ja-JP" sz="1200" dirty="0" smtClean="0">
                        <a:latin typeface="Meiryo UI" panose="020B0604030504040204" pitchFamily="50" charset="-128"/>
                        <a:ea typeface="Meiryo UI" panose="020B0604030504040204" pitchFamily="50" charset="-128"/>
                        <a:cs typeface="Meiryo UI" panose="020B0604030504040204" pitchFamily="50" charset="-128"/>
                      </a:endParaRPr>
                    </a:p>
                    <a:p>
                      <a:pPr marL="0" marR="0" indent="0" algn="ctr" defTabSz="914400" rtl="0" eaLnBrk="1" fontAlgn="auto" latinLnBrk="0" hangingPunct="1">
                        <a:lnSpc>
                          <a:spcPct val="120000"/>
                        </a:lnSpc>
                        <a:spcBef>
                          <a:spcPts val="0"/>
                        </a:spcBef>
                        <a:spcAft>
                          <a:spcPts val="0"/>
                        </a:spcAft>
                        <a:buClrTx/>
                        <a:buSzTx/>
                        <a:buFontTx/>
                        <a:buNone/>
                        <a:tabLst/>
                        <a:defRPr/>
                      </a:pPr>
                      <a:r>
                        <a:rPr lang="en-US" altLang="ja-JP" sz="1200" dirty="0" smtClean="0">
                          <a:latin typeface="Meiryo UI" panose="020B0604030504040204" pitchFamily="50" charset="-128"/>
                          <a:ea typeface="Meiryo UI" panose="020B0604030504040204" pitchFamily="50" charset="-128"/>
                          <a:cs typeface="Meiryo UI" panose="020B0604030504040204" pitchFamily="50" charset="-128"/>
                        </a:rPr>
                        <a:t>(R2)</a:t>
                      </a:r>
                    </a:p>
                  </a:txBody>
                  <a:tcPr marL="102349" marR="0" marT="0" marB="0" anchor="ctr">
                    <a:lnL w="381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0009"/>
                  </a:ext>
                </a:extLst>
              </a:tr>
            </a:tbl>
          </a:graphicData>
        </a:graphic>
      </p:graphicFrame>
      <p:sp>
        <p:nvSpPr>
          <p:cNvPr id="6" name="スライド番号プレースホルダー 3"/>
          <p:cNvSpPr>
            <a:spLocks noGrp="1"/>
          </p:cNvSpPr>
          <p:nvPr>
            <p:ph type="sldNum" sz="quarter" idx="12"/>
          </p:nvPr>
        </p:nvSpPr>
        <p:spPr>
          <a:xfrm>
            <a:off x="8368281" y="6597352"/>
            <a:ext cx="775471" cy="270321"/>
          </a:xfrm>
        </p:spPr>
        <p:txBody>
          <a:bodyPr/>
          <a:lstStyle/>
          <a:p>
            <a:fld id="{6C81B660-91B5-4B89-8AE3-65DE466522A0}"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36</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71500608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
          <p:cNvSpPr>
            <a:spLocks noChangeArrowheads="1"/>
          </p:cNvSpPr>
          <p:nvPr/>
        </p:nvSpPr>
        <p:spPr bwMode="auto">
          <a:xfrm>
            <a:off x="-248" y="2852936"/>
            <a:ext cx="9144000" cy="792088"/>
          </a:xfrm>
          <a:prstGeom prst="rect">
            <a:avLst/>
          </a:prstGeom>
          <a:solidFill>
            <a:srgbClr val="99CC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algn="ctr" eaLnBrk="1" hangingPunct="1"/>
            <a:r>
              <a:rPr lang="ja-JP" altLang="en-US" sz="2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rPr>
              <a:t>「施策の柱」に基づく施策の進捗</a:t>
            </a:r>
            <a:r>
              <a:rPr lang="ja-JP" altLang="en-US" sz="2400" dirty="0" smtClean="0">
                <a:solidFill>
                  <a:srgbClr val="000000"/>
                </a:solidFill>
                <a:latin typeface="Meiryo UI" panose="020B0604030504040204" pitchFamily="50" charset="-128"/>
                <a:ea typeface="Meiryo UI" panose="020B0604030504040204" pitchFamily="50" charset="-128"/>
                <a:cs typeface="Meiryo UI" panose="020B0604030504040204" pitchFamily="50" charset="-128"/>
              </a:rPr>
              <a:t>状況</a:t>
            </a:r>
            <a:endParaRPr lang="ja-JP" altLang="en-US" sz="2400" dirty="0">
              <a:solidFill>
                <a:srgbClr val="000000"/>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229418784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国内外</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から多様な人々を惹きつける住まいと</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都市</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5</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0" y="422995"/>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新大阪・大阪エリアの</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まちづくり①</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0" y="724256"/>
            <a:ext cx="9144000" cy="392791"/>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30000"/>
              </a:lnSpc>
              <a:spcBef>
                <a:spcPts val="300"/>
              </a:spcBef>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うめきた２期</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地区土地区画整理事業の事業計画変更（</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R</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元</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.9</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）および地区計画の変更（</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R2.</a:t>
            </a:r>
            <a:r>
              <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4</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予定）</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1" name="角丸四角形 10"/>
          <p:cNvSpPr/>
          <p:nvPr/>
        </p:nvSpPr>
        <p:spPr>
          <a:xfrm>
            <a:off x="76032" y="1264920"/>
            <a:ext cx="4864268" cy="5517478"/>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spcBef>
                <a:spcPts val="700"/>
              </a:spcBef>
            </a:pPr>
            <a:endParaRPr lang="en-US" altLang="ja-JP" sz="12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700"/>
              </a:spcBef>
            </a:pP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土地</a:t>
            </a:r>
            <a:r>
              <a:rPr lang="zh-CN"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区画整理事業</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施行</a:t>
            </a:r>
            <a:r>
              <a:rPr lang="zh-CN"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区域</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a:t>
            </a:r>
            <a:r>
              <a:rPr lang="zh-CN"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変更</a:t>
            </a:r>
            <a:endParaRPr lang="en-US" altLang="ja-JP"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7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・公園整備予定区域の変更等を受け、施行区域の一　</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700"/>
              </a:spcBef>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部を変更</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700"/>
              </a:spcBef>
            </a:pPr>
            <a:r>
              <a:rPr lang="ja-JP" altLang="en-US"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地区</a:t>
            </a:r>
            <a:r>
              <a:rPr lang="ja-JP" altLang="en-US" sz="1600" b="1"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計画の変更等</a:t>
            </a:r>
            <a:endParaRPr lang="en-US" altLang="ja-JP" sz="1600" b="1"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7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・エリアマネジメント組織を設置し、宅地内オープンスペー</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700"/>
              </a:spcBef>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ス及び歩道部分等について、将来にわたり適切な維</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700"/>
              </a:spcBef>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持管理を実施</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7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・中核機能実現のための施設において、マネジメント組</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700"/>
              </a:spcBef>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織を設置し、官・民・経済界が協議・連携</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しながら</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、将</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700"/>
              </a:spcBef>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来にわたり適切</a:t>
            </a: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な維持管理を実施</a:t>
            </a:r>
          </a:p>
          <a:p>
            <a:pPr>
              <a:spcBef>
                <a:spcPts val="7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・地区全体での面的エネルギー利用やエネルギーマネジ</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700"/>
              </a:spcBef>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メントの導入等により、環境への負荷軽減に配慮した</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700"/>
              </a:spcBef>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開発とするとともに、大規模災害時の業務継続性に対</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700"/>
              </a:spcBef>
            </a:pPr>
            <a:r>
              <a:rPr lang="ja-JP" altLang="en-US" sz="1600" dirty="0">
                <a:solidFill>
                  <a:schemeClr val="tx1"/>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err="1"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応した</a:t>
            </a: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機能を確保</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a:p>
            <a:pPr>
              <a:spcBef>
                <a:spcPts val="700"/>
              </a:spcBef>
            </a:pPr>
            <a:r>
              <a:rPr lang="ja-JP" altLang="en-US"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・歩行者ネットワークに関する変更</a:t>
            </a:r>
            <a:endParaRPr lang="en-US" altLang="ja-JP" sz="16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2" name="テキスト ボックス 11"/>
          <p:cNvSpPr txBox="1"/>
          <p:nvPr/>
        </p:nvSpPr>
        <p:spPr>
          <a:xfrm>
            <a:off x="272575" y="1114165"/>
            <a:ext cx="1210588" cy="400110"/>
          </a:xfrm>
          <a:prstGeom prst="rect">
            <a:avLst/>
          </a:prstGeom>
          <a:solidFill>
            <a:schemeClr val="tx2">
              <a:lumMod val="40000"/>
              <a:lumOff val="60000"/>
            </a:schemeClr>
          </a:solidFill>
        </p:spPr>
        <p:txBody>
          <a:bodyPr wrap="none" rtlCol="0" anchor="ctr" anchorCtr="0">
            <a:spAutoFit/>
          </a:bodyPr>
          <a:lstStyle/>
          <a:p>
            <a:r>
              <a:rPr lang="ja-JP" altLang="en-US" sz="2000" b="1" dirty="0" smtClean="0">
                <a:latin typeface="Meiryo UI" panose="020B0604030504040204" pitchFamily="50" charset="-128"/>
                <a:ea typeface="Meiryo UI" panose="020B0604030504040204" pitchFamily="50" charset="-128"/>
              </a:rPr>
              <a:t>変更</a:t>
            </a:r>
            <a:r>
              <a:rPr lang="ja-JP" altLang="en-US" sz="2000" b="1" dirty="0">
                <a:latin typeface="Meiryo UI" panose="020B0604030504040204" pitchFamily="50" charset="-128"/>
                <a:ea typeface="Meiryo UI" panose="020B0604030504040204" pitchFamily="50" charset="-128"/>
              </a:rPr>
              <a:t>概要</a:t>
            </a:r>
            <a:endParaRPr lang="en-US" altLang="ja-JP" sz="2000" b="1" dirty="0">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14" name="グループ化 13"/>
          <p:cNvGrpSpPr/>
          <p:nvPr/>
        </p:nvGrpSpPr>
        <p:grpSpPr>
          <a:xfrm>
            <a:off x="4978400" y="1153942"/>
            <a:ext cx="3981218" cy="5628456"/>
            <a:chOff x="2038778" y="-678138"/>
            <a:chExt cx="4873197" cy="6889494"/>
          </a:xfrm>
        </p:grpSpPr>
        <p:pic>
          <p:nvPicPr>
            <p:cNvPr id="15" name="図 14"/>
            <p:cNvPicPr>
              <a:picLocks noChangeAspect="1"/>
            </p:cNvPicPr>
            <p:nvPr/>
          </p:nvPicPr>
          <p:blipFill rotWithShape="1">
            <a:blip r:embed="rId3"/>
            <a:srcRect l="10275" t="22711" r="11034" b="4226"/>
            <a:stretch/>
          </p:blipFill>
          <p:spPr>
            <a:xfrm>
              <a:off x="2038778" y="-678138"/>
              <a:ext cx="4873197" cy="2543871"/>
            </a:xfrm>
            <a:prstGeom prst="rect">
              <a:avLst/>
            </a:prstGeom>
          </p:spPr>
        </p:pic>
        <p:grpSp>
          <p:nvGrpSpPr>
            <p:cNvPr id="16" name="グループ化 15"/>
            <p:cNvGrpSpPr/>
            <p:nvPr/>
          </p:nvGrpSpPr>
          <p:grpSpPr>
            <a:xfrm>
              <a:off x="2038778" y="1734571"/>
              <a:ext cx="4840993" cy="4476785"/>
              <a:chOff x="2038778" y="1734571"/>
              <a:chExt cx="4840993" cy="4476785"/>
            </a:xfrm>
          </p:grpSpPr>
          <p:pic>
            <p:nvPicPr>
              <p:cNvPr id="17" name="図 16"/>
              <p:cNvPicPr>
                <a:picLocks noChangeAspect="1"/>
              </p:cNvPicPr>
              <p:nvPr/>
            </p:nvPicPr>
            <p:blipFill rotWithShape="1">
              <a:blip r:embed="rId4"/>
              <a:srcRect l="10399" t="17014" r="11626" b="4811"/>
              <a:stretch/>
            </p:blipFill>
            <p:spPr>
              <a:xfrm>
                <a:off x="2043540" y="1734571"/>
                <a:ext cx="4833056" cy="2724212"/>
              </a:xfrm>
              <a:prstGeom prst="rect">
                <a:avLst/>
              </a:prstGeom>
            </p:spPr>
          </p:pic>
          <p:pic>
            <p:nvPicPr>
              <p:cNvPr id="18" name="図 17"/>
              <p:cNvPicPr>
                <a:picLocks noChangeAspect="1"/>
              </p:cNvPicPr>
              <p:nvPr/>
            </p:nvPicPr>
            <p:blipFill rotWithShape="1">
              <a:blip r:embed="rId5"/>
              <a:srcRect l="10287" t="16617" r="11515" b="9177"/>
              <a:stretch/>
            </p:blipFill>
            <p:spPr>
              <a:xfrm>
                <a:off x="2038778" y="3628572"/>
                <a:ext cx="4840993" cy="2582784"/>
              </a:xfrm>
              <a:prstGeom prst="rect">
                <a:avLst/>
              </a:prstGeom>
            </p:spPr>
          </p:pic>
        </p:grpSp>
      </p:grpSp>
      <p:sp>
        <p:nvSpPr>
          <p:cNvPr id="7" name="テキスト ボックス 6"/>
          <p:cNvSpPr txBox="1"/>
          <p:nvPr/>
        </p:nvSpPr>
        <p:spPr>
          <a:xfrm>
            <a:off x="4940450" y="1180870"/>
            <a:ext cx="3873176" cy="292388"/>
          </a:xfrm>
          <a:prstGeom prst="rect">
            <a:avLst/>
          </a:prstGeom>
          <a:noFill/>
        </p:spPr>
        <p:txBody>
          <a:bodyPr wrap="none" rtlCol="0">
            <a:spAutoFit/>
          </a:bodyPr>
          <a:lstStyle/>
          <a:p>
            <a:r>
              <a:rPr kumimoji="1" lang="ja-JP" altLang="en-US" sz="1300" b="1" dirty="0" smtClean="0">
                <a:latin typeface="Meiryo UI" panose="020B0604030504040204" pitchFamily="50" charset="-128"/>
                <a:ea typeface="Meiryo UI" panose="020B0604030504040204" pitchFamily="50" charset="-128"/>
              </a:rPr>
              <a:t>地区計画の変更（歩行者ネットワークに関する変更）</a:t>
            </a:r>
            <a:endParaRPr kumimoji="1" lang="ja-JP" altLang="en-US" sz="1300" b="1" dirty="0">
              <a:latin typeface="Meiryo UI" panose="020B0604030504040204" pitchFamily="50" charset="-128"/>
              <a:ea typeface="Meiryo UI" panose="020B0604030504040204" pitchFamily="50" charset="-128"/>
            </a:endParaRPr>
          </a:p>
        </p:txBody>
      </p:sp>
      <p:sp>
        <p:nvSpPr>
          <p:cNvPr id="22" name="テキスト ボックス 21"/>
          <p:cNvSpPr txBox="1"/>
          <p:nvPr/>
        </p:nvSpPr>
        <p:spPr>
          <a:xfrm>
            <a:off x="7967633" y="5385099"/>
            <a:ext cx="767839" cy="61555"/>
          </a:xfrm>
          <a:prstGeom prst="rect">
            <a:avLst/>
          </a:prstGeom>
          <a:solidFill>
            <a:schemeClr val="bg1"/>
          </a:solidFill>
        </p:spPr>
        <p:txBody>
          <a:bodyPr wrap="none" lIns="0" tIns="0" rIns="0" bIns="0" rtlCol="0" anchor="t" anchorCtr="0">
            <a:spAutoFit/>
          </a:bodyPr>
          <a:lstStyle/>
          <a:p>
            <a:r>
              <a:rPr kumimoji="1" lang="ja-JP" altLang="en-US" sz="400" b="1" dirty="0" smtClean="0"/>
              <a:t>地区計画及び地区整備計画の区域</a:t>
            </a:r>
            <a:endParaRPr kumimoji="1" lang="ja-JP" altLang="en-US" sz="400" b="1" dirty="0"/>
          </a:p>
        </p:txBody>
      </p:sp>
      <p:sp>
        <p:nvSpPr>
          <p:cNvPr id="23" name="テキスト ボックス 22"/>
          <p:cNvSpPr txBox="1"/>
          <p:nvPr/>
        </p:nvSpPr>
        <p:spPr>
          <a:xfrm>
            <a:off x="7967633" y="5495574"/>
            <a:ext cx="256480" cy="61555"/>
          </a:xfrm>
          <a:prstGeom prst="rect">
            <a:avLst/>
          </a:prstGeom>
          <a:solidFill>
            <a:schemeClr val="bg1"/>
          </a:solidFill>
        </p:spPr>
        <p:txBody>
          <a:bodyPr wrap="none" lIns="0" tIns="0" rIns="0" bIns="0" rtlCol="0" anchor="t" anchorCtr="0">
            <a:spAutoFit/>
          </a:bodyPr>
          <a:lstStyle/>
          <a:p>
            <a:r>
              <a:rPr kumimoji="1" lang="ja-JP" altLang="en-US" sz="400" b="1" dirty="0" smtClean="0"/>
              <a:t>地区の区分</a:t>
            </a:r>
            <a:endParaRPr kumimoji="1" lang="ja-JP" altLang="en-US" sz="400" b="1" dirty="0"/>
          </a:p>
        </p:txBody>
      </p:sp>
      <p:sp>
        <p:nvSpPr>
          <p:cNvPr id="24" name="テキスト ボックス 23"/>
          <p:cNvSpPr txBox="1"/>
          <p:nvPr/>
        </p:nvSpPr>
        <p:spPr>
          <a:xfrm>
            <a:off x="7967633" y="5606049"/>
            <a:ext cx="827150" cy="61555"/>
          </a:xfrm>
          <a:prstGeom prst="rect">
            <a:avLst/>
          </a:prstGeom>
          <a:solidFill>
            <a:schemeClr val="bg1"/>
          </a:solidFill>
        </p:spPr>
        <p:txBody>
          <a:bodyPr wrap="none" lIns="0" tIns="0" rIns="0" bIns="0" rtlCol="0" anchor="t" anchorCtr="0">
            <a:spAutoFit/>
          </a:bodyPr>
          <a:lstStyle/>
          <a:p>
            <a:r>
              <a:rPr lang="ja-JP" altLang="en-US" sz="400" b="1" dirty="0" smtClean="0"/>
              <a:t>壁面位置の制限（道路境界線から</a:t>
            </a:r>
            <a:r>
              <a:rPr lang="en-US" altLang="ja-JP" sz="400" b="1" dirty="0" smtClean="0"/>
              <a:t>5m</a:t>
            </a:r>
            <a:r>
              <a:rPr lang="ja-JP" altLang="en-US" sz="400" b="1" dirty="0" smtClean="0"/>
              <a:t>）</a:t>
            </a:r>
            <a:endParaRPr kumimoji="1" lang="ja-JP" altLang="en-US" sz="400" b="1" dirty="0"/>
          </a:p>
        </p:txBody>
      </p:sp>
      <p:sp>
        <p:nvSpPr>
          <p:cNvPr id="25" name="テキスト ボックス 24"/>
          <p:cNvSpPr txBox="1"/>
          <p:nvPr/>
        </p:nvSpPr>
        <p:spPr>
          <a:xfrm>
            <a:off x="7967633" y="5719908"/>
            <a:ext cx="867225" cy="61555"/>
          </a:xfrm>
          <a:prstGeom prst="rect">
            <a:avLst/>
          </a:prstGeom>
          <a:solidFill>
            <a:schemeClr val="bg1"/>
          </a:solidFill>
        </p:spPr>
        <p:txBody>
          <a:bodyPr wrap="none" lIns="0" tIns="0" rIns="0" bIns="0" rtlCol="0" anchor="t" anchorCtr="0">
            <a:spAutoFit/>
          </a:bodyPr>
          <a:lstStyle/>
          <a:p>
            <a:r>
              <a:rPr lang="ja-JP" altLang="en-US" sz="400" b="1" dirty="0" smtClean="0"/>
              <a:t>壁面位置の制限（道路境界線から</a:t>
            </a:r>
            <a:r>
              <a:rPr lang="en-US" altLang="ja-JP" sz="400" b="1" dirty="0"/>
              <a:t>2.5</a:t>
            </a:r>
            <a:r>
              <a:rPr lang="en-US" altLang="ja-JP" sz="400" b="1" dirty="0" smtClean="0"/>
              <a:t>m</a:t>
            </a:r>
            <a:r>
              <a:rPr lang="ja-JP" altLang="en-US" sz="400" b="1" dirty="0" smtClean="0"/>
              <a:t>）</a:t>
            </a:r>
            <a:endParaRPr kumimoji="1" lang="ja-JP" altLang="en-US" sz="400" b="1" dirty="0"/>
          </a:p>
        </p:txBody>
      </p:sp>
      <p:sp>
        <p:nvSpPr>
          <p:cNvPr id="26" name="テキスト ボックス 25"/>
          <p:cNvSpPr txBox="1"/>
          <p:nvPr/>
        </p:nvSpPr>
        <p:spPr>
          <a:xfrm>
            <a:off x="7967633" y="5831549"/>
            <a:ext cx="852798" cy="61555"/>
          </a:xfrm>
          <a:prstGeom prst="rect">
            <a:avLst/>
          </a:prstGeom>
          <a:solidFill>
            <a:schemeClr val="bg1"/>
          </a:solidFill>
        </p:spPr>
        <p:txBody>
          <a:bodyPr wrap="none" lIns="0" tIns="0" rIns="0" bIns="0" rtlCol="0" anchor="t" anchorCtr="0">
            <a:spAutoFit/>
          </a:bodyPr>
          <a:lstStyle/>
          <a:p>
            <a:r>
              <a:rPr lang="ja-JP" altLang="en-US" sz="400" b="1" dirty="0" smtClean="0"/>
              <a:t>壁面位置の制限（道路境界線から</a:t>
            </a:r>
            <a:r>
              <a:rPr lang="en-US" altLang="ja-JP" sz="400" b="1" dirty="0"/>
              <a:t>1</a:t>
            </a:r>
            <a:r>
              <a:rPr lang="en-US" altLang="ja-JP" sz="400" b="1" dirty="0" smtClean="0"/>
              <a:t>m</a:t>
            </a:r>
            <a:r>
              <a:rPr lang="ja-JP" altLang="en-US" sz="400" b="1" dirty="0" smtClean="0"/>
              <a:t>）</a:t>
            </a:r>
            <a:endParaRPr kumimoji="1" lang="ja-JP" altLang="en-US" sz="400" b="1" dirty="0"/>
          </a:p>
        </p:txBody>
      </p:sp>
      <p:sp>
        <p:nvSpPr>
          <p:cNvPr id="27" name="テキスト ボックス 26"/>
          <p:cNvSpPr txBox="1"/>
          <p:nvPr/>
        </p:nvSpPr>
        <p:spPr>
          <a:xfrm>
            <a:off x="7967633" y="5943190"/>
            <a:ext cx="615553" cy="61555"/>
          </a:xfrm>
          <a:prstGeom prst="rect">
            <a:avLst/>
          </a:prstGeom>
          <a:solidFill>
            <a:schemeClr val="bg1"/>
          </a:solidFill>
        </p:spPr>
        <p:txBody>
          <a:bodyPr wrap="none" lIns="0" tIns="0" rIns="0" bIns="0" rtlCol="0" anchor="t" anchorCtr="0">
            <a:spAutoFit/>
          </a:bodyPr>
          <a:lstStyle/>
          <a:p>
            <a:r>
              <a:rPr lang="ja-JP" altLang="en-US" sz="400" b="1" dirty="0"/>
              <a:t>歩</a:t>
            </a:r>
            <a:r>
              <a:rPr lang="ja-JP" altLang="en-US" sz="400" b="1" dirty="0" smtClean="0"/>
              <a:t>行者専用通路（地区施設）</a:t>
            </a:r>
            <a:endParaRPr kumimoji="1" lang="ja-JP" altLang="en-US" sz="400" b="1" dirty="0"/>
          </a:p>
        </p:txBody>
      </p:sp>
      <p:sp>
        <p:nvSpPr>
          <p:cNvPr id="29" name="テキスト ボックス 28"/>
          <p:cNvSpPr txBox="1"/>
          <p:nvPr/>
        </p:nvSpPr>
        <p:spPr>
          <a:xfrm>
            <a:off x="7967633" y="6054831"/>
            <a:ext cx="512961" cy="61555"/>
          </a:xfrm>
          <a:prstGeom prst="rect">
            <a:avLst/>
          </a:prstGeom>
          <a:solidFill>
            <a:schemeClr val="bg1"/>
          </a:solidFill>
        </p:spPr>
        <p:txBody>
          <a:bodyPr wrap="none" lIns="0" tIns="0" rIns="0" bIns="0" rtlCol="0" anchor="t" anchorCtr="0">
            <a:spAutoFit/>
          </a:bodyPr>
          <a:lstStyle/>
          <a:p>
            <a:r>
              <a:rPr lang="ja-JP" altLang="en-US" sz="400" b="1" dirty="0" smtClean="0"/>
              <a:t>多目的空地（地区施設）</a:t>
            </a:r>
            <a:endParaRPr kumimoji="1" lang="ja-JP" altLang="en-US" sz="400" b="1" dirty="0"/>
          </a:p>
        </p:txBody>
      </p:sp>
      <p:sp>
        <p:nvSpPr>
          <p:cNvPr id="30" name="テキスト ボックス 29"/>
          <p:cNvSpPr txBox="1"/>
          <p:nvPr/>
        </p:nvSpPr>
        <p:spPr>
          <a:xfrm>
            <a:off x="7967633" y="6164554"/>
            <a:ext cx="512961" cy="61555"/>
          </a:xfrm>
          <a:prstGeom prst="rect">
            <a:avLst/>
          </a:prstGeom>
          <a:solidFill>
            <a:schemeClr val="bg1"/>
          </a:solidFill>
        </p:spPr>
        <p:txBody>
          <a:bodyPr wrap="none" lIns="0" tIns="0" rIns="0" bIns="0" rtlCol="0" anchor="t" anchorCtr="0">
            <a:spAutoFit/>
          </a:bodyPr>
          <a:lstStyle/>
          <a:p>
            <a:r>
              <a:rPr lang="ja-JP" altLang="en-US" sz="400" b="1" dirty="0" smtClean="0"/>
              <a:t>多目的広場（地区施設）</a:t>
            </a:r>
            <a:endParaRPr kumimoji="1" lang="ja-JP" altLang="en-US" sz="400" b="1" dirty="0"/>
          </a:p>
        </p:txBody>
      </p:sp>
      <p:sp>
        <p:nvSpPr>
          <p:cNvPr id="31" name="テキスト ボックス 30"/>
          <p:cNvSpPr txBox="1"/>
          <p:nvPr/>
        </p:nvSpPr>
        <p:spPr>
          <a:xfrm>
            <a:off x="7967633" y="6274810"/>
            <a:ext cx="461665" cy="61555"/>
          </a:xfrm>
          <a:prstGeom prst="rect">
            <a:avLst/>
          </a:prstGeom>
          <a:solidFill>
            <a:schemeClr val="bg1"/>
          </a:solidFill>
        </p:spPr>
        <p:txBody>
          <a:bodyPr wrap="none" lIns="0" tIns="0" rIns="0" bIns="0" rtlCol="0" anchor="t" anchorCtr="0">
            <a:spAutoFit/>
          </a:bodyPr>
          <a:lstStyle/>
          <a:p>
            <a:r>
              <a:rPr lang="ja-JP" altLang="en-US" sz="400" b="1" dirty="0" smtClean="0"/>
              <a:t>立体広場（地区施設）</a:t>
            </a:r>
            <a:endParaRPr kumimoji="1" lang="ja-JP" altLang="en-US" sz="400" b="1" dirty="0"/>
          </a:p>
        </p:txBody>
      </p:sp>
      <p:sp>
        <p:nvSpPr>
          <p:cNvPr id="32" name="テキスト ボックス 31"/>
          <p:cNvSpPr txBox="1"/>
          <p:nvPr/>
        </p:nvSpPr>
        <p:spPr>
          <a:xfrm>
            <a:off x="7967633" y="6375172"/>
            <a:ext cx="65" cy="61555"/>
          </a:xfrm>
          <a:prstGeom prst="rect">
            <a:avLst/>
          </a:prstGeom>
          <a:solidFill>
            <a:schemeClr val="bg1"/>
          </a:solidFill>
        </p:spPr>
        <p:txBody>
          <a:bodyPr wrap="none" lIns="0" tIns="0" rIns="0" bIns="0" rtlCol="0" anchor="t" anchorCtr="0">
            <a:spAutoFit/>
          </a:bodyPr>
          <a:lstStyle/>
          <a:p>
            <a:endParaRPr kumimoji="1" lang="ja-JP" altLang="en-US" sz="400" b="1" dirty="0"/>
          </a:p>
        </p:txBody>
      </p:sp>
      <p:sp>
        <p:nvSpPr>
          <p:cNvPr id="37" name="テキスト ボックス 36"/>
          <p:cNvSpPr txBox="1"/>
          <p:nvPr/>
        </p:nvSpPr>
        <p:spPr>
          <a:xfrm>
            <a:off x="7967633" y="6375649"/>
            <a:ext cx="615553" cy="61555"/>
          </a:xfrm>
          <a:prstGeom prst="rect">
            <a:avLst/>
          </a:prstGeom>
          <a:solidFill>
            <a:schemeClr val="bg1"/>
          </a:solidFill>
        </p:spPr>
        <p:txBody>
          <a:bodyPr wrap="none" lIns="0" tIns="0" rIns="0" bIns="0" rtlCol="0" anchor="t" anchorCtr="0">
            <a:spAutoFit/>
          </a:bodyPr>
          <a:lstStyle/>
          <a:p>
            <a:r>
              <a:rPr lang="ja-JP" altLang="en-US" sz="400" b="1" dirty="0" smtClean="0"/>
              <a:t>地下多目的通路（地区施設）</a:t>
            </a:r>
            <a:endParaRPr kumimoji="1" lang="ja-JP" altLang="en-US" sz="400" b="1" dirty="0"/>
          </a:p>
        </p:txBody>
      </p:sp>
      <p:sp>
        <p:nvSpPr>
          <p:cNvPr id="38" name="テキスト ボックス 37"/>
          <p:cNvSpPr txBox="1"/>
          <p:nvPr/>
        </p:nvSpPr>
        <p:spPr>
          <a:xfrm>
            <a:off x="7967633" y="6475534"/>
            <a:ext cx="615553" cy="61555"/>
          </a:xfrm>
          <a:prstGeom prst="rect">
            <a:avLst/>
          </a:prstGeom>
          <a:solidFill>
            <a:schemeClr val="bg1"/>
          </a:solidFill>
        </p:spPr>
        <p:txBody>
          <a:bodyPr wrap="none" lIns="0" tIns="0" rIns="0" bIns="0" rtlCol="0" anchor="t" anchorCtr="0">
            <a:spAutoFit/>
          </a:bodyPr>
          <a:lstStyle/>
          <a:p>
            <a:r>
              <a:rPr kumimoji="1" lang="ja-JP" altLang="en-US" sz="400" b="1" dirty="0" smtClean="0"/>
              <a:t>立体多目的通路（地区施設）</a:t>
            </a:r>
            <a:endParaRPr kumimoji="1" lang="ja-JP" altLang="en-US" sz="400" b="1" dirty="0"/>
          </a:p>
        </p:txBody>
      </p:sp>
      <p:sp>
        <p:nvSpPr>
          <p:cNvPr id="39" name="テキスト ボックス 38"/>
          <p:cNvSpPr txBox="1"/>
          <p:nvPr/>
        </p:nvSpPr>
        <p:spPr>
          <a:xfrm>
            <a:off x="7967633" y="6575419"/>
            <a:ext cx="307777" cy="61555"/>
          </a:xfrm>
          <a:prstGeom prst="rect">
            <a:avLst/>
          </a:prstGeom>
          <a:solidFill>
            <a:schemeClr val="bg1"/>
          </a:solidFill>
        </p:spPr>
        <p:txBody>
          <a:bodyPr wrap="none" lIns="0" tIns="0" rIns="0" bIns="0" rtlCol="0" anchor="t" anchorCtr="0">
            <a:spAutoFit/>
          </a:bodyPr>
          <a:lstStyle/>
          <a:p>
            <a:r>
              <a:rPr lang="ja-JP" altLang="en-US" sz="400" b="1" dirty="0" smtClean="0"/>
              <a:t>地下連絡通路</a:t>
            </a:r>
            <a:endParaRPr kumimoji="1" lang="ja-JP" altLang="en-US" sz="400" b="1" dirty="0"/>
          </a:p>
        </p:txBody>
      </p:sp>
      <p:sp>
        <p:nvSpPr>
          <p:cNvPr id="40" name="テキスト ボックス 39"/>
          <p:cNvSpPr txBox="1"/>
          <p:nvPr/>
        </p:nvSpPr>
        <p:spPr>
          <a:xfrm>
            <a:off x="6755757" y="5761228"/>
            <a:ext cx="637478" cy="107722"/>
          </a:xfrm>
          <a:prstGeom prst="rect">
            <a:avLst/>
          </a:prstGeom>
          <a:solidFill>
            <a:schemeClr val="bg1"/>
          </a:solidFill>
        </p:spPr>
        <p:txBody>
          <a:bodyPr wrap="none" lIns="0" tIns="0" rIns="36000" bIns="0" rtlCol="0" anchor="t" anchorCtr="0">
            <a:spAutoFit/>
          </a:bodyPr>
          <a:lstStyle/>
          <a:p>
            <a:r>
              <a:rPr kumimoji="1" lang="ja-JP" altLang="en-US" sz="700" b="1" dirty="0" smtClean="0"/>
              <a:t>多目的広場２号</a:t>
            </a:r>
            <a:endParaRPr kumimoji="1" lang="ja-JP" altLang="en-US" sz="700" b="1" dirty="0"/>
          </a:p>
        </p:txBody>
      </p:sp>
      <p:sp>
        <p:nvSpPr>
          <p:cNvPr id="41" name="テキスト ボックス 40"/>
          <p:cNvSpPr txBox="1"/>
          <p:nvPr/>
        </p:nvSpPr>
        <p:spPr>
          <a:xfrm>
            <a:off x="7150619" y="5112419"/>
            <a:ext cx="780663" cy="107722"/>
          </a:xfrm>
          <a:prstGeom prst="rect">
            <a:avLst/>
          </a:prstGeom>
          <a:solidFill>
            <a:schemeClr val="bg1"/>
          </a:solidFill>
        </p:spPr>
        <p:txBody>
          <a:bodyPr wrap="none" lIns="0" tIns="0" rIns="0" bIns="0" rtlCol="0" anchor="t" anchorCtr="0">
            <a:spAutoFit/>
          </a:bodyPr>
          <a:lstStyle/>
          <a:p>
            <a:r>
              <a:rPr kumimoji="1" lang="ja-JP" altLang="en-US" sz="700" b="1" dirty="0" smtClean="0"/>
              <a:t>立体多目的通路５号</a:t>
            </a:r>
            <a:endParaRPr kumimoji="1" lang="ja-JP" altLang="en-US" sz="700" b="1" dirty="0"/>
          </a:p>
        </p:txBody>
      </p:sp>
      <p:sp>
        <p:nvSpPr>
          <p:cNvPr id="42" name="テキスト ボックス 41"/>
          <p:cNvSpPr txBox="1"/>
          <p:nvPr/>
        </p:nvSpPr>
        <p:spPr>
          <a:xfrm>
            <a:off x="7100525" y="5004697"/>
            <a:ext cx="468127" cy="107722"/>
          </a:xfrm>
          <a:prstGeom prst="rect">
            <a:avLst/>
          </a:prstGeom>
          <a:solidFill>
            <a:schemeClr val="bg1"/>
          </a:solidFill>
        </p:spPr>
        <p:txBody>
          <a:bodyPr wrap="none" lIns="36000" tIns="0" rIns="72000" bIns="0" rtlCol="0" anchor="t" anchorCtr="0">
            <a:spAutoFit/>
          </a:bodyPr>
          <a:lstStyle/>
          <a:p>
            <a:r>
              <a:rPr kumimoji="1" lang="ja-JP" altLang="en-US" sz="700" b="1" dirty="0" smtClean="0"/>
              <a:t>立体広場</a:t>
            </a:r>
            <a:endParaRPr kumimoji="1" lang="ja-JP" altLang="en-US" sz="700" b="1" dirty="0"/>
          </a:p>
        </p:txBody>
      </p:sp>
      <p:sp>
        <p:nvSpPr>
          <p:cNvPr id="43" name="テキスト ボックス 42"/>
          <p:cNvSpPr txBox="1"/>
          <p:nvPr/>
        </p:nvSpPr>
        <p:spPr>
          <a:xfrm>
            <a:off x="6721917" y="5642963"/>
            <a:ext cx="780663" cy="107722"/>
          </a:xfrm>
          <a:prstGeom prst="rect">
            <a:avLst/>
          </a:prstGeom>
          <a:solidFill>
            <a:schemeClr val="bg1"/>
          </a:solidFill>
        </p:spPr>
        <p:txBody>
          <a:bodyPr wrap="none" lIns="0" tIns="0" rIns="0" bIns="0" rtlCol="0" anchor="t" anchorCtr="0">
            <a:spAutoFit/>
          </a:bodyPr>
          <a:lstStyle/>
          <a:p>
            <a:r>
              <a:rPr kumimoji="1" lang="ja-JP" altLang="en-US" sz="700" b="1" dirty="0" smtClean="0"/>
              <a:t>立体多目的通路２号</a:t>
            </a:r>
            <a:endParaRPr kumimoji="1" lang="ja-JP" altLang="en-US" sz="700" b="1" dirty="0"/>
          </a:p>
        </p:txBody>
      </p:sp>
      <p:sp>
        <p:nvSpPr>
          <p:cNvPr id="44" name="テキスト ボックス 43"/>
          <p:cNvSpPr txBox="1"/>
          <p:nvPr/>
        </p:nvSpPr>
        <p:spPr>
          <a:xfrm>
            <a:off x="7612284" y="4707182"/>
            <a:ext cx="780663" cy="107722"/>
          </a:xfrm>
          <a:prstGeom prst="rect">
            <a:avLst/>
          </a:prstGeom>
          <a:solidFill>
            <a:schemeClr val="bg1"/>
          </a:solidFill>
        </p:spPr>
        <p:txBody>
          <a:bodyPr wrap="none" lIns="0" tIns="0" rIns="0" bIns="0" rtlCol="0" anchor="t" anchorCtr="0">
            <a:spAutoFit/>
          </a:bodyPr>
          <a:lstStyle/>
          <a:p>
            <a:r>
              <a:rPr kumimoji="1" lang="ja-JP" altLang="en-US" sz="700" b="1" dirty="0" smtClean="0"/>
              <a:t>立体多目的通路１号</a:t>
            </a:r>
            <a:endParaRPr kumimoji="1" lang="ja-JP" altLang="en-US" sz="700" b="1" dirty="0"/>
          </a:p>
        </p:txBody>
      </p:sp>
      <p:sp>
        <p:nvSpPr>
          <p:cNvPr id="45" name="テキスト ボックス 44"/>
          <p:cNvSpPr txBox="1"/>
          <p:nvPr/>
        </p:nvSpPr>
        <p:spPr>
          <a:xfrm>
            <a:off x="7612284" y="4529904"/>
            <a:ext cx="628377" cy="107722"/>
          </a:xfrm>
          <a:prstGeom prst="rect">
            <a:avLst/>
          </a:prstGeom>
          <a:solidFill>
            <a:schemeClr val="bg1"/>
          </a:solidFill>
        </p:spPr>
        <p:txBody>
          <a:bodyPr wrap="none" lIns="0" tIns="0" rIns="0" bIns="0" rtlCol="0" anchor="t" anchorCtr="0">
            <a:spAutoFit/>
          </a:bodyPr>
          <a:lstStyle/>
          <a:p>
            <a:r>
              <a:rPr kumimoji="1" lang="ja-JP" altLang="en-US" sz="700" b="1" dirty="0" smtClean="0"/>
              <a:t>地下多目的通路</a:t>
            </a:r>
            <a:endParaRPr kumimoji="1" lang="ja-JP" altLang="en-US" sz="700" b="1" dirty="0"/>
          </a:p>
        </p:txBody>
      </p:sp>
      <p:sp>
        <p:nvSpPr>
          <p:cNvPr id="46" name="テキスト ボックス 45"/>
          <p:cNvSpPr txBox="1"/>
          <p:nvPr/>
        </p:nvSpPr>
        <p:spPr>
          <a:xfrm>
            <a:off x="5246044" y="3986664"/>
            <a:ext cx="601127" cy="107722"/>
          </a:xfrm>
          <a:prstGeom prst="rect">
            <a:avLst/>
          </a:prstGeom>
          <a:solidFill>
            <a:schemeClr val="bg1"/>
          </a:solidFill>
        </p:spPr>
        <p:txBody>
          <a:bodyPr wrap="none" lIns="0" tIns="0" rIns="0" bIns="0" rtlCol="0" anchor="t" anchorCtr="0">
            <a:spAutoFit/>
          </a:bodyPr>
          <a:lstStyle/>
          <a:p>
            <a:r>
              <a:rPr kumimoji="1" lang="ja-JP" altLang="en-US" sz="700" b="1" dirty="0" smtClean="0"/>
              <a:t>多目的空地２号</a:t>
            </a:r>
            <a:endParaRPr kumimoji="1" lang="ja-JP" altLang="en-US" sz="700" b="1" dirty="0"/>
          </a:p>
        </p:txBody>
      </p:sp>
      <p:sp>
        <p:nvSpPr>
          <p:cNvPr id="47" name="テキスト ボックス 46"/>
          <p:cNvSpPr txBox="1"/>
          <p:nvPr/>
        </p:nvSpPr>
        <p:spPr>
          <a:xfrm>
            <a:off x="5623690" y="3091074"/>
            <a:ext cx="780663" cy="107722"/>
          </a:xfrm>
          <a:prstGeom prst="rect">
            <a:avLst/>
          </a:prstGeom>
          <a:solidFill>
            <a:schemeClr val="bg1"/>
          </a:solidFill>
        </p:spPr>
        <p:txBody>
          <a:bodyPr wrap="none" lIns="0" tIns="0" rIns="0" bIns="0" rtlCol="0" anchor="t" anchorCtr="0">
            <a:spAutoFit/>
          </a:bodyPr>
          <a:lstStyle/>
          <a:p>
            <a:r>
              <a:rPr kumimoji="1" lang="ja-JP" altLang="en-US" sz="700" b="1" dirty="0" smtClean="0"/>
              <a:t>立体多目的通路６号</a:t>
            </a:r>
            <a:endParaRPr kumimoji="1" lang="ja-JP" altLang="en-US" sz="700" b="1" dirty="0"/>
          </a:p>
        </p:txBody>
      </p:sp>
      <p:sp>
        <p:nvSpPr>
          <p:cNvPr id="48" name="テキスト ボックス 47"/>
          <p:cNvSpPr txBox="1"/>
          <p:nvPr/>
        </p:nvSpPr>
        <p:spPr>
          <a:xfrm>
            <a:off x="6018784" y="3647726"/>
            <a:ext cx="448841" cy="215444"/>
          </a:xfrm>
          <a:prstGeom prst="rect">
            <a:avLst/>
          </a:prstGeom>
          <a:solidFill>
            <a:schemeClr val="bg1"/>
          </a:solidFill>
        </p:spPr>
        <p:txBody>
          <a:bodyPr wrap="none" lIns="0" tIns="0" rIns="0" bIns="0" rtlCol="0" anchor="t" anchorCtr="0">
            <a:spAutoFit/>
          </a:bodyPr>
          <a:lstStyle/>
          <a:p>
            <a:r>
              <a:rPr kumimoji="1" lang="ja-JP" altLang="en-US" sz="700" b="1" dirty="0" smtClean="0"/>
              <a:t>立体多目的</a:t>
            </a:r>
            <a:endParaRPr kumimoji="1" lang="en-US" altLang="ja-JP" sz="700" b="1" dirty="0" smtClean="0"/>
          </a:p>
          <a:p>
            <a:r>
              <a:rPr kumimoji="1" lang="ja-JP" altLang="en-US" sz="700" b="1" dirty="0" smtClean="0"/>
              <a:t>通路３号</a:t>
            </a:r>
            <a:endParaRPr kumimoji="1" lang="ja-JP" altLang="en-US" sz="700" b="1" dirty="0"/>
          </a:p>
        </p:txBody>
      </p:sp>
      <p:sp>
        <p:nvSpPr>
          <p:cNvPr id="49" name="テキスト ボックス 48"/>
          <p:cNvSpPr txBox="1"/>
          <p:nvPr/>
        </p:nvSpPr>
        <p:spPr>
          <a:xfrm>
            <a:off x="6024900" y="2332994"/>
            <a:ext cx="780663" cy="107722"/>
          </a:xfrm>
          <a:prstGeom prst="rect">
            <a:avLst/>
          </a:prstGeom>
          <a:solidFill>
            <a:schemeClr val="bg1"/>
          </a:solidFill>
        </p:spPr>
        <p:txBody>
          <a:bodyPr wrap="none" lIns="0" tIns="0" rIns="0" bIns="0" rtlCol="0" anchor="t" anchorCtr="0">
            <a:spAutoFit/>
          </a:bodyPr>
          <a:lstStyle/>
          <a:p>
            <a:r>
              <a:rPr kumimoji="1" lang="ja-JP" altLang="en-US" sz="700" b="1" dirty="0" smtClean="0"/>
              <a:t>立体多目的通路４号</a:t>
            </a:r>
            <a:endParaRPr kumimoji="1" lang="ja-JP" altLang="en-US" sz="700" b="1" dirty="0"/>
          </a:p>
        </p:txBody>
      </p:sp>
      <p:sp>
        <p:nvSpPr>
          <p:cNvPr id="50" name="テキスト ボックス 49"/>
          <p:cNvSpPr txBox="1"/>
          <p:nvPr/>
        </p:nvSpPr>
        <p:spPr>
          <a:xfrm>
            <a:off x="6279391" y="1947237"/>
            <a:ext cx="637478" cy="107722"/>
          </a:xfrm>
          <a:prstGeom prst="rect">
            <a:avLst/>
          </a:prstGeom>
          <a:solidFill>
            <a:schemeClr val="bg1"/>
          </a:solidFill>
        </p:spPr>
        <p:txBody>
          <a:bodyPr wrap="none" lIns="0" tIns="0" rIns="36000" bIns="0" rtlCol="0" anchor="t" anchorCtr="0">
            <a:spAutoFit/>
          </a:bodyPr>
          <a:lstStyle/>
          <a:p>
            <a:r>
              <a:rPr kumimoji="1" lang="ja-JP" altLang="en-US" sz="700" b="1" dirty="0" smtClean="0"/>
              <a:t>多目的空地１号</a:t>
            </a:r>
            <a:endParaRPr kumimoji="1" lang="ja-JP" altLang="en-US" sz="700" b="1" dirty="0"/>
          </a:p>
        </p:txBody>
      </p:sp>
      <p:sp>
        <p:nvSpPr>
          <p:cNvPr id="51" name="テキスト ボックス 50"/>
          <p:cNvSpPr txBox="1"/>
          <p:nvPr/>
        </p:nvSpPr>
        <p:spPr>
          <a:xfrm>
            <a:off x="6284154" y="1615341"/>
            <a:ext cx="637478" cy="107722"/>
          </a:xfrm>
          <a:prstGeom prst="rect">
            <a:avLst/>
          </a:prstGeom>
          <a:solidFill>
            <a:schemeClr val="bg1"/>
          </a:solidFill>
        </p:spPr>
        <p:txBody>
          <a:bodyPr wrap="none" lIns="0" tIns="0" rIns="36000" bIns="0" rtlCol="0" anchor="t" anchorCtr="0">
            <a:spAutoFit/>
          </a:bodyPr>
          <a:lstStyle/>
          <a:p>
            <a:r>
              <a:rPr kumimoji="1" lang="ja-JP" altLang="en-US" sz="700" b="1" dirty="0" smtClean="0"/>
              <a:t>多目的広場１号</a:t>
            </a:r>
            <a:endParaRPr kumimoji="1" lang="ja-JP" altLang="en-US" sz="700" b="1" dirty="0"/>
          </a:p>
        </p:txBody>
      </p:sp>
      <p:sp>
        <p:nvSpPr>
          <p:cNvPr id="52" name="テキスト ボックス 51"/>
          <p:cNvSpPr txBox="1"/>
          <p:nvPr/>
        </p:nvSpPr>
        <p:spPr>
          <a:xfrm>
            <a:off x="7765303" y="1698011"/>
            <a:ext cx="628377" cy="107722"/>
          </a:xfrm>
          <a:prstGeom prst="rect">
            <a:avLst/>
          </a:prstGeom>
          <a:solidFill>
            <a:schemeClr val="bg1"/>
          </a:solidFill>
        </p:spPr>
        <p:txBody>
          <a:bodyPr wrap="none" lIns="0" tIns="0" rIns="0" bIns="0" rtlCol="0" anchor="t" anchorCtr="0">
            <a:spAutoFit/>
          </a:bodyPr>
          <a:lstStyle/>
          <a:p>
            <a:r>
              <a:rPr lang="ja-JP" altLang="en-US" sz="700" b="1" dirty="0"/>
              <a:t>歩</a:t>
            </a:r>
            <a:r>
              <a:rPr lang="ja-JP" altLang="en-US" sz="700" b="1" dirty="0" smtClean="0"/>
              <a:t>行者専用通路</a:t>
            </a:r>
            <a:endParaRPr kumimoji="1" lang="ja-JP" altLang="en-US" sz="700" b="1" dirty="0" smtClean="0"/>
          </a:p>
        </p:txBody>
      </p:sp>
    </p:spTree>
    <p:extLst>
      <p:ext uri="{BB962C8B-B14F-4D97-AF65-F5344CB8AC3E}">
        <p14:creationId xmlns:p14="http://schemas.microsoft.com/office/powerpoint/2010/main" val="300962284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国内外</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から多様な人々を惹きつける住まいと</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都市</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0" y="422995"/>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新</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大阪・大阪エリアのまちづくり②</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8" name="正方形/長方形 7"/>
          <p:cNvSpPr/>
          <p:nvPr/>
        </p:nvSpPr>
        <p:spPr>
          <a:xfrm>
            <a:off x="0" y="843214"/>
            <a:ext cx="9144000" cy="432802"/>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3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「新大阪駅周辺地域都市再生緊急整備地域　まちづくり方針の骨格」</a:t>
            </a:r>
            <a:r>
              <a:rPr lang="ja-JP" altLang="en-US"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のとりまとめ</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R2.3</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予定）</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角丸四角形 13"/>
          <p:cNvSpPr/>
          <p:nvPr/>
        </p:nvSpPr>
        <p:spPr>
          <a:xfrm>
            <a:off x="221876" y="1438837"/>
            <a:ext cx="5076000" cy="3519056"/>
          </a:xfrm>
          <a:prstGeom prst="roundRect">
            <a:avLst>
              <a:gd name="adj" fmla="val 317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nSpc>
                <a:spcPct val="130000"/>
              </a:lnSpc>
              <a:spcBef>
                <a:spcPts val="1200"/>
              </a:spcBef>
            </a:pP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404756" y="1269073"/>
            <a:ext cx="3973280" cy="400110"/>
          </a:xfrm>
          <a:prstGeom prst="rect">
            <a:avLst/>
          </a:prstGeom>
          <a:solidFill>
            <a:schemeClr val="tx2">
              <a:lumMod val="40000"/>
              <a:lumOff val="60000"/>
            </a:schemeClr>
          </a:solidFill>
        </p:spPr>
        <p:txBody>
          <a:bodyPr wrap="square" rtlCol="0" anchor="ctr" anchorCtr="0">
            <a:spAutoFit/>
          </a:bodyPr>
          <a:lstStyle/>
          <a:p>
            <a:r>
              <a:rPr lang="ja-JP" altLang="en-US" sz="2000" b="1" dirty="0" smtClean="0">
                <a:latin typeface="Meiryo UI" panose="020B0604030504040204" pitchFamily="50" charset="-128"/>
                <a:ea typeface="Meiryo UI" panose="020B0604030504040204" pitchFamily="50" charset="-128"/>
              </a:rPr>
              <a:t>まちづくり</a:t>
            </a:r>
            <a:r>
              <a:rPr lang="ja-JP" altLang="en-US" sz="2000" b="1" dirty="0">
                <a:latin typeface="Meiryo UI" panose="020B0604030504040204" pitchFamily="50" charset="-128"/>
                <a:ea typeface="Meiryo UI" panose="020B0604030504040204" pitchFamily="50" charset="-128"/>
              </a:rPr>
              <a:t>方針の</a:t>
            </a:r>
            <a:r>
              <a:rPr lang="ja-JP" altLang="en-US" sz="2000" b="1" dirty="0" smtClean="0">
                <a:latin typeface="Meiryo UI" panose="020B0604030504040204" pitchFamily="50" charset="-128"/>
                <a:ea typeface="Meiryo UI" panose="020B0604030504040204" pitchFamily="50" charset="-128"/>
              </a:rPr>
              <a:t>骨格（案）の概要</a:t>
            </a:r>
            <a:endParaRPr lang="en-US" altLang="ja-JP"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角丸四角形 16"/>
          <p:cNvSpPr/>
          <p:nvPr/>
        </p:nvSpPr>
        <p:spPr>
          <a:xfrm>
            <a:off x="221876" y="5382664"/>
            <a:ext cx="5076000" cy="1394654"/>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nSpc>
                <a:spcPct val="130000"/>
              </a:lnSpc>
              <a:spcBef>
                <a:spcPts val="1200"/>
              </a:spcBef>
            </a:pP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404756" y="5182609"/>
            <a:ext cx="1631862" cy="400110"/>
          </a:xfrm>
          <a:prstGeom prst="rect">
            <a:avLst/>
          </a:prstGeom>
          <a:solidFill>
            <a:schemeClr val="tx2">
              <a:lumMod val="40000"/>
              <a:lumOff val="60000"/>
            </a:schemeClr>
          </a:solidFill>
        </p:spPr>
        <p:txBody>
          <a:bodyPr wrap="square" rtlCol="0" anchor="ctr" anchorCtr="0">
            <a:spAutoFit/>
          </a:bodyPr>
          <a:lstStyle/>
          <a:p>
            <a:r>
              <a:rPr lang="ja-JP" altLang="en-US" sz="2000" b="1" dirty="0">
                <a:latin typeface="Meiryo UI" panose="020B0604030504040204" pitchFamily="50" charset="-128"/>
                <a:ea typeface="Meiryo UI" panose="020B0604030504040204" pitchFamily="50" charset="-128"/>
              </a:rPr>
              <a:t>今後</a:t>
            </a:r>
            <a:r>
              <a:rPr lang="ja-JP" altLang="en-US" sz="2000" b="1" dirty="0" smtClean="0">
                <a:latin typeface="Meiryo UI" panose="020B0604030504040204" pitchFamily="50" charset="-128"/>
                <a:ea typeface="Meiryo UI" panose="020B0604030504040204" pitchFamily="50" charset="-128"/>
              </a:rPr>
              <a:t>の</a:t>
            </a:r>
            <a:r>
              <a:rPr lang="ja-JP" altLang="en-US" sz="2000" b="1" dirty="0">
                <a:latin typeface="Meiryo UI" panose="020B0604030504040204" pitchFamily="50" charset="-128"/>
                <a:ea typeface="Meiryo UI" panose="020B0604030504040204" pitchFamily="50" charset="-128"/>
              </a:rPr>
              <a:t>予定</a:t>
            </a:r>
            <a:endParaRPr lang="en-US" altLang="ja-JP"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221875" y="5543907"/>
            <a:ext cx="5225098" cy="1109910"/>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30000"/>
              </a:lnSpc>
              <a:spcBef>
                <a:spcPts val="300"/>
              </a:spcBef>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今年度内にまちづくり方針の骨格をとりまとめ</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30000"/>
              </a:lnSpc>
              <a:spcBef>
                <a:spcPts val="300"/>
              </a:spcBef>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国内外にプロモーションを行い、民間都市開発の機運醸成</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30000"/>
              </a:lnSpc>
              <a:spcBef>
                <a:spcPts val="300"/>
              </a:spcBef>
              <a:defRPr/>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・導入すべき都市機能等の具体化に向け検討</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6</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162481" y="1676604"/>
            <a:ext cx="5122213" cy="1032966"/>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30000"/>
              </a:lnSpc>
              <a:spcBef>
                <a:spcPts val="300"/>
              </a:spcBef>
              <a:defRPr/>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2037</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年頃に予定のリニア中央新幹線の全線開業によるスーパー・メガリージョンの</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形成などに</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備え</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20</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年から</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30</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年先を見据えた新しいまちづくりのコンセプト</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をとりまとめ</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grpSp>
        <p:nvGrpSpPr>
          <p:cNvPr id="20" name="グループ化 19"/>
          <p:cNvGrpSpPr>
            <a:grpSpLocks noChangeAspect="1"/>
          </p:cNvGrpSpPr>
          <p:nvPr/>
        </p:nvGrpSpPr>
        <p:grpSpPr>
          <a:xfrm>
            <a:off x="5340939" y="1336726"/>
            <a:ext cx="3742831" cy="1866367"/>
            <a:chOff x="76201" y="76200"/>
            <a:chExt cx="3429000" cy="1707342"/>
          </a:xfrm>
        </p:grpSpPr>
        <p:pic>
          <p:nvPicPr>
            <p:cNvPr id="21" name="図 20"/>
            <p:cNvPicPr>
              <a:picLocks noChangeAspect="1"/>
            </p:cNvPicPr>
            <p:nvPr/>
          </p:nvPicPr>
          <p:blipFill rotWithShape="1">
            <a:blip r:embed="rId3" cstate="print">
              <a:extLst>
                <a:ext uri="{28A0092B-C50C-407E-A947-70E740481C1C}">
                  <a14:useLocalDpi xmlns:a14="http://schemas.microsoft.com/office/drawing/2010/main" val="0"/>
                </a:ext>
              </a:extLst>
            </a:blip>
            <a:srcRect l="12239" t="3520" r="2356" b="53299"/>
            <a:stretch/>
          </p:blipFill>
          <p:spPr bwMode="auto">
            <a:xfrm>
              <a:off x="76201" y="76200"/>
              <a:ext cx="3429000" cy="1518640"/>
            </a:xfrm>
            <a:prstGeom prst="rect">
              <a:avLst/>
            </a:prstGeom>
            <a:noFill/>
            <a:ln w="19050" cap="flat" cmpd="sng" algn="ctr">
              <a:solidFill>
                <a:schemeClr val="bg1">
                  <a:lumMod val="85000"/>
                </a:schemeClr>
              </a:solidFill>
              <a:prstDash val="solid"/>
              <a:round/>
              <a:headEnd type="none" w="med" len="med"/>
              <a:tailEnd type="none" w="med" len="med"/>
            </a:ln>
            <a:extLst>
              <a:ext uri="{53640926-AAD7-44D8-BBD7-CCE9431645EC}">
                <a14:shadowObscured xmlns:a14="http://schemas.microsoft.com/office/drawing/2010/main"/>
              </a:ext>
            </a:extLst>
          </p:spPr>
        </p:pic>
        <p:sp>
          <p:nvSpPr>
            <p:cNvPr id="22" name="テキスト ボックス 2"/>
            <p:cNvSpPr txBox="1">
              <a:spLocks noChangeArrowheads="1"/>
            </p:cNvSpPr>
            <p:nvPr/>
          </p:nvSpPr>
          <p:spPr bwMode="auto">
            <a:xfrm>
              <a:off x="613837" y="1635727"/>
              <a:ext cx="2353728" cy="147815"/>
            </a:xfrm>
            <a:prstGeom prst="rect">
              <a:avLst/>
            </a:prstGeom>
            <a:noFill/>
            <a:ln w="9525">
              <a:noFill/>
              <a:miter lim="800000"/>
              <a:headEnd/>
              <a:tailEnd/>
            </a:ln>
          </p:spPr>
          <p:txBody>
            <a:bodyPr rot="0" vert="horz" wrap="none" lIns="72000" tIns="0" rIns="72000" bIns="0" anchor="t" anchorCtr="0">
              <a:spAutoFit/>
            </a:bodyPr>
            <a:lstStyle/>
            <a:p>
              <a:pPr algn="ctr">
                <a:spcAft>
                  <a:spcPts val="0"/>
                </a:spcAft>
              </a:pPr>
              <a:r>
                <a:rPr lang="ja-JP" sz="1050" kern="100" dirty="0" smtClean="0">
                  <a:effectLst/>
                  <a:latin typeface="Century" panose="02040604050505020304" pitchFamily="18" charset="0"/>
                  <a:ea typeface="ＭＳ 明朝" panose="02020609040205080304" pitchFamily="17" charset="-128"/>
                  <a:cs typeface="Times New Roman" panose="02020603050405020304" pitchFamily="18" charset="0"/>
                </a:rPr>
                <a:t>新</a:t>
              </a:r>
              <a:r>
                <a:rPr lang="ja-JP" sz="1050" kern="100" dirty="0">
                  <a:effectLst/>
                  <a:latin typeface="Century" panose="02040604050505020304" pitchFamily="18" charset="0"/>
                  <a:ea typeface="ＭＳ 明朝" panose="02020609040205080304" pitchFamily="17" charset="-128"/>
                  <a:cs typeface="Times New Roman" panose="02020603050405020304" pitchFamily="18" charset="0"/>
                </a:rPr>
                <a:t>大阪駅周辺地域の概ねの検討対象地域</a:t>
              </a:r>
            </a:p>
          </p:txBody>
        </p:sp>
      </p:grpSp>
      <p:pic>
        <p:nvPicPr>
          <p:cNvPr id="23" name="図 22"/>
          <p:cNvPicPr>
            <a:picLocks noChangeAspect="1"/>
          </p:cNvPicPr>
          <p:nvPr/>
        </p:nvPicPr>
        <p:blipFill rotWithShape="1">
          <a:blip r:embed="rId4"/>
          <a:srcRect t="5702"/>
          <a:stretch/>
        </p:blipFill>
        <p:spPr>
          <a:xfrm>
            <a:off x="5621995" y="-2525937"/>
            <a:ext cx="3470261" cy="2023765"/>
          </a:xfrm>
          <a:prstGeom prst="rect">
            <a:avLst/>
          </a:prstGeom>
        </p:spPr>
      </p:pic>
      <p:sp>
        <p:nvSpPr>
          <p:cNvPr id="25" name="正方形/長方形 24"/>
          <p:cNvSpPr/>
          <p:nvPr/>
        </p:nvSpPr>
        <p:spPr>
          <a:xfrm>
            <a:off x="162483" y="2718683"/>
            <a:ext cx="5122212" cy="2185589"/>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indent="-95250" defTabSz="793425">
              <a:lnSpc>
                <a:spcPct val="130000"/>
              </a:lnSpc>
              <a:spcBef>
                <a:spcPts val="300"/>
              </a:spcBef>
              <a:defRPr/>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■新大阪駅周辺地域が担うべき役割と導入すべき都市機能</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30000"/>
              </a:lnSpc>
              <a:spcBef>
                <a:spcPts val="300"/>
              </a:spcBef>
              <a:defRPr/>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①</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交流促進機能をもつスーパー・メガリージョンの西の</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拠点</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8288" indent="-173038" defTabSz="793425">
              <a:lnSpc>
                <a:spcPct val="130000"/>
              </a:lnSpc>
              <a:spcBef>
                <a:spcPts val="300"/>
              </a:spcBef>
              <a:defRPr/>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②</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交通結節機能が充実した広域交通ネットワーク</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の一</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大ハブ</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拠点</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268288" indent="-173038" defTabSz="793425">
              <a:lnSpc>
                <a:spcPct val="130000"/>
              </a:lnSpc>
              <a:spcBef>
                <a:spcPts val="300"/>
              </a:spcBef>
              <a:defRPr/>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③</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都市空間機能に溢れる関西・西日本・アジアから人</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を迎え入れる</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国際都市の</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ゲートウェイ</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6" name="テキスト ボックス 2"/>
          <p:cNvSpPr txBox="1">
            <a:spLocks noChangeArrowheads="1"/>
          </p:cNvSpPr>
          <p:nvPr/>
        </p:nvSpPr>
        <p:spPr bwMode="auto">
          <a:xfrm>
            <a:off x="5446973" y="6483594"/>
            <a:ext cx="3511712" cy="161583"/>
          </a:xfrm>
          <a:prstGeom prst="rect">
            <a:avLst/>
          </a:prstGeom>
          <a:noFill/>
          <a:ln w="9525">
            <a:noFill/>
            <a:miter lim="800000"/>
            <a:headEnd/>
            <a:tailEnd/>
          </a:ln>
        </p:spPr>
        <p:txBody>
          <a:bodyPr rot="0" vert="horz" wrap="none" lIns="72000" tIns="0" rIns="72000" bIns="0" anchor="t" anchorCtr="0">
            <a:spAutoFit/>
          </a:bodyPr>
          <a:lstStyle/>
          <a:p>
            <a:pPr algn="ctr">
              <a:spcAft>
                <a:spcPts val="0"/>
              </a:spcAft>
            </a:pPr>
            <a:r>
              <a:rPr lang="ja-JP" sz="1050" kern="100" dirty="0" smtClean="0">
                <a:effectLst/>
                <a:latin typeface="Century" panose="02040604050505020304" pitchFamily="18" charset="0"/>
                <a:ea typeface="ＭＳ 明朝" panose="02020609040205080304" pitchFamily="17" charset="-128"/>
                <a:cs typeface="Times New Roman" panose="02020603050405020304" pitchFamily="18" charset="0"/>
              </a:rPr>
              <a:t>新大阪駅周辺地域</a:t>
            </a:r>
            <a:r>
              <a:rPr lang="ja-JP" altLang="en-US" sz="1050" kern="100" dirty="0" smtClean="0">
                <a:effectLst/>
                <a:latin typeface="Century" panose="02040604050505020304" pitchFamily="18" charset="0"/>
                <a:ea typeface="ＭＳ 明朝" panose="02020609040205080304" pitchFamily="17" charset="-128"/>
                <a:cs typeface="Times New Roman" panose="02020603050405020304" pitchFamily="18" charset="0"/>
              </a:rPr>
              <a:t>が担うべき役割と導入すべき都市機能</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pic>
        <p:nvPicPr>
          <p:cNvPr id="3" name="図 2"/>
          <p:cNvPicPr>
            <a:picLocks noChangeAspect="1"/>
          </p:cNvPicPr>
          <p:nvPr/>
        </p:nvPicPr>
        <p:blipFill>
          <a:blip r:embed="rId5"/>
          <a:stretch>
            <a:fillRect/>
          </a:stretch>
        </p:blipFill>
        <p:spPr>
          <a:xfrm>
            <a:off x="5367789" y="3293596"/>
            <a:ext cx="3724467" cy="3166403"/>
          </a:xfrm>
          <a:prstGeom prst="rect">
            <a:avLst/>
          </a:prstGeom>
        </p:spPr>
      </p:pic>
    </p:spTree>
    <p:extLst>
      <p:ext uri="{BB962C8B-B14F-4D97-AF65-F5344CB8AC3E}">
        <p14:creationId xmlns:p14="http://schemas.microsoft.com/office/powerpoint/2010/main" val="261673048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5" name="グループ化 84"/>
          <p:cNvGrpSpPr>
            <a:grpSpLocks noChangeAspect="1"/>
          </p:cNvGrpSpPr>
          <p:nvPr/>
        </p:nvGrpSpPr>
        <p:grpSpPr>
          <a:xfrm>
            <a:off x="5563981" y="1786661"/>
            <a:ext cx="3176607" cy="4630919"/>
            <a:chOff x="0" y="0"/>
            <a:chExt cx="2919801" cy="4256441"/>
          </a:xfrm>
        </p:grpSpPr>
        <p:grpSp>
          <p:nvGrpSpPr>
            <p:cNvPr id="86" name="グループ化 85"/>
            <p:cNvGrpSpPr/>
            <p:nvPr/>
          </p:nvGrpSpPr>
          <p:grpSpPr>
            <a:xfrm>
              <a:off x="0" y="0"/>
              <a:ext cx="2919801" cy="4256441"/>
              <a:chOff x="0" y="0"/>
              <a:chExt cx="2919801" cy="4256441"/>
            </a:xfrm>
          </p:grpSpPr>
          <p:grpSp>
            <p:nvGrpSpPr>
              <p:cNvPr id="88" name="グループ化 87"/>
              <p:cNvGrpSpPr/>
              <p:nvPr/>
            </p:nvGrpSpPr>
            <p:grpSpPr>
              <a:xfrm>
                <a:off x="0" y="0"/>
                <a:ext cx="2919801" cy="4256441"/>
                <a:chOff x="0" y="0"/>
                <a:chExt cx="2919801" cy="4256441"/>
              </a:xfrm>
            </p:grpSpPr>
            <p:grpSp>
              <p:nvGrpSpPr>
                <p:cNvPr id="91" name="グループ化 90"/>
                <p:cNvGrpSpPr/>
                <p:nvPr/>
              </p:nvGrpSpPr>
              <p:grpSpPr>
                <a:xfrm>
                  <a:off x="0" y="0"/>
                  <a:ext cx="2919801" cy="4256441"/>
                  <a:chOff x="0" y="0"/>
                  <a:chExt cx="2919801" cy="4256441"/>
                </a:xfrm>
              </p:grpSpPr>
              <p:grpSp>
                <p:nvGrpSpPr>
                  <p:cNvPr id="93" name="グループ化 92"/>
                  <p:cNvGrpSpPr/>
                  <p:nvPr/>
                </p:nvGrpSpPr>
                <p:grpSpPr>
                  <a:xfrm>
                    <a:off x="0" y="0"/>
                    <a:ext cx="2919801" cy="4256441"/>
                    <a:chOff x="0" y="0"/>
                    <a:chExt cx="2919801" cy="4256441"/>
                  </a:xfrm>
                </p:grpSpPr>
                <p:grpSp>
                  <p:nvGrpSpPr>
                    <p:cNvPr id="95" name="グループ化 94"/>
                    <p:cNvGrpSpPr/>
                    <p:nvPr/>
                  </p:nvGrpSpPr>
                  <p:grpSpPr>
                    <a:xfrm>
                      <a:off x="0" y="0"/>
                      <a:ext cx="2919801" cy="4256441"/>
                      <a:chOff x="0" y="0"/>
                      <a:chExt cx="2919801" cy="4256441"/>
                    </a:xfrm>
                  </p:grpSpPr>
                  <p:grpSp>
                    <p:nvGrpSpPr>
                      <p:cNvPr id="97" name="グループ化 96"/>
                      <p:cNvGrpSpPr>
                        <a:grpSpLocks noChangeAspect="1"/>
                      </p:cNvGrpSpPr>
                      <p:nvPr/>
                    </p:nvGrpSpPr>
                    <p:grpSpPr>
                      <a:xfrm>
                        <a:off x="0" y="0"/>
                        <a:ext cx="2811780" cy="4196080"/>
                        <a:chOff x="0" y="0"/>
                        <a:chExt cx="3096675" cy="4621215"/>
                      </a:xfrm>
                    </p:grpSpPr>
                    <p:pic>
                      <p:nvPicPr>
                        <p:cNvPr id="128" name="Picture 13"/>
                        <p:cNvPicPr>
                          <a:picLocks noChangeAspect="1" noChangeArrowheads="1"/>
                        </p:cNvPicPr>
                        <p:nvPr/>
                      </p:nvPicPr>
                      <p:blipFill>
                        <a:blip r:embed="rId3"/>
                        <a:srcRect l="19200" t="22079" r="27817" b="13818"/>
                        <a:stretch>
                          <a:fillRect/>
                        </a:stretch>
                      </p:blipFill>
                      <p:spPr bwMode="auto">
                        <a:xfrm>
                          <a:off x="0" y="0"/>
                          <a:ext cx="3096675" cy="4621215"/>
                        </a:xfrm>
                        <a:prstGeom prst="rect">
                          <a:avLst/>
                        </a:prstGeom>
                        <a:noFill/>
                        <a:ln w="9525">
                          <a:solidFill>
                            <a:srgbClr val="000000"/>
                          </a:solidFill>
                          <a:miter lim="800000"/>
                          <a:headEnd/>
                          <a:tailEnd/>
                        </a:ln>
                      </p:spPr>
                    </p:pic>
                    <p:sp>
                      <p:nvSpPr>
                        <p:cNvPr id="129" name="フリーフォーム 128"/>
                        <p:cNvSpPr/>
                        <p:nvPr/>
                      </p:nvSpPr>
                      <p:spPr bwMode="auto">
                        <a:xfrm>
                          <a:off x="1894955" y="613995"/>
                          <a:ext cx="798713" cy="625470"/>
                        </a:xfrm>
                        <a:custGeom>
                          <a:avLst/>
                          <a:gdLst>
                            <a:gd name="connsiteX0" fmla="*/ 0 w 831057"/>
                            <a:gd name="connsiteY0" fmla="*/ 0 h 664369"/>
                            <a:gd name="connsiteX1" fmla="*/ 416719 w 831057"/>
                            <a:gd name="connsiteY1" fmla="*/ 47625 h 664369"/>
                            <a:gd name="connsiteX2" fmla="*/ 483394 w 831057"/>
                            <a:gd name="connsiteY2" fmla="*/ 69056 h 664369"/>
                            <a:gd name="connsiteX3" fmla="*/ 490538 w 831057"/>
                            <a:gd name="connsiteY3" fmla="*/ 90487 h 664369"/>
                            <a:gd name="connsiteX4" fmla="*/ 681038 w 831057"/>
                            <a:gd name="connsiteY4" fmla="*/ 95250 h 664369"/>
                            <a:gd name="connsiteX5" fmla="*/ 762000 w 831057"/>
                            <a:gd name="connsiteY5" fmla="*/ 107156 h 664369"/>
                            <a:gd name="connsiteX6" fmla="*/ 831057 w 831057"/>
                            <a:gd name="connsiteY6" fmla="*/ 169069 h 664369"/>
                            <a:gd name="connsiteX7" fmla="*/ 795338 w 831057"/>
                            <a:gd name="connsiteY7" fmla="*/ 228600 h 664369"/>
                            <a:gd name="connsiteX8" fmla="*/ 738188 w 831057"/>
                            <a:gd name="connsiteY8" fmla="*/ 328612 h 664369"/>
                            <a:gd name="connsiteX9" fmla="*/ 719138 w 831057"/>
                            <a:gd name="connsiteY9" fmla="*/ 392906 h 664369"/>
                            <a:gd name="connsiteX10" fmla="*/ 728663 w 831057"/>
                            <a:gd name="connsiteY10" fmla="*/ 466725 h 664369"/>
                            <a:gd name="connsiteX11" fmla="*/ 764382 w 831057"/>
                            <a:gd name="connsiteY11" fmla="*/ 664369 h 664369"/>
                            <a:gd name="connsiteX12" fmla="*/ 435769 w 831057"/>
                            <a:gd name="connsiteY12" fmla="*/ 664369 h 664369"/>
                            <a:gd name="connsiteX13" fmla="*/ 400050 w 831057"/>
                            <a:gd name="connsiteY13" fmla="*/ 645319 h 664369"/>
                            <a:gd name="connsiteX14" fmla="*/ 0 w 831057"/>
                            <a:gd name="connsiteY14" fmla="*/ 647700 h 664369"/>
                            <a:gd name="connsiteX15" fmla="*/ 0 w 831057"/>
                            <a:gd name="connsiteY15" fmla="*/ 0 h 664369"/>
                            <a:gd name="connsiteX0" fmla="*/ 0 w 817051"/>
                            <a:gd name="connsiteY0" fmla="*/ 0 h 664369"/>
                            <a:gd name="connsiteX1" fmla="*/ 416719 w 817051"/>
                            <a:gd name="connsiteY1" fmla="*/ 47625 h 664369"/>
                            <a:gd name="connsiteX2" fmla="*/ 483394 w 817051"/>
                            <a:gd name="connsiteY2" fmla="*/ 69056 h 664369"/>
                            <a:gd name="connsiteX3" fmla="*/ 490538 w 817051"/>
                            <a:gd name="connsiteY3" fmla="*/ 90487 h 664369"/>
                            <a:gd name="connsiteX4" fmla="*/ 681038 w 817051"/>
                            <a:gd name="connsiteY4" fmla="*/ 95250 h 664369"/>
                            <a:gd name="connsiteX5" fmla="*/ 762000 w 817051"/>
                            <a:gd name="connsiteY5" fmla="*/ 107156 h 664369"/>
                            <a:gd name="connsiteX6" fmla="*/ 817051 w 817051"/>
                            <a:gd name="connsiteY6" fmla="*/ 165568 h 664369"/>
                            <a:gd name="connsiteX7" fmla="*/ 795338 w 817051"/>
                            <a:gd name="connsiteY7" fmla="*/ 228600 h 664369"/>
                            <a:gd name="connsiteX8" fmla="*/ 738188 w 817051"/>
                            <a:gd name="connsiteY8" fmla="*/ 328612 h 664369"/>
                            <a:gd name="connsiteX9" fmla="*/ 719138 w 817051"/>
                            <a:gd name="connsiteY9" fmla="*/ 392906 h 664369"/>
                            <a:gd name="connsiteX10" fmla="*/ 728663 w 817051"/>
                            <a:gd name="connsiteY10" fmla="*/ 466725 h 664369"/>
                            <a:gd name="connsiteX11" fmla="*/ 764382 w 817051"/>
                            <a:gd name="connsiteY11" fmla="*/ 664369 h 664369"/>
                            <a:gd name="connsiteX12" fmla="*/ 435769 w 817051"/>
                            <a:gd name="connsiteY12" fmla="*/ 664369 h 664369"/>
                            <a:gd name="connsiteX13" fmla="*/ 400050 w 817051"/>
                            <a:gd name="connsiteY13" fmla="*/ 645319 h 664369"/>
                            <a:gd name="connsiteX14" fmla="*/ 0 w 817051"/>
                            <a:gd name="connsiteY14" fmla="*/ 647700 h 664369"/>
                            <a:gd name="connsiteX15" fmla="*/ 0 w 817051"/>
                            <a:gd name="connsiteY15" fmla="*/ 0 h 6643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7051" h="664369">
                              <a:moveTo>
                                <a:pt x="0" y="0"/>
                              </a:moveTo>
                              <a:lnTo>
                                <a:pt x="416719" y="47625"/>
                              </a:lnTo>
                              <a:lnTo>
                                <a:pt x="483394" y="69056"/>
                              </a:lnTo>
                              <a:lnTo>
                                <a:pt x="490538" y="90487"/>
                              </a:lnTo>
                              <a:lnTo>
                                <a:pt x="681038" y="95250"/>
                              </a:lnTo>
                              <a:lnTo>
                                <a:pt x="762000" y="107156"/>
                              </a:lnTo>
                              <a:lnTo>
                                <a:pt x="817051" y="165568"/>
                              </a:lnTo>
                              <a:lnTo>
                                <a:pt x="795338" y="228600"/>
                              </a:lnTo>
                              <a:lnTo>
                                <a:pt x="738188" y="328612"/>
                              </a:lnTo>
                              <a:lnTo>
                                <a:pt x="719138" y="392906"/>
                              </a:lnTo>
                              <a:lnTo>
                                <a:pt x="728663" y="466725"/>
                              </a:lnTo>
                              <a:lnTo>
                                <a:pt x="764382" y="664369"/>
                              </a:lnTo>
                              <a:lnTo>
                                <a:pt x="435769" y="664369"/>
                              </a:lnTo>
                              <a:lnTo>
                                <a:pt x="400050" y="645319"/>
                              </a:lnTo>
                              <a:lnTo>
                                <a:pt x="0" y="647700"/>
                              </a:lnTo>
                              <a:lnTo>
                                <a:pt x="0" y="0"/>
                              </a:lnTo>
                              <a:close/>
                            </a:path>
                          </a:pathLst>
                        </a:custGeom>
                        <a:noFill/>
                        <a:ln w="15875" cap="flat" cmpd="sng" algn="ctr">
                          <a:solidFill>
                            <a:sysClr val="windowText" lastClr="000000"/>
                          </a:solidFill>
                          <a:prstDash val="solid"/>
                        </a:ln>
                        <a:effectLst/>
                      </p:spPr>
                      <p:txBody>
                        <a:bodyPr anchor="ctr"/>
                        <a:lstStyle/>
                        <a:p>
                          <a:endParaRPr lang="ja-JP" altLang="en-US"/>
                        </a:p>
                      </p:txBody>
                    </p:sp>
                    <p:sp>
                      <p:nvSpPr>
                        <p:cNvPr id="130" name="フリーフォーム 129"/>
                        <p:cNvSpPr/>
                        <p:nvPr/>
                      </p:nvSpPr>
                      <p:spPr bwMode="auto">
                        <a:xfrm>
                          <a:off x="1892968" y="1218424"/>
                          <a:ext cx="780625" cy="453322"/>
                        </a:xfrm>
                        <a:custGeom>
                          <a:avLst/>
                          <a:gdLst>
                            <a:gd name="connsiteX0" fmla="*/ 4763 w 800100"/>
                            <a:gd name="connsiteY0" fmla="*/ 14288 h 483394"/>
                            <a:gd name="connsiteX1" fmla="*/ 0 w 800100"/>
                            <a:gd name="connsiteY1" fmla="*/ 447675 h 483394"/>
                            <a:gd name="connsiteX2" fmla="*/ 538163 w 800100"/>
                            <a:gd name="connsiteY2" fmla="*/ 442913 h 483394"/>
                            <a:gd name="connsiteX3" fmla="*/ 592931 w 800100"/>
                            <a:gd name="connsiteY3" fmla="*/ 483394 h 483394"/>
                            <a:gd name="connsiteX4" fmla="*/ 745331 w 800100"/>
                            <a:gd name="connsiteY4" fmla="*/ 478632 h 483394"/>
                            <a:gd name="connsiteX5" fmla="*/ 776288 w 800100"/>
                            <a:gd name="connsiteY5" fmla="*/ 326232 h 483394"/>
                            <a:gd name="connsiteX6" fmla="*/ 800100 w 800100"/>
                            <a:gd name="connsiteY6" fmla="*/ 192882 h 483394"/>
                            <a:gd name="connsiteX7" fmla="*/ 792956 w 800100"/>
                            <a:gd name="connsiteY7" fmla="*/ 90488 h 483394"/>
                            <a:gd name="connsiteX8" fmla="*/ 771525 w 800100"/>
                            <a:gd name="connsiteY8" fmla="*/ 23813 h 483394"/>
                            <a:gd name="connsiteX9" fmla="*/ 440531 w 800100"/>
                            <a:gd name="connsiteY9" fmla="*/ 23813 h 483394"/>
                            <a:gd name="connsiteX10" fmla="*/ 407194 w 800100"/>
                            <a:gd name="connsiteY10" fmla="*/ 0 h 483394"/>
                            <a:gd name="connsiteX11" fmla="*/ 4763 w 800100"/>
                            <a:gd name="connsiteY11" fmla="*/ 14288 h 483394"/>
                            <a:gd name="connsiteX0" fmla="*/ 4763 w 800100"/>
                            <a:gd name="connsiteY0" fmla="*/ 4763 h 483394"/>
                            <a:gd name="connsiteX1" fmla="*/ 0 w 800100"/>
                            <a:gd name="connsiteY1" fmla="*/ 447675 h 483394"/>
                            <a:gd name="connsiteX2" fmla="*/ 538163 w 800100"/>
                            <a:gd name="connsiteY2" fmla="*/ 442913 h 483394"/>
                            <a:gd name="connsiteX3" fmla="*/ 592931 w 800100"/>
                            <a:gd name="connsiteY3" fmla="*/ 483394 h 483394"/>
                            <a:gd name="connsiteX4" fmla="*/ 745331 w 800100"/>
                            <a:gd name="connsiteY4" fmla="*/ 478632 h 483394"/>
                            <a:gd name="connsiteX5" fmla="*/ 776288 w 800100"/>
                            <a:gd name="connsiteY5" fmla="*/ 326232 h 483394"/>
                            <a:gd name="connsiteX6" fmla="*/ 800100 w 800100"/>
                            <a:gd name="connsiteY6" fmla="*/ 192882 h 483394"/>
                            <a:gd name="connsiteX7" fmla="*/ 792956 w 800100"/>
                            <a:gd name="connsiteY7" fmla="*/ 90488 h 483394"/>
                            <a:gd name="connsiteX8" fmla="*/ 771525 w 800100"/>
                            <a:gd name="connsiteY8" fmla="*/ 23813 h 483394"/>
                            <a:gd name="connsiteX9" fmla="*/ 440531 w 800100"/>
                            <a:gd name="connsiteY9" fmla="*/ 23813 h 483394"/>
                            <a:gd name="connsiteX10" fmla="*/ 407194 w 800100"/>
                            <a:gd name="connsiteY10" fmla="*/ 0 h 483394"/>
                            <a:gd name="connsiteX11" fmla="*/ 4763 w 800100"/>
                            <a:gd name="connsiteY11" fmla="*/ 4763 h 483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800100" h="483394">
                              <a:moveTo>
                                <a:pt x="4763" y="4763"/>
                              </a:moveTo>
                              <a:cubicBezTo>
                                <a:pt x="3175" y="149225"/>
                                <a:pt x="1588" y="303213"/>
                                <a:pt x="0" y="447675"/>
                              </a:cubicBezTo>
                              <a:lnTo>
                                <a:pt x="538163" y="442913"/>
                              </a:lnTo>
                              <a:lnTo>
                                <a:pt x="592931" y="483394"/>
                              </a:lnTo>
                              <a:lnTo>
                                <a:pt x="745331" y="478632"/>
                              </a:lnTo>
                              <a:lnTo>
                                <a:pt x="776288" y="326232"/>
                              </a:lnTo>
                              <a:lnTo>
                                <a:pt x="800100" y="192882"/>
                              </a:lnTo>
                              <a:lnTo>
                                <a:pt x="792956" y="90488"/>
                              </a:lnTo>
                              <a:lnTo>
                                <a:pt x="771525" y="23813"/>
                              </a:lnTo>
                              <a:lnTo>
                                <a:pt x="440531" y="23813"/>
                              </a:lnTo>
                              <a:lnTo>
                                <a:pt x="407194" y="0"/>
                              </a:lnTo>
                              <a:lnTo>
                                <a:pt x="4763" y="4763"/>
                              </a:lnTo>
                              <a:close/>
                            </a:path>
                          </a:pathLst>
                        </a:custGeom>
                        <a:noFill/>
                        <a:ln w="15875" cap="flat" cmpd="sng" algn="ctr">
                          <a:solidFill>
                            <a:sysClr val="windowText" lastClr="000000"/>
                          </a:solidFill>
                          <a:prstDash val="solid"/>
                        </a:ln>
                        <a:effectLst/>
                      </p:spPr>
                      <p:txBody>
                        <a:bodyPr anchor="ctr"/>
                        <a:lstStyle/>
                        <a:p>
                          <a:endParaRPr lang="ja-JP" altLang="en-US"/>
                        </a:p>
                      </p:txBody>
                    </p:sp>
                    <p:sp>
                      <p:nvSpPr>
                        <p:cNvPr id="131" name="フリーフォーム 130"/>
                        <p:cNvSpPr/>
                        <p:nvPr/>
                      </p:nvSpPr>
                      <p:spPr bwMode="auto">
                        <a:xfrm>
                          <a:off x="1888756" y="1635406"/>
                          <a:ext cx="733190" cy="902193"/>
                        </a:xfrm>
                        <a:custGeom>
                          <a:avLst/>
                          <a:gdLst>
                            <a:gd name="connsiteX0" fmla="*/ 2381 w 750094"/>
                            <a:gd name="connsiteY0" fmla="*/ 0 h 971550"/>
                            <a:gd name="connsiteX1" fmla="*/ 0 w 750094"/>
                            <a:gd name="connsiteY1" fmla="*/ 971550 h 971550"/>
                            <a:gd name="connsiteX2" fmla="*/ 397669 w 750094"/>
                            <a:gd name="connsiteY2" fmla="*/ 969169 h 971550"/>
                            <a:gd name="connsiteX3" fmla="*/ 431006 w 750094"/>
                            <a:gd name="connsiteY3" fmla="*/ 661988 h 971550"/>
                            <a:gd name="connsiteX4" fmla="*/ 654844 w 750094"/>
                            <a:gd name="connsiteY4" fmla="*/ 335756 h 971550"/>
                            <a:gd name="connsiteX5" fmla="*/ 740569 w 750094"/>
                            <a:gd name="connsiteY5" fmla="*/ 221456 h 971550"/>
                            <a:gd name="connsiteX6" fmla="*/ 750094 w 750094"/>
                            <a:gd name="connsiteY6" fmla="*/ 130969 h 971550"/>
                            <a:gd name="connsiteX7" fmla="*/ 745331 w 750094"/>
                            <a:gd name="connsiteY7" fmla="*/ 38100 h 971550"/>
                            <a:gd name="connsiteX8" fmla="*/ 595312 w 750094"/>
                            <a:gd name="connsiteY8" fmla="*/ 40481 h 971550"/>
                            <a:gd name="connsiteX9" fmla="*/ 542925 w 750094"/>
                            <a:gd name="connsiteY9" fmla="*/ 0 h 971550"/>
                            <a:gd name="connsiteX10" fmla="*/ 2381 w 750094"/>
                            <a:gd name="connsiteY10" fmla="*/ 0 h 971550"/>
                            <a:gd name="connsiteX0" fmla="*/ 5894 w 753607"/>
                            <a:gd name="connsiteY0" fmla="*/ 0 h 969169"/>
                            <a:gd name="connsiteX1" fmla="*/ 0 w 753607"/>
                            <a:gd name="connsiteY1" fmla="*/ 964530 h 969169"/>
                            <a:gd name="connsiteX2" fmla="*/ 401182 w 753607"/>
                            <a:gd name="connsiteY2" fmla="*/ 969169 h 969169"/>
                            <a:gd name="connsiteX3" fmla="*/ 434519 w 753607"/>
                            <a:gd name="connsiteY3" fmla="*/ 661988 h 969169"/>
                            <a:gd name="connsiteX4" fmla="*/ 658357 w 753607"/>
                            <a:gd name="connsiteY4" fmla="*/ 335756 h 969169"/>
                            <a:gd name="connsiteX5" fmla="*/ 744082 w 753607"/>
                            <a:gd name="connsiteY5" fmla="*/ 221456 h 969169"/>
                            <a:gd name="connsiteX6" fmla="*/ 753607 w 753607"/>
                            <a:gd name="connsiteY6" fmla="*/ 130969 h 969169"/>
                            <a:gd name="connsiteX7" fmla="*/ 748844 w 753607"/>
                            <a:gd name="connsiteY7" fmla="*/ 38100 h 969169"/>
                            <a:gd name="connsiteX8" fmla="*/ 598825 w 753607"/>
                            <a:gd name="connsiteY8" fmla="*/ 40481 h 969169"/>
                            <a:gd name="connsiteX9" fmla="*/ 546438 w 753607"/>
                            <a:gd name="connsiteY9" fmla="*/ 0 h 969169"/>
                            <a:gd name="connsiteX10" fmla="*/ 5894 w 753607"/>
                            <a:gd name="connsiteY10" fmla="*/ 0 h 969169"/>
                            <a:gd name="connsiteX0" fmla="*/ 5894 w 753607"/>
                            <a:gd name="connsiteY0" fmla="*/ 0 h 964530"/>
                            <a:gd name="connsiteX1" fmla="*/ 0 w 753607"/>
                            <a:gd name="connsiteY1" fmla="*/ 964530 h 964530"/>
                            <a:gd name="connsiteX2" fmla="*/ 397669 w 753607"/>
                            <a:gd name="connsiteY2" fmla="*/ 958639 h 964530"/>
                            <a:gd name="connsiteX3" fmla="*/ 434519 w 753607"/>
                            <a:gd name="connsiteY3" fmla="*/ 661988 h 964530"/>
                            <a:gd name="connsiteX4" fmla="*/ 658357 w 753607"/>
                            <a:gd name="connsiteY4" fmla="*/ 335756 h 964530"/>
                            <a:gd name="connsiteX5" fmla="*/ 744082 w 753607"/>
                            <a:gd name="connsiteY5" fmla="*/ 221456 h 964530"/>
                            <a:gd name="connsiteX6" fmla="*/ 753607 w 753607"/>
                            <a:gd name="connsiteY6" fmla="*/ 130969 h 964530"/>
                            <a:gd name="connsiteX7" fmla="*/ 748844 w 753607"/>
                            <a:gd name="connsiteY7" fmla="*/ 38100 h 964530"/>
                            <a:gd name="connsiteX8" fmla="*/ 598825 w 753607"/>
                            <a:gd name="connsiteY8" fmla="*/ 40481 h 964530"/>
                            <a:gd name="connsiteX9" fmla="*/ 546438 w 753607"/>
                            <a:gd name="connsiteY9" fmla="*/ 0 h 964530"/>
                            <a:gd name="connsiteX10" fmla="*/ 5894 w 753607"/>
                            <a:gd name="connsiteY10" fmla="*/ 0 h 964530"/>
                            <a:gd name="connsiteX0" fmla="*/ 5894 w 753607"/>
                            <a:gd name="connsiteY0" fmla="*/ 0 h 964530"/>
                            <a:gd name="connsiteX1" fmla="*/ 0 w 753607"/>
                            <a:gd name="connsiteY1" fmla="*/ 964530 h 964530"/>
                            <a:gd name="connsiteX2" fmla="*/ 397669 w 753607"/>
                            <a:gd name="connsiteY2" fmla="*/ 958639 h 964530"/>
                            <a:gd name="connsiteX3" fmla="*/ 445056 w 753607"/>
                            <a:gd name="connsiteY3" fmla="*/ 630399 h 964530"/>
                            <a:gd name="connsiteX4" fmla="*/ 658357 w 753607"/>
                            <a:gd name="connsiteY4" fmla="*/ 335756 h 964530"/>
                            <a:gd name="connsiteX5" fmla="*/ 744082 w 753607"/>
                            <a:gd name="connsiteY5" fmla="*/ 221456 h 964530"/>
                            <a:gd name="connsiteX6" fmla="*/ 753607 w 753607"/>
                            <a:gd name="connsiteY6" fmla="*/ 130969 h 964530"/>
                            <a:gd name="connsiteX7" fmla="*/ 748844 w 753607"/>
                            <a:gd name="connsiteY7" fmla="*/ 38100 h 964530"/>
                            <a:gd name="connsiteX8" fmla="*/ 598825 w 753607"/>
                            <a:gd name="connsiteY8" fmla="*/ 40481 h 964530"/>
                            <a:gd name="connsiteX9" fmla="*/ 546438 w 753607"/>
                            <a:gd name="connsiteY9" fmla="*/ 0 h 964530"/>
                            <a:gd name="connsiteX10" fmla="*/ 5894 w 753607"/>
                            <a:gd name="connsiteY10" fmla="*/ 0 h 964530"/>
                            <a:gd name="connsiteX0" fmla="*/ 5894 w 753607"/>
                            <a:gd name="connsiteY0" fmla="*/ 0 h 964530"/>
                            <a:gd name="connsiteX1" fmla="*/ 0 w 753607"/>
                            <a:gd name="connsiteY1" fmla="*/ 964530 h 964530"/>
                            <a:gd name="connsiteX2" fmla="*/ 397669 w 753607"/>
                            <a:gd name="connsiteY2" fmla="*/ 958639 h 964530"/>
                            <a:gd name="connsiteX3" fmla="*/ 421415 w 753607"/>
                            <a:gd name="connsiteY3" fmla="*/ 731642 h 964530"/>
                            <a:gd name="connsiteX4" fmla="*/ 445056 w 753607"/>
                            <a:gd name="connsiteY4" fmla="*/ 630399 h 964530"/>
                            <a:gd name="connsiteX5" fmla="*/ 658357 w 753607"/>
                            <a:gd name="connsiteY5" fmla="*/ 335756 h 964530"/>
                            <a:gd name="connsiteX6" fmla="*/ 744082 w 753607"/>
                            <a:gd name="connsiteY6" fmla="*/ 221456 h 964530"/>
                            <a:gd name="connsiteX7" fmla="*/ 753607 w 753607"/>
                            <a:gd name="connsiteY7" fmla="*/ 130969 h 964530"/>
                            <a:gd name="connsiteX8" fmla="*/ 748844 w 753607"/>
                            <a:gd name="connsiteY8" fmla="*/ 38100 h 964530"/>
                            <a:gd name="connsiteX9" fmla="*/ 598825 w 753607"/>
                            <a:gd name="connsiteY9" fmla="*/ 40481 h 964530"/>
                            <a:gd name="connsiteX10" fmla="*/ 546438 w 753607"/>
                            <a:gd name="connsiteY10" fmla="*/ 0 h 964530"/>
                            <a:gd name="connsiteX11" fmla="*/ 5894 w 753607"/>
                            <a:gd name="connsiteY11" fmla="*/ 0 h 964530"/>
                            <a:gd name="connsiteX0" fmla="*/ 5894 w 753607"/>
                            <a:gd name="connsiteY0" fmla="*/ 0 h 964530"/>
                            <a:gd name="connsiteX1" fmla="*/ 0 w 753607"/>
                            <a:gd name="connsiteY1" fmla="*/ 964530 h 964530"/>
                            <a:gd name="connsiteX2" fmla="*/ 397669 w 753607"/>
                            <a:gd name="connsiteY2" fmla="*/ 958639 h 964530"/>
                            <a:gd name="connsiteX3" fmla="*/ 421415 w 753607"/>
                            <a:gd name="connsiteY3" fmla="*/ 731642 h 964530"/>
                            <a:gd name="connsiteX4" fmla="*/ 445056 w 753607"/>
                            <a:gd name="connsiteY4" fmla="*/ 630399 h 964530"/>
                            <a:gd name="connsiteX5" fmla="*/ 658357 w 753607"/>
                            <a:gd name="connsiteY5" fmla="*/ 335756 h 964530"/>
                            <a:gd name="connsiteX6" fmla="*/ 737057 w 753607"/>
                            <a:gd name="connsiteY6" fmla="*/ 217946 h 964530"/>
                            <a:gd name="connsiteX7" fmla="*/ 753607 w 753607"/>
                            <a:gd name="connsiteY7" fmla="*/ 130969 h 964530"/>
                            <a:gd name="connsiteX8" fmla="*/ 748844 w 753607"/>
                            <a:gd name="connsiteY8" fmla="*/ 38100 h 964530"/>
                            <a:gd name="connsiteX9" fmla="*/ 598825 w 753607"/>
                            <a:gd name="connsiteY9" fmla="*/ 40481 h 964530"/>
                            <a:gd name="connsiteX10" fmla="*/ 546438 w 753607"/>
                            <a:gd name="connsiteY10" fmla="*/ 0 h 964530"/>
                            <a:gd name="connsiteX11" fmla="*/ 5894 w 753607"/>
                            <a:gd name="connsiteY11" fmla="*/ 0 h 964530"/>
                            <a:gd name="connsiteX0" fmla="*/ 5894 w 753607"/>
                            <a:gd name="connsiteY0" fmla="*/ 0 h 964530"/>
                            <a:gd name="connsiteX1" fmla="*/ 0 w 753607"/>
                            <a:gd name="connsiteY1" fmla="*/ 964530 h 964530"/>
                            <a:gd name="connsiteX2" fmla="*/ 397669 w 753607"/>
                            <a:gd name="connsiteY2" fmla="*/ 958639 h 964530"/>
                            <a:gd name="connsiteX3" fmla="*/ 421415 w 753607"/>
                            <a:gd name="connsiteY3" fmla="*/ 731642 h 964530"/>
                            <a:gd name="connsiteX4" fmla="*/ 445056 w 753607"/>
                            <a:gd name="connsiteY4" fmla="*/ 630399 h 964530"/>
                            <a:gd name="connsiteX5" fmla="*/ 658357 w 753607"/>
                            <a:gd name="connsiteY5" fmla="*/ 335756 h 964530"/>
                            <a:gd name="connsiteX6" fmla="*/ 737057 w 753607"/>
                            <a:gd name="connsiteY6" fmla="*/ 217946 h 964530"/>
                            <a:gd name="connsiteX7" fmla="*/ 753607 w 753607"/>
                            <a:gd name="connsiteY7" fmla="*/ 130969 h 964530"/>
                            <a:gd name="connsiteX8" fmla="*/ 748844 w 753607"/>
                            <a:gd name="connsiteY8" fmla="*/ 34590 h 964530"/>
                            <a:gd name="connsiteX9" fmla="*/ 598825 w 753607"/>
                            <a:gd name="connsiteY9" fmla="*/ 40481 h 964530"/>
                            <a:gd name="connsiteX10" fmla="*/ 546438 w 753607"/>
                            <a:gd name="connsiteY10" fmla="*/ 0 h 964530"/>
                            <a:gd name="connsiteX11" fmla="*/ 5894 w 753607"/>
                            <a:gd name="connsiteY11" fmla="*/ 0 h 964530"/>
                            <a:gd name="connsiteX0" fmla="*/ 5894 w 753607"/>
                            <a:gd name="connsiteY0" fmla="*/ 0 h 964530"/>
                            <a:gd name="connsiteX1" fmla="*/ 0 w 753607"/>
                            <a:gd name="connsiteY1" fmla="*/ 964530 h 964530"/>
                            <a:gd name="connsiteX2" fmla="*/ 402592 w 753607"/>
                            <a:gd name="connsiteY2" fmla="*/ 935650 h 964530"/>
                            <a:gd name="connsiteX3" fmla="*/ 421415 w 753607"/>
                            <a:gd name="connsiteY3" fmla="*/ 731642 h 964530"/>
                            <a:gd name="connsiteX4" fmla="*/ 445056 w 753607"/>
                            <a:gd name="connsiteY4" fmla="*/ 630399 h 964530"/>
                            <a:gd name="connsiteX5" fmla="*/ 658357 w 753607"/>
                            <a:gd name="connsiteY5" fmla="*/ 335756 h 964530"/>
                            <a:gd name="connsiteX6" fmla="*/ 737057 w 753607"/>
                            <a:gd name="connsiteY6" fmla="*/ 217946 h 964530"/>
                            <a:gd name="connsiteX7" fmla="*/ 753607 w 753607"/>
                            <a:gd name="connsiteY7" fmla="*/ 130969 h 964530"/>
                            <a:gd name="connsiteX8" fmla="*/ 748844 w 753607"/>
                            <a:gd name="connsiteY8" fmla="*/ 34590 h 964530"/>
                            <a:gd name="connsiteX9" fmla="*/ 598825 w 753607"/>
                            <a:gd name="connsiteY9" fmla="*/ 40481 h 964530"/>
                            <a:gd name="connsiteX10" fmla="*/ 546438 w 753607"/>
                            <a:gd name="connsiteY10" fmla="*/ 0 h 964530"/>
                            <a:gd name="connsiteX11" fmla="*/ 5894 w 753607"/>
                            <a:gd name="connsiteY11" fmla="*/ 0 h 964530"/>
                            <a:gd name="connsiteX0" fmla="*/ 5894 w 753607"/>
                            <a:gd name="connsiteY0" fmla="*/ 0 h 1033000"/>
                            <a:gd name="connsiteX1" fmla="*/ 0 w 753607"/>
                            <a:gd name="connsiteY1" fmla="*/ 964530 h 1033000"/>
                            <a:gd name="connsiteX2" fmla="*/ 179124 w 753607"/>
                            <a:gd name="connsiteY2" fmla="*/ 951592 h 1033000"/>
                            <a:gd name="connsiteX3" fmla="*/ 402592 w 753607"/>
                            <a:gd name="connsiteY3" fmla="*/ 935650 h 1033000"/>
                            <a:gd name="connsiteX4" fmla="*/ 421415 w 753607"/>
                            <a:gd name="connsiteY4" fmla="*/ 731642 h 1033000"/>
                            <a:gd name="connsiteX5" fmla="*/ 445056 w 753607"/>
                            <a:gd name="connsiteY5" fmla="*/ 630399 h 1033000"/>
                            <a:gd name="connsiteX6" fmla="*/ 658357 w 753607"/>
                            <a:gd name="connsiteY6" fmla="*/ 335756 h 1033000"/>
                            <a:gd name="connsiteX7" fmla="*/ 737057 w 753607"/>
                            <a:gd name="connsiteY7" fmla="*/ 217946 h 1033000"/>
                            <a:gd name="connsiteX8" fmla="*/ 753607 w 753607"/>
                            <a:gd name="connsiteY8" fmla="*/ 130969 h 1033000"/>
                            <a:gd name="connsiteX9" fmla="*/ 748844 w 753607"/>
                            <a:gd name="connsiteY9" fmla="*/ 34590 h 1033000"/>
                            <a:gd name="connsiteX10" fmla="*/ 598825 w 753607"/>
                            <a:gd name="connsiteY10" fmla="*/ 40481 h 1033000"/>
                            <a:gd name="connsiteX11" fmla="*/ 546438 w 753607"/>
                            <a:gd name="connsiteY11" fmla="*/ 0 h 1033000"/>
                            <a:gd name="connsiteX12" fmla="*/ 5894 w 753607"/>
                            <a:gd name="connsiteY12" fmla="*/ 0 h 1033000"/>
                            <a:gd name="connsiteX0" fmla="*/ 5894 w 753607"/>
                            <a:gd name="connsiteY0" fmla="*/ 0 h 1033000"/>
                            <a:gd name="connsiteX1" fmla="*/ 0 w 753607"/>
                            <a:gd name="connsiteY1" fmla="*/ 964530 h 1033000"/>
                            <a:gd name="connsiteX2" fmla="*/ 179124 w 753607"/>
                            <a:gd name="connsiteY2" fmla="*/ 951592 h 1033000"/>
                            <a:gd name="connsiteX3" fmla="*/ 196354 w 753607"/>
                            <a:gd name="connsiteY3" fmla="*/ 936265 h 1033000"/>
                            <a:gd name="connsiteX4" fmla="*/ 402592 w 753607"/>
                            <a:gd name="connsiteY4" fmla="*/ 935650 h 1033000"/>
                            <a:gd name="connsiteX5" fmla="*/ 421415 w 753607"/>
                            <a:gd name="connsiteY5" fmla="*/ 731642 h 1033000"/>
                            <a:gd name="connsiteX6" fmla="*/ 445056 w 753607"/>
                            <a:gd name="connsiteY6" fmla="*/ 630399 h 1033000"/>
                            <a:gd name="connsiteX7" fmla="*/ 658357 w 753607"/>
                            <a:gd name="connsiteY7" fmla="*/ 335756 h 1033000"/>
                            <a:gd name="connsiteX8" fmla="*/ 737057 w 753607"/>
                            <a:gd name="connsiteY8" fmla="*/ 217946 h 1033000"/>
                            <a:gd name="connsiteX9" fmla="*/ 753607 w 753607"/>
                            <a:gd name="connsiteY9" fmla="*/ 130969 h 1033000"/>
                            <a:gd name="connsiteX10" fmla="*/ 748844 w 753607"/>
                            <a:gd name="connsiteY10" fmla="*/ 34590 h 1033000"/>
                            <a:gd name="connsiteX11" fmla="*/ 598825 w 753607"/>
                            <a:gd name="connsiteY11" fmla="*/ 40481 h 1033000"/>
                            <a:gd name="connsiteX12" fmla="*/ 546438 w 753607"/>
                            <a:gd name="connsiteY12" fmla="*/ 0 h 1033000"/>
                            <a:gd name="connsiteX13" fmla="*/ 5894 w 753607"/>
                            <a:gd name="connsiteY13" fmla="*/ 0 h 1033000"/>
                            <a:gd name="connsiteX0" fmla="*/ 5894 w 753607"/>
                            <a:gd name="connsiteY0" fmla="*/ 0 h 1033000"/>
                            <a:gd name="connsiteX1" fmla="*/ 0 w 753607"/>
                            <a:gd name="connsiteY1" fmla="*/ 964530 h 1033000"/>
                            <a:gd name="connsiteX2" fmla="*/ 179124 w 753607"/>
                            <a:gd name="connsiteY2" fmla="*/ 951592 h 1033000"/>
                            <a:gd name="connsiteX3" fmla="*/ 196354 w 753607"/>
                            <a:gd name="connsiteY3" fmla="*/ 936265 h 1033000"/>
                            <a:gd name="connsiteX4" fmla="*/ 402592 w 753607"/>
                            <a:gd name="connsiteY4" fmla="*/ 935650 h 1033000"/>
                            <a:gd name="connsiteX5" fmla="*/ 421415 w 753607"/>
                            <a:gd name="connsiteY5" fmla="*/ 731642 h 1033000"/>
                            <a:gd name="connsiteX6" fmla="*/ 445056 w 753607"/>
                            <a:gd name="connsiteY6" fmla="*/ 630399 h 1033000"/>
                            <a:gd name="connsiteX7" fmla="*/ 658357 w 753607"/>
                            <a:gd name="connsiteY7" fmla="*/ 335756 h 1033000"/>
                            <a:gd name="connsiteX8" fmla="*/ 737057 w 753607"/>
                            <a:gd name="connsiteY8" fmla="*/ 217946 h 1033000"/>
                            <a:gd name="connsiteX9" fmla="*/ 753607 w 753607"/>
                            <a:gd name="connsiteY9" fmla="*/ 130969 h 1033000"/>
                            <a:gd name="connsiteX10" fmla="*/ 748844 w 753607"/>
                            <a:gd name="connsiteY10" fmla="*/ 34590 h 1033000"/>
                            <a:gd name="connsiteX11" fmla="*/ 598825 w 753607"/>
                            <a:gd name="connsiteY11" fmla="*/ 40481 h 1033000"/>
                            <a:gd name="connsiteX12" fmla="*/ 546438 w 753607"/>
                            <a:gd name="connsiteY12" fmla="*/ 0 h 1033000"/>
                            <a:gd name="connsiteX13" fmla="*/ 5894 w 753607"/>
                            <a:gd name="connsiteY13" fmla="*/ 0 h 1033000"/>
                            <a:gd name="connsiteX0" fmla="*/ 5894 w 753607"/>
                            <a:gd name="connsiteY0" fmla="*/ 0 h 964530"/>
                            <a:gd name="connsiteX1" fmla="*/ 0 w 753607"/>
                            <a:gd name="connsiteY1" fmla="*/ 964530 h 964530"/>
                            <a:gd name="connsiteX2" fmla="*/ 179124 w 753607"/>
                            <a:gd name="connsiteY2" fmla="*/ 951592 h 964530"/>
                            <a:gd name="connsiteX3" fmla="*/ 196354 w 753607"/>
                            <a:gd name="connsiteY3" fmla="*/ 936265 h 964530"/>
                            <a:gd name="connsiteX4" fmla="*/ 402592 w 753607"/>
                            <a:gd name="connsiteY4" fmla="*/ 935650 h 964530"/>
                            <a:gd name="connsiteX5" fmla="*/ 421415 w 753607"/>
                            <a:gd name="connsiteY5" fmla="*/ 731642 h 964530"/>
                            <a:gd name="connsiteX6" fmla="*/ 445056 w 753607"/>
                            <a:gd name="connsiteY6" fmla="*/ 630399 h 964530"/>
                            <a:gd name="connsiteX7" fmla="*/ 658357 w 753607"/>
                            <a:gd name="connsiteY7" fmla="*/ 335756 h 964530"/>
                            <a:gd name="connsiteX8" fmla="*/ 737057 w 753607"/>
                            <a:gd name="connsiteY8" fmla="*/ 217946 h 964530"/>
                            <a:gd name="connsiteX9" fmla="*/ 753607 w 753607"/>
                            <a:gd name="connsiteY9" fmla="*/ 130969 h 964530"/>
                            <a:gd name="connsiteX10" fmla="*/ 748844 w 753607"/>
                            <a:gd name="connsiteY10" fmla="*/ 34590 h 964530"/>
                            <a:gd name="connsiteX11" fmla="*/ 598825 w 753607"/>
                            <a:gd name="connsiteY11" fmla="*/ 40481 h 964530"/>
                            <a:gd name="connsiteX12" fmla="*/ 546438 w 753607"/>
                            <a:gd name="connsiteY12" fmla="*/ 0 h 964530"/>
                            <a:gd name="connsiteX13" fmla="*/ 5894 w 753607"/>
                            <a:gd name="connsiteY13" fmla="*/ 0 h 964530"/>
                            <a:gd name="connsiteX0" fmla="*/ 5894 w 753607"/>
                            <a:gd name="connsiteY0" fmla="*/ 0 h 964530"/>
                            <a:gd name="connsiteX1" fmla="*/ 0 w 753607"/>
                            <a:gd name="connsiteY1" fmla="*/ 964530 h 964530"/>
                            <a:gd name="connsiteX2" fmla="*/ 179124 w 753607"/>
                            <a:gd name="connsiteY2" fmla="*/ 951592 h 964530"/>
                            <a:gd name="connsiteX3" fmla="*/ 196354 w 753607"/>
                            <a:gd name="connsiteY3" fmla="*/ 936265 h 964530"/>
                            <a:gd name="connsiteX4" fmla="*/ 402592 w 753607"/>
                            <a:gd name="connsiteY4" fmla="*/ 935650 h 964530"/>
                            <a:gd name="connsiteX5" fmla="*/ 421415 w 753607"/>
                            <a:gd name="connsiteY5" fmla="*/ 731642 h 964530"/>
                            <a:gd name="connsiteX6" fmla="*/ 445056 w 753607"/>
                            <a:gd name="connsiteY6" fmla="*/ 630399 h 964530"/>
                            <a:gd name="connsiteX7" fmla="*/ 658357 w 753607"/>
                            <a:gd name="connsiteY7" fmla="*/ 335756 h 964530"/>
                            <a:gd name="connsiteX8" fmla="*/ 737057 w 753607"/>
                            <a:gd name="connsiteY8" fmla="*/ 217946 h 964530"/>
                            <a:gd name="connsiteX9" fmla="*/ 753607 w 753607"/>
                            <a:gd name="connsiteY9" fmla="*/ 130969 h 964530"/>
                            <a:gd name="connsiteX10" fmla="*/ 748844 w 753607"/>
                            <a:gd name="connsiteY10" fmla="*/ 34590 h 964530"/>
                            <a:gd name="connsiteX11" fmla="*/ 598825 w 753607"/>
                            <a:gd name="connsiteY11" fmla="*/ 40481 h 964530"/>
                            <a:gd name="connsiteX12" fmla="*/ 546438 w 753607"/>
                            <a:gd name="connsiteY12" fmla="*/ 0 h 964530"/>
                            <a:gd name="connsiteX13" fmla="*/ 5894 w 753607"/>
                            <a:gd name="connsiteY13" fmla="*/ 0 h 964530"/>
                            <a:gd name="connsiteX0" fmla="*/ 4663 w 752376"/>
                            <a:gd name="connsiteY0" fmla="*/ 0 h 960698"/>
                            <a:gd name="connsiteX1" fmla="*/ 0 w 752376"/>
                            <a:gd name="connsiteY1" fmla="*/ 960698 h 960698"/>
                            <a:gd name="connsiteX2" fmla="*/ 177893 w 752376"/>
                            <a:gd name="connsiteY2" fmla="*/ 951592 h 960698"/>
                            <a:gd name="connsiteX3" fmla="*/ 195123 w 752376"/>
                            <a:gd name="connsiteY3" fmla="*/ 936265 h 960698"/>
                            <a:gd name="connsiteX4" fmla="*/ 401361 w 752376"/>
                            <a:gd name="connsiteY4" fmla="*/ 935650 h 960698"/>
                            <a:gd name="connsiteX5" fmla="*/ 420184 w 752376"/>
                            <a:gd name="connsiteY5" fmla="*/ 731642 h 960698"/>
                            <a:gd name="connsiteX6" fmla="*/ 443825 w 752376"/>
                            <a:gd name="connsiteY6" fmla="*/ 630399 h 960698"/>
                            <a:gd name="connsiteX7" fmla="*/ 657126 w 752376"/>
                            <a:gd name="connsiteY7" fmla="*/ 335756 h 960698"/>
                            <a:gd name="connsiteX8" fmla="*/ 735826 w 752376"/>
                            <a:gd name="connsiteY8" fmla="*/ 217946 h 960698"/>
                            <a:gd name="connsiteX9" fmla="*/ 752376 w 752376"/>
                            <a:gd name="connsiteY9" fmla="*/ 130969 h 960698"/>
                            <a:gd name="connsiteX10" fmla="*/ 747613 w 752376"/>
                            <a:gd name="connsiteY10" fmla="*/ 34590 h 960698"/>
                            <a:gd name="connsiteX11" fmla="*/ 597594 w 752376"/>
                            <a:gd name="connsiteY11" fmla="*/ 40481 h 960698"/>
                            <a:gd name="connsiteX12" fmla="*/ 545207 w 752376"/>
                            <a:gd name="connsiteY12" fmla="*/ 0 h 960698"/>
                            <a:gd name="connsiteX13" fmla="*/ 4663 w 752376"/>
                            <a:gd name="connsiteY13" fmla="*/ 0 h 960698"/>
                            <a:gd name="connsiteX0" fmla="*/ 4663 w 752376"/>
                            <a:gd name="connsiteY0" fmla="*/ 0 h 960698"/>
                            <a:gd name="connsiteX1" fmla="*/ 0 w 752376"/>
                            <a:gd name="connsiteY1" fmla="*/ 960698 h 960698"/>
                            <a:gd name="connsiteX2" fmla="*/ 175431 w 752376"/>
                            <a:gd name="connsiteY2" fmla="*/ 959255 h 960698"/>
                            <a:gd name="connsiteX3" fmla="*/ 195123 w 752376"/>
                            <a:gd name="connsiteY3" fmla="*/ 936265 h 960698"/>
                            <a:gd name="connsiteX4" fmla="*/ 401361 w 752376"/>
                            <a:gd name="connsiteY4" fmla="*/ 935650 h 960698"/>
                            <a:gd name="connsiteX5" fmla="*/ 420184 w 752376"/>
                            <a:gd name="connsiteY5" fmla="*/ 731642 h 960698"/>
                            <a:gd name="connsiteX6" fmla="*/ 443825 w 752376"/>
                            <a:gd name="connsiteY6" fmla="*/ 630399 h 960698"/>
                            <a:gd name="connsiteX7" fmla="*/ 657126 w 752376"/>
                            <a:gd name="connsiteY7" fmla="*/ 335756 h 960698"/>
                            <a:gd name="connsiteX8" fmla="*/ 735826 w 752376"/>
                            <a:gd name="connsiteY8" fmla="*/ 217946 h 960698"/>
                            <a:gd name="connsiteX9" fmla="*/ 752376 w 752376"/>
                            <a:gd name="connsiteY9" fmla="*/ 130969 h 960698"/>
                            <a:gd name="connsiteX10" fmla="*/ 747613 w 752376"/>
                            <a:gd name="connsiteY10" fmla="*/ 34590 h 960698"/>
                            <a:gd name="connsiteX11" fmla="*/ 597594 w 752376"/>
                            <a:gd name="connsiteY11" fmla="*/ 40481 h 960698"/>
                            <a:gd name="connsiteX12" fmla="*/ 545207 w 752376"/>
                            <a:gd name="connsiteY12" fmla="*/ 0 h 960698"/>
                            <a:gd name="connsiteX13" fmla="*/ 4663 w 752376"/>
                            <a:gd name="connsiteY13" fmla="*/ 0 h 9606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52376" h="960698">
                              <a:moveTo>
                                <a:pt x="4663" y="0"/>
                              </a:moveTo>
                              <a:cubicBezTo>
                                <a:pt x="3869" y="323850"/>
                                <a:pt x="794" y="636848"/>
                                <a:pt x="0" y="960698"/>
                              </a:cubicBezTo>
                              <a:lnTo>
                                <a:pt x="175431" y="959255"/>
                              </a:lnTo>
                              <a:lnTo>
                                <a:pt x="195123" y="936265"/>
                              </a:lnTo>
                              <a:lnTo>
                                <a:pt x="401361" y="935650"/>
                              </a:lnTo>
                              <a:cubicBezTo>
                                <a:pt x="413960" y="855305"/>
                                <a:pt x="407585" y="811987"/>
                                <a:pt x="420184" y="731642"/>
                              </a:cubicBezTo>
                              <a:lnTo>
                                <a:pt x="443825" y="630399"/>
                              </a:lnTo>
                              <a:lnTo>
                                <a:pt x="657126" y="335756"/>
                              </a:lnTo>
                              <a:lnTo>
                                <a:pt x="735826" y="217946"/>
                              </a:lnTo>
                              <a:lnTo>
                                <a:pt x="752376" y="130969"/>
                              </a:lnTo>
                              <a:lnTo>
                                <a:pt x="747613" y="34590"/>
                              </a:lnTo>
                              <a:lnTo>
                                <a:pt x="597594" y="40481"/>
                              </a:lnTo>
                              <a:lnTo>
                                <a:pt x="545207" y="0"/>
                              </a:lnTo>
                              <a:lnTo>
                                <a:pt x="4663" y="0"/>
                              </a:lnTo>
                              <a:close/>
                            </a:path>
                          </a:pathLst>
                        </a:custGeom>
                        <a:noFill/>
                        <a:ln w="15875" cap="flat" cmpd="sng" algn="ctr">
                          <a:solidFill>
                            <a:sysClr val="windowText" lastClr="000000"/>
                          </a:solidFill>
                          <a:prstDash val="solid"/>
                        </a:ln>
                        <a:effectLst/>
                      </p:spPr>
                      <p:txBody>
                        <a:bodyPr anchor="ctr"/>
                        <a:lstStyle/>
                        <a:p>
                          <a:endParaRPr lang="ja-JP" altLang="en-US"/>
                        </a:p>
                      </p:txBody>
                    </p:sp>
                    <p:sp>
                      <p:nvSpPr>
                        <p:cNvPr id="132" name="フリーフォーム 131"/>
                        <p:cNvSpPr/>
                        <p:nvPr/>
                      </p:nvSpPr>
                      <p:spPr bwMode="auto">
                        <a:xfrm>
                          <a:off x="1497469" y="572886"/>
                          <a:ext cx="323986" cy="503280"/>
                        </a:xfrm>
                        <a:custGeom>
                          <a:avLst/>
                          <a:gdLst>
                            <a:gd name="connsiteX0" fmla="*/ 0 w 326231"/>
                            <a:gd name="connsiteY0" fmla="*/ 0 h 466725"/>
                            <a:gd name="connsiteX1" fmla="*/ 300038 w 326231"/>
                            <a:gd name="connsiteY1" fmla="*/ 35718 h 466725"/>
                            <a:gd name="connsiteX2" fmla="*/ 326231 w 326231"/>
                            <a:gd name="connsiteY2" fmla="*/ 107156 h 466725"/>
                            <a:gd name="connsiteX3" fmla="*/ 316706 w 326231"/>
                            <a:gd name="connsiteY3" fmla="*/ 459581 h 466725"/>
                            <a:gd name="connsiteX4" fmla="*/ 2381 w 326231"/>
                            <a:gd name="connsiteY4" fmla="*/ 466725 h 466725"/>
                            <a:gd name="connsiteX5" fmla="*/ 0 w 326231"/>
                            <a:gd name="connsiteY5" fmla="*/ 0 h 466725"/>
                            <a:gd name="connsiteX0" fmla="*/ 0 w 326231"/>
                            <a:gd name="connsiteY0" fmla="*/ 0 h 541424"/>
                            <a:gd name="connsiteX1" fmla="*/ 300038 w 326231"/>
                            <a:gd name="connsiteY1" fmla="*/ 35718 h 541424"/>
                            <a:gd name="connsiteX2" fmla="*/ 326231 w 326231"/>
                            <a:gd name="connsiteY2" fmla="*/ 107156 h 541424"/>
                            <a:gd name="connsiteX3" fmla="*/ 321631 w 326231"/>
                            <a:gd name="connsiteY3" fmla="*/ 541372 h 541424"/>
                            <a:gd name="connsiteX4" fmla="*/ 2381 w 326231"/>
                            <a:gd name="connsiteY4" fmla="*/ 466725 h 541424"/>
                            <a:gd name="connsiteX5" fmla="*/ 0 w 326231"/>
                            <a:gd name="connsiteY5" fmla="*/ 0 h 541424"/>
                            <a:gd name="connsiteX0" fmla="*/ 0 w 326231"/>
                            <a:gd name="connsiteY0" fmla="*/ 0 h 573915"/>
                            <a:gd name="connsiteX1" fmla="*/ 300038 w 326231"/>
                            <a:gd name="connsiteY1" fmla="*/ 35718 h 573915"/>
                            <a:gd name="connsiteX2" fmla="*/ 326231 w 326231"/>
                            <a:gd name="connsiteY2" fmla="*/ 107156 h 573915"/>
                            <a:gd name="connsiteX3" fmla="*/ 321631 w 326231"/>
                            <a:gd name="connsiteY3" fmla="*/ 541372 h 573915"/>
                            <a:gd name="connsiteX4" fmla="*/ 136198 w 326231"/>
                            <a:gd name="connsiteY4" fmla="*/ 540544 h 573915"/>
                            <a:gd name="connsiteX5" fmla="*/ 2381 w 326231"/>
                            <a:gd name="connsiteY5" fmla="*/ 466725 h 573915"/>
                            <a:gd name="connsiteX6" fmla="*/ 0 w 326231"/>
                            <a:gd name="connsiteY6" fmla="*/ 0 h 573915"/>
                            <a:gd name="connsiteX0" fmla="*/ 0 w 326231"/>
                            <a:gd name="connsiteY0" fmla="*/ 0 h 573915"/>
                            <a:gd name="connsiteX1" fmla="*/ 300038 w 326231"/>
                            <a:gd name="connsiteY1" fmla="*/ 35718 h 573915"/>
                            <a:gd name="connsiteX2" fmla="*/ 326231 w 326231"/>
                            <a:gd name="connsiteY2" fmla="*/ 107156 h 573915"/>
                            <a:gd name="connsiteX3" fmla="*/ 321631 w 326231"/>
                            <a:gd name="connsiteY3" fmla="*/ 541372 h 573915"/>
                            <a:gd name="connsiteX4" fmla="*/ 136198 w 326231"/>
                            <a:gd name="connsiteY4" fmla="*/ 540544 h 573915"/>
                            <a:gd name="connsiteX5" fmla="*/ 131274 w 326231"/>
                            <a:gd name="connsiteY5" fmla="*/ 474089 h 573915"/>
                            <a:gd name="connsiteX6" fmla="*/ 2381 w 326231"/>
                            <a:gd name="connsiteY6" fmla="*/ 466725 h 573915"/>
                            <a:gd name="connsiteX7" fmla="*/ 0 w 326231"/>
                            <a:gd name="connsiteY7" fmla="*/ 0 h 573915"/>
                            <a:gd name="connsiteX0" fmla="*/ 0 w 326231"/>
                            <a:gd name="connsiteY0" fmla="*/ 0 h 573915"/>
                            <a:gd name="connsiteX1" fmla="*/ 300038 w 326231"/>
                            <a:gd name="connsiteY1" fmla="*/ 35718 h 573915"/>
                            <a:gd name="connsiteX2" fmla="*/ 326231 w 326231"/>
                            <a:gd name="connsiteY2" fmla="*/ 107156 h 573915"/>
                            <a:gd name="connsiteX3" fmla="*/ 321631 w 326231"/>
                            <a:gd name="connsiteY3" fmla="*/ 541372 h 573915"/>
                            <a:gd name="connsiteX4" fmla="*/ 136198 w 326231"/>
                            <a:gd name="connsiteY4" fmla="*/ 540544 h 573915"/>
                            <a:gd name="connsiteX5" fmla="*/ 131274 w 326231"/>
                            <a:gd name="connsiteY5" fmla="*/ 474089 h 573915"/>
                            <a:gd name="connsiteX6" fmla="*/ 2381 w 326231"/>
                            <a:gd name="connsiteY6" fmla="*/ 466725 h 573915"/>
                            <a:gd name="connsiteX7" fmla="*/ 0 w 326231"/>
                            <a:gd name="connsiteY7" fmla="*/ 0 h 573915"/>
                            <a:gd name="connsiteX0" fmla="*/ 0 w 326231"/>
                            <a:gd name="connsiteY0" fmla="*/ 0 h 541372"/>
                            <a:gd name="connsiteX1" fmla="*/ 300038 w 326231"/>
                            <a:gd name="connsiteY1" fmla="*/ 35718 h 541372"/>
                            <a:gd name="connsiteX2" fmla="*/ 326231 w 326231"/>
                            <a:gd name="connsiteY2" fmla="*/ 107156 h 541372"/>
                            <a:gd name="connsiteX3" fmla="*/ 321631 w 326231"/>
                            <a:gd name="connsiteY3" fmla="*/ 541372 h 541372"/>
                            <a:gd name="connsiteX4" fmla="*/ 136198 w 326231"/>
                            <a:gd name="connsiteY4" fmla="*/ 540544 h 541372"/>
                            <a:gd name="connsiteX5" fmla="*/ 131274 w 326231"/>
                            <a:gd name="connsiteY5" fmla="*/ 474089 h 541372"/>
                            <a:gd name="connsiteX6" fmla="*/ 2381 w 326231"/>
                            <a:gd name="connsiteY6" fmla="*/ 466725 h 541372"/>
                            <a:gd name="connsiteX7" fmla="*/ 0 w 326231"/>
                            <a:gd name="connsiteY7" fmla="*/ 0 h 541372"/>
                            <a:gd name="connsiteX0" fmla="*/ 0 w 326231"/>
                            <a:gd name="connsiteY0" fmla="*/ 0 h 541372"/>
                            <a:gd name="connsiteX1" fmla="*/ 300038 w 326231"/>
                            <a:gd name="connsiteY1" fmla="*/ 35718 h 541372"/>
                            <a:gd name="connsiteX2" fmla="*/ 326231 w 326231"/>
                            <a:gd name="connsiteY2" fmla="*/ 107156 h 541372"/>
                            <a:gd name="connsiteX3" fmla="*/ 321631 w 326231"/>
                            <a:gd name="connsiteY3" fmla="*/ 541372 h 541372"/>
                            <a:gd name="connsiteX4" fmla="*/ 136198 w 326231"/>
                            <a:gd name="connsiteY4" fmla="*/ 540544 h 541372"/>
                            <a:gd name="connsiteX5" fmla="*/ 131274 w 326231"/>
                            <a:gd name="connsiteY5" fmla="*/ 474089 h 541372"/>
                            <a:gd name="connsiteX6" fmla="*/ 2381 w 326231"/>
                            <a:gd name="connsiteY6" fmla="*/ 466725 h 541372"/>
                            <a:gd name="connsiteX7" fmla="*/ 0 w 326231"/>
                            <a:gd name="connsiteY7" fmla="*/ 0 h 541372"/>
                            <a:gd name="connsiteX0" fmla="*/ 3855 w 330086"/>
                            <a:gd name="connsiteY0" fmla="*/ 0 h 541372"/>
                            <a:gd name="connsiteX1" fmla="*/ 303893 w 330086"/>
                            <a:gd name="connsiteY1" fmla="*/ 35718 h 541372"/>
                            <a:gd name="connsiteX2" fmla="*/ 330086 w 330086"/>
                            <a:gd name="connsiteY2" fmla="*/ 107156 h 541372"/>
                            <a:gd name="connsiteX3" fmla="*/ 325486 w 330086"/>
                            <a:gd name="connsiteY3" fmla="*/ 541372 h 541372"/>
                            <a:gd name="connsiteX4" fmla="*/ 140053 w 330086"/>
                            <a:gd name="connsiteY4" fmla="*/ 540544 h 541372"/>
                            <a:gd name="connsiteX5" fmla="*/ 135129 w 330086"/>
                            <a:gd name="connsiteY5" fmla="*/ 474089 h 541372"/>
                            <a:gd name="connsiteX6" fmla="*/ 80 w 330086"/>
                            <a:gd name="connsiteY6" fmla="*/ 469281 h 541372"/>
                            <a:gd name="connsiteX7" fmla="*/ 3855 w 330086"/>
                            <a:gd name="connsiteY7" fmla="*/ 0 h 541372"/>
                            <a:gd name="connsiteX0" fmla="*/ 3855 w 330086"/>
                            <a:gd name="connsiteY0" fmla="*/ 0 h 541372"/>
                            <a:gd name="connsiteX1" fmla="*/ 303893 w 330086"/>
                            <a:gd name="connsiteY1" fmla="*/ 35718 h 541372"/>
                            <a:gd name="connsiteX2" fmla="*/ 330086 w 330086"/>
                            <a:gd name="connsiteY2" fmla="*/ 107156 h 541372"/>
                            <a:gd name="connsiteX3" fmla="*/ 325486 w 330086"/>
                            <a:gd name="connsiteY3" fmla="*/ 541372 h 541372"/>
                            <a:gd name="connsiteX4" fmla="*/ 140053 w 330086"/>
                            <a:gd name="connsiteY4" fmla="*/ 540544 h 541372"/>
                            <a:gd name="connsiteX5" fmla="*/ 138822 w 330086"/>
                            <a:gd name="connsiteY5" fmla="*/ 471533 h 541372"/>
                            <a:gd name="connsiteX6" fmla="*/ 80 w 330086"/>
                            <a:gd name="connsiteY6" fmla="*/ 469281 h 541372"/>
                            <a:gd name="connsiteX7" fmla="*/ 3855 w 330086"/>
                            <a:gd name="connsiteY7" fmla="*/ 0 h 541372"/>
                            <a:gd name="connsiteX0" fmla="*/ 6293 w 332524"/>
                            <a:gd name="connsiteY0" fmla="*/ 0 h 541372"/>
                            <a:gd name="connsiteX1" fmla="*/ 306331 w 332524"/>
                            <a:gd name="connsiteY1" fmla="*/ 35718 h 541372"/>
                            <a:gd name="connsiteX2" fmla="*/ 332524 w 332524"/>
                            <a:gd name="connsiteY2" fmla="*/ 107156 h 541372"/>
                            <a:gd name="connsiteX3" fmla="*/ 327924 w 332524"/>
                            <a:gd name="connsiteY3" fmla="*/ 541372 h 541372"/>
                            <a:gd name="connsiteX4" fmla="*/ 142491 w 332524"/>
                            <a:gd name="connsiteY4" fmla="*/ 540544 h 541372"/>
                            <a:gd name="connsiteX5" fmla="*/ 141260 w 332524"/>
                            <a:gd name="connsiteY5" fmla="*/ 471533 h 541372"/>
                            <a:gd name="connsiteX6" fmla="*/ 56 w 332524"/>
                            <a:gd name="connsiteY6" fmla="*/ 471837 h 541372"/>
                            <a:gd name="connsiteX7" fmla="*/ 6293 w 332524"/>
                            <a:gd name="connsiteY7" fmla="*/ 0 h 541372"/>
                            <a:gd name="connsiteX0" fmla="*/ 2645 w 332569"/>
                            <a:gd name="connsiteY0" fmla="*/ 0 h 536260"/>
                            <a:gd name="connsiteX1" fmla="*/ 306376 w 332569"/>
                            <a:gd name="connsiteY1" fmla="*/ 30606 h 536260"/>
                            <a:gd name="connsiteX2" fmla="*/ 332569 w 332569"/>
                            <a:gd name="connsiteY2" fmla="*/ 102044 h 536260"/>
                            <a:gd name="connsiteX3" fmla="*/ 327969 w 332569"/>
                            <a:gd name="connsiteY3" fmla="*/ 536260 h 536260"/>
                            <a:gd name="connsiteX4" fmla="*/ 142536 w 332569"/>
                            <a:gd name="connsiteY4" fmla="*/ 535432 h 536260"/>
                            <a:gd name="connsiteX5" fmla="*/ 141305 w 332569"/>
                            <a:gd name="connsiteY5" fmla="*/ 466421 h 536260"/>
                            <a:gd name="connsiteX6" fmla="*/ 101 w 332569"/>
                            <a:gd name="connsiteY6" fmla="*/ 466725 h 536260"/>
                            <a:gd name="connsiteX7" fmla="*/ 2645 w 332569"/>
                            <a:gd name="connsiteY7" fmla="*/ 0 h 536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2569" h="536260">
                              <a:moveTo>
                                <a:pt x="2645" y="0"/>
                              </a:moveTo>
                              <a:lnTo>
                                <a:pt x="306376" y="30606"/>
                              </a:lnTo>
                              <a:lnTo>
                                <a:pt x="332569" y="102044"/>
                              </a:lnTo>
                              <a:cubicBezTo>
                                <a:pt x="331036" y="246783"/>
                                <a:pt x="329502" y="391521"/>
                                <a:pt x="327969" y="536260"/>
                              </a:cubicBezTo>
                              <a:lnTo>
                                <a:pt x="142536" y="535432"/>
                              </a:lnTo>
                              <a:cubicBezTo>
                                <a:pt x="142126" y="512428"/>
                                <a:pt x="141715" y="489425"/>
                                <a:pt x="141305" y="466421"/>
                              </a:cubicBezTo>
                              <a:cubicBezTo>
                                <a:pt x="98341" y="463966"/>
                                <a:pt x="43065" y="469180"/>
                                <a:pt x="101" y="466725"/>
                              </a:cubicBezTo>
                              <a:cubicBezTo>
                                <a:pt x="-693" y="313531"/>
                                <a:pt x="3439" y="160337"/>
                                <a:pt x="2645" y="0"/>
                              </a:cubicBezTo>
                              <a:close/>
                            </a:path>
                          </a:pathLst>
                        </a:custGeom>
                        <a:noFill/>
                        <a:ln w="15875" cap="flat" cmpd="sng" algn="ctr">
                          <a:solidFill>
                            <a:sysClr val="windowText" lastClr="000000"/>
                          </a:solidFill>
                          <a:prstDash val="solid"/>
                        </a:ln>
                        <a:effectLst/>
                      </p:spPr>
                      <p:txBody>
                        <a:bodyPr anchor="ctr"/>
                        <a:lstStyle/>
                        <a:p>
                          <a:endParaRPr lang="ja-JP" altLang="en-US"/>
                        </a:p>
                      </p:txBody>
                    </p:sp>
                    <p:sp>
                      <p:nvSpPr>
                        <p:cNvPr id="133" name="フリーフォーム 132"/>
                        <p:cNvSpPr/>
                        <p:nvPr/>
                      </p:nvSpPr>
                      <p:spPr bwMode="auto">
                        <a:xfrm>
                          <a:off x="1461931" y="2123156"/>
                          <a:ext cx="343219" cy="409329"/>
                        </a:xfrm>
                        <a:custGeom>
                          <a:avLst/>
                          <a:gdLst>
                            <a:gd name="connsiteX0" fmla="*/ 26193 w 354806"/>
                            <a:gd name="connsiteY0" fmla="*/ 0 h 435768"/>
                            <a:gd name="connsiteX1" fmla="*/ 354806 w 354806"/>
                            <a:gd name="connsiteY1" fmla="*/ 0 h 435768"/>
                            <a:gd name="connsiteX2" fmla="*/ 347662 w 354806"/>
                            <a:gd name="connsiteY2" fmla="*/ 435768 h 435768"/>
                            <a:gd name="connsiteX3" fmla="*/ 2381 w 354806"/>
                            <a:gd name="connsiteY3" fmla="*/ 433387 h 435768"/>
                            <a:gd name="connsiteX4" fmla="*/ 0 w 354806"/>
                            <a:gd name="connsiteY4" fmla="*/ 95250 h 435768"/>
                            <a:gd name="connsiteX5" fmla="*/ 26193 w 354806"/>
                            <a:gd name="connsiteY5" fmla="*/ 0 h 435768"/>
                            <a:gd name="connsiteX0" fmla="*/ 31118 w 354806"/>
                            <a:gd name="connsiteY0" fmla="*/ 0 h 435768"/>
                            <a:gd name="connsiteX1" fmla="*/ 354806 w 354806"/>
                            <a:gd name="connsiteY1" fmla="*/ 0 h 435768"/>
                            <a:gd name="connsiteX2" fmla="*/ 347662 w 354806"/>
                            <a:gd name="connsiteY2" fmla="*/ 435768 h 435768"/>
                            <a:gd name="connsiteX3" fmla="*/ 2381 w 354806"/>
                            <a:gd name="connsiteY3" fmla="*/ 433387 h 435768"/>
                            <a:gd name="connsiteX4" fmla="*/ 0 w 354806"/>
                            <a:gd name="connsiteY4" fmla="*/ 95250 h 435768"/>
                            <a:gd name="connsiteX5" fmla="*/ 31118 w 354806"/>
                            <a:gd name="connsiteY5" fmla="*/ 0 h 435768"/>
                            <a:gd name="connsiteX0" fmla="*/ 31118 w 353574"/>
                            <a:gd name="connsiteY0" fmla="*/ 0 h 435768"/>
                            <a:gd name="connsiteX1" fmla="*/ 353574 w 353574"/>
                            <a:gd name="connsiteY1" fmla="*/ 3831 h 435768"/>
                            <a:gd name="connsiteX2" fmla="*/ 347662 w 353574"/>
                            <a:gd name="connsiteY2" fmla="*/ 435768 h 435768"/>
                            <a:gd name="connsiteX3" fmla="*/ 2381 w 353574"/>
                            <a:gd name="connsiteY3" fmla="*/ 433387 h 435768"/>
                            <a:gd name="connsiteX4" fmla="*/ 0 w 353574"/>
                            <a:gd name="connsiteY4" fmla="*/ 95250 h 435768"/>
                            <a:gd name="connsiteX5" fmla="*/ 31118 w 353574"/>
                            <a:gd name="connsiteY5" fmla="*/ 0 h 435768"/>
                            <a:gd name="connsiteX0" fmla="*/ 31118 w 352343"/>
                            <a:gd name="connsiteY0" fmla="*/ 0 h 435768"/>
                            <a:gd name="connsiteX1" fmla="*/ 352343 w 352343"/>
                            <a:gd name="connsiteY1" fmla="*/ 3831 h 435768"/>
                            <a:gd name="connsiteX2" fmla="*/ 347662 w 352343"/>
                            <a:gd name="connsiteY2" fmla="*/ 435768 h 435768"/>
                            <a:gd name="connsiteX3" fmla="*/ 2381 w 352343"/>
                            <a:gd name="connsiteY3" fmla="*/ 433387 h 435768"/>
                            <a:gd name="connsiteX4" fmla="*/ 0 w 352343"/>
                            <a:gd name="connsiteY4" fmla="*/ 95250 h 435768"/>
                            <a:gd name="connsiteX5" fmla="*/ 31118 w 352343"/>
                            <a:gd name="connsiteY5" fmla="*/ 0 h 435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2343" h="435768">
                              <a:moveTo>
                                <a:pt x="31118" y="0"/>
                              </a:moveTo>
                              <a:lnTo>
                                <a:pt x="352343" y="3831"/>
                              </a:lnTo>
                              <a:cubicBezTo>
                                <a:pt x="350372" y="147810"/>
                                <a:pt x="349633" y="291789"/>
                                <a:pt x="347662" y="435768"/>
                              </a:cubicBezTo>
                              <a:lnTo>
                                <a:pt x="2381" y="433387"/>
                              </a:lnTo>
                              <a:cubicBezTo>
                                <a:pt x="1587" y="320675"/>
                                <a:pt x="794" y="207962"/>
                                <a:pt x="0" y="95250"/>
                              </a:cubicBezTo>
                              <a:lnTo>
                                <a:pt x="31118" y="0"/>
                              </a:lnTo>
                              <a:close/>
                            </a:path>
                          </a:pathLst>
                        </a:custGeom>
                        <a:noFill/>
                        <a:ln w="15875" cap="flat" cmpd="sng" algn="ctr">
                          <a:solidFill>
                            <a:sysClr val="windowText" lastClr="000000"/>
                          </a:solidFill>
                          <a:prstDash val="solid"/>
                        </a:ln>
                        <a:effectLst/>
                      </p:spPr>
                      <p:txBody>
                        <a:bodyPr anchor="ctr"/>
                        <a:lstStyle/>
                        <a:p>
                          <a:endParaRPr lang="ja-JP" altLang="en-US"/>
                        </a:p>
                      </p:txBody>
                    </p:sp>
                    <p:sp>
                      <p:nvSpPr>
                        <p:cNvPr id="134" name="フリーフォーム 133"/>
                        <p:cNvSpPr/>
                        <p:nvPr/>
                      </p:nvSpPr>
                      <p:spPr bwMode="auto">
                        <a:xfrm>
                          <a:off x="1462756" y="2532487"/>
                          <a:ext cx="339134" cy="349179"/>
                        </a:xfrm>
                        <a:custGeom>
                          <a:avLst/>
                          <a:gdLst>
                            <a:gd name="connsiteX0" fmla="*/ 4763 w 364332"/>
                            <a:gd name="connsiteY0" fmla="*/ 0 h 366713"/>
                            <a:gd name="connsiteX1" fmla="*/ 352425 w 364332"/>
                            <a:gd name="connsiteY1" fmla="*/ 4763 h 366713"/>
                            <a:gd name="connsiteX2" fmla="*/ 364332 w 364332"/>
                            <a:gd name="connsiteY2" fmla="*/ 366713 h 366713"/>
                            <a:gd name="connsiteX3" fmla="*/ 0 w 364332"/>
                            <a:gd name="connsiteY3" fmla="*/ 366713 h 366713"/>
                            <a:gd name="connsiteX4" fmla="*/ 4763 w 364332"/>
                            <a:gd name="connsiteY4" fmla="*/ 0 h 366713"/>
                            <a:gd name="connsiteX0" fmla="*/ 4763 w 352425"/>
                            <a:gd name="connsiteY0" fmla="*/ 0 h 369859"/>
                            <a:gd name="connsiteX1" fmla="*/ 352425 w 352425"/>
                            <a:gd name="connsiteY1" fmla="*/ 4763 h 369859"/>
                            <a:gd name="connsiteX2" fmla="*/ 351691 w 352425"/>
                            <a:gd name="connsiteY2" fmla="*/ 369859 h 369859"/>
                            <a:gd name="connsiteX3" fmla="*/ 0 w 352425"/>
                            <a:gd name="connsiteY3" fmla="*/ 366713 h 369859"/>
                            <a:gd name="connsiteX4" fmla="*/ 4763 w 352425"/>
                            <a:gd name="connsiteY4" fmla="*/ 0 h 369859"/>
                            <a:gd name="connsiteX0" fmla="*/ 5992 w 352425"/>
                            <a:gd name="connsiteY0" fmla="*/ 0 h 369859"/>
                            <a:gd name="connsiteX1" fmla="*/ 352425 w 352425"/>
                            <a:gd name="connsiteY1" fmla="*/ 4763 h 369859"/>
                            <a:gd name="connsiteX2" fmla="*/ 351691 w 352425"/>
                            <a:gd name="connsiteY2" fmla="*/ 369859 h 369859"/>
                            <a:gd name="connsiteX3" fmla="*/ 0 w 352425"/>
                            <a:gd name="connsiteY3" fmla="*/ 366713 h 369859"/>
                            <a:gd name="connsiteX4" fmla="*/ 5992 w 352425"/>
                            <a:gd name="connsiteY4" fmla="*/ 0 h 369859"/>
                            <a:gd name="connsiteX0" fmla="*/ 1076 w 347509"/>
                            <a:gd name="connsiteY0" fmla="*/ 0 h 369859"/>
                            <a:gd name="connsiteX1" fmla="*/ 347509 w 347509"/>
                            <a:gd name="connsiteY1" fmla="*/ 4763 h 369859"/>
                            <a:gd name="connsiteX2" fmla="*/ 346775 w 347509"/>
                            <a:gd name="connsiteY2" fmla="*/ 369859 h 369859"/>
                            <a:gd name="connsiteX3" fmla="*/ 0 w 347509"/>
                            <a:gd name="connsiteY3" fmla="*/ 366713 h 369859"/>
                            <a:gd name="connsiteX4" fmla="*/ 1076 w 347509"/>
                            <a:gd name="connsiteY4" fmla="*/ 0 h 369859"/>
                            <a:gd name="connsiteX0" fmla="*/ 2305 w 347509"/>
                            <a:gd name="connsiteY0" fmla="*/ 0 h 369859"/>
                            <a:gd name="connsiteX1" fmla="*/ 347509 w 347509"/>
                            <a:gd name="connsiteY1" fmla="*/ 4763 h 369859"/>
                            <a:gd name="connsiteX2" fmla="*/ 346775 w 347509"/>
                            <a:gd name="connsiteY2" fmla="*/ 369859 h 369859"/>
                            <a:gd name="connsiteX3" fmla="*/ 0 w 347509"/>
                            <a:gd name="connsiteY3" fmla="*/ 366713 h 369859"/>
                            <a:gd name="connsiteX4" fmla="*/ 2305 w 347509"/>
                            <a:gd name="connsiteY4" fmla="*/ 0 h 369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509" h="369859">
                              <a:moveTo>
                                <a:pt x="2305" y="0"/>
                              </a:moveTo>
                              <a:lnTo>
                                <a:pt x="347509" y="4763"/>
                              </a:lnTo>
                              <a:cubicBezTo>
                                <a:pt x="347264" y="126462"/>
                                <a:pt x="347020" y="248160"/>
                                <a:pt x="346775" y="369859"/>
                              </a:cubicBezTo>
                              <a:lnTo>
                                <a:pt x="0" y="366713"/>
                              </a:lnTo>
                              <a:cubicBezTo>
                                <a:pt x="1588" y="244475"/>
                                <a:pt x="717" y="122238"/>
                                <a:pt x="2305" y="0"/>
                              </a:cubicBezTo>
                              <a:close/>
                            </a:path>
                          </a:pathLst>
                        </a:custGeom>
                        <a:noFill/>
                        <a:ln w="15875" cap="flat" cmpd="sng" algn="ctr">
                          <a:solidFill>
                            <a:sysClr val="windowText" lastClr="000000"/>
                          </a:solidFill>
                          <a:prstDash val="solid"/>
                        </a:ln>
                        <a:effectLst/>
                      </p:spPr>
                      <p:txBody>
                        <a:bodyPr anchor="ctr"/>
                        <a:lstStyle/>
                        <a:p>
                          <a:endParaRPr lang="ja-JP" altLang="en-US"/>
                        </a:p>
                      </p:txBody>
                    </p:sp>
                    <p:sp>
                      <p:nvSpPr>
                        <p:cNvPr id="135" name="フリーフォーム 134"/>
                        <p:cNvSpPr/>
                        <p:nvPr/>
                      </p:nvSpPr>
                      <p:spPr bwMode="auto">
                        <a:xfrm>
                          <a:off x="1080894" y="2902784"/>
                          <a:ext cx="719271" cy="561201"/>
                        </a:xfrm>
                        <a:custGeom>
                          <a:avLst/>
                          <a:gdLst>
                            <a:gd name="connsiteX0" fmla="*/ 2382 w 779560"/>
                            <a:gd name="connsiteY0" fmla="*/ 135731 h 621506"/>
                            <a:gd name="connsiteX1" fmla="*/ 376238 w 779560"/>
                            <a:gd name="connsiteY1" fmla="*/ 142875 h 621506"/>
                            <a:gd name="connsiteX2" fmla="*/ 388144 w 779560"/>
                            <a:gd name="connsiteY2" fmla="*/ 50006 h 621506"/>
                            <a:gd name="connsiteX3" fmla="*/ 395288 w 779560"/>
                            <a:gd name="connsiteY3" fmla="*/ 2381 h 621506"/>
                            <a:gd name="connsiteX4" fmla="*/ 759619 w 779560"/>
                            <a:gd name="connsiteY4" fmla="*/ 0 h 621506"/>
                            <a:gd name="connsiteX5" fmla="*/ 757238 w 779560"/>
                            <a:gd name="connsiteY5" fmla="*/ 192881 h 621506"/>
                            <a:gd name="connsiteX6" fmla="*/ 645319 w 779560"/>
                            <a:gd name="connsiteY6" fmla="*/ 502443 h 621506"/>
                            <a:gd name="connsiteX7" fmla="*/ 457200 w 779560"/>
                            <a:gd name="connsiteY7" fmla="*/ 497681 h 621506"/>
                            <a:gd name="connsiteX8" fmla="*/ 459582 w 779560"/>
                            <a:gd name="connsiteY8" fmla="*/ 533400 h 621506"/>
                            <a:gd name="connsiteX9" fmla="*/ 290513 w 779560"/>
                            <a:gd name="connsiteY9" fmla="*/ 535781 h 621506"/>
                            <a:gd name="connsiteX10" fmla="*/ 223838 w 779560"/>
                            <a:gd name="connsiteY10" fmla="*/ 621506 h 621506"/>
                            <a:gd name="connsiteX11" fmla="*/ 152400 w 779560"/>
                            <a:gd name="connsiteY11" fmla="*/ 614362 h 621506"/>
                            <a:gd name="connsiteX12" fmla="*/ 147638 w 779560"/>
                            <a:gd name="connsiteY12" fmla="*/ 404812 h 621506"/>
                            <a:gd name="connsiteX13" fmla="*/ 0 w 779560"/>
                            <a:gd name="connsiteY13" fmla="*/ 402431 h 621506"/>
                            <a:gd name="connsiteX14" fmla="*/ 2382 w 779560"/>
                            <a:gd name="connsiteY14" fmla="*/ 135731 h 621506"/>
                            <a:gd name="connsiteX0" fmla="*/ 2382 w 759619"/>
                            <a:gd name="connsiteY0" fmla="*/ 135731 h 621506"/>
                            <a:gd name="connsiteX1" fmla="*/ 376238 w 759619"/>
                            <a:gd name="connsiteY1" fmla="*/ 142875 h 621506"/>
                            <a:gd name="connsiteX2" fmla="*/ 388144 w 759619"/>
                            <a:gd name="connsiteY2" fmla="*/ 50006 h 621506"/>
                            <a:gd name="connsiteX3" fmla="*/ 395288 w 759619"/>
                            <a:gd name="connsiteY3" fmla="*/ 2381 h 621506"/>
                            <a:gd name="connsiteX4" fmla="*/ 759619 w 759619"/>
                            <a:gd name="connsiteY4" fmla="*/ 0 h 621506"/>
                            <a:gd name="connsiteX5" fmla="*/ 757238 w 759619"/>
                            <a:gd name="connsiteY5" fmla="*/ 192881 h 621506"/>
                            <a:gd name="connsiteX6" fmla="*/ 645319 w 759619"/>
                            <a:gd name="connsiteY6" fmla="*/ 502443 h 621506"/>
                            <a:gd name="connsiteX7" fmla="*/ 457200 w 759619"/>
                            <a:gd name="connsiteY7" fmla="*/ 497681 h 621506"/>
                            <a:gd name="connsiteX8" fmla="*/ 459582 w 759619"/>
                            <a:gd name="connsiteY8" fmla="*/ 533400 h 621506"/>
                            <a:gd name="connsiteX9" fmla="*/ 290513 w 759619"/>
                            <a:gd name="connsiteY9" fmla="*/ 535781 h 621506"/>
                            <a:gd name="connsiteX10" fmla="*/ 223838 w 759619"/>
                            <a:gd name="connsiteY10" fmla="*/ 621506 h 621506"/>
                            <a:gd name="connsiteX11" fmla="*/ 152400 w 759619"/>
                            <a:gd name="connsiteY11" fmla="*/ 614362 h 621506"/>
                            <a:gd name="connsiteX12" fmla="*/ 147638 w 759619"/>
                            <a:gd name="connsiteY12" fmla="*/ 404812 h 621506"/>
                            <a:gd name="connsiteX13" fmla="*/ 0 w 759619"/>
                            <a:gd name="connsiteY13" fmla="*/ 402431 h 621506"/>
                            <a:gd name="connsiteX14" fmla="*/ 2382 w 759619"/>
                            <a:gd name="connsiteY14" fmla="*/ 135731 h 621506"/>
                            <a:gd name="connsiteX0" fmla="*/ 2382 w 759619"/>
                            <a:gd name="connsiteY0" fmla="*/ 135731 h 621506"/>
                            <a:gd name="connsiteX1" fmla="*/ 376238 w 759619"/>
                            <a:gd name="connsiteY1" fmla="*/ 142875 h 621506"/>
                            <a:gd name="connsiteX2" fmla="*/ 388144 w 759619"/>
                            <a:gd name="connsiteY2" fmla="*/ 50006 h 621506"/>
                            <a:gd name="connsiteX3" fmla="*/ 395288 w 759619"/>
                            <a:gd name="connsiteY3" fmla="*/ 2381 h 621506"/>
                            <a:gd name="connsiteX4" fmla="*/ 759619 w 759619"/>
                            <a:gd name="connsiteY4" fmla="*/ 0 h 621506"/>
                            <a:gd name="connsiteX5" fmla="*/ 738276 w 759619"/>
                            <a:gd name="connsiteY5" fmla="*/ 192881 h 621506"/>
                            <a:gd name="connsiteX6" fmla="*/ 645319 w 759619"/>
                            <a:gd name="connsiteY6" fmla="*/ 502443 h 621506"/>
                            <a:gd name="connsiteX7" fmla="*/ 457200 w 759619"/>
                            <a:gd name="connsiteY7" fmla="*/ 497681 h 621506"/>
                            <a:gd name="connsiteX8" fmla="*/ 459582 w 759619"/>
                            <a:gd name="connsiteY8" fmla="*/ 533400 h 621506"/>
                            <a:gd name="connsiteX9" fmla="*/ 290513 w 759619"/>
                            <a:gd name="connsiteY9" fmla="*/ 535781 h 621506"/>
                            <a:gd name="connsiteX10" fmla="*/ 223838 w 759619"/>
                            <a:gd name="connsiteY10" fmla="*/ 621506 h 621506"/>
                            <a:gd name="connsiteX11" fmla="*/ 152400 w 759619"/>
                            <a:gd name="connsiteY11" fmla="*/ 614362 h 621506"/>
                            <a:gd name="connsiteX12" fmla="*/ 147638 w 759619"/>
                            <a:gd name="connsiteY12" fmla="*/ 404812 h 621506"/>
                            <a:gd name="connsiteX13" fmla="*/ 0 w 759619"/>
                            <a:gd name="connsiteY13" fmla="*/ 402431 h 621506"/>
                            <a:gd name="connsiteX14" fmla="*/ 2382 w 759619"/>
                            <a:gd name="connsiteY14" fmla="*/ 135731 h 621506"/>
                            <a:gd name="connsiteX0" fmla="*/ 2382 w 740657"/>
                            <a:gd name="connsiteY0" fmla="*/ 133350 h 619125"/>
                            <a:gd name="connsiteX1" fmla="*/ 376238 w 740657"/>
                            <a:gd name="connsiteY1" fmla="*/ 140494 h 619125"/>
                            <a:gd name="connsiteX2" fmla="*/ 388144 w 740657"/>
                            <a:gd name="connsiteY2" fmla="*/ 47625 h 619125"/>
                            <a:gd name="connsiteX3" fmla="*/ 395288 w 740657"/>
                            <a:gd name="connsiteY3" fmla="*/ 0 h 619125"/>
                            <a:gd name="connsiteX4" fmla="*/ 740657 w 740657"/>
                            <a:gd name="connsiteY4" fmla="*/ 7080 h 619125"/>
                            <a:gd name="connsiteX5" fmla="*/ 738276 w 740657"/>
                            <a:gd name="connsiteY5" fmla="*/ 190500 h 619125"/>
                            <a:gd name="connsiteX6" fmla="*/ 645319 w 740657"/>
                            <a:gd name="connsiteY6" fmla="*/ 500062 h 619125"/>
                            <a:gd name="connsiteX7" fmla="*/ 457200 w 740657"/>
                            <a:gd name="connsiteY7" fmla="*/ 495300 h 619125"/>
                            <a:gd name="connsiteX8" fmla="*/ 459582 w 740657"/>
                            <a:gd name="connsiteY8" fmla="*/ 531019 h 619125"/>
                            <a:gd name="connsiteX9" fmla="*/ 290513 w 740657"/>
                            <a:gd name="connsiteY9" fmla="*/ 533400 h 619125"/>
                            <a:gd name="connsiteX10" fmla="*/ 223838 w 740657"/>
                            <a:gd name="connsiteY10" fmla="*/ 619125 h 619125"/>
                            <a:gd name="connsiteX11" fmla="*/ 152400 w 740657"/>
                            <a:gd name="connsiteY11" fmla="*/ 611981 h 619125"/>
                            <a:gd name="connsiteX12" fmla="*/ 147638 w 740657"/>
                            <a:gd name="connsiteY12" fmla="*/ 402431 h 619125"/>
                            <a:gd name="connsiteX13" fmla="*/ 0 w 740657"/>
                            <a:gd name="connsiteY13" fmla="*/ 400050 h 619125"/>
                            <a:gd name="connsiteX14" fmla="*/ 2382 w 740657"/>
                            <a:gd name="connsiteY14" fmla="*/ 133350 h 619125"/>
                            <a:gd name="connsiteX0" fmla="*/ 2382 w 740657"/>
                            <a:gd name="connsiteY0" fmla="*/ 133350 h 619125"/>
                            <a:gd name="connsiteX1" fmla="*/ 376238 w 740657"/>
                            <a:gd name="connsiteY1" fmla="*/ 140494 h 619125"/>
                            <a:gd name="connsiteX2" fmla="*/ 388144 w 740657"/>
                            <a:gd name="connsiteY2" fmla="*/ 47625 h 619125"/>
                            <a:gd name="connsiteX3" fmla="*/ 395288 w 740657"/>
                            <a:gd name="connsiteY3" fmla="*/ 0 h 619125"/>
                            <a:gd name="connsiteX4" fmla="*/ 740657 w 740657"/>
                            <a:gd name="connsiteY4" fmla="*/ 7080 h 619125"/>
                            <a:gd name="connsiteX5" fmla="*/ 738276 w 740657"/>
                            <a:gd name="connsiteY5" fmla="*/ 190500 h 619125"/>
                            <a:gd name="connsiteX6" fmla="*/ 645319 w 740657"/>
                            <a:gd name="connsiteY6" fmla="*/ 500062 h 619125"/>
                            <a:gd name="connsiteX7" fmla="*/ 457200 w 740657"/>
                            <a:gd name="connsiteY7" fmla="*/ 495300 h 619125"/>
                            <a:gd name="connsiteX8" fmla="*/ 459582 w 740657"/>
                            <a:gd name="connsiteY8" fmla="*/ 531019 h 619125"/>
                            <a:gd name="connsiteX9" fmla="*/ 290513 w 740657"/>
                            <a:gd name="connsiteY9" fmla="*/ 533400 h 619125"/>
                            <a:gd name="connsiteX10" fmla="*/ 223838 w 740657"/>
                            <a:gd name="connsiteY10" fmla="*/ 619125 h 619125"/>
                            <a:gd name="connsiteX11" fmla="*/ 152400 w 740657"/>
                            <a:gd name="connsiteY11" fmla="*/ 611981 h 619125"/>
                            <a:gd name="connsiteX12" fmla="*/ 154653 w 740657"/>
                            <a:gd name="connsiteY12" fmla="*/ 398931 h 619125"/>
                            <a:gd name="connsiteX13" fmla="*/ 0 w 740657"/>
                            <a:gd name="connsiteY13" fmla="*/ 400050 h 619125"/>
                            <a:gd name="connsiteX14" fmla="*/ 2382 w 740657"/>
                            <a:gd name="connsiteY14" fmla="*/ 133350 h 619125"/>
                            <a:gd name="connsiteX0" fmla="*/ 0 w 738275"/>
                            <a:gd name="connsiteY0" fmla="*/ 133350 h 619125"/>
                            <a:gd name="connsiteX1" fmla="*/ 373856 w 738275"/>
                            <a:gd name="connsiteY1" fmla="*/ 140494 h 619125"/>
                            <a:gd name="connsiteX2" fmla="*/ 385762 w 738275"/>
                            <a:gd name="connsiteY2" fmla="*/ 47625 h 619125"/>
                            <a:gd name="connsiteX3" fmla="*/ 392906 w 738275"/>
                            <a:gd name="connsiteY3" fmla="*/ 0 h 619125"/>
                            <a:gd name="connsiteX4" fmla="*/ 738275 w 738275"/>
                            <a:gd name="connsiteY4" fmla="*/ 7080 h 619125"/>
                            <a:gd name="connsiteX5" fmla="*/ 735894 w 738275"/>
                            <a:gd name="connsiteY5" fmla="*/ 190500 h 619125"/>
                            <a:gd name="connsiteX6" fmla="*/ 642937 w 738275"/>
                            <a:gd name="connsiteY6" fmla="*/ 500062 h 619125"/>
                            <a:gd name="connsiteX7" fmla="*/ 454818 w 738275"/>
                            <a:gd name="connsiteY7" fmla="*/ 495300 h 619125"/>
                            <a:gd name="connsiteX8" fmla="*/ 457200 w 738275"/>
                            <a:gd name="connsiteY8" fmla="*/ 531019 h 619125"/>
                            <a:gd name="connsiteX9" fmla="*/ 288131 w 738275"/>
                            <a:gd name="connsiteY9" fmla="*/ 533400 h 619125"/>
                            <a:gd name="connsiteX10" fmla="*/ 221456 w 738275"/>
                            <a:gd name="connsiteY10" fmla="*/ 619125 h 619125"/>
                            <a:gd name="connsiteX11" fmla="*/ 150018 w 738275"/>
                            <a:gd name="connsiteY11" fmla="*/ 611981 h 619125"/>
                            <a:gd name="connsiteX12" fmla="*/ 152271 w 738275"/>
                            <a:gd name="connsiteY12" fmla="*/ 398931 h 619125"/>
                            <a:gd name="connsiteX13" fmla="*/ 1125 w 738275"/>
                            <a:gd name="connsiteY13" fmla="*/ 400050 h 619125"/>
                            <a:gd name="connsiteX14" fmla="*/ 0 w 738275"/>
                            <a:gd name="connsiteY14" fmla="*/ 133350 h 619125"/>
                            <a:gd name="connsiteX0" fmla="*/ 0 w 738275"/>
                            <a:gd name="connsiteY0" fmla="*/ 133350 h 619125"/>
                            <a:gd name="connsiteX1" fmla="*/ 373856 w 738275"/>
                            <a:gd name="connsiteY1" fmla="*/ 140494 h 619125"/>
                            <a:gd name="connsiteX2" fmla="*/ 385762 w 738275"/>
                            <a:gd name="connsiteY2" fmla="*/ 47625 h 619125"/>
                            <a:gd name="connsiteX3" fmla="*/ 392906 w 738275"/>
                            <a:gd name="connsiteY3" fmla="*/ 0 h 619125"/>
                            <a:gd name="connsiteX4" fmla="*/ 738275 w 738275"/>
                            <a:gd name="connsiteY4" fmla="*/ 7080 h 619125"/>
                            <a:gd name="connsiteX5" fmla="*/ 735894 w 738275"/>
                            <a:gd name="connsiteY5" fmla="*/ 190500 h 619125"/>
                            <a:gd name="connsiteX6" fmla="*/ 642937 w 738275"/>
                            <a:gd name="connsiteY6" fmla="*/ 500062 h 619125"/>
                            <a:gd name="connsiteX7" fmla="*/ 454818 w 738275"/>
                            <a:gd name="connsiteY7" fmla="*/ 495300 h 619125"/>
                            <a:gd name="connsiteX8" fmla="*/ 457200 w 738275"/>
                            <a:gd name="connsiteY8" fmla="*/ 531019 h 619125"/>
                            <a:gd name="connsiteX9" fmla="*/ 288131 w 738275"/>
                            <a:gd name="connsiteY9" fmla="*/ 533400 h 619125"/>
                            <a:gd name="connsiteX10" fmla="*/ 221456 w 738275"/>
                            <a:gd name="connsiteY10" fmla="*/ 619125 h 619125"/>
                            <a:gd name="connsiteX11" fmla="*/ 150018 w 738275"/>
                            <a:gd name="connsiteY11" fmla="*/ 611981 h 619125"/>
                            <a:gd name="connsiteX12" fmla="*/ 138242 w 738275"/>
                            <a:gd name="connsiteY12" fmla="*/ 398931 h 619125"/>
                            <a:gd name="connsiteX13" fmla="*/ 1125 w 738275"/>
                            <a:gd name="connsiteY13" fmla="*/ 400050 h 619125"/>
                            <a:gd name="connsiteX14" fmla="*/ 0 w 738275"/>
                            <a:gd name="connsiteY14" fmla="*/ 133350 h 619125"/>
                            <a:gd name="connsiteX0" fmla="*/ 0 w 738275"/>
                            <a:gd name="connsiteY0" fmla="*/ 133350 h 619125"/>
                            <a:gd name="connsiteX1" fmla="*/ 373856 w 738275"/>
                            <a:gd name="connsiteY1" fmla="*/ 140494 h 619125"/>
                            <a:gd name="connsiteX2" fmla="*/ 385762 w 738275"/>
                            <a:gd name="connsiteY2" fmla="*/ 47625 h 619125"/>
                            <a:gd name="connsiteX3" fmla="*/ 392906 w 738275"/>
                            <a:gd name="connsiteY3" fmla="*/ 0 h 619125"/>
                            <a:gd name="connsiteX4" fmla="*/ 738275 w 738275"/>
                            <a:gd name="connsiteY4" fmla="*/ 7080 h 619125"/>
                            <a:gd name="connsiteX5" fmla="*/ 735894 w 738275"/>
                            <a:gd name="connsiteY5" fmla="*/ 190500 h 619125"/>
                            <a:gd name="connsiteX6" fmla="*/ 642937 w 738275"/>
                            <a:gd name="connsiteY6" fmla="*/ 500062 h 619125"/>
                            <a:gd name="connsiteX7" fmla="*/ 454818 w 738275"/>
                            <a:gd name="connsiteY7" fmla="*/ 495300 h 619125"/>
                            <a:gd name="connsiteX8" fmla="*/ 457200 w 738275"/>
                            <a:gd name="connsiteY8" fmla="*/ 531019 h 619125"/>
                            <a:gd name="connsiteX9" fmla="*/ 288131 w 738275"/>
                            <a:gd name="connsiteY9" fmla="*/ 533400 h 619125"/>
                            <a:gd name="connsiteX10" fmla="*/ 221456 w 738275"/>
                            <a:gd name="connsiteY10" fmla="*/ 619125 h 619125"/>
                            <a:gd name="connsiteX11" fmla="*/ 143003 w 738275"/>
                            <a:gd name="connsiteY11" fmla="*/ 611981 h 619125"/>
                            <a:gd name="connsiteX12" fmla="*/ 138242 w 738275"/>
                            <a:gd name="connsiteY12" fmla="*/ 398931 h 619125"/>
                            <a:gd name="connsiteX13" fmla="*/ 1125 w 738275"/>
                            <a:gd name="connsiteY13" fmla="*/ 400050 h 619125"/>
                            <a:gd name="connsiteX14" fmla="*/ 0 w 738275"/>
                            <a:gd name="connsiteY14" fmla="*/ 133350 h 619125"/>
                            <a:gd name="connsiteX0" fmla="*/ 0 w 738275"/>
                            <a:gd name="connsiteY0" fmla="*/ 126417 h 612192"/>
                            <a:gd name="connsiteX1" fmla="*/ 373856 w 738275"/>
                            <a:gd name="connsiteY1" fmla="*/ 133561 h 612192"/>
                            <a:gd name="connsiteX2" fmla="*/ 385762 w 738275"/>
                            <a:gd name="connsiteY2" fmla="*/ 40692 h 612192"/>
                            <a:gd name="connsiteX3" fmla="*/ 387990 w 738275"/>
                            <a:gd name="connsiteY3" fmla="*/ 22359 h 612192"/>
                            <a:gd name="connsiteX4" fmla="*/ 738275 w 738275"/>
                            <a:gd name="connsiteY4" fmla="*/ 147 h 612192"/>
                            <a:gd name="connsiteX5" fmla="*/ 735894 w 738275"/>
                            <a:gd name="connsiteY5" fmla="*/ 183567 h 612192"/>
                            <a:gd name="connsiteX6" fmla="*/ 642937 w 738275"/>
                            <a:gd name="connsiteY6" fmla="*/ 493129 h 612192"/>
                            <a:gd name="connsiteX7" fmla="*/ 454818 w 738275"/>
                            <a:gd name="connsiteY7" fmla="*/ 488367 h 612192"/>
                            <a:gd name="connsiteX8" fmla="*/ 457200 w 738275"/>
                            <a:gd name="connsiteY8" fmla="*/ 524086 h 612192"/>
                            <a:gd name="connsiteX9" fmla="*/ 288131 w 738275"/>
                            <a:gd name="connsiteY9" fmla="*/ 526467 h 612192"/>
                            <a:gd name="connsiteX10" fmla="*/ 221456 w 738275"/>
                            <a:gd name="connsiteY10" fmla="*/ 612192 h 612192"/>
                            <a:gd name="connsiteX11" fmla="*/ 143003 w 738275"/>
                            <a:gd name="connsiteY11" fmla="*/ 605048 h 612192"/>
                            <a:gd name="connsiteX12" fmla="*/ 138242 w 738275"/>
                            <a:gd name="connsiteY12" fmla="*/ 391998 h 612192"/>
                            <a:gd name="connsiteX13" fmla="*/ 1125 w 738275"/>
                            <a:gd name="connsiteY13" fmla="*/ 393117 h 612192"/>
                            <a:gd name="connsiteX14" fmla="*/ 0 w 738275"/>
                            <a:gd name="connsiteY14" fmla="*/ 126417 h 612192"/>
                            <a:gd name="connsiteX0" fmla="*/ 0 w 737046"/>
                            <a:gd name="connsiteY0" fmla="*/ 104058 h 589833"/>
                            <a:gd name="connsiteX1" fmla="*/ 373856 w 737046"/>
                            <a:gd name="connsiteY1" fmla="*/ 111202 h 589833"/>
                            <a:gd name="connsiteX2" fmla="*/ 385762 w 737046"/>
                            <a:gd name="connsiteY2" fmla="*/ 18333 h 589833"/>
                            <a:gd name="connsiteX3" fmla="*/ 387990 w 737046"/>
                            <a:gd name="connsiteY3" fmla="*/ 0 h 589833"/>
                            <a:gd name="connsiteX4" fmla="*/ 737046 w 737046"/>
                            <a:gd name="connsiteY4" fmla="*/ 1986 h 589833"/>
                            <a:gd name="connsiteX5" fmla="*/ 735894 w 737046"/>
                            <a:gd name="connsiteY5" fmla="*/ 161208 h 589833"/>
                            <a:gd name="connsiteX6" fmla="*/ 642937 w 737046"/>
                            <a:gd name="connsiteY6" fmla="*/ 470770 h 589833"/>
                            <a:gd name="connsiteX7" fmla="*/ 454818 w 737046"/>
                            <a:gd name="connsiteY7" fmla="*/ 466008 h 589833"/>
                            <a:gd name="connsiteX8" fmla="*/ 457200 w 737046"/>
                            <a:gd name="connsiteY8" fmla="*/ 501727 h 589833"/>
                            <a:gd name="connsiteX9" fmla="*/ 288131 w 737046"/>
                            <a:gd name="connsiteY9" fmla="*/ 504108 h 589833"/>
                            <a:gd name="connsiteX10" fmla="*/ 221456 w 737046"/>
                            <a:gd name="connsiteY10" fmla="*/ 589833 h 589833"/>
                            <a:gd name="connsiteX11" fmla="*/ 143003 w 737046"/>
                            <a:gd name="connsiteY11" fmla="*/ 582689 h 589833"/>
                            <a:gd name="connsiteX12" fmla="*/ 138242 w 737046"/>
                            <a:gd name="connsiteY12" fmla="*/ 369639 h 589833"/>
                            <a:gd name="connsiteX13" fmla="*/ 1125 w 737046"/>
                            <a:gd name="connsiteY13" fmla="*/ 370758 h 589833"/>
                            <a:gd name="connsiteX14" fmla="*/ 0 w 737046"/>
                            <a:gd name="connsiteY14" fmla="*/ 104058 h 589833"/>
                            <a:gd name="connsiteX0" fmla="*/ 0 w 737046"/>
                            <a:gd name="connsiteY0" fmla="*/ 104058 h 595913"/>
                            <a:gd name="connsiteX1" fmla="*/ 373856 w 737046"/>
                            <a:gd name="connsiteY1" fmla="*/ 111202 h 595913"/>
                            <a:gd name="connsiteX2" fmla="*/ 385762 w 737046"/>
                            <a:gd name="connsiteY2" fmla="*/ 18333 h 595913"/>
                            <a:gd name="connsiteX3" fmla="*/ 387990 w 737046"/>
                            <a:gd name="connsiteY3" fmla="*/ 0 h 595913"/>
                            <a:gd name="connsiteX4" fmla="*/ 737046 w 737046"/>
                            <a:gd name="connsiteY4" fmla="*/ 1986 h 595913"/>
                            <a:gd name="connsiteX5" fmla="*/ 735894 w 737046"/>
                            <a:gd name="connsiteY5" fmla="*/ 161208 h 595913"/>
                            <a:gd name="connsiteX6" fmla="*/ 642937 w 737046"/>
                            <a:gd name="connsiteY6" fmla="*/ 470770 h 595913"/>
                            <a:gd name="connsiteX7" fmla="*/ 592469 w 737046"/>
                            <a:gd name="connsiteY7" fmla="*/ 595913 h 595913"/>
                            <a:gd name="connsiteX8" fmla="*/ 457200 w 737046"/>
                            <a:gd name="connsiteY8" fmla="*/ 501727 h 595913"/>
                            <a:gd name="connsiteX9" fmla="*/ 288131 w 737046"/>
                            <a:gd name="connsiteY9" fmla="*/ 504108 h 595913"/>
                            <a:gd name="connsiteX10" fmla="*/ 221456 w 737046"/>
                            <a:gd name="connsiteY10" fmla="*/ 589833 h 595913"/>
                            <a:gd name="connsiteX11" fmla="*/ 143003 w 737046"/>
                            <a:gd name="connsiteY11" fmla="*/ 582689 h 595913"/>
                            <a:gd name="connsiteX12" fmla="*/ 138242 w 737046"/>
                            <a:gd name="connsiteY12" fmla="*/ 369639 h 595913"/>
                            <a:gd name="connsiteX13" fmla="*/ 1125 w 737046"/>
                            <a:gd name="connsiteY13" fmla="*/ 370758 h 595913"/>
                            <a:gd name="connsiteX14" fmla="*/ 0 w 737046"/>
                            <a:gd name="connsiteY14" fmla="*/ 104058 h 595913"/>
                            <a:gd name="connsiteX0" fmla="*/ 0 w 737046"/>
                            <a:gd name="connsiteY0" fmla="*/ 104058 h 595913"/>
                            <a:gd name="connsiteX1" fmla="*/ 373856 w 737046"/>
                            <a:gd name="connsiteY1" fmla="*/ 111202 h 595913"/>
                            <a:gd name="connsiteX2" fmla="*/ 385762 w 737046"/>
                            <a:gd name="connsiteY2" fmla="*/ 18333 h 595913"/>
                            <a:gd name="connsiteX3" fmla="*/ 387990 w 737046"/>
                            <a:gd name="connsiteY3" fmla="*/ 0 h 595913"/>
                            <a:gd name="connsiteX4" fmla="*/ 737046 w 737046"/>
                            <a:gd name="connsiteY4" fmla="*/ 1986 h 595913"/>
                            <a:gd name="connsiteX5" fmla="*/ 735894 w 737046"/>
                            <a:gd name="connsiteY5" fmla="*/ 161208 h 595913"/>
                            <a:gd name="connsiteX6" fmla="*/ 642937 w 737046"/>
                            <a:gd name="connsiteY6" fmla="*/ 470770 h 595913"/>
                            <a:gd name="connsiteX7" fmla="*/ 592469 w 737046"/>
                            <a:gd name="connsiteY7" fmla="*/ 595913 h 595913"/>
                            <a:gd name="connsiteX8" fmla="*/ 288131 w 737046"/>
                            <a:gd name="connsiteY8" fmla="*/ 504108 h 595913"/>
                            <a:gd name="connsiteX9" fmla="*/ 221456 w 737046"/>
                            <a:gd name="connsiteY9" fmla="*/ 589833 h 595913"/>
                            <a:gd name="connsiteX10" fmla="*/ 143003 w 737046"/>
                            <a:gd name="connsiteY10" fmla="*/ 582689 h 595913"/>
                            <a:gd name="connsiteX11" fmla="*/ 138242 w 737046"/>
                            <a:gd name="connsiteY11" fmla="*/ 369639 h 595913"/>
                            <a:gd name="connsiteX12" fmla="*/ 1125 w 737046"/>
                            <a:gd name="connsiteY12" fmla="*/ 370758 h 595913"/>
                            <a:gd name="connsiteX13" fmla="*/ 0 w 737046"/>
                            <a:gd name="connsiteY13" fmla="*/ 104058 h 595913"/>
                            <a:gd name="connsiteX0" fmla="*/ 0 w 737046"/>
                            <a:gd name="connsiteY0" fmla="*/ 104058 h 595913"/>
                            <a:gd name="connsiteX1" fmla="*/ 373856 w 737046"/>
                            <a:gd name="connsiteY1" fmla="*/ 111202 h 595913"/>
                            <a:gd name="connsiteX2" fmla="*/ 385762 w 737046"/>
                            <a:gd name="connsiteY2" fmla="*/ 18333 h 595913"/>
                            <a:gd name="connsiteX3" fmla="*/ 387990 w 737046"/>
                            <a:gd name="connsiteY3" fmla="*/ 0 h 595913"/>
                            <a:gd name="connsiteX4" fmla="*/ 737046 w 737046"/>
                            <a:gd name="connsiteY4" fmla="*/ 1986 h 595913"/>
                            <a:gd name="connsiteX5" fmla="*/ 735894 w 737046"/>
                            <a:gd name="connsiteY5" fmla="*/ 161208 h 595913"/>
                            <a:gd name="connsiteX6" fmla="*/ 642937 w 737046"/>
                            <a:gd name="connsiteY6" fmla="*/ 470770 h 595913"/>
                            <a:gd name="connsiteX7" fmla="*/ 592469 w 737046"/>
                            <a:gd name="connsiteY7" fmla="*/ 595913 h 595913"/>
                            <a:gd name="connsiteX8" fmla="*/ 221456 w 737046"/>
                            <a:gd name="connsiteY8" fmla="*/ 589833 h 595913"/>
                            <a:gd name="connsiteX9" fmla="*/ 143003 w 737046"/>
                            <a:gd name="connsiteY9" fmla="*/ 582689 h 595913"/>
                            <a:gd name="connsiteX10" fmla="*/ 138242 w 737046"/>
                            <a:gd name="connsiteY10" fmla="*/ 369639 h 595913"/>
                            <a:gd name="connsiteX11" fmla="*/ 1125 w 737046"/>
                            <a:gd name="connsiteY11" fmla="*/ 370758 h 595913"/>
                            <a:gd name="connsiteX12" fmla="*/ 0 w 737046"/>
                            <a:gd name="connsiteY12" fmla="*/ 104058 h 595913"/>
                            <a:gd name="connsiteX0" fmla="*/ 0 w 737046"/>
                            <a:gd name="connsiteY0" fmla="*/ 104058 h 595913"/>
                            <a:gd name="connsiteX1" fmla="*/ 373856 w 737046"/>
                            <a:gd name="connsiteY1" fmla="*/ 111202 h 595913"/>
                            <a:gd name="connsiteX2" fmla="*/ 385762 w 737046"/>
                            <a:gd name="connsiteY2" fmla="*/ 18333 h 595913"/>
                            <a:gd name="connsiteX3" fmla="*/ 387990 w 737046"/>
                            <a:gd name="connsiteY3" fmla="*/ 0 h 595913"/>
                            <a:gd name="connsiteX4" fmla="*/ 737046 w 737046"/>
                            <a:gd name="connsiteY4" fmla="*/ 1986 h 595913"/>
                            <a:gd name="connsiteX5" fmla="*/ 735894 w 737046"/>
                            <a:gd name="connsiteY5" fmla="*/ 161208 h 595913"/>
                            <a:gd name="connsiteX6" fmla="*/ 620815 w 737046"/>
                            <a:gd name="connsiteY6" fmla="*/ 552279 h 595913"/>
                            <a:gd name="connsiteX7" fmla="*/ 592469 w 737046"/>
                            <a:gd name="connsiteY7" fmla="*/ 595913 h 595913"/>
                            <a:gd name="connsiteX8" fmla="*/ 221456 w 737046"/>
                            <a:gd name="connsiteY8" fmla="*/ 589833 h 595913"/>
                            <a:gd name="connsiteX9" fmla="*/ 143003 w 737046"/>
                            <a:gd name="connsiteY9" fmla="*/ 582689 h 595913"/>
                            <a:gd name="connsiteX10" fmla="*/ 138242 w 737046"/>
                            <a:gd name="connsiteY10" fmla="*/ 369639 h 595913"/>
                            <a:gd name="connsiteX11" fmla="*/ 1125 w 737046"/>
                            <a:gd name="connsiteY11" fmla="*/ 370758 h 595913"/>
                            <a:gd name="connsiteX12" fmla="*/ 0 w 737046"/>
                            <a:gd name="connsiteY12" fmla="*/ 104058 h 595913"/>
                            <a:gd name="connsiteX0" fmla="*/ 0 w 737046"/>
                            <a:gd name="connsiteY0" fmla="*/ 104058 h 595913"/>
                            <a:gd name="connsiteX1" fmla="*/ 373856 w 737046"/>
                            <a:gd name="connsiteY1" fmla="*/ 111202 h 595913"/>
                            <a:gd name="connsiteX2" fmla="*/ 385762 w 737046"/>
                            <a:gd name="connsiteY2" fmla="*/ 18333 h 595913"/>
                            <a:gd name="connsiteX3" fmla="*/ 387990 w 737046"/>
                            <a:gd name="connsiteY3" fmla="*/ 0 h 595913"/>
                            <a:gd name="connsiteX4" fmla="*/ 737046 w 737046"/>
                            <a:gd name="connsiteY4" fmla="*/ 1986 h 595913"/>
                            <a:gd name="connsiteX5" fmla="*/ 735894 w 737046"/>
                            <a:gd name="connsiteY5" fmla="*/ 161208 h 595913"/>
                            <a:gd name="connsiteX6" fmla="*/ 620815 w 737046"/>
                            <a:gd name="connsiteY6" fmla="*/ 552279 h 595913"/>
                            <a:gd name="connsiteX7" fmla="*/ 592469 w 737046"/>
                            <a:gd name="connsiteY7" fmla="*/ 595913 h 595913"/>
                            <a:gd name="connsiteX8" fmla="*/ 143003 w 737046"/>
                            <a:gd name="connsiteY8" fmla="*/ 582689 h 595913"/>
                            <a:gd name="connsiteX9" fmla="*/ 138242 w 737046"/>
                            <a:gd name="connsiteY9" fmla="*/ 369639 h 595913"/>
                            <a:gd name="connsiteX10" fmla="*/ 1125 w 737046"/>
                            <a:gd name="connsiteY10" fmla="*/ 370758 h 595913"/>
                            <a:gd name="connsiteX11" fmla="*/ 0 w 737046"/>
                            <a:gd name="connsiteY11" fmla="*/ 104058 h 59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37046" h="595913">
                              <a:moveTo>
                                <a:pt x="0" y="104058"/>
                              </a:moveTo>
                              <a:lnTo>
                                <a:pt x="373856" y="111202"/>
                              </a:lnTo>
                              <a:lnTo>
                                <a:pt x="385762" y="18333"/>
                              </a:lnTo>
                              <a:lnTo>
                                <a:pt x="387990" y="0"/>
                              </a:lnTo>
                              <a:cubicBezTo>
                                <a:pt x="503113" y="2360"/>
                                <a:pt x="621923" y="-374"/>
                                <a:pt x="737046" y="1986"/>
                              </a:cubicBezTo>
                              <a:cubicBezTo>
                                <a:pt x="736252" y="66280"/>
                                <a:pt x="736688" y="96914"/>
                                <a:pt x="735894" y="161208"/>
                              </a:cubicBezTo>
                              <a:lnTo>
                                <a:pt x="620815" y="552279"/>
                              </a:lnTo>
                              <a:lnTo>
                                <a:pt x="592469" y="595913"/>
                              </a:lnTo>
                              <a:lnTo>
                                <a:pt x="143003" y="582689"/>
                              </a:lnTo>
                              <a:lnTo>
                                <a:pt x="138242" y="369639"/>
                              </a:lnTo>
                              <a:lnTo>
                                <a:pt x="1125" y="370758"/>
                              </a:lnTo>
                              <a:lnTo>
                                <a:pt x="0" y="104058"/>
                              </a:lnTo>
                              <a:close/>
                            </a:path>
                          </a:pathLst>
                        </a:custGeom>
                        <a:noFill/>
                        <a:ln w="15875" cap="flat" cmpd="sng" algn="ctr">
                          <a:solidFill>
                            <a:sysClr val="windowText" lastClr="000000"/>
                          </a:solidFill>
                          <a:prstDash val="solid"/>
                        </a:ln>
                        <a:effectLst/>
                      </p:spPr>
                      <p:txBody>
                        <a:bodyPr anchor="ctr"/>
                        <a:lstStyle/>
                        <a:p>
                          <a:endParaRPr lang="ja-JP" altLang="en-US"/>
                        </a:p>
                      </p:txBody>
                    </p:sp>
                    <p:sp>
                      <p:nvSpPr>
                        <p:cNvPr id="136" name="フリーフォーム 135"/>
                        <p:cNvSpPr/>
                        <p:nvPr/>
                      </p:nvSpPr>
                      <p:spPr bwMode="auto">
                        <a:xfrm>
                          <a:off x="889870" y="518357"/>
                          <a:ext cx="230414" cy="365336"/>
                        </a:xfrm>
                        <a:custGeom>
                          <a:avLst/>
                          <a:gdLst>
                            <a:gd name="connsiteX0" fmla="*/ 25400 w 234950"/>
                            <a:gd name="connsiteY0" fmla="*/ 0 h 387350"/>
                            <a:gd name="connsiteX1" fmla="*/ 234950 w 234950"/>
                            <a:gd name="connsiteY1" fmla="*/ 9525 h 387350"/>
                            <a:gd name="connsiteX2" fmla="*/ 203200 w 234950"/>
                            <a:gd name="connsiteY2" fmla="*/ 219075 h 387350"/>
                            <a:gd name="connsiteX3" fmla="*/ 66675 w 234950"/>
                            <a:gd name="connsiteY3" fmla="*/ 381000 h 387350"/>
                            <a:gd name="connsiteX4" fmla="*/ 28575 w 234950"/>
                            <a:gd name="connsiteY4" fmla="*/ 387350 h 387350"/>
                            <a:gd name="connsiteX5" fmla="*/ 0 w 234950"/>
                            <a:gd name="connsiteY5" fmla="*/ 365125 h 387350"/>
                            <a:gd name="connsiteX6" fmla="*/ 25400 w 234950"/>
                            <a:gd name="connsiteY6" fmla="*/ 0 h 38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950" h="387350">
                              <a:moveTo>
                                <a:pt x="25400" y="0"/>
                              </a:moveTo>
                              <a:lnTo>
                                <a:pt x="234950" y="9525"/>
                              </a:lnTo>
                              <a:lnTo>
                                <a:pt x="203200" y="219075"/>
                              </a:lnTo>
                              <a:lnTo>
                                <a:pt x="66675" y="381000"/>
                              </a:lnTo>
                              <a:lnTo>
                                <a:pt x="28575" y="387350"/>
                              </a:lnTo>
                              <a:lnTo>
                                <a:pt x="0" y="365125"/>
                              </a:lnTo>
                              <a:lnTo>
                                <a:pt x="25400" y="0"/>
                              </a:lnTo>
                              <a:close/>
                            </a:path>
                          </a:pathLst>
                        </a:custGeom>
                        <a:noFill/>
                        <a:ln w="15875" cap="flat" cmpd="sng" algn="ctr">
                          <a:solidFill>
                            <a:sysClr val="windowText" lastClr="000000"/>
                          </a:solidFill>
                          <a:prstDash val="solid"/>
                        </a:ln>
                        <a:effectLst/>
                      </p:spPr>
                      <p:txBody>
                        <a:bodyPr anchor="ctr"/>
                        <a:lstStyle/>
                        <a:p>
                          <a:endParaRPr lang="ja-JP" altLang="en-US"/>
                        </a:p>
                      </p:txBody>
                    </p:sp>
                    <p:sp>
                      <p:nvSpPr>
                        <p:cNvPr id="137" name="フリーフォーム 136"/>
                        <p:cNvSpPr/>
                        <p:nvPr/>
                      </p:nvSpPr>
                      <p:spPr bwMode="auto">
                        <a:xfrm>
                          <a:off x="959392" y="537484"/>
                          <a:ext cx="855282" cy="2468393"/>
                        </a:xfrm>
                        <a:custGeom>
                          <a:avLst/>
                          <a:gdLst>
                            <a:gd name="connsiteX0" fmla="*/ 174625 w 882650"/>
                            <a:gd name="connsiteY0" fmla="*/ 0 h 2130425"/>
                            <a:gd name="connsiteX1" fmla="*/ 552450 w 882650"/>
                            <a:gd name="connsiteY1" fmla="*/ 34925 h 2130425"/>
                            <a:gd name="connsiteX2" fmla="*/ 561975 w 882650"/>
                            <a:gd name="connsiteY2" fmla="*/ 508000 h 2130425"/>
                            <a:gd name="connsiteX3" fmla="*/ 882650 w 882650"/>
                            <a:gd name="connsiteY3" fmla="*/ 498475 h 2130425"/>
                            <a:gd name="connsiteX4" fmla="*/ 882650 w 882650"/>
                            <a:gd name="connsiteY4" fmla="*/ 1419225 h 2130425"/>
                            <a:gd name="connsiteX5" fmla="*/ 873125 w 882650"/>
                            <a:gd name="connsiteY5" fmla="*/ 1692275 h 2130425"/>
                            <a:gd name="connsiteX6" fmla="*/ 549275 w 882650"/>
                            <a:gd name="connsiteY6" fmla="*/ 1689100 h 2130425"/>
                            <a:gd name="connsiteX7" fmla="*/ 514350 w 882650"/>
                            <a:gd name="connsiteY7" fmla="*/ 1790700 h 2130425"/>
                            <a:gd name="connsiteX8" fmla="*/ 523875 w 882650"/>
                            <a:gd name="connsiteY8" fmla="*/ 2038350 h 2130425"/>
                            <a:gd name="connsiteX9" fmla="*/ 520700 w 882650"/>
                            <a:gd name="connsiteY9" fmla="*/ 2130425 h 2130425"/>
                            <a:gd name="connsiteX10" fmla="*/ 127000 w 882650"/>
                            <a:gd name="connsiteY10" fmla="*/ 2117725 h 2130425"/>
                            <a:gd name="connsiteX11" fmla="*/ 136525 w 882650"/>
                            <a:gd name="connsiteY11" fmla="*/ 1162050 h 2130425"/>
                            <a:gd name="connsiteX12" fmla="*/ 88900 w 882650"/>
                            <a:gd name="connsiteY12" fmla="*/ 968375 h 2130425"/>
                            <a:gd name="connsiteX13" fmla="*/ 50800 w 882650"/>
                            <a:gd name="connsiteY13" fmla="*/ 514350 h 2130425"/>
                            <a:gd name="connsiteX14" fmla="*/ 0 w 882650"/>
                            <a:gd name="connsiteY14" fmla="*/ 361950 h 2130425"/>
                            <a:gd name="connsiteX15" fmla="*/ 133350 w 882650"/>
                            <a:gd name="connsiteY15" fmla="*/ 206375 h 2130425"/>
                            <a:gd name="connsiteX16" fmla="*/ 174625 w 882650"/>
                            <a:gd name="connsiteY16" fmla="*/ 0 h 2130425"/>
                            <a:gd name="connsiteX0" fmla="*/ 174625 w 882650"/>
                            <a:gd name="connsiteY0" fmla="*/ 0 h 2622550"/>
                            <a:gd name="connsiteX1" fmla="*/ 552450 w 882650"/>
                            <a:gd name="connsiteY1" fmla="*/ 34925 h 2622550"/>
                            <a:gd name="connsiteX2" fmla="*/ 561975 w 882650"/>
                            <a:gd name="connsiteY2" fmla="*/ 508000 h 2622550"/>
                            <a:gd name="connsiteX3" fmla="*/ 882650 w 882650"/>
                            <a:gd name="connsiteY3" fmla="*/ 498475 h 2622550"/>
                            <a:gd name="connsiteX4" fmla="*/ 882650 w 882650"/>
                            <a:gd name="connsiteY4" fmla="*/ 1419225 h 2622550"/>
                            <a:gd name="connsiteX5" fmla="*/ 873125 w 882650"/>
                            <a:gd name="connsiteY5" fmla="*/ 1692275 h 2622550"/>
                            <a:gd name="connsiteX6" fmla="*/ 549275 w 882650"/>
                            <a:gd name="connsiteY6" fmla="*/ 1689100 h 2622550"/>
                            <a:gd name="connsiteX7" fmla="*/ 514350 w 882650"/>
                            <a:gd name="connsiteY7" fmla="*/ 1790700 h 2622550"/>
                            <a:gd name="connsiteX8" fmla="*/ 523875 w 882650"/>
                            <a:gd name="connsiteY8" fmla="*/ 2038350 h 2622550"/>
                            <a:gd name="connsiteX9" fmla="*/ 520700 w 882650"/>
                            <a:gd name="connsiteY9" fmla="*/ 2130425 h 2622550"/>
                            <a:gd name="connsiteX10" fmla="*/ 127000 w 882650"/>
                            <a:gd name="connsiteY10" fmla="*/ 2622550 h 2622550"/>
                            <a:gd name="connsiteX11" fmla="*/ 136525 w 882650"/>
                            <a:gd name="connsiteY11" fmla="*/ 1162050 h 2622550"/>
                            <a:gd name="connsiteX12" fmla="*/ 88900 w 882650"/>
                            <a:gd name="connsiteY12" fmla="*/ 968375 h 2622550"/>
                            <a:gd name="connsiteX13" fmla="*/ 50800 w 882650"/>
                            <a:gd name="connsiteY13" fmla="*/ 514350 h 2622550"/>
                            <a:gd name="connsiteX14" fmla="*/ 0 w 882650"/>
                            <a:gd name="connsiteY14" fmla="*/ 361950 h 2622550"/>
                            <a:gd name="connsiteX15" fmla="*/ 133350 w 882650"/>
                            <a:gd name="connsiteY15" fmla="*/ 206375 h 2622550"/>
                            <a:gd name="connsiteX16" fmla="*/ 174625 w 882650"/>
                            <a:gd name="connsiteY16" fmla="*/ 0 h 2622550"/>
                            <a:gd name="connsiteX0" fmla="*/ 174625 w 882650"/>
                            <a:gd name="connsiteY0" fmla="*/ 0 h 2635250"/>
                            <a:gd name="connsiteX1" fmla="*/ 552450 w 882650"/>
                            <a:gd name="connsiteY1" fmla="*/ 34925 h 2635250"/>
                            <a:gd name="connsiteX2" fmla="*/ 561975 w 882650"/>
                            <a:gd name="connsiteY2" fmla="*/ 508000 h 2635250"/>
                            <a:gd name="connsiteX3" fmla="*/ 882650 w 882650"/>
                            <a:gd name="connsiteY3" fmla="*/ 498475 h 2635250"/>
                            <a:gd name="connsiteX4" fmla="*/ 882650 w 882650"/>
                            <a:gd name="connsiteY4" fmla="*/ 1419225 h 2635250"/>
                            <a:gd name="connsiteX5" fmla="*/ 873125 w 882650"/>
                            <a:gd name="connsiteY5" fmla="*/ 1692275 h 2635250"/>
                            <a:gd name="connsiteX6" fmla="*/ 549275 w 882650"/>
                            <a:gd name="connsiteY6" fmla="*/ 1689100 h 2635250"/>
                            <a:gd name="connsiteX7" fmla="*/ 514350 w 882650"/>
                            <a:gd name="connsiteY7" fmla="*/ 1790700 h 2635250"/>
                            <a:gd name="connsiteX8" fmla="*/ 523875 w 882650"/>
                            <a:gd name="connsiteY8" fmla="*/ 2038350 h 2635250"/>
                            <a:gd name="connsiteX9" fmla="*/ 498475 w 882650"/>
                            <a:gd name="connsiteY9" fmla="*/ 2635250 h 2635250"/>
                            <a:gd name="connsiteX10" fmla="*/ 127000 w 882650"/>
                            <a:gd name="connsiteY10" fmla="*/ 2622550 h 2635250"/>
                            <a:gd name="connsiteX11" fmla="*/ 136525 w 882650"/>
                            <a:gd name="connsiteY11" fmla="*/ 1162050 h 2635250"/>
                            <a:gd name="connsiteX12" fmla="*/ 88900 w 882650"/>
                            <a:gd name="connsiteY12" fmla="*/ 968375 h 2635250"/>
                            <a:gd name="connsiteX13" fmla="*/ 50800 w 882650"/>
                            <a:gd name="connsiteY13" fmla="*/ 514350 h 2635250"/>
                            <a:gd name="connsiteX14" fmla="*/ 0 w 882650"/>
                            <a:gd name="connsiteY14" fmla="*/ 361950 h 2635250"/>
                            <a:gd name="connsiteX15" fmla="*/ 133350 w 882650"/>
                            <a:gd name="connsiteY15" fmla="*/ 206375 h 2635250"/>
                            <a:gd name="connsiteX16" fmla="*/ 174625 w 882650"/>
                            <a:gd name="connsiteY16" fmla="*/ 0 h 2635250"/>
                            <a:gd name="connsiteX0" fmla="*/ 174625 w 882650"/>
                            <a:gd name="connsiteY0" fmla="*/ 0 h 2635250"/>
                            <a:gd name="connsiteX1" fmla="*/ 552450 w 882650"/>
                            <a:gd name="connsiteY1" fmla="*/ 34925 h 2635250"/>
                            <a:gd name="connsiteX2" fmla="*/ 561975 w 882650"/>
                            <a:gd name="connsiteY2" fmla="*/ 508000 h 2635250"/>
                            <a:gd name="connsiteX3" fmla="*/ 882650 w 882650"/>
                            <a:gd name="connsiteY3" fmla="*/ 498475 h 2635250"/>
                            <a:gd name="connsiteX4" fmla="*/ 882650 w 882650"/>
                            <a:gd name="connsiteY4" fmla="*/ 1419225 h 2635250"/>
                            <a:gd name="connsiteX5" fmla="*/ 873125 w 882650"/>
                            <a:gd name="connsiteY5" fmla="*/ 1692275 h 2635250"/>
                            <a:gd name="connsiteX6" fmla="*/ 549275 w 882650"/>
                            <a:gd name="connsiteY6" fmla="*/ 1689100 h 2635250"/>
                            <a:gd name="connsiteX7" fmla="*/ 514350 w 882650"/>
                            <a:gd name="connsiteY7" fmla="*/ 1790700 h 2635250"/>
                            <a:gd name="connsiteX8" fmla="*/ 523875 w 882650"/>
                            <a:gd name="connsiteY8" fmla="*/ 2038350 h 2635250"/>
                            <a:gd name="connsiteX9" fmla="*/ 508794 w 882650"/>
                            <a:gd name="connsiteY9" fmla="*/ 2316955 h 2635250"/>
                            <a:gd name="connsiteX10" fmla="*/ 498475 w 882650"/>
                            <a:gd name="connsiteY10" fmla="*/ 2635250 h 2635250"/>
                            <a:gd name="connsiteX11" fmla="*/ 127000 w 882650"/>
                            <a:gd name="connsiteY11" fmla="*/ 2622550 h 2635250"/>
                            <a:gd name="connsiteX12" fmla="*/ 136525 w 882650"/>
                            <a:gd name="connsiteY12" fmla="*/ 1162050 h 2635250"/>
                            <a:gd name="connsiteX13" fmla="*/ 88900 w 882650"/>
                            <a:gd name="connsiteY13" fmla="*/ 968375 h 2635250"/>
                            <a:gd name="connsiteX14" fmla="*/ 50800 w 882650"/>
                            <a:gd name="connsiteY14" fmla="*/ 514350 h 2635250"/>
                            <a:gd name="connsiteX15" fmla="*/ 0 w 882650"/>
                            <a:gd name="connsiteY15" fmla="*/ 361950 h 2635250"/>
                            <a:gd name="connsiteX16" fmla="*/ 133350 w 882650"/>
                            <a:gd name="connsiteY16" fmla="*/ 206375 h 2635250"/>
                            <a:gd name="connsiteX17" fmla="*/ 174625 w 882650"/>
                            <a:gd name="connsiteY17" fmla="*/ 0 h 2635250"/>
                            <a:gd name="connsiteX0" fmla="*/ 174625 w 882650"/>
                            <a:gd name="connsiteY0" fmla="*/ 0 h 2635250"/>
                            <a:gd name="connsiteX1" fmla="*/ 552450 w 882650"/>
                            <a:gd name="connsiteY1" fmla="*/ 34925 h 2635250"/>
                            <a:gd name="connsiteX2" fmla="*/ 561975 w 882650"/>
                            <a:gd name="connsiteY2" fmla="*/ 508000 h 2635250"/>
                            <a:gd name="connsiteX3" fmla="*/ 882650 w 882650"/>
                            <a:gd name="connsiteY3" fmla="*/ 498475 h 2635250"/>
                            <a:gd name="connsiteX4" fmla="*/ 882650 w 882650"/>
                            <a:gd name="connsiteY4" fmla="*/ 1419225 h 2635250"/>
                            <a:gd name="connsiteX5" fmla="*/ 873125 w 882650"/>
                            <a:gd name="connsiteY5" fmla="*/ 1692275 h 2635250"/>
                            <a:gd name="connsiteX6" fmla="*/ 549275 w 882650"/>
                            <a:gd name="connsiteY6" fmla="*/ 1689100 h 2635250"/>
                            <a:gd name="connsiteX7" fmla="*/ 514350 w 882650"/>
                            <a:gd name="connsiteY7" fmla="*/ 1790700 h 2635250"/>
                            <a:gd name="connsiteX8" fmla="*/ 523875 w 882650"/>
                            <a:gd name="connsiteY8" fmla="*/ 2038350 h 2635250"/>
                            <a:gd name="connsiteX9" fmla="*/ 351631 w 882650"/>
                            <a:gd name="connsiteY9" fmla="*/ 2424111 h 2635250"/>
                            <a:gd name="connsiteX10" fmla="*/ 498475 w 882650"/>
                            <a:gd name="connsiteY10" fmla="*/ 2635250 h 2635250"/>
                            <a:gd name="connsiteX11" fmla="*/ 127000 w 882650"/>
                            <a:gd name="connsiteY11" fmla="*/ 2622550 h 2635250"/>
                            <a:gd name="connsiteX12" fmla="*/ 136525 w 882650"/>
                            <a:gd name="connsiteY12" fmla="*/ 1162050 h 2635250"/>
                            <a:gd name="connsiteX13" fmla="*/ 88900 w 882650"/>
                            <a:gd name="connsiteY13" fmla="*/ 968375 h 2635250"/>
                            <a:gd name="connsiteX14" fmla="*/ 50800 w 882650"/>
                            <a:gd name="connsiteY14" fmla="*/ 514350 h 2635250"/>
                            <a:gd name="connsiteX15" fmla="*/ 0 w 882650"/>
                            <a:gd name="connsiteY15" fmla="*/ 361950 h 2635250"/>
                            <a:gd name="connsiteX16" fmla="*/ 133350 w 882650"/>
                            <a:gd name="connsiteY16" fmla="*/ 206375 h 2635250"/>
                            <a:gd name="connsiteX17" fmla="*/ 174625 w 882650"/>
                            <a:gd name="connsiteY17" fmla="*/ 0 h 2635250"/>
                            <a:gd name="connsiteX0" fmla="*/ 174625 w 882650"/>
                            <a:gd name="connsiteY0" fmla="*/ 0 h 2635250"/>
                            <a:gd name="connsiteX1" fmla="*/ 552450 w 882650"/>
                            <a:gd name="connsiteY1" fmla="*/ 34925 h 2635250"/>
                            <a:gd name="connsiteX2" fmla="*/ 561975 w 882650"/>
                            <a:gd name="connsiteY2" fmla="*/ 508000 h 2635250"/>
                            <a:gd name="connsiteX3" fmla="*/ 882650 w 882650"/>
                            <a:gd name="connsiteY3" fmla="*/ 498475 h 2635250"/>
                            <a:gd name="connsiteX4" fmla="*/ 882650 w 882650"/>
                            <a:gd name="connsiteY4" fmla="*/ 1419225 h 2635250"/>
                            <a:gd name="connsiteX5" fmla="*/ 873125 w 882650"/>
                            <a:gd name="connsiteY5" fmla="*/ 1692275 h 2635250"/>
                            <a:gd name="connsiteX6" fmla="*/ 549275 w 882650"/>
                            <a:gd name="connsiteY6" fmla="*/ 1689100 h 2635250"/>
                            <a:gd name="connsiteX7" fmla="*/ 514350 w 882650"/>
                            <a:gd name="connsiteY7" fmla="*/ 1790700 h 2635250"/>
                            <a:gd name="connsiteX8" fmla="*/ 523875 w 882650"/>
                            <a:gd name="connsiteY8" fmla="*/ 2038350 h 2635250"/>
                            <a:gd name="connsiteX9" fmla="*/ 515937 w 882650"/>
                            <a:gd name="connsiteY9" fmla="*/ 2505073 h 2635250"/>
                            <a:gd name="connsiteX10" fmla="*/ 498475 w 882650"/>
                            <a:gd name="connsiteY10" fmla="*/ 2635250 h 2635250"/>
                            <a:gd name="connsiteX11" fmla="*/ 127000 w 882650"/>
                            <a:gd name="connsiteY11" fmla="*/ 2622550 h 2635250"/>
                            <a:gd name="connsiteX12" fmla="*/ 136525 w 882650"/>
                            <a:gd name="connsiteY12" fmla="*/ 1162050 h 2635250"/>
                            <a:gd name="connsiteX13" fmla="*/ 88900 w 882650"/>
                            <a:gd name="connsiteY13" fmla="*/ 968375 h 2635250"/>
                            <a:gd name="connsiteX14" fmla="*/ 50800 w 882650"/>
                            <a:gd name="connsiteY14" fmla="*/ 514350 h 2635250"/>
                            <a:gd name="connsiteX15" fmla="*/ 0 w 882650"/>
                            <a:gd name="connsiteY15" fmla="*/ 361950 h 2635250"/>
                            <a:gd name="connsiteX16" fmla="*/ 133350 w 882650"/>
                            <a:gd name="connsiteY16" fmla="*/ 206375 h 2635250"/>
                            <a:gd name="connsiteX17" fmla="*/ 174625 w 882650"/>
                            <a:gd name="connsiteY17" fmla="*/ 0 h 2635250"/>
                            <a:gd name="connsiteX0" fmla="*/ 174625 w 882650"/>
                            <a:gd name="connsiteY0" fmla="*/ 0 h 2635250"/>
                            <a:gd name="connsiteX1" fmla="*/ 552450 w 882650"/>
                            <a:gd name="connsiteY1" fmla="*/ 34925 h 2635250"/>
                            <a:gd name="connsiteX2" fmla="*/ 561975 w 882650"/>
                            <a:gd name="connsiteY2" fmla="*/ 508000 h 2635250"/>
                            <a:gd name="connsiteX3" fmla="*/ 882650 w 882650"/>
                            <a:gd name="connsiteY3" fmla="*/ 575154 h 2635250"/>
                            <a:gd name="connsiteX4" fmla="*/ 882650 w 882650"/>
                            <a:gd name="connsiteY4" fmla="*/ 1419225 h 2635250"/>
                            <a:gd name="connsiteX5" fmla="*/ 873125 w 882650"/>
                            <a:gd name="connsiteY5" fmla="*/ 1692275 h 2635250"/>
                            <a:gd name="connsiteX6" fmla="*/ 549275 w 882650"/>
                            <a:gd name="connsiteY6" fmla="*/ 1689100 h 2635250"/>
                            <a:gd name="connsiteX7" fmla="*/ 514350 w 882650"/>
                            <a:gd name="connsiteY7" fmla="*/ 1790700 h 2635250"/>
                            <a:gd name="connsiteX8" fmla="*/ 523875 w 882650"/>
                            <a:gd name="connsiteY8" fmla="*/ 2038350 h 2635250"/>
                            <a:gd name="connsiteX9" fmla="*/ 515937 w 882650"/>
                            <a:gd name="connsiteY9" fmla="*/ 2505073 h 2635250"/>
                            <a:gd name="connsiteX10" fmla="*/ 498475 w 882650"/>
                            <a:gd name="connsiteY10" fmla="*/ 2635250 h 2635250"/>
                            <a:gd name="connsiteX11" fmla="*/ 127000 w 882650"/>
                            <a:gd name="connsiteY11" fmla="*/ 2622550 h 2635250"/>
                            <a:gd name="connsiteX12" fmla="*/ 136525 w 882650"/>
                            <a:gd name="connsiteY12" fmla="*/ 1162050 h 2635250"/>
                            <a:gd name="connsiteX13" fmla="*/ 88900 w 882650"/>
                            <a:gd name="connsiteY13" fmla="*/ 968375 h 2635250"/>
                            <a:gd name="connsiteX14" fmla="*/ 50800 w 882650"/>
                            <a:gd name="connsiteY14" fmla="*/ 514350 h 2635250"/>
                            <a:gd name="connsiteX15" fmla="*/ 0 w 882650"/>
                            <a:gd name="connsiteY15" fmla="*/ 361950 h 2635250"/>
                            <a:gd name="connsiteX16" fmla="*/ 133350 w 882650"/>
                            <a:gd name="connsiteY16" fmla="*/ 206375 h 2635250"/>
                            <a:gd name="connsiteX17" fmla="*/ 174625 w 882650"/>
                            <a:gd name="connsiteY17" fmla="*/ 0 h 2635250"/>
                            <a:gd name="connsiteX0" fmla="*/ 174625 w 882650"/>
                            <a:gd name="connsiteY0" fmla="*/ 0 h 2635250"/>
                            <a:gd name="connsiteX1" fmla="*/ 552450 w 882650"/>
                            <a:gd name="connsiteY1" fmla="*/ 34925 h 2635250"/>
                            <a:gd name="connsiteX2" fmla="*/ 561975 w 882650"/>
                            <a:gd name="connsiteY2" fmla="*/ 508000 h 2635250"/>
                            <a:gd name="connsiteX3" fmla="*/ 694701 w 882650"/>
                            <a:gd name="connsiteY3" fmla="*/ 506696 h 2635250"/>
                            <a:gd name="connsiteX4" fmla="*/ 882650 w 882650"/>
                            <a:gd name="connsiteY4" fmla="*/ 575154 h 2635250"/>
                            <a:gd name="connsiteX5" fmla="*/ 882650 w 882650"/>
                            <a:gd name="connsiteY5" fmla="*/ 1419225 h 2635250"/>
                            <a:gd name="connsiteX6" fmla="*/ 873125 w 882650"/>
                            <a:gd name="connsiteY6" fmla="*/ 1692275 h 2635250"/>
                            <a:gd name="connsiteX7" fmla="*/ 549275 w 882650"/>
                            <a:gd name="connsiteY7" fmla="*/ 1689100 h 2635250"/>
                            <a:gd name="connsiteX8" fmla="*/ 514350 w 882650"/>
                            <a:gd name="connsiteY8" fmla="*/ 1790700 h 2635250"/>
                            <a:gd name="connsiteX9" fmla="*/ 523875 w 882650"/>
                            <a:gd name="connsiteY9" fmla="*/ 2038350 h 2635250"/>
                            <a:gd name="connsiteX10" fmla="*/ 515937 w 882650"/>
                            <a:gd name="connsiteY10" fmla="*/ 2505073 h 2635250"/>
                            <a:gd name="connsiteX11" fmla="*/ 498475 w 882650"/>
                            <a:gd name="connsiteY11" fmla="*/ 2635250 h 2635250"/>
                            <a:gd name="connsiteX12" fmla="*/ 127000 w 882650"/>
                            <a:gd name="connsiteY12" fmla="*/ 2622550 h 2635250"/>
                            <a:gd name="connsiteX13" fmla="*/ 136525 w 882650"/>
                            <a:gd name="connsiteY13" fmla="*/ 1162050 h 2635250"/>
                            <a:gd name="connsiteX14" fmla="*/ 88900 w 882650"/>
                            <a:gd name="connsiteY14" fmla="*/ 968375 h 2635250"/>
                            <a:gd name="connsiteX15" fmla="*/ 50800 w 882650"/>
                            <a:gd name="connsiteY15" fmla="*/ 514350 h 2635250"/>
                            <a:gd name="connsiteX16" fmla="*/ 0 w 882650"/>
                            <a:gd name="connsiteY16" fmla="*/ 361950 h 2635250"/>
                            <a:gd name="connsiteX17" fmla="*/ 133350 w 882650"/>
                            <a:gd name="connsiteY17" fmla="*/ 206375 h 2635250"/>
                            <a:gd name="connsiteX18" fmla="*/ 174625 w 882650"/>
                            <a:gd name="connsiteY18" fmla="*/ 0 h 2635250"/>
                            <a:gd name="connsiteX0" fmla="*/ 174625 w 882650"/>
                            <a:gd name="connsiteY0" fmla="*/ 0 h 2635250"/>
                            <a:gd name="connsiteX1" fmla="*/ 552450 w 882650"/>
                            <a:gd name="connsiteY1" fmla="*/ 34925 h 2635250"/>
                            <a:gd name="connsiteX2" fmla="*/ 561975 w 882650"/>
                            <a:gd name="connsiteY2" fmla="*/ 508000 h 2635250"/>
                            <a:gd name="connsiteX3" fmla="*/ 694701 w 882650"/>
                            <a:gd name="connsiteY3" fmla="*/ 506696 h 2635250"/>
                            <a:gd name="connsiteX4" fmla="*/ 689777 w 882650"/>
                            <a:gd name="connsiteY4" fmla="*/ 573151 h 2635250"/>
                            <a:gd name="connsiteX5" fmla="*/ 882650 w 882650"/>
                            <a:gd name="connsiteY5" fmla="*/ 575154 h 2635250"/>
                            <a:gd name="connsiteX6" fmla="*/ 882650 w 882650"/>
                            <a:gd name="connsiteY6" fmla="*/ 1419225 h 2635250"/>
                            <a:gd name="connsiteX7" fmla="*/ 873125 w 882650"/>
                            <a:gd name="connsiteY7" fmla="*/ 1692275 h 2635250"/>
                            <a:gd name="connsiteX8" fmla="*/ 549275 w 882650"/>
                            <a:gd name="connsiteY8" fmla="*/ 1689100 h 2635250"/>
                            <a:gd name="connsiteX9" fmla="*/ 514350 w 882650"/>
                            <a:gd name="connsiteY9" fmla="*/ 1790700 h 2635250"/>
                            <a:gd name="connsiteX10" fmla="*/ 523875 w 882650"/>
                            <a:gd name="connsiteY10" fmla="*/ 2038350 h 2635250"/>
                            <a:gd name="connsiteX11" fmla="*/ 515937 w 882650"/>
                            <a:gd name="connsiteY11" fmla="*/ 2505073 h 2635250"/>
                            <a:gd name="connsiteX12" fmla="*/ 498475 w 882650"/>
                            <a:gd name="connsiteY12" fmla="*/ 2635250 h 2635250"/>
                            <a:gd name="connsiteX13" fmla="*/ 127000 w 882650"/>
                            <a:gd name="connsiteY13" fmla="*/ 2622550 h 2635250"/>
                            <a:gd name="connsiteX14" fmla="*/ 136525 w 882650"/>
                            <a:gd name="connsiteY14" fmla="*/ 1162050 h 2635250"/>
                            <a:gd name="connsiteX15" fmla="*/ 88900 w 882650"/>
                            <a:gd name="connsiteY15" fmla="*/ 968375 h 2635250"/>
                            <a:gd name="connsiteX16" fmla="*/ 50800 w 882650"/>
                            <a:gd name="connsiteY16" fmla="*/ 514350 h 2635250"/>
                            <a:gd name="connsiteX17" fmla="*/ 0 w 882650"/>
                            <a:gd name="connsiteY17" fmla="*/ 361950 h 2635250"/>
                            <a:gd name="connsiteX18" fmla="*/ 133350 w 882650"/>
                            <a:gd name="connsiteY18" fmla="*/ 206375 h 2635250"/>
                            <a:gd name="connsiteX19" fmla="*/ 174625 w 882650"/>
                            <a:gd name="connsiteY19" fmla="*/ 0 h 2635250"/>
                            <a:gd name="connsiteX0" fmla="*/ 174625 w 882650"/>
                            <a:gd name="connsiteY0" fmla="*/ 0 h 2635250"/>
                            <a:gd name="connsiteX1" fmla="*/ 552450 w 882650"/>
                            <a:gd name="connsiteY1" fmla="*/ 34925 h 2635250"/>
                            <a:gd name="connsiteX2" fmla="*/ 561975 w 882650"/>
                            <a:gd name="connsiteY2" fmla="*/ 508000 h 2635250"/>
                            <a:gd name="connsiteX3" fmla="*/ 694701 w 882650"/>
                            <a:gd name="connsiteY3" fmla="*/ 506696 h 2635250"/>
                            <a:gd name="connsiteX4" fmla="*/ 689777 w 882650"/>
                            <a:gd name="connsiteY4" fmla="*/ 573151 h 2635250"/>
                            <a:gd name="connsiteX5" fmla="*/ 882650 w 882650"/>
                            <a:gd name="connsiteY5" fmla="*/ 575154 h 2635250"/>
                            <a:gd name="connsiteX6" fmla="*/ 882650 w 882650"/>
                            <a:gd name="connsiteY6" fmla="*/ 1419225 h 2635250"/>
                            <a:gd name="connsiteX7" fmla="*/ 873125 w 882650"/>
                            <a:gd name="connsiteY7" fmla="*/ 1692275 h 2635250"/>
                            <a:gd name="connsiteX8" fmla="*/ 549275 w 882650"/>
                            <a:gd name="connsiteY8" fmla="*/ 1689100 h 2635250"/>
                            <a:gd name="connsiteX9" fmla="*/ 514350 w 882650"/>
                            <a:gd name="connsiteY9" fmla="*/ 1790700 h 2635250"/>
                            <a:gd name="connsiteX10" fmla="*/ 523875 w 882650"/>
                            <a:gd name="connsiteY10" fmla="*/ 2038350 h 2635250"/>
                            <a:gd name="connsiteX11" fmla="*/ 515937 w 882650"/>
                            <a:gd name="connsiteY11" fmla="*/ 2505073 h 2635250"/>
                            <a:gd name="connsiteX12" fmla="*/ 498475 w 882650"/>
                            <a:gd name="connsiteY12" fmla="*/ 2635250 h 2635250"/>
                            <a:gd name="connsiteX13" fmla="*/ 127000 w 882650"/>
                            <a:gd name="connsiteY13" fmla="*/ 2622550 h 2635250"/>
                            <a:gd name="connsiteX14" fmla="*/ 136525 w 882650"/>
                            <a:gd name="connsiteY14" fmla="*/ 1162050 h 2635250"/>
                            <a:gd name="connsiteX15" fmla="*/ 88900 w 882650"/>
                            <a:gd name="connsiteY15" fmla="*/ 968375 h 2635250"/>
                            <a:gd name="connsiteX16" fmla="*/ 50800 w 882650"/>
                            <a:gd name="connsiteY16" fmla="*/ 514350 h 2635250"/>
                            <a:gd name="connsiteX17" fmla="*/ 0 w 882650"/>
                            <a:gd name="connsiteY17" fmla="*/ 361950 h 2635250"/>
                            <a:gd name="connsiteX18" fmla="*/ 133350 w 882650"/>
                            <a:gd name="connsiteY18" fmla="*/ 206375 h 2635250"/>
                            <a:gd name="connsiteX19" fmla="*/ 174625 w 882650"/>
                            <a:gd name="connsiteY19" fmla="*/ 0 h 2635250"/>
                            <a:gd name="connsiteX0" fmla="*/ 174625 w 882650"/>
                            <a:gd name="connsiteY0" fmla="*/ 0 h 2635250"/>
                            <a:gd name="connsiteX1" fmla="*/ 552450 w 882650"/>
                            <a:gd name="connsiteY1" fmla="*/ 34925 h 2635250"/>
                            <a:gd name="connsiteX2" fmla="*/ 560744 w 882650"/>
                            <a:gd name="connsiteY2" fmla="*/ 505444 h 2635250"/>
                            <a:gd name="connsiteX3" fmla="*/ 694701 w 882650"/>
                            <a:gd name="connsiteY3" fmla="*/ 506696 h 2635250"/>
                            <a:gd name="connsiteX4" fmla="*/ 689777 w 882650"/>
                            <a:gd name="connsiteY4" fmla="*/ 573151 h 2635250"/>
                            <a:gd name="connsiteX5" fmla="*/ 882650 w 882650"/>
                            <a:gd name="connsiteY5" fmla="*/ 575154 h 2635250"/>
                            <a:gd name="connsiteX6" fmla="*/ 882650 w 882650"/>
                            <a:gd name="connsiteY6" fmla="*/ 1419225 h 2635250"/>
                            <a:gd name="connsiteX7" fmla="*/ 873125 w 882650"/>
                            <a:gd name="connsiteY7" fmla="*/ 1692275 h 2635250"/>
                            <a:gd name="connsiteX8" fmla="*/ 549275 w 882650"/>
                            <a:gd name="connsiteY8" fmla="*/ 1689100 h 2635250"/>
                            <a:gd name="connsiteX9" fmla="*/ 514350 w 882650"/>
                            <a:gd name="connsiteY9" fmla="*/ 1790700 h 2635250"/>
                            <a:gd name="connsiteX10" fmla="*/ 523875 w 882650"/>
                            <a:gd name="connsiteY10" fmla="*/ 2038350 h 2635250"/>
                            <a:gd name="connsiteX11" fmla="*/ 515937 w 882650"/>
                            <a:gd name="connsiteY11" fmla="*/ 2505073 h 2635250"/>
                            <a:gd name="connsiteX12" fmla="*/ 498475 w 882650"/>
                            <a:gd name="connsiteY12" fmla="*/ 2635250 h 2635250"/>
                            <a:gd name="connsiteX13" fmla="*/ 127000 w 882650"/>
                            <a:gd name="connsiteY13" fmla="*/ 2622550 h 2635250"/>
                            <a:gd name="connsiteX14" fmla="*/ 136525 w 882650"/>
                            <a:gd name="connsiteY14" fmla="*/ 1162050 h 2635250"/>
                            <a:gd name="connsiteX15" fmla="*/ 88900 w 882650"/>
                            <a:gd name="connsiteY15" fmla="*/ 968375 h 2635250"/>
                            <a:gd name="connsiteX16" fmla="*/ 50800 w 882650"/>
                            <a:gd name="connsiteY16" fmla="*/ 514350 h 2635250"/>
                            <a:gd name="connsiteX17" fmla="*/ 0 w 882650"/>
                            <a:gd name="connsiteY17" fmla="*/ 361950 h 2635250"/>
                            <a:gd name="connsiteX18" fmla="*/ 133350 w 882650"/>
                            <a:gd name="connsiteY18" fmla="*/ 206375 h 2635250"/>
                            <a:gd name="connsiteX19" fmla="*/ 174625 w 882650"/>
                            <a:gd name="connsiteY19" fmla="*/ 0 h 2635250"/>
                            <a:gd name="connsiteX0" fmla="*/ 174625 w 882650"/>
                            <a:gd name="connsiteY0" fmla="*/ 0 h 2635250"/>
                            <a:gd name="connsiteX1" fmla="*/ 552450 w 882650"/>
                            <a:gd name="connsiteY1" fmla="*/ 34925 h 2635250"/>
                            <a:gd name="connsiteX2" fmla="*/ 560744 w 882650"/>
                            <a:gd name="connsiteY2" fmla="*/ 505444 h 2635250"/>
                            <a:gd name="connsiteX3" fmla="*/ 694701 w 882650"/>
                            <a:gd name="connsiteY3" fmla="*/ 506696 h 2635250"/>
                            <a:gd name="connsiteX4" fmla="*/ 689777 w 882650"/>
                            <a:gd name="connsiteY4" fmla="*/ 573151 h 2635250"/>
                            <a:gd name="connsiteX5" fmla="*/ 882650 w 882650"/>
                            <a:gd name="connsiteY5" fmla="*/ 575154 h 2635250"/>
                            <a:gd name="connsiteX6" fmla="*/ 882650 w 882650"/>
                            <a:gd name="connsiteY6" fmla="*/ 1419225 h 2635250"/>
                            <a:gd name="connsiteX7" fmla="*/ 873125 w 882650"/>
                            <a:gd name="connsiteY7" fmla="*/ 1692275 h 2635250"/>
                            <a:gd name="connsiteX8" fmla="*/ 549275 w 882650"/>
                            <a:gd name="connsiteY8" fmla="*/ 1689100 h 2635250"/>
                            <a:gd name="connsiteX9" fmla="*/ 514350 w 882650"/>
                            <a:gd name="connsiteY9" fmla="*/ 1790700 h 2635250"/>
                            <a:gd name="connsiteX10" fmla="*/ 523875 w 882650"/>
                            <a:gd name="connsiteY10" fmla="*/ 2038350 h 2635250"/>
                            <a:gd name="connsiteX11" fmla="*/ 515937 w 882650"/>
                            <a:gd name="connsiteY11" fmla="*/ 2505073 h 2635250"/>
                            <a:gd name="connsiteX12" fmla="*/ 498475 w 882650"/>
                            <a:gd name="connsiteY12" fmla="*/ 2635250 h 2635250"/>
                            <a:gd name="connsiteX13" fmla="*/ 127000 w 882650"/>
                            <a:gd name="connsiteY13" fmla="*/ 2622550 h 2635250"/>
                            <a:gd name="connsiteX14" fmla="*/ 136525 w 882650"/>
                            <a:gd name="connsiteY14" fmla="*/ 1162050 h 2635250"/>
                            <a:gd name="connsiteX15" fmla="*/ 88900 w 882650"/>
                            <a:gd name="connsiteY15" fmla="*/ 968375 h 2635250"/>
                            <a:gd name="connsiteX16" fmla="*/ 50800 w 882650"/>
                            <a:gd name="connsiteY16" fmla="*/ 514350 h 2635250"/>
                            <a:gd name="connsiteX17" fmla="*/ 0 w 882650"/>
                            <a:gd name="connsiteY17" fmla="*/ 361950 h 2635250"/>
                            <a:gd name="connsiteX18" fmla="*/ 133350 w 882650"/>
                            <a:gd name="connsiteY18" fmla="*/ 206375 h 2635250"/>
                            <a:gd name="connsiteX19" fmla="*/ 174625 w 882650"/>
                            <a:gd name="connsiteY19" fmla="*/ 0 h 2635250"/>
                            <a:gd name="connsiteX0" fmla="*/ 174625 w 882650"/>
                            <a:gd name="connsiteY0" fmla="*/ 0 h 2635250"/>
                            <a:gd name="connsiteX1" fmla="*/ 552450 w 882650"/>
                            <a:gd name="connsiteY1" fmla="*/ 34925 h 2635250"/>
                            <a:gd name="connsiteX2" fmla="*/ 560744 w 882650"/>
                            <a:gd name="connsiteY2" fmla="*/ 505444 h 2635250"/>
                            <a:gd name="connsiteX3" fmla="*/ 694701 w 882650"/>
                            <a:gd name="connsiteY3" fmla="*/ 506696 h 2635250"/>
                            <a:gd name="connsiteX4" fmla="*/ 693470 w 882650"/>
                            <a:gd name="connsiteY4" fmla="*/ 574429 h 2635250"/>
                            <a:gd name="connsiteX5" fmla="*/ 882650 w 882650"/>
                            <a:gd name="connsiteY5" fmla="*/ 575154 h 2635250"/>
                            <a:gd name="connsiteX6" fmla="*/ 882650 w 882650"/>
                            <a:gd name="connsiteY6" fmla="*/ 1419225 h 2635250"/>
                            <a:gd name="connsiteX7" fmla="*/ 873125 w 882650"/>
                            <a:gd name="connsiteY7" fmla="*/ 1692275 h 2635250"/>
                            <a:gd name="connsiteX8" fmla="*/ 549275 w 882650"/>
                            <a:gd name="connsiteY8" fmla="*/ 1689100 h 2635250"/>
                            <a:gd name="connsiteX9" fmla="*/ 514350 w 882650"/>
                            <a:gd name="connsiteY9" fmla="*/ 1790700 h 2635250"/>
                            <a:gd name="connsiteX10" fmla="*/ 523875 w 882650"/>
                            <a:gd name="connsiteY10" fmla="*/ 2038350 h 2635250"/>
                            <a:gd name="connsiteX11" fmla="*/ 515937 w 882650"/>
                            <a:gd name="connsiteY11" fmla="*/ 2505073 h 2635250"/>
                            <a:gd name="connsiteX12" fmla="*/ 498475 w 882650"/>
                            <a:gd name="connsiteY12" fmla="*/ 2635250 h 2635250"/>
                            <a:gd name="connsiteX13" fmla="*/ 127000 w 882650"/>
                            <a:gd name="connsiteY13" fmla="*/ 2622550 h 2635250"/>
                            <a:gd name="connsiteX14" fmla="*/ 136525 w 882650"/>
                            <a:gd name="connsiteY14" fmla="*/ 1162050 h 2635250"/>
                            <a:gd name="connsiteX15" fmla="*/ 88900 w 882650"/>
                            <a:gd name="connsiteY15" fmla="*/ 968375 h 2635250"/>
                            <a:gd name="connsiteX16" fmla="*/ 50800 w 882650"/>
                            <a:gd name="connsiteY16" fmla="*/ 514350 h 2635250"/>
                            <a:gd name="connsiteX17" fmla="*/ 0 w 882650"/>
                            <a:gd name="connsiteY17" fmla="*/ 361950 h 2635250"/>
                            <a:gd name="connsiteX18" fmla="*/ 133350 w 882650"/>
                            <a:gd name="connsiteY18" fmla="*/ 206375 h 2635250"/>
                            <a:gd name="connsiteX19" fmla="*/ 174625 w 882650"/>
                            <a:gd name="connsiteY19" fmla="*/ 0 h 2635250"/>
                            <a:gd name="connsiteX0" fmla="*/ 174625 w 882650"/>
                            <a:gd name="connsiteY0" fmla="*/ 0 h 2635250"/>
                            <a:gd name="connsiteX1" fmla="*/ 552450 w 882650"/>
                            <a:gd name="connsiteY1" fmla="*/ 34925 h 2635250"/>
                            <a:gd name="connsiteX2" fmla="*/ 560744 w 882650"/>
                            <a:gd name="connsiteY2" fmla="*/ 505444 h 2635250"/>
                            <a:gd name="connsiteX3" fmla="*/ 693470 w 882650"/>
                            <a:gd name="connsiteY3" fmla="*/ 507975 h 2635250"/>
                            <a:gd name="connsiteX4" fmla="*/ 693470 w 882650"/>
                            <a:gd name="connsiteY4" fmla="*/ 574429 h 2635250"/>
                            <a:gd name="connsiteX5" fmla="*/ 882650 w 882650"/>
                            <a:gd name="connsiteY5" fmla="*/ 575154 h 2635250"/>
                            <a:gd name="connsiteX6" fmla="*/ 882650 w 882650"/>
                            <a:gd name="connsiteY6" fmla="*/ 1419225 h 2635250"/>
                            <a:gd name="connsiteX7" fmla="*/ 873125 w 882650"/>
                            <a:gd name="connsiteY7" fmla="*/ 1692275 h 2635250"/>
                            <a:gd name="connsiteX8" fmla="*/ 549275 w 882650"/>
                            <a:gd name="connsiteY8" fmla="*/ 1689100 h 2635250"/>
                            <a:gd name="connsiteX9" fmla="*/ 514350 w 882650"/>
                            <a:gd name="connsiteY9" fmla="*/ 1790700 h 2635250"/>
                            <a:gd name="connsiteX10" fmla="*/ 523875 w 882650"/>
                            <a:gd name="connsiteY10" fmla="*/ 2038350 h 2635250"/>
                            <a:gd name="connsiteX11" fmla="*/ 515937 w 882650"/>
                            <a:gd name="connsiteY11" fmla="*/ 2505073 h 2635250"/>
                            <a:gd name="connsiteX12" fmla="*/ 498475 w 882650"/>
                            <a:gd name="connsiteY12" fmla="*/ 2635250 h 2635250"/>
                            <a:gd name="connsiteX13" fmla="*/ 127000 w 882650"/>
                            <a:gd name="connsiteY13" fmla="*/ 2622550 h 2635250"/>
                            <a:gd name="connsiteX14" fmla="*/ 136525 w 882650"/>
                            <a:gd name="connsiteY14" fmla="*/ 1162050 h 2635250"/>
                            <a:gd name="connsiteX15" fmla="*/ 88900 w 882650"/>
                            <a:gd name="connsiteY15" fmla="*/ 968375 h 2635250"/>
                            <a:gd name="connsiteX16" fmla="*/ 50800 w 882650"/>
                            <a:gd name="connsiteY16" fmla="*/ 514350 h 2635250"/>
                            <a:gd name="connsiteX17" fmla="*/ 0 w 882650"/>
                            <a:gd name="connsiteY17" fmla="*/ 361950 h 2635250"/>
                            <a:gd name="connsiteX18" fmla="*/ 133350 w 882650"/>
                            <a:gd name="connsiteY18" fmla="*/ 206375 h 2635250"/>
                            <a:gd name="connsiteX19" fmla="*/ 174625 w 882650"/>
                            <a:gd name="connsiteY19" fmla="*/ 0 h 2635250"/>
                            <a:gd name="connsiteX0" fmla="*/ 174625 w 882650"/>
                            <a:gd name="connsiteY0" fmla="*/ 0 h 2635250"/>
                            <a:gd name="connsiteX1" fmla="*/ 552450 w 882650"/>
                            <a:gd name="connsiteY1" fmla="*/ 34925 h 2635250"/>
                            <a:gd name="connsiteX2" fmla="*/ 553358 w 882650"/>
                            <a:gd name="connsiteY2" fmla="*/ 505444 h 2635250"/>
                            <a:gd name="connsiteX3" fmla="*/ 693470 w 882650"/>
                            <a:gd name="connsiteY3" fmla="*/ 507975 h 2635250"/>
                            <a:gd name="connsiteX4" fmla="*/ 693470 w 882650"/>
                            <a:gd name="connsiteY4" fmla="*/ 574429 h 2635250"/>
                            <a:gd name="connsiteX5" fmla="*/ 882650 w 882650"/>
                            <a:gd name="connsiteY5" fmla="*/ 575154 h 2635250"/>
                            <a:gd name="connsiteX6" fmla="*/ 882650 w 882650"/>
                            <a:gd name="connsiteY6" fmla="*/ 1419225 h 2635250"/>
                            <a:gd name="connsiteX7" fmla="*/ 873125 w 882650"/>
                            <a:gd name="connsiteY7" fmla="*/ 1692275 h 2635250"/>
                            <a:gd name="connsiteX8" fmla="*/ 549275 w 882650"/>
                            <a:gd name="connsiteY8" fmla="*/ 1689100 h 2635250"/>
                            <a:gd name="connsiteX9" fmla="*/ 514350 w 882650"/>
                            <a:gd name="connsiteY9" fmla="*/ 1790700 h 2635250"/>
                            <a:gd name="connsiteX10" fmla="*/ 523875 w 882650"/>
                            <a:gd name="connsiteY10" fmla="*/ 2038350 h 2635250"/>
                            <a:gd name="connsiteX11" fmla="*/ 515937 w 882650"/>
                            <a:gd name="connsiteY11" fmla="*/ 2505073 h 2635250"/>
                            <a:gd name="connsiteX12" fmla="*/ 498475 w 882650"/>
                            <a:gd name="connsiteY12" fmla="*/ 2635250 h 2635250"/>
                            <a:gd name="connsiteX13" fmla="*/ 127000 w 882650"/>
                            <a:gd name="connsiteY13" fmla="*/ 2622550 h 2635250"/>
                            <a:gd name="connsiteX14" fmla="*/ 136525 w 882650"/>
                            <a:gd name="connsiteY14" fmla="*/ 1162050 h 2635250"/>
                            <a:gd name="connsiteX15" fmla="*/ 88900 w 882650"/>
                            <a:gd name="connsiteY15" fmla="*/ 968375 h 2635250"/>
                            <a:gd name="connsiteX16" fmla="*/ 50800 w 882650"/>
                            <a:gd name="connsiteY16" fmla="*/ 514350 h 2635250"/>
                            <a:gd name="connsiteX17" fmla="*/ 0 w 882650"/>
                            <a:gd name="connsiteY17" fmla="*/ 361950 h 2635250"/>
                            <a:gd name="connsiteX18" fmla="*/ 133350 w 882650"/>
                            <a:gd name="connsiteY18" fmla="*/ 206375 h 2635250"/>
                            <a:gd name="connsiteX19" fmla="*/ 174625 w 882650"/>
                            <a:gd name="connsiteY19" fmla="*/ 0 h 2635250"/>
                            <a:gd name="connsiteX0" fmla="*/ 174625 w 882650"/>
                            <a:gd name="connsiteY0" fmla="*/ 0 h 2635250"/>
                            <a:gd name="connsiteX1" fmla="*/ 552450 w 882650"/>
                            <a:gd name="connsiteY1" fmla="*/ 34925 h 2635250"/>
                            <a:gd name="connsiteX2" fmla="*/ 553358 w 882650"/>
                            <a:gd name="connsiteY2" fmla="*/ 505444 h 2635250"/>
                            <a:gd name="connsiteX3" fmla="*/ 692239 w 882650"/>
                            <a:gd name="connsiteY3" fmla="*/ 502863 h 2635250"/>
                            <a:gd name="connsiteX4" fmla="*/ 693470 w 882650"/>
                            <a:gd name="connsiteY4" fmla="*/ 574429 h 2635250"/>
                            <a:gd name="connsiteX5" fmla="*/ 882650 w 882650"/>
                            <a:gd name="connsiteY5" fmla="*/ 575154 h 2635250"/>
                            <a:gd name="connsiteX6" fmla="*/ 882650 w 882650"/>
                            <a:gd name="connsiteY6" fmla="*/ 1419225 h 2635250"/>
                            <a:gd name="connsiteX7" fmla="*/ 873125 w 882650"/>
                            <a:gd name="connsiteY7" fmla="*/ 1692275 h 2635250"/>
                            <a:gd name="connsiteX8" fmla="*/ 549275 w 882650"/>
                            <a:gd name="connsiteY8" fmla="*/ 1689100 h 2635250"/>
                            <a:gd name="connsiteX9" fmla="*/ 514350 w 882650"/>
                            <a:gd name="connsiteY9" fmla="*/ 1790700 h 2635250"/>
                            <a:gd name="connsiteX10" fmla="*/ 523875 w 882650"/>
                            <a:gd name="connsiteY10" fmla="*/ 2038350 h 2635250"/>
                            <a:gd name="connsiteX11" fmla="*/ 515937 w 882650"/>
                            <a:gd name="connsiteY11" fmla="*/ 2505073 h 2635250"/>
                            <a:gd name="connsiteX12" fmla="*/ 498475 w 882650"/>
                            <a:gd name="connsiteY12" fmla="*/ 2635250 h 2635250"/>
                            <a:gd name="connsiteX13" fmla="*/ 127000 w 882650"/>
                            <a:gd name="connsiteY13" fmla="*/ 2622550 h 2635250"/>
                            <a:gd name="connsiteX14" fmla="*/ 136525 w 882650"/>
                            <a:gd name="connsiteY14" fmla="*/ 1162050 h 2635250"/>
                            <a:gd name="connsiteX15" fmla="*/ 88900 w 882650"/>
                            <a:gd name="connsiteY15" fmla="*/ 968375 h 2635250"/>
                            <a:gd name="connsiteX16" fmla="*/ 50800 w 882650"/>
                            <a:gd name="connsiteY16" fmla="*/ 514350 h 2635250"/>
                            <a:gd name="connsiteX17" fmla="*/ 0 w 882650"/>
                            <a:gd name="connsiteY17" fmla="*/ 361950 h 2635250"/>
                            <a:gd name="connsiteX18" fmla="*/ 133350 w 882650"/>
                            <a:gd name="connsiteY18" fmla="*/ 206375 h 2635250"/>
                            <a:gd name="connsiteX19" fmla="*/ 174625 w 882650"/>
                            <a:gd name="connsiteY19" fmla="*/ 0 h 2635250"/>
                            <a:gd name="connsiteX0" fmla="*/ 174625 w 882650"/>
                            <a:gd name="connsiteY0" fmla="*/ 0 h 2635250"/>
                            <a:gd name="connsiteX1" fmla="*/ 552450 w 882650"/>
                            <a:gd name="connsiteY1" fmla="*/ 34925 h 2635250"/>
                            <a:gd name="connsiteX2" fmla="*/ 553358 w 882650"/>
                            <a:gd name="connsiteY2" fmla="*/ 505444 h 2635250"/>
                            <a:gd name="connsiteX3" fmla="*/ 692239 w 882650"/>
                            <a:gd name="connsiteY3" fmla="*/ 502863 h 2635250"/>
                            <a:gd name="connsiteX4" fmla="*/ 693470 w 882650"/>
                            <a:gd name="connsiteY4" fmla="*/ 574429 h 2635250"/>
                            <a:gd name="connsiteX5" fmla="*/ 882650 w 882650"/>
                            <a:gd name="connsiteY5" fmla="*/ 575154 h 2635250"/>
                            <a:gd name="connsiteX6" fmla="*/ 882650 w 882650"/>
                            <a:gd name="connsiteY6" fmla="*/ 1419225 h 2635250"/>
                            <a:gd name="connsiteX7" fmla="*/ 873125 w 882650"/>
                            <a:gd name="connsiteY7" fmla="*/ 1692275 h 2635250"/>
                            <a:gd name="connsiteX8" fmla="*/ 549275 w 882650"/>
                            <a:gd name="connsiteY8" fmla="*/ 1689100 h 2635250"/>
                            <a:gd name="connsiteX9" fmla="*/ 514350 w 882650"/>
                            <a:gd name="connsiteY9" fmla="*/ 1790700 h 2635250"/>
                            <a:gd name="connsiteX10" fmla="*/ 520183 w 882650"/>
                            <a:gd name="connsiteY10" fmla="*/ 2122696 h 2635250"/>
                            <a:gd name="connsiteX11" fmla="*/ 515937 w 882650"/>
                            <a:gd name="connsiteY11" fmla="*/ 2505073 h 2635250"/>
                            <a:gd name="connsiteX12" fmla="*/ 498475 w 882650"/>
                            <a:gd name="connsiteY12" fmla="*/ 2635250 h 2635250"/>
                            <a:gd name="connsiteX13" fmla="*/ 127000 w 882650"/>
                            <a:gd name="connsiteY13" fmla="*/ 2622550 h 2635250"/>
                            <a:gd name="connsiteX14" fmla="*/ 136525 w 882650"/>
                            <a:gd name="connsiteY14" fmla="*/ 1162050 h 2635250"/>
                            <a:gd name="connsiteX15" fmla="*/ 88900 w 882650"/>
                            <a:gd name="connsiteY15" fmla="*/ 968375 h 2635250"/>
                            <a:gd name="connsiteX16" fmla="*/ 50800 w 882650"/>
                            <a:gd name="connsiteY16" fmla="*/ 514350 h 2635250"/>
                            <a:gd name="connsiteX17" fmla="*/ 0 w 882650"/>
                            <a:gd name="connsiteY17" fmla="*/ 361950 h 2635250"/>
                            <a:gd name="connsiteX18" fmla="*/ 133350 w 882650"/>
                            <a:gd name="connsiteY18" fmla="*/ 206375 h 2635250"/>
                            <a:gd name="connsiteX19" fmla="*/ 174625 w 882650"/>
                            <a:gd name="connsiteY19" fmla="*/ 0 h 2635250"/>
                            <a:gd name="connsiteX0" fmla="*/ 174625 w 882650"/>
                            <a:gd name="connsiteY0" fmla="*/ 0 h 2635250"/>
                            <a:gd name="connsiteX1" fmla="*/ 552450 w 882650"/>
                            <a:gd name="connsiteY1" fmla="*/ 34925 h 2635250"/>
                            <a:gd name="connsiteX2" fmla="*/ 553358 w 882650"/>
                            <a:gd name="connsiteY2" fmla="*/ 505444 h 2635250"/>
                            <a:gd name="connsiteX3" fmla="*/ 692239 w 882650"/>
                            <a:gd name="connsiteY3" fmla="*/ 502863 h 2635250"/>
                            <a:gd name="connsiteX4" fmla="*/ 693470 w 882650"/>
                            <a:gd name="connsiteY4" fmla="*/ 574429 h 2635250"/>
                            <a:gd name="connsiteX5" fmla="*/ 882650 w 882650"/>
                            <a:gd name="connsiteY5" fmla="*/ 575154 h 2635250"/>
                            <a:gd name="connsiteX6" fmla="*/ 882650 w 882650"/>
                            <a:gd name="connsiteY6" fmla="*/ 1419225 h 2635250"/>
                            <a:gd name="connsiteX7" fmla="*/ 873125 w 882650"/>
                            <a:gd name="connsiteY7" fmla="*/ 1692275 h 2635250"/>
                            <a:gd name="connsiteX8" fmla="*/ 549275 w 882650"/>
                            <a:gd name="connsiteY8" fmla="*/ 1689100 h 2635250"/>
                            <a:gd name="connsiteX9" fmla="*/ 514350 w 882650"/>
                            <a:gd name="connsiteY9" fmla="*/ 1790700 h 2635250"/>
                            <a:gd name="connsiteX10" fmla="*/ 520183 w 882650"/>
                            <a:gd name="connsiteY10" fmla="*/ 2122696 h 2635250"/>
                            <a:gd name="connsiteX11" fmla="*/ 865502 w 882650"/>
                            <a:gd name="connsiteY11" fmla="*/ 2499962 h 2635250"/>
                            <a:gd name="connsiteX12" fmla="*/ 498475 w 882650"/>
                            <a:gd name="connsiteY12" fmla="*/ 2635250 h 2635250"/>
                            <a:gd name="connsiteX13" fmla="*/ 127000 w 882650"/>
                            <a:gd name="connsiteY13" fmla="*/ 2622550 h 2635250"/>
                            <a:gd name="connsiteX14" fmla="*/ 136525 w 882650"/>
                            <a:gd name="connsiteY14" fmla="*/ 1162050 h 2635250"/>
                            <a:gd name="connsiteX15" fmla="*/ 88900 w 882650"/>
                            <a:gd name="connsiteY15" fmla="*/ 968375 h 2635250"/>
                            <a:gd name="connsiteX16" fmla="*/ 50800 w 882650"/>
                            <a:gd name="connsiteY16" fmla="*/ 514350 h 2635250"/>
                            <a:gd name="connsiteX17" fmla="*/ 0 w 882650"/>
                            <a:gd name="connsiteY17" fmla="*/ 361950 h 2635250"/>
                            <a:gd name="connsiteX18" fmla="*/ 133350 w 882650"/>
                            <a:gd name="connsiteY18" fmla="*/ 206375 h 2635250"/>
                            <a:gd name="connsiteX19" fmla="*/ 174625 w 882650"/>
                            <a:gd name="connsiteY19" fmla="*/ 0 h 2635250"/>
                            <a:gd name="connsiteX0" fmla="*/ 174625 w 882650"/>
                            <a:gd name="connsiteY0" fmla="*/ 0 h 2635250"/>
                            <a:gd name="connsiteX1" fmla="*/ 552450 w 882650"/>
                            <a:gd name="connsiteY1" fmla="*/ 34925 h 2635250"/>
                            <a:gd name="connsiteX2" fmla="*/ 553358 w 882650"/>
                            <a:gd name="connsiteY2" fmla="*/ 505444 h 2635250"/>
                            <a:gd name="connsiteX3" fmla="*/ 692239 w 882650"/>
                            <a:gd name="connsiteY3" fmla="*/ 502863 h 2635250"/>
                            <a:gd name="connsiteX4" fmla="*/ 693470 w 882650"/>
                            <a:gd name="connsiteY4" fmla="*/ 574429 h 2635250"/>
                            <a:gd name="connsiteX5" fmla="*/ 882650 w 882650"/>
                            <a:gd name="connsiteY5" fmla="*/ 575154 h 2635250"/>
                            <a:gd name="connsiteX6" fmla="*/ 882650 w 882650"/>
                            <a:gd name="connsiteY6" fmla="*/ 1419225 h 2635250"/>
                            <a:gd name="connsiteX7" fmla="*/ 873125 w 882650"/>
                            <a:gd name="connsiteY7" fmla="*/ 1692275 h 2635250"/>
                            <a:gd name="connsiteX8" fmla="*/ 549275 w 882650"/>
                            <a:gd name="connsiteY8" fmla="*/ 1689100 h 2635250"/>
                            <a:gd name="connsiteX9" fmla="*/ 514350 w 882650"/>
                            <a:gd name="connsiteY9" fmla="*/ 1790700 h 2635250"/>
                            <a:gd name="connsiteX10" fmla="*/ 520183 w 882650"/>
                            <a:gd name="connsiteY10" fmla="*/ 2122696 h 2635250"/>
                            <a:gd name="connsiteX11" fmla="*/ 519918 w 882650"/>
                            <a:gd name="connsiteY11" fmla="*/ 2492677 h 2635250"/>
                            <a:gd name="connsiteX12" fmla="*/ 865502 w 882650"/>
                            <a:gd name="connsiteY12" fmla="*/ 2499962 h 2635250"/>
                            <a:gd name="connsiteX13" fmla="*/ 498475 w 882650"/>
                            <a:gd name="connsiteY13" fmla="*/ 2635250 h 2635250"/>
                            <a:gd name="connsiteX14" fmla="*/ 127000 w 882650"/>
                            <a:gd name="connsiteY14" fmla="*/ 2622550 h 2635250"/>
                            <a:gd name="connsiteX15" fmla="*/ 136525 w 882650"/>
                            <a:gd name="connsiteY15" fmla="*/ 1162050 h 2635250"/>
                            <a:gd name="connsiteX16" fmla="*/ 88900 w 882650"/>
                            <a:gd name="connsiteY16" fmla="*/ 968375 h 2635250"/>
                            <a:gd name="connsiteX17" fmla="*/ 50800 w 882650"/>
                            <a:gd name="connsiteY17" fmla="*/ 514350 h 2635250"/>
                            <a:gd name="connsiteX18" fmla="*/ 0 w 882650"/>
                            <a:gd name="connsiteY18" fmla="*/ 361950 h 2635250"/>
                            <a:gd name="connsiteX19" fmla="*/ 133350 w 882650"/>
                            <a:gd name="connsiteY19" fmla="*/ 206375 h 2635250"/>
                            <a:gd name="connsiteX20" fmla="*/ 174625 w 882650"/>
                            <a:gd name="connsiteY20" fmla="*/ 0 h 2635250"/>
                            <a:gd name="connsiteX0" fmla="*/ 174625 w 882650"/>
                            <a:gd name="connsiteY0" fmla="*/ 0 h 2635250"/>
                            <a:gd name="connsiteX1" fmla="*/ 552450 w 882650"/>
                            <a:gd name="connsiteY1" fmla="*/ 34925 h 2635250"/>
                            <a:gd name="connsiteX2" fmla="*/ 553358 w 882650"/>
                            <a:gd name="connsiteY2" fmla="*/ 505444 h 2635250"/>
                            <a:gd name="connsiteX3" fmla="*/ 692239 w 882650"/>
                            <a:gd name="connsiteY3" fmla="*/ 502863 h 2635250"/>
                            <a:gd name="connsiteX4" fmla="*/ 693470 w 882650"/>
                            <a:gd name="connsiteY4" fmla="*/ 574429 h 2635250"/>
                            <a:gd name="connsiteX5" fmla="*/ 882650 w 882650"/>
                            <a:gd name="connsiteY5" fmla="*/ 575154 h 2635250"/>
                            <a:gd name="connsiteX6" fmla="*/ 882650 w 882650"/>
                            <a:gd name="connsiteY6" fmla="*/ 1419225 h 2635250"/>
                            <a:gd name="connsiteX7" fmla="*/ 873125 w 882650"/>
                            <a:gd name="connsiteY7" fmla="*/ 1692275 h 2635250"/>
                            <a:gd name="connsiteX8" fmla="*/ 549275 w 882650"/>
                            <a:gd name="connsiteY8" fmla="*/ 1689100 h 2635250"/>
                            <a:gd name="connsiteX9" fmla="*/ 514350 w 882650"/>
                            <a:gd name="connsiteY9" fmla="*/ 1790700 h 2635250"/>
                            <a:gd name="connsiteX10" fmla="*/ 520183 w 882650"/>
                            <a:gd name="connsiteY10" fmla="*/ 2122696 h 2635250"/>
                            <a:gd name="connsiteX11" fmla="*/ 519918 w 882650"/>
                            <a:gd name="connsiteY11" fmla="*/ 2492677 h 2635250"/>
                            <a:gd name="connsiteX12" fmla="*/ 865502 w 882650"/>
                            <a:gd name="connsiteY12" fmla="*/ 2499962 h 2635250"/>
                            <a:gd name="connsiteX13" fmla="*/ 514995 w 882650"/>
                            <a:gd name="connsiteY13" fmla="*/ 2522070 h 2635250"/>
                            <a:gd name="connsiteX14" fmla="*/ 498475 w 882650"/>
                            <a:gd name="connsiteY14" fmla="*/ 2635250 h 2635250"/>
                            <a:gd name="connsiteX15" fmla="*/ 127000 w 882650"/>
                            <a:gd name="connsiteY15" fmla="*/ 2622550 h 2635250"/>
                            <a:gd name="connsiteX16" fmla="*/ 136525 w 882650"/>
                            <a:gd name="connsiteY16" fmla="*/ 1162050 h 2635250"/>
                            <a:gd name="connsiteX17" fmla="*/ 88900 w 882650"/>
                            <a:gd name="connsiteY17" fmla="*/ 968375 h 2635250"/>
                            <a:gd name="connsiteX18" fmla="*/ 50800 w 882650"/>
                            <a:gd name="connsiteY18" fmla="*/ 514350 h 2635250"/>
                            <a:gd name="connsiteX19" fmla="*/ 0 w 882650"/>
                            <a:gd name="connsiteY19" fmla="*/ 361950 h 2635250"/>
                            <a:gd name="connsiteX20" fmla="*/ 133350 w 882650"/>
                            <a:gd name="connsiteY20" fmla="*/ 206375 h 2635250"/>
                            <a:gd name="connsiteX21" fmla="*/ 174625 w 882650"/>
                            <a:gd name="connsiteY21" fmla="*/ 0 h 2635250"/>
                            <a:gd name="connsiteX0" fmla="*/ 174625 w 895594"/>
                            <a:gd name="connsiteY0" fmla="*/ 0 h 2635250"/>
                            <a:gd name="connsiteX1" fmla="*/ 552450 w 895594"/>
                            <a:gd name="connsiteY1" fmla="*/ 34925 h 2635250"/>
                            <a:gd name="connsiteX2" fmla="*/ 553358 w 895594"/>
                            <a:gd name="connsiteY2" fmla="*/ 505444 h 2635250"/>
                            <a:gd name="connsiteX3" fmla="*/ 692239 w 895594"/>
                            <a:gd name="connsiteY3" fmla="*/ 502863 h 2635250"/>
                            <a:gd name="connsiteX4" fmla="*/ 693470 w 895594"/>
                            <a:gd name="connsiteY4" fmla="*/ 574429 h 2635250"/>
                            <a:gd name="connsiteX5" fmla="*/ 882650 w 895594"/>
                            <a:gd name="connsiteY5" fmla="*/ 575154 h 2635250"/>
                            <a:gd name="connsiteX6" fmla="*/ 882650 w 895594"/>
                            <a:gd name="connsiteY6" fmla="*/ 1419225 h 2635250"/>
                            <a:gd name="connsiteX7" fmla="*/ 873125 w 895594"/>
                            <a:gd name="connsiteY7" fmla="*/ 1692275 h 2635250"/>
                            <a:gd name="connsiteX8" fmla="*/ 549275 w 895594"/>
                            <a:gd name="connsiteY8" fmla="*/ 1689100 h 2635250"/>
                            <a:gd name="connsiteX9" fmla="*/ 514350 w 895594"/>
                            <a:gd name="connsiteY9" fmla="*/ 1790700 h 2635250"/>
                            <a:gd name="connsiteX10" fmla="*/ 520183 w 895594"/>
                            <a:gd name="connsiteY10" fmla="*/ 2122696 h 2635250"/>
                            <a:gd name="connsiteX11" fmla="*/ 519918 w 895594"/>
                            <a:gd name="connsiteY11" fmla="*/ 2492677 h 2635250"/>
                            <a:gd name="connsiteX12" fmla="*/ 865502 w 895594"/>
                            <a:gd name="connsiteY12" fmla="*/ 2499962 h 2635250"/>
                            <a:gd name="connsiteX13" fmla="*/ 865791 w 895594"/>
                            <a:gd name="connsiteY13" fmla="*/ 2519514 h 2635250"/>
                            <a:gd name="connsiteX14" fmla="*/ 514995 w 895594"/>
                            <a:gd name="connsiteY14" fmla="*/ 2522070 h 2635250"/>
                            <a:gd name="connsiteX15" fmla="*/ 498475 w 895594"/>
                            <a:gd name="connsiteY15" fmla="*/ 2635250 h 2635250"/>
                            <a:gd name="connsiteX16" fmla="*/ 127000 w 895594"/>
                            <a:gd name="connsiteY16" fmla="*/ 2622550 h 2635250"/>
                            <a:gd name="connsiteX17" fmla="*/ 136525 w 895594"/>
                            <a:gd name="connsiteY17" fmla="*/ 1162050 h 2635250"/>
                            <a:gd name="connsiteX18" fmla="*/ 88900 w 895594"/>
                            <a:gd name="connsiteY18" fmla="*/ 968375 h 2635250"/>
                            <a:gd name="connsiteX19" fmla="*/ 50800 w 895594"/>
                            <a:gd name="connsiteY19" fmla="*/ 514350 h 2635250"/>
                            <a:gd name="connsiteX20" fmla="*/ 0 w 895594"/>
                            <a:gd name="connsiteY20" fmla="*/ 361950 h 2635250"/>
                            <a:gd name="connsiteX21" fmla="*/ 133350 w 895594"/>
                            <a:gd name="connsiteY21" fmla="*/ 206375 h 2635250"/>
                            <a:gd name="connsiteX22" fmla="*/ 174625 w 895594"/>
                            <a:gd name="connsiteY22" fmla="*/ 0 h 2635250"/>
                            <a:gd name="connsiteX0" fmla="*/ 174625 w 895594"/>
                            <a:gd name="connsiteY0" fmla="*/ 0 h 2635250"/>
                            <a:gd name="connsiteX1" fmla="*/ 552450 w 895594"/>
                            <a:gd name="connsiteY1" fmla="*/ 34925 h 2635250"/>
                            <a:gd name="connsiteX2" fmla="*/ 553358 w 895594"/>
                            <a:gd name="connsiteY2" fmla="*/ 505444 h 2635250"/>
                            <a:gd name="connsiteX3" fmla="*/ 692239 w 895594"/>
                            <a:gd name="connsiteY3" fmla="*/ 502863 h 2635250"/>
                            <a:gd name="connsiteX4" fmla="*/ 693470 w 895594"/>
                            <a:gd name="connsiteY4" fmla="*/ 574429 h 2635250"/>
                            <a:gd name="connsiteX5" fmla="*/ 882650 w 895594"/>
                            <a:gd name="connsiteY5" fmla="*/ 575154 h 2635250"/>
                            <a:gd name="connsiteX6" fmla="*/ 882650 w 895594"/>
                            <a:gd name="connsiteY6" fmla="*/ 1419225 h 2635250"/>
                            <a:gd name="connsiteX7" fmla="*/ 873125 w 895594"/>
                            <a:gd name="connsiteY7" fmla="*/ 1692275 h 2635250"/>
                            <a:gd name="connsiteX8" fmla="*/ 549275 w 895594"/>
                            <a:gd name="connsiteY8" fmla="*/ 1689100 h 2635250"/>
                            <a:gd name="connsiteX9" fmla="*/ 514350 w 895594"/>
                            <a:gd name="connsiteY9" fmla="*/ 1790700 h 2635250"/>
                            <a:gd name="connsiteX10" fmla="*/ 520183 w 895594"/>
                            <a:gd name="connsiteY10" fmla="*/ 2122696 h 2635250"/>
                            <a:gd name="connsiteX11" fmla="*/ 519918 w 895594"/>
                            <a:gd name="connsiteY11" fmla="*/ 2492677 h 2635250"/>
                            <a:gd name="connsiteX12" fmla="*/ 865502 w 895594"/>
                            <a:gd name="connsiteY12" fmla="*/ 2499962 h 2635250"/>
                            <a:gd name="connsiteX13" fmla="*/ 865791 w 895594"/>
                            <a:gd name="connsiteY13" fmla="*/ 2519514 h 2635250"/>
                            <a:gd name="connsiteX14" fmla="*/ 514995 w 895594"/>
                            <a:gd name="connsiteY14" fmla="*/ 2522070 h 2635250"/>
                            <a:gd name="connsiteX15" fmla="*/ 498475 w 895594"/>
                            <a:gd name="connsiteY15" fmla="*/ 2635250 h 2635250"/>
                            <a:gd name="connsiteX16" fmla="*/ 127000 w 895594"/>
                            <a:gd name="connsiteY16" fmla="*/ 2622550 h 2635250"/>
                            <a:gd name="connsiteX17" fmla="*/ 136525 w 895594"/>
                            <a:gd name="connsiteY17" fmla="*/ 1162050 h 2635250"/>
                            <a:gd name="connsiteX18" fmla="*/ 88900 w 895594"/>
                            <a:gd name="connsiteY18" fmla="*/ 968375 h 2635250"/>
                            <a:gd name="connsiteX19" fmla="*/ 50800 w 895594"/>
                            <a:gd name="connsiteY19" fmla="*/ 514350 h 2635250"/>
                            <a:gd name="connsiteX20" fmla="*/ 0 w 895594"/>
                            <a:gd name="connsiteY20" fmla="*/ 361950 h 2635250"/>
                            <a:gd name="connsiteX21" fmla="*/ 133350 w 895594"/>
                            <a:gd name="connsiteY21" fmla="*/ 206375 h 2635250"/>
                            <a:gd name="connsiteX22" fmla="*/ 174625 w 895594"/>
                            <a:gd name="connsiteY22" fmla="*/ 0 h 2635250"/>
                            <a:gd name="connsiteX0" fmla="*/ 174625 w 894412"/>
                            <a:gd name="connsiteY0" fmla="*/ 0 h 2635250"/>
                            <a:gd name="connsiteX1" fmla="*/ 552450 w 894412"/>
                            <a:gd name="connsiteY1" fmla="*/ 34925 h 2635250"/>
                            <a:gd name="connsiteX2" fmla="*/ 553358 w 894412"/>
                            <a:gd name="connsiteY2" fmla="*/ 505444 h 2635250"/>
                            <a:gd name="connsiteX3" fmla="*/ 692239 w 894412"/>
                            <a:gd name="connsiteY3" fmla="*/ 502863 h 2635250"/>
                            <a:gd name="connsiteX4" fmla="*/ 693470 w 894412"/>
                            <a:gd name="connsiteY4" fmla="*/ 574429 h 2635250"/>
                            <a:gd name="connsiteX5" fmla="*/ 882650 w 894412"/>
                            <a:gd name="connsiteY5" fmla="*/ 575154 h 2635250"/>
                            <a:gd name="connsiteX6" fmla="*/ 882650 w 894412"/>
                            <a:gd name="connsiteY6" fmla="*/ 1419225 h 2635250"/>
                            <a:gd name="connsiteX7" fmla="*/ 873125 w 894412"/>
                            <a:gd name="connsiteY7" fmla="*/ 1692275 h 2635250"/>
                            <a:gd name="connsiteX8" fmla="*/ 549275 w 894412"/>
                            <a:gd name="connsiteY8" fmla="*/ 1689100 h 2635250"/>
                            <a:gd name="connsiteX9" fmla="*/ 514350 w 894412"/>
                            <a:gd name="connsiteY9" fmla="*/ 1790700 h 2635250"/>
                            <a:gd name="connsiteX10" fmla="*/ 520183 w 894412"/>
                            <a:gd name="connsiteY10" fmla="*/ 2122696 h 2635250"/>
                            <a:gd name="connsiteX11" fmla="*/ 519918 w 894412"/>
                            <a:gd name="connsiteY11" fmla="*/ 2492677 h 2635250"/>
                            <a:gd name="connsiteX12" fmla="*/ 796863 w 894412"/>
                            <a:gd name="connsiteY12" fmla="*/ 2509290 h 2635250"/>
                            <a:gd name="connsiteX13" fmla="*/ 865502 w 894412"/>
                            <a:gd name="connsiteY13" fmla="*/ 2499962 h 2635250"/>
                            <a:gd name="connsiteX14" fmla="*/ 865791 w 894412"/>
                            <a:gd name="connsiteY14" fmla="*/ 2519514 h 2635250"/>
                            <a:gd name="connsiteX15" fmla="*/ 514995 w 894412"/>
                            <a:gd name="connsiteY15" fmla="*/ 2522070 h 2635250"/>
                            <a:gd name="connsiteX16" fmla="*/ 498475 w 894412"/>
                            <a:gd name="connsiteY16" fmla="*/ 2635250 h 2635250"/>
                            <a:gd name="connsiteX17" fmla="*/ 127000 w 894412"/>
                            <a:gd name="connsiteY17" fmla="*/ 2622550 h 2635250"/>
                            <a:gd name="connsiteX18" fmla="*/ 136525 w 894412"/>
                            <a:gd name="connsiteY18" fmla="*/ 1162050 h 2635250"/>
                            <a:gd name="connsiteX19" fmla="*/ 88900 w 894412"/>
                            <a:gd name="connsiteY19" fmla="*/ 968375 h 2635250"/>
                            <a:gd name="connsiteX20" fmla="*/ 50800 w 894412"/>
                            <a:gd name="connsiteY20" fmla="*/ 514350 h 2635250"/>
                            <a:gd name="connsiteX21" fmla="*/ 0 w 894412"/>
                            <a:gd name="connsiteY21" fmla="*/ 361950 h 2635250"/>
                            <a:gd name="connsiteX22" fmla="*/ 133350 w 894412"/>
                            <a:gd name="connsiteY22" fmla="*/ 206375 h 2635250"/>
                            <a:gd name="connsiteX23" fmla="*/ 174625 w 894412"/>
                            <a:gd name="connsiteY23" fmla="*/ 0 h 2635250"/>
                            <a:gd name="connsiteX0" fmla="*/ 174625 w 909171"/>
                            <a:gd name="connsiteY0" fmla="*/ 0 h 2635250"/>
                            <a:gd name="connsiteX1" fmla="*/ 552450 w 909171"/>
                            <a:gd name="connsiteY1" fmla="*/ 34925 h 2635250"/>
                            <a:gd name="connsiteX2" fmla="*/ 553358 w 909171"/>
                            <a:gd name="connsiteY2" fmla="*/ 505444 h 2635250"/>
                            <a:gd name="connsiteX3" fmla="*/ 692239 w 909171"/>
                            <a:gd name="connsiteY3" fmla="*/ 502863 h 2635250"/>
                            <a:gd name="connsiteX4" fmla="*/ 693470 w 909171"/>
                            <a:gd name="connsiteY4" fmla="*/ 574429 h 2635250"/>
                            <a:gd name="connsiteX5" fmla="*/ 882650 w 909171"/>
                            <a:gd name="connsiteY5" fmla="*/ 575154 h 2635250"/>
                            <a:gd name="connsiteX6" fmla="*/ 882650 w 909171"/>
                            <a:gd name="connsiteY6" fmla="*/ 1419225 h 2635250"/>
                            <a:gd name="connsiteX7" fmla="*/ 873125 w 909171"/>
                            <a:gd name="connsiteY7" fmla="*/ 1692275 h 2635250"/>
                            <a:gd name="connsiteX8" fmla="*/ 549275 w 909171"/>
                            <a:gd name="connsiteY8" fmla="*/ 1689100 h 2635250"/>
                            <a:gd name="connsiteX9" fmla="*/ 514350 w 909171"/>
                            <a:gd name="connsiteY9" fmla="*/ 1790700 h 2635250"/>
                            <a:gd name="connsiteX10" fmla="*/ 520183 w 909171"/>
                            <a:gd name="connsiteY10" fmla="*/ 2122696 h 2635250"/>
                            <a:gd name="connsiteX11" fmla="*/ 519918 w 909171"/>
                            <a:gd name="connsiteY11" fmla="*/ 2492677 h 2635250"/>
                            <a:gd name="connsiteX12" fmla="*/ 865502 w 909171"/>
                            <a:gd name="connsiteY12" fmla="*/ 2499962 h 2635250"/>
                            <a:gd name="connsiteX13" fmla="*/ 865791 w 909171"/>
                            <a:gd name="connsiteY13" fmla="*/ 2519514 h 2635250"/>
                            <a:gd name="connsiteX14" fmla="*/ 514995 w 909171"/>
                            <a:gd name="connsiteY14" fmla="*/ 2522070 h 2635250"/>
                            <a:gd name="connsiteX15" fmla="*/ 498475 w 909171"/>
                            <a:gd name="connsiteY15" fmla="*/ 2635250 h 2635250"/>
                            <a:gd name="connsiteX16" fmla="*/ 127000 w 909171"/>
                            <a:gd name="connsiteY16" fmla="*/ 2622550 h 2635250"/>
                            <a:gd name="connsiteX17" fmla="*/ 136525 w 909171"/>
                            <a:gd name="connsiteY17" fmla="*/ 1162050 h 2635250"/>
                            <a:gd name="connsiteX18" fmla="*/ 88900 w 909171"/>
                            <a:gd name="connsiteY18" fmla="*/ 968375 h 2635250"/>
                            <a:gd name="connsiteX19" fmla="*/ 50800 w 909171"/>
                            <a:gd name="connsiteY19" fmla="*/ 514350 h 2635250"/>
                            <a:gd name="connsiteX20" fmla="*/ 0 w 909171"/>
                            <a:gd name="connsiteY20" fmla="*/ 361950 h 2635250"/>
                            <a:gd name="connsiteX21" fmla="*/ 133350 w 909171"/>
                            <a:gd name="connsiteY21" fmla="*/ 206375 h 2635250"/>
                            <a:gd name="connsiteX22" fmla="*/ 174625 w 909171"/>
                            <a:gd name="connsiteY22" fmla="*/ 0 h 2635250"/>
                            <a:gd name="connsiteX0" fmla="*/ 174625 w 882650"/>
                            <a:gd name="connsiteY0" fmla="*/ 0 h 2635250"/>
                            <a:gd name="connsiteX1" fmla="*/ 552450 w 882650"/>
                            <a:gd name="connsiteY1" fmla="*/ 34925 h 2635250"/>
                            <a:gd name="connsiteX2" fmla="*/ 553358 w 882650"/>
                            <a:gd name="connsiteY2" fmla="*/ 505444 h 2635250"/>
                            <a:gd name="connsiteX3" fmla="*/ 692239 w 882650"/>
                            <a:gd name="connsiteY3" fmla="*/ 502863 h 2635250"/>
                            <a:gd name="connsiteX4" fmla="*/ 693470 w 882650"/>
                            <a:gd name="connsiteY4" fmla="*/ 574429 h 2635250"/>
                            <a:gd name="connsiteX5" fmla="*/ 882650 w 882650"/>
                            <a:gd name="connsiteY5" fmla="*/ 575154 h 2635250"/>
                            <a:gd name="connsiteX6" fmla="*/ 882650 w 882650"/>
                            <a:gd name="connsiteY6" fmla="*/ 1419225 h 2635250"/>
                            <a:gd name="connsiteX7" fmla="*/ 873125 w 882650"/>
                            <a:gd name="connsiteY7" fmla="*/ 1692275 h 2635250"/>
                            <a:gd name="connsiteX8" fmla="*/ 549275 w 882650"/>
                            <a:gd name="connsiteY8" fmla="*/ 1689100 h 2635250"/>
                            <a:gd name="connsiteX9" fmla="*/ 514350 w 882650"/>
                            <a:gd name="connsiteY9" fmla="*/ 1790700 h 2635250"/>
                            <a:gd name="connsiteX10" fmla="*/ 520183 w 882650"/>
                            <a:gd name="connsiteY10" fmla="*/ 2122696 h 2635250"/>
                            <a:gd name="connsiteX11" fmla="*/ 519918 w 882650"/>
                            <a:gd name="connsiteY11" fmla="*/ 2492677 h 2635250"/>
                            <a:gd name="connsiteX12" fmla="*/ 865502 w 882650"/>
                            <a:gd name="connsiteY12" fmla="*/ 2499962 h 2635250"/>
                            <a:gd name="connsiteX13" fmla="*/ 865791 w 882650"/>
                            <a:gd name="connsiteY13" fmla="*/ 2519514 h 2635250"/>
                            <a:gd name="connsiteX14" fmla="*/ 514995 w 882650"/>
                            <a:gd name="connsiteY14" fmla="*/ 2522070 h 2635250"/>
                            <a:gd name="connsiteX15" fmla="*/ 498475 w 882650"/>
                            <a:gd name="connsiteY15" fmla="*/ 2635250 h 2635250"/>
                            <a:gd name="connsiteX16" fmla="*/ 127000 w 882650"/>
                            <a:gd name="connsiteY16" fmla="*/ 2622550 h 2635250"/>
                            <a:gd name="connsiteX17" fmla="*/ 136525 w 882650"/>
                            <a:gd name="connsiteY17" fmla="*/ 1162050 h 2635250"/>
                            <a:gd name="connsiteX18" fmla="*/ 88900 w 882650"/>
                            <a:gd name="connsiteY18" fmla="*/ 968375 h 2635250"/>
                            <a:gd name="connsiteX19" fmla="*/ 50800 w 882650"/>
                            <a:gd name="connsiteY19" fmla="*/ 514350 h 2635250"/>
                            <a:gd name="connsiteX20" fmla="*/ 0 w 882650"/>
                            <a:gd name="connsiteY20" fmla="*/ 361950 h 2635250"/>
                            <a:gd name="connsiteX21" fmla="*/ 133350 w 882650"/>
                            <a:gd name="connsiteY21" fmla="*/ 206375 h 2635250"/>
                            <a:gd name="connsiteX22" fmla="*/ 174625 w 882650"/>
                            <a:gd name="connsiteY22" fmla="*/ 0 h 2635250"/>
                            <a:gd name="connsiteX0" fmla="*/ 174625 w 882650"/>
                            <a:gd name="connsiteY0" fmla="*/ 0 h 2635250"/>
                            <a:gd name="connsiteX1" fmla="*/ 552450 w 882650"/>
                            <a:gd name="connsiteY1" fmla="*/ 34925 h 2635250"/>
                            <a:gd name="connsiteX2" fmla="*/ 553358 w 882650"/>
                            <a:gd name="connsiteY2" fmla="*/ 505444 h 2635250"/>
                            <a:gd name="connsiteX3" fmla="*/ 692239 w 882650"/>
                            <a:gd name="connsiteY3" fmla="*/ 502863 h 2635250"/>
                            <a:gd name="connsiteX4" fmla="*/ 693470 w 882650"/>
                            <a:gd name="connsiteY4" fmla="*/ 574429 h 2635250"/>
                            <a:gd name="connsiteX5" fmla="*/ 882650 w 882650"/>
                            <a:gd name="connsiteY5" fmla="*/ 575154 h 2635250"/>
                            <a:gd name="connsiteX6" fmla="*/ 882650 w 882650"/>
                            <a:gd name="connsiteY6" fmla="*/ 1419225 h 2635250"/>
                            <a:gd name="connsiteX7" fmla="*/ 873125 w 882650"/>
                            <a:gd name="connsiteY7" fmla="*/ 1692275 h 2635250"/>
                            <a:gd name="connsiteX8" fmla="*/ 549275 w 882650"/>
                            <a:gd name="connsiteY8" fmla="*/ 1689100 h 2635250"/>
                            <a:gd name="connsiteX9" fmla="*/ 514350 w 882650"/>
                            <a:gd name="connsiteY9" fmla="*/ 1790700 h 2635250"/>
                            <a:gd name="connsiteX10" fmla="*/ 520183 w 882650"/>
                            <a:gd name="connsiteY10" fmla="*/ 2122696 h 2635250"/>
                            <a:gd name="connsiteX11" fmla="*/ 519918 w 882650"/>
                            <a:gd name="connsiteY11" fmla="*/ 2492677 h 2635250"/>
                            <a:gd name="connsiteX12" fmla="*/ 865502 w 882650"/>
                            <a:gd name="connsiteY12" fmla="*/ 2499962 h 2635250"/>
                            <a:gd name="connsiteX13" fmla="*/ 865791 w 882650"/>
                            <a:gd name="connsiteY13" fmla="*/ 2519514 h 2635250"/>
                            <a:gd name="connsiteX14" fmla="*/ 825173 w 882650"/>
                            <a:gd name="connsiteY14" fmla="*/ 2522070 h 2635250"/>
                            <a:gd name="connsiteX15" fmla="*/ 514995 w 882650"/>
                            <a:gd name="connsiteY15" fmla="*/ 2522070 h 2635250"/>
                            <a:gd name="connsiteX16" fmla="*/ 498475 w 882650"/>
                            <a:gd name="connsiteY16" fmla="*/ 2635250 h 2635250"/>
                            <a:gd name="connsiteX17" fmla="*/ 127000 w 882650"/>
                            <a:gd name="connsiteY17" fmla="*/ 2622550 h 2635250"/>
                            <a:gd name="connsiteX18" fmla="*/ 136525 w 882650"/>
                            <a:gd name="connsiteY18" fmla="*/ 1162050 h 2635250"/>
                            <a:gd name="connsiteX19" fmla="*/ 88900 w 882650"/>
                            <a:gd name="connsiteY19" fmla="*/ 968375 h 2635250"/>
                            <a:gd name="connsiteX20" fmla="*/ 50800 w 882650"/>
                            <a:gd name="connsiteY20" fmla="*/ 514350 h 2635250"/>
                            <a:gd name="connsiteX21" fmla="*/ 0 w 882650"/>
                            <a:gd name="connsiteY21" fmla="*/ 361950 h 2635250"/>
                            <a:gd name="connsiteX22" fmla="*/ 133350 w 882650"/>
                            <a:gd name="connsiteY22" fmla="*/ 206375 h 2635250"/>
                            <a:gd name="connsiteX23" fmla="*/ 174625 w 882650"/>
                            <a:gd name="connsiteY23" fmla="*/ 0 h 2635250"/>
                            <a:gd name="connsiteX0" fmla="*/ 174625 w 882650"/>
                            <a:gd name="connsiteY0" fmla="*/ 0 h 2635250"/>
                            <a:gd name="connsiteX1" fmla="*/ 552450 w 882650"/>
                            <a:gd name="connsiteY1" fmla="*/ 34925 h 2635250"/>
                            <a:gd name="connsiteX2" fmla="*/ 553358 w 882650"/>
                            <a:gd name="connsiteY2" fmla="*/ 505444 h 2635250"/>
                            <a:gd name="connsiteX3" fmla="*/ 692239 w 882650"/>
                            <a:gd name="connsiteY3" fmla="*/ 502863 h 2635250"/>
                            <a:gd name="connsiteX4" fmla="*/ 693470 w 882650"/>
                            <a:gd name="connsiteY4" fmla="*/ 574429 h 2635250"/>
                            <a:gd name="connsiteX5" fmla="*/ 882650 w 882650"/>
                            <a:gd name="connsiteY5" fmla="*/ 575154 h 2635250"/>
                            <a:gd name="connsiteX6" fmla="*/ 882650 w 882650"/>
                            <a:gd name="connsiteY6" fmla="*/ 1419225 h 2635250"/>
                            <a:gd name="connsiteX7" fmla="*/ 873125 w 882650"/>
                            <a:gd name="connsiteY7" fmla="*/ 1692275 h 2635250"/>
                            <a:gd name="connsiteX8" fmla="*/ 549275 w 882650"/>
                            <a:gd name="connsiteY8" fmla="*/ 1689100 h 2635250"/>
                            <a:gd name="connsiteX9" fmla="*/ 514350 w 882650"/>
                            <a:gd name="connsiteY9" fmla="*/ 1790700 h 2635250"/>
                            <a:gd name="connsiteX10" fmla="*/ 520183 w 882650"/>
                            <a:gd name="connsiteY10" fmla="*/ 2122696 h 2635250"/>
                            <a:gd name="connsiteX11" fmla="*/ 519918 w 882650"/>
                            <a:gd name="connsiteY11" fmla="*/ 2492677 h 2635250"/>
                            <a:gd name="connsiteX12" fmla="*/ 865502 w 882650"/>
                            <a:gd name="connsiteY12" fmla="*/ 2499962 h 2635250"/>
                            <a:gd name="connsiteX13" fmla="*/ 865791 w 882650"/>
                            <a:gd name="connsiteY13" fmla="*/ 2519514 h 2635250"/>
                            <a:gd name="connsiteX14" fmla="*/ 514995 w 882650"/>
                            <a:gd name="connsiteY14" fmla="*/ 2522070 h 2635250"/>
                            <a:gd name="connsiteX15" fmla="*/ 498475 w 882650"/>
                            <a:gd name="connsiteY15" fmla="*/ 2635250 h 2635250"/>
                            <a:gd name="connsiteX16" fmla="*/ 127000 w 882650"/>
                            <a:gd name="connsiteY16" fmla="*/ 2622550 h 2635250"/>
                            <a:gd name="connsiteX17" fmla="*/ 136525 w 882650"/>
                            <a:gd name="connsiteY17" fmla="*/ 1162050 h 2635250"/>
                            <a:gd name="connsiteX18" fmla="*/ 88900 w 882650"/>
                            <a:gd name="connsiteY18" fmla="*/ 968375 h 2635250"/>
                            <a:gd name="connsiteX19" fmla="*/ 50800 w 882650"/>
                            <a:gd name="connsiteY19" fmla="*/ 514350 h 2635250"/>
                            <a:gd name="connsiteX20" fmla="*/ 0 w 882650"/>
                            <a:gd name="connsiteY20" fmla="*/ 361950 h 2635250"/>
                            <a:gd name="connsiteX21" fmla="*/ 133350 w 882650"/>
                            <a:gd name="connsiteY21" fmla="*/ 206375 h 2635250"/>
                            <a:gd name="connsiteX22" fmla="*/ 174625 w 882650"/>
                            <a:gd name="connsiteY22" fmla="*/ 0 h 2635250"/>
                            <a:gd name="connsiteX0" fmla="*/ 174625 w 882650"/>
                            <a:gd name="connsiteY0" fmla="*/ 0 h 2635250"/>
                            <a:gd name="connsiteX1" fmla="*/ 552450 w 882650"/>
                            <a:gd name="connsiteY1" fmla="*/ 34925 h 2635250"/>
                            <a:gd name="connsiteX2" fmla="*/ 553358 w 882650"/>
                            <a:gd name="connsiteY2" fmla="*/ 505444 h 2635250"/>
                            <a:gd name="connsiteX3" fmla="*/ 692239 w 882650"/>
                            <a:gd name="connsiteY3" fmla="*/ 502863 h 2635250"/>
                            <a:gd name="connsiteX4" fmla="*/ 693470 w 882650"/>
                            <a:gd name="connsiteY4" fmla="*/ 574429 h 2635250"/>
                            <a:gd name="connsiteX5" fmla="*/ 882650 w 882650"/>
                            <a:gd name="connsiteY5" fmla="*/ 575154 h 2635250"/>
                            <a:gd name="connsiteX6" fmla="*/ 882650 w 882650"/>
                            <a:gd name="connsiteY6" fmla="*/ 1419225 h 2635250"/>
                            <a:gd name="connsiteX7" fmla="*/ 873125 w 882650"/>
                            <a:gd name="connsiteY7" fmla="*/ 1692275 h 2635250"/>
                            <a:gd name="connsiteX8" fmla="*/ 549275 w 882650"/>
                            <a:gd name="connsiteY8" fmla="*/ 1689100 h 2635250"/>
                            <a:gd name="connsiteX9" fmla="*/ 514350 w 882650"/>
                            <a:gd name="connsiteY9" fmla="*/ 1790700 h 2635250"/>
                            <a:gd name="connsiteX10" fmla="*/ 520183 w 882650"/>
                            <a:gd name="connsiteY10" fmla="*/ 2122696 h 2635250"/>
                            <a:gd name="connsiteX11" fmla="*/ 519918 w 882650"/>
                            <a:gd name="connsiteY11" fmla="*/ 2492677 h 2635250"/>
                            <a:gd name="connsiteX12" fmla="*/ 865502 w 882650"/>
                            <a:gd name="connsiteY12" fmla="*/ 2499962 h 2635250"/>
                            <a:gd name="connsiteX13" fmla="*/ 865791 w 882650"/>
                            <a:gd name="connsiteY13" fmla="*/ 2519514 h 2635250"/>
                            <a:gd name="connsiteX14" fmla="*/ 807941 w 882650"/>
                            <a:gd name="connsiteY14" fmla="*/ 2518236 h 2635250"/>
                            <a:gd name="connsiteX15" fmla="*/ 514995 w 882650"/>
                            <a:gd name="connsiteY15" fmla="*/ 2522070 h 2635250"/>
                            <a:gd name="connsiteX16" fmla="*/ 498475 w 882650"/>
                            <a:gd name="connsiteY16" fmla="*/ 2635250 h 2635250"/>
                            <a:gd name="connsiteX17" fmla="*/ 127000 w 882650"/>
                            <a:gd name="connsiteY17" fmla="*/ 2622550 h 2635250"/>
                            <a:gd name="connsiteX18" fmla="*/ 136525 w 882650"/>
                            <a:gd name="connsiteY18" fmla="*/ 1162050 h 2635250"/>
                            <a:gd name="connsiteX19" fmla="*/ 88900 w 882650"/>
                            <a:gd name="connsiteY19" fmla="*/ 968375 h 2635250"/>
                            <a:gd name="connsiteX20" fmla="*/ 50800 w 882650"/>
                            <a:gd name="connsiteY20" fmla="*/ 514350 h 2635250"/>
                            <a:gd name="connsiteX21" fmla="*/ 0 w 882650"/>
                            <a:gd name="connsiteY21" fmla="*/ 361950 h 2635250"/>
                            <a:gd name="connsiteX22" fmla="*/ 133350 w 882650"/>
                            <a:gd name="connsiteY22" fmla="*/ 206375 h 2635250"/>
                            <a:gd name="connsiteX23" fmla="*/ 174625 w 882650"/>
                            <a:gd name="connsiteY23" fmla="*/ 0 h 2635250"/>
                            <a:gd name="connsiteX0" fmla="*/ 174625 w 882650"/>
                            <a:gd name="connsiteY0" fmla="*/ 0 h 2635250"/>
                            <a:gd name="connsiteX1" fmla="*/ 552450 w 882650"/>
                            <a:gd name="connsiteY1" fmla="*/ 34925 h 2635250"/>
                            <a:gd name="connsiteX2" fmla="*/ 553358 w 882650"/>
                            <a:gd name="connsiteY2" fmla="*/ 505444 h 2635250"/>
                            <a:gd name="connsiteX3" fmla="*/ 692239 w 882650"/>
                            <a:gd name="connsiteY3" fmla="*/ 502863 h 2635250"/>
                            <a:gd name="connsiteX4" fmla="*/ 693470 w 882650"/>
                            <a:gd name="connsiteY4" fmla="*/ 574429 h 2635250"/>
                            <a:gd name="connsiteX5" fmla="*/ 882650 w 882650"/>
                            <a:gd name="connsiteY5" fmla="*/ 575154 h 2635250"/>
                            <a:gd name="connsiteX6" fmla="*/ 882650 w 882650"/>
                            <a:gd name="connsiteY6" fmla="*/ 1419225 h 2635250"/>
                            <a:gd name="connsiteX7" fmla="*/ 873125 w 882650"/>
                            <a:gd name="connsiteY7" fmla="*/ 1692275 h 2635250"/>
                            <a:gd name="connsiteX8" fmla="*/ 549275 w 882650"/>
                            <a:gd name="connsiteY8" fmla="*/ 1689100 h 2635250"/>
                            <a:gd name="connsiteX9" fmla="*/ 514350 w 882650"/>
                            <a:gd name="connsiteY9" fmla="*/ 1790700 h 2635250"/>
                            <a:gd name="connsiteX10" fmla="*/ 520183 w 882650"/>
                            <a:gd name="connsiteY10" fmla="*/ 2122696 h 2635250"/>
                            <a:gd name="connsiteX11" fmla="*/ 519918 w 882650"/>
                            <a:gd name="connsiteY11" fmla="*/ 2492677 h 2635250"/>
                            <a:gd name="connsiteX12" fmla="*/ 865502 w 882650"/>
                            <a:gd name="connsiteY12" fmla="*/ 2499962 h 2635250"/>
                            <a:gd name="connsiteX13" fmla="*/ 865791 w 882650"/>
                            <a:gd name="connsiteY13" fmla="*/ 2519514 h 2635250"/>
                            <a:gd name="connsiteX14" fmla="*/ 514995 w 882650"/>
                            <a:gd name="connsiteY14" fmla="*/ 2522070 h 2635250"/>
                            <a:gd name="connsiteX15" fmla="*/ 498475 w 882650"/>
                            <a:gd name="connsiteY15" fmla="*/ 2635250 h 2635250"/>
                            <a:gd name="connsiteX16" fmla="*/ 127000 w 882650"/>
                            <a:gd name="connsiteY16" fmla="*/ 2622550 h 2635250"/>
                            <a:gd name="connsiteX17" fmla="*/ 136525 w 882650"/>
                            <a:gd name="connsiteY17" fmla="*/ 1162050 h 2635250"/>
                            <a:gd name="connsiteX18" fmla="*/ 88900 w 882650"/>
                            <a:gd name="connsiteY18" fmla="*/ 968375 h 2635250"/>
                            <a:gd name="connsiteX19" fmla="*/ 50800 w 882650"/>
                            <a:gd name="connsiteY19" fmla="*/ 514350 h 2635250"/>
                            <a:gd name="connsiteX20" fmla="*/ 0 w 882650"/>
                            <a:gd name="connsiteY20" fmla="*/ 361950 h 2635250"/>
                            <a:gd name="connsiteX21" fmla="*/ 133350 w 882650"/>
                            <a:gd name="connsiteY21" fmla="*/ 206375 h 2635250"/>
                            <a:gd name="connsiteX22" fmla="*/ 174625 w 882650"/>
                            <a:gd name="connsiteY22" fmla="*/ 0 h 2635250"/>
                            <a:gd name="connsiteX0" fmla="*/ 174625 w 882650"/>
                            <a:gd name="connsiteY0" fmla="*/ 0 h 2635250"/>
                            <a:gd name="connsiteX1" fmla="*/ 552450 w 882650"/>
                            <a:gd name="connsiteY1" fmla="*/ 34925 h 2635250"/>
                            <a:gd name="connsiteX2" fmla="*/ 553358 w 882650"/>
                            <a:gd name="connsiteY2" fmla="*/ 505444 h 2635250"/>
                            <a:gd name="connsiteX3" fmla="*/ 692239 w 882650"/>
                            <a:gd name="connsiteY3" fmla="*/ 502863 h 2635250"/>
                            <a:gd name="connsiteX4" fmla="*/ 693470 w 882650"/>
                            <a:gd name="connsiteY4" fmla="*/ 574429 h 2635250"/>
                            <a:gd name="connsiteX5" fmla="*/ 882650 w 882650"/>
                            <a:gd name="connsiteY5" fmla="*/ 575154 h 2635250"/>
                            <a:gd name="connsiteX6" fmla="*/ 882650 w 882650"/>
                            <a:gd name="connsiteY6" fmla="*/ 1419225 h 2635250"/>
                            <a:gd name="connsiteX7" fmla="*/ 873125 w 882650"/>
                            <a:gd name="connsiteY7" fmla="*/ 1692275 h 2635250"/>
                            <a:gd name="connsiteX8" fmla="*/ 549275 w 882650"/>
                            <a:gd name="connsiteY8" fmla="*/ 1689100 h 2635250"/>
                            <a:gd name="connsiteX9" fmla="*/ 514350 w 882650"/>
                            <a:gd name="connsiteY9" fmla="*/ 1790700 h 2635250"/>
                            <a:gd name="connsiteX10" fmla="*/ 520183 w 882650"/>
                            <a:gd name="connsiteY10" fmla="*/ 2122696 h 2635250"/>
                            <a:gd name="connsiteX11" fmla="*/ 519918 w 882650"/>
                            <a:gd name="connsiteY11" fmla="*/ 2492677 h 2635250"/>
                            <a:gd name="connsiteX12" fmla="*/ 865502 w 882650"/>
                            <a:gd name="connsiteY12" fmla="*/ 2499962 h 2635250"/>
                            <a:gd name="connsiteX13" fmla="*/ 865791 w 882650"/>
                            <a:gd name="connsiteY13" fmla="*/ 2519514 h 2635250"/>
                            <a:gd name="connsiteX14" fmla="*/ 514995 w 882650"/>
                            <a:gd name="connsiteY14" fmla="*/ 2522070 h 2635250"/>
                            <a:gd name="connsiteX15" fmla="*/ 498475 w 882650"/>
                            <a:gd name="connsiteY15" fmla="*/ 2635250 h 2635250"/>
                            <a:gd name="connsiteX16" fmla="*/ 127000 w 882650"/>
                            <a:gd name="connsiteY16" fmla="*/ 2622550 h 2635250"/>
                            <a:gd name="connsiteX17" fmla="*/ 136525 w 882650"/>
                            <a:gd name="connsiteY17" fmla="*/ 1162050 h 2635250"/>
                            <a:gd name="connsiteX18" fmla="*/ 88900 w 882650"/>
                            <a:gd name="connsiteY18" fmla="*/ 968375 h 2635250"/>
                            <a:gd name="connsiteX19" fmla="*/ 50800 w 882650"/>
                            <a:gd name="connsiteY19" fmla="*/ 514350 h 2635250"/>
                            <a:gd name="connsiteX20" fmla="*/ 0 w 882650"/>
                            <a:gd name="connsiteY20" fmla="*/ 361950 h 2635250"/>
                            <a:gd name="connsiteX21" fmla="*/ 133350 w 882650"/>
                            <a:gd name="connsiteY21" fmla="*/ 206375 h 2635250"/>
                            <a:gd name="connsiteX22" fmla="*/ 174625 w 882650"/>
                            <a:gd name="connsiteY22" fmla="*/ 0 h 2635250"/>
                            <a:gd name="connsiteX0" fmla="*/ 174625 w 882650"/>
                            <a:gd name="connsiteY0" fmla="*/ 0 h 2635250"/>
                            <a:gd name="connsiteX1" fmla="*/ 552450 w 882650"/>
                            <a:gd name="connsiteY1" fmla="*/ 34925 h 2635250"/>
                            <a:gd name="connsiteX2" fmla="*/ 553358 w 882650"/>
                            <a:gd name="connsiteY2" fmla="*/ 505444 h 2635250"/>
                            <a:gd name="connsiteX3" fmla="*/ 692239 w 882650"/>
                            <a:gd name="connsiteY3" fmla="*/ 502863 h 2635250"/>
                            <a:gd name="connsiteX4" fmla="*/ 693470 w 882650"/>
                            <a:gd name="connsiteY4" fmla="*/ 574429 h 2635250"/>
                            <a:gd name="connsiteX5" fmla="*/ 882650 w 882650"/>
                            <a:gd name="connsiteY5" fmla="*/ 575154 h 2635250"/>
                            <a:gd name="connsiteX6" fmla="*/ 882650 w 882650"/>
                            <a:gd name="connsiteY6" fmla="*/ 1419225 h 2635250"/>
                            <a:gd name="connsiteX7" fmla="*/ 873125 w 882650"/>
                            <a:gd name="connsiteY7" fmla="*/ 1692275 h 2635250"/>
                            <a:gd name="connsiteX8" fmla="*/ 549275 w 882650"/>
                            <a:gd name="connsiteY8" fmla="*/ 1689100 h 2635250"/>
                            <a:gd name="connsiteX9" fmla="*/ 514350 w 882650"/>
                            <a:gd name="connsiteY9" fmla="*/ 1790700 h 2635250"/>
                            <a:gd name="connsiteX10" fmla="*/ 520183 w 882650"/>
                            <a:gd name="connsiteY10" fmla="*/ 2122696 h 2635250"/>
                            <a:gd name="connsiteX11" fmla="*/ 519918 w 882650"/>
                            <a:gd name="connsiteY11" fmla="*/ 2492677 h 2635250"/>
                            <a:gd name="connsiteX12" fmla="*/ 865502 w 882650"/>
                            <a:gd name="connsiteY12" fmla="*/ 2499962 h 2635250"/>
                            <a:gd name="connsiteX13" fmla="*/ 865791 w 882650"/>
                            <a:gd name="connsiteY13" fmla="*/ 2519514 h 2635250"/>
                            <a:gd name="connsiteX14" fmla="*/ 638082 w 882650"/>
                            <a:gd name="connsiteY14" fmla="*/ 2514402 h 2635250"/>
                            <a:gd name="connsiteX15" fmla="*/ 514995 w 882650"/>
                            <a:gd name="connsiteY15" fmla="*/ 2522070 h 2635250"/>
                            <a:gd name="connsiteX16" fmla="*/ 498475 w 882650"/>
                            <a:gd name="connsiteY16" fmla="*/ 2635250 h 2635250"/>
                            <a:gd name="connsiteX17" fmla="*/ 127000 w 882650"/>
                            <a:gd name="connsiteY17" fmla="*/ 2622550 h 2635250"/>
                            <a:gd name="connsiteX18" fmla="*/ 136525 w 882650"/>
                            <a:gd name="connsiteY18" fmla="*/ 1162050 h 2635250"/>
                            <a:gd name="connsiteX19" fmla="*/ 88900 w 882650"/>
                            <a:gd name="connsiteY19" fmla="*/ 968375 h 2635250"/>
                            <a:gd name="connsiteX20" fmla="*/ 50800 w 882650"/>
                            <a:gd name="connsiteY20" fmla="*/ 514350 h 2635250"/>
                            <a:gd name="connsiteX21" fmla="*/ 0 w 882650"/>
                            <a:gd name="connsiteY21" fmla="*/ 361950 h 2635250"/>
                            <a:gd name="connsiteX22" fmla="*/ 133350 w 882650"/>
                            <a:gd name="connsiteY22" fmla="*/ 206375 h 2635250"/>
                            <a:gd name="connsiteX23" fmla="*/ 174625 w 882650"/>
                            <a:gd name="connsiteY23" fmla="*/ 0 h 2635250"/>
                            <a:gd name="connsiteX0" fmla="*/ 174625 w 882650"/>
                            <a:gd name="connsiteY0" fmla="*/ 0 h 2635250"/>
                            <a:gd name="connsiteX1" fmla="*/ 552450 w 882650"/>
                            <a:gd name="connsiteY1" fmla="*/ 34925 h 2635250"/>
                            <a:gd name="connsiteX2" fmla="*/ 553358 w 882650"/>
                            <a:gd name="connsiteY2" fmla="*/ 505444 h 2635250"/>
                            <a:gd name="connsiteX3" fmla="*/ 692239 w 882650"/>
                            <a:gd name="connsiteY3" fmla="*/ 502863 h 2635250"/>
                            <a:gd name="connsiteX4" fmla="*/ 693470 w 882650"/>
                            <a:gd name="connsiteY4" fmla="*/ 574429 h 2635250"/>
                            <a:gd name="connsiteX5" fmla="*/ 882650 w 882650"/>
                            <a:gd name="connsiteY5" fmla="*/ 575154 h 2635250"/>
                            <a:gd name="connsiteX6" fmla="*/ 882650 w 882650"/>
                            <a:gd name="connsiteY6" fmla="*/ 1419225 h 2635250"/>
                            <a:gd name="connsiteX7" fmla="*/ 873125 w 882650"/>
                            <a:gd name="connsiteY7" fmla="*/ 1692275 h 2635250"/>
                            <a:gd name="connsiteX8" fmla="*/ 549275 w 882650"/>
                            <a:gd name="connsiteY8" fmla="*/ 1689100 h 2635250"/>
                            <a:gd name="connsiteX9" fmla="*/ 514350 w 882650"/>
                            <a:gd name="connsiteY9" fmla="*/ 1790700 h 2635250"/>
                            <a:gd name="connsiteX10" fmla="*/ 520183 w 882650"/>
                            <a:gd name="connsiteY10" fmla="*/ 2122696 h 2635250"/>
                            <a:gd name="connsiteX11" fmla="*/ 519918 w 882650"/>
                            <a:gd name="connsiteY11" fmla="*/ 2492677 h 2635250"/>
                            <a:gd name="connsiteX12" fmla="*/ 865502 w 882650"/>
                            <a:gd name="connsiteY12" fmla="*/ 2499962 h 2635250"/>
                            <a:gd name="connsiteX13" fmla="*/ 865791 w 882650"/>
                            <a:gd name="connsiteY13" fmla="*/ 2519514 h 2635250"/>
                            <a:gd name="connsiteX14" fmla="*/ 638082 w 882650"/>
                            <a:gd name="connsiteY14" fmla="*/ 2514402 h 2635250"/>
                            <a:gd name="connsiteX15" fmla="*/ 514995 w 882650"/>
                            <a:gd name="connsiteY15" fmla="*/ 2522070 h 2635250"/>
                            <a:gd name="connsiteX16" fmla="*/ 498475 w 882650"/>
                            <a:gd name="connsiteY16" fmla="*/ 2635250 h 2635250"/>
                            <a:gd name="connsiteX17" fmla="*/ 127000 w 882650"/>
                            <a:gd name="connsiteY17" fmla="*/ 2622550 h 2635250"/>
                            <a:gd name="connsiteX18" fmla="*/ 136525 w 882650"/>
                            <a:gd name="connsiteY18" fmla="*/ 1162050 h 2635250"/>
                            <a:gd name="connsiteX19" fmla="*/ 88900 w 882650"/>
                            <a:gd name="connsiteY19" fmla="*/ 968375 h 2635250"/>
                            <a:gd name="connsiteX20" fmla="*/ 50800 w 882650"/>
                            <a:gd name="connsiteY20" fmla="*/ 514350 h 2635250"/>
                            <a:gd name="connsiteX21" fmla="*/ 0 w 882650"/>
                            <a:gd name="connsiteY21" fmla="*/ 361950 h 2635250"/>
                            <a:gd name="connsiteX22" fmla="*/ 133350 w 882650"/>
                            <a:gd name="connsiteY22" fmla="*/ 206375 h 2635250"/>
                            <a:gd name="connsiteX23" fmla="*/ 174625 w 882650"/>
                            <a:gd name="connsiteY23" fmla="*/ 0 h 2635250"/>
                            <a:gd name="connsiteX0" fmla="*/ 174625 w 882650"/>
                            <a:gd name="connsiteY0" fmla="*/ 0 h 2635250"/>
                            <a:gd name="connsiteX1" fmla="*/ 552450 w 882650"/>
                            <a:gd name="connsiteY1" fmla="*/ 34925 h 2635250"/>
                            <a:gd name="connsiteX2" fmla="*/ 553358 w 882650"/>
                            <a:gd name="connsiteY2" fmla="*/ 505444 h 2635250"/>
                            <a:gd name="connsiteX3" fmla="*/ 692239 w 882650"/>
                            <a:gd name="connsiteY3" fmla="*/ 502863 h 2635250"/>
                            <a:gd name="connsiteX4" fmla="*/ 693470 w 882650"/>
                            <a:gd name="connsiteY4" fmla="*/ 574429 h 2635250"/>
                            <a:gd name="connsiteX5" fmla="*/ 882650 w 882650"/>
                            <a:gd name="connsiteY5" fmla="*/ 575154 h 2635250"/>
                            <a:gd name="connsiteX6" fmla="*/ 882650 w 882650"/>
                            <a:gd name="connsiteY6" fmla="*/ 1419225 h 2635250"/>
                            <a:gd name="connsiteX7" fmla="*/ 873125 w 882650"/>
                            <a:gd name="connsiteY7" fmla="*/ 1692275 h 2635250"/>
                            <a:gd name="connsiteX8" fmla="*/ 549275 w 882650"/>
                            <a:gd name="connsiteY8" fmla="*/ 1689100 h 2635250"/>
                            <a:gd name="connsiteX9" fmla="*/ 514350 w 882650"/>
                            <a:gd name="connsiteY9" fmla="*/ 1790700 h 2635250"/>
                            <a:gd name="connsiteX10" fmla="*/ 520183 w 882650"/>
                            <a:gd name="connsiteY10" fmla="*/ 2122696 h 2635250"/>
                            <a:gd name="connsiteX11" fmla="*/ 519918 w 882650"/>
                            <a:gd name="connsiteY11" fmla="*/ 2492677 h 2635250"/>
                            <a:gd name="connsiteX12" fmla="*/ 865502 w 882650"/>
                            <a:gd name="connsiteY12" fmla="*/ 2499962 h 2635250"/>
                            <a:gd name="connsiteX13" fmla="*/ 865791 w 882650"/>
                            <a:gd name="connsiteY13" fmla="*/ 2519514 h 2635250"/>
                            <a:gd name="connsiteX14" fmla="*/ 514995 w 882650"/>
                            <a:gd name="connsiteY14" fmla="*/ 2522070 h 2635250"/>
                            <a:gd name="connsiteX15" fmla="*/ 498475 w 882650"/>
                            <a:gd name="connsiteY15" fmla="*/ 2635250 h 2635250"/>
                            <a:gd name="connsiteX16" fmla="*/ 127000 w 882650"/>
                            <a:gd name="connsiteY16" fmla="*/ 2622550 h 2635250"/>
                            <a:gd name="connsiteX17" fmla="*/ 136525 w 882650"/>
                            <a:gd name="connsiteY17" fmla="*/ 1162050 h 2635250"/>
                            <a:gd name="connsiteX18" fmla="*/ 88900 w 882650"/>
                            <a:gd name="connsiteY18" fmla="*/ 968375 h 2635250"/>
                            <a:gd name="connsiteX19" fmla="*/ 50800 w 882650"/>
                            <a:gd name="connsiteY19" fmla="*/ 514350 h 2635250"/>
                            <a:gd name="connsiteX20" fmla="*/ 0 w 882650"/>
                            <a:gd name="connsiteY20" fmla="*/ 361950 h 2635250"/>
                            <a:gd name="connsiteX21" fmla="*/ 133350 w 882650"/>
                            <a:gd name="connsiteY21" fmla="*/ 206375 h 2635250"/>
                            <a:gd name="connsiteX22" fmla="*/ 174625 w 882650"/>
                            <a:gd name="connsiteY22" fmla="*/ 0 h 2635250"/>
                            <a:gd name="connsiteX0" fmla="*/ 174625 w 882650"/>
                            <a:gd name="connsiteY0" fmla="*/ 0 h 2635250"/>
                            <a:gd name="connsiteX1" fmla="*/ 552450 w 882650"/>
                            <a:gd name="connsiteY1" fmla="*/ 34925 h 2635250"/>
                            <a:gd name="connsiteX2" fmla="*/ 553358 w 882650"/>
                            <a:gd name="connsiteY2" fmla="*/ 505444 h 2635250"/>
                            <a:gd name="connsiteX3" fmla="*/ 692239 w 882650"/>
                            <a:gd name="connsiteY3" fmla="*/ 502863 h 2635250"/>
                            <a:gd name="connsiteX4" fmla="*/ 693470 w 882650"/>
                            <a:gd name="connsiteY4" fmla="*/ 574429 h 2635250"/>
                            <a:gd name="connsiteX5" fmla="*/ 882650 w 882650"/>
                            <a:gd name="connsiteY5" fmla="*/ 575154 h 2635250"/>
                            <a:gd name="connsiteX6" fmla="*/ 882650 w 882650"/>
                            <a:gd name="connsiteY6" fmla="*/ 1419225 h 2635250"/>
                            <a:gd name="connsiteX7" fmla="*/ 873125 w 882650"/>
                            <a:gd name="connsiteY7" fmla="*/ 1692275 h 2635250"/>
                            <a:gd name="connsiteX8" fmla="*/ 549275 w 882650"/>
                            <a:gd name="connsiteY8" fmla="*/ 1689100 h 2635250"/>
                            <a:gd name="connsiteX9" fmla="*/ 514350 w 882650"/>
                            <a:gd name="connsiteY9" fmla="*/ 1790700 h 2635250"/>
                            <a:gd name="connsiteX10" fmla="*/ 520183 w 882650"/>
                            <a:gd name="connsiteY10" fmla="*/ 2122696 h 2635250"/>
                            <a:gd name="connsiteX11" fmla="*/ 519918 w 882650"/>
                            <a:gd name="connsiteY11" fmla="*/ 2492677 h 2635250"/>
                            <a:gd name="connsiteX12" fmla="*/ 865502 w 882650"/>
                            <a:gd name="connsiteY12" fmla="*/ 2499962 h 2635250"/>
                            <a:gd name="connsiteX13" fmla="*/ 865791 w 882650"/>
                            <a:gd name="connsiteY13" fmla="*/ 2519514 h 2635250"/>
                            <a:gd name="connsiteX14" fmla="*/ 514995 w 882650"/>
                            <a:gd name="connsiteY14" fmla="*/ 2522070 h 2635250"/>
                            <a:gd name="connsiteX15" fmla="*/ 498475 w 882650"/>
                            <a:gd name="connsiteY15" fmla="*/ 2635250 h 2635250"/>
                            <a:gd name="connsiteX16" fmla="*/ 127000 w 882650"/>
                            <a:gd name="connsiteY16" fmla="*/ 2622550 h 2635250"/>
                            <a:gd name="connsiteX17" fmla="*/ 136525 w 882650"/>
                            <a:gd name="connsiteY17" fmla="*/ 1162050 h 2635250"/>
                            <a:gd name="connsiteX18" fmla="*/ 88900 w 882650"/>
                            <a:gd name="connsiteY18" fmla="*/ 968375 h 2635250"/>
                            <a:gd name="connsiteX19" fmla="*/ 50800 w 882650"/>
                            <a:gd name="connsiteY19" fmla="*/ 514350 h 2635250"/>
                            <a:gd name="connsiteX20" fmla="*/ 0 w 882650"/>
                            <a:gd name="connsiteY20" fmla="*/ 361950 h 2635250"/>
                            <a:gd name="connsiteX21" fmla="*/ 133350 w 882650"/>
                            <a:gd name="connsiteY21" fmla="*/ 206375 h 2635250"/>
                            <a:gd name="connsiteX22" fmla="*/ 174625 w 882650"/>
                            <a:gd name="connsiteY22" fmla="*/ 0 h 2635250"/>
                            <a:gd name="connsiteX0" fmla="*/ 174625 w 882650"/>
                            <a:gd name="connsiteY0" fmla="*/ 0 h 2635250"/>
                            <a:gd name="connsiteX1" fmla="*/ 552450 w 882650"/>
                            <a:gd name="connsiteY1" fmla="*/ 34925 h 2635250"/>
                            <a:gd name="connsiteX2" fmla="*/ 553358 w 882650"/>
                            <a:gd name="connsiteY2" fmla="*/ 505444 h 2635250"/>
                            <a:gd name="connsiteX3" fmla="*/ 692239 w 882650"/>
                            <a:gd name="connsiteY3" fmla="*/ 502863 h 2635250"/>
                            <a:gd name="connsiteX4" fmla="*/ 693470 w 882650"/>
                            <a:gd name="connsiteY4" fmla="*/ 574429 h 2635250"/>
                            <a:gd name="connsiteX5" fmla="*/ 882650 w 882650"/>
                            <a:gd name="connsiteY5" fmla="*/ 575154 h 2635250"/>
                            <a:gd name="connsiteX6" fmla="*/ 882650 w 882650"/>
                            <a:gd name="connsiteY6" fmla="*/ 1419225 h 2635250"/>
                            <a:gd name="connsiteX7" fmla="*/ 873125 w 882650"/>
                            <a:gd name="connsiteY7" fmla="*/ 1692275 h 2635250"/>
                            <a:gd name="connsiteX8" fmla="*/ 549275 w 882650"/>
                            <a:gd name="connsiteY8" fmla="*/ 1689100 h 2635250"/>
                            <a:gd name="connsiteX9" fmla="*/ 514350 w 882650"/>
                            <a:gd name="connsiteY9" fmla="*/ 1790700 h 2635250"/>
                            <a:gd name="connsiteX10" fmla="*/ 520183 w 882650"/>
                            <a:gd name="connsiteY10" fmla="*/ 2122696 h 2635250"/>
                            <a:gd name="connsiteX11" fmla="*/ 519918 w 882650"/>
                            <a:gd name="connsiteY11" fmla="*/ 2492677 h 2635250"/>
                            <a:gd name="connsiteX12" fmla="*/ 865502 w 882650"/>
                            <a:gd name="connsiteY12" fmla="*/ 2499962 h 2635250"/>
                            <a:gd name="connsiteX13" fmla="*/ 864560 w 882650"/>
                            <a:gd name="connsiteY13" fmla="*/ 2523348 h 2635250"/>
                            <a:gd name="connsiteX14" fmla="*/ 514995 w 882650"/>
                            <a:gd name="connsiteY14" fmla="*/ 2522070 h 2635250"/>
                            <a:gd name="connsiteX15" fmla="*/ 498475 w 882650"/>
                            <a:gd name="connsiteY15" fmla="*/ 2635250 h 2635250"/>
                            <a:gd name="connsiteX16" fmla="*/ 127000 w 882650"/>
                            <a:gd name="connsiteY16" fmla="*/ 2622550 h 2635250"/>
                            <a:gd name="connsiteX17" fmla="*/ 136525 w 882650"/>
                            <a:gd name="connsiteY17" fmla="*/ 1162050 h 2635250"/>
                            <a:gd name="connsiteX18" fmla="*/ 88900 w 882650"/>
                            <a:gd name="connsiteY18" fmla="*/ 968375 h 2635250"/>
                            <a:gd name="connsiteX19" fmla="*/ 50800 w 882650"/>
                            <a:gd name="connsiteY19" fmla="*/ 514350 h 2635250"/>
                            <a:gd name="connsiteX20" fmla="*/ 0 w 882650"/>
                            <a:gd name="connsiteY20" fmla="*/ 361950 h 2635250"/>
                            <a:gd name="connsiteX21" fmla="*/ 133350 w 882650"/>
                            <a:gd name="connsiteY21" fmla="*/ 206375 h 2635250"/>
                            <a:gd name="connsiteX22" fmla="*/ 174625 w 882650"/>
                            <a:gd name="connsiteY22" fmla="*/ 0 h 2635250"/>
                            <a:gd name="connsiteX0" fmla="*/ 174625 w 882650"/>
                            <a:gd name="connsiteY0" fmla="*/ 0 h 2635250"/>
                            <a:gd name="connsiteX1" fmla="*/ 552450 w 882650"/>
                            <a:gd name="connsiteY1" fmla="*/ 34925 h 2635250"/>
                            <a:gd name="connsiteX2" fmla="*/ 553358 w 882650"/>
                            <a:gd name="connsiteY2" fmla="*/ 505444 h 2635250"/>
                            <a:gd name="connsiteX3" fmla="*/ 692239 w 882650"/>
                            <a:gd name="connsiteY3" fmla="*/ 502863 h 2635250"/>
                            <a:gd name="connsiteX4" fmla="*/ 693470 w 882650"/>
                            <a:gd name="connsiteY4" fmla="*/ 574429 h 2635250"/>
                            <a:gd name="connsiteX5" fmla="*/ 882650 w 882650"/>
                            <a:gd name="connsiteY5" fmla="*/ 575154 h 2635250"/>
                            <a:gd name="connsiteX6" fmla="*/ 882650 w 882650"/>
                            <a:gd name="connsiteY6" fmla="*/ 1419225 h 2635250"/>
                            <a:gd name="connsiteX7" fmla="*/ 873125 w 882650"/>
                            <a:gd name="connsiteY7" fmla="*/ 1692275 h 2635250"/>
                            <a:gd name="connsiteX8" fmla="*/ 549275 w 882650"/>
                            <a:gd name="connsiteY8" fmla="*/ 1689100 h 2635250"/>
                            <a:gd name="connsiteX9" fmla="*/ 514350 w 882650"/>
                            <a:gd name="connsiteY9" fmla="*/ 1790700 h 2635250"/>
                            <a:gd name="connsiteX10" fmla="*/ 520183 w 882650"/>
                            <a:gd name="connsiteY10" fmla="*/ 2122696 h 2635250"/>
                            <a:gd name="connsiteX11" fmla="*/ 519918 w 882650"/>
                            <a:gd name="connsiteY11" fmla="*/ 2492677 h 2635250"/>
                            <a:gd name="connsiteX12" fmla="*/ 865502 w 882650"/>
                            <a:gd name="connsiteY12" fmla="*/ 2498684 h 2635250"/>
                            <a:gd name="connsiteX13" fmla="*/ 864560 w 882650"/>
                            <a:gd name="connsiteY13" fmla="*/ 2523348 h 2635250"/>
                            <a:gd name="connsiteX14" fmla="*/ 514995 w 882650"/>
                            <a:gd name="connsiteY14" fmla="*/ 2522070 h 2635250"/>
                            <a:gd name="connsiteX15" fmla="*/ 498475 w 882650"/>
                            <a:gd name="connsiteY15" fmla="*/ 2635250 h 2635250"/>
                            <a:gd name="connsiteX16" fmla="*/ 127000 w 882650"/>
                            <a:gd name="connsiteY16" fmla="*/ 2622550 h 2635250"/>
                            <a:gd name="connsiteX17" fmla="*/ 136525 w 882650"/>
                            <a:gd name="connsiteY17" fmla="*/ 1162050 h 2635250"/>
                            <a:gd name="connsiteX18" fmla="*/ 88900 w 882650"/>
                            <a:gd name="connsiteY18" fmla="*/ 968375 h 2635250"/>
                            <a:gd name="connsiteX19" fmla="*/ 50800 w 882650"/>
                            <a:gd name="connsiteY19" fmla="*/ 514350 h 2635250"/>
                            <a:gd name="connsiteX20" fmla="*/ 0 w 882650"/>
                            <a:gd name="connsiteY20" fmla="*/ 361950 h 2635250"/>
                            <a:gd name="connsiteX21" fmla="*/ 133350 w 882650"/>
                            <a:gd name="connsiteY21" fmla="*/ 206375 h 2635250"/>
                            <a:gd name="connsiteX22" fmla="*/ 174625 w 882650"/>
                            <a:gd name="connsiteY22" fmla="*/ 0 h 2635250"/>
                            <a:gd name="connsiteX0" fmla="*/ 174625 w 882650"/>
                            <a:gd name="connsiteY0" fmla="*/ 0 h 2635250"/>
                            <a:gd name="connsiteX1" fmla="*/ 552450 w 882650"/>
                            <a:gd name="connsiteY1" fmla="*/ 34925 h 2635250"/>
                            <a:gd name="connsiteX2" fmla="*/ 553358 w 882650"/>
                            <a:gd name="connsiteY2" fmla="*/ 505444 h 2635250"/>
                            <a:gd name="connsiteX3" fmla="*/ 692239 w 882650"/>
                            <a:gd name="connsiteY3" fmla="*/ 502863 h 2635250"/>
                            <a:gd name="connsiteX4" fmla="*/ 693470 w 882650"/>
                            <a:gd name="connsiteY4" fmla="*/ 574429 h 2635250"/>
                            <a:gd name="connsiteX5" fmla="*/ 882650 w 882650"/>
                            <a:gd name="connsiteY5" fmla="*/ 575154 h 2635250"/>
                            <a:gd name="connsiteX6" fmla="*/ 882650 w 882650"/>
                            <a:gd name="connsiteY6" fmla="*/ 1419225 h 2635250"/>
                            <a:gd name="connsiteX7" fmla="*/ 873125 w 882650"/>
                            <a:gd name="connsiteY7" fmla="*/ 1692275 h 2635250"/>
                            <a:gd name="connsiteX8" fmla="*/ 549275 w 882650"/>
                            <a:gd name="connsiteY8" fmla="*/ 1689100 h 2635250"/>
                            <a:gd name="connsiteX9" fmla="*/ 514350 w 882650"/>
                            <a:gd name="connsiteY9" fmla="*/ 1790700 h 2635250"/>
                            <a:gd name="connsiteX10" fmla="*/ 520183 w 882650"/>
                            <a:gd name="connsiteY10" fmla="*/ 2122696 h 2635250"/>
                            <a:gd name="connsiteX11" fmla="*/ 519918 w 882650"/>
                            <a:gd name="connsiteY11" fmla="*/ 2492677 h 2635250"/>
                            <a:gd name="connsiteX12" fmla="*/ 865502 w 882650"/>
                            <a:gd name="connsiteY12" fmla="*/ 2498684 h 2635250"/>
                            <a:gd name="connsiteX13" fmla="*/ 864560 w 882650"/>
                            <a:gd name="connsiteY13" fmla="*/ 2523348 h 2635250"/>
                            <a:gd name="connsiteX14" fmla="*/ 514995 w 882650"/>
                            <a:gd name="connsiteY14" fmla="*/ 2522070 h 2635250"/>
                            <a:gd name="connsiteX15" fmla="*/ 498475 w 882650"/>
                            <a:gd name="connsiteY15" fmla="*/ 2635250 h 2635250"/>
                            <a:gd name="connsiteX16" fmla="*/ 127000 w 882650"/>
                            <a:gd name="connsiteY16" fmla="*/ 2627662 h 2635250"/>
                            <a:gd name="connsiteX17" fmla="*/ 136525 w 882650"/>
                            <a:gd name="connsiteY17" fmla="*/ 1162050 h 2635250"/>
                            <a:gd name="connsiteX18" fmla="*/ 88900 w 882650"/>
                            <a:gd name="connsiteY18" fmla="*/ 968375 h 2635250"/>
                            <a:gd name="connsiteX19" fmla="*/ 50800 w 882650"/>
                            <a:gd name="connsiteY19" fmla="*/ 514350 h 2635250"/>
                            <a:gd name="connsiteX20" fmla="*/ 0 w 882650"/>
                            <a:gd name="connsiteY20" fmla="*/ 361950 h 2635250"/>
                            <a:gd name="connsiteX21" fmla="*/ 133350 w 882650"/>
                            <a:gd name="connsiteY21" fmla="*/ 206375 h 2635250"/>
                            <a:gd name="connsiteX22" fmla="*/ 174625 w 882650"/>
                            <a:gd name="connsiteY22" fmla="*/ 0 h 2635250"/>
                            <a:gd name="connsiteX0" fmla="*/ 174625 w 882650"/>
                            <a:gd name="connsiteY0" fmla="*/ 0 h 2630138"/>
                            <a:gd name="connsiteX1" fmla="*/ 552450 w 882650"/>
                            <a:gd name="connsiteY1" fmla="*/ 34925 h 2630138"/>
                            <a:gd name="connsiteX2" fmla="*/ 553358 w 882650"/>
                            <a:gd name="connsiteY2" fmla="*/ 505444 h 2630138"/>
                            <a:gd name="connsiteX3" fmla="*/ 692239 w 882650"/>
                            <a:gd name="connsiteY3" fmla="*/ 502863 h 2630138"/>
                            <a:gd name="connsiteX4" fmla="*/ 693470 w 882650"/>
                            <a:gd name="connsiteY4" fmla="*/ 574429 h 2630138"/>
                            <a:gd name="connsiteX5" fmla="*/ 882650 w 882650"/>
                            <a:gd name="connsiteY5" fmla="*/ 575154 h 2630138"/>
                            <a:gd name="connsiteX6" fmla="*/ 882650 w 882650"/>
                            <a:gd name="connsiteY6" fmla="*/ 1419225 h 2630138"/>
                            <a:gd name="connsiteX7" fmla="*/ 873125 w 882650"/>
                            <a:gd name="connsiteY7" fmla="*/ 1692275 h 2630138"/>
                            <a:gd name="connsiteX8" fmla="*/ 549275 w 882650"/>
                            <a:gd name="connsiteY8" fmla="*/ 1689100 h 2630138"/>
                            <a:gd name="connsiteX9" fmla="*/ 514350 w 882650"/>
                            <a:gd name="connsiteY9" fmla="*/ 1790700 h 2630138"/>
                            <a:gd name="connsiteX10" fmla="*/ 520183 w 882650"/>
                            <a:gd name="connsiteY10" fmla="*/ 2122696 h 2630138"/>
                            <a:gd name="connsiteX11" fmla="*/ 519918 w 882650"/>
                            <a:gd name="connsiteY11" fmla="*/ 2492677 h 2630138"/>
                            <a:gd name="connsiteX12" fmla="*/ 865502 w 882650"/>
                            <a:gd name="connsiteY12" fmla="*/ 2498684 h 2630138"/>
                            <a:gd name="connsiteX13" fmla="*/ 864560 w 882650"/>
                            <a:gd name="connsiteY13" fmla="*/ 2523348 h 2630138"/>
                            <a:gd name="connsiteX14" fmla="*/ 514995 w 882650"/>
                            <a:gd name="connsiteY14" fmla="*/ 2522070 h 2630138"/>
                            <a:gd name="connsiteX15" fmla="*/ 500937 w 882650"/>
                            <a:gd name="connsiteY15" fmla="*/ 2630138 h 2630138"/>
                            <a:gd name="connsiteX16" fmla="*/ 127000 w 882650"/>
                            <a:gd name="connsiteY16" fmla="*/ 2627662 h 2630138"/>
                            <a:gd name="connsiteX17" fmla="*/ 136525 w 882650"/>
                            <a:gd name="connsiteY17" fmla="*/ 1162050 h 2630138"/>
                            <a:gd name="connsiteX18" fmla="*/ 88900 w 882650"/>
                            <a:gd name="connsiteY18" fmla="*/ 968375 h 2630138"/>
                            <a:gd name="connsiteX19" fmla="*/ 50800 w 882650"/>
                            <a:gd name="connsiteY19" fmla="*/ 514350 h 2630138"/>
                            <a:gd name="connsiteX20" fmla="*/ 0 w 882650"/>
                            <a:gd name="connsiteY20" fmla="*/ 361950 h 2630138"/>
                            <a:gd name="connsiteX21" fmla="*/ 133350 w 882650"/>
                            <a:gd name="connsiteY21" fmla="*/ 206375 h 2630138"/>
                            <a:gd name="connsiteX22" fmla="*/ 174625 w 882650"/>
                            <a:gd name="connsiteY22" fmla="*/ 0 h 2630138"/>
                            <a:gd name="connsiteX0" fmla="*/ 174625 w 882650"/>
                            <a:gd name="connsiteY0" fmla="*/ 0 h 2630138"/>
                            <a:gd name="connsiteX1" fmla="*/ 552450 w 882650"/>
                            <a:gd name="connsiteY1" fmla="*/ 34925 h 2630138"/>
                            <a:gd name="connsiteX2" fmla="*/ 553358 w 882650"/>
                            <a:gd name="connsiteY2" fmla="*/ 505444 h 2630138"/>
                            <a:gd name="connsiteX3" fmla="*/ 692239 w 882650"/>
                            <a:gd name="connsiteY3" fmla="*/ 502863 h 2630138"/>
                            <a:gd name="connsiteX4" fmla="*/ 693470 w 882650"/>
                            <a:gd name="connsiteY4" fmla="*/ 574429 h 2630138"/>
                            <a:gd name="connsiteX5" fmla="*/ 882650 w 882650"/>
                            <a:gd name="connsiteY5" fmla="*/ 575154 h 2630138"/>
                            <a:gd name="connsiteX6" fmla="*/ 865418 w 882650"/>
                            <a:gd name="connsiteY6" fmla="*/ 1420504 h 2630138"/>
                            <a:gd name="connsiteX7" fmla="*/ 873125 w 882650"/>
                            <a:gd name="connsiteY7" fmla="*/ 1692275 h 2630138"/>
                            <a:gd name="connsiteX8" fmla="*/ 549275 w 882650"/>
                            <a:gd name="connsiteY8" fmla="*/ 1689100 h 2630138"/>
                            <a:gd name="connsiteX9" fmla="*/ 514350 w 882650"/>
                            <a:gd name="connsiteY9" fmla="*/ 1790700 h 2630138"/>
                            <a:gd name="connsiteX10" fmla="*/ 520183 w 882650"/>
                            <a:gd name="connsiteY10" fmla="*/ 2122696 h 2630138"/>
                            <a:gd name="connsiteX11" fmla="*/ 519918 w 882650"/>
                            <a:gd name="connsiteY11" fmla="*/ 2492677 h 2630138"/>
                            <a:gd name="connsiteX12" fmla="*/ 865502 w 882650"/>
                            <a:gd name="connsiteY12" fmla="*/ 2498684 h 2630138"/>
                            <a:gd name="connsiteX13" fmla="*/ 864560 w 882650"/>
                            <a:gd name="connsiteY13" fmla="*/ 2523348 h 2630138"/>
                            <a:gd name="connsiteX14" fmla="*/ 514995 w 882650"/>
                            <a:gd name="connsiteY14" fmla="*/ 2522070 h 2630138"/>
                            <a:gd name="connsiteX15" fmla="*/ 500937 w 882650"/>
                            <a:gd name="connsiteY15" fmla="*/ 2630138 h 2630138"/>
                            <a:gd name="connsiteX16" fmla="*/ 127000 w 882650"/>
                            <a:gd name="connsiteY16" fmla="*/ 2627662 h 2630138"/>
                            <a:gd name="connsiteX17" fmla="*/ 136525 w 882650"/>
                            <a:gd name="connsiteY17" fmla="*/ 1162050 h 2630138"/>
                            <a:gd name="connsiteX18" fmla="*/ 88900 w 882650"/>
                            <a:gd name="connsiteY18" fmla="*/ 968375 h 2630138"/>
                            <a:gd name="connsiteX19" fmla="*/ 50800 w 882650"/>
                            <a:gd name="connsiteY19" fmla="*/ 514350 h 2630138"/>
                            <a:gd name="connsiteX20" fmla="*/ 0 w 882650"/>
                            <a:gd name="connsiteY20" fmla="*/ 361950 h 2630138"/>
                            <a:gd name="connsiteX21" fmla="*/ 133350 w 882650"/>
                            <a:gd name="connsiteY21" fmla="*/ 206375 h 2630138"/>
                            <a:gd name="connsiteX22" fmla="*/ 174625 w 882650"/>
                            <a:gd name="connsiteY22" fmla="*/ 0 h 2630138"/>
                            <a:gd name="connsiteX0" fmla="*/ 174625 w 882650"/>
                            <a:gd name="connsiteY0" fmla="*/ 0 h 2630138"/>
                            <a:gd name="connsiteX1" fmla="*/ 552450 w 882650"/>
                            <a:gd name="connsiteY1" fmla="*/ 34925 h 2630138"/>
                            <a:gd name="connsiteX2" fmla="*/ 553358 w 882650"/>
                            <a:gd name="connsiteY2" fmla="*/ 505444 h 2630138"/>
                            <a:gd name="connsiteX3" fmla="*/ 692239 w 882650"/>
                            <a:gd name="connsiteY3" fmla="*/ 502863 h 2630138"/>
                            <a:gd name="connsiteX4" fmla="*/ 693470 w 882650"/>
                            <a:gd name="connsiteY4" fmla="*/ 574429 h 2630138"/>
                            <a:gd name="connsiteX5" fmla="*/ 882650 w 882650"/>
                            <a:gd name="connsiteY5" fmla="*/ 575154 h 2630138"/>
                            <a:gd name="connsiteX6" fmla="*/ 865418 w 882650"/>
                            <a:gd name="connsiteY6" fmla="*/ 1420504 h 2630138"/>
                            <a:gd name="connsiteX7" fmla="*/ 865740 w 882650"/>
                            <a:gd name="connsiteY7" fmla="*/ 1693554 h 2630138"/>
                            <a:gd name="connsiteX8" fmla="*/ 549275 w 882650"/>
                            <a:gd name="connsiteY8" fmla="*/ 1689100 h 2630138"/>
                            <a:gd name="connsiteX9" fmla="*/ 514350 w 882650"/>
                            <a:gd name="connsiteY9" fmla="*/ 1790700 h 2630138"/>
                            <a:gd name="connsiteX10" fmla="*/ 520183 w 882650"/>
                            <a:gd name="connsiteY10" fmla="*/ 2122696 h 2630138"/>
                            <a:gd name="connsiteX11" fmla="*/ 519918 w 882650"/>
                            <a:gd name="connsiteY11" fmla="*/ 2492677 h 2630138"/>
                            <a:gd name="connsiteX12" fmla="*/ 865502 w 882650"/>
                            <a:gd name="connsiteY12" fmla="*/ 2498684 h 2630138"/>
                            <a:gd name="connsiteX13" fmla="*/ 864560 w 882650"/>
                            <a:gd name="connsiteY13" fmla="*/ 2523348 h 2630138"/>
                            <a:gd name="connsiteX14" fmla="*/ 514995 w 882650"/>
                            <a:gd name="connsiteY14" fmla="*/ 2522070 h 2630138"/>
                            <a:gd name="connsiteX15" fmla="*/ 500937 w 882650"/>
                            <a:gd name="connsiteY15" fmla="*/ 2630138 h 2630138"/>
                            <a:gd name="connsiteX16" fmla="*/ 127000 w 882650"/>
                            <a:gd name="connsiteY16" fmla="*/ 2627662 h 2630138"/>
                            <a:gd name="connsiteX17" fmla="*/ 136525 w 882650"/>
                            <a:gd name="connsiteY17" fmla="*/ 1162050 h 2630138"/>
                            <a:gd name="connsiteX18" fmla="*/ 88900 w 882650"/>
                            <a:gd name="connsiteY18" fmla="*/ 968375 h 2630138"/>
                            <a:gd name="connsiteX19" fmla="*/ 50800 w 882650"/>
                            <a:gd name="connsiteY19" fmla="*/ 514350 h 2630138"/>
                            <a:gd name="connsiteX20" fmla="*/ 0 w 882650"/>
                            <a:gd name="connsiteY20" fmla="*/ 361950 h 2630138"/>
                            <a:gd name="connsiteX21" fmla="*/ 133350 w 882650"/>
                            <a:gd name="connsiteY21" fmla="*/ 206375 h 2630138"/>
                            <a:gd name="connsiteX22" fmla="*/ 174625 w 882650"/>
                            <a:gd name="connsiteY22" fmla="*/ 0 h 2630138"/>
                            <a:gd name="connsiteX0" fmla="*/ 174625 w 882650"/>
                            <a:gd name="connsiteY0" fmla="*/ 0 h 2630138"/>
                            <a:gd name="connsiteX1" fmla="*/ 552450 w 882650"/>
                            <a:gd name="connsiteY1" fmla="*/ 34925 h 2630138"/>
                            <a:gd name="connsiteX2" fmla="*/ 553358 w 882650"/>
                            <a:gd name="connsiteY2" fmla="*/ 505444 h 2630138"/>
                            <a:gd name="connsiteX3" fmla="*/ 692239 w 882650"/>
                            <a:gd name="connsiteY3" fmla="*/ 502863 h 2630138"/>
                            <a:gd name="connsiteX4" fmla="*/ 693470 w 882650"/>
                            <a:gd name="connsiteY4" fmla="*/ 574429 h 2630138"/>
                            <a:gd name="connsiteX5" fmla="*/ 882650 w 882650"/>
                            <a:gd name="connsiteY5" fmla="*/ 575154 h 2630138"/>
                            <a:gd name="connsiteX6" fmla="*/ 870342 w 882650"/>
                            <a:gd name="connsiteY6" fmla="*/ 1420504 h 2630138"/>
                            <a:gd name="connsiteX7" fmla="*/ 865740 w 882650"/>
                            <a:gd name="connsiteY7" fmla="*/ 1693554 h 2630138"/>
                            <a:gd name="connsiteX8" fmla="*/ 549275 w 882650"/>
                            <a:gd name="connsiteY8" fmla="*/ 1689100 h 2630138"/>
                            <a:gd name="connsiteX9" fmla="*/ 514350 w 882650"/>
                            <a:gd name="connsiteY9" fmla="*/ 1790700 h 2630138"/>
                            <a:gd name="connsiteX10" fmla="*/ 520183 w 882650"/>
                            <a:gd name="connsiteY10" fmla="*/ 2122696 h 2630138"/>
                            <a:gd name="connsiteX11" fmla="*/ 519918 w 882650"/>
                            <a:gd name="connsiteY11" fmla="*/ 2492677 h 2630138"/>
                            <a:gd name="connsiteX12" fmla="*/ 865502 w 882650"/>
                            <a:gd name="connsiteY12" fmla="*/ 2498684 h 2630138"/>
                            <a:gd name="connsiteX13" fmla="*/ 864560 w 882650"/>
                            <a:gd name="connsiteY13" fmla="*/ 2523348 h 2630138"/>
                            <a:gd name="connsiteX14" fmla="*/ 514995 w 882650"/>
                            <a:gd name="connsiteY14" fmla="*/ 2522070 h 2630138"/>
                            <a:gd name="connsiteX15" fmla="*/ 500937 w 882650"/>
                            <a:gd name="connsiteY15" fmla="*/ 2630138 h 2630138"/>
                            <a:gd name="connsiteX16" fmla="*/ 127000 w 882650"/>
                            <a:gd name="connsiteY16" fmla="*/ 2627662 h 2630138"/>
                            <a:gd name="connsiteX17" fmla="*/ 136525 w 882650"/>
                            <a:gd name="connsiteY17" fmla="*/ 1162050 h 2630138"/>
                            <a:gd name="connsiteX18" fmla="*/ 88900 w 882650"/>
                            <a:gd name="connsiteY18" fmla="*/ 968375 h 2630138"/>
                            <a:gd name="connsiteX19" fmla="*/ 50800 w 882650"/>
                            <a:gd name="connsiteY19" fmla="*/ 514350 h 2630138"/>
                            <a:gd name="connsiteX20" fmla="*/ 0 w 882650"/>
                            <a:gd name="connsiteY20" fmla="*/ 361950 h 2630138"/>
                            <a:gd name="connsiteX21" fmla="*/ 133350 w 882650"/>
                            <a:gd name="connsiteY21" fmla="*/ 206375 h 2630138"/>
                            <a:gd name="connsiteX22" fmla="*/ 174625 w 882650"/>
                            <a:gd name="connsiteY22" fmla="*/ 0 h 2630138"/>
                            <a:gd name="connsiteX0" fmla="*/ 174625 w 877727"/>
                            <a:gd name="connsiteY0" fmla="*/ 0 h 2630138"/>
                            <a:gd name="connsiteX1" fmla="*/ 552450 w 877727"/>
                            <a:gd name="connsiteY1" fmla="*/ 34925 h 2630138"/>
                            <a:gd name="connsiteX2" fmla="*/ 553358 w 877727"/>
                            <a:gd name="connsiteY2" fmla="*/ 505444 h 2630138"/>
                            <a:gd name="connsiteX3" fmla="*/ 692239 w 877727"/>
                            <a:gd name="connsiteY3" fmla="*/ 502863 h 2630138"/>
                            <a:gd name="connsiteX4" fmla="*/ 693470 w 877727"/>
                            <a:gd name="connsiteY4" fmla="*/ 574429 h 2630138"/>
                            <a:gd name="connsiteX5" fmla="*/ 877727 w 877727"/>
                            <a:gd name="connsiteY5" fmla="*/ 576432 h 2630138"/>
                            <a:gd name="connsiteX6" fmla="*/ 870342 w 877727"/>
                            <a:gd name="connsiteY6" fmla="*/ 1420504 h 2630138"/>
                            <a:gd name="connsiteX7" fmla="*/ 865740 w 877727"/>
                            <a:gd name="connsiteY7" fmla="*/ 1693554 h 2630138"/>
                            <a:gd name="connsiteX8" fmla="*/ 549275 w 877727"/>
                            <a:gd name="connsiteY8" fmla="*/ 1689100 h 2630138"/>
                            <a:gd name="connsiteX9" fmla="*/ 514350 w 877727"/>
                            <a:gd name="connsiteY9" fmla="*/ 1790700 h 2630138"/>
                            <a:gd name="connsiteX10" fmla="*/ 520183 w 877727"/>
                            <a:gd name="connsiteY10" fmla="*/ 2122696 h 2630138"/>
                            <a:gd name="connsiteX11" fmla="*/ 519918 w 877727"/>
                            <a:gd name="connsiteY11" fmla="*/ 2492677 h 2630138"/>
                            <a:gd name="connsiteX12" fmla="*/ 865502 w 877727"/>
                            <a:gd name="connsiteY12" fmla="*/ 2498684 h 2630138"/>
                            <a:gd name="connsiteX13" fmla="*/ 864560 w 877727"/>
                            <a:gd name="connsiteY13" fmla="*/ 2523348 h 2630138"/>
                            <a:gd name="connsiteX14" fmla="*/ 514995 w 877727"/>
                            <a:gd name="connsiteY14" fmla="*/ 2522070 h 2630138"/>
                            <a:gd name="connsiteX15" fmla="*/ 500937 w 877727"/>
                            <a:gd name="connsiteY15" fmla="*/ 2630138 h 2630138"/>
                            <a:gd name="connsiteX16" fmla="*/ 127000 w 877727"/>
                            <a:gd name="connsiteY16" fmla="*/ 2627662 h 2630138"/>
                            <a:gd name="connsiteX17" fmla="*/ 136525 w 877727"/>
                            <a:gd name="connsiteY17" fmla="*/ 1162050 h 2630138"/>
                            <a:gd name="connsiteX18" fmla="*/ 88900 w 877727"/>
                            <a:gd name="connsiteY18" fmla="*/ 968375 h 2630138"/>
                            <a:gd name="connsiteX19" fmla="*/ 50800 w 877727"/>
                            <a:gd name="connsiteY19" fmla="*/ 514350 h 2630138"/>
                            <a:gd name="connsiteX20" fmla="*/ 0 w 877727"/>
                            <a:gd name="connsiteY20" fmla="*/ 361950 h 2630138"/>
                            <a:gd name="connsiteX21" fmla="*/ 133350 w 877727"/>
                            <a:gd name="connsiteY21" fmla="*/ 206375 h 2630138"/>
                            <a:gd name="connsiteX22" fmla="*/ 174625 w 877727"/>
                            <a:gd name="connsiteY22" fmla="*/ 0 h 2630138"/>
                            <a:gd name="connsiteX0" fmla="*/ 174625 w 903033"/>
                            <a:gd name="connsiteY0" fmla="*/ 0 h 2630138"/>
                            <a:gd name="connsiteX1" fmla="*/ 552450 w 903033"/>
                            <a:gd name="connsiteY1" fmla="*/ 34925 h 2630138"/>
                            <a:gd name="connsiteX2" fmla="*/ 553358 w 903033"/>
                            <a:gd name="connsiteY2" fmla="*/ 505444 h 2630138"/>
                            <a:gd name="connsiteX3" fmla="*/ 692239 w 903033"/>
                            <a:gd name="connsiteY3" fmla="*/ 502863 h 2630138"/>
                            <a:gd name="connsiteX4" fmla="*/ 693470 w 903033"/>
                            <a:gd name="connsiteY4" fmla="*/ 574429 h 2630138"/>
                            <a:gd name="connsiteX5" fmla="*/ 877727 w 903033"/>
                            <a:gd name="connsiteY5" fmla="*/ 576432 h 2630138"/>
                            <a:gd name="connsiteX6" fmla="*/ 865740 w 903033"/>
                            <a:gd name="connsiteY6" fmla="*/ 1693554 h 2630138"/>
                            <a:gd name="connsiteX7" fmla="*/ 549275 w 903033"/>
                            <a:gd name="connsiteY7" fmla="*/ 1689100 h 2630138"/>
                            <a:gd name="connsiteX8" fmla="*/ 514350 w 903033"/>
                            <a:gd name="connsiteY8" fmla="*/ 1790700 h 2630138"/>
                            <a:gd name="connsiteX9" fmla="*/ 520183 w 903033"/>
                            <a:gd name="connsiteY9" fmla="*/ 2122696 h 2630138"/>
                            <a:gd name="connsiteX10" fmla="*/ 519918 w 903033"/>
                            <a:gd name="connsiteY10" fmla="*/ 2492677 h 2630138"/>
                            <a:gd name="connsiteX11" fmla="*/ 865502 w 903033"/>
                            <a:gd name="connsiteY11" fmla="*/ 2498684 h 2630138"/>
                            <a:gd name="connsiteX12" fmla="*/ 864560 w 903033"/>
                            <a:gd name="connsiteY12" fmla="*/ 2523348 h 2630138"/>
                            <a:gd name="connsiteX13" fmla="*/ 514995 w 903033"/>
                            <a:gd name="connsiteY13" fmla="*/ 2522070 h 2630138"/>
                            <a:gd name="connsiteX14" fmla="*/ 500937 w 903033"/>
                            <a:gd name="connsiteY14" fmla="*/ 2630138 h 2630138"/>
                            <a:gd name="connsiteX15" fmla="*/ 127000 w 903033"/>
                            <a:gd name="connsiteY15" fmla="*/ 2627662 h 2630138"/>
                            <a:gd name="connsiteX16" fmla="*/ 136525 w 903033"/>
                            <a:gd name="connsiteY16" fmla="*/ 1162050 h 2630138"/>
                            <a:gd name="connsiteX17" fmla="*/ 88900 w 903033"/>
                            <a:gd name="connsiteY17" fmla="*/ 968375 h 2630138"/>
                            <a:gd name="connsiteX18" fmla="*/ 50800 w 903033"/>
                            <a:gd name="connsiteY18" fmla="*/ 514350 h 2630138"/>
                            <a:gd name="connsiteX19" fmla="*/ 0 w 903033"/>
                            <a:gd name="connsiteY19" fmla="*/ 361950 h 2630138"/>
                            <a:gd name="connsiteX20" fmla="*/ 133350 w 903033"/>
                            <a:gd name="connsiteY20" fmla="*/ 206375 h 2630138"/>
                            <a:gd name="connsiteX21" fmla="*/ 174625 w 903033"/>
                            <a:gd name="connsiteY21" fmla="*/ 0 h 2630138"/>
                            <a:gd name="connsiteX0" fmla="*/ 174625 w 877727"/>
                            <a:gd name="connsiteY0" fmla="*/ 0 h 2630138"/>
                            <a:gd name="connsiteX1" fmla="*/ 552450 w 877727"/>
                            <a:gd name="connsiteY1" fmla="*/ 34925 h 2630138"/>
                            <a:gd name="connsiteX2" fmla="*/ 553358 w 877727"/>
                            <a:gd name="connsiteY2" fmla="*/ 505444 h 2630138"/>
                            <a:gd name="connsiteX3" fmla="*/ 692239 w 877727"/>
                            <a:gd name="connsiteY3" fmla="*/ 502863 h 2630138"/>
                            <a:gd name="connsiteX4" fmla="*/ 693470 w 877727"/>
                            <a:gd name="connsiteY4" fmla="*/ 574429 h 2630138"/>
                            <a:gd name="connsiteX5" fmla="*/ 877727 w 877727"/>
                            <a:gd name="connsiteY5" fmla="*/ 576432 h 2630138"/>
                            <a:gd name="connsiteX6" fmla="*/ 865740 w 877727"/>
                            <a:gd name="connsiteY6" fmla="*/ 1693554 h 2630138"/>
                            <a:gd name="connsiteX7" fmla="*/ 549275 w 877727"/>
                            <a:gd name="connsiteY7" fmla="*/ 1689100 h 2630138"/>
                            <a:gd name="connsiteX8" fmla="*/ 514350 w 877727"/>
                            <a:gd name="connsiteY8" fmla="*/ 1790700 h 2630138"/>
                            <a:gd name="connsiteX9" fmla="*/ 520183 w 877727"/>
                            <a:gd name="connsiteY9" fmla="*/ 2122696 h 2630138"/>
                            <a:gd name="connsiteX10" fmla="*/ 519918 w 877727"/>
                            <a:gd name="connsiteY10" fmla="*/ 2492677 h 2630138"/>
                            <a:gd name="connsiteX11" fmla="*/ 865502 w 877727"/>
                            <a:gd name="connsiteY11" fmla="*/ 2498684 h 2630138"/>
                            <a:gd name="connsiteX12" fmla="*/ 864560 w 877727"/>
                            <a:gd name="connsiteY12" fmla="*/ 2523348 h 2630138"/>
                            <a:gd name="connsiteX13" fmla="*/ 514995 w 877727"/>
                            <a:gd name="connsiteY13" fmla="*/ 2522070 h 2630138"/>
                            <a:gd name="connsiteX14" fmla="*/ 500937 w 877727"/>
                            <a:gd name="connsiteY14" fmla="*/ 2630138 h 2630138"/>
                            <a:gd name="connsiteX15" fmla="*/ 127000 w 877727"/>
                            <a:gd name="connsiteY15" fmla="*/ 2627662 h 2630138"/>
                            <a:gd name="connsiteX16" fmla="*/ 136525 w 877727"/>
                            <a:gd name="connsiteY16" fmla="*/ 1162050 h 2630138"/>
                            <a:gd name="connsiteX17" fmla="*/ 88900 w 877727"/>
                            <a:gd name="connsiteY17" fmla="*/ 968375 h 2630138"/>
                            <a:gd name="connsiteX18" fmla="*/ 50800 w 877727"/>
                            <a:gd name="connsiteY18" fmla="*/ 514350 h 2630138"/>
                            <a:gd name="connsiteX19" fmla="*/ 0 w 877727"/>
                            <a:gd name="connsiteY19" fmla="*/ 361950 h 2630138"/>
                            <a:gd name="connsiteX20" fmla="*/ 133350 w 877727"/>
                            <a:gd name="connsiteY20" fmla="*/ 206375 h 2630138"/>
                            <a:gd name="connsiteX21" fmla="*/ 174625 w 877727"/>
                            <a:gd name="connsiteY21" fmla="*/ 0 h 2630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77727" h="2630138">
                              <a:moveTo>
                                <a:pt x="174625" y="0"/>
                              </a:moveTo>
                              <a:lnTo>
                                <a:pt x="552450" y="34925"/>
                              </a:lnTo>
                              <a:cubicBezTo>
                                <a:pt x="555625" y="192617"/>
                                <a:pt x="550183" y="347752"/>
                                <a:pt x="553358" y="505444"/>
                              </a:cubicBezTo>
                              <a:lnTo>
                                <a:pt x="692239" y="502863"/>
                              </a:lnTo>
                              <a:cubicBezTo>
                                <a:pt x="691829" y="525441"/>
                                <a:pt x="693880" y="551851"/>
                                <a:pt x="693470" y="574429"/>
                              </a:cubicBezTo>
                              <a:lnTo>
                                <a:pt x="877727" y="576432"/>
                              </a:lnTo>
                              <a:lnTo>
                                <a:pt x="865740" y="1693554"/>
                              </a:lnTo>
                              <a:lnTo>
                                <a:pt x="549275" y="1689100"/>
                              </a:lnTo>
                              <a:lnTo>
                                <a:pt x="514350" y="1790700"/>
                              </a:lnTo>
                              <a:lnTo>
                                <a:pt x="520183" y="2122696"/>
                              </a:lnTo>
                              <a:cubicBezTo>
                                <a:pt x="520095" y="2246023"/>
                                <a:pt x="520006" y="2369350"/>
                                <a:pt x="519918" y="2492677"/>
                              </a:cubicBezTo>
                              <a:lnTo>
                                <a:pt x="865502" y="2498684"/>
                              </a:lnTo>
                              <a:cubicBezTo>
                                <a:pt x="865598" y="2505201"/>
                                <a:pt x="864464" y="2516831"/>
                                <a:pt x="864560" y="2523348"/>
                              </a:cubicBezTo>
                              <a:lnTo>
                                <a:pt x="514995" y="2522070"/>
                              </a:lnTo>
                              <a:lnTo>
                                <a:pt x="500937" y="2630138"/>
                              </a:lnTo>
                              <a:lnTo>
                                <a:pt x="127000" y="2627662"/>
                              </a:lnTo>
                              <a:lnTo>
                                <a:pt x="136525" y="1162050"/>
                              </a:lnTo>
                              <a:lnTo>
                                <a:pt x="88900" y="968375"/>
                              </a:lnTo>
                              <a:lnTo>
                                <a:pt x="50800" y="514350"/>
                              </a:lnTo>
                              <a:lnTo>
                                <a:pt x="0" y="361950"/>
                              </a:lnTo>
                              <a:lnTo>
                                <a:pt x="133350" y="206375"/>
                              </a:lnTo>
                              <a:lnTo>
                                <a:pt x="174625" y="0"/>
                              </a:lnTo>
                              <a:close/>
                            </a:path>
                          </a:pathLst>
                        </a:custGeom>
                        <a:noFill/>
                        <a:ln w="15875" cap="flat" cmpd="sng" algn="ctr">
                          <a:solidFill>
                            <a:sysClr val="windowText" lastClr="000000"/>
                          </a:solidFill>
                          <a:prstDash val="solid"/>
                        </a:ln>
                        <a:effectLst/>
                      </p:spPr>
                      <p:txBody>
                        <a:bodyPr anchor="ctr"/>
                        <a:lstStyle/>
                        <a:p>
                          <a:endParaRPr lang="ja-JP" altLang="en-US"/>
                        </a:p>
                      </p:txBody>
                    </p:sp>
                    <p:sp>
                      <p:nvSpPr>
                        <p:cNvPr id="138" name="フリーフォーム 137"/>
                        <p:cNvSpPr/>
                        <p:nvPr/>
                      </p:nvSpPr>
                      <p:spPr bwMode="auto">
                        <a:xfrm>
                          <a:off x="552198" y="508792"/>
                          <a:ext cx="508499" cy="2934166"/>
                        </a:xfrm>
                        <a:custGeom>
                          <a:avLst/>
                          <a:gdLst>
                            <a:gd name="connsiteX0" fmla="*/ 11907 w 445294"/>
                            <a:gd name="connsiteY0" fmla="*/ 1600200 h 1759744"/>
                            <a:gd name="connsiteX1" fmla="*/ 28575 w 445294"/>
                            <a:gd name="connsiteY1" fmla="*/ 1178719 h 1759744"/>
                            <a:gd name="connsiteX2" fmla="*/ 102394 w 445294"/>
                            <a:gd name="connsiteY2" fmla="*/ 454819 h 1759744"/>
                            <a:gd name="connsiteX3" fmla="*/ 114300 w 445294"/>
                            <a:gd name="connsiteY3" fmla="*/ 297656 h 1759744"/>
                            <a:gd name="connsiteX4" fmla="*/ 121444 w 445294"/>
                            <a:gd name="connsiteY4" fmla="*/ 278606 h 1759744"/>
                            <a:gd name="connsiteX5" fmla="*/ 161925 w 445294"/>
                            <a:gd name="connsiteY5" fmla="*/ 0 h 1759744"/>
                            <a:gd name="connsiteX6" fmla="*/ 259557 w 445294"/>
                            <a:gd name="connsiteY6" fmla="*/ 11906 h 1759744"/>
                            <a:gd name="connsiteX7" fmla="*/ 235744 w 445294"/>
                            <a:gd name="connsiteY7" fmla="*/ 378619 h 1759744"/>
                            <a:gd name="connsiteX8" fmla="*/ 264319 w 445294"/>
                            <a:gd name="connsiteY8" fmla="*/ 402431 h 1759744"/>
                            <a:gd name="connsiteX9" fmla="*/ 307182 w 445294"/>
                            <a:gd name="connsiteY9" fmla="*/ 383381 h 1759744"/>
                            <a:gd name="connsiteX10" fmla="*/ 357188 w 445294"/>
                            <a:gd name="connsiteY10" fmla="*/ 545306 h 1759744"/>
                            <a:gd name="connsiteX11" fmla="*/ 392907 w 445294"/>
                            <a:gd name="connsiteY11" fmla="*/ 1000125 h 1759744"/>
                            <a:gd name="connsiteX12" fmla="*/ 445294 w 445294"/>
                            <a:gd name="connsiteY12" fmla="*/ 1188244 h 1759744"/>
                            <a:gd name="connsiteX13" fmla="*/ 438150 w 445294"/>
                            <a:gd name="connsiteY13" fmla="*/ 1759744 h 1759744"/>
                            <a:gd name="connsiteX14" fmla="*/ 0 w 445294"/>
                            <a:gd name="connsiteY14" fmla="*/ 1740694 h 1759744"/>
                            <a:gd name="connsiteX15" fmla="*/ 11907 w 445294"/>
                            <a:gd name="connsiteY15" fmla="*/ 1600200 h 1759744"/>
                            <a:gd name="connsiteX0" fmla="*/ 123826 w 557213"/>
                            <a:gd name="connsiteY0" fmla="*/ 1600200 h 3119438"/>
                            <a:gd name="connsiteX1" fmla="*/ 140494 w 557213"/>
                            <a:gd name="connsiteY1" fmla="*/ 1178719 h 3119438"/>
                            <a:gd name="connsiteX2" fmla="*/ 214313 w 557213"/>
                            <a:gd name="connsiteY2" fmla="*/ 454819 h 3119438"/>
                            <a:gd name="connsiteX3" fmla="*/ 226219 w 557213"/>
                            <a:gd name="connsiteY3" fmla="*/ 297656 h 3119438"/>
                            <a:gd name="connsiteX4" fmla="*/ 233363 w 557213"/>
                            <a:gd name="connsiteY4" fmla="*/ 278606 h 3119438"/>
                            <a:gd name="connsiteX5" fmla="*/ 273844 w 557213"/>
                            <a:gd name="connsiteY5" fmla="*/ 0 h 3119438"/>
                            <a:gd name="connsiteX6" fmla="*/ 371476 w 557213"/>
                            <a:gd name="connsiteY6" fmla="*/ 11906 h 3119438"/>
                            <a:gd name="connsiteX7" fmla="*/ 347663 w 557213"/>
                            <a:gd name="connsiteY7" fmla="*/ 378619 h 3119438"/>
                            <a:gd name="connsiteX8" fmla="*/ 376238 w 557213"/>
                            <a:gd name="connsiteY8" fmla="*/ 402431 h 3119438"/>
                            <a:gd name="connsiteX9" fmla="*/ 419101 w 557213"/>
                            <a:gd name="connsiteY9" fmla="*/ 383381 h 3119438"/>
                            <a:gd name="connsiteX10" fmla="*/ 469107 w 557213"/>
                            <a:gd name="connsiteY10" fmla="*/ 545306 h 3119438"/>
                            <a:gd name="connsiteX11" fmla="*/ 504826 w 557213"/>
                            <a:gd name="connsiteY11" fmla="*/ 1000125 h 3119438"/>
                            <a:gd name="connsiteX12" fmla="*/ 557213 w 557213"/>
                            <a:gd name="connsiteY12" fmla="*/ 1188244 h 3119438"/>
                            <a:gd name="connsiteX13" fmla="*/ 550069 w 557213"/>
                            <a:gd name="connsiteY13" fmla="*/ 1759744 h 3119438"/>
                            <a:gd name="connsiteX14" fmla="*/ 0 w 557213"/>
                            <a:gd name="connsiteY14" fmla="*/ 3119438 h 3119438"/>
                            <a:gd name="connsiteX15" fmla="*/ 123826 w 557213"/>
                            <a:gd name="connsiteY15" fmla="*/ 1600200 h 3119438"/>
                            <a:gd name="connsiteX0" fmla="*/ 123826 w 557213"/>
                            <a:gd name="connsiteY0" fmla="*/ 1600200 h 3119438"/>
                            <a:gd name="connsiteX1" fmla="*/ 140494 w 557213"/>
                            <a:gd name="connsiteY1" fmla="*/ 1178719 h 3119438"/>
                            <a:gd name="connsiteX2" fmla="*/ 214313 w 557213"/>
                            <a:gd name="connsiteY2" fmla="*/ 454819 h 3119438"/>
                            <a:gd name="connsiteX3" fmla="*/ 226219 w 557213"/>
                            <a:gd name="connsiteY3" fmla="*/ 297656 h 3119438"/>
                            <a:gd name="connsiteX4" fmla="*/ 233363 w 557213"/>
                            <a:gd name="connsiteY4" fmla="*/ 278606 h 3119438"/>
                            <a:gd name="connsiteX5" fmla="*/ 273844 w 557213"/>
                            <a:gd name="connsiteY5" fmla="*/ 0 h 3119438"/>
                            <a:gd name="connsiteX6" fmla="*/ 371476 w 557213"/>
                            <a:gd name="connsiteY6" fmla="*/ 11906 h 3119438"/>
                            <a:gd name="connsiteX7" fmla="*/ 347663 w 557213"/>
                            <a:gd name="connsiteY7" fmla="*/ 378619 h 3119438"/>
                            <a:gd name="connsiteX8" fmla="*/ 376238 w 557213"/>
                            <a:gd name="connsiteY8" fmla="*/ 402431 h 3119438"/>
                            <a:gd name="connsiteX9" fmla="*/ 419101 w 557213"/>
                            <a:gd name="connsiteY9" fmla="*/ 383381 h 3119438"/>
                            <a:gd name="connsiteX10" fmla="*/ 469107 w 557213"/>
                            <a:gd name="connsiteY10" fmla="*/ 545306 h 3119438"/>
                            <a:gd name="connsiteX11" fmla="*/ 504826 w 557213"/>
                            <a:gd name="connsiteY11" fmla="*/ 1000125 h 3119438"/>
                            <a:gd name="connsiteX12" fmla="*/ 557213 w 557213"/>
                            <a:gd name="connsiteY12" fmla="*/ 1188244 h 3119438"/>
                            <a:gd name="connsiteX13" fmla="*/ 550069 w 557213"/>
                            <a:gd name="connsiteY13" fmla="*/ 1759744 h 3119438"/>
                            <a:gd name="connsiteX14" fmla="*/ 0 w 557213"/>
                            <a:gd name="connsiteY14" fmla="*/ 3119438 h 3119438"/>
                            <a:gd name="connsiteX15" fmla="*/ 104777 w 557213"/>
                            <a:gd name="connsiteY15" fmla="*/ 1852613 h 3119438"/>
                            <a:gd name="connsiteX16" fmla="*/ 123826 w 557213"/>
                            <a:gd name="connsiteY16" fmla="*/ 1600200 h 3119438"/>
                            <a:gd name="connsiteX0" fmla="*/ 123826 w 557213"/>
                            <a:gd name="connsiteY0" fmla="*/ 1600200 h 3119438"/>
                            <a:gd name="connsiteX1" fmla="*/ 140494 w 557213"/>
                            <a:gd name="connsiteY1" fmla="*/ 1178719 h 3119438"/>
                            <a:gd name="connsiteX2" fmla="*/ 214313 w 557213"/>
                            <a:gd name="connsiteY2" fmla="*/ 454819 h 3119438"/>
                            <a:gd name="connsiteX3" fmla="*/ 226219 w 557213"/>
                            <a:gd name="connsiteY3" fmla="*/ 297656 h 3119438"/>
                            <a:gd name="connsiteX4" fmla="*/ 233363 w 557213"/>
                            <a:gd name="connsiteY4" fmla="*/ 278606 h 3119438"/>
                            <a:gd name="connsiteX5" fmla="*/ 273844 w 557213"/>
                            <a:gd name="connsiteY5" fmla="*/ 0 h 3119438"/>
                            <a:gd name="connsiteX6" fmla="*/ 371476 w 557213"/>
                            <a:gd name="connsiteY6" fmla="*/ 11906 h 3119438"/>
                            <a:gd name="connsiteX7" fmla="*/ 347663 w 557213"/>
                            <a:gd name="connsiteY7" fmla="*/ 378619 h 3119438"/>
                            <a:gd name="connsiteX8" fmla="*/ 376238 w 557213"/>
                            <a:gd name="connsiteY8" fmla="*/ 402431 h 3119438"/>
                            <a:gd name="connsiteX9" fmla="*/ 419101 w 557213"/>
                            <a:gd name="connsiteY9" fmla="*/ 383381 h 3119438"/>
                            <a:gd name="connsiteX10" fmla="*/ 469107 w 557213"/>
                            <a:gd name="connsiteY10" fmla="*/ 545306 h 3119438"/>
                            <a:gd name="connsiteX11" fmla="*/ 504826 w 557213"/>
                            <a:gd name="connsiteY11" fmla="*/ 1000125 h 3119438"/>
                            <a:gd name="connsiteX12" fmla="*/ 557213 w 557213"/>
                            <a:gd name="connsiteY12" fmla="*/ 1188244 h 3119438"/>
                            <a:gd name="connsiteX13" fmla="*/ 550069 w 557213"/>
                            <a:gd name="connsiteY13" fmla="*/ 1759744 h 3119438"/>
                            <a:gd name="connsiteX14" fmla="*/ 0 w 557213"/>
                            <a:gd name="connsiteY14" fmla="*/ 3119438 h 3119438"/>
                            <a:gd name="connsiteX15" fmla="*/ 52389 w 557213"/>
                            <a:gd name="connsiteY15" fmla="*/ 2357438 h 3119438"/>
                            <a:gd name="connsiteX16" fmla="*/ 104777 w 557213"/>
                            <a:gd name="connsiteY16" fmla="*/ 1852613 h 3119438"/>
                            <a:gd name="connsiteX17" fmla="*/ 123826 w 557213"/>
                            <a:gd name="connsiteY17" fmla="*/ 1600200 h 3119438"/>
                            <a:gd name="connsiteX0" fmla="*/ 123826 w 557213"/>
                            <a:gd name="connsiteY0" fmla="*/ 1600200 h 3119438"/>
                            <a:gd name="connsiteX1" fmla="*/ 140494 w 557213"/>
                            <a:gd name="connsiteY1" fmla="*/ 1178719 h 3119438"/>
                            <a:gd name="connsiteX2" fmla="*/ 214313 w 557213"/>
                            <a:gd name="connsiteY2" fmla="*/ 454819 h 3119438"/>
                            <a:gd name="connsiteX3" fmla="*/ 226219 w 557213"/>
                            <a:gd name="connsiteY3" fmla="*/ 297656 h 3119438"/>
                            <a:gd name="connsiteX4" fmla="*/ 233363 w 557213"/>
                            <a:gd name="connsiteY4" fmla="*/ 278606 h 3119438"/>
                            <a:gd name="connsiteX5" fmla="*/ 273844 w 557213"/>
                            <a:gd name="connsiteY5" fmla="*/ 0 h 3119438"/>
                            <a:gd name="connsiteX6" fmla="*/ 371476 w 557213"/>
                            <a:gd name="connsiteY6" fmla="*/ 11906 h 3119438"/>
                            <a:gd name="connsiteX7" fmla="*/ 347663 w 557213"/>
                            <a:gd name="connsiteY7" fmla="*/ 378619 h 3119438"/>
                            <a:gd name="connsiteX8" fmla="*/ 376238 w 557213"/>
                            <a:gd name="connsiteY8" fmla="*/ 402431 h 3119438"/>
                            <a:gd name="connsiteX9" fmla="*/ 419101 w 557213"/>
                            <a:gd name="connsiteY9" fmla="*/ 383381 h 3119438"/>
                            <a:gd name="connsiteX10" fmla="*/ 469107 w 557213"/>
                            <a:gd name="connsiteY10" fmla="*/ 545306 h 3119438"/>
                            <a:gd name="connsiteX11" fmla="*/ 504826 w 557213"/>
                            <a:gd name="connsiteY11" fmla="*/ 1000125 h 3119438"/>
                            <a:gd name="connsiteX12" fmla="*/ 557213 w 557213"/>
                            <a:gd name="connsiteY12" fmla="*/ 1188244 h 3119438"/>
                            <a:gd name="connsiteX13" fmla="*/ 550069 w 557213"/>
                            <a:gd name="connsiteY13" fmla="*/ 1759744 h 3119438"/>
                            <a:gd name="connsiteX14" fmla="*/ 0 w 557213"/>
                            <a:gd name="connsiteY14" fmla="*/ 3119438 h 3119438"/>
                            <a:gd name="connsiteX15" fmla="*/ 52389 w 557213"/>
                            <a:gd name="connsiteY15" fmla="*/ 2357438 h 3119438"/>
                            <a:gd name="connsiteX16" fmla="*/ 85727 w 557213"/>
                            <a:gd name="connsiteY16" fmla="*/ 1852613 h 3119438"/>
                            <a:gd name="connsiteX17" fmla="*/ 123826 w 557213"/>
                            <a:gd name="connsiteY17" fmla="*/ 1600200 h 3119438"/>
                            <a:gd name="connsiteX0" fmla="*/ 119063 w 557213"/>
                            <a:gd name="connsiteY0" fmla="*/ 1385888 h 3119438"/>
                            <a:gd name="connsiteX1" fmla="*/ 140494 w 557213"/>
                            <a:gd name="connsiteY1" fmla="*/ 1178719 h 3119438"/>
                            <a:gd name="connsiteX2" fmla="*/ 214313 w 557213"/>
                            <a:gd name="connsiteY2" fmla="*/ 454819 h 3119438"/>
                            <a:gd name="connsiteX3" fmla="*/ 226219 w 557213"/>
                            <a:gd name="connsiteY3" fmla="*/ 297656 h 3119438"/>
                            <a:gd name="connsiteX4" fmla="*/ 233363 w 557213"/>
                            <a:gd name="connsiteY4" fmla="*/ 278606 h 3119438"/>
                            <a:gd name="connsiteX5" fmla="*/ 273844 w 557213"/>
                            <a:gd name="connsiteY5" fmla="*/ 0 h 3119438"/>
                            <a:gd name="connsiteX6" fmla="*/ 371476 w 557213"/>
                            <a:gd name="connsiteY6" fmla="*/ 11906 h 3119438"/>
                            <a:gd name="connsiteX7" fmla="*/ 347663 w 557213"/>
                            <a:gd name="connsiteY7" fmla="*/ 378619 h 3119438"/>
                            <a:gd name="connsiteX8" fmla="*/ 376238 w 557213"/>
                            <a:gd name="connsiteY8" fmla="*/ 402431 h 3119438"/>
                            <a:gd name="connsiteX9" fmla="*/ 419101 w 557213"/>
                            <a:gd name="connsiteY9" fmla="*/ 383381 h 3119438"/>
                            <a:gd name="connsiteX10" fmla="*/ 469107 w 557213"/>
                            <a:gd name="connsiteY10" fmla="*/ 545306 h 3119438"/>
                            <a:gd name="connsiteX11" fmla="*/ 504826 w 557213"/>
                            <a:gd name="connsiteY11" fmla="*/ 1000125 h 3119438"/>
                            <a:gd name="connsiteX12" fmla="*/ 557213 w 557213"/>
                            <a:gd name="connsiteY12" fmla="*/ 1188244 h 3119438"/>
                            <a:gd name="connsiteX13" fmla="*/ 550069 w 557213"/>
                            <a:gd name="connsiteY13" fmla="*/ 1759744 h 3119438"/>
                            <a:gd name="connsiteX14" fmla="*/ 0 w 557213"/>
                            <a:gd name="connsiteY14" fmla="*/ 3119438 h 3119438"/>
                            <a:gd name="connsiteX15" fmla="*/ 52389 w 557213"/>
                            <a:gd name="connsiteY15" fmla="*/ 2357438 h 3119438"/>
                            <a:gd name="connsiteX16" fmla="*/ 85727 w 557213"/>
                            <a:gd name="connsiteY16" fmla="*/ 1852613 h 3119438"/>
                            <a:gd name="connsiteX17" fmla="*/ 119063 w 557213"/>
                            <a:gd name="connsiteY17" fmla="*/ 1385888 h 3119438"/>
                            <a:gd name="connsiteX0" fmla="*/ 119063 w 557213"/>
                            <a:gd name="connsiteY0" fmla="*/ 1385888 h 3119438"/>
                            <a:gd name="connsiteX1" fmla="*/ 140494 w 557213"/>
                            <a:gd name="connsiteY1" fmla="*/ 1178719 h 3119438"/>
                            <a:gd name="connsiteX2" fmla="*/ 214313 w 557213"/>
                            <a:gd name="connsiteY2" fmla="*/ 454819 h 3119438"/>
                            <a:gd name="connsiteX3" fmla="*/ 226219 w 557213"/>
                            <a:gd name="connsiteY3" fmla="*/ 297656 h 3119438"/>
                            <a:gd name="connsiteX4" fmla="*/ 233363 w 557213"/>
                            <a:gd name="connsiteY4" fmla="*/ 278606 h 3119438"/>
                            <a:gd name="connsiteX5" fmla="*/ 273844 w 557213"/>
                            <a:gd name="connsiteY5" fmla="*/ 0 h 3119438"/>
                            <a:gd name="connsiteX6" fmla="*/ 371476 w 557213"/>
                            <a:gd name="connsiteY6" fmla="*/ 11906 h 3119438"/>
                            <a:gd name="connsiteX7" fmla="*/ 347663 w 557213"/>
                            <a:gd name="connsiteY7" fmla="*/ 378619 h 3119438"/>
                            <a:gd name="connsiteX8" fmla="*/ 376238 w 557213"/>
                            <a:gd name="connsiteY8" fmla="*/ 402431 h 3119438"/>
                            <a:gd name="connsiteX9" fmla="*/ 419101 w 557213"/>
                            <a:gd name="connsiteY9" fmla="*/ 383381 h 3119438"/>
                            <a:gd name="connsiteX10" fmla="*/ 469107 w 557213"/>
                            <a:gd name="connsiteY10" fmla="*/ 545306 h 3119438"/>
                            <a:gd name="connsiteX11" fmla="*/ 504826 w 557213"/>
                            <a:gd name="connsiteY11" fmla="*/ 1000125 h 3119438"/>
                            <a:gd name="connsiteX12" fmla="*/ 557213 w 557213"/>
                            <a:gd name="connsiteY12" fmla="*/ 1188244 h 3119438"/>
                            <a:gd name="connsiteX13" fmla="*/ 550069 w 557213"/>
                            <a:gd name="connsiteY13" fmla="*/ 1759744 h 3119438"/>
                            <a:gd name="connsiteX14" fmla="*/ 333377 w 557213"/>
                            <a:gd name="connsiteY14" fmla="*/ 2281238 h 3119438"/>
                            <a:gd name="connsiteX15" fmla="*/ 0 w 557213"/>
                            <a:gd name="connsiteY15" fmla="*/ 3119438 h 3119438"/>
                            <a:gd name="connsiteX16" fmla="*/ 52389 w 557213"/>
                            <a:gd name="connsiteY16" fmla="*/ 2357438 h 3119438"/>
                            <a:gd name="connsiteX17" fmla="*/ 85727 w 557213"/>
                            <a:gd name="connsiteY17" fmla="*/ 1852613 h 3119438"/>
                            <a:gd name="connsiteX18" fmla="*/ 119063 w 557213"/>
                            <a:gd name="connsiteY18" fmla="*/ 1385888 h 3119438"/>
                            <a:gd name="connsiteX0" fmla="*/ 119063 w 557213"/>
                            <a:gd name="connsiteY0" fmla="*/ 1385888 h 3124200"/>
                            <a:gd name="connsiteX1" fmla="*/ 140494 w 557213"/>
                            <a:gd name="connsiteY1" fmla="*/ 1178719 h 3124200"/>
                            <a:gd name="connsiteX2" fmla="*/ 214313 w 557213"/>
                            <a:gd name="connsiteY2" fmla="*/ 454819 h 3124200"/>
                            <a:gd name="connsiteX3" fmla="*/ 226219 w 557213"/>
                            <a:gd name="connsiteY3" fmla="*/ 297656 h 3124200"/>
                            <a:gd name="connsiteX4" fmla="*/ 233363 w 557213"/>
                            <a:gd name="connsiteY4" fmla="*/ 278606 h 3124200"/>
                            <a:gd name="connsiteX5" fmla="*/ 273844 w 557213"/>
                            <a:gd name="connsiteY5" fmla="*/ 0 h 3124200"/>
                            <a:gd name="connsiteX6" fmla="*/ 371476 w 557213"/>
                            <a:gd name="connsiteY6" fmla="*/ 11906 h 3124200"/>
                            <a:gd name="connsiteX7" fmla="*/ 347663 w 557213"/>
                            <a:gd name="connsiteY7" fmla="*/ 378619 h 3124200"/>
                            <a:gd name="connsiteX8" fmla="*/ 376238 w 557213"/>
                            <a:gd name="connsiteY8" fmla="*/ 402431 h 3124200"/>
                            <a:gd name="connsiteX9" fmla="*/ 419101 w 557213"/>
                            <a:gd name="connsiteY9" fmla="*/ 383381 h 3124200"/>
                            <a:gd name="connsiteX10" fmla="*/ 469107 w 557213"/>
                            <a:gd name="connsiteY10" fmla="*/ 545306 h 3124200"/>
                            <a:gd name="connsiteX11" fmla="*/ 504826 w 557213"/>
                            <a:gd name="connsiteY11" fmla="*/ 1000125 h 3124200"/>
                            <a:gd name="connsiteX12" fmla="*/ 557213 w 557213"/>
                            <a:gd name="connsiteY12" fmla="*/ 1188244 h 3124200"/>
                            <a:gd name="connsiteX13" fmla="*/ 550069 w 557213"/>
                            <a:gd name="connsiteY13" fmla="*/ 1759744 h 3124200"/>
                            <a:gd name="connsiteX14" fmla="*/ 111920 w 557213"/>
                            <a:gd name="connsiteY14" fmla="*/ 3124200 h 3124200"/>
                            <a:gd name="connsiteX15" fmla="*/ 0 w 557213"/>
                            <a:gd name="connsiteY15" fmla="*/ 3119438 h 3124200"/>
                            <a:gd name="connsiteX16" fmla="*/ 52389 w 557213"/>
                            <a:gd name="connsiteY16" fmla="*/ 2357438 h 3124200"/>
                            <a:gd name="connsiteX17" fmla="*/ 85727 w 557213"/>
                            <a:gd name="connsiteY17" fmla="*/ 1852613 h 3124200"/>
                            <a:gd name="connsiteX18" fmla="*/ 119063 w 557213"/>
                            <a:gd name="connsiteY18" fmla="*/ 1385888 h 3124200"/>
                            <a:gd name="connsiteX0" fmla="*/ 119063 w 557213"/>
                            <a:gd name="connsiteY0" fmla="*/ 1385888 h 3124200"/>
                            <a:gd name="connsiteX1" fmla="*/ 140494 w 557213"/>
                            <a:gd name="connsiteY1" fmla="*/ 1178719 h 3124200"/>
                            <a:gd name="connsiteX2" fmla="*/ 214313 w 557213"/>
                            <a:gd name="connsiteY2" fmla="*/ 454819 h 3124200"/>
                            <a:gd name="connsiteX3" fmla="*/ 226219 w 557213"/>
                            <a:gd name="connsiteY3" fmla="*/ 297656 h 3124200"/>
                            <a:gd name="connsiteX4" fmla="*/ 233363 w 557213"/>
                            <a:gd name="connsiteY4" fmla="*/ 278606 h 3124200"/>
                            <a:gd name="connsiteX5" fmla="*/ 273844 w 557213"/>
                            <a:gd name="connsiteY5" fmla="*/ 0 h 3124200"/>
                            <a:gd name="connsiteX6" fmla="*/ 371476 w 557213"/>
                            <a:gd name="connsiteY6" fmla="*/ 11906 h 3124200"/>
                            <a:gd name="connsiteX7" fmla="*/ 347663 w 557213"/>
                            <a:gd name="connsiteY7" fmla="*/ 378619 h 3124200"/>
                            <a:gd name="connsiteX8" fmla="*/ 376238 w 557213"/>
                            <a:gd name="connsiteY8" fmla="*/ 402431 h 3124200"/>
                            <a:gd name="connsiteX9" fmla="*/ 419101 w 557213"/>
                            <a:gd name="connsiteY9" fmla="*/ 383381 h 3124200"/>
                            <a:gd name="connsiteX10" fmla="*/ 469107 w 557213"/>
                            <a:gd name="connsiteY10" fmla="*/ 545306 h 3124200"/>
                            <a:gd name="connsiteX11" fmla="*/ 504826 w 557213"/>
                            <a:gd name="connsiteY11" fmla="*/ 1000125 h 3124200"/>
                            <a:gd name="connsiteX12" fmla="*/ 557213 w 557213"/>
                            <a:gd name="connsiteY12" fmla="*/ 1188244 h 3124200"/>
                            <a:gd name="connsiteX13" fmla="*/ 550069 w 557213"/>
                            <a:gd name="connsiteY13" fmla="*/ 1759744 h 3124200"/>
                            <a:gd name="connsiteX14" fmla="*/ 97632 w 557213"/>
                            <a:gd name="connsiteY14" fmla="*/ 3124200 h 3124200"/>
                            <a:gd name="connsiteX15" fmla="*/ 0 w 557213"/>
                            <a:gd name="connsiteY15" fmla="*/ 3119438 h 3124200"/>
                            <a:gd name="connsiteX16" fmla="*/ 52389 w 557213"/>
                            <a:gd name="connsiteY16" fmla="*/ 2357438 h 3124200"/>
                            <a:gd name="connsiteX17" fmla="*/ 85727 w 557213"/>
                            <a:gd name="connsiteY17" fmla="*/ 1852613 h 3124200"/>
                            <a:gd name="connsiteX18" fmla="*/ 119063 w 557213"/>
                            <a:gd name="connsiteY18" fmla="*/ 1385888 h 3124200"/>
                            <a:gd name="connsiteX0" fmla="*/ 119063 w 557213"/>
                            <a:gd name="connsiteY0" fmla="*/ 1385888 h 3124200"/>
                            <a:gd name="connsiteX1" fmla="*/ 140494 w 557213"/>
                            <a:gd name="connsiteY1" fmla="*/ 1178719 h 3124200"/>
                            <a:gd name="connsiteX2" fmla="*/ 214313 w 557213"/>
                            <a:gd name="connsiteY2" fmla="*/ 454819 h 3124200"/>
                            <a:gd name="connsiteX3" fmla="*/ 226219 w 557213"/>
                            <a:gd name="connsiteY3" fmla="*/ 297656 h 3124200"/>
                            <a:gd name="connsiteX4" fmla="*/ 233363 w 557213"/>
                            <a:gd name="connsiteY4" fmla="*/ 278606 h 3124200"/>
                            <a:gd name="connsiteX5" fmla="*/ 273844 w 557213"/>
                            <a:gd name="connsiteY5" fmla="*/ 0 h 3124200"/>
                            <a:gd name="connsiteX6" fmla="*/ 371476 w 557213"/>
                            <a:gd name="connsiteY6" fmla="*/ 11906 h 3124200"/>
                            <a:gd name="connsiteX7" fmla="*/ 347663 w 557213"/>
                            <a:gd name="connsiteY7" fmla="*/ 378619 h 3124200"/>
                            <a:gd name="connsiteX8" fmla="*/ 376238 w 557213"/>
                            <a:gd name="connsiteY8" fmla="*/ 402431 h 3124200"/>
                            <a:gd name="connsiteX9" fmla="*/ 419101 w 557213"/>
                            <a:gd name="connsiteY9" fmla="*/ 383381 h 3124200"/>
                            <a:gd name="connsiteX10" fmla="*/ 469107 w 557213"/>
                            <a:gd name="connsiteY10" fmla="*/ 545306 h 3124200"/>
                            <a:gd name="connsiteX11" fmla="*/ 504826 w 557213"/>
                            <a:gd name="connsiteY11" fmla="*/ 1000125 h 3124200"/>
                            <a:gd name="connsiteX12" fmla="*/ 557213 w 557213"/>
                            <a:gd name="connsiteY12" fmla="*/ 1188244 h 3124200"/>
                            <a:gd name="connsiteX13" fmla="*/ 550069 w 557213"/>
                            <a:gd name="connsiteY13" fmla="*/ 1759744 h 3124200"/>
                            <a:gd name="connsiteX14" fmla="*/ 278608 w 557213"/>
                            <a:gd name="connsiteY14" fmla="*/ 2578894 h 3124200"/>
                            <a:gd name="connsiteX15" fmla="*/ 97632 w 557213"/>
                            <a:gd name="connsiteY15" fmla="*/ 3124200 h 3124200"/>
                            <a:gd name="connsiteX16" fmla="*/ 0 w 557213"/>
                            <a:gd name="connsiteY16" fmla="*/ 3119438 h 3124200"/>
                            <a:gd name="connsiteX17" fmla="*/ 52389 w 557213"/>
                            <a:gd name="connsiteY17" fmla="*/ 2357438 h 3124200"/>
                            <a:gd name="connsiteX18" fmla="*/ 85727 w 557213"/>
                            <a:gd name="connsiteY18" fmla="*/ 1852613 h 3124200"/>
                            <a:gd name="connsiteX19" fmla="*/ 119063 w 557213"/>
                            <a:gd name="connsiteY19" fmla="*/ 1385888 h 3124200"/>
                            <a:gd name="connsiteX0" fmla="*/ 119063 w 557213"/>
                            <a:gd name="connsiteY0" fmla="*/ 1385888 h 3124200"/>
                            <a:gd name="connsiteX1" fmla="*/ 140494 w 557213"/>
                            <a:gd name="connsiteY1" fmla="*/ 1178719 h 3124200"/>
                            <a:gd name="connsiteX2" fmla="*/ 214313 w 557213"/>
                            <a:gd name="connsiteY2" fmla="*/ 454819 h 3124200"/>
                            <a:gd name="connsiteX3" fmla="*/ 226219 w 557213"/>
                            <a:gd name="connsiteY3" fmla="*/ 297656 h 3124200"/>
                            <a:gd name="connsiteX4" fmla="*/ 233363 w 557213"/>
                            <a:gd name="connsiteY4" fmla="*/ 278606 h 3124200"/>
                            <a:gd name="connsiteX5" fmla="*/ 273844 w 557213"/>
                            <a:gd name="connsiteY5" fmla="*/ 0 h 3124200"/>
                            <a:gd name="connsiteX6" fmla="*/ 371476 w 557213"/>
                            <a:gd name="connsiteY6" fmla="*/ 11906 h 3124200"/>
                            <a:gd name="connsiteX7" fmla="*/ 347663 w 557213"/>
                            <a:gd name="connsiteY7" fmla="*/ 378619 h 3124200"/>
                            <a:gd name="connsiteX8" fmla="*/ 376238 w 557213"/>
                            <a:gd name="connsiteY8" fmla="*/ 402431 h 3124200"/>
                            <a:gd name="connsiteX9" fmla="*/ 419101 w 557213"/>
                            <a:gd name="connsiteY9" fmla="*/ 383381 h 3124200"/>
                            <a:gd name="connsiteX10" fmla="*/ 469107 w 557213"/>
                            <a:gd name="connsiteY10" fmla="*/ 545306 h 3124200"/>
                            <a:gd name="connsiteX11" fmla="*/ 504826 w 557213"/>
                            <a:gd name="connsiteY11" fmla="*/ 1000125 h 3124200"/>
                            <a:gd name="connsiteX12" fmla="*/ 557213 w 557213"/>
                            <a:gd name="connsiteY12" fmla="*/ 1188244 h 3124200"/>
                            <a:gd name="connsiteX13" fmla="*/ 550069 w 557213"/>
                            <a:gd name="connsiteY13" fmla="*/ 1759744 h 3124200"/>
                            <a:gd name="connsiteX14" fmla="*/ 95252 w 557213"/>
                            <a:gd name="connsiteY14" fmla="*/ 2900363 h 3124200"/>
                            <a:gd name="connsiteX15" fmla="*/ 97632 w 557213"/>
                            <a:gd name="connsiteY15" fmla="*/ 3124200 h 3124200"/>
                            <a:gd name="connsiteX16" fmla="*/ 0 w 557213"/>
                            <a:gd name="connsiteY16" fmla="*/ 3119438 h 3124200"/>
                            <a:gd name="connsiteX17" fmla="*/ 52389 w 557213"/>
                            <a:gd name="connsiteY17" fmla="*/ 2357438 h 3124200"/>
                            <a:gd name="connsiteX18" fmla="*/ 85727 w 557213"/>
                            <a:gd name="connsiteY18" fmla="*/ 1852613 h 3124200"/>
                            <a:gd name="connsiteX19" fmla="*/ 119063 w 557213"/>
                            <a:gd name="connsiteY19" fmla="*/ 1385888 h 3124200"/>
                            <a:gd name="connsiteX0" fmla="*/ 119063 w 557213"/>
                            <a:gd name="connsiteY0" fmla="*/ 1385888 h 3124200"/>
                            <a:gd name="connsiteX1" fmla="*/ 140494 w 557213"/>
                            <a:gd name="connsiteY1" fmla="*/ 1178719 h 3124200"/>
                            <a:gd name="connsiteX2" fmla="*/ 214313 w 557213"/>
                            <a:gd name="connsiteY2" fmla="*/ 454819 h 3124200"/>
                            <a:gd name="connsiteX3" fmla="*/ 226219 w 557213"/>
                            <a:gd name="connsiteY3" fmla="*/ 297656 h 3124200"/>
                            <a:gd name="connsiteX4" fmla="*/ 233363 w 557213"/>
                            <a:gd name="connsiteY4" fmla="*/ 278606 h 3124200"/>
                            <a:gd name="connsiteX5" fmla="*/ 273844 w 557213"/>
                            <a:gd name="connsiteY5" fmla="*/ 0 h 3124200"/>
                            <a:gd name="connsiteX6" fmla="*/ 371476 w 557213"/>
                            <a:gd name="connsiteY6" fmla="*/ 11906 h 3124200"/>
                            <a:gd name="connsiteX7" fmla="*/ 347663 w 557213"/>
                            <a:gd name="connsiteY7" fmla="*/ 378619 h 3124200"/>
                            <a:gd name="connsiteX8" fmla="*/ 376238 w 557213"/>
                            <a:gd name="connsiteY8" fmla="*/ 402431 h 3124200"/>
                            <a:gd name="connsiteX9" fmla="*/ 419101 w 557213"/>
                            <a:gd name="connsiteY9" fmla="*/ 383381 h 3124200"/>
                            <a:gd name="connsiteX10" fmla="*/ 469107 w 557213"/>
                            <a:gd name="connsiteY10" fmla="*/ 545306 h 3124200"/>
                            <a:gd name="connsiteX11" fmla="*/ 504826 w 557213"/>
                            <a:gd name="connsiteY11" fmla="*/ 1000125 h 3124200"/>
                            <a:gd name="connsiteX12" fmla="*/ 557213 w 557213"/>
                            <a:gd name="connsiteY12" fmla="*/ 1188244 h 3124200"/>
                            <a:gd name="connsiteX13" fmla="*/ 550069 w 557213"/>
                            <a:gd name="connsiteY13" fmla="*/ 1759744 h 3124200"/>
                            <a:gd name="connsiteX14" fmla="*/ 278608 w 557213"/>
                            <a:gd name="connsiteY14" fmla="*/ 2443163 h 3124200"/>
                            <a:gd name="connsiteX15" fmla="*/ 95252 w 557213"/>
                            <a:gd name="connsiteY15" fmla="*/ 2900363 h 3124200"/>
                            <a:gd name="connsiteX16" fmla="*/ 97632 w 557213"/>
                            <a:gd name="connsiteY16" fmla="*/ 3124200 h 3124200"/>
                            <a:gd name="connsiteX17" fmla="*/ 0 w 557213"/>
                            <a:gd name="connsiteY17" fmla="*/ 3119438 h 3124200"/>
                            <a:gd name="connsiteX18" fmla="*/ 52389 w 557213"/>
                            <a:gd name="connsiteY18" fmla="*/ 2357438 h 3124200"/>
                            <a:gd name="connsiteX19" fmla="*/ 85727 w 557213"/>
                            <a:gd name="connsiteY19" fmla="*/ 1852613 h 3124200"/>
                            <a:gd name="connsiteX20" fmla="*/ 119063 w 557213"/>
                            <a:gd name="connsiteY20" fmla="*/ 1385888 h 3124200"/>
                            <a:gd name="connsiteX0" fmla="*/ 119063 w 557213"/>
                            <a:gd name="connsiteY0" fmla="*/ 1385888 h 3124200"/>
                            <a:gd name="connsiteX1" fmla="*/ 140494 w 557213"/>
                            <a:gd name="connsiteY1" fmla="*/ 1178719 h 3124200"/>
                            <a:gd name="connsiteX2" fmla="*/ 214313 w 557213"/>
                            <a:gd name="connsiteY2" fmla="*/ 454819 h 3124200"/>
                            <a:gd name="connsiteX3" fmla="*/ 226219 w 557213"/>
                            <a:gd name="connsiteY3" fmla="*/ 297656 h 3124200"/>
                            <a:gd name="connsiteX4" fmla="*/ 233363 w 557213"/>
                            <a:gd name="connsiteY4" fmla="*/ 278606 h 3124200"/>
                            <a:gd name="connsiteX5" fmla="*/ 273844 w 557213"/>
                            <a:gd name="connsiteY5" fmla="*/ 0 h 3124200"/>
                            <a:gd name="connsiteX6" fmla="*/ 371476 w 557213"/>
                            <a:gd name="connsiteY6" fmla="*/ 11906 h 3124200"/>
                            <a:gd name="connsiteX7" fmla="*/ 347663 w 557213"/>
                            <a:gd name="connsiteY7" fmla="*/ 378619 h 3124200"/>
                            <a:gd name="connsiteX8" fmla="*/ 376238 w 557213"/>
                            <a:gd name="connsiteY8" fmla="*/ 402431 h 3124200"/>
                            <a:gd name="connsiteX9" fmla="*/ 419101 w 557213"/>
                            <a:gd name="connsiteY9" fmla="*/ 383381 h 3124200"/>
                            <a:gd name="connsiteX10" fmla="*/ 469107 w 557213"/>
                            <a:gd name="connsiteY10" fmla="*/ 545306 h 3124200"/>
                            <a:gd name="connsiteX11" fmla="*/ 504826 w 557213"/>
                            <a:gd name="connsiteY11" fmla="*/ 1000125 h 3124200"/>
                            <a:gd name="connsiteX12" fmla="*/ 557213 w 557213"/>
                            <a:gd name="connsiteY12" fmla="*/ 1188244 h 3124200"/>
                            <a:gd name="connsiteX13" fmla="*/ 550069 w 557213"/>
                            <a:gd name="connsiteY13" fmla="*/ 1759744 h 3124200"/>
                            <a:gd name="connsiteX14" fmla="*/ 519114 w 557213"/>
                            <a:gd name="connsiteY14" fmla="*/ 2817019 h 3124200"/>
                            <a:gd name="connsiteX15" fmla="*/ 95252 w 557213"/>
                            <a:gd name="connsiteY15" fmla="*/ 2900363 h 3124200"/>
                            <a:gd name="connsiteX16" fmla="*/ 97632 w 557213"/>
                            <a:gd name="connsiteY16" fmla="*/ 3124200 h 3124200"/>
                            <a:gd name="connsiteX17" fmla="*/ 0 w 557213"/>
                            <a:gd name="connsiteY17" fmla="*/ 3119438 h 3124200"/>
                            <a:gd name="connsiteX18" fmla="*/ 52389 w 557213"/>
                            <a:gd name="connsiteY18" fmla="*/ 2357438 h 3124200"/>
                            <a:gd name="connsiteX19" fmla="*/ 85727 w 557213"/>
                            <a:gd name="connsiteY19" fmla="*/ 1852613 h 3124200"/>
                            <a:gd name="connsiteX20" fmla="*/ 119063 w 557213"/>
                            <a:gd name="connsiteY20" fmla="*/ 1385888 h 3124200"/>
                            <a:gd name="connsiteX0" fmla="*/ 119063 w 557213"/>
                            <a:gd name="connsiteY0" fmla="*/ 1385888 h 3124200"/>
                            <a:gd name="connsiteX1" fmla="*/ 140494 w 557213"/>
                            <a:gd name="connsiteY1" fmla="*/ 1178719 h 3124200"/>
                            <a:gd name="connsiteX2" fmla="*/ 214313 w 557213"/>
                            <a:gd name="connsiteY2" fmla="*/ 454819 h 3124200"/>
                            <a:gd name="connsiteX3" fmla="*/ 226219 w 557213"/>
                            <a:gd name="connsiteY3" fmla="*/ 297656 h 3124200"/>
                            <a:gd name="connsiteX4" fmla="*/ 233363 w 557213"/>
                            <a:gd name="connsiteY4" fmla="*/ 278606 h 3124200"/>
                            <a:gd name="connsiteX5" fmla="*/ 273844 w 557213"/>
                            <a:gd name="connsiteY5" fmla="*/ 0 h 3124200"/>
                            <a:gd name="connsiteX6" fmla="*/ 371476 w 557213"/>
                            <a:gd name="connsiteY6" fmla="*/ 11906 h 3124200"/>
                            <a:gd name="connsiteX7" fmla="*/ 347663 w 557213"/>
                            <a:gd name="connsiteY7" fmla="*/ 378619 h 3124200"/>
                            <a:gd name="connsiteX8" fmla="*/ 376238 w 557213"/>
                            <a:gd name="connsiteY8" fmla="*/ 402431 h 3124200"/>
                            <a:gd name="connsiteX9" fmla="*/ 395289 w 557213"/>
                            <a:gd name="connsiteY9" fmla="*/ 438150 h 3124200"/>
                            <a:gd name="connsiteX10" fmla="*/ 469107 w 557213"/>
                            <a:gd name="connsiteY10" fmla="*/ 545306 h 3124200"/>
                            <a:gd name="connsiteX11" fmla="*/ 504826 w 557213"/>
                            <a:gd name="connsiteY11" fmla="*/ 1000125 h 3124200"/>
                            <a:gd name="connsiteX12" fmla="*/ 557213 w 557213"/>
                            <a:gd name="connsiteY12" fmla="*/ 1188244 h 3124200"/>
                            <a:gd name="connsiteX13" fmla="*/ 550069 w 557213"/>
                            <a:gd name="connsiteY13" fmla="*/ 1759744 h 3124200"/>
                            <a:gd name="connsiteX14" fmla="*/ 519114 w 557213"/>
                            <a:gd name="connsiteY14" fmla="*/ 2817019 h 3124200"/>
                            <a:gd name="connsiteX15" fmla="*/ 95252 w 557213"/>
                            <a:gd name="connsiteY15" fmla="*/ 2900363 h 3124200"/>
                            <a:gd name="connsiteX16" fmla="*/ 97632 w 557213"/>
                            <a:gd name="connsiteY16" fmla="*/ 3124200 h 3124200"/>
                            <a:gd name="connsiteX17" fmla="*/ 0 w 557213"/>
                            <a:gd name="connsiteY17" fmla="*/ 3119438 h 3124200"/>
                            <a:gd name="connsiteX18" fmla="*/ 52389 w 557213"/>
                            <a:gd name="connsiteY18" fmla="*/ 2357438 h 3124200"/>
                            <a:gd name="connsiteX19" fmla="*/ 85727 w 557213"/>
                            <a:gd name="connsiteY19" fmla="*/ 1852613 h 3124200"/>
                            <a:gd name="connsiteX20" fmla="*/ 119063 w 557213"/>
                            <a:gd name="connsiteY20" fmla="*/ 1385888 h 3124200"/>
                            <a:gd name="connsiteX0" fmla="*/ 119063 w 557213"/>
                            <a:gd name="connsiteY0" fmla="*/ 1385888 h 3124200"/>
                            <a:gd name="connsiteX1" fmla="*/ 140494 w 557213"/>
                            <a:gd name="connsiteY1" fmla="*/ 1178719 h 3124200"/>
                            <a:gd name="connsiteX2" fmla="*/ 214313 w 557213"/>
                            <a:gd name="connsiteY2" fmla="*/ 454819 h 3124200"/>
                            <a:gd name="connsiteX3" fmla="*/ 226219 w 557213"/>
                            <a:gd name="connsiteY3" fmla="*/ 297656 h 3124200"/>
                            <a:gd name="connsiteX4" fmla="*/ 233363 w 557213"/>
                            <a:gd name="connsiteY4" fmla="*/ 278606 h 3124200"/>
                            <a:gd name="connsiteX5" fmla="*/ 273844 w 557213"/>
                            <a:gd name="connsiteY5" fmla="*/ 0 h 3124200"/>
                            <a:gd name="connsiteX6" fmla="*/ 371476 w 557213"/>
                            <a:gd name="connsiteY6" fmla="*/ 11906 h 3124200"/>
                            <a:gd name="connsiteX7" fmla="*/ 347663 w 557213"/>
                            <a:gd name="connsiteY7" fmla="*/ 378619 h 3124200"/>
                            <a:gd name="connsiteX8" fmla="*/ 376238 w 557213"/>
                            <a:gd name="connsiteY8" fmla="*/ 402431 h 3124200"/>
                            <a:gd name="connsiteX9" fmla="*/ 395289 w 557213"/>
                            <a:gd name="connsiteY9" fmla="*/ 438150 h 3124200"/>
                            <a:gd name="connsiteX10" fmla="*/ 435770 w 557213"/>
                            <a:gd name="connsiteY10" fmla="*/ 569119 h 3124200"/>
                            <a:gd name="connsiteX11" fmla="*/ 504826 w 557213"/>
                            <a:gd name="connsiteY11" fmla="*/ 1000125 h 3124200"/>
                            <a:gd name="connsiteX12" fmla="*/ 557213 w 557213"/>
                            <a:gd name="connsiteY12" fmla="*/ 1188244 h 3124200"/>
                            <a:gd name="connsiteX13" fmla="*/ 550069 w 557213"/>
                            <a:gd name="connsiteY13" fmla="*/ 1759744 h 3124200"/>
                            <a:gd name="connsiteX14" fmla="*/ 519114 w 557213"/>
                            <a:gd name="connsiteY14" fmla="*/ 2817019 h 3124200"/>
                            <a:gd name="connsiteX15" fmla="*/ 95252 w 557213"/>
                            <a:gd name="connsiteY15" fmla="*/ 2900363 h 3124200"/>
                            <a:gd name="connsiteX16" fmla="*/ 97632 w 557213"/>
                            <a:gd name="connsiteY16" fmla="*/ 3124200 h 3124200"/>
                            <a:gd name="connsiteX17" fmla="*/ 0 w 557213"/>
                            <a:gd name="connsiteY17" fmla="*/ 3119438 h 3124200"/>
                            <a:gd name="connsiteX18" fmla="*/ 52389 w 557213"/>
                            <a:gd name="connsiteY18" fmla="*/ 2357438 h 3124200"/>
                            <a:gd name="connsiteX19" fmla="*/ 85727 w 557213"/>
                            <a:gd name="connsiteY19" fmla="*/ 1852613 h 3124200"/>
                            <a:gd name="connsiteX20" fmla="*/ 119063 w 557213"/>
                            <a:gd name="connsiteY20" fmla="*/ 1385888 h 3124200"/>
                            <a:gd name="connsiteX0" fmla="*/ 119063 w 557213"/>
                            <a:gd name="connsiteY0" fmla="*/ 1385888 h 3124200"/>
                            <a:gd name="connsiteX1" fmla="*/ 140494 w 557213"/>
                            <a:gd name="connsiteY1" fmla="*/ 1178719 h 3124200"/>
                            <a:gd name="connsiteX2" fmla="*/ 214313 w 557213"/>
                            <a:gd name="connsiteY2" fmla="*/ 454819 h 3124200"/>
                            <a:gd name="connsiteX3" fmla="*/ 226219 w 557213"/>
                            <a:gd name="connsiteY3" fmla="*/ 297656 h 3124200"/>
                            <a:gd name="connsiteX4" fmla="*/ 233363 w 557213"/>
                            <a:gd name="connsiteY4" fmla="*/ 278606 h 3124200"/>
                            <a:gd name="connsiteX5" fmla="*/ 273844 w 557213"/>
                            <a:gd name="connsiteY5" fmla="*/ 0 h 3124200"/>
                            <a:gd name="connsiteX6" fmla="*/ 371476 w 557213"/>
                            <a:gd name="connsiteY6" fmla="*/ 11906 h 3124200"/>
                            <a:gd name="connsiteX7" fmla="*/ 347663 w 557213"/>
                            <a:gd name="connsiteY7" fmla="*/ 378619 h 3124200"/>
                            <a:gd name="connsiteX8" fmla="*/ 376238 w 557213"/>
                            <a:gd name="connsiteY8" fmla="*/ 402431 h 3124200"/>
                            <a:gd name="connsiteX9" fmla="*/ 395289 w 557213"/>
                            <a:gd name="connsiteY9" fmla="*/ 438150 h 3124200"/>
                            <a:gd name="connsiteX10" fmla="*/ 435770 w 557213"/>
                            <a:gd name="connsiteY10" fmla="*/ 569119 h 3124200"/>
                            <a:gd name="connsiteX11" fmla="*/ 476251 w 557213"/>
                            <a:gd name="connsiteY11" fmla="*/ 1016794 h 3124200"/>
                            <a:gd name="connsiteX12" fmla="*/ 557213 w 557213"/>
                            <a:gd name="connsiteY12" fmla="*/ 1188244 h 3124200"/>
                            <a:gd name="connsiteX13" fmla="*/ 550069 w 557213"/>
                            <a:gd name="connsiteY13" fmla="*/ 1759744 h 3124200"/>
                            <a:gd name="connsiteX14" fmla="*/ 519114 w 557213"/>
                            <a:gd name="connsiteY14" fmla="*/ 2817019 h 3124200"/>
                            <a:gd name="connsiteX15" fmla="*/ 95252 w 557213"/>
                            <a:gd name="connsiteY15" fmla="*/ 2900363 h 3124200"/>
                            <a:gd name="connsiteX16" fmla="*/ 97632 w 557213"/>
                            <a:gd name="connsiteY16" fmla="*/ 3124200 h 3124200"/>
                            <a:gd name="connsiteX17" fmla="*/ 0 w 557213"/>
                            <a:gd name="connsiteY17" fmla="*/ 3119438 h 3124200"/>
                            <a:gd name="connsiteX18" fmla="*/ 52389 w 557213"/>
                            <a:gd name="connsiteY18" fmla="*/ 2357438 h 3124200"/>
                            <a:gd name="connsiteX19" fmla="*/ 85727 w 557213"/>
                            <a:gd name="connsiteY19" fmla="*/ 1852613 h 3124200"/>
                            <a:gd name="connsiteX20" fmla="*/ 119063 w 557213"/>
                            <a:gd name="connsiteY20" fmla="*/ 1385888 h 3124200"/>
                            <a:gd name="connsiteX0" fmla="*/ 119063 w 550190"/>
                            <a:gd name="connsiteY0" fmla="*/ 1385888 h 3124200"/>
                            <a:gd name="connsiteX1" fmla="*/ 140494 w 550190"/>
                            <a:gd name="connsiteY1" fmla="*/ 1178719 h 3124200"/>
                            <a:gd name="connsiteX2" fmla="*/ 214313 w 550190"/>
                            <a:gd name="connsiteY2" fmla="*/ 454819 h 3124200"/>
                            <a:gd name="connsiteX3" fmla="*/ 226219 w 550190"/>
                            <a:gd name="connsiteY3" fmla="*/ 297656 h 3124200"/>
                            <a:gd name="connsiteX4" fmla="*/ 233363 w 550190"/>
                            <a:gd name="connsiteY4" fmla="*/ 278606 h 3124200"/>
                            <a:gd name="connsiteX5" fmla="*/ 273844 w 550190"/>
                            <a:gd name="connsiteY5" fmla="*/ 0 h 3124200"/>
                            <a:gd name="connsiteX6" fmla="*/ 371476 w 550190"/>
                            <a:gd name="connsiteY6" fmla="*/ 11906 h 3124200"/>
                            <a:gd name="connsiteX7" fmla="*/ 347663 w 550190"/>
                            <a:gd name="connsiteY7" fmla="*/ 378619 h 3124200"/>
                            <a:gd name="connsiteX8" fmla="*/ 376238 w 550190"/>
                            <a:gd name="connsiteY8" fmla="*/ 402431 h 3124200"/>
                            <a:gd name="connsiteX9" fmla="*/ 395289 w 550190"/>
                            <a:gd name="connsiteY9" fmla="*/ 438150 h 3124200"/>
                            <a:gd name="connsiteX10" fmla="*/ 435770 w 550190"/>
                            <a:gd name="connsiteY10" fmla="*/ 569119 h 3124200"/>
                            <a:gd name="connsiteX11" fmla="*/ 476251 w 550190"/>
                            <a:gd name="connsiteY11" fmla="*/ 1016794 h 3124200"/>
                            <a:gd name="connsiteX12" fmla="*/ 521494 w 550190"/>
                            <a:gd name="connsiteY12" fmla="*/ 1157287 h 3124200"/>
                            <a:gd name="connsiteX13" fmla="*/ 550069 w 550190"/>
                            <a:gd name="connsiteY13" fmla="*/ 1759744 h 3124200"/>
                            <a:gd name="connsiteX14" fmla="*/ 519114 w 550190"/>
                            <a:gd name="connsiteY14" fmla="*/ 2817019 h 3124200"/>
                            <a:gd name="connsiteX15" fmla="*/ 95252 w 550190"/>
                            <a:gd name="connsiteY15" fmla="*/ 2900363 h 3124200"/>
                            <a:gd name="connsiteX16" fmla="*/ 97632 w 550190"/>
                            <a:gd name="connsiteY16" fmla="*/ 3124200 h 3124200"/>
                            <a:gd name="connsiteX17" fmla="*/ 0 w 550190"/>
                            <a:gd name="connsiteY17" fmla="*/ 3119438 h 3124200"/>
                            <a:gd name="connsiteX18" fmla="*/ 52389 w 550190"/>
                            <a:gd name="connsiteY18" fmla="*/ 2357438 h 3124200"/>
                            <a:gd name="connsiteX19" fmla="*/ 85727 w 550190"/>
                            <a:gd name="connsiteY19" fmla="*/ 1852613 h 3124200"/>
                            <a:gd name="connsiteX20" fmla="*/ 119063 w 550190"/>
                            <a:gd name="connsiteY20" fmla="*/ 1385888 h 3124200"/>
                            <a:gd name="connsiteX0" fmla="*/ 119063 w 524368"/>
                            <a:gd name="connsiteY0" fmla="*/ 1385888 h 3124200"/>
                            <a:gd name="connsiteX1" fmla="*/ 140494 w 524368"/>
                            <a:gd name="connsiteY1" fmla="*/ 1178719 h 3124200"/>
                            <a:gd name="connsiteX2" fmla="*/ 214313 w 524368"/>
                            <a:gd name="connsiteY2" fmla="*/ 454819 h 3124200"/>
                            <a:gd name="connsiteX3" fmla="*/ 226219 w 524368"/>
                            <a:gd name="connsiteY3" fmla="*/ 297656 h 3124200"/>
                            <a:gd name="connsiteX4" fmla="*/ 233363 w 524368"/>
                            <a:gd name="connsiteY4" fmla="*/ 278606 h 3124200"/>
                            <a:gd name="connsiteX5" fmla="*/ 273844 w 524368"/>
                            <a:gd name="connsiteY5" fmla="*/ 0 h 3124200"/>
                            <a:gd name="connsiteX6" fmla="*/ 371476 w 524368"/>
                            <a:gd name="connsiteY6" fmla="*/ 11906 h 3124200"/>
                            <a:gd name="connsiteX7" fmla="*/ 347663 w 524368"/>
                            <a:gd name="connsiteY7" fmla="*/ 378619 h 3124200"/>
                            <a:gd name="connsiteX8" fmla="*/ 376238 w 524368"/>
                            <a:gd name="connsiteY8" fmla="*/ 402431 h 3124200"/>
                            <a:gd name="connsiteX9" fmla="*/ 395289 w 524368"/>
                            <a:gd name="connsiteY9" fmla="*/ 438150 h 3124200"/>
                            <a:gd name="connsiteX10" fmla="*/ 435770 w 524368"/>
                            <a:gd name="connsiteY10" fmla="*/ 569119 h 3124200"/>
                            <a:gd name="connsiteX11" fmla="*/ 476251 w 524368"/>
                            <a:gd name="connsiteY11" fmla="*/ 1016794 h 3124200"/>
                            <a:gd name="connsiteX12" fmla="*/ 521494 w 524368"/>
                            <a:gd name="connsiteY12" fmla="*/ 1157287 h 3124200"/>
                            <a:gd name="connsiteX13" fmla="*/ 523875 w 524368"/>
                            <a:gd name="connsiteY13" fmla="*/ 1724025 h 3124200"/>
                            <a:gd name="connsiteX14" fmla="*/ 519114 w 524368"/>
                            <a:gd name="connsiteY14" fmla="*/ 2817019 h 3124200"/>
                            <a:gd name="connsiteX15" fmla="*/ 95252 w 524368"/>
                            <a:gd name="connsiteY15" fmla="*/ 2900363 h 3124200"/>
                            <a:gd name="connsiteX16" fmla="*/ 97632 w 524368"/>
                            <a:gd name="connsiteY16" fmla="*/ 3124200 h 3124200"/>
                            <a:gd name="connsiteX17" fmla="*/ 0 w 524368"/>
                            <a:gd name="connsiteY17" fmla="*/ 3119438 h 3124200"/>
                            <a:gd name="connsiteX18" fmla="*/ 52389 w 524368"/>
                            <a:gd name="connsiteY18" fmla="*/ 2357438 h 3124200"/>
                            <a:gd name="connsiteX19" fmla="*/ 85727 w 524368"/>
                            <a:gd name="connsiteY19" fmla="*/ 1852613 h 3124200"/>
                            <a:gd name="connsiteX20" fmla="*/ 119063 w 524368"/>
                            <a:gd name="connsiteY20" fmla="*/ 1385888 h 3124200"/>
                            <a:gd name="connsiteX0" fmla="*/ 119063 w 524368"/>
                            <a:gd name="connsiteY0" fmla="*/ 1385888 h 3124200"/>
                            <a:gd name="connsiteX1" fmla="*/ 140494 w 524368"/>
                            <a:gd name="connsiteY1" fmla="*/ 1178719 h 3124200"/>
                            <a:gd name="connsiteX2" fmla="*/ 214313 w 524368"/>
                            <a:gd name="connsiteY2" fmla="*/ 454819 h 3124200"/>
                            <a:gd name="connsiteX3" fmla="*/ 226219 w 524368"/>
                            <a:gd name="connsiteY3" fmla="*/ 297656 h 3124200"/>
                            <a:gd name="connsiteX4" fmla="*/ 233363 w 524368"/>
                            <a:gd name="connsiteY4" fmla="*/ 278606 h 3124200"/>
                            <a:gd name="connsiteX5" fmla="*/ 273844 w 524368"/>
                            <a:gd name="connsiteY5" fmla="*/ 0 h 3124200"/>
                            <a:gd name="connsiteX6" fmla="*/ 371476 w 524368"/>
                            <a:gd name="connsiteY6" fmla="*/ 11906 h 3124200"/>
                            <a:gd name="connsiteX7" fmla="*/ 347663 w 524368"/>
                            <a:gd name="connsiteY7" fmla="*/ 378619 h 3124200"/>
                            <a:gd name="connsiteX8" fmla="*/ 376238 w 524368"/>
                            <a:gd name="connsiteY8" fmla="*/ 402431 h 3124200"/>
                            <a:gd name="connsiteX9" fmla="*/ 395289 w 524368"/>
                            <a:gd name="connsiteY9" fmla="*/ 438150 h 3124200"/>
                            <a:gd name="connsiteX10" fmla="*/ 435770 w 524368"/>
                            <a:gd name="connsiteY10" fmla="*/ 569119 h 3124200"/>
                            <a:gd name="connsiteX11" fmla="*/ 476251 w 524368"/>
                            <a:gd name="connsiteY11" fmla="*/ 1016794 h 3124200"/>
                            <a:gd name="connsiteX12" fmla="*/ 521494 w 524368"/>
                            <a:gd name="connsiteY12" fmla="*/ 1157287 h 3124200"/>
                            <a:gd name="connsiteX13" fmla="*/ 523875 w 524368"/>
                            <a:gd name="connsiteY13" fmla="*/ 1724025 h 3124200"/>
                            <a:gd name="connsiteX14" fmla="*/ 519114 w 524368"/>
                            <a:gd name="connsiteY14" fmla="*/ 2817019 h 3124200"/>
                            <a:gd name="connsiteX15" fmla="*/ 466727 w 524368"/>
                            <a:gd name="connsiteY15" fmla="*/ 2831306 h 3124200"/>
                            <a:gd name="connsiteX16" fmla="*/ 95252 w 524368"/>
                            <a:gd name="connsiteY16" fmla="*/ 2900363 h 3124200"/>
                            <a:gd name="connsiteX17" fmla="*/ 97632 w 524368"/>
                            <a:gd name="connsiteY17" fmla="*/ 3124200 h 3124200"/>
                            <a:gd name="connsiteX18" fmla="*/ 0 w 524368"/>
                            <a:gd name="connsiteY18" fmla="*/ 3119438 h 3124200"/>
                            <a:gd name="connsiteX19" fmla="*/ 52389 w 524368"/>
                            <a:gd name="connsiteY19" fmla="*/ 2357438 h 3124200"/>
                            <a:gd name="connsiteX20" fmla="*/ 85727 w 524368"/>
                            <a:gd name="connsiteY20" fmla="*/ 1852613 h 3124200"/>
                            <a:gd name="connsiteX21" fmla="*/ 119063 w 524368"/>
                            <a:gd name="connsiteY21" fmla="*/ 1385888 h 3124200"/>
                            <a:gd name="connsiteX0" fmla="*/ 119063 w 524368"/>
                            <a:gd name="connsiteY0" fmla="*/ 1385888 h 3124200"/>
                            <a:gd name="connsiteX1" fmla="*/ 140494 w 524368"/>
                            <a:gd name="connsiteY1" fmla="*/ 1178719 h 3124200"/>
                            <a:gd name="connsiteX2" fmla="*/ 214313 w 524368"/>
                            <a:gd name="connsiteY2" fmla="*/ 454819 h 3124200"/>
                            <a:gd name="connsiteX3" fmla="*/ 226219 w 524368"/>
                            <a:gd name="connsiteY3" fmla="*/ 297656 h 3124200"/>
                            <a:gd name="connsiteX4" fmla="*/ 233363 w 524368"/>
                            <a:gd name="connsiteY4" fmla="*/ 278606 h 3124200"/>
                            <a:gd name="connsiteX5" fmla="*/ 273844 w 524368"/>
                            <a:gd name="connsiteY5" fmla="*/ 0 h 3124200"/>
                            <a:gd name="connsiteX6" fmla="*/ 371476 w 524368"/>
                            <a:gd name="connsiteY6" fmla="*/ 11906 h 3124200"/>
                            <a:gd name="connsiteX7" fmla="*/ 347663 w 524368"/>
                            <a:gd name="connsiteY7" fmla="*/ 378619 h 3124200"/>
                            <a:gd name="connsiteX8" fmla="*/ 376238 w 524368"/>
                            <a:gd name="connsiteY8" fmla="*/ 402431 h 3124200"/>
                            <a:gd name="connsiteX9" fmla="*/ 395289 w 524368"/>
                            <a:gd name="connsiteY9" fmla="*/ 438150 h 3124200"/>
                            <a:gd name="connsiteX10" fmla="*/ 435770 w 524368"/>
                            <a:gd name="connsiteY10" fmla="*/ 569119 h 3124200"/>
                            <a:gd name="connsiteX11" fmla="*/ 476251 w 524368"/>
                            <a:gd name="connsiteY11" fmla="*/ 1016794 h 3124200"/>
                            <a:gd name="connsiteX12" fmla="*/ 521494 w 524368"/>
                            <a:gd name="connsiteY12" fmla="*/ 1157287 h 3124200"/>
                            <a:gd name="connsiteX13" fmla="*/ 523875 w 524368"/>
                            <a:gd name="connsiteY13" fmla="*/ 1724025 h 3124200"/>
                            <a:gd name="connsiteX14" fmla="*/ 519114 w 524368"/>
                            <a:gd name="connsiteY14" fmla="*/ 2817019 h 3124200"/>
                            <a:gd name="connsiteX15" fmla="*/ 495302 w 524368"/>
                            <a:gd name="connsiteY15" fmla="*/ 2867025 h 3124200"/>
                            <a:gd name="connsiteX16" fmla="*/ 95252 w 524368"/>
                            <a:gd name="connsiteY16" fmla="*/ 2900363 h 3124200"/>
                            <a:gd name="connsiteX17" fmla="*/ 97632 w 524368"/>
                            <a:gd name="connsiteY17" fmla="*/ 3124200 h 3124200"/>
                            <a:gd name="connsiteX18" fmla="*/ 0 w 524368"/>
                            <a:gd name="connsiteY18" fmla="*/ 3119438 h 3124200"/>
                            <a:gd name="connsiteX19" fmla="*/ 52389 w 524368"/>
                            <a:gd name="connsiteY19" fmla="*/ 2357438 h 3124200"/>
                            <a:gd name="connsiteX20" fmla="*/ 85727 w 524368"/>
                            <a:gd name="connsiteY20" fmla="*/ 1852613 h 3124200"/>
                            <a:gd name="connsiteX21" fmla="*/ 119063 w 524368"/>
                            <a:gd name="connsiteY21" fmla="*/ 1385888 h 3124200"/>
                            <a:gd name="connsiteX0" fmla="*/ 119063 w 524368"/>
                            <a:gd name="connsiteY0" fmla="*/ 1385888 h 3124200"/>
                            <a:gd name="connsiteX1" fmla="*/ 140494 w 524368"/>
                            <a:gd name="connsiteY1" fmla="*/ 1178719 h 3124200"/>
                            <a:gd name="connsiteX2" fmla="*/ 214313 w 524368"/>
                            <a:gd name="connsiteY2" fmla="*/ 454819 h 3124200"/>
                            <a:gd name="connsiteX3" fmla="*/ 226219 w 524368"/>
                            <a:gd name="connsiteY3" fmla="*/ 297656 h 3124200"/>
                            <a:gd name="connsiteX4" fmla="*/ 233363 w 524368"/>
                            <a:gd name="connsiteY4" fmla="*/ 278606 h 3124200"/>
                            <a:gd name="connsiteX5" fmla="*/ 273844 w 524368"/>
                            <a:gd name="connsiteY5" fmla="*/ 0 h 3124200"/>
                            <a:gd name="connsiteX6" fmla="*/ 371476 w 524368"/>
                            <a:gd name="connsiteY6" fmla="*/ 11906 h 3124200"/>
                            <a:gd name="connsiteX7" fmla="*/ 347663 w 524368"/>
                            <a:gd name="connsiteY7" fmla="*/ 378619 h 3124200"/>
                            <a:gd name="connsiteX8" fmla="*/ 376238 w 524368"/>
                            <a:gd name="connsiteY8" fmla="*/ 402431 h 3124200"/>
                            <a:gd name="connsiteX9" fmla="*/ 395289 w 524368"/>
                            <a:gd name="connsiteY9" fmla="*/ 438150 h 3124200"/>
                            <a:gd name="connsiteX10" fmla="*/ 435770 w 524368"/>
                            <a:gd name="connsiteY10" fmla="*/ 569119 h 3124200"/>
                            <a:gd name="connsiteX11" fmla="*/ 476251 w 524368"/>
                            <a:gd name="connsiteY11" fmla="*/ 1016794 h 3124200"/>
                            <a:gd name="connsiteX12" fmla="*/ 521494 w 524368"/>
                            <a:gd name="connsiteY12" fmla="*/ 1157287 h 3124200"/>
                            <a:gd name="connsiteX13" fmla="*/ 523875 w 524368"/>
                            <a:gd name="connsiteY13" fmla="*/ 1724025 h 3124200"/>
                            <a:gd name="connsiteX14" fmla="*/ 519114 w 524368"/>
                            <a:gd name="connsiteY14" fmla="*/ 2817019 h 3124200"/>
                            <a:gd name="connsiteX15" fmla="*/ 495302 w 524368"/>
                            <a:gd name="connsiteY15" fmla="*/ 2867025 h 3124200"/>
                            <a:gd name="connsiteX16" fmla="*/ 328614 w 524368"/>
                            <a:gd name="connsiteY16" fmla="*/ 2881313 h 3124200"/>
                            <a:gd name="connsiteX17" fmla="*/ 95252 w 524368"/>
                            <a:gd name="connsiteY17" fmla="*/ 2900363 h 3124200"/>
                            <a:gd name="connsiteX18" fmla="*/ 97632 w 524368"/>
                            <a:gd name="connsiteY18" fmla="*/ 3124200 h 3124200"/>
                            <a:gd name="connsiteX19" fmla="*/ 0 w 524368"/>
                            <a:gd name="connsiteY19" fmla="*/ 3119438 h 3124200"/>
                            <a:gd name="connsiteX20" fmla="*/ 52389 w 524368"/>
                            <a:gd name="connsiteY20" fmla="*/ 2357438 h 3124200"/>
                            <a:gd name="connsiteX21" fmla="*/ 85727 w 524368"/>
                            <a:gd name="connsiteY21" fmla="*/ 1852613 h 3124200"/>
                            <a:gd name="connsiteX22" fmla="*/ 119063 w 524368"/>
                            <a:gd name="connsiteY22" fmla="*/ 1385888 h 3124200"/>
                            <a:gd name="connsiteX0" fmla="*/ 119063 w 524368"/>
                            <a:gd name="connsiteY0" fmla="*/ 1385888 h 3124200"/>
                            <a:gd name="connsiteX1" fmla="*/ 140494 w 524368"/>
                            <a:gd name="connsiteY1" fmla="*/ 1178719 h 3124200"/>
                            <a:gd name="connsiteX2" fmla="*/ 214313 w 524368"/>
                            <a:gd name="connsiteY2" fmla="*/ 454819 h 3124200"/>
                            <a:gd name="connsiteX3" fmla="*/ 226219 w 524368"/>
                            <a:gd name="connsiteY3" fmla="*/ 297656 h 3124200"/>
                            <a:gd name="connsiteX4" fmla="*/ 233363 w 524368"/>
                            <a:gd name="connsiteY4" fmla="*/ 278606 h 3124200"/>
                            <a:gd name="connsiteX5" fmla="*/ 273844 w 524368"/>
                            <a:gd name="connsiteY5" fmla="*/ 0 h 3124200"/>
                            <a:gd name="connsiteX6" fmla="*/ 371476 w 524368"/>
                            <a:gd name="connsiteY6" fmla="*/ 11906 h 3124200"/>
                            <a:gd name="connsiteX7" fmla="*/ 347663 w 524368"/>
                            <a:gd name="connsiteY7" fmla="*/ 378619 h 3124200"/>
                            <a:gd name="connsiteX8" fmla="*/ 376238 w 524368"/>
                            <a:gd name="connsiteY8" fmla="*/ 402431 h 3124200"/>
                            <a:gd name="connsiteX9" fmla="*/ 395289 w 524368"/>
                            <a:gd name="connsiteY9" fmla="*/ 438150 h 3124200"/>
                            <a:gd name="connsiteX10" fmla="*/ 435770 w 524368"/>
                            <a:gd name="connsiteY10" fmla="*/ 569119 h 3124200"/>
                            <a:gd name="connsiteX11" fmla="*/ 476251 w 524368"/>
                            <a:gd name="connsiteY11" fmla="*/ 1016794 h 3124200"/>
                            <a:gd name="connsiteX12" fmla="*/ 521494 w 524368"/>
                            <a:gd name="connsiteY12" fmla="*/ 1157287 h 3124200"/>
                            <a:gd name="connsiteX13" fmla="*/ 523875 w 524368"/>
                            <a:gd name="connsiteY13" fmla="*/ 1724025 h 3124200"/>
                            <a:gd name="connsiteX14" fmla="*/ 519114 w 524368"/>
                            <a:gd name="connsiteY14" fmla="*/ 2817019 h 3124200"/>
                            <a:gd name="connsiteX15" fmla="*/ 495302 w 524368"/>
                            <a:gd name="connsiteY15" fmla="*/ 2867025 h 3124200"/>
                            <a:gd name="connsiteX16" fmla="*/ 152402 w 524368"/>
                            <a:gd name="connsiteY16" fmla="*/ 2881313 h 3124200"/>
                            <a:gd name="connsiteX17" fmla="*/ 95252 w 524368"/>
                            <a:gd name="connsiteY17" fmla="*/ 2900363 h 3124200"/>
                            <a:gd name="connsiteX18" fmla="*/ 97632 w 524368"/>
                            <a:gd name="connsiteY18" fmla="*/ 3124200 h 3124200"/>
                            <a:gd name="connsiteX19" fmla="*/ 0 w 524368"/>
                            <a:gd name="connsiteY19" fmla="*/ 3119438 h 3124200"/>
                            <a:gd name="connsiteX20" fmla="*/ 52389 w 524368"/>
                            <a:gd name="connsiteY20" fmla="*/ 2357438 h 3124200"/>
                            <a:gd name="connsiteX21" fmla="*/ 85727 w 524368"/>
                            <a:gd name="connsiteY21" fmla="*/ 1852613 h 3124200"/>
                            <a:gd name="connsiteX22" fmla="*/ 119063 w 524368"/>
                            <a:gd name="connsiteY22" fmla="*/ 1385888 h 3124200"/>
                            <a:gd name="connsiteX0" fmla="*/ 119063 w 524368"/>
                            <a:gd name="connsiteY0" fmla="*/ 1385888 h 3124200"/>
                            <a:gd name="connsiteX1" fmla="*/ 140494 w 524368"/>
                            <a:gd name="connsiteY1" fmla="*/ 1178719 h 3124200"/>
                            <a:gd name="connsiteX2" fmla="*/ 214313 w 524368"/>
                            <a:gd name="connsiteY2" fmla="*/ 454819 h 3124200"/>
                            <a:gd name="connsiteX3" fmla="*/ 226219 w 524368"/>
                            <a:gd name="connsiteY3" fmla="*/ 297656 h 3124200"/>
                            <a:gd name="connsiteX4" fmla="*/ 233363 w 524368"/>
                            <a:gd name="connsiteY4" fmla="*/ 278606 h 3124200"/>
                            <a:gd name="connsiteX5" fmla="*/ 273844 w 524368"/>
                            <a:gd name="connsiteY5" fmla="*/ 0 h 3124200"/>
                            <a:gd name="connsiteX6" fmla="*/ 371476 w 524368"/>
                            <a:gd name="connsiteY6" fmla="*/ 11906 h 3124200"/>
                            <a:gd name="connsiteX7" fmla="*/ 347663 w 524368"/>
                            <a:gd name="connsiteY7" fmla="*/ 378619 h 3124200"/>
                            <a:gd name="connsiteX8" fmla="*/ 376238 w 524368"/>
                            <a:gd name="connsiteY8" fmla="*/ 402431 h 3124200"/>
                            <a:gd name="connsiteX9" fmla="*/ 395289 w 524368"/>
                            <a:gd name="connsiteY9" fmla="*/ 438150 h 3124200"/>
                            <a:gd name="connsiteX10" fmla="*/ 435770 w 524368"/>
                            <a:gd name="connsiteY10" fmla="*/ 569119 h 3124200"/>
                            <a:gd name="connsiteX11" fmla="*/ 476251 w 524368"/>
                            <a:gd name="connsiteY11" fmla="*/ 1016794 h 3124200"/>
                            <a:gd name="connsiteX12" fmla="*/ 521494 w 524368"/>
                            <a:gd name="connsiteY12" fmla="*/ 1157287 h 3124200"/>
                            <a:gd name="connsiteX13" fmla="*/ 523875 w 524368"/>
                            <a:gd name="connsiteY13" fmla="*/ 1724025 h 3124200"/>
                            <a:gd name="connsiteX14" fmla="*/ 519114 w 524368"/>
                            <a:gd name="connsiteY14" fmla="*/ 2817019 h 3124200"/>
                            <a:gd name="connsiteX15" fmla="*/ 495302 w 524368"/>
                            <a:gd name="connsiteY15" fmla="*/ 2867025 h 3124200"/>
                            <a:gd name="connsiteX16" fmla="*/ 364333 w 524368"/>
                            <a:gd name="connsiteY16" fmla="*/ 2871788 h 3124200"/>
                            <a:gd name="connsiteX17" fmla="*/ 152402 w 524368"/>
                            <a:gd name="connsiteY17" fmla="*/ 2881313 h 3124200"/>
                            <a:gd name="connsiteX18" fmla="*/ 95252 w 524368"/>
                            <a:gd name="connsiteY18" fmla="*/ 2900363 h 3124200"/>
                            <a:gd name="connsiteX19" fmla="*/ 97632 w 524368"/>
                            <a:gd name="connsiteY19" fmla="*/ 3124200 h 3124200"/>
                            <a:gd name="connsiteX20" fmla="*/ 0 w 524368"/>
                            <a:gd name="connsiteY20" fmla="*/ 3119438 h 3124200"/>
                            <a:gd name="connsiteX21" fmla="*/ 52389 w 524368"/>
                            <a:gd name="connsiteY21" fmla="*/ 2357438 h 3124200"/>
                            <a:gd name="connsiteX22" fmla="*/ 85727 w 524368"/>
                            <a:gd name="connsiteY22" fmla="*/ 1852613 h 3124200"/>
                            <a:gd name="connsiteX23" fmla="*/ 119063 w 524368"/>
                            <a:gd name="connsiteY23" fmla="*/ 1385888 h 3124200"/>
                            <a:gd name="connsiteX0" fmla="*/ 119063 w 524368"/>
                            <a:gd name="connsiteY0" fmla="*/ 1385888 h 3124200"/>
                            <a:gd name="connsiteX1" fmla="*/ 140494 w 524368"/>
                            <a:gd name="connsiteY1" fmla="*/ 1178719 h 3124200"/>
                            <a:gd name="connsiteX2" fmla="*/ 214313 w 524368"/>
                            <a:gd name="connsiteY2" fmla="*/ 454819 h 3124200"/>
                            <a:gd name="connsiteX3" fmla="*/ 226219 w 524368"/>
                            <a:gd name="connsiteY3" fmla="*/ 297656 h 3124200"/>
                            <a:gd name="connsiteX4" fmla="*/ 233363 w 524368"/>
                            <a:gd name="connsiteY4" fmla="*/ 278606 h 3124200"/>
                            <a:gd name="connsiteX5" fmla="*/ 273844 w 524368"/>
                            <a:gd name="connsiteY5" fmla="*/ 0 h 3124200"/>
                            <a:gd name="connsiteX6" fmla="*/ 371476 w 524368"/>
                            <a:gd name="connsiteY6" fmla="*/ 11906 h 3124200"/>
                            <a:gd name="connsiteX7" fmla="*/ 347663 w 524368"/>
                            <a:gd name="connsiteY7" fmla="*/ 378619 h 3124200"/>
                            <a:gd name="connsiteX8" fmla="*/ 376238 w 524368"/>
                            <a:gd name="connsiteY8" fmla="*/ 402431 h 3124200"/>
                            <a:gd name="connsiteX9" fmla="*/ 395289 w 524368"/>
                            <a:gd name="connsiteY9" fmla="*/ 438150 h 3124200"/>
                            <a:gd name="connsiteX10" fmla="*/ 435770 w 524368"/>
                            <a:gd name="connsiteY10" fmla="*/ 569119 h 3124200"/>
                            <a:gd name="connsiteX11" fmla="*/ 476251 w 524368"/>
                            <a:gd name="connsiteY11" fmla="*/ 1016794 h 3124200"/>
                            <a:gd name="connsiteX12" fmla="*/ 521494 w 524368"/>
                            <a:gd name="connsiteY12" fmla="*/ 1157287 h 3124200"/>
                            <a:gd name="connsiteX13" fmla="*/ 523875 w 524368"/>
                            <a:gd name="connsiteY13" fmla="*/ 1724025 h 3124200"/>
                            <a:gd name="connsiteX14" fmla="*/ 519114 w 524368"/>
                            <a:gd name="connsiteY14" fmla="*/ 2817019 h 3124200"/>
                            <a:gd name="connsiteX15" fmla="*/ 495302 w 524368"/>
                            <a:gd name="connsiteY15" fmla="*/ 2867025 h 3124200"/>
                            <a:gd name="connsiteX16" fmla="*/ 450058 w 524368"/>
                            <a:gd name="connsiteY16" fmla="*/ 2886075 h 3124200"/>
                            <a:gd name="connsiteX17" fmla="*/ 152402 w 524368"/>
                            <a:gd name="connsiteY17" fmla="*/ 2881313 h 3124200"/>
                            <a:gd name="connsiteX18" fmla="*/ 95252 w 524368"/>
                            <a:gd name="connsiteY18" fmla="*/ 2900363 h 3124200"/>
                            <a:gd name="connsiteX19" fmla="*/ 97632 w 524368"/>
                            <a:gd name="connsiteY19" fmla="*/ 3124200 h 3124200"/>
                            <a:gd name="connsiteX20" fmla="*/ 0 w 524368"/>
                            <a:gd name="connsiteY20" fmla="*/ 3119438 h 3124200"/>
                            <a:gd name="connsiteX21" fmla="*/ 52389 w 524368"/>
                            <a:gd name="connsiteY21" fmla="*/ 2357438 h 3124200"/>
                            <a:gd name="connsiteX22" fmla="*/ 85727 w 524368"/>
                            <a:gd name="connsiteY22" fmla="*/ 1852613 h 3124200"/>
                            <a:gd name="connsiteX23" fmla="*/ 119063 w 524368"/>
                            <a:gd name="connsiteY23" fmla="*/ 1385888 h 3124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4368" h="3124200">
                              <a:moveTo>
                                <a:pt x="119063" y="1385888"/>
                              </a:moveTo>
                              <a:lnTo>
                                <a:pt x="140494" y="1178719"/>
                              </a:lnTo>
                              <a:lnTo>
                                <a:pt x="214313" y="454819"/>
                              </a:lnTo>
                              <a:lnTo>
                                <a:pt x="226219" y="297656"/>
                              </a:lnTo>
                              <a:lnTo>
                                <a:pt x="233363" y="278606"/>
                              </a:lnTo>
                              <a:lnTo>
                                <a:pt x="273844" y="0"/>
                              </a:lnTo>
                              <a:lnTo>
                                <a:pt x="371476" y="11906"/>
                              </a:lnTo>
                              <a:lnTo>
                                <a:pt x="347663" y="378619"/>
                              </a:lnTo>
                              <a:lnTo>
                                <a:pt x="376238" y="402431"/>
                              </a:lnTo>
                              <a:lnTo>
                                <a:pt x="395289" y="438150"/>
                              </a:lnTo>
                              <a:lnTo>
                                <a:pt x="435770" y="569119"/>
                              </a:lnTo>
                              <a:lnTo>
                                <a:pt x="476251" y="1016794"/>
                              </a:lnTo>
                              <a:lnTo>
                                <a:pt x="521494" y="1157287"/>
                              </a:lnTo>
                              <a:cubicBezTo>
                                <a:pt x="519113" y="1347787"/>
                                <a:pt x="526256" y="1533525"/>
                                <a:pt x="523875" y="1724025"/>
                              </a:cubicBezTo>
                              <a:lnTo>
                                <a:pt x="519114" y="2817019"/>
                              </a:lnTo>
                              <a:lnTo>
                                <a:pt x="495302" y="2867025"/>
                              </a:lnTo>
                              <a:lnTo>
                                <a:pt x="450058" y="2886075"/>
                              </a:lnTo>
                              <a:lnTo>
                                <a:pt x="152402" y="2881313"/>
                              </a:lnTo>
                              <a:lnTo>
                                <a:pt x="95252" y="2900363"/>
                              </a:lnTo>
                              <a:cubicBezTo>
                                <a:pt x="96045" y="2974975"/>
                                <a:pt x="96839" y="3049588"/>
                                <a:pt x="97632" y="3124200"/>
                              </a:cubicBezTo>
                              <a:lnTo>
                                <a:pt x="0" y="3119438"/>
                              </a:lnTo>
                              <a:cubicBezTo>
                                <a:pt x="33338" y="2700338"/>
                                <a:pt x="19051" y="2776538"/>
                                <a:pt x="52389" y="2357438"/>
                              </a:cubicBezTo>
                              <a:lnTo>
                                <a:pt x="85727" y="1852613"/>
                              </a:lnTo>
                              <a:lnTo>
                                <a:pt x="119063" y="1385888"/>
                              </a:lnTo>
                              <a:close/>
                            </a:path>
                          </a:pathLst>
                        </a:custGeom>
                        <a:noFill/>
                        <a:ln w="15875" cap="flat" cmpd="sng" algn="ctr">
                          <a:solidFill>
                            <a:sysClr val="windowText" lastClr="000000"/>
                          </a:solidFill>
                          <a:prstDash val="solid"/>
                        </a:ln>
                        <a:effectLst/>
                      </p:spPr>
                      <p:txBody>
                        <a:bodyPr anchor="ctr"/>
                        <a:lstStyle/>
                        <a:p>
                          <a:endParaRPr lang="ja-JP" altLang="en-US"/>
                        </a:p>
                      </p:txBody>
                    </p:sp>
                    <p:sp>
                      <p:nvSpPr>
                        <p:cNvPr id="139" name="フリーフォーム 138"/>
                        <p:cNvSpPr/>
                        <p:nvPr/>
                      </p:nvSpPr>
                      <p:spPr bwMode="auto">
                        <a:xfrm>
                          <a:off x="921655" y="3252471"/>
                          <a:ext cx="297948" cy="200052"/>
                        </a:xfrm>
                        <a:custGeom>
                          <a:avLst/>
                          <a:gdLst>
                            <a:gd name="connsiteX0" fmla="*/ 11906 w 304800"/>
                            <a:gd name="connsiteY0" fmla="*/ 0 h 216693"/>
                            <a:gd name="connsiteX1" fmla="*/ 0 w 304800"/>
                            <a:gd name="connsiteY1" fmla="*/ 211931 h 216693"/>
                            <a:gd name="connsiteX2" fmla="*/ 304800 w 304800"/>
                            <a:gd name="connsiteY2" fmla="*/ 216693 h 216693"/>
                            <a:gd name="connsiteX3" fmla="*/ 302418 w 304800"/>
                            <a:gd name="connsiteY3" fmla="*/ 16668 h 216693"/>
                            <a:gd name="connsiteX4" fmla="*/ 11906 w 304800"/>
                            <a:gd name="connsiteY4" fmla="*/ 0 h 216693"/>
                            <a:gd name="connsiteX0" fmla="*/ 11906 w 304800"/>
                            <a:gd name="connsiteY0" fmla="*/ 4469 h 221162"/>
                            <a:gd name="connsiteX1" fmla="*/ 0 w 304800"/>
                            <a:gd name="connsiteY1" fmla="*/ 216400 h 221162"/>
                            <a:gd name="connsiteX2" fmla="*/ 304800 w 304800"/>
                            <a:gd name="connsiteY2" fmla="*/ 221162 h 221162"/>
                            <a:gd name="connsiteX3" fmla="*/ 298916 w 304800"/>
                            <a:gd name="connsiteY3" fmla="*/ 0 h 221162"/>
                            <a:gd name="connsiteX4" fmla="*/ 11906 w 304800"/>
                            <a:gd name="connsiteY4" fmla="*/ 4469 h 221162"/>
                            <a:gd name="connsiteX0" fmla="*/ 0 w 306900"/>
                            <a:gd name="connsiteY0" fmla="*/ 946 h 221162"/>
                            <a:gd name="connsiteX1" fmla="*/ 2100 w 306900"/>
                            <a:gd name="connsiteY1" fmla="*/ 216400 h 221162"/>
                            <a:gd name="connsiteX2" fmla="*/ 306900 w 306900"/>
                            <a:gd name="connsiteY2" fmla="*/ 221162 h 221162"/>
                            <a:gd name="connsiteX3" fmla="*/ 301016 w 306900"/>
                            <a:gd name="connsiteY3" fmla="*/ 0 h 221162"/>
                            <a:gd name="connsiteX4" fmla="*/ 0 w 306900"/>
                            <a:gd name="connsiteY4" fmla="*/ 946 h 221162"/>
                            <a:gd name="connsiteX0" fmla="*/ 0 w 306900"/>
                            <a:gd name="connsiteY0" fmla="*/ 0 h 220216"/>
                            <a:gd name="connsiteX1" fmla="*/ 2100 w 306900"/>
                            <a:gd name="connsiteY1" fmla="*/ 215454 h 220216"/>
                            <a:gd name="connsiteX2" fmla="*/ 306900 w 306900"/>
                            <a:gd name="connsiteY2" fmla="*/ 220216 h 220216"/>
                            <a:gd name="connsiteX3" fmla="*/ 303470 w 306900"/>
                            <a:gd name="connsiteY3" fmla="*/ 8027 h 220216"/>
                            <a:gd name="connsiteX4" fmla="*/ 0 w 306900"/>
                            <a:gd name="connsiteY4" fmla="*/ 0 h 220216"/>
                            <a:gd name="connsiteX0" fmla="*/ 2808 w 304800"/>
                            <a:gd name="connsiteY0" fmla="*/ 0 h 213807"/>
                            <a:gd name="connsiteX1" fmla="*/ 0 w 304800"/>
                            <a:gd name="connsiteY1" fmla="*/ 209045 h 213807"/>
                            <a:gd name="connsiteX2" fmla="*/ 304800 w 304800"/>
                            <a:gd name="connsiteY2" fmla="*/ 213807 h 213807"/>
                            <a:gd name="connsiteX3" fmla="*/ 301370 w 304800"/>
                            <a:gd name="connsiteY3" fmla="*/ 1618 h 213807"/>
                            <a:gd name="connsiteX4" fmla="*/ 2808 w 304800"/>
                            <a:gd name="connsiteY4" fmla="*/ 0 h 2138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800" h="213807">
                              <a:moveTo>
                                <a:pt x="2808" y="0"/>
                              </a:moveTo>
                              <a:lnTo>
                                <a:pt x="0" y="209045"/>
                              </a:lnTo>
                              <a:lnTo>
                                <a:pt x="304800" y="213807"/>
                              </a:lnTo>
                              <a:cubicBezTo>
                                <a:pt x="303657" y="143077"/>
                                <a:pt x="302513" y="72348"/>
                                <a:pt x="301370" y="1618"/>
                              </a:cubicBezTo>
                              <a:lnTo>
                                <a:pt x="2808" y="0"/>
                              </a:lnTo>
                              <a:close/>
                            </a:path>
                          </a:pathLst>
                        </a:custGeom>
                        <a:noFill/>
                        <a:ln w="15875" cap="flat" cmpd="sng" algn="ctr">
                          <a:solidFill>
                            <a:sysClr val="windowText" lastClr="000000"/>
                          </a:solidFill>
                          <a:prstDash val="solid"/>
                        </a:ln>
                        <a:effectLst/>
                      </p:spPr>
                      <p:txBody>
                        <a:bodyPr anchor="ctr"/>
                        <a:lstStyle/>
                        <a:p>
                          <a:endParaRPr lang="ja-JP" altLang="en-US"/>
                        </a:p>
                      </p:txBody>
                    </p:sp>
                    <p:sp>
                      <p:nvSpPr>
                        <p:cNvPr id="140" name="フリーフォーム 139"/>
                        <p:cNvSpPr/>
                        <p:nvPr/>
                      </p:nvSpPr>
                      <p:spPr bwMode="auto">
                        <a:xfrm>
                          <a:off x="869905" y="3588932"/>
                          <a:ext cx="585867" cy="862194"/>
                        </a:xfrm>
                        <a:custGeom>
                          <a:avLst/>
                          <a:gdLst>
                            <a:gd name="connsiteX0" fmla="*/ 4762 w 607219"/>
                            <a:gd name="connsiteY0" fmla="*/ 0 h 1023938"/>
                            <a:gd name="connsiteX1" fmla="*/ 607219 w 607219"/>
                            <a:gd name="connsiteY1" fmla="*/ 21432 h 1023938"/>
                            <a:gd name="connsiteX2" fmla="*/ 590550 w 607219"/>
                            <a:gd name="connsiteY2" fmla="*/ 202407 h 1023938"/>
                            <a:gd name="connsiteX3" fmla="*/ 523875 w 607219"/>
                            <a:gd name="connsiteY3" fmla="*/ 657225 h 1023938"/>
                            <a:gd name="connsiteX4" fmla="*/ 433387 w 607219"/>
                            <a:gd name="connsiteY4" fmla="*/ 647700 h 1023938"/>
                            <a:gd name="connsiteX5" fmla="*/ 369094 w 607219"/>
                            <a:gd name="connsiteY5" fmla="*/ 1023938 h 1023938"/>
                            <a:gd name="connsiteX6" fmla="*/ 171450 w 607219"/>
                            <a:gd name="connsiteY6" fmla="*/ 1014413 h 1023938"/>
                            <a:gd name="connsiteX7" fmla="*/ 114300 w 607219"/>
                            <a:gd name="connsiteY7" fmla="*/ 914400 h 1023938"/>
                            <a:gd name="connsiteX8" fmla="*/ 42862 w 607219"/>
                            <a:gd name="connsiteY8" fmla="*/ 771525 h 1023938"/>
                            <a:gd name="connsiteX9" fmla="*/ 7144 w 607219"/>
                            <a:gd name="connsiteY9" fmla="*/ 323850 h 1023938"/>
                            <a:gd name="connsiteX10" fmla="*/ 0 w 607219"/>
                            <a:gd name="connsiteY10" fmla="*/ 214313 h 1023938"/>
                            <a:gd name="connsiteX11" fmla="*/ 4762 w 607219"/>
                            <a:gd name="connsiteY11" fmla="*/ 0 h 1023938"/>
                            <a:gd name="connsiteX0" fmla="*/ 4762 w 607219"/>
                            <a:gd name="connsiteY0" fmla="*/ 0 h 1023938"/>
                            <a:gd name="connsiteX1" fmla="*/ 607219 w 607219"/>
                            <a:gd name="connsiteY1" fmla="*/ 21432 h 1023938"/>
                            <a:gd name="connsiteX2" fmla="*/ 590550 w 607219"/>
                            <a:gd name="connsiteY2" fmla="*/ 202407 h 1023938"/>
                            <a:gd name="connsiteX3" fmla="*/ 523875 w 607219"/>
                            <a:gd name="connsiteY3" fmla="*/ 657225 h 1023938"/>
                            <a:gd name="connsiteX4" fmla="*/ 433387 w 607219"/>
                            <a:gd name="connsiteY4" fmla="*/ 647700 h 1023938"/>
                            <a:gd name="connsiteX5" fmla="*/ 369094 w 607219"/>
                            <a:gd name="connsiteY5" fmla="*/ 1023938 h 1023938"/>
                            <a:gd name="connsiteX6" fmla="*/ 117665 w 607219"/>
                            <a:gd name="connsiteY6" fmla="*/ 932070 h 1023938"/>
                            <a:gd name="connsiteX7" fmla="*/ 114300 w 607219"/>
                            <a:gd name="connsiteY7" fmla="*/ 914400 h 1023938"/>
                            <a:gd name="connsiteX8" fmla="*/ 42862 w 607219"/>
                            <a:gd name="connsiteY8" fmla="*/ 771525 h 1023938"/>
                            <a:gd name="connsiteX9" fmla="*/ 7144 w 607219"/>
                            <a:gd name="connsiteY9" fmla="*/ 323850 h 1023938"/>
                            <a:gd name="connsiteX10" fmla="*/ 0 w 607219"/>
                            <a:gd name="connsiteY10" fmla="*/ 214313 h 1023938"/>
                            <a:gd name="connsiteX11" fmla="*/ 4762 w 607219"/>
                            <a:gd name="connsiteY11" fmla="*/ 0 h 1023938"/>
                            <a:gd name="connsiteX0" fmla="*/ 4762 w 607219"/>
                            <a:gd name="connsiteY0" fmla="*/ 0 h 938427"/>
                            <a:gd name="connsiteX1" fmla="*/ 607219 w 607219"/>
                            <a:gd name="connsiteY1" fmla="*/ 21432 h 938427"/>
                            <a:gd name="connsiteX2" fmla="*/ 590550 w 607219"/>
                            <a:gd name="connsiteY2" fmla="*/ 202407 h 938427"/>
                            <a:gd name="connsiteX3" fmla="*/ 523875 w 607219"/>
                            <a:gd name="connsiteY3" fmla="*/ 657225 h 938427"/>
                            <a:gd name="connsiteX4" fmla="*/ 433387 w 607219"/>
                            <a:gd name="connsiteY4" fmla="*/ 647700 h 938427"/>
                            <a:gd name="connsiteX5" fmla="*/ 315309 w 607219"/>
                            <a:gd name="connsiteY5" fmla="*/ 938427 h 938427"/>
                            <a:gd name="connsiteX6" fmla="*/ 117665 w 607219"/>
                            <a:gd name="connsiteY6" fmla="*/ 932070 h 938427"/>
                            <a:gd name="connsiteX7" fmla="*/ 114300 w 607219"/>
                            <a:gd name="connsiteY7" fmla="*/ 914400 h 938427"/>
                            <a:gd name="connsiteX8" fmla="*/ 42862 w 607219"/>
                            <a:gd name="connsiteY8" fmla="*/ 771525 h 938427"/>
                            <a:gd name="connsiteX9" fmla="*/ 7144 w 607219"/>
                            <a:gd name="connsiteY9" fmla="*/ 323850 h 938427"/>
                            <a:gd name="connsiteX10" fmla="*/ 0 w 607219"/>
                            <a:gd name="connsiteY10" fmla="*/ 214313 h 938427"/>
                            <a:gd name="connsiteX11" fmla="*/ 4762 w 607219"/>
                            <a:gd name="connsiteY11" fmla="*/ 0 h 938427"/>
                            <a:gd name="connsiteX0" fmla="*/ 4762 w 607219"/>
                            <a:gd name="connsiteY0" fmla="*/ 0 h 938427"/>
                            <a:gd name="connsiteX1" fmla="*/ 607219 w 607219"/>
                            <a:gd name="connsiteY1" fmla="*/ 21432 h 938427"/>
                            <a:gd name="connsiteX2" fmla="*/ 590550 w 607219"/>
                            <a:gd name="connsiteY2" fmla="*/ 202407 h 938427"/>
                            <a:gd name="connsiteX3" fmla="*/ 523875 w 607219"/>
                            <a:gd name="connsiteY3" fmla="*/ 657225 h 938427"/>
                            <a:gd name="connsiteX4" fmla="*/ 309998 w 607219"/>
                            <a:gd name="connsiteY4" fmla="*/ 682538 h 938427"/>
                            <a:gd name="connsiteX5" fmla="*/ 315309 w 607219"/>
                            <a:gd name="connsiteY5" fmla="*/ 938427 h 938427"/>
                            <a:gd name="connsiteX6" fmla="*/ 117665 w 607219"/>
                            <a:gd name="connsiteY6" fmla="*/ 932070 h 938427"/>
                            <a:gd name="connsiteX7" fmla="*/ 114300 w 607219"/>
                            <a:gd name="connsiteY7" fmla="*/ 914400 h 938427"/>
                            <a:gd name="connsiteX8" fmla="*/ 42862 w 607219"/>
                            <a:gd name="connsiteY8" fmla="*/ 771525 h 938427"/>
                            <a:gd name="connsiteX9" fmla="*/ 7144 w 607219"/>
                            <a:gd name="connsiteY9" fmla="*/ 323850 h 938427"/>
                            <a:gd name="connsiteX10" fmla="*/ 0 w 607219"/>
                            <a:gd name="connsiteY10" fmla="*/ 214313 h 938427"/>
                            <a:gd name="connsiteX11" fmla="*/ 4762 w 607219"/>
                            <a:gd name="connsiteY11" fmla="*/ 0 h 938427"/>
                            <a:gd name="connsiteX0" fmla="*/ 4762 w 607219"/>
                            <a:gd name="connsiteY0" fmla="*/ 0 h 938427"/>
                            <a:gd name="connsiteX1" fmla="*/ 607219 w 607219"/>
                            <a:gd name="connsiteY1" fmla="*/ 21432 h 938427"/>
                            <a:gd name="connsiteX2" fmla="*/ 590550 w 607219"/>
                            <a:gd name="connsiteY2" fmla="*/ 202407 h 938427"/>
                            <a:gd name="connsiteX3" fmla="*/ 523875 w 607219"/>
                            <a:gd name="connsiteY3" fmla="*/ 657225 h 938427"/>
                            <a:gd name="connsiteX4" fmla="*/ 378552 w 607219"/>
                            <a:gd name="connsiteY4" fmla="*/ 635585 h 938427"/>
                            <a:gd name="connsiteX5" fmla="*/ 309998 w 607219"/>
                            <a:gd name="connsiteY5" fmla="*/ 682538 h 938427"/>
                            <a:gd name="connsiteX6" fmla="*/ 315309 w 607219"/>
                            <a:gd name="connsiteY6" fmla="*/ 938427 h 938427"/>
                            <a:gd name="connsiteX7" fmla="*/ 117665 w 607219"/>
                            <a:gd name="connsiteY7" fmla="*/ 932070 h 938427"/>
                            <a:gd name="connsiteX8" fmla="*/ 114300 w 607219"/>
                            <a:gd name="connsiteY8" fmla="*/ 914400 h 938427"/>
                            <a:gd name="connsiteX9" fmla="*/ 42862 w 607219"/>
                            <a:gd name="connsiteY9" fmla="*/ 771525 h 938427"/>
                            <a:gd name="connsiteX10" fmla="*/ 7144 w 607219"/>
                            <a:gd name="connsiteY10" fmla="*/ 323850 h 938427"/>
                            <a:gd name="connsiteX11" fmla="*/ 0 w 607219"/>
                            <a:gd name="connsiteY11" fmla="*/ 214313 h 938427"/>
                            <a:gd name="connsiteX12" fmla="*/ 4762 w 607219"/>
                            <a:gd name="connsiteY12" fmla="*/ 0 h 938427"/>
                            <a:gd name="connsiteX0" fmla="*/ 4762 w 607219"/>
                            <a:gd name="connsiteY0" fmla="*/ 0 h 938427"/>
                            <a:gd name="connsiteX1" fmla="*/ 607219 w 607219"/>
                            <a:gd name="connsiteY1" fmla="*/ 21432 h 938427"/>
                            <a:gd name="connsiteX2" fmla="*/ 590550 w 607219"/>
                            <a:gd name="connsiteY2" fmla="*/ 202407 h 938427"/>
                            <a:gd name="connsiteX3" fmla="*/ 523875 w 607219"/>
                            <a:gd name="connsiteY3" fmla="*/ 657225 h 938427"/>
                            <a:gd name="connsiteX4" fmla="*/ 378552 w 607219"/>
                            <a:gd name="connsiteY4" fmla="*/ 635585 h 938427"/>
                            <a:gd name="connsiteX5" fmla="*/ 362733 w 607219"/>
                            <a:gd name="connsiteY5" fmla="*/ 683091 h 938427"/>
                            <a:gd name="connsiteX6" fmla="*/ 309998 w 607219"/>
                            <a:gd name="connsiteY6" fmla="*/ 682538 h 938427"/>
                            <a:gd name="connsiteX7" fmla="*/ 315309 w 607219"/>
                            <a:gd name="connsiteY7" fmla="*/ 938427 h 938427"/>
                            <a:gd name="connsiteX8" fmla="*/ 117665 w 607219"/>
                            <a:gd name="connsiteY8" fmla="*/ 932070 h 938427"/>
                            <a:gd name="connsiteX9" fmla="*/ 114300 w 607219"/>
                            <a:gd name="connsiteY9" fmla="*/ 914400 h 938427"/>
                            <a:gd name="connsiteX10" fmla="*/ 42862 w 607219"/>
                            <a:gd name="connsiteY10" fmla="*/ 771525 h 938427"/>
                            <a:gd name="connsiteX11" fmla="*/ 7144 w 607219"/>
                            <a:gd name="connsiteY11" fmla="*/ 323850 h 938427"/>
                            <a:gd name="connsiteX12" fmla="*/ 0 w 607219"/>
                            <a:gd name="connsiteY12" fmla="*/ 214313 h 938427"/>
                            <a:gd name="connsiteX13" fmla="*/ 4762 w 607219"/>
                            <a:gd name="connsiteY13" fmla="*/ 0 h 938427"/>
                            <a:gd name="connsiteX0" fmla="*/ 4762 w 607219"/>
                            <a:gd name="connsiteY0" fmla="*/ 0 h 938427"/>
                            <a:gd name="connsiteX1" fmla="*/ 607219 w 607219"/>
                            <a:gd name="connsiteY1" fmla="*/ 21432 h 938427"/>
                            <a:gd name="connsiteX2" fmla="*/ 590550 w 607219"/>
                            <a:gd name="connsiteY2" fmla="*/ 202407 h 938427"/>
                            <a:gd name="connsiteX3" fmla="*/ 523875 w 607219"/>
                            <a:gd name="connsiteY3" fmla="*/ 657225 h 938427"/>
                            <a:gd name="connsiteX4" fmla="*/ 378552 w 607219"/>
                            <a:gd name="connsiteY4" fmla="*/ 635585 h 938427"/>
                            <a:gd name="connsiteX5" fmla="*/ 362733 w 607219"/>
                            <a:gd name="connsiteY5" fmla="*/ 683091 h 938427"/>
                            <a:gd name="connsiteX6" fmla="*/ 319490 w 607219"/>
                            <a:gd name="connsiteY6" fmla="*/ 685705 h 938427"/>
                            <a:gd name="connsiteX7" fmla="*/ 315309 w 607219"/>
                            <a:gd name="connsiteY7" fmla="*/ 938427 h 938427"/>
                            <a:gd name="connsiteX8" fmla="*/ 117665 w 607219"/>
                            <a:gd name="connsiteY8" fmla="*/ 932070 h 938427"/>
                            <a:gd name="connsiteX9" fmla="*/ 114300 w 607219"/>
                            <a:gd name="connsiteY9" fmla="*/ 914400 h 938427"/>
                            <a:gd name="connsiteX10" fmla="*/ 42862 w 607219"/>
                            <a:gd name="connsiteY10" fmla="*/ 771525 h 938427"/>
                            <a:gd name="connsiteX11" fmla="*/ 7144 w 607219"/>
                            <a:gd name="connsiteY11" fmla="*/ 323850 h 938427"/>
                            <a:gd name="connsiteX12" fmla="*/ 0 w 607219"/>
                            <a:gd name="connsiteY12" fmla="*/ 214313 h 938427"/>
                            <a:gd name="connsiteX13" fmla="*/ 4762 w 607219"/>
                            <a:gd name="connsiteY13" fmla="*/ 0 h 938427"/>
                            <a:gd name="connsiteX0" fmla="*/ 4762 w 607219"/>
                            <a:gd name="connsiteY0" fmla="*/ 0 h 938427"/>
                            <a:gd name="connsiteX1" fmla="*/ 607219 w 607219"/>
                            <a:gd name="connsiteY1" fmla="*/ 21432 h 938427"/>
                            <a:gd name="connsiteX2" fmla="*/ 590550 w 607219"/>
                            <a:gd name="connsiteY2" fmla="*/ 202407 h 938427"/>
                            <a:gd name="connsiteX3" fmla="*/ 523875 w 607219"/>
                            <a:gd name="connsiteY3" fmla="*/ 657225 h 938427"/>
                            <a:gd name="connsiteX4" fmla="*/ 378552 w 607219"/>
                            <a:gd name="connsiteY4" fmla="*/ 635585 h 938427"/>
                            <a:gd name="connsiteX5" fmla="*/ 362733 w 607219"/>
                            <a:gd name="connsiteY5" fmla="*/ 683091 h 938427"/>
                            <a:gd name="connsiteX6" fmla="*/ 319490 w 607219"/>
                            <a:gd name="connsiteY6" fmla="*/ 685705 h 938427"/>
                            <a:gd name="connsiteX7" fmla="*/ 308948 w 607219"/>
                            <a:gd name="connsiteY7" fmla="*/ 809773 h 938427"/>
                            <a:gd name="connsiteX8" fmla="*/ 315309 w 607219"/>
                            <a:gd name="connsiteY8" fmla="*/ 938427 h 938427"/>
                            <a:gd name="connsiteX9" fmla="*/ 117665 w 607219"/>
                            <a:gd name="connsiteY9" fmla="*/ 932070 h 938427"/>
                            <a:gd name="connsiteX10" fmla="*/ 114300 w 607219"/>
                            <a:gd name="connsiteY10" fmla="*/ 914400 h 938427"/>
                            <a:gd name="connsiteX11" fmla="*/ 42862 w 607219"/>
                            <a:gd name="connsiteY11" fmla="*/ 771525 h 938427"/>
                            <a:gd name="connsiteX12" fmla="*/ 7144 w 607219"/>
                            <a:gd name="connsiteY12" fmla="*/ 323850 h 938427"/>
                            <a:gd name="connsiteX13" fmla="*/ 0 w 607219"/>
                            <a:gd name="connsiteY13" fmla="*/ 214313 h 938427"/>
                            <a:gd name="connsiteX14" fmla="*/ 4762 w 607219"/>
                            <a:gd name="connsiteY14" fmla="*/ 0 h 938427"/>
                            <a:gd name="connsiteX0" fmla="*/ 1712 w 607333"/>
                            <a:gd name="connsiteY0" fmla="*/ 0 h 919425"/>
                            <a:gd name="connsiteX1" fmla="*/ 607333 w 607333"/>
                            <a:gd name="connsiteY1" fmla="*/ 2430 h 919425"/>
                            <a:gd name="connsiteX2" fmla="*/ 590664 w 607333"/>
                            <a:gd name="connsiteY2" fmla="*/ 183405 h 919425"/>
                            <a:gd name="connsiteX3" fmla="*/ 523989 w 607333"/>
                            <a:gd name="connsiteY3" fmla="*/ 638223 h 919425"/>
                            <a:gd name="connsiteX4" fmla="*/ 378666 w 607333"/>
                            <a:gd name="connsiteY4" fmla="*/ 616583 h 919425"/>
                            <a:gd name="connsiteX5" fmla="*/ 362847 w 607333"/>
                            <a:gd name="connsiteY5" fmla="*/ 664089 h 919425"/>
                            <a:gd name="connsiteX6" fmla="*/ 319604 w 607333"/>
                            <a:gd name="connsiteY6" fmla="*/ 666703 h 919425"/>
                            <a:gd name="connsiteX7" fmla="*/ 309062 w 607333"/>
                            <a:gd name="connsiteY7" fmla="*/ 790771 h 919425"/>
                            <a:gd name="connsiteX8" fmla="*/ 315423 w 607333"/>
                            <a:gd name="connsiteY8" fmla="*/ 919425 h 919425"/>
                            <a:gd name="connsiteX9" fmla="*/ 117779 w 607333"/>
                            <a:gd name="connsiteY9" fmla="*/ 913068 h 919425"/>
                            <a:gd name="connsiteX10" fmla="*/ 114414 w 607333"/>
                            <a:gd name="connsiteY10" fmla="*/ 895398 h 919425"/>
                            <a:gd name="connsiteX11" fmla="*/ 42976 w 607333"/>
                            <a:gd name="connsiteY11" fmla="*/ 752523 h 919425"/>
                            <a:gd name="connsiteX12" fmla="*/ 7258 w 607333"/>
                            <a:gd name="connsiteY12" fmla="*/ 304848 h 919425"/>
                            <a:gd name="connsiteX13" fmla="*/ 114 w 607333"/>
                            <a:gd name="connsiteY13" fmla="*/ 195311 h 919425"/>
                            <a:gd name="connsiteX14" fmla="*/ 1712 w 607333"/>
                            <a:gd name="connsiteY14" fmla="*/ 0 h 919425"/>
                            <a:gd name="connsiteX0" fmla="*/ 1712 w 607333"/>
                            <a:gd name="connsiteY0" fmla="*/ 0 h 919425"/>
                            <a:gd name="connsiteX1" fmla="*/ 607333 w 607333"/>
                            <a:gd name="connsiteY1" fmla="*/ 2430 h 919425"/>
                            <a:gd name="connsiteX2" fmla="*/ 590664 w 607333"/>
                            <a:gd name="connsiteY2" fmla="*/ 183405 h 919425"/>
                            <a:gd name="connsiteX3" fmla="*/ 523989 w 607333"/>
                            <a:gd name="connsiteY3" fmla="*/ 638223 h 919425"/>
                            <a:gd name="connsiteX4" fmla="*/ 378666 w 607333"/>
                            <a:gd name="connsiteY4" fmla="*/ 616583 h 919425"/>
                            <a:gd name="connsiteX5" fmla="*/ 362847 w 607333"/>
                            <a:gd name="connsiteY5" fmla="*/ 664089 h 919425"/>
                            <a:gd name="connsiteX6" fmla="*/ 319604 w 607333"/>
                            <a:gd name="connsiteY6" fmla="*/ 666703 h 919425"/>
                            <a:gd name="connsiteX7" fmla="*/ 309062 w 607333"/>
                            <a:gd name="connsiteY7" fmla="*/ 790771 h 919425"/>
                            <a:gd name="connsiteX8" fmla="*/ 315423 w 607333"/>
                            <a:gd name="connsiteY8" fmla="*/ 919425 h 919425"/>
                            <a:gd name="connsiteX9" fmla="*/ 117779 w 607333"/>
                            <a:gd name="connsiteY9" fmla="*/ 913068 h 919425"/>
                            <a:gd name="connsiteX10" fmla="*/ 114414 w 607333"/>
                            <a:gd name="connsiteY10" fmla="*/ 895398 h 919425"/>
                            <a:gd name="connsiteX11" fmla="*/ 42976 w 607333"/>
                            <a:gd name="connsiteY11" fmla="*/ 752523 h 919425"/>
                            <a:gd name="connsiteX12" fmla="*/ 13585 w 607333"/>
                            <a:gd name="connsiteY12" fmla="*/ 456867 h 919425"/>
                            <a:gd name="connsiteX13" fmla="*/ 114 w 607333"/>
                            <a:gd name="connsiteY13" fmla="*/ 195311 h 919425"/>
                            <a:gd name="connsiteX14" fmla="*/ 1712 w 607333"/>
                            <a:gd name="connsiteY14" fmla="*/ 0 h 919425"/>
                            <a:gd name="connsiteX0" fmla="*/ 1712 w 604169"/>
                            <a:gd name="connsiteY0" fmla="*/ 737 h 920162"/>
                            <a:gd name="connsiteX1" fmla="*/ 604169 w 604169"/>
                            <a:gd name="connsiteY1" fmla="*/ 0 h 920162"/>
                            <a:gd name="connsiteX2" fmla="*/ 590664 w 604169"/>
                            <a:gd name="connsiteY2" fmla="*/ 184142 h 920162"/>
                            <a:gd name="connsiteX3" fmla="*/ 523989 w 604169"/>
                            <a:gd name="connsiteY3" fmla="*/ 638960 h 920162"/>
                            <a:gd name="connsiteX4" fmla="*/ 378666 w 604169"/>
                            <a:gd name="connsiteY4" fmla="*/ 617320 h 920162"/>
                            <a:gd name="connsiteX5" fmla="*/ 362847 w 604169"/>
                            <a:gd name="connsiteY5" fmla="*/ 664826 h 920162"/>
                            <a:gd name="connsiteX6" fmla="*/ 319604 w 604169"/>
                            <a:gd name="connsiteY6" fmla="*/ 667440 h 920162"/>
                            <a:gd name="connsiteX7" fmla="*/ 309062 w 604169"/>
                            <a:gd name="connsiteY7" fmla="*/ 791508 h 920162"/>
                            <a:gd name="connsiteX8" fmla="*/ 315423 w 604169"/>
                            <a:gd name="connsiteY8" fmla="*/ 920162 h 920162"/>
                            <a:gd name="connsiteX9" fmla="*/ 117779 w 604169"/>
                            <a:gd name="connsiteY9" fmla="*/ 913805 h 920162"/>
                            <a:gd name="connsiteX10" fmla="*/ 114414 w 604169"/>
                            <a:gd name="connsiteY10" fmla="*/ 896135 h 920162"/>
                            <a:gd name="connsiteX11" fmla="*/ 42976 w 604169"/>
                            <a:gd name="connsiteY11" fmla="*/ 753260 h 920162"/>
                            <a:gd name="connsiteX12" fmla="*/ 13585 w 604169"/>
                            <a:gd name="connsiteY12" fmla="*/ 457604 h 920162"/>
                            <a:gd name="connsiteX13" fmla="*/ 114 w 604169"/>
                            <a:gd name="connsiteY13" fmla="*/ 196048 h 920162"/>
                            <a:gd name="connsiteX14" fmla="*/ 1712 w 604169"/>
                            <a:gd name="connsiteY14" fmla="*/ 737 h 920162"/>
                            <a:gd name="connsiteX0" fmla="*/ 1712 w 601005"/>
                            <a:gd name="connsiteY0" fmla="*/ 0 h 919425"/>
                            <a:gd name="connsiteX1" fmla="*/ 601005 w 601005"/>
                            <a:gd name="connsiteY1" fmla="*/ 8764 h 919425"/>
                            <a:gd name="connsiteX2" fmla="*/ 590664 w 601005"/>
                            <a:gd name="connsiteY2" fmla="*/ 183405 h 919425"/>
                            <a:gd name="connsiteX3" fmla="*/ 523989 w 601005"/>
                            <a:gd name="connsiteY3" fmla="*/ 638223 h 919425"/>
                            <a:gd name="connsiteX4" fmla="*/ 378666 w 601005"/>
                            <a:gd name="connsiteY4" fmla="*/ 616583 h 919425"/>
                            <a:gd name="connsiteX5" fmla="*/ 362847 w 601005"/>
                            <a:gd name="connsiteY5" fmla="*/ 664089 h 919425"/>
                            <a:gd name="connsiteX6" fmla="*/ 319604 w 601005"/>
                            <a:gd name="connsiteY6" fmla="*/ 666703 h 919425"/>
                            <a:gd name="connsiteX7" fmla="*/ 309062 w 601005"/>
                            <a:gd name="connsiteY7" fmla="*/ 790771 h 919425"/>
                            <a:gd name="connsiteX8" fmla="*/ 315423 w 601005"/>
                            <a:gd name="connsiteY8" fmla="*/ 919425 h 919425"/>
                            <a:gd name="connsiteX9" fmla="*/ 117779 w 601005"/>
                            <a:gd name="connsiteY9" fmla="*/ 913068 h 919425"/>
                            <a:gd name="connsiteX10" fmla="*/ 114414 w 601005"/>
                            <a:gd name="connsiteY10" fmla="*/ 895398 h 919425"/>
                            <a:gd name="connsiteX11" fmla="*/ 42976 w 601005"/>
                            <a:gd name="connsiteY11" fmla="*/ 752523 h 919425"/>
                            <a:gd name="connsiteX12" fmla="*/ 13585 w 601005"/>
                            <a:gd name="connsiteY12" fmla="*/ 456867 h 919425"/>
                            <a:gd name="connsiteX13" fmla="*/ 114 w 601005"/>
                            <a:gd name="connsiteY13" fmla="*/ 195311 h 919425"/>
                            <a:gd name="connsiteX14" fmla="*/ 1712 w 601005"/>
                            <a:gd name="connsiteY14" fmla="*/ 0 h 919425"/>
                            <a:gd name="connsiteX0" fmla="*/ 1712 w 601005"/>
                            <a:gd name="connsiteY0" fmla="*/ 0 h 919425"/>
                            <a:gd name="connsiteX1" fmla="*/ 601005 w 601005"/>
                            <a:gd name="connsiteY1" fmla="*/ 8764 h 919425"/>
                            <a:gd name="connsiteX2" fmla="*/ 590664 w 601005"/>
                            <a:gd name="connsiteY2" fmla="*/ 183405 h 919425"/>
                            <a:gd name="connsiteX3" fmla="*/ 523989 w 601005"/>
                            <a:gd name="connsiteY3" fmla="*/ 638223 h 919425"/>
                            <a:gd name="connsiteX4" fmla="*/ 378666 w 601005"/>
                            <a:gd name="connsiteY4" fmla="*/ 616583 h 919425"/>
                            <a:gd name="connsiteX5" fmla="*/ 362847 w 601005"/>
                            <a:gd name="connsiteY5" fmla="*/ 664089 h 919425"/>
                            <a:gd name="connsiteX6" fmla="*/ 319604 w 601005"/>
                            <a:gd name="connsiteY6" fmla="*/ 666703 h 919425"/>
                            <a:gd name="connsiteX7" fmla="*/ 309062 w 601005"/>
                            <a:gd name="connsiteY7" fmla="*/ 790771 h 919425"/>
                            <a:gd name="connsiteX8" fmla="*/ 315423 w 601005"/>
                            <a:gd name="connsiteY8" fmla="*/ 919425 h 919425"/>
                            <a:gd name="connsiteX9" fmla="*/ 117779 w 601005"/>
                            <a:gd name="connsiteY9" fmla="*/ 913068 h 919425"/>
                            <a:gd name="connsiteX10" fmla="*/ 114414 w 601005"/>
                            <a:gd name="connsiteY10" fmla="*/ 895398 h 919425"/>
                            <a:gd name="connsiteX11" fmla="*/ 42976 w 601005"/>
                            <a:gd name="connsiteY11" fmla="*/ 752523 h 919425"/>
                            <a:gd name="connsiteX12" fmla="*/ 13585 w 601005"/>
                            <a:gd name="connsiteY12" fmla="*/ 456867 h 919425"/>
                            <a:gd name="connsiteX13" fmla="*/ 114 w 601005"/>
                            <a:gd name="connsiteY13" fmla="*/ 195311 h 919425"/>
                            <a:gd name="connsiteX14" fmla="*/ 1712 w 601005"/>
                            <a:gd name="connsiteY14" fmla="*/ 0 h 919425"/>
                            <a:gd name="connsiteX0" fmla="*/ 1712 w 601005"/>
                            <a:gd name="connsiteY0" fmla="*/ 0 h 919425"/>
                            <a:gd name="connsiteX1" fmla="*/ 601005 w 601005"/>
                            <a:gd name="connsiteY1" fmla="*/ 8764 h 919425"/>
                            <a:gd name="connsiteX2" fmla="*/ 590664 w 601005"/>
                            <a:gd name="connsiteY2" fmla="*/ 183405 h 919425"/>
                            <a:gd name="connsiteX3" fmla="*/ 523989 w 601005"/>
                            <a:gd name="connsiteY3" fmla="*/ 638223 h 919425"/>
                            <a:gd name="connsiteX4" fmla="*/ 378666 w 601005"/>
                            <a:gd name="connsiteY4" fmla="*/ 616583 h 919425"/>
                            <a:gd name="connsiteX5" fmla="*/ 362847 w 601005"/>
                            <a:gd name="connsiteY5" fmla="*/ 664089 h 919425"/>
                            <a:gd name="connsiteX6" fmla="*/ 319604 w 601005"/>
                            <a:gd name="connsiteY6" fmla="*/ 666703 h 919425"/>
                            <a:gd name="connsiteX7" fmla="*/ 309062 w 601005"/>
                            <a:gd name="connsiteY7" fmla="*/ 790771 h 919425"/>
                            <a:gd name="connsiteX8" fmla="*/ 305931 w 601005"/>
                            <a:gd name="connsiteY8" fmla="*/ 919425 h 919425"/>
                            <a:gd name="connsiteX9" fmla="*/ 117779 w 601005"/>
                            <a:gd name="connsiteY9" fmla="*/ 913068 h 919425"/>
                            <a:gd name="connsiteX10" fmla="*/ 114414 w 601005"/>
                            <a:gd name="connsiteY10" fmla="*/ 895398 h 919425"/>
                            <a:gd name="connsiteX11" fmla="*/ 42976 w 601005"/>
                            <a:gd name="connsiteY11" fmla="*/ 752523 h 919425"/>
                            <a:gd name="connsiteX12" fmla="*/ 13585 w 601005"/>
                            <a:gd name="connsiteY12" fmla="*/ 456867 h 919425"/>
                            <a:gd name="connsiteX13" fmla="*/ 114 w 601005"/>
                            <a:gd name="connsiteY13" fmla="*/ 195311 h 919425"/>
                            <a:gd name="connsiteX14" fmla="*/ 1712 w 601005"/>
                            <a:gd name="connsiteY14" fmla="*/ 0 h 919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601005" h="919425">
                              <a:moveTo>
                                <a:pt x="1712" y="0"/>
                              </a:moveTo>
                              <a:lnTo>
                                <a:pt x="601005" y="8764"/>
                              </a:lnTo>
                              <a:lnTo>
                                <a:pt x="590664" y="183405"/>
                              </a:lnTo>
                              <a:lnTo>
                                <a:pt x="523989" y="638223"/>
                              </a:lnTo>
                              <a:cubicBezTo>
                                <a:pt x="490313" y="642622"/>
                                <a:pt x="412342" y="612184"/>
                                <a:pt x="378666" y="616583"/>
                              </a:cubicBezTo>
                              <a:cubicBezTo>
                                <a:pt x="366011" y="625029"/>
                                <a:pt x="375502" y="655643"/>
                                <a:pt x="362847" y="664089"/>
                              </a:cubicBezTo>
                              <a:lnTo>
                                <a:pt x="319604" y="666703"/>
                              </a:lnTo>
                              <a:cubicBezTo>
                                <a:pt x="312222" y="690456"/>
                                <a:pt x="309759" y="748651"/>
                                <a:pt x="309062" y="790771"/>
                              </a:cubicBezTo>
                              <a:cubicBezTo>
                                <a:pt x="308018" y="833656"/>
                                <a:pt x="306975" y="876540"/>
                                <a:pt x="305931" y="919425"/>
                              </a:cubicBezTo>
                              <a:lnTo>
                                <a:pt x="117779" y="913068"/>
                              </a:lnTo>
                              <a:lnTo>
                                <a:pt x="114414" y="895398"/>
                              </a:lnTo>
                              <a:lnTo>
                                <a:pt x="42976" y="752523"/>
                              </a:lnTo>
                              <a:lnTo>
                                <a:pt x="13585" y="456867"/>
                              </a:lnTo>
                              <a:lnTo>
                                <a:pt x="114" y="195311"/>
                              </a:lnTo>
                              <a:cubicBezTo>
                                <a:pt x="908" y="123873"/>
                                <a:pt x="-1463" y="71438"/>
                                <a:pt x="1712" y="0"/>
                              </a:cubicBezTo>
                              <a:close/>
                            </a:path>
                          </a:pathLst>
                        </a:custGeom>
                        <a:noFill/>
                        <a:ln w="15875" cap="flat" cmpd="sng" algn="ctr">
                          <a:solidFill>
                            <a:sysClr val="windowText" lastClr="000000"/>
                          </a:solidFill>
                          <a:prstDash val="solid"/>
                        </a:ln>
                        <a:effectLst/>
                      </p:spPr>
                      <p:txBody>
                        <a:bodyPr anchor="ctr"/>
                        <a:lstStyle/>
                        <a:p>
                          <a:endParaRPr lang="ja-JP" altLang="en-US"/>
                        </a:p>
                      </p:txBody>
                    </p:sp>
                    <p:cxnSp>
                      <p:nvCxnSpPr>
                        <p:cNvPr id="141" name="直線コネクタ 140"/>
                        <p:cNvCxnSpPr/>
                        <p:nvPr/>
                      </p:nvCxnSpPr>
                      <p:spPr bwMode="auto">
                        <a:xfrm flipH="1">
                          <a:off x="1662554" y="458134"/>
                          <a:ext cx="34043" cy="220335"/>
                        </a:xfrm>
                        <a:prstGeom prst="line">
                          <a:avLst/>
                        </a:prstGeom>
                        <a:noFill/>
                        <a:ln w="19050" cap="flat" cmpd="sng" algn="ctr">
                          <a:solidFill>
                            <a:sysClr val="windowText" lastClr="000000"/>
                          </a:solidFill>
                          <a:prstDash val="solid"/>
                          <a:tailEnd type="oval" w="sm" len="sm"/>
                        </a:ln>
                        <a:effectLst/>
                      </p:spPr>
                    </p:cxnSp>
                    <p:cxnSp>
                      <p:nvCxnSpPr>
                        <p:cNvPr id="142" name="直線コネクタ 141"/>
                        <p:cNvCxnSpPr/>
                        <p:nvPr/>
                      </p:nvCxnSpPr>
                      <p:spPr bwMode="auto">
                        <a:xfrm>
                          <a:off x="1005082" y="458134"/>
                          <a:ext cx="3031" cy="145371"/>
                        </a:xfrm>
                        <a:prstGeom prst="line">
                          <a:avLst/>
                        </a:prstGeom>
                        <a:noFill/>
                        <a:ln w="19050" cap="flat" cmpd="sng" algn="ctr">
                          <a:solidFill>
                            <a:sysClr val="windowText" lastClr="000000"/>
                          </a:solidFill>
                          <a:prstDash val="solid"/>
                          <a:tailEnd type="oval" w="sm" len="sm"/>
                        </a:ln>
                        <a:effectLst/>
                      </p:spPr>
                    </p:cxnSp>
                    <p:sp>
                      <p:nvSpPr>
                        <p:cNvPr id="143" name="角丸四角形 142"/>
                        <p:cNvSpPr/>
                        <p:nvPr/>
                      </p:nvSpPr>
                      <p:spPr bwMode="auto">
                        <a:xfrm rot="262888">
                          <a:off x="635627" y="778492"/>
                          <a:ext cx="87399" cy="694329"/>
                        </a:xfrm>
                        <a:prstGeom prst="roundRect">
                          <a:avLst/>
                        </a:prstGeom>
                        <a:solidFill>
                          <a:sysClr val="window" lastClr="FFFFFF"/>
                        </a:solidFill>
                        <a:ln w="9525" cap="flat" cmpd="sng" algn="ctr">
                          <a:solidFill>
                            <a:sysClr val="windowText" lastClr="000000">
                              <a:lumMod val="75000"/>
                              <a:lumOff val="25000"/>
                            </a:sysClr>
                          </a:solidFill>
                          <a:prstDash val="solid"/>
                        </a:ln>
                        <a:effectLst/>
                      </p:spPr>
                      <p:txBody>
                        <a:bodyPr anchor="ctr"/>
                        <a:lstStyle/>
                        <a:p>
                          <a:endParaRPr lang="ja-JP" altLang="en-US"/>
                        </a:p>
                      </p:txBody>
                    </p:sp>
                    <p:sp>
                      <p:nvSpPr>
                        <p:cNvPr id="144" name="角丸四角形 143"/>
                        <p:cNvSpPr/>
                        <p:nvPr/>
                      </p:nvSpPr>
                      <p:spPr bwMode="auto">
                        <a:xfrm rot="21162372">
                          <a:off x="508502" y="3617019"/>
                          <a:ext cx="87399" cy="585303"/>
                        </a:xfrm>
                        <a:prstGeom prst="roundRect">
                          <a:avLst/>
                        </a:prstGeom>
                        <a:solidFill>
                          <a:sysClr val="window" lastClr="FFFFFF"/>
                        </a:solidFill>
                        <a:ln w="9525" cap="flat" cmpd="sng" algn="ctr">
                          <a:solidFill>
                            <a:sysClr val="windowText" lastClr="000000">
                              <a:lumMod val="75000"/>
                              <a:lumOff val="25000"/>
                            </a:sysClr>
                          </a:solidFill>
                          <a:prstDash val="solid"/>
                        </a:ln>
                        <a:effectLst/>
                      </p:spPr>
                      <p:txBody>
                        <a:bodyPr anchor="ctr"/>
                        <a:lstStyle/>
                        <a:p>
                          <a:endParaRPr lang="ja-JP" altLang="en-US"/>
                        </a:p>
                      </p:txBody>
                    </p:sp>
                    <p:grpSp>
                      <p:nvGrpSpPr>
                        <p:cNvPr id="145" name="グループ化 144"/>
                        <p:cNvGrpSpPr>
                          <a:grpSpLocks/>
                        </p:cNvGrpSpPr>
                        <p:nvPr/>
                      </p:nvGrpSpPr>
                      <p:grpSpPr bwMode="auto">
                        <a:xfrm>
                          <a:off x="2" y="3010672"/>
                          <a:ext cx="492610" cy="516444"/>
                          <a:chOff x="2" y="3010536"/>
                          <a:chExt cx="399770" cy="435364"/>
                        </a:xfrm>
                      </p:grpSpPr>
                      <p:sp>
                        <p:nvSpPr>
                          <p:cNvPr id="151" name="角丸四角形 150"/>
                          <p:cNvSpPr/>
                          <p:nvPr/>
                        </p:nvSpPr>
                        <p:spPr>
                          <a:xfrm rot="16200000">
                            <a:off x="154741" y="3220213"/>
                            <a:ext cx="70948" cy="380425"/>
                          </a:xfrm>
                          <a:prstGeom prst="roundRect">
                            <a:avLst/>
                          </a:prstGeom>
                          <a:solidFill>
                            <a:sysClr val="window" lastClr="FFFFFF"/>
                          </a:solidFill>
                          <a:ln w="9525" cap="flat" cmpd="sng" algn="ctr">
                            <a:solidFill>
                              <a:sysClr val="windowText" lastClr="000000">
                                <a:lumMod val="75000"/>
                                <a:lumOff val="25000"/>
                              </a:sysClr>
                            </a:solidFill>
                            <a:prstDash val="solid"/>
                          </a:ln>
                          <a:effectLst/>
                        </p:spPr>
                        <p:txBody>
                          <a:bodyPr anchor="ctr"/>
                          <a:lstStyle/>
                          <a:p>
                            <a:endParaRPr lang="ja-JP" altLang="en-US"/>
                          </a:p>
                        </p:txBody>
                      </p:sp>
                      <p:sp>
                        <p:nvSpPr>
                          <p:cNvPr id="152" name="角丸四角形 151"/>
                          <p:cNvSpPr/>
                          <p:nvPr/>
                        </p:nvSpPr>
                        <p:spPr>
                          <a:xfrm rot="190166">
                            <a:off x="328845" y="3010536"/>
                            <a:ext cx="70927" cy="433752"/>
                          </a:xfrm>
                          <a:prstGeom prst="roundRect">
                            <a:avLst/>
                          </a:prstGeom>
                          <a:solidFill>
                            <a:sysClr val="window" lastClr="FFFFFF"/>
                          </a:solidFill>
                          <a:ln w="9525" cap="flat" cmpd="sng" algn="ctr">
                            <a:solidFill>
                              <a:sysClr val="windowText" lastClr="000000">
                                <a:lumMod val="75000"/>
                                <a:lumOff val="25000"/>
                              </a:sysClr>
                            </a:solidFill>
                            <a:prstDash val="solid"/>
                          </a:ln>
                          <a:effectLst/>
                        </p:spPr>
                        <p:txBody>
                          <a:bodyPr anchor="ctr"/>
                          <a:lstStyle/>
                          <a:p>
                            <a:endParaRPr lang="ja-JP" altLang="en-US"/>
                          </a:p>
                        </p:txBody>
                      </p:sp>
                      <p:sp>
                        <p:nvSpPr>
                          <p:cNvPr id="153" name="角丸四角形 152"/>
                          <p:cNvSpPr/>
                          <p:nvPr/>
                        </p:nvSpPr>
                        <p:spPr>
                          <a:xfrm rot="16200000">
                            <a:off x="253074" y="3341109"/>
                            <a:ext cx="56436" cy="133794"/>
                          </a:xfrm>
                          <a:prstGeom prst="roundRect">
                            <a:avLst/>
                          </a:prstGeom>
                          <a:solidFill>
                            <a:sysClr val="window" lastClr="FFFFFF"/>
                          </a:solidFill>
                          <a:ln w="9525" cap="flat" cmpd="sng" algn="ctr">
                            <a:noFill/>
                            <a:prstDash val="solid"/>
                          </a:ln>
                          <a:effectLst/>
                        </p:spPr>
                        <p:txBody>
                          <a:bodyPr anchor="ctr"/>
                          <a:lstStyle/>
                          <a:p>
                            <a:endParaRPr lang="ja-JP" altLang="en-US"/>
                          </a:p>
                        </p:txBody>
                      </p:sp>
                    </p:grpSp>
                    <p:cxnSp>
                      <p:nvCxnSpPr>
                        <p:cNvPr id="146" name="直線コネクタ 145"/>
                        <p:cNvCxnSpPr/>
                        <p:nvPr/>
                      </p:nvCxnSpPr>
                      <p:spPr bwMode="auto">
                        <a:xfrm>
                          <a:off x="391056" y="2881666"/>
                          <a:ext cx="57856" cy="207433"/>
                        </a:xfrm>
                        <a:prstGeom prst="line">
                          <a:avLst/>
                        </a:prstGeom>
                        <a:noFill/>
                        <a:ln w="19050" cap="flat" cmpd="sng" algn="ctr">
                          <a:solidFill>
                            <a:sysClr val="windowText" lastClr="000000"/>
                          </a:solidFill>
                          <a:prstDash val="solid"/>
                          <a:tailEnd type="oval" w="sm" len="sm"/>
                        </a:ln>
                        <a:effectLst/>
                      </p:spPr>
                    </p:cxnSp>
                    <p:cxnSp>
                      <p:nvCxnSpPr>
                        <p:cNvPr id="147" name="直線コネクタ 146"/>
                        <p:cNvCxnSpPr/>
                        <p:nvPr/>
                      </p:nvCxnSpPr>
                      <p:spPr bwMode="auto">
                        <a:xfrm flipH="1" flipV="1">
                          <a:off x="1106003" y="4400896"/>
                          <a:ext cx="556552" cy="173812"/>
                        </a:xfrm>
                        <a:prstGeom prst="line">
                          <a:avLst/>
                        </a:prstGeom>
                        <a:noFill/>
                        <a:ln w="19050" cap="flat" cmpd="sng" algn="ctr">
                          <a:solidFill>
                            <a:sysClr val="windowText" lastClr="000000">
                              <a:lumMod val="95000"/>
                              <a:lumOff val="5000"/>
                            </a:sysClr>
                          </a:solidFill>
                          <a:prstDash val="solid"/>
                          <a:tailEnd type="oval" w="sm" len="sm"/>
                        </a:ln>
                        <a:effectLst/>
                      </p:spPr>
                    </p:cxnSp>
                    <p:sp>
                      <p:nvSpPr>
                        <p:cNvPr id="149" name="フリーフォーム 148"/>
                        <p:cNvSpPr/>
                        <p:nvPr/>
                      </p:nvSpPr>
                      <p:spPr>
                        <a:xfrm>
                          <a:off x="1082769" y="3593942"/>
                          <a:ext cx="367869" cy="620712"/>
                        </a:xfrm>
                        <a:custGeom>
                          <a:avLst/>
                          <a:gdLst>
                            <a:gd name="connsiteX0" fmla="*/ 0 w 581025"/>
                            <a:gd name="connsiteY0" fmla="*/ 0 h 995362"/>
                            <a:gd name="connsiteX1" fmla="*/ 0 w 581025"/>
                            <a:gd name="connsiteY1" fmla="*/ 642937 h 995362"/>
                            <a:gd name="connsiteX2" fmla="*/ 114300 w 581025"/>
                            <a:gd name="connsiteY2" fmla="*/ 647700 h 995362"/>
                            <a:gd name="connsiteX3" fmla="*/ 109537 w 581025"/>
                            <a:gd name="connsiteY3" fmla="*/ 833437 h 995362"/>
                            <a:gd name="connsiteX4" fmla="*/ 161925 w 581025"/>
                            <a:gd name="connsiteY4" fmla="*/ 881062 h 995362"/>
                            <a:gd name="connsiteX5" fmla="*/ 157162 w 581025"/>
                            <a:gd name="connsiteY5" fmla="*/ 990600 h 995362"/>
                            <a:gd name="connsiteX6" fmla="*/ 233362 w 581025"/>
                            <a:gd name="connsiteY6" fmla="*/ 995362 h 995362"/>
                            <a:gd name="connsiteX7" fmla="*/ 257175 w 581025"/>
                            <a:gd name="connsiteY7" fmla="*/ 914400 h 995362"/>
                            <a:gd name="connsiteX8" fmla="*/ 471487 w 581025"/>
                            <a:gd name="connsiteY8" fmla="*/ 957262 h 995362"/>
                            <a:gd name="connsiteX9" fmla="*/ 576262 w 581025"/>
                            <a:gd name="connsiteY9" fmla="*/ 238125 h 995362"/>
                            <a:gd name="connsiteX10" fmla="*/ 581025 w 581025"/>
                            <a:gd name="connsiteY10" fmla="*/ 0 h 995362"/>
                            <a:gd name="connsiteX11" fmla="*/ 0 w 581025"/>
                            <a:gd name="connsiteY11" fmla="*/ 0 h 995362"/>
                            <a:gd name="connsiteX0" fmla="*/ 0 w 581025"/>
                            <a:gd name="connsiteY0" fmla="*/ 0 h 995362"/>
                            <a:gd name="connsiteX1" fmla="*/ 0 w 581025"/>
                            <a:gd name="connsiteY1" fmla="*/ 642937 h 995362"/>
                            <a:gd name="connsiteX2" fmla="*/ 114300 w 581025"/>
                            <a:gd name="connsiteY2" fmla="*/ 647700 h 995362"/>
                            <a:gd name="connsiteX3" fmla="*/ 109537 w 581025"/>
                            <a:gd name="connsiteY3" fmla="*/ 833437 h 995362"/>
                            <a:gd name="connsiteX4" fmla="*/ 161925 w 581025"/>
                            <a:gd name="connsiteY4" fmla="*/ 881062 h 995362"/>
                            <a:gd name="connsiteX5" fmla="*/ 157162 w 581025"/>
                            <a:gd name="connsiteY5" fmla="*/ 990600 h 995362"/>
                            <a:gd name="connsiteX6" fmla="*/ 233362 w 581025"/>
                            <a:gd name="connsiteY6" fmla="*/ 995362 h 995362"/>
                            <a:gd name="connsiteX7" fmla="*/ 257175 w 581025"/>
                            <a:gd name="connsiteY7" fmla="*/ 914400 h 995362"/>
                            <a:gd name="connsiteX8" fmla="*/ 471487 w 581025"/>
                            <a:gd name="connsiteY8" fmla="*/ 957262 h 995362"/>
                            <a:gd name="connsiteX9" fmla="*/ 576262 w 581025"/>
                            <a:gd name="connsiteY9" fmla="*/ 238125 h 995362"/>
                            <a:gd name="connsiteX10" fmla="*/ 581025 w 581025"/>
                            <a:gd name="connsiteY10" fmla="*/ 0 h 995362"/>
                            <a:gd name="connsiteX11" fmla="*/ 206577 w 581025"/>
                            <a:gd name="connsiteY11" fmla="*/ 138738 h 995362"/>
                            <a:gd name="connsiteX12" fmla="*/ 0 w 581025"/>
                            <a:gd name="connsiteY12" fmla="*/ 0 h 995362"/>
                            <a:gd name="connsiteX0" fmla="*/ 0 w 581025"/>
                            <a:gd name="connsiteY0" fmla="*/ 2436 h 997798"/>
                            <a:gd name="connsiteX1" fmla="*/ 0 w 581025"/>
                            <a:gd name="connsiteY1" fmla="*/ 645373 h 997798"/>
                            <a:gd name="connsiteX2" fmla="*/ 114300 w 581025"/>
                            <a:gd name="connsiteY2" fmla="*/ 650136 h 997798"/>
                            <a:gd name="connsiteX3" fmla="*/ 109537 w 581025"/>
                            <a:gd name="connsiteY3" fmla="*/ 835873 h 997798"/>
                            <a:gd name="connsiteX4" fmla="*/ 161925 w 581025"/>
                            <a:gd name="connsiteY4" fmla="*/ 883498 h 997798"/>
                            <a:gd name="connsiteX5" fmla="*/ 157162 w 581025"/>
                            <a:gd name="connsiteY5" fmla="*/ 993036 h 997798"/>
                            <a:gd name="connsiteX6" fmla="*/ 233362 w 581025"/>
                            <a:gd name="connsiteY6" fmla="*/ 997798 h 997798"/>
                            <a:gd name="connsiteX7" fmla="*/ 257175 w 581025"/>
                            <a:gd name="connsiteY7" fmla="*/ 916836 h 997798"/>
                            <a:gd name="connsiteX8" fmla="*/ 471487 w 581025"/>
                            <a:gd name="connsiteY8" fmla="*/ 959698 h 997798"/>
                            <a:gd name="connsiteX9" fmla="*/ 576262 w 581025"/>
                            <a:gd name="connsiteY9" fmla="*/ 240561 h 997798"/>
                            <a:gd name="connsiteX10" fmla="*/ 581025 w 581025"/>
                            <a:gd name="connsiteY10" fmla="*/ 2436 h 997798"/>
                            <a:gd name="connsiteX11" fmla="*/ 404750 w 581025"/>
                            <a:gd name="connsiteY11" fmla="*/ 141174 h 997798"/>
                            <a:gd name="connsiteX12" fmla="*/ 206577 w 581025"/>
                            <a:gd name="connsiteY12" fmla="*/ 141174 h 997798"/>
                            <a:gd name="connsiteX13" fmla="*/ 0 w 581025"/>
                            <a:gd name="connsiteY13" fmla="*/ 2436 h 997798"/>
                            <a:gd name="connsiteX0" fmla="*/ 0 w 581025"/>
                            <a:gd name="connsiteY0" fmla="*/ 16938 h 1012300"/>
                            <a:gd name="connsiteX1" fmla="*/ 0 w 581025"/>
                            <a:gd name="connsiteY1" fmla="*/ 659875 h 1012300"/>
                            <a:gd name="connsiteX2" fmla="*/ 114300 w 581025"/>
                            <a:gd name="connsiteY2" fmla="*/ 664638 h 1012300"/>
                            <a:gd name="connsiteX3" fmla="*/ 109537 w 581025"/>
                            <a:gd name="connsiteY3" fmla="*/ 850375 h 1012300"/>
                            <a:gd name="connsiteX4" fmla="*/ 161925 w 581025"/>
                            <a:gd name="connsiteY4" fmla="*/ 898000 h 1012300"/>
                            <a:gd name="connsiteX5" fmla="*/ 157162 w 581025"/>
                            <a:gd name="connsiteY5" fmla="*/ 1007538 h 1012300"/>
                            <a:gd name="connsiteX6" fmla="*/ 233362 w 581025"/>
                            <a:gd name="connsiteY6" fmla="*/ 1012300 h 1012300"/>
                            <a:gd name="connsiteX7" fmla="*/ 257175 w 581025"/>
                            <a:gd name="connsiteY7" fmla="*/ 931338 h 1012300"/>
                            <a:gd name="connsiteX8" fmla="*/ 471487 w 581025"/>
                            <a:gd name="connsiteY8" fmla="*/ 974200 h 1012300"/>
                            <a:gd name="connsiteX9" fmla="*/ 576262 w 581025"/>
                            <a:gd name="connsiteY9" fmla="*/ 255063 h 1012300"/>
                            <a:gd name="connsiteX10" fmla="*/ 581025 w 581025"/>
                            <a:gd name="connsiteY10" fmla="*/ 16938 h 1012300"/>
                            <a:gd name="connsiteX11" fmla="*/ 408454 w 581025"/>
                            <a:gd name="connsiteY11" fmla="*/ 21044 h 1012300"/>
                            <a:gd name="connsiteX12" fmla="*/ 404750 w 581025"/>
                            <a:gd name="connsiteY12" fmla="*/ 155676 h 1012300"/>
                            <a:gd name="connsiteX13" fmla="*/ 206577 w 581025"/>
                            <a:gd name="connsiteY13" fmla="*/ 155676 h 1012300"/>
                            <a:gd name="connsiteX14" fmla="*/ 0 w 581025"/>
                            <a:gd name="connsiteY14" fmla="*/ 16938 h 1012300"/>
                            <a:gd name="connsiteX0" fmla="*/ 0 w 581025"/>
                            <a:gd name="connsiteY0" fmla="*/ 16938 h 1012300"/>
                            <a:gd name="connsiteX1" fmla="*/ 0 w 581025"/>
                            <a:gd name="connsiteY1" fmla="*/ 659875 h 1012300"/>
                            <a:gd name="connsiteX2" fmla="*/ 114300 w 581025"/>
                            <a:gd name="connsiteY2" fmla="*/ 664638 h 1012300"/>
                            <a:gd name="connsiteX3" fmla="*/ 109537 w 581025"/>
                            <a:gd name="connsiteY3" fmla="*/ 850375 h 1012300"/>
                            <a:gd name="connsiteX4" fmla="*/ 161925 w 581025"/>
                            <a:gd name="connsiteY4" fmla="*/ 898000 h 1012300"/>
                            <a:gd name="connsiteX5" fmla="*/ 157162 w 581025"/>
                            <a:gd name="connsiteY5" fmla="*/ 1007538 h 1012300"/>
                            <a:gd name="connsiteX6" fmla="*/ 233362 w 581025"/>
                            <a:gd name="connsiteY6" fmla="*/ 1012300 h 1012300"/>
                            <a:gd name="connsiteX7" fmla="*/ 257175 w 581025"/>
                            <a:gd name="connsiteY7" fmla="*/ 931338 h 1012300"/>
                            <a:gd name="connsiteX8" fmla="*/ 471487 w 581025"/>
                            <a:gd name="connsiteY8" fmla="*/ 974200 h 1012300"/>
                            <a:gd name="connsiteX9" fmla="*/ 576262 w 581025"/>
                            <a:gd name="connsiteY9" fmla="*/ 255063 h 1012300"/>
                            <a:gd name="connsiteX10" fmla="*/ 581025 w 581025"/>
                            <a:gd name="connsiteY10" fmla="*/ 16938 h 1012300"/>
                            <a:gd name="connsiteX11" fmla="*/ 408454 w 581025"/>
                            <a:gd name="connsiteY11" fmla="*/ 21044 h 1012300"/>
                            <a:gd name="connsiteX12" fmla="*/ 404750 w 581025"/>
                            <a:gd name="connsiteY12" fmla="*/ 155676 h 1012300"/>
                            <a:gd name="connsiteX13" fmla="*/ 206577 w 581025"/>
                            <a:gd name="connsiteY13" fmla="*/ 155676 h 1012300"/>
                            <a:gd name="connsiteX14" fmla="*/ 206577 w 581025"/>
                            <a:gd name="connsiteY14" fmla="*/ 17197 h 1012300"/>
                            <a:gd name="connsiteX15" fmla="*/ 0 w 581025"/>
                            <a:gd name="connsiteY15" fmla="*/ 16938 h 1012300"/>
                            <a:gd name="connsiteX0" fmla="*/ 0 w 581025"/>
                            <a:gd name="connsiteY0" fmla="*/ 16938 h 1012300"/>
                            <a:gd name="connsiteX1" fmla="*/ 0 w 581025"/>
                            <a:gd name="connsiteY1" fmla="*/ 659875 h 1012300"/>
                            <a:gd name="connsiteX2" fmla="*/ 114300 w 581025"/>
                            <a:gd name="connsiteY2" fmla="*/ 664638 h 1012300"/>
                            <a:gd name="connsiteX3" fmla="*/ 109537 w 581025"/>
                            <a:gd name="connsiteY3" fmla="*/ 850375 h 1012300"/>
                            <a:gd name="connsiteX4" fmla="*/ 161925 w 581025"/>
                            <a:gd name="connsiteY4" fmla="*/ 898000 h 1012300"/>
                            <a:gd name="connsiteX5" fmla="*/ 157162 w 581025"/>
                            <a:gd name="connsiteY5" fmla="*/ 1007538 h 1012300"/>
                            <a:gd name="connsiteX6" fmla="*/ 233362 w 581025"/>
                            <a:gd name="connsiteY6" fmla="*/ 1012300 h 1012300"/>
                            <a:gd name="connsiteX7" fmla="*/ 257175 w 581025"/>
                            <a:gd name="connsiteY7" fmla="*/ 931338 h 1012300"/>
                            <a:gd name="connsiteX8" fmla="*/ 471487 w 581025"/>
                            <a:gd name="connsiteY8" fmla="*/ 974200 h 1012300"/>
                            <a:gd name="connsiteX9" fmla="*/ 576262 w 581025"/>
                            <a:gd name="connsiteY9" fmla="*/ 255063 h 1012300"/>
                            <a:gd name="connsiteX10" fmla="*/ 581025 w 581025"/>
                            <a:gd name="connsiteY10" fmla="*/ 16938 h 1012300"/>
                            <a:gd name="connsiteX11" fmla="*/ 408454 w 581025"/>
                            <a:gd name="connsiteY11" fmla="*/ 21044 h 1012300"/>
                            <a:gd name="connsiteX12" fmla="*/ 404750 w 581025"/>
                            <a:gd name="connsiteY12" fmla="*/ 155676 h 1012300"/>
                            <a:gd name="connsiteX13" fmla="*/ 206577 w 581025"/>
                            <a:gd name="connsiteY13" fmla="*/ 155676 h 1012300"/>
                            <a:gd name="connsiteX14" fmla="*/ 206577 w 581025"/>
                            <a:gd name="connsiteY14" fmla="*/ 17197 h 1012300"/>
                            <a:gd name="connsiteX15" fmla="*/ 0 w 581025"/>
                            <a:gd name="connsiteY15" fmla="*/ 16938 h 1012300"/>
                            <a:gd name="connsiteX0" fmla="*/ 0 w 581025"/>
                            <a:gd name="connsiteY0" fmla="*/ 16938 h 1012300"/>
                            <a:gd name="connsiteX1" fmla="*/ 0 w 581025"/>
                            <a:gd name="connsiteY1" fmla="*/ 659875 h 1012300"/>
                            <a:gd name="connsiteX2" fmla="*/ 114300 w 581025"/>
                            <a:gd name="connsiteY2" fmla="*/ 664638 h 1012300"/>
                            <a:gd name="connsiteX3" fmla="*/ 109537 w 581025"/>
                            <a:gd name="connsiteY3" fmla="*/ 850375 h 1012300"/>
                            <a:gd name="connsiteX4" fmla="*/ 161925 w 581025"/>
                            <a:gd name="connsiteY4" fmla="*/ 898000 h 1012300"/>
                            <a:gd name="connsiteX5" fmla="*/ 157162 w 581025"/>
                            <a:gd name="connsiteY5" fmla="*/ 1007538 h 1012300"/>
                            <a:gd name="connsiteX6" fmla="*/ 233362 w 581025"/>
                            <a:gd name="connsiteY6" fmla="*/ 1012300 h 1012300"/>
                            <a:gd name="connsiteX7" fmla="*/ 257175 w 581025"/>
                            <a:gd name="connsiteY7" fmla="*/ 931338 h 1012300"/>
                            <a:gd name="connsiteX8" fmla="*/ 471487 w 581025"/>
                            <a:gd name="connsiteY8" fmla="*/ 974200 h 1012300"/>
                            <a:gd name="connsiteX9" fmla="*/ 576262 w 581025"/>
                            <a:gd name="connsiteY9" fmla="*/ 255063 h 1012300"/>
                            <a:gd name="connsiteX10" fmla="*/ 581025 w 581025"/>
                            <a:gd name="connsiteY10" fmla="*/ 16938 h 1012300"/>
                            <a:gd name="connsiteX11" fmla="*/ 408454 w 581025"/>
                            <a:gd name="connsiteY11" fmla="*/ 21044 h 1012300"/>
                            <a:gd name="connsiteX12" fmla="*/ 404750 w 581025"/>
                            <a:gd name="connsiteY12" fmla="*/ 155676 h 1012300"/>
                            <a:gd name="connsiteX13" fmla="*/ 206577 w 581025"/>
                            <a:gd name="connsiteY13" fmla="*/ 155676 h 1012300"/>
                            <a:gd name="connsiteX14" fmla="*/ 206577 w 581025"/>
                            <a:gd name="connsiteY14" fmla="*/ 17197 h 1012300"/>
                            <a:gd name="connsiteX15" fmla="*/ 0 w 581025"/>
                            <a:gd name="connsiteY15" fmla="*/ 16938 h 1012300"/>
                            <a:gd name="connsiteX0" fmla="*/ 0 w 581025"/>
                            <a:gd name="connsiteY0" fmla="*/ 16938 h 1012300"/>
                            <a:gd name="connsiteX1" fmla="*/ 0 w 581025"/>
                            <a:gd name="connsiteY1" fmla="*/ 659875 h 1012300"/>
                            <a:gd name="connsiteX2" fmla="*/ 114300 w 581025"/>
                            <a:gd name="connsiteY2" fmla="*/ 664638 h 1012300"/>
                            <a:gd name="connsiteX3" fmla="*/ 109537 w 581025"/>
                            <a:gd name="connsiteY3" fmla="*/ 850375 h 1012300"/>
                            <a:gd name="connsiteX4" fmla="*/ 161925 w 581025"/>
                            <a:gd name="connsiteY4" fmla="*/ 898000 h 1012300"/>
                            <a:gd name="connsiteX5" fmla="*/ 157162 w 581025"/>
                            <a:gd name="connsiteY5" fmla="*/ 1007538 h 1012300"/>
                            <a:gd name="connsiteX6" fmla="*/ 233362 w 581025"/>
                            <a:gd name="connsiteY6" fmla="*/ 1012300 h 1012300"/>
                            <a:gd name="connsiteX7" fmla="*/ 257175 w 581025"/>
                            <a:gd name="connsiteY7" fmla="*/ 931338 h 1012300"/>
                            <a:gd name="connsiteX8" fmla="*/ 471487 w 581025"/>
                            <a:gd name="connsiteY8" fmla="*/ 974200 h 1012300"/>
                            <a:gd name="connsiteX9" fmla="*/ 576262 w 581025"/>
                            <a:gd name="connsiteY9" fmla="*/ 255063 h 1012300"/>
                            <a:gd name="connsiteX10" fmla="*/ 581025 w 581025"/>
                            <a:gd name="connsiteY10" fmla="*/ 16938 h 1012300"/>
                            <a:gd name="connsiteX11" fmla="*/ 408454 w 581025"/>
                            <a:gd name="connsiteY11" fmla="*/ 21044 h 1012300"/>
                            <a:gd name="connsiteX12" fmla="*/ 404750 w 581025"/>
                            <a:gd name="connsiteY12" fmla="*/ 155676 h 1012300"/>
                            <a:gd name="connsiteX13" fmla="*/ 206577 w 581025"/>
                            <a:gd name="connsiteY13" fmla="*/ 155676 h 1012300"/>
                            <a:gd name="connsiteX14" fmla="*/ 206577 w 581025"/>
                            <a:gd name="connsiteY14" fmla="*/ 17197 h 1012300"/>
                            <a:gd name="connsiteX15" fmla="*/ 0 w 581025"/>
                            <a:gd name="connsiteY15" fmla="*/ 16938 h 1012300"/>
                            <a:gd name="connsiteX0" fmla="*/ 0 w 581025"/>
                            <a:gd name="connsiteY0" fmla="*/ 0 h 995362"/>
                            <a:gd name="connsiteX1" fmla="*/ 0 w 581025"/>
                            <a:gd name="connsiteY1" fmla="*/ 642937 h 995362"/>
                            <a:gd name="connsiteX2" fmla="*/ 114300 w 581025"/>
                            <a:gd name="connsiteY2" fmla="*/ 647700 h 995362"/>
                            <a:gd name="connsiteX3" fmla="*/ 109537 w 581025"/>
                            <a:gd name="connsiteY3" fmla="*/ 833437 h 995362"/>
                            <a:gd name="connsiteX4" fmla="*/ 161925 w 581025"/>
                            <a:gd name="connsiteY4" fmla="*/ 881062 h 995362"/>
                            <a:gd name="connsiteX5" fmla="*/ 157162 w 581025"/>
                            <a:gd name="connsiteY5" fmla="*/ 990600 h 995362"/>
                            <a:gd name="connsiteX6" fmla="*/ 233362 w 581025"/>
                            <a:gd name="connsiteY6" fmla="*/ 995362 h 995362"/>
                            <a:gd name="connsiteX7" fmla="*/ 257175 w 581025"/>
                            <a:gd name="connsiteY7" fmla="*/ 914400 h 995362"/>
                            <a:gd name="connsiteX8" fmla="*/ 471487 w 581025"/>
                            <a:gd name="connsiteY8" fmla="*/ 957262 h 995362"/>
                            <a:gd name="connsiteX9" fmla="*/ 576262 w 581025"/>
                            <a:gd name="connsiteY9" fmla="*/ 238125 h 995362"/>
                            <a:gd name="connsiteX10" fmla="*/ 581025 w 581025"/>
                            <a:gd name="connsiteY10" fmla="*/ 0 h 995362"/>
                            <a:gd name="connsiteX11" fmla="*/ 408454 w 581025"/>
                            <a:gd name="connsiteY11" fmla="*/ 4106 h 995362"/>
                            <a:gd name="connsiteX12" fmla="*/ 404750 w 581025"/>
                            <a:gd name="connsiteY12" fmla="*/ 138738 h 995362"/>
                            <a:gd name="connsiteX13" fmla="*/ 206577 w 581025"/>
                            <a:gd name="connsiteY13" fmla="*/ 138738 h 995362"/>
                            <a:gd name="connsiteX14" fmla="*/ 206577 w 581025"/>
                            <a:gd name="connsiteY14" fmla="*/ 259 h 995362"/>
                            <a:gd name="connsiteX15" fmla="*/ 0 w 581025"/>
                            <a:gd name="connsiteY15" fmla="*/ 0 h 995362"/>
                            <a:gd name="connsiteX0" fmla="*/ 0 w 579173"/>
                            <a:gd name="connsiteY0" fmla="*/ 0 h 995362"/>
                            <a:gd name="connsiteX1" fmla="*/ 0 w 579173"/>
                            <a:gd name="connsiteY1" fmla="*/ 642937 h 995362"/>
                            <a:gd name="connsiteX2" fmla="*/ 114300 w 579173"/>
                            <a:gd name="connsiteY2" fmla="*/ 647700 h 995362"/>
                            <a:gd name="connsiteX3" fmla="*/ 109537 w 579173"/>
                            <a:gd name="connsiteY3" fmla="*/ 833437 h 995362"/>
                            <a:gd name="connsiteX4" fmla="*/ 161925 w 579173"/>
                            <a:gd name="connsiteY4" fmla="*/ 881062 h 995362"/>
                            <a:gd name="connsiteX5" fmla="*/ 157162 w 579173"/>
                            <a:gd name="connsiteY5" fmla="*/ 990600 h 995362"/>
                            <a:gd name="connsiteX6" fmla="*/ 233362 w 579173"/>
                            <a:gd name="connsiteY6" fmla="*/ 995362 h 995362"/>
                            <a:gd name="connsiteX7" fmla="*/ 257175 w 579173"/>
                            <a:gd name="connsiteY7" fmla="*/ 914400 h 995362"/>
                            <a:gd name="connsiteX8" fmla="*/ 471487 w 579173"/>
                            <a:gd name="connsiteY8" fmla="*/ 957262 h 995362"/>
                            <a:gd name="connsiteX9" fmla="*/ 576262 w 579173"/>
                            <a:gd name="connsiteY9" fmla="*/ 238125 h 995362"/>
                            <a:gd name="connsiteX10" fmla="*/ 579173 w 579173"/>
                            <a:gd name="connsiteY10" fmla="*/ 7693 h 995362"/>
                            <a:gd name="connsiteX11" fmla="*/ 408454 w 579173"/>
                            <a:gd name="connsiteY11" fmla="*/ 4106 h 995362"/>
                            <a:gd name="connsiteX12" fmla="*/ 404750 w 579173"/>
                            <a:gd name="connsiteY12" fmla="*/ 138738 h 995362"/>
                            <a:gd name="connsiteX13" fmla="*/ 206577 w 579173"/>
                            <a:gd name="connsiteY13" fmla="*/ 138738 h 995362"/>
                            <a:gd name="connsiteX14" fmla="*/ 206577 w 579173"/>
                            <a:gd name="connsiteY14" fmla="*/ 259 h 995362"/>
                            <a:gd name="connsiteX15" fmla="*/ 0 w 579173"/>
                            <a:gd name="connsiteY15" fmla="*/ 0 h 995362"/>
                            <a:gd name="connsiteX0" fmla="*/ 0 w 579173"/>
                            <a:gd name="connsiteY0" fmla="*/ 0 h 995362"/>
                            <a:gd name="connsiteX1" fmla="*/ 0 w 579173"/>
                            <a:gd name="connsiteY1" fmla="*/ 642937 h 995362"/>
                            <a:gd name="connsiteX2" fmla="*/ 114300 w 579173"/>
                            <a:gd name="connsiteY2" fmla="*/ 647700 h 995362"/>
                            <a:gd name="connsiteX3" fmla="*/ 109537 w 579173"/>
                            <a:gd name="connsiteY3" fmla="*/ 833437 h 995362"/>
                            <a:gd name="connsiteX4" fmla="*/ 161925 w 579173"/>
                            <a:gd name="connsiteY4" fmla="*/ 881062 h 995362"/>
                            <a:gd name="connsiteX5" fmla="*/ 157162 w 579173"/>
                            <a:gd name="connsiteY5" fmla="*/ 990600 h 995362"/>
                            <a:gd name="connsiteX6" fmla="*/ 233362 w 579173"/>
                            <a:gd name="connsiteY6" fmla="*/ 995362 h 995362"/>
                            <a:gd name="connsiteX7" fmla="*/ 257175 w 579173"/>
                            <a:gd name="connsiteY7" fmla="*/ 914400 h 995362"/>
                            <a:gd name="connsiteX8" fmla="*/ 471487 w 579173"/>
                            <a:gd name="connsiteY8" fmla="*/ 957262 h 995362"/>
                            <a:gd name="connsiteX9" fmla="*/ 576262 w 579173"/>
                            <a:gd name="connsiteY9" fmla="*/ 238125 h 995362"/>
                            <a:gd name="connsiteX10" fmla="*/ 579173 w 579173"/>
                            <a:gd name="connsiteY10" fmla="*/ 7693 h 995362"/>
                            <a:gd name="connsiteX11" fmla="*/ 406602 w 579173"/>
                            <a:gd name="connsiteY11" fmla="*/ 4106 h 995362"/>
                            <a:gd name="connsiteX12" fmla="*/ 404750 w 579173"/>
                            <a:gd name="connsiteY12" fmla="*/ 138738 h 995362"/>
                            <a:gd name="connsiteX13" fmla="*/ 206577 w 579173"/>
                            <a:gd name="connsiteY13" fmla="*/ 138738 h 995362"/>
                            <a:gd name="connsiteX14" fmla="*/ 206577 w 579173"/>
                            <a:gd name="connsiteY14" fmla="*/ 259 h 995362"/>
                            <a:gd name="connsiteX15" fmla="*/ 0 w 579173"/>
                            <a:gd name="connsiteY15" fmla="*/ 0 h 995362"/>
                            <a:gd name="connsiteX0" fmla="*/ 18521 w 579173"/>
                            <a:gd name="connsiteY0" fmla="*/ 0 h 995362"/>
                            <a:gd name="connsiteX1" fmla="*/ 0 w 579173"/>
                            <a:gd name="connsiteY1" fmla="*/ 642937 h 995362"/>
                            <a:gd name="connsiteX2" fmla="*/ 114300 w 579173"/>
                            <a:gd name="connsiteY2" fmla="*/ 647700 h 995362"/>
                            <a:gd name="connsiteX3" fmla="*/ 109537 w 579173"/>
                            <a:gd name="connsiteY3" fmla="*/ 833437 h 995362"/>
                            <a:gd name="connsiteX4" fmla="*/ 161925 w 579173"/>
                            <a:gd name="connsiteY4" fmla="*/ 881062 h 995362"/>
                            <a:gd name="connsiteX5" fmla="*/ 157162 w 579173"/>
                            <a:gd name="connsiteY5" fmla="*/ 990600 h 995362"/>
                            <a:gd name="connsiteX6" fmla="*/ 233362 w 579173"/>
                            <a:gd name="connsiteY6" fmla="*/ 995362 h 995362"/>
                            <a:gd name="connsiteX7" fmla="*/ 257175 w 579173"/>
                            <a:gd name="connsiteY7" fmla="*/ 914400 h 995362"/>
                            <a:gd name="connsiteX8" fmla="*/ 471487 w 579173"/>
                            <a:gd name="connsiteY8" fmla="*/ 957262 h 995362"/>
                            <a:gd name="connsiteX9" fmla="*/ 576262 w 579173"/>
                            <a:gd name="connsiteY9" fmla="*/ 238125 h 995362"/>
                            <a:gd name="connsiteX10" fmla="*/ 579173 w 579173"/>
                            <a:gd name="connsiteY10" fmla="*/ 7693 h 995362"/>
                            <a:gd name="connsiteX11" fmla="*/ 406602 w 579173"/>
                            <a:gd name="connsiteY11" fmla="*/ 4106 h 995362"/>
                            <a:gd name="connsiteX12" fmla="*/ 404750 w 579173"/>
                            <a:gd name="connsiteY12" fmla="*/ 138738 h 995362"/>
                            <a:gd name="connsiteX13" fmla="*/ 206577 w 579173"/>
                            <a:gd name="connsiteY13" fmla="*/ 138738 h 995362"/>
                            <a:gd name="connsiteX14" fmla="*/ 206577 w 579173"/>
                            <a:gd name="connsiteY14" fmla="*/ 259 h 995362"/>
                            <a:gd name="connsiteX15" fmla="*/ 18521 w 579173"/>
                            <a:gd name="connsiteY15" fmla="*/ 0 h 995362"/>
                            <a:gd name="connsiteX0" fmla="*/ 5556 w 566208"/>
                            <a:gd name="connsiteY0" fmla="*/ 0 h 995362"/>
                            <a:gd name="connsiteX1" fmla="*/ 0 w 566208"/>
                            <a:gd name="connsiteY1" fmla="*/ 650630 h 995362"/>
                            <a:gd name="connsiteX2" fmla="*/ 101335 w 566208"/>
                            <a:gd name="connsiteY2" fmla="*/ 647700 h 995362"/>
                            <a:gd name="connsiteX3" fmla="*/ 96572 w 566208"/>
                            <a:gd name="connsiteY3" fmla="*/ 833437 h 995362"/>
                            <a:gd name="connsiteX4" fmla="*/ 148960 w 566208"/>
                            <a:gd name="connsiteY4" fmla="*/ 881062 h 995362"/>
                            <a:gd name="connsiteX5" fmla="*/ 144197 w 566208"/>
                            <a:gd name="connsiteY5" fmla="*/ 990600 h 995362"/>
                            <a:gd name="connsiteX6" fmla="*/ 220397 w 566208"/>
                            <a:gd name="connsiteY6" fmla="*/ 995362 h 995362"/>
                            <a:gd name="connsiteX7" fmla="*/ 244210 w 566208"/>
                            <a:gd name="connsiteY7" fmla="*/ 914400 h 995362"/>
                            <a:gd name="connsiteX8" fmla="*/ 458522 w 566208"/>
                            <a:gd name="connsiteY8" fmla="*/ 957262 h 995362"/>
                            <a:gd name="connsiteX9" fmla="*/ 563297 w 566208"/>
                            <a:gd name="connsiteY9" fmla="*/ 238125 h 995362"/>
                            <a:gd name="connsiteX10" fmla="*/ 566208 w 566208"/>
                            <a:gd name="connsiteY10" fmla="*/ 7693 h 995362"/>
                            <a:gd name="connsiteX11" fmla="*/ 393637 w 566208"/>
                            <a:gd name="connsiteY11" fmla="*/ 4106 h 995362"/>
                            <a:gd name="connsiteX12" fmla="*/ 391785 w 566208"/>
                            <a:gd name="connsiteY12" fmla="*/ 138738 h 995362"/>
                            <a:gd name="connsiteX13" fmla="*/ 193612 w 566208"/>
                            <a:gd name="connsiteY13" fmla="*/ 138738 h 995362"/>
                            <a:gd name="connsiteX14" fmla="*/ 193612 w 566208"/>
                            <a:gd name="connsiteY14" fmla="*/ 259 h 995362"/>
                            <a:gd name="connsiteX15" fmla="*/ 5556 w 566208"/>
                            <a:gd name="connsiteY15" fmla="*/ 0 h 995362"/>
                            <a:gd name="connsiteX0" fmla="*/ 7408 w 568060"/>
                            <a:gd name="connsiteY0" fmla="*/ 0 h 995362"/>
                            <a:gd name="connsiteX1" fmla="*/ 0 w 568060"/>
                            <a:gd name="connsiteY1" fmla="*/ 648707 h 995362"/>
                            <a:gd name="connsiteX2" fmla="*/ 103187 w 568060"/>
                            <a:gd name="connsiteY2" fmla="*/ 647700 h 995362"/>
                            <a:gd name="connsiteX3" fmla="*/ 98424 w 568060"/>
                            <a:gd name="connsiteY3" fmla="*/ 833437 h 995362"/>
                            <a:gd name="connsiteX4" fmla="*/ 150812 w 568060"/>
                            <a:gd name="connsiteY4" fmla="*/ 881062 h 995362"/>
                            <a:gd name="connsiteX5" fmla="*/ 146049 w 568060"/>
                            <a:gd name="connsiteY5" fmla="*/ 990600 h 995362"/>
                            <a:gd name="connsiteX6" fmla="*/ 222249 w 568060"/>
                            <a:gd name="connsiteY6" fmla="*/ 995362 h 995362"/>
                            <a:gd name="connsiteX7" fmla="*/ 246062 w 568060"/>
                            <a:gd name="connsiteY7" fmla="*/ 914400 h 995362"/>
                            <a:gd name="connsiteX8" fmla="*/ 460374 w 568060"/>
                            <a:gd name="connsiteY8" fmla="*/ 957262 h 995362"/>
                            <a:gd name="connsiteX9" fmla="*/ 565149 w 568060"/>
                            <a:gd name="connsiteY9" fmla="*/ 238125 h 995362"/>
                            <a:gd name="connsiteX10" fmla="*/ 568060 w 568060"/>
                            <a:gd name="connsiteY10" fmla="*/ 7693 h 995362"/>
                            <a:gd name="connsiteX11" fmla="*/ 395489 w 568060"/>
                            <a:gd name="connsiteY11" fmla="*/ 4106 h 995362"/>
                            <a:gd name="connsiteX12" fmla="*/ 393637 w 568060"/>
                            <a:gd name="connsiteY12" fmla="*/ 138738 h 995362"/>
                            <a:gd name="connsiteX13" fmla="*/ 195464 w 568060"/>
                            <a:gd name="connsiteY13" fmla="*/ 138738 h 995362"/>
                            <a:gd name="connsiteX14" fmla="*/ 195464 w 568060"/>
                            <a:gd name="connsiteY14" fmla="*/ 259 h 995362"/>
                            <a:gd name="connsiteX15" fmla="*/ 7408 w 568060"/>
                            <a:gd name="connsiteY15" fmla="*/ 0 h 995362"/>
                            <a:gd name="connsiteX0" fmla="*/ 7408 w 568060"/>
                            <a:gd name="connsiteY0" fmla="*/ 0 h 995362"/>
                            <a:gd name="connsiteX1" fmla="*/ 0 w 568060"/>
                            <a:gd name="connsiteY1" fmla="*/ 648707 h 995362"/>
                            <a:gd name="connsiteX2" fmla="*/ 103187 w 568060"/>
                            <a:gd name="connsiteY2" fmla="*/ 647700 h 995362"/>
                            <a:gd name="connsiteX3" fmla="*/ 98424 w 568060"/>
                            <a:gd name="connsiteY3" fmla="*/ 833437 h 995362"/>
                            <a:gd name="connsiteX4" fmla="*/ 150812 w 568060"/>
                            <a:gd name="connsiteY4" fmla="*/ 881062 h 995362"/>
                            <a:gd name="connsiteX5" fmla="*/ 146049 w 568060"/>
                            <a:gd name="connsiteY5" fmla="*/ 990600 h 995362"/>
                            <a:gd name="connsiteX6" fmla="*/ 222249 w 568060"/>
                            <a:gd name="connsiteY6" fmla="*/ 995362 h 995362"/>
                            <a:gd name="connsiteX7" fmla="*/ 246062 w 568060"/>
                            <a:gd name="connsiteY7" fmla="*/ 914400 h 995362"/>
                            <a:gd name="connsiteX8" fmla="*/ 460374 w 568060"/>
                            <a:gd name="connsiteY8" fmla="*/ 957262 h 995362"/>
                            <a:gd name="connsiteX9" fmla="*/ 565149 w 568060"/>
                            <a:gd name="connsiteY9" fmla="*/ 238125 h 995362"/>
                            <a:gd name="connsiteX10" fmla="*/ 568060 w 568060"/>
                            <a:gd name="connsiteY10" fmla="*/ 7693 h 995362"/>
                            <a:gd name="connsiteX11" fmla="*/ 395489 w 568060"/>
                            <a:gd name="connsiteY11" fmla="*/ 4106 h 995362"/>
                            <a:gd name="connsiteX12" fmla="*/ 393637 w 568060"/>
                            <a:gd name="connsiteY12" fmla="*/ 138738 h 995362"/>
                            <a:gd name="connsiteX13" fmla="*/ 195464 w 568060"/>
                            <a:gd name="connsiteY13" fmla="*/ 138738 h 995362"/>
                            <a:gd name="connsiteX14" fmla="*/ 195464 w 568060"/>
                            <a:gd name="connsiteY14" fmla="*/ 259 h 995362"/>
                            <a:gd name="connsiteX15" fmla="*/ 7408 w 568060"/>
                            <a:gd name="connsiteY15" fmla="*/ 0 h 995362"/>
                            <a:gd name="connsiteX0" fmla="*/ 7408 w 568060"/>
                            <a:gd name="connsiteY0" fmla="*/ 0 h 995362"/>
                            <a:gd name="connsiteX1" fmla="*/ 0 w 568060"/>
                            <a:gd name="connsiteY1" fmla="*/ 648707 h 995362"/>
                            <a:gd name="connsiteX2" fmla="*/ 103187 w 568060"/>
                            <a:gd name="connsiteY2" fmla="*/ 647700 h 995362"/>
                            <a:gd name="connsiteX3" fmla="*/ 103980 w 568060"/>
                            <a:gd name="connsiteY3" fmla="*/ 833437 h 995362"/>
                            <a:gd name="connsiteX4" fmla="*/ 150812 w 568060"/>
                            <a:gd name="connsiteY4" fmla="*/ 881062 h 995362"/>
                            <a:gd name="connsiteX5" fmla="*/ 146049 w 568060"/>
                            <a:gd name="connsiteY5" fmla="*/ 990600 h 995362"/>
                            <a:gd name="connsiteX6" fmla="*/ 222249 w 568060"/>
                            <a:gd name="connsiteY6" fmla="*/ 995362 h 995362"/>
                            <a:gd name="connsiteX7" fmla="*/ 246062 w 568060"/>
                            <a:gd name="connsiteY7" fmla="*/ 914400 h 995362"/>
                            <a:gd name="connsiteX8" fmla="*/ 460374 w 568060"/>
                            <a:gd name="connsiteY8" fmla="*/ 957262 h 995362"/>
                            <a:gd name="connsiteX9" fmla="*/ 565149 w 568060"/>
                            <a:gd name="connsiteY9" fmla="*/ 238125 h 995362"/>
                            <a:gd name="connsiteX10" fmla="*/ 568060 w 568060"/>
                            <a:gd name="connsiteY10" fmla="*/ 7693 h 995362"/>
                            <a:gd name="connsiteX11" fmla="*/ 395489 w 568060"/>
                            <a:gd name="connsiteY11" fmla="*/ 4106 h 995362"/>
                            <a:gd name="connsiteX12" fmla="*/ 393637 w 568060"/>
                            <a:gd name="connsiteY12" fmla="*/ 138738 h 995362"/>
                            <a:gd name="connsiteX13" fmla="*/ 195464 w 568060"/>
                            <a:gd name="connsiteY13" fmla="*/ 138738 h 995362"/>
                            <a:gd name="connsiteX14" fmla="*/ 195464 w 568060"/>
                            <a:gd name="connsiteY14" fmla="*/ 259 h 995362"/>
                            <a:gd name="connsiteX15" fmla="*/ 7408 w 568060"/>
                            <a:gd name="connsiteY15" fmla="*/ 0 h 995362"/>
                            <a:gd name="connsiteX0" fmla="*/ 7408 w 568060"/>
                            <a:gd name="connsiteY0" fmla="*/ 0 h 995362"/>
                            <a:gd name="connsiteX1" fmla="*/ 0 w 568060"/>
                            <a:gd name="connsiteY1" fmla="*/ 648707 h 995362"/>
                            <a:gd name="connsiteX2" fmla="*/ 103187 w 568060"/>
                            <a:gd name="connsiteY2" fmla="*/ 647700 h 995362"/>
                            <a:gd name="connsiteX3" fmla="*/ 103980 w 568060"/>
                            <a:gd name="connsiteY3" fmla="*/ 833437 h 995362"/>
                            <a:gd name="connsiteX4" fmla="*/ 143404 w 568060"/>
                            <a:gd name="connsiteY4" fmla="*/ 881062 h 995362"/>
                            <a:gd name="connsiteX5" fmla="*/ 146049 w 568060"/>
                            <a:gd name="connsiteY5" fmla="*/ 990600 h 995362"/>
                            <a:gd name="connsiteX6" fmla="*/ 222249 w 568060"/>
                            <a:gd name="connsiteY6" fmla="*/ 995362 h 995362"/>
                            <a:gd name="connsiteX7" fmla="*/ 246062 w 568060"/>
                            <a:gd name="connsiteY7" fmla="*/ 914400 h 995362"/>
                            <a:gd name="connsiteX8" fmla="*/ 460374 w 568060"/>
                            <a:gd name="connsiteY8" fmla="*/ 957262 h 995362"/>
                            <a:gd name="connsiteX9" fmla="*/ 565149 w 568060"/>
                            <a:gd name="connsiteY9" fmla="*/ 238125 h 995362"/>
                            <a:gd name="connsiteX10" fmla="*/ 568060 w 568060"/>
                            <a:gd name="connsiteY10" fmla="*/ 7693 h 995362"/>
                            <a:gd name="connsiteX11" fmla="*/ 395489 w 568060"/>
                            <a:gd name="connsiteY11" fmla="*/ 4106 h 995362"/>
                            <a:gd name="connsiteX12" fmla="*/ 393637 w 568060"/>
                            <a:gd name="connsiteY12" fmla="*/ 138738 h 995362"/>
                            <a:gd name="connsiteX13" fmla="*/ 195464 w 568060"/>
                            <a:gd name="connsiteY13" fmla="*/ 138738 h 995362"/>
                            <a:gd name="connsiteX14" fmla="*/ 195464 w 568060"/>
                            <a:gd name="connsiteY14" fmla="*/ 259 h 995362"/>
                            <a:gd name="connsiteX15" fmla="*/ 7408 w 568060"/>
                            <a:gd name="connsiteY15" fmla="*/ 0 h 995362"/>
                            <a:gd name="connsiteX0" fmla="*/ 7408 w 568060"/>
                            <a:gd name="connsiteY0" fmla="*/ 0 h 995362"/>
                            <a:gd name="connsiteX1" fmla="*/ 0 w 568060"/>
                            <a:gd name="connsiteY1" fmla="*/ 648707 h 995362"/>
                            <a:gd name="connsiteX2" fmla="*/ 103187 w 568060"/>
                            <a:gd name="connsiteY2" fmla="*/ 647700 h 995362"/>
                            <a:gd name="connsiteX3" fmla="*/ 103980 w 568060"/>
                            <a:gd name="connsiteY3" fmla="*/ 833437 h 995362"/>
                            <a:gd name="connsiteX4" fmla="*/ 147108 w 568060"/>
                            <a:gd name="connsiteY4" fmla="*/ 881062 h 995362"/>
                            <a:gd name="connsiteX5" fmla="*/ 146049 w 568060"/>
                            <a:gd name="connsiteY5" fmla="*/ 990600 h 995362"/>
                            <a:gd name="connsiteX6" fmla="*/ 222249 w 568060"/>
                            <a:gd name="connsiteY6" fmla="*/ 995362 h 995362"/>
                            <a:gd name="connsiteX7" fmla="*/ 246062 w 568060"/>
                            <a:gd name="connsiteY7" fmla="*/ 914400 h 995362"/>
                            <a:gd name="connsiteX8" fmla="*/ 460374 w 568060"/>
                            <a:gd name="connsiteY8" fmla="*/ 957262 h 995362"/>
                            <a:gd name="connsiteX9" fmla="*/ 565149 w 568060"/>
                            <a:gd name="connsiteY9" fmla="*/ 238125 h 995362"/>
                            <a:gd name="connsiteX10" fmla="*/ 568060 w 568060"/>
                            <a:gd name="connsiteY10" fmla="*/ 7693 h 995362"/>
                            <a:gd name="connsiteX11" fmla="*/ 395489 w 568060"/>
                            <a:gd name="connsiteY11" fmla="*/ 4106 h 995362"/>
                            <a:gd name="connsiteX12" fmla="*/ 393637 w 568060"/>
                            <a:gd name="connsiteY12" fmla="*/ 138738 h 995362"/>
                            <a:gd name="connsiteX13" fmla="*/ 195464 w 568060"/>
                            <a:gd name="connsiteY13" fmla="*/ 138738 h 995362"/>
                            <a:gd name="connsiteX14" fmla="*/ 195464 w 568060"/>
                            <a:gd name="connsiteY14" fmla="*/ 259 h 995362"/>
                            <a:gd name="connsiteX15" fmla="*/ 7408 w 568060"/>
                            <a:gd name="connsiteY15" fmla="*/ 0 h 995362"/>
                            <a:gd name="connsiteX0" fmla="*/ 7408 w 568060"/>
                            <a:gd name="connsiteY0" fmla="*/ 0 h 995362"/>
                            <a:gd name="connsiteX1" fmla="*/ 0 w 568060"/>
                            <a:gd name="connsiteY1" fmla="*/ 648707 h 995362"/>
                            <a:gd name="connsiteX2" fmla="*/ 103187 w 568060"/>
                            <a:gd name="connsiteY2" fmla="*/ 647700 h 995362"/>
                            <a:gd name="connsiteX3" fmla="*/ 103980 w 568060"/>
                            <a:gd name="connsiteY3" fmla="*/ 833437 h 995362"/>
                            <a:gd name="connsiteX4" fmla="*/ 147108 w 568060"/>
                            <a:gd name="connsiteY4" fmla="*/ 881062 h 995362"/>
                            <a:gd name="connsiteX5" fmla="*/ 146049 w 568060"/>
                            <a:gd name="connsiteY5" fmla="*/ 990600 h 995362"/>
                            <a:gd name="connsiteX6" fmla="*/ 222249 w 568060"/>
                            <a:gd name="connsiteY6" fmla="*/ 995362 h 995362"/>
                            <a:gd name="connsiteX7" fmla="*/ 246062 w 568060"/>
                            <a:gd name="connsiteY7" fmla="*/ 914400 h 995362"/>
                            <a:gd name="connsiteX8" fmla="*/ 460374 w 568060"/>
                            <a:gd name="connsiteY8" fmla="*/ 957262 h 995362"/>
                            <a:gd name="connsiteX9" fmla="*/ 565149 w 568060"/>
                            <a:gd name="connsiteY9" fmla="*/ 238125 h 995362"/>
                            <a:gd name="connsiteX10" fmla="*/ 568060 w 568060"/>
                            <a:gd name="connsiteY10" fmla="*/ 7693 h 995362"/>
                            <a:gd name="connsiteX11" fmla="*/ 395489 w 568060"/>
                            <a:gd name="connsiteY11" fmla="*/ 4106 h 995362"/>
                            <a:gd name="connsiteX12" fmla="*/ 386229 w 568060"/>
                            <a:gd name="connsiteY12" fmla="*/ 138738 h 995362"/>
                            <a:gd name="connsiteX13" fmla="*/ 195464 w 568060"/>
                            <a:gd name="connsiteY13" fmla="*/ 138738 h 995362"/>
                            <a:gd name="connsiteX14" fmla="*/ 195464 w 568060"/>
                            <a:gd name="connsiteY14" fmla="*/ 259 h 995362"/>
                            <a:gd name="connsiteX15" fmla="*/ 7408 w 568060"/>
                            <a:gd name="connsiteY15" fmla="*/ 0 h 995362"/>
                            <a:gd name="connsiteX0" fmla="*/ 7408 w 568060"/>
                            <a:gd name="connsiteY0" fmla="*/ 0 h 995362"/>
                            <a:gd name="connsiteX1" fmla="*/ 0 w 568060"/>
                            <a:gd name="connsiteY1" fmla="*/ 648707 h 995362"/>
                            <a:gd name="connsiteX2" fmla="*/ 103187 w 568060"/>
                            <a:gd name="connsiteY2" fmla="*/ 647700 h 995362"/>
                            <a:gd name="connsiteX3" fmla="*/ 103980 w 568060"/>
                            <a:gd name="connsiteY3" fmla="*/ 833437 h 995362"/>
                            <a:gd name="connsiteX4" fmla="*/ 147108 w 568060"/>
                            <a:gd name="connsiteY4" fmla="*/ 881062 h 995362"/>
                            <a:gd name="connsiteX5" fmla="*/ 146049 w 568060"/>
                            <a:gd name="connsiteY5" fmla="*/ 990600 h 995362"/>
                            <a:gd name="connsiteX6" fmla="*/ 222249 w 568060"/>
                            <a:gd name="connsiteY6" fmla="*/ 995362 h 995362"/>
                            <a:gd name="connsiteX7" fmla="*/ 246062 w 568060"/>
                            <a:gd name="connsiteY7" fmla="*/ 914400 h 995362"/>
                            <a:gd name="connsiteX8" fmla="*/ 460374 w 568060"/>
                            <a:gd name="connsiteY8" fmla="*/ 957262 h 995362"/>
                            <a:gd name="connsiteX9" fmla="*/ 565149 w 568060"/>
                            <a:gd name="connsiteY9" fmla="*/ 238125 h 995362"/>
                            <a:gd name="connsiteX10" fmla="*/ 568060 w 568060"/>
                            <a:gd name="connsiteY10" fmla="*/ 7693 h 995362"/>
                            <a:gd name="connsiteX11" fmla="*/ 388080 w 568060"/>
                            <a:gd name="connsiteY11" fmla="*/ 4106 h 995362"/>
                            <a:gd name="connsiteX12" fmla="*/ 386229 w 568060"/>
                            <a:gd name="connsiteY12" fmla="*/ 138738 h 995362"/>
                            <a:gd name="connsiteX13" fmla="*/ 195464 w 568060"/>
                            <a:gd name="connsiteY13" fmla="*/ 138738 h 995362"/>
                            <a:gd name="connsiteX14" fmla="*/ 195464 w 568060"/>
                            <a:gd name="connsiteY14" fmla="*/ 259 h 995362"/>
                            <a:gd name="connsiteX15" fmla="*/ 7408 w 568060"/>
                            <a:gd name="connsiteY15" fmla="*/ 0 h 995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68060" h="995362">
                              <a:moveTo>
                                <a:pt x="7408" y="0"/>
                              </a:moveTo>
                              <a:cubicBezTo>
                                <a:pt x="4939" y="216236"/>
                                <a:pt x="2469" y="432471"/>
                                <a:pt x="0" y="648707"/>
                              </a:cubicBezTo>
                              <a:lnTo>
                                <a:pt x="103187" y="647700"/>
                              </a:lnTo>
                              <a:cubicBezTo>
                                <a:pt x="103451" y="709612"/>
                                <a:pt x="103716" y="771525"/>
                                <a:pt x="103980" y="833437"/>
                              </a:cubicBezTo>
                              <a:lnTo>
                                <a:pt x="147108" y="881062"/>
                              </a:lnTo>
                              <a:cubicBezTo>
                                <a:pt x="147990" y="917575"/>
                                <a:pt x="145167" y="954087"/>
                                <a:pt x="146049" y="990600"/>
                              </a:cubicBezTo>
                              <a:lnTo>
                                <a:pt x="222249" y="995362"/>
                              </a:lnTo>
                              <a:lnTo>
                                <a:pt x="246062" y="914400"/>
                              </a:lnTo>
                              <a:lnTo>
                                <a:pt x="460374" y="957262"/>
                              </a:lnTo>
                              <a:lnTo>
                                <a:pt x="565149" y="238125"/>
                              </a:lnTo>
                              <a:cubicBezTo>
                                <a:pt x="566737" y="158750"/>
                                <a:pt x="566472" y="87068"/>
                                <a:pt x="568060" y="7693"/>
                              </a:cubicBezTo>
                              <a:lnTo>
                                <a:pt x="388080" y="4106"/>
                              </a:lnTo>
                              <a:cubicBezTo>
                                <a:pt x="386845" y="48983"/>
                                <a:pt x="387464" y="93861"/>
                                <a:pt x="386229" y="138738"/>
                              </a:cubicBezTo>
                              <a:lnTo>
                                <a:pt x="195464" y="138738"/>
                              </a:lnTo>
                              <a:lnTo>
                                <a:pt x="195464" y="259"/>
                              </a:lnTo>
                              <a:lnTo>
                                <a:pt x="7408" y="0"/>
                              </a:lnTo>
                              <a:close/>
                            </a:path>
                          </a:pathLst>
                        </a:custGeom>
                        <a:noFill/>
                        <a:ln w="25400" cap="flat" cmpd="sng" algn="ctr">
                          <a:solidFill>
                            <a:sysClr val="windowText" lastClr="000000"/>
                          </a:solidFill>
                          <a:prstDash val="solid"/>
                        </a:ln>
                        <a:effectLst/>
                      </p:spPr>
                      <p:txBody>
                        <a:bodyPr rtlCol="0" anchor="ctr"/>
                        <a:lstStyle/>
                        <a:p>
                          <a:endParaRPr lang="ja-JP" altLang="en-US"/>
                        </a:p>
                      </p:txBody>
                    </p:sp>
                    <p:sp>
                      <p:nvSpPr>
                        <p:cNvPr id="150" name="フリーフォーム 149"/>
                        <p:cNvSpPr/>
                        <p:nvPr/>
                      </p:nvSpPr>
                      <p:spPr>
                        <a:xfrm>
                          <a:off x="881786" y="3981686"/>
                          <a:ext cx="295049" cy="342854"/>
                        </a:xfrm>
                        <a:custGeom>
                          <a:avLst/>
                          <a:gdLst>
                            <a:gd name="connsiteX0" fmla="*/ 304800 w 466725"/>
                            <a:gd name="connsiteY0" fmla="*/ 4763 h 528638"/>
                            <a:gd name="connsiteX1" fmla="*/ 0 w 466725"/>
                            <a:gd name="connsiteY1" fmla="*/ 0 h 528638"/>
                            <a:gd name="connsiteX2" fmla="*/ 42862 w 466725"/>
                            <a:gd name="connsiteY2" fmla="*/ 476250 h 528638"/>
                            <a:gd name="connsiteX3" fmla="*/ 66675 w 466725"/>
                            <a:gd name="connsiteY3" fmla="*/ 528638 h 528638"/>
                            <a:gd name="connsiteX4" fmla="*/ 452437 w 466725"/>
                            <a:gd name="connsiteY4" fmla="*/ 523875 h 528638"/>
                            <a:gd name="connsiteX5" fmla="*/ 466725 w 466725"/>
                            <a:gd name="connsiteY5" fmla="*/ 342900 h 528638"/>
                            <a:gd name="connsiteX0" fmla="*/ 304800 w 466725"/>
                            <a:gd name="connsiteY0" fmla="*/ 4763 h 528638"/>
                            <a:gd name="connsiteX1" fmla="*/ 0 w 466725"/>
                            <a:gd name="connsiteY1" fmla="*/ 0 h 528638"/>
                            <a:gd name="connsiteX2" fmla="*/ 42862 w 466725"/>
                            <a:gd name="connsiteY2" fmla="*/ 476250 h 528638"/>
                            <a:gd name="connsiteX3" fmla="*/ 66675 w 466725"/>
                            <a:gd name="connsiteY3" fmla="*/ 528638 h 528638"/>
                            <a:gd name="connsiteX4" fmla="*/ 452437 w 466725"/>
                            <a:gd name="connsiteY4" fmla="*/ 493102 h 528638"/>
                            <a:gd name="connsiteX5" fmla="*/ 466725 w 466725"/>
                            <a:gd name="connsiteY5" fmla="*/ 342900 h 528638"/>
                            <a:gd name="connsiteX0" fmla="*/ 304800 w 466725"/>
                            <a:gd name="connsiteY0" fmla="*/ 4763 h 528638"/>
                            <a:gd name="connsiteX1" fmla="*/ 0 w 466725"/>
                            <a:gd name="connsiteY1" fmla="*/ 0 h 528638"/>
                            <a:gd name="connsiteX2" fmla="*/ 42862 w 466725"/>
                            <a:gd name="connsiteY2" fmla="*/ 476250 h 528638"/>
                            <a:gd name="connsiteX3" fmla="*/ 66675 w 466725"/>
                            <a:gd name="connsiteY3" fmla="*/ 528638 h 528638"/>
                            <a:gd name="connsiteX4" fmla="*/ 411365 w 466725"/>
                            <a:gd name="connsiteY4" fmla="*/ 520929 h 528638"/>
                            <a:gd name="connsiteX5" fmla="*/ 452437 w 466725"/>
                            <a:gd name="connsiteY5" fmla="*/ 493102 h 528638"/>
                            <a:gd name="connsiteX6" fmla="*/ 466725 w 466725"/>
                            <a:gd name="connsiteY6" fmla="*/ 342900 h 528638"/>
                            <a:gd name="connsiteX0" fmla="*/ 304800 w 466725"/>
                            <a:gd name="connsiteY0" fmla="*/ 4763 h 528638"/>
                            <a:gd name="connsiteX1" fmla="*/ 0 w 466725"/>
                            <a:gd name="connsiteY1" fmla="*/ 0 h 528638"/>
                            <a:gd name="connsiteX2" fmla="*/ 42862 w 466725"/>
                            <a:gd name="connsiteY2" fmla="*/ 476250 h 528638"/>
                            <a:gd name="connsiteX3" fmla="*/ 66675 w 466725"/>
                            <a:gd name="connsiteY3" fmla="*/ 528638 h 528638"/>
                            <a:gd name="connsiteX4" fmla="*/ 411365 w 466725"/>
                            <a:gd name="connsiteY4" fmla="*/ 520929 h 528638"/>
                            <a:gd name="connsiteX5" fmla="*/ 415069 w 466725"/>
                            <a:gd name="connsiteY5" fmla="*/ 492080 h 528638"/>
                            <a:gd name="connsiteX6" fmla="*/ 452437 w 466725"/>
                            <a:gd name="connsiteY6" fmla="*/ 493102 h 528638"/>
                            <a:gd name="connsiteX7" fmla="*/ 466725 w 466725"/>
                            <a:gd name="connsiteY7" fmla="*/ 342900 h 528638"/>
                            <a:gd name="connsiteX0" fmla="*/ 304800 w 466725"/>
                            <a:gd name="connsiteY0" fmla="*/ 4763 h 528638"/>
                            <a:gd name="connsiteX1" fmla="*/ 0 w 466725"/>
                            <a:gd name="connsiteY1" fmla="*/ 0 h 528638"/>
                            <a:gd name="connsiteX2" fmla="*/ 42862 w 466725"/>
                            <a:gd name="connsiteY2" fmla="*/ 476250 h 528638"/>
                            <a:gd name="connsiteX3" fmla="*/ 66675 w 466725"/>
                            <a:gd name="connsiteY3" fmla="*/ 528638 h 528638"/>
                            <a:gd name="connsiteX4" fmla="*/ 411365 w 466725"/>
                            <a:gd name="connsiteY4" fmla="*/ 520929 h 528638"/>
                            <a:gd name="connsiteX5" fmla="*/ 415069 w 466725"/>
                            <a:gd name="connsiteY5" fmla="*/ 492080 h 528638"/>
                            <a:gd name="connsiteX6" fmla="*/ 452437 w 466725"/>
                            <a:gd name="connsiteY6" fmla="*/ 493102 h 528638"/>
                            <a:gd name="connsiteX7" fmla="*/ 466725 w 466725"/>
                            <a:gd name="connsiteY7" fmla="*/ 342900 h 528638"/>
                            <a:gd name="connsiteX0" fmla="*/ 304800 w 466725"/>
                            <a:gd name="connsiteY0" fmla="*/ 4763 h 528638"/>
                            <a:gd name="connsiteX1" fmla="*/ 0 w 466725"/>
                            <a:gd name="connsiteY1" fmla="*/ 0 h 528638"/>
                            <a:gd name="connsiteX2" fmla="*/ 42862 w 466725"/>
                            <a:gd name="connsiteY2" fmla="*/ 476250 h 528638"/>
                            <a:gd name="connsiteX3" fmla="*/ 66675 w 466725"/>
                            <a:gd name="connsiteY3" fmla="*/ 528638 h 528638"/>
                            <a:gd name="connsiteX4" fmla="*/ 411365 w 466725"/>
                            <a:gd name="connsiteY4" fmla="*/ 520929 h 528638"/>
                            <a:gd name="connsiteX5" fmla="*/ 415069 w 466725"/>
                            <a:gd name="connsiteY5" fmla="*/ 492080 h 528638"/>
                            <a:gd name="connsiteX6" fmla="*/ 452437 w 466725"/>
                            <a:gd name="connsiteY6" fmla="*/ 493102 h 528638"/>
                            <a:gd name="connsiteX7" fmla="*/ 466725 w 466725"/>
                            <a:gd name="connsiteY7" fmla="*/ 342900 h 528638"/>
                            <a:gd name="connsiteX0" fmla="*/ 304800 w 466725"/>
                            <a:gd name="connsiteY0" fmla="*/ 4763 h 528638"/>
                            <a:gd name="connsiteX1" fmla="*/ 0 w 466725"/>
                            <a:gd name="connsiteY1" fmla="*/ 0 h 528638"/>
                            <a:gd name="connsiteX2" fmla="*/ 42862 w 466725"/>
                            <a:gd name="connsiteY2" fmla="*/ 476250 h 528638"/>
                            <a:gd name="connsiteX3" fmla="*/ 66675 w 466725"/>
                            <a:gd name="connsiteY3" fmla="*/ 528638 h 528638"/>
                            <a:gd name="connsiteX4" fmla="*/ 424330 w 466725"/>
                            <a:gd name="connsiteY4" fmla="*/ 520929 h 528638"/>
                            <a:gd name="connsiteX5" fmla="*/ 415069 w 466725"/>
                            <a:gd name="connsiteY5" fmla="*/ 492080 h 528638"/>
                            <a:gd name="connsiteX6" fmla="*/ 452437 w 466725"/>
                            <a:gd name="connsiteY6" fmla="*/ 493102 h 528638"/>
                            <a:gd name="connsiteX7" fmla="*/ 466725 w 466725"/>
                            <a:gd name="connsiteY7" fmla="*/ 342900 h 528638"/>
                            <a:gd name="connsiteX0" fmla="*/ 304800 w 466725"/>
                            <a:gd name="connsiteY0" fmla="*/ 4763 h 528638"/>
                            <a:gd name="connsiteX1" fmla="*/ 0 w 466725"/>
                            <a:gd name="connsiteY1" fmla="*/ 0 h 528638"/>
                            <a:gd name="connsiteX2" fmla="*/ 42862 w 466725"/>
                            <a:gd name="connsiteY2" fmla="*/ 476250 h 528638"/>
                            <a:gd name="connsiteX3" fmla="*/ 66675 w 466725"/>
                            <a:gd name="connsiteY3" fmla="*/ 528638 h 528638"/>
                            <a:gd name="connsiteX4" fmla="*/ 424330 w 466725"/>
                            <a:gd name="connsiteY4" fmla="*/ 520929 h 528638"/>
                            <a:gd name="connsiteX5" fmla="*/ 428033 w 466725"/>
                            <a:gd name="connsiteY5" fmla="*/ 495926 h 528638"/>
                            <a:gd name="connsiteX6" fmla="*/ 452437 w 466725"/>
                            <a:gd name="connsiteY6" fmla="*/ 493102 h 528638"/>
                            <a:gd name="connsiteX7" fmla="*/ 466725 w 466725"/>
                            <a:gd name="connsiteY7" fmla="*/ 342900 h 528638"/>
                            <a:gd name="connsiteX0" fmla="*/ 304800 w 466725"/>
                            <a:gd name="connsiteY0" fmla="*/ 4763 h 528638"/>
                            <a:gd name="connsiteX1" fmla="*/ 0 w 466725"/>
                            <a:gd name="connsiteY1" fmla="*/ 0 h 528638"/>
                            <a:gd name="connsiteX2" fmla="*/ 42862 w 466725"/>
                            <a:gd name="connsiteY2" fmla="*/ 476250 h 528638"/>
                            <a:gd name="connsiteX3" fmla="*/ 66675 w 466725"/>
                            <a:gd name="connsiteY3" fmla="*/ 528638 h 528638"/>
                            <a:gd name="connsiteX4" fmla="*/ 424330 w 466725"/>
                            <a:gd name="connsiteY4" fmla="*/ 520929 h 528638"/>
                            <a:gd name="connsiteX5" fmla="*/ 426180 w 466725"/>
                            <a:gd name="connsiteY5" fmla="*/ 490155 h 528638"/>
                            <a:gd name="connsiteX6" fmla="*/ 452437 w 466725"/>
                            <a:gd name="connsiteY6" fmla="*/ 493102 h 528638"/>
                            <a:gd name="connsiteX7" fmla="*/ 466725 w 466725"/>
                            <a:gd name="connsiteY7" fmla="*/ 342900 h 528638"/>
                            <a:gd name="connsiteX0" fmla="*/ 315912 w 466725"/>
                            <a:gd name="connsiteY0" fmla="*/ 0 h 546955"/>
                            <a:gd name="connsiteX1" fmla="*/ 0 w 466725"/>
                            <a:gd name="connsiteY1" fmla="*/ 18317 h 546955"/>
                            <a:gd name="connsiteX2" fmla="*/ 42862 w 466725"/>
                            <a:gd name="connsiteY2" fmla="*/ 494567 h 546955"/>
                            <a:gd name="connsiteX3" fmla="*/ 66675 w 466725"/>
                            <a:gd name="connsiteY3" fmla="*/ 546955 h 546955"/>
                            <a:gd name="connsiteX4" fmla="*/ 424330 w 466725"/>
                            <a:gd name="connsiteY4" fmla="*/ 539246 h 546955"/>
                            <a:gd name="connsiteX5" fmla="*/ 426180 w 466725"/>
                            <a:gd name="connsiteY5" fmla="*/ 508472 h 546955"/>
                            <a:gd name="connsiteX6" fmla="*/ 452437 w 466725"/>
                            <a:gd name="connsiteY6" fmla="*/ 511419 h 546955"/>
                            <a:gd name="connsiteX7" fmla="*/ 466725 w 466725"/>
                            <a:gd name="connsiteY7" fmla="*/ 361217 h 546955"/>
                            <a:gd name="connsiteX0" fmla="*/ 310356 w 461169"/>
                            <a:gd name="connsiteY0" fmla="*/ 2840 h 549795"/>
                            <a:gd name="connsiteX1" fmla="*/ 0 w 461169"/>
                            <a:gd name="connsiteY1" fmla="*/ 0 h 549795"/>
                            <a:gd name="connsiteX2" fmla="*/ 37306 w 461169"/>
                            <a:gd name="connsiteY2" fmla="*/ 497407 h 549795"/>
                            <a:gd name="connsiteX3" fmla="*/ 61119 w 461169"/>
                            <a:gd name="connsiteY3" fmla="*/ 549795 h 549795"/>
                            <a:gd name="connsiteX4" fmla="*/ 418774 w 461169"/>
                            <a:gd name="connsiteY4" fmla="*/ 542086 h 549795"/>
                            <a:gd name="connsiteX5" fmla="*/ 420624 w 461169"/>
                            <a:gd name="connsiteY5" fmla="*/ 511312 h 549795"/>
                            <a:gd name="connsiteX6" fmla="*/ 446881 w 461169"/>
                            <a:gd name="connsiteY6" fmla="*/ 514259 h 549795"/>
                            <a:gd name="connsiteX7" fmla="*/ 461169 w 461169"/>
                            <a:gd name="connsiteY7" fmla="*/ 364057 h 549795"/>
                            <a:gd name="connsiteX0" fmla="*/ 310356 w 459317"/>
                            <a:gd name="connsiteY0" fmla="*/ 2840 h 549795"/>
                            <a:gd name="connsiteX1" fmla="*/ 0 w 459317"/>
                            <a:gd name="connsiteY1" fmla="*/ 0 h 549795"/>
                            <a:gd name="connsiteX2" fmla="*/ 37306 w 459317"/>
                            <a:gd name="connsiteY2" fmla="*/ 497407 h 549795"/>
                            <a:gd name="connsiteX3" fmla="*/ 61119 w 459317"/>
                            <a:gd name="connsiteY3" fmla="*/ 549795 h 549795"/>
                            <a:gd name="connsiteX4" fmla="*/ 418774 w 459317"/>
                            <a:gd name="connsiteY4" fmla="*/ 542086 h 549795"/>
                            <a:gd name="connsiteX5" fmla="*/ 420624 w 459317"/>
                            <a:gd name="connsiteY5" fmla="*/ 511312 h 549795"/>
                            <a:gd name="connsiteX6" fmla="*/ 446881 w 459317"/>
                            <a:gd name="connsiteY6" fmla="*/ 514259 h 549795"/>
                            <a:gd name="connsiteX7" fmla="*/ 459317 w 459317"/>
                            <a:gd name="connsiteY7" fmla="*/ 369828 h 549795"/>
                            <a:gd name="connsiteX0" fmla="*/ 310356 w 455612"/>
                            <a:gd name="connsiteY0" fmla="*/ 2840 h 549795"/>
                            <a:gd name="connsiteX1" fmla="*/ 0 w 455612"/>
                            <a:gd name="connsiteY1" fmla="*/ 0 h 549795"/>
                            <a:gd name="connsiteX2" fmla="*/ 37306 w 455612"/>
                            <a:gd name="connsiteY2" fmla="*/ 497407 h 549795"/>
                            <a:gd name="connsiteX3" fmla="*/ 61119 w 455612"/>
                            <a:gd name="connsiteY3" fmla="*/ 549795 h 549795"/>
                            <a:gd name="connsiteX4" fmla="*/ 418774 w 455612"/>
                            <a:gd name="connsiteY4" fmla="*/ 542086 h 549795"/>
                            <a:gd name="connsiteX5" fmla="*/ 420624 w 455612"/>
                            <a:gd name="connsiteY5" fmla="*/ 511312 h 549795"/>
                            <a:gd name="connsiteX6" fmla="*/ 446881 w 455612"/>
                            <a:gd name="connsiteY6" fmla="*/ 514259 h 549795"/>
                            <a:gd name="connsiteX7" fmla="*/ 455612 w 455612"/>
                            <a:gd name="connsiteY7" fmla="*/ 369828 h 5497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55612" h="549795">
                              <a:moveTo>
                                <a:pt x="310356" y="2840"/>
                              </a:moveTo>
                              <a:lnTo>
                                <a:pt x="0" y="0"/>
                              </a:lnTo>
                              <a:lnTo>
                                <a:pt x="37306" y="497407"/>
                              </a:lnTo>
                              <a:lnTo>
                                <a:pt x="61119" y="549795"/>
                              </a:lnTo>
                              <a:lnTo>
                                <a:pt x="418774" y="542086"/>
                              </a:lnTo>
                              <a:lnTo>
                                <a:pt x="420624" y="511312"/>
                              </a:lnTo>
                              <a:lnTo>
                                <a:pt x="446881" y="514259"/>
                              </a:lnTo>
                              <a:cubicBezTo>
                                <a:pt x="451644" y="453934"/>
                                <a:pt x="450849" y="430153"/>
                                <a:pt x="455612" y="369828"/>
                              </a:cubicBezTo>
                            </a:path>
                          </a:pathLst>
                        </a:custGeom>
                        <a:noFill/>
                        <a:ln w="25400" cap="flat" cmpd="sng" algn="ctr">
                          <a:solidFill>
                            <a:sysClr val="windowText" lastClr="000000"/>
                          </a:solidFill>
                          <a:prstDash val="solid"/>
                        </a:ln>
                        <a:effectLst/>
                      </p:spPr>
                      <p:txBody>
                        <a:bodyPr rtlCol="0" anchor="ctr"/>
                        <a:lstStyle/>
                        <a:p>
                          <a:endParaRPr lang="ja-JP" altLang="en-US"/>
                        </a:p>
                      </p:txBody>
                    </p:sp>
                    <p:cxnSp>
                      <p:nvCxnSpPr>
                        <p:cNvPr id="148" name="直線コネクタ 147"/>
                        <p:cNvCxnSpPr/>
                        <p:nvPr/>
                      </p:nvCxnSpPr>
                      <p:spPr bwMode="auto">
                        <a:xfrm>
                          <a:off x="755885" y="3697851"/>
                          <a:ext cx="183629" cy="72009"/>
                        </a:xfrm>
                        <a:prstGeom prst="line">
                          <a:avLst/>
                        </a:prstGeom>
                        <a:noFill/>
                        <a:ln w="19050" cap="flat" cmpd="sng" algn="ctr">
                          <a:solidFill>
                            <a:sysClr val="windowText" lastClr="000000"/>
                          </a:solidFill>
                          <a:prstDash val="solid"/>
                          <a:tailEnd type="oval" w="sm" len="sm"/>
                        </a:ln>
                        <a:effectLst/>
                      </p:spPr>
                    </p:cxnSp>
                  </p:grpSp>
                  <p:grpSp>
                    <p:nvGrpSpPr>
                      <p:cNvPr id="98" name="グループ化 97"/>
                      <p:cNvGrpSpPr/>
                      <p:nvPr/>
                    </p:nvGrpSpPr>
                    <p:grpSpPr>
                      <a:xfrm>
                        <a:off x="23812" y="33339"/>
                        <a:ext cx="2895989" cy="4223102"/>
                        <a:chOff x="3320810" y="2436325"/>
                        <a:chExt cx="2896368" cy="4224156"/>
                      </a:xfrm>
                    </p:grpSpPr>
                    <p:sp>
                      <p:nvSpPr>
                        <p:cNvPr id="99" name="テキスト ボックス 51"/>
                        <p:cNvSpPr txBox="1">
                          <a:spLocks noChangeArrowheads="1"/>
                        </p:cNvSpPr>
                        <p:nvPr/>
                      </p:nvSpPr>
                      <p:spPr bwMode="auto">
                        <a:xfrm>
                          <a:off x="4999091" y="3182056"/>
                          <a:ext cx="736599" cy="212724"/>
                        </a:xfrm>
                        <a:prstGeom prst="rect">
                          <a:avLst/>
                        </a:prstGeom>
                        <a:solidFill>
                          <a:sysClr val="window" lastClr="FFFFFF">
                            <a:alpha val="75000"/>
                          </a:sysClr>
                        </a:solidFill>
                        <a:ln w="9525">
                          <a:noFill/>
                          <a:miter lim="800000"/>
                          <a:headEnd/>
                          <a:tailEnd/>
                        </a:ln>
                      </p:spPr>
                      <p:txBody>
                        <a:bodyPr wrap="square" lIns="0" tIns="0" rIns="0" bIns="0">
                          <a:spAutoFit/>
                        </a:bodyPr>
                        <a:lstStyle/>
                        <a:p>
                          <a:pPr algn="ctr">
                            <a:lnSpc>
                              <a:spcPts val="800"/>
                            </a:lnSpc>
                            <a:spcAft>
                              <a:spcPts val="0"/>
                            </a:spcAft>
                          </a:pPr>
                          <a:r>
                            <a:rPr lang="ja-JP" sz="800" kern="120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中浜下水処理場</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lgn="ctr">
                            <a:lnSpc>
                              <a:spcPts val="800"/>
                            </a:lnSpc>
                            <a:spcAft>
                              <a:spcPts val="0"/>
                            </a:spcAft>
                          </a:pPr>
                          <a:r>
                            <a:rPr lang="en-US" sz="800" kern="1200">
                              <a:solidFill>
                                <a:srgbClr val="000000"/>
                              </a:solidFill>
                              <a:effectLst/>
                              <a:latin typeface="ＭＳ ゴシック" panose="020B0609070205080204" pitchFamily="49" charset="-128"/>
                              <a:ea typeface="ＭＳ Ｐゴシック" panose="020B0600070205080204" pitchFamily="50" charset="-128"/>
                              <a:cs typeface="メイリオ" panose="020B0604030504040204" pitchFamily="50" charset="-128"/>
                            </a:rPr>
                            <a:t>(</a:t>
                          </a:r>
                          <a:r>
                            <a:rPr lang="ja-JP" sz="800" kern="120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約</a:t>
                          </a:r>
                          <a:r>
                            <a:rPr lang="en-US" sz="800" kern="120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3.6ha)</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00" name="テキスト ボックス 51"/>
                        <p:cNvSpPr txBox="1">
                          <a:spLocks noChangeArrowheads="1"/>
                        </p:cNvSpPr>
                        <p:nvPr/>
                      </p:nvSpPr>
                      <p:spPr bwMode="auto">
                        <a:xfrm>
                          <a:off x="5031229" y="3612096"/>
                          <a:ext cx="619840" cy="276293"/>
                        </a:xfrm>
                        <a:prstGeom prst="rect">
                          <a:avLst/>
                        </a:prstGeom>
                        <a:noFill/>
                        <a:ln w="9525">
                          <a:noFill/>
                          <a:miter lim="800000"/>
                          <a:headEnd/>
                          <a:tailEnd/>
                        </a:ln>
                      </p:spPr>
                      <p:txBody>
                        <a:bodyPr wrap="none" lIns="0" tIns="0" rIns="0" bIns="0">
                          <a:spAutoFit/>
                        </a:bodyPr>
                        <a:lstStyle/>
                        <a:p>
                          <a:pPr algn="ctr">
                            <a:lnSpc>
                              <a:spcPts val="700"/>
                            </a:lnSpc>
                            <a:spcAft>
                              <a:spcPts val="0"/>
                            </a:spcAft>
                          </a:pPr>
                          <a:r>
                            <a:rPr lang="ja-JP" sz="800" kern="120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もと焼却工場</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lgn="ctr">
                            <a:lnSpc>
                              <a:spcPts val="700"/>
                            </a:lnSpc>
                            <a:spcAft>
                              <a:spcPts val="0"/>
                            </a:spcAft>
                          </a:pPr>
                          <a:r>
                            <a:rPr lang="ja-JP" sz="800" kern="120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建替計画用地</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lgn="ctr">
                            <a:lnSpc>
                              <a:spcPts val="700"/>
                            </a:lnSpc>
                            <a:spcAft>
                              <a:spcPts val="0"/>
                            </a:spcAft>
                          </a:pPr>
                          <a:r>
                            <a:rPr lang="en-US" sz="800" kern="1200">
                              <a:solidFill>
                                <a:srgbClr val="000000"/>
                              </a:solidFill>
                              <a:effectLst/>
                              <a:latin typeface="ＭＳ ゴシック" panose="020B0609070205080204" pitchFamily="49" charset="-128"/>
                              <a:ea typeface="ＭＳ Ｐゴシック" panose="020B0600070205080204" pitchFamily="50" charset="-128"/>
                              <a:cs typeface="メイリオ" panose="020B0604030504040204" pitchFamily="50" charset="-128"/>
                            </a:rPr>
                            <a:t>(</a:t>
                          </a:r>
                          <a:r>
                            <a:rPr lang="ja-JP" sz="800" kern="120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約</a:t>
                          </a:r>
                          <a:r>
                            <a:rPr lang="en-US" sz="800" kern="120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2.6ha)</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01" name="テキスト ボックス 51"/>
                        <p:cNvSpPr txBox="1">
                          <a:spLocks noChangeArrowheads="1"/>
                        </p:cNvSpPr>
                        <p:nvPr/>
                      </p:nvSpPr>
                      <p:spPr bwMode="auto">
                        <a:xfrm>
                          <a:off x="5035384" y="4167798"/>
                          <a:ext cx="492759" cy="314324"/>
                        </a:xfrm>
                        <a:prstGeom prst="rect">
                          <a:avLst/>
                        </a:prstGeom>
                        <a:solidFill>
                          <a:sysClr val="window" lastClr="FFFFFF">
                            <a:alpha val="75000"/>
                          </a:sysClr>
                        </a:solidFill>
                        <a:ln w="9525">
                          <a:noFill/>
                          <a:miter lim="800000"/>
                          <a:headEnd/>
                          <a:tailEnd/>
                        </a:ln>
                      </p:spPr>
                      <p:txBody>
                        <a:bodyPr wrap="none" lIns="0" tIns="0" rIns="0" bIns="0">
                          <a:spAutoFit/>
                        </a:bodyPr>
                        <a:lstStyle/>
                        <a:p>
                          <a:pPr algn="ctr">
                            <a:lnSpc>
                              <a:spcPts val="800"/>
                            </a:lnSpc>
                            <a:spcAft>
                              <a:spcPts val="0"/>
                            </a:spcAft>
                          </a:pPr>
                          <a:r>
                            <a:rPr lang="ja-JP" sz="800" kern="1200" dirty="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森之宮</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lgn="ctr">
                            <a:lnSpc>
                              <a:spcPts val="800"/>
                            </a:lnSpc>
                            <a:spcAft>
                              <a:spcPts val="0"/>
                            </a:spcAft>
                          </a:pPr>
                          <a:r>
                            <a:rPr lang="ja-JP" sz="800" kern="1200" dirty="0" smtClean="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第</a:t>
                          </a:r>
                          <a:r>
                            <a:rPr lang="en-US" sz="800" kern="1200" dirty="0" smtClean="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2</a:t>
                          </a:r>
                          <a:r>
                            <a:rPr lang="ja-JP" sz="800" kern="1200" dirty="0" smtClean="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団地</a:t>
                          </a:r>
                          <a:endParaRPr lang="ja-JP" sz="1200" dirty="0" smtClean="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lgn="ctr">
                            <a:lnSpc>
                              <a:spcPts val="800"/>
                            </a:lnSpc>
                            <a:spcAft>
                              <a:spcPts val="0"/>
                            </a:spcAft>
                          </a:pPr>
                          <a:r>
                            <a:rPr lang="en-US" sz="800" kern="1200" dirty="0" smtClean="0">
                              <a:solidFill>
                                <a:srgbClr val="000000"/>
                              </a:solidFill>
                              <a:effectLst/>
                              <a:latin typeface="ＭＳ ゴシック" panose="020B0609070205080204" pitchFamily="49" charset="-128"/>
                              <a:ea typeface="ＭＳ Ｐゴシック" panose="020B0600070205080204" pitchFamily="50" charset="-128"/>
                              <a:cs typeface="メイリオ" panose="020B0604030504040204" pitchFamily="50" charset="-128"/>
                            </a:rPr>
                            <a:t>(</a:t>
                          </a:r>
                          <a:r>
                            <a:rPr lang="ja-JP" sz="800" kern="1200" dirty="0" smtClean="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約</a:t>
                          </a:r>
                          <a:r>
                            <a:rPr lang="en-US" sz="800" kern="1200" dirty="0" smtClean="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4.2ha)</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02" name="テキスト ボックス 51"/>
                        <p:cNvSpPr txBox="1">
                          <a:spLocks noChangeArrowheads="1"/>
                        </p:cNvSpPr>
                        <p:nvPr/>
                      </p:nvSpPr>
                      <p:spPr bwMode="auto">
                        <a:xfrm>
                          <a:off x="4471246" y="2504750"/>
                          <a:ext cx="863599" cy="314324"/>
                        </a:xfrm>
                        <a:prstGeom prst="rect">
                          <a:avLst/>
                        </a:prstGeom>
                        <a:noFill/>
                        <a:ln w="9525">
                          <a:noFill/>
                          <a:prstDash val="lgDash"/>
                          <a:miter lim="800000"/>
                          <a:headEnd/>
                          <a:tailEnd/>
                        </a:ln>
                      </p:spPr>
                      <p:txBody>
                        <a:bodyPr wrap="square" lIns="0" tIns="0" rIns="0" bIns="0">
                          <a:spAutoFit/>
                        </a:bodyPr>
                        <a:lstStyle/>
                        <a:p>
                          <a:pPr algn="ctr">
                            <a:lnSpc>
                              <a:spcPts val="800"/>
                            </a:lnSpc>
                            <a:spcAft>
                              <a:spcPts val="0"/>
                            </a:spcAft>
                          </a:pPr>
                          <a:r>
                            <a:rPr lang="ja-JP" sz="800" kern="120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もと森之宮工場</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lgn="ctr">
                            <a:lnSpc>
                              <a:spcPts val="800"/>
                            </a:lnSpc>
                            <a:spcAft>
                              <a:spcPts val="0"/>
                            </a:spcAft>
                          </a:pPr>
                          <a:r>
                            <a:rPr lang="ja-JP" sz="800" kern="120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（ごみ焼却工場）</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lgn="ctr">
                            <a:lnSpc>
                              <a:spcPts val="800"/>
                            </a:lnSpc>
                            <a:spcAft>
                              <a:spcPts val="0"/>
                            </a:spcAft>
                          </a:pPr>
                          <a:r>
                            <a:rPr lang="en-US" sz="800" kern="1200">
                              <a:solidFill>
                                <a:srgbClr val="000000"/>
                              </a:solidFill>
                              <a:effectLst/>
                              <a:latin typeface="ＭＳ ゴシック" panose="020B0609070205080204" pitchFamily="49" charset="-128"/>
                              <a:ea typeface="ＭＳ Ｐゴシック" panose="020B0600070205080204" pitchFamily="50" charset="-128"/>
                              <a:cs typeface="メイリオ" panose="020B0604030504040204" pitchFamily="50" charset="-128"/>
                            </a:rPr>
                            <a:t>(</a:t>
                          </a:r>
                          <a:r>
                            <a:rPr lang="ja-JP" sz="800" kern="120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約</a:t>
                          </a:r>
                          <a:r>
                            <a:rPr lang="en-US" sz="800" kern="120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1.2ha)</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03" name="テキスト ボックス 51"/>
                        <p:cNvSpPr txBox="1">
                          <a:spLocks noChangeArrowheads="1"/>
                        </p:cNvSpPr>
                        <p:nvPr/>
                      </p:nvSpPr>
                      <p:spPr bwMode="auto">
                        <a:xfrm>
                          <a:off x="4568404" y="4377828"/>
                          <a:ext cx="412609" cy="282959"/>
                        </a:xfrm>
                        <a:prstGeom prst="rect">
                          <a:avLst/>
                        </a:prstGeom>
                        <a:solidFill>
                          <a:sysClr val="window" lastClr="FFFFFF">
                            <a:alpha val="75000"/>
                          </a:sysClr>
                        </a:solidFill>
                        <a:ln w="9525">
                          <a:noFill/>
                          <a:miter lim="800000"/>
                          <a:headEnd/>
                          <a:tailEnd/>
                        </a:ln>
                      </p:spPr>
                      <p:txBody>
                        <a:bodyPr wrap="none" lIns="0" tIns="0" rIns="0" bIns="0">
                          <a:spAutoFit/>
                        </a:bodyPr>
                        <a:lstStyle/>
                        <a:p>
                          <a:pPr algn="ctr">
                            <a:lnSpc>
                              <a:spcPts val="800"/>
                            </a:lnSpc>
                            <a:spcAft>
                              <a:spcPts val="0"/>
                            </a:spcAft>
                          </a:pPr>
                          <a:r>
                            <a:rPr lang="ja-JP" sz="700" kern="1200" dirty="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大阪産業</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lgn="ctr">
                            <a:lnSpc>
                              <a:spcPts val="800"/>
                            </a:lnSpc>
                            <a:spcAft>
                              <a:spcPts val="0"/>
                            </a:spcAft>
                          </a:pPr>
                          <a:r>
                            <a:rPr lang="ja-JP" sz="700" kern="1200" dirty="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技術研究所</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lgn="ctr">
                            <a:lnSpc>
                              <a:spcPts val="800"/>
                            </a:lnSpc>
                            <a:spcAft>
                              <a:spcPts val="0"/>
                            </a:spcAft>
                          </a:pPr>
                          <a:r>
                            <a:rPr lang="en-US" sz="700" kern="1200" dirty="0">
                              <a:solidFill>
                                <a:srgbClr val="000000"/>
                              </a:solidFill>
                              <a:effectLst/>
                              <a:latin typeface="ＭＳ ゴシック" panose="020B0609070205080204" pitchFamily="49" charset="-128"/>
                              <a:ea typeface="ＭＳ Ｐゴシック" panose="020B0600070205080204" pitchFamily="50" charset="-128"/>
                              <a:cs typeface="メイリオ" panose="020B0604030504040204" pitchFamily="50" charset="-128"/>
                            </a:rPr>
                            <a:t>(</a:t>
                          </a:r>
                          <a:r>
                            <a:rPr lang="ja-JP" sz="700" kern="1200" dirty="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約</a:t>
                          </a:r>
                          <a:r>
                            <a:rPr lang="en-US" sz="700" kern="1200" dirty="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1.1ha)</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04" name="テキスト ボックス 51"/>
                        <p:cNvSpPr txBox="1">
                          <a:spLocks noChangeArrowheads="1"/>
                        </p:cNvSpPr>
                        <p:nvPr/>
                      </p:nvSpPr>
                      <p:spPr bwMode="auto">
                        <a:xfrm>
                          <a:off x="4560092" y="4725743"/>
                          <a:ext cx="432434" cy="276224"/>
                        </a:xfrm>
                        <a:prstGeom prst="rect">
                          <a:avLst/>
                        </a:prstGeom>
                        <a:solidFill>
                          <a:sysClr val="window" lastClr="FFFFFF">
                            <a:alpha val="75000"/>
                          </a:sysClr>
                        </a:solidFill>
                        <a:ln w="9525">
                          <a:noFill/>
                          <a:miter lim="800000"/>
                          <a:headEnd/>
                          <a:tailEnd/>
                        </a:ln>
                      </p:spPr>
                      <p:txBody>
                        <a:bodyPr wrap="none" lIns="0" tIns="0" rIns="0" bIns="0">
                          <a:spAutoFit/>
                        </a:bodyPr>
                        <a:lstStyle/>
                        <a:p>
                          <a:pPr algn="ctr">
                            <a:lnSpc>
                              <a:spcPts val="700"/>
                            </a:lnSpc>
                            <a:spcAft>
                              <a:spcPts val="0"/>
                            </a:spcAft>
                          </a:pPr>
                          <a:r>
                            <a:rPr lang="ja-JP" sz="700" kern="1200" dirty="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森之宮</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lgn="ctr">
                            <a:lnSpc>
                              <a:spcPts val="700"/>
                            </a:lnSpc>
                            <a:spcAft>
                              <a:spcPts val="0"/>
                            </a:spcAft>
                          </a:pPr>
                          <a:r>
                            <a:rPr lang="ja-JP" sz="700" kern="1200" dirty="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小学校</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lgn="ctr">
                            <a:lnSpc>
                              <a:spcPts val="700"/>
                            </a:lnSpc>
                            <a:spcAft>
                              <a:spcPts val="0"/>
                            </a:spcAft>
                          </a:pPr>
                          <a:r>
                            <a:rPr lang="en-US" sz="700" kern="1200" dirty="0">
                              <a:solidFill>
                                <a:srgbClr val="000000"/>
                              </a:solidFill>
                              <a:effectLst/>
                              <a:latin typeface="ＭＳ ゴシック" panose="020B0609070205080204" pitchFamily="49" charset="-128"/>
                              <a:ea typeface="ＭＳ Ｐゴシック" panose="020B0600070205080204" pitchFamily="50" charset="-128"/>
                              <a:cs typeface="メイリオ" panose="020B0604030504040204" pitchFamily="50" charset="-128"/>
                            </a:rPr>
                            <a:t>(</a:t>
                          </a:r>
                          <a:r>
                            <a:rPr lang="ja-JP" sz="700" kern="1200" dirty="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約</a:t>
                          </a:r>
                          <a:r>
                            <a:rPr lang="en-US" sz="700" kern="1200" dirty="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1.0ha)</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05" name="テキスト ボックス 51"/>
                        <p:cNvSpPr txBox="1">
                          <a:spLocks noChangeArrowheads="1"/>
                        </p:cNvSpPr>
                        <p:nvPr/>
                      </p:nvSpPr>
                      <p:spPr bwMode="auto">
                        <a:xfrm>
                          <a:off x="4428338" y="5285600"/>
                          <a:ext cx="714374" cy="212724"/>
                        </a:xfrm>
                        <a:prstGeom prst="rect">
                          <a:avLst/>
                        </a:prstGeom>
                        <a:solidFill>
                          <a:sysClr val="window" lastClr="FFFFFF">
                            <a:alpha val="75000"/>
                          </a:sysClr>
                        </a:solidFill>
                        <a:ln w="9525">
                          <a:noFill/>
                          <a:miter lim="800000"/>
                          <a:headEnd/>
                          <a:tailEnd/>
                        </a:ln>
                      </p:spPr>
                      <p:txBody>
                        <a:bodyPr wrap="square" lIns="0" tIns="0" rIns="0" bIns="0">
                          <a:spAutoFit/>
                        </a:bodyPr>
                        <a:lstStyle/>
                        <a:p>
                          <a:pPr algn="ctr">
                            <a:lnSpc>
                              <a:spcPts val="800"/>
                            </a:lnSpc>
                            <a:spcAft>
                              <a:spcPts val="0"/>
                            </a:spcAft>
                          </a:pPr>
                          <a:r>
                            <a:rPr lang="ja-JP" sz="800" kern="1200" dirty="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森之宮団地等</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lgn="ctr">
                            <a:lnSpc>
                              <a:spcPts val="800"/>
                            </a:lnSpc>
                            <a:spcAft>
                              <a:spcPts val="0"/>
                            </a:spcAft>
                          </a:pPr>
                          <a:r>
                            <a:rPr lang="en-US" sz="800" kern="1200" dirty="0">
                              <a:solidFill>
                                <a:srgbClr val="000000"/>
                              </a:solidFill>
                              <a:effectLst/>
                              <a:latin typeface="ＭＳ ゴシック" panose="020B0609070205080204" pitchFamily="49" charset="-128"/>
                              <a:ea typeface="ＭＳ Ｐゴシック" panose="020B0600070205080204" pitchFamily="50" charset="-128"/>
                              <a:cs typeface="メイリオ" panose="020B0604030504040204" pitchFamily="50" charset="-128"/>
                            </a:rPr>
                            <a:t>(</a:t>
                          </a:r>
                          <a:r>
                            <a:rPr lang="ja-JP" sz="800" kern="1200" dirty="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約</a:t>
                          </a:r>
                          <a:r>
                            <a:rPr lang="en-US" sz="800" kern="1200" dirty="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2.5ha)</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06" name="テキスト ボックス 51"/>
                        <p:cNvSpPr txBox="1">
                          <a:spLocks noChangeArrowheads="1"/>
                        </p:cNvSpPr>
                        <p:nvPr/>
                      </p:nvSpPr>
                      <p:spPr bwMode="auto">
                        <a:xfrm>
                          <a:off x="3792482" y="4339728"/>
                          <a:ext cx="549909" cy="314324"/>
                        </a:xfrm>
                        <a:prstGeom prst="rect">
                          <a:avLst/>
                        </a:prstGeom>
                        <a:noFill/>
                        <a:ln w="9525">
                          <a:noFill/>
                          <a:miter lim="800000"/>
                          <a:headEnd/>
                          <a:tailEnd/>
                        </a:ln>
                      </p:spPr>
                      <p:txBody>
                        <a:bodyPr wrap="square" lIns="0" tIns="0" rIns="0" bIns="0" anchor="ctr" anchorCtr="0">
                          <a:spAutoFit/>
                        </a:bodyPr>
                        <a:lstStyle/>
                        <a:p>
                          <a:pPr algn="ctr">
                            <a:lnSpc>
                              <a:spcPts val="800"/>
                            </a:lnSpc>
                            <a:spcAft>
                              <a:spcPts val="0"/>
                            </a:spcAft>
                          </a:pPr>
                          <a:r>
                            <a:rPr lang="ja-JP" sz="800" kern="120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森ノ宮</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lgn="ctr">
                            <a:lnSpc>
                              <a:spcPts val="800"/>
                            </a:lnSpc>
                            <a:spcAft>
                              <a:spcPts val="0"/>
                            </a:spcAft>
                          </a:pPr>
                          <a:r>
                            <a:rPr lang="ja-JP" sz="800" kern="120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電車区等</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lgn="ctr">
                            <a:lnSpc>
                              <a:spcPts val="800"/>
                            </a:lnSpc>
                            <a:spcAft>
                              <a:spcPts val="0"/>
                            </a:spcAft>
                          </a:pPr>
                          <a:r>
                            <a:rPr lang="en-US" sz="800" kern="1200">
                              <a:solidFill>
                                <a:srgbClr val="000000"/>
                              </a:solidFill>
                              <a:effectLst/>
                              <a:latin typeface="ＭＳ ゴシック" panose="020B0609070205080204" pitchFamily="49" charset="-128"/>
                              <a:ea typeface="ＭＳ Ｐゴシック" panose="020B0600070205080204" pitchFamily="50" charset="-128"/>
                              <a:cs typeface="メイリオ" panose="020B0604030504040204" pitchFamily="50" charset="-128"/>
                            </a:rPr>
                            <a:t>(</a:t>
                          </a:r>
                          <a:r>
                            <a:rPr lang="ja-JP" sz="800" kern="120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約</a:t>
                          </a:r>
                          <a:r>
                            <a:rPr lang="en-US" sz="800" kern="120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9.6ha)</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07" name="テキスト ボックス 51"/>
                        <p:cNvSpPr txBox="1">
                          <a:spLocks noChangeArrowheads="1"/>
                        </p:cNvSpPr>
                        <p:nvPr/>
                      </p:nvSpPr>
                      <p:spPr bwMode="auto">
                        <a:xfrm>
                          <a:off x="3991512" y="2504728"/>
                          <a:ext cx="504238" cy="314345"/>
                        </a:xfrm>
                        <a:prstGeom prst="rect">
                          <a:avLst/>
                        </a:prstGeom>
                        <a:noFill/>
                        <a:ln w="9525">
                          <a:noFill/>
                          <a:miter lim="800000"/>
                          <a:headEnd/>
                          <a:tailEnd/>
                        </a:ln>
                      </p:spPr>
                      <p:txBody>
                        <a:bodyPr wrap="square" lIns="0" tIns="0" rIns="0" bIns="0">
                          <a:spAutoFit/>
                        </a:bodyPr>
                        <a:lstStyle/>
                        <a:p>
                          <a:pPr algn="ctr">
                            <a:lnSpc>
                              <a:spcPts val="800"/>
                            </a:lnSpc>
                            <a:spcAft>
                              <a:spcPts val="0"/>
                            </a:spcAft>
                          </a:pPr>
                          <a:r>
                            <a:rPr lang="ja-JP" sz="800" kern="120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猫間川</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lgn="ctr">
                            <a:lnSpc>
                              <a:spcPts val="800"/>
                            </a:lnSpc>
                            <a:spcAft>
                              <a:spcPts val="0"/>
                            </a:spcAft>
                          </a:pPr>
                          <a:r>
                            <a:rPr lang="ja-JP" sz="800" kern="120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抽水所</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lgn="ctr">
                            <a:lnSpc>
                              <a:spcPts val="800"/>
                            </a:lnSpc>
                            <a:spcAft>
                              <a:spcPts val="0"/>
                            </a:spcAft>
                          </a:pPr>
                          <a:r>
                            <a:rPr lang="en-US" sz="800" kern="1200">
                              <a:solidFill>
                                <a:srgbClr val="000000"/>
                              </a:solidFill>
                              <a:effectLst/>
                              <a:latin typeface="ＭＳ ゴシック" panose="020B0609070205080204" pitchFamily="49" charset="-128"/>
                              <a:ea typeface="ＭＳ Ｐゴシック" panose="020B0600070205080204" pitchFamily="50" charset="-128"/>
                              <a:cs typeface="メイリオ" panose="020B0604030504040204" pitchFamily="50" charset="-128"/>
                            </a:rPr>
                            <a:t>(</a:t>
                          </a:r>
                          <a:r>
                            <a:rPr lang="ja-JP" sz="800" kern="120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約</a:t>
                          </a:r>
                          <a:r>
                            <a:rPr lang="en-US" sz="800" kern="120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1.1ha)</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08" name="テキスト ボックス 51"/>
                        <p:cNvSpPr txBox="1">
                          <a:spLocks noChangeArrowheads="1"/>
                        </p:cNvSpPr>
                        <p:nvPr/>
                      </p:nvSpPr>
                      <p:spPr bwMode="auto">
                        <a:xfrm>
                          <a:off x="4775815" y="5945348"/>
                          <a:ext cx="1188084" cy="238124"/>
                        </a:xfrm>
                        <a:prstGeom prst="rect">
                          <a:avLst/>
                        </a:prstGeom>
                        <a:noFill/>
                        <a:ln w="9525">
                          <a:noFill/>
                          <a:miter lim="800000"/>
                          <a:headEnd/>
                          <a:tailEnd/>
                        </a:ln>
                      </p:spPr>
                      <p:txBody>
                        <a:bodyPr wrap="square" lIns="0" tIns="0" rIns="0" bIns="0">
                          <a:spAutoFit/>
                        </a:bodyPr>
                        <a:lstStyle/>
                        <a:p>
                          <a:pPr algn="ctr">
                            <a:lnSpc>
                              <a:spcPts val="900"/>
                            </a:lnSpc>
                            <a:spcAft>
                              <a:spcPts val="0"/>
                            </a:spcAft>
                          </a:pPr>
                          <a:r>
                            <a:rPr lang="ja-JP" sz="900" kern="120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成人病センター等跡地</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lgn="ctr">
                            <a:lnSpc>
                              <a:spcPts val="900"/>
                            </a:lnSpc>
                            <a:spcAft>
                              <a:spcPts val="0"/>
                            </a:spcAft>
                          </a:pPr>
                          <a:r>
                            <a:rPr lang="en-US" sz="900" kern="1200">
                              <a:solidFill>
                                <a:srgbClr val="000000"/>
                              </a:solidFill>
                              <a:effectLst/>
                              <a:latin typeface="ＭＳ ゴシック" panose="020B0609070205080204" pitchFamily="49" charset="-128"/>
                              <a:ea typeface="ＭＳ Ｐゴシック" panose="020B0600070205080204" pitchFamily="50" charset="-128"/>
                              <a:cs typeface="メイリオ" panose="020B0604030504040204" pitchFamily="50" charset="-128"/>
                            </a:rPr>
                            <a:t>(</a:t>
                          </a:r>
                          <a:r>
                            <a:rPr lang="ja-JP" sz="900" kern="120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全体：約</a:t>
                          </a:r>
                          <a:r>
                            <a:rPr lang="en-US" sz="900" kern="120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3.3ha)</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09" name="テキスト ボックス 52"/>
                        <p:cNvSpPr txBox="1">
                          <a:spLocks noChangeArrowheads="1"/>
                        </p:cNvSpPr>
                        <p:nvPr/>
                      </p:nvSpPr>
                      <p:spPr bwMode="auto">
                        <a:xfrm>
                          <a:off x="3320810" y="4788481"/>
                          <a:ext cx="495934" cy="238124"/>
                        </a:xfrm>
                        <a:prstGeom prst="rect">
                          <a:avLst/>
                        </a:prstGeom>
                        <a:noFill/>
                        <a:ln w="9525">
                          <a:noFill/>
                          <a:miter lim="800000"/>
                          <a:headEnd/>
                          <a:tailEnd/>
                        </a:ln>
                      </p:spPr>
                      <p:txBody>
                        <a:bodyPr lIns="0" tIns="0" rIns="0" bIns="0">
                          <a:spAutoFit/>
                        </a:bodyPr>
                        <a:lstStyle/>
                        <a:p>
                          <a:pPr algn="ctr">
                            <a:lnSpc>
                              <a:spcPts val="900"/>
                            </a:lnSpc>
                            <a:spcAft>
                              <a:spcPts val="0"/>
                            </a:spcAft>
                          </a:pPr>
                          <a:r>
                            <a:rPr lang="ja-JP" sz="900" kern="120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地下鉄</a:t>
                          </a:r>
                          <a:r>
                            <a:rPr lang="en-US" sz="900" kern="120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
                          </a:r>
                          <a:br>
                            <a:rPr lang="en-US" sz="900" kern="120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br>
                          <a:r>
                            <a:rPr lang="ja-JP" sz="900" kern="120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森ノ宮駅</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10" name="テキスト ボックス 51"/>
                        <p:cNvSpPr txBox="1">
                          <a:spLocks noChangeArrowheads="1"/>
                        </p:cNvSpPr>
                        <p:nvPr/>
                      </p:nvSpPr>
                      <p:spPr bwMode="auto">
                        <a:xfrm>
                          <a:off x="5142712" y="4021817"/>
                          <a:ext cx="234314" cy="113184"/>
                        </a:xfrm>
                        <a:prstGeom prst="rect">
                          <a:avLst/>
                        </a:prstGeom>
                        <a:solidFill>
                          <a:srgbClr val="FFFF00"/>
                        </a:solidFill>
                        <a:ln w="9525">
                          <a:noFill/>
                          <a:miter lim="800000"/>
                          <a:headEnd/>
                          <a:tailEnd/>
                        </a:ln>
                      </p:spPr>
                      <p:txBody>
                        <a:bodyPr wrap="square" lIns="0" tIns="0" rIns="0" bIns="0">
                          <a:spAutoFit/>
                        </a:bodyPr>
                        <a:lstStyle/>
                        <a:p>
                          <a:pPr algn="ctr">
                            <a:spcAft>
                              <a:spcPts val="0"/>
                            </a:spcAft>
                          </a:pPr>
                          <a:r>
                            <a:rPr lang="ja-JP" sz="800" kern="1200" dirty="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ＵＲ</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11" name="テキスト ボックス 51"/>
                        <p:cNvSpPr txBox="1">
                          <a:spLocks noChangeArrowheads="1"/>
                        </p:cNvSpPr>
                        <p:nvPr/>
                      </p:nvSpPr>
                      <p:spPr bwMode="auto">
                        <a:xfrm>
                          <a:off x="4271981" y="3597022"/>
                          <a:ext cx="610234" cy="113184"/>
                        </a:xfrm>
                        <a:prstGeom prst="rect">
                          <a:avLst/>
                        </a:prstGeom>
                        <a:solidFill>
                          <a:srgbClr val="FFFF00"/>
                        </a:solidFill>
                        <a:ln w="9525">
                          <a:noFill/>
                          <a:miter lim="800000"/>
                          <a:headEnd/>
                          <a:tailEnd/>
                        </a:ln>
                      </p:spPr>
                      <p:txBody>
                        <a:bodyPr wrap="square" lIns="0" tIns="0" rIns="0" bIns="0">
                          <a:spAutoFit/>
                        </a:bodyPr>
                        <a:lstStyle/>
                        <a:p>
                          <a:pPr algn="ctr">
                            <a:spcAft>
                              <a:spcPts val="0"/>
                            </a:spcAft>
                          </a:pPr>
                          <a:r>
                            <a:rPr lang="ja-JP" sz="800" kern="1200" dirty="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大阪メトロ</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12" name="テキスト ボックス 51"/>
                        <p:cNvSpPr txBox="1">
                          <a:spLocks noChangeArrowheads="1"/>
                        </p:cNvSpPr>
                        <p:nvPr/>
                      </p:nvSpPr>
                      <p:spPr bwMode="auto">
                        <a:xfrm>
                          <a:off x="3934358" y="4174565"/>
                          <a:ext cx="256539" cy="113184"/>
                        </a:xfrm>
                        <a:prstGeom prst="rect">
                          <a:avLst/>
                        </a:prstGeom>
                        <a:solidFill>
                          <a:srgbClr val="FFFF00"/>
                        </a:solidFill>
                        <a:ln w="9525">
                          <a:noFill/>
                          <a:miter lim="800000"/>
                          <a:headEnd/>
                          <a:tailEnd/>
                        </a:ln>
                      </p:spPr>
                      <p:txBody>
                        <a:bodyPr wrap="square" lIns="0" tIns="0" rIns="0" bIns="0">
                          <a:spAutoFit/>
                        </a:bodyPr>
                        <a:lstStyle/>
                        <a:p>
                          <a:pPr algn="ctr">
                            <a:spcAft>
                              <a:spcPts val="0"/>
                            </a:spcAft>
                          </a:pPr>
                          <a:r>
                            <a:rPr lang="ja-JP" sz="800" kern="1200" dirty="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ＪＲ</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13" name="テキスト ボックス 51"/>
                        <p:cNvSpPr txBox="1">
                          <a:spLocks noChangeArrowheads="1"/>
                        </p:cNvSpPr>
                        <p:nvPr/>
                      </p:nvSpPr>
                      <p:spPr bwMode="auto">
                        <a:xfrm>
                          <a:off x="4202411" y="5289349"/>
                          <a:ext cx="130918" cy="113184"/>
                        </a:xfrm>
                        <a:prstGeom prst="rect">
                          <a:avLst/>
                        </a:prstGeom>
                        <a:solidFill>
                          <a:srgbClr val="FFFF00"/>
                        </a:solidFill>
                        <a:ln w="9525">
                          <a:noFill/>
                          <a:miter lim="800000"/>
                          <a:headEnd/>
                          <a:tailEnd/>
                        </a:ln>
                      </p:spPr>
                      <p:txBody>
                        <a:bodyPr wrap="square" lIns="0" tIns="0" rIns="0" bIns="0">
                          <a:spAutoFit/>
                        </a:bodyPr>
                        <a:lstStyle/>
                        <a:p>
                          <a:pPr algn="ctr">
                            <a:spcAft>
                              <a:spcPts val="0"/>
                            </a:spcAft>
                          </a:pPr>
                          <a:r>
                            <a:rPr lang="ja-JP" sz="800" kern="1200" dirty="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府</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14" name="テキスト ボックス 51"/>
                        <p:cNvSpPr txBox="1">
                          <a:spLocks noChangeArrowheads="1"/>
                        </p:cNvSpPr>
                        <p:nvPr/>
                      </p:nvSpPr>
                      <p:spPr bwMode="auto">
                        <a:xfrm>
                          <a:off x="4278678" y="6033075"/>
                          <a:ext cx="164620" cy="113184"/>
                        </a:xfrm>
                        <a:prstGeom prst="rect">
                          <a:avLst/>
                        </a:prstGeom>
                        <a:solidFill>
                          <a:srgbClr val="FFFF00"/>
                        </a:solidFill>
                        <a:ln w="9525">
                          <a:noFill/>
                          <a:miter lim="800000"/>
                          <a:headEnd/>
                          <a:tailEnd/>
                        </a:ln>
                      </p:spPr>
                      <p:txBody>
                        <a:bodyPr wrap="square" lIns="0" tIns="0" rIns="0" bIns="0">
                          <a:spAutoFit/>
                        </a:bodyPr>
                        <a:lstStyle/>
                        <a:p>
                          <a:pPr algn="ctr">
                            <a:spcAft>
                              <a:spcPts val="0"/>
                            </a:spcAft>
                          </a:pPr>
                          <a:r>
                            <a:rPr lang="ja-JP" sz="800" kern="1200" dirty="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府</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15" name="テキスト ボックス 51"/>
                        <p:cNvSpPr txBox="1">
                          <a:spLocks noChangeArrowheads="1"/>
                        </p:cNvSpPr>
                        <p:nvPr/>
                      </p:nvSpPr>
                      <p:spPr bwMode="auto">
                        <a:xfrm>
                          <a:off x="4235275" y="5850393"/>
                          <a:ext cx="432057" cy="108027"/>
                        </a:xfrm>
                        <a:prstGeom prst="rect">
                          <a:avLst/>
                        </a:prstGeom>
                        <a:solidFill>
                          <a:sysClr val="window" lastClr="FFFFFF">
                            <a:alpha val="75000"/>
                          </a:sysClr>
                        </a:solidFill>
                        <a:ln w="9525">
                          <a:noFill/>
                          <a:miter lim="800000"/>
                          <a:headEnd/>
                          <a:tailEnd/>
                        </a:ln>
                      </p:spPr>
                      <p:txBody>
                        <a:bodyPr wrap="square" lIns="0" tIns="0" rIns="0" bIns="0" anchor="ctr" anchorCtr="0">
                          <a:noAutofit/>
                        </a:bodyPr>
                        <a:lstStyle/>
                        <a:p>
                          <a:pPr algn="ctr">
                            <a:lnSpc>
                              <a:spcPts val="800"/>
                            </a:lnSpc>
                            <a:spcAft>
                              <a:spcPts val="0"/>
                            </a:spcAft>
                          </a:pPr>
                          <a:r>
                            <a:rPr lang="en-US" sz="700" kern="1200">
                              <a:solidFill>
                                <a:srgbClr val="000000"/>
                              </a:solidFill>
                              <a:effectLst/>
                              <a:latin typeface="ＭＳ ゴシック" panose="020B0609070205080204" pitchFamily="49" charset="-128"/>
                              <a:ea typeface="ＭＳ Ｐゴシック" panose="020B0600070205080204" pitchFamily="50" charset="-128"/>
                              <a:cs typeface="メイリオ" panose="020B0604030504040204" pitchFamily="50" charset="-128"/>
                            </a:rPr>
                            <a:t>(</a:t>
                          </a:r>
                          <a:r>
                            <a:rPr lang="ja-JP" sz="700" kern="120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約</a:t>
                          </a:r>
                          <a:r>
                            <a:rPr lang="en-US" sz="700" kern="120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1.5ha)</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16" name="テキスト ボックス 51"/>
                        <p:cNvSpPr txBox="1">
                          <a:spLocks noChangeArrowheads="1"/>
                        </p:cNvSpPr>
                        <p:nvPr/>
                      </p:nvSpPr>
                      <p:spPr bwMode="auto">
                        <a:xfrm>
                          <a:off x="4038753" y="6183473"/>
                          <a:ext cx="432491" cy="111152"/>
                        </a:xfrm>
                        <a:prstGeom prst="rect">
                          <a:avLst/>
                        </a:prstGeom>
                        <a:solidFill>
                          <a:sysClr val="window" lastClr="FFFFFF">
                            <a:alpha val="75000"/>
                          </a:sysClr>
                        </a:solidFill>
                        <a:ln w="9525">
                          <a:noFill/>
                          <a:miter lim="800000"/>
                          <a:headEnd/>
                          <a:tailEnd/>
                        </a:ln>
                      </p:spPr>
                      <p:txBody>
                        <a:bodyPr wrap="square" lIns="0" tIns="0" rIns="0" bIns="0" anchor="ctr" anchorCtr="0">
                          <a:spAutoFit/>
                        </a:bodyPr>
                        <a:lstStyle/>
                        <a:p>
                          <a:pPr algn="ctr">
                            <a:lnSpc>
                              <a:spcPts val="800"/>
                            </a:lnSpc>
                            <a:spcAft>
                              <a:spcPts val="0"/>
                            </a:spcAft>
                          </a:pPr>
                          <a:r>
                            <a:rPr lang="en-US" sz="700" kern="1200">
                              <a:solidFill>
                                <a:srgbClr val="000000"/>
                              </a:solidFill>
                              <a:effectLst/>
                              <a:latin typeface="ＭＳ ゴシック" panose="020B0609070205080204" pitchFamily="49" charset="-128"/>
                              <a:ea typeface="ＭＳ Ｐゴシック" panose="020B0600070205080204" pitchFamily="50" charset="-128"/>
                              <a:cs typeface="メイリオ" panose="020B0604030504040204" pitchFamily="50" charset="-128"/>
                            </a:rPr>
                            <a:t>(</a:t>
                          </a:r>
                          <a:r>
                            <a:rPr lang="ja-JP" sz="700" kern="120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約</a:t>
                          </a:r>
                          <a:r>
                            <a:rPr lang="en-US" sz="700" kern="120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0.8ha)</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17" name="正方形/長方形 116"/>
                        <p:cNvSpPr/>
                        <p:nvPr/>
                      </p:nvSpPr>
                      <p:spPr>
                        <a:xfrm rot="302469">
                          <a:off x="3791485" y="2932894"/>
                          <a:ext cx="252000" cy="864000"/>
                        </a:xfrm>
                        <a:prstGeom prst="rect">
                          <a:avLst/>
                        </a:prstGeom>
                        <a:noFill/>
                        <a:ln w="25400" cap="flat" cmpd="sng" algn="ctr">
                          <a:noFill/>
                          <a:prstDash val="solid"/>
                        </a:ln>
                        <a:effectLst/>
                      </p:spPr>
                      <p:txBody>
                        <a:bodyPr vert="eaVert" lIns="0" tIns="0" rIns="0" bIns="0" rtlCol="0" anchor="ctr"/>
                        <a:lstStyle/>
                        <a:p>
                          <a:pPr algn="ctr">
                            <a:spcAft>
                              <a:spcPts val="0"/>
                            </a:spcAft>
                          </a:pPr>
                          <a:r>
                            <a:rPr lang="ja-JP" sz="800" kern="120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ＪＲ大阪城公園駅</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18" name="テキスト ボックス 51"/>
                        <p:cNvSpPr txBox="1">
                          <a:spLocks noChangeArrowheads="1"/>
                        </p:cNvSpPr>
                        <p:nvPr/>
                      </p:nvSpPr>
                      <p:spPr bwMode="auto">
                        <a:xfrm>
                          <a:off x="4225328" y="3806303"/>
                          <a:ext cx="694689" cy="212724"/>
                        </a:xfrm>
                        <a:prstGeom prst="rect">
                          <a:avLst/>
                        </a:prstGeom>
                        <a:noFill/>
                        <a:ln w="9525">
                          <a:noFill/>
                          <a:miter lim="800000"/>
                          <a:headEnd/>
                          <a:tailEnd/>
                        </a:ln>
                      </p:spPr>
                      <p:txBody>
                        <a:bodyPr wrap="square" lIns="0" tIns="0" rIns="0" bIns="0">
                          <a:spAutoFit/>
                        </a:bodyPr>
                        <a:lstStyle/>
                        <a:p>
                          <a:pPr algn="ctr">
                            <a:lnSpc>
                              <a:spcPts val="800"/>
                            </a:lnSpc>
                            <a:spcAft>
                              <a:spcPts val="0"/>
                            </a:spcAft>
                          </a:pPr>
                          <a:r>
                            <a:rPr lang="ja-JP" sz="800" kern="120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 森之宮検車場</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lgn="ctr">
                            <a:lnSpc>
                              <a:spcPts val="800"/>
                            </a:lnSpc>
                            <a:spcAft>
                              <a:spcPts val="0"/>
                            </a:spcAft>
                          </a:pPr>
                          <a:r>
                            <a:rPr lang="en-US" sz="800" kern="1200">
                              <a:solidFill>
                                <a:srgbClr val="000000"/>
                              </a:solidFill>
                              <a:effectLst/>
                              <a:latin typeface="ＭＳ ゴシック" panose="020B0609070205080204" pitchFamily="49" charset="-128"/>
                              <a:ea typeface="ＭＳ Ｐゴシック" panose="020B0600070205080204" pitchFamily="50" charset="-128"/>
                              <a:cs typeface="メイリオ" panose="020B0604030504040204" pitchFamily="50" charset="-128"/>
                            </a:rPr>
                            <a:t>(</a:t>
                          </a:r>
                          <a:r>
                            <a:rPr lang="ja-JP" sz="800" kern="120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約</a:t>
                          </a:r>
                          <a:r>
                            <a:rPr lang="en-US" sz="800" kern="120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11.5ha)</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19" name="正方形/長方形 118"/>
                        <p:cNvSpPr/>
                        <p:nvPr/>
                      </p:nvSpPr>
                      <p:spPr>
                        <a:xfrm rot="21170520">
                          <a:off x="3732044" y="5805383"/>
                          <a:ext cx="227658" cy="765000"/>
                        </a:xfrm>
                        <a:prstGeom prst="rect">
                          <a:avLst/>
                        </a:prstGeom>
                        <a:noFill/>
                        <a:ln w="25400" cap="flat" cmpd="sng" algn="ctr">
                          <a:noFill/>
                          <a:prstDash val="solid"/>
                        </a:ln>
                        <a:effectLst/>
                      </p:spPr>
                      <p:txBody>
                        <a:bodyPr vert="eaVert" lIns="0" tIns="0" rIns="0" bIns="0" rtlCol="0" anchor="ctr"/>
                        <a:lstStyle/>
                        <a:p>
                          <a:pPr algn="ctr">
                            <a:spcAft>
                              <a:spcPts val="0"/>
                            </a:spcAft>
                          </a:pPr>
                          <a:r>
                            <a:rPr lang="ja-JP" sz="800" kern="120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ＪＲ森ノ宮駅</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20" name="テキスト ボックス 51"/>
                        <p:cNvSpPr txBox="1">
                          <a:spLocks noChangeArrowheads="1"/>
                        </p:cNvSpPr>
                        <p:nvPr/>
                      </p:nvSpPr>
                      <p:spPr bwMode="auto">
                        <a:xfrm>
                          <a:off x="3615071" y="5579042"/>
                          <a:ext cx="431799" cy="282959"/>
                        </a:xfrm>
                        <a:prstGeom prst="rect">
                          <a:avLst/>
                        </a:prstGeom>
                        <a:solidFill>
                          <a:sysClr val="window" lastClr="FFFFFF">
                            <a:alpha val="75000"/>
                          </a:sysClr>
                        </a:solidFill>
                        <a:ln w="9525">
                          <a:noFill/>
                          <a:miter lim="800000"/>
                          <a:headEnd/>
                          <a:tailEnd/>
                        </a:ln>
                      </p:spPr>
                      <p:txBody>
                        <a:bodyPr wrap="square" lIns="0" tIns="0" rIns="0" bIns="0">
                          <a:spAutoFit/>
                        </a:bodyPr>
                        <a:lstStyle/>
                        <a:p>
                          <a:pPr algn="ctr">
                            <a:lnSpc>
                              <a:spcPts val="800"/>
                            </a:lnSpc>
                            <a:spcAft>
                              <a:spcPts val="0"/>
                            </a:spcAft>
                          </a:pPr>
                          <a:r>
                            <a:rPr lang="ja-JP" sz="700" kern="1200" dirty="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大阪健康</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lgn="ctr">
                            <a:lnSpc>
                              <a:spcPts val="800"/>
                            </a:lnSpc>
                            <a:spcAft>
                              <a:spcPts val="0"/>
                            </a:spcAft>
                          </a:pPr>
                          <a:r>
                            <a:rPr lang="ja-JP" sz="700" kern="1200" dirty="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安全基盤</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lgn="ctr">
                            <a:lnSpc>
                              <a:spcPts val="800"/>
                            </a:lnSpc>
                            <a:spcAft>
                              <a:spcPts val="0"/>
                            </a:spcAft>
                          </a:pPr>
                          <a:r>
                            <a:rPr lang="ja-JP" sz="700" kern="1200" dirty="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研究所</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21" name="テキスト ボックス 51"/>
                        <p:cNvSpPr txBox="1">
                          <a:spLocks noChangeArrowheads="1"/>
                        </p:cNvSpPr>
                        <p:nvPr/>
                      </p:nvSpPr>
                      <p:spPr bwMode="auto">
                        <a:xfrm>
                          <a:off x="4804304" y="6429459"/>
                          <a:ext cx="1412874" cy="231022"/>
                        </a:xfrm>
                        <a:prstGeom prst="rect">
                          <a:avLst/>
                        </a:prstGeom>
                        <a:noFill/>
                        <a:ln w="9525">
                          <a:noFill/>
                          <a:miter lim="800000"/>
                          <a:headEnd/>
                          <a:tailEnd/>
                        </a:ln>
                      </p:spPr>
                      <p:txBody>
                        <a:bodyPr wrap="square" lIns="0" tIns="0" rIns="0" bIns="0" anchor="ctr" anchorCtr="0">
                          <a:noAutofit/>
                        </a:bodyPr>
                        <a:lstStyle/>
                        <a:p>
                          <a:pPr>
                            <a:lnSpc>
                              <a:spcPts val="700"/>
                            </a:lnSpc>
                            <a:spcAft>
                              <a:spcPts val="0"/>
                            </a:spcAft>
                          </a:pPr>
                          <a:r>
                            <a:rPr lang="ja-JP" altLang="en-US" sz="700" dirty="0" smtClean="0">
                              <a:solidFill>
                                <a:srgbClr val="000000"/>
                              </a:solidFill>
                              <a:latin typeface="ＭＳ Ｐゴシック" panose="020B0600070205080204" pitchFamily="50" charset="-128"/>
                              <a:ea typeface="ＭＳ ゴシック" panose="020B0609070205080204" pitchFamily="49" charset="-128"/>
                              <a:cs typeface="メイリオ" panose="020B0604030504040204" pitchFamily="50" charset="-128"/>
                            </a:rPr>
                            <a:t>府立福祉情報ｺﾐｭﾆｹｰｼｮﾝｾﾝﾀｰ</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22" name="テキスト ボックス 51"/>
                        <p:cNvSpPr txBox="1">
                          <a:spLocks noChangeAspect="1" noChangeArrowheads="1"/>
                        </p:cNvSpPr>
                        <p:nvPr/>
                      </p:nvSpPr>
                      <p:spPr bwMode="auto">
                        <a:xfrm>
                          <a:off x="3323120" y="3571623"/>
                          <a:ext cx="431799" cy="263524"/>
                        </a:xfrm>
                        <a:prstGeom prst="rect">
                          <a:avLst/>
                        </a:prstGeom>
                        <a:solidFill>
                          <a:sysClr val="window" lastClr="FFFFFF">
                            <a:alpha val="75000"/>
                          </a:sysClr>
                        </a:solidFill>
                        <a:ln w="9525">
                          <a:noFill/>
                          <a:miter lim="800000"/>
                          <a:headEnd/>
                          <a:tailEnd/>
                        </a:ln>
                      </p:spPr>
                      <p:txBody>
                        <a:bodyPr wrap="square" lIns="0" tIns="0" rIns="0" bIns="0">
                          <a:spAutoFit/>
                        </a:bodyPr>
                        <a:lstStyle/>
                        <a:p>
                          <a:pPr algn="ctr">
                            <a:lnSpc>
                              <a:spcPts val="1000"/>
                            </a:lnSpc>
                            <a:spcAft>
                              <a:spcPts val="0"/>
                            </a:spcAft>
                          </a:pPr>
                          <a:r>
                            <a:rPr lang="ja-JP" sz="1000" kern="120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大阪城公園</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23" name="テキスト ボックス 51"/>
                        <p:cNvSpPr txBox="1">
                          <a:spLocks noChangeAspect="1" noChangeArrowheads="1"/>
                        </p:cNvSpPr>
                        <p:nvPr/>
                      </p:nvSpPr>
                      <p:spPr bwMode="auto">
                        <a:xfrm>
                          <a:off x="3322836" y="2436325"/>
                          <a:ext cx="720183" cy="263590"/>
                        </a:xfrm>
                        <a:prstGeom prst="rect">
                          <a:avLst/>
                        </a:prstGeom>
                        <a:noFill/>
                        <a:ln w="9525">
                          <a:noFill/>
                          <a:miter lim="800000"/>
                          <a:headEnd/>
                          <a:tailEnd/>
                        </a:ln>
                      </p:spPr>
                      <p:txBody>
                        <a:bodyPr wrap="square" lIns="0" tIns="0" rIns="0" bIns="0" anchor="ctr" anchorCtr="0">
                          <a:spAutoFit/>
                        </a:bodyPr>
                        <a:lstStyle/>
                        <a:p>
                          <a:pPr algn="ctr">
                            <a:lnSpc>
                              <a:spcPts val="1000"/>
                            </a:lnSpc>
                            <a:spcAft>
                              <a:spcPts val="0"/>
                            </a:spcAft>
                          </a:pPr>
                          <a:r>
                            <a:rPr lang="ja-JP" sz="900" kern="120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大阪ビジネス</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a:p>
                          <a:pPr algn="ctr">
                            <a:lnSpc>
                              <a:spcPts val="1000"/>
                            </a:lnSpc>
                            <a:spcAft>
                              <a:spcPts val="0"/>
                            </a:spcAft>
                          </a:pPr>
                          <a:r>
                            <a:rPr lang="ja-JP" sz="900" kern="120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パーク</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24" name="テキスト ボックス 51"/>
                        <p:cNvSpPr txBox="1">
                          <a:spLocks noChangeArrowheads="1"/>
                        </p:cNvSpPr>
                        <p:nvPr/>
                      </p:nvSpPr>
                      <p:spPr bwMode="auto">
                        <a:xfrm>
                          <a:off x="4471255" y="5158007"/>
                          <a:ext cx="237489" cy="113184"/>
                        </a:xfrm>
                        <a:prstGeom prst="rect">
                          <a:avLst/>
                        </a:prstGeom>
                        <a:solidFill>
                          <a:srgbClr val="FFFF00"/>
                        </a:solidFill>
                        <a:ln w="9525">
                          <a:noFill/>
                          <a:miter lim="800000"/>
                          <a:headEnd/>
                          <a:tailEnd/>
                        </a:ln>
                      </p:spPr>
                      <p:txBody>
                        <a:bodyPr wrap="square" lIns="0" tIns="0" rIns="0" bIns="0">
                          <a:spAutoFit/>
                        </a:bodyPr>
                        <a:lstStyle/>
                        <a:p>
                          <a:pPr algn="ctr">
                            <a:spcAft>
                              <a:spcPts val="0"/>
                            </a:spcAft>
                          </a:pPr>
                          <a:r>
                            <a:rPr lang="ja-JP" sz="800" kern="1200" dirty="0">
                              <a:effectLst/>
                              <a:latin typeface="ＭＳ Ｐゴシック" panose="020B0600070205080204" pitchFamily="50" charset="-128"/>
                              <a:ea typeface="ＭＳ ゴシック" panose="020B0609070205080204" pitchFamily="49" charset="-128"/>
                              <a:cs typeface="メイリオ" panose="020B0604030504040204" pitchFamily="50" charset="-128"/>
                            </a:rPr>
                            <a:t>ＵＲ</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25" name="テキスト ボックス 51"/>
                        <p:cNvSpPr txBox="1">
                          <a:spLocks noChangeArrowheads="1"/>
                        </p:cNvSpPr>
                        <p:nvPr/>
                      </p:nvSpPr>
                      <p:spPr bwMode="auto">
                        <a:xfrm>
                          <a:off x="5019414" y="5496875"/>
                          <a:ext cx="416559" cy="179070"/>
                        </a:xfrm>
                        <a:prstGeom prst="rect">
                          <a:avLst/>
                        </a:prstGeom>
                        <a:noFill/>
                        <a:ln w="9525">
                          <a:noFill/>
                          <a:miter lim="800000"/>
                          <a:headEnd/>
                          <a:tailEnd/>
                        </a:ln>
                      </p:spPr>
                      <p:txBody>
                        <a:bodyPr wrap="none" lIns="0" tIns="0" rIns="0" bIns="0" anchor="ctr" anchorCtr="0">
                          <a:noAutofit/>
                        </a:bodyPr>
                        <a:lstStyle/>
                        <a:p>
                          <a:pPr>
                            <a:spcAft>
                              <a:spcPts val="0"/>
                            </a:spcAft>
                          </a:pPr>
                          <a:r>
                            <a:rPr lang="ja-JP" sz="800" kern="120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中央大通</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26" name="テキスト ボックス 51"/>
                        <p:cNvSpPr txBox="1">
                          <a:spLocks noChangeArrowheads="1"/>
                        </p:cNvSpPr>
                        <p:nvPr/>
                      </p:nvSpPr>
                      <p:spPr bwMode="auto">
                        <a:xfrm>
                          <a:off x="5158258" y="2852490"/>
                          <a:ext cx="575944" cy="238124"/>
                        </a:xfrm>
                        <a:prstGeom prst="rect">
                          <a:avLst/>
                        </a:prstGeom>
                        <a:noFill/>
                        <a:ln w="9525">
                          <a:noFill/>
                          <a:miter lim="800000"/>
                          <a:headEnd/>
                          <a:tailEnd/>
                        </a:ln>
                      </p:spPr>
                      <p:txBody>
                        <a:bodyPr wrap="square" lIns="0" tIns="0" rIns="0" bIns="0">
                          <a:spAutoFit/>
                        </a:bodyPr>
                        <a:lstStyle/>
                        <a:p>
                          <a:pPr algn="ctr">
                            <a:spcAft>
                              <a:spcPts val="0"/>
                            </a:spcAft>
                          </a:pPr>
                          <a:r>
                            <a:rPr lang="ja-JP" sz="700" kern="1200" dirty="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第二寝屋川</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
                      <p:nvSpPr>
                        <p:cNvPr id="127" name="テキスト ボックス 51"/>
                        <p:cNvSpPr txBox="1">
                          <a:spLocks noChangeArrowheads="1"/>
                        </p:cNvSpPr>
                        <p:nvPr/>
                      </p:nvSpPr>
                      <p:spPr bwMode="auto">
                        <a:xfrm>
                          <a:off x="4062682" y="5412808"/>
                          <a:ext cx="432000" cy="108027"/>
                        </a:xfrm>
                        <a:prstGeom prst="rect">
                          <a:avLst/>
                        </a:prstGeom>
                        <a:solidFill>
                          <a:sysClr val="window" lastClr="FFFFFF">
                            <a:alpha val="75000"/>
                          </a:sysClr>
                        </a:solidFill>
                        <a:ln w="9525">
                          <a:noFill/>
                          <a:miter lim="800000"/>
                          <a:headEnd/>
                          <a:tailEnd/>
                        </a:ln>
                      </p:spPr>
                      <p:txBody>
                        <a:bodyPr wrap="square" lIns="0" tIns="0" rIns="0" bIns="0" anchor="ctr" anchorCtr="0">
                          <a:noAutofit/>
                        </a:bodyPr>
                        <a:lstStyle/>
                        <a:p>
                          <a:pPr algn="ctr">
                            <a:lnSpc>
                              <a:spcPts val="800"/>
                            </a:lnSpc>
                            <a:spcAft>
                              <a:spcPts val="0"/>
                            </a:spcAft>
                          </a:pPr>
                          <a:r>
                            <a:rPr lang="en-US" sz="700" kern="1200">
                              <a:solidFill>
                                <a:srgbClr val="000000"/>
                              </a:solidFill>
                              <a:effectLst/>
                              <a:latin typeface="ＭＳ ゴシック" panose="020B0609070205080204" pitchFamily="49" charset="-128"/>
                              <a:ea typeface="ＭＳ Ｐゴシック" panose="020B0600070205080204" pitchFamily="50" charset="-128"/>
                              <a:cs typeface="メイリオ" panose="020B0604030504040204" pitchFamily="50" charset="-128"/>
                            </a:rPr>
                            <a:t>(</a:t>
                          </a:r>
                          <a:r>
                            <a:rPr lang="ja-JP" sz="700" kern="120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約</a:t>
                          </a:r>
                          <a:r>
                            <a:rPr lang="en-US" sz="700" kern="120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0.4ha)</a:t>
                          </a:r>
                          <a:endParaRPr lang="ja-JP" sz="120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grpSp>
                </p:grpSp>
                <p:sp>
                  <p:nvSpPr>
                    <p:cNvPr id="96" name="テキスト ボックス 2"/>
                    <p:cNvSpPr txBox="1">
                      <a:spLocks noChangeArrowheads="1"/>
                    </p:cNvSpPr>
                    <p:nvPr/>
                  </p:nvSpPr>
                  <p:spPr bwMode="auto">
                    <a:xfrm>
                      <a:off x="823528" y="572414"/>
                      <a:ext cx="159385" cy="113156"/>
                    </a:xfrm>
                    <a:prstGeom prst="rect">
                      <a:avLst/>
                    </a:prstGeom>
                    <a:solidFill>
                      <a:srgbClr val="FFFF00"/>
                    </a:solidFill>
                    <a:ln w="9525">
                      <a:noFill/>
                      <a:miter lim="800000"/>
                      <a:headEnd/>
                      <a:tailEnd/>
                    </a:ln>
                  </p:spPr>
                  <p:txBody>
                    <a:bodyPr rot="0" vert="horz" wrap="square" lIns="0" tIns="0" rIns="0" bIns="0" anchor="t" anchorCtr="0">
                      <a:spAutoFit/>
                    </a:bodyPr>
                    <a:lstStyle/>
                    <a:p>
                      <a:pPr algn="ctr">
                        <a:spcAft>
                          <a:spcPts val="0"/>
                        </a:spcAft>
                      </a:pPr>
                      <a:r>
                        <a:rPr lang="ja-JP" sz="800" kern="100" dirty="0">
                          <a:effectLst/>
                          <a:latin typeface="Century" panose="02040604050505020304" pitchFamily="18" charset="0"/>
                          <a:ea typeface="ＭＳ ゴシック" panose="020B0609070205080204" pitchFamily="49" charset="-128"/>
                          <a:cs typeface="Times New Roman" panose="02020603050405020304" pitchFamily="18" charset="0"/>
                        </a:rPr>
                        <a:t>市</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grpSp>
              <p:sp>
                <p:nvSpPr>
                  <p:cNvPr id="94" name="テキスト ボックス 2"/>
                  <p:cNvSpPr txBox="1">
                    <a:spLocks noChangeArrowheads="1"/>
                  </p:cNvSpPr>
                  <p:nvPr/>
                </p:nvSpPr>
                <p:spPr bwMode="auto">
                  <a:xfrm>
                    <a:off x="1419225" y="646545"/>
                    <a:ext cx="159385" cy="113156"/>
                  </a:xfrm>
                  <a:prstGeom prst="rect">
                    <a:avLst/>
                  </a:prstGeom>
                  <a:solidFill>
                    <a:srgbClr val="FFFF00"/>
                  </a:solidFill>
                  <a:ln w="9525">
                    <a:noFill/>
                    <a:miter lim="800000"/>
                    <a:headEnd/>
                    <a:tailEnd/>
                  </a:ln>
                </p:spPr>
                <p:txBody>
                  <a:bodyPr rot="0" vert="horz" wrap="square" lIns="0" tIns="0" rIns="0" bIns="0" anchor="t" anchorCtr="0">
                    <a:spAutoFit/>
                  </a:bodyPr>
                  <a:lstStyle/>
                  <a:p>
                    <a:pPr algn="ctr">
                      <a:spcAft>
                        <a:spcPts val="0"/>
                      </a:spcAft>
                    </a:pPr>
                    <a:r>
                      <a:rPr lang="ja-JP" sz="800" kern="100" dirty="0">
                        <a:effectLst/>
                        <a:latin typeface="Century" panose="02040604050505020304" pitchFamily="18" charset="0"/>
                        <a:ea typeface="ＭＳ ゴシック" panose="020B0609070205080204" pitchFamily="49" charset="-128"/>
                        <a:cs typeface="Times New Roman" panose="02020603050405020304" pitchFamily="18" charset="0"/>
                      </a:rPr>
                      <a:t>市</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grpSp>
            <p:sp>
              <p:nvSpPr>
                <p:cNvPr id="92" name="テキスト ボックス 2"/>
                <p:cNvSpPr txBox="1">
                  <a:spLocks noChangeArrowheads="1"/>
                </p:cNvSpPr>
                <p:nvPr/>
              </p:nvSpPr>
              <p:spPr bwMode="auto">
                <a:xfrm>
                  <a:off x="1972060" y="628794"/>
                  <a:ext cx="159385" cy="113156"/>
                </a:xfrm>
                <a:prstGeom prst="rect">
                  <a:avLst/>
                </a:prstGeom>
                <a:solidFill>
                  <a:srgbClr val="FFFF00"/>
                </a:solidFill>
                <a:ln w="9525">
                  <a:noFill/>
                  <a:miter lim="800000"/>
                  <a:headEnd/>
                  <a:tailEnd/>
                </a:ln>
              </p:spPr>
              <p:txBody>
                <a:bodyPr rot="0" vert="horz" wrap="square" lIns="0" tIns="0" rIns="0" bIns="0" anchor="t" anchorCtr="0">
                  <a:spAutoFit/>
                </a:bodyPr>
                <a:lstStyle/>
                <a:p>
                  <a:pPr algn="ctr">
                    <a:spcAft>
                      <a:spcPts val="0"/>
                    </a:spcAft>
                  </a:pPr>
                  <a:r>
                    <a:rPr lang="ja-JP" sz="800" kern="100" dirty="0">
                      <a:effectLst/>
                      <a:latin typeface="Century" panose="02040604050505020304" pitchFamily="18" charset="0"/>
                      <a:ea typeface="ＭＳ ゴシック" panose="020B0609070205080204" pitchFamily="49" charset="-128"/>
                      <a:cs typeface="Times New Roman" panose="02020603050405020304" pitchFamily="18" charset="0"/>
                    </a:rPr>
                    <a:t>市</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grpSp>
          <p:sp>
            <p:nvSpPr>
              <p:cNvPr id="89" name="テキスト ボックス 2"/>
              <p:cNvSpPr txBox="1">
                <a:spLocks noChangeArrowheads="1"/>
              </p:cNvSpPr>
              <p:nvPr/>
            </p:nvSpPr>
            <p:spPr bwMode="auto">
              <a:xfrm>
                <a:off x="1953010" y="1076087"/>
                <a:ext cx="159385" cy="113156"/>
              </a:xfrm>
              <a:prstGeom prst="rect">
                <a:avLst/>
              </a:prstGeom>
              <a:solidFill>
                <a:srgbClr val="FFFF00"/>
              </a:solidFill>
              <a:ln w="9525">
                <a:noFill/>
                <a:miter lim="800000"/>
                <a:headEnd/>
                <a:tailEnd/>
              </a:ln>
            </p:spPr>
            <p:txBody>
              <a:bodyPr rot="0" vert="horz" wrap="square" lIns="0" tIns="0" rIns="0" bIns="0" anchor="t" anchorCtr="0">
                <a:spAutoFit/>
              </a:bodyPr>
              <a:lstStyle/>
              <a:p>
                <a:pPr algn="ctr">
                  <a:spcAft>
                    <a:spcPts val="0"/>
                  </a:spcAft>
                </a:pPr>
                <a:r>
                  <a:rPr lang="ja-JP" sz="800" kern="100" dirty="0">
                    <a:effectLst/>
                    <a:latin typeface="Century" panose="02040604050505020304" pitchFamily="18" charset="0"/>
                    <a:ea typeface="ＭＳ ゴシック" panose="020B0609070205080204" pitchFamily="49" charset="-128"/>
                    <a:cs typeface="Times New Roman" panose="02020603050405020304" pitchFamily="18" charset="0"/>
                  </a:rPr>
                  <a:t>市</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90" name="テキスト ボックス 2"/>
              <p:cNvSpPr txBox="1">
                <a:spLocks noChangeArrowheads="1"/>
              </p:cNvSpPr>
              <p:nvPr/>
            </p:nvSpPr>
            <p:spPr bwMode="auto">
              <a:xfrm>
                <a:off x="1617097" y="2338906"/>
                <a:ext cx="159385" cy="113156"/>
              </a:xfrm>
              <a:prstGeom prst="rect">
                <a:avLst/>
              </a:prstGeom>
              <a:solidFill>
                <a:srgbClr val="FFFF00"/>
              </a:solidFill>
              <a:ln w="9525">
                <a:noFill/>
                <a:miter lim="800000"/>
                <a:headEnd/>
                <a:tailEnd/>
              </a:ln>
            </p:spPr>
            <p:txBody>
              <a:bodyPr rot="0" vert="horz" wrap="square" lIns="0" tIns="0" rIns="0" bIns="0" anchor="t" anchorCtr="0">
                <a:spAutoFit/>
              </a:bodyPr>
              <a:lstStyle/>
              <a:p>
                <a:pPr algn="ctr">
                  <a:spcAft>
                    <a:spcPts val="0"/>
                  </a:spcAft>
                </a:pPr>
                <a:r>
                  <a:rPr lang="ja-JP" sz="800" kern="100" dirty="0">
                    <a:effectLst/>
                    <a:latin typeface="Century" panose="02040604050505020304" pitchFamily="18" charset="0"/>
                    <a:ea typeface="ＭＳ ゴシック" panose="020B0609070205080204" pitchFamily="49" charset="-128"/>
                    <a:cs typeface="Times New Roman" panose="02020603050405020304" pitchFamily="18" charset="0"/>
                  </a:rPr>
                  <a:t>市</a:t>
                </a:r>
                <a:endParaRPr lang="ja-JP" sz="105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grpSp>
        <p:sp>
          <p:nvSpPr>
            <p:cNvPr id="87" name="右中かっこ 86"/>
            <p:cNvSpPr/>
            <p:nvPr/>
          </p:nvSpPr>
          <p:spPr>
            <a:xfrm>
              <a:off x="1352550" y="3267075"/>
              <a:ext cx="116205" cy="774561"/>
            </a:xfrm>
            <a:prstGeom prst="rightBrace">
              <a:avLst/>
            </a:prstGeom>
            <a:noFill/>
            <a:ln w="9525" cap="flat" cmpd="sng" algn="ctr">
              <a:solidFill>
                <a:sysClr val="windowText" lastClr="000000"/>
              </a:solidFill>
              <a:prstDash val="solid"/>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endParaRPr lang="ja-JP" altLang="en-US"/>
            </a:p>
          </p:txBody>
        </p:sp>
      </p:grpSp>
      <p:sp>
        <p:nvSpPr>
          <p:cNvPr id="5"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国内外</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から多様な人々を惹きつける住まいと</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都市</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0" y="422995"/>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大阪城東部地区の</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まちづくり</a:t>
            </a:r>
          </a:p>
        </p:txBody>
      </p:sp>
      <p:sp>
        <p:nvSpPr>
          <p:cNvPr id="8" name="正方形/長方形 7"/>
          <p:cNvSpPr/>
          <p:nvPr/>
        </p:nvSpPr>
        <p:spPr>
          <a:xfrm>
            <a:off x="0" y="898879"/>
            <a:ext cx="9144000" cy="792900"/>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3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大阪府立大学・市立大学統合後の新大学の都心キャンパスの立地や大阪スマートシティ戦略の取組みを踏まえ、地区全体のまちづくりの実現に向けた方策を府市共同で検討</a:t>
            </a:r>
            <a:endPar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4" name="角丸四角形 13"/>
          <p:cNvSpPr/>
          <p:nvPr/>
        </p:nvSpPr>
        <p:spPr>
          <a:xfrm>
            <a:off x="221876" y="2046398"/>
            <a:ext cx="4982348" cy="4423675"/>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nSpc>
                <a:spcPct val="130000"/>
              </a:lnSpc>
              <a:spcBef>
                <a:spcPts val="1200"/>
              </a:spcBef>
            </a:pP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437029" y="1876634"/>
            <a:ext cx="3786627" cy="400110"/>
          </a:xfrm>
          <a:prstGeom prst="rect">
            <a:avLst/>
          </a:prstGeom>
          <a:solidFill>
            <a:schemeClr val="tx2">
              <a:lumMod val="40000"/>
              <a:lumOff val="60000"/>
            </a:schemeClr>
          </a:solidFill>
        </p:spPr>
        <p:txBody>
          <a:bodyPr wrap="square" rtlCol="0" anchor="ctr" anchorCtr="0">
            <a:spAutoFit/>
          </a:bodyPr>
          <a:lstStyle/>
          <a:p>
            <a:r>
              <a:rPr lang="ja-JP" altLang="en-US" sz="2000" b="1" dirty="0">
                <a:latin typeface="Meiryo UI" panose="020B0604030504040204" pitchFamily="50" charset="-128"/>
                <a:ea typeface="Meiryo UI" panose="020B0604030504040204" pitchFamily="50" charset="-128"/>
              </a:rPr>
              <a:t>大阪城東部地区まちづくり検討会</a:t>
            </a:r>
            <a:endParaRPr lang="en-US" altLang="ja-JP"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7</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0" name="正方形/長方形 9"/>
          <p:cNvSpPr/>
          <p:nvPr/>
        </p:nvSpPr>
        <p:spPr>
          <a:xfrm>
            <a:off x="437029" y="2378363"/>
            <a:ext cx="4550607" cy="3859894"/>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30000"/>
              </a:lnSpc>
              <a:spcBef>
                <a:spcPts val="300"/>
              </a:spcBef>
              <a:defRPr/>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府、大阪市、大学法人、民間事業者等、学識経験者で構成する検討会において意見交換を行う。</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30000"/>
              </a:lnSpc>
              <a:spcBef>
                <a:spcPts val="300"/>
              </a:spcBef>
              <a:defRPr/>
            </a:pP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30000"/>
              </a:lnSpc>
              <a:spcBef>
                <a:spcPts val="300"/>
              </a:spcBef>
              <a:defRPr/>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＜検討会メンバー＞</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30000"/>
              </a:lnSpc>
              <a:spcBef>
                <a:spcPts val="300"/>
              </a:spcBef>
              <a:defRPr/>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大阪府</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（副知事</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30000"/>
              </a:lnSpc>
              <a:spcBef>
                <a:spcPts val="300"/>
              </a:spcBef>
              <a:defRPr/>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大阪市</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（副市長）</a:t>
            </a:r>
          </a:p>
          <a:p>
            <a:pPr marL="95250" defTabSz="793425">
              <a:lnSpc>
                <a:spcPct val="130000"/>
              </a:lnSpc>
              <a:spcBef>
                <a:spcPts val="300"/>
              </a:spcBef>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民間事</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業者</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等</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30000"/>
              </a:lnSpc>
              <a:spcBef>
                <a:spcPts val="300"/>
              </a:spcBef>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公立大学法人大阪、西日本旅客鉄道株式会社</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30000"/>
              </a:lnSpc>
              <a:spcBef>
                <a:spcPts val="300"/>
              </a:spcBef>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大阪市</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高速電気軌道株式会社</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30000"/>
              </a:lnSpc>
              <a:spcBef>
                <a:spcPts val="300"/>
              </a:spcBef>
              <a:defRPr/>
            </a:pP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　　 独立</a:t>
            </a:r>
            <a:r>
              <a:rPr lang="ja-JP" altLang="en-US"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行政法人都市再生機構</a:t>
            </a:r>
            <a:r>
              <a:rPr lang="ja-JP" altLang="en-US" sz="14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sz="14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174625" indent="79375" defTabSz="793425">
              <a:lnSpc>
                <a:spcPct val="130000"/>
              </a:lnSpc>
              <a:spcBef>
                <a:spcPts val="300"/>
              </a:spcBef>
              <a:defRPr/>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学識</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経験者</a:t>
            </a:r>
          </a:p>
        </p:txBody>
      </p:sp>
      <p:sp>
        <p:nvSpPr>
          <p:cNvPr id="12" name="楕円 11"/>
          <p:cNvSpPr/>
          <p:nvPr/>
        </p:nvSpPr>
        <p:spPr>
          <a:xfrm>
            <a:off x="7495309" y="471507"/>
            <a:ext cx="1537855" cy="453217"/>
          </a:xfrm>
          <a:prstGeom prst="ellipse">
            <a:avLst/>
          </a:prstGeom>
          <a:ln/>
        </p:spPr>
        <p:style>
          <a:lnRef idx="1">
            <a:schemeClr val="accent6"/>
          </a:lnRef>
          <a:fillRef idx="2">
            <a:schemeClr val="accent6"/>
          </a:fillRef>
          <a:effectRef idx="1">
            <a:schemeClr val="accent6"/>
          </a:effectRef>
          <a:fontRef idx="minor">
            <a:schemeClr val="dk1"/>
          </a:fontRef>
        </p:style>
        <p:txBody>
          <a:bodyPr wrap="none" lIns="0" tIns="0" rIns="0" bIns="0" rtlCol="0" anchor="ctr"/>
          <a:lstStyle/>
          <a:p>
            <a:pPr algn="ctr">
              <a:lnSpc>
                <a:spcPct val="150000"/>
              </a:lnSpc>
            </a:pPr>
            <a:r>
              <a:rPr lang="en-US" altLang="ja-JP" b="1" i="1" dirty="0">
                <a:solidFill>
                  <a:prstClr val="black"/>
                </a:solidFill>
                <a:latin typeface="游ゴシック Medium" panose="020B0500000000000000" pitchFamily="50" charset="-128"/>
                <a:ea typeface="游ゴシック Medium" panose="020B0500000000000000" pitchFamily="50" charset="-128"/>
                <a:cs typeface="Meiryo UI" panose="020B0604030504040204" pitchFamily="50" charset="-128"/>
              </a:rPr>
              <a:t>R2</a:t>
            </a:r>
            <a:r>
              <a:rPr lang="ja-JP" altLang="en-US" b="1" i="1" dirty="0" smtClean="0">
                <a:solidFill>
                  <a:prstClr val="black"/>
                </a:solidFill>
                <a:latin typeface="游ゴシック Medium" panose="020B0500000000000000" pitchFamily="50" charset="-128"/>
                <a:ea typeface="游ゴシック Medium" panose="020B0500000000000000" pitchFamily="50" charset="-128"/>
                <a:cs typeface="Meiryo UI" panose="020B0604030504040204" pitchFamily="50" charset="-128"/>
              </a:rPr>
              <a:t>新規事業</a:t>
            </a:r>
            <a:endParaRPr kumimoji="1" lang="ja-JP" altLang="en-US" b="1" i="1" dirty="0">
              <a:solidFill>
                <a:schemeClr val="tx1"/>
              </a:solidFill>
              <a:latin typeface="游ゴシック Medium" panose="020B0500000000000000" pitchFamily="50" charset="-128"/>
              <a:ea typeface="游ゴシック Medium" panose="020B0500000000000000" pitchFamily="50" charset="-128"/>
            </a:endParaRPr>
          </a:p>
        </p:txBody>
      </p:sp>
      <p:grpSp>
        <p:nvGrpSpPr>
          <p:cNvPr id="84" name="グループ化 83"/>
          <p:cNvGrpSpPr/>
          <p:nvPr/>
        </p:nvGrpSpPr>
        <p:grpSpPr>
          <a:xfrm>
            <a:off x="6654971" y="6406737"/>
            <a:ext cx="1160462" cy="225425"/>
            <a:chOff x="-2376487" y="6786564"/>
            <a:chExt cx="1160462" cy="225425"/>
          </a:xfrm>
        </p:grpSpPr>
        <p:sp>
          <p:nvSpPr>
            <p:cNvPr id="30" name="Rectangle 6"/>
            <p:cNvSpPr>
              <a:spLocks noChangeArrowheads="1"/>
            </p:cNvSpPr>
            <p:nvPr/>
          </p:nvSpPr>
          <p:spPr bwMode="auto">
            <a:xfrm>
              <a:off x="-2376487" y="6786564"/>
              <a:ext cx="309562"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smtClean="0">
                  <a:ln>
                    <a:noFill/>
                  </a:ln>
                  <a:solidFill>
                    <a:srgbClr val="000000"/>
                  </a:solidFill>
                  <a:effectLst/>
                  <a:latin typeface="Meiryo UI" panose="020B0604030504040204" pitchFamily="50" charset="-128"/>
                  <a:ea typeface="Meiryo UI" panose="020B0604030504040204" pitchFamily="50" charset="-128"/>
                </a:rPr>
                <a:t>大阪城</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31" name="Rectangle 7"/>
            <p:cNvSpPr>
              <a:spLocks noChangeArrowheads="1"/>
            </p:cNvSpPr>
            <p:nvPr/>
          </p:nvSpPr>
          <p:spPr bwMode="auto">
            <a:xfrm>
              <a:off x="-1935162" y="6786564"/>
              <a:ext cx="38735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dirty="0" smtClean="0">
                  <a:ln>
                    <a:noFill/>
                  </a:ln>
                  <a:solidFill>
                    <a:srgbClr val="000000"/>
                  </a:solidFill>
                  <a:effectLst/>
                  <a:latin typeface="Meiryo UI" panose="020B0604030504040204" pitchFamily="50" charset="-128"/>
                  <a:ea typeface="Meiryo UI" panose="020B0604030504040204" pitchFamily="50" charset="-128"/>
                </a:rPr>
                <a:t>東部地区</a:t>
              </a:r>
              <a:endParaRPr kumimoji="0" lang="ja-JP" altLang="ja-JP" sz="1800" b="0" i="0" u="none" strike="noStrike" cap="none" normalizeH="0" baseline="0" dirty="0" smtClean="0">
                <a:ln>
                  <a:noFill/>
                </a:ln>
                <a:solidFill>
                  <a:schemeClr val="tx1"/>
                </a:solidFill>
                <a:effectLst/>
                <a:latin typeface="Arial" panose="020B0604020202020204" pitchFamily="34" charset="0"/>
              </a:endParaRPr>
            </a:p>
          </p:txBody>
        </p:sp>
        <p:sp>
          <p:nvSpPr>
            <p:cNvPr id="32" name="Rectangle 8"/>
            <p:cNvSpPr>
              <a:spLocks noChangeArrowheads="1"/>
            </p:cNvSpPr>
            <p:nvPr/>
          </p:nvSpPr>
          <p:spPr bwMode="auto">
            <a:xfrm>
              <a:off x="-1349375" y="6786564"/>
              <a:ext cx="133350"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smtClean="0">
                  <a:ln>
                    <a:noFill/>
                  </a:ln>
                  <a:solidFill>
                    <a:srgbClr val="000000"/>
                  </a:solidFill>
                  <a:effectLst/>
                  <a:latin typeface="Meiryo UI" panose="020B0604030504040204" pitchFamily="50" charset="-128"/>
                  <a:ea typeface="Meiryo UI" panose="020B0604030504040204" pitchFamily="50" charset="-128"/>
                </a:rPr>
                <a:t> </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grpSp>
      <p:sp>
        <p:nvSpPr>
          <p:cNvPr id="33" name="Rectangle 9"/>
          <p:cNvSpPr>
            <a:spLocks noChangeArrowheads="1"/>
          </p:cNvSpPr>
          <p:nvPr/>
        </p:nvSpPr>
        <p:spPr bwMode="auto">
          <a:xfrm>
            <a:off x="-1863725" y="7027864"/>
            <a:ext cx="1873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ja-JP" altLang="ja-JP" sz="1200" b="0" i="0" u="none" strike="noStrike" cap="none" normalizeH="0" baseline="0" smtClean="0">
                <a:ln>
                  <a:noFill/>
                </a:ln>
                <a:solidFill>
                  <a:srgbClr val="000000"/>
                </a:solidFill>
                <a:effectLst/>
                <a:latin typeface="游明朝" panose="02020400000000000000" pitchFamily="18" charset="-128"/>
                <a:ea typeface="游明朝" panose="02020400000000000000" pitchFamily="18" charset="-128"/>
              </a:rPr>
              <a:t> </a:t>
            </a:r>
            <a:endParaRPr kumimoji="0" lang="ja-JP" altLang="ja-JP" sz="1800" b="0" i="0" u="none" strike="noStrike" cap="none" normalizeH="0" baseline="0" smtClean="0">
              <a:ln>
                <a:noFill/>
              </a:ln>
              <a:solidFill>
                <a:schemeClr val="tx1"/>
              </a:solidFill>
              <a:effectLst/>
              <a:latin typeface="Arial" panose="020B0604020202020204" pitchFamily="34" charset="0"/>
            </a:endParaRPr>
          </a:p>
        </p:txBody>
      </p:sp>
      <p:sp>
        <p:nvSpPr>
          <p:cNvPr id="154" name="テキスト ボックス 51"/>
          <p:cNvSpPr txBox="1">
            <a:spLocks noChangeArrowheads="1"/>
          </p:cNvSpPr>
          <p:nvPr/>
        </p:nvSpPr>
        <p:spPr bwMode="auto">
          <a:xfrm>
            <a:off x="7851906" y="3967731"/>
            <a:ext cx="626518" cy="107722"/>
          </a:xfrm>
          <a:prstGeom prst="rect">
            <a:avLst/>
          </a:prstGeom>
          <a:noFill/>
          <a:ln w="9525">
            <a:noFill/>
            <a:miter lim="800000"/>
            <a:headEnd/>
            <a:tailEnd/>
          </a:ln>
        </p:spPr>
        <p:txBody>
          <a:bodyPr wrap="square" lIns="0" tIns="0" rIns="0" bIns="0">
            <a:spAutoFit/>
          </a:bodyPr>
          <a:lstStyle/>
          <a:p>
            <a:pPr algn="ctr">
              <a:spcAft>
                <a:spcPts val="0"/>
              </a:spcAft>
            </a:pPr>
            <a:r>
              <a:rPr lang="ja-JP" altLang="en-US" sz="700" kern="1200" dirty="0" smtClean="0">
                <a:solidFill>
                  <a:srgbClr val="000000"/>
                </a:solidFill>
                <a:effectLst/>
                <a:latin typeface="ＭＳ Ｐゴシック" panose="020B0600070205080204" pitchFamily="50" charset="-128"/>
                <a:ea typeface="ＭＳ ゴシック" panose="020B0609070205080204" pitchFamily="49" charset="-128"/>
                <a:cs typeface="メイリオ" panose="020B0604030504040204" pitchFamily="50" charset="-128"/>
              </a:rPr>
              <a:t>平野川</a:t>
            </a:r>
            <a:endParaRPr lang="ja-JP" sz="1200" dirty="0">
              <a:effectLst/>
              <a:latin typeface="ＭＳ Ｐゴシック" panose="020B0600070205080204" pitchFamily="50" charset="-128"/>
              <a:ea typeface="ＭＳ Ｐゴシック" panose="020B0600070205080204" pitchFamily="50" charset="-128"/>
              <a:cs typeface="ＭＳ Ｐゴシック" panose="020B0600070205080204" pitchFamily="50" charset="-128"/>
            </a:endParaRPr>
          </a:p>
        </p:txBody>
      </p:sp>
    </p:spTree>
    <p:extLst>
      <p:ext uri="{BB962C8B-B14F-4D97-AF65-F5344CB8AC3E}">
        <p14:creationId xmlns:p14="http://schemas.microsoft.com/office/powerpoint/2010/main" val="37646901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5344733" y="2059905"/>
            <a:ext cx="3850783" cy="3221408"/>
          </a:xfrm>
          <a:prstGeom prst="rect">
            <a:avLst/>
          </a:prstGeom>
        </p:spPr>
      </p:pic>
      <p:sp>
        <p:nvSpPr>
          <p:cNvPr id="10" name="正方形/長方形 9"/>
          <p:cNvSpPr/>
          <p:nvPr/>
        </p:nvSpPr>
        <p:spPr>
          <a:xfrm>
            <a:off x="-5177" y="794998"/>
            <a:ext cx="9149177" cy="792900"/>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30000"/>
              </a:lnSpc>
              <a:spcBef>
                <a:spcPts val="300"/>
              </a:spcBef>
              <a:defRPr/>
            </a:pP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国際観光</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拠点の形成</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に向けて、今後、具体的にまちづくりを進めるため、経済界、</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府、市</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より「夢洲まちづくり基本</a:t>
            </a:r>
            <a:r>
              <a:rPr lang="ja-JP" altLang="en-US">
                <a:solidFill>
                  <a:prstClr val="black"/>
                </a:solidFill>
                <a:latin typeface="Meiryo UI" panose="020B0604030504040204" pitchFamily="50" charset="-128"/>
                <a:ea typeface="Meiryo UI" panose="020B0604030504040204" pitchFamily="50" charset="-128"/>
                <a:cs typeface="Meiryo UI" panose="020B0604030504040204" pitchFamily="50" charset="-128"/>
              </a:rPr>
              <a:t>方針</a:t>
            </a:r>
            <a:r>
              <a:rPr lang="ja-JP" altLang="en-US"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」を</a:t>
            </a:r>
            <a:r>
              <a:rPr lang="ja-JP" altLang="en-US"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策定（</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R</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元</a:t>
            </a:r>
            <a:r>
              <a:rPr lang="en-US" altLang="ja-JP"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.12</a:t>
            </a:r>
            <a:r>
              <a:rPr lang="ja-JP" altLang="en-US"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endParaRPr lang="en-US" altLang="ja-JP"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5"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eaLnBrk="1" hangingPunct="1"/>
            <a:r>
              <a:rPr lang="ja-JP" altLang="en-US" sz="2000" b="1" dirty="0">
                <a:latin typeface="Meiryo UI" panose="020B0604030504040204" pitchFamily="50" charset="-128"/>
                <a:ea typeface="Meiryo UI" panose="020B0604030504040204" pitchFamily="50" charset="-128"/>
                <a:cs typeface="Meiryo UI" panose="020B0604030504040204" pitchFamily="50" charset="-128"/>
              </a:rPr>
              <a:t>　</a:t>
            </a:r>
            <a:r>
              <a:rPr lang="en-US" altLang="ja-JP" sz="2000" b="1" dirty="0" smtClean="0">
                <a:latin typeface="Meiryo UI" panose="020B0604030504040204" pitchFamily="50" charset="-128"/>
                <a:ea typeface="Meiryo UI" panose="020B0604030504040204" pitchFamily="50" charset="-128"/>
                <a:cs typeface="Meiryo UI" panose="020B0604030504040204" pitchFamily="50" charset="-128"/>
              </a:rPr>
              <a:t>1.</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国内外</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から多様な人々を惹きつける住まいと</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都市</a:t>
            </a:r>
            <a:endParaRPr lang="ja-JP" altLang="en-US"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テキスト ボックス 8"/>
          <p:cNvSpPr txBox="1"/>
          <p:nvPr/>
        </p:nvSpPr>
        <p:spPr>
          <a:xfrm>
            <a:off x="0" y="422995"/>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r>
              <a:rPr lang="ja-JP" altLang="en-US" sz="2000" b="1" dirty="0">
                <a:latin typeface="Meiryo UI" panose="020B0604030504040204" pitchFamily="50" charset="-128"/>
                <a:ea typeface="Meiryo UI" panose="020B0604030504040204" pitchFamily="50" charset="-128"/>
                <a:cs typeface="Meiryo UI" panose="020B0604030504040204" pitchFamily="50" charset="-128"/>
              </a:rPr>
              <a:t>夢洲</a:t>
            </a:r>
            <a:r>
              <a:rPr lang="ja-JP" altLang="en-US" sz="2000" b="1" dirty="0" smtClean="0">
                <a:latin typeface="Meiryo UI" panose="020B0604030504040204" pitchFamily="50" charset="-128"/>
                <a:ea typeface="Meiryo UI" panose="020B0604030504040204" pitchFamily="50" charset="-128"/>
                <a:cs typeface="Meiryo UI" panose="020B0604030504040204" pitchFamily="50" charset="-128"/>
              </a:rPr>
              <a:t>・咲洲エリアの</a:t>
            </a:r>
            <a:r>
              <a:rPr lang="ja-JP" altLang="en-US" sz="2000" b="1" dirty="0">
                <a:latin typeface="Meiryo UI" panose="020B0604030504040204" pitchFamily="50" charset="-128"/>
                <a:ea typeface="Meiryo UI" panose="020B0604030504040204" pitchFamily="50" charset="-128"/>
                <a:cs typeface="Meiryo UI" panose="020B0604030504040204" pitchFamily="50" charset="-128"/>
              </a:rPr>
              <a:t>まちづくり</a:t>
            </a:r>
          </a:p>
        </p:txBody>
      </p:sp>
      <p:sp>
        <p:nvSpPr>
          <p:cNvPr id="14" name="角丸四角形 13"/>
          <p:cNvSpPr/>
          <p:nvPr/>
        </p:nvSpPr>
        <p:spPr>
          <a:xfrm>
            <a:off x="221876" y="1831989"/>
            <a:ext cx="5188366" cy="3522134"/>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nSpc>
                <a:spcPct val="130000"/>
              </a:lnSpc>
              <a:spcBef>
                <a:spcPts val="1200"/>
              </a:spcBef>
            </a:pP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5" name="テキスト ボックス 14"/>
          <p:cNvSpPr txBox="1"/>
          <p:nvPr/>
        </p:nvSpPr>
        <p:spPr>
          <a:xfrm>
            <a:off x="437030" y="1589631"/>
            <a:ext cx="3786627" cy="400110"/>
          </a:xfrm>
          <a:prstGeom prst="rect">
            <a:avLst/>
          </a:prstGeom>
          <a:solidFill>
            <a:schemeClr val="tx2">
              <a:lumMod val="40000"/>
              <a:lumOff val="60000"/>
            </a:schemeClr>
          </a:solidFill>
        </p:spPr>
        <p:txBody>
          <a:bodyPr wrap="square" rtlCol="0" anchor="ctr" anchorCtr="0">
            <a:spAutoFit/>
          </a:bodyPr>
          <a:lstStyle/>
          <a:p>
            <a:r>
              <a:rPr lang="ja-JP" altLang="en-US" sz="2000" b="1" dirty="0" smtClean="0">
                <a:latin typeface="Meiryo UI" panose="020B0604030504040204" pitchFamily="50" charset="-128"/>
                <a:ea typeface="Meiryo UI" panose="020B0604030504040204" pitchFamily="50" charset="-128"/>
              </a:rPr>
              <a:t>夢</a:t>
            </a:r>
            <a:r>
              <a:rPr lang="ja-JP" altLang="en-US" sz="2000" b="1" dirty="0">
                <a:latin typeface="Meiryo UI" panose="020B0604030504040204" pitchFamily="50" charset="-128"/>
                <a:ea typeface="Meiryo UI" panose="020B0604030504040204" pitchFamily="50" charset="-128"/>
              </a:rPr>
              <a:t>洲</a:t>
            </a:r>
            <a:r>
              <a:rPr lang="ja-JP" altLang="en-US" sz="2000" b="1" dirty="0" smtClean="0">
                <a:latin typeface="Meiryo UI" panose="020B0604030504040204" pitchFamily="50" charset="-128"/>
                <a:ea typeface="Meiryo UI" panose="020B0604030504040204" pitchFamily="50" charset="-128"/>
              </a:rPr>
              <a:t>まちづくりの方向性</a:t>
            </a:r>
            <a:endParaRPr lang="en-US" altLang="ja-JP"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7" name="角丸四角形 16"/>
          <p:cNvSpPr/>
          <p:nvPr/>
        </p:nvSpPr>
        <p:spPr>
          <a:xfrm>
            <a:off x="270595" y="5753321"/>
            <a:ext cx="8814548" cy="796026"/>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a:lnSpc>
                <a:spcPct val="130000"/>
              </a:lnSpc>
              <a:spcBef>
                <a:spcPts val="1200"/>
              </a:spcBef>
            </a:pPr>
            <a:endParaRPr lang="en-US" altLang="ja-JP" sz="1000" dirty="0" smtClean="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テキスト ボックス 17"/>
          <p:cNvSpPr txBox="1"/>
          <p:nvPr/>
        </p:nvSpPr>
        <p:spPr>
          <a:xfrm>
            <a:off x="437030" y="5523552"/>
            <a:ext cx="1471981" cy="400110"/>
          </a:xfrm>
          <a:prstGeom prst="rect">
            <a:avLst/>
          </a:prstGeom>
          <a:solidFill>
            <a:schemeClr val="tx2">
              <a:lumMod val="40000"/>
              <a:lumOff val="60000"/>
            </a:schemeClr>
          </a:solidFill>
        </p:spPr>
        <p:txBody>
          <a:bodyPr wrap="square" rtlCol="0" anchor="ctr" anchorCtr="0">
            <a:spAutoFit/>
          </a:bodyPr>
          <a:lstStyle/>
          <a:p>
            <a:r>
              <a:rPr lang="ja-JP" altLang="en-US" sz="2000" b="1" dirty="0">
                <a:latin typeface="Meiryo UI" panose="020B0604030504040204" pitchFamily="50" charset="-128"/>
                <a:ea typeface="Meiryo UI" panose="020B0604030504040204" pitchFamily="50" charset="-128"/>
              </a:rPr>
              <a:t>今後</a:t>
            </a:r>
            <a:r>
              <a:rPr lang="ja-JP" altLang="en-US" sz="2000" b="1" dirty="0" smtClean="0">
                <a:latin typeface="Meiryo UI" panose="020B0604030504040204" pitchFamily="50" charset="-128"/>
                <a:ea typeface="Meiryo UI" panose="020B0604030504040204" pitchFamily="50" charset="-128"/>
              </a:rPr>
              <a:t>の</a:t>
            </a:r>
            <a:r>
              <a:rPr lang="ja-JP" altLang="en-US" sz="2000" b="1" dirty="0">
                <a:latin typeface="Meiryo UI" panose="020B0604030504040204" pitchFamily="50" charset="-128"/>
                <a:ea typeface="Meiryo UI" panose="020B0604030504040204" pitchFamily="50" charset="-128"/>
              </a:rPr>
              <a:t>予定</a:t>
            </a:r>
            <a:endParaRPr lang="en-US" altLang="ja-JP" sz="2000" b="1" dirty="0">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正方形/長方形 18"/>
          <p:cNvSpPr/>
          <p:nvPr/>
        </p:nvSpPr>
        <p:spPr>
          <a:xfrm>
            <a:off x="270595" y="5899718"/>
            <a:ext cx="8717110" cy="673573"/>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30000"/>
              </a:lnSpc>
              <a:spcBef>
                <a:spcPts val="300"/>
              </a:spcBef>
              <a:defRPr/>
            </a:pP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夢洲で導入される機能や実現される施設等を見据えて、</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他</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ベイエリア（</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舞</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洲、</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咲</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洲、天保山・</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築港</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地区・</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此花西部</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臨海等）での取り組みやそれをつなぐ仕組みの具体化を図る</a:t>
            </a:r>
            <a:endPar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6" name="スライド番号プレースホルダー 2"/>
          <p:cNvSpPr>
            <a:spLocks noGrp="1"/>
          </p:cNvSpPr>
          <p:nvPr>
            <p:ph type="sldNum" sz="quarter" idx="12"/>
          </p:nvPr>
        </p:nvSpPr>
        <p:spPr>
          <a:xfrm>
            <a:off x="8532441" y="6597352"/>
            <a:ext cx="611560" cy="260648"/>
          </a:xfrm>
        </p:spPr>
        <p:txBody>
          <a:bodyPr/>
          <a:lstStyle/>
          <a:p>
            <a:fld id="{EA6D242B-6A52-4C5C-AF40-54B5FB6D04E5}" type="slidenum">
              <a:rPr kumimoji="1" lang="ja-JP" altLang="en-US" sz="1400" smtClean="0">
                <a:solidFill>
                  <a:schemeClr val="tx1"/>
                </a:solidFill>
                <a:latin typeface="Meiryo UI" panose="020B0604030504040204" pitchFamily="50" charset="-128"/>
                <a:ea typeface="Meiryo UI" panose="020B0604030504040204" pitchFamily="50" charset="-128"/>
                <a:cs typeface="Meiryo UI" panose="020B0604030504040204" pitchFamily="50" charset="-128"/>
              </a:rPr>
              <a:t>8</a:t>
            </a:fld>
            <a:endParaRPr kumimoji="1" lang="ja-JP" altLang="en-US" sz="1400" dirty="0">
              <a:solidFill>
                <a:schemeClr val="tx1"/>
              </a:solidFill>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正方形/長方形 19"/>
          <p:cNvSpPr/>
          <p:nvPr/>
        </p:nvSpPr>
        <p:spPr>
          <a:xfrm>
            <a:off x="205875" y="2001418"/>
            <a:ext cx="5304587" cy="3373607"/>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defTabSz="793425">
              <a:lnSpc>
                <a:spcPct val="120000"/>
              </a:lnSpc>
              <a:spcBef>
                <a:spcPts val="300"/>
              </a:spcBef>
              <a:defRPr/>
            </a:pP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SMART RESORT </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CITY</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～夢</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と創造に出会える未来</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都市～</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20000"/>
              </a:lnSpc>
              <a:spcBef>
                <a:spcPts val="300"/>
              </a:spcBef>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SMART</a:t>
            </a:r>
          </a:p>
          <a:p>
            <a:pPr marL="95250" defTabSz="793425">
              <a:lnSpc>
                <a:spcPct val="120000"/>
              </a:lnSpc>
              <a:spcBef>
                <a:spcPts val="300"/>
              </a:spcBef>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国際</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観光拠点機能を高める確かな技術と最先端の技術</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に　　</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20000"/>
              </a:lnSpc>
              <a:spcBef>
                <a:spcPts val="300"/>
              </a:spcBef>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よる</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支援・実践</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20000"/>
              </a:lnSpc>
              <a:spcBef>
                <a:spcPts val="300"/>
              </a:spcBef>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RESORT</a:t>
            </a:r>
          </a:p>
          <a:p>
            <a:pPr marL="95250" defTabSz="793425">
              <a:lnSpc>
                <a:spcPct val="120000"/>
              </a:lnSpc>
              <a:spcBef>
                <a:spcPts val="300"/>
              </a:spcBef>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世界</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に類を見ないリゾート空間の実現</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20000"/>
              </a:lnSpc>
              <a:spcBef>
                <a:spcPts val="300"/>
              </a:spcBef>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a:t>
            </a:r>
            <a:r>
              <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CITY</a:t>
            </a:r>
          </a:p>
          <a:p>
            <a:pPr marL="95250" defTabSz="793425">
              <a:lnSpc>
                <a:spcPct val="120000"/>
              </a:lnSpc>
              <a:spcBef>
                <a:spcPts val="300"/>
              </a:spcBef>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大阪</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の都市的な魅力を高めるライフスタイルや</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ビジネスシー</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20000"/>
              </a:lnSpc>
              <a:spcBef>
                <a:spcPts val="300"/>
              </a:spcBef>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ン</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を活性化する機能の導入を中心とした関西の産業</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育成</a:t>
            </a:r>
            <a:endParaRPr lang="en-US" altLang="ja-JP"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a:p>
            <a:pPr marL="95250" defTabSz="793425">
              <a:lnSpc>
                <a:spcPct val="120000"/>
              </a:lnSpc>
              <a:spcBef>
                <a:spcPts val="300"/>
              </a:spcBef>
              <a:defRPr/>
            </a:pP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　</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環境</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を</a:t>
            </a:r>
            <a:r>
              <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MICE</a:t>
            </a:r>
            <a:r>
              <a:rPr lang="ja-JP" altLang="en-US"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rPr>
              <a:t>等により</a:t>
            </a:r>
            <a:r>
              <a:rPr lang="ja-JP" altLang="en-US" sz="1600" dirty="0" smtClean="0">
                <a:solidFill>
                  <a:prstClr val="black"/>
                </a:solidFill>
                <a:latin typeface="Meiryo UI" panose="020B0604030504040204" pitchFamily="50" charset="-128"/>
                <a:ea typeface="Meiryo UI" panose="020B0604030504040204" pitchFamily="50" charset="-128"/>
                <a:cs typeface="Meiryo UI" panose="020B0604030504040204" pitchFamily="50" charset="-128"/>
              </a:rPr>
              <a:t>醸成</a:t>
            </a:r>
            <a:endParaRPr lang="en-US" altLang="ja-JP" sz="1600" dirty="0">
              <a:solidFill>
                <a:prstClr val="black"/>
              </a:solidFill>
              <a:latin typeface="Meiryo UI" panose="020B0604030504040204" pitchFamily="50" charset="-128"/>
              <a:ea typeface="Meiryo UI" panose="020B0604030504040204" pitchFamily="50" charset="-128"/>
              <a:cs typeface="Meiryo UI" panose="020B0604030504040204" pitchFamily="50" charset="-128"/>
            </a:endParaRPr>
          </a:p>
        </p:txBody>
      </p:sp>
    </p:spTree>
    <p:extLst>
      <p:ext uri="{BB962C8B-B14F-4D97-AF65-F5344CB8AC3E}">
        <p14:creationId xmlns:p14="http://schemas.microsoft.com/office/powerpoint/2010/main" val="9045722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テキスト ボックス 111"/>
          <p:cNvSpPr txBox="1"/>
          <p:nvPr/>
        </p:nvSpPr>
        <p:spPr>
          <a:xfrm>
            <a:off x="0" y="422995"/>
            <a:ext cx="9144000" cy="360000"/>
          </a:xfrm>
          <a:prstGeom prst="rect">
            <a:avLst/>
          </a:prstGeom>
          <a:solidFill>
            <a:schemeClr val="accent1">
              <a:lumMod val="40000"/>
              <a:lumOff val="60000"/>
            </a:schemeClr>
          </a:solidFill>
        </p:spPr>
        <p:txBody>
          <a:bodyPr wrap="square" lIns="91429" tIns="45715" rIns="91429" bIns="45715" rtlCol="0" anchor="ctr" anchorCtr="0">
            <a:no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「都市景観ビジョン・大阪」の推進</a:t>
            </a:r>
            <a:endPar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2" name="Rectangle 1"/>
          <p:cNvSpPr>
            <a:spLocks noChangeArrowheads="1"/>
          </p:cNvSpPr>
          <p:nvPr/>
        </p:nvSpPr>
        <p:spPr bwMode="auto">
          <a:xfrm>
            <a:off x="0" y="0"/>
            <a:ext cx="9144000" cy="396000"/>
          </a:xfrm>
          <a:prstGeom prst="rect">
            <a:avLst/>
          </a:prstGeom>
          <a:ln/>
          <a:effectLst/>
          <a:extLst/>
        </p:spPr>
        <p:style>
          <a:lnRef idx="1">
            <a:schemeClr val="accent1"/>
          </a:lnRef>
          <a:fillRef idx="3">
            <a:schemeClr val="accent1"/>
          </a:fillRef>
          <a:effectRef idx="2">
            <a:schemeClr val="accent1"/>
          </a:effectRef>
          <a:fontRef idx="minor">
            <a:schemeClr val="lt1"/>
          </a:fontRef>
        </p:style>
        <p:txBody>
          <a:bodyPr wrap="none" lIns="90000" tIns="46800" rIns="90000" bIns="46800" anchor="t"/>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5pPr>
            <a:lvl6pPr marL="25146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6pPr>
            <a:lvl7pPr marL="29718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7pPr>
            <a:lvl8pPr marL="34290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8pPr>
            <a:lvl9pPr marL="3886200" indent="-228600" algn="ctr" defTabSz="449263" eaLnBrk="0" fontAlgn="base" hangingPunct="0">
              <a:spcBef>
                <a:spcPct val="0"/>
              </a:spcBef>
              <a:spcAft>
                <a:spcPct val="0"/>
              </a:spcAft>
              <a:buClr>
                <a:srgbClr val="000000"/>
              </a:buClr>
              <a:buSzPct val="100000"/>
              <a:buFont typeface="Times New Roman" pitchFamily="16"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1400">
                <a:solidFill>
                  <a:schemeClr val="bg1"/>
                </a:solidFill>
                <a:latin typeface="Arial" charset="0"/>
                <a:ea typeface="ＭＳ Ｐゴシック" charset="-128"/>
              </a:defRPr>
            </a:lvl9pPr>
          </a:lstStyle>
          <a:p>
            <a:pPr marL="0" marR="0" lvl="0" indent="0" algn="l" defTabSz="914290" rtl="0" eaLnBrk="1" fontAlgn="auto" latinLnBrk="0" hangingPunct="1">
              <a:lnSpc>
                <a:spcPct val="100000"/>
              </a:lnSpc>
              <a:spcBef>
                <a:spcPts val="0"/>
              </a:spcBef>
              <a:spcAft>
                <a:spcPts val="0"/>
              </a:spcAft>
              <a:buClrTx/>
              <a:buSzTx/>
              <a:buFontTx/>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1" lang="ja-JP" altLang="en-US" sz="20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en-US" altLang="ja-JP" sz="20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1.</a:t>
            </a:r>
            <a:r>
              <a:rPr kumimoji="1" lang="ja-JP" altLang="en-US" sz="20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国内外</a:t>
            </a:r>
            <a:r>
              <a:rPr kumimoji="1" lang="ja-JP" altLang="en-US" sz="20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から多様な人々を惹きつける住まいと</a:t>
            </a:r>
            <a:r>
              <a:rPr kumimoji="1" lang="ja-JP" altLang="en-US" sz="2000" b="1" i="0" u="none" strike="noStrike" kern="1200" cap="none" spc="0" normalizeH="0" baseline="0" noProof="0" dirty="0" smtClean="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都市</a:t>
            </a:r>
            <a:endParaRPr kumimoji="1" lang="ja-JP" altLang="en-US" sz="20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4" name="角丸四角形 23"/>
          <p:cNvSpPr/>
          <p:nvPr/>
        </p:nvSpPr>
        <p:spPr>
          <a:xfrm>
            <a:off x="221876" y="1787172"/>
            <a:ext cx="8814548" cy="4029726"/>
          </a:xfrm>
          <a:prstGeom prst="roundRect">
            <a:avLst>
              <a:gd name="adj" fmla="val 4575"/>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290" rtl="0" eaLnBrk="1" fontAlgn="auto" latinLnBrk="0" hangingPunct="1">
              <a:lnSpc>
                <a:spcPct val="130000"/>
              </a:lnSpc>
              <a:spcBef>
                <a:spcPts val="1200"/>
              </a:spcBef>
              <a:spcAft>
                <a:spcPts val="0"/>
              </a:spcAft>
              <a:buClrTx/>
              <a:buSzTx/>
              <a:buFontTx/>
              <a:buNone/>
              <a:tabLst/>
              <a:defRPr/>
            </a:pPr>
            <a:endPar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5" name="テキスト ボックス 24"/>
          <p:cNvSpPr txBox="1"/>
          <p:nvPr/>
        </p:nvSpPr>
        <p:spPr>
          <a:xfrm>
            <a:off x="356820" y="1572180"/>
            <a:ext cx="5049738" cy="400110"/>
          </a:xfrm>
          <a:prstGeom prst="rect">
            <a:avLst/>
          </a:prstGeom>
          <a:solidFill>
            <a:schemeClr val="tx2">
              <a:lumMod val="40000"/>
              <a:lumOff val="60000"/>
            </a:schemeClr>
          </a:solidFill>
        </p:spPr>
        <p:txBody>
          <a:bodyPr wrap="square" rtlCol="0" anchor="ctr" anchorCtr="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「ビュースポットおおさか」発掘・発信プロジェクト</a:t>
            </a:r>
            <a:endPar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9" name="正方形/長方形 8"/>
          <p:cNvSpPr/>
          <p:nvPr/>
        </p:nvSpPr>
        <p:spPr>
          <a:xfrm>
            <a:off x="221876" y="1983449"/>
            <a:ext cx="8814548" cy="673573"/>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marR="0" lvl="0" indent="0" algn="l" defTabSz="793425" rtl="0" eaLnBrk="1" fontAlgn="auto" latinLnBrk="0" hangingPunct="1">
              <a:lnSpc>
                <a:spcPct val="130000"/>
              </a:lnSpc>
              <a:spcBef>
                <a:spcPts val="30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世界に誇れる個性豊かで多彩な大阪の魅力ある景観を眺めることのできる場所を発掘し、「ビュースポットおおさか」として選定、情報発信することで、景観への興味・関心の向上を図る</a:t>
            </a:r>
            <a:endParaRPr kumimoji="1" lang="ja-JP" altLang="en-US" sz="16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8" name="正方形/長方形 17"/>
          <p:cNvSpPr/>
          <p:nvPr/>
        </p:nvSpPr>
        <p:spPr>
          <a:xfrm>
            <a:off x="0" y="800456"/>
            <a:ext cx="9144000" cy="792900"/>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95250" marR="0" lvl="0" indent="0" algn="l" defTabSz="793425" rtl="0" eaLnBrk="1" fontAlgn="auto" latinLnBrk="0" hangingPunct="1">
              <a:lnSpc>
                <a:spcPct val="130000"/>
              </a:lnSpc>
              <a:spcBef>
                <a:spcPts val="300"/>
              </a:spcBef>
              <a:spcAft>
                <a:spcPts val="0"/>
              </a:spcAft>
              <a:buClrTx/>
              <a:buSzTx/>
              <a:buFontTx/>
              <a:buNone/>
              <a:tabLst/>
              <a:defRPr/>
            </a:pPr>
            <a:r>
              <a:rPr kumimoji="1" lang="ja-JP" altLang="en-US" sz="18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t>基本目標である「きらめく世界都市・大阪の実現」に向け、府民・事業者・来訪者などの民間団体等、市町村、大阪府が連携して景観まちづくりを推進</a:t>
            </a:r>
            <a:endParaRPr kumimoji="1" lang="ja-JP" altLang="en-US" sz="18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19" name="角丸四角形 18"/>
          <p:cNvSpPr/>
          <p:nvPr/>
        </p:nvSpPr>
        <p:spPr>
          <a:xfrm>
            <a:off x="221876" y="5956383"/>
            <a:ext cx="8858135" cy="852375"/>
          </a:xfrm>
          <a:prstGeom prst="roundRect">
            <a:avLst>
              <a:gd name="adj" fmla="val 7252"/>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t" anchorCtr="0">
            <a:noAutofit/>
          </a:bodyPr>
          <a:lstStyle/>
          <a:p>
            <a:pPr marL="0" marR="0" lvl="0" indent="0" algn="l" defTabSz="914290" rtl="0" eaLnBrk="1" fontAlgn="auto" latinLnBrk="0" hangingPunct="1">
              <a:lnSpc>
                <a:spcPct val="130000"/>
              </a:lnSpc>
              <a:spcBef>
                <a:spcPts val="1200"/>
              </a:spcBef>
              <a:spcAft>
                <a:spcPts val="0"/>
              </a:spcAft>
              <a:buClrTx/>
              <a:buSzTx/>
              <a:buFontTx/>
              <a:buNone/>
              <a:tabLst/>
              <a:defRPr/>
            </a:pPr>
            <a:endParaRPr kumimoji="1" lang="en-US" altLang="ja-JP" sz="10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0" name="テキスト ボックス 19"/>
          <p:cNvSpPr txBox="1"/>
          <p:nvPr/>
        </p:nvSpPr>
        <p:spPr>
          <a:xfrm>
            <a:off x="385034" y="5882874"/>
            <a:ext cx="1471981" cy="400110"/>
          </a:xfrm>
          <a:prstGeom prst="rect">
            <a:avLst/>
          </a:prstGeom>
          <a:solidFill>
            <a:schemeClr val="tx2">
              <a:lumMod val="40000"/>
              <a:lumOff val="60000"/>
            </a:schemeClr>
          </a:solidFill>
        </p:spPr>
        <p:txBody>
          <a:bodyPr wrap="square" rtlCol="0" anchor="ctr" anchorCtr="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今後</a:t>
            </a:r>
            <a:r>
              <a:rPr kumimoji="1" lang="ja-JP" altLang="en-US" sz="2000" b="1"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の</a:t>
            </a:r>
            <a:r>
              <a:rPr kumimoji="1" lang="ja-JP" altLang="en-US"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予定</a:t>
            </a:r>
            <a:endParaRPr kumimoji="1" lang="en-US" altLang="ja-JP" sz="2000" b="1"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1" name="正方形/長方形 20"/>
          <p:cNvSpPr/>
          <p:nvPr/>
        </p:nvSpPr>
        <p:spPr>
          <a:xfrm>
            <a:off x="1918574" y="5971958"/>
            <a:ext cx="7016251" cy="842145"/>
          </a:xfrm>
          <a:prstGeom prst="rect">
            <a:avLst/>
          </a:prstGeom>
          <a:noFill/>
          <a:ln>
            <a:noFill/>
          </a:ln>
          <a:effectLst/>
        </p:spPr>
        <p:style>
          <a:lnRef idx="1">
            <a:schemeClr val="accent6"/>
          </a:lnRef>
          <a:fillRef idx="2">
            <a:schemeClr val="accent6"/>
          </a:fillRef>
          <a:effectRef idx="1">
            <a:schemeClr val="accent6"/>
          </a:effectRef>
          <a:fontRef idx="minor">
            <a:schemeClr val="dk1"/>
          </a:fontRef>
        </p:style>
        <p:txBody>
          <a:bodyPr wrap="square" lIns="108000" tIns="36000" rIns="108000" bIns="36000" anchor="t" anchorCtr="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a:rPr>
              <a:t>・ </a:t>
            </a:r>
            <a:r>
              <a:rPr kumimoji="1" lang="en-US" altLang="ja-JP"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a:rPr>
              <a:t>PR</a:t>
            </a:r>
            <a:r>
              <a:rPr kumimoji="1"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a:rPr>
              <a:t>動画・写真</a:t>
            </a:r>
            <a:r>
              <a:rPr lang="ja-JP" altLang="en-US" sz="1600" kern="100" dirty="0">
                <a:solidFill>
                  <a:prstClr val="black"/>
                </a:solidFill>
                <a:latin typeface="Meiryo UI" panose="020B0604030504040204" pitchFamily="50" charset="-128"/>
                <a:ea typeface="Meiryo UI" panose="020B0604030504040204" pitchFamily="50" charset="-128"/>
                <a:cs typeface="Times New Roman"/>
              </a:rPr>
              <a:t>の</a:t>
            </a:r>
            <a:r>
              <a:rPr kumimoji="1"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a:rPr>
              <a:t>募集（</a:t>
            </a:r>
            <a:r>
              <a:rPr lang="en-US" altLang="ja-JP" sz="1600" kern="100" dirty="0" smtClean="0">
                <a:solidFill>
                  <a:prstClr val="black"/>
                </a:solidFill>
                <a:latin typeface="Meiryo UI" panose="020B0604030504040204" pitchFamily="50" charset="-128"/>
                <a:ea typeface="Meiryo UI" panose="020B0604030504040204" pitchFamily="50" charset="-128"/>
                <a:cs typeface="Times New Roman"/>
              </a:rPr>
              <a:t>R2.3</a:t>
            </a:r>
            <a:r>
              <a:rPr lang="ja-JP" altLang="en-US" sz="1600" kern="100" dirty="0" smtClean="0">
                <a:solidFill>
                  <a:prstClr val="black"/>
                </a:solidFill>
                <a:latin typeface="Meiryo UI" panose="020B0604030504040204" pitchFamily="50" charset="-128"/>
                <a:ea typeface="Meiryo UI" panose="020B0604030504040204" pitchFamily="50" charset="-128"/>
                <a:cs typeface="Times New Roman"/>
              </a:rPr>
              <a:t>～</a:t>
            </a:r>
            <a:r>
              <a:rPr lang="en-US" altLang="ja-JP" sz="1600" kern="100" dirty="0" smtClean="0">
                <a:solidFill>
                  <a:prstClr val="black"/>
                </a:solidFill>
                <a:latin typeface="Meiryo UI" panose="020B0604030504040204" pitchFamily="50" charset="-128"/>
                <a:ea typeface="Meiryo UI" panose="020B0604030504040204" pitchFamily="50" charset="-128"/>
                <a:cs typeface="Times New Roman"/>
              </a:rPr>
              <a:t>6</a:t>
            </a:r>
            <a:r>
              <a:rPr kumimoji="1"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a:rPr>
              <a:t>）</a:t>
            </a:r>
            <a:endParaRPr kumimoji="1" lang="en-US" altLang="ja-JP"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a:rPr>
              <a:t>・第</a:t>
            </a:r>
            <a:r>
              <a:rPr kumimoji="1" lang="en-US" altLang="ja-JP"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a:rPr>
              <a:t>2</a:t>
            </a:r>
            <a:r>
              <a:rPr kumimoji="1"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a:rPr>
              <a:t>回「モバイル景観クイズラリー」の実施（</a:t>
            </a:r>
            <a:r>
              <a:rPr kumimoji="1" lang="en-US" altLang="ja-JP"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a:rPr>
              <a:t>R2</a:t>
            </a:r>
            <a:r>
              <a:rPr lang="ja-JP" altLang="en-US" sz="1600" kern="100" dirty="0">
                <a:solidFill>
                  <a:prstClr val="black"/>
                </a:solidFill>
                <a:latin typeface="Meiryo UI" panose="020B0604030504040204" pitchFamily="50" charset="-128"/>
                <a:ea typeface="Meiryo UI" panose="020B0604030504040204" pitchFamily="50" charset="-128"/>
                <a:cs typeface="Times New Roman"/>
              </a:rPr>
              <a:t> </a:t>
            </a:r>
            <a:r>
              <a:rPr lang="ja-JP" altLang="en-US" sz="1600" kern="100" dirty="0" smtClean="0">
                <a:solidFill>
                  <a:prstClr val="black"/>
                </a:solidFill>
                <a:latin typeface="Meiryo UI" panose="020B0604030504040204" pitchFamily="50" charset="-128"/>
                <a:ea typeface="Meiryo UI" panose="020B0604030504040204" pitchFamily="50" charset="-128"/>
                <a:cs typeface="Times New Roman"/>
              </a:rPr>
              <a:t>夏頃</a:t>
            </a:r>
            <a:r>
              <a:rPr kumimoji="1" lang="ja-JP" altLang="en-US"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a:rPr>
              <a:t>）</a:t>
            </a:r>
            <a:endParaRPr kumimoji="1" lang="en-US" altLang="ja-JP" sz="1600" b="0"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a:endParaRPr>
          </a:p>
          <a:p>
            <a:pPr marL="0" marR="0" lvl="0" indent="0" algn="l" defTabSz="914290" rtl="0" eaLnBrk="1" fontAlgn="auto" latinLnBrk="0" hangingPunct="1">
              <a:lnSpc>
                <a:spcPct val="100000"/>
              </a:lnSpc>
              <a:spcBef>
                <a:spcPts val="0"/>
              </a:spcBef>
              <a:spcAft>
                <a:spcPts val="0"/>
              </a:spcAft>
              <a:buClrTx/>
              <a:buSzTx/>
              <a:buFontTx/>
              <a:buNone/>
              <a:tabLst/>
              <a:defRPr/>
            </a:pPr>
            <a:r>
              <a:rPr lang="ja-JP" altLang="en-US" sz="1600" kern="100" dirty="0" smtClean="0">
                <a:solidFill>
                  <a:prstClr val="black"/>
                </a:solidFill>
                <a:latin typeface="Meiryo UI" panose="020B0604030504040204" pitchFamily="50" charset="-128"/>
                <a:ea typeface="Meiryo UI" panose="020B0604030504040204" pitchFamily="50" charset="-128"/>
                <a:cs typeface="Times New Roman"/>
              </a:rPr>
              <a:t>・第</a:t>
            </a:r>
            <a:r>
              <a:rPr lang="en-US" altLang="ja-JP" sz="1600" kern="100" dirty="0" smtClean="0">
                <a:solidFill>
                  <a:prstClr val="black"/>
                </a:solidFill>
                <a:latin typeface="Meiryo UI" panose="020B0604030504040204" pitchFamily="50" charset="-128"/>
                <a:ea typeface="Meiryo UI" panose="020B0604030504040204" pitchFamily="50" charset="-128"/>
                <a:cs typeface="Times New Roman"/>
              </a:rPr>
              <a:t>2</a:t>
            </a:r>
            <a:r>
              <a:rPr lang="ja-JP" altLang="en-US" sz="1600" kern="100" dirty="0" smtClean="0">
                <a:solidFill>
                  <a:prstClr val="black"/>
                </a:solidFill>
                <a:latin typeface="Meiryo UI" panose="020B0604030504040204" pitchFamily="50" charset="-128"/>
                <a:ea typeface="Meiryo UI" panose="020B0604030504040204" pitchFamily="50" charset="-128"/>
                <a:cs typeface="Times New Roman"/>
              </a:rPr>
              <a:t>回ビュースポットおおさかの募集（</a:t>
            </a:r>
            <a:r>
              <a:rPr lang="en-US" altLang="ja-JP" sz="1600" kern="100" dirty="0" smtClean="0">
                <a:solidFill>
                  <a:prstClr val="black"/>
                </a:solidFill>
                <a:latin typeface="Meiryo UI" panose="020B0604030504040204" pitchFamily="50" charset="-128"/>
                <a:ea typeface="Meiryo UI" panose="020B0604030504040204" pitchFamily="50" charset="-128"/>
                <a:cs typeface="Times New Roman"/>
              </a:rPr>
              <a:t>R2 </a:t>
            </a:r>
            <a:r>
              <a:rPr lang="ja-JP" altLang="en-US" sz="1600" kern="100" dirty="0" smtClean="0">
                <a:solidFill>
                  <a:prstClr val="black"/>
                </a:solidFill>
                <a:latin typeface="Meiryo UI" panose="020B0604030504040204" pitchFamily="50" charset="-128"/>
                <a:ea typeface="Meiryo UI" panose="020B0604030504040204" pitchFamily="50" charset="-128"/>
                <a:cs typeface="Times New Roman"/>
              </a:rPr>
              <a:t>秋頃）、選定（</a:t>
            </a:r>
            <a:r>
              <a:rPr lang="en-US" altLang="ja-JP" sz="1600" kern="100" dirty="0" smtClean="0">
                <a:solidFill>
                  <a:prstClr val="black"/>
                </a:solidFill>
                <a:latin typeface="Meiryo UI" panose="020B0604030504040204" pitchFamily="50" charset="-128"/>
                <a:ea typeface="Meiryo UI" panose="020B0604030504040204" pitchFamily="50" charset="-128"/>
                <a:cs typeface="Times New Roman"/>
              </a:rPr>
              <a:t>R2 </a:t>
            </a:r>
            <a:r>
              <a:rPr lang="ja-JP" altLang="en-US" sz="1600" kern="100" dirty="0" smtClean="0">
                <a:solidFill>
                  <a:prstClr val="black"/>
                </a:solidFill>
                <a:latin typeface="Meiryo UI" panose="020B0604030504040204" pitchFamily="50" charset="-128"/>
                <a:ea typeface="Meiryo UI" panose="020B0604030504040204" pitchFamily="50" charset="-128"/>
                <a:cs typeface="Times New Roman"/>
              </a:rPr>
              <a:t>冬～）</a:t>
            </a:r>
            <a:endPar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23" name="スライド番号プレースホルダー 2"/>
          <p:cNvSpPr>
            <a:spLocks noGrp="1"/>
          </p:cNvSpPr>
          <p:nvPr>
            <p:ph type="sldNum" sz="quarter" idx="12"/>
          </p:nvPr>
        </p:nvSpPr>
        <p:spPr>
          <a:xfrm>
            <a:off x="8532441" y="6597352"/>
            <a:ext cx="611560" cy="260648"/>
          </a:xfrm>
        </p:spPr>
        <p:txBody>
          <a:bodyPr/>
          <a:lstStyle/>
          <a:p>
            <a:pPr marL="0" marR="0" lvl="0" indent="0" algn="r" defTabSz="914290" rtl="0" eaLnBrk="1" fontAlgn="auto" latinLnBrk="0" hangingPunct="1">
              <a:lnSpc>
                <a:spcPct val="100000"/>
              </a:lnSpc>
              <a:spcBef>
                <a:spcPts val="0"/>
              </a:spcBef>
              <a:spcAft>
                <a:spcPts val="0"/>
              </a:spcAft>
              <a:buClrTx/>
              <a:buSzTx/>
              <a:buFontTx/>
              <a:buNone/>
              <a:tabLst/>
              <a:defRPr/>
            </a:pPr>
            <a:fld id="{EA6D242B-6A52-4C5C-AF40-54B5FB6D04E5}" type="slidenum">
              <a:rPr kumimoji="1" lang="ja-JP" altLang="en-US" sz="1400" b="0" i="0" u="none" strike="noStrike" kern="1200" cap="none" spc="0" normalizeH="0" baseline="0" noProof="0" smtClean="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rPr>
              <a:pPr marL="0" marR="0" lvl="0" indent="0" algn="r" defTabSz="914290" rtl="0" eaLnBrk="1" fontAlgn="auto" latinLnBrk="0" hangingPunct="1">
                <a:lnSpc>
                  <a:spcPct val="100000"/>
                </a:lnSpc>
                <a:spcBef>
                  <a:spcPts val="0"/>
                </a:spcBef>
                <a:spcAft>
                  <a:spcPts val="0"/>
                </a:spcAft>
                <a:buClrTx/>
                <a:buSzTx/>
                <a:buFontTx/>
                <a:buNone/>
                <a:tabLst/>
                <a:defRPr/>
              </a:pPr>
              <a:t>9</a:t>
            </a:fld>
            <a:endParaRPr kumimoji="1" lang="ja-JP" altLang="en-US" sz="1400" b="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sp>
        <p:nvSpPr>
          <p:cNvPr id="31" name="テキスト ボックス 30"/>
          <p:cNvSpPr txBox="1"/>
          <p:nvPr/>
        </p:nvSpPr>
        <p:spPr>
          <a:xfrm>
            <a:off x="117903" y="2785937"/>
            <a:ext cx="3175562" cy="215444"/>
          </a:xfrm>
          <a:prstGeom prst="rect">
            <a:avLst/>
          </a:prstGeom>
          <a:noFill/>
        </p:spPr>
        <p:txBody>
          <a:bodyPr wrap="square" lIns="0" tIns="0" rIns="0" bIns="0"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0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a:rPr>
              <a:t>　</a:t>
            </a:r>
            <a:r>
              <a:rPr kumimoji="1" lang="ja-JP" altLang="en-US" sz="1400" b="1"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a:rPr>
              <a:t>＜</a:t>
            </a:r>
            <a:r>
              <a:rPr lang="ja-JP" altLang="en-US" sz="1400" b="1" kern="100" dirty="0" smtClean="0">
                <a:solidFill>
                  <a:prstClr val="black"/>
                </a:solidFill>
                <a:latin typeface="Meiryo UI" panose="020B0604030504040204" pitchFamily="50" charset="-128"/>
                <a:ea typeface="Meiryo UI" panose="020B0604030504040204" pitchFamily="50" charset="-128"/>
                <a:cs typeface="Times New Roman"/>
              </a:rPr>
              <a:t>令和元年度の取り組み</a:t>
            </a:r>
            <a:r>
              <a:rPr kumimoji="1" lang="ja-JP" altLang="en-US" sz="1400" b="1"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a:rPr>
              <a:t>＞</a:t>
            </a:r>
            <a:endParaRPr kumimoji="1" lang="en-US" altLang="ja-JP" sz="14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a:endParaRPr>
          </a:p>
        </p:txBody>
      </p:sp>
      <p:sp>
        <p:nvSpPr>
          <p:cNvPr id="45" name="テキスト ボックス 44"/>
          <p:cNvSpPr txBox="1"/>
          <p:nvPr/>
        </p:nvSpPr>
        <p:spPr>
          <a:xfrm>
            <a:off x="1294858" y="3081399"/>
            <a:ext cx="3995604" cy="584775"/>
          </a:xfrm>
          <a:prstGeom prst="rect">
            <a:avLst/>
          </a:prstGeom>
          <a:noFill/>
          <a:ln>
            <a:noFill/>
          </a:ln>
        </p:spPr>
        <p:txBody>
          <a:bodyPr wrap="squar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lang="ja-JP" altLang="en-US" sz="1600" dirty="0" smtClean="0">
                <a:solidFill>
                  <a:prstClr val="black"/>
                </a:solidFill>
                <a:latin typeface="Meiryo UI" panose="020B0604030504040204" pitchFamily="50" charset="-128"/>
                <a:ea typeface="Meiryo UI" panose="020B0604030504040204" pitchFamily="50" charset="-128"/>
              </a:rPr>
              <a:t>「第</a:t>
            </a:r>
            <a:r>
              <a:rPr lang="en-US" altLang="ja-JP" sz="1600" dirty="0" smtClean="0">
                <a:solidFill>
                  <a:prstClr val="black"/>
                </a:solidFill>
                <a:latin typeface="Meiryo UI" panose="020B0604030504040204" pitchFamily="50" charset="-128"/>
                <a:ea typeface="Meiryo UI" panose="020B0604030504040204" pitchFamily="50" charset="-128"/>
              </a:rPr>
              <a:t>1</a:t>
            </a:r>
            <a:r>
              <a:rPr lang="ja-JP" altLang="en-US" sz="1600" dirty="0" smtClean="0">
                <a:solidFill>
                  <a:prstClr val="black"/>
                </a:solidFill>
                <a:latin typeface="Meiryo UI" panose="020B0604030504040204" pitchFamily="50" charset="-128"/>
                <a:ea typeface="Meiryo UI" panose="020B0604030504040204" pitchFamily="50" charset="-128"/>
              </a:rPr>
              <a:t>回ビュースポットおおさか」として</a:t>
            </a:r>
            <a:r>
              <a:rPr lang="en-US" altLang="ja-JP" sz="1600" dirty="0" smtClean="0">
                <a:solidFill>
                  <a:prstClr val="black"/>
                </a:solidFill>
                <a:latin typeface="Meiryo UI" panose="020B0604030504040204" pitchFamily="50" charset="-128"/>
                <a:ea typeface="Meiryo UI" panose="020B0604030504040204" pitchFamily="50" charset="-128"/>
              </a:rPr>
              <a:t>28</a:t>
            </a:r>
            <a:r>
              <a:rPr lang="ja-JP" altLang="en-US" sz="1600" dirty="0" smtClean="0">
                <a:solidFill>
                  <a:prstClr val="black"/>
                </a:solidFill>
                <a:latin typeface="Meiryo UI" panose="020B0604030504040204" pitchFamily="50" charset="-128"/>
                <a:ea typeface="Meiryo UI" panose="020B0604030504040204" pitchFamily="50" charset="-128"/>
              </a:rPr>
              <a:t>ヶ所を決定（応募</a:t>
            </a:r>
            <a:r>
              <a:rPr lang="en-US" altLang="ja-JP" sz="1600" dirty="0" smtClean="0">
                <a:solidFill>
                  <a:prstClr val="black"/>
                </a:solidFill>
                <a:latin typeface="Meiryo UI" panose="020B0604030504040204" pitchFamily="50" charset="-128"/>
                <a:ea typeface="Meiryo UI" panose="020B0604030504040204" pitchFamily="50" charset="-128"/>
              </a:rPr>
              <a:t>135</a:t>
            </a:r>
            <a:r>
              <a:rPr lang="ja-JP" altLang="en-US" sz="1600" dirty="0" smtClean="0">
                <a:solidFill>
                  <a:prstClr val="black"/>
                </a:solidFill>
                <a:latin typeface="Meiryo UI" panose="020B0604030504040204" pitchFamily="50" charset="-128"/>
                <a:ea typeface="Meiryo UI" panose="020B0604030504040204" pitchFamily="50" charset="-128"/>
              </a:rPr>
              <a:t>件）</a:t>
            </a:r>
            <a:endPar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46" name="テキスト ボックス 45"/>
          <p:cNvSpPr txBox="1"/>
          <p:nvPr/>
        </p:nvSpPr>
        <p:spPr>
          <a:xfrm>
            <a:off x="312757" y="3286307"/>
            <a:ext cx="982100" cy="292388"/>
          </a:xfrm>
          <a:prstGeom prst="rect">
            <a:avLst/>
          </a:prstGeom>
          <a:noFill/>
          <a:ln>
            <a:solidFill>
              <a:schemeClr val="tx1"/>
            </a:solidFill>
          </a:ln>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選定・決定</a:t>
            </a:r>
            <a:endParaRPr kumimoji="1" lang="ja-JP" altLang="en-US" sz="13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p:txBody>
      </p:sp>
      <p:sp>
        <p:nvSpPr>
          <p:cNvPr id="47" name="テキスト ボックス 46"/>
          <p:cNvSpPr txBox="1"/>
          <p:nvPr/>
        </p:nvSpPr>
        <p:spPr>
          <a:xfrm>
            <a:off x="312757" y="3997617"/>
            <a:ext cx="982100" cy="292388"/>
          </a:xfrm>
          <a:prstGeom prst="rect">
            <a:avLst/>
          </a:prstGeom>
          <a:noFill/>
          <a:ln>
            <a:solidFill>
              <a:schemeClr val="tx1"/>
            </a:solidFill>
          </a:ln>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lang="ja-JP" altLang="en-US" sz="1300" dirty="0">
                <a:solidFill>
                  <a:prstClr val="black"/>
                </a:solidFill>
                <a:latin typeface="Meiryo UI" panose="020B0604030504040204" pitchFamily="50" charset="-128"/>
                <a:ea typeface="Meiryo UI" panose="020B0604030504040204" pitchFamily="50" charset="-128"/>
              </a:rPr>
              <a:t>発信</a:t>
            </a:r>
            <a:endParaRPr kumimoji="1" lang="ja-JP" altLang="en-US" sz="13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p:txBody>
      </p:sp>
      <p:sp>
        <p:nvSpPr>
          <p:cNvPr id="48" name="テキスト ボックス 47"/>
          <p:cNvSpPr txBox="1"/>
          <p:nvPr/>
        </p:nvSpPr>
        <p:spPr>
          <a:xfrm>
            <a:off x="1294857" y="3747937"/>
            <a:ext cx="3995605" cy="584775"/>
          </a:xfrm>
          <a:prstGeom prst="rect">
            <a:avLst/>
          </a:prstGeom>
          <a:noFill/>
          <a:ln>
            <a:noFill/>
          </a:ln>
        </p:spPr>
        <p:txBody>
          <a:bodyPr wrap="squar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・府ホームページや</a:t>
            </a:r>
            <a:r>
              <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SNS</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を活用した情報発信</a:t>
            </a:r>
            <a:endPar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・「府政だより」への関連イベントの掲載</a:t>
            </a:r>
          </a:p>
        </p:txBody>
      </p:sp>
      <p:sp>
        <p:nvSpPr>
          <p:cNvPr id="49" name="テキスト ボックス 48"/>
          <p:cNvSpPr txBox="1"/>
          <p:nvPr/>
        </p:nvSpPr>
        <p:spPr>
          <a:xfrm>
            <a:off x="312757" y="4685103"/>
            <a:ext cx="982100" cy="292388"/>
          </a:xfrm>
          <a:prstGeom prst="rect">
            <a:avLst/>
          </a:prstGeom>
          <a:noFill/>
          <a:ln>
            <a:solidFill>
              <a:schemeClr val="tx1"/>
            </a:solidFill>
          </a:ln>
        </p:spPr>
        <p:txBody>
          <a:bodyPr wrap="square" rtlCol="0">
            <a:spAutoFit/>
          </a:bodyPr>
          <a:lstStyle/>
          <a:p>
            <a:pPr marL="0" marR="0" lvl="0" indent="0" algn="ctr" defTabSz="914290" rtl="0" eaLnBrk="1" fontAlgn="auto" latinLnBrk="0" hangingPunct="1">
              <a:lnSpc>
                <a:spcPct val="100000"/>
              </a:lnSpc>
              <a:spcBef>
                <a:spcPts val="0"/>
              </a:spcBef>
              <a:spcAft>
                <a:spcPts val="0"/>
              </a:spcAft>
              <a:buClrTx/>
              <a:buSzTx/>
              <a:buFontTx/>
              <a:buNone/>
              <a:tabLst/>
              <a:defRPr/>
            </a:pPr>
            <a:r>
              <a:rPr lang="ja-JP" altLang="en-US" sz="1300" noProof="0" dirty="0" smtClean="0">
                <a:solidFill>
                  <a:prstClr val="black"/>
                </a:solidFill>
                <a:latin typeface="Meiryo UI" panose="020B0604030504040204" pitchFamily="50" charset="-128"/>
                <a:ea typeface="Meiryo UI" panose="020B0604030504040204" pitchFamily="50" charset="-128"/>
              </a:rPr>
              <a:t>活用等</a:t>
            </a:r>
            <a:endParaRPr kumimoji="1" lang="ja-JP" altLang="en-US" sz="1300" b="0" i="0" u="none" strike="noStrike" kern="1200" cap="none" spc="0" normalizeH="0" baseline="0" noProof="0" dirty="0" smtClean="0">
              <a:ln>
                <a:noFill/>
              </a:ln>
              <a:solidFill>
                <a:prstClr val="black"/>
              </a:solidFill>
              <a:effectLst/>
              <a:uLnTx/>
              <a:uFillTx/>
              <a:latin typeface="Calibri"/>
              <a:ea typeface="ＭＳ Ｐゴシック" panose="020B0600070205080204" pitchFamily="50" charset="-128"/>
              <a:cs typeface="+mn-cs"/>
            </a:endParaRPr>
          </a:p>
        </p:txBody>
      </p:sp>
      <p:sp>
        <p:nvSpPr>
          <p:cNvPr id="50" name="テキスト ボックス 49"/>
          <p:cNvSpPr txBox="1"/>
          <p:nvPr/>
        </p:nvSpPr>
        <p:spPr>
          <a:xfrm>
            <a:off x="1294857" y="4374163"/>
            <a:ext cx="4111701" cy="1077218"/>
          </a:xfrm>
          <a:prstGeom prst="rect">
            <a:avLst/>
          </a:prstGeom>
          <a:noFill/>
          <a:ln>
            <a:noFill/>
          </a:ln>
        </p:spPr>
        <p:txBody>
          <a:bodyPr wrap="square"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・府民参加型イベント（モバイル景観クイズラリー）の実施</a:t>
            </a:r>
            <a:endPar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290" rtl="0" eaLnBrk="1" fontAlgn="auto" latinLnBrk="0" hangingPunct="1">
              <a:lnSpc>
                <a:spcPct val="100000"/>
              </a:lnSpc>
              <a:spcBef>
                <a:spcPts val="0"/>
              </a:spcBef>
              <a:spcAft>
                <a:spcPts val="0"/>
              </a:spcAft>
              <a:buClrTx/>
              <a:buSzTx/>
              <a:buFontTx/>
              <a:buNone/>
              <a:tabLst/>
              <a:defRPr/>
            </a:pPr>
            <a:r>
              <a:rPr lang="ja-JP" altLang="en-US" sz="1600" dirty="0">
                <a:solidFill>
                  <a:prstClr val="black"/>
                </a:solidFill>
                <a:latin typeface="Meiryo UI" panose="020B0604030504040204" pitchFamily="50" charset="-128"/>
                <a:ea typeface="Meiryo UI" panose="020B0604030504040204" pitchFamily="50" charset="-128"/>
              </a:rPr>
              <a:t>・</a:t>
            </a:r>
            <a:r>
              <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PR</a:t>
            </a:r>
            <a:r>
              <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rPr>
              <a:t>動画制作・「大阪府チャンネル」への出演</a:t>
            </a:r>
            <a:endParaRPr kumimoji="1" lang="en-US" altLang="ja-JP"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endParaRPr>
          </a:p>
          <a:p>
            <a:pPr marL="0" marR="0" lvl="0" indent="0" algn="l" defTabSz="914290" rtl="0" eaLnBrk="1" fontAlgn="auto" latinLnBrk="0" hangingPunct="1">
              <a:lnSpc>
                <a:spcPct val="100000"/>
              </a:lnSpc>
              <a:spcBef>
                <a:spcPts val="0"/>
              </a:spcBef>
              <a:spcAft>
                <a:spcPts val="0"/>
              </a:spcAft>
              <a:buClrTx/>
              <a:buSzTx/>
              <a:buFontTx/>
              <a:buNone/>
              <a:tabLst/>
              <a:defRPr/>
            </a:pPr>
            <a:r>
              <a:rPr lang="ja-JP" altLang="en-US" sz="1600" dirty="0" smtClean="0">
                <a:solidFill>
                  <a:prstClr val="black"/>
                </a:solidFill>
                <a:latin typeface="Meiryo UI" panose="020B0604030504040204" pitchFamily="50" charset="-128"/>
                <a:ea typeface="Meiryo UI" panose="020B0604030504040204" pitchFamily="50" charset="-128"/>
              </a:rPr>
              <a:t>・景観整備機構との連携による実践講座の実施</a:t>
            </a:r>
            <a:endParaRPr kumimoji="1" lang="ja-JP" altLang="en-US" sz="1600" b="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endParaRPr>
          </a:p>
        </p:txBody>
      </p:sp>
      <p:sp>
        <p:nvSpPr>
          <p:cNvPr id="51" name="下矢印 50"/>
          <p:cNvSpPr/>
          <p:nvPr/>
        </p:nvSpPr>
        <p:spPr>
          <a:xfrm>
            <a:off x="588751" y="3633429"/>
            <a:ext cx="430112" cy="265435"/>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sp>
        <p:nvSpPr>
          <p:cNvPr id="53" name="下矢印 52"/>
          <p:cNvSpPr/>
          <p:nvPr/>
        </p:nvSpPr>
        <p:spPr>
          <a:xfrm>
            <a:off x="588751" y="4400507"/>
            <a:ext cx="430112" cy="265435"/>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290" rtl="0" eaLnBrk="1" fontAlgn="auto" latinLnBrk="0" hangingPunct="1">
              <a:lnSpc>
                <a:spcPct val="100000"/>
              </a:lnSpc>
              <a:spcBef>
                <a:spcPts val="0"/>
              </a:spcBef>
              <a:spcAft>
                <a:spcPts val="0"/>
              </a:spcAft>
              <a:buClrTx/>
              <a:buSzTx/>
              <a:buFontTx/>
              <a:buNone/>
              <a:tabLst/>
              <a:defRPr/>
            </a:pPr>
            <a:endParaRPr kumimoji="1" lang="ja-JP" altLang="en-US" sz="14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pic>
        <p:nvPicPr>
          <p:cNvPr id="58" name="図 57"/>
          <p:cNvPicPr>
            <a:picLocks noChangeAspect="1"/>
          </p:cNvPicPr>
          <p:nvPr/>
        </p:nvPicPr>
        <p:blipFill>
          <a:blip r:embed="rId3"/>
          <a:stretch>
            <a:fillRect/>
          </a:stretch>
        </p:blipFill>
        <p:spPr>
          <a:xfrm>
            <a:off x="5280441" y="3062846"/>
            <a:ext cx="3603584" cy="2538707"/>
          </a:xfrm>
          <a:prstGeom prst="rect">
            <a:avLst/>
          </a:prstGeom>
        </p:spPr>
      </p:pic>
      <p:sp>
        <p:nvSpPr>
          <p:cNvPr id="59" name="テキスト ボックス 58"/>
          <p:cNvSpPr txBox="1"/>
          <p:nvPr/>
        </p:nvSpPr>
        <p:spPr>
          <a:xfrm>
            <a:off x="5280441" y="5580631"/>
            <a:ext cx="3603585" cy="276999"/>
          </a:xfrm>
          <a:prstGeom prst="rect">
            <a:avLst/>
          </a:prstGeom>
          <a:noFill/>
        </p:spPr>
        <p:txBody>
          <a:bodyPr wrap="square" rtlCol="0">
            <a:spAutoFit/>
          </a:bodyPr>
          <a:lstStyle/>
          <a:p>
            <a:pPr marL="0" marR="0" lvl="0" indent="0" defTabSz="1459254" rtl="0" eaLnBrk="1" fontAlgn="base" latinLnBrk="0" hangingPunct="1">
              <a:lnSpc>
                <a:spcPct val="100000"/>
              </a:lnSpc>
              <a:spcBef>
                <a:spcPct val="0"/>
              </a:spcBef>
              <a:spcAft>
                <a:spcPct val="0"/>
              </a:spcAft>
              <a:buClrTx/>
              <a:buSzTx/>
              <a:buFontTx/>
              <a:buNone/>
              <a:tabLst/>
              <a:defRPr/>
            </a:pPr>
            <a:r>
              <a:rPr kumimoji="1" lang="ja-JP" altLang="en-US" sz="12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大阪市中央公会堂と高層</a:t>
            </a:r>
            <a:r>
              <a:rPr kumimoji="1" lang="ja-JP" altLang="en-US" sz="120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ビル群を眺める</a:t>
            </a:r>
            <a:r>
              <a:rPr kumimoji="1" lang="ja-JP" altLang="en-US" sz="12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rPr>
              <a:t>中之島</a:t>
            </a:r>
            <a:r>
              <a:rPr kumimoji="1" lang="ja-JP" altLang="en-US" sz="1200" i="0" u="none" strike="noStrike" kern="12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mn-cs"/>
              </a:rPr>
              <a:t>公園</a:t>
            </a:r>
            <a:endParaRPr kumimoji="1" lang="ja-JP" altLang="en-US" sz="1200" i="0" u="none" strike="noStrike" kern="12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mn-cs"/>
            </a:endParaRPr>
          </a:p>
        </p:txBody>
      </p:sp>
      <p:sp>
        <p:nvSpPr>
          <p:cNvPr id="60" name="テキスト ボックス 59"/>
          <p:cNvSpPr txBox="1"/>
          <p:nvPr/>
        </p:nvSpPr>
        <p:spPr>
          <a:xfrm>
            <a:off x="4990356" y="2776349"/>
            <a:ext cx="3175562" cy="215444"/>
          </a:xfrm>
          <a:prstGeom prst="rect">
            <a:avLst/>
          </a:prstGeom>
          <a:noFill/>
        </p:spPr>
        <p:txBody>
          <a:bodyPr wrap="square" lIns="0" tIns="0" rIns="0" bIns="0" rtlCol="0">
            <a:spAutoFit/>
          </a:bodyPr>
          <a:lstStyle/>
          <a:p>
            <a:pPr marL="0" marR="0" lvl="0" indent="0" algn="l" defTabSz="914290" rtl="0" eaLnBrk="1" fontAlgn="auto" latinLnBrk="0" hangingPunct="1">
              <a:lnSpc>
                <a:spcPct val="100000"/>
              </a:lnSpc>
              <a:spcBef>
                <a:spcPts val="0"/>
              </a:spcBef>
              <a:spcAft>
                <a:spcPts val="0"/>
              </a:spcAft>
              <a:buClrTx/>
              <a:buSzTx/>
              <a:buFontTx/>
              <a:buNone/>
              <a:tabLst/>
              <a:defRPr/>
            </a:pPr>
            <a:r>
              <a:rPr kumimoji="1" lang="ja-JP" altLang="en-US" sz="1000" b="0"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a:rPr>
              <a:t>　</a:t>
            </a:r>
            <a:r>
              <a:rPr kumimoji="1" lang="ja-JP" altLang="en-US" sz="1400" b="1"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a:rPr>
              <a:t>＜</a:t>
            </a:r>
            <a:r>
              <a:rPr lang="ja-JP" altLang="en-US" sz="1400" b="1" kern="100" noProof="0" dirty="0" smtClean="0">
                <a:solidFill>
                  <a:prstClr val="black"/>
                </a:solidFill>
                <a:latin typeface="Meiryo UI" panose="020B0604030504040204" pitchFamily="50" charset="-128"/>
                <a:ea typeface="Meiryo UI" panose="020B0604030504040204" pitchFamily="50" charset="-128"/>
                <a:cs typeface="Times New Roman"/>
              </a:rPr>
              <a:t>ビュースポットおおさかの一例</a:t>
            </a:r>
            <a:r>
              <a:rPr kumimoji="1" lang="ja-JP" altLang="en-US" sz="1400" b="1" i="0" u="none" strike="noStrike" kern="100" cap="none" spc="0" normalizeH="0" baseline="0" noProof="0" dirty="0" smtClean="0">
                <a:ln>
                  <a:noFill/>
                </a:ln>
                <a:solidFill>
                  <a:prstClr val="black"/>
                </a:solidFill>
                <a:effectLst/>
                <a:uLnTx/>
                <a:uFillTx/>
                <a:latin typeface="Meiryo UI" panose="020B0604030504040204" pitchFamily="50" charset="-128"/>
                <a:ea typeface="Meiryo UI" panose="020B0604030504040204" pitchFamily="50" charset="-128"/>
                <a:cs typeface="Times New Roman"/>
              </a:rPr>
              <a:t>＞</a:t>
            </a:r>
            <a:endParaRPr kumimoji="1" lang="en-US" altLang="ja-JP" sz="1400" b="1" i="0" u="none" strike="noStrike" kern="100" cap="none" spc="0" normalizeH="0" baseline="0" noProof="0" dirty="0">
              <a:ln>
                <a:noFill/>
              </a:ln>
              <a:solidFill>
                <a:prstClr val="black"/>
              </a:solidFill>
              <a:effectLst/>
              <a:uLnTx/>
              <a:uFillTx/>
              <a:latin typeface="Meiryo UI" panose="020B0604030504040204" pitchFamily="50" charset="-128"/>
              <a:ea typeface="Meiryo UI" panose="020B0604030504040204" pitchFamily="50" charset="-128"/>
              <a:cs typeface="Times New Roman"/>
            </a:endParaRPr>
          </a:p>
        </p:txBody>
      </p:sp>
    </p:spTree>
    <p:extLst>
      <p:ext uri="{BB962C8B-B14F-4D97-AF65-F5344CB8AC3E}">
        <p14:creationId xmlns:p14="http://schemas.microsoft.com/office/powerpoint/2010/main" val="427307892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chemeClr val="tx1"/>
          </a:solidFill>
        </a:ln>
      </a:spPr>
      <a:bodyPr rtlCol="0" anchor="ctr"/>
      <a:lstStyle>
        <a:defPPr algn="ctr">
          <a:defRPr kumimoji="1">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4083</Words>
  <Application>Microsoft Office PowerPoint</Application>
  <PresentationFormat>画面に合わせる (4:3)</PresentationFormat>
  <Paragraphs>882</Paragraphs>
  <Slides>36</Slides>
  <Notes>29</Notes>
  <HiddenSlides>0</HiddenSlides>
  <MMClips>0</MMClips>
  <ScaleCrop>false</ScaleCrop>
  <HeadingPairs>
    <vt:vector size="6" baseType="variant">
      <vt:variant>
        <vt:lpstr>使用されているフォント</vt:lpstr>
      </vt:variant>
      <vt:variant>
        <vt:i4>16</vt:i4>
      </vt:variant>
      <vt:variant>
        <vt:lpstr>テーマ</vt:lpstr>
      </vt:variant>
      <vt:variant>
        <vt:i4>1</vt:i4>
      </vt:variant>
      <vt:variant>
        <vt:lpstr>スライド タイトル</vt:lpstr>
      </vt:variant>
      <vt:variant>
        <vt:i4>36</vt:i4>
      </vt:variant>
    </vt:vector>
  </HeadingPairs>
  <TitlesOfParts>
    <vt:vector size="53" baseType="lpstr">
      <vt:lpstr>HGPｺﾞｼｯｸM</vt:lpstr>
      <vt:lpstr>HGP創英角ｺﾞｼｯｸUB</vt:lpstr>
      <vt:lpstr>HGｺﾞｼｯｸE</vt:lpstr>
      <vt:lpstr>Meiryo UI</vt:lpstr>
      <vt:lpstr>ＭＳ Ｐゴシック</vt:lpstr>
      <vt:lpstr>ＭＳ ゴシック</vt:lpstr>
      <vt:lpstr>ＭＳ 明朝</vt:lpstr>
      <vt:lpstr>メイリオ</vt:lpstr>
      <vt:lpstr>游ゴシック</vt:lpstr>
      <vt:lpstr>游ゴシック Medium</vt:lpstr>
      <vt:lpstr>游明朝</vt:lpstr>
      <vt:lpstr>Arial</vt:lpstr>
      <vt:lpstr>Calibri</vt:lpstr>
      <vt:lpstr>Century</vt:lpstr>
      <vt:lpstr>Times New Roman</vt:lpstr>
      <vt:lpstr>Wingdings 2</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2020-03-25T03:02:54Z</dcterms:created>
  <dcterms:modified xsi:type="dcterms:W3CDTF">2020-04-08T07:20:18Z</dcterms:modified>
</cp:coreProperties>
</file>