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charts/chart4.xml" ContentType="application/vnd.openxmlformats-officedocument.drawingml.chart+xml"/>
  <Override PartName="/ppt/drawings/drawing1.xml" ContentType="application/vnd.openxmlformats-officedocument.drawingml.chartshap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333" r:id="rId2"/>
    <p:sldId id="322" r:id="rId3"/>
    <p:sldId id="400" r:id="rId4"/>
    <p:sldId id="403" r:id="rId5"/>
    <p:sldId id="405" r:id="rId6"/>
    <p:sldId id="383" r:id="rId7"/>
    <p:sldId id="349" r:id="rId8"/>
    <p:sldId id="408" r:id="rId9"/>
    <p:sldId id="404" r:id="rId10"/>
    <p:sldId id="384" r:id="rId11"/>
    <p:sldId id="385" r:id="rId12"/>
    <p:sldId id="324" r:id="rId13"/>
    <p:sldId id="386" r:id="rId14"/>
    <p:sldId id="323" r:id="rId15"/>
    <p:sldId id="401" r:id="rId16"/>
    <p:sldId id="407" r:id="rId17"/>
    <p:sldId id="409" r:id="rId18"/>
    <p:sldId id="419" r:id="rId19"/>
    <p:sldId id="417" r:id="rId20"/>
    <p:sldId id="415" r:id="rId21"/>
    <p:sldId id="416" r:id="rId22"/>
    <p:sldId id="414" r:id="rId23"/>
    <p:sldId id="389" r:id="rId24"/>
    <p:sldId id="420" r:id="rId25"/>
    <p:sldId id="421" r:id="rId26"/>
    <p:sldId id="422" r:id="rId27"/>
    <p:sldId id="423" r:id="rId28"/>
    <p:sldId id="424" r:id="rId29"/>
    <p:sldId id="425" r:id="rId30"/>
    <p:sldId id="427" r:id="rId31"/>
    <p:sldId id="428" r:id="rId32"/>
    <p:sldId id="429" r:id="rId33"/>
    <p:sldId id="430" r:id="rId34"/>
    <p:sldId id="431" r:id="rId35"/>
    <p:sldId id="395" r:id="rId36"/>
    <p:sldId id="393" r:id="rId37"/>
    <p:sldId id="394" r:id="rId38"/>
    <p:sldId id="391" r:id="rId39"/>
    <p:sldId id="354" r:id="rId40"/>
    <p:sldId id="387" r:id="rId41"/>
    <p:sldId id="398" r:id="rId42"/>
    <p:sldId id="396" r:id="rId43"/>
    <p:sldId id="367" r:id="rId44"/>
    <p:sldId id="410" r:id="rId45"/>
    <p:sldId id="411" r:id="rId46"/>
    <p:sldId id="368" r:id="rId47"/>
    <p:sldId id="369" r:id="rId48"/>
    <p:sldId id="370" r:id="rId49"/>
    <p:sldId id="371" r:id="rId50"/>
    <p:sldId id="372" r:id="rId51"/>
    <p:sldId id="373" r:id="rId52"/>
    <p:sldId id="426" r:id="rId53"/>
    <p:sldId id="375" r:id="rId54"/>
    <p:sldId id="376" r:id="rId55"/>
    <p:sldId id="413" r:id="rId56"/>
    <p:sldId id="340" r:id="rId57"/>
    <p:sldId id="412" r:id="rId58"/>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86" autoAdjust="0"/>
    <p:restoredTop sz="94604" autoAdjust="0"/>
  </p:normalViewPr>
  <p:slideViewPr>
    <p:cSldViewPr>
      <p:cViewPr varScale="1">
        <p:scale>
          <a:sx n="67" d="100"/>
          <a:sy n="67" d="100"/>
        </p:scale>
        <p:origin x="1452" y="2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NULL"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131009142025668E-2"/>
          <c:y val="0.24269710395610311"/>
          <c:w val="0.85811434925216024"/>
          <c:h val="0.63714638317450634"/>
        </c:manualLayout>
      </c:layout>
      <c:barChart>
        <c:barDir val="col"/>
        <c:grouping val="stacked"/>
        <c:varyColors val="0"/>
        <c:ser>
          <c:idx val="1"/>
          <c:order val="1"/>
          <c:tx>
            <c:strRef>
              <c:f>'[表データ.xlsx]5.空家'!$A$8</c:f>
              <c:strCache>
                <c:ptCount val="1"/>
                <c:pt idx="0">
                  <c:v>二次的住宅</c:v>
                </c:pt>
              </c:strCache>
            </c:strRef>
          </c:tx>
          <c:spPr>
            <a:pattFill prst="wdUpDiag">
              <a:fgClr>
                <a:schemeClr val="tx1">
                  <a:lumMod val="75000"/>
                  <a:lumOff val="25000"/>
                </a:schemeClr>
              </a:fgClr>
              <a:bgClr>
                <a:schemeClr val="bg1"/>
              </a:bgClr>
            </a:pattFill>
            <a:ln w="6350">
              <a:solidFill>
                <a:schemeClr val="tx1"/>
              </a:solidFill>
            </a:ln>
            <a:effectLst/>
          </c:spPr>
          <c:invertIfNegative val="0"/>
          <c:dLbls>
            <c:numFmt formatCode="#,##0_);[Red]\(#,##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HGPｺﾞｼｯｸM" panose="020B0600000000000000" pitchFamily="50" charset="-128"/>
                    <a:ea typeface="HGPｺﾞｼｯｸM" panose="020B0600000000000000" pitchFamily="50" charset="-128"/>
                    <a:cs typeface="+mn-cs"/>
                  </a:defRPr>
                </a:pPr>
                <a:endParaRPr lang="ja-JP"/>
              </a:p>
            </c:txPr>
            <c:dLblPos val="inBase"/>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'[表データ.xlsx]5.空家'!$C$3:$I$3</c:f>
              <c:strCache>
                <c:ptCount val="7"/>
                <c:pt idx="0">
                  <c:v>1988年
(S63年）</c:v>
                </c:pt>
                <c:pt idx="1">
                  <c:v>1993年
(H5年）</c:v>
                </c:pt>
                <c:pt idx="2">
                  <c:v>1998年
(H10年）</c:v>
                </c:pt>
                <c:pt idx="3">
                  <c:v>2003年
(H15年）</c:v>
                </c:pt>
                <c:pt idx="4">
                  <c:v>2008年
(H20年）</c:v>
                </c:pt>
                <c:pt idx="5">
                  <c:v>2013年
(H25年）</c:v>
                </c:pt>
                <c:pt idx="6">
                  <c:v>2018年
(H30年）</c:v>
                </c:pt>
              </c:strCache>
            </c:strRef>
          </c:cat>
          <c:val>
            <c:numRef>
              <c:f>'[表データ.xlsx]5.空家'!$C$8:$I$8</c:f>
              <c:numCache>
                <c:formatCode>#,##0.0_ </c:formatCode>
                <c:ptCount val="7"/>
                <c:pt idx="0">
                  <c:v>17.100000000000001</c:v>
                </c:pt>
                <c:pt idx="1">
                  <c:v>20.100000000000001</c:v>
                </c:pt>
                <c:pt idx="2">
                  <c:v>22.5</c:v>
                </c:pt>
                <c:pt idx="3">
                  <c:v>23.2</c:v>
                </c:pt>
                <c:pt idx="4">
                  <c:v>15.5</c:v>
                </c:pt>
                <c:pt idx="5">
                  <c:v>13.8</c:v>
                </c:pt>
                <c:pt idx="6">
                  <c:v>10.6</c:v>
                </c:pt>
              </c:numCache>
            </c:numRef>
          </c:val>
          <c:extLst>
            <c:ext xmlns:c16="http://schemas.microsoft.com/office/drawing/2014/chart" uri="{C3380CC4-5D6E-409C-BE32-E72D297353CC}">
              <c16:uniqueId val="{00000000-8C28-4358-8E6D-B9B8230420C1}"/>
            </c:ext>
          </c:extLst>
        </c:ser>
        <c:ser>
          <c:idx val="2"/>
          <c:order val="2"/>
          <c:tx>
            <c:strRef>
              <c:f>'[表データ.xlsx]5.空家'!$A$9</c:f>
              <c:strCache>
                <c:ptCount val="1"/>
                <c:pt idx="0">
                  <c:v>賃貸用又は売却用の住宅</c:v>
                </c:pt>
              </c:strCache>
            </c:strRef>
          </c:tx>
          <c:spPr>
            <a:solidFill>
              <a:schemeClr val="bg1">
                <a:lumMod val="95000"/>
              </a:schemeClr>
            </a:solidFill>
            <a:ln w="6350">
              <a:solidFill>
                <a:schemeClr val="tx1"/>
              </a:solidFill>
            </a:ln>
            <a:effectLst/>
          </c:spPr>
          <c:invertIfNegative val="0"/>
          <c:dLbls>
            <c:numFmt formatCode="#,##0_);[Red]\(#,##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HGPｺﾞｼｯｸM" panose="020B0600000000000000" pitchFamily="50" charset="-128"/>
                    <a:ea typeface="HGPｺﾞｼｯｸM" panose="020B0600000000000000"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'[表データ.xlsx]5.空家'!$C$3:$I$3</c:f>
              <c:strCache>
                <c:ptCount val="7"/>
                <c:pt idx="0">
                  <c:v>1988年
(S63年）</c:v>
                </c:pt>
                <c:pt idx="1">
                  <c:v>1993年
(H5年）</c:v>
                </c:pt>
                <c:pt idx="2">
                  <c:v>1998年
(H10年）</c:v>
                </c:pt>
                <c:pt idx="3">
                  <c:v>2003年
(H15年）</c:v>
                </c:pt>
                <c:pt idx="4">
                  <c:v>2008年
(H20年）</c:v>
                </c:pt>
                <c:pt idx="5">
                  <c:v>2013年
(H25年）</c:v>
                </c:pt>
                <c:pt idx="6">
                  <c:v>2018年
(H30年）</c:v>
                </c:pt>
              </c:strCache>
            </c:strRef>
          </c:cat>
          <c:val>
            <c:numRef>
              <c:f>'[表データ.xlsx]5.空家'!$C$9:$I$9</c:f>
              <c:numCache>
                <c:formatCode>#,##0.0_ </c:formatCode>
                <c:ptCount val="7"/>
                <c:pt idx="0">
                  <c:v>255.8</c:v>
                </c:pt>
                <c:pt idx="1">
                  <c:v>244.7</c:v>
                </c:pt>
                <c:pt idx="2">
                  <c:v>372.1</c:v>
                </c:pt>
                <c:pt idx="3">
                  <c:v>450.8</c:v>
                </c:pt>
                <c:pt idx="4">
                  <c:v>433</c:v>
                </c:pt>
                <c:pt idx="5">
                  <c:v>450.59999999999997</c:v>
                </c:pt>
                <c:pt idx="6">
                  <c:v>489.7</c:v>
                </c:pt>
              </c:numCache>
            </c:numRef>
          </c:val>
          <c:extLst>
            <c:ext xmlns:c16="http://schemas.microsoft.com/office/drawing/2014/chart" uri="{C3380CC4-5D6E-409C-BE32-E72D297353CC}">
              <c16:uniqueId val="{00000001-8C28-4358-8E6D-B9B8230420C1}"/>
            </c:ext>
          </c:extLst>
        </c:ser>
        <c:ser>
          <c:idx val="3"/>
          <c:order val="3"/>
          <c:tx>
            <c:strRef>
              <c:f>'[表データ.xlsx]5.空家'!$A$10</c:f>
              <c:strCache>
                <c:ptCount val="1"/>
                <c:pt idx="0">
                  <c:v>その他の住宅</c:v>
                </c:pt>
              </c:strCache>
            </c:strRef>
          </c:tx>
          <c:spPr>
            <a:solidFill>
              <a:schemeClr val="bg1">
                <a:lumMod val="65000"/>
              </a:schemeClr>
            </a:solidFill>
            <a:ln w="6350">
              <a:solidFill>
                <a:schemeClr val="tx1"/>
              </a:solidFill>
            </a:ln>
            <a:effectLst/>
          </c:spPr>
          <c:invertIfNegative val="0"/>
          <c:dLbls>
            <c:numFmt formatCode="#,##0_);[Red]\(#,##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HGPｺﾞｼｯｸM" panose="020B0600000000000000" pitchFamily="50" charset="-128"/>
                    <a:ea typeface="HGPｺﾞｼｯｸM" panose="020B0600000000000000"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'[表データ.xlsx]5.空家'!$C$3:$I$3</c:f>
              <c:strCache>
                <c:ptCount val="7"/>
                <c:pt idx="0">
                  <c:v>1988年
(S63年）</c:v>
                </c:pt>
                <c:pt idx="1">
                  <c:v>1993年
(H5年）</c:v>
                </c:pt>
                <c:pt idx="2">
                  <c:v>1998年
(H10年）</c:v>
                </c:pt>
                <c:pt idx="3">
                  <c:v>2003年
(H15年）</c:v>
                </c:pt>
                <c:pt idx="4">
                  <c:v>2008年
(H20年）</c:v>
                </c:pt>
                <c:pt idx="5">
                  <c:v>2013年
(H25年）</c:v>
                </c:pt>
                <c:pt idx="6">
                  <c:v>2018年
(H30年）</c:v>
                </c:pt>
              </c:strCache>
            </c:strRef>
          </c:cat>
          <c:val>
            <c:numRef>
              <c:f>'[表データ.xlsx]5.空家'!$C$10:$I$10</c:f>
              <c:numCache>
                <c:formatCode>#,##0.0_ </c:formatCode>
                <c:ptCount val="7"/>
                <c:pt idx="0">
                  <c:v>91.3</c:v>
                </c:pt>
                <c:pt idx="1">
                  <c:v>104.7</c:v>
                </c:pt>
                <c:pt idx="2">
                  <c:v>106.7</c:v>
                </c:pt>
                <c:pt idx="3">
                  <c:v>129.4</c:v>
                </c:pt>
                <c:pt idx="4">
                  <c:v>176.7</c:v>
                </c:pt>
                <c:pt idx="5">
                  <c:v>214.4</c:v>
                </c:pt>
                <c:pt idx="6">
                  <c:v>209.2</c:v>
                </c:pt>
              </c:numCache>
            </c:numRef>
          </c:val>
          <c:extLst>
            <c:ext xmlns:c16="http://schemas.microsoft.com/office/drawing/2014/chart" uri="{C3380CC4-5D6E-409C-BE32-E72D297353CC}">
              <c16:uniqueId val="{00000002-8C28-4358-8E6D-B9B8230420C1}"/>
            </c:ext>
          </c:extLst>
        </c:ser>
        <c:dLbls>
          <c:dLblPos val="inBase"/>
          <c:showLegendKey val="0"/>
          <c:showVal val="1"/>
          <c:showCatName val="0"/>
          <c:showSerName val="0"/>
          <c:showPercent val="0"/>
          <c:showBubbleSize val="0"/>
        </c:dLbls>
        <c:gapWidth val="150"/>
        <c:overlap val="100"/>
        <c:axId val="710677112"/>
        <c:axId val="710677752"/>
      </c:barChart>
      <c:barChart>
        <c:barDir val="col"/>
        <c:grouping val="stacked"/>
        <c:varyColors val="0"/>
        <c:ser>
          <c:idx val="0"/>
          <c:order val="0"/>
          <c:tx>
            <c:strRef>
              <c:f>'[表データ.xlsx]5.空家'!$A$7</c:f>
              <c:strCache>
                <c:ptCount val="1"/>
                <c:pt idx="0">
                  <c:v>空家数</c:v>
                </c:pt>
              </c:strCache>
            </c:strRef>
          </c:tx>
          <c:spPr>
            <a:noFill/>
            <a:ln w="6350">
              <a:noFill/>
            </a:ln>
            <a:effectLst/>
          </c:spPr>
          <c:invertIfNegative val="0"/>
          <c:dLbls>
            <c:dLbl>
              <c:idx val="0"/>
              <c:layout>
                <c:manualLayout>
                  <c:x val="-2.3266070247774853E-3"/>
                  <c:y val="0.53213088988260493"/>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8C28-4358-8E6D-B9B8230420C1}"/>
                </c:ext>
              </c:extLst>
            </c:dLbl>
            <c:dLbl>
              <c:idx val="1"/>
              <c:layout>
                <c:manualLayout>
                  <c:x val="8.4293228804666959E-5"/>
                  <c:y val="0.53213088988260493"/>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8C28-4358-8E6D-B9B8230420C1}"/>
                </c:ext>
              </c:extLst>
            </c:dLbl>
            <c:dLbl>
              <c:idx val="2"/>
              <c:layout>
                <c:manualLayout>
                  <c:x val="-2.3266070247774631E-3"/>
                  <c:y val="0.43409162374125038"/>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8C28-4358-8E6D-B9B8230420C1}"/>
                </c:ext>
              </c:extLst>
            </c:dLbl>
            <c:dLbl>
              <c:idx val="3"/>
              <c:layout>
                <c:manualLayout>
                  <c:x val="-4.7376971279741061E-3"/>
                  <c:y val="0.35239223529012159"/>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8C28-4358-8E6D-B9B8230420C1}"/>
                </c:ext>
              </c:extLst>
            </c:dLbl>
            <c:dLbl>
              <c:idx val="4"/>
              <c:layout>
                <c:manualLayout>
                  <c:x val="8.4483078419091883E-5"/>
                  <c:y val="0.33605235759989577"/>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8C28-4358-8E6D-B9B8230420C1}"/>
                </c:ext>
              </c:extLst>
            </c:dLbl>
            <c:dLbl>
              <c:idx val="5"/>
              <c:layout>
                <c:manualLayout>
                  <c:x val="7.3177533880086684E-3"/>
                  <c:y val="0.30010462668139914"/>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8C28-4358-8E6D-B9B8230420C1}"/>
                </c:ext>
              </c:extLst>
            </c:dLbl>
            <c:dLbl>
              <c:idx val="6"/>
              <c:layout>
                <c:manualLayout>
                  <c:x val="-2.3266070247774631E-3"/>
                  <c:y val="0.28049677345312823"/>
                </c:manualLayout>
              </c:layout>
              <c:dLblPos val="ct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8C28-4358-8E6D-B9B8230420C1}"/>
                </c:ext>
              </c:extLst>
            </c:dLbl>
            <c:numFmt formatCode="#,##0_);[Red]\(#,##0\)" sourceLinked="0"/>
            <c:spPr>
              <a:noFill/>
              <a:ln>
                <a:noFill/>
              </a:ln>
              <a:effectLst/>
            </c:spPr>
            <c:txPr>
              <a:bodyPr rot="0" spcFirstLastPara="1" vertOverflow="ellipsis" vert="horz" wrap="square" anchor="ctr" anchorCtr="1"/>
              <a:lstStyle/>
              <a:p>
                <a:pPr>
                  <a:defRPr sz="800" b="1" i="0" u="sng" strike="noStrike" kern="1200" baseline="0">
                    <a:solidFill>
                      <a:schemeClr val="tx1"/>
                    </a:solidFill>
                    <a:latin typeface="HGPｺﾞｼｯｸM" panose="020B0600000000000000" pitchFamily="50" charset="-128"/>
                    <a:ea typeface="HGPｺﾞｼｯｸM" panose="020B0600000000000000" pitchFamily="50" charset="-128"/>
                    <a:cs typeface="+mn-cs"/>
                  </a:defRPr>
                </a:pPr>
                <a:endParaRPr lang="ja-JP"/>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'[表データ.xlsx]5.空家'!$C$3:$I$3</c:f>
              <c:strCache>
                <c:ptCount val="7"/>
                <c:pt idx="0">
                  <c:v>1988年
(S63年）</c:v>
                </c:pt>
                <c:pt idx="1">
                  <c:v>1993年
(H5年）</c:v>
                </c:pt>
                <c:pt idx="2">
                  <c:v>1998年
(H10年）</c:v>
                </c:pt>
                <c:pt idx="3">
                  <c:v>2003年
(H15年）</c:v>
                </c:pt>
                <c:pt idx="4">
                  <c:v>2008年
(H20年）</c:v>
                </c:pt>
                <c:pt idx="5">
                  <c:v>2013年
(H25年）</c:v>
                </c:pt>
                <c:pt idx="6">
                  <c:v>2018年
(H30年）</c:v>
                </c:pt>
              </c:strCache>
            </c:strRef>
          </c:cat>
          <c:val>
            <c:numRef>
              <c:f>'[表データ.xlsx]5.空家'!$C$7:$I$7</c:f>
              <c:numCache>
                <c:formatCode>#,##0.0_ </c:formatCode>
                <c:ptCount val="7"/>
                <c:pt idx="0">
                  <c:v>364.2</c:v>
                </c:pt>
                <c:pt idx="1">
                  <c:v>369.4</c:v>
                </c:pt>
                <c:pt idx="2">
                  <c:v>501.3</c:v>
                </c:pt>
                <c:pt idx="3">
                  <c:v>603.29999999999995</c:v>
                </c:pt>
                <c:pt idx="4">
                  <c:v>625.1</c:v>
                </c:pt>
                <c:pt idx="5">
                  <c:v>678.8</c:v>
                </c:pt>
                <c:pt idx="6">
                  <c:v>709.4</c:v>
                </c:pt>
              </c:numCache>
            </c:numRef>
          </c:val>
          <c:extLst>
            <c:ext xmlns:c16="http://schemas.microsoft.com/office/drawing/2014/chart" uri="{C3380CC4-5D6E-409C-BE32-E72D297353CC}">
              <c16:uniqueId val="{0000000A-8C28-4358-8E6D-B9B8230420C1}"/>
            </c:ext>
          </c:extLst>
        </c:ser>
        <c:dLbls>
          <c:dLblPos val="inBase"/>
          <c:showLegendKey val="0"/>
          <c:showVal val="1"/>
          <c:showCatName val="0"/>
          <c:showSerName val="0"/>
          <c:showPercent val="0"/>
          <c:showBubbleSize val="0"/>
        </c:dLbls>
        <c:gapWidth val="150"/>
        <c:overlap val="100"/>
        <c:axId val="575599184"/>
        <c:axId val="575597904"/>
      </c:barChart>
      <c:lineChart>
        <c:grouping val="standard"/>
        <c:varyColors val="0"/>
        <c:ser>
          <c:idx val="4"/>
          <c:order val="4"/>
          <c:tx>
            <c:strRef>
              <c:f>'[表データ.xlsx]5.空家'!$A$11</c:f>
              <c:strCache>
                <c:ptCount val="1"/>
                <c:pt idx="0">
                  <c:v>空き家率</c:v>
                </c:pt>
              </c:strCache>
            </c:strRef>
          </c:tx>
          <c:spPr>
            <a:ln w="28575" cap="rnd">
              <a:solidFill>
                <a:schemeClr val="bg1">
                  <a:lumMod val="50000"/>
                </a:schemeClr>
              </a:solidFill>
              <a:round/>
            </a:ln>
            <a:effectLst/>
          </c:spPr>
          <c:marker>
            <c:symbol val="circle"/>
            <c:size val="5"/>
            <c:spPr>
              <a:solidFill>
                <a:schemeClr val="tx1"/>
              </a:solidFill>
              <a:ln w="9525">
                <a:solidFill>
                  <a:schemeClr val="tx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HGPｺﾞｼｯｸM" panose="020B0600000000000000" pitchFamily="50" charset="-128"/>
                    <a:ea typeface="HGPｺﾞｼｯｸM" panose="020B0600000000000000"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'[表データ.xlsx]5.空家'!$C$3:$I$3</c:f>
              <c:strCache>
                <c:ptCount val="7"/>
                <c:pt idx="0">
                  <c:v>1988年
(S63年）</c:v>
                </c:pt>
                <c:pt idx="1">
                  <c:v>1993年
(H5年）</c:v>
                </c:pt>
                <c:pt idx="2">
                  <c:v>1998年
(H10年）</c:v>
                </c:pt>
                <c:pt idx="3">
                  <c:v>2003年
(H15年）</c:v>
                </c:pt>
                <c:pt idx="4">
                  <c:v>2008年
(H20年）</c:v>
                </c:pt>
                <c:pt idx="5">
                  <c:v>2013年
(H25年）</c:v>
                </c:pt>
                <c:pt idx="6">
                  <c:v>2018年
(H30年）</c:v>
                </c:pt>
              </c:strCache>
            </c:strRef>
          </c:cat>
          <c:val>
            <c:numRef>
              <c:f>'[表データ.xlsx]5.空家'!$C$11:$I$11</c:f>
              <c:numCache>
                <c:formatCode>0.0%</c:formatCode>
                <c:ptCount val="7"/>
                <c:pt idx="0">
                  <c:v>0.11031015265325902</c:v>
                </c:pt>
                <c:pt idx="1">
                  <c:v>0.10561527904849038</c:v>
                </c:pt>
                <c:pt idx="2">
                  <c:v>0.13012329656067489</c:v>
                </c:pt>
                <c:pt idx="3">
                  <c:v>0.14604919143991477</c:v>
                </c:pt>
                <c:pt idx="4">
                  <c:v>0.14383341003221353</c:v>
                </c:pt>
                <c:pt idx="5">
                  <c:v>0.148015699956389</c:v>
                </c:pt>
                <c:pt idx="6">
                  <c:v>0.15157471902910133</c:v>
                </c:pt>
              </c:numCache>
            </c:numRef>
          </c:val>
          <c:smooth val="0"/>
          <c:extLst>
            <c:ext xmlns:c16="http://schemas.microsoft.com/office/drawing/2014/chart" uri="{C3380CC4-5D6E-409C-BE32-E72D297353CC}">
              <c16:uniqueId val="{0000000B-8C28-4358-8E6D-B9B8230420C1}"/>
            </c:ext>
          </c:extLst>
        </c:ser>
        <c:dLbls>
          <c:showLegendKey val="0"/>
          <c:showVal val="1"/>
          <c:showCatName val="0"/>
          <c:showSerName val="0"/>
          <c:showPercent val="0"/>
          <c:showBubbleSize val="0"/>
        </c:dLbls>
        <c:marker val="1"/>
        <c:smooth val="0"/>
        <c:axId val="575599184"/>
        <c:axId val="575597904"/>
      </c:lineChart>
      <c:catAx>
        <c:axId val="710677112"/>
        <c:scaling>
          <c:orientation val="minMax"/>
        </c:scaling>
        <c:delete val="0"/>
        <c:axPos val="b"/>
        <c:title>
          <c:tx>
            <c:rich>
              <a:bodyPr rot="0" spcFirstLastPara="1" vertOverflow="ellipsis" vert="horz" wrap="square" anchor="ctr" anchorCtr="1"/>
              <a:lstStyle/>
              <a:p>
                <a:pPr>
                  <a:defRPr sz="900" b="0" i="0" u="none" strike="noStrike" kern="1200" baseline="0">
                    <a:solidFill>
                      <a:schemeClr val="tx1"/>
                    </a:solidFill>
                    <a:latin typeface="HGPｺﾞｼｯｸM" panose="020B0600000000000000" pitchFamily="50" charset="-128"/>
                    <a:ea typeface="HGPｺﾞｼｯｸM" panose="020B0600000000000000" pitchFamily="50" charset="-128"/>
                    <a:cs typeface="+mn-cs"/>
                  </a:defRPr>
                </a:pPr>
                <a:r>
                  <a:rPr lang="en-US"/>
                  <a:t>(</a:t>
                </a:r>
                <a:r>
                  <a:rPr lang="ja-JP"/>
                  <a:t>千戸</a:t>
                </a:r>
                <a:r>
                  <a:rPr lang="en-US"/>
                  <a:t>)</a:t>
                </a:r>
                <a:endParaRPr lang="ja-JP"/>
              </a:p>
            </c:rich>
          </c:tx>
          <c:layout>
            <c:manualLayout>
              <c:xMode val="edge"/>
              <c:yMode val="edge"/>
              <c:x val="0"/>
              <c:y val="0.1797381399506664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HGPｺﾞｼｯｸM" panose="020B0600000000000000" pitchFamily="50" charset="-128"/>
                  <a:ea typeface="HGPｺﾞｼｯｸM" panose="020B0600000000000000" pitchFamily="50" charset="-128"/>
                  <a:cs typeface="+mn-cs"/>
                </a:defRPr>
              </a:pPr>
              <a:endParaRPr lang="ja-JP"/>
            </a:p>
          </c:txPr>
        </c:title>
        <c:numFmt formatCode="General" sourceLinked="1"/>
        <c:majorTickMark val="out"/>
        <c:minorTickMark val="none"/>
        <c:tickLblPos val="nextTo"/>
        <c:spPr>
          <a:noFill/>
          <a:ln w="635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HGPｺﾞｼｯｸM" panose="020B0600000000000000" pitchFamily="50" charset="-128"/>
                <a:ea typeface="HGPｺﾞｼｯｸM" panose="020B0600000000000000" pitchFamily="50" charset="-128"/>
                <a:cs typeface="+mn-cs"/>
              </a:defRPr>
            </a:pPr>
            <a:endParaRPr lang="ja-JP"/>
          </a:p>
        </c:txPr>
        <c:crossAx val="710677752"/>
        <c:crosses val="autoZero"/>
        <c:auto val="1"/>
        <c:lblAlgn val="ctr"/>
        <c:lblOffset val="100"/>
        <c:noMultiLvlLbl val="0"/>
      </c:catAx>
      <c:valAx>
        <c:axId val="710677752"/>
        <c:scaling>
          <c:orientation val="minMax"/>
          <c:max val="800"/>
          <c:min val="0"/>
        </c:scaling>
        <c:delete val="0"/>
        <c:axPos val="l"/>
        <c:majorGridlines>
          <c:spPr>
            <a:ln w="6350" cap="flat" cmpd="sng" algn="ctr">
              <a:solidFill>
                <a:schemeClr val="bg1">
                  <a:lumMod val="75000"/>
                </a:schemeClr>
              </a:solidFill>
              <a:round/>
            </a:ln>
            <a:effectLst/>
          </c:spPr>
        </c:majorGridlines>
        <c:numFmt formatCode="#,##0_ " sourceLinked="0"/>
        <c:majorTickMark val="out"/>
        <c:minorTickMark val="none"/>
        <c:tickLblPos val="nextTo"/>
        <c:spPr>
          <a:noFill/>
          <a:ln w="6350">
            <a:solidFill>
              <a:sysClr val="windowText" lastClr="000000"/>
            </a:solidFill>
          </a:ln>
          <a:effectLst/>
        </c:spPr>
        <c:txPr>
          <a:bodyPr rot="-60000000" spcFirstLastPara="1" vertOverflow="ellipsis" vert="horz" wrap="square" anchor="ctr" anchorCtr="1"/>
          <a:lstStyle/>
          <a:p>
            <a:pPr>
              <a:defRPr sz="900" b="0" i="0" u="none" strike="noStrike" kern="1200" baseline="0">
                <a:solidFill>
                  <a:schemeClr val="tx1"/>
                </a:solidFill>
                <a:latin typeface="HGPｺﾞｼｯｸM" panose="020B0600000000000000" pitchFamily="50" charset="-128"/>
                <a:ea typeface="HGPｺﾞｼｯｸM" panose="020B0600000000000000" pitchFamily="50" charset="-128"/>
                <a:cs typeface="+mn-cs"/>
              </a:defRPr>
            </a:pPr>
            <a:endParaRPr lang="ja-JP"/>
          </a:p>
        </c:txPr>
        <c:crossAx val="710677112"/>
        <c:crosses val="autoZero"/>
        <c:crossBetween val="between"/>
        <c:majorUnit val="100"/>
      </c:valAx>
      <c:valAx>
        <c:axId val="575597904"/>
        <c:scaling>
          <c:orientation val="minMax"/>
          <c:max val="0.16000000000000003"/>
        </c:scaling>
        <c:delete val="0"/>
        <c:axPos val="r"/>
        <c:numFmt formatCode="0%" sourceLinked="0"/>
        <c:majorTickMark val="out"/>
        <c:minorTickMark val="none"/>
        <c:tickLblPos val="nextTo"/>
        <c:spPr>
          <a:noFill/>
          <a:ln w="6350">
            <a:solidFill>
              <a:sysClr val="windowText" lastClr="000000"/>
            </a:solidFill>
          </a:ln>
          <a:effectLst/>
        </c:spPr>
        <c:txPr>
          <a:bodyPr rot="-60000000" spcFirstLastPara="1" vertOverflow="ellipsis" vert="horz" wrap="square" anchor="ctr" anchorCtr="1"/>
          <a:lstStyle/>
          <a:p>
            <a:pPr>
              <a:defRPr sz="900" b="0" i="0" u="none" strike="noStrike" kern="1200" baseline="0">
                <a:solidFill>
                  <a:schemeClr val="tx1"/>
                </a:solidFill>
                <a:latin typeface="HGPｺﾞｼｯｸM" panose="020B0600000000000000" pitchFamily="50" charset="-128"/>
                <a:ea typeface="HGPｺﾞｼｯｸM" panose="020B0600000000000000" pitchFamily="50" charset="-128"/>
                <a:cs typeface="+mn-cs"/>
              </a:defRPr>
            </a:pPr>
            <a:endParaRPr lang="ja-JP"/>
          </a:p>
        </c:txPr>
        <c:crossAx val="575599184"/>
        <c:crosses val="max"/>
        <c:crossBetween val="between"/>
      </c:valAx>
      <c:catAx>
        <c:axId val="575599184"/>
        <c:scaling>
          <c:orientation val="minMax"/>
        </c:scaling>
        <c:delete val="1"/>
        <c:axPos val="b"/>
        <c:numFmt formatCode="General" sourceLinked="1"/>
        <c:majorTickMark val="out"/>
        <c:minorTickMark val="none"/>
        <c:tickLblPos val="nextTo"/>
        <c:crossAx val="575597904"/>
        <c:crosses val="autoZero"/>
        <c:auto val="1"/>
        <c:lblAlgn val="ctr"/>
        <c:lblOffset val="100"/>
        <c:noMultiLvlLbl val="0"/>
      </c:catAx>
      <c:spPr>
        <a:noFill/>
        <a:ln>
          <a:noFill/>
        </a:ln>
        <a:effectLst/>
      </c:spPr>
    </c:plotArea>
    <c:legend>
      <c:legendPos val="b"/>
      <c:legendEntry>
        <c:idx val="3"/>
        <c:delete val="1"/>
      </c:legendEntry>
      <c:layout>
        <c:manualLayout>
          <c:xMode val="edge"/>
          <c:yMode val="edge"/>
          <c:x val="7.7162425675504465E-2"/>
          <c:y val="5.319597039741792E-2"/>
          <c:w val="0.83282355547700004"/>
          <c:h val="9.7573772617864554E-2"/>
        </c:manualLayout>
      </c:layout>
      <c:overlay val="0"/>
      <c:spPr>
        <a:solidFill>
          <a:schemeClr val="bg1"/>
        </a:solidFill>
        <a:ln w="3175">
          <a:solidFill>
            <a:schemeClr val="tx1"/>
          </a:solidFill>
        </a:ln>
        <a:effectLst/>
      </c:spPr>
      <c:txPr>
        <a:bodyPr rot="0" spcFirstLastPara="1" vertOverflow="ellipsis" vert="horz" wrap="square" anchor="ctr" anchorCtr="1"/>
        <a:lstStyle/>
        <a:p>
          <a:pPr>
            <a:defRPr sz="900" b="0" i="0" u="none" strike="noStrike" kern="1200" baseline="0">
              <a:solidFill>
                <a:schemeClr val="tx1"/>
              </a:solidFill>
              <a:latin typeface="HGPｺﾞｼｯｸM" panose="020B0600000000000000" pitchFamily="50" charset="-128"/>
              <a:ea typeface="HGPｺﾞｼｯｸM" panose="020B0600000000000000" pitchFamily="50" charset="-128"/>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900">
          <a:solidFill>
            <a:schemeClr val="tx1"/>
          </a:solidFill>
          <a:latin typeface="HGPｺﾞｼｯｸM" panose="020B0600000000000000" pitchFamily="50" charset="-128"/>
          <a:ea typeface="HGPｺﾞｼｯｸM" panose="020B0600000000000000" pitchFamily="50" charset="-128"/>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131009142025668E-2"/>
          <c:y val="0.20602313599688932"/>
          <c:w val="0.85811434925216024"/>
          <c:h val="0.67382018424167567"/>
        </c:manualLayout>
      </c:layout>
      <c:barChart>
        <c:barDir val="col"/>
        <c:grouping val="clustered"/>
        <c:varyColors val="0"/>
        <c:ser>
          <c:idx val="0"/>
          <c:order val="0"/>
          <c:tx>
            <c:strRef>
              <c:f>'[表データ.xlsx]4.民間賃貸住宅の比率'!$A$4</c:f>
              <c:strCache>
                <c:ptCount val="1"/>
                <c:pt idx="0">
                  <c:v>住宅総数</c:v>
                </c:pt>
              </c:strCache>
            </c:strRef>
          </c:tx>
          <c:spPr>
            <a:solidFill>
              <a:schemeClr val="bg1">
                <a:lumMod val="75000"/>
              </a:schemeClr>
            </a:solidFill>
            <a:ln w="6350">
              <a:solidFill>
                <a:sysClr val="windowText" lastClr="000000"/>
              </a:solidFill>
            </a:ln>
            <a:effectLst/>
          </c:spPr>
          <c:invertIfNegative val="0"/>
          <c:dLbls>
            <c:numFmt formatCode="#,##0_);[Red]\(#,##0\)" sourceLinked="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HGPｺﾞｼｯｸM" panose="020B0600000000000000" pitchFamily="50" charset="-128"/>
                    <a:ea typeface="HGPｺﾞｼｯｸM" panose="020B0600000000000000" pitchFamily="50"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'[表データ.xlsx]4.民間賃貸住宅の比率'!$G$3:$N$3</c:f>
              <c:strCache>
                <c:ptCount val="8"/>
                <c:pt idx="0">
                  <c:v>1983年
(S58年）</c:v>
                </c:pt>
                <c:pt idx="1">
                  <c:v>1988年
(S63年）</c:v>
                </c:pt>
                <c:pt idx="2">
                  <c:v>1993年
(H5年）</c:v>
                </c:pt>
                <c:pt idx="3">
                  <c:v>1998年
(H10年）</c:v>
                </c:pt>
                <c:pt idx="4">
                  <c:v>2003年
(H15年）</c:v>
                </c:pt>
                <c:pt idx="5">
                  <c:v>2008年
(H20年）</c:v>
                </c:pt>
                <c:pt idx="6">
                  <c:v>2013年
(H25年）</c:v>
                </c:pt>
                <c:pt idx="7">
                  <c:v>2018年
(H30年）</c:v>
                </c:pt>
              </c:strCache>
            </c:strRef>
          </c:cat>
          <c:val>
            <c:numRef>
              <c:f>'[表データ.xlsx]4.民間賃貸住宅の比率'!$G$4:$N$4</c:f>
              <c:numCache>
                <c:formatCode>#,##0.0_ </c:formatCode>
                <c:ptCount val="8"/>
                <c:pt idx="0">
                  <c:v>3053.7</c:v>
                </c:pt>
                <c:pt idx="1">
                  <c:v>3301.6</c:v>
                </c:pt>
                <c:pt idx="2">
                  <c:v>3497.6</c:v>
                </c:pt>
                <c:pt idx="3">
                  <c:v>3852.5</c:v>
                </c:pt>
                <c:pt idx="4">
                  <c:v>4130.8</c:v>
                </c:pt>
                <c:pt idx="5">
                  <c:v>4346</c:v>
                </c:pt>
                <c:pt idx="6">
                  <c:v>4586</c:v>
                </c:pt>
                <c:pt idx="7">
                  <c:v>4680.2</c:v>
                </c:pt>
              </c:numCache>
            </c:numRef>
          </c:val>
          <c:extLst>
            <c:ext xmlns:c16="http://schemas.microsoft.com/office/drawing/2014/chart" uri="{C3380CC4-5D6E-409C-BE32-E72D297353CC}">
              <c16:uniqueId val="{00000000-D04F-43F3-814D-94AA5758BD1E}"/>
            </c:ext>
          </c:extLst>
        </c:ser>
        <c:ser>
          <c:idx val="1"/>
          <c:order val="1"/>
          <c:tx>
            <c:strRef>
              <c:f>'[表データ.xlsx]4.民間賃貸住宅の比率'!$A$5</c:f>
              <c:strCache>
                <c:ptCount val="1"/>
                <c:pt idx="0">
                  <c:v>持家</c:v>
                </c:pt>
              </c:strCache>
            </c:strRef>
          </c:tx>
          <c:spPr>
            <a:solidFill>
              <a:schemeClr val="bg1">
                <a:lumMod val="95000"/>
              </a:schemeClr>
            </a:solidFill>
            <a:ln w="6350">
              <a:solidFill>
                <a:sysClr val="windowText" lastClr="000000"/>
              </a:solidFill>
            </a:ln>
            <a:effectLst/>
          </c:spPr>
          <c:invertIfNegative val="0"/>
          <c:dLbls>
            <c:dLbl>
              <c:idx val="3"/>
              <c:layout>
                <c:manualLayout>
                  <c:x val="0"/>
                  <c:y val="-1.1619462599854757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D04F-43F3-814D-94AA5758BD1E}"/>
                </c:ext>
              </c:extLst>
            </c:dLbl>
            <c:numFmt formatCode="#,##0_);[Red]\(#,##0\)" sourceLinked="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HGPｺﾞｼｯｸM" panose="020B0600000000000000" pitchFamily="50" charset="-128"/>
                    <a:ea typeface="HGPｺﾞｼｯｸM" panose="020B0600000000000000" pitchFamily="50"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'[表データ.xlsx]4.民間賃貸住宅の比率'!$G$3:$N$3</c:f>
              <c:strCache>
                <c:ptCount val="8"/>
                <c:pt idx="0">
                  <c:v>1983年
(S58年）</c:v>
                </c:pt>
                <c:pt idx="1">
                  <c:v>1988年
(S63年）</c:v>
                </c:pt>
                <c:pt idx="2">
                  <c:v>1993年
(H5年）</c:v>
                </c:pt>
                <c:pt idx="3">
                  <c:v>1998年
(H10年）</c:v>
                </c:pt>
                <c:pt idx="4">
                  <c:v>2003年
(H15年）</c:v>
                </c:pt>
                <c:pt idx="5">
                  <c:v>2008年
(H20年）</c:v>
                </c:pt>
                <c:pt idx="6">
                  <c:v>2013年
(H25年）</c:v>
                </c:pt>
                <c:pt idx="7">
                  <c:v>2018年
(H30年）</c:v>
                </c:pt>
              </c:strCache>
            </c:strRef>
          </c:cat>
          <c:val>
            <c:numRef>
              <c:f>'[表データ.xlsx]4.民間賃貸住宅の比率'!$G$5:$N$5</c:f>
              <c:numCache>
                <c:formatCode>#,##0.0_ </c:formatCode>
                <c:ptCount val="8"/>
                <c:pt idx="0">
                  <c:v>1313.3</c:v>
                </c:pt>
                <c:pt idx="1">
                  <c:v>1410.4</c:v>
                </c:pt>
                <c:pt idx="2">
                  <c:v>1467.4</c:v>
                </c:pt>
                <c:pt idx="3">
                  <c:v>1631.4</c:v>
                </c:pt>
                <c:pt idx="4">
                  <c:v>1812.1</c:v>
                </c:pt>
                <c:pt idx="5">
                  <c:v>1951.8</c:v>
                </c:pt>
                <c:pt idx="6">
                  <c:v>2104.3000000000002</c:v>
                </c:pt>
                <c:pt idx="7">
                  <c:v>2160.9</c:v>
                </c:pt>
              </c:numCache>
            </c:numRef>
          </c:val>
          <c:extLst>
            <c:ext xmlns:c16="http://schemas.microsoft.com/office/drawing/2014/chart" uri="{C3380CC4-5D6E-409C-BE32-E72D297353CC}">
              <c16:uniqueId val="{00000002-D04F-43F3-814D-94AA5758BD1E}"/>
            </c:ext>
          </c:extLst>
        </c:ser>
        <c:ser>
          <c:idx val="3"/>
          <c:order val="2"/>
          <c:tx>
            <c:strRef>
              <c:f>'[表データ.xlsx]4.民間賃貸住宅の比率'!$A$6</c:f>
              <c:strCache>
                <c:ptCount val="1"/>
                <c:pt idx="0">
                  <c:v>借家</c:v>
                </c:pt>
              </c:strCache>
            </c:strRef>
          </c:tx>
          <c:spPr>
            <a:solidFill>
              <a:schemeClr val="tx1">
                <a:lumMod val="50000"/>
                <a:lumOff val="50000"/>
              </a:schemeClr>
            </a:solidFill>
            <a:ln w="6350">
              <a:solidFill>
                <a:schemeClr val="tx1"/>
              </a:solidFill>
            </a:ln>
            <a:effectLst/>
          </c:spPr>
          <c:invertIfNegative val="0"/>
          <c:dLbls>
            <c:dLbl>
              <c:idx val="0"/>
              <c:layout>
                <c:manualLayout>
                  <c:x val="0"/>
                  <c:y val="-2.6143790849673203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D04F-43F3-814D-94AA5758BD1E}"/>
                </c:ext>
              </c:extLst>
            </c:dLbl>
            <c:dLbl>
              <c:idx val="1"/>
              <c:layout>
                <c:manualLayout>
                  <c:x val="-3.6053336376693784E-17"/>
                  <c:y val="-2.3238925199709513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D04F-43F3-814D-94AA5758BD1E}"/>
                </c:ext>
              </c:extLst>
            </c:dLbl>
            <c:dLbl>
              <c:idx val="2"/>
              <c:layout>
                <c:manualLayout>
                  <c:x val="0"/>
                  <c:y val="-1.4524328249818553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D04F-43F3-814D-94AA5758BD1E}"/>
                </c:ext>
              </c:extLst>
            </c:dLbl>
            <c:dLbl>
              <c:idx val="3"/>
              <c:layout>
                <c:manualLayout>
                  <c:x val="0"/>
                  <c:y val="5.8097312999273783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D04F-43F3-814D-94AA5758BD1E}"/>
                </c:ext>
              </c:extLst>
            </c:dLbl>
            <c:numFmt formatCode="#,##0_);[Red]\(#,##0\)" sourceLinked="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HGPｺﾞｼｯｸM" panose="020B0600000000000000" pitchFamily="50" charset="-128"/>
                    <a:ea typeface="HGPｺﾞｼｯｸM" panose="020B0600000000000000" pitchFamily="50"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'[表データ.xlsx]4.民間賃貸住宅の比率'!$G$3:$N$3</c:f>
              <c:strCache>
                <c:ptCount val="8"/>
                <c:pt idx="0">
                  <c:v>1983年
(S58年）</c:v>
                </c:pt>
                <c:pt idx="1">
                  <c:v>1988年
(S63年）</c:v>
                </c:pt>
                <c:pt idx="2">
                  <c:v>1993年
(H5年）</c:v>
                </c:pt>
                <c:pt idx="3">
                  <c:v>1998年
(H10年）</c:v>
                </c:pt>
                <c:pt idx="4">
                  <c:v>2003年
(H15年）</c:v>
                </c:pt>
                <c:pt idx="5">
                  <c:v>2008年
(H20年）</c:v>
                </c:pt>
                <c:pt idx="6">
                  <c:v>2013年
(H25年）</c:v>
                </c:pt>
                <c:pt idx="7">
                  <c:v>2018年
(H30年）</c:v>
                </c:pt>
              </c:strCache>
            </c:strRef>
          </c:cat>
          <c:val>
            <c:numRef>
              <c:f>'[表データ.xlsx]4.民間賃貸住宅の比率'!$G$6:$N$6</c:f>
              <c:numCache>
                <c:formatCode>#,##0.0_ </c:formatCode>
                <c:ptCount val="8"/>
                <c:pt idx="0">
                  <c:v>1324.5</c:v>
                </c:pt>
                <c:pt idx="1">
                  <c:v>1393.1</c:v>
                </c:pt>
                <c:pt idx="2">
                  <c:v>1523.1</c:v>
                </c:pt>
                <c:pt idx="3">
                  <c:v>1591.9</c:v>
                </c:pt>
                <c:pt idx="4">
                  <c:v>1567.7</c:v>
                </c:pt>
                <c:pt idx="5">
                  <c:v>1575.1</c:v>
                </c:pt>
                <c:pt idx="6">
                  <c:v>1654.7</c:v>
                </c:pt>
                <c:pt idx="7">
                  <c:v>1627.4</c:v>
                </c:pt>
              </c:numCache>
            </c:numRef>
          </c:val>
          <c:extLst>
            <c:ext xmlns:c16="http://schemas.microsoft.com/office/drawing/2014/chart" uri="{C3380CC4-5D6E-409C-BE32-E72D297353CC}">
              <c16:uniqueId val="{00000007-D04F-43F3-814D-94AA5758BD1E}"/>
            </c:ext>
          </c:extLst>
        </c:ser>
        <c:ser>
          <c:idx val="4"/>
          <c:order val="3"/>
          <c:tx>
            <c:strRef>
              <c:f>'[表データ.xlsx]4.民間賃貸住宅の比率'!$A$7</c:f>
              <c:strCache>
                <c:ptCount val="1"/>
                <c:pt idx="0">
                  <c:v>民間賃貸住宅（借家の内数）</c:v>
                </c:pt>
              </c:strCache>
            </c:strRef>
          </c:tx>
          <c:spPr>
            <a:pattFill prst="wdUpDiag">
              <a:fgClr>
                <a:schemeClr val="tx1">
                  <a:lumMod val="75000"/>
                  <a:lumOff val="25000"/>
                </a:schemeClr>
              </a:fgClr>
              <a:bgClr>
                <a:schemeClr val="bg1"/>
              </a:bgClr>
            </a:pattFill>
            <a:ln w="6350">
              <a:solidFill>
                <a:schemeClr val="tx1"/>
              </a:solidFill>
            </a:ln>
            <a:effectLst/>
          </c:spPr>
          <c:invertIfNegative val="0"/>
          <c:dLbls>
            <c:numFmt formatCode="#,##0_);[Red]\(#,##0\)" sourceLinked="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HGPｺﾞｼｯｸM" panose="020B0600000000000000" pitchFamily="50" charset="-128"/>
                    <a:ea typeface="HGPｺﾞｼｯｸM" panose="020B0600000000000000" pitchFamily="50"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'[表データ.xlsx]4.民間賃貸住宅の比率'!$G$3:$N$3</c:f>
              <c:strCache>
                <c:ptCount val="8"/>
                <c:pt idx="0">
                  <c:v>1983年
(S58年）</c:v>
                </c:pt>
                <c:pt idx="1">
                  <c:v>1988年
(S63年）</c:v>
                </c:pt>
                <c:pt idx="2">
                  <c:v>1993年
(H5年）</c:v>
                </c:pt>
                <c:pt idx="3">
                  <c:v>1998年
(H10年）</c:v>
                </c:pt>
                <c:pt idx="4">
                  <c:v>2003年
(H15年）</c:v>
                </c:pt>
                <c:pt idx="5">
                  <c:v>2008年
(H20年）</c:v>
                </c:pt>
                <c:pt idx="6">
                  <c:v>2013年
(H25年）</c:v>
                </c:pt>
                <c:pt idx="7">
                  <c:v>2018年
(H30年）</c:v>
                </c:pt>
              </c:strCache>
            </c:strRef>
          </c:cat>
          <c:val>
            <c:numRef>
              <c:f>'[表データ.xlsx]4.民間賃貸住宅の比率'!$G$7:$N$7</c:f>
              <c:numCache>
                <c:formatCode>#,##0.0_ </c:formatCode>
                <c:ptCount val="8"/>
                <c:pt idx="0">
                  <c:v>874.6</c:v>
                </c:pt>
                <c:pt idx="1">
                  <c:v>947.1</c:v>
                </c:pt>
                <c:pt idx="2">
                  <c:v>1041.8</c:v>
                </c:pt>
                <c:pt idx="3">
                  <c:v>1133.3</c:v>
                </c:pt>
                <c:pt idx="4">
                  <c:v>1114.0999999999999</c:v>
                </c:pt>
                <c:pt idx="5">
                  <c:v>1146</c:v>
                </c:pt>
                <c:pt idx="6">
                  <c:v>1235.5</c:v>
                </c:pt>
                <c:pt idx="7">
                  <c:v>1249.5999999999999</c:v>
                </c:pt>
              </c:numCache>
            </c:numRef>
          </c:val>
          <c:extLst>
            <c:ext xmlns:c16="http://schemas.microsoft.com/office/drawing/2014/chart" uri="{C3380CC4-5D6E-409C-BE32-E72D297353CC}">
              <c16:uniqueId val="{00000008-D04F-43F3-814D-94AA5758BD1E}"/>
            </c:ext>
          </c:extLst>
        </c:ser>
        <c:dLbls>
          <c:dLblPos val="outEnd"/>
          <c:showLegendKey val="0"/>
          <c:showVal val="1"/>
          <c:showCatName val="0"/>
          <c:showSerName val="0"/>
          <c:showPercent val="0"/>
          <c:showBubbleSize val="0"/>
        </c:dLbls>
        <c:gapWidth val="150"/>
        <c:axId val="710677112"/>
        <c:axId val="710677752"/>
      </c:barChart>
      <c:lineChart>
        <c:grouping val="standard"/>
        <c:varyColors val="0"/>
        <c:ser>
          <c:idx val="2"/>
          <c:order val="4"/>
          <c:tx>
            <c:strRef>
              <c:f>'[表データ.xlsx]4.民間賃貸住宅の比率'!$A$8</c:f>
              <c:strCache>
                <c:ptCount val="1"/>
                <c:pt idx="0">
                  <c:v>住宅総数に占める民間賃貸住宅の比率</c:v>
                </c:pt>
              </c:strCache>
            </c:strRef>
          </c:tx>
          <c:spPr>
            <a:ln w="28575" cap="rnd">
              <a:solidFill>
                <a:schemeClr val="accent3"/>
              </a:solidFill>
              <a:round/>
            </a:ln>
            <a:effectLst/>
          </c:spPr>
          <c:marker>
            <c:symbol val="circle"/>
            <c:size val="5"/>
            <c:spPr>
              <a:solidFill>
                <a:schemeClr val="tx1"/>
              </a:solidFill>
              <a:ln w="9525">
                <a:solidFill>
                  <a:schemeClr val="tx1"/>
                </a:solidFill>
              </a:ln>
              <a:effectLst/>
            </c:spPr>
          </c:marker>
          <c:dLbls>
            <c:dLbl>
              <c:idx val="0"/>
              <c:layout>
                <c:manualLayout>
                  <c:x val="-1.7458326558737698E-2"/>
                  <c:y val="-3.732752360203345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D04F-43F3-814D-94AA5758BD1E}"/>
                </c:ext>
              </c:extLst>
            </c:dLbl>
            <c:dLbl>
              <c:idx val="1"/>
              <c:layout>
                <c:manualLayout>
                  <c:x val="-2.3358031573486943E-2"/>
                  <c:y val="-3.732752360203345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D04F-43F3-814D-94AA5758BD1E}"/>
                </c:ext>
              </c:extLst>
            </c:dLbl>
            <c:dLbl>
              <c:idx val="2"/>
              <c:layout>
                <c:manualLayout>
                  <c:x val="-2.7291168249986449E-2"/>
                  <c:y val="-3.732752360203340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D04F-43F3-814D-94AA5758BD1E}"/>
                </c:ext>
              </c:extLst>
            </c:dLbl>
            <c:dLbl>
              <c:idx val="3"/>
              <c:layout>
                <c:manualLayout>
                  <c:x val="-2.5324599911736769E-2"/>
                  <c:y val="-3.732752360203340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D04F-43F3-814D-94AA5758BD1E}"/>
                </c:ext>
              </c:extLst>
            </c:dLbl>
            <c:dLbl>
              <c:idx val="4"/>
              <c:layout>
                <c:manualLayout>
                  <c:x val="-2.9257736588236206E-2"/>
                  <c:y val="-3.732752360203345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D04F-43F3-814D-94AA5758BD1E}"/>
                </c:ext>
              </c:extLst>
            </c:dLbl>
            <c:dLbl>
              <c:idx val="5"/>
              <c:layout>
                <c:manualLayout>
                  <c:x val="-3.1224304926486032E-2"/>
                  <c:y val="-3.7327523602033459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D04F-43F3-814D-94AA5758BD1E}"/>
                </c:ext>
              </c:extLst>
            </c:dLbl>
            <c:dLbl>
              <c:idx val="6"/>
              <c:layout>
                <c:manualLayout>
                  <c:x val="-2.9257736588236348E-2"/>
                  <c:y val="-3.7327523602033515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D04F-43F3-814D-94AA5758BD1E}"/>
                </c:ext>
              </c:extLst>
            </c:dLbl>
            <c:dLbl>
              <c:idx val="7"/>
              <c:layout>
                <c:manualLayout>
                  <c:x val="-3.1224304926486104E-2"/>
                  <c:y val="-3.7327523602033404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0-D04F-43F3-814D-94AA5758BD1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HGPｺﾞｼｯｸM" panose="020B0600000000000000" pitchFamily="50" charset="-128"/>
                    <a:ea typeface="HGPｺﾞｼｯｸM" panose="020B0600000000000000"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'[表データ.xlsx]4.民間賃貸住宅の比率'!$G$3:$N$3</c:f>
              <c:strCache>
                <c:ptCount val="8"/>
                <c:pt idx="0">
                  <c:v>1983年
(S58年）</c:v>
                </c:pt>
                <c:pt idx="1">
                  <c:v>1988年
(S63年）</c:v>
                </c:pt>
                <c:pt idx="2">
                  <c:v>1993年
(H5年）</c:v>
                </c:pt>
                <c:pt idx="3">
                  <c:v>1998年
(H10年）</c:v>
                </c:pt>
                <c:pt idx="4">
                  <c:v>2003年
(H15年）</c:v>
                </c:pt>
                <c:pt idx="5">
                  <c:v>2008年
(H20年）</c:v>
                </c:pt>
                <c:pt idx="6">
                  <c:v>2013年
(H25年）</c:v>
                </c:pt>
                <c:pt idx="7">
                  <c:v>2018年
(H30年）</c:v>
                </c:pt>
              </c:strCache>
            </c:strRef>
          </c:cat>
          <c:val>
            <c:numRef>
              <c:f>'[表データ.xlsx]4.民間賃貸住宅の比率'!$G$8:$N$8</c:f>
              <c:numCache>
                <c:formatCode>0.0%</c:formatCode>
                <c:ptCount val="8"/>
                <c:pt idx="0">
                  <c:v>0.28640665422274619</c:v>
                </c:pt>
                <c:pt idx="1">
                  <c:v>0.28686091591955415</c:v>
                </c:pt>
                <c:pt idx="2">
                  <c:v>0.29786139066788653</c:v>
                </c:pt>
                <c:pt idx="3">
                  <c:v>0.29417261518494481</c:v>
                </c:pt>
                <c:pt idx="4">
                  <c:v>0.26970562602885634</c:v>
                </c:pt>
                <c:pt idx="5">
                  <c:v>0.26369075011504833</c:v>
                </c:pt>
                <c:pt idx="6">
                  <c:v>0.2694068905364152</c:v>
                </c:pt>
                <c:pt idx="7">
                  <c:v>0.26699713687449256</c:v>
                </c:pt>
              </c:numCache>
            </c:numRef>
          </c:val>
          <c:smooth val="0"/>
          <c:extLst>
            <c:ext xmlns:c16="http://schemas.microsoft.com/office/drawing/2014/chart" uri="{C3380CC4-5D6E-409C-BE32-E72D297353CC}">
              <c16:uniqueId val="{00000011-D04F-43F3-814D-94AA5758BD1E}"/>
            </c:ext>
          </c:extLst>
        </c:ser>
        <c:dLbls>
          <c:showLegendKey val="0"/>
          <c:showVal val="1"/>
          <c:showCatName val="0"/>
          <c:showSerName val="0"/>
          <c:showPercent val="0"/>
          <c:showBubbleSize val="0"/>
        </c:dLbls>
        <c:marker val="1"/>
        <c:smooth val="0"/>
        <c:axId val="638267536"/>
        <c:axId val="608979888"/>
      </c:lineChart>
      <c:catAx>
        <c:axId val="710677112"/>
        <c:scaling>
          <c:orientation val="minMax"/>
        </c:scaling>
        <c:delete val="0"/>
        <c:axPos val="b"/>
        <c:title>
          <c:tx>
            <c:rich>
              <a:bodyPr rot="0" spcFirstLastPara="1" vertOverflow="ellipsis" vert="horz" wrap="square" anchor="ctr" anchorCtr="1"/>
              <a:lstStyle/>
              <a:p>
                <a:pPr>
                  <a:defRPr sz="900" b="0" i="0" u="none" strike="noStrike" kern="1200" baseline="0">
                    <a:solidFill>
                      <a:schemeClr val="tx1"/>
                    </a:solidFill>
                    <a:latin typeface="HGPｺﾞｼｯｸM" panose="020B0600000000000000" pitchFamily="50" charset="-128"/>
                    <a:ea typeface="HGPｺﾞｼｯｸM" panose="020B0600000000000000" pitchFamily="50" charset="-128"/>
                    <a:cs typeface="+mn-cs"/>
                  </a:defRPr>
                </a:pPr>
                <a:r>
                  <a:rPr lang="en-US"/>
                  <a:t>(</a:t>
                </a:r>
                <a:r>
                  <a:rPr lang="ja-JP"/>
                  <a:t>千戸</a:t>
                </a:r>
                <a:r>
                  <a:rPr lang="en-US"/>
                  <a:t>)</a:t>
                </a:r>
                <a:endParaRPr lang="ja-JP"/>
              </a:p>
            </c:rich>
          </c:tx>
          <c:layout>
            <c:manualLayout>
              <c:xMode val="edge"/>
              <c:yMode val="edge"/>
              <c:x val="2.359882005899705E-2"/>
              <c:y val="0.1383436547555738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HGPｺﾞｼｯｸM" panose="020B0600000000000000" pitchFamily="50" charset="-128"/>
                  <a:ea typeface="HGPｺﾞｼｯｸM" panose="020B0600000000000000" pitchFamily="50" charset="-128"/>
                  <a:cs typeface="+mn-cs"/>
                </a:defRPr>
              </a:pPr>
              <a:endParaRPr lang="ja-JP"/>
            </a:p>
          </c:txPr>
        </c:title>
        <c:numFmt formatCode="General" sourceLinked="1"/>
        <c:majorTickMark val="out"/>
        <c:minorTickMark val="none"/>
        <c:tickLblPos val="nextTo"/>
        <c:spPr>
          <a:noFill/>
          <a:ln w="635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HGPｺﾞｼｯｸM" panose="020B0600000000000000" pitchFamily="50" charset="-128"/>
                <a:ea typeface="HGPｺﾞｼｯｸM" panose="020B0600000000000000" pitchFamily="50" charset="-128"/>
                <a:cs typeface="+mn-cs"/>
              </a:defRPr>
            </a:pPr>
            <a:endParaRPr lang="ja-JP"/>
          </a:p>
        </c:txPr>
        <c:crossAx val="710677752"/>
        <c:crosses val="autoZero"/>
        <c:auto val="1"/>
        <c:lblAlgn val="ctr"/>
        <c:lblOffset val="100"/>
        <c:noMultiLvlLbl val="0"/>
      </c:catAx>
      <c:valAx>
        <c:axId val="710677752"/>
        <c:scaling>
          <c:orientation val="minMax"/>
        </c:scaling>
        <c:delete val="0"/>
        <c:axPos val="l"/>
        <c:majorGridlines>
          <c:spPr>
            <a:ln w="6350" cap="flat" cmpd="sng" algn="ctr">
              <a:solidFill>
                <a:schemeClr val="bg1">
                  <a:lumMod val="75000"/>
                </a:schemeClr>
              </a:solidFill>
              <a:round/>
            </a:ln>
            <a:effectLst/>
          </c:spPr>
        </c:majorGridlines>
        <c:numFmt formatCode="#,##0_ " sourceLinked="0"/>
        <c:majorTickMark val="out"/>
        <c:minorTickMark val="none"/>
        <c:tickLblPos val="nextTo"/>
        <c:spPr>
          <a:noFill/>
          <a:ln w="6350">
            <a:solidFill>
              <a:sysClr val="windowText" lastClr="000000"/>
            </a:solidFill>
          </a:ln>
          <a:effectLst/>
        </c:spPr>
        <c:txPr>
          <a:bodyPr rot="-60000000" spcFirstLastPara="1" vertOverflow="ellipsis" vert="horz" wrap="square" anchor="ctr" anchorCtr="1"/>
          <a:lstStyle/>
          <a:p>
            <a:pPr>
              <a:defRPr sz="900" b="0" i="0" u="none" strike="noStrike" kern="1200" baseline="0">
                <a:solidFill>
                  <a:schemeClr val="tx1"/>
                </a:solidFill>
                <a:latin typeface="HGPｺﾞｼｯｸM" panose="020B0600000000000000" pitchFamily="50" charset="-128"/>
                <a:ea typeface="HGPｺﾞｼｯｸM" panose="020B0600000000000000" pitchFamily="50" charset="-128"/>
                <a:cs typeface="+mn-cs"/>
              </a:defRPr>
            </a:pPr>
            <a:endParaRPr lang="ja-JP"/>
          </a:p>
        </c:txPr>
        <c:crossAx val="710677112"/>
        <c:crosses val="autoZero"/>
        <c:crossBetween val="between"/>
        <c:majorUnit val="1000"/>
      </c:valAx>
      <c:valAx>
        <c:axId val="608979888"/>
        <c:scaling>
          <c:orientation val="minMax"/>
          <c:max val="0.5"/>
          <c:min val="0"/>
        </c:scaling>
        <c:delete val="0"/>
        <c:axPos val="r"/>
        <c:numFmt formatCode="0.0%" sourceLinked="1"/>
        <c:majorTickMark val="out"/>
        <c:minorTickMark val="none"/>
        <c:tickLblPos val="nextTo"/>
        <c:spPr>
          <a:noFill/>
          <a:ln w="6350">
            <a:solidFill>
              <a:sysClr val="windowText" lastClr="000000"/>
            </a:solidFill>
          </a:ln>
          <a:effectLst/>
        </c:spPr>
        <c:txPr>
          <a:bodyPr rot="-60000000" spcFirstLastPara="1" vertOverflow="ellipsis" vert="horz" wrap="square" anchor="ctr" anchorCtr="1"/>
          <a:lstStyle/>
          <a:p>
            <a:pPr>
              <a:defRPr sz="900" b="0" i="0" u="none" strike="noStrike" kern="1200" baseline="0">
                <a:solidFill>
                  <a:schemeClr val="tx1"/>
                </a:solidFill>
                <a:latin typeface="HGPｺﾞｼｯｸM" panose="020B0600000000000000" pitchFamily="50" charset="-128"/>
                <a:ea typeface="HGPｺﾞｼｯｸM" panose="020B0600000000000000" pitchFamily="50" charset="-128"/>
                <a:cs typeface="+mn-cs"/>
              </a:defRPr>
            </a:pPr>
            <a:endParaRPr lang="ja-JP"/>
          </a:p>
        </c:txPr>
        <c:crossAx val="638267536"/>
        <c:crosses val="max"/>
        <c:crossBetween val="between"/>
        <c:majorUnit val="0.1"/>
      </c:valAx>
      <c:catAx>
        <c:axId val="638267536"/>
        <c:scaling>
          <c:orientation val="minMax"/>
        </c:scaling>
        <c:delete val="1"/>
        <c:axPos val="b"/>
        <c:numFmt formatCode="General" sourceLinked="1"/>
        <c:majorTickMark val="out"/>
        <c:minorTickMark val="none"/>
        <c:tickLblPos val="nextTo"/>
        <c:crossAx val="608979888"/>
        <c:crosses val="autoZero"/>
        <c:auto val="1"/>
        <c:lblAlgn val="ctr"/>
        <c:lblOffset val="100"/>
        <c:noMultiLvlLbl val="0"/>
      </c:catAx>
      <c:spPr>
        <a:noFill/>
        <a:ln>
          <a:noFill/>
        </a:ln>
        <a:effectLst/>
      </c:spPr>
    </c:plotArea>
    <c:legend>
      <c:legendPos val="b"/>
      <c:layout>
        <c:manualLayout>
          <c:xMode val="edge"/>
          <c:yMode val="edge"/>
          <c:x val="1.3537817947735495E-2"/>
          <c:y val="1.6885046231966107E-2"/>
          <c:w val="0.97292436410452898"/>
          <c:h val="8.6884531590413927E-2"/>
        </c:manualLayout>
      </c:layout>
      <c:overlay val="0"/>
      <c:spPr>
        <a:solidFill>
          <a:schemeClr val="bg1"/>
        </a:solidFill>
        <a:ln w="3175">
          <a:solidFill>
            <a:schemeClr val="tx1"/>
          </a:solidFill>
        </a:ln>
        <a:effectLst/>
      </c:spPr>
      <c:txPr>
        <a:bodyPr rot="0" spcFirstLastPara="1" vertOverflow="ellipsis" vert="horz" wrap="square" anchor="ctr" anchorCtr="1"/>
        <a:lstStyle/>
        <a:p>
          <a:pPr>
            <a:defRPr sz="900" b="0" i="0" u="none" strike="noStrike" kern="1200" baseline="0">
              <a:solidFill>
                <a:schemeClr val="tx1"/>
              </a:solidFill>
              <a:latin typeface="HGPｺﾞｼｯｸM" panose="020B0600000000000000" pitchFamily="50" charset="-128"/>
              <a:ea typeface="HGPｺﾞｼｯｸM" panose="020B0600000000000000" pitchFamily="50" charset="-128"/>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900">
          <a:solidFill>
            <a:schemeClr val="tx1"/>
          </a:solidFill>
          <a:latin typeface="HGPｺﾞｼｯｸM" panose="020B0600000000000000" pitchFamily="50" charset="-128"/>
          <a:ea typeface="HGPｺﾞｼｯｸM" panose="020B0600000000000000" pitchFamily="50" charset="-128"/>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903063173441351E-2"/>
          <c:y val="4.3429418221923671E-2"/>
          <c:w val="0.95700684919808021"/>
          <c:h val="0.79728569176894659"/>
        </c:manualLayout>
      </c:layout>
      <c:barChart>
        <c:barDir val="col"/>
        <c:grouping val="clustered"/>
        <c:varyColors val="0"/>
        <c:ser>
          <c:idx val="0"/>
          <c:order val="0"/>
          <c:tx>
            <c:strRef>
              <c:f>'2-2.家賃'!$A$7</c:f>
              <c:strCache>
                <c:ptCount val="1"/>
                <c:pt idx="0">
                  <c:v>2008年(H20年）</c:v>
                </c:pt>
              </c:strCache>
            </c:strRef>
          </c:tx>
          <c:spPr>
            <a:solidFill>
              <a:schemeClr val="tx1">
                <a:lumMod val="50000"/>
                <a:lumOff val="50000"/>
              </a:schemeClr>
            </a:solidFill>
            <a:ln w="6350">
              <a:solidFill>
                <a:sysClr val="windowText" lastClr="000000"/>
              </a:solidFill>
            </a:ln>
            <a:effectLst/>
          </c:spPr>
          <c:invertIfNegative val="0"/>
          <c:dLbls>
            <c:dLbl>
              <c:idx val="2"/>
              <c:layout>
                <c:manualLayout>
                  <c:x val="-2.7633851468048358E-3"/>
                  <c:y val="4.7197631347847416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A746-4A8B-92F9-EDDF07D1B330}"/>
                </c:ext>
              </c:extLst>
            </c:dLbl>
            <c:dLbl>
              <c:idx val="3"/>
              <c:layout>
                <c:manualLayout>
                  <c:x val="-6.9084628670121155E-3"/>
                  <c:y val="7.0796447021773713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A746-4A8B-92F9-EDDF07D1B330}"/>
                </c:ext>
              </c:extLst>
            </c:dLbl>
            <c:dLbl>
              <c:idx val="5"/>
              <c:layout>
                <c:manualLayout>
                  <c:x val="-5.5267702936097228E-3"/>
                  <c:y val="-2.8318578808709485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A746-4A8B-92F9-EDDF07D1B330}"/>
                </c:ext>
              </c:extLst>
            </c:dLbl>
            <c:dLbl>
              <c:idx val="6"/>
              <c:layout>
                <c:manualLayout>
                  <c:x val="-1.7962003454231434E-2"/>
                  <c:y val="4.7197631347849142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A746-4A8B-92F9-EDDF07D1B330}"/>
                </c:ext>
              </c:extLst>
            </c:dLbl>
            <c:dLbl>
              <c:idx val="7"/>
              <c:layout>
                <c:manualLayout>
                  <c:x val="-1.9343696027633851E-2"/>
                  <c:y val="4.7197631347849142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A746-4A8B-92F9-EDDF07D1B330}"/>
                </c:ext>
              </c:extLst>
            </c:dLbl>
            <c:dLbl>
              <c:idx val="8"/>
              <c:layout>
                <c:manualLayout>
                  <c:x val="0"/>
                  <c:y val="-2.3598815673924578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A746-4A8B-92F9-EDDF07D1B330}"/>
                </c:ext>
              </c:extLst>
            </c:dLbl>
            <c:dLbl>
              <c:idx val="9"/>
              <c:layout>
                <c:manualLayout>
                  <c:x val="-8.2901554404145074E-3"/>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A746-4A8B-92F9-EDDF07D1B330}"/>
                </c:ext>
              </c:extLst>
            </c:dLbl>
            <c:dLbl>
              <c:idx val="10"/>
              <c:layout>
                <c:manualLayout>
                  <c:x val="-6.9084628670120895E-3"/>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A746-4A8B-92F9-EDDF07D1B330}"/>
                </c:ext>
              </c:extLst>
            </c:dLbl>
            <c:dLbl>
              <c:idx val="11"/>
              <c:layout>
                <c:manualLayout>
                  <c:x val="-5.5267702936097731E-3"/>
                  <c:y val="-3.7758105078279404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A746-4A8B-92F9-EDDF07D1B330}"/>
                </c:ext>
              </c:extLst>
            </c:dLbl>
            <c:dLbl>
              <c:idx val="12"/>
              <c:layout>
                <c:manualLayout>
                  <c:x val="-4.1450777202072537E-3"/>
                  <c:y val="-2.1238934106532114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A746-4A8B-92F9-EDDF07D1B330}"/>
                </c:ext>
              </c:extLst>
            </c:dLbl>
            <c:dLbl>
              <c:idx val="13"/>
              <c:layout>
                <c:manualLayout>
                  <c:x val="0"/>
                  <c:y val="-3.7758105078279404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A746-4A8B-92F9-EDDF07D1B330}"/>
                </c:ext>
              </c:extLst>
            </c:dLbl>
            <c:dLbl>
              <c:idx val="14"/>
              <c:layout>
                <c:manualLayout>
                  <c:x val="-5.5267702936097731E-3"/>
                  <c:y val="-1.4159289404354829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A746-4A8B-92F9-EDDF07D1B330}"/>
                </c:ext>
              </c:extLst>
            </c:dLbl>
            <c:dLbl>
              <c:idx val="15"/>
              <c:layout>
                <c:manualLayout>
                  <c:x val="-9.6718480138168247E-3"/>
                  <c:y val="-2.5958697241317028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A746-4A8B-92F9-EDDF07D1B330}"/>
                </c:ext>
              </c:extLst>
            </c:dLbl>
            <c:dLbl>
              <c:idx val="16"/>
              <c:layout>
                <c:manualLayout>
                  <c:x val="-1.1053540587219446E-2"/>
                  <c:y val="-8.6527991225651736E-17"/>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A746-4A8B-92F9-EDDF07D1B330}"/>
                </c:ext>
              </c:extLst>
            </c:dLbl>
            <c:dLbl>
              <c:idx val="17"/>
              <c:layout>
                <c:manualLayout>
                  <c:x val="-1.1053540587219446E-2"/>
                  <c:y val="2.3598815673924571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A746-4A8B-92F9-EDDF07D1B330}"/>
                </c:ext>
              </c:extLst>
            </c:dLbl>
            <c:dLbl>
              <c:idx val="18"/>
              <c:layout>
                <c:manualLayout>
                  <c:x val="-1.6580310880829219E-2"/>
                  <c:y val="8.6527991225651736E-17"/>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A746-4A8B-92F9-EDDF07D1B330}"/>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HGPｺﾞｼｯｸM" panose="020B0600000000000000" pitchFamily="50" charset="-128"/>
                    <a:ea typeface="HGPｺﾞｼｯｸM" panose="020B0600000000000000" pitchFamily="50"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'2-2.家賃'!$B$3:$T$3</c:f>
              <c:strCache>
                <c:ptCount val="19"/>
                <c:pt idx="0">
                  <c:v>5,000円未満</c:v>
                </c:pt>
                <c:pt idx="1">
                  <c:v>5,000-</c:v>
                </c:pt>
                <c:pt idx="2">
                  <c:v>10,000-</c:v>
                </c:pt>
                <c:pt idx="3">
                  <c:v>15,000-</c:v>
                </c:pt>
                <c:pt idx="4">
                  <c:v>20,000-</c:v>
                </c:pt>
                <c:pt idx="5">
                  <c:v>25,000-</c:v>
                </c:pt>
                <c:pt idx="6">
                  <c:v>30,000-</c:v>
                </c:pt>
                <c:pt idx="7">
                  <c:v>40,000-</c:v>
                </c:pt>
                <c:pt idx="8">
                  <c:v>50,000-</c:v>
                </c:pt>
                <c:pt idx="9">
                  <c:v>60,000-</c:v>
                </c:pt>
                <c:pt idx="10">
                  <c:v>70,000-</c:v>
                </c:pt>
                <c:pt idx="11">
                  <c:v>80,000-</c:v>
                </c:pt>
                <c:pt idx="12">
                  <c:v>90,000-</c:v>
                </c:pt>
                <c:pt idx="13">
                  <c:v>100,000-</c:v>
                </c:pt>
                <c:pt idx="14">
                  <c:v>110,000-</c:v>
                </c:pt>
                <c:pt idx="15">
                  <c:v>120,000-</c:v>
                </c:pt>
                <c:pt idx="16">
                  <c:v>150,000-</c:v>
                </c:pt>
                <c:pt idx="17">
                  <c:v>200,000円以上</c:v>
                </c:pt>
                <c:pt idx="18">
                  <c:v>不詳</c:v>
                </c:pt>
              </c:strCache>
            </c:strRef>
          </c:cat>
          <c:val>
            <c:numRef>
              <c:f>'2-2.家賃'!$B$7:$T$7</c:f>
              <c:numCache>
                <c:formatCode>0.0%</c:formatCode>
                <c:ptCount val="19"/>
                <c:pt idx="0">
                  <c:v>1.0577346848832084E-2</c:v>
                </c:pt>
                <c:pt idx="1">
                  <c:v>1.9391802556192154E-3</c:v>
                </c:pt>
                <c:pt idx="2">
                  <c:v>5.7293962097840455E-3</c:v>
                </c:pt>
                <c:pt idx="3">
                  <c:v>8.3737329219920678E-3</c:v>
                </c:pt>
                <c:pt idx="4">
                  <c:v>1.5160863816659322E-2</c:v>
                </c:pt>
                <c:pt idx="5">
                  <c:v>2.238871749669458E-2</c:v>
                </c:pt>
                <c:pt idx="6">
                  <c:v>9.5813133539003961E-2</c:v>
                </c:pt>
                <c:pt idx="7">
                  <c:v>0.17170559717937417</c:v>
                </c:pt>
                <c:pt idx="8">
                  <c:v>0.18431026884089907</c:v>
                </c:pt>
                <c:pt idx="9">
                  <c:v>0.15821947994711327</c:v>
                </c:pt>
                <c:pt idx="10">
                  <c:v>0.11943587483472895</c:v>
                </c:pt>
                <c:pt idx="11">
                  <c:v>7.5892463640370209E-2</c:v>
                </c:pt>
                <c:pt idx="12">
                  <c:v>3.6579991185544294E-2</c:v>
                </c:pt>
                <c:pt idx="13">
                  <c:v>2.8735125605993828E-2</c:v>
                </c:pt>
                <c:pt idx="14">
                  <c:v>1.5072719259585721E-2</c:v>
                </c:pt>
                <c:pt idx="15">
                  <c:v>2.1595416483032173E-2</c:v>
                </c:pt>
                <c:pt idx="16">
                  <c:v>5.9056853239312472E-3</c:v>
                </c:pt>
                <c:pt idx="17">
                  <c:v>1.3221683561040105E-3</c:v>
                </c:pt>
                <c:pt idx="18">
                  <c:v>2.1507271925958572E-2</c:v>
                </c:pt>
              </c:numCache>
            </c:numRef>
          </c:val>
          <c:extLst>
            <c:ext xmlns:c16="http://schemas.microsoft.com/office/drawing/2014/chart" uri="{C3380CC4-5D6E-409C-BE32-E72D297353CC}">
              <c16:uniqueId val="{00000010-A746-4A8B-92F9-EDDF07D1B330}"/>
            </c:ext>
          </c:extLst>
        </c:ser>
        <c:ser>
          <c:idx val="1"/>
          <c:order val="1"/>
          <c:tx>
            <c:strRef>
              <c:f>'2-2.家賃'!$A$8</c:f>
              <c:strCache>
                <c:ptCount val="1"/>
                <c:pt idx="0">
                  <c:v>2013年(H25年）</c:v>
                </c:pt>
              </c:strCache>
            </c:strRef>
          </c:tx>
          <c:spPr>
            <a:pattFill prst="wdUpDiag">
              <a:fgClr>
                <a:schemeClr val="tx1">
                  <a:lumMod val="75000"/>
                  <a:lumOff val="25000"/>
                </a:schemeClr>
              </a:fgClr>
              <a:bgClr>
                <a:schemeClr val="bg1"/>
              </a:bgClr>
            </a:pattFill>
            <a:ln w="6350">
              <a:solidFill>
                <a:schemeClr val="tx1"/>
              </a:solidFill>
            </a:ln>
            <a:effectLst/>
          </c:spPr>
          <c:invertIfNegative val="0"/>
          <c:dLbls>
            <c:dLbl>
              <c:idx val="0"/>
              <c:layout>
                <c:manualLayout>
                  <c:x val="2.7633851468048297E-3"/>
                  <c:y val="-1.4159289404354829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1-A746-4A8B-92F9-EDDF07D1B330}"/>
                </c:ext>
              </c:extLst>
            </c:dLbl>
            <c:dLbl>
              <c:idx val="1"/>
              <c:layout>
                <c:manualLayout>
                  <c:x val="-2.7633851468048488E-3"/>
                  <c:y val="-2.1238934106532114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2-A746-4A8B-92F9-EDDF07D1B330}"/>
                </c:ext>
              </c:extLst>
            </c:dLbl>
            <c:dLbl>
              <c:idx val="2"/>
              <c:layout>
                <c:manualLayout>
                  <c:x val="0"/>
                  <c:y val="-1.4159289404354743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3-A746-4A8B-92F9-EDDF07D1B330}"/>
                </c:ext>
              </c:extLst>
            </c:dLbl>
            <c:dLbl>
              <c:idx val="3"/>
              <c:layout>
                <c:manualLayout>
                  <c:x val="0"/>
                  <c:y val="-1.6519170971747286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4-A746-4A8B-92F9-EDDF07D1B330}"/>
                </c:ext>
              </c:extLst>
            </c:dLbl>
            <c:dLbl>
              <c:idx val="4"/>
              <c:layout>
                <c:manualLayout>
                  <c:x val="2.7633851468048358E-3"/>
                  <c:y val="-4.0117986645671858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5-A746-4A8B-92F9-EDDF07D1B330}"/>
                </c:ext>
              </c:extLst>
            </c:dLbl>
            <c:dLbl>
              <c:idx val="5"/>
              <c:layout>
                <c:manualLayout>
                  <c:x val="2.7633851468047851E-3"/>
                  <c:y val="-1.4159289404354743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6-A746-4A8B-92F9-EDDF07D1B330}"/>
                </c:ext>
              </c:extLst>
            </c:dLbl>
            <c:dLbl>
              <c:idx val="8"/>
              <c:layout>
                <c:manualLayout>
                  <c:x val="1.243523316062166E-2"/>
                  <c:y val="-1.65191709717472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7-A746-4A8B-92F9-EDDF07D1B330}"/>
                </c:ext>
              </c:extLst>
            </c:dLbl>
            <c:dLbl>
              <c:idx val="9"/>
              <c:layout>
                <c:manualLayout>
                  <c:x val="-6.9084628670120895E-3"/>
                  <c:y val="-1.4159289404354765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8-A746-4A8B-92F9-EDDF07D1B330}"/>
                </c:ext>
              </c:extLst>
            </c:dLbl>
            <c:dLbl>
              <c:idx val="10"/>
              <c:layout>
                <c:manualLayout>
                  <c:x val="0"/>
                  <c:y val="-7.079644702177372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9-A746-4A8B-92F9-EDDF07D1B330}"/>
                </c:ext>
              </c:extLst>
            </c:dLbl>
            <c:dLbl>
              <c:idx val="12"/>
              <c:layout>
                <c:manualLayout>
                  <c:x val="0"/>
                  <c:y val="-2.1238934106532201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A-A746-4A8B-92F9-EDDF07D1B330}"/>
                </c:ext>
              </c:extLst>
            </c:dLbl>
            <c:dLbl>
              <c:idx val="18"/>
              <c:layout>
                <c:manualLayout>
                  <c:x val="-8.2901554404145074E-3"/>
                  <c:y val="-8.6527991225651736E-17"/>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B-A746-4A8B-92F9-EDDF07D1B330}"/>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HGPｺﾞｼｯｸM" panose="020B0600000000000000" pitchFamily="50" charset="-128"/>
                    <a:ea typeface="HGPｺﾞｼｯｸM" panose="020B0600000000000000" pitchFamily="50"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'2-2.家賃'!$B$3:$T$3</c:f>
              <c:strCache>
                <c:ptCount val="19"/>
                <c:pt idx="0">
                  <c:v>5,000円未満</c:v>
                </c:pt>
                <c:pt idx="1">
                  <c:v>5,000-</c:v>
                </c:pt>
                <c:pt idx="2">
                  <c:v>10,000-</c:v>
                </c:pt>
                <c:pt idx="3">
                  <c:v>15,000-</c:v>
                </c:pt>
                <c:pt idx="4">
                  <c:v>20,000-</c:v>
                </c:pt>
                <c:pt idx="5">
                  <c:v>25,000-</c:v>
                </c:pt>
                <c:pt idx="6">
                  <c:v>30,000-</c:v>
                </c:pt>
                <c:pt idx="7">
                  <c:v>40,000-</c:v>
                </c:pt>
                <c:pt idx="8">
                  <c:v>50,000-</c:v>
                </c:pt>
                <c:pt idx="9">
                  <c:v>60,000-</c:v>
                </c:pt>
                <c:pt idx="10">
                  <c:v>70,000-</c:v>
                </c:pt>
                <c:pt idx="11">
                  <c:v>80,000-</c:v>
                </c:pt>
                <c:pt idx="12">
                  <c:v>90,000-</c:v>
                </c:pt>
                <c:pt idx="13">
                  <c:v>100,000-</c:v>
                </c:pt>
                <c:pt idx="14">
                  <c:v>110,000-</c:v>
                </c:pt>
                <c:pt idx="15">
                  <c:v>120,000-</c:v>
                </c:pt>
                <c:pt idx="16">
                  <c:v>150,000-</c:v>
                </c:pt>
                <c:pt idx="17">
                  <c:v>200,000円以上</c:v>
                </c:pt>
                <c:pt idx="18">
                  <c:v>不詳</c:v>
                </c:pt>
              </c:strCache>
            </c:strRef>
          </c:cat>
          <c:val>
            <c:numRef>
              <c:f>'2-2.家賃'!$B$8:$T$8</c:f>
              <c:numCache>
                <c:formatCode>0.0%</c:formatCode>
                <c:ptCount val="19"/>
                <c:pt idx="0">
                  <c:v>1.2806917366832531E-2</c:v>
                </c:pt>
                <c:pt idx="1">
                  <c:v>3.0181907170242269E-3</c:v>
                </c:pt>
                <c:pt idx="2">
                  <c:v>5.4653723794763033E-3</c:v>
                </c:pt>
                <c:pt idx="3">
                  <c:v>6.4442450444571336E-3</c:v>
                </c:pt>
                <c:pt idx="4">
                  <c:v>1.460151725263072E-2</c:v>
                </c:pt>
                <c:pt idx="5">
                  <c:v>1.9740598743780081E-2</c:v>
                </c:pt>
                <c:pt idx="6">
                  <c:v>0.10522881148543926</c:v>
                </c:pt>
                <c:pt idx="7">
                  <c:v>0.17978627946814585</c:v>
                </c:pt>
                <c:pt idx="8">
                  <c:v>0.17815482502651114</c:v>
                </c:pt>
                <c:pt idx="9">
                  <c:v>0.16094298066726487</c:v>
                </c:pt>
                <c:pt idx="10">
                  <c:v>0.11118362019740599</c:v>
                </c:pt>
                <c:pt idx="11">
                  <c:v>7.1539277265682349E-2</c:v>
                </c:pt>
                <c:pt idx="12">
                  <c:v>3.2465943388530878E-2</c:v>
                </c:pt>
                <c:pt idx="13">
                  <c:v>2.4553389346602495E-2</c:v>
                </c:pt>
                <c:pt idx="14">
                  <c:v>1.2806917366832531E-2</c:v>
                </c:pt>
                <c:pt idx="15">
                  <c:v>1.9659026021698344E-2</c:v>
                </c:pt>
                <c:pt idx="16">
                  <c:v>5.954808711966718E-3</c:v>
                </c:pt>
                <c:pt idx="17">
                  <c:v>1.5498817195529816E-3</c:v>
                </c:pt>
                <c:pt idx="18">
                  <c:v>3.4342115996410801E-2</c:v>
                </c:pt>
              </c:numCache>
            </c:numRef>
          </c:val>
          <c:extLst>
            <c:ext xmlns:c16="http://schemas.microsoft.com/office/drawing/2014/chart" uri="{C3380CC4-5D6E-409C-BE32-E72D297353CC}">
              <c16:uniqueId val="{0000001C-A746-4A8B-92F9-EDDF07D1B330}"/>
            </c:ext>
          </c:extLst>
        </c:ser>
        <c:ser>
          <c:idx val="2"/>
          <c:order val="2"/>
          <c:tx>
            <c:strRef>
              <c:f>'2-2.家賃'!$A$9</c:f>
              <c:strCache>
                <c:ptCount val="1"/>
                <c:pt idx="0">
                  <c:v>2018年(H30年）</c:v>
                </c:pt>
              </c:strCache>
            </c:strRef>
          </c:tx>
          <c:spPr>
            <a:solidFill>
              <a:schemeClr val="bg1">
                <a:lumMod val="85000"/>
              </a:schemeClr>
            </a:solidFill>
            <a:ln w="6350">
              <a:solidFill>
                <a:schemeClr val="tx1"/>
              </a:solidFill>
            </a:ln>
            <a:effectLst/>
          </c:spPr>
          <c:invertIfNegative val="0"/>
          <c:dLbls>
            <c:dLbl>
              <c:idx val="0"/>
              <c:layout>
                <c:manualLayout>
                  <c:x val="2.072538860103627E-2"/>
                  <c:y val="-2.3598815673924571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D-A746-4A8B-92F9-EDDF07D1B330}"/>
                </c:ext>
              </c:extLst>
            </c:dLbl>
            <c:dLbl>
              <c:idx val="1"/>
              <c:layout>
                <c:manualLayout>
                  <c:x val="8.2901554404145074E-3"/>
                  <c:y val="-3.5398223510886943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E-A746-4A8B-92F9-EDDF07D1B330}"/>
                </c:ext>
              </c:extLst>
            </c:dLbl>
            <c:dLbl>
              <c:idx val="2"/>
              <c:layout>
                <c:manualLayout>
                  <c:x val="5.5267702936096716E-3"/>
                  <c:y val="-2.8318578808709572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F-A746-4A8B-92F9-EDDF07D1B330}"/>
                </c:ext>
              </c:extLst>
            </c:dLbl>
            <c:dLbl>
              <c:idx val="3"/>
              <c:layout>
                <c:manualLayout>
                  <c:x val="4.1450777202072537E-3"/>
                  <c:y val="-4.0117986645671858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0-A746-4A8B-92F9-EDDF07D1B330}"/>
                </c:ext>
              </c:extLst>
            </c:dLbl>
            <c:dLbl>
              <c:idx val="4"/>
              <c:layout>
                <c:manualLayout>
                  <c:x val="4.1450777202072537E-3"/>
                  <c:y val="-7.0796447021773713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1-A746-4A8B-92F9-EDDF07D1B330}"/>
                </c:ext>
              </c:extLst>
            </c:dLbl>
            <c:dLbl>
              <c:idx val="5"/>
              <c:layout>
                <c:manualLayout>
                  <c:x val="8.2901554404145074E-3"/>
                  <c:y val="-8.6527991225651736E-17"/>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2-A746-4A8B-92F9-EDDF07D1B330}"/>
                </c:ext>
              </c:extLst>
            </c:dLbl>
            <c:dLbl>
              <c:idx val="6"/>
              <c:layout>
                <c:manualLayout>
                  <c:x val="1.1053540587219293E-2"/>
                  <c:y val="2.3598815673924571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3-A746-4A8B-92F9-EDDF07D1B330}"/>
                </c:ext>
              </c:extLst>
            </c:dLbl>
            <c:dLbl>
              <c:idx val="7"/>
              <c:layout>
                <c:manualLayout>
                  <c:x val="1.1053540587219343E-2"/>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4-A746-4A8B-92F9-EDDF07D1B330}"/>
                </c:ext>
              </c:extLst>
            </c:dLbl>
            <c:dLbl>
              <c:idx val="8"/>
              <c:layout>
                <c:manualLayout>
                  <c:x val="1.2435233160621761E-2"/>
                  <c:y val="-7.0796447021773713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5-A746-4A8B-92F9-EDDF07D1B330}"/>
                </c:ext>
              </c:extLst>
            </c:dLbl>
            <c:dLbl>
              <c:idx val="10"/>
              <c:layout>
                <c:manualLayout>
                  <c:x val="2.4870466321243422E-2"/>
                  <c:y val="-4.7197631347849142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6-A746-4A8B-92F9-EDDF07D1B330}"/>
                </c:ext>
              </c:extLst>
            </c:dLbl>
            <c:dLbl>
              <c:idx val="11"/>
              <c:layout>
                <c:manualLayout>
                  <c:x val="2.3488773747841005E-2"/>
                  <c:y val="7.0796447021773713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7-A746-4A8B-92F9-EDDF07D1B330}"/>
                </c:ext>
              </c:extLst>
            </c:dLbl>
            <c:dLbl>
              <c:idx val="12"/>
              <c:layout>
                <c:manualLayout>
                  <c:x val="4.1451321175526631E-3"/>
                  <c:y val="4.7198560435080398E-3"/>
                </c:manualLayout>
              </c:layout>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chemeClr val="tx1"/>
                      </a:solidFill>
                      <a:latin typeface="HGPｺﾞｼｯｸM" panose="020B0600000000000000" pitchFamily="50" charset="-128"/>
                      <a:ea typeface="HGPｺﾞｼｯｸM" panose="020B0600000000000000" pitchFamily="50" charset="-128"/>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manualLayout>
                      <c:w val="2.9789291882556124E-2"/>
                      <c:h val="3.3982294570451377E-2"/>
                    </c:manualLayout>
                  </c15:layout>
                </c:ext>
                <c:ext xmlns:c16="http://schemas.microsoft.com/office/drawing/2014/chart" uri="{C3380CC4-5D6E-409C-BE32-E72D297353CC}">
                  <c16:uniqueId val="{00000028-A746-4A8B-92F9-EDDF07D1B330}"/>
                </c:ext>
              </c:extLst>
            </c:dLbl>
            <c:dLbl>
              <c:idx val="13"/>
              <c:layout>
                <c:manualLayout>
                  <c:x val="1.3816925734024281E-2"/>
                  <c:y val="-1.4159289404354916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9-A746-4A8B-92F9-EDDF07D1B330}"/>
                </c:ext>
              </c:extLst>
            </c:dLbl>
            <c:dLbl>
              <c:idx val="14"/>
              <c:layout>
                <c:manualLayout>
                  <c:x val="8.2901554404145074E-3"/>
                  <c:y val="7.0796447021773713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A-A746-4A8B-92F9-EDDF07D1B330}"/>
                </c:ext>
              </c:extLst>
            </c:dLbl>
            <c:dLbl>
              <c:idx val="15"/>
              <c:layout>
                <c:manualLayout>
                  <c:x val="1.6580310880828914E-2"/>
                  <c:y val="-7.0796447021773713E-3"/>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B-A746-4A8B-92F9-EDDF07D1B330}"/>
                </c:ext>
              </c:extLst>
            </c:dLbl>
            <c:dLbl>
              <c:idx val="16"/>
              <c:layout>
                <c:manualLayout>
                  <c:x val="9.6718480138167223E-3"/>
                  <c:y val="-2.3598815673924571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C-A746-4A8B-92F9-EDDF07D1B330}"/>
                </c:ext>
              </c:extLst>
            </c:dLbl>
            <c:dLbl>
              <c:idx val="17"/>
              <c:layout>
                <c:manualLayout>
                  <c:x val="5.5267702936096716E-3"/>
                  <c:y val="-1.8879052539139744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D-A746-4A8B-92F9-EDDF07D1B330}"/>
                </c:ext>
              </c:extLst>
            </c:dLbl>
            <c:dLbl>
              <c:idx val="18"/>
              <c:layout>
                <c:manualLayout>
                  <c:x val="0"/>
                  <c:y val="-1.4159289404354829E-2"/>
                </c:manualLayout>
              </c:layout>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2E-A746-4A8B-92F9-EDDF07D1B330}"/>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HGPｺﾞｼｯｸM" panose="020B0600000000000000" pitchFamily="50" charset="-128"/>
                    <a:ea typeface="HGPｺﾞｼｯｸM" panose="020B0600000000000000" pitchFamily="50"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'2-2.家賃'!$B$3:$T$3</c:f>
              <c:strCache>
                <c:ptCount val="19"/>
                <c:pt idx="0">
                  <c:v>5,000円未満</c:v>
                </c:pt>
                <c:pt idx="1">
                  <c:v>5,000-</c:v>
                </c:pt>
                <c:pt idx="2">
                  <c:v>10,000-</c:v>
                </c:pt>
                <c:pt idx="3">
                  <c:v>15,000-</c:v>
                </c:pt>
                <c:pt idx="4">
                  <c:v>20,000-</c:v>
                </c:pt>
                <c:pt idx="5">
                  <c:v>25,000-</c:v>
                </c:pt>
                <c:pt idx="6">
                  <c:v>30,000-</c:v>
                </c:pt>
                <c:pt idx="7">
                  <c:v>40,000-</c:v>
                </c:pt>
                <c:pt idx="8">
                  <c:v>50,000-</c:v>
                </c:pt>
                <c:pt idx="9">
                  <c:v>60,000-</c:v>
                </c:pt>
                <c:pt idx="10">
                  <c:v>70,000-</c:v>
                </c:pt>
                <c:pt idx="11">
                  <c:v>80,000-</c:v>
                </c:pt>
                <c:pt idx="12">
                  <c:v>90,000-</c:v>
                </c:pt>
                <c:pt idx="13">
                  <c:v>100,000-</c:v>
                </c:pt>
                <c:pt idx="14">
                  <c:v>110,000-</c:v>
                </c:pt>
                <c:pt idx="15">
                  <c:v>120,000-</c:v>
                </c:pt>
                <c:pt idx="16">
                  <c:v>150,000-</c:v>
                </c:pt>
                <c:pt idx="17">
                  <c:v>200,000円以上</c:v>
                </c:pt>
                <c:pt idx="18">
                  <c:v>不詳</c:v>
                </c:pt>
              </c:strCache>
            </c:strRef>
          </c:cat>
          <c:val>
            <c:numRef>
              <c:f>'2-2.家賃'!$B$9:$T$9</c:f>
              <c:numCache>
                <c:formatCode>0.0%</c:formatCode>
                <c:ptCount val="19"/>
                <c:pt idx="0">
                  <c:v>1.3914582160379635E-2</c:v>
                </c:pt>
                <c:pt idx="1">
                  <c:v>3.1368133193919409E-3</c:v>
                </c:pt>
                <c:pt idx="2">
                  <c:v>4.6650044237110918E-3</c:v>
                </c:pt>
                <c:pt idx="3">
                  <c:v>5.3888844204938472E-3</c:v>
                </c:pt>
                <c:pt idx="4">
                  <c:v>1.0777768840987694E-2</c:v>
                </c:pt>
                <c:pt idx="5">
                  <c:v>1.9062173248612563E-2</c:v>
                </c:pt>
                <c:pt idx="6">
                  <c:v>9.7080350679642879E-2</c:v>
                </c:pt>
                <c:pt idx="7">
                  <c:v>0.16729671036757018</c:v>
                </c:pt>
                <c:pt idx="8">
                  <c:v>0.17196171479128128</c:v>
                </c:pt>
                <c:pt idx="9">
                  <c:v>0.17718973699026783</c:v>
                </c:pt>
                <c:pt idx="10">
                  <c:v>0.12161183945950294</c:v>
                </c:pt>
                <c:pt idx="11">
                  <c:v>7.0377221909434573E-2</c:v>
                </c:pt>
                <c:pt idx="12">
                  <c:v>3.2815893187484922E-2</c:v>
                </c:pt>
                <c:pt idx="13">
                  <c:v>2.622054210568648E-2</c:v>
                </c:pt>
                <c:pt idx="14">
                  <c:v>1.1179924394755892E-2</c:v>
                </c:pt>
                <c:pt idx="15">
                  <c:v>1.9866484356148958E-2</c:v>
                </c:pt>
                <c:pt idx="16">
                  <c:v>6.9975066355666372E-3</c:v>
                </c:pt>
                <c:pt idx="17">
                  <c:v>3.0563822086383014E-3</c:v>
                </c:pt>
                <c:pt idx="18">
                  <c:v>3.7400466500442368E-2</c:v>
                </c:pt>
              </c:numCache>
            </c:numRef>
          </c:val>
          <c:extLst>
            <c:ext xmlns:c16="http://schemas.microsoft.com/office/drawing/2014/chart" uri="{C3380CC4-5D6E-409C-BE32-E72D297353CC}">
              <c16:uniqueId val="{0000002F-A746-4A8B-92F9-EDDF07D1B330}"/>
            </c:ext>
          </c:extLst>
        </c:ser>
        <c:dLbls>
          <c:dLblPos val="outEnd"/>
          <c:showLegendKey val="0"/>
          <c:showVal val="1"/>
          <c:showCatName val="0"/>
          <c:showSerName val="0"/>
          <c:showPercent val="0"/>
          <c:showBubbleSize val="0"/>
        </c:dLbls>
        <c:gapWidth val="200"/>
        <c:axId val="710677112"/>
        <c:axId val="710677752"/>
      </c:barChart>
      <c:catAx>
        <c:axId val="710677112"/>
        <c:scaling>
          <c:orientation val="minMax"/>
        </c:scaling>
        <c:delete val="0"/>
        <c:axPos val="b"/>
        <c:numFmt formatCode="General" sourceLinked="1"/>
        <c:majorTickMark val="out"/>
        <c:minorTickMark val="none"/>
        <c:tickLblPos val="nextTo"/>
        <c:spPr>
          <a:noFill/>
          <a:ln w="635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HGPｺﾞｼｯｸM" panose="020B0600000000000000" pitchFamily="50" charset="-128"/>
                <a:ea typeface="HGPｺﾞｼｯｸM" panose="020B0600000000000000" pitchFamily="50" charset="-128"/>
                <a:cs typeface="+mn-cs"/>
              </a:defRPr>
            </a:pPr>
            <a:endParaRPr lang="ja-JP"/>
          </a:p>
        </c:txPr>
        <c:crossAx val="710677752"/>
        <c:crosses val="autoZero"/>
        <c:auto val="1"/>
        <c:lblAlgn val="ctr"/>
        <c:lblOffset val="100"/>
        <c:noMultiLvlLbl val="0"/>
      </c:catAx>
      <c:valAx>
        <c:axId val="710677752"/>
        <c:scaling>
          <c:orientation val="minMax"/>
          <c:max val="0.2"/>
          <c:min val="0"/>
        </c:scaling>
        <c:delete val="0"/>
        <c:axPos val="l"/>
        <c:majorGridlines>
          <c:spPr>
            <a:ln w="6350" cap="flat" cmpd="sng" algn="ctr">
              <a:solidFill>
                <a:schemeClr val="bg1">
                  <a:lumMod val="75000"/>
                </a:schemeClr>
              </a:solidFill>
              <a:round/>
            </a:ln>
            <a:effectLst/>
          </c:spPr>
        </c:majorGridlines>
        <c:numFmt formatCode="0%" sourceLinked="0"/>
        <c:majorTickMark val="out"/>
        <c:minorTickMark val="none"/>
        <c:tickLblPos val="nextTo"/>
        <c:spPr>
          <a:noFill/>
          <a:ln w="6350">
            <a:solidFill>
              <a:sysClr val="windowText" lastClr="000000"/>
            </a:solidFill>
          </a:ln>
          <a:effectLst/>
        </c:spPr>
        <c:txPr>
          <a:bodyPr rot="-60000000" spcFirstLastPara="1" vertOverflow="ellipsis" vert="horz" wrap="square" anchor="ctr" anchorCtr="1"/>
          <a:lstStyle/>
          <a:p>
            <a:pPr>
              <a:defRPr sz="900" b="0" i="0" u="none" strike="noStrike" kern="1200" baseline="0">
                <a:solidFill>
                  <a:schemeClr val="tx1"/>
                </a:solidFill>
                <a:latin typeface="HGPｺﾞｼｯｸM" panose="020B0600000000000000" pitchFamily="50" charset="-128"/>
                <a:ea typeface="HGPｺﾞｼｯｸM" panose="020B0600000000000000" pitchFamily="50" charset="-128"/>
                <a:cs typeface="+mn-cs"/>
              </a:defRPr>
            </a:pPr>
            <a:endParaRPr lang="ja-JP"/>
          </a:p>
        </c:txPr>
        <c:crossAx val="710677112"/>
        <c:crosses val="autoZero"/>
        <c:crossBetween val="between"/>
        <c:majorUnit val="2.0000000000000004E-2"/>
      </c:valAx>
      <c:spPr>
        <a:noFill/>
        <a:ln>
          <a:noFill/>
        </a:ln>
        <a:effectLst/>
      </c:spPr>
    </c:plotArea>
    <c:legend>
      <c:legendPos val="t"/>
      <c:layout>
        <c:manualLayout>
          <c:xMode val="edge"/>
          <c:yMode val="edge"/>
          <c:x val="6.4470610004918202E-2"/>
          <c:y val="6.7879061417486508E-2"/>
          <c:w val="0.13412595355405135"/>
          <c:h val="0.15483939713825354"/>
        </c:manualLayout>
      </c:layout>
      <c:overlay val="0"/>
      <c:spPr>
        <a:solidFill>
          <a:schemeClr val="bg1"/>
        </a:solidFill>
        <a:ln w="3175">
          <a:solidFill>
            <a:schemeClr val="tx1"/>
          </a:solidFill>
        </a:ln>
        <a:effectLst/>
      </c:spPr>
      <c:txPr>
        <a:bodyPr rot="0" spcFirstLastPara="1" vertOverflow="ellipsis" vert="horz" wrap="square" anchor="ctr" anchorCtr="1"/>
        <a:lstStyle/>
        <a:p>
          <a:pPr>
            <a:defRPr sz="900" b="0" i="0" u="none" strike="noStrike" kern="1200" baseline="0">
              <a:solidFill>
                <a:schemeClr val="tx1"/>
              </a:solidFill>
              <a:latin typeface="HGPｺﾞｼｯｸM" panose="020B0600000000000000" pitchFamily="50" charset="-128"/>
              <a:ea typeface="HGPｺﾞｼｯｸM" panose="020B0600000000000000" pitchFamily="50" charset="-128"/>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900">
          <a:solidFill>
            <a:schemeClr val="tx1"/>
          </a:solidFill>
          <a:latin typeface="HGPｺﾞｼｯｸM" panose="020B0600000000000000" pitchFamily="50" charset="-128"/>
          <a:ea typeface="HGPｺﾞｼｯｸM" panose="020B0600000000000000" pitchFamily="50" charset="-128"/>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648023721999487"/>
          <c:y val="7.1995912015422853E-2"/>
          <c:w val="0.79763668469509008"/>
          <c:h val="0.75961140919331982"/>
        </c:manualLayout>
      </c:layout>
      <c:barChart>
        <c:barDir val="col"/>
        <c:grouping val="clustered"/>
        <c:varyColors val="0"/>
        <c:ser>
          <c:idx val="1"/>
          <c:order val="1"/>
          <c:tx>
            <c:strRef>
              <c:f>[大阪府御依頼資料.xlsx]参考資料①!$D$3</c:f>
              <c:strCache>
                <c:ptCount val="1"/>
                <c:pt idx="0">
                  <c:v>戸数</c:v>
                </c:pt>
              </c:strCache>
            </c:strRef>
          </c:tx>
          <c:spPr>
            <a:solidFill>
              <a:schemeClr val="tx2">
                <a:lumMod val="40000"/>
                <a:lumOff val="60000"/>
              </a:schemeClr>
            </a:solidFill>
          </c:spPr>
          <c:invertIfNegative val="0"/>
          <c:cat>
            <c:strRef>
              <c:f>[大阪府御依頼資料.xlsx]参考資料①!$B$6:$B$35</c:f>
              <c:strCache>
                <c:ptCount val="30"/>
                <c:pt idx="0">
                  <c:v>1990年</c:v>
                </c:pt>
                <c:pt idx="1">
                  <c:v>1991年</c:v>
                </c:pt>
                <c:pt idx="2">
                  <c:v>1992年</c:v>
                </c:pt>
                <c:pt idx="3">
                  <c:v>1993年</c:v>
                </c:pt>
                <c:pt idx="4">
                  <c:v>1994年</c:v>
                </c:pt>
                <c:pt idx="5">
                  <c:v>1995年</c:v>
                </c:pt>
                <c:pt idx="6">
                  <c:v>1996年</c:v>
                </c:pt>
                <c:pt idx="7">
                  <c:v>1997年</c:v>
                </c:pt>
                <c:pt idx="8">
                  <c:v>1998年</c:v>
                </c:pt>
                <c:pt idx="9">
                  <c:v>1999年</c:v>
                </c:pt>
                <c:pt idx="10">
                  <c:v>2000年</c:v>
                </c:pt>
                <c:pt idx="11">
                  <c:v>2001年</c:v>
                </c:pt>
                <c:pt idx="12">
                  <c:v>2002年</c:v>
                </c:pt>
                <c:pt idx="13">
                  <c:v>2003年</c:v>
                </c:pt>
                <c:pt idx="14">
                  <c:v>2004年</c:v>
                </c:pt>
                <c:pt idx="15">
                  <c:v>2005年</c:v>
                </c:pt>
                <c:pt idx="16">
                  <c:v>2006年</c:v>
                </c:pt>
                <c:pt idx="17">
                  <c:v>2007年</c:v>
                </c:pt>
                <c:pt idx="18">
                  <c:v>2008年</c:v>
                </c:pt>
                <c:pt idx="19">
                  <c:v>2009年</c:v>
                </c:pt>
                <c:pt idx="20">
                  <c:v>2010年</c:v>
                </c:pt>
                <c:pt idx="21">
                  <c:v>2011年</c:v>
                </c:pt>
                <c:pt idx="22">
                  <c:v>2012年</c:v>
                </c:pt>
                <c:pt idx="23">
                  <c:v>2013年</c:v>
                </c:pt>
                <c:pt idx="24">
                  <c:v>2014年</c:v>
                </c:pt>
                <c:pt idx="25">
                  <c:v>2015年</c:v>
                </c:pt>
                <c:pt idx="26">
                  <c:v>2016年</c:v>
                </c:pt>
                <c:pt idx="27">
                  <c:v>2017年</c:v>
                </c:pt>
                <c:pt idx="28">
                  <c:v>2018年</c:v>
                </c:pt>
                <c:pt idx="29">
                  <c:v>2019年</c:v>
                </c:pt>
              </c:strCache>
            </c:strRef>
          </c:cat>
          <c:val>
            <c:numRef>
              <c:f>[大阪府御依頼資料.xlsx]参考資料①!$D$6:$D$35</c:f>
              <c:numCache>
                <c:formatCode>#,##0_);[Red]\(#,##0\)</c:formatCode>
                <c:ptCount val="30"/>
                <c:pt idx="0">
                  <c:v>2850</c:v>
                </c:pt>
                <c:pt idx="1">
                  <c:v>1582</c:v>
                </c:pt>
                <c:pt idx="2">
                  <c:v>443</c:v>
                </c:pt>
                <c:pt idx="3">
                  <c:v>238</c:v>
                </c:pt>
                <c:pt idx="4">
                  <c:v>256</c:v>
                </c:pt>
                <c:pt idx="5">
                  <c:v>47</c:v>
                </c:pt>
                <c:pt idx="6">
                  <c:v>346</c:v>
                </c:pt>
                <c:pt idx="7">
                  <c:v>611</c:v>
                </c:pt>
                <c:pt idx="8">
                  <c:v>579</c:v>
                </c:pt>
                <c:pt idx="9">
                  <c:v>846</c:v>
                </c:pt>
                <c:pt idx="10">
                  <c:v>1017</c:v>
                </c:pt>
                <c:pt idx="11">
                  <c:v>706</c:v>
                </c:pt>
                <c:pt idx="12">
                  <c:v>610</c:v>
                </c:pt>
                <c:pt idx="13">
                  <c:v>594</c:v>
                </c:pt>
                <c:pt idx="14">
                  <c:v>836</c:v>
                </c:pt>
                <c:pt idx="15">
                  <c:v>1494</c:v>
                </c:pt>
                <c:pt idx="16">
                  <c:v>1284</c:v>
                </c:pt>
                <c:pt idx="17">
                  <c:v>1973</c:v>
                </c:pt>
                <c:pt idx="18">
                  <c:v>1104</c:v>
                </c:pt>
                <c:pt idx="19">
                  <c:v>1197</c:v>
                </c:pt>
                <c:pt idx="20">
                  <c:v>1308</c:v>
                </c:pt>
                <c:pt idx="21">
                  <c:v>1720</c:v>
                </c:pt>
                <c:pt idx="22">
                  <c:v>1865</c:v>
                </c:pt>
                <c:pt idx="23">
                  <c:v>1685</c:v>
                </c:pt>
                <c:pt idx="24">
                  <c:v>2011</c:v>
                </c:pt>
                <c:pt idx="25">
                  <c:v>2993</c:v>
                </c:pt>
                <c:pt idx="26">
                  <c:v>3429</c:v>
                </c:pt>
                <c:pt idx="27">
                  <c:v>4453</c:v>
                </c:pt>
                <c:pt idx="28">
                  <c:v>6150</c:v>
                </c:pt>
                <c:pt idx="29">
                  <c:v>3994</c:v>
                </c:pt>
              </c:numCache>
            </c:numRef>
          </c:val>
          <c:extLst>
            <c:ext xmlns:c16="http://schemas.microsoft.com/office/drawing/2014/chart" uri="{C3380CC4-5D6E-409C-BE32-E72D297353CC}">
              <c16:uniqueId val="{00000000-2DDE-4221-80F9-63864F4D3512}"/>
            </c:ext>
          </c:extLst>
        </c:ser>
        <c:dLbls>
          <c:showLegendKey val="0"/>
          <c:showVal val="0"/>
          <c:showCatName val="0"/>
          <c:showSerName val="0"/>
          <c:showPercent val="0"/>
          <c:showBubbleSize val="0"/>
        </c:dLbls>
        <c:gapWidth val="47"/>
        <c:axId val="295015552"/>
        <c:axId val="295021824"/>
      </c:barChart>
      <c:lineChart>
        <c:grouping val="standard"/>
        <c:varyColors val="0"/>
        <c:ser>
          <c:idx val="0"/>
          <c:order val="0"/>
          <c:tx>
            <c:strRef>
              <c:f>[大阪府御依頼資料.xlsx]参考資料①!$C$3</c:f>
              <c:strCache>
                <c:ptCount val="1"/>
                <c:pt idx="0">
                  <c:v>物件数</c:v>
                </c:pt>
              </c:strCache>
            </c:strRef>
          </c:tx>
          <c:spPr>
            <a:ln w="19050">
              <a:solidFill>
                <a:srgbClr val="FF0000"/>
              </a:solidFill>
            </a:ln>
          </c:spPr>
          <c:marker>
            <c:symbol val="circle"/>
            <c:size val="6"/>
            <c:spPr>
              <a:solidFill>
                <a:schemeClr val="bg1"/>
              </a:solidFill>
              <a:ln>
                <a:solidFill>
                  <a:srgbClr val="FF0000"/>
                </a:solidFill>
              </a:ln>
            </c:spPr>
          </c:marker>
          <c:dLbls>
            <c:spPr>
              <a:noFill/>
              <a:ln>
                <a:noFill/>
              </a:ln>
              <a:effectLst/>
            </c:spPr>
            <c:txPr>
              <a:bodyPr/>
              <a:lstStyle/>
              <a:p>
                <a:pPr>
                  <a:defRPr sz="8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[大阪府御依頼資料.xlsx]参考資料①!$B$6:$B$35</c:f>
              <c:strCache>
                <c:ptCount val="30"/>
                <c:pt idx="0">
                  <c:v>1990年</c:v>
                </c:pt>
                <c:pt idx="1">
                  <c:v>1991年</c:v>
                </c:pt>
                <c:pt idx="2">
                  <c:v>1992年</c:v>
                </c:pt>
                <c:pt idx="3">
                  <c:v>1993年</c:v>
                </c:pt>
                <c:pt idx="4">
                  <c:v>1994年</c:v>
                </c:pt>
                <c:pt idx="5">
                  <c:v>1995年</c:v>
                </c:pt>
                <c:pt idx="6">
                  <c:v>1996年</c:v>
                </c:pt>
                <c:pt idx="7">
                  <c:v>1997年</c:v>
                </c:pt>
                <c:pt idx="8">
                  <c:v>1998年</c:v>
                </c:pt>
                <c:pt idx="9">
                  <c:v>1999年</c:v>
                </c:pt>
                <c:pt idx="10">
                  <c:v>2000年</c:v>
                </c:pt>
                <c:pt idx="11">
                  <c:v>2001年</c:v>
                </c:pt>
                <c:pt idx="12">
                  <c:v>2002年</c:v>
                </c:pt>
                <c:pt idx="13">
                  <c:v>2003年</c:v>
                </c:pt>
                <c:pt idx="14">
                  <c:v>2004年</c:v>
                </c:pt>
                <c:pt idx="15">
                  <c:v>2005年</c:v>
                </c:pt>
                <c:pt idx="16">
                  <c:v>2006年</c:v>
                </c:pt>
                <c:pt idx="17">
                  <c:v>2007年</c:v>
                </c:pt>
                <c:pt idx="18">
                  <c:v>2008年</c:v>
                </c:pt>
                <c:pt idx="19">
                  <c:v>2009年</c:v>
                </c:pt>
                <c:pt idx="20">
                  <c:v>2010年</c:v>
                </c:pt>
                <c:pt idx="21">
                  <c:v>2011年</c:v>
                </c:pt>
                <c:pt idx="22">
                  <c:v>2012年</c:v>
                </c:pt>
                <c:pt idx="23">
                  <c:v>2013年</c:v>
                </c:pt>
                <c:pt idx="24">
                  <c:v>2014年</c:v>
                </c:pt>
                <c:pt idx="25">
                  <c:v>2015年</c:v>
                </c:pt>
                <c:pt idx="26">
                  <c:v>2016年</c:v>
                </c:pt>
                <c:pt idx="27">
                  <c:v>2017年</c:v>
                </c:pt>
                <c:pt idx="28">
                  <c:v>2018年</c:v>
                </c:pt>
                <c:pt idx="29">
                  <c:v>2019年</c:v>
                </c:pt>
              </c:strCache>
            </c:strRef>
          </c:cat>
          <c:val>
            <c:numRef>
              <c:f>[大阪府御依頼資料.xlsx]参考資料①!$C$6:$C$35</c:f>
              <c:numCache>
                <c:formatCode>#,##0_);[Red]\(#,##0\)</c:formatCode>
                <c:ptCount val="30"/>
                <c:pt idx="0">
                  <c:v>50</c:v>
                </c:pt>
                <c:pt idx="1">
                  <c:v>21</c:v>
                </c:pt>
                <c:pt idx="2">
                  <c:v>9</c:v>
                </c:pt>
                <c:pt idx="3">
                  <c:v>6</c:v>
                </c:pt>
                <c:pt idx="4">
                  <c:v>6</c:v>
                </c:pt>
                <c:pt idx="5">
                  <c:v>2</c:v>
                </c:pt>
                <c:pt idx="6">
                  <c:v>5</c:v>
                </c:pt>
                <c:pt idx="7">
                  <c:v>10</c:v>
                </c:pt>
                <c:pt idx="8">
                  <c:v>9</c:v>
                </c:pt>
                <c:pt idx="9">
                  <c:v>13</c:v>
                </c:pt>
                <c:pt idx="10">
                  <c:v>17</c:v>
                </c:pt>
                <c:pt idx="11">
                  <c:v>9</c:v>
                </c:pt>
                <c:pt idx="12">
                  <c:v>7</c:v>
                </c:pt>
                <c:pt idx="13">
                  <c:v>10</c:v>
                </c:pt>
                <c:pt idx="14">
                  <c:v>10</c:v>
                </c:pt>
                <c:pt idx="15">
                  <c:v>16</c:v>
                </c:pt>
                <c:pt idx="16">
                  <c:v>14</c:v>
                </c:pt>
                <c:pt idx="17">
                  <c:v>32</c:v>
                </c:pt>
                <c:pt idx="18">
                  <c:v>16</c:v>
                </c:pt>
                <c:pt idx="19">
                  <c:v>14</c:v>
                </c:pt>
                <c:pt idx="20">
                  <c:v>16</c:v>
                </c:pt>
                <c:pt idx="21">
                  <c:v>25</c:v>
                </c:pt>
                <c:pt idx="22">
                  <c:v>23</c:v>
                </c:pt>
                <c:pt idx="23">
                  <c:v>22</c:v>
                </c:pt>
                <c:pt idx="24">
                  <c:v>25</c:v>
                </c:pt>
                <c:pt idx="25">
                  <c:v>36</c:v>
                </c:pt>
                <c:pt idx="26">
                  <c:v>40</c:v>
                </c:pt>
                <c:pt idx="27">
                  <c:v>56</c:v>
                </c:pt>
                <c:pt idx="28">
                  <c:v>75</c:v>
                </c:pt>
                <c:pt idx="29">
                  <c:v>50</c:v>
                </c:pt>
              </c:numCache>
            </c:numRef>
          </c:val>
          <c:smooth val="0"/>
          <c:extLst>
            <c:ext xmlns:c16="http://schemas.microsoft.com/office/drawing/2014/chart" uri="{C3380CC4-5D6E-409C-BE32-E72D297353CC}">
              <c16:uniqueId val="{00000001-2DDE-4221-80F9-63864F4D3512}"/>
            </c:ext>
          </c:extLst>
        </c:ser>
        <c:dLbls>
          <c:showLegendKey val="0"/>
          <c:showVal val="0"/>
          <c:showCatName val="0"/>
          <c:showSerName val="0"/>
          <c:showPercent val="0"/>
          <c:showBubbleSize val="0"/>
        </c:dLbls>
        <c:marker val="1"/>
        <c:smooth val="0"/>
        <c:axId val="295014768"/>
        <c:axId val="295015944"/>
      </c:lineChart>
      <c:catAx>
        <c:axId val="295015552"/>
        <c:scaling>
          <c:orientation val="minMax"/>
        </c:scaling>
        <c:delete val="0"/>
        <c:axPos val="b"/>
        <c:numFmt formatCode="General" sourceLinked="1"/>
        <c:majorTickMark val="out"/>
        <c:minorTickMark val="none"/>
        <c:tickLblPos val="nextTo"/>
        <c:crossAx val="295021824"/>
        <c:crosses val="autoZero"/>
        <c:auto val="1"/>
        <c:lblAlgn val="ctr"/>
        <c:lblOffset val="100"/>
        <c:noMultiLvlLbl val="0"/>
      </c:catAx>
      <c:valAx>
        <c:axId val="295021824"/>
        <c:scaling>
          <c:orientation val="minMax"/>
          <c:max val="6500"/>
          <c:min val="0"/>
        </c:scaling>
        <c:delete val="0"/>
        <c:axPos val="l"/>
        <c:majorGridlines/>
        <c:numFmt formatCode="#,##0_);[Red]\(#,##0\)" sourceLinked="1"/>
        <c:majorTickMark val="out"/>
        <c:minorTickMark val="none"/>
        <c:tickLblPos val="nextTo"/>
        <c:crossAx val="295015552"/>
        <c:crosses val="autoZero"/>
        <c:crossBetween val="between"/>
        <c:majorUnit val="1000"/>
      </c:valAx>
      <c:catAx>
        <c:axId val="295014768"/>
        <c:scaling>
          <c:orientation val="minMax"/>
        </c:scaling>
        <c:delete val="1"/>
        <c:axPos val="b"/>
        <c:numFmt formatCode="General" sourceLinked="1"/>
        <c:majorTickMark val="out"/>
        <c:minorTickMark val="none"/>
        <c:tickLblPos val="nextTo"/>
        <c:crossAx val="295015944"/>
        <c:crosses val="autoZero"/>
        <c:auto val="1"/>
        <c:lblAlgn val="ctr"/>
        <c:lblOffset val="100"/>
        <c:noMultiLvlLbl val="0"/>
      </c:catAx>
      <c:valAx>
        <c:axId val="295015944"/>
        <c:scaling>
          <c:orientation val="minMax"/>
          <c:max val="130"/>
          <c:min val="0"/>
        </c:scaling>
        <c:delete val="0"/>
        <c:axPos val="r"/>
        <c:numFmt formatCode="#,##0_);[Red]\(#,##0\)" sourceLinked="1"/>
        <c:majorTickMark val="out"/>
        <c:minorTickMark val="none"/>
        <c:tickLblPos val="nextTo"/>
        <c:crossAx val="295014768"/>
        <c:crosses val="max"/>
        <c:crossBetween val="between"/>
        <c:majorUnit val="20"/>
      </c:valAx>
    </c:plotArea>
    <c:legend>
      <c:legendPos val="r"/>
      <c:layout>
        <c:manualLayout>
          <c:xMode val="edge"/>
          <c:yMode val="edge"/>
          <c:x val="0.23460272684532205"/>
          <c:y val="0.10415464659837874"/>
          <c:w val="0.20122237893747061"/>
          <c:h val="8.7964601769911513E-2"/>
        </c:manualLayout>
      </c:layout>
      <c:overlay val="0"/>
    </c:legend>
    <c:plotVisOnly val="1"/>
    <c:dispBlanksAs val="gap"/>
    <c:showDLblsOverMax val="0"/>
  </c:chart>
  <c:spPr>
    <a:ln>
      <a:noFill/>
    </a:ln>
  </c:spPr>
  <c:txPr>
    <a:bodyPr/>
    <a:lstStyle/>
    <a:p>
      <a:pPr>
        <a:defRPr sz="900">
          <a:latin typeface="ＭＳ 明朝" pitchFamily="17" charset="-128"/>
          <a:ea typeface="ＭＳ 明朝" pitchFamily="17" charset="-128"/>
        </a:defRPr>
      </a:pPr>
      <a:endParaRPr lang="ja-JP"/>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0.01532</cdr:x>
      <cdr:y>0.37685</cdr:y>
    </cdr:from>
    <cdr:to>
      <cdr:x>0.06488</cdr:x>
      <cdr:y>0.58148</cdr:y>
    </cdr:to>
    <cdr:sp macro="" textlink="">
      <cdr:nvSpPr>
        <cdr:cNvPr id="3" name="テキスト ボックス 3"/>
        <cdr:cNvSpPr txBox="1"/>
      </cdr:nvSpPr>
      <cdr:spPr>
        <a:xfrm xmlns:a="http://schemas.openxmlformats.org/drawingml/2006/main">
          <a:off x="103471" y="1622442"/>
          <a:ext cx="334690" cy="880994"/>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vert="wordArtVertRtl"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kumimoji="1" lang="ja-JP" altLang="en-US" sz="900">
              <a:latin typeface="ＭＳ 明朝" pitchFamily="17" charset="-128"/>
              <a:ea typeface="ＭＳ 明朝" pitchFamily="17" charset="-128"/>
            </a:rPr>
            <a:t>供給戸数</a:t>
          </a:r>
          <a:r>
            <a:rPr kumimoji="1" lang="en-US" altLang="ja-JP" sz="900">
              <a:latin typeface="ＭＳ 明朝" pitchFamily="17" charset="-128"/>
              <a:ea typeface="ＭＳ 明朝" pitchFamily="17" charset="-128"/>
            </a:rPr>
            <a:t>(</a:t>
          </a:r>
          <a:r>
            <a:rPr kumimoji="1" lang="ja-JP" altLang="en-US" sz="900">
              <a:latin typeface="ＭＳ 明朝" pitchFamily="17" charset="-128"/>
              <a:ea typeface="ＭＳ 明朝" pitchFamily="17" charset="-128"/>
            </a:rPr>
            <a:t>戸</a:t>
          </a:r>
          <a:r>
            <a:rPr kumimoji="1" lang="en-US" altLang="ja-JP" sz="900">
              <a:latin typeface="ＭＳ 明朝" pitchFamily="17" charset="-128"/>
              <a:ea typeface="ＭＳ 明朝" pitchFamily="17" charset="-128"/>
            </a:rPr>
            <a:t>)</a:t>
          </a:r>
          <a:endParaRPr kumimoji="1" lang="ja-JP" altLang="en-US" sz="900">
            <a:latin typeface="ＭＳ 明朝" pitchFamily="17" charset="-128"/>
            <a:ea typeface="ＭＳ 明朝" pitchFamily="17" charset="-128"/>
          </a:endParaRPr>
        </a:p>
      </cdr:txBody>
    </cdr:sp>
  </cdr:relSizeAnchor>
  <cdr:relSizeAnchor xmlns:cdr="http://schemas.openxmlformats.org/drawingml/2006/chartDrawing">
    <cdr:from>
      <cdr:x>0.94313</cdr:x>
      <cdr:y>0.37146</cdr:y>
    </cdr:from>
    <cdr:to>
      <cdr:x>0.99812</cdr:x>
      <cdr:y>0.54482</cdr:y>
    </cdr:to>
    <cdr:sp macro="" textlink="">
      <cdr:nvSpPr>
        <cdr:cNvPr id="4" name="テキスト ボックス 3"/>
        <cdr:cNvSpPr txBox="1"/>
      </cdr:nvSpPr>
      <cdr:spPr>
        <a:xfrm xmlns:a="http://schemas.openxmlformats.org/drawingml/2006/main">
          <a:off x="5740325" y="1599247"/>
          <a:ext cx="334707" cy="746358"/>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vert="wordArtVertRtl"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kumimoji="1" lang="ja-JP" altLang="en-US" sz="900">
              <a:latin typeface="ＭＳ 明朝" pitchFamily="17" charset="-128"/>
              <a:ea typeface="ＭＳ 明朝" pitchFamily="17" charset="-128"/>
            </a:rPr>
            <a:t>物件数</a:t>
          </a:r>
          <a:r>
            <a:rPr kumimoji="1" lang="en-US" altLang="ja-JP" sz="900">
              <a:latin typeface="ＭＳ 明朝" pitchFamily="17" charset="-128"/>
              <a:ea typeface="ＭＳ 明朝" pitchFamily="17" charset="-128"/>
            </a:rPr>
            <a:t>(</a:t>
          </a:r>
          <a:r>
            <a:rPr kumimoji="1" lang="ja-JP" altLang="en-US" sz="900">
              <a:latin typeface="ＭＳ 明朝" pitchFamily="17" charset="-128"/>
              <a:ea typeface="ＭＳ 明朝" pitchFamily="17" charset="-128"/>
            </a:rPr>
            <a:t>件</a:t>
          </a:r>
          <a:r>
            <a:rPr kumimoji="1" lang="en-US" altLang="ja-JP" sz="900">
              <a:latin typeface="ＭＳ 明朝" pitchFamily="17" charset="-128"/>
              <a:ea typeface="ＭＳ 明朝" pitchFamily="17" charset="-128"/>
            </a:rPr>
            <a:t>)</a:t>
          </a:r>
          <a:endParaRPr kumimoji="1" lang="ja-JP" altLang="en-US" sz="900">
            <a:latin typeface="ＭＳ 明朝" pitchFamily="17" charset="-128"/>
            <a:ea typeface="ＭＳ 明朝" pitchFamily="17" charset="-128"/>
          </a:endParaRPr>
        </a:p>
      </cdr:txBody>
    </cdr:sp>
  </cdr:relSizeAnchor>
  <cdr:relSizeAnchor xmlns:cdr="http://schemas.openxmlformats.org/drawingml/2006/chartDrawing">
    <cdr:from>
      <cdr:x>0.1445</cdr:x>
      <cdr:y>0.04056</cdr:y>
    </cdr:from>
    <cdr:to>
      <cdr:x>0.84833</cdr:x>
      <cdr:y>0.1046</cdr:y>
    </cdr:to>
    <cdr:sp macro="" textlink="">
      <cdr:nvSpPr>
        <cdr:cNvPr id="5" name="テキスト ボックス 2"/>
        <cdr:cNvSpPr txBox="1"/>
      </cdr:nvSpPr>
      <cdr:spPr>
        <a:xfrm xmlns:a="http://schemas.openxmlformats.org/drawingml/2006/main">
          <a:off x="879475" y="174625"/>
          <a:ext cx="4283865" cy="275717"/>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kumimoji="1" lang="ja-JP" altLang="en-US" sz="1100" dirty="0">
              <a:latin typeface="+mj-ea"/>
              <a:ea typeface="+mj-ea"/>
            </a:rPr>
            <a:t>分譲ワンルームマンション供給戸数の推移</a:t>
          </a:r>
          <a:r>
            <a:rPr kumimoji="1" lang="en-US" altLang="ja-JP" sz="1100" dirty="0">
              <a:latin typeface="+mj-ea"/>
              <a:ea typeface="+mj-ea"/>
            </a:rPr>
            <a:t>(1990</a:t>
          </a:r>
          <a:r>
            <a:rPr kumimoji="1" lang="ja-JP" altLang="en-US" sz="1100" dirty="0">
              <a:latin typeface="+mj-ea"/>
              <a:ea typeface="+mj-ea"/>
            </a:rPr>
            <a:t>年～</a:t>
          </a:r>
          <a:r>
            <a:rPr kumimoji="1" lang="en-US" altLang="ja-JP" sz="1100" dirty="0">
              <a:latin typeface="+mj-ea"/>
              <a:ea typeface="+mj-ea"/>
            </a:rPr>
            <a:t>2019</a:t>
          </a:r>
          <a:r>
            <a:rPr kumimoji="1" lang="ja-JP" altLang="en-US" sz="1100" dirty="0">
              <a:latin typeface="+mj-ea"/>
              <a:ea typeface="+mj-ea"/>
            </a:rPr>
            <a:t>年・近畿圏</a:t>
          </a:r>
          <a:r>
            <a:rPr kumimoji="1" lang="en-US" altLang="ja-JP" sz="1100" dirty="0">
              <a:latin typeface="+mj-ea"/>
              <a:ea typeface="+mj-ea"/>
            </a:rPr>
            <a:t>)</a:t>
          </a:r>
          <a:endParaRPr kumimoji="1" lang="ja-JP" altLang="en-US" sz="1100" dirty="0">
            <a:latin typeface="+mj-ea"/>
            <a:ea typeface="+mj-ea"/>
          </a:endParaRPr>
        </a:p>
      </cdr:txBody>
    </cdr:sp>
  </cdr:relSizeAnchor>
  <cdr:relSizeAnchor xmlns:cdr="http://schemas.openxmlformats.org/drawingml/2006/chartDrawing">
    <cdr:from>
      <cdr:x>0.32916</cdr:x>
      <cdr:y>0.9437</cdr:y>
    </cdr:from>
    <cdr:to>
      <cdr:x>0.61267</cdr:x>
      <cdr:y>0.99679</cdr:y>
    </cdr:to>
    <cdr:sp macro="" textlink="">
      <cdr:nvSpPr>
        <cdr:cNvPr id="6" name="テキスト ボックス 4"/>
        <cdr:cNvSpPr txBox="1"/>
      </cdr:nvSpPr>
      <cdr:spPr>
        <a:xfrm xmlns:a="http://schemas.openxmlformats.org/drawingml/2006/main">
          <a:off x="2023407" y="4103438"/>
          <a:ext cx="1742785" cy="230832"/>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kumimoji="1" lang="ja-JP" altLang="en-US" sz="900" dirty="0">
              <a:latin typeface="ＭＳ 明朝" pitchFamily="17" charset="-128"/>
              <a:ea typeface="ＭＳ 明朝" pitchFamily="17" charset="-128"/>
            </a:rPr>
            <a:t>資料</a:t>
          </a:r>
          <a:r>
            <a:rPr kumimoji="1" lang="en-US" altLang="ja-JP" sz="900" dirty="0">
              <a:latin typeface="ＭＳ 明朝" pitchFamily="17" charset="-128"/>
              <a:ea typeface="ＭＳ 明朝" pitchFamily="17" charset="-128"/>
            </a:rPr>
            <a:t>:</a:t>
          </a:r>
          <a:r>
            <a:rPr kumimoji="1" lang="ja-JP" altLang="en-US" sz="900" dirty="0">
              <a:latin typeface="ＭＳ 明朝" pitchFamily="17" charset="-128"/>
              <a:ea typeface="ＭＳ 明朝" pitchFamily="17" charset="-128"/>
            </a:rPr>
            <a:t>長谷工総合研究所作成</a:t>
          </a:r>
          <a:r>
            <a:rPr kumimoji="1" lang="ja-JP" altLang="en-US" sz="900" dirty="0" smtClean="0">
              <a:latin typeface="ＭＳ 明朝" pitchFamily="17" charset="-128"/>
              <a:ea typeface="ＭＳ 明朝" pitchFamily="17" charset="-128"/>
            </a:rPr>
            <a:t>。</a:t>
          </a:r>
          <a:endParaRPr kumimoji="1" lang="ja-JP" altLang="en-US" sz="900" dirty="0">
            <a:latin typeface="ＭＳ 明朝" pitchFamily="17" charset="-128"/>
            <a:ea typeface="ＭＳ 明朝" pitchFamily="17" charset="-128"/>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6888"/>
          </a:xfrm>
          <a:prstGeom prst="rect">
            <a:avLst/>
          </a:prstGeom>
        </p:spPr>
        <p:txBody>
          <a:bodyPr vert="horz" lIns="91440" tIns="45720" rIns="91440" bIns="45720" rtlCol="0"/>
          <a:lstStyle>
            <a:lvl1pPr algn="r">
              <a:defRPr sz="1200"/>
            </a:lvl1pPr>
          </a:lstStyle>
          <a:p>
            <a:fld id="{35A81F1B-0329-4052-BE59-1AFDD22F778C}" type="datetimeFigureOut">
              <a:rPr kumimoji="1" lang="ja-JP" altLang="en-US" smtClean="0"/>
              <a:t>2020/3/12</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21225"/>
            <a:ext cx="5445125" cy="4471988"/>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0863"/>
            <a:ext cx="2949575" cy="4968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6887"/>
          </a:xfrm>
          <a:prstGeom prst="rect">
            <a:avLst/>
          </a:prstGeom>
        </p:spPr>
        <p:txBody>
          <a:bodyPr vert="horz" lIns="91440" tIns="45720" rIns="91440" bIns="45720" rtlCol="0" anchor="b"/>
          <a:lstStyle>
            <a:lvl1pPr algn="r">
              <a:defRPr sz="1200"/>
            </a:lvl1pPr>
          </a:lstStyle>
          <a:p>
            <a:fld id="{F8942646-AE46-4063-930C-1DDE33F9934D}" type="slidenum">
              <a:rPr kumimoji="1" lang="ja-JP" altLang="en-US" smtClean="0"/>
              <a:t>‹#›</a:t>
            </a:fld>
            <a:endParaRPr kumimoji="1" lang="ja-JP" altLang="en-US"/>
          </a:p>
        </p:txBody>
      </p:sp>
    </p:spTree>
    <p:extLst>
      <p:ext uri="{BB962C8B-B14F-4D97-AF65-F5344CB8AC3E}">
        <p14:creationId xmlns:p14="http://schemas.microsoft.com/office/powerpoint/2010/main" val="89892411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7410FCF-D366-430A-AAB4-A8B228ABE051}" type="slidenum">
              <a:rPr kumimoji="1" lang="ja-JP" altLang="en-US" smtClean="0"/>
              <a:t>3</a:t>
            </a:fld>
            <a:endParaRPr kumimoji="1" lang="ja-JP" altLang="en-US"/>
          </a:p>
        </p:txBody>
      </p:sp>
    </p:spTree>
    <p:extLst>
      <p:ext uri="{BB962C8B-B14F-4D97-AF65-F5344CB8AC3E}">
        <p14:creationId xmlns:p14="http://schemas.microsoft.com/office/powerpoint/2010/main" val="33864562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7410FCF-D366-430A-AAB4-A8B228ABE051}" type="slidenum">
              <a:rPr kumimoji="1" lang="ja-JP" altLang="en-US" smtClean="0"/>
              <a:t>16</a:t>
            </a:fld>
            <a:endParaRPr kumimoji="1" lang="ja-JP" altLang="en-US"/>
          </a:p>
        </p:txBody>
      </p:sp>
    </p:spTree>
    <p:extLst>
      <p:ext uri="{BB962C8B-B14F-4D97-AF65-F5344CB8AC3E}">
        <p14:creationId xmlns:p14="http://schemas.microsoft.com/office/powerpoint/2010/main" val="1352085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7410FCF-D366-430A-AAB4-A8B228ABE051}" type="slidenum">
              <a:rPr kumimoji="1" lang="ja-JP" altLang="en-US" smtClean="0"/>
              <a:t>17</a:t>
            </a:fld>
            <a:endParaRPr kumimoji="1" lang="ja-JP" altLang="en-US"/>
          </a:p>
        </p:txBody>
      </p:sp>
    </p:spTree>
    <p:extLst>
      <p:ext uri="{BB962C8B-B14F-4D97-AF65-F5344CB8AC3E}">
        <p14:creationId xmlns:p14="http://schemas.microsoft.com/office/powerpoint/2010/main" val="26917659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7B7D0DB0-2704-4E11-B7A0-3C7BCFDABDEC}" type="slidenum">
              <a:rPr kumimoji="1" lang="en-US" altLang="ja-JP">
                <a:solidFill>
                  <a:schemeClr val="tx1"/>
                </a:solidFill>
                <a:latin typeface="Arial" charset="0"/>
                <a:ea typeface="ＭＳ Ｐゴシック" charset="-128"/>
              </a:rPr>
              <a:pPr algn="r" eaLnBrk="1" hangingPunct="1">
                <a:spcBef>
                  <a:spcPct val="0"/>
                </a:spcBef>
              </a:pPr>
              <a:t>18</a:t>
            </a:fld>
            <a:endParaRPr kumimoji="1" lang="en-US" altLang="ja-JP">
              <a:solidFill>
                <a:schemeClr val="tx1"/>
              </a:solidFill>
              <a:latin typeface="Arial" charset="0"/>
              <a:ea typeface="ＭＳ Ｐゴシック" charset="-128"/>
            </a:endParaRPr>
          </a:p>
        </p:txBody>
      </p:sp>
      <p:sp>
        <p:nvSpPr>
          <p:cNvPr id="41987" name="Rectangle 2"/>
          <p:cNvSpPr>
            <a:spLocks noGrp="1" noRot="1" noChangeAspect="1" noChangeArrowheads="1" noTextEdit="1"/>
          </p:cNvSpPr>
          <p:nvPr>
            <p:ph type="sldImg"/>
          </p:nvPr>
        </p:nvSpPr>
        <p:spPr>
          <a:xfrm>
            <a:off x="922338" y="747713"/>
            <a:ext cx="4962525" cy="3722687"/>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smtClean="0">
              <a:ea typeface="ＭＳ Ｐ明朝" charset="-128"/>
            </a:endParaRPr>
          </a:p>
        </p:txBody>
      </p:sp>
    </p:spTree>
    <p:extLst>
      <p:ext uri="{BB962C8B-B14F-4D97-AF65-F5344CB8AC3E}">
        <p14:creationId xmlns:p14="http://schemas.microsoft.com/office/powerpoint/2010/main" val="25524210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7B7D0DB0-2704-4E11-B7A0-3C7BCFDABDEC}" type="slidenum">
              <a:rPr kumimoji="1" lang="en-US" altLang="ja-JP">
                <a:solidFill>
                  <a:schemeClr val="tx1"/>
                </a:solidFill>
                <a:latin typeface="Arial" charset="0"/>
                <a:ea typeface="ＭＳ Ｐゴシック" charset="-128"/>
              </a:rPr>
              <a:pPr algn="r" eaLnBrk="1" hangingPunct="1">
                <a:spcBef>
                  <a:spcPct val="0"/>
                </a:spcBef>
              </a:pPr>
              <a:t>24</a:t>
            </a:fld>
            <a:endParaRPr kumimoji="1" lang="en-US" altLang="ja-JP">
              <a:solidFill>
                <a:schemeClr val="tx1"/>
              </a:solidFill>
              <a:latin typeface="Arial" charset="0"/>
              <a:ea typeface="ＭＳ Ｐゴシック" charset="-128"/>
            </a:endParaRPr>
          </a:p>
        </p:txBody>
      </p:sp>
      <p:sp>
        <p:nvSpPr>
          <p:cNvPr id="41987" name="Rectangle 2"/>
          <p:cNvSpPr>
            <a:spLocks noGrp="1" noRot="1" noChangeAspect="1" noChangeArrowheads="1" noTextEdit="1"/>
          </p:cNvSpPr>
          <p:nvPr>
            <p:ph type="sldImg"/>
          </p:nvPr>
        </p:nvSpPr>
        <p:spPr>
          <a:xfrm>
            <a:off x="922338" y="747713"/>
            <a:ext cx="4962525" cy="3722687"/>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a:ea typeface="ＭＳ Ｐ明朝" charset="-128"/>
            </a:endParaRPr>
          </a:p>
        </p:txBody>
      </p:sp>
    </p:spTree>
    <p:extLst>
      <p:ext uri="{BB962C8B-B14F-4D97-AF65-F5344CB8AC3E}">
        <p14:creationId xmlns:p14="http://schemas.microsoft.com/office/powerpoint/2010/main" val="3595612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7B7D0DB0-2704-4E11-B7A0-3C7BCFDABDEC}" type="slidenum">
              <a:rPr kumimoji="1" lang="en-US" altLang="ja-JP">
                <a:solidFill>
                  <a:schemeClr val="tx1"/>
                </a:solidFill>
                <a:latin typeface="Arial" charset="0"/>
                <a:ea typeface="ＭＳ Ｐゴシック" charset="-128"/>
              </a:rPr>
              <a:pPr algn="r" eaLnBrk="1" hangingPunct="1">
                <a:spcBef>
                  <a:spcPct val="0"/>
                </a:spcBef>
              </a:pPr>
              <a:t>25</a:t>
            </a:fld>
            <a:endParaRPr kumimoji="1" lang="en-US" altLang="ja-JP">
              <a:solidFill>
                <a:schemeClr val="tx1"/>
              </a:solidFill>
              <a:latin typeface="Arial" charset="0"/>
              <a:ea typeface="ＭＳ Ｐゴシック" charset="-128"/>
            </a:endParaRPr>
          </a:p>
        </p:txBody>
      </p:sp>
      <p:sp>
        <p:nvSpPr>
          <p:cNvPr id="41987" name="Rectangle 2"/>
          <p:cNvSpPr>
            <a:spLocks noGrp="1" noRot="1" noChangeAspect="1" noChangeArrowheads="1" noTextEdit="1"/>
          </p:cNvSpPr>
          <p:nvPr>
            <p:ph type="sldImg"/>
          </p:nvPr>
        </p:nvSpPr>
        <p:spPr>
          <a:xfrm>
            <a:off x="922338" y="747713"/>
            <a:ext cx="4962525" cy="3722687"/>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a:ea typeface="ＭＳ Ｐ明朝" charset="-128"/>
            </a:endParaRPr>
          </a:p>
        </p:txBody>
      </p:sp>
    </p:spTree>
    <p:extLst>
      <p:ext uri="{BB962C8B-B14F-4D97-AF65-F5344CB8AC3E}">
        <p14:creationId xmlns:p14="http://schemas.microsoft.com/office/powerpoint/2010/main" val="18323680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7B7D0DB0-2704-4E11-B7A0-3C7BCFDABDEC}" type="slidenum">
              <a:rPr kumimoji="1" lang="en-US" altLang="ja-JP">
                <a:solidFill>
                  <a:schemeClr val="tx1"/>
                </a:solidFill>
                <a:latin typeface="Arial" charset="0"/>
                <a:ea typeface="ＭＳ Ｐゴシック" charset="-128"/>
              </a:rPr>
              <a:pPr algn="r" eaLnBrk="1" hangingPunct="1">
                <a:spcBef>
                  <a:spcPct val="0"/>
                </a:spcBef>
              </a:pPr>
              <a:t>26</a:t>
            </a:fld>
            <a:endParaRPr kumimoji="1" lang="en-US" altLang="ja-JP">
              <a:solidFill>
                <a:schemeClr val="tx1"/>
              </a:solidFill>
              <a:latin typeface="Arial" charset="0"/>
              <a:ea typeface="ＭＳ Ｐゴシック" charset="-128"/>
            </a:endParaRPr>
          </a:p>
        </p:txBody>
      </p:sp>
      <p:sp>
        <p:nvSpPr>
          <p:cNvPr id="41987" name="Rectangle 2"/>
          <p:cNvSpPr>
            <a:spLocks noGrp="1" noRot="1" noChangeAspect="1" noChangeArrowheads="1" noTextEdit="1"/>
          </p:cNvSpPr>
          <p:nvPr>
            <p:ph type="sldImg"/>
          </p:nvPr>
        </p:nvSpPr>
        <p:spPr>
          <a:xfrm>
            <a:off x="922338" y="747713"/>
            <a:ext cx="4962525" cy="3722687"/>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a:ea typeface="ＭＳ Ｐ明朝" charset="-128"/>
            </a:endParaRPr>
          </a:p>
        </p:txBody>
      </p:sp>
    </p:spTree>
    <p:extLst>
      <p:ext uri="{BB962C8B-B14F-4D97-AF65-F5344CB8AC3E}">
        <p14:creationId xmlns:p14="http://schemas.microsoft.com/office/powerpoint/2010/main" val="19308014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7B7D0DB0-2704-4E11-B7A0-3C7BCFDABDEC}" type="slidenum">
              <a:rPr kumimoji="1" lang="en-US" altLang="ja-JP">
                <a:solidFill>
                  <a:schemeClr val="tx1"/>
                </a:solidFill>
                <a:latin typeface="Arial" charset="0"/>
                <a:ea typeface="ＭＳ Ｐゴシック" charset="-128"/>
              </a:rPr>
              <a:pPr algn="r" eaLnBrk="1" hangingPunct="1">
                <a:spcBef>
                  <a:spcPct val="0"/>
                </a:spcBef>
              </a:pPr>
              <a:t>27</a:t>
            </a:fld>
            <a:endParaRPr kumimoji="1" lang="en-US" altLang="ja-JP">
              <a:solidFill>
                <a:schemeClr val="tx1"/>
              </a:solidFill>
              <a:latin typeface="Arial" charset="0"/>
              <a:ea typeface="ＭＳ Ｐゴシック" charset="-128"/>
            </a:endParaRPr>
          </a:p>
        </p:txBody>
      </p:sp>
      <p:sp>
        <p:nvSpPr>
          <p:cNvPr id="41987" name="Rectangle 2"/>
          <p:cNvSpPr>
            <a:spLocks noGrp="1" noRot="1" noChangeAspect="1" noChangeArrowheads="1" noTextEdit="1"/>
          </p:cNvSpPr>
          <p:nvPr>
            <p:ph type="sldImg"/>
          </p:nvPr>
        </p:nvSpPr>
        <p:spPr>
          <a:xfrm>
            <a:off x="922338" y="747713"/>
            <a:ext cx="4962525" cy="3722687"/>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a:ea typeface="ＭＳ Ｐ明朝" charset="-128"/>
            </a:endParaRPr>
          </a:p>
        </p:txBody>
      </p:sp>
    </p:spTree>
    <p:extLst>
      <p:ext uri="{BB962C8B-B14F-4D97-AF65-F5344CB8AC3E}">
        <p14:creationId xmlns:p14="http://schemas.microsoft.com/office/powerpoint/2010/main" val="7793437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7410FCF-D366-430A-AAB4-A8B228ABE051}" type="slidenum">
              <a:rPr kumimoji="1" lang="ja-JP" altLang="en-US" smtClean="0"/>
              <a:t>28</a:t>
            </a:fld>
            <a:endParaRPr kumimoji="1" lang="ja-JP" altLang="en-US"/>
          </a:p>
        </p:txBody>
      </p:sp>
    </p:spTree>
    <p:extLst>
      <p:ext uri="{BB962C8B-B14F-4D97-AF65-F5344CB8AC3E}">
        <p14:creationId xmlns:p14="http://schemas.microsoft.com/office/powerpoint/2010/main" val="38512823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7B7D0DB0-2704-4E11-B7A0-3C7BCFDABDEC}" type="slidenum">
              <a:rPr kumimoji="1" lang="en-US" altLang="ja-JP">
                <a:solidFill>
                  <a:schemeClr val="tx1"/>
                </a:solidFill>
                <a:latin typeface="Arial" charset="0"/>
                <a:ea typeface="ＭＳ Ｐゴシック" charset="-128"/>
              </a:rPr>
              <a:pPr algn="r" eaLnBrk="1" hangingPunct="1">
                <a:spcBef>
                  <a:spcPct val="0"/>
                </a:spcBef>
              </a:pPr>
              <a:t>29</a:t>
            </a:fld>
            <a:endParaRPr kumimoji="1" lang="en-US" altLang="ja-JP">
              <a:solidFill>
                <a:schemeClr val="tx1"/>
              </a:solidFill>
              <a:latin typeface="Arial" charset="0"/>
              <a:ea typeface="ＭＳ Ｐゴシック" charset="-128"/>
            </a:endParaRPr>
          </a:p>
        </p:txBody>
      </p:sp>
      <p:sp>
        <p:nvSpPr>
          <p:cNvPr id="41987" name="Rectangle 2"/>
          <p:cNvSpPr>
            <a:spLocks noGrp="1" noRot="1" noChangeAspect="1" noChangeArrowheads="1" noTextEdit="1"/>
          </p:cNvSpPr>
          <p:nvPr>
            <p:ph type="sldImg"/>
          </p:nvPr>
        </p:nvSpPr>
        <p:spPr>
          <a:xfrm>
            <a:off x="922338" y="747713"/>
            <a:ext cx="4962525" cy="3722687"/>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a:ea typeface="ＭＳ Ｐ明朝" charset="-128"/>
            </a:endParaRPr>
          </a:p>
        </p:txBody>
      </p:sp>
    </p:spTree>
    <p:extLst>
      <p:ext uri="{BB962C8B-B14F-4D97-AF65-F5344CB8AC3E}">
        <p14:creationId xmlns:p14="http://schemas.microsoft.com/office/powerpoint/2010/main" val="29239808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7B7D0DB0-2704-4E11-B7A0-3C7BCFDABDEC}" type="slidenum">
              <a:rPr kumimoji="1" lang="en-US" altLang="ja-JP">
                <a:solidFill>
                  <a:schemeClr val="tx1"/>
                </a:solidFill>
                <a:latin typeface="Arial" charset="0"/>
                <a:ea typeface="ＭＳ Ｐゴシック" charset="-128"/>
              </a:rPr>
              <a:pPr algn="r" eaLnBrk="1" hangingPunct="1">
                <a:spcBef>
                  <a:spcPct val="0"/>
                </a:spcBef>
              </a:pPr>
              <a:t>30</a:t>
            </a:fld>
            <a:endParaRPr kumimoji="1" lang="en-US" altLang="ja-JP">
              <a:solidFill>
                <a:schemeClr val="tx1"/>
              </a:solidFill>
              <a:latin typeface="Arial" charset="0"/>
              <a:ea typeface="ＭＳ Ｐゴシック" charset="-128"/>
            </a:endParaRPr>
          </a:p>
        </p:txBody>
      </p:sp>
      <p:sp>
        <p:nvSpPr>
          <p:cNvPr id="41987" name="Rectangle 2"/>
          <p:cNvSpPr>
            <a:spLocks noGrp="1" noRot="1" noChangeAspect="1" noChangeArrowheads="1" noTextEdit="1"/>
          </p:cNvSpPr>
          <p:nvPr>
            <p:ph type="sldImg"/>
          </p:nvPr>
        </p:nvSpPr>
        <p:spPr>
          <a:xfrm>
            <a:off x="922338" y="747713"/>
            <a:ext cx="4962525" cy="3722687"/>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a:ea typeface="ＭＳ Ｐ明朝" charset="-128"/>
            </a:endParaRPr>
          </a:p>
        </p:txBody>
      </p:sp>
    </p:spTree>
    <p:extLst>
      <p:ext uri="{BB962C8B-B14F-4D97-AF65-F5344CB8AC3E}">
        <p14:creationId xmlns:p14="http://schemas.microsoft.com/office/powerpoint/2010/main" val="4069425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7410FCF-D366-430A-AAB4-A8B228ABE051}" type="slidenum">
              <a:rPr kumimoji="1" lang="ja-JP" altLang="en-US" smtClean="0"/>
              <a:t>4</a:t>
            </a:fld>
            <a:endParaRPr kumimoji="1" lang="ja-JP" altLang="en-US"/>
          </a:p>
        </p:txBody>
      </p:sp>
    </p:spTree>
    <p:extLst>
      <p:ext uri="{BB962C8B-B14F-4D97-AF65-F5344CB8AC3E}">
        <p14:creationId xmlns:p14="http://schemas.microsoft.com/office/powerpoint/2010/main" val="2440485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7B7D0DB0-2704-4E11-B7A0-3C7BCFDABDEC}" type="slidenum">
              <a:rPr kumimoji="1" lang="en-US" altLang="ja-JP">
                <a:solidFill>
                  <a:schemeClr val="tx1"/>
                </a:solidFill>
                <a:latin typeface="Arial" charset="0"/>
                <a:ea typeface="ＭＳ Ｐゴシック" charset="-128"/>
              </a:rPr>
              <a:pPr algn="r" eaLnBrk="1" hangingPunct="1">
                <a:spcBef>
                  <a:spcPct val="0"/>
                </a:spcBef>
              </a:pPr>
              <a:t>31</a:t>
            </a:fld>
            <a:endParaRPr kumimoji="1" lang="en-US" altLang="ja-JP">
              <a:solidFill>
                <a:schemeClr val="tx1"/>
              </a:solidFill>
              <a:latin typeface="Arial" charset="0"/>
              <a:ea typeface="ＭＳ Ｐゴシック" charset="-128"/>
            </a:endParaRPr>
          </a:p>
        </p:txBody>
      </p:sp>
      <p:sp>
        <p:nvSpPr>
          <p:cNvPr id="41987" name="Rectangle 2"/>
          <p:cNvSpPr>
            <a:spLocks noGrp="1" noRot="1" noChangeAspect="1" noChangeArrowheads="1" noTextEdit="1"/>
          </p:cNvSpPr>
          <p:nvPr>
            <p:ph type="sldImg"/>
          </p:nvPr>
        </p:nvSpPr>
        <p:spPr>
          <a:xfrm>
            <a:off x="922338" y="747713"/>
            <a:ext cx="4962525" cy="3722687"/>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a:ea typeface="ＭＳ Ｐ明朝" charset="-128"/>
            </a:endParaRPr>
          </a:p>
        </p:txBody>
      </p:sp>
    </p:spTree>
    <p:extLst>
      <p:ext uri="{BB962C8B-B14F-4D97-AF65-F5344CB8AC3E}">
        <p14:creationId xmlns:p14="http://schemas.microsoft.com/office/powerpoint/2010/main" val="25282782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7B7D0DB0-2704-4E11-B7A0-3C7BCFDABDEC}" type="slidenum">
              <a:rPr kumimoji="1" lang="en-US" altLang="ja-JP">
                <a:solidFill>
                  <a:schemeClr val="tx1"/>
                </a:solidFill>
                <a:latin typeface="Arial" charset="0"/>
                <a:ea typeface="ＭＳ Ｐゴシック" charset="-128"/>
              </a:rPr>
              <a:pPr algn="r" eaLnBrk="1" hangingPunct="1">
                <a:spcBef>
                  <a:spcPct val="0"/>
                </a:spcBef>
              </a:pPr>
              <a:t>32</a:t>
            </a:fld>
            <a:endParaRPr kumimoji="1" lang="en-US" altLang="ja-JP">
              <a:solidFill>
                <a:schemeClr val="tx1"/>
              </a:solidFill>
              <a:latin typeface="Arial" charset="0"/>
              <a:ea typeface="ＭＳ Ｐゴシック" charset="-128"/>
            </a:endParaRPr>
          </a:p>
        </p:txBody>
      </p:sp>
      <p:sp>
        <p:nvSpPr>
          <p:cNvPr id="41987" name="Rectangle 2"/>
          <p:cNvSpPr>
            <a:spLocks noGrp="1" noRot="1" noChangeAspect="1" noChangeArrowheads="1" noTextEdit="1"/>
          </p:cNvSpPr>
          <p:nvPr>
            <p:ph type="sldImg"/>
          </p:nvPr>
        </p:nvSpPr>
        <p:spPr>
          <a:xfrm>
            <a:off x="922338" y="747713"/>
            <a:ext cx="4962525" cy="3722687"/>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a:ea typeface="ＭＳ Ｐ明朝" charset="-128"/>
            </a:endParaRPr>
          </a:p>
        </p:txBody>
      </p:sp>
    </p:spTree>
    <p:extLst>
      <p:ext uri="{BB962C8B-B14F-4D97-AF65-F5344CB8AC3E}">
        <p14:creationId xmlns:p14="http://schemas.microsoft.com/office/powerpoint/2010/main" val="11642551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7B7D0DB0-2704-4E11-B7A0-3C7BCFDABDEC}" type="slidenum">
              <a:rPr kumimoji="1" lang="en-US" altLang="ja-JP">
                <a:solidFill>
                  <a:schemeClr val="tx1"/>
                </a:solidFill>
                <a:latin typeface="Arial" charset="0"/>
                <a:ea typeface="ＭＳ Ｐゴシック" charset="-128"/>
              </a:rPr>
              <a:pPr algn="r" eaLnBrk="1" hangingPunct="1">
                <a:spcBef>
                  <a:spcPct val="0"/>
                </a:spcBef>
              </a:pPr>
              <a:t>33</a:t>
            </a:fld>
            <a:endParaRPr kumimoji="1" lang="en-US" altLang="ja-JP">
              <a:solidFill>
                <a:schemeClr val="tx1"/>
              </a:solidFill>
              <a:latin typeface="Arial" charset="0"/>
              <a:ea typeface="ＭＳ Ｐゴシック" charset="-128"/>
            </a:endParaRPr>
          </a:p>
        </p:txBody>
      </p:sp>
      <p:sp>
        <p:nvSpPr>
          <p:cNvPr id="41987" name="Rectangle 2"/>
          <p:cNvSpPr>
            <a:spLocks noGrp="1" noRot="1" noChangeAspect="1" noChangeArrowheads="1" noTextEdit="1"/>
          </p:cNvSpPr>
          <p:nvPr>
            <p:ph type="sldImg"/>
          </p:nvPr>
        </p:nvSpPr>
        <p:spPr>
          <a:xfrm>
            <a:off x="922338" y="747713"/>
            <a:ext cx="4962525" cy="3722687"/>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a:ea typeface="ＭＳ Ｐ明朝" charset="-128"/>
            </a:endParaRPr>
          </a:p>
        </p:txBody>
      </p:sp>
    </p:spTree>
    <p:extLst>
      <p:ext uri="{BB962C8B-B14F-4D97-AF65-F5344CB8AC3E}">
        <p14:creationId xmlns:p14="http://schemas.microsoft.com/office/powerpoint/2010/main" val="27170182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7B7D0DB0-2704-4E11-B7A0-3C7BCFDABDEC}" type="slidenum">
              <a:rPr kumimoji="1" lang="en-US" altLang="ja-JP">
                <a:solidFill>
                  <a:schemeClr val="tx1"/>
                </a:solidFill>
                <a:latin typeface="Arial" charset="0"/>
                <a:ea typeface="ＭＳ Ｐゴシック" charset="-128"/>
              </a:rPr>
              <a:pPr algn="r" eaLnBrk="1" hangingPunct="1">
                <a:spcBef>
                  <a:spcPct val="0"/>
                </a:spcBef>
              </a:pPr>
              <a:t>34</a:t>
            </a:fld>
            <a:endParaRPr kumimoji="1" lang="en-US" altLang="ja-JP">
              <a:solidFill>
                <a:schemeClr val="tx1"/>
              </a:solidFill>
              <a:latin typeface="Arial" charset="0"/>
              <a:ea typeface="ＭＳ Ｐゴシック" charset="-128"/>
            </a:endParaRPr>
          </a:p>
        </p:txBody>
      </p:sp>
      <p:sp>
        <p:nvSpPr>
          <p:cNvPr id="41987" name="Rectangle 2"/>
          <p:cNvSpPr>
            <a:spLocks noGrp="1" noRot="1" noChangeAspect="1" noChangeArrowheads="1" noTextEdit="1"/>
          </p:cNvSpPr>
          <p:nvPr>
            <p:ph type="sldImg"/>
          </p:nvPr>
        </p:nvSpPr>
        <p:spPr>
          <a:xfrm>
            <a:off x="922338" y="747713"/>
            <a:ext cx="4962525" cy="3722687"/>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a:ea typeface="ＭＳ Ｐ明朝" charset="-128"/>
            </a:endParaRPr>
          </a:p>
        </p:txBody>
      </p:sp>
    </p:spTree>
    <p:extLst>
      <p:ext uri="{BB962C8B-B14F-4D97-AF65-F5344CB8AC3E}">
        <p14:creationId xmlns:p14="http://schemas.microsoft.com/office/powerpoint/2010/main" val="25928010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3856039" y="9440865"/>
            <a:ext cx="294957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nchor="b"/>
          <a:lstStyle>
            <a:lvl1pPr algn="l" defTabSz="906463" eaLnBrk="0" hangingPunct="0">
              <a:spcBef>
                <a:spcPct val="30000"/>
              </a:spcBef>
              <a:defRPr sz="1200">
                <a:solidFill>
                  <a:srgbClr val="000000"/>
                </a:solidFill>
                <a:latin typeface="Times New Roman" pitchFamily="16" charset="0"/>
              </a:defRPr>
            </a:lvl1pPr>
            <a:lvl2pPr algn="l" defTabSz="906463" eaLnBrk="0" hangingPunct="0">
              <a:spcBef>
                <a:spcPct val="30000"/>
              </a:spcBef>
              <a:defRPr sz="1200">
                <a:solidFill>
                  <a:srgbClr val="000000"/>
                </a:solidFill>
                <a:latin typeface="Times New Roman" pitchFamily="16" charset="0"/>
              </a:defRPr>
            </a:lvl2pPr>
            <a:lvl3pPr algn="l" defTabSz="906463" eaLnBrk="0" hangingPunct="0">
              <a:spcBef>
                <a:spcPct val="30000"/>
              </a:spcBef>
              <a:defRPr sz="1200">
                <a:solidFill>
                  <a:srgbClr val="000000"/>
                </a:solidFill>
                <a:latin typeface="Times New Roman" pitchFamily="16" charset="0"/>
              </a:defRPr>
            </a:lvl3pPr>
            <a:lvl4pPr algn="l" defTabSz="906463" eaLnBrk="0" hangingPunct="0">
              <a:spcBef>
                <a:spcPct val="30000"/>
              </a:spcBef>
              <a:defRPr sz="1200">
                <a:solidFill>
                  <a:srgbClr val="000000"/>
                </a:solidFill>
                <a:latin typeface="Times New Roman" pitchFamily="16" charset="0"/>
              </a:defRPr>
            </a:lvl4pPr>
            <a:lvl5pPr algn="l" defTabSz="906463" eaLnBrk="0" hangingPunct="0">
              <a:spcBef>
                <a:spcPct val="30000"/>
              </a:spcBef>
              <a:defRPr sz="1200">
                <a:solidFill>
                  <a:srgbClr val="000000"/>
                </a:solidFill>
                <a:latin typeface="Times New Roman" pitchFamily="16" charset="0"/>
              </a:defRPr>
            </a:lvl5pPr>
            <a:lvl6pPr marL="25146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6pPr>
            <a:lvl7pPr marL="29718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7pPr>
            <a:lvl8pPr marL="34290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8pPr>
            <a:lvl9pPr marL="38862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9pPr>
          </a:lstStyle>
          <a:p>
            <a:pPr algn="r" eaLnBrk="1" hangingPunct="1">
              <a:spcBef>
                <a:spcPct val="0"/>
              </a:spcBef>
            </a:pPr>
            <a:fld id="{A0394F64-0B0F-44FA-96DE-02C82AA58B2D}" type="slidenum">
              <a:rPr kumimoji="1" lang="en-US" altLang="ja-JP">
                <a:solidFill>
                  <a:schemeClr val="tx1"/>
                </a:solidFill>
                <a:latin typeface="Arial" charset="0"/>
              </a:rPr>
              <a:pPr algn="r" eaLnBrk="1" hangingPunct="1">
                <a:spcBef>
                  <a:spcPct val="0"/>
                </a:spcBef>
              </a:pPr>
              <a:t>39</a:t>
            </a:fld>
            <a:endParaRPr kumimoji="1" lang="en-US" altLang="ja-JP">
              <a:solidFill>
                <a:schemeClr val="tx1"/>
              </a:solidFill>
              <a:latin typeface="Arial" charset="0"/>
            </a:endParaRPr>
          </a:p>
        </p:txBody>
      </p:sp>
      <p:sp>
        <p:nvSpPr>
          <p:cNvPr id="50179" name="Rectangle 2"/>
          <p:cNvSpPr>
            <a:spLocks noGrp="1" noRot="1" noChangeAspect="1" noChangeArrowheads="1" noTextEdit="1"/>
          </p:cNvSpPr>
          <p:nvPr>
            <p:ph type="sldImg"/>
          </p:nvPr>
        </p:nvSpPr>
        <p:spPr>
          <a:xfrm>
            <a:off x="923925" y="746125"/>
            <a:ext cx="4965700" cy="3725863"/>
          </a:xfrm>
          <a:ln/>
        </p:spPr>
      </p:sp>
      <p:sp>
        <p:nvSpPr>
          <p:cNvPr id="50180" name="Rectangle 3"/>
          <p:cNvSpPr>
            <a:spLocks noGrp="1" noChangeArrowheads="1"/>
          </p:cNvSpPr>
          <p:nvPr>
            <p:ph type="body" idx="1"/>
          </p:nvPr>
        </p:nvSpPr>
        <p:spPr>
          <a:xfrm>
            <a:off x="682626" y="4721226"/>
            <a:ext cx="5441950" cy="4471988"/>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ea typeface="ＭＳ Ｐ明朝" charset="-128"/>
            </a:endParaRPr>
          </a:p>
        </p:txBody>
      </p:sp>
    </p:spTree>
    <p:extLst>
      <p:ext uri="{BB962C8B-B14F-4D97-AF65-F5344CB8AC3E}">
        <p14:creationId xmlns:p14="http://schemas.microsoft.com/office/powerpoint/2010/main" val="24284794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3856039" y="9440865"/>
            <a:ext cx="294957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nchor="b"/>
          <a:lstStyle>
            <a:lvl1pPr algn="l" defTabSz="906463" eaLnBrk="0" hangingPunct="0">
              <a:spcBef>
                <a:spcPct val="30000"/>
              </a:spcBef>
              <a:defRPr sz="1200">
                <a:solidFill>
                  <a:srgbClr val="000000"/>
                </a:solidFill>
                <a:latin typeface="Times New Roman" pitchFamily="16" charset="0"/>
              </a:defRPr>
            </a:lvl1pPr>
            <a:lvl2pPr algn="l" defTabSz="906463" eaLnBrk="0" hangingPunct="0">
              <a:spcBef>
                <a:spcPct val="30000"/>
              </a:spcBef>
              <a:defRPr sz="1200">
                <a:solidFill>
                  <a:srgbClr val="000000"/>
                </a:solidFill>
                <a:latin typeface="Times New Roman" pitchFamily="16" charset="0"/>
              </a:defRPr>
            </a:lvl2pPr>
            <a:lvl3pPr algn="l" defTabSz="906463" eaLnBrk="0" hangingPunct="0">
              <a:spcBef>
                <a:spcPct val="30000"/>
              </a:spcBef>
              <a:defRPr sz="1200">
                <a:solidFill>
                  <a:srgbClr val="000000"/>
                </a:solidFill>
                <a:latin typeface="Times New Roman" pitchFamily="16" charset="0"/>
              </a:defRPr>
            </a:lvl3pPr>
            <a:lvl4pPr algn="l" defTabSz="906463" eaLnBrk="0" hangingPunct="0">
              <a:spcBef>
                <a:spcPct val="30000"/>
              </a:spcBef>
              <a:defRPr sz="1200">
                <a:solidFill>
                  <a:srgbClr val="000000"/>
                </a:solidFill>
                <a:latin typeface="Times New Roman" pitchFamily="16" charset="0"/>
              </a:defRPr>
            </a:lvl4pPr>
            <a:lvl5pPr algn="l" defTabSz="906463" eaLnBrk="0" hangingPunct="0">
              <a:spcBef>
                <a:spcPct val="30000"/>
              </a:spcBef>
              <a:defRPr sz="1200">
                <a:solidFill>
                  <a:srgbClr val="000000"/>
                </a:solidFill>
                <a:latin typeface="Times New Roman" pitchFamily="16" charset="0"/>
              </a:defRPr>
            </a:lvl5pPr>
            <a:lvl6pPr marL="25146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6pPr>
            <a:lvl7pPr marL="29718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7pPr>
            <a:lvl8pPr marL="34290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8pPr>
            <a:lvl9pPr marL="38862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9pPr>
          </a:lstStyle>
          <a:p>
            <a:pPr algn="r" eaLnBrk="1" hangingPunct="1">
              <a:spcBef>
                <a:spcPct val="0"/>
              </a:spcBef>
            </a:pPr>
            <a:fld id="{A0394F64-0B0F-44FA-96DE-02C82AA58B2D}" type="slidenum">
              <a:rPr kumimoji="1" lang="en-US" altLang="ja-JP">
                <a:solidFill>
                  <a:schemeClr val="tx1"/>
                </a:solidFill>
                <a:latin typeface="Arial" charset="0"/>
              </a:rPr>
              <a:pPr algn="r" eaLnBrk="1" hangingPunct="1">
                <a:spcBef>
                  <a:spcPct val="0"/>
                </a:spcBef>
              </a:pPr>
              <a:t>41</a:t>
            </a:fld>
            <a:endParaRPr kumimoji="1" lang="en-US" altLang="ja-JP">
              <a:solidFill>
                <a:schemeClr val="tx1"/>
              </a:solidFill>
              <a:latin typeface="Arial" charset="0"/>
            </a:endParaRPr>
          </a:p>
        </p:txBody>
      </p:sp>
      <p:sp>
        <p:nvSpPr>
          <p:cNvPr id="50179" name="Rectangle 2"/>
          <p:cNvSpPr>
            <a:spLocks noGrp="1" noRot="1" noChangeAspect="1" noChangeArrowheads="1" noTextEdit="1"/>
          </p:cNvSpPr>
          <p:nvPr>
            <p:ph type="sldImg"/>
          </p:nvPr>
        </p:nvSpPr>
        <p:spPr>
          <a:xfrm>
            <a:off x="923925" y="746125"/>
            <a:ext cx="4965700" cy="3725863"/>
          </a:xfrm>
          <a:ln/>
        </p:spPr>
      </p:sp>
      <p:sp>
        <p:nvSpPr>
          <p:cNvPr id="50180" name="Rectangle 3"/>
          <p:cNvSpPr>
            <a:spLocks noGrp="1" noChangeArrowheads="1"/>
          </p:cNvSpPr>
          <p:nvPr>
            <p:ph type="body" idx="1"/>
          </p:nvPr>
        </p:nvSpPr>
        <p:spPr>
          <a:xfrm>
            <a:off x="682626" y="4721226"/>
            <a:ext cx="5441950" cy="4471988"/>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ea typeface="ＭＳ Ｐ明朝" charset="-128"/>
            </a:endParaRPr>
          </a:p>
        </p:txBody>
      </p:sp>
    </p:spTree>
    <p:extLst>
      <p:ext uri="{BB962C8B-B14F-4D97-AF65-F5344CB8AC3E}">
        <p14:creationId xmlns:p14="http://schemas.microsoft.com/office/powerpoint/2010/main" val="28090705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3853342" y="9436341"/>
            <a:ext cx="2947512" cy="496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8" tIns="45689" rIns="91378" bIns="45689" anchor="b"/>
          <a:lstStyle>
            <a:lvl1pPr algn="l" defTabSz="906463" eaLnBrk="0" hangingPunct="0">
              <a:spcBef>
                <a:spcPct val="30000"/>
              </a:spcBef>
              <a:defRPr sz="1200">
                <a:solidFill>
                  <a:srgbClr val="000000"/>
                </a:solidFill>
                <a:latin typeface="Times New Roman" pitchFamily="16" charset="0"/>
              </a:defRPr>
            </a:lvl1pPr>
            <a:lvl2pPr algn="l" defTabSz="906463" eaLnBrk="0" hangingPunct="0">
              <a:spcBef>
                <a:spcPct val="30000"/>
              </a:spcBef>
              <a:defRPr sz="1200">
                <a:solidFill>
                  <a:srgbClr val="000000"/>
                </a:solidFill>
                <a:latin typeface="Times New Roman" pitchFamily="16" charset="0"/>
              </a:defRPr>
            </a:lvl2pPr>
            <a:lvl3pPr algn="l" defTabSz="906463" eaLnBrk="0" hangingPunct="0">
              <a:spcBef>
                <a:spcPct val="30000"/>
              </a:spcBef>
              <a:defRPr sz="1200">
                <a:solidFill>
                  <a:srgbClr val="000000"/>
                </a:solidFill>
                <a:latin typeface="Times New Roman" pitchFamily="16" charset="0"/>
              </a:defRPr>
            </a:lvl3pPr>
            <a:lvl4pPr algn="l" defTabSz="906463" eaLnBrk="0" hangingPunct="0">
              <a:spcBef>
                <a:spcPct val="30000"/>
              </a:spcBef>
              <a:defRPr sz="1200">
                <a:solidFill>
                  <a:srgbClr val="000000"/>
                </a:solidFill>
                <a:latin typeface="Times New Roman" pitchFamily="16" charset="0"/>
              </a:defRPr>
            </a:lvl4pPr>
            <a:lvl5pPr algn="l" defTabSz="906463" eaLnBrk="0" hangingPunct="0">
              <a:spcBef>
                <a:spcPct val="30000"/>
              </a:spcBef>
              <a:defRPr sz="1200">
                <a:solidFill>
                  <a:srgbClr val="000000"/>
                </a:solidFill>
                <a:latin typeface="Times New Roman" pitchFamily="16" charset="0"/>
              </a:defRPr>
            </a:lvl5pPr>
            <a:lvl6pPr marL="25146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6pPr>
            <a:lvl7pPr marL="29718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7pPr>
            <a:lvl8pPr marL="34290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8pPr>
            <a:lvl9pPr marL="38862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9pPr>
          </a:lstStyle>
          <a:p>
            <a:pPr algn="r" eaLnBrk="1" hangingPunct="1">
              <a:spcBef>
                <a:spcPct val="0"/>
              </a:spcBef>
            </a:pPr>
            <a:fld id="{A0394F64-0B0F-44FA-96DE-02C82AA58B2D}" type="slidenum">
              <a:rPr kumimoji="1" lang="en-US" altLang="ja-JP">
                <a:solidFill>
                  <a:schemeClr val="tx1"/>
                </a:solidFill>
                <a:latin typeface="Arial" charset="0"/>
              </a:rPr>
              <a:pPr algn="r" eaLnBrk="1" hangingPunct="1">
                <a:spcBef>
                  <a:spcPct val="0"/>
                </a:spcBef>
              </a:pPr>
              <a:t>42</a:t>
            </a:fld>
            <a:endParaRPr kumimoji="1" lang="en-US" altLang="ja-JP">
              <a:solidFill>
                <a:schemeClr val="tx1"/>
              </a:solidFill>
              <a:latin typeface="Arial" charset="0"/>
            </a:endParaRPr>
          </a:p>
        </p:txBody>
      </p:sp>
      <p:sp>
        <p:nvSpPr>
          <p:cNvPr id="50179" name="Rectangle 2"/>
          <p:cNvSpPr>
            <a:spLocks noGrp="1" noRot="1" noChangeAspect="1" noChangeArrowheads="1" noTextEdit="1"/>
          </p:cNvSpPr>
          <p:nvPr>
            <p:ph type="sldImg"/>
          </p:nvPr>
        </p:nvSpPr>
        <p:spPr>
          <a:xfrm>
            <a:off x="922338" y="746125"/>
            <a:ext cx="4964112" cy="3724275"/>
          </a:xfrm>
          <a:ln/>
        </p:spPr>
      </p:sp>
      <p:sp>
        <p:nvSpPr>
          <p:cNvPr id="50180" name="Rectangle 3"/>
          <p:cNvSpPr>
            <a:spLocks noGrp="1" noChangeArrowheads="1"/>
          </p:cNvSpPr>
          <p:nvPr>
            <p:ph type="body" idx="1"/>
          </p:nvPr>
        </p:nvSpPr>
        <p:spPr>
          <a:xfrm>
            <a:off x="682148" y="4718964"/>
            <a:ext cx="5438143" cy="4469845"/>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ea typeface="ＭＳ Ｐ明朝" charset="-128"/>
            </a:endParaRPr>
          </a:p>
        </p:txBody>
      </p:sp>
    </p:spTree>
    <p:extLst>
      <p:ext uri="{BB962C8B-B14F-4D97-AF65-F5344CB8AC3E}">
        <p14:creationId xmlns:p14="http://schemas.microsoft.com/office/powerpoint/2010/main" val="2542059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3856039" y="9440865"/>
            <a:ext cx="294957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nchor="b"/>
          <a:lstStyle>
            <a:lvl1pPr algn="l" defTabSz="906463" eaLnBrk="0" hangingPunct="0">
              <a:spcBef>
                <a:spcPct val="30000"/>
              </a:spcBef>
              <a:defRPr sz="1200">
                <a:solidFill>
                  <a:srgbClr val="000000"/>
                </a:solidFill>
                <a:latin typeface="Times New Roman" pitchFamily="16" charset="0"/>
              </a:defRPr>
            </a:lvl1pPr>
            <a:lvl2pPr algn="l" defTabSz="906463" eaLnBrk="0" hangingPunct="0">
              <a:spcBef>
                <a:spcPct val="30000"/>
              </a:spcBef>
              <a:defRPr sz="1200">
                <a:solidFill>
                  <a:srgbClr val="000000"/>
                </a:solidFill>
                <a:latin typeface="Times New Roman" pitchFamily="16" charset="0"/>
              </a:defRPr>
            </a:lvl2pPr>
            <a:lvl3pPr algn="l" defTabSz="906463" eaLnBrk="0" hangingPunct="0">
              <a:spcBef>
                <a:spcPct val="30000"/>
              </a:spcBef>
              <a:defRPr sz="1200">
                <a:solidFill>
                  <a:srgbClr val="000000"/>
                </a:solidFill>
                <a:latin typeface="Times New Roman" pitchFamily="16" charset="0"/>
              </a:defRPr>
            </a:lvl3pPr>
            <a:lvl4pPr algn="l" defTabSz="906463" eaLnBrk="0" hangingPunct="0">
              <a:spcBef>
                <a:spcPct val="30000"/>
              </a:spcBef>
              <a:defRPr sz="1200">
                <a:solidFill>
                  <a:srgbClr val="000000"/>
                </a:solidFill>
                <a:latin typeface="Times New Roman" pitchFamily="16" charset="0"/>
              </a:defRPr>
            </a:lvl4pPr>
            <a:lvl5pPr algn="l" defTabSz="906463" eaLnBrk="0" hangingPunct="0">
              <a:spcBef>
                <a:spcPct val="30000"/>
              </a:spcBef>
              <a:defRPr sz="1200">
                <a:solidFill>
                  <a:srgbClr val="000000"/>
                </a:solidFill>
                <a:latin typeface="Times New Roman" pitchFamily="16" charset="0"/>
              </a:defRPr>
            </a:lvl5pPr>
            <a:lvl6pPr marL="25146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6pPr>
            <a:lvl7pPr marL="29718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7pPr>
            <a:lvl8pPr marL="34290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8pPr>
            <a:lvl9pPr marL="38862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9pPr>
          </a:lstStyle>
          <a:p>
            <a:pPr algn="r" eaLnBrk="1" hangingPunct="1">
              <a:spcBef>
                <a:spcPct val="0"/>
              </a:spcBef>
            </a:pPr>
            <a:fld id="{A0394F64-0B0F-44FA-96DE-02C82AA58B2D}" type="slidenum">
              <a:rPr kumimoji="1" lang="en-US" altLang="ja-JP">
                <a:solidFill>
                  <a:schemeClr val="tx1"/>
                </a:solidFill>
                <a:latin typeface="Arial" charset="0"/>
              </a:rPr>
              <a:pPr algn="r" eaLnBrk="1" hangingPunct="1">
                <a:spcBef>
                  <a:spcPct val="0"/>
                </a:spcBef>
              </a:pPr>
              <a:t>43</a:t>
            </a:fld>
            <a:endParaRPr kumimoji="1" lang="en-US" altLang="ja-JP">
              <a:solidFill>
                <a:schemeClr val="tx1"/>
              </a:solidFill>
              <a:latin typeface="Arial" charset="0"/>
            </a:endParaRPr>
          </a:p>
        </p:txBody>
      </p:sp>
      <p:sp>
        <p:nvSpPr>
          <p:cNvPr id="50179" name="Rectangle 2"/>
          <p:cNvSpPr>
            <a:spLocks noGrp="1" noRot="1" noChangeAspect="1" noChangeArrowheads="1" noTextEdit="1"/>
          </p:cNvSpPr>
          <p:nvPr>
            <p:ph type="sldImg"/>
          </p:nvPr>
        </p:nvSpPr>
        <p:spPr>
          <a:xfrm>
            <a:off x="923925" y="746125"/>
            <a:ext cx="4965700" cy="3725863"/>
          </a:xfrm>
          <a:ln/>
        </p:spPr>
      </p:sp>
      <p:sp>
        <p:nvSpPr>
          <p:cNvPr id="50180" name="Rectangle 3"/>
          <p:cNvSpPr>
            <a:spLocks noGrp="1" noChangeArrowheads="1"/>
          </p:cNvSpPr>
          <p:nvPr>
            <p:ph type="body" idx="1"/>
          </p:nvPr>
        </p:nvSpPr>
        <p:spPr>
          <a:xfrm>
            <a:off x="682626" y="4721226"/>
            <a:ext cx="5441950" cy="4471988"/>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ea typeface="ＭＳ Ｐ明朝" charset="-128"/>
            </a:endParaRPr>
          </a:p>
        </p:txBody>
      </p:sp>
    </p:spTree>
    <p:extLst>
      <p:ext uri="{BB962C8B-B14F-4D97-AF65-F5344CB8AC3E}">
        <p14:creationId xmlns:p14="http://schemas.microsoft.com/office/powerpoint/2010/main" val="6635454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E909093F-A7E6-494C-9DC0-71BC942449A6}" type="slidenum">
              <a:rPr kumimoji="1" lang="en-US" altLang="ja-JP">
                <a:solidFill>
                  <a:schemeClr val="tx1"/>
                </a:solidFill>
                <a:latin typeface="Arial" charset="0"/>
                <a:ea typeface="ＭＳ Ｐゴシック" charset="-128"/>
              </a:rPr>
              <a:pPr algn="r" eaLnBrk="1" hangingPunct="1">
                <a:spcBef>
                  <a:spcPct val="0"/>
                </a:spcBef>
              </a:pPr>
              <a:t>44</a:t>
            </a:fld>
            <a:endParaRPr kumimoji="1" lang="en-US" altLang="ja-JP" dirty="0">
              <a:solidFill>
                <a:schemeClr val="tx1"/>
              </a:solidFill>
              <a:latin typeface="Arial" charset="0"/>
              <a:ea typeface="ＭＳ Ｐゴシック" charset="-128"/>
            </a:endParaRPr>
          </a:p>
        </p:txBody>
      </p:sp>
      <p:sp>
        <p:nvSpPr>
          <p:cNvPr id="48131" name="Rectangle 2"/>
          <p:cNvSpPr>
            <a:spLocks noGrp="1" noRot="1" noChangeAspect="1" noChangeArrowheads="1" noTextEdit="1"/>
          </p:cNvSpPr>
          <p:nvPr>
            <p:ph type="sldImg"/>
          </p:nvPr>
        </p:nvSpPr>
        <p:spPr>
          <a:xfrm>
            <a:off x="923925" y="746125"/>
            <a:ext cx="4965700" cy="3725863"/>
          </a:xfrm>
          <a:ln/>
        </p:spPr>
      </p:sp>
      <p:sp>
        <p:nvSpPr>
          <p:cNvPr id="48132" name="Rectangle 3"/>
          <p:cNvSpPr>
            <a:spLocks noGrp="1" noChangeArrowheads="1"/>
          </p:cNvSpPr>
          <p:nvPr>
            <p:ph type="body" idx="1"/>
          </p:nvPr>
        </p:nvSpPr>
        <p:spPr>
          <a:xfrm>
            <a:off x="682626" y="4721226"/>
            <a:ext cx="5441950" cy="4471988"/>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smtClean="0">
              <a:ea typeface="ＭＳ Ｐ明朝" charset="-128"/>
            </a:endParaRPr>
          </a:p>
        </p:txBody>
      </p:sp>
    </p:spTree>
    <p:extLst>
      <p:ext uri="{BB962C8B-B14F-4D97-AF65-F5344CB8AC3E}">
        <p14:creationId xmlns:p14="http://schemas.microsoft.com/office/powerpoint/2010/main" val="37211664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E909093F-A7E6-494C-9DC0-71BC942449A6}" type="slidenum">
              <a:rPr kumimoji="1" lang="en-US" altLang="ja-JP">
                <a:solidFill>
                  <a:schemeClr val="tx1"/>
                </a:solidFill>
                <a:latin typeface="Arial" charset="0"/>
                <a:ea typeface="ＭＳ Ｐゴシック" charset="-128"/>
              </a:rPr>
              <a:pPr algn="r" eaLnBrk="1" hangingPunct="1">
                <a:spcBef>
                  <a:spcPct val="0"/>
                </a:spcBef>
              </a:pPr>
              <a:t>45</a:t>
            </a:fld>
            <a:endParaRPr kumimoji="1" lang="en-US" altLang="ja-JP" dirty="0">
              <a:solidFill>
                <a:schemeClr val="tx1"/>
              </a:solidFill>
              <a:latin typeface="Arial" charset="0"/>
              <a:ea typeface="ＭＳ Ｐゴシック" charset="-128"/>
            </a:endParaRPr>
          </a:p>
        </p:txBody>
      </p:sp>
      <p:sp>
        <p:nvSpPr>
          <p:cNvPr id="48131" name="Rectangle 2"/>
          <p:cNvSpPr>
            <a:spLocks noGrp="1" noRot="1" noChangeAspect="1" noChangeArrowheads="1" noTextEdit="1"/>
          </p:cNvSpPr>
          <p:nvPr>
            <p:ph type="sldImg"/>
          </p:nvPr>
        </p:nvSpPr>
        <p:spPr>
          <a:xfrm>
            <a:off x="923925" y="746125"/>
            <a:ext cx="4965700" cy="3725863"/>
          </a:xfrm>
          <a:ln/>
        </p:spPr>
      </p:sp>
      <p:sp>
        <p:nvSpPr>
          <p:cNvPr id="48132" name="Rectangle 3"/>
          <p:cNvSpPr>
            <a:spLocks noGrp="1" noChangeArrowheads="1"/>
          </p:cNvSpPr>
          <p:nvPr>
            <p:ph type="body" idx="1"/>
          </p:nvPr>
        </p:nvSpPr>
        <p:spPr>
          <a:xfrm>
            <a:off x="682626" y="4721226"/>
            <a:ext cx="5441950" cy="4471988"/>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smtClean="0">
              <a:ea typeface="ＭＳ Ｐ明朝" charset="-128"/>
            </a:endParaRPr>
          </a:p>
        </p:txBody>
      </p:sp>
    </p:spTree>
    <p:extLst>
      <p:ext uri="{BB962C8B-B14F-4D97-AF65-F5344CB8AC3E}">
        <p14:creationId xmlns:p14="http://schemas.microsoft.com/office/powerpoint/2010/main" val="281333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7410FCF-D366-430A-AAB4-A8B228ABE051}" type="slidenum">
              <a:rPr kumimoji="1" lang="ja-JP" altLang="en-US" smtClean="0"/>
              <a:t>5</a:t>
            </a:fld>
            <a:endParaRPr kumimoji="1" lang="ja-JP" altLang="en-US"/>
          </a:p>
        </p:txBody>
      </p:sp>
    </p:spTree>
    <p:extLst>
      <p:ext uri="{BB962C8B-B14F-4D97-AF65-F5344CB8AC3E}">
        <p14:creationId xmlns:p14="http://schemas.microsoft.com/office/powerpoint/2010/main" val="29892314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7B7D0DB0-2704-4E11-B7A0-3C7BCFDABDEC}" type="slidenum">
              <a:rPr kumimoji="1" lang="en-US" altLang="ja-JP">
                <a:solidFill>
                  <a:schemeClr val="tx1"/>
                </a:solidFill>
                <a:latin typeface="Arial" charset="0"/>
                <a:ea typeface="ＭＳ Ｐゴシック" charset="-128"/>
              </a:rPr>
              <a:pPr algn="r" eaLnBrk="1" hangingPunct="1">
                <a:spcBef>
                  <a:spcPct val="0"/>
                </a:spcBef>
              </a:pPr>
              <a:t>47</a:t>
            </a:fld>
            <a:endParaRPr kumimoji="1" lang="en-US" altLang="ja-JP">
              <a:solidFill>
                <a:schemeClr val="tx1"/>
              </a:solidFill>
              <a:latin typeface="Arial" charset="0"/>
              <a:ea typeface="ＭＳ Ｐゴシック" charset="-128"/>
            </a:endParaRPr>
          </a:p>
        </p:txBody>
      </p:sp>
      <p:sp>
        <p:nvSpPr>
          <p:cNvPr id="41987" name="Rectangle 2"/>
          <p:cNvSpPr>
            <a:spLocks noGrp="1" noRot="1" noChangeAspect="1" noChangeArrowheads="1" noTextEdit="1"/>
          </p:cNvSpPr>
          <p:nvPr>
            <p:ph type="sldImg"/>
          </p:nvPr>
        </p:nvSpPr>
        <p:spPr>
          <a:xfrm>
            <a:off x="922338" y="747713"/>
            <a:ext cx="4962525" cy="3722687"/>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ea typeface="ＭＳ Ｐ明朝" charset="-128"/>
            </a:endParaRPr>
          </a:p>
        </p:txBody>
      </p:sp>
    </p:spTree>
    <p:extLst>
      <p:ext uri="{BB962C8B-B14F-4D97-AF65-F5344CB8AC3E}">
        <p14:creationId xmlns:p14="http://schemas.microsoft.com/office/powerpoint/2010/main" val="28642575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7B7D0DB0-2704-4E11-B7A0-3C7BCFDABDEC}" type="slidenum">
              <a:rPr kumimoji="1" lang="en-US" altLang="ja-JP">
                <a:solidFill>
                  <a:schemeClr val="tx1"/>
                </a:solidFill>
                <a:latin typeface="Arial" charset="0"/>
                <a:ea typeface="ＭＳ Ｐゴシック" charset="-128"/>
              </a:rPr>
              <a:pPr algn="r" eaLnBrk="1" hangingPunct="1">
                <a:spcBef>
                  <a:spcPct val="0"/>
                </a:spcBef>
              </a:pPr>
              <a:t>48</a:t>
            </a:fld>
            <a:endParaRPr kumimoji="1" lang="en-US" altLang="ja-JP">
              <a:solidFill>
                <a:schemeClr val="tx1"/>
              </a:solidFill>
              <a:latin typeface="Arial" charset="0"/>
              <a:ea typeface="ＭＳ Ｐゴシック" charset="-128"/>
            </a:endParaRPr>
          </a:p>
        </p:txBody>
      </p:sp>
      <p:sp>
        <p:nvSpPr>
          <p:cNvPr id="41987" name="Rectangle 2"/>
          <p:cNvSpPr>
            <a:spLocks noGrp="1" noRot="1" noChangeAspect="1" noChangeArrowheads="1" noTextEdit="1"/>
          </p:cNvSpPr>
          <p:nvPr>
            <p:ph type="sldImg"/>
          </p:nvPr>
        </p:nvSpPr>
        <p:spPr>
          <a:xfrm>
            <a:off x="922338" y="747713"/>
            <a:ext cx="4962525" cy="3722687"/>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ea typeface="ＭＳ Ｐ明朝" charset="-128"/>
            </a:endParaRPr>
          </a:p>
        </p:txBody>
      </p:sp>
    </p:spTree>
    <p:extLst>
      <p:ext uri="{BB962C8B-B14F-4D97-AF65-F5344CB8AC3E}">
        <p14:creationId xmlns:p14="http://schemas.microsoft.com/office/powerpoint/2010/main" val="38871576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7B7D0DB0-2704-4E11-B7A0-3C7BCFDABDEC}" type="slidenum">
              <a:rPr kumimoji="1" lang="en-US" altLang="ja-JP">
                <a:solidFill>
                  <a:schemeClr val="tx1"/>
                </a:solidFill>
                <a:latin typeface="Arial" charset="0"/>
                <a:ea typeface="ＭＳ Ｐゴシック" charset="-128"/>
              </a:rPr>
              <a:pPr algn="r" eaLnBrk="1" hangingPunct="1">
                <a:spcBef>
                  <a:spcPct val="0"/>
                </a:spcBef>
              </a:pPr>
              <a:t>49</a:t>
            </a:fld>
            <a:endParaRPr kumimoji="1" lang="en-US" altLang="ja-JP">
              <a:solidFill>
                <a:schemeClr val="tx1"/>
              </a:solidFill>
              <a:latin typeface="Arial" charset="0"/>
              <a:ea typeface="ＭＳ Ｐゴシック" charset="-128"/>
            </a:endParaRPr>
          </a:p>
        </p:txBody>
      </p:sp>
      <p:sp>
        <p:nvSpPr>
          <p:cNvPr id="41987" name="Rectangle 2"/>
          <p:cNvSpPr>
            <a:spLocks noGrp="1" noRot="1" noChangeAspect="1" noChangeArrowheads="1" noTextEdit="1"/>
          </p:cNvSpPr>
          <p:nvPr>
            <p:ph type="sldImg"/>
          </p:nvPr>
        </p:nvSpPr>
        <p:spPr>
          <a:xfrm>
            <a:off x="922338" y="747713"/>
            <a:ext cx="4962525" cy="3722687"/>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ea typeface="ＭＳ Ｐ明朝" charset="-128"/>
            </a:endParaRPr>
          </a:p>
        </p:txBody>
      </p:sp>
    </p:spTree>
    <p:extLst>
      <p:ext uri="{BB962C8B-B14F-4D97-AF65-F5344CB8AC3E}">
        <p14:creationId xmlns:p14="http://schemas.microsoft.com/office/powerpoint/2010/main" val="25701128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7B7D0DB0-2704-4E11-B7A0-3C7BCFDABDEC}" type="slidenum">
              <a:rPr kumimoji="1" lang="en-US" altLang="ja-JP">
                <a:solidFill>
                  <a:schemeClr val="tx1"/>
                </a:solidFill>
                <a:latin typeface="Arial" charset="0"/>
                <a:ea typeface="ＭＳ Ｐゴシック" charset="-128"/>
              </a:rPr>
              <a:pPr algn="r" eaLnBrk="1" hangingPunct="1">
                <a:spcBef>
                  <a:spcPct val="0"/>
                </a:spcBef>
              </a:pPr>
              <a:t>50</a:t>
            </a:fld>
            <a:endParaRPr kumimoji="1" lang="en-US" altLang="ja-JP">
              <a:solidFill>
                <a:schemeClr val="tx1"/>
              </a:solidFill>
              <a:latin typeface="Arial" charset="0"/>
              <a:ea typeface="ＭＳ Ｐゴシック" charset="-128"/>
            </a:endParaRPr>
          </a:p>
        </p:txBody>
      </p:sp>
      <p:sp>
        <p:nvSpPr>
          <p:cNvPr id="41987" name="Rectangle 2"/>
          <p:cNvSpPr>
            <a:spLocks noGrp="1" noRot="1" noChangeAspect="1" noChangeArrowheads="1" noTextEdit="1"/>
          </p:cNvSpPr>
          <p:nvPr>
            <p:ph type="sldImg"/>
          </p:nvPr>
        </p:nvSpPr>
        <p:spPr>
          <a:xfrm>
            <a:off x="922338" y="747713"/>
            <a:ext cx="4962525" cy="3722687"/>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ea typeface="ＭＳ Ｐ明朝" charset="-128"/>
            </a:endParaRPr>
          </a:p>
        </p:txBody>
      </p:sp>
    </p:spTree>
    <p:extLst>
      <p:ext uri="{BB962C8B-B14F-4D97-AF65-F5344CB8AC3E}">
        <p14:creationId xmlns:p14="http://schemas.microsoft.com/office/powerpoint/2010/main" val="12978928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7B7D0DB0-2704-4E11-B7A0-3C7BCFDABDEC}" type="slidenum">
              <a:rPr kumimoji="1" lang="en-US" altLang="ja-JP">
                <a:solidFill>
                  <a:schemeClr val="tx1"/>
                </a:solidFill>
                <a:latin typeface="Arial" charset="0"/>
                <a:ea typeface="ＭＳ Ｐゴシック" charset="-128"/>
              </a:rPr>
              <a:pPr algn="r" eaLnBrk="1" hangingPunct="1">
                <a:spcBef>
                  <a:spcPct val="0"/>
                </a:spcBef>
              </a:pPr>
              <a:t>51</a:t>
            </a:fld>
            <a:endParaRPr kumimoji="1" lang="en-US" altLang="ja-JP">
              <a:solidFill>
                <a:schemeClr val="tx1"/>
              </a:solidFill>
              <a:latin typeface="Arial" charset="0"/>
              <a:ea typeface="ＭＳ Ｐゴシック" charset="-128"/>
            </a:endParaRPr>
          </a:p>
        </p:txBody>
      </p:sp>
      <p:sp>
        <p:nvSpPr>
          <p:cNvPr id="41987" name="Rectangle 2"/>
          <p:cNvSpPr>
            <a:spLocks noGrp="1" noRot="1" noChangeAspect="1" noChangeArrowheads="1" noTextEdit="1"/>
          </p:cNvSpPr>
          <p:nvPr>
            <p:ph type="sldImg"/>
          </p:nvPr>
        </p:nvSpPr>
        <p:spPr>
          <a:xfrm>
            <a:off x="922338" y="747713"/>
            <a:ext cx="4962525" cy="3722687"/>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ea typeface="ＭＳ Ｐ明朝" charset="-128"/>
            </a:endParaRPr>
          </a:p>
        </p:txBody>
      </p:sp>
    </p:spTree>
    <p:extLst>
      <p:ext uri="{BB962C8B-B14F-4D97-AF65-F5344CB8AC3E}">
        <p14:creationId xmlns:p14="http://schemas.microsoft.com/office/powerpoint/2010/main" val="23594936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7B7D0DB0-2704-4E11-B7A0-3C7BCFDABDEC}" type="slidenum">
              <a:rPr kumimoji="1" lang="en-US" altLang="ja-JP">
                <a:solidFill>
                  <a:schemeClr val="tx1"/>
                </a:solidFill>
                <a:latin typeface="Arial" charset="0"/>
                <a:ea typeface="ＭＳ Ｐゴシック" charset="-128"/>
              </a:rPr>
              <a:pPr algn="r" eaLnBrk="1" hangingPunct="1">
                <a:spcBef>
                  <a:spcPct val="0"/>
                </a:spcBef>
              </a:pPr>
              <a:t>54</a:t>
            </a:fld>
            <a:endParaRPr kumimoji="1" lang="en-US" altLang="ja-JP" dirty="0">
              <a:solidFill>
                <a:schemeClr val="tx1"/>
              </a:solidFill>
              <a:latin typeface="Arial" charset="0"/>
              <a:ea typeface="ＭＳ Ｐゴシック" charset="-128"/>
            </a:endParaRPr>
          </a:p>
        </p:txBody>
      </p:sp>
      <p:sp>
        <p:nvSpPr>
          <p:cNvPr id="41987" name="Rectangle 2"/>
          <p:cNvSpPr>
            <a:spLocks noGrp="1" noRot="1" noChangeAspect="1" noChangeArrowheads="1" noTextEdit="1"/>
          </p:cNvSpPr>
          <p:nvPr>
            <p:ph type="sldImg"/>
          </p:nvPr>
        </p:nvSpPr>
        <p:spPr>
          <a:xfrm>
            <a:off x="922338" y="747713"/>
            <a:ext cx="4962525" cy="3722687"/>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smtClean="0">
              <a:ea typeface="ＭＳ Ｐ明朝" charset="-128"/>
            </a:endParaRPr>
          </a:p>
        </p:txBody>
      </p:sp>
    </p:spTree>
    <p:extLst>
      <p:ext uri="{BB962C8B-B14F-4D97-AF65-F5344CB8AC3E}">
        <p14:creationId xmlns:p14="http://schemas.microsoft.com/office/powerpoint/2010/main" val="16161055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7B7D0DB0-2704-4E11-B7A0-3C7BCFDABDEC}" type="slidenum">
              <a:rPr kumimoji="1" lang="en-US" altLang="ja-JP">
                <a:solidFill>
                  <a:schemeClr val="tx1"/>
                </a:solidFill>
                <a:latin typeface="Arial" charset="0"/>
                <a:ea typeface="ＭＳ Ｐゴシック" charset="-128"/>
              </a:rPr>
              <a:pPr algn="r" eaLnBrk="1" hangingPunct="1">
                <a:spcBef>
                  <a:spcPct val="0"/>
                </a:spcBef>
              </a:pPr>
              <a:t>55</a:t>
            </a:fld>
            <a:endParaRPr kumimoji="1" lang="en-US" altLang="ja-JP">
              <a:solidFill>
                <a:schemeClr val="tx1"/>
              </a:solidFill>
              <a:latin typeface="Arial" charset="0"/>
              <a:ea typeface="ＭＳ Ｐゴシック" charset="-128"/>
            </a:endParaRPr>
          </a:p>
        </p:txBody>
      </p:sp>
      <p:sp>
        <p:nvSpPr>
          <p:cNvPr id="41987" name="Rectangle 2"/>
          <p:cNvSpPr>
            <a:spLocks noGrp="1" noRot="1" noChangeAspect="1" noChangeArrowheads="1" noTextEdit="1"/>
          </p:cNvSpPr>
          <p:nvPr>
            <p:ph type="sldImg"/>
          </p:nvPr>
        </p:nvSpPr>
        <p:spPr>
          <a:xfrm>
            <a:off x="922338" y="747713"/>
            <a:ext cx="4962525" cy="3722687"/>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smtClean="0">
              <a:ea typeface="ＭＳ Ｐ明朝" charset="-128"/>
            </a:endParaRPr>
          </a:p>
        </p:txBody>
      </p:sp>
    </p:spTree>
    <p:extLst>
      <p:ext uri="{BB962C8B-B14F-4D97-AF65-F5344CB8AC3E}">
        <p14:creationId xmlns:p14="http://schemas.microsoft.com/office/powerpoint/2010/main" val="22272822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7B7D0DB0-2704-4E11-B7A0-3C7BCFDABDEC}" type="slidenum">
              <a:rPr kumimoji="1" lang="en-US" altLang="ja-JP">
                <a:solidFill>
                  <a:schemeClr val="tx1"/>
                </a:solidFill>
                <a:latin typeface="Arial" charset="0"/>
                <a:ea typeface="ＭＳ Ｐゴシック" charset="-128"/>
              </a:rPr>
              <a:pPr algn="r" eaLnBrk="1" hangingPunct="1">
                <a:spcBef>
                  <a:spcPct val="0"/>
                </a:spcBef>
              </a:pPr>
              <a:t>56</a:t>
            </a:fld>
            <a:endParaRPr kumimoji="1" lang="en-US" altLang="ja-JP">
              <a:solidFill>
                <a:schemeClr val="tx1"/>
              </a:solidFill>
              <a:latin typeface="Arial" charset="0"/>
              <a:ea typeface="ＭＳ Ｐゴシック" charset="-128"/>
            </a:endParaRPr>
          </a:p>
        </p:txBody>
      </p:sp>
      <p:sp>
        <p:nvSpPr>
          <p:cNvPr id="41987" name="Rectangle 2"/>
          <p:cNvSpPr>
            <a:spLocks noGrp="1" noRot="1" noChangeAspect="1" noChangeArrowheads="1" noTextEdit="1"/>
          </p:cNvSpPr>
          <p:nvPr>
            <p:ph type="sldImg"/>
          </p:nvPr>
        </p:nvSpPr>
        <p:spPr>
          <a:xfrm>
            <a:off x="922338" y="747713"/>
            <a:ext cx="4962525" cy="3722687"/>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smtClean="0">
              <a:ea typeface="ＭＳ Ｐ明朝" charset="-128"/>
            </a:endParaRPr>
          </a:p>
        </p:txBody>
      </p:sp>
    </p:spTree>
    <p:extLst>
      <p:ext uri="{BB962C8B-B14F-4D97-AF65-F5344CB8AC3E}">
        <p14:creationId xmlns:p14="http://schemas.microsoft.com/office/powerpoint/2010/main" val="8584587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7B7D0DB0-2704-4E11-B7A0-3C7BCFDABDEC}" type="slidenum">
              <a:rPr kumimoji="1" lang="en-US" altLang="ja-JP">
                <a:solidFill>
                  <a:schemeClr val="tx1"/>
                </a:solidFill>
                <a:latin typeface="Arial" charset="0"/>
                <a:ea typeface="ＭＳ Ｐゴシック" charset="-128"/>
              </a:rPr>
              <a:pPr algn="r" eaLnBrk="1" hangingPunct="1">
                <a:spcBef>
                  <a:spcPct val="0"/>
                </a:spcBef>
              </a:pPr>
              <a:t>57</a:t>
            </a:fld>
            <a:endParaRPr kumimoji="1" lang="en-US" altLang="ja-JP">
              <a:solidFill>
                <a:schemeClr val="tx1"/>
              </a:solidFill>
              <a:latin typeface="Arial" charset="0"/>
              <a:ea typeface="ＭＳ Ｐゴシック" charset="-128"/>
            </a:endParaRPr>
          </a:p>
        </p:txBody>
      </p:sp>
      <p:sp>
        <p:nvSpPr>
          <p:cNvPr id="41987" name="Rectangle 2"/>
          <p:cNvSpPr>
            <a:spLocks noGrp="1" noRot="1" noChangeAspect="1" noChangeArrowheads="1" noTextEdit="1"/>
          </p:cNvSpPr>
          <p:nvPr>
            <p:ph type="sldImg"/>
          </p:nvPr>
        </p:nvSpPr>
        <p:spPr>
          <a:xfrm>
            <a:off x="922338" y="747713"/>
            <a:ext cx="4962525" cy="3722687"/>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smtClean="0">
              <a:ea typeface="ＭＳ Ｐ明朝" charset="-128"/>
            </a:endParaRPr>
          </a:p>
        </p:txBody>
      </p:sp>
    </p:spTree>
    <p:extLst>
      <p:ext uri="{BB962C8B-B14F-4D97-AF65-F5344CB8AC3E}">
        <p14:creationId xmlns:p14="http://schemas.microsoft.com/office/powerpoint/2010/main" val="4274696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3856039" y="9440865"/>
            <a:ext cx="294957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nchor="b"/>
          <a:lstStyle>
            <a:lvl1pPr algn="l" defTabSz="906463" eaLnBrk="0" hangingPunct="0">
              <a:spcBef>
                <a:spcPct val="30000"/>
              </a:spcBef>
              <a:defRPr sz="1200">
                <a:solidFill>
                  <a:srgbClr val="000000"/>
                </a:solidFill>
                <a:latin typeface="Times New Roman" pitchFamily="16" charset="0"/>
              </a:defRPr>
            </a:lvl1pPr>
            <a:lvl2pPr algn="l" defTabSz="906463" eaLnBrk="0" hangingPunct="0">
              <a:spcBef>
                <a:spcPct val="30000"/>
              </a:spcBef>
              <a:defRPr sz="1200">
                <a:solidFill>
                  <a:srgbClr val="000000"/>
                </a:solidFill>
                <a:latin typeface="Times New Roman" pitchFamily="16" charset="0"/>
              </a:defRPr>
            </a:lvl2pPr>
            <a:lvl3pPr algn="l" defTabSz="906463" eaLnBrk="0" hangingPunct="0">
              <a:spcBef>
                <a:spcPct val="30000"/>
              </a:spcBef>
              <a:defRPr sz="1200">
                <a:solidFill>
                  <a:srgbClr val="000000"/>
                </a:solidFill>
                <a:latin typeface="Times New Roman" pitchFamily="16" charset="0"/>
              </a:defRPr>
            </a:lvl3pPr>
            <a:lvl4pPr algn="l" defTabSz="906463" eaLnBrk="0" hangingPunct="0">
              <a:spcBef>
                <a:spcPct val="30000"/>
              </a:spcBef>
              <a:defRPr sz="1200">
                <a:solidFill>
                  <a:srgbClr val="000000"/>
                </a:solidFill>
                <a:latin typeface="Times New Roman" pitchFamily="16" charset="0"/>
              </a:defRPr>
            </a:lvl4pPr>
            <a:lvl5pPr algn="l" defTabSz="906463" eaLnBrk="0" hangingPunct="0">
              <a:spcBef>
                <a:spcPct val="30000"/>
              </a:spcBef>
              <a:defRPr sz="1200">
                <a:solidFill>
                  <a:srgbClr val="000000"/>
                </a:solidFill>
                <a:latin typeface="Times New Roman" pitchFamily="16" charset="0"/>
              </a:defRPr>
            </a:lvl5pPr>
            <a:lvl6pPr marL="25146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6pPr>
            <a:lvl7pPr marL="29718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7pPr>
            <a:lvl8pPr marL="34290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8pPr>
            <a:lvl9pPr marL="38862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9pPr>
          </a:lstStyle>
          <a:p>
            <a:pPr algn="r" eaLnBrk="1" hangingPunct="1">
              <a:spcBef>
                <a:spcPct val="0"/>
              </a:spcBef>
            </a:pPr>
            <a:fld id="{A0394F64-0B0F-44FA-96DE-02C82AA58B2D}" type="slidenum">
              <a:rPr kumimoji="1" lang="en-US" altLang="ja-JP">
                <a:solidFill>
                  <a:schemeClr val="tx1"/>
                </a:solidFill>
                <a:latin typeface="Arial" charset="0"/>
              </a:rPr>
              <a:pPr algn="r" eaLnBrk="1" hangingPunct="1">
                <a:spcBef>
                  <a:spcPct val="0"/>
                </a:spcBef>
              </a:pPr>
              <a:t>7</a:t>
            </a:fld>
            <a:endParaRPr kumimoji="1" lang="en-US" altLang="ja-JP" dirty="0">
              <a:solidFill>
                <a:schemeClr val="tx1"/>
              </a:solidFill>
              <a:latin typeface="Arial" charset="0"/>
            </a:endParaRPr>
          </a:p>
        </p:txBody>
      </p:sp>
      <p:sp>
        <p:nvSpPr>
          <p:cNvPr id="50179" name="Rectangle 2"/>
          <p:cNvSpPr>
            <a:spLocks noGrp="1" noRot="1" noChangeAspect="1" noChangeArrowheads="1" noTextEdit="1"/>
          </p:cNvSpPr>
          <p:nvPr>
            <p:ph type="sldImg"/>
          </p:nvPr>
        </p:nvSpPr>
        <p:spPr>
          <a:xfrm>
            <a:off x="923925" y="746125"/>
            <a:ext cx="4965700" cy="3725863"/>
          </a:xfrm>
          <a:ln/>
        </p:spPr>
      </p:sp>
      <p:sp>
        <p:nvSpPr>
          <p:cNvPr id="50180" name="Rectangle 3"/>
          <p:cNvSpPr>
            <a:spLocks noGrp="1" noChangeArrowheads="1"/>
          </p:cNvSpPr>
          <p:nvPr>
            <p:ph type="body" idx="1"/>
          </p:nvPr>
        </p:nvSpPr>
        <p:spPr>
          <a:xfrm>
            <a:off x="682626" y="4721226"/>
            <a:ext cx="5441950" cy="4471988"/>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smtClean="0">
              <a:ea typeface="ＭＳ Ｐ明朝" charset="-128"/>
            </a:endParaRPr>
          </a:p>
        </p:txBody>
      </p:sp>
    </p:spTree>
    <p:extLst>
      <p:ext uri="{BB962C8B-B14F-4D97-AF65-F5344CB8AC3E}">
        <p14:creationId xmlns:p14="http://schemas.microsoft.com/office/powerpoint/2010/main" val="1774765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7410FCF-D366-430A-AAB4-A8B228ABE051}" type="slidenum">
              <a:rPr kumimoji="1" lang="ja-JP" altLang="en-US" smtClean="0"/>
              <a:t>8</a:t>
            </a:fld>
            <a:endParaRPr kumimoji="1" lang="ja-JP" altLang="en-US"/>
          </a:p>
        </p:txBody>
      </p:sp>
    </p:spTree>
    <p:extLst>
      <p:ext uri="{BB962C8B-B14F-4D97-AF65-F5344CB8AC3E}">
        <p14:creationId xmlns:p14="http://schemas.microsoft.com/office/powerpoint/2010/main" val="395429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7410FCF-D366-430A-AAB4-A8B228ABE051}" type="slidenum">
              <a:rPr kumimoji="1" lang="ja-JP" altLang="en-US" smtClean="0"/>
              <a:t>9</a:t>
            </a:fld>
            <a:endParaRPr kumimoji="1" lang="ja-JP" altLang="en-US"/>
          </a:p>
        </p:txBody>
      </p:sp>
    </p:spTree>
    <p:extLst>
      <p:ext uri="{BB962C8B-B14F-4D97-AF65-F5344CB8AC3E}">
        <p14:creationId xmlns:p14="http://schemas.microsoft.com/office/powerpoint/2010/main" val="3628975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3856039" y="9440865"/>
            <a:ext cx="294957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nchor="b"/>
          <a:lstStyle>
            <a:lvl1pPr algn="l" defTabSz="906463" eaLnBrk="0" hangingPunct="0">
              <a:spcBef>
                <a:spcPct val="30000"/>
              </a:spcBef>
              <a:defRPr sz="1200">
                <a:solidFill>
                  <a:srgbClr val="000000"/>
                </a:solidFill>
                <a:latin typeface="Times New Roman" pitchFamily="16" charset="0"/>
              </a:defRPr>
            </a:lvl1pPr>
            <a:lvl2pPr algn="l" defTabSz="906463" eaLnBrk="0" hangingPunct="0">
              <a:spcBef>
                <a:spcPct val="30000"/>
              </a:spcBef>
              <a:defRPr sz="1200">
                <a:solidFill>
                  <a:srgbClr val="000000"/>
                </a:solidFill>
                <a:latin typeface="Times New Roman" pitchFamily="16" charset="0"/>
              </a:defRPr>
            </a:lvl2pPr>
            <a:lvl3pPr algn="l" defTabSz="906463" eaLnBrk="0" hangingPunct="0">
              <a:spcBef>
                <a:spcPct val="30000"/>
              </a:spcBef>
              <a:defRPr sz="1200">
                <a:solidFill>
                  <a:srgbClr val="000000"/>
                </a:solidFill>
                <a:latin typeface="Times New Roman" pitchFamily="16" charset="0"/>
              </a:defRPr>
            </a:lvl3pPr>
            <a:lvl4pPr algn="l" defTabSz="906463" eaLnBrk="0" hangingPunct="0">
              <a:spcBef>
                <a:spcPct val="30000"/>
              </a:spcBef>
              <a:defRPr sz="1200">
                <a:solidFill>
                  <a:srgbClr val="000000"/>
                </a:solidFill>
                <a:latin typeface="Times New Roman" pitchFamily="16" charset="0"/>
              </a:defRPr>
            </a:lvl4pPr>
            <a:lvl5pPr algn="l" defTabSz="906463" eaLnBrk="0" hangingPunct="0">
              <a:spcBef>
                <a:spcPct val="30000"/>
              </a:spcBef>
              <a:defRPr sz="1200">
                <a:solidFill>
                  <a:srgbClr val="000000"/>
                </a:solidFill>
                <a:latin typeface="Times New Roman" pitchFamily="16" charset="0"/>
              </a:defRPr>
            </a:lvl5pPr>
            <a:lvl6pPr marL="25146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6pPr>
            <a:lvl7pPr marL="29718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7pPr>
            <a:lvl8pPr marL="34290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8pPr>
            <a:lvl9pPr marL="3886200" indent="-228600" defTabSz="906463" eaLnBrk="0" fontAlgn="base" hangingPunct="0">
              <a:spcBef>
                <a:spcPct val="30000"/>
              </a:spcBef>
              <a:spcAft>
                <a:spcPct val="0"/>
              </a:spcAft>
              <a:buClr>
                <a:srgbClr val="000000"/>
              </a:buClr>
              <a:buSzPct val="100000"/>
              <a:buFont typeface="Times New Roman" pitchFamily="16" charset="0"/>
              <a:defRPr sz="1200">
                <a:solidFill>
                  <a:srgbClr val="000000"/>
                </a:solidFill>
                <a:latin typeface="Times New Roman" pitchFamily="16" charset="0"/>
              </a:defRPr>
            </a:lvl9pPr>
          </a:lstStyle>
          <a:p>
            <a:pPr algn="r" eaLnBrk="1" hangingPunct="1">
              <a:spcBef>
                <a:spcPct val="0"/>
              </a:spcBef>
            </a:pPr>
            <a:fld id="{A0394F64-0B0F-44FA-96DE-02C82AA58B2D}" type="slidenum">
              <a:rPr kumimoji="1" lang="en-US" altLang="ja-JP">
                <a:solidFill>
                  <a:schemeClr val="tx1"/>
                </a:solidFill>
                <a:latin typeface="Arial" charset="0"/>
              </a:rPr>
              <a:pPr algn="r" eaLnBrk="1" hangingPunct="1">
                <a:spcBef>
                  <a:spcPct val="0"/>
                </a:spcBef>
              </a:pPr>
              <a:t>12</a:t>
            </a:fld>
            <a:endParaRPr kumimoji="1" lang="en-US" altLang="ja-JP" dirty="0">
              <a:solidFill>
                <a:schemeClr val="tx1"/>
              </a:solidFill>
              <a:latin typeface="Arial" charset="0"/>
            </a:endParaRPr>
          </a:p>
        </p:txBody>
      </p:sp>
      <p:sp>
        <p:nvSpPr>
          <p:cNvPr id="50179" name="Rectangle 2"/>
          <p:cNvSpPr>
            <a:spLocks noGrp="1" noRot="1" noChangeAspect="1" noChangeArrowheads="1" noTextEdit="1"/>
          </p:cNvSpPr>
          <p:nvPr>
            <p:ph type="sldImg"/>
          </p:nvPr>
        </p:nvSpPr>
        <p:spPr>
          <a:xfrm>
            <a:off x="923925" y="746125"/>
            <a:ext cx="4965700" cy="3725863"/>
          </a:xfrm>
          <a:ln/>
        </p:spPr>
      </p:sp>
      <p:sp>
        <p:nvSpPr>
          <p:cNvPr id="50180" name="Rectangle 3"/>
          <p:cNvSpPr>
            <a:spLocks noGrp="1" noChangeArrowheads="1"/>
          </p:cNvSpPr>
          <p:nvPr>
            <p:ph type="body" idx="1"/>
          </p:nvPr>
        </p:nvSpPr>
        <p:spPr>
          <a:xfrm>
            <a:off x="682626" y="4721226"/>
            <a:ext cx="5441950" cy="4471988"/>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smtClean="0">
              <a:ea typeface="ＭＳ Ｐ明朝" charset="-128"/>
            </a:endParaRPr>
          </a:p>
        </p:txBody>
      </p:sp>
    </p:spTree>
    <p:extLst>
      <p:ext uri="{BB962C8B-B14F-4D97-AF65-F5344CB8AC3E}">
        <p14:creationId xmlns:p14="http://schemas.microsoft.com/office/powerpoint/2010/main" val="2934638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1pPr>
            <a:lvl2pPr marL="749300" indent="-28733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2pPr>
            <a:lvl3pPr marL="1152525"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3pPr>
            <a:lvl4pPr marL="1612900"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4pPr>
            <a:lvl5pPr marL="2074863" indent="-230188" algn="l" defTabSz="912813" eaLnBrk="0" hangingPunct="0">
              <a:spcBef>
                <a:spcPct val="30000"/>
              </a:spcBef>
              <a:tabLst>
                <a:tab pos="723900" algn="l"/>
                <a:tab pos="1447800" algn="l"/>
                <a:tab pos="2171700" algn="l"/>
                <a:tab pos="2895600" algn="l"/>
              </a:tabLst>
              <a:defRPr sz="1200">
                <a:solidFill>
                  <a:srgbClr val="000000"/>
                </a:solidFill>
                <a:latin typeface="Times New Roman" pitchFamily="16" charset="0"/>
              </a:defRPr>
            </a:lvl5pPr>
            <a:lvl6pPr marL="25320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6pPr>
            <a:lvl7pPr marL="29892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7pPr>
            <a:lvl8pPr marL="34464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8pPr>
            <a:lvl9pPr marL="3903663" indent="-230188" defTabSz="912813"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Lst>
              <a:defRPr sz="1200">
                <a:solidFill>
                  <a:srgbClr val="000000"/>
                </a:solidFill>
                <a:latin typeface="Times New Roman" pitchFamily="16" charset="0"/>
              </a:defRPr>
            </a:lvl9pPr>
          </a:lstStyle>
          <a:p>
            <a:pPr algn="r" eaLnBrk="1" hangingPunct="1">
              <a:spcBef>
                <a:spcPct val="0"/>
              </a:spcBef>
            </a:pPr>
            <a:fld id="{7B7D0DB0-2704-4E11-B7A0-3C7BCFDABDEC}" type="slidenum">
              <a:rPr kumimoji="1" lang="en-US" altLang="ja-JP">
                <a:solidFill>
                  <a:schemeClr val="tx1"/>
                </a:solidFill>
                <a:latin typeface="Arial" charset="0"/>
                <a:ea typeface="ＭＳ Ｐゴシック" charset="-128"/>
              </a:rPr>
              <a:pPr algn="r" eaLnBrk="1" hangingPunct="1">
                <a:spcBef>
                  <a:spcPct val="0"/>
                </a:spcBef>
              </a:pPr>
              <a:t>14</a:t>
            </a:fld>
            <a:endParaRPr kumimoji="1" lang="en-US" altLang="ja-JP" dirty="0">
              <a:solidFill>
                <a:schemeClr val="tx1"/>
              </a:solidFill>
              <a:latin typeface="Arial" charset="0"/>
              <a:ea typeface="ＭＳ Ｐゴシック" charset="-128"/>
            </a:endParaRPr>
          </a:p>
        </p:txBody>
      </p:sp>
      <p:sp>
        <p:nvSpPr>
          <p:cNvPr id="41987" name="Rectangle 2"/>
          <p:cNvSpPr>
            <a:spLocks noGrp="1" noRot="1" noChangeAspect="1" noChangeArrowheads="1" noTextEdit="1"/>
          </p:cNvSpPr>
          <p:nvPr>
            <p:ph type="sldImg"/>
          </p:nvPr>
        </p:nvSpPr>
        <p:spPr>
          <a:xfrm>
            <a:off x="922338" y="747713"/>
            <a:ext cx="4962525" cy="3722687"/>
          </a:xfrm>
          <a:ln/>
        </p:spPr>
      </p:sp>
      <p:sp>
        <p:nvSpPr>
          <p:cNvPr id="4198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smtClean="0">
              <a:ea typeface="ＭＳ Ｐ明朝" charset="-128"/>
            </a:endParaRPr>
          </a:p>
        </p:txBody>
      </p:sp>
    </p:spTree>
    <p:extLst>
      <p:ext uri="{BB962C8B-B14F-4D97-AF65-F5344CB8AC3E}">
        <p14:creationId xmlns:p14="http://schemas.microsoft.com/office/powerpoint/2010/main" val="1625775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7410FCF-D366-430A-AAB4-A8B228ABE051}" type="slidenum">
              <a:rPr kumimoji="1" lang="ja-JP" altLang="en-US" smtClean="0"/>
              <a:t>15</a:t>
            </a:fld>
            <a:endParaRPr kumimoji="1" lang="ja-JP" altLang="en-US"/>
          </a:p>
        </p:txBody>
      </p:sp>
    </p:spTree>
    <p:extLst>
      <p:ext uri="{BB962C8B-B14F-4D97-AF65-F5344CB8AC3E}">
        <p14:creationId xmlns:p14="http://schemas.microsoft.com/office/powerpoint/2010/main" val="34308484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B6B7BFB5-2B15-4C02-8063-BC84DDF5EED7}" type="datetimeFigureOut">
              <a:rPr kumimoji="1" lang="ja-JP" altLang="en-US" smtClean="0"/>
              <a:t>2020/3/12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4C7A614-994C-4A24-AF5B-0E0B47F2C510}" type="slidenum">
              <a:rPr kumimoji="1" lang="ja-JP" altLang="en-US" smtClean="0"/>
              <a:t>‹#›</a:t>
            </a:fld>
            <a:endParaRPr kumimoji="1" lang="ja-JP" altLang="en-US"/>
          </a:p>
        </p:txBody>
      </p:sp>
    </p:spTree>
    <p:extLst>
      <p:ext uri="{BB962C8B-B14F-4D97-AF65-F5344CB8AC3E}">
        <p14:creationId xmlns:p14="http://schemas.microsoft.com/office/powerpoint/2010/main" val="847533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B6B7BFB5-2B15-4C02-8063-BC84DDF5EED7}" type="datetimeFigureOut">
              <a:rPr kumimoji="1" lang="ja-JP" altLang="en-US" smtClean="0"/>
              <a:t>2020/3/12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4C7A614-994C-4A24-AF5B-0E0B47F2C510}" type="slidenum">
              <a:rPr kumimoji="1" lang="ja-JP" altLang="en-US" smtClean="0"/>
              <a:t>‹#›</a:t>
            </a:fld>
            <a:endParaRPr kumimoji="1" lang="ja-JP" altLang="en-US"/>
          </a:p>
        </p:txBody>
      </p:sp>
    </p:spTree>
    <p:extLst>
      <p:ext uri="{BB962C8B-B14F-4D97-AF65-F5344CB8AC3E}">
        <p14:creationId xmlns:p14="http://schemas.microsoft.com/office/powerpoint/2010/main" val="3421196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B6B7BFB5-2B15-4C02-8063-BC84DDF5EED7}" type="datetimeFigureOut">
              <a:rPr kumimoji="1" lang="ja-JP" altLang="en-US" smtClean="0"/>
              <a:t>2020/3/12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4C7A614-994C-4A24-AF5B-0E0B47F2C510}" type="slidenum">
              <a:rPr kumimoji="1" lang="ja-JP" altLang="en-US" smtClean="0"/>
              <a:t>‹#›</a:t>
            </a:fld>
            <a:endParaRPr kumimoji="1" lang="ja-JP" altLang="en-US"/>
          </a:p>
        </p:txBody>
      </p:sp>
    </p:spTree>
    <p:extLst>
      <p:ext uri="{BB962C8B-B14F-4D97-AF65-F5344CB8AC3E}">
        <p14:creationId xmlns:p14="http://schemas.microsoft.com/office/powerpoint/2010/main" val="42247320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9"/>
            <a:ext cx="8229600" cy="58515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日付プレースホルダ 3"/>
          <p:cNvSpPr>
            <a:spLocks noGrp="1"/>
          </p:cNvSpPr>
          <p:nvPr>
            <p:ph type="dt" sz="half" idx="10"/>
          </p:nvPr>
        </p:nvSpPr>
        <p:spPr>
          <a:xfrm>
            <a:off x="457200" y="6356351"/>
            <a:ext cx="2133600" cy="365125"/>
          </a:xfrm>
          <a:prstGeom prst="rect">
            <a:avLst/>
          </a:prstGeom>
        </p:spPr>
        <p:txBody>
          <a:bodyPr/>
          <a:lstStyle>
            <a:lvl1pPr>
              <a:defRPr/>
            </a:lvl1pPr>
          </a:lstStyle>
          <a:p>
            <a:pPr>
              <a:defRPr/>
            </a:pPr>
            <a:endParaRPr lang="en-US" altLang="ja-JP"/>
          </a:p>
        </p:txBody>
      </p:sp>
      <p:sp>
        <p:nvSpPr>
          <p:cNvPr id="4" name="フッター プレースホルダ 4"/>
          <p:cNvSpPr>
            <a:spLocks noGrp="1"/>
          </p:cNvSpPr>
          <p:nvPr>
            <p:ph type="ftr" sz="quarter" idx="11"/>
          </p:nvPr>
        </p:nvSpPr>
        <p:spPr>
          <a:xfrm>
            <a:off x="3124200" y="6356351"/>
            <a:ext cx="2895600" cy="365125"/>
          </a:xfrm>
          <a:prstGeom prst="rect">
            <a:avLst/>
          </a:prstGeom>
        </p:spPr>
        <p:txBody>
          <a:bodyPr/>
          <a:lstStyle>
            <a:lvl1pPr>
              <a:defRPr/>
            </a:lvl1pPr>
          </a:lstStyle>
          <a:p>
            <a:pPr>
              <a:defRPr/>
            </a:pPr>
            <a:endParaRPr lang="en-US" altLang="ja-JP"/>
          </a:p>
        </p:txBody>
      </p:sp>
      <p:sp>
        <p:nvSpPr>
          <p:cNvPr id="5" name="スライド番号プレースホルダ 5"/>
          <p:cNvSpPr>
            <a:spLocks noGrp="1"/>
          </p:cNvSpPr>
          <p:nvPr>
            <p:ph type="sldNum" sz="quarter" idx="12"/>
          </p:nvPr>
        </p:nvSpPr>
        <p:spPr/>
        <p:txBody>
          <a:bodyPr/>
          <a:lstStyle>
            <a:lvl1pPr>
              <a:defRPr/>
            </a:lvl1pPr>
          </a:lstStyle>
          <a:p>
            <a:pPr>
              <a:defRPr/>
            </a:pPr>
            <a:fld id="{4C4AE124-F07C-4949-85EC-055B3F0DE189}" type="slidenum">
              <a:rPr lang="en-US" altLang="ja-JP"/>
              <a:pPr>
                <a:defRPr/>
              </a:pPr>
              <a:t>‹#›</a:t>
            </a:fld>
            <a:endParaRPr lang="en-US" altLang="ja-JP"/>
          </a:p>
        </p:txBody>
      </p:sp>
    </p:spTree>
    <p:extLst>
      <p:ext uri="{BB962C8B-B14F-4D97-AF65-F5344CB8AC3E}">
        <p14:creationId xmlns:p14="http://schemas.microsoft.com/office/powerpoint/2010/main" val="3730437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B6B7BFB5-2B15-4C02-8063-BC84DDF5EED7}" type="datetimeFigureOut">
              <a:rPr kumimoji="1" lang="ja-JP" altLang="en-US" smtClean="0"/>
              <a:t>2020/3/12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4C7A614-994C-4A24-AF5B-0E0B47F2C510}" type="slidenum">
              <a:rPr kumimoji="1" lang="ja-JP" altLang="en-US" smtClean="0"/>
              <a:t>‹#›</a:t>
            </a:fld>
            <a:endParaRPr kumimoji="1" lang="ja-JP" altLang="en-US"/>
          </a:p>
        </p:txBody>
      </p:sp>
    </p:spTree>
    <p:extLst>
      <p:ext uri="{BB962C8B-B14F-4D97-AF65-F5344CB8AC3E}">
        <p14:creationId xmlns:p14="http://schemas.microsoft.com/office/powerpoint/2010/main" val="1998630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B6B7BFB5-2B15-4C02-8063-BC84DDF5EED7}" type="datetimeFigureOut">
              <a:rPr kumimoji="1" lang="ja-JP" altLang="en-US" smtClean="0"/>
              <a:t>2020/3/12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4C7A614-994C-4A24-AF5B-0E0B47F2C510}" type="slidenum">
              <a:rPr kumimoji="1" lang="ja-JP" altLang="en-US" smtClean="0"/>
              <a:t>‹#›</a:t>
            </a:fld>
            <a:endParaRPr kumimoji="1" lang="ja-JP" altLang="en-US"/>
          </a:p>
        </p:txBody>
      </p:sp>
    </p:spTree>
    <p:extLst>
      <p:ext uri="{BB962C8B-B14F-4D97-AF65-F5344CB8AC3E}">
        <p14:creationId xmlns:p14="http://schemas.microsoft.com/office/powerpoint/2010/main" val="8236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B6B7BFB5-2B15-4C02-8063-BC84DDF5EED7}" type="datetimeFigureOut">
              <a:rPr kumimoji="1" lang="ja-JP" altLang="en-US" smtClean="0"/>
              <a:t>2020/3/12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4C7A614-994C-4A24-AF5B-0E0B47F2C510}" type="slidenum">
              <a:rPr kumimoji="1" lang="ja-JP" altLang="en-US" smtClean="0"/>
              <a:t>‹#›</a:t>
            </a:fld>
            <a:endParaRPr kumimoji="1" lang="ja-JP" altLang="en-US"/>
          </a:p>
        </p:txBody>
      </p:sp>
    </p:spTree>
    <p:extLst>
      <p:ext uri="{BB962C8B-B14F-4D97-AF65-F5344CB8AC3E}">
        <p14:creationId xmlns:p14="http://schemas.microsoft.com/office/powerpoint/2010/main" val="341800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B6B7BFB5-2B15-4C02-8063-BC84DDF5EED7}" type="datetimeFigureOut">
              <a:rPr kumimoji="1" lang="ja-JP" altLang="en-US" smtClean="0"/>
              <a:t>2020/3/12</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24C7A614-994C-4A24-AF5B-0E0B47F2C510}" type="slidenum">
              <a:rPr kumimoji="1" lang="ja-JP" altLang="en-US" smtClean="0"/>
              <a:t>‹#›</a:t>
            </a:fld>
            <a:endParaRPr kumimoji="1" lang="ja-JP" altLang="en-US"/>
          </a:p>
        </p:txBody>
      </p:sp>
    </p:spTree>
    <p:extLst>
      <p:ext uri="{BB962C8B-B14F-4D97-AF65-F5344CB8AC3E}">
        <p14:creationId xmlns:p14="http://schemas.microsoft.com/office/powerpoint/2010/main" val="2641568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B6B7BFB5-2B15-4C02-8063-BC84DDF5EED7}" type="datetimeFigureOut">
              <a:rPr kumimoji="1" lang="ja-JP" altLang="en-US" smtClean="0"/>
              <a:t>2020/3/12</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24C7A614-994C-4A24-AF5B-0E0B47F2C510}" type="slidenum">
              <a:rPr kumimoji="1" lang="ja-JP" altLang="en-US" smtClean="0"/>
              <a:t>‹#›</a:t>
            </a:fld>
            <a:endParaRPr kumimoji="1" lang="ja-JP" altLang="en-US"/>
          </a:p>
        </p:txBody>
      </p:sp>
    </p:spTree>
    <p:extLst>
      <p:ext uri="{BB962C8B-B14F-4D97-AF65-F5344CB8AC3E}">
        <p14:creationId xmlns:p14="http://schemas.microsoft.com/office/powerpoint/2010/main" val="3930251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B6B7BFB5-2B15-4C02-8063-BC84DDF5EED7}" type="datetimeFigureOut">
              <a:rPr kumimoji="1" lang="ja-JP" altLang="en-US" smtClean="0"/>
              <a:t>2020/3/12</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24C7A614-994C-4A24-AF5B-0E0B47F2C510}" type="slidenum">
              <a:rPr kumimoji="1" lang="ja-JP" altLang="en-US" smtClean="0"/>
              <a:t>‹#›</a:t>
            </a:fld>
            <a:endParaRPr kumimoji="1" lang="ja-JP" altLang="en-US"/>
          </a:p>
        </p:txBody>
      </p:sp>
    </p:spTree>
    <p:extLst>
      <p:ext uri="{BB962C8B-B14F-4D97-AF65-F5344CB8AC3E}">
        <p14:creationId xmlns:p14="http://schemas.microsoft.com/office/powerpoint/2010/main" val="2672164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B6B7BFB5-2B15-4C02-8063-BC84DDF5EED7}" type="datetimeFigureOut">
              <a:rPr kumimoji="1" lang="ja-JP" altLang="en-US" smtClean="0"/>
              <a:t>2020/3/12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4C7A614-994C-4A24-AF5B-0E0B47F2C510}" type="slidenum">
              <a:rPr kumimoji="1" lang="ja-JP" altLang="en-US" smtClean="0"/>
              <a:t>‹#›</a:t>
            </a:fld>
            <a:endParaRPr kumimoji="1" lang="ja-JP" altLang="en-US"/>
          </a:p>
        </p:txBody>
      </p:sp>
    </p:spTree>
    <p:extLst>
      <p:ext uri="{BB962C8B-B14F-4D97-AF65-F5344CB8AC3E}">
        <p14:creationId xmlns:p14="http://schemas.microsoft.com/office/powerpoint/2010/main" val="3530478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B6B7BFB5-2B15-4C02-8063-BC84DDF5EED7}" type="datetimeFigureOut">
              <a:rPr kumimoji="1" lang="ja-JP" altLang="en-US" smtClean="0"/>
              <a:t>2020/3/12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4C7A614-994C-4A24-AF5B-0E0B47F2C510}" type="slidenum">
              <a:rPr kumimoji="1" lang="ja-JP" altLang="en-US" smtClean="0"/>
              <a:t>‹#›</a:t>
            </a:fld>
            <a:endParaRPr kumimoji="1" lang="ja-JP" altLang="en-US"/>
          </a:p>
        </p:txBody>
      </p:sp>
    </p:spTree>
    <p:extLst>
      <p:ext uri="{BB962C8B-B14F-4D97-AF65-F5344CB8AC3E}">
        <p14:creationId xmlns:p14="http://schemas.microsoft.com/office/powerpoint/2010/main" val="1446650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B7BFB5-2B15-4C02-8063-BC84DDF5EED7}" type="datetimeFigureOut">
              <a:rPr kumimoji="1" lang="ja-JP" altLang="en-US" smtClean="0"/>
              <a:t>2020/3/12</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C7A614-994C-4A24-AF5B-0E0B47F2C510}" type="slidenum">
              <a:rPr kumimoji="1" lang="ja-JP" altLang="en-US" smtClean="0"/>
              <a:t>‹#›</a:t>
            </a:fld>
            <a:endParaRPr kumimoji="1" lang="ja-JP" altLang="en-US"/>
          </a:p>
        </p:txBody>
      </p:sp>
    </p:spTree>
    <p:extLst>
      <p:ext uri="{BB962C8B-B14F-4D97-AF65-F5344CB8AC3E}">
        <p14:creationId xmlns:p14="http://schemas.microsoft.com/office/powerpoint/2010/main" val="138976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chart" Target="../charts/chart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12.xml"/><Relationship Id="rId4" Type="http://schemas.openxmlformats.org/officeDocument/2006/relationships/image" Target="../media/image17.emf"/></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7" Type="http://schemas.microsoft.com/office/2007/relationships/hdphoto" Target="../media/hdphoto1.wdp"/><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9.jpeg"/><Relationship Id="rId4" Type="http://schemas.microsoft.com/office/2007/relationships/hdphoto" Target="../media/hdphoto2.wdp"/></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3.emf"/></Relationships>
</file>

<file path=ppt/slides/_rels/slide4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5.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36.xml"/><Relationship Id="rId1" Type="http://schemas.openxmlformats.org/officeDocument/2006/relationships/slideLayout" Target="../slideLayouts/slideLayout12.xml"/><Relationship Id="rId5" Type="http://schemas.openxmlformats.org/officeDocument/2006/relationships/image" Target="../media/image56.emf"/><Relationship Id="rId4" Type="http://schemas.openxmlformats.org/officeDocument/2006/relationships/image" Target="../media/image55.emf"/></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2105270"/>
            <a:ext cx="9144000" cy="792088"/>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r>
              <a:rPr lang="ja-JP" altLang="en-US" sz="24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住宅ストックの活用　関連データ集</a:t>
            </a:r>
            <a:endParaRPr lang="en-US" altLang="ja-JP" sz="24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スライド番号プレースホルダー 1"/>
          <p:cNvSpPr>
            <a:spLocks noGrp="1"/>
          </p:cNvSpPr>
          <p:nvPr>
            <p:ph type="sldNum" sz="quarter" idx="12"/>
          </p:nvPr>
        </p:nvSpPr>
        <p:spPr>
          <a:xfrm>
            <a:off x="8431648" y="6517782"/>
            <a:ext cx="712351" cy="365125"/>
          </a:xfrm>
        </p:spPr>
        <p:txBody>
          <a:bodyPr/>
          <a:lstStyle/>
          <a:p>
            <a:fld id="{BEBE85B1-8F12-4F7B-A383-E6CF6791D3DF}" type="slidenum">
              <a:rPr kumimoji="1" lang="ja-JP" altLang="en-US" sz="1600" smtClean="0">
                <a:solidFill>
                  <a:schemeClr val="tx1"/>
                </a:solidFill>
              </a:rPr>
              <a:t>1</a:t>
            </a:fld>
            <a:endParaRPr kumimoji="1" lang="ja-JP" altLang="en-US" sz="1600" dirty="0">
              <a:solidFill>
                <a:schemeClr val="tx1"/>
              </a:solidFill>
            </a:endParaRPr>
          </a:p>
        </p:txBody>
      </p:sp>
      <p:sp>
        <p:nvSpPr>
          <p:cNvPr id="8" name="正方形/長方形 7"/>
          <p:cNvSpPr/>
          <p:nvPr/>
        </p:nvSpPr>
        <p:spPr>
          <a:xfrm>
            <a:off x="7524329" y="251356"/>
            <a:ext cx="1440160" cy="369332"/>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資料 </a:t>
            </a:r>
            <a:r>
              <a:rPr kumimoji="1" lang="en-US" altLang="ja-JP"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－２</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350676" y="3861048"/>
            <a:ext cx="8253772" cy="2656734"/>
          </a:xfrm>
          <a:prstGeom prst="rect">
            <a:avLst/>
          </a:prstGeom>
          <a:noFill/>
          <a:ln w="12700">
            <a:solidFill>
              <a:schemeClr val="tx1"/>
            </a:solidFill>
          </a:ln>
        </p:spPr>
        <p:style>
          <a:lnRef idx="2">
            <a:schemeClr val="dk1"/>
          </a:lnRef>
          <a:fillRef idx="1">
            <a:schemeClr val="lt1"/>
          </a:fillRef>
          <a:effectRef idx="0">
            <a:schemeClr val="dk1"/>
          </a:effectRef>
          <a:fontRef idx="minor">
            <a:schemeClr val="dk1"/>
          </a:fontRef>
        </p:style>
        <p:txBody>
          <a:bodyPr vert="horz" rtlCol="0" anchor="t" anchorCtr="0"/>
          <a:lstStyle/>
          <a:p>
            <a:pPr marL="92075" indent="-92075" algn="ctr">
              <a:spcBef>
                <a:spcPts val="600"/>
              </a:spcBef>
            </a:pPr>
            <a:r>
              <a:rPr lang="en-US" altLang="ja-JP"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目　次</a:t>
            </a:r>
            <a:r>
              <a:rPr lang="en-US" altLang="ja-JP"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marL="92075" indent="-92075">
              <a:spcBef>
                <a:spcPts val="600"/>
              </a:spcBef>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2075" indent="-92075">
              <a:spcBef>
                <a:spcPts val="600"/>
              </a:spcBef>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１</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．住宅ストック、建設の</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動向</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P</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２ </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2075" indent="-92075">
              <a:spcBef>
                <a:spcPts val="600"/>
              </a:spcBef>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２．住宅の質の状況</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P</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２</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2075" indent="-92075">
              <a:spcBef>
                <a:spcPts val="600"/>
              </a:spcBef>
            </a:pPr>
            <a:r>
              <a:rPr lang="ja-JP" altLang="en-US"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３</a:t>
            </a:r>
            <a:r>
              <a:rPr lang="ja-JP" altLang="en-US"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．住宅の維持管理の</a:t>
            </a:r>
            <a:r>
              <a:rPr lang="ja-JP" altLang="en-US"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状況</a:t>
            </a:r>
            <a:r>
              <a:rPr lang="en-US" altLang="ja-JP"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P</a:t>
            </a:r>
            <a:r>
              <a:rPr lang="ja-JP" altLang="en-US"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３</a:t>
            </a:r>
            <a:r>
              <a:rPr lang="ja-JP" altLang="en-US"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５</a:t>
            </a:r>
          </a:p>
          <a:p>
            <a:pPr marL="92075" indent="-92075">
              <a:spcBef>
                <a:spcPts val="600"/>
              </a:spcBef>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４．多様なニーズへの対応</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P</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３</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８</a:t>
            </a:r>
            <a:endPar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2075" indent="-92075">
              <a:spcBef>
                <a:spcPts val="600"/>
              </a:spcBef>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５．参考データ</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P</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４</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６</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6490051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建て方別住宅数（居住世帯あり）</a:t>
            </a:r>
            <a:r>
              <a:rPr lang="en-US" altLang="ja-JP"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全国・東京都との比較</a:t>
            </a:r>
            <a:r>
              <a:rPr lang="en-US" altLang="ja-JP"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6"/>
          <p:cNvSpPr txBox="1"/>
          <p:nvPr/>
        </p:nvSpPr>
        <p:spPr>
          <a:xfrm>
            <a:off x="4227532" y="6551766"/>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資料：各年「住宅・土地統計調査」（総務省統計局）を基に大阪府作成</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Rectangle 79"/>
          <p:cNvSpPr>
            <a:spLocks noChangeArrowheads="1"/>
          </p:cNvSpPr>
          <p:nvPr/>
        </p:nvSpPr>
        <p:spPr bwMode="auto">
          <a:xfrm>
            <a:off x="8818563" y="6673850"/>
            <a:ext cx="325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CA032A52-4366-4BB7-A8D8-908CF18EB9ED}"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10</a:t>
            </a:fld>
            <a:endParaRPr kumimoji="1" lang="en-US" altLang="ja-JP" sz="1200" dirty="0">
              <a:solidFill>
                <a:schemeClr val="tx1"/>
              </a:solidFill>
              <a:latin typeface="HGSｺﾞｼｯｸM" pitchFamily="50" charset="-128"/>
              <a:ea typeface="HGSｺﾞｼｯｸM" pitchFamily="50" charset="-128"/>
            </a:endParaRPr>
          </a:p>
        </p:txBody>
      </p:sp>
      <p:graphicFrame>
        <p:nvGraphicFramePr>
          <p:cNvPr id="10" name="表 9"/>
          <p:cNvGraphicFramePr>
            <a:graphicFrameLocks noGrp="1"/>
          </p:cNvGraphicFramePr>
          <p:nvPr>
            <p:extLst>
              <p:ext uri="{D42A27DB-BD31-4B8C-83A1-F6EECF244321}">
                <p14:modId xmlns:p14="http://schemas.microsoft.com/office/powerpoint/2010/main" val="207310182"/>
              </p:ext>
            </p:extLst>
          </p:nvPr>
        </p:nvGraphicFramePr>
        <p:xfrm>
          <a:off x="671699" y="5686777"/>
          <a:ext cx="7784820" cy="885825"/>
        </p:xfrm>
        <a:graphic>
          <a:graphicData uri="http://schemas.openxmlformats.org/drawingml/2006/table">
            <a:tbl>
              <a:tblPr>
                <a:tableStyleId>{616DA210-FB5B-4158-B5E0-FEB733F419BA}</a:tableStyleId>
              </a:tblPr>
              <a:tblGrid>
                <a:gridCol w="864980">
                  <a:extLst>
                    <a:ext uri="{9D8B030D-6E8A-4147-A177-3AD203B41FA5}">
                      <a16:colId xmlns:a16="http://schemas.microsoft.com/office/drawing/2014/main" val="2748759594"/>
                    </a:ext>
                  </a:extLst>
                </a:gridCol>
                <a:gridCol w="864980">
                  <a:extLst>
                    <a:ext uri="{9D8B030D-6E8A-4147-A177-3AD203B41FA5}">
                      <a16:colId xmlns:a16="http://schemas.microsoft.com/office/drawing/2014/main" val="3494999854"/>
                    </a:ext>
                  </a:extLst>
                </a:gridCol>
                <a:gridCol w="864980">
                  <a:extLst>
                    <a:ext uri="{9D8B030D-6E8A-4147-A177-3AD203B41FA5}">
                      <a16:colId xmlns:a16="http://schemas.microsoft.com/office/drawing/2014/main" val="1131704920"/>
                    </a:ext>
                  </a:extLst>
                </a:gridCol>
                <a:gridCol w="864980">
                  <a:extLst>
                    <a:ext uri="{9D8B030D-6E8A-4147-A177-3AD203B41FA5}">
                      <a16:colId xmlns:a16="http://schemas.microsoft.com/office/drawing/2014/main" val="2147641239"/>
                    </a:ext>
                  </a:extLst>
                </a:gridCol>
                <a:gridCol w="864980">
                  <a:extLst>
                    <a:ext uri="{9D8B030D-6E8A-4147-A177-3AD203B41FA5}">
                      <a16:colId xmlns:a16="http://schemas.microsoft.com/office/drawing/2014/main" val="545563773"/>
                    </a:ext>
                  </a:extLst>
                </a:gridCol>
                <a:gridCol w="864980">
                  <a:extLst>
                    <a:ext uri="{9D8B030D-6E8A-4147-A177-3AD203B41FA5}">
                      <a16:colId xmlns:a16="http://schemas.microsoft.com/office/drawing/2014/main" val="4123626697"/>
                    </a:ext>
                  </a:extLst>
                </a:gridCol>
                <a:gridCol w="864980">
                  <a:extLst>
                    <a:ext uri="{9D8B030D-6E8A-4147-A177-3AD203B41FA5}">
                      <a16:colId xmlns:a16="http://schemas.microsoft.com/office/drawing/2014/main" val="2169740636"/>
                    </a:ext>
                  </a:extLst>
                </a:gridCol>
                <a:gridCol w="864980">
                  <a:extLst>
                    <a:ext uri="{9D8B030D-6E8A-4147-A177-3AD203B41FA5}">
                      <a16:colId xmlns:a16="http://schemas.microsoft.com/office/drawing/2014/main" val="961521156"/>
                    </a:ext>
                  </a:extLst>
                </a:gridCol>
                <a:gridCol w="864980">
                  <a:extLst>
                    <a:ext uri="{9D8B030D-6E8A-4147-A177-3AD203B41FA5}">
                      <a16:colId xmlns:a16="http://schemas.microsoft.com/office/drawing/2014/main" val="844689706"/>
                    </a:ext>
                  </a:extLst>
                </a:gridCol>
              </a:tblGrid>
              <a:tr h="152400">
                <a:tc rowSpan="2">
                  <a:txBody>
                    <a:bodyPr/>
                    <a:lstStyle/>
                    <a:p>
                      <a:pPr algn="l" fontAlgn="ctr"/>
                      <a:r>
                        <a:rPr lang="ja-JP" altLang="en-US" sz="1100" u="none" strike="noStrike" dirty="0">
                          <a:effectLst/>
                          <a:latin typeface="Meiryo UI" panose="020B0604030504040204" pitchFamily="50" charset="-128"/>
                          <a:ea typeface="Meiryo UI" panose="020B0604030504040204" pitchFamily="50" charset="-128"/>
                        </a:rPr>
                        <a:t>　</a:t>
                      </a:r>
                      <a:endParaRPr lang="ja-JP" alt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gridSpan="8">
                  <a:txBody>
                    <a:bodyPr/>
                    <a:lstStyle/>
                    <a:p>
                      <a:pPr algn="l" fontAlgn="ctr"/>
                      <a:r>
                        <a:rPr lang="ja-JP" altLang="en-US" sz="1100" b="0" i="0" u="none" strike="noStrike" dirty="0" smtClean="0">
                          <a:effectLst/>
                          <a:latin typeface="Meiryo UI" panose="020B0604030504040204" pitchFamily="50" charset="-128"/>
                          <a:ea typeface="Meiryo UI" panose="020B0604030504040204" pitchFamily="50" charset="-128"/>
                        </a:rPr>
                        <a:t>戸建て住宅数</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hMerge="1">
                  <a:txBody>
                    <a:bodyPr/>
                    <a:lstStyle/>
                    <a:p>
                      <a:pPr algn="l" fontAlgn="ct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hMerge="1">
                  <a:txBody>
                    <a:bodyPr/>
                    <a:lstStyle/>
                    <a:p>
                      <a:pPr algn="l" fontAlgn="ct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hMerge="1">
                  <a:txBody>
                    <a:bodyPr/>
                    <a:lstStyle/>
                    <a:p>
                      <a:pPr algn="l" fontAlgn="ct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hMerge="1">
                  <a:txBody>
                    <a:bodyPr/>
                    <a:lstStyle/>
                    <a:p>
                      <a:pPr algn="l" fontAlgn="ct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hMerge="1">
                  <a:txBody>
                    <a:bodyPr/>
                    <a:lstStyle/>
                    <a:p>
                      <a:pPr algn="l" fontAlgn="ct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hMerge="1">
                  <a:txBody>
                    <a:bodyPr/>
                    <a:lstStyle/>
                    <a:p>
                      <a:pPr algn="l" fontAlgn="ct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hMerge="1">
                  <a:txBody>
                    <a:bodyPr/>
                    <a:lstStyle/>
                    <a:p>
                      <a:pPr algn="l" fontAlgn="ct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2637766421"/>
                  </a:ext>
                </a:extLst>
              </a:tr>
              <a:tr h="152400">
                <a:tc vMerge="1">
                  <a:txBody>
                    <a:bodyPr/>
                    <a:lstStyle/>
                    <a:p>
                      <a:pPr algn="l" fontAlgn="ctr"/>
                      <a:endParaRPr lang="ja-JP" alt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en-US" sz="1100" u="none" strike="noStrike" dirty="0">
                          <a:effectLst/>
                          <a:latin typeface="Meiryo UI" panose="020B0604030504040204" pitchFamily="50" charset="-128"/>
                          <a:ea typeface="Meiryo UI" panose="020B0604030504040204" pitchFamily="50" charset="-128"/>
                        </a:rPr>
                        <a:t>S58</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en-US" sz="1100" u="none" strike="noStrike" dirty="0">
                          <a:effectLst/>
                          <a:latin typeface="Meiryo UI" panose="020B0604030504040204" pitchFamily="50" charset="-128"/>
                          <a:ea typeface="Meiryo UI" panose="020B0604030504040204" pitchFamily="50" charset="-128"/>
                        </a:rPr>
                        <a:t>S63</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en-US" sz="1100" u="none" strike="noStrike" dirty="0">
                          <a:effectLst/>
                          <a:latin typeface="Meiryo UI" panose="020B0604030504040204" pitchFamily="50" charset="-128"/>
                          <a:ea typeface="Meiryo UI" panose="020B0604030504040204" pitchFamily="50" charset="-128"/>
                        </a:rPr>
                        <a:t>H5</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en-US" sz="1100" u="none" strike="noStrike" dirty="0">
                          <a:effectLst/>
                          <a:latin typeface="Meiryo UI" panose="020B0604030504040204" pitchFamily="50" charset="-128"/>
                          <a:ea typeface="Meiryo UI" panose="020B0604030504040204" pitchFamily="50" charset="-128"/>
                        </a:rPr>
                        <a:t>H10</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en-US" sz="1100" u="none" strike="noStrike" dirty="0">
                          <a:effectLst/>
                          <a:latin typeface="Meiryo UI" panose="020B0604030504040204" pitchFamily="50" charset="-128"/>
                          <a:ea typeface="Meiryo UI" panose="020B0604030504040204" pitchFamily="50" charset="-128"/>
                        </a:rPr>
                        <a:t>H15</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en-US" sz="1100" u="none" strike="noStrike" dirty="0">
                          <a:effectLst/>
                          <a:latin typeface="Meiryo UI" panose="020B0604030504040204" pitchFamily="50" charset="-128"/>
                          <a:ea typeface="Meiryo UI" panose="020B0604030504040204" pitchFamily="50" charset="-128"/>
                        </a:rPr>
                        <a:t>H20</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en-US" sz="1100" u="none" strike="noStrike" dirty="0">
                          <a:effectLst/>
                          <a:latin typeface="Meiryo UI" panose="020B0604030504040204" pitchFamily="50" charset="-128"/>
                          <a:ea typeface="Meiryo UI" panose="020B0604030504040204" pitchFamily="50" charset="-128"/>
                        </a:rPr>
                        <a:t>H25</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en-US" sz="1100" u="none" strike="noStrike" dirty="0">
                          <a:effectLst/>
                          <a:latin typeface="Meiryo UI" panose="020B0604030504040204" pitchFamily="50" charset="-128"/>
                          <a:ea typeface="Meiryo UI" panose="020B0604030504040204" pitchFamily="50" charset="-128"/>
                        </a:rPr>
                        <a:t>H30</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3239025836"/>
                  </a:ext>
                </a:extLst>
              </a:tr>
              <a:tr h="152400">
                <a:tc>
                  <a:txBody>
                    <a:bodyPr/>
                    <a:lstStyle/>
                    <a:p>
                      <a:pPr algn="l" fontAlgn="ctr"/>
                      <a:r>
                        <a:rPr lang="ja-JP" altLang="en-US" sz="1100" u="none" strike="noStrike">
                          <a:effectLst/>
                          <a:latin typeface="Meiryo UI" panose="020B0604030504040204" pitchFamily="50" charset="-128"/>
                          <a:ea typeface="Meiryo UI" panose="020B0604030504040204" pitchFamily="50" charset="-128"/>
                        </a:rPr>
                        <a:t>大阪府</a:t>
                      </a:r>
                      <a:endParaRPr lang="ja-JP" altLang="en-US"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100</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106</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a:effectLst/>
                          <a:latin typeface="Meiryo UI" panose="020B0604030504040204" pitchFamily="50" charset="-128"/>
                          <a:ea typeface="Meiryo UI" panose="020B0604030504040204" pitchFamily="50" charset="-128"/>
                        </a:rPr>
                        <a:t>110</a:t>
                      </a:r>
                      <a:endParaRPr lang="en-US" altLang="ja-JP"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a:effectLst/>
                          <a:latin typeface="Meiryo UI" panose="020B0604030504040204" pitchFamily="50" charset="-128"/>
                          <a:ea typeface="Meiryo UI" panose="020B0604030504040204" pitchFamily="50" charset="-128"/>
                        </a:rPr>
                        <a:t>121</a:t>
                      </a:r>
                      <a:endParaRPr lang="en-US" altLang="ja-JP"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138</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147</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158</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161</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1318910743"/>
                  </a:ext>
                </a:extLst>
              </a:tr>
              <a:tr h="152400">
                <a:tc>
                  <a:txBody>
                    <a:bodyPr/>
                    <a:lstStyle/>
                    <a:p>
                      <a:pPr algn="l" fontAlgn="ctr"/>
                      <a:r>
                        <a:rPr lang="ja-JP" altLang="en-US" sz="1100" u="none" strike="noStrike">
                          <a:effectLst/>
                          <a:latin typeface="Meiryo UI" panose="020B0604030504040204" pitchFamily="50" charset="-128"/>
                          <a:ea typeface="Meiryo UI" panose="020B0604030504040204" pitchFamily="50" charset="-128"/>
                        </a:rPr>
                        <a:t>東京都</a:t>
                      </a:r>
                      <a:endParaRPr lang="ja-JP" altLang="en-US"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150</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148</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145</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150</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161</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169</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180</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182</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859437167"/>
                  </a:ext>
                </a:extLst>
              </a:tr>
              <a:tr h="152400">
                <a:tc>
                  <a:txBody>
                    <a:bodyPr/>
                    <a:lstStyle/>
                    <a:p>
                      <a:pPr algn="l" fontAlgn="ctr"/>
                      <a:r>
                        <a:rPr lang="ja-JP" altLang="en-US" sz="1100" u="none" strike="noStrike">
                          <a:effectLst/>
                          <a:latin typeface="Meiryo UI" panose="020B0604030504040204" pitchFamily="50" charset="-128"/>
                          <a:ea typeface="Meiryo UI" panose="020B0604030504040204" pitchFamily="50" charset="-128"/>
                        </a:rPr>
                        <a:t>全国</a:t>
                      </a:r>
                      <a:endParaRPr lang="ja-JP" altLang="en-US"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2,231</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2,331</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2,414</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2,527</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a:effectLst/>
                          <a:latin typeface="Meiryo UI" panose="020B0604030504040204" pitchFamily="50" charset="-128"/>
                          <a:ea typeface="Meiryo UI" panose="020B0604030504040204" pitchFamily="50" charset="-128"/>
                        </a:rPr>
                        <a:t>2,649</a:t>
                      </a:r>
                      <a:endParaRPr lang="en-US" altLang="ja-JP"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a:effectLst/>
                          <a:latin typeface="Meiryo UI" panose="020B0604030504040204" pitchFamily="50" charset="-128"/>
                          <a:ea typeface="Meiryo UI" panose="020B0604030504040204" pitchFamily="50" charset="-128"/>
                        </a:rPr>
                        <a:t>2,745</a:t>
                      </a:r>
                      <a:endParaRPr lang="en-US" altLang="ja-JP"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2,860</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a:effectLst/>
                          <a:latin typeface="Meiryo UI" panose="020B0604030504040204" pitchFamily="50" charset="-128"/>
                          <a:ea typeface="Meiryo UI" panose="020B0604030504040204" pitchFamily="50" charset="-128"/>
                        </a:rPr>
                        <a:t>2,876</a:t>
                      </a:r>
                      <a:endParaRPr lang="en-US" altLang="ja-JP"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2961884264"/>
                  </a:ext>
                </a:extLst>
              </a:tr>
            </a:tbl>
          </a:graphicData>
        </a:graphic>
      </p:graphicFrame>
      <p:sp>
        <p:nvSpPr>
          <p:cNvPr id="11" name="Rectangle 6"/>
          <p:cNvSpPr>
            <a:spLocks noChangeArrowheads="1"/>
          </p:cNvSpPr>
          <p:nvPr/>
        </p:nvSpPr>
        <p:spPr bwMode="auto">
          <a:xfrm>
            <a:off x="279000" y="512423"/>
            <a:ext cx="8586000" cy="612321"/>
          </a:xfrm>
          <a:prstGeom prst="rect">
            <a:avLst/>
          </a:prstGeom>
          <a:solidFill>
            <a:schemeClr val="bg1"/>
          </a:solidFill>
          <a:ln w="9525">
            <a:solidFill>
              <a:schemeClr val="tx1"/>
            </a:solidFill>
            <a:prstDash val="sysDot"/>
            <a:miter lim="800000"/>
            <a:headEnd/>
            <a:tailEnd/>
          </a:ln>
        </p:spPr>
        <p:txBody>
          <a:bodyPr wrap="square" anchor="ctr">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271463" indent="-271463" eaLnBrk="1" hangingPunct="1">
              <a:spcBef>
                <a:spcPct val="0"/>
              </a:spcBef>
              <a:buFontTx/>
              <a:buNone/>
            </a:pPr>
            <a:r>
              <a:rPr kumimoji="1"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大阪府の住宅総数に占める戸建て住宅の比率は約</a:t>
            </a:r>
            <a:r>
              <a:rPr kumimoji="1"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a:t>
            </a:r>
            <a:r>
              <a:rPr kumimoji="1"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横ばいだが、東京都、全国は、ともに</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減少傾向</a:t>
            </a:r>
            <a:r>
              <a:rPr kumimoji="1"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7489302" y="44624"/>
            <a:ext cx="1547194" cy="2852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kumimoji="1" lang="en-US" altLang="ja-JP" sz="1400" dirty="0" smtClean="0">
                <a:solidFill>
                  <a:schemeClr val="tx1"/>
                </a:solidFill>
              </a:rPr>
              <a:t>3</a:t>
            </a:r>
            <a:r>
              <a:rPr kumimoji="1" lang="ja-JP" altLang="en-US" sz="1400" dirty="0" smtClean="0">
                <a:solidFill>
                  <a:schemeClr val="tx1"/>
                </a:solidFill>
              </a:rPr>
              <a:t>回部会資料</a:t>
            </a:r>
            <a:endParaRPr kumimoji="1" lang="ja-JP" altLang="en-US" sz="1400" dirty="0">
              <a:solidFill>
                <a:schemeClr val="tx1"/>
              </a:solidFill>
            </a:endParaRPr>
          </a:p>
        </p:txBody>
      </p:sp>
      <p:pic>
        <p:nvPicPr>
          <p:cNvPr id="3" name="図 2"/>
          <p:cNvPicPr>
            <a:picLocks noChangeAspect="1"/>
          </p:cNvPicPr>
          <p:nvPr/>
        </p:nvPicPr>
        <p:blipFill>
          <a:blip r:embed="rId2"/>
          <a:stretch>
            <a:fillRect/>
          </a:stretch>
        </p:blipFill>
        <p:spPr>
          <a:xfrm>
            <a:off x="723531" y="1191937"/>
            <a:ext cx="7696938" cy="4474125"/>
          </a:xfrm>
          <a:prstGeom prst="rect">
            <a:avLst/>
          </a:prstGeom>
        </p:spPr>
      </p:pic>
    </p:spTree>
    <p:extLst>
      <p:ext uri="{BB962C8B-B14F-4D97-AF65-F5344CB8AC3E}">
        <p14:creationId xmlns:p14="http://schemas.microsoft.com/office/powerpoint/2010/main" val="33884421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建て方別住宅数（居住世帯あり）</a:t>
            </a:r>
            <a:r>
              <a:rPr lang="en-US" altLang="ja-JP"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全国・東京都との比較</a:t>
            </a:r>
            <a:r>
              <a:rPr lang="en-US" altLang="ja-JP"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表 4"/>
          <p:cNvGraphicFramePr>
            <a:graphicFrameLocks noGrp="1"/>
          </p:cNvGraphicFramePr>
          <p:nvPr>
            <p:extLst>
              <p:ext uri="{D42A27DB-BD31-4B8C-83A1-F6EECF244321}">
                <p14:modId xmlns:p14="http://schemas.microsoft.com/office/powerpoint/2010/main" val="807708893"/>
              </p:ext>
            </p:extLst>
          </p:nvPr>
        </p:nvGraphicFramePr>
        <p:xfrm>
          <a:off x="755573" y="5664503"/>
          <a:ext cx="7668855" cy="885825"/>
        </p:xfrm>
        <a:graphic>
          <a:graphicData uri="http://schemas.openxmlformats.org/drawingml/2006/table">
            <a:tbl>
              <a:tblPr>
                <a:tableStyleId>{616DA210-FB5B-4158-B5E0-FEB733F419BA}</a:tableStyleId>
              </a:tblPr>
              <a:tblGrid>
                <a:gridCol w="852095">
                  <a:extLst>
                    <a:ext uri="{9D8B030D-6E8A-4147-A177-3AD203B41FA5}">
                      <a16:colId xmlns:a16="http://schemas.microsoft.com/office/drawing/2014/main" val="2292448725"/>
                    </a:ext>
                  </a:extLst>
                </a:gridCol>
                <a:gridCol w="852095">
                  <a:extLst>
                    <a:ext uri="{9D8B030D-6E8A-4147-A177-3AD203B41FA5}">
                      <a16:colId xmlns:a16="http://schemas.microsoft.com/office/drawing/2014/main" val="1241006881"/>
                    </a:ext>
                  </a:extLst>
                </a:gridCol>
                <a:gridCol w="852095">
                  <a:extLst>
                    <a:ext uri="{9D8B030D-6E8A-4147-A177-3AD203B41FA5}">
                      <a16:colId xmlns:a16="http://schemas.microsoft.com/office/drawing/2014/main" val="1823707832"/>
                    </a:ext>
                  </a:extLst>
                </a:gridCol>
                <a:gridCol w="852095">
                  <a:extLst>
                    <a:ext uri="{9D8B030D-6E8A-4147-A177-3AD203B41FA5}">
                      <a16:colId xmlns:a16="http://schemas.microsoft.com/office/drawing/2014/main" val="2024949995"/>
                    </a:ext>
                  </a:extLst>
                </a:gridCol>
                <a:gridCol w="852095">
                  <a:extLst>
                    <a:ext uri="{9D8B030D-6E8A-4147-A177-3AD203B41FA5}">
                      <a16:colId xmlns:a16="http://schemas.microsoft.com/office/drawing/2014/main" val="40086766"/>
                    </a:ext>
                  </a:extLst>
                </a:gridCol>
                <a:gridCol w="852095">
                  <a:extLst>
                    <a:ext uri="{9D8B030D-6E8A-4147-A177-3AD203B41FA5}">
                      <a16:colId xmlns:a16="http://schemas.microsoft.com/office/drawing/2014/main" val="1880538518"/>
                    </a:ext>
                  </a:extLst>
                </a:gridCol>
                <a:gridCol w="852095">
                  <a:extLst>
                    <a:ext uri="{9D8B030D-6E8A-4147-A177-3AD203B41FA5}">
                      <a16:colId xmlns:a16="http://schemas.microsoft.com/office/drawing/2014/main" val="3720896277"/>
                    </a:ext>
                  </a:extLst>
                </a:gridCol>
                <a:gridCol w="852095">
                  <a:extLst>
                    <a:ext uri="{9D8B030D-6E8A-4147-A177-3AD203B41FA5}">
                      <a16:colId xmlns:a16="http://schemas.microsoft.com/office/drawing/2014/main" val="836934232"/>
                    </a:ext>
                  </a:extLst>
                </a:gridCol>
                <a:gridCol w="852095">
                  <a:extLst>
                    <a:ext uri="{9D8B030D-6E8A-4147-A177-3AD203B41FA5}">
                      <a16:colId xmlns:a16="http://schemas.microsoft.com/office/drawing/2014/main" val="3032077498"/>
                    </a:ext>
                  </a:extLst>
                </a:gridCol>
              </a:tblGrid>
              <a:tr h="152400">
                <a:tc rowSpan="2">
                  <a:txBody>
                    <a:bodyPr/>
                    <a:lstStyle/>
                    <a:p>
                      <a:pPr algn="l" fontAlgn="ctr"/>
                      <a:r>
                        <a:rPr lang="ja-JP" altLang="en-US" sz="1100" u="none" strike="noStrike" dirty="0">
                          <a:effectLst/>
                          <a:latin typeface="Meiryo UI" panose="020B0604030504040204" pitchFamily="50" charset="-128"/>
                          <a:ea typeface="Meiryo UI" panose="020B0604030504040204" pitchFamily="50" charset="-128"/>
                        </a:rPr>
                        <a:t>　</a:t>
                      </a:r>
                      <a:endParaRPr lang="ja-JP" alt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gridSpan="8">
                  <a:txBody>
                    <a:bodyPr/>
                    <a:lstStyle/>
                    <a:p>
                      <a:pPr algn="l" fontAlgn="ctr"/>
                      <a:r>
                        <a:rPr lang="ja-JP" altLang="en-US" sz="1100" b="0" i="0" u="none" strike="noStrike" dirty="0" smtClean="0">
                          <a:effectLst/>
                          <a:latin typeface="Meiryo UI" panose="020B0604030504040204" pitchFamily="50" charset="-128"/>
                          <a:ea typeface="Meiryo UI" panose="020B0604030504040204" pitchFamily="50" charset="-128"/>
                        </a:rPr>
                        <a:t>共同住宅数</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hMerge="1">
                  <a:txBody>
                    <a:bodyPr/>
                    <a:lstStyle/>
                    <a:p>
                      <a:pPr algn="l" fontAlgn="ctr"/>
                      <a:endParaRPr lang="en-US" sz="1000" b="0" i="0" u="none" strike="noStrike" dirty="0">
                        <a:effectLst/>
                        <a:latin typeface="Meiryo UI" panose="020B0604030504040204" pitchFamily="50" charset="-128"/>
                        <a:ea typeface="Meiryo UI" panose="020B0604030504040204" pitchFamily="50" charset="-128"/>
                      </a:endParaRPr>
                    </a:p>
                  </a:txBody>
                  <a:tcPr marL="9525" marR="9525" marT="9525" marB="0" anchor="ctr"/>
                </a:tc>
                <a:tc hMerge="1">
                  <a:txBody>
                    <a:bodyPr/>
                    <a:lstStyle/>
                    <a:p>
                      <a:pPr algn="l" fontAlgn="ctr"/>
                      <a:endParaRPr lang="en-US" sz="1000" b="0" i="0" u="none" strike="noStrike" dirty="0">
                        <a:effectLst/>
                        <a:latin typeface="Meiryo UI" panose="020B0604030504040204" pitchFamily="50" charset="-128"/>
                        <a:ea typeface="Meiryo UI" panose="020B0604030504040204" pitchFamily="50" charset="-128"/>
                      </a:endParaRPr>
                    </a:p>
                  </a:txBody>
                  <a:tcPr marL="9525" marR="9525" marT="9525" marB="0" anchor="ctr"/>
                </a:tc>
                <a:tc hMerge="1">
                  <a:txBody>
                    <a:bodyPr/>
                    <a:lstStyle/>
                    <a:p>
                      <a:pPr algn="l" fontAlgn="ctr"/>
                      <a:endParaRPr lang="en-US" sz="1000" b="0" i="0" u="none" strike="noStrike" dirty="0">
                        <a:effectLst/>
                        <a:latin typeface="Meiryo UI" panose="020B0604030504040204" pitchFamily="50" charset="-128"/>
                        <a:ea typeface="Meiryo UI" panose="020B0604030504040204" pitchFamily="50" charset="-128"/>
                      </a:endParaRPr>
                    </a:p>
                  </a:txBody>
                  <a:tcPr marL="9525" marR="9525" marT="9525" marB="0" anchor="ctr"/>
                </a:tc>
                <a:tc hMerge="1">
                  <a:txBody>
                    <a:bodyPr/>
                    <a:lstStyle/>
                    <a:p>
                      <a:pPr algn="l" fontAlgn="ctr"/>
                      <a:endParaRPr lang="en-US" sz="1000" b="0" i="0" u="none" strike="noStrike" dirty="0">
                        <a:effectLst/>
                        <a:latin typeface="Meiryo UI" panose="020B0604030504040204" pitchFamily="50" charset="-128"/>
                        <a:ea typeface="Meiryo UI" panose="020B0604030504040204" pitchFamily="50" charset="-128"/>
                      </a:endParaRPr>
                    </a:p>
                  </a:txBody>
                  <a:tcPr marL="9525" marR="9525" marT="9525" marB="0" anchor="ctr"/>
                </a:tc>
                <a:tc hMerge="1">
                  <a:txBody>
                    <a:bodyPr/>
                    <a:lstStyle/>
                    <a:p>
                      <a:pPr algn="l" fontAlgn="ctr"/>
                      <a:endParaRPr lang="en-US" sz="1000" b="0" i="0" u="none" strike="noStrike" dirty="0">
                        <a:effectLst/>
                        <a:latin typeface="Meiryo UI" panose="020B0604030504040204" pitchFamily="50" charset="-128"/>
                        <a:ea typeface="Meiryo UI" panose="020B0604030504040204" pitchFamily="50" charset="-128"/>
                      </a:endParaRPr>
                    </a:p>
                  </a:txBody>
                  <a:tcPr marL="9525" marR="9525" marT="9525" marB="0" anchor="ctr"/>
                </a:tc>
                <a:tc hMerge="1">
                  <a:txBody>
                    <a:bodyPr/>
                    <a:lstStyle/>
                    <a:p>
                      <a:pPr algn="l" fontAlgn="ctr"/>
                      <a:endParaRPr lang="en-US" sz="1000" b="0" i="0" u="none" strike="noStrike" dirty="0">
                        <a:effectLst/>
                        <a:latin typeface="Meiryo UI" panose="020B0604030504040204" pitchFamily="50" charset="-128"/>
                        <a:ea typeface="Meiryo UI" panose="020B0604030504040204" pitchFamily="50" charset="-128"/>
                      </a:endParaRPr>
                    </a:p>
                  </a:txBody>
                  <a:tcPr marL="9525" marR="9525" marT="9525" marB="0" anchor="ctr"/>
                </a:tc>
                <a:tc hMerge="1">
                  <a:txBody>
                    <a:bodyPr/>
                    <a:lstStyle/>
                    <a:p>
                      <a:pPr algn="l" fontAlgn="ctr"/>
                      <a:endParaRPr lang="en-US" sz="1000" b="0" i="0" u="none" strike="noStrike" dirty="0">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2564545725"/>
                  </a:ext>
                </a:extLst>
              </a:tr>
              <a:tr h="152400">
                <a:tc vMerge="1">
                  <a:txBody>
                    <a:bodyPr/>
                    <a:lstStyle/>
                    <a:p>
                      <a:pPr algn="l" fontAlgn="ctr"/>
                      <a:endParaRPr lang="ja-JP" altLang="en-US" sz="10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en-US" sz="1100" u="none" strike="noStrike" dirty="0">
                          <a:effectLst/>
                          <a:latin typeface="Meiryo UI" panose="020B0604030504040204" pitchFamily="50" charset="-128"/>
                          <a:ea typeface="Meiryo UI" panose="020B0604030504040204" pitchFamily="50" charset="-128"/>
                        </a:rPr>
                        <a:t>S58</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en-US" sz="1100" u="none" strike="noStrike" dirty="0">
                          <a:effectLst/>
                          <a:latin typeface="Meiryo UI" panose="020B0604030504040204" pitchFamily="50" charset="-128"/>
                          <a:ea typeface="Meiryo UI" panose="020B0604030504040204" pitchFamily="50" charset="-128"/>
                        </a:rPr>
                        <a:t>S63</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en-US" sz="1100" u="none" strike="noStrike">
                          <a:effectLst/>
                          <a:latin typeface="Meiryo UI" panose="020B0604030504040204" pitchFamily="50" charset="-128"/>
                          <a:ea typeface="Meiryo UI" panose="020B0604030504040204" pitchFamily="50" charset="-128"/>
                        </a:rPr>
                        <a:t>H5</a:t>
                      </a:r>
                      <a:endParaRPr lang="en-US"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en-US" sz="1100" u="none" strike="noStrike">
                          <a:effectLst/>
                          <a:latin typeface="Meiryo UI" panose="020B0604030504040204" pitchFamily="50" charset="-128"/>
                          <a:ea typeface="Meiryo UI" panose="020B0604030504040204" pitchFamily="50" charset="-128"/>
                        </a:rPr>
                        <a:t>H10</a:t>
                      </a:r>
                      <a:endParaRPr lang="en-US"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en-US" sz="1100" u="none" strike="noStrike">
                          <a:effectLst/>
                          <a:latin typeface="Meiryo UI" panose="020B0604030504040204" pitchFamily="50" charset="-128"/>
                          <a:ea typeface="Meiryo UI" panose="020B0604030504040204" pitchFamily="50" charset="-128"/>
                        </a:rPr>
                        <a:t>H15</a:t>
                      </a:r>
                      <a:endParaRPr lang="en-US"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en-US" sz="1100" u="none" strike="noStrike">
                          <a:effectLst/>
                          <a:latin typeface="Meiryo UI" panose="020B0604030504040204" pitchFamily="50" charset="-128"/>
                          <a:ea typeface="Meiryo UI" panose="020B0604030504040204" pitchFamily="50" charset="-128"/>
                        </a:rPr>
                        <a:t>H20</a:t>
                      </a:r>
                      <a:endParaRPr lang="en-US"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en-US" sz="1100" u="none" strike="noStrike">
                          <a:effectLst/>
                          <a:latin typeface="Meiryo UI" panose="020B0604030504040204" pitchFamily="50" charset="-128"/>
                          <a:ea typeface="Meiryo UI" panose="020B0604030504040204" pitchFamily="50" charset="-128"/>
                        </a:rPr>
                        <a:t>H25</a:t>
                      </a:r>
                      <a:endParaRPr lang="en-US"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ctr" fontAlgn="ctr"/>
                      <a:r>
                        <a:rPr lang="en-US" sz="1100" u="none" strike="noStrike" dirty="0">
                          <a:effectLst/>
                          <a:latin typeface="Meiryo UI" panose="020B0604030504040204" pitchFamily="50" charset="-128"/>
                          <a:ea typeface="Meiryo UI" panose="020B0604030504040204" pitchFamily="50" charset="-128"/>
                        </a:rPr>
                        <a:t>H30</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1463211037"/>
                  </a:ext>
                </a:extLst>
              </a:tr>
              <a:tr h="161925">
                <a:tc>
                  <a:txBody>
                    <a:bodyPr/>
                    <a:lstStyle/>
                    <a:p>
                      <a:pPr algn="l" fontAlgn="ctr"/>
                      <a:r>
                        <a:rPr lang="ja-JP" altLang="en-US" sz="1100" u="none" strike="noStrike">
                          <a:effectLst/>
                          <a:latin typeface="Meiryo UI" panose="020B0604030504040204" pitchFamily="50" charset="-128"/>
                          <a:ea typeface="Meiryo UI" panose="020B0604030504040204" pitchFamily="50" charset="-128"/>
                        </a:rPr>
                        <a:t>大阪府</a:t>
                      </a:r>
                      <a:endParaRPr lang="ja-JP" altLang="en-US"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112</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a:effectLst/>
                          <a:latin typeface="Meiryo UI" panose="020B0604030504040204" pitchFamily="50" charset="-128"/>
                          <a:ea typeface="Meiryo UI" panose="020B0604030504040204" pitchFamily="50" charset="-128"/>
                        </a:rPr>
                        <a:t>132</a:t>
                      </a:r>
                      <a:endParaRPr lang="en-US" altLang="ja-JP"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a:effectLst/>
                          <a:latin typeface="Meiryo UI" panose="020B0604030504040204" pitchFamily="50" charset="-128"/>
                          <a:ea typeface="Meiryo UI" panose="020B0604030504040204" pitchFamily="50" charset="-128"/>
                        </a:rPr>
                        <a:t>153</a:t>
                      </a:r>
                      <a:endParaRPr lang="en-US" altLang="ja-JP"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a:effectLst/>
                          <a:latin typeface="Meiryo UI" panose="020B0604030504040204" pitchFamily="50" charset="-128"/>
                          <a:ea typeface="Meiryo UI" panose="020B0604030504040204" pitchFamily="50" charset="-128"/>
                        </a:rPr>
                        <a:t>173</a:t>
                      </a:r>
                      <a:endParaRPr lang="en-US" altLang="ja-JP"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a:effectLst/>
                          <a:latin typeface="Meiryo UI" panose="020B0604030504040204" pitchFamily="50" charset="-128"/>
                          <a:ea typeface="Meiryo UI" panose="020B0604030504040204" pitchFamily="50" charset="-128"/>
                        </a:rPr>
                        <a:t>186</a:t>
                      </a:r>
                      <a:endParaRPr lang="en-US" altLang="ja-JP"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202</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214</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a:effectLst/>
                          <a:latin typeface="Meiryo UI" panose="020B0604030504040204" pitchFamily="50" charset="-128"/>
                          <a:ea typeface="Meiryo UI" panose="020B0604030504040204" pitchFamily="50" charset="-128"/>
                        </a:rPr>
                        <a:t>218</a:t>
                      </a:r>
                      <a:endParaRPr lang="en-US" altLang="ja-JP"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1039342040"/>
                  </a:ext>
                </a:extLst>
              </a:tr>
              <a:tr h="152400">
                <a:tc>
                  <a:txBody>
                    <a:bodyPr/>
                    <a:lstStyle/>
                    <a:p>
                      <a:pPr algn="l" fontAlgn="ctr"/>
                      <a:r>
                        <a:rPr lang="ja-JP" altLang="en-US" sz="1100" u="none" strike="noStrike">
                          <a:effectLst/>
                          <a:latin typeface="Meiryo UI" panose="020B0604030504040204" pitchFamily="50" charset="-128"/>
                          <a:ea typeface="Meiryo UI" panose="020B0604030504040204" pitchFamily="50" charset="-128"/>
                        </a:rPr>
                        <a:t>東京都</a:t>
                      </a:r>
                      <a:endParaRPr lang="ja-JP" altLang="en-US"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233</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265</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304</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329</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a:effectLst/>
                          <a:latin typeface="Meiryo UI" panose="020B0604030504040204" pitchFamily="50" charset="-128"/>
                          <a:ea typeface="Meiryo UI" panose="020B0604030504040204" pitchFamily="50" charset="-128"/>
                        </a:rPr>
                        <a:t>370</a:t>
                      </a:r>
                      <a:endParaRPr lang="en-US" altLang="ja-JP"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a:effectLst/>
                          <a:latin typeface="Meiryo UI" panose="020B0604030504040204" pitchFamily="50" charset="-128"/>
                          <a:ea typeface="Meiryo UI" panose="020B0604030504040204" pitchFamily="50" charset="-128"/>
                        </a:rPr>
                        <a:t>413</a:t>
                      </a:r>
                      <a:endParaRPr lang="en-US" altLang="ja-JP"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a:effectLst/>
                          <a:latin typeface="Meiryo UI" panose="020B0604030504040204" pitchFamily="50" charset="-128"/>
                          <a:ea typeface="Meiryo UI" panose="020B0604030504040204" pitchFamily="50" charset="-128"/>
                        </a:rPr>
                        <a:t>453</a:t>
                      </a:r>
                      <a:endParaRPr lang="en-US" altLang="ja-JP"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a:effectLst/>
                          <a:latin typeface="Meiryo UI" panose="020B0604030504040204" pitchFamily="50" charset="-128"/>
                          <a:ea typeface="Meiryo UI" panose="020B0604030504040204" pitchFamily="50" charset="-128"/>
                        </a:rPr>
                        <a:t>483</a:t>
                      </a:r>
                      <a:endParaRPr lang="en-US" altLang="ja-JP"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3149980686"/>
                  </a:ext>
                </a:extLst>
              </a:tr>
              <a:tr h="152400">
                <a:tc>
                  <a:txBody>
                    <a:bodyPr/>
                    <a:lstStyle/>
                    <a:p>
                      <a:pPr algn="l" fontAlgn="ctr"/>
                      <a:r>
                        <a:rPr lang="ja-JP" altLang="en-US" sz="1100" u="none" strike="noStrike">
                          <a:effectLst/>
                          <a:latin typeface="Meiryo UI" panose="020B0604030504040204" pitchFamily="50" charset="-128"/>
                          <a:ea typeface="Meiryo UI" panose="020B0604030504040204" pitchFamily="50" charset="-128"/>
                        </a:rPr>
                        <a:t>全国</a:t>
                      </a:r>
                      <a:endParaRPr lang="ja-JP" altLang="en-US"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933</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1,141</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1,427</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1,660</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1,873</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2,068</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2,209</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a:effectLst/>
                          <a:latin typeface="Meiryo UI" panose="020B0604030504040204" pitchFamily="50" charset="-128"/>
                          <a:ea typeface="Meiryo UI" panose="020B0604030504040204" pitchFamily="50" charset="-128"/>
                        </a:rPr>
                        <a:t>2,334</a:t>
                      </a:r>
                      <a:endParaRPr lang="en-US" altLang="ja-JP" sz="1100" b="0" i="0" u="none" strike="noStrike" dirty="0">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3942842021"/>
                  </a:ext>
                </a:extLst>
              </a:tr>
            </a:tbl>
          </a:graphicData>
        </a:graphic>
      </p:graphicFrame>
      <p:sp>
        <p:nvSpPr>
          <p:cNvPr id="6" name="テキスト ボックス 5"/>
          <p:cNvSpPr txBox="1"/>
          <p:nvPr/>
        </p:nvSpPr>
        <p:spPr>
          <a:xfrm>
            <a:off x="7637092" y="5420963"/>
            <a:ext cx="1002184" cy="276999"/>
          </a:xfrm>
          <a:prstGeom prst="rect">
            <a:avLst/>
          </a:prstGeom>
          <a:noFill/>
        </p:spPr>
        <p:txBody>
          <a:bodyPr wrap="square" rtlCol="0">
            <a:spAutoFit/>
          </a:bodyPr>
          <a:lstStyle/>
          <a:p>
            <a:pPr algn="ctr"/>
            <a:r>
              <a:rPr kumimoji="1" lang="ja-JP" altLang="en-US" sz="1200" dirty="0" smtClean="0">
                <a:latin typeface="Meiryo UI" panose="020B0604030504040204" pitchFamily="50" charset="-128"/>
                <a:ea typeface="Meiryo UI" panose="020B0604030504040204" pitchFamily="50" charset="-128"/>
              </a:rPr>
              <a:t>（万戸）</a:t>
            </a:r>
            <a:endParaRPr kumimoji="1" lang="ja-JP" altLang="en-US" sz="12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227532" y="6551766"/>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資料：各年「住宅・土地統計調査」（総務省統計局）を基に大阪府作成</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Rectangle 79"/>
          <p:cNvSpPr>
            <a:spLocks noChangeArrowheads="1"/>
          </p:cNvSpPr>
          <p:nvPr/>
        </p:nvSpPr>
        <p:spPr bwMode="auto">
          <a:xfrm>
            <a:off x="8818563" y="6673850"/>
            <a:ext cx="325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CA032A52-4366-4BB7-A8D8-908CF18EB9ED}"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11</a:t>
            </a:fld>
            <a:endParaRPr kumimoji="1" lang="en-US" altLang="ja-JP" sz="1200" dirty="0">
              <a:solidFill>
                <a:schemeClr val="tx1"/>
              </a:solidFill>
              <a:latin typeface="HGSｺﾞｼｯｸM" pitchFamily="50" charset="-128"/>
              <a:ea typeface="HGSｺﾞｼｯｸM" pitchFamily="50" charset="-128"/>
            </a:endParaRPr>
          </a:p>
        </p:txBody>
      </p:sp>
      <p:sp>
        <p:nvSpPr>
          <p:cNvPr id="9" name="Rectangle 6"/>
          <p:cNvSpPr>
            <a:spLocks noChangeArrowheads="1"/>
          </p:cNvSpPr>
          <p:nvPr/>
        </p:nvSpPr>
        <p:spPr bwMode="auto">
          <a:xfrm>
            <a:off x="279000" y="476250"/>
            <a:ext cx="8586000" cy="612321"/>
          </a:xfrm>
          <a:prstGeom prst="rect">
            <a:avLst/>
          </a:prstGeom>
          <a:solidFill>
            <a:schemeClr val="bg1"/>
          </a:solidFill>
          <a:ln w="9525">
            <a:solidFill>
              <a:schemeClr val="tx1"/>
            </a:solidFill>
            <a:prstDash val="sysDot"/>
            <a:miter lim="800000"/>
            <a:headEnd/>
            <a:tailEnd/>
          </a:ln>
        </p:spPr>
        <p:txBody>
          <a:bodyPr wrap="square" anchor="ctr">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kumimoji="1"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住宅総数に占める共同住宅の比率は、</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r>
              <a:rPr kumimoji="1"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、東京都、全国ともに</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一貫</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して</a:t>
            </a:r>
            <a:r>
              <a:rPr kumimoji="1"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増加傾向。</a:t>
            </a:r>
            <a:endParaRPr kumimoji="1"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pP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平成</a:t>
            </a:r>
            <a:r>
              <a:rPr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年は、</a:t>
            </a:r>
            <a:r>
              <a:rPr kumimoji="1"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大阪府は</a:t>
            </a:r>
            <a:r>
              <a:rPr kumimoji="1"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50</a:t>
            </a:r>
            <a:r>
              <a:rPr kumimoji="1"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％以上、東京都は</a:t>
            </a:r>
            <a:r>
              <a:rPr kumimoji="1"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70</a:t>
            </a:r>
            <a:r>
              <a:rPr kumimoji="1"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％以上を共同住宅が占める。</a:t>
            </a:r>
            <a:endParaRPr kumimoji="1"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7489302" y="44624"/>
            <a:ext cx="1547194" cy="2852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kumimoji="1" lang="en-US" altLang="ja-JP" sz="1400" dirty="0" smtClean="0">
                <a:solidFill>
                  <a:schemeClr val="tx1"/>
                </a:solidFill>
              </a:rPr>
              <a:t>3</a:t>
            </a:r>
            <a:r>
              <a:rPr kumimoji="1" lang="ja-JP" altLang="en-US" sz="1400" dirty="0" smtClean="0">
                <a:solidFill>
                  <a:schemeClr val="tx1"/>
                </a:solidFill>
              </a:rPr>
              <a:t>回部会資料</a:t>
            </a:r>
            <a:endParaRPr kumimoji="1" lang="ja-JP" altLang="en-US" sz="1400" dirty="0">
              <a:solidFill>
                <a:schemeClr val="tx1"/>
              </a:solidFill>
            </a:endParaRPr>
          </a:p>
        </p:txBody>
      </p:sp>
      <p:pic>
        <p:nvPicPr>
          <p:cNvPr id="3" name="図 2"/>
          <p:cNvPicPr>
            <a:picLocks noChangeAspect="1"/>
          </p:cNvPicPr>
          <p:nvPr/>
        </p:nvPicPr>
        <p:blipFill>
          <a:blip r:embed="rId2"/>
          <a:stretch>
            <a:fillRect/>
          </a:stretch>
        </p:blipFill>
        <p:spPr>
          <a:xfrm>
            <a:off x="759794" y="1219218"/>
            <a:ext cx="7624411" cy="4419563"/>
          </a:xfrm>
          <a:prstGeom prst="rect">
            <a:avLst/>
          </a:prstGeom>
        </p:spPr>
      </p:pic>
    </p:spTree>
    <p:extLst>
      <p:ext uri="{BB962C8B-B14F-4D97-AF65-F5344CB8AC3E}">
        <p14:creationId xmlns:p14="http://schemas.microsoft.com/office/powerpoint/2010/main" val="31713145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ChangeArrowheads="1"/>
          </p:cNvSpPr>
          <p:nvPr/>
        </p:nvSpPr>
        <p:spPr bwMode="auto">
          <a:xfrm>
            <a:off x="4283968" y="6453337"/>
            <a:ext cx="4427984" cy="220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r" eaLnBrk="1" hangingPunct="1">
              <a:spcBef>
                <a:spcPct val="20000"/>
              </a:spcBef>
              <a:buFontTx/>
              <a:buNone/>
            </a:pP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資料：各年</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度</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「住宅着工統計」（国土交通省）を基に大阪府作成</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508" name="Rectangle 79"/>
          <p:cNvSpPr>
            <a:spLocks noChangeArrowheads="1"/>
          </p:cNvSpPr>
          <p:nvPr/>
        </p:nvSpPr>
        <p:spPr bwMode="auto">
          <a:xfrm>
            <a:off x="8818563" y="6673850"/>
            <a:ext cx="325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6A606E54-0D34-4B78-B8CE-A47E96D1226F}"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12</a:t>
            </a:fld>
            <a:endParaRPr kumimoji="1" lang="en-US" altLang="ja-JP" sz="1200" dirty="0">
              <a:solidFill>
                <a:schemeClr val="tx1"/>
              </a:solidFill>
              <a:latin typeface="HGSｺﾞｼｯｸM" pitchFamily="50" charset="-128"/>
              <a:ea typeface="HGSｺﾞｼｯｸM" pitchFamily="50" charset="-128"/>
            </a:endParaRPr>
          </a:p>
        </p:txBody>
      </p:sp>
      <p:sp>
        <p:nvSpPr>
          <p:cNvPr id="21509" name="Rectangle 2"/>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所有関係別</a:t>
            </a: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の新設住宅</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着工戸数の</a:t>
            </a: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推移</a:t>
            </a:r>
            <a:r>
              <a:rPr lang="en-US" altLang="ja-JP"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r>
              <a:rPr lang="en-US" altLang="ja-JP"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510" name="Rectangle 6"/>
          <p:cNvSpPr>
            <a:spLocks noChangeArrowheads="1"/>
          </p:cNvSpPr>
          <p:nvPr/>
        </p:nvSpPr>
        <p:spPr bwMode="auto">
          <a:xfrm>
            <a:off x="279000" y="548680"/>
            <a:ext cx="8586000" cy="923330"/>
          </a:xfrm>
          <a:prstGeom prst="rect">
            <a:avLst/>
          </a:prstGeom>
          <a:solidFill>
            <a:schemeClr val="bg1"/>
          </a:solidFill>
          <a:ln w="9525">
            <a:solidFill>
              <a:schemeClr val="tx1"/>
            </a:solidFill>
            <a:prstDash val="sysDot"/>
            <a:miter lim="800000"/>
            <a:headEnd/>
            <a:tailEnd/>
          </a:ln>
        </p:spPr>
        <p:txBody>
          <a:bodyPr wrap="square" lIns="72000" rIns="72000" anchor="ctr">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361950" indent="-361950" eaLnBrk="1" hangingPunct="1">
              <a:spcBef>
                <a:spcPct val="0"/>
              </a:spcBef>
              <a:buFontTx/>
              <a:buNone/>
            </a:pPr>
            <a:r>
              <a:rPr kumimoji="1"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大阪府の新設</a:t>
            </a:r>
            <a:r>
              <a:rPr lang="zh-CN"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住宅</a:t>
            </a:r>
            <a:r>
              <a:rPr lang="zh-CN"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着工戸数</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、リーマンショック直後の平成</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21</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年から増加傾向。</a:t>
            </a:r>
            <a:endParaRPr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361950" indent="-361950" eaLnBrk="1" hangingPunct="1">
              <a:spcBef>
                <a:spcPct val="0"/>
              </a:spcBef>
              <a:buFontTx/>
              <a:buNone/>
            </a:pP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平成</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年度は平成</a:t>
            </a:r>
            <a:r>
              <a:rPr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年度から持家、分譲、給与、貸家の全てにおいて増加し、前年度比約</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13.2</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％増の約</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千戸の新規住宅</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着工</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があった。</a:t>
            </a:r>
            <a:endPar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145217" y="6269997"/>
            <a:ext cx="4306740" cy="584775"/>
          </a:xfrm>
          <a:prstGeom prst="rect">
            <a:avLst/>
          </a:prstGeom>
          <a:noFill/>
        </p:spPr>
        <p:txBody>
          <a:bodyPr wrap="square" rtlCol="0">
            <a:spAutoFit/>
          </a:bodyPr>
          <a:lstStyle/>
          <a:p>
            <a:r>
              <a:rPr lang="ja-JP" altLang="en-US" sz="800" dirty="0" smtClean="0">
                <a:latin typeface="Meiryo UI" panose="020B0604030504040204" pitchFamily="50" charset="-128"/>
                <a:ea typeface="Meiryo UI" panose="020B0604030504040204" pitchFamily="50" charset="-128"/>
              </a:rPr>
              <a:t>持家</a:t>
            </a:r>
            <a:r>
              <a:rPr lang="ja-JP" altLang="en-US" sz="800" dirty="0">
                <a:latin typeface="Meiryo UI" panose="020B0604030504040204" pitchFamily="50" charset="-128"/>
                <a:ea typeface="Meiryo UI" panose="020B0604030504040204" pitchFamily="50" charset="-128"/>
              </a:rPr>
              <a:t>：建築主（個人）が自分で居住する目的で建築するもの</a:t>
            </a:r>
            <a:r>
              <a:rPr lang="ja-JP" altLang="en-US" sz="800" dirty="0" smtClean="0">
                <a:latin typeface="Meiryo UI" panose="020B0604030504040204" pitchFamily="50" charset="-128"/>
                <a:ea typeface="Meiryo UI" panose="020B0604030504040204" pitchFamily="50" charset="-128"/>
              </a:rPr>
              <a:t>。</a:t>
            </a:r>
            <a:endParaRPr lang="en-US" altLang="ja-JP" sz="800" dirty="0" smtClean="0">
              <a:latin typeface="Meiryo UI" panose="020B0604030504040204" pitchFamily="50" charset="-128"/>
              <a:ea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rPr>
              <a:t>貸家：建築主が賃貸する目的で建築するもの。</a:t>
            </a:r>
            <a:endParaRPr lang="en-US" altLang="ja-JP" sz="800" dirty="0" smtClean="0">
              <a:latin typeface="Meiryo UI" panose="020B0604030504040204" pitchFamily="50" charset="-128"/>
              <a:ea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rPr>
              <a:t>給与住宅：会社</a:t>
            </a:r>
            <a:r>
              <a:rPr lang="ja-JP" altLang="en-US" sz="800" dirty="0">
                <a:latin typeface="Meiryo UI" panose="020B0604030504040204" pitchFamily="50" charset="-128"/>
                <a:ea typeface="Meiryo UI" panose="020B0604030504040204" pitchFamily="50" charset="-128"/>
              </a:rPr>
              <a:t>、官公署、学校等がその社員、職員、教員等を居住</a:t>
            </a:r>
            <a:r>
              <a:rPr lang="ja-JP" altLang="en-US" sz="800" dirty="0" smtClean="0">
                <a:latin typeface="Meiryo UI" panose="020B0604030504040204" pitchFamily="50" charset="-128"/>
                <a:ea typeface="Meiryo UI" panose="020B0604030504040204" pitchFamily="50" charset="-128"/>
              </a:rPr>
              <a:t>させる目的</a:t>
            </a:r>
            <a:r>
              <a:rPr lang="ja-JP" altLang="en-US" sz="800" dirty="0">
                <a:latin typeface="Meiryo UI" panose="020B0604030504040204" pitchFamily="50" charset="-128"/>
                <a:ea typeface="Meiryo UI" panose="020B0604030504040204" pitchFamily="50" charset="-128"/>
              </a:rPr>
              <a:t>で建築するもの</a:t>
            </a:r>
            <a:r>
              <a:rPr lang="ja-JP" altLang="en-US" sz="800" dirty="0" smtClean="0">
                <a:latin typeface="Meiryo UI" panose="020B0604030504040204" pitchFamily="50" charset="-128"/>
                <a:ea typeface="Meiryo UI" panose="020B0604030504040204" pitchFamily="50" charset="-128"/>
              </a:rPr>
              <a:t>。</a:t>
            </a:r>
            <a:endParaRPr lang="en-US" altLang="ja-JP" sz="800" dirty="0" smtClean="0">
              <a:latin typeface="Meiryo UI" panose="020B0604030504040204" pitchFamily="50" charset="-128"/>
              <a:ea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rPr>
              <a:t>分譲住宅：</a:t>
            </a:r>
            <a:r>
              <a:rPr lang="ja-JP" altLang="en-US" sz="800" dirty="0">
                <a:latin typeface="Meiryo UI" panose="020B0604030504040204" pitchFamily="50" charset="-128"/>
                <a:ea typeface="Meiryo UI" panose="020B0604030504040204" pitchFamily="50" charset="-128"/>
              </a:rPr>
              <a:t>建て売り又は分譲の目的で建築するもの</a:t>
            </a:r>
            <a:r>
              <a:rPr lang="ja-JP" altLang="en-US" sz="800" dirty="0" smtClean="0">
                <a:latin typeface="Meiryo UI" panose="020B0604030504040204" pitchFamily="50" charset="-128"/>
                <a:ea typeface="Meiryo UI" panose="020B0604030504040204" pitchFamily="50" charset="-128"/>
              </a:rPr>
              <a:t>。</a:t>
            </a:r>
            <a:endParaRPr lang="en-US" altLang="ja-JP" sz="800" dirty="0">
              <a:latin typeface="Meiryo UI" panose="020B0604030504040204" pitchFamily="50" charset="-128"/>
              <a:ea typeface="Meiryo UI" panose="020B0604030504040204" pitchFamily="50" charset="-128"/>
            </a:endParaRPr>
          </a:p>
        </p:txBody>
      </p:sp>
      <p:sp>
        <p:nvSpPr>
          <p:cNvPr id="14" name="正方形/長方形 13"/>
          <p:cNvSpPr/>
          <p:nvPr/>
        </p:nvSpPr>
        <p:spPr>
          <a:xfrm>
            <a:off x="7489302" y="44624"/>
            <a:ext cx="1547194" cy="2852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kumimoji="1" lang="en-US" altLang="ja-JP" sz="1400" dirty="0" smtClean="0">
                <a:solidFill>
                  <a:schemeClr val="tx1"/>
                </a:solidFill>
              </a:rPr>
              <a:t>3</a:t>
            </a:r>
            <a:r>
              <a:rPr kumimoji="1" lang="ja-JP" altLang="en-US" sz="1400" dirty="0" smtClean="0">
                <a:solidFill>
                  <a:schemeClr val="tx1"/>
                </a:solidFill>
              </a:rPr>
              <a:t>回部会資料</a:t>
            </a:r>
            <a:endParaRPr kumimoji="1" lang="ja-JP" altLang="en-US" sz="1400" dirty="0">
              <a:solidFill>
                <a:schemeClr val="tx1"/>
              </a:solidFill>
            </a:endParaRPr>
          </a:p>
        </p:txBody>
      </p:sp>
      <p:pic>
        <p:nvPicPr>
          <p:cNvPr id="2" name="図 1"/>
          <p:cNvPicPr>
            <a:picLocks noChangeAspect="1"/>
          </p:cNvPicPr>
          <p:nvPr/>
        </p:nvPicPr>
        <p:blipFill>
          <a:blip r:embed="rId3"/>
          <a:stretch>
            <a:fillRect/>
          </a:stretch>
        </p:blipFill>
        <p:spPr>
          <a:xfrm>
            <a:off x="356362" y="1482765"/>
            <a:ext cx="8431275" cy="4610531"/>
          </a:xfrm>
          <a:prstGeom prst="rect">
            <a:avLst/>
          </a:prstGeom>
        </p:spPr>
      </p:pic>
    </p:spTree>
    <p:extLst>
      <p:ext uri="{BB962C8B-B14F-4D97-AF65-F5344CB8AC3E}">
        <p14:creationId xmlns:p14="http://schemas.microsoft.com/office/powerpoint/2010/main" val="32515544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pP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所有関係別</a:t>
            </a: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の新設住宅</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着工戸数の</a:t>
            </a: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推移</a:t>
            </a:r>
            <a:r>
              <a:rPr lang="en-US" altLang="ja-JP"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全国・東京都との比較</a:t>
            </a:r>
            <a:r>
              <a:rPr lang="en-US" altLang="ja-JP"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表 4"/>
          <p:cNvGraphicFramePr>
            <a:graphicFrameLocks noGrp="1"/>
          </p:cNvGraphicFramePr>
          <p:nvPr>
            <p:extLst>
              <p:ext uri="{D42A27DB-BD31-4B8C-83A1-F6EECF244321}">
                <p14:modId xmlns:p14="http://schemas.microsoft.com/office/powerpoint/2010/main" val="3036683773"/>
              </p:ext>
            </p:extLst>
          </p:nvPr>
        </p:nvGraphicFramePr>
        <p:xfrm>
          <a:off x="800100" y="5589240"/>
          <a:ext cx="7543800" cy="885825"/>
        </p:xfrm>
        <a:graphic>
          <a:graphicData uri="http://schemas.openxmlformats.org/drawingml/2006/table">
            <a:tbl>
              <a:tblPr>
                <a:tableStyleId>{616DA210-FB5B-4158-B5E0-FEB733F419BA}</a:tableStyleId>
              </a:tblPr>
              <a:tblGrid>
                <a:gridCol w="685800">
                  <a:extLst>
                    <a:ext uri="{9D8B030D-6E8A-4147-A177-3AD203B41FA5}">
                      <a16:colId xmlns:a16="http://schemas.microsoft.com/office/drawing/2014/main" val="1037901379"/>
                    </a:ext>
                  </a:extLst>
                </a:gridCol>
                <a:gridCol w="685800">
                  <a:extLst>
                    <a:ext uri="{9D8B030D-6E8A-4147-A177-3AD203B41FA5}">
                      <a16:colId xmlns:a16="http://schemas.microsoft.com/office/drawing/2014/main" val="1605042411"/>
                    </a:ext>
                  </a:extLst>
                </a:gridCol>
                <a:gridCol w="685800">
                  <a:extLst>
                    <a:ext uri="{9D8B030D-6E8A-4147-A177-3AD203B41FA5}">
                      <a16:colId xmlns:a16="http://schemas.microsoft.com/office/drawing/2014/main" val="1224235681"/>
                    </a:ext>
                  </a:extLst>
                </a:gridCol>
                <a:gridCol w="685800">
                  <a:extLst>
                    <a:ext uri="{9D8B030D-6E8A-4147-A177-3AD203B41FA5}">
                      <a16:colId xmlns:a16="http://schemas.microsoft.com/office/drawing/2014/main" val="3990610155"/>
                    </a:ext>
                  </a:extLst>
                </a:gridCol>
                <a:gridCol w="685800">
                  <a:extLst>
                    <a:ext uri="{9D8B030D-6E8A-4147-A177-3AD203B41FA5}">
                      <a16:colId xmlns:a16="http://schemas.microsoft.com/office/drawing/2014/main" val="1663021782"/>
                    </a:ext>
                  </a:extLst>
                </a:gridCol>
                <a:gridCol w="685800">
                  <a:extLst>
                    <a:ext uri="{9D8B030D-6E8A-4147-A177-3AD203B41FA5}">
                      <a16:colId xmlns:a16="http://schemas.microsoft.com/office/drawing/2014/main" val="4096982217"/>
                    </a:ext>
                  </a:extLst>
                </a:gridCol>
                <a:gridCol w="685800">
                  <a:extLst>
                    <a:ext uri="{9D8B030D-6E8A-4147-A177-3AD203B41FA5}">
                      <a16:colId xmlns:a16="http://schemas.microsoft.com/office/drawing/2014/main" val="4282259347"/>
                    </a:ext>
                  </a:extLst>
                </a:gridCol>
                <a:gridCol w="685800">
                  <a:extLst>
                    <a:ext uri="{9D8B030D-6E8A-4147-A177-3AD203B41FA5}">
                      <a16:colId xmlns:a16="http://schemas.microsoft.com/office/drawing/2014/main" val="3901886635"/>
                    </a:ext>
                  </a:extLst>
                </a:gridCol>
                <a:gridCol w="685800">
                  <a:extLst>
                    <a:ext uri="{9D8B030D-6E8A-4147-A177-3AD203B41FA5}">
                      <a16:colId xmlns:a16="http://schemas.microsoft.com/office/drawing/2014/main" val="2478733917"/>
                    </a:ext>
                  </a:extLst>
                </a:gridCol>
                <a:gridCol w="685800">
                  <a:extLst>
                    <a:ext uri="{9D8B030D-6E8A-4147-A177-3AD203B41FA5}">
                      <a16:colId xmlns:a16="http://schemas.microsoft.com/office/drawing/2014/main" val="2775012405"/>
                    </a:ext>
                  </a:extLst>
                </a:gridCol>
                <a:gridCol w="685800">
                  <a:extLst>
                    <a:ext uri="{9D8B030D-6E8A-4147-A177-3AD203B41FA5}">
                      <a16:colId xmlns:a16="http://schemas.microsoft.com/office/drawing/2014/main" val="520686979"/>
                    </a:ext>
                  </a:extLst>
                </a:gridCol>
              </a:tblGrid>
              <a:tr h="171450">
                <a:tc rowSpan="2">
                  <a:txBody>
                    <a:bodyPr/>
                    <a:lstStyle/>
                    <a:p>
                      <a:pPr algn="l" fontAlgn="b"/>
                      <a:r>
                        <a:rPr lang="ja-JP" altLang="en-US" sz="1100" u="none" strike="noStrike" dirty="0">
                          <a:effectLst/>
                          <a:latin typeface="Meiryo UI" panose="020B0604030504040204" pitchFamily="50" charset="-128"/>
                          <a:ea typeface="Meiryo UI" panose="020B0604030504040204" pitchFamily="50" charset="-128"/>
                        </a:rPr>
                        <a:t>　</a:t>
                      </a:r>
                      <a:endParaRPr lang="ja-JP" alt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gridSpan="10">
                  <a:txBody>
                    <a:bodyPr/>
                    <a:lstStyle/>
                    <a:p>
                      <a:pPr algn="l" fontAlgn="b"/>
                      <a:r>
                        <a:rPr lang="ja-JP" altLang="en-US" sz="1100" b="0" i="0" u="none" strike="noStrike" dirty="0" smtClean="0">
                          <a:effectLst/>
                          <a:latin typeface="Meiryo UI" panose="020B0604030504040204" pitchFamily="50" charset="-128"/>
                          <a:ea typeface="Meiryo UI" panose="020B0604030504040204" pitchFamily="50" charset="-128"/>
                        </a:rPr>
                        <a:t>新設住宅着工数</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hMerge="1">
                  <a:txBody>
                    <a:bodyPr/>
                    <a:lstStyle/>
                    <a:p>
                      <a:pPr algn="l" fontAlgn="b"/>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hMerge="1">
                  <a:txBody>
                    <a:bodyPr/>
                    <a:lstStyle/>
                    <a:p>
                      <a:pPr algn="l" fontAlgn="b"/>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hMerge="1">
                  <a:txBody>
                    <a:bodyPr/>
                    <a:lstStyle/>
                    <a:p>
                      <a:pPr algn="l" fontAlgn="b"/>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hMerge="1">
                  <a:txBody>
                    <a:bodyPr/>
                    <a:lstStyle/>
                    <a:p>
                      <a:pPr algn="l" fontAlgn="b"/>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hMerge="1">
                  <a:txBody>
                    <a:bodyPr/>
                    <a:lstStyle/>
                    <a:p>
                      <a:pPr algn="l" fontAlgn="b"/>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hMerge="1">
                  <a:txBody>
                    <a:bodyPr/>
                    <a:lstStyle/>
                    <a:p>
                      <a:pPr algn="l" fontAlgn="b"/>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hMerge="1">
                  <a:txBody>
                    <a:bodyPr/>
                    <a:lstStyle/>
                    <a:p>
                      <a:pPr algn="l" fontAlgn="b"/>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hMerge="1">
                  <a:txBody>
                    <a:bodyPr/>
                    <a:lstStyle/>
                    <a:p>
                      <a:pPr algn="l" fontAlgn="b"/>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hMerge="1">
                  <a:txBody>
                    <a:bodyPr/>
                    <a:lstStyle/>
                    <a:p>
                      <a:pPr algn="l" fontAlgn="b"/>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extLst>
                  <a:ext uri="{0D108BD9-81ED-4DB2-BD59-A6C34878D82A}">
                    <a16:rowId xmlns:a16="http://schemas.microsoft.com/office/drawing/2014/main" val="2499271714"/>
                  </a:ext>
                </a:extLst>
              </a:tr>
              <a:tr h="171450">
                <a:tc vMerge="1">
                  <a:txBody>
                    <a:bodyPr/>
                    <a:lstStyle/>
                    <a:p>
                      <a:pPr algn="l" fontAlgn="b"/>
                      <a:endParaRPr lang="ja-JP" alt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a:txBody>
                    <a:bodyPr/>
                    <a:lstStyle/>
                    <a:p>
                      <a:pPr algn="ctr" fontAlgn="b"/>
                      <a:r>
                        <a:rPr lang="en-US" sz="1100" u="none" strike="noStrike" dirty="0">
                          <a:effectLst/>
                          <a:latin typeface="Meiryo UI" panose="020B0604030504040204" pitchFamily="50" charset="-128"/>
                          <a:ea typeface="Meiryo UI" panose="020B0604030504040204" pitchFamily="50" charset="-128"/>
                        </a:rPr>
                        <a:t>H21</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a:txBody>
                    <a:bodyPr/>
                    <a:lstStyle/>
                    <a:p>
                      <a:pPr algn="ctr" fontAlgn="b"/>
                      <a:r>
                        <a:rPr lang="en-US" sz="1100" u="none" strike="noStrike" dirty="0">
                          <a:effectLst/>
                          <a:latin typeface="Meiryo UI" panose="020B0604030504040204" pitchFamily="50" charset="-128"/>
                          <a:ea typeface="Meiryo UI" panose="020B0604030504040204" pitchFamily="50" charset="-128"/>
                        </a:rPr>
                        <a:t>H22</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a:txBody>
                    <a:bodyPr/>
                    <a:lstStyle/>
                    <a:p>
                      <a:pPr algn="ctr" fontAlgn="b"/>
                      <a:r>
                        <a:rPr lang="en-US" sz="1100" u="none" strike="noStrike" dirty="0">
                          <a:effectLst/>
                          <a:latin typeface="Meiryo UI" panose="020B0604030504040204" pitchFamily="50" charset="-128"/>
                          <a:ea typeface="Meiryo UI" panose="020B0604030504040204" pitchFamily="50" charset="-128"/>
                        </a:rPr>
                        <a:t>H23</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a:txBody>
                    <a:bodyPr/>
                    <a:lstStyle/>
                    <a:p>
                      <a:pPr algn="ctr" fontAlgn="b"/>
                      <a:r>
                        <a:rPr lang="en-US" sz="1100" u="none" strike="noStrike" dirty="0">
                          <a:effectLst/>
                          <a:latin typeface="Meiryo UI" panose="020B0604030504040204" pitchFamily="50" charset="-128"/>
                          <a:ea typeface="Meiryo UI" panose="020B0604030504040204" pitchFamily="50" charset="-128"/>
                        </a:rPr>
                        <a:t>H24</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a:txBody>
                    <a:bodyPr/>
                    <a:lstStyle/>
                    <a:p>
                      <a:pPr algn="ctr" fontAlgn="b"/>
                      <a:r>
                        <a:rPr lang="en-US" sz="1100" u="none" strike="noStrike" dirty="0">
                          <a:effectLst/>
                          <a:latin typeface="Meiryo UI" panose="020B0604030504040204" pitchFamily="50" charset="-128"/>
                          <a:ea typeface="Meiryo UI" panose="020B0604030504040204" pitchFamily="50" charset="-128"/>
                        </a:rPr>
                        <a:t>H25</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a:txBody>
                    <a:bodyPr/>
                    <a:lstStyle/>
                    <a:p>
                      <a:pPr algn="ctr" fontAlgn="b"/>
                      <a:r>
                        <a:rPr lang="en-US" sz="1100" u="none" strike="noStrike" dirty="0">
                          <a:effectLst/>
                          <a:latin typeface="Meiryo UI" panose="020B0604030504040204" pitchFamily="50" charset="-128"/>
                          <a:ea typeface="Meiryo UI" panose="020B0604030504040204" pitchFamily="50" charset="-128"/>
                        </a:rPr>
                        <a:t>H26</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a:txBody>
                    <a:bodyPr/>
                    <a:lstStyle/>
                    <a:p>
                      <a:pPr algn="ctr" fontAlgn="b"/>
                      <a:r>
                        <a:rPr lang="en-US" sz="1100" u="none" strike="noStrike" dirty="0">
                          <a:effectLst/>
                          <a:latin typeface="Meiryo UI" panose="020B0604030504040204" pitchFamily="50" charset="-128"/>
                          <a:ea typeface="Meiryo UI" panose="020B0604030504040204" pitchFamily="50" charset="-128"/>
                        </a:rPr>
                        <a:t>H27</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a:txBody>
                    <a:bodyPr/>
                    <a:lstStyle/>
                    <a:p>
                      <a:pPr algn="ctr" fontAlgn="b"/>
                      <a:r>
                        <a:rPr lang="en-US" sz="1100" u="none" strike="noStrike" dirty="0">
                          <a:effectLst/>
                          <a:latin typeface="Meiryo UI" panose="020B0604030504040204" pitchFamily="50" charset="-128"/>
                          <a:ea typeface="Meiryo UI" panose="020B0604030504040204" pitchFamily="50" charset="-128"/>
                        </a:rPr>
                        <a:t>H28</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a:txBody>
                    <a:bodyPr/>
                    <a:lstStyle/>
                    <a:p>
                      <a:pPr algn="ctr" fontAlgn="b"/>
                      <a:r>
                        <a:rPr lang="en-US" sz="1100" u="none" strike="noStrike">
                          <a:effectLst/>
                          <a:latin typeface="Meiryo UI" panose="020B0604030504040204" pitchFamily="50" charset="-128"/>
                          <a:ea typeface="Meiryo UI" panose="020B0604030504040204" pitchFamily="50" charset="-128"/>
                        </a:rPr>
                        <a:t>H29</a:t>
                      </a:r>
                      <a:endParaRPr lang="en-US"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ctr" fontAlgn="b"/>
                      <a:r>
                        <a:rPr lang="en-US" sz="1100" u="none" strike="noStrike" dirty="0">
                          <a:effectLst/>
                          <a:latin typeface="Meiryo UI" panose="020B0604030504040204" pitchFamily="50" charset="-128"/>
                          <a:ea typeface="Meiryo UI" panose="020B0604030504040204" pitchFamily="50" charset="-128"/>
                        </a:rPr>
                        <a:t>H30</a:t>
                      </a:r>
                      <a:endParaRPr lang="en-US" sz="1100" b="0" i="0" u="none" strike="noStrike" dirty="0">
                        <a:effectLst/>
                        <a:latin typeface="Meiryo UI" panose="020B0604030504040204" pitchFamily="50" charset="-128"/>
                        <a:ea typeface="Meiryo UI" panose="020B0604030504040204" pitchFamily="50" charset="-128"/>
                      </a:endParaRPr>
                    </a:p>
                  </a:txBody>
                  <a:tcPr marL="9525" marR="9525" marT="9525" marB="0" anchor="b"/>
                </a:tc>
                <a:extLst>
                  <a:ext uri="{0D108BD9-81ED-4DB2-BD59-A6C34878D82A}">
                    <a16:rowId xmlns:a16="http://schemas.microsoft.com/office/drawing/2014/main" val="2307376063"/>
                  </a:ext>
                </a:extLst>
              </a:tr>
              <a:tr h="171450">
                <a:tc>
                  <a:txBody>
                    <a:bodyPr/>
                    <a:lstStyle/>
                    <a:p>
                      <a:pPr algn="l" fontAlgn="b"/>
                      <a:r>
                        <a:rPr lang="ja-JP" altLang="en-US" sz="1100" u="none" strike="noStrike">
                          <a:effectLst/>
                          <a:latin typeface="Meiryo UI" panose="020B0604030504040204" pitchFamily="50" charset="-128"/>
                          <a:ea typeface="Meiryo UI" panose="020B0604030504040204" pitchFamily="50" charset="-128"/>
                        </a:rPr>
                        <a:t>大阪府</a:t>
                      </a:r>
                      <a:endParaRPr lang="ja-JP" altLang="en-US"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a:effectLst/>
                          <a:latin typeface="Meiryo UI" panose="020B0604030504040204" pitchFamily="50" charset="-128"/>
                          <a:ea typeface="Meiryo UI" panose="020B0604030504040204" pitchFamily="50" charset="-128"/>
                        </a:rPr>
                        <a:t>5.2</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a:effectLst/>
                          <a:latin typeface="Meiryo UI" panose="020B0604030504040204" pitchFamily="50" charset="-128"/>
                          <a:ea typeface="Meiryo UI" panose="020B0604030504040204" pitchFamily="50" charset="-128"/>
                        </a:rPr>
                        <a:t>5.7</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a:effectLst/>
                          <a:latin typeface="Meiryo UI" panose="020B0604030504040204" pitchFamily="50" charset="-128"/>
                          <a:ea typeface="Meiryo UI" panose="020B0604030504040204" pitchFamily="50" charset="-128"/>
                        </a:rPr>
                        <a:t>6.0</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a:effectLst/>
                          <a:latin typeface="Meiryo UI" panose="020B0604030504040204" pitchFamily="50" charset="-128"/>
                          <a:ea typeface="Meiryo UI" panose="020B0604030504040204" pitchFamily="50" charset="-128"/>
                        </a:rPr>
                        <a:t>6.1</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a:effectLst/>
                          <a:latin typeface="Meiryo UI" panose="020B0604030504040204" pitchFamily="50" charset="-128"/>
                          <a:ea typeface="Meiryo UI" panose="020B0604030504040204" pitchFamily="50" charset="-128"/>
                        </a:rPr>
                        <a:t>6.9</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a:effectLst/>
                          <a:latin typeface="Meiryo UI" panose="020B0604030504040204" pitchFamily="50" charset="-128"/>
                          <a:ea typeface="Meiryo UI" panose="020B0604030504040204" pitchFamily="50" charset="-128"/>
                        </a:rPr>
                        <a:t>6.4</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a:effectLst/>
                          <a:latin typeface="Meiryo UI" panose="020B0604030504040204" pitchFamily="50" charset="-128"/>
                          <a:ea typeface="Meiryo UI" panose="020B0604030504040204" pitchFamily="50" charset="-128"/>
                        </a:rPr>
                        <a:t>6.7</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dirty="0">
                          <a:effectLst/>
                          <a:latin typeface="Meiryo UI" panose="020B0604030504040204" pitchFamily="50" charset="-128"/>
                          <a:ea typeface="Meiryo UI" panose="020B0604030504040204" pitchFamily="50" charset="-128"/>
                        </a:rPr>
                        <a:t>7.0</a:t>
                      </a:r>
                      <a:endParaRPr lang="en-US" altLang="ja-JP"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dirty="0">
                          <a:effectLst/>
                          <a:latin typeface="Meiryo UI" panose="020B0604030504040204" pitchFamily="50" charset="-128"/>
                          <a:ea typeface="Meiryo UI" panose="020B0604030504040204" pitchFamily="50" charset="-128"/>
                        </a:rPr>
                        <a:t>6.8</a:t>
                      </a:r>
                      <a:endParaRPr lang="en-US" altLang="ja-JP" sz="1100" b="0" i="0" u="none" strike="noStrike" dirty="0">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dirty="0">
                          <a:effectLst/>
                          <a:latin typeface="Meiryo UI" panose="020B0604030504040204" pitchFamily="50" charset="-128"/>
                          <a:ea typeface="Meiryo UI" panose="020B0604030504040204" pitchFamily="50" charset="-128"/>
                        </a:rPr>
                        <a:t>7.8</a:t>
                      </a:r>
                      <a:endParaRPr lang="en-US" altLang="ja-JP" sz="1100" b="0" i="0" u="none" strike="noStrike" dirty="0">
                        <a:effectLst/>
                        <a:latin typeface="Meiryo UI" panose="020B0604030504040204" pitchFamily="50" charset="-128"/>
                        <a:ea typeface="Meiryo UI" panose="020B0604030504040204" pitchFamily="50" charset="-128"/>
                      </a:endParaRPr>
                    </a:p>
                  </a:txBody>
                  <a:tcPr marL="9525" marR="9525" marT="9525" marB="0" anchor="b"/>
                </a:tc>
                <a:extLst>
                  <a:ext uri="{0D108BD9-81ED-4DB2-BD59-A6C34878D82A}">
                    <a16:rowId xmlns:a16="http://schemas.microsoft.com/office/drawing/2014/main" val="752135463"/>
                  </a:ext>
                </a:extLst>
              </a:tr>
              <a:tr h="171450">
                <a:tc>
                  <a:txBody>
                    <a:bodyPr/>
                    <a:lstStyle/>
                    <a:p>
                      <a:pPr algn="l" fontAlgn="b"/>
                      <a:r>
                        <a:rPr lang="ja-JP" altLang="en-US" sz="1100" u="none" strike="noStrike">
                          <a:effectLst/>
                          <a:latin typeface="Meiryo UI" panose="020B0604030504040204" pitchFamily="50" charset="-128"/>
                          <a:ea typeface="Meiryo UI" panose="020B0604030504040204" pitchFamily="50" charset="-128"/>
                        </a:rPr>
                        <a:t>東京都</a:t>
                      </a:r>
                      <a:endParaRPr lang="ja-JP" altLang="en-US"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a:effectLst/>
                          <a:latin typeface="Meiryo UI" panose="020B0604030504040204" pitchFamily="50" charset="-128"/>
                          <a:ea typeface="Meiryo UI" panose="020B0604030504040204" pitchFamily="50" charset="-128"/>
                        </a:rPr>
                        <a:t>10.4</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a:effectLst/>
                          <a:latin typeface="Meiryo UI" panose="020B0604030504040204" pitchFamily="50" charset="-128"/>
                          <a:ea typeface="Meiryo UI" panose="020B0604030504040204" pitchFamily="50" charset="-128"/>
                        </a:rPr>
                        <a:t>12.4</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a:effectLst/>
                          <a:latin typeface="Meiryo UI" panose="020B0604030504040204" pitchFamily="50" charset="-128"/>
                          <a:ea typeface="Meiryo UI" panose="020B0604030504040204" pitchFamily="50" charset="-128"/>
                        </a:rPr>
                        <a:t>13.4</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a:effectLst/>
                          <a:latin typeface="Meiryo UI" panose="020B0604030504040204" pitchFamily="50" charset="-128"/>
                          <a:ea typeface="Meiryo UI" panose="020B0604030504040204" pitchFamily="50" charset="-128"/>
                        </a:rPr>
                        <a:t>14.1</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a:effectLst/>
                          <a:latin typeface="Meiryo UI" panose="020B0604030504040204" pitchFamily="50" charset="-128"/>
                          <a:ea typeface="Meiryo UI" panose="020B0604030504040204" pitchFamily="50" charset="-128"/>
                        </a:rPr>
                        <a:t>14.8</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a:effectLst/>
                          <a:latin typeface="Meiryo UI" panose="020B0604030504040204" pitchFamily="50" charset="-128"/>
                          <a:ea typeface="Meiryo UI" panose="020B0604030504040204" pitchFamily="50" charset="-128"/>
                        </a:rPr>
                        <a:t>14.0</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a:effectLst/>
                          <a:latin typeface="Meiryo UI" panose="020B0604030504040204" pitchFamily="50" charset="-128"/>
                          <a:ea typeface="Meiryo UI" panose="020B0604030504040204" pitchFamily="50" charset="-128"/>
                        </a:rPr>
                        <a:t>14.2</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a:effectLst/>
                          <a:latin typeface="Meiryo UI" panose="020B0604030504040204" pitchFamily="50" charset="-128"/>
                          <a:ea typeface="Meiryo UI" panose="020B0604030504040204" pitchFamily="50" charset="-128"/>
                        </a:rPr>
                        <a:t>15.4</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a:effectLst/>
                          <a:latin typeface="Meiryo UI" panose="020B0604030504040204" pitchFamily="50" charset="-128"/>
                          <a:ea typeface="Meiryo UI" panose="020B0604030504040204" pitchFamily="50" charset="-128"/>
                        </a:rPr>
                        <a:t>14.2</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a:effectLst/>
                          <a:latin typeface="Meiryo UI" panose="020B0604030504040204" pitchFamily="50" charset="-128"/>
                          <a:ea typeface="Meiryo UI" panose="020B0604030504040204" pitchFamily="50" charset="-128"/>
                        </a:rPr>
                        <a:t>14.8</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b"/>
                </a:tc>
                <a:extLst>
                  <a:ext uri="{0D108BD9-81ED-4DB2-BD59-A6C34878D82A}">
                    <a16:rowId xmlns:a16="http://schemas.microsoft.com/office/drawing/2014/main" val="2329846026"/>
                  </a:ext>
                </a:extLst>
              </a:tr>
              <a:tr h="171450">
                <a:tc>
                  <a:txBody>
                    <a:bodyPr/>
                    <a:lstStyle/>
                    <a:p>
                      <a:pPr algn="l" fontAlgn="b"/>
                      <a:r>
                        <a:rPr lang="ja-JP" altLang="en-US" sz="1100" u="none" strike="noStrike">
                          <a:effectLst/>
                          <a:latin typeface="Meiryo UI" panose="020B0604030504040204" pitchFamily="50" charset="-128"/>
                          <a:ea typeface="Meiryo UI" panose="020B0604030504040204" pitchFamily="50" charset="-128"/>
                        </a:rPr>
                        <a:t>全国</a:t>
                      </a:r>
                      <a:endParaRPr lang="ja-JP" altLang="en-US"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a:effectLst/>
                          <a:latin typeface="Meiryo UI" panose="020B0604030504040204" pitchFamily="50" charset="-128"/>
                          <a:ea typeface="Meiryo UI" panose="020B0604030504040204" pitchFamily="50" charset="-128"/>
                        </a:rPr>
                        <a:t>77.5</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a:effectLst/>
                          <a:latin typeface="Meiryo UI" panose="020B0604030504040204" pitchFamily="50" charset="-128"/>
                          <a:ea typeface="Meiryo UI" panose="020B0604030504040204" pitchFamily="50" charset="-128"/>
                        </a:rPr>
                        <a:t>81.9</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a:effectLst/>
                          <a:latin typeface="Meiryo UI" panose="020B0604030504040204" pitchFamily="50" charset="-128"/>
                          <a:ea typeface="Meiryo UI" panose="020B0604030504040204" pitchFamily="50" charset="-128"/>
                        </a:rPr>
                        <a:t>84.1</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a:effectLst/>
                          <a:latin typeface="Meiryo UI" panose="020B0604030504040204" pitchFamily="50" charset="-128"/>
                          <a:ea typeface="Meiryo UI" panose="020B0604030504040204" pitchFamily="50" charset="-128"/>
                        </a:rPr>
                        <a:t>89.3</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a:effectLst/>
                          <a:latin typeface="Meiryo UI" panose="020B0604030504040204" pitchFamily="50" charset="-128"/>
                          <a:ea typeface="Meiryo UI" panose="020B0604030504040204" pitchFamily="50" charset="-128"/>
                        </a:rPr>
                        <a:t>98.7</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a:effectLst/>
                          <a:latin typeface="Meiryo UI" panose="020B0604030504040204" pitchFamily="50" charset="-128"/>
                          <a:ea typeface="Meiryo UI" panose="020B0604030504040204" pitchFamily="50" charset="-128"/>
                        </a:rPr>
                        <a:t>88.0</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a:effectLst/>
                          <a:latin typeface="Meiryo UI" panose="020B0604030504040204" pitchFamily="50" charset="-128"/>
                          <a:ea typeface="Meiryo UI" panose="020B0604030504040204" pitchFamily="50" charset="-128"/>
                        </a:rPr>
                        <a:t>92.1</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a:effectLst/>
                          <a:latin typeface="Meiryo UI" panose="020B0604030504040204" pitchFamily="50" charset="-128"/>
                          <a:ea typeface="Meiryo UI" panose="020B0604030504040204" pitchFamily="50" charset="-128"/>
                        </a:rPr>
                        <a:t>97.4</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a:effectLst/>
                          <a:latin typeface="Meiryo UI" panose="020B0604030504040204" pitchFamily="50" charset="-128"/>
                          <a:ea typeface="Meiryo UI" panose="020B0604030504040204" pitchFamily="50" charset="-128"/>
                        </a:rPr>
                        <a:t>94.6</a:t>
                      </a:r>
                      <a:endParaRPr lang="en-US" altLang="ja-JP" sz="1100" b="0" i="0" u="none" strike="noStrike">
                        <a:effectLst/>
                        <a:latin typeface="Meiryo UI" panose="020B0604030504040204" pitchFamily="50" charset="-128"/>
                        <a:ea typeface="Meiryo UI" panose="020B0604030504040204" pitchFamily="50" charset="-128"/>
                      </a:endParaRPr>
                    </a:p>
                  </a:txBody>
                  <a:tcPr marL="9525" marR="9525" marT="9525" marB="0" anchor="b"/>
                </a:tc>
                <a:tc>
                  <a:txBody>
                    <a:bodyPr/>
                    <a:lstStyle/>
                    <a:p>
                      <a:pPr algn="r" fontAlgn="b"/>
                      <a:r>
                        <a:rPr lang="en-US" altLang="ja-JP" sz="1100" u="none" strike="noStrike" dirty="0">
                          <a:effectLst/>
                          <a:latin typeface="Meiryo UI" panose="020B0604030504040204" pitchFamily="50" charset="-128"/>
                          <a:ea typeface="Meiryo UI" panose="020B0604030504040204" pitchFamily="50" charset="-128"/>
                        </a:rPr>
                        <a:t>95.3</a:t>
                      </a:r>
                      <a:endParaRPr lang="en-US" altLang="ja-JP" sz="1100" b="0" i="0" u="none" strike="noStrike" dirty="0">
                        <a:effectLst/>
                        <a:latin typeface="Meiryo UI" panose="020B0604030504040204" pitchFamily="50" charset="-128"/>
                        <a:ea typeface="Meiryo UI" panose="020B0604030504040204" pitchFamily="50" charset="-128"/>
                      </a:endParaRPr>
                    </a:p>
                  </a:txBody>
                  <a:tcPr marL="9525" marR="9525" marT="9525" marB="0" anchor="b"/>
                </a:tc>
                <a:extLst>
                  <a:ext uri="{0D108BD9-81ED-4DB2-BD59-A6C34878D82A}">
                    <a16:rowId xmlns:a16="http://schemas.microsoft.com/office/drawing/2014/main" val="752232560"/>
                  </a:ext>
                </a:extLst>
              </a:tr>
            </a:tbl>
          </a:graphicData>
        </a:graphic>
      </p:graphicFrame>
      <p:sp>
        <p:nvSpPr>
          <p:cNvPr id="7" name="Rectangle 3"/>
          <p:cNvSpPr>
            <a:spLocks noChangeArrowheads="1"/>
          </p:cNvSpPr>
          <p:nvPr/>
        </p:nvSpPr>
        <p:spPr bwMode="auto">
          <a:xfrm>
            <a:off x="4283968" y="6592862"/>
            <a:ext cx="4427984" cy="220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r" eaLnBrk="1" hangingPunct="1">
              <a:spcBef>
                <a:spcPct val="20000"/>
              </a:spcBef>
              <a:buFontTx/>
              <a:buNone/>
            </a:pP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資料：各年度</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「住宅着工統計」（国土交通省）を基に大阪府作成</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Rectangle 79"/>
          <p:cNvSpPr>
            <a:spLocks noChangeArrowheads="1"/>
          </p:cNvSpPr>
          <p:nvPr/>
        </p:nvSpPr>
        <p:spPr bwMode="auto">
          <a:xfrm>
            <a:off x="8818563" y="6673850"/>
            <a:ext cx="325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CA032A52-4366-4BB7-A8D8-908CF18EB9ED}"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13</a:t>
            </a:fld>
            <a:endParaRPr kumimoji="1" lang="en-US" altLang="ja-JP" sz="1200" dirty="0">
              <a:solidFill>
                <a:schemeClr val="tx1"/>
              </a:solidFill>
              <a:latin typeface="HGSｺﾞｼｯｸM" pitchFamily="50" charset="-128"/>
              <a:ea typeface="HGSｺﾞｼｯｸM" pitchFamily="50" charset="-128"/>
            </a:endParaRPr>
          </a:p>
        </p:txBody>
      </p:sp>
      <p:sp>
        <p:nvSpPr>
          <p:cNvPr id="9" name="Rectangle 6"/>
          <p:cNvSpPr>
            <a:spLocks noChangeArrowheads="1"/>
          </p:cNvSpPr>
          <p:nvPr/>
        </p:nvSpPr>
        <p:spPr bwMode="auto">
          <a:xfrm>
            <a:off x="279000" y="476250"/>
            <a:ext cx="8586000" cy="827365"/>
          </a:xfrm>
          <a:prstGeom prst="rect">
            <a:avLst/>
          </a:prstGeom>
          <a:solidFill>
            <a:schemeClr val="bg1"/>
          </a:solidFill>
          <a:ln w="9525">
            <a:solidFill>
              <a:schemeClr val="tx1"/>
            </a:solidFill>
            <a:prstDash val="sysDot"/>
            <a:miter lim="800000"/>
            <a:headEnd/>
            <a:tailEnd/>
          </a:ln>
        </p:spPr>
        <p:txBody>
          <a:bodyPr wrap="square" anchor="ctr">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271463" indent="-271463" eaLnBrk="1" hangingPunct="1">
              <a:spcBef>
                <a:spcPct val="0"/>
              </a:spcBef>
              <a:buFontTx/>
              <a:buNone/>
            </a:pPr>
            <a:r>
              <a:rPr kumimoji="1"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全国の新設住宅着工戸数は近年は</a:t>
            </a:r>
            <a:r>
              <a:rPr kumimoji="1"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90</a:t>
            </a:r>
            <a:r>
              <a:rPr kumimoji="1"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万戸台で横ばいであり、そのうち、大阪府のシェアは長らく７％前後であったが、平成</a:t>
            </a:r>
            <a:r>
              <a:rPr kumimoji="1"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年次は</a:t>
            </a:r>
            <a:r>
              <a:rPr kumimoji="1"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8.2</a:t>
            </a:r>
            <a:r>
              <a:rPr kumimoji="1"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％と微増。</a:t>
            </a:r>
            <a:endParaRPr kumimoji="1"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pP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大阪府は東京都の約</a:t>
            </a:r>
            <a:r>
              <a:rPr kumimoji="1"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の着工数。</a:t>
            </a:r>
            <a:endParaRPr kumimoji="1"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7489302" y="44624"/>
            <a:ext cx="1547194" cy="2852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kumimoji="1" lang="en-US" altLang="ja-JP" sz="1400" dirty="0" smtClean="0">
                <a:solidFill>
                  <a:schemeClr val="tx1"/>
                </a:solidFill>
              </a:rPr>
              <a:t>3</a:t>
            </a:r>
            <a:r>
              <a:rPr kumimoji="1" lang="ja-JP" altLang="en-US" sz="1400" dirty="0" smtClean="0">
                <a:solidFill>
                  <a:schemeClr val="tx1"/>
                </a:solidFill>
              </a:rPr>
              <a:t>回部会資料</a:t>
            </a:r>
            <a:endParaRPr kumimoji="1" lang="ja-JP" altLang="en-US" sz="1400" dirty="0">
              <a:solidFill>
                <a:schemeClr val="tx1"/>
              </a:solidFill>
            </a:endParaRPr>
          </a:p>
        </p:txBody>
      </p:sp>
      <p:pic>
        <p:nvPicPr>
          <p:cNvPr id="3" name="図 2"/>
          <p:cNvPicPr>
            <a:picLocks noChangeAspect="1"/>
          </p:cNvPicPr>
          <p:nvPr/>
        </p:nvPicPr>
        <p:blipFill>
          <a:blip r:embed="rId2"/>
          <a:stretch>
            <a:fillRect/>
          </a:stretch>
        </p:blipFill>
        <p:spPr>
          <a:xfrm>
            <a:off x="868585" y="1397021"/>
            <a:ext cx="7406829" cy="4192219"/>
          </a:xfrm>
          <a:prstGeom prst="rect">
            <a:avLst/>
          </a:prstGeom>
        </p:spPr>
      </p:pic>
    </p:spTree>
    <p:extLst>
      <p:ext uri="{BB962C8B-B14F-4D97-AF65-F5344CB8AC3E}">
        <p14:creationId xmlns:p14="http://schemas.microsoft.com/office/powerpoint/2010/main" val="21236379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14</a:t>
            </a:fld>
            <a:endParaRPr kumimoji="1" lang="en-US" altLang="ja-JP" sz="1200" dirty="0">
              <a:solidFill>
                <a:schemeClr val="tx1"/>
              </a:solidFill>
              <a:latin typeface="HGSｺﾞｼｯｸM" pitchFamily="50" charset="-128"/>
              <a:ea typeface="HGSｺﾞｼｯｸM" pitchFamily="50" charset="-128"/>
            </a:endParaRPr>
          </a:p>
        </p:txBody>
      </p:sp>
      <p:sp>
        <p:nvSpPr>
          <p:cNvPr id="11" name="Rectangle 20"/>
          <p:cNvSpPr>
            <a:spLocks noChangeArrowheads="1"/>
          </p:cNvSpPr>
          <p:nvPr/>
        </p:nvSpPr>
        <p:spPr bwMode="auto">
          <a:xfrm>
            <a:off x="0" y="-27384"/>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所有関係別の住宅数の</a:t>
            </a: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割合</a:t>
            </a:r>
            <a:endPar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9"/>
          <p:cNvSpPr txBox="1"/>
          <p:nvPr/>
        </p:nvSpPr>
        <p:spPr>
          <a:xfrm>
            <a:off x="279000" y="429042"/>
            <a:ext cx="8586000" cy="923330"/>
          </a:xfrm>
          <a:prstGeom prst="rect">
            <a:avLst/>
          </a:prstGeom>
          <a:no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355600" indent="-355600"/>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住宅ストックの</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46.2</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216</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万戸）が賃貸</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住宅と推計</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され、うち公的</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賃貸住宅は約</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40</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万</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戸で、賃貸住宅ストックの約２割を占めている</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住宅</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全体の約９割</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を、民間</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住宅（民間賃貸住宅及び持家）が占めている</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Text Box 78"/>
          <p:cNvSpPr txBox="1">
            <a:spLocks noChangeArrowheads="1"/>
          </p:cNvSpPr>
          <p:nvPr/>
        </p:nvSpPr>
        <p:spPr bwMode="auto">
          <a:xfrm>
            <a:off x="489996" y="6142680"/>
            <a:ext cx="8258467" cy="670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wrap="square" lIns="74295" tIns="8890" rIns="74295" bIns="889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lnSpc>
                <a:spcPts val="800"/>
              </a:lnSpc>
              <a:spcBef>
                <a:spcPct val="50000"/>
              </a:spcBef>
              <a:buFontTx/>
              <a:buNone/>
            </a:pPr>
            <a:r>
              <a:rPr kumimoji="1"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公的賃貸住宅戸数は</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H31.3.31</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時点</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ts val="800"/>
              </a:lnSpc>
              <a:spcBef>
                <a:spcPct val="50000"/>
              </a:spcBef>
              <a:buFontTx/>
              <a:buNone/>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公的賃貸住宅以外の住宅数については、Ｈ</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住宅･土地統計調査より推計</a:t>
            </a:r>
          </a:p>
          <a:p>
            <a:pPr eaLnBrk="1" hangingPunct="1">
              <a:lnSpc>
                <a:spcPts val="800"/>
              </a:lnSpc>
              <a:spcBef>
                <a:spcPct val="50000"/>
              </a:spcBef>
              <a:buFontTx/>
              <a:buNone/>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特定公共賃貸住宅は特優賃として計上</a:t>
            </a:r>
          </a:p>
          <a:p>
            <a:pPr eaLnBrk="1" hangingPunct="1">
              <a:lnSpc>
                <a:spcPts val="800"/>
              </a:lnSpc>
              <a:spcBef>
                <a:spcPct val="50000"/>
              </a:spcBef>
              <a:buFontTx/>
              <a:buNone/>
            </a:pPr>
            <a:r>
              <a:rPr kumimoji="1"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高優賃には、公社・ＵＲ分を含む</a:t>
            </a:r>
          </a:p>
        </p:txBody>
      </p:sp>
      <p:sp>
        <p:nvSpPr>
          <p:cNvPr id="40" name="テキスト ボックス 39"/>
          <p:cNvSpPr txBox="1"/>
          <p:nvPr/>
        </p:nvSpPr>
        <p:spPr>
          <a:xfrm>
            <a:off x="3635896" y="6631468"/>
            <a:ext cx="5218227" cy="415498"/>
          </a:xfrm>
          <a:prstGeom prst="rect">
            <a:avLst/>
          </a:prstGeom>
          <a:noFill/>
        </p:spPr>
        <p:txBody>
          <a:bodyPr wrap="square" rtlCol="0">
            <a:spAutoFit/>
          </a:bodyPr>
          <a:lstStyle/>
          <a:p>
            <a:pPr algn="r" fontAlgn="base">
              <a:spcBef>
                <a:spcPct val="50000"/>
              </a:spcBef>
              <a:spcAft>
                <a:spcPct val="0"/>
              </a:spcAft>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資料：「平成</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年住宅・土地統計調査」（総務省統計局）、大阪府資料を基に大阪府作成</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正方形/長方形 40"/>
          <p:cNvSpPr/>
          <p:nvPr/>
        </p:nvSpPr>
        <p:spPr>
          <a:xfrm>
            <a:off x="7489302" y="44624"/>
            <a:ext cx="1547194" cy="2852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kumimoji="1" lang="en-US" altLang="ja-JP" sz="1400" dirty="0" smtClean="0">
                <a:solidFill>
                  <a:schemeClr val="tx1"/>
                </a:solidFill>
              </a:rPr>
              <a:t>3</a:t>
            </a:r>
            <a:r>
              <a:rPr kumimoji="1" lang="ja-JP" altLang="en-US" sz="1400" dirty="0" smtClean="0">
                <a:solidFill>
                  <a:schemeClr val="tx1"/>
                </a:solidFill>
              </a:rPr>
              <a:t>回部会資料</a:t>
            </a:r>
            <a:endParaRPr kumimoji="1" lang="ja-JP" altLang="en-US" sz="1400" dirty="0">
              <a:solidFill>
                <a:schemeClr val="tx1"/>
              </a:solidFill>
            </a:endParaRPr>
          </a:p>
        </p:txBody>
      </p:sp>
      <p:pic>
        <p:nvPicPr>
          <p:cNvPr id="2" name="図 1"/>
          <p:cNvPicPr>
            <a:picLocks noChangeAspect="1"/>
          </p:cNvPicPr>
          <p:nvPr/>
        </p:nvPicPr>
        <p:blipFill>
          <a:blip r:embed="rId3"/>
          <a:stretch>
            <a:fillRect/>
          </a:stretch>
        </p:blipFill>
        <p:spPr>
          <a:xfrm>
            <a:off x="1835696" y="1413934"/>
            <a:ext cx="5332938" cy="4530806"/>
          </a:xfrm>
          <a:prstGeom prst="rect">
            <a:avLst/>
          </a:prstGeom>
        </p:spPr>
      </p:pic>
    </p:spTree>
    <p:extLst>
      <p:ext uri="{BB962C8B-B14F-4D97-AF65-F5344CB8AC3E}">
        <p14:creationId xmlns:p14="http://schemas.microsoft.com/office/powerpoint/2010/main" val="37196721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1"/>
            <a:ext cx="9144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所有関係</a:t>
            </a:r>
            <a:r>
              <a:rPr lang="ja-JP" altLang="en-US" sz="20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と住宅規模</a:t>
            </a:r>
            <a:endParaRPr lang="ja-JP" altLang="en-US"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スライド番号プレースホルダー 1"/>
          <p:cNvSpPr>
            <a:spLocks noGrp="1"/>
          </p:cNvSpPr>
          <p:nvPr>
            <p:ph type="sldNum" sz="quarter" idx="12"/>
          </p:nvPr>
        </p:nvSpPr>
        <p:spPr>
          <a:xfrm>
            <a:off x="8319084" y="6517783"/>
            <a:ext cx="824916" cy="352220"/>
          </a:xfrm>
        </p:spPr>
        <p:txBody>
          <a:bodyPr/>
          <a:lstStyle/>
          <a:p>
            <a:fld id="{BEBE85B1-8F12-4F7B-A383-E6CF6791D3DF}" type="slidenum">
              <a:rPr kumimoji="1" lang="ja-JP" altLang="en-US" sz="1600" smtClean="0">
                <a:solidFill>
                  <a:schemeClr val="tx1"/>
                </a:solidFill>
              </a:rPr>
              <a:t>15</a:t>
            </a:fld>
            <a:endParaRPr kumimoji="1" lang="ja-JP" altLang="en-US" sz="1600" dirty="0">
              <a:solidFill>
                <a:schemeClr val="tx1"/>
              </a:solidFill>
            </a:endParaRPr>
          </a:p>
        </p:txBody>
      </p:sp>
      <p:sp>
        <p:nvSpPr>
          <p:cNvPr id="3" name="正方形/長方形 2"/>
          <p:cNvSpPr/>
          <p:nvPr/>
        </p:nvSpPr>
        <p:spPr>
          <a:xfrm>
            <a:off x="179592" y="620688"/>
            <a:ext cx="8784896" cy="757130"/>
          </a:xfrm>
          <a:prstGeom prst="rect">
            <a:avLst/>
          </a:prstGeom>
          <a:ln cmpd="sng">
            <a:solidFill>
              <a:schemeClr val="tx1"/>
            </a:solidFill>
          </a:ln>
        </p:spPr>
        <p:txBody>
          <a:bodyPr wrap="square">
            <a:spAutoFit/>
          </a:bodyPr>
          <a:lstStyle/>
          <a:p>
            <a:pPr marL="274638" lvl="0" indent="-274638">
              <a:lnSpc>
                <a:spcPct val="120000"/>
              </a:lnSpc>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の居住されている住宅ストックは</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3,950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千戸あり</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、持家：借家比率は、戸数比で</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dirty="0" err="1"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面積</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比では</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なって</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いる。　　　</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
          <p:cNvSpPr txBox="1"/>
          <p:nvPr/>
        </p:nvSpPr>
        <p:spPr>
          <a:xfrm>
            <a:off x="4929372" y="6583162"/>
            <a:ext cx="4035116" cy="33265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資料</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年住宅・土地統計調査」（総務省）より府作成</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9" name="グループ化 8"/>
          <p:cNvGrpSpPr/>
          <p:nvPr/>
        </p:nvGrpSpPr>
        <p:grpSpPr>
          <a:xfrm>
            <a:off x="1619672" y="1558678"/>
            <a:ext cx="6047739" cy="4937125"/>
            <a:chOff x="0" y="0"/>
            <a:chExt cx="6048192" cy="4937244"/>
          </a:xfrm>
        </p:grpSpPr>
        <p:grpSp>
          <p:nvGrpSpPr>
            <p:cNvPr id="10" name="グループ化 9"/>
            <p:cNvGrpSpPr/>
            <p:nvPr/>
          </p:nvGrpSpPr>
          <p:grpSpPr>
            <a:xfrm>
              <a:off x="181154" y="155276"/>
              <a:ext cx="5642027" cy="4781968"/>
              <a:chOff x="0" y="0"/>
              <a:chExt cx="5642027" cy="4781968"/>
            </a:xfrm>
          </p:grpSpPr>
          <p:grpSp>
            <p:nvGrpSpPr>
              <p:cNvPr id="13" name="グループ化 12"/>
              <p:cNvGrpSpPr/>
              <p:nvPr/>
            </p:nvGrpSpPr>
            <p:grpSpPr>
              <a:xfrm>
                <a:off x="0" y="0"/>
                <a:ext cx="5440338" cy="2293703"/>
                <a:chOff x="3531" y="0"/>
                <a:chExt cx="5440338" cy="2293703"/>
              </a:xfrm>
            </p:grpSpPr>
            <p:sp>
              <p:nvSpPr>
                <p:cNvPr id="55" name="正方形/長方形 54"/>
                <p:cNvSpPr/>
                <p:nvPr/>
              </p:nvSpPr>
              <p:spPr>
                <a:xfrm>
                  <a:off x="2211572" y="956930"/>
                  <a:ext cx="1044000" cy="1332000"/>
                </a:xfrm>
                <a:prstGeom prst="rect">
                  <a:avLst/>
                </a:prstGeom>
                <a:solidFill>
                  <a:schemeClr val="accent6">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56" name="正方形/長方形 55"/>
                <p:cNvSpPr/>
                <p:nvPr/>
              </p:nvSpPr>
              <p:spPr>
                <a:xfrm>
                  <a:off x="10632" y="233916"/>
                  <a:ext cx="2196000" cy="2052000"/>
                </a:xfrm>
                <a:prstGeom prst="rect">
                  <a:avLst/>
                </a:prstGeom>
                <a:solidFill>
                  <a:schemeClr val="accent5">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57" name="正方形/長方形 56"/>
                <p:cNvSpPr/>
                <p:nvPr/>
              </p:nvSpPr>
              <p:spPr>
                <a:xfrm>
                  <a:off x="3278319" y="1350335"/>
                  <a:ext cx="71120" cy="935990"/>
                </a:xfrm>
                <a:prstGeom prst="rect">
                  <a:avLst/>
                </a:prstGeom>
                <a:solidFill>
                  <a:srgbClr val="CCCC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58" name="正方形/長方形 57"/>
                <p:cNvSpPr/>
                <p:nvPr/>
              </p:nvSpPr>
              <p:spPr>
                <a:xfrm>
                  <a:off x="3349256" y="1424763"/>
                  <a:ext cx="287020" cy="863600"/>
                </a:xfrm>
                <a:prstGeom prst="rect">
                  <a:avLst/>
                </a:prstGeom>
                <a:solidFill>
                  <a:schemeClr val="accent2">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59" name="正方形/長方形 58"/>
                <p:cNvSpPr/>
                <p:nvPr/>
              </p:nvSpPr>
              <p:spPr>
                <a:xfrm>
                  <a:off x="3636295" y="1382232"/>
                  <a:ext cx="149860" cy="899795"/>
                </a:xfrm>
                <a:prstGeom prst="rect">
                  <a:avLst/>
                </a:prstGeom>
                <a:solidFill>
                  <a:srgbClr val="CCFF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60" name="正方形/長方形 59"/>
                <p:cNvSpPr/>
                <p:nvPr/>
              </p:nvSpPr>
              <p:spPr>
                <a:xfrm>
                  <a:off x="3785190" y="1531088"/>
                  <a:ext cx="1655445" cy="755650"/>
                </a:xfrm>
                <a:prstGeom prst="rect">
                  <a:avLst/>
                </a:prstGeom>
                <a:solidFill>
                  <a:schemeClr val="accent4">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cxnSp>
              <p:nvCxnSpPr>
                <p:cNvPr id="61" name="直線コネクタ 60"/>
                <p:cNvCxnSpPr/>
                <p:nvPr/>
              </p:nvCxnSpPr>
              <p:spPr>
                <a:xfrm flipH="1">
                  <a:off x="3531" y="2285960"/>
                  <a:ext cx="5432314" cy="77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直線コネクタ 61"/>
                <p:cNvCxnSpPr/>
                <p:nvPr/>
              </p:nvCxnSpPr>
              <p:spPr>
                <a:xfrm>
                  <a:off x="10632" y="0"/>
                  <a:ext cx="0" cy="22937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a:off x="5443869" y="0"/>
                  <a:ext cx="0" cy="22937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a:off x="3260625" y="0"/>
                  <a:ext cx="0" cy="2293703"/>
                </a:xfrm>
                <a:prstGeom prst="line">
                  <a:avLst/>
                </a:prstGeom>
                <a:ln w="28575" cmpd="dbl">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65" name="直線コネクタ 64"/>
                <p:cNvCxnSpPr/>
                <p:nvPr/>
              </p:nvCxnSpPr>
              <p:spPr>
                <a:xfrm flipH="1">
                  <a:off x="10632" y="914400"/>
                  <a:ext cx="5432314" cy="7703"/>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sp>
            <p:nvSpPr>
              <p:cNvPr id="14" name="テキスト ボックス 2"/>
              <p:cNvSpPr txBox="1">
                <a:spLocks noChangeArrowheads="1"/>
              </p:cNvSpPr>
              <p:nvPr/>
            </p:nvSpPr>
            <p:spPr bwMode="auto">
              <a:xfrm>
                <a:off x="34506" y="759124"/>
                <a:ext cx="896620" cy="162560"/>
              </a:xfrm>
              <a:prstGeom prst="rect">
                <a:avLst/>
              </a:prstGeom>
              <a:noFill/>
              <a:ln w="6350">
                <a:noFill/>
                <a:miter lim="800000"/>
                <a:headEnd/>
                <a:tailEnd/>
              </a:ln>
            </p:spPr>
            <p:txBody>
              <a:bodyPr rot="0" vert="horz" wrap="square" lIns="0" tIns="0" rIns="0" bIns="0" anchor="t" anchorCtr="0">
                <a:noAutofit/>
              </a:bodyPr>
              <a:lstStyle/>
              <a:p>
                <a:pPr algn="ctr">
                  <a:lnSpc>
                    <a:spcPts val="1200"/>
                  </a:lnSpc>
                  <a:spcAft>
                    <a:spcPts val="0"/>
                  </a:spcAft>
                </a:pPr>
                <a:r>
                  <a:rPr lang="ja-JP" sz="900" kern="100">
                    <a:solidFill>
                      <a:srgbClr val="FF0000"/>
                    </a:solidFill>
                    <a:effectLst/>
                    <a:latin typeface="游明朝" panose="02020400000000000000" pitchFamily="18" charset="-128"/>
                    <a:ea typeface="HGPｺﾞｼｯｸM" panose="020B0600000000000000" pitchFamily="50" charset="-128"/>
                    <a:cs typeface="Times New Roman" panose="02020603050405020304" pitchFamily="18" charset="0"/>
                  </a:rPr>
                  <a:t>全体平均</a:t>
                </a:r>
                <a:r>
                  <a:rPr lang="en-US" sz="900" kern="100">
                    <a:solidFill>
                      <a:srgbClr val="FF0000"/>
                    </a:solidFill>
                    <a:effectLst/>
                    <a:latin typeface="游明朝" panose="02020400000000000000" pitchFamily="18" charset="-128"/>
                    <a:ea typeface="HGPｺﾞｼｯｸM" panose="020B0600000000000000" pitchFamily="50" charset="-128"/>
                    <a:cs typeface="Times New Roman" panose="02020603050405020304" pitchFamily="18" charset="0"/>
                  </a:rPr>
                  <a:t>77.0</a:t>
                </a:r>
                <a:r>
                  <a:rPr lang="ja-JP" sz="900" kern="100">
                    <a:solidFill>
                      <a:srgbClr val="FF0000"/>
                    </a:solidFill>
                    <a:effectLst/>
                    <a:latin typeface="游明朝" panose="02020400000000000000" pitchFamily="18" charset="-128"/>
                    <a:ea typeface="HGPｺﾞｼｯｸM" panose="020B0600000000000000" pitchFamily="50" charset="-128"/>
                    <a:cs typeface="Times New Roman" panose="02020603050405020304" pitchFamily="18" charset="0"/>
                  </a:rPr>
                  <a:t>㎡</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17" name="テキスト ボックス 2"/>
              <p:cNvSpPr txBox="1">
                <a:spLocks noChangeArrowheads="1"/>
              </p:cNvSpPr>
              <p:nvPr/>
            </p:nvSpPr>
            <p:spPr bwMode="auto">
              <a:xfrm>
                <a:off x="759125" y="517585"/>
                <a:ext cx="742950" cy="158750"/>
              </a:xfrm>
              <a:prstGeom prst="rect">
                <a:avLst/>
              </a:prstGeom>
              <a:noFill/>
              <a:ln w="6350">
                <a:noFill/>
                <a:miter lim="800000"/>
                <a:headEnd/>
                <a:tailEnd/>
              </a:ln>
            </p:spPr>
            <p:txBody>
              <a:bodyPr rot="0" vert="horz" wrap="square" lIns="0" tIns="0" rIns="0" bIns="0" anchor="t" anchorCtr="0">
                <a:spAutoFit/>
              </a:bodyPr>
              <a:lstStyle/>
              <a:p>
                <a:pPr algn="ctr">
                  <a:lnSpc>
                    <a:spcPts val="1200"/>
                  </a:lnSpc>
                  <a:spcAft>
                    <a:spcPts val="0"/>
                  </a:spcAft>
                </a:pPr>
                <a:r>
                  <a:rPr lang="en-US" sz="900" b="1" kern="100">
                    <a:effectLst/>
                    <a:latin typeface="HGPｺﾞｼｯｸM" panose="020B0600000000000000" pitchFamily="50" charset="-128"/>
                    <a:ea typeface="游明朝" panose="02020400000000000000" pitchFamily="18" charset="-128"/>
                    <a:cs typeface="Times New Roman" panose="02020603050405020304" pitchFamily="18" charset="0"/>
                  </a:rPr>
                  <a:t>114.5</a:t>
                </a:r>
                <a:r>
                  <a:rPr lang="ja-JP" sz="900" b="1" kern="100">
                    <a:effectLst/>
                    <a:latin typeface="游明朝" panose="02020400000000000000" pitchFamily="18" charset="-128"/>
                    <a:ea typeface="HGPｺﾞｼｯｸM" panose="020B0600000000000000" pitchFamily="50" charset="-128"/>
                    <a:cs typeface="Times New Roman" panose="02020603050405020304" pitchFamily="18" charset="0"/>
                  </a:rPr>
                  <a:t>㎡</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20" name="テキスト ボックス 2"/>
              <p:cNvSpPr txBox="1">
                <a:spLocks noChangeArrowheads="1"/>
              </p:cNvSpPr>
              <p:nvPr/>
            </p:nvSpPr>
            <p:spPr bwMode="auto">
              <a:xfrm>
                <a:off x="897148" y="1440611"/>
                <a:ext cx="487680" cy="217805"/>
              </a:xfrm>
              <a:prstGeom prst="rect">
                <a:avLst/>
              </a:prstGeom>
              <a:noFill/>
              <a:ln w="6350">
                <a:solidFill>
                  <a:schemeClr val="tx1"/>
                </a:solidFill>
                <a:miter lim="800000"/>
                <a:headEnd/>
                <a:tailEnd/>
              </a:ln>
            </p:spPr>
            <p:txBody>
              <a:bodyPr rot="0" vert="horz" wrap="square" lIns="0" tIns="0" rIns="0" bIns="0" anchor="t" anchorCtr="0">
                <a:noAutofit/>
              </a:bodyPr>
              <a:lstStyle/>
              <a:p>
                <a:pPr algn="ctr">
                  <a:lnSpc>
                    <a:spcPts val="1400"/>
                  </a:lnSpc>
                  <a:spcAft>
                    <a:spcPts val="0"/>
                  </a:spcAft>
                </a:pPr>
                <a:r>
                  <a:rPr lang="ja-JP" sz="900" b="1" kern="100">
                    <a:effectLst/>
                    <a:latin typeface="游明朝" panose="02020400000000000000" pitchFamily="18" charset="-128"/>
                    <a:ea typeface="HGPｺﾞｼｯｸM" panose="020B0600000000000000" pitchFamily="50" charset="-128"/>
                    <a:cs typeface="Times New Roman" panose="02020603050405020304" pitchFamily="18" charset="0"/>
                  </a:rPr>
                  <a:t>戸建</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21" name="テキスト ボックス 2"/>
              <p:cNvSpPr txBox="1">
                <a:spLocks noChangeArrowheads="1"/>
              </p:cNvSpPr>
              <p:nvPr/>
            </p:nvSpPr>
            <p:spPr bwMode="auto">
              <a:xfrm>
                <a:off x="2372265" y="1095554"/>
                <a:ext cx="742950" cy="158750"/>
              </a:xfrm>
              <a:prstGeom prst="rect">
                <a:avLst/>
              </a:prstGeom>
              <a:noFill/>
              <a:ln w="6350">
                <a:noFill/>
                <a:miter lim="800000"/>
                <a:headEnd/>
                <a:tailEnd/>
              </a:ln>
            </p:spPr>
            <p:txBody>
              <a:bodyPr rot="0" vert="horz" wrap="square" lIns="0" tIns="0" rIns="0" bIns="0" anchor="t" anchorCtr="0">
                <a:spAutoFit/>
              </a:bodyPr>
              <a:lstStyle/>
              <a:p>
                <a:pPr algn="ctr">
                  <a:lnSpc>
                    <a:spcPts val="1200"/>
                  </a:lnSpc>
                  <a:spcAft>
                    <a:spcPts val="0"/>
                  </a:spcAft>
                </a:pPr>
                <a:r>
                  <a:rPr lang="en-US" sz="900" b="1" kern="100">
                    <a:effectLst/>
                    <a:latin typeface="HGPｺﾞｼｯｸM" panose="020B0600000000000000" pitchFamily="50" charset="-128"/>
                    <a:ea typeface="游明朝" panose="02020400000000000000" pitchFamily="18" charset="-128"/>
                    <a:cs typeface="Times New Roman" panose="02020603050405020304" pitchFamily="18" charset="0"/>
                  </a:rPr>
                  <a:t>74.3</a:t>
                </a:r>
                <a:r>
                  <a:rPr lang="ja-JP" sz="900" b="1" kern="100">
                    <a:effectLst/>
                    <a:latin typeface="游明朝" panose="02020400000000000000" pitchFamily="18" charset="-128"/>
                    <a:ea typeface="HGPｺﾞｼｯｸM" panose="020B0600000000000000" pitchFamily="50" charset="-128"/>
                    <a:cs typeface="Times New Roman" panose="02020603050405020304" pitchFamily="18" charset="0"/>
                  </a:rPr>
                  <a:t>㎡</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22" name="テキスト ボックス 2"/>
              <p:cNvSpPr txBox="1">
                <a:spLocks noChangeArrowheads="1"/>
              </p:cNvSpPr>
              <p:nvPr/>
            </p:nvSpPr>
            <p:spPr bwMode="auto">
              <a:xfrm>
                <a:off x="2475782" y="1449237"/>
                <a:ext cx="487680" cy="217805"/>
              </a:xfrm>
              <a:prstGeom prst="rect">
                <a:avLst/>
              </a:prstGeom>
              <a:noFill/>
              <a:ln w="6350">
                <a:solidFill>
                  <a:schemeClr val="tx1"/>
                </a:solidFill>
                <a:miter lim="800000"/>
                <a:headEnd/>
                <a:tailEnd/>
              </a:ln>
            </p:spPr>
            <p:txBody>
              <a:bodyPr rot="0" vert="horz" wrap="square" lIns="0" tIns="0" rIns="0" bIns="0" anchor="t" anchorCtr="0">
                <a:noAutofit/>
              </a:bodyPr>
              <a:lstStyle/>
              <a:p>
                <a:pPr algn="ctr">
                  <a:lnSpc>
                    <a:spcPts val="1400"/>
                  </a:lnSpc>
                  <a:spcAft>
                    <a:spcPts val="0"/>
                  </a:spcAft>
                </a:pPr>
                <a:r>
                  <a:rPr lang="ja-JP" sz="900" b="1" kern="100">
                    <a:effectLst/>
                    <a:latin typeface="游明朝" panose="02020400000000000000" pitchFamily="18" charset="-128"/>
                    <a:ea typeface="HGPｺﾞｼｯｸM" panose="020B0600000000000000" pitchFamily="50" charset="-128"/>
                    <a:cs typeface="Times New Roman" panose="02020603050405020304" pitchFamily="18" charset="0"/>
                  </a:rPr>
                  <a:t>共同建</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23" name="テキスト ボックス 2"/>
              <p:cNvSpPr txBox="1">
                <a:spLocks noChangeArrowheads="1"/>
              </p:cNvSpPr>
              <p:nvPr/>
            </p:nvSpPr>
            <p:spPr bwMode="auto">
              <a:xfrm>
                <a:off x="3717985" y="465826"/>
                <a:ext cx="742950" cy="158750"/>
              </a:xfrm>
              <a:prstGeom prst="rect">
                <a:avLst/>
              </a:prstGeom>
              <a:noFill/>
              <a:ln w="6350">
                <a:noFill/>
                <a:miter lim="800000"/>
                <a:headEnd/>
                <a:tailEnd/>
              </a:ln>
            </p:spPr>
            <p:txBody>
              <a:bodyPr rot="0" vert="horz" wrap="square" lIns="0" tIns="0" rIns="0" bIns="0" anchor="t" anchorCtr="0">
                <a:spAutoFit/>
              </a:bodyPr>
              <a:lstStyle/>
              <a:p>
                <a:pPr algn="ctr">
                  <a:lnSpc>
                    <a:spcPts val="1200"/>
                  </a:lnSpc>
                  <a:spcAft>
                    <a:spcPts val="0"/>
                  </a:spcAft>
                </a:pPr>
                <a:r>
                  <a:rPr lang="en-US" sz="900" b="1" kern="100">
                    <a:effectLst/>
                    <a:latin typeface="HGPｺﾞｼｯｸM" panose="020B0600000000000000" pitchFamily="50" charset="-128"/>
                    <a:ea typeface="游明朝" panose="02020400000000000000" pitchFamily="18" charset="-128"/>
                    <a:cs typeface="Times New Roman" panose="02020603050405020304" pitchFamily="18" charset="0"/>
                  </a:rPr>
                  <a:t>51.6</a:t>
                </a:r>
                <a:r>
                  <a:rPr lang="ja-JP" sz="900" b="1" kern="100">
                    <a:effectLst/>
                    <a:latin typeface="游明朝" panose="02020400000000000000" pitchFamily="18" charset="-128"/>
                    <a:ea typeface="HGPｺﾞｼｯｸM" panose="020B0600000000000000" pitchFamily="50" charset="-128"/>
                    <a:cs typeface="Times New Roman" panose="02020603050405020304" pitchFamily="18" charset="0"/>
                  </a:rPr>
                  <a:t>㎡</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24" name="テキスト ボックス 2"/>
              <p:cNvSpPr txBox="1">
                <a:spLocks noChangeArrowheads="1"/>
              </p:cNvSpPr>
              <p:nvPr/>
            </p:nvSpPr>
            <p:spPr bwMode="auto">
              <a:xfrm>
                <a:off x="3355676" y="439947"/>
                <a:ext cx="487680" cy="217805"/>
              </a:xfrm>
              <a:prstGeom prst="rect">
                <a:avLst/>
              </a:prstGeom>
              <a:noFill/>
              <a:ln w="6350">
                <a:solidFill>
                  <a:schemeClr val="tx1"/>
                </a:solidFill>
                <a:miter lim="800000"/>
                <a:headEnd/>
                <a:tailEnd/>
              </a:ln>
            </p:spPr>
            <p:txBody>
              <a:bodyPr rot="0" vert="horz" wrap="square" lIns="0" tIns="0" rIns="0" bIns="0" anchor="t" anchorCtr="0">
                <a:noAutofit/>
              </a:bodyPr>
              <a:lstStyle/>
              <a:p>
                <a:pPr algn="ctr">
                  <a:lnSpc>
                    <a:spcPts val="1400"/>
                  </a:lnSpc>
                  <a:spcAft>
                    <a:spcPts val="0"/>
                  </a:spcAft>
                </a:pPr>
                <a:r>
                  <a:rPr lang="ja-JP" sz="900" b="1" kern="100">
                    <a:effectLst/>
                    <a:latin typeface="游明朝" panose="02020400000000000000" pitchFamily="18" charset="-128"/>
                    <a:ea typeface="HGPｺﾞｼｯｸM" panose="020B0600000000000000" pitchFamily="50" charset="-128"/>
                    <a:cs typeface="Times New Roman" panose="02020603050405020304" pitchFamily="18" charset="0"/>
                  </a:rPr>
                  <a:t>給与住宅</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25" name="テキスト ボックス 2"/>
              <p:cNvSpPr txBox="1">
                <a:spLocks noChangeArrowheads="1"/>
              </p:cNvSpPr>
              <p:nvPr/>
            </p:nvSpPr>
            <p:spPr bwMode="auto">
              <a:xfrm>
                <a:off x="3976778" y="715992"/>
                <a:ext cx="742950" cy="158750"/>
              </a:xfrm>
              <a:prstGeom prst="rect">
                <a:avLst/>
              </a:prstGeom>
              <a:noFill/>
              <a:ln w="6350">
                <a:noFill/>
                <a:miter lim="800000"/>
                <a:headEnd/>
                <a:tailEnd/>
              </a:ln>
            </p:spPr>
            <p:txBody>
              <a:bodyPr rot="0" vert="horz" wrap="square" lIns="0" tIns="0" rIns="0" bIns="0" anchor="t" anchorCtr="0">
                <a:spAutoFit/>
              </a:bodyPr>
              <a:lstStyle/>
              <a:p>
                <a:pPr algn="ctr">
                  <a:lnSpc>
                    <a:spcPts val="1200"/>
                  </a:lnSpc>
                  <a:spcAft>
                    <a:spcPts val="0"/>
                  </a:spcAft>
                </a:pPr>
                <a:r>
                  <a:rPr lang="en-US" sz="900" b="1" kern="100">
                    <a:effectLst/>
                    <a:latin typeface="HGPｺﾞｼｯｸM" panose="020B0600000000000000" pitchFamily="50" charset="-128"/>
                    <a:ea typeface="游明朝" panose="02020400000000000000" pitchFamily="18" charset="-128"/>
                    <a:cs typeface="Times New Roman" panose="02020603050405020304" pitchFamily="18" charset="0"/>
                  </a:rPr>
                  <a:t>47.2</a:t>
                </a:r>
                <a:r>
                  <a:rPr lang="ja-JP" sz="900" b="1" kern="100">
                    <a:effectLst/>
                    <a:latin typeface="游明朝" panose="02020400000000000000" pitchFamily="18" charset="-128"/>
                    <a:ea typeface="HGPｺﾞｼｯｸM" panose="020B0600000000000000" pitchFamily="50" charset="-128"/>
                    <a:cs typeface="Times New Roman" panose="02020603050405020304" pitchFamily="18" charset="0"/>
                  </a:rPr>
                  <a:t>㎡</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26" name="テキスト ボックス 2"/>
              <p:cNvSpPr txBox="1">
                <a:spLocks noChangeArrowheads="1"/>
              </p:cNvSpPr>
              <p:nvPr/>
            </p:nvSpPr>
            <p:spPr bwMode="auto">
              <a:xfrm>
                <a:off x="3485072" y="698739"/>
                <a:ext cx="604520" cy="217805"/>
              </a:xfrm>
              <a:prstGeom prst="rect">
                <a:avLst/>
              </a:prstGeom>
              <a:noFill/>
              <a:ln w="6350">
                <a:solidFill>
                  <a:schemeClr val="tx1"/>
                </a:solidFill>
                <a:miter lim="800000"/>
                <a:headEnd/>
                <a:tailEnd/>
              </a:ln>
            </p:spPr>
            <p:txBody>
              <a:bodyPr rot="0" vert="horz" wrap="square" lIns="0" tIns="0" rIns="0" bIns="0" anchor="t" anchorCtr="0">
                <a:noAutofit/>
              </a:bodyPr>
              <a:lstStyle/>
              <a:p>
                <a:pPr algn="ctr">
                  <a:lnSpc>
                    <a:spcPts val="1400"/>
                  </a:lnSpc>
                  <a:spcAft>
                    <a:spcPts val="0"/>
                  </a:spcAft>
                </a:pPr>
                <a:r>
                  <a:rPr lang="ja-JP" sz="900" b="1" kern="100">
                    <a:effectLst/>
                    <a:latin typeface="游明朝" panose="02020400000000000000" pitchFamily="18" charset="-128"/>
                    <a:ea typeface="HGPｺﾞｼｯｸM" panose="020B0600000000000000" pitchFamily="50" charset="-128"/>
                    <a:cs typeface="Times New Roman" panose="02020603050405020304" pitchFamily="18" charset="0"/>
                  </a:rPr>
                  <a:t>公営の借家</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27" name="テキスト ボックス 2"/>
              <p:cNvSpPr txBox="1">
                <a:spLocks noChangeArrowheads="1"/>
              </p:cNvSpPr>
              <p:nvPr/>
            </p:nvSpPr>
            <p:spPr bwMode="auto">
              <a:xfrm>
                <a:off x="4779034" y="1250830"/>
                <a:ext cx="742950" cy="158750"/>
              </a:xfrm>
              <a:prstGeom prst="rect">
                <a:avLst/>
              </a:prstGeom>
              <a:noFill/>
              <a:ln w="6350">
                <a:noFill/>
                <a:miter lim="800000"/>
                <a:headEnd/>
                <a:tailEnd/>
              </a:ln>
            </p:spPr>
            <p:txBody>
              <a:bodyPr rot="0" vert="horz" wrap="square" lIns="0" tIns="0" rIns="0" bIns="0" anchor="t" anchorCtr="0">
                <a:spAutoFit/>
              </a:bodyPr>
              <a:lstStyle/>
              <a:p>
                <a:pPr algn="ctr">
                  <a:lnSpc>
                    <a:spcPts val="1200"/>
                  </a:lnSpc>
                  <a:spcAft>
                    <a:spcPts val="0"/>
                  </a:spcAft>
                </a:pPr>
                <a:r>
                  <a:rPr lang="en-US" sz="900" b="1" kern="100">
                    <a:effectLst/>
                    <a:latin typeface="HGPｺﾞｼｯｸM" panose="020B0600000000000000" pitchFamily="50" charset="-128"/>
                    <a:ea typeface="游明朝" panose="02020400000000000000" pitchFamily="18" charset="-128"/>
                    <a:cs typeface="Times New Roman" panose="02020603050405020304" pitchFamily="18" charset="0"/>
                  </a:rPr>
                  <a:t>50.1</a:t>
                </a:r>
                <a:r>
                  <a:rPr lang="ja-JP" sz="900" b="1" kern="100">
                    <a:effectLst/>
                    <a:latin typeface="游明朝" panose="02020400000000000000" pitchFamily="18" charset="-128"/>
                    <a:ea typeface="HGPｺﾞｼｯｸM" panose="020B0600000000000000" pitchFamily="50" charset="-128"/>
                    <a:cs typeface="Times New Roman" panose="02020603050405020304" pitchFamily="18" charset="0"/>
                  </a:rPr>
                  <a:t>㎡</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28" name="テキスト ボックス 2"/>
              <p:cNvSpPr txBox="1">
                <a:spLocks noChangeArrowheads="1"/>
              </p:cNvSpPr>
              <p:nvPr/>
            </p:nvSpPr>
            <p:spPr bwMode="auto">
              <a:xfrm>
                <a:off x="3761117" y="1000664"/>
                <a:ext cx="1656080" cy="217805"/>
              </a:xfrm>
              <a:prstGeom prst="rect">
                <a:avLst/>
              </a:prstGeom>
              <a:noFill/>
              <a:ln w="6350">
                <a:solidFill>
                  <a:schemeClr val="tx1"/>
                </a:solidFill>
                <a:miter lim="800000"/>
                <a:headEnd/>
                <a:tailEnd/>
              </a:ln>
            </p:spPr>
            <p:txBody>
              <a:bodyPr rot="0" vert="horz" wrap="square" lIns="0" tIns="0" rIns="0" bIns="0" anchor="t" anchorCtr="0">
                <a:noAutofit/>
              </a:bodyPr>
              <a:lstStyle/>
              <a:p>
                <a:pPr algn="ctr">
                  <a:lnSpc>
                    <a:spcPts val="1400"/>
                  </a:lnSpc>
                  <a:spcAft>
                    <a:spcPts val="0"/>
                  </a:spcAft>
                </a:pPr>
                <a:r>
                  <a:rPr lang="ja-JP" sz="900" b="1" kern="100">
                    <a:effectLst/>
                    <a:latin typeface="游明朝" panose="02020400000000000000" pitchFamily="18" charset="-128"/>
                    <a:ea typeface="HGPｺﾞｼｯｸM" panose="020B0600000000000000" pitchFamily="50" charset="-128"/>
                    <a:cs typeface="Times New Roman" panose="02020603050405020304" pitchFamily="18" charset="0"/>
                  </a:rPr>
                  <a:t>都市再生機構住宅・公社の借家</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29" name="テキスト ボックス 2"/>
              <p:cNvSpPr txBox="1">
                <a:spLocks noChangeArrowheads="1"/>
              </p:cNvSpPr>
              <p:nvPr/>
            </p:nvSpPr>
            <p:spPr bwMode="auto">
              <a:xfrm>
                <a:off x="4226944" y="1656271"/>
                <a:ext cx="742950" cy="158750"/>
              </a:xfrm>
              <a:prstGeom prst="rect">
                <a:avLst/>
              </a:prstGeom>
              <a:noFill/>
              <a:ln w="6350">
                <a:noFill/>
                <a:miter lim="800000"/>
                <a:headEnd/>
                <a:tailEnd/>
              </a:ln>
            </p:spPr>
            <p:txBody>
              <a:bodyPr rot="0" vert="horz" wrap="square" lIns="0" tIns="0" rIns="0" bIns="0" anchor="t" anchorCtr="0">
                <a:spAutoFit/>
              </a:bodyPr>
              <a:lstStyle/>
              <a:p>
                <a:pPr algn="ctr">
                  <a:lnSpc>
                    <a:spcPts val="1200"/>
                  </a:lnSpc>
                  <a:spcAft>
                    <a:spcPts val="0"/>
                  </a:spcAft>
                </a:pPr>
                <a:r>
                  <a:rPr lang="en-US" sz="900" b="1" kern="100">
                    <a:effectLst/>
                    <a:latin typeface="HGPｺﾞｼｯｸM" panose="020B0600000000000000" pitchFamily="50" charset="-128"/>
                    <a:ea typeface="游明朝" panose="02020400000000000000" pitchFamily="18" charset="-128"/>
                    <a:cs typeface="Times New Roman" panose="02020603050405020304" pitchFamily="18" charset="0"/>
                  </a:rPr>
                  <a:t>42.6</a:t>
                </a:r>
                <a:r>
                  <a:rPr lang="ja-JP" sz="900" b="1" kern="100">
                    <a:effectLst/>
                    <a:latin typeface="游明朝" panose="02020400000000000000" pitchFamily="18" charset="-128"/>
                    <a:ea typeface="HGPｺﾞｼｯｸM" panose="020B0600000000000000" pitchFamily="50" charset="-128"/>
                    <a:cs typeface="Times New Roman" panose="02020603050405020304" pitchFamily="18" charset="0"/>
                  </a:rPr>
                  <a:t>㎡</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30" name="テキスト ボックス 2"/>
              <p:cNvSpPr txBox="1">
                <a:spLocks noChangeArrowheads="1"/>
              </p:cNvSpPr>
              <p:nvPr/>
            </p:nvSpPr>
            <p:spPr bwMode="auto">
              <a:xfrm>
                <a:off x="4295955" y="1906437"/>
                <a:ext cx="604520" cy="217805"/>
              </a:xfrm>
              <a:prstGeom prst="rect">
                <a:avLst/>
              </a:prstGeom>
              <a:noFill/>
              <a:ln w="6350">
                <a:solidFill>
                  <a:schemeClr val="tx1"/>
                </a:solidFill>
                <a:miter lim="800000"/>
                <a:headEnd/>
                <a:tailEnd/>
              </a:ln>
            </p:spPr>
            <p:txBody>
              <a:bodyPr rot="0" vert="horz" wrap="square" lIns="0" tIns="0" rIns="0" bIns="0" anchor="t" anchorCtr="0">
                <a:noAutofit/>
              </a:bodyPr>
              <a:lstStyle/>
              <a:p>
                <a:pPr algn="ctr">
                  <a:lnSpc>
                    <a:spcPts val="1400"/>
                  </a:lnSpc>
                  <a:spcAft>
                    <a:spcPts val="0"/>
                  </a:spcAft>
                </a:pPr>
                <a:r>
                  <a:rPr lang="ja-JP" sz="900" b="1" kern="100">
                    <a:effectLst/>
                    <a:latin typeface="游明朝" panose="02020400000000000000" pitchFamily="18" charset="-128"/>
                    <a:ea typeface="HGPｺﾞｼｯｸM" panose="020B0600000000000000" pitchFamily="50" charset="-128"/>
                    <a:cs typeface="Times New Roman" panose="02020603050405020304" pitchFamily="18" charset="0"/>
                  </a:rPr>
                  <a:t>民営借家</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cxnSp>
            <p:nvCxnSpPr>
              <p:cNvPr id="31" name="直線矢印コネクタ 30"/>
              <p:cNvCxnSpPr/>
              <p:nvPr/>
            </p:nvCxnSpPr>
            <p:spPr>
              <a:xfrm flipH="1">
                <a:off x="3309309" y="646981"/>
                <a:ext cx="81064" cy="708240"/>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矢印コネクタ 31"/>
              <p:cNvCxnSpPr/>
              <p:nvPr/>
            </p:nvCxnSpPr>
            <p:spPr>
              <a:xfrm flipH="1">
                <a:off x="3481837" y="914400"/>
                <a:ext cx="150713" cy="509650"/>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矢印コネクタ 32"/>
              <p:cNvCxnSpPr/>
              <p:nvPr/>
            </p:nvCxnSpPr>
            <p:spPr>
              <a:xfrm flipH="1">
                <a:off x="3712953" y="1216324"/>
                <a:ext cx="128606" cy="162069"/>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テキスト ボックス 2"/>
              <p:cNvSpPr txBox="1">
                <a:spLocks noChangeArrowheads="1"/>
              </p:cNvSpPr>
              <p:nvPr/>
            </p:nvSpPr>
            <p:spPr bwMode="auto">
              <a:xfrm>
                <a:off x="8627" y="2686361"/>
                <a:ext cx="724619" cy="388189"/>
              </a:xfrm>
              <a:prstGeom prst="rect">
                <a:avLst/>
              </a:prstGeom>
              <a:noFill/>
              <a:ln w="6350">
                <a:solidFill>
                  <a:schemeClr val="tx1"/>
                </a:solidFill>
                <a:miter lim="800000"/>
                <a:headEnd/>
                <a:tailEnd/>
              </a:ln>
            </p:spPr>
            <p:txBody>
              <a:bodyPr rot="0" vert="horz" wrap="square" lIns="0" tIns="0" rIns="0" bIns="0" anchor="t" anchorCtr="0">
                <a:noAutofit/>
              </a:bodyPr>
              <a:lstStyle/>
              <a:p>
                <a:pPr algn="ctr">
                  <a:lnSpc>
                    <a:spcPts val="1400"/>
                  </a:lnSpc>
                  <a:spcAft>
                    <a:spcPts val="0"/>
                  </a:spcAft>
                </a:pPr>
                <a:r>
                  <a:rPr lang="ja-JP" sz="900" b="1" kern="100" dirty="0">
                    <a:effectLst/>
                    <a:latin typeface="游明朝" panose="02020400000000000000" pitchFamily="18" charset="-128"/>
                    <a:ea typeface="HGPｺﾞｼｯｸM" panose="020B0600000000000000" pitchFamily="50" charset="-128"/>
                    <a:cs typeface="Times New Roman" panose="02020603050405020304" pitchFamily="18" charset="0"/>
                  </a:rPr>
                  <a:t>住宅総数に</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ctr">
                  <a:lnSpc>
                    <a:spcPts val="1400"/>
                  </a:lnSpc>
                  <a:spcAft>
                    <a:spcPts val="0"/>
                  </a:spcAft>
                </a:pPr>
                <a:r>
                  <a:rPr lang="ja-JP" sz="900" b="1" kern="100" dirty="0">
                    <a:effectLst/>
                    <a:latin typeface="游明朝" panose="02020400000000000000" pitchFamily="18" charset="-128"/>
                    <a:ea typeface="HGPｺﾞｼｯｸM" panose="020B0600000000000000" pitchFamily="50" charset="-128"/>
                    <a:cs typeface="Times New Roman" panose="02020603050405020304" pitchFamily="18" charset="0"/>
                  </a:rPr>
                  <a:t>占める割合</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35" name="テキスト ボックス 2"/>
              <p:cNvSpPr txBox="1">
                <a:spLocks noChangeArrowheads="1"/>
              </p:cNvSpPr>
              <p:nvPr/>
            </p:nvSpPr>
            <p:spPr bwMode="auto">
              <a:xfrm>
                <a:off x="759125" y="2436195"/>
                <a:ext cx="1078230" cy="767715"/>
              </a:xfrm>
              <a:prstGeom prst="rect">
                <a:avLst/>
              </a:prstGeom>
              <a:noFill/>
              <a:ln w="6350">
                <a:noFill/>
                <a:miter lim="800000"/>
                <a:headEnd/>
                <a:tailEnd/>
              </a:ln>
            </p:spPr>
            <p:txBody>
              <a:bodyPr rot="0" vert="horz" wrap="square" lIns="0" tIns="0" rIns="0" bIns="0" anchor="t" anchorCtr="0">
                <a:noAutofit/>
              </a:bodyPr>
              <a:lstStyle/>
              <a:p>
                <a:pPr algn="ctr">
                  <a:spcAft>
                    <a:spcPts val="0"/>
                  </a:spcAft>
                </a:pPr>
                <a:r>
                  <a:rPr lang="ja-JP" sz="900" kern="100">
                    <a:effectLst/>
                    <a:latin typeface="游明朝" panose="02020400000000000000" pitchFamily="18" charset="-128"/>
                    <a:ea typeface="HGPｺﾞｼｯｸM" panose="020B0600000000000000" pitchFamily="50" charset="-128"/>
                    <a:cs typeface="Times New Roman" panose="02020603050405020304" pitchFamily="18" charset="0"/>
                  </a:rPr>
                  <a:t>（戸建）</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p>
                <a:pPr algn="ctr">
                  <a:spcAft>
                    <a:spcPts val="0"/>
                  </a:spcAft>
                </a:pPr>
                <a:r>
                  <a:rPr lang="en-US" sz="900" b="1" kern="100">
                    <a:effectLst/>
                    <a:latin typeface="HGPｺﾞｼｯｸM" panose="020B0600000000000000" pitchFamily="50" charset="-128"/>
                    <a:ea typeface="游明朝" panose="02020400000000000000" pitchFamily="18" charset="-128"/>
                    <a:cs typeface="Times New Roman" panose="02020603050405020304" pitchFamily="18" charset="0"/>
                  </a:rPr>
                  <a:t> 37.3</a:t>
                </a:r>
                <a:r>
                  <a:rPr lang="ja-JP" sz="900" b="1" kern="100">
                    <a:effectLst/>
                    <a:latin typeface="游明朝" panose="02020400000000000000" pitchFamily="18" charset="-128"/>
                    <a:ea typeface="HGPｺﾞｼｯｸM" panose="020B0600000000000000" pitchFamily="50" charset="-128"/>
                    <a:cs typeface="Times New Roman" panose="02020603050405020304" pitchFamily="18" charset="0"/>
                  </a:rPr>
                  <a:t>％ </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p>
                <a:pPr algn="ctr">
                  <a:spcAft>
                    <a:spcPts val="0"/>
                  </a:spcAft>
                </a:pPr>
                <a:r>
                  <a:rPr lang="en-US" sz="900" b="1" kern="100">
                    <a:effectLst/>
                    <a:latin typeface="HGPｺﾞｼｯｸM" panose="020B0600000000000000" pitchFamily="50" charset="-128"/>
                    <a:ea typeface="游明朝" panose="02020400000000000000" pitchFamily="18" charset="-128"/>
                    <a:cs typeface="Times New Roman" panose="02020603050405020304" pitchFamily="18" charset="0"/>
                  </a:rPr>
                  <a:t>1,473</a:t>
                </a:r>
                <a:r>
                  <a:rPr lang="ja-JP" sz="900" b="1" kern="100">
                    <a:effectLst/>
                    <a:latin typeface="游明朝" panose="02020400000000000000" pitchFamily="18" charset="-128"/>
                    <a:ea typeface="HGPｺﾞｼｯｸM" panose="020B0600000000000000" pitchFamily="50" charset="-128"/>
                    <a:cs typeface="Times New Roman" panose="02020603050405020304" pitchFamily="18" charset="0"/>
                  </a:rPr>
                  <a:t>千戸</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36" name="テキスト ボックス 2"/>
              <p:cNvSpPr txBox="1">
                <a:spLocks noChangeArrowheads="1"/>
              </p:cNvSpPr>
              <p:nvPr/>
            </p:nvSpPr>
            <p:spPr bwMode="auto">
              <a:xfrm>
                <a:off x="2251279" y="2436195"/>
                <a:ext cx="672465" cy="767715"/>
              </a:xfrm>
              <a:prstGeom prst="rect">
                <a:avLst/>
              </a:prstGeom>
              <a:noFill/>
              <a:ln w="6350">
                <a:noFill/>
                <a:miter lim="800000"/>
                <a:headEnd/>
                <a:tailEnd/>
              </a:ln>
            </p:spPr>
            <p:txBody>
              <a:bodyPr rot="0" vert="horz" wrap="square" lIns="0" tIns="0" rIns="0" bIns="0" anchor="t" anchorCtr="0">
                <a:noAutofit/>
              </a:bodyPr>
              <a:lstStyle/>
              <a:p>
                <a:pPr algn="ctr">
                  <a:spcAft>
                    <a:spcPts val="0"/>
                  </a:spcAft>
                </a:pPr>
                <a:r>
                  <a:rPr lang="ja-JP" sz="900" kern="100">
                    <a:effectLst/>
                    <a:latin typeface="游明朝" panose="02020400000000000000" pitchFamily="18" charset="-128"/>
                    <a:ea typeface="HGPｺﾞｼｯｸM" panose="020B0600000000000000" pitchFamily="50" charset="-128"/>
                    <a:cs typeface="Times New Roman" panose="02020603050405020304" pitchFamily="18" charset="0"/>
                  </a:rPr>
                  <a:t>（共同建）</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p>
                <a:pPr algn="ctr">
                  <a:spcAft>
                    <a:spcPts val="0"/>
                  </a:spcAft>
                </a:pPr>
                <a:r>
                  <a:rPr lang="en-US" sz="900" b="1" kern="100">
                    <a:effectLst/>
                    <a:latin typeface="HGPｺﾞｼｯｸM" panose="020B0600000000000000" pitchFamily="50" charset="-128"/>
                    <a:ea typeface="游明朝" panose="02020400000000000000" pitchFamily="18" charset="-128"/>
                    <a:cs typeface="Times New Roman" panose="02020603050405020304" pitchFamily="18" charset="0"/>
                  </a:rPr>
                  <a:t> 17.4</a:t>
                </a:r>
                <a:r>
                  <a:rPr lang="ja-JP" sz="900" b="1" kern="100">
                    <a:effectLst/>
                    <a:latin typeface="游明朝" panose="02020400000000000000" pitchFamily="18" charset="-128"/>
                    <a:ea typeface="HGPｺﾞｼｯｸM" panose="020B0600000000000000" pitchFamily="50" charset="-128"/>
                    <a:cs typeface="Times New Roman" panose="02020603050405020304" pitchFamily="18" charset="0"/>
                  </a:rPr>
                  <a:t>％ </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p>
                <a:pPr algn="ctr">
                  <a:spcAft>
                    <a:spcPts val="0"/>
                  </a:spcAft>
                </a:pPr>
                <a:r>
                  <a:rPr lang="en-US" sz="900" b="1" kern="100">
                    <a:effectLst/>
                    <a:latin typeface="HGPｺﾞｼｯｸM" panose="020B0600000000000000" pitchFamily="50" charset="-128"/>
                    <a:ea typeface="游明朝" panose="02020400000000000000" pitchFamily="18" charset="-128"/>
                    <a:cs typeface="Times New Roman" panose="02020603050405020304" pitchFamily="18" charset="0"/>
                  </a:rPr>
                  <a:t>687</a:t>
                </a:r>
                <a:r>
                  <a:rPr lang="ja-JP" sz="900" b="1" kern="100">
                    <a:effectLst/>
                    <a:latin typeface="游明朝" panose="02020400000000000000" pitchFamily="18" charset="-128"/>
                    <a:ea typeface="HGPｺﾞｼｯｸM" panose="020B0600000000000000" pitchFamily="50" charset="-128"/>
                    <a:cs typeface="Times New Roman" panose="02020603050405020304" pitchFamily="18" charset="0"/>
                  </a:rPr>
                  <a:t>千戸</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37" name="テキスト ボックス 2"/>
              <p:cNvSpPr txBox="1">
                <a:spLocks noChangeArrowheads="1"/>
              </p:cNvSpPr>
              <p:nvPr/>
            </p:nvSpPr>
            <p:spPr bwMode="auto">
              <a:xfrm>
                <a:off x="3049858" y="2436195"/>
                <a:ext cx="612140" cy="767715"/>
              </a:xfrm>
              <a:prstGeom prst="rect">
                <a:avLst/>
              </a:prstGeom>
              <a:noFill/>
              <a:ln w="6350">
                <a:noFill/>
                <a:miter lim="800000"/>
                <a:headEnd/>
                <a:tailEnd/>
              </a:ln>
            </p:spPr>
            <p:txBody>
              <a:bodyPr rot="0" vert="horz" wrap="square" lIns="0" tIns="0" rIns="0" bIns="0" anchor="t" anchorCtr="0">
                <a:noAutofit/>
              </a:bodyPr>
              <a:lstStyle/>
              <a:p>
                <a:pPr algn="ctr">
                  <a:spcAft>
                    <a:spcPts val="0"/>
                  </a:spcAft>
                </a:pPr>
                <a:r>
                  <a:rPr lang="ja-JP" sz="900" kern="100">
                    <a:effectLst/>
                    <a:latin typeface="游明朝" panose="02020400000000000000" pitchFamily="18" charset="-128"/>
                    <a:ea typeface="HGPｺﾞｼｯｸM" panose="020B0600000000000000" pitchFamily="50" charset="-128"/>
                    <a:cs typeface="Times New Roman" panose="02020603050405020304" pitchFamily="18" charset="0"/>
                  </a:rPr>
                  <a:t>（給与住宅）</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p>
                <a:pPr algn="ctr">
                  <a:spcAft>
                    <a:spcPts val="0"/>
                  </a:spcAft>
                </a:pPr>
                <a:r>
                  <a:rPr lang="en-US" sz="900" b="1" kern="100">
                    <a:effectLst/>
                    <a:latin typeface="HGPｺﾞｼｯｸM" panose="020B0600000000000000" pitchFamily="50" charset="-128"/>
                    <a:ea typeface="游明朝" panose="02020400000000000000" pitchFamily="18" charset="-128"/>
                    <a:cs typeface="Times New Roman" panose="02020603050405020304" pitchFamily="18" charset="0"/>
                  </a:rPr>
                  <a:t> 1.3</a:t>
                </a:r>
                <a:r>
                  <a:rPr lang="ja-JP" sz="900" b="1" kern="100">
                    <a:effectLst/>
                    <a:latin typeface="游明朝" panose="02020400000000000000" pitchFamily="18" charset="-128"/>
                    <a:ea typeface="HGPｺﾞｼｯｸM" panose="020B0600000000000000" pitchFamily="50" charset="-128"/>
                    <a:cs typeface="Times New Roman" panose="02020603050405020304" pitchFamily="18" charset="0"/>
                  </a:rPr>
                  <a:t>％ </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p>
                <a:pPr algn="ctr">
                  <a:spcAft>
                    <a:spcPts val="0"/>
                  </a:spcAft>
                </a:pPr>
                <a:r>
                  <a:rPr lang="en-US" sz="900" b="1" kern="100">
                    <a:effectLst/>
                    <a:latin typeface="HGPｺﾞｼｯｸM" panose="020B0600000000000000" pitchFamily="50" charset="-128"/>
                    <a:ea typeface="游明朝" panose="02020400000000000000" pitchFamily="18" charset="-128"/>
                    <a:cs typeface="Times New Roman" panose="02020603050405020304" pitchFamily="18" charset="0"/>
                  </a:rPr>
                  <a:t>53</a:t>
                </a:r>
                <a:r>
                  <a:rPr lang="ja-JP" sz="900" b="1" kern="100">
                    <a:effectLst/>
                    <a:latin typeface="游明朝" panose="02020400000000000000" pitchFamily="18" charset="-128"/>
                    <a:ea typeface="HGPｺﾞｼｯｸM" panose="020B0600000000000000" pitchFamily="50" charset="-128"/>
                    <a:cs typeface="Times New Roman" panose="02020603050405020304" pitchFamily="18" charset="0"/>
                  </a:rPr>
                  <a:t>千戸</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38" name="テキスト ボックス 2"/>
              <p:cNvSpPr txBox="1">
                <a:spLocks noChangeArrowheads="1"/>
              </p:cNvSpPr>
              <p:nvPr/>
            </p:nvSpPr>
            <p:spPr bwMode="auto">
              <a:xfrm>
                <a:off x="3536648" y="2436195"/>
                <a:ext cx="681355" cy="767715"/>
              </a:xfrm>
              <a:prstGeom prst="rect">
                <a:avLst/>
              </a:prstGeom>
              <a:noFill/>
              <a:ln w="6350">
                <a:noFill/>
                <a:miter lim="800000"/>
                <a:headEnd/>
                <a:tailEnd/>
              </a:ln>
            </p:spPr>
            <p:txBody>
              <a:bodyPr rot="0" vert="horz" wrap="square" lIns="0" tIns="0" rIns="0" bIns="0" anchor="t" anchorCtr="0">
                <a:noAutofit/>
              </a:bodyPr>
              <a:lstStyle/>
              <a:p>
                <a:pPr algn="ctr">
                  <a:spcAft>
                    <a:spcPts val="0"/>
                  </a:spcAft>
                </a:pPr>
                <a:r>
                  <a:rPr lang="ja-JP" sz="900" kern="100">
                    <a:effectLst/>
                    <a:latin typeface="游明朝" panose="02020400000000000000" pitchFamily="18" charset="-128"/>
                    <a:ea typeface="HGPｺﾞｼｯｸM" panose="020B0600000000000000" pitchFamily="50" charset="-128"/>
                    <a:cs typeface="Times New Roman" panose="02020603050405020304" pitchFamily="18" charset="0"/>
                  </a:rPr>
                  <a:t>（公営）</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p>
                <a:pPr algn="ctr">
                  <a:spcAft>
                    <a:spcPts val="0"/>
                  </a:spcAft>
                </a:pPr>
                <a:r>
                  <a:rPr lang="en-US" sz="900" b="1" kern="100">
                    <a:effectLst/>
                    <a:latin typeface="HGPｺﾞｼｯｸM" panose="020B0600000000000000" pitchFamily="50" charset="-128"/>
                    <a:ea typeface="游明朝" panose="02020400000000000000" pitchFamily="18" charset="-128"/>
                    <a:cs typeface="Times New Roman" panose="02020603050405020304" pitchFamily="18" charset="0"/>
                  </a:rPr>
                  <a:t> 5.3</a:t>
                </a:r>
                <a:r>
                  <a:rPr lang="ja-JP" sz="900" b="1" kern="100">
                    <a:effectLst/>
                    <a:latin typeface="游明朝" panose="02020400000000000000" pitchFamily="18" charset="-128"/>
                    <a:ea typeface="HGPｺﾞｼｯｸM" panose="020B0600000000000000" pitchFamily="50" charset="-128"/>
                    <a:cs typeface="Times New Roman" panose="02020603050405020304" pitchFamily="18" charset="0"/>
                  </a:rPr>
                  <a:t>％ </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p>
                <a:pPr algn="ctr">
                  <a:spcAft>
                    <a:spcPts val="0"/>
                  </a:spcAft>
                </a:pPr>
                <a:r>
                  <a:rPr lang="en-US" sz="900" b="1" kern="100">
                    <a:effectLst/>
                    <a:latin typeface="HGPｺﾞｼｯｸM" panose="020B0600000000000000" pitchFamily="50" charset="-128"/>
                    <a:ea typeface="游明朝" panose="02020400000000000000" pitchFamily="18" charset="-128"/>
                    <a:cs typeface="Times New Roman" panose="02020603050405020304" pitchFamily="18" charset="0"/>
                  </a:rPr>
                  <a:t>210</a:t>
                </a:r>
                <a:r>
                  <a:rPr lang="ja-JP" sz="900" b="1" kern="100">
                    <a:effectLst/>
                    <a:latin typeface="游明朝" panose="02020400000000000000" pitchFamily="18" charset="-128"/>
                    <a:ea typeface="HGPｺﾞｼｯｸM" panose="020B0600000000000000" pitchFamily="50" charset="-128"/>
                    <a:cs typeface="Times New Roman" panose="02020603050405020304" pitchFamily="18" charset="0"/>
                  </a:rPr>
                  <a:t>千戸</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39" name="テキスト ボックス 2"/>
              <p:cNvSpPr txBox="1">
                <a:spLocks noChangeArrowheads="1"/>
              </p:cNvSpPr>
              <p:nvPr/>
            </p:nvSpPr>
            <p:spPr bwMode="auto">
              <a:xfrm>
                <a:off x="4073258" y="2436195"/>
                <a:ext cx="896620" cy="767715"/>
              </a:xfrm>
              <a:prstGeom prst="rect">
                <a:avLst/>
              </a:prstGeom>
              <a:noFill/>
              <a:ln w="6350">
                <a:noFill/>
                <a:miter lim="800000"/>
                <a:headEnd/>
                <a:tailEnd/>
              </a:ln>
            </p:spPr>
            <p:txBody>
              <a:bodyPr rot="0" vert="horz" wrap="square" lIns="0" tIns="0" rIns="0" bIns="0" anchor="t" anchorCtr="0">
                <a:noAutofit/>
              </a:bodyPr>
              <a:lstStyle/>
              <a:p>
                <a:pPr algn="ctr">
                  <a:spcAft>
                    <a:spcPts val="0"/>
                  </a:spcAft>
                </a:pPr>
                <a:r>
                  <a:rPr lang="ja-JP" sz="900" kern="100">
                    <a:effectLst/>
                    <a:latin typeface="游明朝" panose="02020400000000000000" pitchFamily="18" charset="-128"/>
                    <a:ea typeface="HGPｺﾞｼｯｸM" panose="020B0600000000000000" pitchFamily="50" charset="-128"/>
                    <a:cs typeface="Times New Roman" panose="02020603050405020304" pitchFamily="18" charset="0"/>
                  </a:rPr>
                  <a:t>（都市再生機構・公社）</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p>
                <a:pPr algn="ctr">
                  <a:spcAft>
                    <a:spcPts val="0"/>
                  </a:spcAft>
                </a:pPr>
                <a:r>
                  <a:rPr lang="en-US" sz="900" b="1" kern="100">
                    <a:effectLst/>
                    <a:latin typeface="HGPｺﾞｼｯｸM" panose="020B0600000000000000" pitchFamily="50" charset="-128"/>
                    <a:ea typeface="游明朝" panose="02020400000000000000" pitchFamily="18" charset="-128"/>
                    <a:cs typeface="Times New Roman" panose="02020603050405020304" pitchFamily="18" charset="0"/>
                  </a:rPr>
                  <a:t> 2.9</a:t>
                </a:r>
                <a:r>
                  <a:rPr lang="ja-JP" sz="900" b="1" kern="100">
                    <a:effectLst/>
                    <a:latin typeface="游明朝" panose="02020400000000000000" pitchFamily="18" charset="-128"/>
                    <a:ea typeface="HGPｺﾞｼｯｸM" panose="020B0600000000000000" pitchFamily="50" charset="-128"/>
                    <a:cs typeface="Times New Roman" panose="02020603050405020304" pitchFamily="18" charset="0"/>
                  </a:rPr>
                  <a:t>％ </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p>
                <a:pPr algn="ctr">
                  <a:spcAft>
                    <a:spcPts val="0"/>
                  </a:spcAft>
                </a:pPr>
                <a:r>
                  <a:rPr lang="en-US" sz="900" b="1" kern="100">
                    <a:effectLst/>
                    <a:latin typeface="HGPｺﾞｼｯｸM" panose="020B0600000000000000" pitchFamily="50" charset="-128"/>
                    <a:ea typeface="游明朝" panose="02020400000000000000" pitchFamily="18" charset="-128"/>
                    <a:cs typeface="Times New Roman" panose="02020603050405020304" pitchFamily="18" charset="0"/>
                  </a:rPr>
                  <a:t>115</a:t>
                </a:r>
                <a:r>
                  <a:rPr lang="ja-JP" sz="900" b="1" kern="100">
                    <a:effectLst/>
                    <a:latin typeface="游明朝" panose="02020400000000000000" pitchFamily="18" charset="-128"/>
                    <a:ea typeface="HGPｺﾞｼｯｸM" panose="020B0600000000000000" pitchFamily="50" charset="-128"/>
                    <a:cs typeface="Times New Roman" panose="02020603050405020304" pitchFamily="18" charset="0"/>
                  </a:rPr>
                  <a:t>千戸</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40" name="テキスト ボックス 2"/>
              <p:cNvSpPr txBox="1">
                <a:spLocks noChangeArrowheads="1"/>
              </p:cNvSpPr>
              <p:nvPr/>
            </p:nvSpPr>
            <p:spPr bwMode="auto">
              <a:xfrm>
                <a:off x="4883202" y="2436195"/>
                <a:ext cx="758825" cy="767715"/>
              </a:xfrm>
              <a:prstGeom prst="rect">
                <a:avLst/>
              </a:prstGeom>
              <a:noFill/>
              <a:ln w="6350">
                <a:noFill/>
                <a:miter lim="800000"/>
                <a:headEnd/>
                <a:tailEnd/>
              </a:ln>
            </p:spPr>
            <p:txBody>
              <a:bodyPr rot="0" vert="horz" wrap="square" lIns="0" tIns="0" rIns="0" bIns="0" anchor="t" anchorCtr="0">
                <a:noAutofit/>
              </a:bodyPr>
              <a:lstStyle/>
              <a:p>
                <a:pPr algn="ctr">
                  <a:spcAft>
                    <a:spcPts val="0"/>
                  </a:spcAft>
                </a:pPr>
                <a:r>
                  <a:rPr lang="ja-JP" sz="900" kern="100">
                    <a:effectLst/>
                    <a:latin typeface="游明朝" panose="02020400000000000000" pitchFamily="18" charset="-128"/>
                    <a:ea typeface="HGPｺﾞｼｯｸM" panose="020B0600000000000000" pitchFamily="50" charset="-128"/>
                    <a:cs typeface="Times New Roman" panose="02020603050405020304" pitchFamily="18" charset="0"/>
                  </a:rPr>
                  <a:t>（民営借家）</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p>
                <a:pPr algn="ctr">
                  <a:spcAft>
                    <a:spcPts val="0"/>
                  </a:spcAft>
                </a:pPr>
                <a:r>
                  <a:rPr lang="en-US" sz="900" b="1" kern="100">
                    <a:effectLst/>
                    <a:latin typeface="HGPｺﾞｼｯｸM" panose="020B0600000000000000" pitchFamily="50" charset="-128"/>
                    <a:ea typeface="游明朝" panose="02020400000000000000" pitchFamily="18" charset="-128"/>
                    <a:cs typeface="Times New Roman" panose="02020603050405020304" pitchFamily="18" charset="0"/>
                  </a:rPr>
                  <a:t> 31.6</a:t>
                </a:r>
                <a:r>
                  <a:rPr lang="ja-JP" sz="900" b="1" kern="100">
                    <a:effectLst/>
                    <a:latin typeface="游明朝" panose="02020400000000000000" pitchFamily="18" charset="-128"/>
                    <a:ea typeface="HGPｺﾞｼｯｸM" panose="020B0600000000000000" pitchFamily="50" charset="-128"/>
                    <a:cs typeface="Times New Roman" panose="02020603050405020304" pitchFamily="18" charset="0"/>
                  </a:rPr>
                  <a:t>％ </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p>
                <a:pPr algn="ctr">
                  <a:spcAft>
                    <a:spcPts val="0"/>
                  </a:spcAft>
                </a:pPr>
                <a:r>
                  <a:rPr lang="en-US" sz="900" b="1" kern="100">
                    <a:effectLst/>
                    <a:latin typeface="HGPｺﾞｼｯｸM" panose="020B0600000000000000" pitchFamily="50" charset="-128"/>
                    <a:ea typeface="游明朝" panose="02020400000000000000" pitchFamily="18" charset="-128"/>
                    <a:cs typeface="Times New Roman" panose="02020603050405020304" pitchFamily="18" charset="0"/>
                  </a:rPr>
                  <a:t>1,250</a:t>
                </a:r>
                <a:r>
                  <a:rPr lang="ja-JP" sz="900" b="1" kern="100">
                    <a:effectLst/>
                    <a:latin typeface="游明朝" panose="02020400000000000000" pitchFamily="18" charset="-128"/>
                    <a:ea typeface="HGPｺﾞｼｯｸM" panose="020B0600000000000000" pitchFamily="50" charset="-128"/>
                    <a:cs typeface="Times New Roman" panose="02020603050405020304" pitchFamily="18" charset="0"/>
                  </a:rPr>
                  <a:t>千戸</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41" name="テキスト ボックス 2"/>
              <p:cNvSpPr txBox="1">
                <a:spLocks noChangeArrowheads="1"/>
              </p:cNvSpPr>
              <p:nvPr/>
            </p:nvSpPr>
            <p:spPr bwMode="auto">
              <a:xfrm>
                <a:off x="43132" y="3652519"/>
                <a:ext cx="724535" cy="249555"/>
              </a:xfrm>
              <a:prstGeom prst="rect">
                <a:avLst/>
              </a:prstGeom>
              <a:solidFill>
                <a:schemeClr val="accent1">
                  <a:lumMod val="75000"/>
                </a:schemeClr>
              </a:solidFill>
              <a:ln w="6350">
                <a:noFill/>
                <a:miter lim="800000"/>
                <a:headEnd/>
                <a:tailEnd/>
              </a:ln>
            </p:spPr>
            <p:txBody>
              <a:bodyPr rot="0" vert="horz" wrap="square" lIns="0" tIns="0" rIns="0" bIns="0" anchor="t" anchorCtr="0">
                <a:noAutofit/>
              </a:bodyPr>
              <a:lstStyle/>
              <a:p>
                <a:pPr algn="ctr">
                  <a:spcAft>
                    <a:spcPts val="0"/>
                  </a:spcAft>
                </a:pPr>
                <a:r>
                  <a:rPr lang="ja-JP" sz="1000" b="1" kern="100">
                    <a:solidFill>
                      <a:srgbClr val="FFFFFF"/>
                    </a:solidFill>
                    <a:effectLst/>
                    <a:latin typeface="游明朝" panose="02020400000000000000" pitchFamily="18" charset="-128"/>
                    <a:ea typeface="HGPｺﾞｼｯｸM" panose="020B0600000000000000" pitchFamily="50" charset="-128"/>
                    <a:cs typeface="Times New Roman" panose="02020603050405020304" pitchFamily="18" charset="0"/>
                  </a:rPr>
                  <a:t>戸数</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42" name="テキスト ボックス 2"/>
              <p:cNvSpPr txBox="1">
                <a:spLocks noChangeArrowheads="1"/>
              </p:cNvSpPr>
              <p:nvPr/>
            </p:nvSpPr>
            <p:spPr bwMode="auto">
              <a:xfrm>
                <a:off x="43132" y="4256368"/>
                <a:ext cx="724535" cy="249555"/>
              </a:xfrm>
              <a:prstGeom prst="rect">
                <a:avLst/>
              </a:prstGeom>
              <a:solidFill>
                <a:schemeClr val="accent6">
                  <a:lumMod val="75000"/>
                </a:schemeClr>
              </a:solidFill>
              <a:ln w="6350">
                <a:noFill/>
                <a:miter lim="800000"/>
                <a:headEnd/>
                <a:tailEnd/>
              </a:ln>
            </p:spPr>
            <p:txBody>
              <a:bodyPr rot="0" vert="horz" wrap="square" lIns="0" tIns="0" rIns="0" bIns="0" anchor="t" anchorCtr="0">
                <a:noAutofit/>
              </a:bodyPr>
              <a:lstStyle/>
              <a:p>
                <a:pPr algn="ctr">
                  <a:spcAft>
                    <a:spcPts val="0"/>
                  </a:spcAft>
                </a:pPr>
                <a:r>
                  <a:rPr lang="ja-JP" sz="1000" b="1" kern="100">
                    <a:solidFill>
                      <a:srgbClr val="FFFFFF"/>
                    </a:solidFill>
                    <a:effectLst/>
                    <a:latin typeface="游明朝" panose="02020400000000000000" pitchFamily="18" charset="-128"/>
                    <a:ea typeface="HGPｺﾞｼｯｸM" panose="020B0600000000000000" pitchFamily="50" charset="-128"/>
                    <a:cs typeface="Times New Roman" panose="02020603050405020304" pitchFamily="18" charset="0"/>
                  </a:rPr>
                  <a:t>床面積</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43" name="テキスト ボックス 2"/>
              <p:cNvSpPr txBox="1">
                <a:spLocks noChangeArrowheads="1"/>
              </p:cNvSpPr>
              <p:nvPr/>
            </p:nvSpPr>
            <p:spPr bwMode="auto">
              <a:xfrm>
                <a:off x="1026544" y="3652519"/>
                <a:ext cx="1207699" cy="249963"/>
              </a:xfrm>
              <a:prstGeom prst="rect">
                <a:avLst/>
              </a:prstGeom>
              <a:solidFill>
                <a:schemeClr val="bg1"/>
              </a:solidFill>
              <a:ln w="6350">
                <a:solidFill>
                  <a:schemeClr val="accent1">
                    <a:lumMod val="50000"/>
                  </a:schemeClr>
                </a:solidFill>
                <a:miter lim="800000"/>
                <a:headEnd/>
                <a:tailEnd/>
              </a:ln>
            </p:spPr>
            <p:txBody>
              <a:bodyPr rot="0" vert="horz" wrap="square" lIns="0" tIns="0" rIns="0" bIns="0" anchor="t" anchorCtr="0">
                <a:noAutofit/>
              </a:bodyPr>
              <a:lstStyle/>
              <a:p>
                <a:pPr algn="ctr">
                  <a:spcAft>
                    <a:spcPts val="0"/>
                  </a:spcAft>
                </a:pPr>
                <a:r>
                  <a:rPr lang="ja-JP" sz="900" b="1" kern="100">
                    <a:solidFill>
                      <a:srgbClr val="1F3864"/>
                    </a:solidFill>
                    <a:effectLst/>
                    <a:latin typeface="游明朝" panose="02020400000000000000" pitchFamily="18" charset="-128"/>
                    <a:ea typeface="HGPｺﾞｼｯｸM" panose="020B0600000000000000" pitchFamily="50" charset="-128"/>
                    <a:cs typeface="Times New Roman" panose="02020603050405020304" pitchFamily="18" charset="0"/>
                  </a:rPr>
                  <a:t>持家　</a:t>
                </a:r>
                <a:r>
                  <a:rPr lang="en-US" sz="900" b="1" kern="100">
                    <a:solidFill>
                      <a:srgbClr val="1F3864"/>
                    </a:solidFill>
                    <a:effectLst/>
                    <a:latin typeface="游明朝" panose="02020400000000000000" pitchFamily="18" charset="-128"/>
                    <a:ea typeface="HGPｺﾞｼｯｸM" panose="020B0600000000000000" pitchFamily="50" charset="-128"/>
                    <a:cs typeface="Times New Roman" panose="02020603050405020304" pitchFamily="18" charset="0"/>
                  </a:rPr>
                  <a:t>2,161</a:t>
                </a:r>
                <a:r>
                  <a:rPr lang="ja-JP" sz="900" b="1" kern="100">
                    <a:solidFill>
                      <a:srgbClr val="1F3864"/>
                    </a:solidFill>
                    <a:effectLst/>
                    <a:latin typeface="游明朝" panose="02020400000000000000" pitchFamily="18" charset="-128"/>
                    <a:ea typeface="HGPｺﾞｼｯｸM" panose="020B0600000000000000" pitchFamily="50" charset="-128"/>
                    <a:cs typeface="Times New Roman" panose="02020603050405020304" pitchFamily="18" charset="0"/>
                  </a:rPr>
                  <a:t>千戸</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44" name="テキスト ボックス 2"/>
              <p:cNvSpPr txBox="1">
                <a:spLocks noChangeArrowheads="1"/>
              </p:cNvSpPr>
              <p:nvPr/>
            </p:nvSpPr>
            <p:spPr bwMode="auto">
              <a:xfrm>
                <a:off x="1026544" y="4256368"/>
                <a:ext cx="1207135" cy="249555"/>
              </a:xfrm>
              <a:prstGeom prst="rect">
                <a:avLst/>
              </a:prstGeom>
              <a:solidFill>
                <a:schemeClr val="bg1"/>
              </a:solidFill>
              <a:ln w="6350">
                <a:solidFill>
                  <a:schemeClr val="accent6">
                    <a:lumMod val="50000"/>
                  </a:schemeClr>
                </a:solidFill>
                <a:miter lim="800000"/>
                <a:headEnd/>
                <a:tailEnd/>
              </a:ln>
            </p:spPr>
            <p:txBody>
              <a:bodyPr rot="0" vert="horz" wrap="square" lIns="0" tIns="0" rIns="0" bIns="0" anchor="t" anchorCtr="0">
                <a:noAutofit/>
              </a:bodyPr>
              <a:lstStyle/>
              <a:p>
                <a:pPr algn="ctr">
                  <a:spcAft>
                    <a:spcPts val="0"/>
                  </a:spcAft>
                </a:pPr>
                <a:r>
                  <a:rPr lang="ja-JP" sz="900" b="1" kern="100">
                    <a:solidFill>
                      <a:srgbClr val="385623"/>
                    </a:solidFill>
                    <a:effectLst/>
                    <a:latin typeface="游明朝" panose="02020400000000000000" pitchFamily="18" charset="-128"/>
                    <a:ea typeface="HGPｺﾞｼｯｸM" panose="020B0600000000000000" pitchFamily="50" charset="-128"/>
                    <a:cs typeface="Times New Roman" panose="02020603050405020304" pitchFamily="18" charset="0"/>
                  </a:rPr>
                  <a:t>持家　</a:t>
                </a:r>
                <a:r>
                  <a:rPr lang="en-US" sz="900" b="1" kern="100">
                    <a:solidFill>
                      <a:srgbClr val="385623"/>
                    </a:solidFill>
                    <a:effectLst/>
                    <a:latin typeface="游明朝" panose="02020400000000000000" pitchFamily="18" charset="-128"/>
                    <a:ea typeface="HGPｺﾞｼｯｸM" panose="020B0600000000000000" pitchFamily="50" charset="-128"/>
                    <a:cs typeface="Times New Roman" panose="02020603050405020304" pitchFamily="18" charset="0"/>
                  </a:rPr>
                  <a:t>220</a:t>
                </a:r>
                <a:r>
                  <a:rPr lang="ja-JP" sz="900" b="1" kern="100">
                    <a:solidFill>
                      <a:srgbClr val="385623"/>
                    </a:solidFill>
                    <a:effectLst/>
                    <a:latin typeface="游明朝" panose="02020400000000000000" pitchFamily="18" charset="-128"/>
                    <a:ea typeface="HGPｺﾞｼｯｸM" panose="020B0600000000000000" pitchFamily="50" charset="-128"/>
                    <a:cs typeface="Times New Roman" panose="02020603050405020304" pitchFamily="18" charset="0"/>
                  </a:rPr>
                  <a:t>百万㎡</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45" name="テキスト ボックス 2"/>
              <p:cNvSpPr txBox="1">
                <a:spLocks noChangeArrowheads="1"/>
              </p:cNvSpPr>
              <p:nvPr/>
            </p:nvSpPr>
            <p:spPr bwMode="auto">
              <a:xfrm>
                <a:off x="3821502" y="3643893"/>
                <a:ext cx="1207135" cy="249555"/>
              </a:xfrm>
              <a:prstGeom prst="rect">
                <a:avLst/>
              </a:prstGeom>
              <a:solidFill>
                <a:schemeClr val="bg1"/>
              </a:solidFill>
              <a:ln w="6350">
                <a:solidFill>
                  <a:schemeClr val="accent1">
                    <a:lumMod val="50000"/>
                  </a:schemeClr>
                </a:solidFill>
                <a:miter lim="800000"/>
                <a:headEnd/>
                <a:tailEnd/>
              </a:ln>
            </p:spPr>
            <p:txBody>
              <a:bodyPr rot="0" vert="horz" wrap="square" lIns="0" tIns="0" rIns="0" bIns="0" anchor="t" anchorCtr="0">
                <a:noAutofit/>
              </a:bodyPr>
              <a:lstStyle/>
              <a:p>
                <a:pPr algn="ctr">
                  <a:spcAft>
                    <a:spcPts val="0"/>
                  </a:spcAft>
                </a:pPr>
                <a:r>
                  <a:rPr lang="ja-JP" sz="900" b="1" kern="100">
                    <a:solidFill>
                      <a:srgbClr val="1F3864"/>
                    </a:solidFill>
                    <a:effectLst/>
                    <a:latin typeface="游明朝" panose="02020400000000000000" pitchFamily="18" charset="-128"/>
                    <a:ea typeface="HGPｺﾞｼｯｸM" panose="020B0600000000000000" pitchFamily="50" charset="-128"/>
                    <a:cs typeface="Times New Roman" panose="02020603050405020304" pitchFamily="18" charset="0"/>
                  </a:rPr>
                  <a:t>借家　</a:t>
                </a:r>
                <a:r>
                  <a:rPr lang="en-US" sz="900" b="1" kern="100">
                    <a:solidFill>
                      <a:srgbClr val="1F3864"/>
                    </a:solidFill>
                    <a:effectLst/>
                    <a:latin typeface="游明朝" panose="02020400000000000000" pitchFamily="18" charset="-128"/>
                    <a:ea typeface="HGPｺﾞｼｯｸM" panose="020B0600000000000000" pitchFamily="50" charset="-128"/>
                    <a:cs typeface="Times New Roman" panose="02020603050405020304" pitchFamily="18" charset="0"/>
                  </a:rPr>
                  <a:t>1,627</a:t>
                </a:r>
                <a:r>
                  <a:rPr lang="ja-JP" sz="900" b="1" kern="100">
                    <a:solidFill>
                      <a:srgbClr val="1F3864"/>
                    </a:solidFill>
                    <a:effectLst/>
                    <a:latin typeface="游明朝" panose="02020400000000000000" pitchFamily="18" charset="-128"/>
                    <a:ea typeface="HGPｺﾞｼｯｸM" panose="020B0600000000000000" pitchFamily="50" charset="-128"/>
                    <a:cs typeface="Times New Roman" panose="02020603050405020304" pitchFamily="18" charset="0"/>
                  </a:rPr>
                  <a:t>千戸</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46" name="テキスト ボックス 2"/>
              <p:cNvSpPr txBox="1">
                <a:spLocks noChangeArrowheads="1"/>
              </p:cNvSpPr>
              <p:nvPr/>
            </p:nvSpPr>
            <p:spPr bwMode="auto">
              <a:xfrm>
                <a:off x="3821502" y="4264995"/>
                <a:ext cx="1207135" cy="249555"/>
              </a:xfrm>
              <a:prstGeom prst="rect">
                <a:avLst/>
              </a:prstGeom>
              <a:solidFill>
                <a:schemeClr val="bg1"/>
              </a:solidFill>
              <a:ln w="6350">
                <a:solidFill>
                  <a:schemeClr val="accent6">
                    <a:lumMod val="50000"/>
                  </a:schemeClr>
                </a:solidFill>
                <a:miter lim="800000"/>
                <a:headEnd/>
                <a:tailEnd/>
              </a:ln>
            </p:spPr>
            <p:txBody>
              <a:bodyPr rot="0" vert="horz" wrap="square" lIns="0" tIns="0" rIns="0" bIns="0" anchor="t" anchorCtr="0">
                <a:noAutofit/>
              </a:bodyPr>
              <a:lstStyle/>
              <a:p>
                <a:pPr algn="ctr">
                  <a:spcAft>
                    <a:spcPts val="0"/>
                  </a:spcAft>
                </a:pPr>
                <a:r>
                  <a:rPr lang="ja-JP" sz="900" b="1" kern="100">
                    <a:solidFill>
                      <a:srgbClr val="385623"/>
                    </a:solidFill>
                    <a:effectLst/>
                    <a:latin typeface="游明朝" panose="02020400000000000000" pitchFamily="18" charset="-128"/>
                    <a:ea typeface="HGPｺﾞｼｯｸM" panose="020B0600000000000000" pitchFamily="50" charset="-128"/>
                    <a:cs typeface="Times New Roman" panose="02020603050405020304" pitchFamily="18" charset="0"/>
                  </a:rPr>
                  <a:t>借家　</a:t>
                </a:r>
                <a:r>
                  <a:rPr lang="en-US" sz="900" b="1" kern="100">
                    <a:solidFill>
                      <a:srgbClr val="385623"/>
                    </a:solidFill>
                    <a:effectLst/>
                    <a:latin typeface="游明朝" panose="02020400000000000000" pitchFamily="18" charset="-128"/>
                    <a:ea typeface="HGPｺﾞｼｯｸM" panose="020B0600000000000000" pitchFamily="50" charset="-128"/>
                    <a:cs typeface="Times New Roman" panose="02020603050405020304" pitchFamily="18" charset="0"/>
                  </a:rPr>
                  <a:t>72</a:t>
                </a:r>
                <a:r>
                  <a:rPr lang="ja-JP" sz="900" b="1" kern="100">
                    <a:solidFill>
                      <a:srgbClr val="385623"/>
                    </a:solidFill>
                    <a:effectLst/>
                    <a:latin typeface="游明朝" panose="02020400000000000000" pitchFamily="18" charset="-128"/>
                    <a:ea typeface="HGPｺﾞｼｯｸM" panose="020B0600000000000000" pitchFamily="50" charset="-128"/>
                    <a:cs typeface="Times New Roman" panose="02020603050405020304" pitchFamily="18" charset="0"/>
                  </a:rPr>
                  <a:t>百万㎡</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47" name="テキスト ボックス 2"/>
              <p:cNvSpPr txBox="1">
                <a:spLocks noChangeArrowheads="1"/>
              </p:cNvSpPr>
              <p:nvPr/>
            </p:nvSpPr>
            <p:spPr bwMode="auto">
              <a:xfrm>
                <a:off x="1026544" y="3919938"/>
                <a:ext cx="1207135" cy="249555"/>
              </a:xfrm>
              <a:prstGeom prst="rect">
                <a:avLst/>
              </a:prstGeom>
              <a:solidFill>
                <a:schemeClr val="bg1"/>
              </a:solidFill>
              <a:ln w="6350">
                <a:noFill/>
                <a:miter lim="800000"/>
                <a:headEnd/>
                <a:tailEnd/>
              </a:ln>
            </p:spPr>
            <p:txBody>
              <a:bodyPr rot="0" vert="horz" wrap="square" lIns="0" tIns="0" rIns="0" bIns="0" anchor="t" anchorCtr="0">
                <a:noAutofit/>
              </a:bodyPr>
              <a:lstStyle/>
              <a:p>
                <a:pPr algn="ctr">
                  <a:spcAft>
                    <a:spcPts val="0"/>
                  </a:spcAft>
                </a:pPr>
                <a:r>
                  <a:rPr lang="en-US" sz="1000" b="1" kern="100">
                    <a:solidFill>
                      <a:srgbClr val="1F3864"/>
                    </a:solidFill>
                    <a:effectLst/>
                    <a:latin typeface="HGPｺﾞｼｯｸM" panose="020B0600000000000000" pitchFamily="50" charset="-128"/>
                    <a:ea typeface="游明朝" panose="02020400000000000000" pitchFamily="18" charset="-128"/>
                    <a:cs typeface="Times New Roman" panose="02020603050405020304" pitchFamily="18" charset="0"/>
                  </a:rPr>
                  <a:t>54.7</a:t>
                </a:r>
                <a:r>
                  <a:rPr lang="ja-JP" sz="1000" b="1" kern="100">
                    <a:solidFill>
                      <a:srgbClr val="1F3864"/>
                    </a:solidFill>
                    <a:effectLst/>
                    <a:latin typeface="游明朝" panose="02020400000000000000" pitchFamily="18" charset="-128"/>
                    <a:ea typeface="HGPｺﾞｼｯｸM" panose="020B0600000000000000" pitchFamily="50" charset="-128"/>
                    <a:cs typeface="Times New Roman" panose="02020603050405020304" pitchFamily="18" charset="0"/>
                  </a:rPr>
                  <a:t>％</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48" name="テキスト ボックス 2"/>
              <p:cNvSpPr txBox="1">
                <a:spLocks noChangeArrowheads="1"/>
              </p:cNvSpPr>
              <p:nvPr/>
            </p:nvSpPr>
            <p:spPr bwMode="auto">
              <a:xfrm>
                <a:off x="1026544" y="4532413"/>
                <a:ext cx="1207135" cy="249555"/>
              </a:xfrm>
              <a:prstGeom prst="rect">
                <a:avLst/>
              </a:prstGeom>
              <a:solidFill>
                <a:schemeClr val="bg1"/>
              </a:solidFill>
              <a:ln w="6350">
                <a:noFill/>
                <a:miter lim="800000"/>
                <a:headEnd/>
                <a:tailEnd/>
              </a:ln>
            </p:spPr>
            <p:txBody>
              <a:bodyPr rot="0" vert="horz" wrap="square" lIns="0" tIns="0" rIns="0" bIns="0" anchor="t" anchorCtr="0">
                <a:noAutofit/>
              </a:bodyPr>
              <a:lstStyle/>
              <a:p>
                <a:pPr algn="ctr">
                  <a:spcAft>
                    <a:spcPts val="0"/>
                  </a:spcAft>
                </a:pPr>
                <a:r>
                  <a:rPr lang="en-US" sz="1000" b="1" kern="100">
                    <a:solidFill>
                      <a:srgbClr val="385623"/>
                    </a:solidFill>
                    <a:effectLst/>
                    <a:latin typeface="HGPｺﾞｼｯｸM" panose="020B0600000000000000" pitchFamily="50" charset="-128"/>
                    <a:ea typeface="游明朝" panose="02020400000000000000" pitchFamily="18" charset="-128"/>
                    <a:cs typeface="Times New Roman" panose="02020603050405020304" pitchFamily="18" charset="0"/>
                  </a:rPr>
                  <a:t>72.4</a:t>
                </a:r>
                <a:r>
                  <a:rPr lang="ja-JP" sz="1000" b="1" kern="100">
                    <a:solidFill>
                      <a:srgbClr val="385623"/>
                    </a:solidFill>
                    <a:effectLst/>
                    <a:latin typeface="游明朝" panose="02020400000000000000" pitchFamily="18" charset="-128"/>
                    <a:ea typeface="HGPｺﾞｼｯｸM" panose="020B0600000000000000" pitchFamily="50" charset="-128"/>
                    <a:cs typeface="Times New Roman" panose="02020603050405020304" pitchFamily="18" charset="0"/>
                  </a:rPr>
                  <a:t>％</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49" name="テキスト ボックス 2"/>
              <p:cNvSpPr txBox="1">
                <a:spLocks noChangeArrowheads="1"/>
              </p:cNvSpPr>
              <p:nvPr/>
            </p:nvSpPr>
            <p:spPr bwMode="auto">
              <a:xfrm>
                <a:off x="3821502" y="3919938"/>
                <a:ext cx="1207135" cy="249555"/>
              </a:xfrm>
              <a:prstGeom prst="rect">
                <a:avLst/>
              </a:prstGeom>
              <a:solidFill>
                <a:schemeClr val="bg1"/>
              </a:solidFill>
              <a:ln w="6350">
                <a:noFill/>
                <a:miter lim="800000"/>
                <a:headEnd/>
                <a:tailEnd/>
              </a:ln>
            </p:spPr>
            <p:txBody>
              <a:bodyPr rot="0" vert="horz" wrap="square" lIns="0" tIns="0" rIns="0" bIns="0" anchor="t" anchorCtr="0">
                <a:noAutofit/>
              </a:bodyPr>
              <a:lstStyle/>
              <a:p>
                <a:pPr algn="ctr">
                  <a:spcAft>
                    <a:spcPts val="0"/>
                  </a:spcAft>
                </a:pPr>
                <a:r>
                  <a:rPr lang="en-US" sz="1000" b="1" kern="100">
                    <a:solidFill>
                      <a:srgbClr val="1F3864"/>
                    </a:solidFill>
                    <a:effectLst/>
                    <a:latin typeface="HGPｺﾞｼｯｸM" panose="020B0600000000000000" pitchFamily="50" charset="-128"/>
                    <a:ea typeface="游明朝" panose="02020400000000000000" pitchFamily="18" charset="-128"/>
                    <a:cs typeface="Times New Roman" panose="02020603050405020304" pitchFamily="18" charset="0"/>
                  </a:rPr>
                  <a:t>41.2</a:t>
                </a:r>
                <a:r>
                  <a:rPr lang="ja-JP" sz="1000" b="1" kern="100">
                    <a:solidFill>
                      <a:srgbClr val="1F3864"/>
                    </a:solidFill>
                    <a:effectLst/>
                    <a:latin typeface="游明朝" panose="02020400000000000000" pitchFamily="18" charset="-128"/>
                    <a:ea typeface="HGPｺﾞｼｯｸM" panose="020B0600000000000000" pitchFamily="50" charset="-128"/>
                    <a:cs typeface="Times New Roman" panose="02020603050405020304" pitchFamily="18" charset="0"/>
                  </a:rPr>
                  <a:t>％</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50" name="テキスト ボックス 2"/>
              <p:cNvSpPr txBox="1">
                <a:spLocks noChangeArrowheads="1"/>
              </p:cNvSpPr>
              <p:nvPr/>
            </p:nvSpPr>
            <p:spPr bwMode="auto">
              <a:xfrm>
                <a:off x="3821502" y="4532413"/>
                <a:ext cx="1207135" cy="249555"/>
              </a:xfrm>
              <a:prstGeom prst="rect">
                <a:avLst/>
              </a:prstGeom>
              <a:solidFill>
                <a:schemeClr val="bg1"/>
              </a:solidFill>
              <a:ln w="6350">
                <a:noFill/>
                <a:miter lim="800000"/>
                <a:headEnd/>
                <a:tailEnd/>
              </a:ln>
            </p:spPr>
            <p:txBody>
              <a:bodyPr rot="0" vert="horz" wrap="square" lIns="0" tIns="0" rIns="0" bIns="0" anchor="t" anchorCtr="0">
                <a:noAutofit/>
              </a:bodyPr>
              <a:lstStyle/>
              <a:p>
                <a:pPr algn="ctr">
                  <a:spcAft>
                    <a:spcPts val="0"/>
                  </a:spcAft>
                </a:pPr>
                <a:r>
                  <a:rPr lang="en-US" sz="1000" b="1" kern="100">
                    <a:solidFill>
                      <a:srgbClr val="385623"/>
                    </a:solidFill>
                    <a:effectLst/>
                    <a:latin typeface="HGPｺﾞｼｯｸM" panose="020B0600000000000000" pitchFamily="50" charset="-128"/>
                    <a:ea typeface="游明朝" panose="02020400000000000000" pitchFamily="18" charset="-128"/>
                    <a:cs typeface="Times New Roman" panose="02020603050405020304" pitchFamily="18" charset="0"/>
                  </a:rPr>
                  <a:t>23.5</a:t>
                </a:r>
                <a:r>
                  <a:rPr lang="ja-JP" sz="1000" b="1" kern="100">
                    <a:solidFill>
                      <a:srgbClr val="385623"/>
                    </a:solidFill>
                    <a:effectLst/>
                    <a:latin typeface="游明朝" panose="02020400000000000000" pitchFamily="18" charset="-128"/>
                    <a:ea typeface="HGPｺﾞｼｯｸM" panose="020B0600000000000000" pitchFamily="50" charset="-128"/>
                    <a:cs typeface="Times New Roman" panose="02020603050405020304" pitchFamily="18" charset="0"/>
                  </a:rPr>
                  <a:t>％</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51" name="テキスト ボックス 2"/>
              <p:cNvSpPr txBox="1">
                <a:spLocks noChangeArrowheads="1"/>
              </p:cNvSpPr>
              <p:nvPr/>
            </p:nvSpPr>
            <p:spPr bwMode="auto">
              <a:xfrm>
                <a:off x="2432649" y="3643893"/>
                <a:ext cx="1207135" cy="249555"/>
              </a:xfrm>
              <a:prstGeom prst="rect">
                <a:avLst/>
              </a:prstGeom>
              <a:solidFill>
                <a:schemeClr val="accent1">
                  <a:lumMod val="20000"/>
                  <a:lumOff val="80000"/>
                </a:schemeClr>
              </a:solidFill>
              <a:ln w="19050">
                <a:solidFill>
                  <a:schemeClr val="accent1">
                    <a:lumMod val="50000"/>
                  </a:schemeClr>
                </a:solidFill>
                <a:miter lim="800000"/>
                <a:headEnd/>
                <a:tailEnd/>
              </a:ln>
            </p:spPr>
            <p:txBody>
              <a:bodyPr rot="0" vert="horz" wrap="square" lIns="0" tIns="0" rIns="0" bIns="0" anchor="t" anchorCtr="0">
                <a:noAutofit/>
              </a:bodyPr>
              <a:lstStyle/>
              <a:p>
                <a:pPr algn="ctr">
                  <a:spcAft>
                    <a:spcPts val="0"/>
                  </a:spcAft>
                </a:pPr>
                <a:r>
                  <a:rPr lang="ja-JP" sz="900" b="1" kern="100">
                    <a:effectLst/>
                    <a:latin typeface="游明朝" panose="02020400000000000000" pitchFamily="18" charset="-128"/>
                    <a:ea typeface="HGPｺﾞｼｯｸM" panose="020B0600000000000000" pitchFamily="50" charset="-128"/>
                    <a:cs typeface="Times New Roman" panose="02020603050405020304" pitchFamily="18" charset="0"/>
                  </a:rPr>
                  <a:t>持家：借家＝５：４</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52" name="テキスト ボックス 2"/>
              <p:cNvSpPr txBox="1">
                <a:spLocks noChangeArrowheads="1"/>
              </p:cNvSpPr>
              <p:nvPr/>
            </p:nvSpPr>
            <p:spPr bwMode="auto">
              <a:xfrm>
                <a:off x="2432649" y="4256368"/>
                <a:ext cx="1207135" cy="249555"/>
              </a:xfrm>
              <a:prstGeom prst="rect">
                <a:avLst/>
              </a:prstGeom>
              <a:solidFill>
                <a:schemeClr val="accent6">
                  <a:lumMod val="20000"/>
                  <a:lumOff val="80000"/>
                </a:schemeClr>
              </a:solidFill>
              <a:ln w="19050">
                <a:solidFill>
                  <a:schemeClr val="accent6">
                    <a:lumMod val="50000"/>
                  </a:schemeClr>
                </a:solidFill>
                <a:miter lim="800000"/>
                <a:headEnd/>
                <a:tailEnd/>
              </a:ln>
            </p:spPr>
            <p:txBody>
              <a:bodyPr rot="0" vert="horz" wrap="square" lIns="0" tIns="0" rIns="0" bIns="0" anchor="t" anchorCtr="0">
                <a:noAutofit/>
              </a:bodyPr>
              <a:lstStyle/>
              <a:p>
                <a:pPr algn="ctr">
                  <a:spcAft>
                    <a:spcPts val="0"/>
                  </a:spcAft>
                </a:pPr>
                <a:r>
                  <a:rPr lang="ja-JP" sz="900" b="1" kern="100">
                    <a:effectLst/>
                    <a:latin typeface="游明朝" panose="02020400000000000000" pitchFamily="18" charset="-128"/>
                    <a:ea typeface="HGPｺﾞｼｯｸM" panose="020B0600000000000000" pitchFamily="50" charset="-128"/>
                    <a:cs typeface="Times New Roman" panose="02020603050405020304" pitchFamily="18" charset="0"/>
                  </a:rPr>
                  <a:t>持家：借家＝７：２</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53" name="左中かっこ 52"/>
              <p:cNvSpPr/>
              <p:nvPr/>
            </p:nvSpPr>
            <p:spPr>
              <a:xfrm rot="16200000">
                <a:off x="1519118" y="1739761"/>
                <a:ext cx="212090" cy="3215005"/>
              </a:xfrm>
              <a:prstGeom prst="leftBrace">
                <a:avLst>
                  <a:gd name="adj1" fmla="val 40989"/>
                  <a:gd name="adj2" fmla="val 50000"/>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54" name="左中かっこ 53"/>
              <p:cNvSpPr/>
              <p:nvPr/>
            </p:nvSpPr>
            <p:spPr>
              <a:xfrm rot="16200000">
                <a:off x="4234666" y="2255573"/>
                <a:ext cx="212090" cy="2172335"/>
              </a:xfrm>
              <a:prstGeom prst="leftBrace">
                <a:avLst>
                  <a:gd name="adj1" fmla="val 34458"/>
                  <a:gd name="adj2" fmla="val 50000"/>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sp>
          <p:nvSpPr>
            <p:cNvPr id="11" name="テキスト ボックス 2"/>
            <p:cNvSpPr txBox="1">
              <a:spLocks noChangeArrowheads="1"/>
            </p:cNvSpPr>
            <p:nvPr/>
          </p:nvSpPr>
          <p:spPr bwMode="auto">
            <a:xfrm>
              <a:off x="0" y="0"/>
              <a:ext cx="742947" cy="158745"/>
            </a:xfrm>
            <a:prstGeom prst="rect">
              <a:avLst/>
            </a:prstGeom>
            <a:noFill/>
            <a:ln w="6350">
              <a:noFill/>
              <a:miter lim="800000"/>
              <a:headEnd/>
              <a:tailEnd/>
            </a:ln>
          </p:spPr>
          <p:txBody>
            <a:bodyPr rot="0" vert="horz" wrap="square" lIns="0" tIns="0" rIns="0" bIns="0" anchor="t" anchorCtr="0">
              <a:spAutoFit/>
            </a:bodyPr>
            <a:lstStyle/>
            <a:p>
              <a:pPr algn="ctr">
                <a:lnSpc>
                  <a:spcPts val="1200"/>
                </a:lnSpc>
                <a:spcAft>
                  <a:spcPts val="0"/>
                </a:spcAft>
              </a:pPr>
              <a:r>
                <a:rPr lang="en-US" sz="900" kern="100">
                  <a:effectLst/>
                  <a:latin typeface="HGPｺﾞｼｯｸM" panose="020B0600000000000000" pitchFamily="50" charset="-128"/>
                  <a:ea typeface="游明朝" panose="02020400000000000000" pitchFamily="18" charset="-128"/>
                  <a:cs typeface="Times New Roman" panose="02020603050405020304" pitchFamily="18" charset="0"/>
                </a:rPr>
                <a:t>1</a:t>
              </a:r>
              <a:r>
                <a:rPr lang="ja-JP" sz="900" kern="100">
                  <a:effectLst/>
                  <a:latin typeface="游明朝" panose="02020400000000000000" pitchFamily="18" charset="-128"/>
                  <a:ea typeface="HGPｺﾞｼｯｸM" panose="020B0600000000000000" pitchFamily="50" charset="-128"/>
                  <a:cs typeface="Times New Roman" panose="02020603050405020304" pitchFamily="18" charset="0"/>
                </a:rPr>
                <a:t>住宅当たり㎡</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12" name="テキスト ボックス 2"/>
            <p:cNvSpPr txBox="1">
              <a:spLocks noChangeArrowheads="1"/>
            </p:cNvSpPr>
            <p:nvPr/>
          </p:nvSpPr>
          <p:spPr bwMode="auto">
            <a:xfrm>
              <a:off x="5305245" y="2449902"/>
              <a:ext cx="742947" cy="158745"/>
            </a:xfrm>
            <a:prstGeom prst="rect">
              <a:avLst/>
            </a:prstGeom>
            <a:noFill/>
            <a:ln w="6350">
              <a:noFill/>
              <a:miter lim="800000"/>
              <a:headEnd/>
              <a:tailEnd/>
            </a:ln>
          </p:spPr>
          <p:txBody>
            <a:bodyPr rot="0" vert="horz" wrap="square" lIns="0" tIns="0" rIns="0" bIns="0" anchor="t" anchorCtr="0">
              <a:spAutoFit/>
            </a:bodyPr>
            <a:lstStyle/>
            <a:p>
              <a:pPr algn="ctr">
                <a:lnSpc>
                  <a:spcPts val="1200"/>
                </a:lnSpc>
                <a:spcAft>
                  <a:spcPts val="0"/>
                </a:spcAft>
              </a:pPr>
              <a:r>
                <a:rPr lang="ja-JP" sz="900" kern="100">
                  <a:effectLst/>
                  <a:latin typeface="游明朝" panose="02020400000000000000" pitchFamily="18" charset="-128"/>
                  <a:ea typeface="HGPｺﾞｼｯｸM" panose="020B0600000000000000" pitchFamily="50" charset="-128"/>
                  <a:cs typeface="Times New Roman" panose="02020603050405020304" pitchFamily="18" charset="0"/>
                </a:rPr>
                <a:t>ストックシェア</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grpSp>
      <p:sp>
        <p:nvSpPr>
          <p:cNvPr id="66" name="正方形/長方形 65"/>
          <p:cNvSpPr/>
          <p:nvPr/>
        </p:nvSpPr>
        <p:spPr>
          <a:xfrm>
            <a:off x="7164288" y="44624"/>
            <a:ext cx="1872208" cy="2612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kumimoji="1" lang="en-US" altLang="ja-JP" sz="1400" dirty="0" smtClean="0">
                <a:solidFill>
                  <a:schemeClr val="tx1"/>
                </a:solidFill>
              </a:rPr>
              <a:t>4</a:t>
            </a:r>
            <a:r>
              <a:rPr kumimoji="1" lang="ja-JP" altLang="en-US" sz="1400" dirty="0" smtClean="0">
                <a:solidFill>
                  <a:schemeClr val="tx1"/>
                </a:solidFill>
              </a:rPr>
              <a:t>回部会</a:t>
            </a:r>
            <a:r>
              <a:rPr lang="ja-JP" altLang="en-US" sz="1400" dirty="0">
                <a:solidFill>
                  <a:schemeClr val="tx1"/>
                </a:solidFill>
              </a:rPr>
              <a:t>追加</a:t>
            </a:r>
            <a:r>
              <a:rPr kumimoji="1" lang="ja-JP" altLang="en-US" sz="1400" dirty="0" smtClean="0">
                <a:solidFill>
                  <a:schemeClr val="tx1"/>
                </a:solidFill>
              </a:rPr>
              <a:t>資料</a:t>
            </a:r>
            <a:endParaRPr kumimoji="1" lang="ja-JP" altLang="en-US" sz="1400" dirty="0">
              <a:solidFill>
                <a:schemeClr val="tx1"/>
              </a:solidFill>
            </a:endParaRPr>
          </a:p>
        </p:txBody>
      </p:sp>
    </p:spTree>
    <p:extLst>
      <p:ext uri="{BB962C8B-B14F-4D97-AF65-F5344CB8AC3E}">
        <p14:creationId xmlns:p14="http://schemas.microsoft.com/office/powerpoint/2010/main" val="41095606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1"/>
            <a:ext cx="9144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既存</a:t>
            </a:r>
            <a:r>
              <a:rPr lang="ja-JP" altLang="en-US"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住宅流通量（一戸建・共同建）の</a:t>
            </a:r>
            <a:r>
              <a:rPr lang="ja-JP" altLang="en-US" sz="20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推移</a:t>
            </a:r>
            <a:endParaRPr lang="ja-JP" altLang="en-US"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スライド番号プレースホルダー 1"/>
          <p:cNvSpPr>
            <a:spLocks noGrp="1"/>
          </p:cNvSpPr>
          <p:nvPr>
            <p:ph type="sldNum" sz="quarter" idx="12"/>
          </p:nvPr>
        </p:nvSpPr>
        <p:spPr>
          <a:xfrm>
            <a:off x="8319084" y="6517783"/>
            <a:ext cx="824916" cy="352220"/>
          </a:xfrm>
        </p:spPr>
        <p:txBody>
          <a:bodyPr/>
          <a:lstStyle/>
          <a:p>
            <a:fld id="{BEBE85B1-8F12-4F7B-A383-E6CF6791D3DF}" type="slidenum">
              <a:rPr kumimoji="1" lang="ja-JP" altLang="en-US" sz="1600" smtClean="0">
                <a:solidFill>
                  <a:schemeClr val="tx1"/>
                </a:solidFill>
              </a:rPr>
              <a:t>16</a:t>
            </a:fld>
            <a:endParaRPr kumimoji="1" lang="ja-JP" altLang="en-US" sz="1600" dirty="0">
              <a:solidFill>
                <a:schemeClr val="tx1"/>
              </a:solidFill>
            </a:endParaRPr>
          </a:p>
        </p:txBody>
      </p:sp>
      <p:sp>
        <p:nvSpPr>
          <p:cNvPr id="3" name="正方形/長方形 2"/>
          <p:cNvSpPr/>
          <p:nvPr/>
        </p:nvSpPr>
        <p:spPr>
          <a:xfrm>
            <a:off x="179592" y="620688"/>
            <a:ext cx="8784896" cy="387414"/>
          </a:xfrm>
          <a:prstGeom prst="rect">
            <a:avLst/>
          </a:prstGeom>
          <a:ln cmpd="sng">
            <a:solidFill>
              <a:schemeClr val="tx1"/>
            </a:solidFill>
          </a:ln>
        </p:spPr>
        <p:txBody>
          <a:bodyPr wrap="square">
            <a:spAutoFit/>
          </a:bodyPr>
          <a:lstStyle/>
          <a:p>
            <a:pPr marL="274638" lvl="0" indent="-274638">
              <a:lnSpc>
                <a:spcPct val="120000"/>
              </a:lnSpc>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○既存住宅の流通量は増加傾向にあり、特に共同住宅の流通量が増加している。</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
          <p:cNvSpPr txBox="1"/>
          <p:nvPr/>
        </p:nvSpPr>
        <p:spPr>
          <a:xfrm>
            <a:off x="4929372" y="6583162"/>
            <a:ext cx="4035116" cy="33265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資料</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年住宅・土地統計調査」（総務省）より府作成</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7" name="図 6"/>
          <p:cNvPicPr/>
          <p:nvPr/>
        </p:nvPicPr>
        <p:blipFill>
          <a:blip r:embed="rId3">
            <a:extLst>
              <a:ext uri="{28A0092B-C50C-407E-A947-70E740481C1C}">
                <a14:useLocalDpi xmlns:a14="http://schemas.microsoft.com/office/drawing/2010/main" val="0"/>
              </a:ext>
            </a:extLst>
          </a:blip>
          <a:srcRect/>
          <a:stretch>
            <a:fillRect/>
          </a:stretch>
        </p:blipFill>
        <p:spPr bwMode="auto">
          <a:xfrm>
            <a:off x="467544" y="1196789"/>
            <a:ext cx="7743020" cy="5070603"/>
          </a:xfrm>
          <a:prstGeom prst="rect">
            <a:avLst/>
          </a:prstGeom>
          <a:noFill/>
          <a:ln>
            <a:noFill/>
          </a:ln>
        </p:spPr>
      </p:pic>
      <p:sp>
        <p:nvSpPr>
          <p:cNvPr id="8" name="正方形/長方形 7"/>
          <p:cNvSpPr/>
          <p:nvPr/>
        </p:nvSpPr>
        <p:spPr>
          <a:xfrm>
            <a:off x="7164288" y="44624"/>
            <a:ext cx="1872208" cy="2612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kumimoji="1" lang="en-US" altLang="ja-JP" sz="1400" dirty="0" smtClean="0">
                <a:solidFill>
                  <a:schemeClr val="tx1"/>
                </a:solidFill>
              </a:rPr>
              <a:t>4</a:t>
            </a:r>
            <a:r>
              <a:rPr kumimoji="1" lang="ja-JP" altLang="en-US" sz="1400" dirty="0" smtClean="0">
                <a:solidFill>
                  <a:schemeClr val="tx1"/>
                </a:solidFill>
              </a:rPr>
              <a:t>回部会</a:t>
            </a:r>
            <a:r>
              <a:rPr lang="ja-JP" altLang="en-US" sz="1400" dirty="0">
                <a:solidFill>
                  <a:schemeClr val="tx1"/>
                </a:solidFill>
              </a:rPr>
              <a:t>追加</a:t>
            </a:r>
            <a:r>
              <a:rPr kumimoji="1" lang="ja-JP" altLang="en-US" sz="1400" dirty="0" smtClean="0">
                <a:solidFill>
                  <a:schemeClr val="tx1"/>
                </a:solidFill>
              </a:rPr>
              <a:t>資料</a:t>
            </a:r>
            <a:endParaRPr kumimoji="1" lang="ja-JP" altLang="en-US" sz="1400" dirty="0">
              <a:solidFill>
                <a:schemeClr val="tx1"/>
              </a:solidFill>
            </a:endParaRPr>
          </a:p>
        </p:txBody>
      </p:sp>
    </p:spTree>
    <p:extLst>
      <p:ext uri="{BB962C8B-B14F-4D97-AF65-F5344CB8AC3E}">
        <p14:creationId xmlns:p14="http://schemas.microsoft.com/office/powerpoint/2010/main" val="4843743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1"/>
            <a:ext cx="9144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民間賃貸住宅の１か月あたりの家賃</a:t>
            </a:r>
            <a:r>
              <a:rPr lang="ja-JP" altLang="en-US" sz="20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推移</a:t>
            </a:r>
          </a:p>
        </p:txBody>
      </p:sp>
      <p:sp>
        <p:nvSpPr>
          <p:cNvPr id="6" name="スライド番号プレースホルダー 1"/>
          <p:cNvSpPr>
            <a:spLocks noGrp="1"/>
          </p:cNvSpPr>
          <p:nvPr>
            <p:ph type="sldNum" sz="quarter" idx="12"/>
          </p:nvPr>
        </p:nvSpPr>
        <p:spPr>
          <a:xfrm>
            <a:off x="8319084" y="6517783"/>
            <a:ext cx="824916" cy="352220"/>
          </a:xfrm>
        </p:spPr>
        <p:txBody>
          <a:bodyPr/>
          <a:lstStyle/>
          <a:p>
            <a:fld id="{BEBE85B1-8F12-4F7B-A383-E6CF6791D3DF}" type="slidenum">
              <a:rPr kumimoji="1" lang="ja-JP" altLang="en-US" sz="1600" smtClean="0">
                <a:solidFill>
                  <a:schemeClr val="tx1"/>
                </a:solidFill>
              </a:rPr>
              <a:t>17</a:t>
            </a:fld>
            <a:endParaRPr kumimoji="1" lang="ja-JP" altLang="en-US" sz="1600" dirty="0">
              <a:solidFill>
                <a:schemeClr val="tx1"/>
              </a:solidFill>
            </a:endParaRPr>
          </a:p>
        </p:txBody>
      </p:sp>
      <p:sp>
        <p:nvSpPr>
          <p:cNvPr id="3" name="正方形/長方形 2"/>
          <p:cNvSpPr/>
          <p:nvPr/>
        </p:nvSpPr>
        <p:spPr>
          <a:xfrm>
            <a:off x="179592" y="620688"/>
            <a:ext cx="8784896" cy="1089529"/>
          </a:xfrm>
          <a:prstGeom prst="rect">
            <a:avLst/>
          </a:prstGeom>
          <a:ln cmpd="sng">
            <a:solidFill>
              <a:schemeClr val="tx1"/>
            </a:solidFill>
          </a:ln>
        </p:spPr>
        <p:txBody>
          <a:bodyPr wrap="square">
            <a:spAutoFit/>
          </a:bodyPr>
          <a:lstStyle/>
          <a:p>
            <a:pPr marL="274638" lvl="0" indent="-274638">
              <a:lnSpc>
                <a:spcPct val="120000"/>
              </a:lnSpc>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○民間賃貸住宅の１か月あたりの家賃について、平成</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25</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年と平成</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年の変化を見た場合、</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万円台が増加傾向にあり、平成</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には最も多い家賃帯が</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万円台から</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万円台にシフトしている。</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
          <p:cNvSpPr txBox="1"/>
          <p:nvPr/>
        </p:nvSpPr>
        <p:spPr>
          <a:xfrm>
            <a:off x="4929372" y="6583162"/>
            <a:ext cx="4035116" cy="33265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資料</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年住宅・土地統計調査」（総務省）より府作成</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7164288" y="44624"/>
            <a:ext cx="1872208" cy="2612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kumimoji="1" lang="en-US" altLang="ja-JP" sz="1400" dirty="0" smtClean="0">
                <a:solidFill>
                  <a:schemeClr val="tx1"/>
                </a:solidFill>
              </a:rPr>
              <a:t>4</a:t>
            </a:r>
            <a:r>
              <a:rPr kumimoji="1" lang="ja-JP" altLang="en-US" sz="1400" dirty="0" smtClean="0">
                <a:solidFill>
                  <a:schemeClr val="tx1"/>
                </a:solidFill>
              </a:rPr>
              <a:t>回部会</a:t>
            </a:r>
            <a:r>
              <a:rPr lang="ja-JP" altLang="en-US" sz="1400" dirty="0">
                <a:solidFill>
                  <a:schemeClr val="tx1"/>
                </a:solidFill>
              </a:rPr>
              <a:t>追加</a:t>
            </a:r>
            <a:r>
              <a:rPr kumimoji="1" lang="ja-JP" altLang="en-US" sz="1400" dirty="0" smtClean="0">
                <a:solidFill>
                  <a:schemeClr val="tx1"/>
                </a:solidFill>
              </a:rPr>
              <a:t>資料</a:t>
            </a:r>
            <a:endParaRPr kumimoji="1" lang="ja-JP" altLang="en-US" sz="1400" dirty="0">
              <a:solidFill>
                <a:schemeClr val="tx1"/>
              </a:solidFill>
            </a:endParaRPr>
          </a:p>
        </p:txBody>
      </p:sp>
      <p:grpSp>
        <p:nvGrpSpPr>
          <p:cNvPr id="9" name="グループ化 8">
            <a:extLst>
              <a:ext uri="{FF2B5EF4-FFF2-40B4-BE49-F238E27FC236}">
                <a16:creationId xmlns:a16="http://schemas.microsoft.com/office/drawing/2014/main" id="{9B44D839-6615-40B9-8A43-1C1BE4EDE28C}"/>
              </a:ext>
            </a:extLst>
          </p:cNvPr>
          <p:cNvGrpSpPr/>
          <p:nvPr/>
        </p:nvGrpSpPr>
        <p:grpSpPr>
          <a:xfrm>
            <a:off x="395536" y="1967082"/>
            <a:ext cx="8427746" cy="4308864"/>
            <a:chOff x="252413" y="284937"/>
            <a:chExt cx="9191625" cy="5381626"/>
          </a:xfrm>
        </p:grpSpPr>
        <p:graphicFrame>
          <p:nvGraphicFramePr>
            <p:cNvPr id="10" name="グラフ 9">
              <a:extLst>
                <a:ext uri="{FF2B5EF4-FFF2-40B4-BE49-F238E27FC236}">
                  <a16:creationId xmlns:a16="http://schemas.microsoft.com/office/drawing/2014/main" id="{34C271C0-5A42-4A32-ADFB-6AFE6CDF7FF0}"/>
                </a:ext>
              </a:extLst>
            </p:cNvPr>
            <p:cNvGraphicFramePr>
              <a:graphicFrameLocks/>
            </p:cNvGraphicFramePr>
            <p:nvPr>
              <p:extLst>
                <p:ext uri="{D42A27DB-BD31-4B8C-83A1-F6EECF244321}">
                  <p14:modId xmlns:p14="http://schemas.microsoft.com/office/powerpoint/2010/main" val="728562290"/>
                </p:ext>
              </p:extLst>
            </p:nvPr>
          </p:nvGraphicFramePr>
          <p:xfrm>
            <a:off x="252413" y="284937"/>
            <a:ext cx="9191625" cy="5381626"/>
          </p:xfrm>
          <a:graphic>
            <a:graphicData uri="http://schemas.openxmlformats.org/drawingml/2006/chart">
              <c:chart xmlns:c="http://schemas.openxmlformats.org/drawingml/2006/chart" xmlns:r="http://schemas.openxmlformats.org/officeDocument/2006/relationships" r:id="rId3"/>
            </a:graphicData>
          </a:graphic>
        </p:graphicFrame>
        <p:cxnSp>
          <p:nvCxnSpPr>
            <p:cNvPr id="12" name="直線矢印コネクタ 11">
              <a:extLst>
                <a:ext uri="{FF2B5EF4-FFF2-40B4-BE49-F238E27FC236}">
                  <a16:creationId xmlns:a16="http://schemas.microsoft.com/office/drawing/2014/main" id="{B540443A-91A4-442B-92D3-1967605D62C2}"/>
                </a:ext>
              </a:extLst>
            </p:cNvPr>
            <p:cNvCxnSpPr/>
            <p:nvPr/>
          </p:nvCxnSpPr>
          <p:spPr>
            <a:xfrm flipV="1">
              <a:off x="4879390" y="377386"/>
              <a:ext cx="135015" cy="35424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2">
              <a:extLst>
                <a:ext uri="{FF2B5EF4-FFF2-40B4-BE49-F238E27FC236}">
                  <a16:creationId xmlns:a16="http://schemas.microsoft.com/office/drawing/2014/main" id="{93401B60-A81F-420A-8FFA-6DCB55E8E8F9}"/>
                </a:ext>
              </a:extLst>
            </p:cNvPr>
            <p:cNvCxnSpPr/>
            <p:nvPr/>
          </p:nvCxnSpPr>
          <p:spPr>
            <a:xfrm flipV="1">
              <a:off x="5357169" y="1520663"/>
              <a:ext cx="123825" cy="23041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852590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18</a:t>
            </a:fld>
            <a:endParaRPr kumimoji="1" lang="en-US" altLang="ja-JP" sz="1200" dirty="0">
              <a:solidFill>
                <a:schemeClr val="tx1"/>
              </a:solidFill>
              <a:latin typeface="HGSｺﾞｼｯｸM" pitchFamily="50" charset="-128"/>
              <a:ea typeface="HGSｺﾞｼｯｸM" pitchFamily="50" charset="-128"/>
            </a:endParaRPr>
          </a:p>
        </p:txBody>
      </p:sp>
      <p:sp>
        <p:nvSpPr>
          <p:cNvPr id="11" name="Rectangle 20"/>
          <p:cNvSpPr>
            <a:spLocks noChangeArrowheads="1"/>
          </p:cNvSpPr>
          <p:nvPr/>
        </p:nvSpPr>
        <p:spPr bwMode="auto">
          <a:xfrm>
            <a:off x="0" y="-27384"/>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賃貸住宅の総量</a:t>
            </a:r>
            <a:endPar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9"/>
          <p:cNvSpPr txBox="1"/>
          <p:nvPr/>
        </p:nvSpPr>
        <p:spPr>
          <a:xfrm>
            <a:off x="279000" y="429042"/>
            <a:ext cx="8586000" cy="1089529"/>
          </a:xfrm>
          <a:prstGeom prst="rect">
            <a:avLst/>
          </a:prstGeom>
          <a:no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355600" indent="-355600">
              <a:lnSpc>
                <a:spcPct val="120000"/>
              </a:lnSpc>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賃貸住宅の総量をみると、平成</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30</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年は、平成</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20</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年から約</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10</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万戸増加。</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marL="355600" indent="-355600">
              <a:lnSpc>
                <a:spcPct val="120000"/>
              </a:lnSpc>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賃貸住宅のうち、空家は</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割程度であり、近年は横ばいが続いている。</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marL="355600" indent="-355600">
              <a:lnSpc>
                <a:spcPct val="120000"/>
              </a:lnSpc>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全国と比較すると、空家率の差は</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ポイント程度であり、大きな傾向の違いはない。 </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10" name="テキスト ボックス 9"/>
          <p:cNvSpPr txBox="1"/>
          <p:nvPr/>
        </p:nvSpPr>
        <p:spPr>
          <a:xfrm>
            <a:off x="4227532" y="6551766"/>
            <a:ext cx="4626591" cy="253916"/>
          </a:xfrm>
          <a:prstGeom prst="rect">
            <a:avLst/>
          </a:prstGeom>
          <a:noFill/>
        </p:spPr>
        <p:txBody>
          <a:bodyPr wrap="square" rtlCol="0">
            <a:spAutoFit/>
          </a:bodyPr>
          <a:lstStyle/>
          <a:p>
            <a:pPr algn="r" fontAlgn="base">
              <a:spcBef>
                <a:spcPct val="50000"/>
              </a:spcBef>
              <a:spcAft>
                <a:spcPct val="0"/>
              </a:spcAft>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資料：各年「住宅・土地統計調査」（総務省統計局）を基に大阪府作成</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正方形/長方形 25"/>
          <p:cNvSpPr/>
          <p:nvPr/>
        </p:nvSpPr>
        <p:spPr>
          <a:xfrm>
            <a:off x="7243725" y="44624"/>
            <a:ext cx="1792771" cy="2649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kumimoji="1" lang="en-US" altLang="ja-JP" sz="1400" dirty="0" smtClean="0">
                <a:solidFill>
                  <a:schemeClr val="tx1"/>
                </a:solidFill>
              </a:rPr>
              <a:t>3</a:t>
            </a:r>
            <a:r>
              <a:rPr kumimoji="1" lang="ja-JP" altLang="en-US" sz="1400" dirty="0" smtClean="0">
                <a:solidFill>
                  <a:schemeClr val="tx1"/>
                </a:solidFill>
              </a:rPr>
              <a:t>回部会資料更新</a:t>
            </a:r>
            <a:endParaRPr kumimoji="1" lang="ja-JP" altLang="en-US" sz="1400" dirty="0">
              <a:solidFill>
                <a:schemeClr val="tx1"/>
              </a:solidFill>
            </a:endParaRPr>
          </a:p>
        </p:txBody>
      </p:sp>
      <p:pic>
        <p:nvPicPr>
          <p:cNvPr id="2" name="図 1"/>
          <p:cNvPicPr>
            <a:picLocks noChangeAspect="1"/>
          </p:cNvPicPr>
          <p:nvPr/>
        </p:nvPicPr>
        <p:blipFill>
          <a:blip r:embed="rId3"/>
          <a:stretch>
            <a:fillRect/>
          </a:stretch>
        </p:blipFill>
        <p:spPr>
          <a:xfrm>
            <a:off x="1090699" y="1648059"/>
            <a:ext cx="6962601" cy="4774219"/>
          </a:xfrm>
          <a:prstGeom prst="rect">
            <a:avLst/>
          </a:prstGeom>
        </p:spPr>
      </p:pic>
      <p:sp>
        <p:nvSpPr>
          <p:cNvPr id="3" name="テキスト ボックス 2"/>
          <p:cNvSpPr txBox="1"/>
          <p:nvPr/>
        </p:nvSpPr>
        <p:spPr bwMode="hidden">
          <a:xfrm>
            <a:off x="7495753" y="6172396"/>
            <a:ext cx="432048" cy="215444"/>
          </a:xfrm>
          <a:prstGeom prst="rect">
            <a:avLst/>
          </a:prstGeom>
          <a:solidFill>
            <a:schemeClr val="bg1"/>
          </a:solidFill>
        </p:spPr>
        <p:txBody>
          <a:bodyPr wrap="square" rtlCol="0">
            <a:spAutoFit/>
          </a:bodyPr>
          <a:lstStyle/>
          <a:p>
            <a:r>
              <a:rPr kumimoji="1" lang="ja-JP" altLang="en-US" sz="800" dirty="0" smtClean="0">
                <a:latin typeface="Meiryo UI" panose="020B0604030504040204" pitchFamily="50" charset="-128"/>
                <a:ea typeface="Meiryo UI" panose="020B0604030504040204" pitchFamily="50" charset="-128"/>
              </a:rPr>
              <a:t>万戸</a:t>
            </a:r>
            <a:endParaRPr kumimoji="1" lang="ja-JP" altLang="en-US" sz="800" dirty="0">
              <a:latin typeface="Meiryo UI" panose="020B0604030504040204" pitchFamily="50" charset="-128"/>
              <a:ea typeface="Meiryo UI" panose="020B0604030504040204" pitchFamily="50" charset="-128"/>
            </a:endParaRPr>
          </a:p>
        </p:txBody>
      </p:sp>
      <p:sp>
        <p:nvSpPr>
          <p:cNvPr id="9" name="テキスト ボックス 8"/>
          <p:cNvSpPr txBox="1"/>
          <p:nvPr/>
        </p:nvSpPr>
        <p:spPr bwMode="hidden">
          <a:xfrm>
            <a:off x="7478563" y="3770557"/>
            <a:ext cx="432048" cy="215444"/>
          </a:xfrm>
          <a:prstGeom prst="rect">
            <a:avLst/>
          </a:prstGeom>
          <a:solidFill>
            <a:schemeClr val="bg1"/>
          </a:solidFill>
          <a:ln>
            <a:noFill/>
          </a:ln>
        </p:spPr>
        <p:txBody>
          <a:bodyPr wrap="square" rtlCol="0">
            <a:spAutoFit/>
          </a:bodyPr>
          <a:lstStyle/>
          <a:p>
            <a:r>
              <a:rPr kumimoji="1" lang="ja-JP" altLang="en-US" sz="800" dirty="0" smtClean="0">
                <a:latin typeface="Meiryo UI" panose="020B0604030504040204" pitchFamily="50" charset="-128"/>
                <a:ea typeface="Meiryo UI" panose="020B0604030504040204" pitchFamily="50" charset="-128"/>
              </a:rPr>
              <a:t>万戸</a:t>
            </a:r>
            <a:endParaRPr kumimoji="1" lang="ja-JP" altLang="en-US" sz="8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4215122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0"/>
          <p:cNvSpPr>
            <a:spLocks noChangeArrowheads="1"/>
          </p:cNvSpPr>
          <p:nvPr/>
        </p:nvSpPr>
        <p:spPr bwMode="auto">
          <a:xfrm>
            <a:off x="0" y="-27384"/>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近畿圏における分譲ワンルームマンション供給戸数の推移</a:t>
            </a:r>
            <a:endPar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テキスト ボックス 9"/>
          <p:cNvSpPr txBox="1"/>
          <p:nvPr/>
        </p:nvSpPr>
        <p:spPr>
          <a:xfrm>
            <a:off x="279000" y="429042"/>
            <a:ext cx="8586000" cy="1089529"/>
          </a:xfrm>
          <a:prstGeom prst="rect">
            <a:avLst/>
          </a:prstGeom>
          <a:no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355600" indent="-355600">
              <a:lnSpc>
                <a:spcPct val="120000"/>
              </a:lnSpc>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○近年、近畿圏では、分譲マンション供給のうち、約</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割～</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割程度をワンルームマンションが占める。</a:t>
            </a:r>
          </a:p>
          <a:p>
            <a:pPr marL="355600" indent="-355600">
              <a:lnSpc>
                <a:spcPct val="120000"/>
              </a:lnSpc>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○この</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年程度、ワンルームマンションの供給は増加傾向にある</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6948264" y="6604084"/>
            <a:ext cx="1951946" cy="253916"/>
          </a:xfrm>
          <a:prstGeom prst="rect">
            <a:avLst/>
          </a:prstGeom>
          <a:noFill/>
        </p:spPr>
        <p:txBody>
          <a:bodyPr wrap="square" rtlCol="0">
            <a:spAutoFit/>
          </a:bodyPr>
          <a:lstStyle/>
          <a:p>
            <a:pPr algn="r" fontAlgn="base">
              <a:spcBef>
                <a:spcPct val="50000"/>
              </a:spcBef>
              <a:spcAft>
                <a:spcPct val="0"/>
              </a:spcAft>
            </a:pP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長谷工総合研究所提供資料</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6" name="グラフ 5"/>
          <p:cNvGraphicFramePr>
            <a:graphicFrameLocks/>
          </p:cNvGraphicFramePr>
          <p:nvPr>
            <p:extLst>
              <p:ext uri="{D42A27DB-BD31-4B8C-83A1-F6EECF244321}">
                <p14:modId xmlns:p14="http://schemas.microsoft.com/office/powerpoint/2010/main" val="1748078523"/>
              </p:ext>
            </p:extLst>
          </p:nvPr>
        </p:nvGraphicFramePr>
        <p:xfrm>
          <a:off x="1498408" y="2537139"/>
          <a:ext cx="6147185" cy="4348244"/>
        </p:xfrm>
        <a:graphic>
          <a:graphicData uri="http://schemas.openxmlformats.org/drawingml/2006/chart">
            <c:chart xmlns:c="http://schemas.openxmlformats.org/drawingml/2006/chart" xmlns:r="http://schemas.openxmlformats.org/officeDocument/2006/relationships" r:id="rId2"/>
          </a:graphicData>
        </a:graphic>
      </p:graphicFrame>
      <p:pic>
        <p:nvPicPr>
          <p:cNvPr id="12" name="図 11"/>
          <p:cNvPicPr>
            <a:picLocks noChangeAspect="1"/>
          </p:cNvPicPr>
          <p:nvPr/>
        </p:nvPicPr>
        <p:blipFill>
          <a:blip r:embed="rId3"/>
          <a:stretch>
            <a:fillRect/>
          </a:stretch>
        </p:blipFill>
        <p:spPr>
          <a:xfrm>
            <a:off x="900316" y="1511069"/>
            <a:ext cx="7343368" cy="1063969"/>
          </a:xfrm>
          <a:prstGeom prst="rect">
            <a:avLst/>
          </a:prstGeom>
        </p:spPr>
      </p:pic>
      <p:sp>
        <p:nvSpPr>
          <p:cNvPr id="13"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19</a:t>
            </a:fld>
            <a:endParaRPr kumimoji="1" lang="en-US" altLang="ja-JP" sz="1200" dirty="0">
              <a:solidFill>
                <a:schemeClr val="tx1"/>
              </a:solidFill>
              <a:latin typeface="HGSｺﾞｼｯｸM" pitchFamily="50" charset="-128"/>
              <a:ea typeface="HGSｺﾞｼｯｸM" pitchFamily="50" charset="-128"/>
            </a:endParaRPr>
          </a:p>
        </p:txBody>
      </p:sp>
      <p:sp>
        <p:nvSpPr>
          <p:cNvPr id="8" name="正方形/長方形 7"/>
          <p:cNvSpPr/>
          <p:nvPr/>
        </p:nvSpPr>
        <p:spPr>
          <a:xfrm>
            <a:off x="7164288" y="44624"/>
            <a:ext cx="1872208" cy="2612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kumimoji="1" lang="en-US" altLang="ja-JP" sz="1400" dirty="0" smtClean="0">
                <a:solidFill>
                  <a:schemeClr val="tx1"/>
                </a:solidFill>
              </a:rPr>
              <a:t>4</a:t>
            </a:r>
            <a:r>
              <a:rPr kumimoji="1" lang="ja-JP" altLang="en-US" sz="1400" dirty="0" smtClean="0">
                <a:solidFill>
                  <a:schemeClr val="tx1"/>
                </a:solidFill>
              </a:rPr>
              <a:t>回部会</a:t>
            </a:r>
            <a:r>
              <a:rPr lang="ja-JP" altLang="en-US" sz="1400" dirty="0">
                <a:solidFill>
                  <a:schemeClr val="tx1"/>
                </a:solidFill>
              </a:rPr>
              <a:t>追加</a:t>
            </a:r>
            <a:r>
              <a:rPr kumimoji="1" lang="ja-JP" altLang="en-US" sz="1400" dirty="0" smtClean="0">
                <a:solidFill>
                  <a:schemeClr val="tx1"/>
                </a:solidFill>
              </a:rPr>
              <a:t>資料</a:t>
            </a:r>
            <a:endParaRPr kumimoji="1" lang="ja-JP" altLang="en-US" sz="1400" dirty="0">
              <a:solidFill>
                <a:schemeClr val="tx1"/>
              </a:solidFill>
            </a:endParaRPr>
          </a:p>
        </p:txBody>
      </p:sp>
      <p:sp>
        <p:nvSpPr>
          <p:cNvPr id="2" name="正方形/長方形 1"/>
          <p:cNvSpPr/>
          <p:nvPr/>
        </p:nvSpPr>
        <p:spPr>
          <a:xfrm>
            <a:off x="7284380" y="2575038"/>
            <a:ext cx="1531188" cy="246221"/>
          </a:xfrm>
          <a:prstGeom prst="rect">
            <a:avLst/>
          </a:prstGeom>
        </p:spPr>
        <p:txBody>
          <a:bodyPr wrap="none">
            <a:spAutoFit/>
          </a:bodyPr>
          <a:lstStyle/>
          <a:p>
            <a:r>
              <a:rPr lang="en-US" altLang="ja-JP" sz="1000" dirty="0" smtClean="0">
                <a:latin typeface="ＭＳ 明朝" pitchFamily="17" charset="-128"/>
                <a:ea typeface="ＭＳ 明朝" pitchFamily="17" charset="-128"/>
              </a:rPr>
              <a:t>※2019</a:t>
            </a:r>
            <a:r>
              <a:rPr lang="ja-JP" altLang="en-US" sz="1000" dirty="0">
                <a:latin typeface="ＭＳ 明朝" pitchFamily="17" charset="-128"/>
                <a:ea typeface="ＭＳ 明朝" pitchFamily="17" charset="-128"/>
              </a:rPr>
              <a:t>年は</a:t>
            </a:r>
            <a:r>
              <a:rPr lang="en-US" altLang="ja-JP" sz="1000" dirty="0">
                <a:latin typeface="ＭＳ 明朝" pitchFamily="17" charset="-128"/>
                <a:ea typeface="ＭＳ 明朝" pitchFamily="17" charset="-128"/>
              </a:rPr>
              <a:t>1</a:t>
            </a:r>
            <a:r>
              <a:rPr lang="ja-JP" altLang="en-US" sz="1000" dirty="0">
                <a:latin typeface="ＭＳ 明朝" pitchFamily="17" charset="-128"/>
                <a:ea typeface="ＭＳ 明朝" pitchFamily="17" charset="-128"/>
              </a:rPr>
              <a:t>～</a:t>
            </a:r>
            <a:r>
              <a:rPr lang="en-US" altLang="ja-JP" sz="1000" dirty="0">
                <a:latin typeface="ＭＳ 明朝" pitchFamily="17" charset="-128"/>
                <a:ea typeface="ＭＳ 明朝" pitchFamily="17" charset="-128"/>
              </a:rPr>
              <a:t>10</a:t>
            </a:r>
            <a:r>
              <a:rPr lang="ja-JP" altLang="en-US" sz="1000" dirty="0">
                <a:latin typeface="ＭＳ 明朝" pitchFamily="17" charset="-128"/>
                <a:ea typeface="ＭＳ 明朝" pitchFamily="17" charset="-128"/>
              </a:rPr>
              <a:t>月実績</a:t>
            </a:r>
          </a:p>
        </p:txBody>
      </p:sp>
    </p:spTree>
    <p:extLst>
      <p:ext uri="{BB962C8B-B14F-4D97-AF65-F5344CB8AC3E}">
        <p14:creationId xmlns:p14="http://schemas.microsoft.com/office/powerpoint/2010/main" val="9279918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248" y="2852936"/>
            <a:ext cx="9144000" cy="792088"/>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r>
              <a:rPr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１</a:t>
            </a:r>
            <a:r>
              <a:rPr lang="ja-JP" altLang="en-US" sz="24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．住宅ストック、建設の動向</a:t>
            </a:r>
            <a:endParaRPr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2</a:t>
            </a:fld>
            <a:endParaRPr kumimoji="1" lang="en-US" altLang="ja-JP" sz="1200" dirty="0">
              <a:solidFill>
                <a:schemeClr val="tx1"/>
              </a:solidFill>
              <a:latin typeface="HGSｺﾞｼｯｸM" pitchFamily="50" charset="-128"/>
              <a:ea typeface="HGSｺﾞｼｯｸM" pitchFamily="50" charset="-128"/>
            </a:endParaRPr>
          </a:p>
        </p:txBody>
      </p:sp>
    </p:spTree>
    <p:extLst>
      <p:ext uri="{BB962C8B-B14F-4D97-AF65-F5344CB8AC3E}">
        <p14:creationId xmlns:p14="http://schemas.microsoft.com/office/powerpoint/2010/main" val="238934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0"/>
          <p:cNvSpPr>
            <a:spLocks noChangeArrowheads="1"/>
          </p:cNvSpPr>
          <p:nvPr/>
        </p:nvSpPr>
        <p:spPr bwMode="auto">
          <a:xfrm>
            <a:off x="0" y="-27384"/>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新築マンションの住戸面積別供給戸数構成比の推移</a:t>
            </a:r>
            <a:endPar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テキスト ボックス 9"/>
          <p:cNvSpPr txBox="1"/>
          <p:nvPr/>
        </p:nvSpPr>
        <p:spPr>
          <a:xfrm>
            <a:off x="279000" y="429042"/>
            <a:ext cx="8586000" cy="424732"/>
          </a:xfrm>
          <a:prstGeom prst="rect">
            <a:avLst/>
          </a:prstGeom>
          <a:no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355600" indent="-355600">
              <a:lnSpc>
                <a:spcPct val="120000"/>
              </a:lnSpc>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○近年</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、近畿圏の</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70</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err="1">
                <a:latin typeface="Meiryo UI" panose="020B0604030504040204" pitchFamily="50" charset="-128"/>
                <a:ea typeface="Meiryo UI" panose="020B0604030504040204" pitchFamily="50" charset="-128"/>
                <a:cs typeface="Meiryo UI" panose="020B0604030504040204" pitchFamily="50" charset="-128"/>
              </a:rPr>
              <a:t>、</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80㎡</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台のマンションが減少傾向にある</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6948264" y="6604084"/>
            <a:ext cx="1951946" cy="253916"/>
          </a:xfrm>
          <a:prstGeom prst="rect">
            <a:avLst/>
          </a:prstGeom>
          <a:noFill/>
        </p:spPr>
        <p:txBody>
          <a:bodyPr wrap="square" rtlCol="0">
            <a:spAutoFit/>
          </a:bodyPr>
          <a:lstStyle/>
          <a:p>
            <a:pPr algn="r" fontAlgn="base">
              <a:spcBef>
                <a:spcPct val="50000"/>
              </a:spcBef>
              <a:spcAft>
                <a:spcPct val="0"/>
              </a:spcAft>
            </a:pP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長谷工総合研究所提供資料</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2"/>
          <a:stretch>
            <a:fillRect/>
          </a:stretch>
        </p:blipFill>
        <p:spPr>
          <a:xfrm>
            <a:off x="-138426" y="1772816"/>
            <a:ext cx="9294617" cy="4396854"/>
          </a:xfrm>
          <a:prstGeom prst="rect">
            <a:avLst/>
          </a:prstGeom>
        </p:spPr>
      </p:pic>
      <p:sp>
        <p:nvSpPr>
          <p:cNvPr id="7"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20</a:t>
            </a:fld>
            <a:endParaRPr kumimoji="1" lang="en-US" altLang="ja-JP" sz="1200" dirty="0">
              <a:solidFill>
                <a:schemeClr val="tx1"/>
              </a:solidFill>
              <a:latin typeface="HGSｺﾞｼｯｸM" pitchFamily="50" charset="-128"/>
              <a:ea typeface="HGSｺﾞｼｯｸM" pitchFamily="50" charset="-128"/>
            </a:endParaRPr>
          </a:p>
        </p:txBody>
      </p:sp>
      <p:cxnSp>
        <p:nvCxnSpPr>
          <p:cNvPr id="6" name="直線矢印コネクタ 5"/>
          <p:cNvCxnSpPr/>
          <p:nvPr/>
        </p:nvCxnSpPr>
        <p:spPr>
          <a:xfrm flipV="1">
            <a:off x="683568" y="2924944"/>
            <a:ext cx="504056" cy="504056"/>
          </a:xfrm>
          <a:prstGeom prst="straightConnector1">
            <a:avLst/>
          </a:prstGeom>
          <a:ln>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p:nvPr/>
        </p:nvCxnSpPr>
        <p:spPr>
          <a:xfrm>
            <a:off x="5436096" y="2420888"/>
            <a:ext cx="576064" cy="504056"/>
          </a:xfrm>
          <a:prstGeom prst="straightConnector1">
            <a:avLst/>
          </a:prstGeom>
          <a:ln>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a:off x="6372200" y="3971243"/>
            <a:ext cx="576064" cy="435077"/>
          </a:xfrm>
          <a:prstGeom prst="straightConnector1">
            <a:avLst/>
          </a:prstGeom>
          <a:ln>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sp>
        <p:nvSpPr>
          <p:cNvPr id="13" name="正方形/長方形 12"/>
          <p:cNvSpPr/>
          <p:nvPr/>
        </p:nvSpPr>
        <p:spPr>
          <a:xfrm>
            <a:off x="7164288" y="44624"/>
            <a:ext cx="1872208" cy="2612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kumimoji="1" lang="en-US" altLang="ja-JP" sz="1400" dirty="0" smtClean="0">
                <a:solidFill>
                  <a:schemeClr val="tx1"/>
                </a:solidFill>
              </a:rPr>
              <a:t>4</a:t>
            </a:r>
            <a:r>
              <a:rPr kumimoji="1" lang="ja-JP" altLang="en-US" sz="1400" dirty="0" smtClean="0">
                <a:solidFill>
                  <a:schemeClr val="tx1"/>
                </a:solidFill>
              </a:rPr>
              <a:t>回部会</a:t>
            </a:r>
            <a:r>
              <a:rPr lang="ja-JP" altLang="en-US" sz="1400" dirty="0">
                <a:solidFill>
                  <a:schemeClr val="tx1"/>
                </a:solidFill>
              </a:rPr>
              <a:t>追加</a:t>
            </a:r>
            <a:r>
              <a:rPr kumimoji="1" lang="ja-JP" altLang="en-US" sz="1400" dirty="0" smtClean="0">
                <a:solidFill>
                  <a:schemeClr val="tx1"/>
                </a:solidFill>
              </a:rPr>
              <a:t>資料</a:t>
            </a:r>
            <a:endParaRPr kumimoji="1" lang="ja-JP" altLang="en-US" sz="1400" dirty="0">
              <a:solidFill>
                <a:schemeClr val="tx1"/>
              </a:solidFill>
            </a:endParaRPr>
          </a:p>
        </p:txBody>
      </p:sp>
    </p:spTree>
    <p:extLst>
      <p:ext uri="{BB962C8B-B14F-4D97-AF65-F5344CB8AC3E}">
        <p14:creationId xmlns:p14="http://schemas.microsoft.com/office/powerpoint/2010/main" val="32522421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20"/>
          <p:cNvSpPr>
            <a:spLocks noChangeArrowheads="1"/>
          </p:cNvSpPr>
          <p:nvPr/>
        </p:nvSpPr>
        <p:spPr bwMode="auto">
          <a:xfrm>
            <a:off x="1" y="-21512"/>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新築マンション・中古マンション・新築戸建ての平均価格推移</a:t>
            </a:r>
            <a:endPar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47021" y="1361526"/>
            <a:ext cx="6550477" cy="4610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9831" y="5581777"/>
            <a:ext cx="6284858" cy="109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3928" y="1416080"/>
            <a:ext cx="4866109" cy="237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角丸四角形 6"/>
          <p:cNvSpPr/>
          <p:nvPr/>
        </p:nvSpPr>
        <p:spPr>
          <a:xfrm>
            <a:off x="5419282" y="1707683"/>
            <a:ext cx="2267629" cy="4961678"/>
          </a:xfrm>
          <a:prstGeom prst="roundRect">
            <a:avLst>
              <a:gd name="adj" fmla="val 10442"/>
            </a:avLst>
          </a:prstGeom>
          <a:noFill/>
          <a:ln w="158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p>
        </p:txBody>
      </p:sp>
      <p:sp>
        <p:nvSpPr>
          <p:cNvPr id="8" name="テキスト ボックス 15"/>
          <p:cNvSpPr txBox="1"/>
          <p:nvPr/>
        </p:nvSpPr>
        <p:spPr>
          <a:xfrm>
            <a:off x="467544" y="5205723"/>
            <a:ext cx="1096622" cy="307777"/>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700" dirty="0">
                <a:latin typeface="ＭＳ ゴシック" panose="020B0609070205080204" pitchFamily="49" charset="-128"/>
                <a:ea typeface="ＭＳ ゴシック" panose="020B0609070205080204" pitchFamily="49" charset="-128"/>
              </a:rPr>
              <a:t>新築マンション</a:t>
            </a:r>
            <a:endParaRPr lang="en-US" altLang="ja-JP" sz="700" dirty="0">
              <a:latin typeface="ＭＳ ゴシック" panose="020B0609070205080204" pitchFamily="49" charset="-128"/>
              <a:ea typeface="ＭＳ ゴシック" panose="020B0609070205080204" pitchFamily="49" charset="-128"/>
            </a:endParaRPr>
          </a:p>
          <a:p>
            <a:pPr algn="ctr"/>
            <a:r>
              <a:rPr kumimoji="1" lang="ja-JP" altLang="en-US" sz="700" dirty="0">
                <a:latin typeface="ＭＳ ゴシック" panose="020B0609070205080204" pitchFamily="49" charset="-128"/>
                <a:ea typeface="ＭＳ ゴシック" panose="020B0609070205080204" pitchFamily="49" charset="-128"/>
              </a:rPr>
              <a:t>エリア別供給</a:t>
            </a:r>
            <a:r>
              <a:rPr lang="ja-JP" altLang="en-US" sz="700" dirty="0">
                <a:latin typeface="ＭＳ ゴシック" panose="020B0609070205080204" pitchFamily="49" charset="-128"/>
                <a:ea typeface="ＭＳ ゴシック" panose="020B0609070205080204" pitchFamily="49" charset="-128"/>
              </a:rPr>
              <a:t>戸数比率</a:t>
            </a:r>
            <a:endParaRPr kumimoji="1" lang="en-US" altLang="ja-JP" sz="700" dirty="0">
              <a:latin typeface="ＭＳ ゴシック" panose="020B0609070205080204" pitchFamily="49" charset="-128"/>
              <a:ea typeface="ＭＳ ゴシック" panose="020B0609070205080204" pitchFamily="49" charset="-128"/>
            </a:endParaRPr>
          </a:p>
        </p:txBody>
      </p:sp>
      <p:sp>
        <p:nvSpPr>
          <p:cNvPr id="9" name="テキスト ボックス 8"/>
          <p:cNvSpPr txBox="1"/>
          <p:nvPr/>
        </p:nvSpPr>
        <p:spPr>
          <a:xfrm>
            <a:off x="7020272" y="6617732"/>
            <a:ext cx="1951946" cy="253916"/>
          </a:xfrm>
          <a:prstGeom prst="rect">
            <a:avLst/>
          </a:prstGeom>
          <a:noFill/>
        </p:spPr>
        <p:txBody>
          <a:bodyPr wrap="square" rtlCol="0">
            <a:spAutoFit/>
          </a:bodyPr>
          <a:lstStyle/>
          <a:p>
            <a:pPr algn="r" fontAlgn="base">
              <a:spcBef>
                <a:spcPct val="50000"/>
              </a:spcBef>
              <a:spcAft>
                <a:spcPct val="0"/>
              </a:spcAft>
            </a:pP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長谷工総合研究所提供資料</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2"/>
          <p:cNvSpPr txBox="1"/>
          <p:nvPr/>
        </p:nvSpPr>
        <p:spPr>
          <a:xfrm>
            <a:off x="5560839" y="1760335"/>
            <a:ext cx="1454244" cy="200055"/>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700" dirty="0">
                <a:solidFill>
                  <a:srgbClr val="FF0000"/>
                </a:solidFill>
              </a:rPr>
              <a:t>新築マンションは価格上昇が顕著</a:t>
            </a:r>
          </a:p>
        </p:txBody>
      </p:sp>
      <p:sp>
        <p:nvSpPr>
          <p:cNvPr id="13" name="テキスト ボックス 10"/>
          <p:cNvSpPr txBox="1"/>
          <p:nvPr/>
        </p:nvSpPr>
        <p:spPr>
          <a:xfrm>
            <a:off x="5560839" y="4637640"/>
            <a:ext cx="1710725" cy="200055"/>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700" dirty="0">
                <a:latin typeface="ＭＳ ゴシック" panose="020B0609070205080204" pitchFamily="49" charset="-128"/>
                <a:ea typeface="ＭＳ ゴシック" panose="020B0609070205080204" pitchFamily="49" charset="-128"/>
              </a:rPr>
              <a:t>中古</a:t>
            </a:r>
            <a:r>
              <a:rPr kumimoji="1" lang="ja-JP" altLang="en-US" sz="700" dirty="0">
                <a:latin typeface="ＭＳ ゴシック" panose="020B0609070205080204" pitchFamily="49" charset="-128"/>
                <a:ea typeface="ＭＳ ゴシック" panose="020B0609070205080204" pitchFamily="49" charset="-128"/>
              </a:rPr>
              <a:t>マンション</a:t>
            </a:r>
            <a:r>
              <a:rPr lang="ja-JP" altLang="en-US" sz="700" dirty="0">
                <a:latin typeface="ＭＳ ゴシック" panose="020B0609070205080204" pitchFamily="49" charset="-128"/>
                <a:ea typeface="ＭＳ ゴシック" panose="020B0609070205080204" pitchFamily="49" charset="-128"/>
              </a:rPr>
              <a:t>の成約価格も上昇傾向</a:t>
            </a:r>
            <a:endParaRPr kumimoji="1" lang="ja-JP" altLang="en-US" sz="700" dirty="0">
              <a:latin typeface="ＭＳ ゴシック" panose="020B0609070205080204" pitchFamily="49" charset="-128"/>
              <a:ea typeface="ＭＳ ゴシック" panose="020B0609070205080204" pitchFamily="49" charset="-128"/>
            </a:endParaRPr>
          </a:p>
        </p:txBody>
      </p:sp>
      <p:sp>
        <p:nvSpPr>
          <p:cNvPr id="14" name="テキスト ボックス 11"/>
          <p:cNvSpPr txBox="1"/>
          <p:nvPr/>
        </p:nvSpPr>
        <p:spPr>
          <a:xfrm>
            <a:off x="5399078" y="3163874"/>
            <a:ext cx="1980029" cy="307777"/>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700">
                <a:latin typeface="ＭＳ ゴシック" panose="020B0609070205080204" pitchFamily="49" charset="-128"/>
                <a:ea typeface="ＭＳ ゴシック" panose="020B0609070205080204" pitchFamily="49" charset="-128"/>
              </a:rPr>
              <a:t>新築戸建価格</a:t>
            </a:r>
            <a:r>
              <a:rPr lang="en-US" altLang="ja-JP" sz="700">
                <a:latin typeface="ＭＳ ゴシック" panose="020B0609070205080204" pitchFamily="49" charset="-128"/>
                <a:ea typeface="ＭＳ ゴシック" panose="020B0609070205080204" pitchFamily="49" charset="-128"/>
              </a:rPr>
              <a:t>(</a:t>
            </a:r>
            <a:r>
              <a:rPr lang="ja-JP" altLang="en-US" sz="700">
                <a:latin typeface="ＭＳ ゴシック" panose="020B0609070205080204" pitchFamily="49" charset="-128"/>
                <a:ea typeface="ＭＳ ゴシック" panose="020B0609070205080204" pitchFamily="49" charset="-128"/>
              </a:rPr>
              <a:t>地場業者系</a:t>
            </a:r>
            <a:r>
              <a:rPr lang="en-US" altLang="ja-JP" sz="700">
                <a:latin typeface="ＭＳ ゴシック" panose="020B0609070205080204" pitchFamily="49" charset="-128"/>
                <a:ea typeface="ＭＳ ゴシック" panose="020B0609070205080204" pitchFamily="49" charset="-128"/>
              </a:rPr>
              <a:t>)</a:t>
            </a:r>
            <a:r>
              <a:rPr lang="ja-JP" altLang="en-US" sz="700">
                <a:latin typeface="ＭＳ ゴシック" panose="020B0609070205080204" pitchFamily="49" charset="-128"/>
                <a:ea typeface="ＭＳ ゴシック" panose="020B0609070205080204" pitchFamily="49" charset="-128"/>
              </a:rPr>
              <a:t>は、</a:t>
            </a:r>
            <a:r>
              <a:rPr kumimoji="1" lang="ja-JP" altLang="en-US" sz="700">
                <a:latin typeface="ＭＳ ゴシック" panose="020B0609070205080204" pitchFamily="49" charset="-128"/>
                <a:ea typeface="ＭＳ ゴシック" panose="020B0609070205080204" pitchFamily="49" charset="-128"/>
              </a:rPr>
              <a:t>概ね横ばい。</a:t>
            </a:r>
            <a:endParaRPr kumimoji="1" lang="en-US" altLang="ja-JP" sz="700">
              <a:latin typeface="ＭＳ ゴシック" panose="020B0609070205080204" pitchFamily="49" charset="-128"/>
              <a:ea typeface="ＭＳ ゴシック" panose="020B0609070205080204" pitchFamily="49" charset="-128"/>
            </a:endParaRPr>
          </a:p>
          <a:p>
            <a:pPr algn="ctr"/>
            <a:r>
              <a:rPr lang="ja-JP" altLang="en-US" sz="700">
                <a:latin typeface="ＭＳ ゴシック" panose="020B0609070205080204" pitchFamily="49" charset="-128"/>
                <a:ea typeface="ＭＳ ゴシック" panose="020B0609070205080204" pitchFamily="49" charset="-128"/>
              </a:rPr>
              <a:t>リーマンショック以前の水準を下回っている</a:t>
            </a:r>
            <a:endParaRPr kumimoji="1" lang="en-US" altLang="ja-JP" sz="700">
              <a:latin typeface="ＭＳ ゴシック" panose="020B0609070205080204" pitchFamily="49" charset="-128"/>
              <a:ea typeface="ＭＳ ゴシック" panose="020B0609070205080204" pitchFamily="49" charset="-128"/>
            </a:endParaRPr>
          </a:p>
        </p:txBody>
      </p:sp>
      <p:sp>
        <p:nvSpPr>
          <p:cNvPr id="15" name="テキスト ボックス 1"/>
          <p:cNvSpPr txBox="1"/>
          <p:nvPr/>
        </p:nvSpPr>
        <p:spPr>
          <a:xfrm>
            <a:off x="6287961" y="2591965"/>
            <a:ext cx="1261884" cy="415498"/>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700" dirty="0">
                <a:latin typeface="ＭＳ ゴシック" panose="020B0609070205080204" pitchFamily="49" charset="-128"/>
                <a:ea typeface="ＭＳ ゴシック" panose="020B0609070205080204" pitchFamily="49" charset="-128"/>
              </a:rPr>
              <a:t>サンプル数が少ないものの</a:t>
            </a:r>
            <a:endParaRPr kumimoji="1" lang="en-US" altLang="ja-JP" sz="700" dirty="0">
              <a:latin typeface="ＭＳ ゴシック" panose="020B0609070205080204" pitchFamily="49" charset="-128"/>
              <a:ea typeface="ＭＳ ゴシック" panose="020B0609070205080204" pitchFamily="49" charset="-128"/>
            </a:endParaRPr>
          </a:p>
          <a:p>
            <a:r>
              <a:rPr kumimoji="1" lang="ja-JP" altLang="en-US" sz="700" dirty="0">
                <a:latin typeface="ＭＳ ゴシック" panose="020B0609070205080204" pitchFamily="49" charset="-128"/>
                <a:ea typeface="ＭＳ ゴシック" panose="020B0609070205080204" pitchFamily="49" charset="-128"/>
              </a:rPr>
              <a:t>新築戸建</a:t>
            </a:r>
            <a:r>
              <a:rPr kumimoji="1" lang="en-US" altLang="ja-JP" sz="700" dirty="0">
                <a:latin typeface="ＭＳ ゴシック" panose="020B0609070205080204" pitchFamily="49" charset="-128"/>
                <a:ea typeface="ＭＳ ゴシック" panose="020B0609070205080204" pitchFamily="49" charset="-128"/>
              </a:rPr>
              <a:t>(</a:t>
            </a:r>
            <a:r>
              <a:rPr kumimoji="1" lang="ja-JP" altLang="en-US" sz="700" dirty="0">
                <a:latin typeface="ＭＳ ゴシック" panose="020B0609070205080204" pitchFamily="49" charset="-128"/>
                <a:ea typeface="ＭＳ ゴシック" panose="020B0609070205080204" pitchFamily="49" charset="-128"/>
              </a:rPr>
              <a:t>大規模分譲地系</a:t>
            </a:r>
            <a:endParaRPr kumimoji="1" lang="en-US" altLang="ja-JP" sz="700" dirty="0">
              <a:latin typeface="ＭＳ ゴシック" panose="020B0609070205080204" pitchFamily="49" charset="-128"/>
              <a:ea typeface="ＭＳ ゴシック" panose="020B0609070205080204" pitchFamily="49" charset="-128"/>
            </a:endParaRPr>
          </a:p>
          <a:p>
            <a:r>
              <a:rPr lang="ja-JP" altLang="en-US" sz="700" dirty="0">
                <a:latin typeface="ＭＳ ゴシック" panose="020B0609070205080204" pitchFamily="49" charset="-128"/>
                <a:ea typeface="ＭＳ ゴシック" panose="020B0609070205080204" pitchFamily="49" charset="-128"/>
              </a:rPr>
              <a:t>を上回る</a:t>
            </a:r>
            <a:endParaRPr kumimoji="1" lang="ja-JP" altLang="en-US" sz="700" dirty="0">
              <a:latin typeface="ＭＳ ゴシック" panose="020B0609070205080204" pitchFamily="49" charset="-128"/>
              <a:ea typeface="ＭＳ ゴシック" panose="020B0609070205080204" pitchFamily="49" charset="-128"/>
            </a:endParaRPr>
          </a:p>
        </p:txBody>
      </p:sp>
      <p:sp>
        <p:nvSpPr>
          <p:cNvPr id="16"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21</a:t>
            </a:fld>
            <a:endParaRPr kumimoji="1" lang="en-US" altLang="ja-JP" sz="1200" dirty="0">
              <a:solidFill>
                <a:schemeClr val="tx1"/>
              </a:solidFill>
              <a:latin typeface="HGSｺﾞｼｯｸM" pitchFamily="50" charset="-128"/>
              <a:ea typeface="HGSｺﾞｼｯｸM" pitchFamily="50" charset="-128"/>
            </a:endParaRPr>
          </a:p>
        </p:txBody>
      </p:sp>
      <p:sp>
        <p:nvSpPr>
          <p:cNvPr id="17" name="テキスト ボックス 9"/>
          <p:cNvSpPr txBox="1"/>
          <p:nvPr/>
        </p:nvSpPr>
        <p:spPr>
          <a:xfrm>
            <a:off x="279000" y="429042"/>
            <a:ext cx="8586000" cy="757130"/>
          </a:xfrm>
          <a:prstGeom prst="rect">
            <a:avLst/>
          </a:prstGeom>
          <a:no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185738" indent="-185738">
              <a:lnSpc>
                <a:spcPct val="120000"/>
              </a:lnSpc>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○近畿圏の新築</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マンションは価格上昇が顕著であり、中古マンションの成約価格も上昇傾向で</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ある</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なお</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、新築戸建住宅の価格は</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横ばい。</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7164288" y="44624"/>
            <a:ext cx="1872208" cy="2612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kumimoji="1" lang="en-US" altLang="ja-JP" sz="1400" dirty="0" smtClean="0">
                <a:solidFill>
                  <a:schemeClr val="tx1"/>
                </a:solidFill>
              </a:rPr>
              <a:t>4</a:t>
            </a:r>
            <a:r>
              <a:rPr kumimoji="1" lang="ja-JP" altLang="en-US" sz="1400" dirty="0" smtClean="0">
                <a:solidFill>
                  <a:schemeClr val="tx1"/>
                </a:solidFill>
              </a:rPr>
              <a:t>回部会</a:t>
            </a:r>
            <a:r>
              <a:rPr lang="ja-JP" altLang="en-US" sz="1400" dirty="0">
                <a:solidFill>
                  <a:schemeClr val="tx1"/>
                </a:solidFill>
              </a:rPr>
              <a:t>追加</a:t>
            </a:r>
            <a:r>
              <a:rPr kumimoji="1" lang="ja-JP" altLang="en-US" sz="1400" dirty="0" smtClean="0">
                <a:solidFill>
                  <a:schemeClr val="tx1"/>
                </a:solidFill>
              </a:rPr>
              <a:t>資料</a:t>
            </a:r>
            <a:endParaRPr kumimoji="1" lang="ja-JP" altLang="en-US" sz="1400" dirty="0">
              <a:solidFill>
                <a:schemeClr val="tx1"/>
              </a:solidFill>
            </a:endParaRPr>
          </a:p>
        </p:txBody>
      </p:sp>
    </p:spTree>
    <p:extLst>
      <p:ext uri="{BB962C8B-B14F-4D97-AF65-F5344CB8AC3E}">
        <p14:creationId xmlns:p14="http://schemas.microsoft.com/office/powerpoint/2010/main" val="8101006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0"/>
          <p:cNvSpPr>
            <a:spLocks noChangeArrowheads="1"/>
          </p:cNvSpPr>
          <p:nvPr/>
        </p:nvSpPr>
        <p:spPr bwMode="auto">
          <a:xfrm>
            <a:off x="0" y="-27384"/>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新築マンションの総販売戸数と中古マンションの成約戸数の推移</a:t>
            </a:r>
            <a:endPar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8" name="図 7"/>
          <p:cNvPicPr>
            <a:picLocks noChangeAspect="1"/>
          </p:cNvPicPr>
          <p:nvPr/>
        </p:nvPicPr>
        <p:blipFill>
          <a:blip r:embed="rId2"/>
          <a:stretch>
            <a:fillRect/>
          </a:stretch>
        </p:blipFill>
        <p:spPr>
          <a:xfrm>
            <a:off x="1043609" y="1457891"/>
            <a:ext cx="6768752" cy="5555262"/>
          </a:xfrm>
          <a:prstGeom prst="rect">
            <a:avLst/>
          </a:prstGeom>
        </p:spPr>
      </p:pic>
      <p:sp>
        <p:nvSpPr>
          <p:cNvPr id="9" name="テキスト ボックス 8"/>
          <p:cNvSpPr txBox="1"/>
          <p:nvPr/>
        </p:nvSpPr>
        <p:spPr>
          <a:xfrm>
            <a:off x="7012542" y="6604084"/>
            <a:ext cx="1951946" cy="253916"/>
          </a:xfrm>
          <a:prstGeom prst="rect">
            <a:avLst/>
          </a:prstGeom>
          <a:noFill/>
        </p:spPr>
        <p:txBody>
          <a:bodyPr wrap="square" rtlCol="0">
            <a:spAutoFit/>
          </a:bodyPr>
          <a:lstStyle/>
          <a:p>
            <a:pPr algn="r" fontAlgn="base">
              <a:spcBef>
                <a:spcPct val="50000"/>
              </a:spcBef>
              <a:spcAft>
                <a:spcPct val="0"/>
              </a:spcAft>
            </a:pP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長谷工総合研究所提供資料</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22</a:t>
            </a:fld>
            <a:endParaRPr kumimoji="1" lang="en-US" altLang="ja-JP" sz="1200" dirty="0">
              <a:solidFill>
                <a:schemeClr val="tx1"/>
              </a:solidFill>
              <a:latin typeface="HGSｺﾞｼｯｸM" pitchFamily="50" charset="-128"/>
              <a:ea typeface="HGSｺﾞｼｯｸM" pitchFamily="50" charset="-128"/>
            </a:endParaRPr>
          </a:p>
        </p:txBody>
      </p:sp>
      <p:sp>
        <p:nvSpPr>
          <p:cNvPr id="7" name="テキスト ボックス 9"/>
          <p:cNvSpPr txBox="1"/>
          <p:nvPr/>
        </p:nvSpPr>
        <p:spPr>
          <a:xfrm>
            <a:off x="279000" y="432573"/>
            <a:ext cx="8757496" cy="1089529"/>
          </a:xfrm>
          <a:prstGeom prst="rect">
            <a:avLst/>
          </a:prstGeom>
          <a:no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355600" indent="-355600">
              <a:lnSpc>
                <a:spcPct val="120000"/>
              </a:lnSpc>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○近畿圏の新築</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の総販売戸数は約</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20</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年間減少傾向にあるが、平均価格は上昇傾向にある。</a:t>
            </a:r>
          </a:p>
          <a:p>
            <a:pPr marL="177800" indent="-177800">
              <a:lnSpc>
                <a:spcPct val="120000"/>
              </a:lnSpc>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○中古</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マンションの成約も増加傾向にあり、平均価格の上昇により影響を受けているものと考えられる。</a:t>
            </a:r>
          </a:p>
        </p:txBody>
      </p:sp>
      <p:sp>
        <p:nvSpPr>
          <p:cNvPr id="12" name="正方形/長方形 11"/>
          <p:cNvSpPr/>
          <p:nvPr/>
        </p:nvSpPr>
        <p:spPr>
          <a:xfrm>
            <a:off x="7164288" y="44624"/>
            <a:ext cx="1872208" cy="2612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kumimoji="1" lang="en-US" altLang="ja-JP" sz="1400" dirty="0" smtClean="0">
                <a:solidFill>
                  <a:schemeClr val="tx1"/>
                </a:solidFill>
              </a:rPr>
              <a:t>4</a:t>
            </a:r>
            <a:r>
              <a:rPr kumimoji="1" lang="ja-JP" altLang="en-US" sz="1400" dirty="0" smtClean="0">
                <a:solidFill>
                  <a:schemeClr val="tx1"/>
                </a:solidFill>
              </a:rPr>
              <a:t>回部会</a:t>
            </a:r>
            <a:r>
              <a:rPr lang="ja-JP" altLang="en-US" sz="1400" dirty="0">
                <a:solidFill>
                  <a:schemeClr val="tx1"/>
                </a:solidFill>
              </a:rPr>
              <a:t>追加</a:t>
            </a:r>
            <a:r>
              <a:rPr kumimoji="1" lang="ja-JP" altLang="en-US" sz="1400" dirty="0" smtClean="0">
                <a:solidFill>
                  <a:schemeClr val="tx1"/>
                </a:solidFill>
              </a:rPr>
              <a:t>資料</a:t>
            </a:r>
            <a:endParaRPr kumimoji="1" lang="ja-JP" altLang="en-US" sz="1400" dirty="0">
              <a:solidFill>
                <a:schemeClr val="tx1"/>
              </a:solidFill>
            </a:endParaRPr>
          </a:p>
        </p:txBody>
      </p:sp>
    </p:spTree>
    <p:extLst>
      <p:ext uri="{BB962C8B-B14F-4D97-AF65-F5344CB8AC3E}">
        <p14:creationId xmlns:p14="http://schemas.microsoft.com/office/powerpoint/2010/main" val="6942364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248" y="2852936"/>
            <a:ext cx="9144000" cy="792088"/>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r>
              <a:rPr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２</a:t>
            </a:r>
            <a:r>
              <a:rPr lang="ja-JP" altLang="en-US" sz="24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．住宅の質の状況</a:t>
            </a:r>
            <a:endParaRPr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23</a:t>
            </a:fld>
            <a:endParaRPr kumimoji="1" lang="en-US" altLang="ja-JP" sz="1200" dirty="0">
              <a:solidFill>
                <a:schemeClr val="tx1"/>
              </a:solidFill>
              <a:latin typeface="HGSｺﾞｼｯｸM" pitchFamily="50" charset="-128"/>
              <a:ea typeface="HGSｺﾞｼｯｸM" pitchFamily="50" charset="-128"/>
            </a:endParaRPr>
          </a:p>
        </p:txBody>
      </p:sp>
    </p:spTree>
    <p:extLst>
      <p:ext uri="{BB962C8B-B14F-4D97-AF65-F5344CB8AC3E}">
        <p14:creationId xmlns:p14="http://schemas.microsoft.com/office/powerpoint/2010/main" val="35500778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683568" y="1437792"/>
            <a:ext cx="8072030" cy="4941876"/>
          </a:xfrm>
          <a:prstGeom prst="rect">
            <a:avLst/>
          </a:prstGeom>
        </p:spPr>
      </p:pic>
      <p:sp>
        <p:nvSpPr>
          <p:cNvPr id="11269"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24</a:t>
            </a:fld>
            <a:endParaRPr kumimoji="1" lang="en-US" altLang="ja-JP" sz="1200">
              <a:solidFill>
                <a:schemeClr val="tx1"/>
              </a:solidFill>
              <a:latin typeface="HGSｺﾞｼｯｸM" pitchFamily="50" charset="-128"/>
              <a:ea typeface="HGSｺﾞｼｯｸM" pitchFamily="50" charset="-128"/>
            </a:endParaRPr>
          </a:p>
        </p:txBody>
      </p:sp>
      <p:sp>
        <p:nvSpPr>
          <p:cNvPr id="11" name="Rectangle 20"/>
          <p:cNvSpPr>
            <a:spLocks noChangeArrowheads="1"/>
          </p:cNvSpPr>
          <p:nvPr/>
        </p:nvSpPr>
        <p:spPr bwMode="auto">
          <a:xfrm>
            <a:off x="0" y="-27384"/>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賃貸住宅の質（既存ストックのバリアフリー化）</a:t>
            </a:r>
            <a:endPar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9"/>
          <p:cNvSpPr txBox="1"/>
          <p:nvPr/>
        </p:nvSpPr>
        <p:spPr>
          <a:xfrm>
            <a:off x="279000" y="429042"/>
            <a:ext cx="8586000" cy="1200329"/>
          </a:xfrm>
          <a:prstGeom prst="rect">
            <a:avLst/>
          </a:prstGeom>
          <a:no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355600" indent="-355600"/>
            <a:r>
              <a:rPr lang="ja-JP" altLang="en-US" sz="1800" dirty="0">
                <a:latin typeface="Meiryo UI" panose="020B0604030504040204" pitchFamily="50" charset="-128"/>
                <a:ea typeface="Meiryo UI" panose="020B0604030504040204" pitchFamily="50" charset="-128"/>
                <a:cs typeface="Meiryo UI" panose="020B0604030504040204" pitchFamily="50" charset="-128"/>
              </a:rPr>
              <a:t>○　共同住宅のバリアフリー化の状況を見ると、持ち家の約半数はバリアフリー化されているが、賃貸は約</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26</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％と、持ち家に比べ低い。</a:t>
            </a: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a:p>
            <a:pPr marL="355600" indent="-355600"/>
            <a:r>
              <a:rPr lang="ja-JP" altLang="en-US" sz="1800" dirty="0">
                <a:latin typeface="Meiryo UI" panose="020B0604030504040204" pitchFamily="50" charset="-128"/>
                <a:ea typeface="Meiryo UI" panose="020B0604030504040204" pitchFamily="50" charset="-128"/>
                <a:cs typeface="Meiryo UI" panose="020B0604030504040204" pitchFamily="50" charset="-128"/>
              </a:rPr>
              <a:t>◯　建築年別にみると、持ち家は平成</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13</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年以降は</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70</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80</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％前後で推移しているが、借家は</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40</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％前後と持ち家に</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比べて著しく低い</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10" name="テキスト ボックス 9"/>
          <p:cNvSpPr txBox="1"/>
          <p:nvPr/>
        </p:nvSpPr>
        <p:spPr>
          <a:xfrm>
            <a:off x="4213503" y="6561030"/>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資料：「平成</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年住宅・土地統計調査」（総務省統計局）を基に大阪府作成</a:t>
            </a:r>
          </a:p>
        </p:txBody>
      </p:sp>
      <p:sp>
        <p:nvSpPr>
          <p:cNvPr id="13" name="テキスト ボックス 12"/>
          <p:cNvSpPr txBox="1"/>
          <p:nvPr/>
        </p:nvSpPr>
        <p:spPr>
          <a:xfrm>
            <a:off x="390428" y="6307114"/>
            <a:ext cx="6624736" cy="253916"/>
          </a:xfrm>
          <a:prstGeom prst="rect">
            <a:avLst/>
          </a:prstGeom>
          <a:noFill/>
        </p:spPr>
        <p:txBody>
          <a:bodyPr wrap="square" rtlCol="0">
            <a:spAutoFit/>
          </a:bodyPr>
          <a:lstStyle/>
          <a:p>
            <a:pPr fontAlgn="base">
              <a:spcBef>
                <a:spcPct val="50000"/>
              </a:spcBef>
              <a:spcAft>
                <a:spcPct val="0"/>
              </a:spcAft>
            </a:pP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バリアフリー化は</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箇所以上の手すりの設置、段差のない屋内のいずれかに該当するもの（一定のバリアフリー化）</a:t>
            </a:r>
          </a:p>
        </p:txBody>
      </p:sp>
      <p:sp>
        <p:nvSpPr>
          <p:cNvPr id="4" name="テキスト ボックス 3"/>
          <p:cNvSpPr txBox="1"/>
          <p:nvPr/>
        </p:nvSpPr>
        <p:spPr>
          <a:xfrm>
            <a:off x="5148064" y="2536367"/>
            <a:ext cx="1125984" cy="203508"/>
          </a:xfrm>
          <a:prstGeom prst="rect">
            <a:avLst/>
          </a:prstGeom>
          <a:noFill/>
          <a:ln>
            <a:solidFill>
              <a:schemeClr val="tx1"/>
            </a:solidFill>
          </a:ln>
        </p:spPr>
        <p:txBody>
          <a:bodyPr wrap="square" lIns="36000" tIns="36000" rIns="36000" bIns="36000" rtlCol="0" anchor="ctr" anchorCtr="1">
            <a:spAutoFit/>
          </a:bodyPr>
          <a:lstStyle/>
          <a:p>
            <a:pPr>
              <a:lnSpc>
                <a:spcPts val="1000"/>
              </a:lnSpc>
            </a:pPr>
            <a:r>
              <a:rPr kumimoji="1" lang="ja-JP" altLang="en-US" sz="900" b="1" dirty="0">
                <a:latin typeface="メイリオ" panose="020B0604030504040204" pitchFamily="50" charset="-128"/>
                <a:ea typeface="メイリオ" panose="020B0604030504040204" pitchFamily="50" charset="-128"/>
              </a:rPr>
              <a:t>共同住宅（持ち家）</a:t>
            </a:r>
          </a:p>
        </p:txBody>
      </p:sp>
      <p:sp>
        <p:nvSpPr>
          <p:cNvPr id="12" name="テキスト ボックス 11"/>
          <p:cNvSpPr txBox="1"/>
          <p:nvPr/>
        </p:nvSpPr>
        <p:spPr>
          <a:xfrm>
            <a:off x="3491880" y="2743780"/>
            <a:ext cx="1125984" cy="200943"/>
          </a:xfrm>
          <a:prstGeom prst="rect">
            <a:avLst/>
          </a:prstGeom>
          <a:noFill/>
          <a:ln>
            <a:solidFill>
              <a:schemeClr val="tx1"/>
            </a:solidFill>
          </a:ln>
        </p:spPr>
        <p:txBody>
          <a:bodyPr wrap="square" lIns="36000" tIns="36000" rIns="36000" bIns="36000" rtlCol="0" anchor="ctr" anchorCtr="1">
            <a:spAutoFit/>
          </a:bodyPr>
          <a:lstStyle/>
          <a:p>
            <a:pPr>
              <a:lnSpc>
                <a:spcPts val="1000"/>
              </a:lnSpc>
            </a:pPr>
            <a:r>
              <a:rPr kumimoji="1" lang="ja-JP" altLang="en-US" sz="900" b="1" dirty="0">
                <a:latin typeface="メイリオ" panose="020B0604030504040204" pitchFamily="50" charset="-128"/>
                <a:ea typeface="メイリオ" panose="020B0604030504040204" pitchFamily="50" charset="-128"/>
              </a:rPr>
              <a:t>共同住宅（賃貸）</a:t>
            </a:r>
          </a:p>
        </p:txBody>
      </p:sp>
    </p:spTree>
    <p:extLst>
      <p:ext uri="{BB962C8B-B14F-4D97-AF65-F5344CB8AC3E}">
        <p14:creationId xmlns:p14="http://schemas.microsoft.com/office/powerpoint/2010/main" val="20829420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379641" y="1455218"/>
            <a:ext cx="8568952" cy="5251938"/>
          </a:xfrm>
          <a:prstGeom prst="rect">
            <a:avLst/>
          </a:prstGeom>
        </p:spPr>
      </p:pic>
      <p:sp>
        <p:nvSpPr>
          <p:cNvPr id="11269"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25</a:t>
            </a:fld>
            <a:endParaRPr kumimoji="1" lang="en-US" altLang="ja-JP" sz="1200">
              <a:solidFill>
                <a:schemeClr val="tx1"/>
              </a:solidFill>
              <a:latin typeface="HGSｺﾞｼｯｸM" pitchFamily="50" charset="-128"/>
              <a:ea typeface="HGSｺﾞｼｯｸM" pitchFamily="50" charset="-128"/>
            </a:endParaRPr>
          </a:p>
        </p:txBody>
      </p:sp>
      <p:sp>
        <p:nvSpPr>
          <p:cNvPr id="11" name="Rectangle 20"/>
          <p:cNvSpPr>
            <a:spLocks noChangeArrowheads="1"/>
          </p:cNvSpPr>
          <p:nvPr/>
        </p:nvSpPr>
        <p:spPr bwMode="auto">
          <a:xfrm>
            <a:off x="0" y="-27384"/>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賃貸住宅の質（既存ストックの省エネルギー化）</a:t>
            </a:r>
            <a:endPar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9"/>
          <p:cNvSpPr txBox="1"/>
          <p:nvPr/>
        </p:nvSpPr>
        <p:spPr>
          <a:xfrm>
            <a:off x="279000" y="429042"/>
            <a:ext cx="8586000" cy="1200329"/>
          </a:xfrm>
          <a:prstGeom prst="rect">
            <a:avLst/>
          </a:prstGeom>
          <a:no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355600" indent="-355600"/>
            <a:r>
              <a:rPr lang="ja-JP" altLang="en-US" sz="1800" dirty="0">
                <a:latin typeface="Meiryo UI" panose="020B0604030504040204" pitchFamily="50" charset="-128"/>
                <a:ea typeface="Meiryo UI" panose="020B0604030504040204" pitchFamily="50" charset="-128"/>
                <a:cs typeface="Meiryo UI" panose="020B0604030504040204" pitchFamily="50" charset="-128"/>
              </a:rPr>
              <a:t>○　共同住宅の省エネ化の状況を見ると、持ち家、借家共に低い状況であるが、特に借家には持ち家の半数以下。</a:t>
            </a: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a:p>
            <a:pPr marL="355600" indent="-355600"/>
            <a:r>
              <a:rPr lang="ja-JP" altLang="en-US" sz="1800" dirty="0">
                <a:latin typeface="Meiryo UI" panose="020B0604030504040204" pitchFamily="50" charset="-128"/>
                <a:ea typeface="Meiryo UI" panose="020B0604030504040204" pitchFamily="50" charset="-128"/>
                <a:cs typeface="Meiryo UI" panose="020B0604030504040204" pitchFamily="50" charset="-128"/>
              </a:rPr>
              <a:t>◯　建築年別にみると、持ち家、借家共</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13</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以降上昇傾向にあるものの、借家の伸び率は低い。</a:t>
            </a:r>
          </a:p>
        </p:txBody>
      </p:sp>
      <p:sp>
        <p:nvSpPr>
          <p:cNvPr id="10" name="テキスト ボックス 9"/>
          <p:cNvSpPr txBox="1"/>
          <p:nvPr/>
        </p:nvSpPr>
        <p:spPr>
          <a:xfrm>
            <a:off x="4227532" y="6551766"/>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資料：「平成</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年住宅・土地統計調査」（総務省統計局）を基に大阪府作成</a:t>
            </a:r>
          </a:p>
        </p:txBody>
      </p:sp>
      <p:sp>
        <p:nvSpPr>
          <p:cNvPr id="9" name="テキスト ボックス 8"/>
          <p:cNvSpPr txBox="1"/>
          <p:nvPr/>
        </p:nvSpPr>
        <p:spPr>
          <a:xfrm>
            <a:off x="3995936" y="2676941"/>
            <a:ext cx="1125984" cy="203508"/>
          </a:xfrm>
          <a:prstGeom prst="rect">
            <a:avLst/>
          </a:prstGeom>
          <a:noFill/>
          <a:ln>
            <a:solidFill>
              <a:schemeClr val="tx1"/>
            </a:solidFill>
          </a:ln>
        </p:spPr>
        <p:txBody>
          <a:bodyPr wrap="square" lIns="36000" tIns="36000" rIns="36000" bIns="36000" rtlCol="0" anchor="ctr" anchorCtr="1">
            <a:spAutoFit/>
          </a:bodyPr>
          <a:lstStyle/>
          <a:p>
            <a:pPr>
              <a:lnSpc>
                <a:spcPts val="1000"/>
              </a:lnSpc>
            </a:pPr>
            <a:r>
              <a:rPr kumimoji="1" lang="ja-JP" altLang="en-US" sz="900" b="1" dirty="0">
                <a:latin typeface="メイリオ" panose="020B0604030504040204" pitchFamily="50" charset="-128"/>
                <a:ea typeface="メイリオ" panose="020B0604030504040204" pitchFamily="50" charset="-128"/>
              </a:rPr>
              <a:t>共同住宅（持ち家）</a:t>
            </a:r>
          </a:p>
        </p:txBody>
      </p:sp>
      <p:sp>
        <p:nvSpPr>
          <p:cNvPr id="12" name="テキスト ボックス 11"/>
          <p:cNvSpPr txBox="1"/>
          <p:nvPr/>
        </p:nvSpPr>
        <p:spPr>
          <a:xfrm>
            <a:off x="2483768" y="2880449"/>
            <a:ext cx="1125984" cy="200943"/>
          </a:xfrm>
          <a:prstGeom prst="rect">
            <a:avLst/>
          </a:prstGeom>
          <a:noFill/>
          <a:ln>
            <a:solidFill>
              <a:schemeClr val="tx1"/>
            </a:solidFill>
          </a:ln>
        </p:spPr>
        <p:txBody>
          <a:bodyPr wrap="square" lIns="36000" tIns="36000" rIns="36000" bIns="36000" rtlCol="0" anchor="ctr" anchorCtr="1">
            <a:spAutoFit/>
          </a:bodyPr>
          <a:lstStyle/>
          <a:p>
            <a:pPr>
              <a:lnSpc>
                <a:spcPts val="1000"/>
              </a:lnSpc>
            </a:pPr>
            <a:r>
              <a:rPr kumimoji="1" lang="ja-JP" altLang="en-US" sz="900" b="1" dirty="0">
                <a:latin typeface="メイリオ" panose="020B0604030504040204" pitchFamily="50" charset="-128"/>
                <a:ea typeface="メイリオ" panose="020B0604030504040204" pitchFamily="50" charset="-128"/>
              </a:rPr>
              <a:t>共同住宅（賃貸）</a:t>
            </a:r>
          </a:p>
        </p:txBody>
      </p:sp>
    </p:spTree>
    <p:extLst>
      <p:ext uri="{BB962C8B-B14F-4D97-AF65-F5344CB8AC3E}">
        <p14:creationId xmlns:p14="http://schemas.microsoft.com/office/powerpoint/2010/main" val="13182495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26</a:t>
            </a:fld>
            <a:endParaRPr kumimoji="1" lang="en-US" altLang="ja-JP" sz="1200">
              <a:solidFill>
                <a:schemeClr val="tx1"/>
              </a:solidFill>
              <a:latin typeface="HGSｺﾞｼｯｸM" pitchFamily="50" charset="-128"/>
              <a:ea typeface="HGSｺﾞｼｯｸM" pitchFamily="50" charset="-128"/>
            </a:endParaRPr>
          </a:p>
        </p:txBody>
      </p:sp>
      <p:sp>
        <p:nvSpPr>
          <p:cNvPr id="11" name="Rectangle 20"/>
          <p:cNvSpPr>
            <a:spLocks noChangeArrowheads="1"/>
          </p:cNvSpPr>
          <p:nvPr/>
        </p:nvSpPr>
        <p:spPr bwMode="auto">
          <a:xfrm>
            <a:off x="0" y="-27384"/>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賃貸住宅の質（既存ストックの居住面積の向上）</a:t>
            </a:r>
            <a:endPar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9"/>
          <p:cNvSpPr txBox="1"/>
          <p:nvPr/>
        </p:nvSpPr>
        <p:spPr>
          <a:xfrm>
            <a:off x="279000" y="429042"/>
            <a:ext cx="8586000" cy="1200329"/>
          </a:xfrm>
          <a:prstGeom prst="rect">
            <a:avLst/>
          </a:prstGeom>
          <a:no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355600" indent="-355600"/>
            <a:r>
              <a:rPr lang="ja-JP" altLang="en-US" sz="1800" dirty="0">
                <a:latin typeface="Meiryo UI" panose="020B0604030504040204" pitchFamily="50" charset="-128"/>
                <a:ea typeface="Meiryo UI" panose="020B0604030504040204" pitchFamily="50" charset="-128"/>
                <a:cs typeface="Meiryo UI" panose="020B0604030504040204" pitchFamily="50" charset="-128"/>
              </a:rPr>
              <a:t>○　最低居住面積水準以上の住宅に住む世帯率を見ると、持ち家は</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100</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％近いが、賃貸住宅は</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80</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％程度に留まっている。</a:t>
            </a: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a:p>
            <a:pPr marL="355600" indent="-355600"/>
            <a:r>
              <a:rPr lang="ja-JP" altLang="en-US" sz="1800" dirty="0">
                <a:latin typeface="Meiryo UI" panose="020B0604030504040204" pitchFamily="50" charset="-128"/>
                <a:ea typeface="Meiryo UI" panose="020B0604030504040204" pitchFamily="50" charset="-128"/>
                <a:cs typeface="Meiryo UI" panose="020B0604030504040204" pitchFamily="50" charset="-128"/>
              </a:rPr>
              <a:t>◯　建築年別にみると、賃貸住宅では平成３年以降上昇傾向にあるものの、平成</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13</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年以降はあまり伸びない傾向にある。</a:t>
            </a:r>
          </a:p>
        </p:txBody>
      </p:sp>
      <p:sp>
        <p:nvSpPr>
          <p:cNvPr id="10" name="テキスト ボックス 9"/>
          <p:cNvSpPr txBox="1"/>
          <p:nvPr/>
        </p:nvSpPr>
        <p:spPr>
          <a:xfrm>
            <a:off x="4227532" y="6551766"/>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資料：「平成</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年住宅・土地統計調査」（総務省統計局）を基に大阪府作成</a:t>
            </a:r>
          </a:p>
        </p:txBody>
      </p:sp>
      <p:pic>
        <p:nvPicPr>
          <p:cNvPr id="5" name="図 4"/>
          <p:cNvPicPr>
            <a:picLocks noChangeAspect="1"/>
          </p:cNvPicPr>
          <p:nvPr/>
        </p:nvPicPr>
        <p:blipFill>
          <a:blip r:embed="rId3"/>
          <a:stretch>
            <a:fillRect/>
          </a:stretch>
        </p:blipFill>
        <p:spPr>
          <a:xfrm>
            <a:off x="611560" y="1609935"/>
            <a:ext cx="8062988" cy="4941831"/>
          </a:xfrm>
          <a:prstGeom prst="rect">
            <a:avLst/>
          </a:prstGeom>
        </p:spPr>
      </p:pic>
      <p:sp>
        <p:nvSpPr>
          <p:cNvPr id="12" name="テキスト ボックス 11"/>
          <p:cNvSpPr txBox="1"/>
          <p:nvPr/>
        </p:nvSpPr>
        <p:spPr>
          <a:xfrm>
            <a:off x="7236296" y="2446900"/>
            <a:ext cx="1125984" cy="203508"/>
          </a:xfrm>
          <a:prstGeom prst="rect">
            <a:avLst/>
          </a:prstGeom>
          <a:noFill/>
          <a:ln>
            <a:solidFill>
              <a:schemeClr val="tx1"/>
            </a:solidFill>
          </a:ln>
        </p:spPr>
        <p:txBody>
          <a:bodyPr wrap="square" lIns="36000" tIns="36000" rIns="36000" bIns="36000" rtlCol="0" anchor="ctr" anchorCtr="1">
            <a:spAutoFit/>
          </a:bodyPr>
          <a:lstStyle/>
          <a:p>
            <a:pPr>
              <a:lnSpc>
                <a:spcPts val="1000"/>
              </a:lnSpc>
            </a:pPr>
            <a:r>
              <a:rPr kumimoji="1" lang="ja-JP" altLang="en-US" sz="900" b="1" dirty="0">
                <a:latin typeface="メイリオ" panose="020B0604030504040204" pitchFamily="50" charset="-128"/>
                <a:ea typeface="メイリオ" panose="020B0604030504040204" pitchFamily="50" charset="-128"/>
              </a:rPr>
              <a:t>共同住宅（持ち家）</a:t>
            </a:r>
          </a:p>
        </p:txBody>
      </p:sp>
      <p:sp>
        <p:nvSpPr>
          <p:cNvPr id="13" name="テキスト ボックス 12"/>
          <p:cNvSpPr txBox="1"/>
          <p:nvPr/>
        </p:nvSpPr>
        <p:spPr>
          <a:xfrm>
            <a:off x="6918600" y="2810264"/>
            <a:ext cx="1125984" cy="200943"/>
          </a:xfrm>
          <a:prstGeom prst="rect">
            <a:avLst/>
          </a:prstGeom>
          <a:noFill/>
          <a:ln>
            <a:solidFill>
              <a:schemeClr val="tx1"/>
            </a:solidFill>
          </a:ln>
        </p:spPr>
        <p:txBody>
          <a:bodyPr wrap="square" lIns="36000" tIns="36000" rIns="36000" bIns="36000" rtlCol="0" anchor="ctr" anchorCtr="1">
            <a:spAutoFit/>
          </a:bodyPr>
          <a:lstStyle/>
          <a:p>
            <a:pPr>
              <a:lnSpc>
                <a:spcPts val="1000"/>
              </a:lnSpc>
            </a:pPr>
            <a:r>
              <a:rPr kumimoji="1" lang="ja-JP" altLang="en-US" sz="900" b="1" dirty="0">
                <a:latin typeface="メイリオ" panose="020B0604030504040204" pitchFamily="50" charset="-128"/>
                <a:ea typeface="メイリオ" panose="020B0604030504040204" pitchFamily="50" charset="-128"/>
              </a:rPr>
              <a:t>共同住宅（賃貸）</a:t>
            </a:r>
          </a:p>
        </p:txBody>
      </p:sp>
    </p:spTree>
    <p:extLst>
      <p:ext uri="{BB962C8B-B14F-4D97-AF65-F5344CB8AC3E}">
        <p14:creationId xmlns:p14="http://schemas.microsoft.com/office/powerpoint/2010/main" val="28694834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27</a:t>
            </a:fld>
            <a:endParaRPr kumimoji="1" lang="en-US" altLang="ja-JP" sz="1200">
              <a:solidFill>
                <a:schemeClr val="tx1"/>
              </a:solidFill>
              <a:latin typeface="HGSｺﾞｼｯｸM" pitchFamily="50" charset="-128"/>
              <a:ea typeface="HGSｺﾞｼｯｸM" pitchFamily="50" charset="-128"/>
            </a:endParaRPr>
          </a:p>
        </p:txBody>
      </p:sp>
      <p:sp>
        <p:nvSpPr>
          <p:cNvPr id="11" name="Rectangle 20"/>
          <p:cNvSpPr>
            <a:spLocks noChangeArrowheads="1"/>
          </p:cNvSpPr>
          <p:nvPr/>
        </p:nvSpPr>
        <p:spPr bwMode="auto">
          <a:xfrm>
            <a:off x="0" y="-27384"/>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賃貸住宅の質（既存ストックの耐震性の向上）</a:t>
            </a:r>
            <a:endPar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9"/>
          <p:cNvSpPr txBox="1"/>
          <p:nvPr/>
        </p:nvSpPr>
        <p:spPr>
          <a:xfrm>
            <a:off x="279000" y="429042"/>
            <a:ext cx="8586000" cy="1477328"/>
          </a:xfrm>
          <a:prstGeom prst="rect">
            <a:avLst/>
          </a:prstGeom>
          <a:no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355600" indent="-355600"/>
            <a:r>
              <a:rPr lang="ja-JP" altLang="en-US" sz="1800" dirty="0">
                <a:latin typeface="Meiryo UI" panose="020B0604030504040204" pitchFamily="50" charset="-128"/>
                <a:ea typeface="Meiryo UI" panose="020B0604030504040204" pitchFamily="50" charset="-128"/>
                <a:cs typeface="Meiryo UI" panose="020B0604030504040204" pitchFamily="50" charset="-128"/>
              </a:rPr>
              <a:t>○　一定の耐震性が確保されていると考えられる新耐震による住宅（</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S56</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以降の住宅を想定）は、持ち家・賃貸とも</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70</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％程度となっている。</a:t>
            </a: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a:p>
            <a:pPr marL="355600" indent="-355600"/>
            <a:r>
              <a:rPr lang="ja-JP" altLang="en-US" sz="1800" dirty="0">
                <a:latin typeface="Meiryo UI" panose="020B0604030504040204" pitchFamily="50" charset="-128"/>
                <a:ea typeface="Meiryo UI" panose="020B0604030504040204" pitchFamily="50" charset="-128"/>
                <a:cs typeface="Meiryo UI" panose="020B0604030504040204" pitchFamily="50" charset="-128"/>
              </a:rPr>
              <a:t>◯　持ち家では、戸数が多い木造（防火木造を除く）が全体の水準を引き下げているのに対し、賃貸住宅では鉄筋・鉄骨コンクルートが多くを占めており全体の水準をあげている。ただし賃貸住宅の木造（防火木造を除く）</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には新耐震で建てられたものが約</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33%</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と少ない。</a:t>
            </a:r>
            <a:endParaRPr lang="ja-JP" altLang="en-US" sz="1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4227532" y="6551766"/>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資料：「平成</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年住宅・土地統計調査」（総務省統計局）を基に大阪府作成</a:t>
            </a:r>
          </a:p>
        </p:txBody>
      </p:sp>
      <p:pic>
        <p:nvPicPr>
          <p:cNvPr id="3" name="図 2"/>
          <p:cNvPicPr>
            <a:picLocks noChangeAspect="1"/>
          </p:cNvPicPr>
          <p:nvPr/>
        </p:nvPicPr>
        <p:blipFill>
          <a:blip r:embed="rId3"/>
          <a:stretch>
            <a:fillRect/>
          </a:stretch>
        </p:blipFill>
        <p:spPr>
          <a:xfrm>
            <a:off x="536507" y="1792320"/>
            <a:ext cx="7779909" cy="4763033"/>
          </a:xfrm>
          <a:prstGeom prst="rect">
            <a:avLst/>
          </a:prstGeom>
        </p:spPr>
      </p:pic>
      <p:sp>
        <p:nvSpPr>
          <p:cNvPr id="12" name="テキスト ボックス 11"/>
          <p:cNvSpPr txBox="1"/>
          <p:nvPr/>
        </p:nvSpPr>
        <p:spPr>
          <a:xfrm>
            <a:off x="6228184" y="2930027"/>
            <a:ext cx="1125984" cy="203508"/>
          </a:xfrm>
          <a:prstGeom prst="rect">
            <a:avLst/>
          </a:prstGeom>
          <a:noFill/>
          <a:ln>
            <a:solidFill>
              <a:schemeClr val="tx1"/>
            </a:solidFill>
          </a:ln>
        </p:spPr>
        <p:txBody>
          <a:bodyPr wrap="square" lIns="36000" tIns="36000" rIns="36000" bIns="36000" rtlCol="0" anchor="ctr" anchorCtr="1">
            <a:spAutoFit/>
          </a:bodyPr>
          <a:lstStyle/>
          <a:p>
            <a:pPr>
              <a:lnSpc>
                <a:spcPts val="1000"/>
              </a:lnSpc>
            </a:pPr>
            <a:r>
              <a:rPr kumimoji="1" lang="ja-JP" altLang="en-US" sz="900" b="1" dirty="0">
                <a:latin typeface="メイリオ" panose="020B0604030504040204" pitchFamily="50" charset="-128"/>
                <a:ea typeface="メイリオ" panose="020B0604030504040204" pitchFamily="50" charset="-128"/>
              </a:rPr>
              <a:t>共同住宅（持ち家）</a:t>
            </a:r>
          </a:p>
        </p:txBody>
      </p:sp>
      <p:sp>
        <p:nvSpPr>
          <p:cNvPr id="13" name="テキスト ボックス 12"/>
          <p:cNvSpPr txBox="1"/>
          <p:nvPr/>
        </p:nvSpPr>
        <p:spPr>
          <a:xfrm>
            <a:off x="6300192" y="3219818"/>
            <a:ext cx="1125984" cy="200943"/>
          </a:xfrm>
          <a:prstGeom prst="rect">
            <a:avLst/>
          </a:prstGeom>
          <a:noFill/>
          <a:ln>
            <a:solidFill>
              <a:schemeClr val="tx1"/>
            </a:solidFill>
          </a:ln>
        </p:spPr>
        <p:txBody>
          <a:bodyPr wrap="square" lIns="36000" tIns="36000" rIns="36000" bIns="36000" rtlCol="0" anchor="ctr" anchorCtr="1">
            <a:spAutoFit/>
          </a:bodyPr>
          <a:lstStyle/>
          <a:p>
            <a:pPr>
              <a:lnSpc>
                <a:spcPts val="1000"/>
              </a:lnSpc>
            </a:pPr>
            <a:r>
              <a:rPr kumimoji="1" lang="ja-JP" altLang="en-US" sz="900" b="1" dirty="0">
                <a:latin typeface="メイリオ" panose="020B0604030504040204" pitchFamily="50" charset="-128"/>
                <a:ea typeface="メイリオ" panose="020B0604030504040204" pitchFamily="50" charset="-128"/>
              </a:rPr>
              <a:t>共同住宅（賃貸）</a:t>
            </a:r>
          </a:p>
        </p:txBody>
      </p:sp>
    </p:spTree>
    <p:extLst>
      <p:ext uri="{BB962C8B-B14F-4D97-AF65-F5344CB8AC3E}">
        <p14:creationId xmlns:p14="http://schemas.microsoft.com/office/powerpoint/2010/main" val="15735739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1"/>
            <a:ext cx="9144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居住面積の推移</a:t>
            </a:r>
          </a:p>
        </p:txBody>
      </p:sp>
      <p:sp>
        <p:nvSpPr>
          <p:cNvPr id="6" name="スライド番号プレースホルダー 1"/>
          <p:cNvSpPr>
            <a:spLocks noGrp="1"/>
          </p:cNvSpPr>
          <p:nvPr>
            <p:ph type="sldNum" sz="quarter" idx="12"/>
          </p:nvPr>
        </p:nvSpPr>
        <p:spPr>
          <a:xfrm>
            <a:off x="8319084" y="6517783"/>
            <a:ext cx="824916" cy="352220"/>
          </a:xfrm>
        </p:spPr>
        <p:txBody>
          <a:bodyPr/>
          <a:lstStyle/>
          <a:p>
            <a:fld id="{BEBE85B1-8F12-4F7B-A383-E6CF6791D3DF}" type="slidenum">
              <a:rPr kumimoji="1" lang="ja-JP" altLang="en-US" sz="1600" smtClean="0">
                <a:solidFill>
                  <a:schemeClr val="tx1"/>
                </a:solidFill>
              </a:rPr>
              <a:t>28</a:t>
            </a:fld>
            <a:endParaRPr kumimoji="1" lang="ja-JP" altLang="en-US" sz="1600" dirty="0">
              <a:solidFill>
                <a:schemeClr val="tx1"/>
              </a:solidFill>
            </a:endParaRPr>
          </a:p>
        </p:txBody>
      </p:sp>
      <p:sp>
        <p:nvSpPr>
          <p:cNvPr id="3" name="正方形/長方形 2"/>
          <p:cNvSpPr/>
          <p:nvPr/>
        </p:nvSpPr>
        <p:spPr>
          <a:xfrm>
            <a:off x="179592" y="620688"/>
            <a:ext cx="8784896" cy="757130"/>
          </a:xfrm>
          <a:prstGeom prst="rect">
            <a:avLst/>
          </a:prstGeom>
          <a:ln cmpd="sng">
            <a:solidFill>
              <a:schemeClr val="tx1"/>
            </a:solidFill>
          </a:ln>
        </p:spPr>
        <p:txBody>
          <a:bodyPr wrap="square">
            <a:spAutoFit/>
          </a:bodyPr>
          <a:lstStyle/>
          <a:p>
            <a:pPr marL="274638" lvl="0" indent="-274638">
              <a:lnSpc>
                <a:spcPct val="12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○全体的に居住面積は広くなる傾向に</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あるが、最低</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居住面積水準未満の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世帯率は約</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％前後と横ばいである。</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
          <p:cNvSpPr txBox="1"/>
          <p:nvPr/>
        </p:nvSpPr>
        <p:spPr>
          <a:xfrm>
            <a:off x="4929372" y="6583162"/>
            <a:ext cx="4035116" cy="33265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050" dirty="0">
                <a:latin typeface="Meiryo UI" panose="020B0604030504040204" pitchFamily="50" charset="-128"/>
                <a:ea typeface="Meiryo UI" panose="020B0604030504040204" pitchFamily="50" charset="-128"/>
                <a:cs typeface="Meiryo UI" panose="020B0604030504040204" pitchFamily="50" charset="-128"/>
              </a:rPr>
              <a:t>資料：「平成</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年住宅・土地統計調査」（総務省）より府作成</a:t>
            </a:r>
          </a:p>
        </p:txBody>
      </p:sp>
      <p:pic>
        <p:nvPicPr>
          <p:cNvPr id="17" name="図 16"/>
          <p:cNvPicPr/>
          <p:nvPr/>
        </p:nvPicPr>
        <p:blipFill>
          <a:blip r:embed="rId3">
            <a:extLst>
              <a:ext uri="{28A0092B-C50C-407E-A947-70E740481C1C}">
                <a14:useLocalDpi xmlns:a14="http://schemas.microsoft.com/office/drawing/2010/main" val="0"/>
              </a:ext>
            </a:extLst>
          </a:blip>
          <a:srcRect/>
          <a:stretch>
            <a:fillRect/>
          </a:stretch>
        </p:blipFill>
        <p:spPr bwMode="auto">
          <a:xfrm>
            <a:off x="755576" y="1405075"/>
            <a:ext cx="7892782" cy="5145397"/>
          </a:xfrm>
          <a:prstGeom prst="rect">
            <a:avLst/>
          </a:prstGeom>
          <a:noFill/>
          <a:ln>
            <a:noFill/>
          </a:ln>
        </p:spPr>
      </p:pic>
      <p:sp>
        <p:nvSpPr>
          <p:cNvPr id="7" name="正方形/長方形 6"/>
          <p:cNvSpPr/>
          <p:nvPr/>
        </p:nvSpPr>
        <p:spPr>
          <a:xfrm>
            <a:off x="7164288" y="44624"/>
            <a:ext cx="1872208" cy="2612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第</a:t>
            </a:r>
            <a:r>
              <a:rPr kumimoji="1" lang="en-US" altLang="ja-JP" sz="1400" dirty="0">
                <a:solidFill>
                  <a:schemeClr val="tx1"/>
                </a:solidFill>
              </a:rPr>
              <a:t>4</a:t>
            </a:r>
            <a:r>
              <a:rPr kumimoji="1" lang="ja-JP" altLang="en-US" sz="1400" dirty="0">
                <a:solidFill>
                  <a:schemeClr val="tx1"/>
                </a:solidFill>
              </a:rPr>
              <a:t>回部会</a:t>
            </a:r>
            <a:r>
              <a:rPr lang="ja-JP" altLang="en-US" sz="1400" dirty="0">
                <a:solidFill>
                  <a:schemeClr val="tx1"/>
                </a:solidFill>
              </a:rPr>
              <a:t>追加</a:t>
            </a:r>
            <a:r>
              <a:rPr kumimoji="1" lang="ja-JP" altLang="en-US" sz="1400" dirty="0">
                <a:solidFill>
                  <a:schemeClr val="tx1"/>
                </a:solidFill>
              </a:rPr>
              <a:t>資料</a:t>
            </a:r>
          </a:p>
        </p:txBody>
      </p:sp>
    </p:spTree>
    <p:extLst>
      <p:ext uri="{BB962C8B-B14F-4D97-AF65-F5344CB8AC3E}">
        <p14:creationId xmlns:p14="http://schemas.microsoft.com/office/powerpoint/2010/main" val="3500126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29</a:t>
            </a:fld>
            <a:endParaRPr kumimoji="1" lang="en-US" altLang="ja-JP" sz="1200" dirty="0">
              <a:solidFill>
                <a:schemeClr val="tx1"/>
              </a:solidFill>
              <a:latin typeface="HGSｺﾞｼｯｸM" pitchFamily="50" charset="-128"/>
              <a:ea typeface="HGSｺﾞｼｯｸM" pitchFamily="50" charset="-128"/>
            </a:endParaRPr>
          </a:p>
        </p:txBody>
      </p:sp>
      <p:sp>
        <p:nvSpPr>
          <p:cNvPr id="11" name="Rectangle 20"/>
          <p:cNvSpPr>
            <a:spLocks noChangeArrowheads="1"/>
          </p:cNvSpPr>
          <p:nvPr/>
        </p:nvSpPr>
        <p:spPr bwMode="auto">
          <a:xfrm>
            <a:off x="0" y="-27384"/>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賃貸住宅の質（利用関係別、面積別の着工戸数）</a:t>
            </a:r>
            <a:endPar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9"/>
          <p:cNvSpPr txBox="1"/>
          <p:nvPr/>
        </p:nvSpPr>
        <p:spPr>
          <a:xfrm>
            <a:off x="279000" y="429042"/>
            <a:ext cx="8586000" cy="923330"/>
          </a:xfrm>
          <a:prstGeom prst="rect">
            <a:avLst/>
          </a:prstGeom>
          <a:no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355600" indent="-355600"/>
            <a:r>
              <a:rPr lang="ja-JP" altLang="en-US" sz="1800" dirty="0">
                <a:latin typeface="Meiryo UI" panose="020B0604030504040204" pitchFamily="50" charset="-128"/>
                <a:ea typeface="Meiryo UI" panose="020B0604030504040204" pitchFamily="50" charset="-128"/>
                <a:cs typeface="Meiryo UI" panose="020B0604030504040204" pitchFamily="50" charset="-128"/>
              </a:rPr>
              <a:t>○　住宅着工のうち、貸家は</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21</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70㎡</a:t>
            </a:r>
            <a:r>
              <a:rPr lang="ja-JP" altLang="en-US" sz="1800" dirty="0" err="1">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持家は</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101</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150</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㎡が多く、分譲は</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21</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40</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㎡と比較的狭いもの、</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71</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150</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㎡と大きいものの両方が多い。</a:t>
            </a: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a:p>
            <a:pPr marL="355600" indent="-355600"/>
            <a:r>
              <a:rPr lang="ja-JP" altLang="en-US" sz="1800" dirty="0">
                <a:latin typeface="Meiryo UI" panose="020B0604030504040204" pitchFamily="50" charset="-128"/>
                <a:ea typeface="Meiryo UI" panose="020B0604030504040204" pitchFamily="50" charset="-128"/>
                <a:cs typeface="Meiryo UI" panose="020B0604030504040204" pitchFamily="50" charset="-128"/>
              </a:rPr>
              <a:t>◯　大阪市内は府内と同様の傾向だが、持ち家が少ない。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共用部を含む戸あたり面積</a:t>
            </a:r>
          </a:p>
        </p:txBody>
      </p:sp>
      <p:sp>
        <p:nvSpPr>
          <p:cNvPr id="10" name="テキスト ボックス 9"/>
          <p:cNvSpPr txBox="1"/>
          <p:nvPr/>
        </p:nvSpPr>
        <p:spPr>
          <a:xfrm>
            <a:off x="4227532" y="6551766"/>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資料：「平成</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年度住宅着工統計」（国土交通省）を基に大阪府作成</a:t>
            </a:r>
          </a:p>
        </p:txBody>
      </p:sp>
      <p:sp>
        <p:nvSpPr>
          <p:cNvPr id="8" name="テキスト ボックス 7"/>
          <p:cNvSpPr txBox="1"/>
          <p:nvPr/>
        </p:nvSpPr>
        <p:spPr>
          <a:xfrm>
            <a:off x="72008" y="6237312"/>
            <a:ext cx="6228184" cy="369332"/>
          </a:xfrm>
          <a:prstGeom prst="rect">
            <a:avLst/>
          </a:prstGeom>
          <a:noFill/>
        </p:spPr>
        <p:txBody>
          <a:bodyPr wrap="square" rtlCol="0">
            <a:spAutoFit/>
          </a:bodyPr>
          <a:lstStyle/>
          <a:p>
            <a:r>
              <a:rPr lang="ja-JP" altLang="en-US" sz="900" dirty="0">
                <a:latin typeface="Meiryo UI" panose="020B0604030504040204" pitchFamily="50" charset="-128"/>
                <a:ea typeface="Meiryo UI" panose="020B0604030504040204" pitchFamily="50" charset="-128"/>
              </a:rPr>
              <a:t>持家：建築主（個人）が自分で居住する目的で建築するもの。　　貸家：建築主が賃貸する目的で建築するもの。</a:t>
            </a:r>
            <a:endParaRPr lang="en-US" altLang="ja-JP" sz="900" dirty="0">
              <a:latin typeface="Meiryo UI" panose="020B0604030504040204" pitchFamily="50" charset="-128"/>
              <a:ea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rPr>
              <a:t>分譲住宅：建て売り又は分譲の目的で建築するもの。</a:t>
            </a:r>
            <a:endParaRPr lang="en-US" altLang="ja-JP" sz="900" dirty="0">
              <a:latin typeface="Meiryo UI" panose="020B0604030504040204" pitchFamily="50" charset="-128"/>
              <a:ea typeface="Meiryo UI" panose="020B0604030504040204" pitchFamily="50" charset="-128"/>
            </a:endParaRPr>
          </a:p>
        </p:txBody>
      </p:sp>
      <p:sp>
        <p:nvSpPr>
          <p:cNvPr id="9" name="正方形/長方形 8"/>
          <p:cNvSpPr/>
          <p:nvPr/>
        </p:nvSpPr>
        <p:spPr>
          <a:xfrm>
            <a:off x="7489302" y="44624"/>
            <a:ext cx="1547194" cy="2852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第</a:t>
            </a:r>
            <a:r>
              <a:rPr kumimoji="1" lang="en-US" altLang="ja-JP" sz="1400" dirty="0">
                <a:solidFill>
                  <a:schemeClr val="tx1"/>
                </a:solidFill>
              </a:rPr>
              <a:t>3</a:t>
            </a:r>
            <a:r>
              <a:rPr kumimoji="1" lang="ja-JP" altLang="en-US" sz="1400" dirty="0">
                <a:solidFill>
                  <a:schemeClr val="tx1"/>
                </a:solidFill>
              </a:rPr>
              <a:t>回部会資料</a:t>
            </a:r>
          </a:p>
        </p:txBody>
      </p:sp>
      <p:pic>
        <p:nvPicPr>
          <p:cNvPr id="2" name="図 1"/>
          <p:cNvPicPr>
            <a:picLocks noChangeAspect="1"/>
          </p:cNvPicPr>
          <p:nvPr/>
        </p:nvPicPr>
        <p:blipFill>
          <a:blip r:embed="rId3"/>
          <a:stretch>
            <a:fillRect/>
          </a:stretch>
        </p:blipFill>
        <p:spPr>
          <a:xfrm>
            <a:off x="986442" y="1535843"/>
            <a:ext cx="7171116" cy="4701469"/>
          </a:xfrm>
          <a:prstGeom prst="rect">
            <a:avLst/>
          </a:prstGeom>
        </p:spPr>
      </p:pic>
    </p:spTree>
    <p:extLst>
      <p:ext uri="{BB962C8B-B14F-4D97-AF65-F5344CB8AC3E}">
        <p14:creationId xmlns:p14="http://schemas.microsoft.com/office/powerpoint/2010/main" val="8836521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1"/>
            <a:ext cx="9144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府内の住宅数と世帯数の推移</a:t>
            </a:r>
            <a:endParaRPr lang="ja-JP" altLang="en-US"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スライド番号プレースホルダー 1"/>
          <p:cNvSpPr>
            <a:spLocks noGrp="1"/>
          </p:cNvSpPr>
          <p:nvPr>
            <p:ph type="sldNum" sz="quarter" idx="12"/>
          </p:nvPr>
        </p:nvSpPr>
        <p:spPr>
          <a:xfrm>
            <a:off x="8319084" y="6517783"/>
            <a:ext cx="824916" cy="352220"/>
          </a:xfrm>
        </p:spPr>
        <p:txBody>
          <a:bodyPr/>
          <a:lstStyle/>
          <a:p>
            <a:fld id="{BEBE85B1-8F12-4F7B-A383-E6CF6791D3DF}" type="slidenum">
              <a:rPr kumimoji="1" lang="ja-JP" altLang="en-US" sz="1600" smtClean="0">
                <a:solidFill>
                  <a:schemeClr val="tx1"/>
                </a:solidFill>
              </a:rPr>
              <a:t>3</a:t>
            </a:fld>
            <a:endParaRPr kumimoji="1" lang="ja-JP" altLang="en-US" sz="1600" dirty="0">
              <a:solidFill>
                <a:schemeClr val="tx1"/>
              </a:solidFill>
            </a:endParaRPr>
          </a:p>
        </p:txBody>
      </p:sp>
      <p:sp>
        <p:nvSpPr>
          <p:cNvPr id="3" name="正方形/長方形 2"/>
          <p:cNvSpPr/>
          <p:nvPr/>
        </p:nvSpPr>
        <p:spPr>
          <a:xfrm>
            <a:off x="179592" y="620688"/>
            <a:ext cx="8784896" cy="757130"/>
          </a:xfrm>
          <a:prstGeom prst="rect">
            <a:avLst/>
          </a:prstGeom>
          <a:ln cmpd="sng">
            <a:solidFill>
              <a:schemeClr val="tx1"/>
            </a:solidFill>
          </a:ln>
        </p:spPr>
        <p:txBody>
          <a:bodyPr wrap="square">
            <a:spAutoFit/>
          </a:bodyPr>
          <a:lstStyle/>
          <a:p>
            <a:pPr marL="274638" lvl="0" indent="-274638">
              <a:lnSpc>
                <a:spcPct val="120000"/>
              </a:lnSpc>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府内</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の住宅数と世帯数の推移を見る</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と、住宅総数（約</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4,680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千戸）は、総世帯（約</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3,974</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千世帯）に対し約</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18</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％多く、量的には充足して</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いる。　　　</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6" name="グループ化 15"/>
          <p:cNvGrpSpPr/>
          <p:nvPr/>
        </p:nvGrpSpPr>
        <p:grpSpPr>
          <a:xfrm>
            <a:off x="251520" y="1566505"/>
            <a:ext cx="8463790" cy="4450024"/>
            <a:chOff x="0" y="0"/>
            <a:chExt cx="5716270" cy="3005455"/>
          </a:xfrm>
        </p:grpSpPr>
        <p:pic>
          <p:nvPicPr>
            <p:cNvPr id="18" name="図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16270" cy="3005455"/>
            </a:xfrm>
            <a:prstGeom prst="rect">
              <a:avLst/>
            </a:prstGeom>
            <a:noFill/>
            <a:ln>
              <a:noFill/>
            </a:ln>
          </p:spPr>
        </p:pic>
        <p:sp>
          <p:nvSpPr>
            <p:cNvPr id="19" name="吹き出し: 角を丸めた四角形 4"/>
            <p:cNvSpPr/>
            <p:nvPr/>
          </p:nvSpPr>
          <p:spPr>
            <a:xfrm>
              <a:off x="457200" y="1130060"/>
              <a:ext cx="784225" cy="307975"/>
            </a:xfrm>
            <a:prstGeom prst="wedgeRoundRectCallout">
              <a:avLst>
                <a:gd name="adj1" fmla="val 21621"/>
                <a:gd name="adj2" fmla="val 93471"/>
                <a:gd name="adj3" fmla="val 16667"/>
              </a:avLst>
            </a:prstGeom>
            <a:solidFill>
              <a:schemeClr val="bg1"/>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1100"/>
                </a:lnSpc>
                <a:spcAft>
                  <a:spcPts val="0"/>
                </a:spcAft>
              </a:pPr>
              <a:r>
                <a:rPr lang="ja-JP" sz="800" kern="100">
                  <a:solidFill>
                    <a:srgbClr val="0070C0"/>
                  </a:solidFill>
                  <a:effectLst/>
                  <a:ea typeface="HGPｺﾞｼｯｸM" panose="020B0600000000000000" pitchFamily="50" charset="-128"/>
                  <a:cs typeface="Times New Roman" panose="02020603050405020304" pitchFamily="18" charset="0"/>
                </a:rPr>
                <a:t>住宅総数が世帯総数を上回る</a:t>
              </a:r>
              <a:endParaRPr lang="ja-JP" sz="1050" kern="100">
                <a:effectLst/>
                <a:ea typeface="游明朝" panose="02020400000000000000" pitchFamily="18" charset="-128"/>
                <a:cs typeface="Times New Roman" panose="02020603050405020304" pitchFamily="18" charset="0"/>
              </a:endParaRPr>
            </a:p>
          </p:txBody>
        </p:sp>
      </p:grpSp>
      <p:sp>
        <p:nvSpPr>
          <p:cNvPr id="9" name="正方形/長方形 8"/>
          <p:cNvSpPr/>
          <p:nvPr/>
        </p:nvSpPr>
        <p:spPr>
          <a:xfrm>
            <a:off x="7243725" y="44624"/>
            <a:ext cx="1792771" cy="2649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kumimoji="1" lang="en-US" altLang="ja-JP" sz="1400" dirty="0" smtClean="0">
                <a:solidFill>
                  <a:schemeClr val="tx1"/>
                </a:solidFill>
              </a:rPr>
              <a:t>3</a:t>
            </a:r>
            <a:r>
              <a:rPr kumimoji="1" lang="ja-JP" altLang="en-US" sz="1400" dirty="0" smtClean="0">
                <a:solidFill>
                  <a:schemeClr val="tx1"/>
                </a:solidFill>
              </a:rPr>
              <a:t>回部会資料更新</a:t>
            </a:r>
            <a:endParaRPr kumimoji="1" lang="ja-JP" altLang="en-US" sz="1400" dirty="0">
              <a:solidFill>
                <a:schemeClr val="tx1"/>
              </a:solidFill>
            </a:endParaRPr>
          </a:p>
        </p:txBody>
      </p:sp>
      <p:sp>
        <p:nvSpPr>
          <p:cNvPr id="10" name="テキスト ボックス 9"/>
          <p:cNvSpPr txBox="1"/>
          <p:nvPr/>
        </p:nvSpPr>
        <p:spPr>
          <a:xfrm>
            <a:off x="4139952" y="602128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資料：各年「住宅・土地統計調査」（総務省統計局）を基に大阪府作成</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2357899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30</a:t>
            </a:fld>
            <a:endParaRPr kumimoji="1" lang="en-US" altLang="ja-JP" sz="1200" dirty="0">
              <a:solidFill>
                <a:schemeClr val="tx1"/>
              </a:solidFill>
              <a:latin typeface="HGSｺﾞｼｯｸM" pitchFamily="50" charset="-128"/>
              <a:ea typeface="HGSｺﾞｼｯｸM" pitchFamily="50" charset="-128"/>
            </a:endParaRPr>
          </a:p>
        </p:txBody>
      </p:sp>
      <p:sp>
        <p:nvSpPr>
          <p:cNvPr id="11" name="Rectangle 20"/>
          <p:cNvSpPr>
            <a:spLocks noChangeArrowheads="1"/>
          </p:cNvSpPr>
          <p:nvPr/>
        </p:nvSpPr>
        <p:spPr bwMode="auto">
          <a:xfrm>
            <a:off x="0" y="-27384"/>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1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賃貸住宅の質</a:t>
            </a:r>
            <a:r>
              <a:rPr lang="ja-JP" altLang="en-US" sz="1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賃貸</a:t>
            </a:r>
            <a:r>
              <a:rPr lang="ja-JP" altLang="en-US" sz="1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住宅の受託管理事業者が受託・管理する実施内容）</a:t>
            </a:r>
            <a:endParaRPr lang="en-US" altLang="ja-JP" sz="1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9"/>
          <p:cNvSpPr txBox="1"/>
          <p:nvPr/>
        </p:nvSpPr>
        <p:spPr>
          <a:xfrm>
            <a:off x="279000" y="429042"/>
            <a:ext cx="8586000" cy="923330"/>
          </a:xfrm>
          <a:prstGeom prst="rect">
            <a:avLst/>
          </a:prstGeom>
          <a:no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355600" indent="-355600"/>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賃貸住宅の受託管理事業者が受託している業務のうち、「清掃」と「維持管理・修繕（設備点検等）」については再委託で実施している割合が高い。</a:t>
            </a: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a:p>
            <a:pPr marL="355600" indent="-355600"/>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「修繕積立金の管理」は受託されている割合が低い。</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4227532" y="6551766"/>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資料：</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賃貸</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住宅管理業務に関するアンケート調査」</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（国土交通省</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584" y="1434210"/>
            <a:ext cx="7736358" cy="4947118"/>
          </a:xfrm>
          <a:prstGeom prst="rect">
            <a:avLst/>
          </a:prstGeom>
        </p:spPr>
      </p:pic>
      <p:sp>
        <p:nvSpPr>
          <p:cNvPr id="8" name="正方形/長方形 7"/>
          <p:cNvSpPr/>
          <p:nvPr/>
        </p:nvSpPr>
        <p:spPr>
          <a:xfrm>
            <a:off x="7192693" y="61935"/>
            <a:ext cx="1872208" cy="2612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lang="en-US" altLang="ja-JP" sz="1400" dirty="0">
                <a:solidFill>
                  <a:schemeClr val="tx1"/>
                </a:solidFill>
              </a:rPr>
              <a:t>5</a:t>
            </a:r>
            <a:r>
              <a:rPr kumimoji="1" lang="ja-JP" altLang="en-US" sz="1400" dirty="0" smtClean="0">
                <a:solidFill>
                  <a:schemeClr val="tx1"/>
                </a:solidFill>
              </a:rPr>
              <a:t>回</a:t>
            </a:r>
            <a:r>
              <a:rPr kumimoji="1" lang="ja-JP" altLang="en-US" sz="1400" dirty="0">
                <a:solidFill>
                  <a:schemeClr val="tx1"/>
                </a:solidFill>
              </a:rPr>
              <a:t>部会</a:t>
            </a:r>
            <a:r>
              <a:rPr lang="ja-JP" altLang="en-US" sz="1400" dirty="0">
                <a:solidFill>
                  <a:schemeClr val="tx1"/>
                </a:solidFill>
              </a:rPr>
              <a:t>追加</a:t>
            </a:r>
            <a:r>
              <a:rPr kumimoji="1" lang="ja-JP" altLang="en-US" sz="1400" dirty="0">
                <a:solidFill>
                  <a:schemeClr val="tx1"/>
                </a:solidFill>
              </a:rPr>
              <a:t>資料</a:t>
            </a:r>
          </a:p>
        </p:txBody>
      </p:sp>
    </p:spTree>
    <p:extLst>
      <p:ext uri="{BB962C8B-B14F-4D97-AF65-F5344CB8AC3E}">
        <p14:creationId xmlns:p14="http://schemas.microsoft.com/office/powerpoint/2010/main" val="17860507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31</a:t>
            </a:fld>
            <a:endParaRPr kumimoji="1" lang="en-US" altLang="ja-JP" sz="1200" dirty="0">
              <a:solidFill>
                <a:schemeClr val="tx1"/>
              </a:solidFill>
              <a:latin typeface="HGSｺﾞｼｯｸM" pitchFamily="50" charset="-128"/>
              <a:ea typeface="HGSｺﾞｼｯｸM" pitchFamily="50" charset="-128"/>
            </a:endParaRPr>
          </a:p>
        </p:txBody>
      </p:sp>
      <p:sp>
        <p:nvSpPr>
          <p:cNvPr id="11" name="Rectangle 20"/>
          <p:cNvSpPr>
            <a:spLocks noChangeArrowheads="1"/>
          </p:cNvSpPr>
          <p:nvPr/>
        </p:nvSpPr>
        <p:spPr bwMode="auto">
          <a:xfrm>
            <a:off x="0" y="-27384"/>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賃貸住宅の質</a:t>
            </a: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（家主の賃貸住宅の経営知識の習得方法）</a:t>
            </a:r>
            <a:endPar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9"/>
          <p:cNvSpPr txBox="1"/>
          <p:nvPr/>
        </p:nvSpPr>
        <p:spPr>
          <a:xfrm>
            <a:off x="279000" y="429042"/>
            <a:ext cx="8586000" cy="1200329"/>
          </a:xfrm>
          <a:prstGeom prst="rect">
            <a:avLst/>
          </a:prstGeom>
          <a:no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355600" indent="-355600"/>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家主が賃貸住宅の経営に関する知識を取得するための方法としては、「インターネット（</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SNS</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等</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）による情報収集」「セミナーや不動産投資スクールへの参加」「友人・知人からの情報提供」が上位を占める。</a:t>
            </a: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a:p>
            <a:pPr marL="355600" indent="-355600"/>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「特になし」が</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割程度と最も多い。</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4227532" y="6551766"/>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資料：</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賃貸</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住宅管理業務に関するアンケート調査」</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（国土交通省</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666" y="2060848"/>
            <a:ext cx="8834616" cy="4032448"/>
          </a:xfrm>
          <a:prstGeom prst="rect">
            <a:avLst/>
          </a:prstGeom>
        </p:spPr>
      </p:pic>
      <p:sp>
        <p:nvSpPr>
          <p:cNvPr id="9" name="正方形/長方形 8"/>
          <p:cNvSpPr/>
          <p:nvPr/>
        </p:nvSpPr>
        <p:spPr>
          <a:xfrm>
            <a:off x="7192693" y="61935"/>
            <a:ext cx="1872208" cy="2612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lang="en-US" altLang="ja-JP" sz="1400" dirty="0">
                <a:solidFill>
                  <a:schemeClr val="tx1"/>
                </a:solidFill>
              </a:rPr>
              <a:t>5</a:t>
            </a:r>
            <a:r>
              <a:rPr kumimoji="1" lang="ja-JP" altLang="en-US" sz="1400" dirty="0" smtClean="0">
                <a:solidFill>
                  <a:schemeClr val="tx1"/>
                </a:solidFill>
              </a:rPr>
              <a:t>回</a:t>
            </a:r>
            <a:r>
              <a:rPr kumimoji="1" lang="ja-JP" altLang="en-US" sz="1400" dirty="0">
                <a:solidFill>
                  <a:schemeClr val="tx1"/>
                </a:solidFill>
              </a:rPr>
              <a:t>部会</a:t>
            </a:r>
            <a:r>
              <a:rPr lang="ja-JP" altLang="en-US" sz="1400" dirty="0">
                <a:solidFill>
                  <a:schemeClr val="tx1"/>
                </a:solidFill>
              </a:rPr>
              <a:t>追加</a:t>
            </a:r>
            <a:r>
              <a:rPr kumimoji="1" lang="ja-JP" altLang="en-US" sz="1400" dirty="0">
                <a:solidFill>
                  <a:schemeClr val="tx1"/>
                </a:solidFill>
              </a:rPr>
              <a:t>資料</a:t>
            </a:r>
          </a:p>
        </p:txBody>
      </p:sp>
    </p:spTree>
    <p:extLst>
      <p:ext uri="{BB962C8B-B14F-4D97-AF65-F5344CB8AC3E}">
        <p14:creationId xmlns:p14="http://schemas.microsoft.com/office/powerpoint/2010/main" val="17243046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32</a:t>
            </a:fld>
            <a:endParaRPr kumimoji="1" lang="en-US" altLang="ja-JP" sz="1200" dirty="0">
              <a:solidFill>
                <a:schemeClr val="tx1"/>
              </a:solidFill>
              <a:latin typeface="HGSｺﾞｼｯｸM" pitchFamily="50" charset="-128"/>
              <a:ea typeface="HGSｺﾞｼｯｸM" pitchFamily="50" charset="-128"/>
            </a:endParaRPr>
          </a:p>
        </p:txBody>
      </p:sp>
      <p:sp>
        <p:nvSpPr>
          <p:cNvPr id="11" name="Rectangle 20"/>
          <p:cNvSpPr>
            <a:spLocks noChangeArrowheads="1"/>
          </p:cNvSpPr>
          <p:nvPr/>
        </p:nvSpPr>
        <p:spPr bwMode="auto">
          <a:xfrm>
            <a:off x="0" y="-27384"/>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賃貸住宅の質</a:t>
            </a: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（サブリース物件の取得の際の営業内容）</a:t>
            </a:r>
            <a:endPar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9"/>
          <p:cNvSpPr txBox="1"/>
          <p:nvPr/>
        </p:nvSpPr>
        <p:spPr>
          <a:xfrm>
            <a:off x="279000" y="429042"/>
            <a:ext cx="8586000" cy="646331"/>
          </a:xfrm>
          <a:prstGeom prst="rect">
            <a:avLst/>
          </a:prstGeom>
          <a:no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355600" indent="-355600"/>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サブリース物件所有者が、当該物件を取得</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する</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際に受けた営業は、サブリース契約を前提としたものが</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7</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割超となっている。</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4227532" y="6551766"/>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資料：</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賃貸</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住宅管理業務に関するアンケート調査」</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（国土交通省</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078" y="2200920"/>
            <a:ext cx="8595482" cy="3240360"/>
          </a:xfrm>
          <a:prstGeom prst="rect">
            <a:avLst/>
          </a:prstGeom>
        </p:spPr>
      </p:pic>
      <p:sp>
        <p:nvSpPr>
          <p:cNvPr id="8" name="正方形/長方形 7"/>
          <p:cNvSpPr/>
          <p:nvPr/>
        </p:nvSpPr>
        <p:spPr>
          <a:xfrm>
            <a:off x="7192693" y="61935"/>
            <a:ext cx="1872208" cy="2612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lang="en-US" altLang="ja-JP" sz="1400" dirty="0">
                <a:solidFill>
                  <a:schemeClr val="tx1"/>
                </a:solidFill>
              </a:rPr>
              <a:t>5</a:t>
            </a:r>
            <a:r>
              <a:rPr kumimoji="1" lang="ja-JP" altLang="en-US" sz="1400" dirty="0" smtClean="0">
                <a:solidFill>
                  <a:schemeClr val="tx1"/>
                </a:solidFill>
              </a:rPr>
              <a:t>回</a:t>
            </a:r>
            <a:r>
              <a:rPr kumimoji="1" lang="ja-JP" altLang="en-US" sz="1400" dirty="0">
                <a:solidFill>
                  <a:schemeClr val="tx1"/>
                </a:solidFill>
              </a:rPr>
              <a:t>部会</a:t>
            </a:r>
            <a:r>
              <a:rPr lang="ja-JP" altLang="en-US" sz="1400" dirty="0">
                <a:solidFill>
                  <a:schemeClr val="tx1"/>
                </a:solidFill>
              </a:rPr>
              <a:t>追加</a:t>
            </a:r>
            <a:r>
              <a:rPr kumimoji="1" lang="ja-JP" altLang="en-US" sz="1400" dirty="0">
                <a:solidFill>
                  <a:schemeClr val="tx1"/>
                </a:solidFill>
              </a:rPr>
              <a:t>資料</a:t>
            </a:r>
          </a:p>
        </p:txBody>
      </p:sp>
    </p:spTree>
    <p:extLst>
      <p:ext uri="{BB962C8B-B14F-4D97-AF65-F5344CB8AC3E}">
        <p14:creationId xmlns:p14="http://schemas.microsoft.com/office/powerpoint/2010/main" val="2186178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33</a:t>
            </a:fld>
            <a:endParaRPr kumimoji="1" lang="en-US" altLang="ja-JP" sz="1200" dirty="0">
              <a:solidFill>
                <a:schemeClr val="tx1"/>
              </a:solidFill>
              <a:latin typeface="HGSｺﾞｼｯｸM" pitchFamily="50" charset="-128"/>
              <a:ea typeface="HGSｺﾞｼｯｸM" pitchFamily="50" charset="-128"/>
            </a:endParaRPr>
          </a:p>
        </p:txBody>
      </p:sp>
      <p:sp>
        <p:nvSpPr>
          <p:cNvPr id="11" name="Rectangle 20"/>
          <p:cNvSpPr>
            <a:spLocks noChangeArrowheads="1"/>
          </p:cNvSpPr>
          <p:nvPr/>
        </p:nvSpPr>
        <p:spPr bwMode="auto">
          <a:xfrm>
            <a:off x="0" y="-27384"/>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賃貸住宅の質</a:t>
            </a: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（家主がサブリース契約にあたって説明を受けた内容）</a:t>
            </a:r>
            <a:endPar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9"/>
          <p:cNvSpPr txBox="1"/>
          <p:nvPr/>
        </p:nvSpPr>
        <p:spPr>
          <a:xfrm>
            <a:off x="279000" y="429042"/>
            <a:ext cx="8586000" cy="1477328"/>
          </a:xfrm>
          <a:prstGeom prst="rect">
            <a:avLst/>
          </a:prstGeom>
          <a:no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355600" indent="-355600"/>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家主がサブリース契約にあたって説明を受けた内容では、「将来の家賃変動の条件」「空室のリスク」「修繕工事費用」「賃料の固定期間・改定時期」「賃料減額のリスク」が上位を占める。</a:t>
            </a: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a:p>
            <a:pPr marL="355600" indent="-355600"/>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これら上位の項目においても説明を受けた割合は</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6</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割程度となっており、全体の</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割程度で内容の説明がされていない。</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4227532" y="6551766"/>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資料：</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賃貸</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住宅管理業務に関するアンケート調査」</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（国土交通省</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2572" y="2164273"/>
            <a:ext cx="8078856" cy="4129589"/>
          </a:xfrm>
          <a:prstGeom prst="rect">
            <a:avLst/>
          </a:prstGeom>
        </p:spPr>
      </p:pic>
      <p:sp>
        <p:nvSpPr>
          <p:cNvPr id="8" name="正方形/長方形 7"/>
          <p:cNvSpPr/>
          <p:nvPr/>
        </p:nvSpPr>
        <p:spPr>
          <a:xfrm>
            <a:off x="7192693" y="61935"/>
            <a:ext cx="1872208" cy="2612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lang="en-US" altLang="ja-JP" sz="1400" dirty="0">
                <a:solidFill>
                  <a:schemeClr val="tx1"/>
                </a:solidFill>
              </a:rPr>
              <a:t>5</a:t>
            </a:r>
            <a:r>
              <a:rPr kumimoji="1" lang="ja-JP" altLang="en-US" sz="1400" dirty="0" smtClean="0">
                <a:solidFill>
                  <a:schemeClr val="tx1"/>
                </a:solidFill>
              </a:rPr>
              <a:t>回</a:t>
            </a:r>
            <a:r>
              <a:rPr kumimoji="1" lang="ja-JP" altLang="en-US" sz="1400" dirty="0">
                <a:solidFill>
                  <a:schemeClr val="tx1"/>
                </a:solidFill>
              </a:rPr>
              <a:t>部会</a:t>
            </a:r>
            <a:r>
              <a:rPr lang="ja-JP" altLang="en-US" sz="1400" dirty="0">
                <a:solidFill>
                  <a:schemeClr val="tx1"/>
                </a:solidFill>
              </a:rPr>
              <a:t>追加</a:t>
            </a:r>
            <a:r>
              <a:rPr kumimoji="1" lang="ja-JP" altLang="en-US" sz="1400" dirty="0">
                <a:solidFill>
                  <a:schemeClr val="tx1"/>
                </a:solidFill>
              </a:rPr>
              <a:t>資料</a:t>
            </a:r>
          </a:p>
        </p:txBody>
      </p:sp>
    </p:spTree>
    <p:extLst>
      <p:ext uri="{BB962C8B-B14F-4D97-AF65-F5344CB8AC3E}">
        <p14:creationId xmlns:p14="http://schemas.microsoft.com/office/powerpoint/2010/main" val="12657872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34</a:t>
            </a:fld>
            <a:endParaRPr kumimoji="1" lang="en-US" altLang="ja-JP" sz="1200" dirty="0">
              <a:solidFill>
                <a:schemeClr val="tx1"/>
              </a:solidFill>
              <a:latin typeface="HGSｺﾞｼｯｸM" pitchFamily="50" charset="-128"/>
              <a:ea typeface="HGSｺﾞｼｯｸM" pitchFamily="50" charset="-128"/>
            </a:endParaRPr>
          </a:p>
        </p:txBody>
      </p:sp>
      <p:sp>
        <p:nvSpPr>
          <p:cNvPr id="11" name="Rectangle 20"/>
          <p:cNvSpPr>
            <a:spLocks noChangeArrowheads="1"/>
          </p:cNvSpPr>
          <p:nvPr/>
        </p:nvSpPr>
        <p:spPr bwMode="auto">
          <a:xfrm>
            <a:off x="0" y="-27384"/>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賃貸住宅の質</a:t>
            </a: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（入居者が賃貸住宅を借りる際の情報収集方法）</a:t>
            </a:r>
            <a:endPar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9"/>
          <p:cNvSpPr txBox="1"/>
          <p:nvPr/>
        </p:nvSpPr>
        <p:spPr>
          <a:xfrm>
            <a:off x="279000" y="429042"/>
            <a:ext cx="8586000" cy="923330"/>
          </a:xfrm>
          <a:prstGeom prst="rect">
            <a:avLst/>
          </a:prstGeom>
          <a:no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355600" indent="-355600"/>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入居者が賃貸住宅を借りる際に利用する情報収集方法では、「住宅・不動産情報の総合サイト（例：</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SUUMO</a:t>
            </a:r>
            <a:r>
              <a:rPr lang="ja-JP" altLang="en-US" sz="1800" dirty="0" err="1"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HOME’S</a:t>
            </a:r>
            <a:r>
              <a:rPr lang="ja-JP" altLang="en-US" sz="1800" dirty="0" err="1"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各サイトの</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SNS</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等を含む）」が特に多く７割以上が利用している。</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4227532" y="6551766"/>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資料：</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賃貸</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住宅管理業務に関するアンケート調査」</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（国土交通省</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999" y="2060848"/>
            <a:ext cx="8588981" cy="3500189"/>
          </a:xfrm>
          <a:prstGeom prst="rect">
            <a:avLst/>
          </a:prstGeom>
        </p:spPr>
      </p:pic>
      <p:sp>
        <p:nvSpPr>
          <p:cNvPr id="3" name="正方形/長方形 2"/>
          <p:cNvSpPr/>
          <p:nvPr/>
        </p:nvSpPr>
        <p:spPr>
          <a:xfrm>
            <a:off x="251520" y="3068960"/>
            <a:ext cx="7704856" cy="432048"/>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7192693" y="61935"/>
            <a:ext cx="1872208" cy="2612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lang="en-US" altLang="ja-JP" sz="1400" dirty="0">
                <a:solidFill>
                  <a:schemeClr val="tx1"/>
                </a:solidFill>
              </a:rPr>
              <a:t>5</a:t>
            </a:r>
            <a:r>
              <a:rPr kumimoji="1" lang="ja-JP" altLang="en-US" sz="1400" dirty="0" smtClean="0">
                <a:solidFill>
                  <a:schemeClr val="tx1"/>
                </a:solidFill>
              </a:rPr>
              <a:t>回</a:t>
            </a:r>
            <a:r>
              <a:rPr kumimoji="1" lang="ja-JP" altLang="en-US" sz="1400" dirty="0">
                <a:solidFill>
                  <a:schemeClr val="tx1"/>
                </a:solidFill>
              </a:rPr>
              <a:t>部会</a:t>
            </a:r>
            <a:r>
              <a:rPr lang="ja-JP" altLang="en-US" sz="1400" dirty="0">
                <a:solidFill>
                  <a:schemeClr val="tx1"/>
                </a:solidFill>
              </a:rPr>
              <a:t>追加</a:t>
            </a:r>
            <a:r>
              <a:rPr kumimoji="1" lang="ja-JP" altLang="en-US" sz="1400" dirty="0">
                <a:solidFill>
                  <a:schemeClr val="tx1"/>
                </a:solidFill>
              </a:rPr>
              <a:t>資料</a:t>
            </a:r>
          </a:p>
        </p:txBody>
      </p:sp>
    </p:spTree>
    <p:extLst>
      <p:ext uri="{BB962C8B-B14F-4D97-AF65-F5344CB8AC3E}">
        <p14:creationId xmlns:p14="http://schemas.microsoft.com/office/powerpoint/2010/main" val="34571013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248" y="2852936"/>
            <a:ext cx="9144000" cy="792088"/>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r>
              <a:rPr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３</a:t>
            </a:r>
            <a:r>
              <a:rPr lang="ja-JP" altLang="en-US" sz="24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．住宅の維持管理の状況</a:t>
            </a:r>
            <a:endParaRPr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35</a:t>
            </a:fld>
            <a:endParaRPr kumimoji="1" lang="en-US" altLang="ja-JP" sz="1200" dirty="0">
              <a:solidFill>
                <a:schemeClr val="tx1"/>
              </a:solidFill>
              <a:latin typeface="HGSｺﾞｼｯｸM" pitchFamily="50" charset="-128"/>
              <a:ea typeface="HGSｺﾞｼｯｸM" pitchFamily="50" charset="-128"/>
            </a:endParaRPr>
          </a:p>
        </p:txBody>
      </p:sp>
    </p:spTree>
    <p:extLst>
      <p:ext uri="{BB962C8B-B14F-4D97-AF65-F5344CB8AC3E}">
        <p14:creationId xmlns:p14="http://schemas.microsoft.com/office/powerpoint/2010/main" val="14415493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住宅の維持管理</a:t>
            </a:r>
            <a:endPar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Rectangle 6"/>
          <p:cNvSpPr>
            <a:spLocks noChangeArrowheads="1"/>
          </p:cNvSpPr>
          <p:nvPr/>
        </p:nvSpPr>
        <p:spPr bwMode="auto">
          <a:xfrm>
            <a:off x="279000" y="476250"/>
            <a:ext cx="8586000" cy="612321"/>
          </a:xfrm>
          <a:prstGeom prst="rect">
            <a:avLst/>
          </a:prstGeom>
          <a:solidFill>
            <a:schemeClr val="bg1"/>
          </a:solidFill>
          <a:ln w="9525">
            <a:solidFill>
              <a:schemeClr val="tx1"/>
            </a:solidFill>
            <a:prstDash val="sysDot"/>
            <a:miter lim="800000"/>
            <a:headEnd/>
            <a:tailEnd/>
          </a:ln>
        </p:spPr>
        <p:txBody>
          <a:bodyPr wrap="square" anchor="ctr">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kumimoji="1"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大阪府は、東京都、全国と比較して腐朽・破損がある住宅の割合が高い。</a:t>
            </a:r>
            <a:endParaRPr kumimoji="1"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特に大阪府では、長屋の</a:t>
            </a:r>
            <a:r>
              <a:rPr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において、</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腐朽・</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破損がみられる。</a:t>
            </a:r>
            <a:endParaRPr kumimoji="1"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7" name="表 6"/>
          <p:cNvGraphicFramePr>
            <a:graphicFrameLocks noGrp="1"/>
          </p:cNvGraphicFramePr>
          <p:nvPr>
            <p:extLst/>
          </p:nvPr>
        </p:nvGraphicFramePr>
        <p:xfrm>
          <a:off x="1269999" y="5607038"/>
          <a:ext cx="6603999" cy="885825"/>
        </p:xfrm>
        <a:graphic>
          <a:graphicData uri="http://schemas.openxmlformats.org/drawingml/2006/table">
            <a:tbl>
              <a:tblPr>
                <a:tableStyleId>{616DA210-FB5B-4158-B5E0-FEB733F419BA}</a:tableStyleId>
              </a:tblPr>
              <a:tblGrid>
                <a:gridCol w="518954">
                  <a:extLst>
                    <a:ext uri="{9D8B030D-6E8A-4147-A177-3AD203B41FA5}">
                      <a16:colId xmlns:a16="http://schemas.microsoft.com/office/drawing/2014/main" val="1618463544"/>
                    </a:ext>
                  </a:extLst>
                </a:gridCol>
                <a:gridCol w="446173">
                  <a:extLst>
                    <a:ext uri="{9D8B030D-6E8A-4147-A177-3AD203B41FA5}">
                      <a16:colId xmlns:a16="http://schemas.microsoft.com/office/drawing/2014/main" val="2395811575"/>
                    </a:ext>
                  </a:extLst>
                </a:gridCol>
                <a:gridCol w="1091701">
                  <a:extLst>
                    <a:ext uri="{9D8B030D-6E8A-4147-A177-3AD203B41FA5}">
                      <a16:colId xmlns:a16="http://schemas.microsoft.com/office/drawing/2014/main" val="4280446567"/>
                    </a:ext>
                  </a:extLst>
                </a:gridCol>
                <a:gridCol w="446173">
                  <a:extLst>
                    <a:ext uri="{9D8B030D-6E8A-4147-A177-3AD203B41FA5}">
                      <a16:colId xmlns:a16="http://schemas.microsoft.com/office/drawing/2014/main" val="3195114524"/>
                    </a:ext>
                  </a:extLst>
                </a:gridCol>
                <a:gridCol w="1091701">
                  <a:extLst>
                    <a:ext uri="{9D8B030D-6E8A-4147-A177-3AD203B41FA5}">
                      <a16:colId xmlns:a16="http://schemas.microsoft.com/office/drawing/2014/main" val="2746402148"/>
                    </a:ext>
                  </a:extLst>
                </a:gridCol>
                <a:gridCol w="379722">
                  <a:extLst>
                    <a:ext uri="{9D8B030D-6E8A-4147-A177-3AD203B41FA5}">
                      <a16:colId xmlns:a16="http://schemas.microsoft.com/office/drawing/2014/main" val="882952992"/>
                    </a:ext>
                  </a:extLst>
                </a:gridCol>
                <a:gridCol w="1091701">
                  <a:extLst>
                    <a:ext uri="{9D8B030D-6E8A-4147-A177-3AD203B41FA5}">
                      <a16:colId xmlns:a16="http://schemas.microsoft.com/office/drawing/2014/main" val="464201761"/>
                    </a:ext>
                  </a:extLst>
                </a:gridCol>
                <a:gridCol w="446173">
                  <a:extLst>
                    <a:ext uri="{9D8B030D-6E8A-4147-A177-3AD203B41FA5}">
                      <a16:colId xmlns:a16="http://schemas.microsoft.com/office/drawing/2014/main" val="3109679385"/>
                    </a:ext>
                  </a:extLst>
                </a:gridCol>
                <a:gridCol w="1091701">
                  <a:extLst>
                    <a:ext uri="{9D8B030D-6E8A-4147-A177-3AD203B41FA5}">
                      <a16:colId xmlns:a16="http://schemas.microsoft.com/office/drawing/2014/main" val="235174156"/>
                    </a:ext>
                  </a:extLst>
                </a:gridCol>
              </a:tblGrid>
              <a:tr h="152400">
                <a:tc rowSpan="2">
                  <a:txBody>
                    <a:bodyPr/>
                    <a:lstStyle/>
                    <a:p>
                      <a:pPr algn="ctr" fontAlgn="ctr"/>
                      <a:r>
                        <a:rPr lang="ja-JP" altLang="en-US" sz="1100" u="none" strike="noStrike">
                          <a:effectLst/>
                          <a:latin typeface="Meiryo UI" panose="020B0604030504040204" pitchFamily="50" charset="-128"/>
                          <a:ea typeface="Meiryo UI" panose="020B0604030504040204" pitchFamily="50" charset="-128"/>
                        </a:rPr>
                        <a:t>　</a:t>
                      </a:r>
                      <a:endParaRPr lang="ja-JP"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gridSpan="2">
                  <a:txBody>
                    <a:bodyPr/>
                    <a:lstStyle/>
                    <a:p>
                      <a:pPr algn="ctr" fontAlgn="ctr"/>
                      <a:r>
                        <a:rPr lang="ja-JP" altLang="en-US" sz="1100" u="none" strike="noStrike">
                          <a:effectLst/>
                          <a:latin typeface="Meiryo UI" panose="020B0604030504040204" pitchFamily="50" charset="-128"/>
                          <a:ea typeface="Meiryo UI" panose="020B0604030504040204" pitchFamily="50" charset="-128"/>
                        </a:rPr>
                        <a:t>総数</a:t>
                      </a:r>
                      <a:endParaRPr lang="ja-JP"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hMerge="1">
                  <a:txBody>
                    <a:bodyPr/>
                    <a:lstStyle/>
                    <a:p>
                      <a:endParaRPr kumimoji="1" lang="ja-JP" altLang="en-US"/>
                    </a:p>
                  </a:txBody>
                  <a:tcPr/>
                </a:tc>
                <a:tc gridSpan="2">
                  <a:txBody>
                    <a:bodyPr/>
                    <a:lstStyle/>
                    <a:p>
                      <a:pPr algn="ctr" fontAlgn="ctr"/>
                      <a:r>
                        <a:rPr lang="ja-JP" altLang="en-US" sz="1100" u="none" strike="noStrike">
                          <a:effectLst/>
                          <a:latin typeface="Meiryo UI" panose="020B0604030504040204" pitchFamily="50" charset="-128"/>
                          <a:ea typeface="Meiryo UI" panose="020B0604030504040204" pitchFamily="50" charset="-128"/>
                        </a:rPr>
                        <a:t>戸建て</a:t>
                      </a:r>
                      <a:endParaRPr lang="ja-JP"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hMerge="1">
                  <a:txBody>
                    <a:bodyPr/>
                    <a:lstStyle/>
                    <a:p>
                      <a:endParaRPr kumimoji="1" lang="ja-JP" altLang="en-US"/>
                    </a:p>
                  </a:txBody>
                  <a:tcPr/>
                </a:tc>
                <a:tc gridSpan="2">
                  <a:txBody>
                    <a:bodyPr/>
                    <a:lstStyle/>
                    <a:p>
                      <a:pPr algn="ctr" fontAlgn="ctr"/>
                      <a:r>
                        <a:rPr lang="ja-JP" altLang="en-US" sz="1100" u="none" strike="noStrike">
                          <a:effectLst/>
                          <a:latin typeface="Meiryo UI" panose="020B0604030504040204" pitchFamily="50" charset="-128"/>
                          <a:ea typeface="Meiryo UI" panose="020B0604030504040204" pitchFamily="50" charset="-128"/>
                        </a:rPr>
                        <a:t>長屋</a:t>
                      </a:r>
                      <a:endParaRPr lang="ja-JP"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hMerge="1">
                  <a:txBody>
                    <a:bodyPr/>
                    <a:lstStyle/>
                    <a:p>
                      <a:endParaRPr kumimoji="1" lang="ja-JP" altLang="en-US"/>
                    </a:p>
                  </a:txBody>
                  <a:tcPr/>
                </a:tc>
                <a:tc gridSpan="2">
                  <a:txBody>
                    <a:bodyPr/>
                    <a:lstStyle/>
                    <a:p>
                      <a:pPr algn="ctr" fontAlgn="ctr"/>
                      <a:r>
                        <a:rPr lang="ja-JP" altLang="en-US" sz="1100" u="none" strike="noStrike">
                          <a:effectLst/>
                          <a:latin typeface="Meiryo UI" panose="020B0604030504040204" pitchFamily="50" charset="-128"/>
                          <a:ea typeface="Meiryo UI" panose="020B0604030504040204" pitchFamily="50" charset="-128"/>
                        </a:rPr>
                        <a:t>共同住宅</a:t>
                      </a:r>
                      <a:endParaRPr lang="ja-JP"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hMerge="1">
                  <a:txBody>
                    <a:bodyPr/>
                    <a:lstStyle/>
                    <a:p>
                      <a:endParaRPr kumimoji="1" lang="ja-JP" altLang="en-US"/>
                    </a:p>
                  </a:txBody>
                  <a:tcPr/>
                </a:tc>
                <a:extLst>
                  <a:ext uri="{0D108BD9-81ED-4DB2-BD59-A6C34878D82A}">
                    <a16:rowId xmlns:a16="http://schemas.microsoft.com/office/drawing/2014/main" val="4244702720"/>
                  </a:ext>
                </a:extLst>
              </a:tr>
              <a:tr h="152400">
                <a:tc vMerge="1">
                  <a:txBody>
                    <a:bodyPr/>
                    <a:lstStyle/>
                    <a:p>
                      <a:endParaRPr kumimoji="1" lang="ja-JP" altLang="en-US"/>
                    </a:p>
                  </a:txBody>
                  <a:tcPr/>
                </a:tc>
                <a:tc>
                  <a:txBody>
                    <a:bodyPr/>
                    <a:lstStyle/>
                    <a:p>
                      <a:pPr algn="l" fontAlgn="ctr"/>
                      <a:r>
                        <a:rPr lang="ja-JP" altLang="en-US" sz="1100" u="none" strike="noStrike">
                          <a:effectLst/>
                          <a:latin typeface="Meiryo UI" panose="020B0604030504040204" pitchFamily="50" charset="-128"/>
                          <a:ea typeface="Meiryo UI" panose="020B0604030504040204" pitchFamily="50" charset="-128"/>
                        </a:rPr>
                        <a:t>総数</a:t>
                      </a:r>
                      <a:endParaRPr lang="ja-JP"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ja-JP" altLang="en-US" sz="1100" u="none" strike="noStrike">
                          <a:effectLst/>
                          <a:latin typeface="Meiryo UI" panose="020B0604030504040204" pitchFamily="50" charset="-128"/>
                          <a:ea typeface="Meiryo UI" panose="020B0604030504040204" pitchFamily="50" charset="-128"/>
                        </a:rPr>
                        <a:t>腐朽・破損あり</a:t>
                      </a:r>
                      <a:endParaRPr lang="ja-JP"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ja-JP" altLang="en-US" sz="1100" u="none" strike="noStrike">
                          <a:effectLst/>
                          <a:latin typeface="Meiryo UI" panose="020B0604030504040204" pitchFamily="50" charset="-128"/>
                          <a:ea typeface="Meiryo UI" panose="020B0604030504040204" pitchFamily="50" charset="-128"/>
                        </a:rPr>
                        <a:t>総数</a:t>
                      </a:r>
                      <a:endParaRPr lang="ja-JP"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ja-JP" altLang="en-US" sz="1100" u="none" strike="noStrike">
                          <a:effectLst/>
                          <a:latin typeface="Meiryo UI" panose="020B0604030504040204" pitchFamily="50" charset="-128"/>
                          <a:ea typeface="Meiryo UI" panose="020B0604030504040204" pitchFamily="50" charset="-128"/>
                        </a:rPr>
                        <a:t>腐朽・破損あり</a:t>
                      </a:r>
                      <a:endParaRPr lang="ja-JP"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ja-JP" altLang="en-US" sz="1100" u="none" strike="noStrike">
                          <a:effectLst/>
                          <a:latin typeface="Meiryo UI" panose="020B0604030504040204" pitchFamily="50" charset="-128"/>
                          <a:ea typeface="Meiryo UI" panose="020B0604030504040204" pitchFamily="50" charset="-128"/>
                        </a:rPr>
                        <a:t>総数</a:t>
                      </a:r>
                      <a:endParaRPr lang="ja-JP"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ja-JP" altLang="en-US" sz="1100" u="none" strike="noStrike">
                          <a:effectLst/>
                          <a:latin typeface="Meiryo UI" panose="020B0604030504040204" pitchFamily="50" charset="-128"/>
                          <a:ea typeface="Meiryo UI" panose="020B0604030504040204" pitchFamily="50" charset="-128"/>
                        </a:rPr>
                        <a:t>腐朽・破損あり</a:t>
                      </a:r>
                      <a:endParaRPr lang="ja-JP"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ja-JP" altLang="en-US" sz="1100" u="none" strike="noStrike">
                          <a:effectLst/>
                          <a:latin typeface="Meiryo UI" panose="020B0604030504040204" pitchFamily="50" charset="-128"/>
                          <a:ea typeface="Meiryo UI" panose="020B0604030504040204" pitchFamily="50" charset="-128"/>
                        </a:rPr>
                        <a:t>総数</a:t>
                      </a:r>
                      <a:endParaRPr lang="ja-JP"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l" fontAlgn="ctr"/>
                      <a:r>
                        <a:rPr lang="ja-JP" altLang="en-US" sz="1100" u="none" strike="noStrike">
                          <a:effectLst/>
                          <a:latin typeface="Meiryo UI" panose="020B0604030504040204" pitchFamily="50" charset="-128"/>
                          <a:ea typeface="Meiryo UI" panose="020B0604030504040204" pitchFamily="50" charset="-128"/>
                        </a:rPr>
                        <a:t>腐朽・破損あり</a:t>
                      </a:r>
                      <a:endParaRPr lang="ja-JP"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1673284514"/>
                  </a:ext>
                </a:extLst>
              </a:tr>
              <a:tr h="152400">
                <a:tc>
                  <a:txBody>
                    <a:bodyPr/>
                    <a:lstStyle/>
                    <a:p>
                      <a:pPr algn="l" fontAlgn="ctr"/>
                      <a:r>
                        <a:rPr lang="ja-JP" altLang="en-US" sz="1100" u="none" strike="noStrike">
                          <a:effectLst/>
                          <a:latin typeface="Meiryo UI" panose="020B0604030504040204" pitchFamily="50" charset="-128"/>
                          <a:ea typeface="Meiryo UI" panose="020B0604030504040204" pitchFamily="50" charset="-128"/>
                        </a:rPr>
                        <a:t>大阪府</a:t>
                      </a:r>
                      <a:endParaRPr lang="ja-JP"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395</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34</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161</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12</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16</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4</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218</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17</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3466407812"/>
                  </a:ext>
                </a:extLst>
              </a:tr>
              <a:tr h="152400">
                <a:tc>
                  <a:txBody>
                    <a:bodyPr/>
                    <a:lstStyle/>
                    <a:p>
                      <a:pPr algn="l" fontAlgn="ctr"/>
                      <a:r>
                        <a:rPr lang="ja-JP" altLang="en-US" sz="1100" u="none" strike="noStrike">
                          <a:effectLst/>
                          <a:latin typeface="Meiryo UI" panose="020B0604030504040204" pitchFamily="50" charset="-128"/>
                          <a:ea typeface="Meiryo UI" panose="020B0604030504040204" pitchFamily="50" charset="-128"/>
                        </a:rPr>
                        <a:t>東京都</a:t>
                      </a:r>
                      <a:endParaRPr lang="ja-JP"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680</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39</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182</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10</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12</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483</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27</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1858370072"/>
                  </a:ext>
                </a:extLst>
              </a:tr>
              <a:tr h="152400">
                <a:tc>
                  <a:txBody>
                    <a:bodyPr/>
                    <a:lstStyle/>
                    <a:p>
                      <a:pPr algn="l" fontAlgn="ctr"/>
                      <a:r>
                        <a:rPr lang="ja-JP" altLang="en-US" sz="1100" u="none" strike="noStrike">
                          <a:effectLst/>
                          <a:latin typeface="Meiryo UI" panose="020B0604030504040204" pitchFamily="50" charset="-128"/>
                          <a:ea typeface="Meiryo UI" panose="020B0604030504040204" pitchFamily="50" charset="-128"/>
                        </a:rPr>
                        <a:t>全国</a:t>
                      </a:r>
                      <a:endParaRPr lang="ja-JP"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5,366</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344</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2,876</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172</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141</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20</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a:effectLst/>
                          <a:latin typeface="Meiryo UI" panose="020B0604030504040204" pitchFamily="50" charset="-128"/>
                          <a:ea typeface="Meiryo UI" panose="020B0604030504040204" pitchFamily="50" charset="-128"/>
                        </a:rPr>
                        <a:t>2,334</a:t>
                      </a:r>
                      <a:endParaRPr lang="en-US" altLang="ja-JP" sz="11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tc>
                  <a:txBody>
                    <a:bodyPr/>
                    <a:lstStyle/>
                    <a:p>
                      <a:pPr algn="r" fontAlgn="ctr"/>
                      <a:r>
                        <a:rPr lang="en-US" altLang="ja-JP" sz="1100" u="none" strike="noStrike" dirty="0">
                          <a:effectLst/>
                          <a:latin typeface="Meiryo UI" panose="020B0604030504040204" pitchFamily="50" charset="-128"/>
                          <a:ea typeface="Meiryo UI" panose="020B0604030504040204" pitchFamily="50" charset="-128"/>
                        </a:rPr>
                        <a:t>151</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tc>
                <a:extLst>
                  <a:ext uri="{0D108BD9-81ED-4DB2-BD59-A6C34878D82A}">
                    <a16:rowId xmlns:a16="http://schemas.microsoft.com/office/drawing/2014/main" val="1932048886"/>
                  </a:ext>
                </a:extLst>
              </a:tr>
            </a:tbl>
          </a:graphicData>
        </a:graphic>
      </p:graphicFrame>
      <p:sp>
        <p:nvSpPr>
          <p:cNvPr id="8" name="テキスト ボックス 7"/>
          <p:cNvSpPr txBox="1"/>
          <p:nvPr/>
        </p:nvSpPr>
        <p:spPr>
          <a:xfrm>
            <a:off x="7524328" y="5301208"/>
            <a:ext cx="1002184" cy="276999"/>
          </a:xfrm>
          <a:prstGeom prst="rect">
            <a:avLst/>
          </a:prstGeom>
          <a:noFill/>
        </p:spPr>
        <p:txBody>
          <a:bodyPr wrap="square" rtlCol="0">
            <a:spAutoFit/>
          </a:bodyPr>
          <a:lstStyle/>
          <a:p>
            <a:pPr algn="ctr"/>
            <a:r>
              <a:rPr kumimoji="1" lang="ja-JP" altLang="en-US" sz="1200" dirty="0" smtClean="0">
                <a:latin typeface="Meiryo UI" panose="020B0604030504040204" pitchFamily="50" charset="-128"/>
                <a:ea typeface="Meiryo UI" panose="020B0604030504040204" pitchFamily="50" charset="-128"/>
              </a:rPr>
              <a:t>（万戸）</a:t>
            </a:r>
            <a:endParaRPr kumimoji="1" lang="ja-JP" altLang="en-US" sz="1200" dirty="0">
              <a:latin typeface="Meiryo UI" panose="020B0604030504040204" pitchFamily="50" charset="-128"/>
              <a:ea typeface="Meiryo UI" panose="020B0604030504040204" pitchFamily="50" charset="-128"/>
            </a:endParaRPr>
          </a:p>
        </p:txBody>
      </p:sp>
      <p:sp>
        <p:nvSpPr>
          <p:cNvPr id="9" name="Rectangle 3"/>
          <p:cNvSpPr>
            <a:spLocks noChangeArrowheads="1"/>
          </p:cNvSpPr>
          <p:nvPr/>
        </p:nvSpPr>
        <p:spPr bwMode="auto">
          <a:xfrm>
            <a:off x="4211960" y="6492863"/>
            <a:ext cx="4572507" cy="1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r" eaLnBrk="1" hangingPunct="1">
              <a:spcBef>
                <a:spcPct val="20000"/>
              </a:spcBef>
              <a:buFontTx/>
              <a:buNone/>
            </a:pP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資料：「</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年住宅・</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土地</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統計調査」（総務省統計局）を基に大阪府作成</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Rectangle 79"/>
          <p:cNvSpPr>
            <a:spLocks noChangeArrowheads="1"/>
          </p:cNvSpPr>
          <p:nvPr/>
        </p:nvSpPr>
        <p:spPr bwMode="auto">
          <a:xfrm>
            <a:off x="8818563" y="6673850"/>
            <a:ext cx="325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6A606E54-0D34-4B78-B8CE-A47E96D1226F}"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36</a:t>
            </a:fld>
            <a:endParaRPr kumimoji="1" lang="en-US" altLang="ja-JP" sz="1200" dirty="0">
              <a:solidFill>
                <a:schemeClr val="tx1"/>
              </a:solidFill>
              <a:latin typeface="HGSｺﾞｼｯｸM" pitchFamily="50" charset="-128"/>
              <a:ea typeface="HGSｺﾞｼｯｸM" pitchFamily="50" charset="-128"/>
            </a:endParaRPr>
          </a:p>
        </p:txBody>
      </p:sp>
      <p:sp>
        <p:nvSpPr>
          <p:cNvPr id="15" name="正方形/長方形 14"/>
          <p:cNvSpPr/>
          <p:nvPr/>
        </p:nvSpPr>
        <p:spPr>
          <a:xfrm>
            <a:off x="7489302" y="44624"/>
            <a:ext cx="1547194" cy="2852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kumimoji="1" lang="en-US" altLang="ja-JP" sz="1400" dirty="0" smtClean="0">
                <a:solidFill>
                  <a:schemeClr val="tx1"/>
                </a:solidFill>
              </a:rPr>
              <a:t>3</a:t>
            </a:r>
            <a:r>
              <a:rPr kumimoji="1" lang="ja-JP" altLang="en-US" sz="1400" dirty="0" smtClean="0">
                <a:solidFill>
                  <a:schemeClr val="tx1"/>
                </a:solidFill>
              </a:rPr>
              <a:t>回部会資料</a:t>
            </a:r>
            <a:endParaRPr kumimoji="1" lang="ja-JP" altLang="en-US" sz="1400" dirty="0">
              <a:solidFill>
                <a:schemeClr val="tx1"/>
              </a:solidFill>
            </a:endParaRPr>
          </a:p>
        </p:txBody>
      </p:sp>
      <p:pic>
        <p:nvPicPr>
          <p:cNvPr id="2" name="図 1"/>
          <p:cNvPicPr>
            <a:picLocks noChangeAspect="1"/>
          </p:cNvPicPr>
          <p:nvPr/>
        </p:nvPicPr>
        <p:blipFill>
          <a:blip r:embed="rId2"/>
          <a:stretch>
            <a:fillRect/>
          </a:stretch>
        </p:blipFill>
        <p:spPr>
          <a:xfrm>
            <a:off x="560345" y="1323797"/>
            <a:ext cx="8023310" cy="4210406"/>
          </a:xfrm>
          <a:prstGeom prst="rect">
            <a:avLst/>
          </a:prstGeom>
        </p:spPr>
      </p:pic>
    </p:spTree>
    <p:extLst>
      <p:ext uri="{BB962C8B-B14F-4D97-AF65-F5344CB8AC3E}">
        <p14:creationId xmlns:p14="http://schemas.microsoft.com/office/powerpoint/2010/main" val="17237430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住宅の維持管理</a:t>
            </a:r>
            <a:endPar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Rectangle 6"/>
          <p:cNvSpPr>
            <a:spLocks noChangeArrowheads="1"/>
          </p:cNvSpPr>
          <p:nvPr/>
        </p:nvSpPr>
        <p:spPr bwMode="auto">
          <a:xfrm>
            <a:off x="279000" y="476250"/>
            <a:ext cx="8586000" cy="612321"/>
          </a:xfrm>
          <a:prstGeom prst="rect">
            <a:avLst/>
          </a:prstGeom>
          <a:solidFill>
            <a:schemeClr val="bg1"/>
          </a:solidFill>
          <a:ln w="9525">
            <a:solidFill>
              <a:schemeClr val="tx1"/>
            </a:solidFill>
            <a:prstDash val="sysDot"/>
            <a:miter lim="800000"/>
            <a:headEnd/>
            <a:tailEnd/>
          </a:ln>
        </p:spPr>
        <p:txBody>
          <a:bodyPr wrap="square" anchor="ctr">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352425" indent="-352425" eaLnBrk="1" hangingPunct="1">
              <a:spcBef>
                <a:spcPct val="0"/>
              </a:spcBef>
              <a:buFontTx/>
              <a:buNone/>
            </a:pPr>
            <a:r>
              <a:rPr kumimoji="1"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「住宅のいたみの少なさに対する満足度」及び「住宅の維持や管理のしやすさに対する満　足度」は、大阪府と全国において大きな差はない。　</a:t>
            </a:r>
            <a:endParaRPr kumimoji="1"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Rectangle 79"/>
          <p:cNvSpPr>
            <a:spLocks noChangeArrowheads="1"/>
          </p:cNvSpPr>
          <p:nvPr/>
        </p:nvSpPr>
        <p:spPr bwMode="auto">
          <a:xfrm>
            <a:off x="8818563" y="6673850"/>
            <a:ext cx="325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6A606E54-0D34-4B78-B8CE-A47E96D1226F}"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37</a:t>
            </a:fld>
            <a:endParaRPr kumimoji="1" lang="en-US" altLang="ja-JP" sz="1200" dirty="0">
              <a:solidFill>
                <a:schemeClr val="tx1"/>
              </a:solidFill>
              <a:latin typeface="HGSｺﾞｼｯｸM" pitchFamily="50" charset="-128"/>
              <a:ea typeface="HGSｺﾞｼｯｸM" pitchFamily="50" charset="-128"/>
            </a:endParaRPr>
          </a:p>
        </p:txBody>
      </p:sp>
      <p:sp>
        <p:nvSpPr>
          <p:cNvPr id="7" name="Rectangle 3"/>
          <p:cNvSpPr>
            <a:spLocks noChangeArrowheads="1"/>
          </p:cNvSpPr>
          <p:nvPr/>
        </p:nvSpPr>
        <p:spPr bwMode="auto">
          <a:xfrm>
            <a:off x="4356483" y="6492863"/>
            <a:ext cx="4427984" cy="220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r" eaLnBrk="1" hangingPunct="1">
              <a:spcBef>
                <a:spcPct val="20000"/>
              </a:spcBef>
              <a:buFontTx/>
              <a:buNone/>
            </a:pP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資料：「</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25</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住生活総合</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調査</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」（国土交通省）を基に大阪府作成</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7489302" y="44624"/>
            <a:ext cx="1547194" cy="2852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kumimoji="1" lang="en-US" altLang="ja-JP" sz="1400" dirty="0" smtClean="0">
                <a:solidFill>
                  <a:schemeClr val="tx1"/>
                </a:solidFill>
              </a:rPr>
              <a:t>3</a:t>
            </a:r>
            <a:r>
              <a:rPr kumimoji="1" lang="ja-JP" altLang="en-US" sz="1400" dirty="0" smtClean="0">
                <a:solidFill>
                  <a:schemeClr val="tx1"/>
                </a:solidFill>
              </a:rPr>
              <a:t>回部会資料</a:t>
            </a:r>
            <a:endParaRPr kumimoji="1" lang="ja-JP" altLang="en-US" sz="1400" dirty="0">
              <a:solidFill>
                <a:schemeClr val="tx1"/>
              </a:solidFill>
            </a:endParaRPr>
          </a:p>
        </p:txBody>
      </p:sp>
      <p:pic>
        <p:nvPicPr>
          <p:cNvPr id="2" name="図 1"/>
          <p:cNvPicPr>
            <a:picLocks noChangeAspect="1"/>
          </p:cNvPicPr>
          <p:nvPr/>
        </p:nvPicPr>
        <p:blipFill>
          <a:blip r:embed="rId2"/>
          <a:stretch>
            <a:fillRect/>
          </a:stretch>
        </p:blipFill>
        <p:spPr>
          <a:xfrm>
            <a:off x="755261" y="1648678"/>
            <a:ext cx="7633477" cy="4228594"/>
          </a:xfrm>
          <a:prstGeom prst="rect">
            <a:avLst/>
          </a:prstGeom>
        </p:spPr>
      </p:pic>
    </p:spTree>
    <p:extLst>
      <p:ext uri="{BB962C8B-B14F-4D97-AF65-F5344CB8AC3E}">
        <p14:creationId xmlns:p14="http://schemas.microsoft.com/office/powerpoint/2010/main" val="25919176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248" y="2852936"/>
            <a:ext cx="9144000" cy="792088"/>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r>
              <a:rPr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４</a:t>
            </a:r>
            <a:r>
              <a:rPr lang="ja-JP" altLang="en-US" sz="24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．多様なニーズへの対応</a:t>
            </a:r>
            <a:endParaRPr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38</a:t>
            </a:fld>
            <a:endParaRPr kumimoji="1" lang="en-US" altLang="ja-JP" sz="1200" dirty="0">
              <a:solidFill>
                <a:schemeClr val="tx1"/>
              </a:solidFill>
              <a:latin typeface="HGSｺﾞｼｯｸM" pitchFamily="50" charset="-128"/>
              <a:ea typeface="HGSｺﾞｼｯｸM" pitchFamily="50" charset="-128"/>
            </a:endParaRPr>
          </a:p>
        </p:txBody>
      </p:sp>
    </p:spTree>
    <p:extLst>
      <p:ext uri="{BB962C8B-B14F-4D97-AF65-F5344CB8AC3E}">
        <p14:creationId xmlns:p14="http://schemas.microsoft.com/office/powerpoint/2010/main" val="37842243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79"/>
          <p:cNvSpPr>
            <a:spLocks noChangeArrowheads="1"/>
          </p:cNvSpPr>
          <p:nvPr/>
        </p:nvSpPr>
        <p:spPr bwMode="auto">
          <a:xfrm>
            <a:off x="8818563" y="6673850"/>
            <a:ext cx="325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6A606E54-0D34-4B78-B8CE-A47E96D1226F}"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39</a:t>
            </a:fld>
            <a:endParaRPr kumimoji="1" lang="en-US" altLang="ja-JP" sz="1200" dirty="0">
              <a:solidFill>
                <a:schemeClr val="tx1"/>
              </a:solidFill>
              <a:latin typeface="HGSｺﾞｼｯｸM" pitchFamily="50" charset="-128"/>
              <a:ea typeface="HGSｺﾞｼｯｸM" pitchFamily="50" charset="-128"/>
            </a:endParaRPr>
          </a:p>
        </p:txBody>
      </p:sp>
      <p:sp>
        <p:nvSpPr>
          <p:cNvPr id="21509" name="Rectangle 2"/>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民泊に係る許可・認定・</a:t>
            </a: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届出数の推移</a:t>
            </a:r>
            <a:endPar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テキスト ボックス 9"/>
          <p:cNvSpPr txBox="1"/>
          <p:nvPr/>
        </p:nvSpPr>
        <p:spPr>
          <a:xfrm>
            <a:off x="279000" y="429042"/>
            <a:ext cx="8586000" cy="646331"/>
          </a:xfrm>
          <a:prstGeom prst="rect">
            <a:avLst/>
          </a:prstGeom>
          <a:no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355600" indent="-355600"/>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近年、いわゆる「民泊」の（特区民泊、住宅宿泊事業法）に関する規定が整備され、既存住宅や新築住宅における民泊の認定・届出数が増加している。</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Rectangle 3"/>
          <p:cNvSpPr>
            <a:spLocks noChangeArrowheads="1"/>
          </p:cNvSpPr>
          <p:nvPr/>
        </p:nvSpPr>
        <p:spPr bwMode="auto">
          <a:xfrm>
            <a:off x="4356483" y="6492863"/>
            <a:ext cx="4427984" cy="220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r" eaLnBrk="1" hangingPunct="1">
              <a:spcBef>
                <a:spcPct val="20000"/>
              </a:spcBef>
              <a:buFontTx/>
              <a:buNone/>
            </a:pP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資料：大阪府調べ</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タイトル 1"/>
          <p:cNvSpPr txBox="1">
            <a:spLocks/>
          </p:cNvSpPr>
          <p:nvPr/>
        </p:nvSpPr>
        <p:spPr>
          <a:xfrm>
            <a:off x="245202" y="6543526"/>
            <a:ext cx="3432182" cy="260648"/>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r>
              <a:rPr lang="en-US" altLang="ja-JP" sz="1100" dirty="0" smtClean="0">
                <a:latin typeface="Meiryo UI" panose="020B0604030504040204" pitchFamily="50" charset="-128"/>
                <a:ea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rPr>
              <a:t>住宅宿泊事業法については、</a:t>
            </a:r>
            <a:r>
              <a:rPr lang="en-US" altLang="ja-JP" sz="1100" dirty="0" smtClean="0">
                <a:latin typeface="Meiryo UI" panose="020B0604030504040204" pitchFamily="50" charset="-128"/>
                <a:ea typeface="Meiryo UI" panose="020B0604030504040204" pitchFamily="50" charset="-128"/>
              </a:rPr>
              <a:t>H31.3.15</a:t>
            </a:r>
            <a:r>
              <a:rPr lang="ja-JP" altLang="en-US" sz="1100" dirty="0" smtClean="0">
                <a:latin typeface="Meiryo UI" panose="020B0604030504040204" pitchFamily="50" charset="-128"/>
                <a:ea typeface="Meiryo UI" panose="020B0604030504040204" pitchFamily="50" charset="-128"/>
              </a:rPr>
              <a:t>時点の届出数</a:t>
            </a:r>
            <a:endParaRPr lang="ja-JP" altLang="en-US" sz="800" dirty="0">
              <a:latin typeface="Meiryo UI" panose="020B0604030504040204" pitchFamily="50" charset="-128"/>
              <a:ea typeface="Meiryo UI" panose="020B0604030504040204" pitchFamily="50" charset="-128"/>
            </a:endParaRPr>
          </a:p>
        </p:txBody>
      </p:sp>
      <p:sp>
        <p:nvSpPr>
          <p:cNvPr id="18" name="正方形/長方形 17"/>
          <p:cNvSpPr/>
          <p:nvPr/>
        </p:nvSpPr>
        <p:spPr>
          <a:xfrm>
            <a:off x="7489302" y="44624"/>
            <a:ext cx="1547194" cy="2852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kumimoji="1" lang="en-US" altLang="ja-JP" sz="1400" dirty="0" smtClean="0">
                <a:solidFill>
                  <a:schemeClr val="tx1"/>
                </a:solidFill>
              </a:rPr>
              <a:t>3</a:t>
            </a:r>
            <a:r>
              <a:rPr kumimoji="1" lang="ja-JP" altLang="en-US" sz="1400" dirty="0" smtClean="0">
                <a:solidFill>
                  <a:schemeClr val="tx1"/>
                </a:solidFill>
              </a:rPr>
              <a:t>回部会資料</a:t>
            </a:r>
            <a:endParaRPr kumimoji="1" lang="ja-JP" altLang="en-US" sz="1400" dirty="0">
              <a:solidFill>
                <a:schemeClr val="tx1"/>
              </a:solidFill>
            </a:endParaRPr>
          </a:p>
        </p:txBody>
      </p:sp>
      <p:pic>
        <p:nvPicPr>
          <p:cNvPr id="3" name="図 2"/>
          <p:cNvPicPr>
            <a:picLocks noChangeAspect="1"/>
          </p:cNvPicPr>
          <p:nvPr/>
        </p:nvPicPr>
        <p:blipFill>
          <a:blip r:embed="rId3"/>
          <a:stretch>
            <a:fillRect/>
          </a:stretch>
        </p:blipFill>
        <p:spPr>
          <a:xfrm>
            <a:off x="573944" y="1525265"/>
            <a:ext cx="7996112" cy="4856063"/>
          </a:xfrm>
          <a:prstGeom prst="rect">
            <a:avLst/>
          </a:prstGeom>
        </p:spPr>
      </p:pic>
    </p:spTree>
    <p:extLst>
      <p:ext uri="{BB962C8B-B14F-4D97-AF65-F5344CB8AC3E}">
        <p14:creationId xmlns:p14="http://schemas.microsoft.com/office/powerpoint/2010/main" val="38391049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1"/>
            <a:ext cx="9144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建築年代別の住宅ストック数</a:t>
            </a:r>
            <a:endParaRPr lang="ja-JP" altLang="en-US"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スライド番号プレースホルダー 1"/>
          <p:cNvSpPr>
            <a:spLocks noGrp="1"/>
          </p:cNvSpPr>
          <p:nvPr>
            <p:ph type="sldNum" sz="quarter" idx="12"/>
          </p:nvPr>
        </p:nvSpPr>
        <p:spPr>
          <a:xfrm>
            <a:off x="8319084" y="6517783"/>
            <a:ext cx="824916" cy="352220"/>
          </a:xfrm>
        </p:spPr>
        <p:txBody>
          <a:bodyPr/>
          <a:lstStyle/>
          <a:p>
            <a:fld id="{BEBE85B1-8F12-4F7B-A383-E6CF6791D3DF}" type="slidenum">
              <a:rPr kumimoji="1" lang="ja-JP" altLang="en-US" sz="1600" smtClean="0">
                <a:solidFill>
                  <a:schemeClr val="tx1"/>
                </a:solidFill>
              </a:rPr>
              <a:t>4</a:t>
            </a:fld>
            <a:endParaRPr kumimoji="1" lang="ja-JP" altLang="en-US" sz="1600" dirty="0">
              <a:solidFill>
                <a:schemeClr val="tx1"/>
              </a:solidFill>
            </a:endParaRPr>
          </a:p>
        </p:txBody>
      </p:sp>
      <p:sp>
        <p:nvSpPr>
          <p:cNvPr id="3" name="正方形/長方形 2"/>
          <p:cNvSpPr/>
          <p:nvPr/>
        </p:nvSpPr>
        <p:spPr>
          <a:xfrm>
            <a:off x="179592" y="620688"/>
            <a:ext cx="8784896" cy="757130"/>
          </a:xfrm>
          <a:prstGeom prst="rect">
            <a:avLst/>
          </a:prstGeom>
          <a:ln cmpd="sng">
            <a:solidFill>
              <a:schemeClr val="tx1"/>
            </a:solidFill>
          </a:ln>
        </p:spPr>
        <p:txBody>
          <a:bodyPr wrap="square">
            <a:spAutoFit/>
          </a:bodyPr>
          <a:lstStyle/>
          <a:p>
            <a:pPr marL="274638" lvl="0" indent="-274638">
              <a:lnSpc>
                <a:spcPct val="120000"/>
              </a:lnSpc>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○大阪府の住宅ストック</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3,950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千戸を建築年代別にみると、</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1980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（Ｓ</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55</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）年以前（新耐震前）に建築された住宅は</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872</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千戸</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22</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％）存在して</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いる。　　　</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66" name="グループ化 65"/>
          <p:cNvGrpSpPr/>
          <p:nvPr/>
        </p:nvGrpSpPr>
        <p:grpSpPr>
          <a:xfrm>
            <a:off x="395536" y="1593481"/>
            <a:ext cx="8064896" cy="4903867"/>
            <a:chOff x="0" y="0"/>
            <a:chExt cx="5694680" cy="3462655"/>
          </a:xfrm>
        </p:grpSpPr>
        <p:pic>
          <p:nvPicPr>
            <p:cNvPr id="67" name="図 6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694680" cy="3462655"/>
            </a:xfrm>
            <a:prstGeom prst="rect">
              <a:avLst/>
            </a:prstGeom>
            <a:noFill/>
            <a:ln>
              <a:noFill/>
            </a:ln>
          </p:spPr>
        </p:pic>
        <p:grpSp>
          <p:nvGrpSpPr>
            <p:cNvPr id="68" name="グループ化 67"/>
            <p:cNvGrpSpPr/>
            <p:nvPr/>
          </p:nvGrpSpPr>
          <p:grpSpPr>
            <a:xfrm>
              <a:off x="681486" y="431321"/>
              <a:ext cx="1475105" cy="2889250"/>
              <a:chOff x="681486" y="431321"/>
              <a:chExt cx="1475105" cy="2889849"/>
            </a:xfrm>
          </p:grpSpPr>
          <p:sp>
            <p:nvSpPr>
              <p:cNvPr id="69" name="四角形: 角を丸くする 9"/>
              <p:cNvSpPr/>
              <p:nvPr/>
            </p:nvSpPr>
            <p:spPr>
              <a:xfrm>
                <a:off x="681486" y="905774"/>
                <a:ext cx="1475105" cy="2415396"/>
              </a:xfrm>
              <a:prstGeom prst="roundRect">
                <a:avLst>
                  <a:gd name="adj" fmla="val 6141"/>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70" name="吹き出し: 角を丸めた四角形 10"/>
              <p:cNvSpPr/>
              <p:nvPr/>
            </p:nvSpPr>
            <p:spPr>
              <a:xfrm>
                <a:off x="888520" y="431321"/>
                <a:ext cx="1086929" cy="307975"/>
              </a:xfrm>
              <a:prstGeom prst="wedgeRoundRectCallout">
                <a:avLst>
                  <a:gd name="adj1" fmla="val 2573"/>
                  <a:gd name="adj2" fmla="val 96272"/>
                  <a:gd name="adj3" fmla="val 16667"/>
                </a:avLst>
              </a:prstGeom>
              <a:solidFill>
                <a:schemeClr val="bg1"/>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1100"/>
                  </a:lnSpc>
                  <a:spcAft>
                    <a:spcPts val="0"/>
                  </a:spcAft>
                </a:pPr>
                <a:r>
                  <a:rPr lang="ja-JP" sz="800" kern="100" dirty="0">
                    <a:solidFill>
                      <a:srgbClr val="0070C0"/>
                    </a:solidFill>
                    <a:effectLst/>
                    <a:ea typeface="HGPｺﾞｼｯｸM" panose="020B0600000000000000" pitchFamily="50" charset="-128"/>
                    <a:cs typeface="Times New Roman" panose="02020603050405020304" pitchFamily="18" charset="0"/>
                  </a:rPr>
                  <a:t>新耐震前（築</a:t>
                </a:r>
                <a:r>
                  <a:rPr lang="en-US" sz="800" kern="100" dirty="0">
                    <a:solidFill>
                      <a:srgbClr val="0070C0"/>
                    </a:solidFill>
                    <a:effectLst/>
                    <a:ea typeface="HGPｺﾞｼｯｸM" panose="020B0600000000000000" pitchFamily="50" charset="-128"/>
                    <a:cs typeface="Times New Roman" panose="02020603050405020304" pitchFamily="18" charset="0"/>
                  </a:rPr>
                  <a:t>35</a:t>
                </a:r>
                <a:r>
                  <a:rPr lang="ja-JP" sz="800" kern="100" dirty="0">
                    <a:solidFill>
                      <a:srgbClr val="0070C0"/>
                    </a:solidFill>
                    <a:effectLst/>
                    <a:ea typeface="HGPｺﾞｼｯｸM" panose="020B0600000000000000" pitchFamily="50" charset="-128"/>
                    <a:cs typeface="Times New Roman" panose="02020603050405020304" pitchFamily="18" charset="0"/>
                  </a:rPr>
                  <a:t>年を超える住宅は</a:t>
                </a:r>
                <a:r>
                  <a:rPr lang="en-US" sz="800" kern="100" dirty="0">
                    <a:solidFill>
                      <a:srgbClr val="0070C0"/>
                    </a:solidFill>
                    <a:effectLst/>
                    <a:ea typeface="HGPｺﾞｼｯｸM" panose="020B0600000000000000" pitchFamily="50" charset="-128"/>
                    <a:cs typeface="Times New Roman" panose="02020603050405020304" pitchFamily="18" charset="0"/>
                  </a:rPr>
                  <a:t>872</a:t>
                </a:r>
                <a:r>
                  <a:rPr lang="ja-JP" sz="800" kern="100" dirty="0">
                    <a:solidFill>
                      <a:srgbClr val="0070C0"/>
                    </a:solidFill>
                    <a:effectLst/>
                    <a:ea typeface="HGPｺﾞｼｯｸM" panose="020B0600000000000000" pitchFamily="50" charset="-128"/>
                    <a:cs typeface="Times New Roman" panose="02020603050405020304" pitchFamily="18" charset="0"/>
                  </a:rPr>
                  <a:t>千戸</a:t>
                </a:r>
                <a:endParaRPr lang="ja-JP" sz="1050" kern="100" dirty="0">
                  <a:effectLst/>
                  <a:ea typeface="游明朝" panose="02020400000000000000" pitchFamily="18" charset="-128"/>
                  <a:cs typeface="Times New Roman" panose="02020603050405020304" pitchFamily="18" charset="0"/>
                </a:endParaRPr>
              </a:p>
            </p:txBody>
          </p:sp>
        </p:grpSp>
      </p:grpSp>
      <p:sp>
        <p:nvSpPr>
          <p:cNvPr id="11" name="正方形/長方形 10"/>
          <p:cNvSpPr/>
          <p:nvPr/>
        </p:nvSpPr>
        <p:spPr>
          <a:xfrm>
            <a:off x="7164288" y="44624"/>
            <a:ext cx="1872208" cy="2612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kumimoji="1" lang="en-US" altLang="ja-JP" sz="1400" dirty="0" smtClean="0">
                <a:solidFill>
                  <a:schemeClr val="tx1"/>
                </a:solidFill>
              </a:rPr>
              <a:t>4</a:t>
            </a:r>
            <a:r>
              <a:rPr kumimoji="1" lang="ja-JP" altLang="en-US" sz="1400" dirty="0" smtClean="0">
                <a:solidFill>
                  <a:schemeClr val="tx1"/>
                </a:solidFill>
              </a:rPr>
              <a:t>回部会</a:t>
            </a:r>
            <a:r>
              <a:rPr lang="ja-JP" altLang="en-US" sz="1400" dirty="0">
                <a:solidFill>
                  <a:schemeClr val="tx1"/>
                </a:solidFill>
              </a:rPr>
              <a:t>追加</a:t>
            </a:r>
            <a:r>
              <a:rPr kumimoji="1" lang="ja-JP" altLang="en-US" sz="1400" dirty="0" smtClean="0">
                <a:solidFill>
                  <a:schemeClr val="tx1"/>
                </a:solidFill>
              </a:rPr>
              <a:t>資料</a:t>
            </a:r>
            <a:endParaRPr kumimoji="1" lang="ja-JP" altLang="en-US" sz="1400" dirty="0">
              <a:solidFill>
                <a:schemeClr val="tx1"/>
              </a:solidFill>
            </a:endParaRPr>
          </a:p>
        </p:txBody>
      </p:sp>
      <p:sp>
        <p:nvSpPr>
          <p:cNvPr id="12" name="テキスト ボックス 11"/>
          <p:cNvSpPr txBox="1"/>
          <p:nvPr/>
        </p:nvSpPr>
        <p:spPr>
          <a:xfrm>
            <a:off x="4139952" y="6407750"/>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資料：各年「住宅・土地統計調査」（総務省統計局）を基に大阪府作成</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4246559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民泊制度を活用した住宅の建設</a:t>
            </a:r>
            <a:endPar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5" name="図 4"/>
          <p:cNvPicPr>
            <a:picLocks noChangeAspect="1"/>
          </p:cNvPicPr>
          <p:nvPr/>
        </p:nvPicPr>
        <p:blipFill rotWithShape="1">
          <a:blip r:embed="rId2"/>
          <a:srcRect l="5727" t="25274" r="6832" b="17515"/>
          <a:stretch/>
        </p:blipFill>
        <p:spPr>
          <a:xfrm>
            <a:off x="827584" y="3234751"/>
            <a:ext cx="7488833" cy="2754691"/>
          </a:xfrm>
          <a:prstGeom prst="rect">
            <a:avLst/>
          </a:prstGeom>
        </p:spPr>
      </p:pic>
      <p:sp>
        <p:nvSpPr>
          <p:cNvPr id="6" name="Rectangle 79"/>
          <p:cNvSpPr>
            <a:spLocks noChangeArrowheads="1"/>
          </p:cNvSpPr>
          <p:nvPr/>
        </p:nvSpPr>
        <p:spPr bwMode="auto">
          <a:xfrm>
            <a:off x="8818563" y="6673850"/>
            <a:ext cx="325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CA032A52-4366-4BB7-A8D8-908CF18EB9ED}"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40</a:t>
            </a:fld>
            <a:endParaRPr kumimoji="1" lang="en-US" altLang="ja-JP" sz="1200" dirty="0">
              <a:solidFill>
                <a:schemeClr val="tx1"/>
              </a:solidFill>
              <a:latin typeface="HGSｺﾞｼｯｸM" pitchFamily="50" charset="-128"/>
              <a:ea typeface="HGSｺﾞｼｯｸM" pitchFamily="50" charset="-128"/>
            </a:endParaRPr>
          </a:p>
        </p:txBody>
      </p:sp>
      <p:sp>
        <p:nvSpPr>
          <p:cNvPr id="8" name="正方形/長方形 7"/>
          <p:cNvSpPr/>
          <p:nvPr/>
        </p:nvSpPr>
        <p:spPr>
          <a:xfrm>
            <a:off x="536818" y="1637745"/>
            <a:ext cx="7272808" cy="28803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smtClean="0">
                <a:solidFill>
                  <a:schemeClr val="tx1"/>
                </a:solidFill>
                <a:latin typeface="Meiryo UI" panose="020B0604030504040204" pitchFamily="50" charset="-128"/>
                <a:ea typeface="Meiryo UI" panose="020B0604030504040204" pitchFamily="50" charset="-128"/>
              </a:rPr>
              <a:t>■特区民泊制度を活用した事例（株式会社　宅都）</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
        <p:nvSpPr>
          <p:cNvPr id="9" name="テキスト ボックス 9"/>
          <p:cNvSpPr txBox="1"/>
          <p:nvPr/>
        </p:nvSpPr>
        <p:spPr>
          <a:xfrm>
            <a:off x="760731" y="1925777"/>
            <a:ext cx="8072785" cy="978729"/>
          </a:xfrm>
          <a:prstGeom prst="rect">
            <a:avLst/>
          </a:prstGeom>
          <a:noFill/>
          <a:ln>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176213" indent="-176213">
              <a:lnSpc>
                <a:spcPct val="1200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・特区民泊制度を活用し、新築の共同住宅を１棟丸ごと宿泊施設として利用。</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76213" indent="-176213">
              <a:lnSpc>
                <a:spcPct val="1200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・民泊需要が減った際は、賃貸マンションとして</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運用もできるよう検討。</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76213" indent="-176213">
              <a:lnSpc>
                <a:spcPct val="1200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・運営形態は主にサブリース形式。</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6006616" y="6024950"/>
            <a:ext cx="2965372" cy="276999"/>
          </a:xfrm>
          <a:prstGeom prst="rect">
            <a:avLst/>
          </a:prstGeom>
          <a:noFill/>
          <a:ln>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176213" indent="-176213"/>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出展：株式会社　宅都ホームページ</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9"/>
          <p:cNvSpPr txBox="1"/>
          <p:nvPr/>
        </p:nvSpPr>
        <p:spPr>
          <a:xfrm>
            <a:off x="279000" y="548680"/>
            <a:ext cx="8586000" cy="646331"/>
          </a:xfrm>
          <a:prstGeom prst="rect">
            <a:avLst/>
          </a:prstGeom>
          <a:no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355600" indent="-355600"/>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近年の観光客の増加に対応し、これまでの賃貸契約を前提とした賃貸住宅事業ではなく、民泊と賃貸住宅経営の両面に対応したビジネスモデルが増加している。</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7489302" y="44624"/>
            <a:ext cx="1547194" cy="2852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kumimoji="1" lang="en-US" altLang="ja-JP" sz="1400" dirty="0" smtClean="0">
                <a:solidFill>
                  <a:schemeClr val="tx1"/>
                </a:solidFill>
              </a:rPr>
              <a:t>3</a:t>
            </a:r>
            <a:r>
              <a:rPr kumimoji="1" lang="ja-JP" altLang="en-US" sz="1400" dirty="0" smtClean="0">
                <a:solidFill>
                  <a:schemeClr val="tx1"/>
                </a:solidFill>
              </a:rPr>
              <a:t>回部会資料</a:t>
            </a:r>
            <a:endParaRPr kumimoji="1" lang="ja-JP" altLang="en-US" sz="1400" dirty="0">
              <a:solidFill>
                <a:schemeClr val="tx1"/>
              </a:solidFill>
            </a:endParaRPr>
          </a:p>
        </p:txBody>
      </p:sp>
    </p:spTree>
    <p:extLst>
      <p:ext uri="{BB962C8B-B14F-4D97-AF65-F5344CB8AC3E}">
        <p14:creationId xmlns:p14="http://schemas.microsoft.com/office/powerpoint/2010/main" val="7914012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79"/>
          <p:cNvSpPr>
            <a:spLocks noChangeArrowheads="1"/>
          </p:cNvSpPr>
          <p:nvPr/>
        </p:nvSpPr>
        <p:spPr bwMode="auto">
          <a:xfrm>
            <a:off x="8818563" y="6673850"/>
            <a:ext cx="325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6A606E54-0D34-4B78-B8CE-A47E96D1226F}"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41</a:t>
            </a:fld>
            <a:endParaRPr kumimoji="1" lang="en-US" altLang="ja-JP" sz="1200" dirty="0">
              <a:solidFill>
                <a:schemeClr val="tx1"/>
              </a:solidFill>
              <a:latin typeface="HGSｺﾞｼｯｸM" pitchFamily="50" charset="-128"/>
              <a:ea typeface="HGSｺﾞｼｯｸM" pitchFamily="50" charset="-128"/>
            </a:endParaRPr>
          </a:p>
        </p:txBody>
      </p:sp>
      <p:sp>
        <p:nvSpPr>
          <p:cNvPr id="21509" name="Rectangle 2"/>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公的</a:t>
            </a: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賃貸住宅の先進事例①</a:t>
            </a:r>
            <a:endPar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387647" y="1001855"/>
            <a:ext cx="7272808" cy="28803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smtClean="0">
                <a:solidFill>
                  <a:schemeClr val="tx1"/>
                </a:solidFill>
                <a:latin typeface="Meiryo UI" panose="020B0604030504040204" pitchFamily="50" charset="-128"/>
                <a:ea typeface="Meiryo UI" panose="020B0604030504040204" pitchFamily="50" charset="-128"/>
              </a:rPr>
              <a:t>■</a:t>
            </a:r>
            <a:r>
              <a:rPr kumimoji="1" lang="en-US" altLang="ja-JP" b="1" dirty="0" smtClean="0">
                <a:solidFill>
                  <a:schemeClr val="tx1"/>
                </a:solidFill>
                <a:latin typeface="Meiryo UI" panose="020B0604030504040204" pitchFamily="50" charset="-128"/>
                <a:ea typeface="Meiryo UI" panose="020B0604030504040204" pitchFamily="50" charset="-128"/>
              </a:rPr>
              <a:t>DIY</a:t>
            </a:r>
            <a:r>
              <a:rPr kumimoji="1" lang="ja-JP" altLang="en-US" b="1" dirty="0" smtClean="0">
                <a:solidFill>
                  <a:schemeClr val="tx1"/>
                </a:solidFill>
                <a:latin typeface="Meiryo UI" panose="020B0604030504040204" pitchFamily="50" charset="-128"/>
                <a:ea typeface="Meiryo UI" panose="020B0604030504040204" pitchFamily="50" charset="-128"/>
              </a:rPr>
              <a:t>賃貸</a:t>
            </a:r>
            <a:r>
              <a:rPr kumimoji="1" lang="en-US" altLang="ja-JP" b="1" dirty="0" smtClean="0">
                <a:solidFill>
                  <a:schemeClr val="tx1"/>
                </a:solidFill>
                <a:latin typeface="Meiryo UI" panose="020B0604030504040204" pitchFamily="50" charset="-128"/>
                <a:ea typeface="Meiryo UI" panose="020B0604030504040204" pitchFamily="50" charset="-128"/>
              </a:rPr>
              <a:t>『</a:t>
            </a:r>
            <a:r>
              <a:rPr kumimoji="1" lang="ja-JP" altLang="en-US" b="1" dirty="0" smtClean="0">
                <a:solidFill>
                  <a:schemeClr val="tx1"/>
                </a:solidFill>
                <a:latin typeface="Meiryo UI" panose="020B0604030504040204" pitchFamily="50" charset="-128"/>
                <a:ea typeface="Meiryo UI" panose="020B0604030504040204" pitchFamily="50" charset="-128"/>
              </a:rPr>
              <a:t>団地カスタマイズ</a:t>
            </a:r>
            <a:r>
              <a:rPr kumimoji="1" lang="en-US" altLang="ja-JP" b="1" dirty="0" smtClean="0">
                <a:solidFill>
                  <a:schemeClr val="tx1"/>
                </a:solidFill>
                <a:latin typeface="Meiryo UI" panose="020B0604030504040204" pitchFamily="50" charset="-128"/>
                <a:ea typeface="Meiryo UI" panose="020B0604030504040204" pitchFamily="50" charset="-128"/>
              </a:rPr>
              <a:t>』</a:t>
            </a:r>
            <a:r>
              <a:rPr kumimoji="1" lang="ja-JP" altLang="en-US" b="1" dirty="0" smtClean="0">
                <a:solidFill>
                  <a:schemeClr val="tx1"/>
                </a:solidFill>
                <a:latin typeface="Meiryo UI" panose="020B0604030504040204" pitchFamily="50" charset="-128"/>
                <a:ea typeface="Meiryo UI" panose="020B0604030504040204" pitchFamily="50" charset="-128"/>
              </a:rPr>
              <a:t>（大阪府住宅供給公社）</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
        <p:nvSpPr>
          <p:cNvPr id="7" name="テキスト ボックス 9"/>
          <p:cNvSpPr txBox="1"/>
          <p:nvPr/>
        </p:nvSpPr>
        <p:spPr>
          <a:xfrm>
            <a:off x="531661" y="1352419"/>
            <a:ext cx="5816569" cy="1569660"/>
          </a:xfrm>
          <a:prstGeom prst="rect">
            <a:avLst/>
          </a:prstGeom>
          <a:noFill/>
          <a:ln>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176213" indent="-176213">
              <a:lnSpc>
                <a:spcPct val="1200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管理戸数約</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22,000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戸の半数を超える約</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12,000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戸を対象に、退去時の原状回復義務を緩和して</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簡単</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な</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DIY</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壁の塗装替えや</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クロス替え、棚の設置等）行うことができる制度。</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76213" indent="-176213">
              <a:lnSpc>
                <a:spcPct val="1200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月からスタートし、</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6</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月には申込み件数が</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300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件を突破した。</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387647" y="3020439"/>
            <a:ext cx="7272808" cy="28803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smtClean="0">
                <a:solidFill>
                  <a:schemeClr val="tx1"/>
                </a:solidFill>
                <a:latin typeface="Meiryo UI" panose="020B0604030504040204" pitchFamily="50" charset="-128"/>
                <a:ea typeface="Meiryo UI" panose="020B0604030504040204" pitchFamily="50" charset="-128"/>
              </a:rPr>
              <a:t>■ニコイチ（大阪府住宅供給公社）</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
        <p:nvSpPr>
          <p:cNvPr id="10" name="テキスト ボックス 9"/>
          <p:cNvSpPr txBox="1"/>
          <p:nvPr/>
        </p:nvSpPr>
        <p:spPr>
          <a:xfrm>
            <a:off x="531662" y="3378941"/>
            <a:ext cx="8286901" cy="1274195"/>
          </a:xfrm>
          <a:prstGeom prst="rect">
            <a:avLst/>
          </a:prstGeom>
          <a:noFill/>
          <a:ln>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176213" indent="-176213">
              <a:lnSpc>
                <a:spcPct val="1200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隣り合う</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戸</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を</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つ</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につなげるリノベーション住宅。若年世帯や子育て</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世帯などの若年層に対し</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、多様なライフスタイルへの対応やゆとりある空間を提供している。</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76213" indent="-176213">
              <a:lnSpc>
                <a:spcPct val="1200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設計・施工を民間事業者から広く公募することでデザイン性の高い創意工夫に満ちたプランを実現しており、</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年度グッドデザイン賞を受賞した。</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13" name="図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3157" y="4892704"/>
            <a:ext cx="3115891" cy="1674574"/>
          </a:xfrm>
          <a:prstGeom prst="rect">
            <a:avLst/>
          </a:prstGeom>
        </p:spPr>
      </p:pic>
      <p:sp>
        <p:nvSpPr>
          <p:cNvPr id="16" name="正方形/長方形 15"/>
          <p:cNvSpPr/>
          <p:nvPr/>
        </p:nvSpPr>
        <p:spPr>
          <a:xfrm>
            <a:off x="3034996" y="4559826"/>
            <a:ext cx="2016224" cy="27837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smtClean="0">
                <a:solidFill>
                  <a:schemeClr val="tx1"/>
                </a:solidFill>
                <a:latin typeface="Meiryo UI" panose="020B0604030504040204" pitchFamily="50" charset="-128"/>
                <a:ea typeface="Meiryo UI" panose="020B0604030504040204" pitchFamily="50" charset="-128"/>
              </a:rPr>
              <a:t>（プラン例）昼と夜のいえ</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sp>
        <p:nvSpPr>
          <p:cNvPr id="17" name="テキスト ボックス 9"/>
          <p:cNvSpPr txBox="1"/>
          <p:nvPr/>
        </p:nvSpPr>
        <p:spPr>
          <a:xfrm>
            <a:off x="5609608" y="6585797"/>
            <a:ext cx="3306099" cy="276999"/>
          </a:xfrm>
          <a:prstGeom prst="rect">
            <a:avLst/>
          </a:prstGeom>
          <a:noFill/>
          <a:ln>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176213" indent="-176213" algn="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出典：大阪府住宅供給公社ホームページ</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14" name="Picture 2" descr="ãã³ã¤ãã¡ã¤ã³ãã¸ã¥ã¢ã«"/>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955" t="14345" r="36388" b="53993"/>
          <a:stretch/>
        </p:blipFill>
        <p:spPr bwMode="auto">
          <a:xfrm>
            <a:off x="531662" y="5175468"/>
            <a:ext cx="2262312" cy="1109047"/>
          </a:xfrm>
          <a:prstGeom prst="rect">
            <a:avLst/>
          </a:prstGeom>
          <a:noFill/>
          <a:extLst>
            <a:ext uri="{909E8E84-426E-40DD-AFC4-6F175D3DCCD1}">
              <a14:hiddenFill xmlns:a14="http://schemas.microsoft.com/office/drawing/2010/main">
                <a:solidFill>
                  <a:srgbClr val="FFFFFF"/>
                </a:solidFill>
              </a14:hiddenFill>
            </a:ext>
          </a:extLst>
        </p:spPr>
      </p:pic>
      <p:pic>
        <p:nvPicPr>
          <p:cNvPr id="5" name="図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48230" y="4906028"/>
            <a:ext cx="2472242" cy="1647926"/>
          </a:xfrm>
          <a:prstGeom prst="rect">
            <a:avLst/>
          </a:prstGeom>
        </p:spPr>
      </p:pic>
      <p:grpSp>
        <p:nvGrpSpPr>
          <p:cNvPr id="2" name="グループ化 1"/>
          <p:cNvGrpSpPr/>
          <p:nvPr/>
        </p:nvGrpSpPr>
        <p:grpSpPr>
          <a:xfrm>
            <a:off x="6633495" y="1352419"/>
            <a:ext cx="2217846" cy="2004573"/>
            <a:chOff x="6398741" y="1073072"/>
            <a:chExt cx="2217846" cy="2004573"/>
          </a:xfrm>
        </p:grpSpPr>
        <p:pic>
          <p:nvPicPr>
            <p:cNvPr id="15" name="図 14" descr="\\kjzsvad211\保護対象外\団地再生課\善家\三井C　団地カスタマイズ（105-509）\完成291122\IMG_7655.JPG"/>
            <p:cNvPicPr/>
            <p:nvPr/>
          </p:nvPicPr>
          <p:blipFill>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429610" y="1073072"/>
              <a:ext cx="2156108" cy="1686404"/>
            </a:xfrm>
            <a:prstGeom prst="rect">
              <a:avLst/>
            </a:prstGeom>
            <a:noFill/>
            <a:ln>
              <a:noFill/>
            </a:ln>
          </p:spPr>
        </p:pic>
        <p:sp>
          <p:nvSpPr>
            <p:cNvPr id="18" name="正方形/長方形 17"/>
            <p:cNvSpPr/>
            <p:nvPr/>
          </p:nvSpPr>
          <p:spPr>
            <a:xfrm>
              <a:off x="6398741" y="2799270"/>
              <a:ext cx="2217846" cy="27837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smtClean="0">
                  <a:solidFill>
                    <a:schemeClr val="tx1"/>
                  </a:solidFill>
                  <a:latin typeface="Meiryo UI" panose="020B0604030504040204" pitchFamily="50" charset="-128"/>
                  <a:ea typeface="Meiryo UI" panose="020B0604030504040204" pitchFamily="50" charset="-128"/>
                </a:rPr>
                <a:t>『</a:t>
              </a:r>
              <a:r>
                <a:rPr lang="ja-JP" altLang="en-US" sz="1200" dirty="0" smtClean="0">
                  <a:solidFill>
                    <a:schemeClr val="tx1"/>
                  </a:solidFill>
                  <a:latin typeface="Meiryo UI" panose="020B0604030504040204" pitchFamily="50" charset="-128"/>
                  <a:ea typeface="Meiryo UI" panose="020B0604030504040204" pitchFamily="50" charset="-128"/>
                </a:rPr>
                <a:t>団地カスタマイズ</a:t>
              </a:r>
              <a:r>
                <a:rPr lang="en-US" altLang="ja-JP" sz="1200" dirty="0" smtClean="0">
                  <a:solidFill>
                    <a:schemeClr val="tx1"/>
                  </a:solidFill>
                  <a:latin typeface="Meiryo UI" panose="020B0604030504040204" pitchFamily="50" charset="-128"/>
                  <a:ea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rPr>
                <a:t>モデル</a:t>
              </a:r>
              <a:r>
                <a:rPr lang="ja-JP" altLang="en-US" sz="1200" dirty="0">
                  <a:solidFill>
                    <a:schemeClr val="tx1"/>
                  </a:solidFill>
                  <a:latin typeface="Meiryo UI" panose="020B0604030504040204" pitchFamily="50" charset="-128"/>
                  <a:ea typeface="Meiryo UI" panose="020B0604030504040204" pitchFamily="50" charset="-128"/>
                </a:rPr>
                <a:t>ルーム</a:t>
              </a:r>
              <a:endParaRPr kumimoji="1" lang="ja-JP" altLang="en-US" sz="1200" dirty="0">
                <a:solidFill>
                  <a:schemeClr val="tx1"/>
                </a:solidFill>
                <a:latin typeface="Meiryo UI" panose="020B0604030504040204" pitchFamily="50" charset="-128"/>
                <a:ea typeface="Meiryo UI" panose="020B0604030504040204" pitchFamily="50" charset="-128"/>
              </a:endParaRPr>
            </a:p>
          </p:txBody>
        </p:sp>
      </p:grpSp>
      <p:sp>
        <p:nvSpPr>
          <p:cNvPr id="19" name="正方形/長方形 18"/>
          <p:cNvSpPr/>
          <p:nvPr/>
        </p:nvSpPr>
        <p:spPr>
          <a:xfrm>
            <a:off x="7489302" y="44624"/>
            <a:ext cx="1547194" cy="2852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kumimoji="1" lang="en-US" altLang="ja-JP" sz="1400" dirty="0" smtClean="0">
                <a:solidFill>
                  <a:schemeClr val="tx1"/>
                </a:solidFill>
              </a:rPr>
              <a:t>3</a:t>
            </a:r>
            <a:r>
              <a:rPr kumimoji="1" lang="ja-JP" altLang="en-US" sz="1400" dirty="0" smtClean="0">
                <a:solidFill>
                  <a:schemeClr val="tx1"/>
                </a:solidFill>
              </a:rPr>
              <a:t>回部会資料</a:t>
            </a:r>
            <a:endParaRPr kumimoji="1" lang="ja-JP" altLang="en-US" sz="1400" dirty="0">
              <a:solidFill>
                <a:schemeClr val="tx1"/>
              </a:solidFill>
            </a:endParaRPr>
          </a:p>
        </p:txBody>
      </p:sp>
      <p:sp>
        <p:nvSpPr>
          <p:cNvPr id="20" name="テキスト ボックス 9"/>
          <p:cNvSpPr txBox="1"/>
          <p:nvPr/>
        </p:nvSpPr>
        <p:spPr>
          <a:xfrm>
            <a:off x="279000" y="548680"/>
            <a:ext cx="8586000" cy="369332"/>
          </a:xfrm>
          <a:prstGeom prst="rect">
            <a:avLst/>
          </a:prstGeom>
          <a:no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355600" indent="-355600"/>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近年、公的賃貸住宅において、多様なニーズに対応した有効活用が進みつつある。</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39514209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79"/>
          <p:cNvSpPr>
            <a:spLocks noChangeArrowheads="1"/>
          </p:cNvSpPr>
          <p:nvPr/>
        </p:nvSpPr>
        <p:spPr bwMode="auto">
          <a:xfrm>
            <a:off x="8818563" y="6673850"/>
            <a:ext cx="325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6A606E54-0D34-4B78-B8CE-A47E96D1226F}"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42</a:t>
            </a:fld>
            <a:endParaRPr kumimoji="1" lang="en-US" altLang="ja-JP" sz="1200" dirty="0">
              <a:solidFill>
                <a:schemeClr val="tx1"/>
              </a:solidFill>
              <a:latin typeface="HGSｺﾞｼｯｸM" pitchFamily="50" charset="-128"/>
              <a:ea typeface="HGSｺﾞｼｯｸM" pitchFamily="50" charset="-128"/>
            </a:endParaRPr>
          </a:p>
        </p:txBody>
      </p:sp>
      <p:sp>
        <p:nvSpPr>
          <p:cNvPr id="21509" name="Rectangle 2"/>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公的</a:t>
            </a: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賃貸住宅の先進事例②</a:t>
            </a:r>
            <a:endPar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611560" y="1916832"/>
            <a:ext cx="8265196" cy="1155701"/>
          </a:xfrm>
          <a:prstGeom prst="rect">
            <a:avLst/>
          </a:prstGeom>
          <a:noFill/>
          <a:ln>
            <a:solidFill>
              <a:schemeClr val="tx1"/>
            </a:solidFill>
            <a:prstDash val="dash"/>
          </a:ln>
        </p:spPr>
        <p:txBody>
          <a:bodyPr wrap="square" rtlCol="0">
            <a:spAutoFit/>
          </a:bodyPr>
          <a:lstStyle/>
          <a:p>
            <a:pPr marL="82550" indent="90488" defTabSz="793425">
              <a:lnSpc>
                <a:spcPct val="110000"/>
              </a:lnSpc>
              <a:spcBef>
                <a:spcPts val="300"/>
              </a:spcBef>
              <a:defRPr/>
            </a:pP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活用事例</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pPr marL="82550" indent="90488" defTabSz="793425">
              <a:lnSpc>
                <a:spcPct val="110000"/>
              </a:lnSpc>
              <a:spcBef>
                <a:spcPts val="300"/>
              </a:spcBef>
              <a:defRPr/>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小規模保育所、一時預かり、つどいの広場、子ども</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食堂、子ども・若者支援拠点</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err="1"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者</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児</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相談支援拠点、</a:t>
            </a:r>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82550" indent="90488" defTabSz="793425">
              <a:lnSpc>
                <a:spcPct val="110000"/>
              </a:lnSpc>
              <a:spcBef>
                <a:spcPts val="300"/>
              </a:spcBef>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高齢者等の交流活動拠点、福祉相談窓口・活動拠点、</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サポート付き住宅、若者</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の職業的自立用住戸、</a:t>
            </a:r>
          </a:p>
          <a:p>
            <a:pPr marL="82550" indent="90488" defTabSz="793425">
              <a:lnSpc>
                <a:spcPct val="110000"/>
              </a:lnSpc>
              <a:spcBef>
                <a:spcPts val="300"/>
              </a:spcBef>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介護研修生寮、</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おためし居住用</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住</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戸　　　等</a:t>
            </a: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367499" y="769143"/>
            <a:ext cx="7272808" cy="28803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smtClean="0">
                <a:solidFill>
                  <a:schemeClr val="tx1"/>
                </a:solidFill>
                <a:latin typeface="Meiryo UI" panose="020B0604030504040204" pitchFamily="50" charset="-128"/>
                <a:ea typeface="Meiryo UI" panose="020B0604030504040204" pitchFamily="50" charset="-128"/>
              </a:rPr>
              <a:t>■府営住宅の空室活用</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
        <p:nvSpPr>
          <p:cNvPr id="31" name="テキスト ボックス 9"/>
          <p:cNvSpPr txBox="1"/>
          <p:nvPr/>
        </p:nvSpPr>
        <p:spPr>
          <a:xfrm>
            <a:off x="511515" y="1124744"/>
            <a:ext cx="8307048" cy="683264"/>
          </a:xfrm>
          <a:prstGeom prst="rect">
            <a:avLst/>
          </a:prstGeom>
          <a:noFill/>
          <a:ln>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176213" indent="-176213">
              <a:lnSpc>
                <a:spcPct val="1200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地元市町と連携し、府営住宅の空室</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を地域コミュニティの活性化や地域住民への生活支援サービスの提供に資する多様な用途に活用（</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団地</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58</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戸で</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活用中</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（グループホームを除く）</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4" name="図 13"/>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2238" b="4296"/>
          <a:stretch/>
        </p:blipFill>
        <p:spPr>
          <a:xfrm>
            <a:off x="627009" y="3573016"/>
            <a:ext cx="4160250" cy="2592288"/>
          </a:xfrm>
          <a:prstGeom prst="rect">
            <a:avLst/>
          </a:prstGeom>
        </p:spPr>
      </p:pic>
      <p:pic>
        <p:nvPicPr>
          <p:cNvPr id="16" name="図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8323" y="3573016"/>
            <a:ext cx="3888433" cy="2592288"/>
          </a:xfrm>
          <a:prstGeom prst="rect">
            <a:avLst/>
          </a:prstGeom>
        </p:spPr>
      </p:pic>
      <p:sp>
        <p:nvSpPr>
          <p:cNvPr id="17" name="テキスト ボックス 2270"/>
          <p:cNvSpPr txBox="1"/>
          <p:nvPr/>
        </p:nvSpPr>
        <p:spPr>
          <a:xfrm>
            <a:off x="1089981" y="6165303"/>
            <a:ext cx="3234305" cy="310337"/>
          </a:xfrm>
          <a:prstGeom prst="rect">
            <a:avLst/>
          </a:prstGeom>
          <a:noFill/>
          <a:ln w="6350">
            <a:noFill/>
          </a:ln>
          <a:effectLst/>
        </p:spPr>
        <p:txBody>
          <a:bodyPr rot="0" spcFirstLastPara="0" vert="horz" wrap="square" lIns="0" tIns="0" rIns="0" bIns="0" numCol="1" spcCol="0" rtlCol="0" fromWordArt="0" anchor="ctr" anchorCtr="0" forceAA="0" compatLnSpc="1">
            <a:prstTxWarp prst="textNoShape">
              <a:avLst/>
            </a:prstTxWarp>
            <a:noAutofit/>
          </a:bodyPr>
          <a:lstStyle/>
          <a:p>
            <a:pPr algn="ctr" defTabSz="914400"/>
            <a:r>
              <a:rPr lang="ja-JP" altLang="en-US" sz="1200" kern="100" dirty="0" smtClean="0">
                <a:solidFill>
                  <a:prstClr val="black"/>
                </a:solidFill>
                <a:latin typeface="Century"/>
                <a:ea typeface="Meiryo UI"/>
                <a:cs typeface="Times New Roman"/>
              </a:rPr>
              <a:t>小規模保育所（高槻城東住宅）</a:t>
            </a:r>
            <a:endParaRPr lang="ja-JP" altLang="en-US" sz="2400" kern="100" dirty="0">
              <a:solidFill>
                <a:prstClr val="black"/>
              </a:solidFill>
              <a:latin typeface="Century"/>
              <a:ea typeface="ＭＳ 明朝"/>
              <a:cs typeface="Times New Roman"/>
            </a:endParaRPr>
          </a:p>
        </p:txBody>
      </p:sp>
      <p:sp>
        <p:nvSpPr>
          <p:cNvPr id="18" name="テキスト ボックス 2270"/>
          <p:cNvSpPr txBox="1"/>
          <p:nvPr/>
        </p:nvSpPr>
        <p:spPr>
          <a:xfrm>
            <a:off x="5315386" y="6165303"/>
            <a:ext cx="3234305" cy="508547"/>
          </a:xfrm>
          <a:prstGeom prst="rect">
            <a:avLst/>
          </a:prstGeom>
          <a:noFill/>
          <a:ln w="6350">
            <a:noFill/>
          </a:ln>
          <a:effectLst/>
        </p:spPr>
        <p:txBody>
          <a:bodyPr rot="0" spcFirstLastPara="0" vert="horz" wrap="square" lIns="0" tIns="0" rIns="0" bIns="0" numCol="1" spcCol="0" rtlCol="0" fromWordArt="0" anchor="ctr" anchorCtr="0" forceAA="0" compatLnSpc="1">
            <a:prstTxWarp prst="textNoShape">
              <a:avLst/>
            </a:prstTxWarp>
            <a:noAutofit/>
          </a:bodyPr>
          <a:lstStyle/>
          <a:p>
            <a:pPr algn="ctr"/>
            <a:r>
              <a:rPr lang="ja-JP" altLang="en-US" sz="1200" kern="100" dirty="0">
                <a:solidFill>
                  <a:prstClr val="black"/>
                </a:solidFill>
                <a:latin typeface="Century"/>
                <a:ea typeface="Meiryo UI"/>
                <a:cs typeface="Times New Roman"/>
              </a:rPr>
              <a:t>若者の職業的自立用住戸（</a:t>
            </a:r>
            <a:r>
              <a:rPr lang="ja-JP" altLang="en-US" sz="1200" kern="100" dirty="0" smtClean="0">
                <a:solidFill>
                  <a:prstClr val="black"/>
                </a:solidFill>
                <a:latin typeface="Century"/>
                <a:ea typeface="Meiryo UI"/>
                <a:cs typeface="Times New Roman"/>
              </a:rPr>
              <a:t>清滝住宅）</a:t>
            </a:r>
            <a:endParaRPr lang="en-US" altLang="ja-JP" sz="1200" kern="100" dirty="0" smtClean="0">
              <a:solidFill>
                <a:prstClr val="black"/>
              </a:solidFill>
              <a:latin typeface="Century"/>
              <a:ea typeface="Meiryo UI"/>
              <a:cs typeface="Times New Roman"/>
            </a:endParaRPr>
          </a:p>
          <a:p>
            <a:pPr algn="ctr"/>
            <a:r>
              <a:rPr lang="en-US" altLang="ja-JP" sz="1200" kern="100" dirty="0" smtClean="0">
                <a:solidFill>
                  <a:prstClr val="black"/>
                </a:solidFill>
                <a:latin typeface="Century"/>
                <a:ea typeface="Meiryo UI"/>
                <a:cs typeface="Times New Roman"/>
              </a:rPr>
              <a:t>※</a:t>
            </a:r>
            <a:r>
              <a:rPr lang="ja-JP" altLang="en-US" sz="1200" kern="100" dirty="0" smtClean="0">
                <a:solidFill>
                  <a:prstClr val="black"/>
                </a:solidFill>
                <a:latin typeface="Century"/>
                <a:ea typeface="Meiryo UI"/>
                <a:cs typeface="Times New Roman"/>
              </a:rPr>
              <a:t>写真はコミュニティスペース</a:t>
            </a:r>
            <a:endParaRPr lang="ja-JP" altLang="en-US" sz="2400" kern="100" dirty="0">
              <a:solidFill>
                <a:prstClr val="black"/>
              </a:solidFill>
              <a:latin typeface="Century"/>
              <a:ea typeface="ＭＳ 明朝"/>
              <a:cs typeface="Times New Roman"/>
            </a:endParaRPr>
          </a:p>
        </p:txBody>
      </p:sp>
      <p:sp>
        <p:nvSpPr>
          <p:cNvPr id="11" name="正方形/長方形 10"/>
          <p:cNvSpPr/>
          <p:nvPr/>
        </p:nvSpPr>
        <p:spPr>
          <a:xfrm>
            <a:off x="7489302" y="44624"/>
            <a:ext cx="1547194" cy="2852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kumimoji="1" lang="en-US" altLang="ja-JP" sz="1400" dirty="0" smtClean="0">
                <a:solidFill>
                  <a:schemeClr val="tx1"/>
                </a:solidFill>
              </a:rPr>
              <a:t>3</a:t>
            </a:r>
            <a:r>
              <a:rPr kumimoji="1" lang="ja-JP" altLang="en-US" sz="1400" dirty="0" smtClean="0">
                <a:solidFill>
                  <a:schemeClr val="tx1"/>
                </a:solidFill>
              </a:rPr>
              <a:t>回部会資料</a:t>
            </a:r>
            <a:endParaRPr kumimoji="1" lang="ja-JP" altLang="en-US" sz="1400" dirty="0">
              <a:solidFill>
                <a:schemeClr val="tx1"/>
              </a:solidFill>
            </a:endParaRPr>
          </a:p>
        </p:txBody>
      </p:sp>
    </p:spTree>
    <p:extLst>
      <p:ext uri="{BB962C8B-B14F-4D97-AF65-F5344CB8AC3E}">
        <p14:creationId xmlns:p14="http://schemas.microsoft.com/office/powerpoint/2010/main" val="124121748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79"/>
          <p:cNvSpPr>
            <a:spLocks noChangeArrowheads="1"/>
          </p:cNvSpPr>
          <p:nvPr/>
        </p:nvSpPr>
        <p:spPr bwMode="auto">
          <a:xfrm>
            <a:off x="8818563" y="6673850"/>
            <a:ext cx="325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6A606E54-0D34-4B78-B8CE-A47E96D1226F}"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43</a:t>
            </a:fld>
            <a:endParaRPr kumimoji="1" lang="en-US" altLang="ja-JP" sz="1200" dirty="0">
              <a:solidFill>
                <a:schemeClr val="tx1"/>
              </a:solidFill>
              <a:latin typeface="HGSｺﾞｼｯｸM" pitchFamily="50" charset="-128"/>
              <a:ea typeface="HGSｺﾞｼｯｸM" pitchFamily="50" charset="-128"/>
            </a:endParaRPr>
          </a:p>
        </p:txBody>
      </p:sp>
      <p:sp>
        <p:nvSpPr>
          <p:cNvPr id="21509" name="Rectangle 2"/>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（参考）民間賃貸住宅の先進事例</a:t>
            </a:r>
            <a:endPar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5" name="Picture 4" descr="D:\naitotak\Desktop\aba1dd9afd994bc383f5259806be7bb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60465" y="1052736"/>
            <a:ext cx="3744416" cy="2106234"/>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p:cNvSpPr/>
          <p:nvPr/>
        </p:nvSpPr>
        <p:spPr>
          <a:xfrm>
            <a:off x="367499" y="769143"/>
            <a:ext cx="7272808" cy="28803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smtClean="0">
                <a:solidFill>
                  <a:schemeClr val="tx1"/>
                </a:solidFill>
                <a:latin typeface="Meiryo UI" panose="020B0604030504040204" pitchFamily="50" charset="-128"/>
                <a:ea typeface="Meiryo UI" panose="020B0604030504040204" pitchFamily="50" charset="-128"/>
              </a:rPr>
              <a:t>■社員寮</a:t>
            </a:r>
            <a:r>
              <a:rPr lang="ja-JP" altLang="en-US" b="1" dirty="0" smtClean="0">
                <a:solidFill>
                  <a:schemeClr val="tx1"/>
                </a:solidFill>
                <a:latin typeface="Meiryo UI" panose="020B0604030504040204" pitchFamily="50" charset="-128"/>
                <a:ea typeface="Meiryo UI" panose="020B0604030504040204" pitchFamily="50" charset="-128"/>
              </a:rPr>
              <a:t>の</a:t>
            </a:r>
            <a:r>
              <a:rPr kumimoji="1" lang="ja-JP" altLang="en-US" b="1" dirty="0" smtClean="0">
                <a:solidFill>
                  <a:schemeClr val="tx1"/>
                </a:solidFill>
                <a:latin typeface="Meiryo UI" panose="020B0604030504040204" pitchFamily="50" charset="-128"/>
                <a:ea typeface="Meiryo UI" panose="020B0604030504040204" pitchFamily="50" charset="-128"/>
              </a:rPr>
              <a:t>シェアハウス化</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
        <p:nvSpPr>
          <p:cNvPr id="7" name="テキスト ボックス 9"/>
          <p:cNvSpPr txBox="1"/>
          <p:nvPr/>
        </p:nvSpPr>
        <p:spPr>
          <a:xfrm>
            <a:off x="511515" y="1200657"/>
            <a:ext cx="3932960" cy="1241045"/>
          </a:xfrm>
          <a:prstGeom prst="rect">
            <a:avLst/>
          </a:prstGeom>
          <a:noFill/>
          <a:ln>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176213" indent="-176213">
              <a:lnSpc>
                <a:spcPct val="1200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社員寮であった建物をリノベーションし、ラウンジやビリヤードルーム、スタジオ、ワーキングスペースなどの共有部を備え、住人間の自発的なコミュニティ形成を促すシェアハウス</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323528" y="3645024"/>
            <a:ext cx="7272808" cy="28803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smtClean="0">
                <a:solidFill>
                  <a:schemeClr val="tx1"/>
                </a:solidFill>
                <a:latin typeface="Meiryo UI" panose="020B0604030504040204" pitchFamily="50" charset="-128"/>
                <a:ea typeface="Meiryo UI" panose="020B0604030504040204" pitchFamily="50" charset="-128"/>
              </a:rPr>
              <a:t>■サブスクリプション（定額制）の住宅サービス</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
        <p:nvSpPr>
          <p:cNvPr id="11" name="テキスト ボックス 9"/>
          <p:cNvSpPr txBox="1"/>
          <p:nvPr/>
        </p:nvSpPr>
        <p:spPr>
          <a:xfrm>
            <a:off x="583534" y="4116959"/>
            <a:ext cx="3932960" cy="1569660"/>
          </a:xfrm>
          <a:prstGeom prst="rect">
            <a:avLst/>
          </a:prstGeom>
          <a:noFill/>
          <a:ln>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176213" indent="-176213">
              <a:lnSpc>
                <a:spcPct val="1200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空家を</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活用し、</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拠点、多拠点居住をターゲットとした定額、住み放題の住宅サービス</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76213" indent="-176213">
              <a:lnSpc>
                <a:spcPct val="1200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・各拠点は個室を確保しつつ、シェアハウスのよう</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にリビ</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ング・キッチン等を</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共有</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a:p>
            <a:pPr marL="176213" indent="-176213">
              <a:lnSpc>
                <a:spcPct val="120000"/>
              </a:lnSpc>
            </a:pP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13" name="図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8383" y="4080294"/>
            <a:ext cx="3685921" cy="2152624"/>
          </a:xfrm>
          <a:prstGeom prst="rect">
            <a:avLst/>
          </a:prstGeom>
        </p:spPr>
      </p:pic>
      <p:sp>
        <p:nvSpPr>
          <p:cNvPr id="14" name="テキスト ボックス 9"/>
          <p:cNvSpPr txBox="1"/>
          <p:nvPr/>
        </p:nvSpPr>
        <p:spPr>
          <a:xfrm>
            <a:off x="4985903" y="3204133"/>
            <a:ext cx="4122601" cy="276999"/>
          </a:xfrm>
          <a:prstGeom prst="rect">
            <a:avLst/>
          </a:prstGeom>
          <a:noFill/>
          <a:ln>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176213" indent="-176213"/>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出展：</a:t>
            </a:r>
            <a:r>
              <a:rPr lang="ja-JP" altLang="en-US" sz="1200" dirty="0">
                <a:latin typeface="Meiryo UI" panose="020B0604030504040204" pitchFamily="50" charset="-128"/>
                <a:ea typeface="Meiryo UI" panose="020B0604030504040204" pitchFamily="50" charset="-128"/>
              </a:rPr>
              <a:t>株式会社</a:t>
            </a:r>
            <a:r>
              <a:rPr lang="ja-JP" altLang="en-US" sz="1200" dirty="0" smtClean="0">
                <a:latin typeface="Meiryo UI" panose="020B0604030504040204" pitchFamily="50" charset="-128"/>
                <a:ea typeface="Meiryo UI" panose="020B0604030504040204" pitchFamily="50" charset="-128"/>
              </a:rPr>
              <a:t>グローバルエージェンツホームページ</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9"/>
          <p:cNvSpPr txBox="1"/>
          <p:nvPr/>
        </p:nvSpPr>
        <p:spPr>
          <a:xfrm>
            <a:off x="5849999" y="6232918"/>
            <a:ext cx="4122601" cy="276999"/>
          </a:xfrm>
          <a:prstGeom prst="rect">
            <a:avLst/>
          </a:prstGeom>
          <a:noFill/>
          <a:ln>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176213" indent="-176213"/>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出展：</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株式</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会社アドレス</a:t>
            </a:r>
            <a:r>
              <a:rPr lang="ja-JP" altLang="en-US" sz="1200" dirty="0" smtClean="0">
                <a:latin typeface="Meiryo UI" panose="020B0604030504040204" pitchFamily="50" charset="-128"/>
                <a:ea typeface="Meiryo UI" panose="020B0604030504040204" pitchFamily="50" charset="-128"/>
              </a:rPr>
              <a:t>ホームページ</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7489302" y="44624"/>
            <a:ext cx="1547194" cy="2852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kumimoji="1" lang="en-US" altLang="ja-JP" sz="1400" dirty="0" smtClean="0">
                <a:solidFill>
                  <a:schemeClr val="tx1"/>
                </a:solidFill>
              </a:rPr>
              <a:t>3</a:t>
            </a:r>
            <a:r>
              <a:rPr kumimoji="1" lang="ja-JP" altLang="en-US" sz="1400" dirty="0" smtClean="0">
                <a:solidFill>
                  <a:schemeClr val="tx1"/>
                </a:solidFill>
              </a:rPr>
              <a:t>回部会資料</a:t>
            </a:r>
            <a:endParaRPr kumimoji="1" lang="ja-JP" altLang="en-US" sz="1400" dirty="0">
              <a:solidFill>
                <a:schemeClr val="tx1"/>
              </a:solidFill>
            </a:endParaRPr>
          </a:p>
        </p:txBody>
      </p:sp>
    </p:spTree>
    <p:extLst>
      <p:ext uri="{BB962C8B-B14F-4D97-AF65-F5344CB8AC3E}">
        <p14:creationId xmlns:p14="http://schemas.microsoft.com/office/powerpoint/2010/main" val="329027796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79"/>
          <p:cNvSpPr>
            <a:spLocks noChangeArrowheads="1"/>
          </p:cNvSpPr>
          <p:nvPr/>
        </p:nvSpPr>
        <p:spPr bwMode="auto">
          <a:xfrm>
            <a:off x="8818563" y="6673850"/>
            <a:ext cx="325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CA032A52-4366-4BB7-A8D8-908CF18EB9ED}"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44</a:t>
            </a:fld>
            <a:endParaRPr kumimoji="1" lang="en-US" altLang="ja-JP" sz="1200" dirty="0">
              <a:solidFill>
                <a:schemeClr val="tx1"/>
              </a:solidFill>
              <a:latin typeface="HGSｺﾞｼｯｸM" pitchFamily="50" charset="-128"/>
              <a:ea typeface="HGSｺﾞｼｯｸM" pitchFamily="50" charset="-128"/>
            </a:endParaRPr>
          </a:p>
        </p:txBody>
      </p:sp>
      <p:sp>
        <p:nvSpPr>
          <p:cNvPr id="19461" name="Rectangle 2"/>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pP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建築物の用途変更①</a:t>
            </a:r>
            <a:endPar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462" name="Rectangle 6"/>
          <p:cNvSpPr>
            <a:spLocks noChangeArrowheads="1"/>
          </p:cNvSpPr>
          <p:nvPr/>
        </p:nvSpPr>
        <p:spPr bwMode="auto">
          <a:xfrm>
            <a:off x="229256" y="444166"/>
            <a:ext cx="8685488" cy="536562"/>
          </a:xfrm>
          <a:prstGeom prst="rect">
            <a:avLst/>
          </a:prstGeom>
          <a:solidFill>
            <a:schemeClr val="bg1"/>
          </a:solidFill>
          <a:ln w="9525">
            <a:solidFill>
              <a:schemeClr val="tx1"/>
            </a:solidFill>
            <a:prstDash val="sysDot"/>
            <a:miter lim="800000"/>
            <a:headEnd/>
            <a:tailEnd/>
          </a:ln>
        </p:spPr>
        <p:txBody>
          <a:bodyPr wrap="square" anchor="ctr">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176213" indent="-176213" eaLnBrk="1" hangingPunct="1">
              <a:spcBef>
                <a:spcPct val="0"/>
              </a:spcBef>
              <a:buFontTx/>
              <a:buNone/>
            </a:pP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○建築物</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の用途変更を行う場合、用途や面積</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によっては建築</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確認の申請書を</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提出が必要。</a:t>
            </a:r>
            <a:endParaRPr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rotWithShape="1">
          <a:blip r:embed="rId3"/>
          <a:srcRect t="1111" b="-1"/>
          <a:stretch/>
        </p:blipFill>
        <p:spPr>
          <a:xfrm>
            <a:off x="885225" y="1583755"/>
            <a:ext cx="7399118" cy="1762108"/>
          </a:xfrm>
          <a:prstGeom prst="rect">
            <a:avLst/>
          </a:prstGeom>
        </p:spPr>
      </p:pic>
      <p:pic>
        <p:nvPicPr>
          <p:cNvPr id="3" name="図 2"/>
          <p:cNvPicPr>
            <a:picLocks noChangeAspect="1"/>
          </p:cNvPicPr>
          <p:nvPr/>
        </p:nvPicPr>
        <p:blipFill rotWithShape="1">
          <a:blip r:embed="rId4"/>
          <a:srcRect t="18919"/>
          <a:stretch/>
        </p:blipFill>
        <p:spPr>
          <a:xfrm>
            <a:off x="885225" y="4143704"/>
            <a:ext cx="7482961" cy="2309632"/>
          </a:xfrm>
          <a:prstGeom prst="rect">
            <a:avLst/>
          </a:prstGeom>
        </p:spPr>
      </p:pic>
      <p:sp>
        <p:nvSpPr>
          <p:cNvPr id="12" name="Rectangle 6"/>
          <p:cNvSpPr>
            <a:spLocks noChangeArrowheads="1"/>
          </p:cNvSpPr>
          <p:nvPr/>
        </p:nvSpPr>
        <p:spPr bwMode="auto">
          <a:xfrm>
            <a:off x="115736" y="1063698"/>
            <a:ext cx="8903421" cy="496886"/>
          </a:xfrm>
          <a:prstGeom prst="rect">
            <a:avLst/>
          </a:prstGeom>
          <a:noFill/>
          <a:ln w="9525">
            <a:noFill/>
            <a:prstDash val="sysDot"/>
            <a:miter lim="800000"/>
            <a:headEnd/>
            <a:tailEnd/>
          </a:ln>
        </p:spPr>
        <p:txBody>
          <a:bodyPr wrap="square" anchor="ctr">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176213" indent="-176213" eaLnBrk="1" hangingPunct="1">
              <a:spcBef>
                <a:spcPct val="0"/>
              </a:spcBef>
              <a:buFontTx/>
              <a:buNone/>
            </a:pP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・下</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表</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の用途に</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供する部分の床面積の合計</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a:t>
            </a:r>
            <a:r>
              <a:rPr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200</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を超える</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ものとする場合に確認申請が必要。</a:t>
            </a:r>
            <a:endParaRPr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7164288" y="44624"/>
            <a:ext cx="1872208" cy="2612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kumimoji="1" lang="en-US" altLang="ja-JP" sz="1400" dirty="0" smtClean="0">
                <a:solidFill>
                  <a:schemeClr val="tx1"/>
                </a:solidFill>
              </a:rPr>
              <a:t>4</a:t>
            </a:r>
            <a:r>
              <a:rPr kumimoji="1" lang="ja-JP" altLang="en-US" sz="1400" dirty="0" smtClean="0">
                <a:solidFill>
                  <a:schemeClr val="tx1"/>
                </a:solidFill>
              </a:rPr>
              <a:t>回部会</a:t>
            </a:r>
            <a:r>
              <a:rPr lang="ja-JP" altLang="en-US" sz="1400" dirty="0">
                <a:solidFill>
                  <a:schemeClr val="tx1"/>
                </a:solidFill>
              </a:rPr>
              <a:t>追加</a:t>
            </a:r>
            <a:r>
              <a:rPr kumimoji="1" lang="ja-JP" altLang="en-US" sz="1400" dirty="0" smtClean="0">
                <a:solidFill>
                  <a:schemeClr val="tx1"/>
                </a:solidFill>
              </a:rPr>
              <a:t>資料</a:t>
            </a:r>
            <a:endParaRPr kumimoji="1" lang="ja-JP" altLang="en-US" sz="1400" dirty="0">
              <a:solidFill>
                <a:schemeClr val="tx1"/>
              </a:solidFill>
            </a:endParaRPr>
          </a:p>
        </p:txBody>
      </p:sp>
      <p:sp>
        <p:nvSpPr>
          <p:cNvPr id="10" name="Rectangle 6"/>
          <p:cNvSpPr>
            <a:spLocks noChangeArrowheads="1"/>
          </p:cNvSpPr>
          <p:nvPr/>
        </p:nvSpPr>
        <p:spPr bwMode="auto">
          <a:xfrm>
            <a:off x="157248" y="3620331"/>
            <a:ext cx="8807240" cy="496886"/>
          </a:xfrm>
          <a:prstGeom prst="rect">
            <a:avLst/>
          </a:prstGeom>
          <a:noFill/>
          <a:ln w="9525">
            <a:noFill/>
            <a:prstDash val="sysDot"/>
            <a:miter lim="800000"/>
            <a:headEnd/>
            <a:tailEnd/>
          </a:ln>
        </p:spPr>
        <p:txBody>
          <a:bodyPr wrap="square" anchor="ctr">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176213" indent="-176213" eaLnBrk="1" hangingPunct="1">
              <a:spcBef>
                <a:spcPct val="0"/>
              </a:spcBef>
              <a:buFontTx/>
              <a:buNone/>
            </a:pP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・ただし、次の各号のうち、当該各号に掲げる他の用途に変更する場合は確認申請は不要</a:t>
            </a:r>
            <a:endParaRPr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28777601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79"/>
          <p:cNvSpPr>
            <a:spLocks noChangeArrowheads="1"/>
          </p:cNvSpPr>
          <p:nvPr/>
        </p:nvSpPr>
        <p:spPr bwMode="auto">
          <a:xfrm>
            <a:off x="8818563" y="6673850"/>
            <a:ext cx="325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CA032A52-4366-4BB7-A8D8-908CF18EB9ED}"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45</a:t>
            </a:fld>
            <a:endParaRPr kumimoji="1" lang="en-US" altLang="ja-JP" sz="1200" dirty="0">
              <a:solidFill>
                <a:schemeClr val="tx1"/>
              </a:solidFill>
              <a:latin typeface="HGSｺﾞｼｯｸM" pitchFamily="50" charset="-128"/>
              <a:ea typeface="HGSｺﾞｼｯｸM" pitchFamily="50" charset="-128"/>
            </a:endParaRPr>
          </a:p>
        </p:txBody>
      </p:sp>
      <p:sp>
        <p:nvSpPr>
          <p:cNvPr id="19461" name="Rectangle 2"/>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pP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建築物の用途変更②</a:t>
            </a:r>
            <a:endPar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462" name="Rectangle 6"/>
          <p:cNvSpPr>
            <a:spLocks noChangeArrowheads="1"/>
          </p:cNvSpPr>
          <p:nvPr/>
        </p:nvSpPr>
        <p:spPr bwMode="auto">
          <a:xfrm>
            <a:off x="229256" y="444166"/>
            <a:ext cx="8685488" cy="536562"/>
          </a:xfrm>
          <a:prstGeom prst="rect">
            <a:avLst/>
          </a:prstGeom>
          <a:solidFill>
            <a:schemeClr val="bg1"/>
          </a:solidFill>
          <a:ln w="9525">
            <a:solidFill>
              <a:schemeClr val="tx1"/>
            </a:solidFill>
            <a:prstDash val="sysDot"/>
            <a:miter lim="800000"/>
            <a:headEnd/>
            <a:tailEnd/>
          </a:ln>
        </p:spPr>
        <p:txBody>
          <a:bodyPr wrap="square" anchor="ctr">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176213" indent="-176213" eaLnBrk="1" hangingPunct="1">
              <a:spcBef>
                <a:spcPct val="0"/>
              </a:spcBef>
              <a:buFontTx/>
              <a:buNone/>
            </a:pP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○近年、建築基準法の改正による用途変更に伴う手続き・制限の緩和が</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進</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められている</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7164288" y="44624"/>
            <a:ext cx="1872208" cy="2612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kumimoji="1" lang="en-US" altLang="ja-JP" sz="1400" dirty="0" smtClean="0">
                <a:solidFill>
                  <a:schemeClr val="tx1"/>
                </a:solidFill>
              </a:rPr>
              <a:t>4</a:t>
            </a:r>
            <a:r>
              <a:rPr kumimoji="1" lang="ja-JP" altLang="en-US" sz="1400" dirty="0" smtClean="0">
                <a:solidFill>
                  <a:schemeClr val="tx1"/>
                </a:solidFill>
              </a:rPr>
              <a:t>回部会</a:t>
            </a:r>
            <a:r>
              <a:rPr lang="ja-JP" altLang="en-US" sz="1400" dirty="0">
                <a:solidFill>
                  <a:schemeClr val="tx1"/>
                </a:solidFill>
              </a:rPr>
              <a:t>追加</a:t>
            </a:r>
            <a:r>
              <a:rPr kumimoji="1" lang="ja-JP" altLang="en-US" sz="1400" dirty="0" smtClean="0">
                <a:solidFill>
                  <a:schemeClr val="tx1"/>
                </a:solidFill>
              </a:rPr>
              <a:t>資料</a:t>
            </a:r>
            <a:endParaRPr kumimoji="1" lang="ja-JP" altLang="en-US" sz="1400" dirty="0">
              <a:solidFill>
                <a:schemeClr val="tx1"/>
              </a:solidFill>
            </a:endParaRPr>
          </a:p>
        </p:txBody>
      </p:sp>
      <p:pic>
        <p:nvPicPr>
          <p:cNvPr id="4" name="図 3"/>
          <p:cNvPicPr>
            <a:picLocks noChangeAspect="1"/>
          </p:cNvPicPr>
          <p:nvPr/>
        </p:nvPicPr>
        <p:blipFill>
          <a:blip r:embed="rId3"/>
          <a:stretch>
            <a:fillRect/>
          </a:stretch>
        </p:blipFill>
        <p:spPr>
          <a:xfrm>
            <a:off x="2771800" y="1076596"/>
            <a:ext cx="3085523" cy="2885297"/>
          </a:xfrm>
          <a:prstGeom prst="rect">
            <a:avLst/>
          </a:prstGeom>
        </p:spPr>
      </p:pic>
      <p:pic>
        <p:nvPicPr>
          <p:cNvPr id="5" name="図 4"/>
          <p:cNvPicPr>
            <a:picLocks noChangeAspect="1"/>
          </p:cNvPicPr>
          <p:nvPr/>
        </p:nvPicPr>
        <p:blipFill>
          <a:blip r:embed="rId4"/>
          <a:stretch>
            <a:fillRect/>
          </a:stretch>
        </p:blipFill>
        <p:spPr>
          <a:xfrm>
            <a:off x="1174629" y="4365104"/>
            <a:ext cx="7364032" cy="2513305"/>
          </a:xfrm>
          <a:prstGeom prst="rect">
            <a:avLst/>
          </a:prstGeom>
        </p:spPr>
      </p:pic>
      <p:sp>
        <p:nvSpPr>
          <p:cNvPr id="7" name="二等辺三角形 6"/>
          <p:cNvSpPr/>
          <p:nvPr/>
        </p:nvSpPr>
        <p:spPr>
          <a:xfrm flipV="1">
            <a:off x="3378457" y="4006698"/>
            <a:ext cx="1872208" cy="264172"/>
          </a:xfrm>
          <a:prstGeom prst="triangl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
          <p:cNvSpPr txBox="1"/>
          <p:nvPr/>
        </p:nvSpPr>
        <p:spPr>
          <a:xfrm>
            <a:off x="6149371" y="3637282"/>
            <a:ext cx="2831910" cy="63358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442913" indent="-442913"/>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「建築基</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準法の一部を改正する法律（平成</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年法律第</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67</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号</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概要」</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（国土交通省）</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777816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248" y="2852936"/>
            <a:ext cx="9144000" cy="792088"/>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r>
              <a:rPr lang="ja-JP" altLang="en-US" sz="24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５．参考データ</a:t>
            </a:r>
            <a:endParaRPr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46</a:t>
            </a:fld>
            <a:endParaRPr kumimoji="1" lang="en-US" altLang="ja-JP" sz="1200">
              <a:solidFill>
                <a:schemeClr val="tx1"/>
              </a:solidFill>
              <a:latin typeface="HGSｺﾞｼｯｸM" pitchFamily="50" charset="-128"/>
              <a:ea typeface="HGSｺﾞｼｯｸM" pitchFamily="50" charset="-128"/>
            </a:endParaRPr>
          </a:p>
        </p:txBody>
      </p:sp>
    </p:spTree>
    <p:extLst>
      <p:ext uri="{BB962C8B-B14F-4D97-AF65-F5344CB8AC3E}">
        <p14:creationId xmlns:p14="http://schemas.microsoft.com/office/powerpoint/2010/main" val="13127829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0"/>
          <p:cNvSpPr>
            <a:spLocks noChangeArrowheads="1"/>
          </p:cNvSpPr>
          <p:nvPr/>
        </p:nvSpPr>
        <p:spPr bwMode="auto">
          <a:xfrm>
            <a:off x="0" y="-27384"/>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zh-TW"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都道府県別人口</a:t>
            </a:r>
          </a:p>
        </p:txBody>
      </p:sp>
      <p:sp>
        <p:nvSpPr>
          <p:cNvPr id="11269"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47</a:t>
            </a:fld>
            <a:endParaRPr kumimoji="1" lang="en-US" altLang="ja-JP" sz="1200">
              <a:solidFill>
                <a:schemeClr val="tx1"/>
              </a:solidFill>
              <a:latin typeface="HGSｺﾞｼｯｸM" pitchFamily="50" charset="-128"/>
              <a:ea typeface="HGSｺﾞｼｯｸM" pitchFamily="50" charset="-128"/>
            </a:endParaRPr>
          </a:p>
        </p:txBody>
      </p:sp>
      <p:pic>
        <p:nvPicPr>
          <p:cNvPr id="10"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020" y="1772816"/>
            <a:ext cx="8495036" cy="462529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テキスト ボックス 13"/>
          <p:cNvSpPr txBox="1"/>
          <p:nvPr/>
        </p:nvSpPr>
        <p:spPr>
          <a:xfrm>
            <a:off x="4227532" y="646369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資料：「国勢調査時系列データ」（総務省統計局）より</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作成</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Rectangle 57"/>
          <p:cNvSpPr>
            <a:spLocks noChangeArrowheads="1"/>
          </p:cNvSpPr>
          <p:nvPr/>
        </p:nvSpPr>
        <p:spPr bwMode="auto">
          <a:xfrm>
            <a:off x="279000" y="549275"/>
            <a:ext cx="8586000" cy="715963"/>
          </a:xfrm>
          <a:prstGeom prst="rect">
            <a:avLst/>
          </a:prstGeom>
          <a:solidFill>
            <a:schemeClr val="bg1"/>
          </a:solidFill>
          <a:ln w="12700">
            <a:solidFill>
              <a:schemeClr val="tx1"/>
            </a:solidFill>
            <a:prstDash val="solid"/>
            <a:miter lim="800000"/>
            <a:headEnd/>
            <a:tailEnd/>
          </a:ln>
        </p:spPr>
        <p:txBody>
          <a:bodyPr wrap="square" anchor="ct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355600" indent="-355600" eaLnBrk="1" hangingPunct="1">
              <a:buFont typeface="Wingdings" pitchFamily="2" charset="2"/>
              <a:buNone/>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府内</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の人口は、戦後一貫して増加していたが、</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年（平成</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27</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年）に戦後初めて</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人口が</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減少に転じた</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3419872" y="2833191"/>
            <a:ext cx="1224136" cy="307777"/>
          </a:xfrm>
          <a:prstGeom prst="rect">
            <a:avLst/>
          </a:prstGeom>
          <a:noFill/>
          <a:ln>
            <a:solidFill>
              <a:schemeClr val="tx1"/>
            </a:solidFill>
          </a:ln>
        </p:spPr>
        <p:txBody>
          <a:bodyPr wrap="square" rtlCol="0">
            <a:spAutoFit/>
          </a:bodyPr>
          <a:lstStyle/>
          <a:p>
            <a:pPr algn="ctr"/>
            <a:r>
              <a:rPr lang="ja-JP" altLang="en-US" sz="1400" dirty="0"/>
              <a:t>東京都</a:t>
            </a:r>
            <a:endParaRPr kumimoji="1" lang="ja-JP" altLang="en-US" sz="1400" dirty="0"/>
          </a:p>
        </p:txBody>
      </p:sp>
      <p:sp>
        <p:nvSpPr>
          <p:cNvPr id="8" name="テキスト ボックス 7"/>
          <p:cNvSpPr txBox="1"/>
          <p:nvPr/>
        </p:nvSpPr>
        <p:spPr>
          <a:xfrm>
            <a:off x="4604494" y="3284984"/>
            <a:ext cx="1224136" cy="307777"/>
          </a:xfrm>
          <a:prstGeom prst="rect">
            <a:avLst/>
          </a:prstGeom>
          <a:noFill/>
          <a:ln>
            <a:solidFill>
              <a:schemeClr val="tx1"/>
            </a:solidFill>
          </a:ln>
        </p:spPr>
        <p:txBody>
          <a:bodyPr wrap="square" rtlCol="0">
            <a:spAutoFit/>
          </a:bodyPr>
          <a:lstStyle/>
          <a:p>
            <a:pPr algn="ctr"/>
            <a:r>
              <a:rPr lang="ja-JP" altLang="en-US" sz="1400" dirty="0"/>
              <a:t>大阪府</a:t>
            </a:r>
            <a:endParaRPr kumimoji="1" lang="ja-JP" altLang="en-US" sz="1400" dirty="0"/>
          </a:p>
        </p:txBody>
      </p:sp>
      <p:sp>
        <p:nvSpPr>
          <p:cNvPr id="9" name="テキスト ボックス 8"/>
          <p:cNvSpPr txBox="1"/>
          <p:nvPr/>
        </p:nvSpPr>
        <p:spPr>
          <a:xfrm>
            <a:off x="3615464" y="5013176"/>
            <a:ext cx="1224136" cy="307777"/>
          </a:xfrm>
          <a:prstGeom prst="rect">
            <a:avLst/>
          </a:prstGeom>
          <a:noFill/>
          <a:ln>
            <a:solidFill>
              <a:schemeClr val="tx1"/>
            </a:solidFill>
          </a:ln>
        </p:spPr>
        <p:txBody>
          <a:bodyPr wrap="square" rtlCol="0">
            <a:spAutoFit/>
          </a:bodyPr>
          <a:lstStyle/>
          <a:p>
            <a:pPr algn="ctr"/>
            <a:r>
              <a:rPr lang="ja-JP" altLang="en-US" sz="1400" dirty="0"/>
              <a:t>神奈川県</a:t>
            </a:r>
            <a:endParaRPr kumimoji="1" lang="ja-JP" altLang="en-US" sz="1400" dirty="0"/>
          </a:p>
        </p:txBody>
      </p:sp>
      <p:sp>
        <p:nvSpPr>
          <p:cNvPr id="11" name="テキスト ボックス 10"/>
          <p:cNvSpPr txBox="1"/>
          <p:nvPr/>
        </p:nvSpPr>
        <p:spPr>
          <a:xfrm>
            <a:off x="6084168" y="4085461"/>
            <a:ext cx="1224136" cy="307777"/>
          </a:xfrm>
          <a:prstGeom prst="rect">
            <a:avLst/>
          </a:prstGeom>
          <a:noFill/>
          <a:ln>
            <a:solidFill>
              <a:schemeClr val="tx1"/>
            </a:solidFill>
          </a:ln>
        </p:spPr>
        <p:txBody>
          <a:bodyPr wrap="square" rtlCol="0">
            <a:spAutoFit/>
          </a:bodyPr>
          <a:lstStyle/>
          <a:p>
            <a:pPr algn="ctr"/>
            <a:r>
              <a:rPr lang="ja-JP" altLang="en-US" sz="1400" dirty="0"/>
              <a:t>愛知県</a:t>
            </a:r>
            <a:endParaRPr kumimoji="1" lang="ja-JP" altLang="en-US" sz="1400" dirty="0"/>
          </a:p>
        </p:txBody>
      </p:sp>
      <p:sp>
        <p:nvSpPr>
          <p:cNvPr id="12" name="正方形/長方形 11"/>
          <p:cNvSpPr/>
          <p:nvPr/>
        </p:nvSpPr>
        <p:spPr>
          <a:xfrm>
            <a:off x="7489302" y="44624"/>
            <a:ext cx="1547194" cy="2852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kumimoji="1" lang="en-US" altLang="ja-JP" sz="1400" dirty="0" smtClean="0">
                <a:solidFill>
                  <a:schemeClr val="tx1"/>
                </a:solidFill>
              </a:rPr>
              <a:t>3</a:t>
            </a:r>
            <a:r>
              <a:rPr kumimoji="1" lang="ja-JP" altLang="en-US" sz="1400" dirty="0" smtClean="0">
                <a:solidFill>
                  <a:schemeClr val="tx1"/>
                </a:solidFill>
              </a:rPr>
              <a:t>回部会資料</a:t>
            </a:r>
            <a:endParaRPr kumimoji="1" lang="ja-JP" altLang="en-US" sz="1400" dirty="0">
              <a:solidFill>
                <a:schemeClr val="tx1"/>
              </a:solidFill>
            </a:endParaRPr>
          </a:p>
        </p:txBody>
      </p:sp>
    </p:spTree>
    <p:extLst>
      <p:ext uri="{BB962C8B-B14F-4D97-AF65-F5344CB8AC3E}">
        <p14:creationId xmlns:p14="http://schemas.microsoft.com/office/powerpoint/2010/main" val="258964931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0"/>
          <p:cNvSpPr>
            <a:spLocks noChangeArrowheads="1"/>
          </p:cNvSpPr>
          <p:nvPr/>
        </p:nvSpPr>
        <p:spPr bwMode="auto">
          <a:xfrm>
            <a:off x="0" y="-27384"/>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zh-TW"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都道府県別年平均人口増加率</a:t>
            </a:r>
          </a:p>
        </p:txBody>
      </p:sp>
      <p:sp>
        <p:nvSpPr>
          <p:cNvPr id="11269"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48</a:t>
            </a:fld>
            <a:endParaRPr kumimoji="1" lang="en-US" altLang="ja-JP" sz="1200">
              <a:solidFill>
                <a:schemeClr val="tx1"/>
              </a:solidFill>
              <a:latin typeface="HGSｺﾞｼｯｸM" pitchFamily="50" charset="-128"/>
              <a:ea typeface="HGSｺﾞｼｯｸM" pitchFamily="50" charset="-128"/>
            </a:endParaRPr>
          </a:p>
        </p:txBody>
      </p:sp>
      <p:pic>
        <p:nvPicPr>
          <p:cNvPr id="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772816"/>
            <a:ext cx="8801770"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57"/>
          <p:cNvSpPr>
            <a:spLocks noChangeArrowheads="1"/>
          </p:cNvSpPr>
          <p:nvPr/>
        </p:nvSpPr>
        <p:spPr bwMode="auto">
          <a:xfrm>
            <a:off x="279000" y="549275"/>
            <a:ext cx="8586000" cy="715963"/>
          </a:xfrm>
          <a:prstGeom prst="rect">
            <a:avLst/>
          </a:prstGeom>
          <a:solidFill>
            <a:schemeClr val="bg1"/>
          </a:solidFill>
          <a:ln w="9525">
            <a:solidFill>
              <a:schemeClr val="tx1"/>
            </a:solidFill>
            <a:prstDash val="sysDot"/>
            <a:miter lim="800000"/>
            <a:headEnd/>
            <a:tailEnd/>
          </a:ln>
        </p:spPr>
        <p:txBody>
          <a:bodyPr wrap="square" anchor="ct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355600" indent="-355600" eaLnBrk="1" hangingPunct="1">
              <a:buFont typeface="Wingdings" pitchFamily="2" charset="2"/>
              <a:buNone/>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大阪府</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で</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は</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1985</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年以降、微増・微減となっているが、東京は</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1995</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年以降、増加を続けている。</a:t>
            </a:r>
            <a:endParaRPr lang="ja-JP" altLang="en-US" sz="1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3615464" y="1988840"/>
            <a:ext cx="1224136" cy="307777"/>
          </a:xfrm>
          <a:prstGeom prst="rect">
            <a:avLst/>
          </a:prstGeom>
          <a:noFill/>
          <a:ln>
            <a:solidFill>
              <a:schemeClr val="tx1"/>
            </a:solidFill>
          </a:ln>
        </p:spPr>
        <p:txBody>
          <a:bodyPr wrap="square" rtlCol="0">
            <a:spAutoFit/>
          </a:bodyPr>
          <a:lstStyle/>
          <a:p>
            <a:pPr algn="ctr"/>
            <a:r>
              <a:rPr lang="ja-JP" altLang="en-US" sz="1400" dirty="0"/>
              <a:t>東京都</a:t>
            </a:r>
            <a:endParaRPr kumimoji="1" lang="ja-JP" altLang="en-US" sz="1400" dirty="0"/>
          </a:p>
        </p:txBody>
      </p:sp>
      <p:sp>
        <p:nvSpPr>
          <p:cNvPr id="11" name="テキスト ボックス 10"/>
          <p:cNvSpPr txBox="1"/>
          <p:nvPr/>
        </p:nvSpPr>
        <p:spPr>
          <a:xfrm>
            <a:off x="5316691" y="3113627"/>
            <a:ext cx="1224136" cy="307777"/>
          </a:xfrm>
          <a:prstGeom prst="rect">
            <a:avLst/>
          </a:prstGeom>
          <a:noFill/>
          <a:ln>
            <a:solidFill>
              <a:schemeClr val="tx1"/>
            </a:solidFill>
          </a:ln>
        </p:spPr>
        <p:txBody>
          <a:bodyPr wrap="square" rtlCol="0">
            <a:spAutoFit/>
          </a:bodyPr>
          <a:lstStyle/>
          <a:p>
            <a:pPr algn="ctr"/>
            <a:r>
              <a:rPr lang="ja-JP" altLang="en-US" sz="1400" dirty="0"/>
              <a:t>大阪府</a:t>
            </a:r>
            <a:endParaRPr kumimoji="1" lang="ja-JP" altLang="en-US" sz="1400" dirty="0"/>
          </a:p>
        </p:txBody>
      </p:sp>
      <p:sp>
        <p:nvSpPr>
          <p:cNvPr id="12" name="テキスト ボックス 11"/>
          <p:cNvSpPr txBox="1"/>
          <p:nvPr/>
        </p:nvSpPr>
        <p:spPr>
          <a:xfrm>
            <a:off x="4839600" y="2708920"/>
            <a:ext cx="1224136" cy="307777"/>
          </a:xfrm>
          <a:prstGeom prst="rect">
            <a:avLst/>
          </a:prstGeom>
          <a:noFill/>
          <a:ln>
            <a:solidFill>
              <a:schemeClr val="tx1"/>
            </a:solidFill>
          </a:ln>
        </p:spPr>
        <p:txBody>
          <a:bodyPr wrap="square" rtlCol="0">
            <a:spAutoFit/>
          </a:bodyPr>
          <a:lstStyle/>
          <a:p>
            <a:pPr algn="ctr"/>
            <a:r>
              <a:rPr lang="ja-JP" altLang="en-US" sz="1400" dirty="0"/>
              <a:t>神奈川県</a:t>
            </a:r>
            <a:endParaRPr kumimoji="1" lang="ja-JP" altLang="en-US" sz="1400" dirty="0"/>
          </a:p>
        </p:txBody>
      </p:sp>
      <p:sp>
        <p:nvSpPr>
          <p:cNvPr id="13" name="テキスト ボックス 12"/>
          <p:cNvSpPr txBox="1"/>
          <p:nvPr/>
        </p:nvSpPr>
        <p:spPr>
          <a:xfrm>
            <a:off x="3854009" y="3933056"/>
            <a:ext cx="1224136" cy="307777"/>
          </a:xfrm>
          <a:prstGeom prst="rect">
            <a:avLst/>
          </a:prstGeom>
          <a:noFill/>
          <a:ln>
            <a:solidFill>
              <a:schemeClr val="tx1"/>
            </a:solidFill>
          </a:ln>
        </p:spPr>
        <p:txBody>
          <a:bodyPr wrap="square" rtlCol="0">
            <a:spAutoFit/>
          </a:bodyPr>
          <a:lstStyle/>
          <a:p>
            <a:pPr algn="ctr"/>
            <a:r>
              <a:rPr lang="ja-JP" altLang="en-US" sz="1400" dirty="0"/>
              <a:t>愛知県</a:t>
            </a:r>
            <a:endParaRPr kumimoji="1" lang="ja-JP" altLang="en-US" sz="1400" dirty="0"/>
          </a:p>
        </p:txBody>
      </p:sp>
      <p:cxnSp>
        <p:nvCxnSpPr>
          <p:cNvPr id="3" name="直線コネクタ 2"/>
          <p:cNvCxnSpPr>
            <a:stCxn id="12" idx="1"/>
          </p:cNvCxnSpPr>
          <p:nvPr/>
        </p:nvCxnSpPr>
        <p:spPr>
          <a:xfrm flipH="1">
            <a:off x="4644008" y="2862809"/>
            <a:ext cx="195592" cy="4941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a:stCxn id="11" idx="1"/>
          </p:cNvCxnSpPr>
          <p:nvPr/>
        </p:nvCxnSpPr>
        <p:spPr>
          <a:xfrm flipH="1">
            <a:off x="4839601" y="3267516"/>
            <a:ext cx="477090" cy="3055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a:stCxn id="13" idx="1"/>
          </p:cNvCxnSpPr>
          <p:nvPr/>
        </p:nvCxnSpPr>
        <p:spPr>
          <a:xfrm flipH="1" flipV="1">
            <a:off x="3707905" y="3645025"/>
            <a:ext cx="146104" cy="4419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4227532" y="6463698"/>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資料：「国勢調査時系列データ」（総務省統計局）より</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作成</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7489302" y="44624"/>
            <a:ext cx="1547194" cy="2852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kumimoji="1" lang="en-US" altLang="ja-JP" sz="1400" dirty="0" smtClean="0">
                <a:solidFill>
                  <a:schemeClr val="tx1"/>
                </a:solidFill>
              </a:rPr>
              <a:t>3</a:t>
            </a:r>
            <a:r>
              <a:rPr kumimoji="1" lang="ja-JP" altLang="en-US" sz="1400" dirty="0" smtClean="0">
                <a:solidFill>
                  <a:schemeClr val="tx1"/>
                </a:solidFill>
              </a:rPr>
              <a:t>回部会資料</a:t>
            </a:r>
            <a:endParaRPr kumimoji="1" lang="ja-JP" altLang="en-US" sz="1400" dirty="0">
              <a:solidFill>
                <a:schemeClr val="tx1"/>
              </a:solidFill>
            </a:endParaRPr>
          </a:p>
        </p:txBody>
      </p:sp>
    </p:spTree>
    <p:extLst>
      <p:ext uri="{BB962C8B-B14F-4D97-AF65-F5344CB8AC3E}">
        <p14:creationId xmlns:p14="http://schemas.microsoft.com/office/powerpoint/2010/main" val="278026980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0"/>
          <p:cNvSpPr>
            <a:spLocks noChangeArrowheads="1"/>
          </p:cNvSpPr>
          <p:nvPr/>
        </p:nvSpPr>
        <p:spPr bwMode="auto">
          <a:xfrm>
            <a:off x="0" y="-27384"/>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将来</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人口推計</a:t>
            </a:r>
          </a:p>
        </p:txBody>
      </p:sp>
      <p:sp>
        <p:nvSpPr>
          <p:cNvPr id="11269"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49</a:t>
            </a:fld>
            <a:endParaRPr kumimoji="1" lang="en-US" altLang="ja-JP" sz="1200">
              <a:solidFill>
                <a:schemeClr val="tx1"/>
              </a:solidFill>
              <a:latin typeface="HGSｺﾞｼｯｸM" pitchFamily="50" charset="-128"/>
              <a:ea typeface="HGSｺﾞｼｯｸM" pitchFamily="50" charset="-128"/>
            </a:endParaRPr>
          </a:p>
        </p:txBody>
      </p:sp>
      <p:sp>
        <p:nvSpPr>
          <p:cNvPr id="6" name="テキスト ボックス 9"/>
          <p:cNvSpPr txBox="1"/>
          <p:nvPr/>
        </p:nvSpPr>
        <p:spPr>
          <a:xfrm>
            <a:off x="70293" y="431050"/>
            <a:ext cx="8910989" cy="923330"/>
          </a:xfrm>
          <a:prstGeom prst="rect">
            <a:avLst/>
          </a:prstGeom>
          <a:no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355600" indent="-355600"/>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人口は</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2010</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年をピークとして減少期に突入し、</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年は</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884</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万人と、約</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万人減少した</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。今後、減少傾向は続き、</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2045</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年には</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748</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万人となり、</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年からの</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年間</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で</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136</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万人の急激な減少（▲</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15.4</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％）が</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見込まれ</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る</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4067944" y="6434195"/>
            <a:ext cx="4626591" cy="253916"/>
          </a:xfrm>
          <a:prstGeom prst="rect">
            <a:avLst/>
          </a:prstGeom>
          <a:noFill/>
        </p:spPr>
        <p:txBody>
          <a:bodyPr wrap="square" rtlCol="0">
            <a:spAutoFit/>
          </a:bodyPr>
          <a:lstStyle/>
          <a:p>
            <a:pPr algn="r" fontAlgn="base">
              <a:spcBef>
                <a:spcPct val="50000"/>
              </a:spcBef>
              <a:spcAft>
                <a:spcPct val="0"/>
              </a:spcAft>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「大阪府の将来推計人口（</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H30.8</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176" y="1868388"/>
            <a:ext cx="8684304" cy="4512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グループ化 11"/>
          <p:cNvGrpSpPr/>
          <p:nvPr/>
        </p:nvGrpSpPr>
        <p:grpSpPr>
          <a:xfrm>
            <a:off x="3563888" y="1955678"/>
            <a:ext cx="2691863" cy="393202"/>
            <a:chOff x="3533825" y="3967565"/>
            <a:chExt cx="2643186" cy="372766"/>
          </a:xfrm>
        </p:grpSpPr>
        <p:sp>
          <p:nvSpPr>
            <p:cNvPr id="13" name="直線コネクタ 2"/>
            <p:cNvSpPr>
              <a:spLocks noChangeShapeType="1"/>
            </p:cNvSpPr>
            <p:nvPr/>
          </p:nvSpPr>
          <p:spPr bwMode="auto">
            <a:xfrm>
              <a:off x="4765726" y="4059343"/>
              <a:ext cx="0" cy="28098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14" name="直線コネクタ 4"/>
            <p:cNvSpPr>
              <a:spLocks noChangeShapeType="1"/>
            </p:cNvSpPr>
            <p:nvPr/>
          </p:nvSpPr>
          <p:spPr bwMode="auto">
            <a:xfrm>
              <a:off x="4075161" y="4051405"/>
              <a:ext cx="1358900" cy="0"/>
            </a:xfrm>
            <a:prstGeom prst="line">
              <a:avLst/>
            </a:prstGeom>
            <a:noFill/>
            <a:ln w="19050">
              <a:solidFill>
                <a:srgbClr val="000000"/>
              </a:solidFill>
              <a:round/>
              <a:headEnd type="arrow" w="med" len="me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15" name="テキスト ボックス 9"/>
            <p:cNvSpPr txBox="1">
              <a:spLocks noChangeArrowheads="1"/>
            </p:cNvSpPr>
            <p:nvPr/>
          </p:nvSpPr>
          <p:spPr bwMode="auto">
            <a:xfrm>
              <a:off x="3533825" y="3967565"/>
              <a:ext cx="788987"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r>
                <a:rPr lang="ja-JP" altLang="ja-JP" sz="800" smtClean="0">
                  <a:solidFill>
                    <a:srgbClr val="000000"/>
                  </a:solidFill>
                  <a:latin typeface="HG丸ｺﾞｼｯｸM-PRO" pitchFamily="50" charset="-128"/>
                  <a:ea typeface="HG丸ｺﾞｼｯｸM-PRO" pitchFamily="50" charset="-128"/>
                  <a:cs typeface="Times New Roman" pitchFamily="18" charset="0"/>
                </a:rPr>
                <a:t>これまで</a:t>
              </a:r>
              <a:endParaRPr lang="ja-JP" altLang="ja-JP" smtClean="0">
                <a:solidFill>
                  <a:prstClr val="black"/>
                </a:solidFill>
                <a:latin typeface="Arial" pitchFamily="34" charset="0"/>
                <a:ea typeface="ＭＳ Ｐゴシック" pitchFamily="50" charset="-128"/>
                <a:cs typeface="ＭＳ Ｐゴシック" pitchFamily="50" charset="-128"/>
              </a:endParaRPr>
            </a:p>
          </p:txBody>
        </p:sp>
        <p:sp>
          <p:nvSpPr>
            <p:cNvPr id="16" name="テキスト ボックス 10"/>
            <p:cNvSpPr txBox="1">
              <a:spLocks noChangeArrowheads="1"/>
            </p:cNvSpPr>
            <p:nvPr/>
          </p:nvSpPr>
          <p:spPr bwMode="auto">
            <a:xfrm>
              <a:off x="5388024" y="3967565"/>
              <a:ext cx="788987"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r>
                <a:rPr lang="ja-JP" altLang="ja-JP" sz="800" dirty="0" smtClean="0">
                  <a:solidFill>
                    <a:srgbClr val="000000"/>
                  </a:solidFill>
                  <a:latin typeface="HG丸ｺﾞｼｯｸM-PRO" pitchFamily="50" charset="-128"/>
                  <a:ea typeface="HG丸ｺﾞｼｯｸM-PRO" pitchFamily="50" charset="-128"/>
                  <a:cs typeface="Times New Roman" pitchFamily="18" charset="0"/>
                </a:rPr>
                <a:t>これから</a:t>
              </a:r>
              <a:endParaRPr lang="ja-JP" altLang="ja-JP" dirty="0" smtClean="0">
                <a:solidFill>
                  <a:prstClr val="black"/>
                </a:solidFill>
                <a:latin typeface="Arial" pitchFamily="34" charset="0"/>
                <a:ea typeface="ＭＳ Ｐゴシック" pitchFamily="50" charset="-128"/>
                <a:cs typeface="ＭＳ Ｐゴシック" pitchFamily="50" charset="-128"/>
              </a:endParaRPr>
            </a:p>
          </p:txBody>
        </p:sp>
      </p:grpSp>
      <p:cxnSp>
        <p:nvCxnSpPr>
          <p:cNvPr id="3" name="直線コネクタ 2"/>
          <p:cNvCxnSpPr/>
          <p:nvPr/>
        </p:nvCxnSpPr>
        <p:spPr>
          <a:xfrm>
            <a:off x="4818476" y="2982664"/>
            <a:ext cx="3713964" cy="0"/>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直線コネクタ 16"/>
          <p:cNvCxnSpPr/>
          <p:nvPr/>
        </p:nvCxnSpPr>
        <p:spPr>
          <a:xfrm>
            <a:off x="6961582" y="3976488"/>
            <a:ext cx="1570858" cy="0"/>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 name="下矢印 4"/>
          <p:cNvSpPr/>
          <p:nvPr/>
        </p:nvSpPr>
        <p:spPr>
          <a:xfrm>
            <a:off x="7530987" y="3027809"/>
            <a:ext cx="432048" cy="907693"/>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7845035" y="3265239"/>
            <a:ext cx="1119453" cy="307777"/>
          </a:xfrm>
          <a:prstGeom prst="rect">
            <a:avLst/>
          </a:prstGeom>
          <a:noFill/>
        </p:spPr>
        <p:txBody>
          <a:bodyPr wrap="square" rtlCol="0">
            <a:spAutoFit/>
          </a:bodyPr>
          <a:lstStyle/>
          <a:p>
            <a:r>
              <a:rPr kumimoji="1" lang="en-US" altLang="ja-JP" sz="1400" b="1" dirty="0" smtClean="0">
                <a:latin typeface="Meiryo UI" panose="020B0604030504040204" pitchFamily="50" charset="-128"/>
                <a:ea typeface="Meiryo UI" panose="020B0604030504040204" pitchFamily="50" charset="-128"/>
              </a:rPr>
              <a:t>136</a:t>
            </a:r>
            <a:r>
              <a:rPr kumimoji="1" lang="ja-JP" altLang="en-US" sz="1400" b="1" dirty="0" smtClean="0">
                <a:latin typeface="Meiryo UI" panose="020B0604030504040204" pitchFamily="50" charset="-128"/>
                <a:ea typeface="Meiryo UI" panose="020B0604030504040204" pitchFamily="50" charset="-128"/>
              </a:rPr>
              <a:t>万人減</a:t>
            </a:r>
            <a:endParaRPr kumimoji="1" lang="ja-JP" altLang="en-US" sz="1400" b="1" dirty="0">
              <a:latin typeface="Meiryo UI" panose="020B0604030504040204" pitchFamily="50" charset="-128"/>
              <a:ea typeface="Meiryo UI" panose="020B0604030504040204" pitchFamily="50" charset="-128"/>
            </a:endParaRPr>
          </a:p>
        </p:txBody>
      </p:sp>
      <p:sp>
        <p:nvSpPr>
          <p:cNvPr id="18" name="正方形/長方形 17"/>
          <p:cNvSpPr/>
          <p:nvPr/>
        </p:nvSpPr>
        <p:spPr>
          <a:xfrm>
            <a:off x="7489302" y="44624"/>
            <a:ext cx="1547194" cy="2852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kumimoji="1" lang="en-US" altLang="ja-JP" sz="1400" dirty="0" smtClean="0">
                <a:solidFill>
                  <a:schemeClr val="tx1"/>
                </a:solidFill>
              </a:rPr>
              <a:t>3</a:t>
            </a:r>
            <a:r>
              <a:rPr kumimoji="1" lang="ja-JP" altLang="en-US" sz="1400" dirty="0" smtClean="0">
                <a:solidFill>
                  <a:schemeClr val="tx1"/>
                </a:solidFill>
              </a:rPr>
              <a:t>回部会資料</a:t>
            </a:r>
            <a:endParaRPr kumimoji="1" lang="ja-JP" altLang="en-US" sz="1400" dirty="0">
              <a:solidFill>
                <a:schemeClr val="tx1"/>
              </a:solidFill>
            </a:endParaRPr>
          </a:p>
        </p:txBody>
      </p:sp>
    </p:spTree>
    <p:extLst>
      <p:ext uri="{BB962C8B-B14F-4D97-AF65-F5344CB8AC3E}">
        <p14:creationId xmlns:p14="http://schemas.microsoft.com/office/powerpoint/2010/main" val="38530013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グラフ 14">
            <a:extLst>
              <a:ext uri="{FF2B5EF4-FFF2-40B4-BE49-F238E27FC236}">
                <a16:creationId xmlns:a16="http://schemas.microsoft.com/office/drawing/2014/main" id="{7A0439BE-5832-42C3-B348-FC9C73A8EC55}"/>
              </a:ext>
            </a:extLst>
          </p:cNvPr>
          <p:cNvGraphicFramePr>
            <a:graphicFrameLocks/>
          </p:cNvGraphicFramePr>
          <p:nvPr>
            <p:extLst>
              <p:ext uri="{D42A27DB-BD31-4B8C-83A1-F6EECF244321}">
                <p14:modId xmlns:p14="http://schemas.microsoft.com/office/powerpoint/2010/main" val="2549621818"/>
              </p:ext>
            </p:extLst>
          </p:nvPr>
        </p:nvGraphicFramePr>
        <p:xfrm>
          <a:off x="899592" y="1916833"/>
          <a:ext cx="7419492" cy="460095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1"/>
          <p:cNvSpPr>
            <a:spLocks noChangeArrowheads="1"/>
          </p:cNvSpPr>
          <p:nvPr/>
        </p:nvSpPr>
        <p:spPr bwMode="auto">
          <a:xfrm>
            <a:off x="0" y="1"/>
            <a:ext cx="9144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空家数の推移</a:t>
            </a:r>
            <a:endParaRPr lang="ja-JP" altLang="en-US"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スライド番号プレースホルダー 1"/>
          <p:cNvSpPr>
            <a:spLocks noGrp="1"/>
          </p:cNvSpPr>
          <p:nvPr>
            <p:ph type="sldNum" sz="quarter" idx="12"/>
          </p:nvPr>
        </p:nvSpPr>
        <p:spPr>
          <a:xfrm>
            <a:off x="8319084" y="6517783"/>
            <a:ext cx="824916" cy="352220"/>
          </a:xfrm>
        </p:spPr>
        <p:txBody>
          <a:bodyPr/>
          <a:lstStyle/>
          <a:p>
            <a:fld id="{BEBE85B1-8F12-4F7B-A383-E6CF6791D3DF}" type="slidenum">
              <a:rPr kumimoji="1" lang="ja-JP" altLang="en-US" sz="1600" smtClean="0">
                <a:solidFill>
                  <a:schemeClr val="tx1"/>
                </a:solidFill>
              </a:rPr>
              <a:t>5</a:t>
            </a:fld>
            <a:endParaRPr kumimoji="1" lang="ja-JP" altLang="en-US" sz="1600" dirty="0">
              <a:solidFill>
                <a:schemeClr val="tx1"/>
              </a:solidFill>
            </a:endParaRPr>
          </a:p>
        </p:txBody>
      </p:sp>
      <p:sp>
        <p:nvSpPr>
          <p:cNvPr id="3" name="正方形/長方形 2"/>
          <p:cNvSpPr/>
          <p:nvPr/>
        </p:nvSpPr>
        <p:spPr>
          <a:xfrm>
            <a:off x="179592" y="620688"/>
            <a:ext cx="8784896" cy="1421928"/>
          </a:xfrm>
          <a:prstGeom prst="rect">
            <a:avLst/>
          </a:prstGeom>
          <a:ln cmpd="sng">
            <a:solidFill>
              <a:schemeClr val="tx1"/>
            </a:solidFill>
          </a:ln>
        </p:spPr>
        <p:txBody>
          <a:bodyPr wrap="square">
            <a:spAutoFit/>
          </a:bodyPr>
          <a:lstStyle/>
          <a:p>
            <a:pPr marL="274638" lvl="0" indent="-274638">
              <a:lnSpc>
                <a:spcPct val="120000"/>
              </a:lnSpc>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○空家数</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は、この</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年で約</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1.4</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倍（</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501→709</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千戸）に増加</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して</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おり、「賃貸用又は売却用の住宅」（</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409</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千戸）等を除いた「その他の住宅</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（転勤</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・入院などのため居住世帯が長期にわたって不在の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住宅、建替え</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などのために取り壊すことになっている</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住宅など）」</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209</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千戸）がこの</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年で約</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倍（</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107→209</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千戸）に</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増加している。</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7" name="グループ化 6"/>
          <p:cNvGrpSpPr/>
          <p:nvPr/>
        </p:nvGrpSpPr>
        <p:grpSpPr>
          <a:xfrm>
            <a:off x="2230345" y="3930837"/>
            <a:ext cx="4870674" cy="1832814"/>
            <a:chOff x="916197" y="1498195"/>
            <a:chExt cx="4003211" cy="1506391"/>
          </a:xfrm>
        </p:grpSpPr>
        <p:sp>
          <p:nvSpPr>
            <p:cNvPr id="9" name="矢印: 右 14"/>
            <p:cNvSpPr/>
            <p:nvPr/>
          </p:nvSpPr>
          <p:spPr>
            <a:xfrm rot="21422248">
              <a:off x="3957888" y="2498804"/>
              <a:ext cx="957122" cy="236945"/>
            </a:xfrm>
            <a:prstGeom prst="rightArrow">
              <a:avLst/>
            </a:prstGeom>
            <a:solidFill>
              <a:schemeClr val="accent6">
                <a:lumMod val="20000"/>
                <a:lumOff val="80000"/>
              </a:schemeClr>
            </a:solidFill>
            <a:ln w="63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1000"/>
                </a:lnSpc>
                <a:spcAft>
                  <a:spcPts val="0"/>
                </a:spcAft>
              </a:pPr>
              <a:r>
                <a:rPr lang="en-US" sz="800" kern="100">
                  <a:solidFill>
                    <a:srgbClr val="FF0000"/>
                  </a:solidFill>
                  <a:effectLst/>
                  <a:latin typeface="HGPｺﾞｼｯｸM" panose="020B0600000000000000" pitchFamily="50" charset="-128"/>
                  <a:ea typeface="游明朝" panose="02020400000000000000" pitchFamily="18" charset="-128"/>
                  <a:cs typeface="Times New Roman" panose="02020603050405020304" pitchFamily="18" charset="0"/>
                </a:rPr>
                <a:t>1.13</a:t>
              </a:r>
              <a:r>
                <a:rPr lang="ja-JP" sz="800" kern="100">
                  <a:solidFill>
                    <a:srgbClr val="FF0000"/>
                  </a:solidFill>
                  <a:effectLst/>
                  <a:ea typeface="HGPｺﾞｼｯｸM" panose="020B0600000000000000" pitchFamily="50" charset="-128"/>
                  <a:cs typeface="Times New Roman" panose="02020603050405020304" pitchFamily="18" charset="0"/>
                </a:rPr>
                <a:t>倍</a:t>
              </a:r>
              <a:endParaRPr lang="ja-JP" sz="1050" kern="100">
                <a:effectLst/>
                <a:ea typeface="游明朝" panose="02020400000000000000" pitchFamily="18" charset="-128"/>
                <a:cs typeface="Times New Roman" panose="02020603050405020304" pitchFamily="18" charset="0"/>
              </a:endParaRPr>
            </a:p>
          </p:txBody>
        </p:sp>
        <p:sp>
          <p:nvSpPr>
            <p:cNvPr id="10" name="矢印: 右 15"/>
            <p:cNvSpPr/>
            <p:nvPr/>
          </p:nvSpPr>
          <p:spPr>
            <a:xfrm rot="21422248">
              <a:off x="2454080" y="2498515"/>
              <a:ext cx="957122" cy="236945"/>
            </a:xfrm>
            <a:prstGeom prst="rightArrow">
              <a:avLst/>
            </a:prstGeom>
            <a:solidFill>
              <a:schemeClr val="accent6">
                <a:lumMod val="20000"/>
                <a:lumOff val="80000"/>
              </a:schemeClr>
            </a:solidFill>
            <a:ln w="63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1000"/>
                </a:lnSpc>
                <a:spcAft>
                  <a:spcPts val="0"/>
                </a:spcAft>
              </a:pPr>
              <a:r>
                <a:rPr lang="en-US" sz="800" kern="100" dirty="0">
                  <a:solidFill>
                    <a:srgbClr val="FF0000"/>
                  </a:solidFill>
                  <a:effectLst/>
                  <a:latin typeface="HGPｺﾞｼｯｸM" panose="020B0600000000000000" pitchFamily="50" charset="-128"/>
                  <a:ea typeface="游明朝" panose="02020400000000000000" pitchFamily="18" charset="-128"/>
                  <a:cs typeface="Times New Roman" panose="02020603050405020304" pitchFamily="18" charset="0"/>
                </a:rPr>
                <a:t>1.16</a:t>
              </a:r>
              <a:r>
                <a:rPr lang="ja-JP" sz="800" kern="100" dirty="0">
                  <a:solidFill>
                    <a:srgbClr val="FF0000"/>
                  </a:solidFill>
                  <a:effectLst/>
                  <a:ea typeface="HGPｺﾞｼｯｸM" panose="020B0600000000000000" pitchFamily="50" charset="-128"/>
                  <a:cs typeface="Times New Roman" panose="02020603050405020304" pitchFamily="18" charset="0"/>
                </a:rPr>
                <a:t>倍</a:t>
              </a:r>
              <a:endParaRPr lang="ja-JP" sz="1050" kern="100" dirty="0">
                <a:effectLst/>
                <a:ea typeface="游明朝" panose="02020400000000000000" pitchFamily="18" charset="-128"/>
                <a:cs typeface="Times New Roman" panose="02020603050405020304" pitchFamily="18" charset="0"/>
              </a:endParaRPr>
            </a:p>
          </p:txBody>
        </p:sp>
        <p:sp>
          <p:nvSpPr>
            <p:cNvPr id="12" name="矢印: 右 16"/>
            <p:cNvSpPr/>
            <p:nvPr/>
          </p:nvSpPr>
          <p:spPr>
            <a:xfrm rot="21152662">
              <a:off x="916197" y="2767641"/>
              <a:ext cx="957122" cy="236945"/>
            </a:xfrm>
            <a:prstGeom prst="rightArrow">
              <a:avLst/>
            </a:prstGeom>
            <a:solidFill>
              <a:schemeClr val="accent6">
                <a:lumMod val="20000"/>
                <a:lumOff val="80000"/>
              </a:schemeClr>
            </a:solidFill>
            <a:ln w="63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1000"/>
                </a:lnSpc>
                <a:spcAft>
                  <a:spcPts val="0"/>
                </a:spcAft>
              </a:pPr>
              <a:r>
                <a:rPr lang="en-US" sz="800" kern="100">
                  <a:solidFill>
                    <a:srgbClr val="FF0000"/>
                  </a:solidFill>
                  <a:effectLst/>
                  <a:latin typeface="HGPｺﾞｼｯｸM" panose="020B0600000000000000" pitchFamily="50" charset="-128"/>
                  <a:ea typeface="游明朝" panose="02020400000000000000" pitchFamily="18" charset="-128"/>
                  <a:cs typeface="Times New Roman" panose="02020603050405020304" pitchFamily="18" charset="0"/>
                </a:rPr>
                <a:t>1.45</a:t>
              </a:r>
              <a:r>
                <a:rPr lang="ja-JP" sz="800" kern="100">
                  <a:solidFill>
                    <a:srgbClr val="FF0000"/>
                  </a:solidFill>
                  <a:effectLst/>
                  <a:ea typeface="HGPｺﾞｼｯｸM" panose="020B0600000000000000" pitchFamily="50" charset="-128"/>
                  <a:cs typeface="Times New Roman" panose="02020603050405020304" pitchFamily="18" charset="0"/>
                </a:rPr>
                <a:t>倍</a:t>
              </a:r>
              <a:endParaRPr lang="ja-JP" sz="1050" kern="100">
                <a:effectLst/>
                <a:ea typeface="游明朝" panose="02020400000000000000" pitchFamily="18" charset="-128"/>
                <a:cs typeface="Times New Roman" panose="02020603050405020304" pitchFamily="18" charset="0"/>
              </a:endParaRPr>
            </a:p>
          </p:txBody>
        </p:sp>
        <p:sp>
          <p:nvSpPr>
            <p:cNvPr id="13" name="矢印: 右 17"/>
            <p:cNvSpPr/>
            <p:nvPr/>
          </p:nvSpPr>
          <p:spPr>
            <a:xfrm rot="21233904">
              <a:off x="3962286" y="1498195"/>
              <a:ext cx="957122" cy="236945"/>
            </a:xfrm>
            <a:prstGeom prst="rightArrow">
              <a:avLst/>
            </a:prstGeom>
            <a:solidFill>
              <a:schemeClr val="accent1">
                <a:lumMod val="20000"/>
                <a:lumOff val="80000"/>
              </a:schemeClr>
            </a:solidFill>
            <a:ln w="63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1000"/>
                </a:lnSpc>
                <a:spcAft>
                  <a:spcPts val="0"/>
                </a:spcAft>
              </a:pPr>
              <a:r>
                <a:rPr lang="en-US" sz="800" kern="100">
                  <a:solidFill>
                    <a:srgbClr val="FF0000"/>
                  </a:solidFill>
                  <a:effectLst/>
                  <a:latin typeface="HGPｺﾞｼｯｸM" panose="020B0600000000000000" pitchFamily="50" charset="-128"/>
                  <a:ea typeface="游明朝" panose="02020400000000000000" pitchFamily="18" charset="-128"/>
                  <a:cs typeface="Times New Roman" panose="02020603050405020304" pitchFamily="18" charset="0"/>
                </a:rPr>
                <a:t>1.18</a:t>
              </a:r>
              <a:r>
                <a:rPr lang="ja-JP" sz="800" kern="100">
                  <a:solidFill>
                    <a:srgbClr val="FF0000"/>
                  </a:solidFill>
                  <a:effectLst/>
                  <a:ea typeface="HGPｺﾞｼｯｸM" panose="020B0600000000000000" pitchFamily="50" charset="-128"/>
                  <a:cs typeface="Times New Roman" panose="02020603050405020304" pitchFamily="18" charset="0"/>
                </a:rPr>
                <a:t>倍</a:t>
              </a:r>
              <a:endParaRPr lang="ja-JP" sz="1050" kern="100">
                <a:effectLst/>
                <a:ea typeface="游明朝" panose="02020400000000000000" pitchFamily="18" charset="-128"/>
                <a:cs typeface="Times New Roman" panose="02020603050405020304" pitchFamily="18" charset="0"/>
              </a:endParaRPr>
            </a:p>
          </p:txBody>
        </p:sp>
        <p:sp>
          <p:nvSpPr>
            <p:cNvPr id="14" name="矢印: 右 18"/>
            <p:cNvSpPr/>
            <p:nvPr/>
          </p:nvSpPr>
          <p:spPr>
            <a:xfrm rot="21124233">
              <a:off x="2436398" y="1615173"/>
              <a:ext cx="957122" cy="236945"/>
            </a:xfrm>
            <a:prstGeom prst="rightArrow">
              <a:avLst/>
            </a:prstGeom>
            <a:solidFill>
              <a:schemeClr val="accent1">
                <a:lumMod val="20000"/>
                <a:lumOff val="80000"/>
              </a:schemeClr>
            </a:solidFill>
            <a:ln w="63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1000"/>
                </a:lnSpc>
                <a:spcAft>
                  <a:spcPts val="0"/>
                </a:spcAft>
              </a:pPr>
              <a:r>
                <a:rPr lang="en-US" sz="800" kern="100">
                  <a:solidFill>
                    <a:srgbClr val="FF0000"/>
                  </a:solidFill>
                  <a:effectLst/>
                  <a:latin typeface="HGPｺﾞｼｯｸM" panose="020B0600000000000000" pitchFamily="50" charset="-128"/>
                  <a:ea typeface="游明朝" panose="02020400000000000000" pitchFamily="18" charset="-128"/>
                  <a:cs typeface="Times New Roman" panose="02020603050405020304" pitchFamily="18" charset="0"/>
                </a:rPr>
                <a:t>1.65</a:t>
              </a:r>
              <a:r>
                <a:rPr lang="ja-JP" sz="800" kern="100">
                  <a:solidFill>
                    <a:srgbClr val="FF0000"/>
                  </a:solidFill>
                  <a:effectLst/>
                  <a:ea typeface="HGPｺﾞｼｯｸM" panose="020B0600000000000000" pitchFamily="50" charset="-128"/>
                  <a:cs typeface="Times New Roman" panose="02020603050405020304" pitchFamily="18" charset="0"/>
                </a:rPr>
                <a:t>倍</a:t>
              </a:r>
              <a:endParaRPr lang="ja-JP" sz="1050" kern="100">
                <a:effectLst/>
                <a:ea typeface="游明朝" panose="02020400000000000000" pitchFamily="18" charset="-128"/>
                <a:cs typeface="Times New Roman" panose="02020603050405020304" pitchFamily="18" charset="0"/>
              </a:endParaRPr>
            </a:p>
          </p:txBody>
        </p:sp>
        <p:sp>
          <p:nvSpPr>
            <p:cNvPr id="16" name="矢印: 右 19"/>
            <p:cNvSpPr/>
            <p:nvPr/>
          </p:nvSpPr>
          <p:spPr>
            <a:xfrm rot="21331419">
              <a:off x="916197" y="2213754"/>
              <a:ext cx="956945" cy="236855"/>
            </a:xfrm>
            <a:prstGeom prst="rightArrow">
              <a:avLst/>
            </a:prstGeom>
            <a:solidFill>
              <a:schemeClr val="accent1">
                <a:lumMod val="20000"/>
                <a:lumOff val="80000"/>
              </a:schemeClr>
            </a:solidFill>
            <a:ln w="63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1000"/>
                </a:lnSpc>
                <a:spcAft>
                  <a:spcPts val="0"/>
                </a:spcAft>
              </a:pPr>
              <a:r>
                <a:rPr lang="en-US" sz="800" kern="100">
                  <a:solidFill>
                    <a:srgbClr val="FF0000"/>
                  </a:solidFill>
                  <a:effectLst/>
                  <a:latin typeface="HGPｺﾞｼｯｸM" panose="020B0600000000000000" pitchFamily="50" charset="-128"/>
                  <a:ea typeface="游明朝" panose="02020400000000000000" pitchFamily="18" charset="-128"/>
                  <a:cs typeface="Times New Roman" panose="02020603050405020304" pitchFamily="18" charset="0"/>
                </a:rPr>
                <a:t>1.17</a:t>
              </a:r>
              <a:r>
                <a:rPr lang="ja-JP" sz="800" kern="100">
                  <a:solidFill>
                    <a:srgbClr val="FF0000"/>
                  </a:solidFill>
                  <a:effectLst/>
                  <a:ea typeface="HGPｺﾞｼｯｸM" panose="020B0600000000000000" pitchFamily="50" charset="-128"/>
                  <a:cs typeface="Times New Roman" panose="02020603050405020304" pitchFamily="18" charset="0"/>
                </a:rPr>
                <a:t>倍</a:t>
              </a:r>
              <a:endParaRPr lang="ja-JP" sz="1050" kern="100">
                <a:effectLst/>
                <a:ea typeface="游明朝" panose="02020400000000000000" pitchFamily="18" charset="-128"/>
                <a:cs typeface="Times New Roman" panose="02020603050405020304" pitchFamily="18" charset="0"/>
              </a:endParaRPr>
            </a:p>
          </p:txBody>
        </p:sp>
      </p:grpSp>
      <p:sp>
        <p:nvSpPr>
          <p:cNvPr id="17" name="正方形/長方形 16"/>
          <p:cNvSpPr/>
          <p:nvPr/>
        </p:nvSpPr>
        <p:spPr>
          <a:xfrm>
            <a:off x="7164288" y="44624"/>
            <a:ext cx="1872208" cy="2612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kumimoji="1" lang="en-US" altLang="ja-JP" sz="1400" dirty="0" smtClean="0">
                <a:solidFill>
                  <a:schemeClr val="tx1"/>
                </a:solidFill>
              </a:rPr>
              <a:t>4</a:t>
            </a:r>
            <a:r>
              <a:rPr kumimoji="1" lang="ja-JP" altLang="en-US" sz="1400" dirty="0" smtClean="0">
                <a:solidFill>
                  <a:schemeClr val="tx1"/>
                </a:solidFill>
              </a:rPr>
              <a:t>回部会</a:t>
            </a:r>
            <a:r>
              <a:rPr lang="ja-JP" altLang="en-US" sz="1400" dirty="0">
                <a:solidFill>
                  <a:schemeClr val="tx1"/>
                </a:solidFill>
              </a:rPr>
              <a:t>追加</a:t>
            </a:r>
            <a:r>
              <a:rPr kumimoji="1" lang="ja-JP" altLang="en-US" sz="1400" dirty="0" smtClean="0">
                <a:solidFill>
                  <a:schemeClr val="tx1"/>
                </a:solidFill>
              </a:rPr>
              <a:t>資料</a:t>
            </a:r>
            <a:endParaRPr kumimoji="1" lang="ja-JP" altLang="en-US" sz="1400" dirty="0">
              <a:solidFill>
                <a:schemeClr val="tx1"/>
              </a:solidFill>
            </a:endParaRPr>
          </a:p>
        </p:txBody>
      </p:sp>
      <p:sp>
        <p:nvSpPr>
          <p:cNvPr id="18" name="テキスト ボックス 17"/>
          <p:cNvSpPr txBox="1"/>
          <p:nvPr/>
        </p:nvSpPr>
        <p:spPr>
          <a:xfrm>
            <a:off x="4071169" y="6582923"/>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資料：各年「住宅・土地統計調査」（総務省統計局）を基に大阪府作成</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96467643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604" y="1903151"/>
            <a:ext cx="8279828" cy="4046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7" name="Rectangle 20"/>
          <p:cNvSpPr>
            <a:spLocks noChangeArrowheads="1"/>
          </p:cNvSpPr>
          <p:nvPr/>
        </p:nvSpPr>
        <p:spPr bwMode="auto">
          <a:xfrm>
            <a:off x="0" y="-27384"/>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年齢</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別人口推計</a:t>
            </a:r>
          </a:p>
        </p:txBody>
      </p:sp>
      <p:sp>
        <p:nvSpPr>
          <p:cNvPr id="11269"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50</a:t>
            </a:fld>
            <a:endParaRPr kumimoji="1" lang="en-US" altLang="ja-JP" sz="1200">
              <a:solidFill>
                <a:schemeClr val="tx1"/>
              </a:solidFill>
              <a:latin typeface="HGSｺﾞｼｯｸM" pitchFamily="50" charset="-128"/>
              <a:ea typeface="HGSｺﾞｼｯｸM" pitchFamily="50" charset="-128"/>
            </a:endParaRPr>
          </a:p>
        </p:txBody>
      </p:sp>
      <p:sp>
        <p:nvSpPr>
          <p:cNvPr id="6" name="テキスト ボックス 9"/>
          <p:cNvSpPr txBox="1"/>
          <p:nvPr/>
        </p:nvSpPr>
        <p:spPr>
          <a:xfrm>
            <a:off x="109643" y="476672"/>
            <a:ext cx="8924714" cy="1477328"/>
          </a:xfrm>
          <a:prstGeom prst="rect">
            <a:avLst/>
          </a:prstGeom>
          <a:no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355600" indent="-355600"/>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高齢者人口の割合は年々増加し、</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2045</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年（令和</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27</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年）には</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、全体の</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36.2</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を占めると</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見込まれる。</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marL="355600" indent="-355600"/>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一方</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、生産年齢人口の割合は減少を続け、</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2045</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年（令和</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27</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には</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2015</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年（平成</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27</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年）の</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61.3</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％から</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53.5</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％まで減少し、年少人口の割合は、全体</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の約１割の</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10.3</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にまで減少すると</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予測される。</a:t>
            </a:r>
            <a:endParaRPr lang="en-US" altLang="ja-JP" sz="1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6"/>
          <p:cNvSpPr txBox="1"/>
          <p:nvPr/>
        </p:nvSpPr>
        <p:spPr>
          <a:xfrm>
            <a:off x="8172400" y="2606779"/>
            <a:ext cx="864096" cy="276999"/>
          </a:xfrm>
          <a:prstGeom prst="rect">
            <a:avLst/>
          </a:prstGeom>
          <a:solidFill>
            <a:schemeClr val="bg1"/>
          </a:solidFill>
          <a:ln>
            <a:solidFill>
              <a:schemeClr val="tx1"/>
            </a:solidFill>
          </a:ln>
        </p:spPr>
        <p:txBody>
          <a:bodyPr wrap="square" rtlCol="0">
            <a:spAutoFit/>
          </a:bodyPr>
          <a:lstStyle/>
          <a:p>
            <a:pPr algn="ctr"/>
            <a:r>
              <a:rPr lang="ja-JP" altLang="en-US" sz="1200" dirty="0" smtClean="0"/>
              <a:t>６５歳以上</a:t>
            </a:r>
            <a:endParaRPr kumimoji="1" lang="ja-JP" altLang="en-US" sz="1200" dirty="0"/>
          </a:p>
        </p:txBody>
      </p:sp>
      <p:sp>
        <p:nvSpPr>
          <p:cNvPr id="8" name="テキスト ボックス 7"/>
          <p:cNvSpPr txBox="1"/>
          <p:nvPr/>
        </p:nvSpPr>
        <p:spPr>
          <a:xfrm>
            <a:off x="8172400" y="3830915"/>
            <a:ext cx="936104" cy="276999"/>
          </a:xfrm>
          <a:prstGeom prst="rect">
            <a:avLst/>
          </a:prstGeom>
          <a:solidFill>
            <a:schemeClr val="bg1"/>
          </a:solidFill>
          <a:ln>
            <a:solidFill>
              <a:schemeClr val="tx1"/>
            </a:solidFill>
          </a:ln>
        </p:spPr>
        <p:txBody>
          <a:bodyPr wrap="square" rtlCol="0">
            <a:spAutoFit/>
          </a:bodyPr>
          <a:lstStyle/>
          <a:p>
            <a:pPr algn="ctr"/>
            <a:r>
              <a:rPr lang="ja-JP" altLang="en-US" sz="1200" dirty="0" smtClean="0"/>
              <a:t>１５～６４歳</a:t>
            </a:r>
            <a:endParaRPr kumimoji="1" lang="ja-JP" altLang="en-US" sz="1200" dirty="0"/>
          </a:p>
        </p:txBody>
      </p:sp>
      <p:sp>
        <p:nvSpPr>
          <p:cNvPr id="10" name="テキスト ボックス 9"/>
          <p:cNvSpPr txBox="1"/>
          <p:nvPr/>
        </p:nvSpPr>
        <p:spPr>
          <a:xfrm>
            <a:off x="8172400" y="4808185"/>
            <a:ext cx="808882" cy="276999"/>
          </a:xfrm>
          <a:prstGeom prst="rect">
            <a:avLst/>
          </a:prstGeom>
          <a:solidFill>
            <a:schemeClr val="bg1"/>
          </a:solidFill>
          <a:ln>
            <a:solidFill>
              <a:schemeClr val="tx1"/>
            </a:solidFill>
          </a:ln>
        </p:spPr>
        <p:txBody>
          <a:bodyPr wrap="square" rtlCol="0">
            <a:spAutoFit/>
          </a:bodyPr>
          <a:lstStyle/>
          <a:p>
            <a:pPr algn="ctr"/>
            <a:r>
              <a:rPr lang="ja-JP" altLang="en-US" sz="1200" dirty="0" smtClean="0"/>
              <a:t>０～１４歳</a:t>
            </a:r>
            <a:endParaRPr kumimoji="1" lang="ja-JP" altLang="en-US" sz="1200" dirty="0"/>
          </a:p>
        </p:txBody>
      </p:sp>
      <p:sp>
        <p:nvSpPr>
          <p:cNvPr id="11" name="テキスト ボックス 10"/>
          <p:cNvSpPr txBox="1"/>
          <p:nvPr/>
        </p:nvSpPr>
        <p:spPr>
          <a:xfrm>
            <a:off x="4067944" y="6453336"/>
            <a:ext cx="4626591" cy="253916"/>
          </a:xfrm>
          <a:prstGeom prst="rect">
            <a:avLst/>
          </a:prstGeom>
          <a:noFill/>
        </p:spPr>
        <p:txBody>
          <a:bodyPr wrap="square" rtlCol="0">
            <a:spAutoFit/>
          </a:bodyPr>
          <a:lstStyle/>
          <a:p>
            <a:pPr algn="r" fontAlgn="base">
              <a:spcBef>
                <a:spcPct val="50000"/>
              </a:spcBef>
              <a:spcAft>
                <a:spcPct val="0"/>
              </a:spcAft>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「大阪府の将来推計人口（</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H30.8</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3519175" y="5877272"/>
            <a:ext cx="5724128" cy="369332"/>
          </a:xfrm>
          <a:prstGeom prst="rect">
            <a:avLst/>
          </a:prstGeom>
          <a:noFill/>
        </p:spPr>
        <p:txBody>
          <a:bodyPr wrap="square" rtlCol="0">
            <a:spAutoFit/>
          </a:bodyPr>
          <a:lstStyle/>
          <a:p>
            <a:r>
              <a:rPr lang="en-US" altLang="ja-JP" sz="900" dirty="0" smtClean="0">
                <a:solidFill>
                  <a:prstClr val="black"/>
                </a:solidFill>
                <a:cs typeface="Meiryo UI" panose="020B0604030504040204" pitchFamily="50" charset="-128"/>
              </a:rPr>
              <a:t>※</a:t>
            </a:r>
            <a:r>
              <a:rPr lang="ja-JP" altLang="en-US" sz="900" dirty="0" smtClean="0">
                <a:solidFill>
                  <a:prstClr val="black"/>
                </a:solidFill>
                <a:cs typeface="Meiryo UI" panose="020B0604030504040204" pitchFamily="50" charset="-128"/>
              </a:rPr>
              <a:t>　年少</a:t>
            </a:r>
            <a:r>
              <a:rPr lang="ja-JP" altLang="en-US" sz="900" dirty="0">
                <a:solidFill>
                  <a:prstClr val="black"/>
                </a:solidFill>
                <a:cs typeface="Meiryo UI" panose="020B0604030504040204" pitchFamily="50" charset="-128"/>
              </a:rPr>
              <a:t>人口：</a:t>
            </a:r>
            <a:r>
              <a:rPr lang="en-US" altLang="ja-JP" sz="900" dirty="0">
                <a:solidFill>
                  <a:prstClr val="black"/>
                </a:solidFill>
                <a:cs typeface="Meiryo UI" panose="020B0604030504040204" pitchFamily="50" charset="-128"/>
              </a:rPr>
              <a:t>0</a:t>
            </a:r>
            <a:r>
              <a:rPr lang="ja-JP" altLang="en-US" sz="900" dirty="0">
                <a:solidFill>
                  <a:prstClr val="black"/>
                </a:solidFill>
                <a:cs typeface="Meiryo UI" panose="020B0604030504040204" pitchFamily="50" charset="-128"/>
              </a:rPr>
              <a:t>歳～</a:t>
            </a:r>
            <a:r>
              <a:rPr lang="en-US" altLang="ja-JP" sz="900" dirty="0">
                <a:solidFill>
                  <a:prstClr val="black"/>
                </a:solidFill>
                <a:cs typeface="Meiryo UI" panose="020B0604030504040204" pitchFamily="50" charset="-128"/>
              </a:rPr>
              <a:t>14</a:t>
            </a:r>
            <a:r>
              <a:rPr lang="ja-JP" altLang="en-US" sz="900" dirty="0" smtClean="0">
                <a:solidFill>
                  <a:prstClr val="black"/>
                </a:solidFill>
                <a:cs typeface="Meiryo UI" panose="020B0604030504040204" pitchFamily="50" charset="-128"/>
              </a:rPr>
              <a:t>歳、生産</a:t>
            </a:r>
            <a:r>
              <a:rPr lang="ja-JP" altLang="en-US" sz="900" dirty="0">
                <a:solidFill>
                  <a:prstClr val="black"/>
                </a:solidFill>
                <a:cs typeface="Meiryo UI" panose="020B0604030504040204" pitchFamily="50" charset="-128"/>
              </a:rPr>
              <a:t>年齢人口：生産活動の中心となる</a:t>
            </a:r>
            <a:r>
              <a:rPr lang="en-US" altLang="ja-JP" sz="900" dirty="0">
                <a:solidFill>
                  <a:prstClr val="black"/>
                </a:solidFill>
                <a:cs typeface="Meiryo UI" panose="020B0604030504040204" pitchFamily="50" charset="-128"/>
              </a:rPr>
              <a:t>15</a:t>
            </a:r>
            <a:r>
              <a:rPr lang="ja-JP" altLang="en-US" sz="900" dirty="0">
                <a:solidFill>
                  <a:prstClr val="black"/>
                </a:solidFill>
                <a:cs typeface="Meiryo UI" panose="020B0604030504040204" pitchFamily="50" charset="-128"/>
              </a:rPr>
              <a:t>歳～</a:t>
            </a:r>
            <a:r>
              <a:rPr lang="en-US" altLang="ja-JP" sz="900" dirty="0">
                <a:solidFill>
                  <a:prstClr val="black"/>
                </a:solidFill>
                <a:cs typeface="Meiryo UI" panose="020B0604030504040204" pitchFamily="50" charset="-128"/>
              </a:rPr>
              <a:t>64</a:t>
            </a:r>
            <a:r>
              <a:rPr lang="ja-JP" altLang="en-US" sz="900" dirty="0" smtClean="0">
                <a:solidFill>
                  <a:prstClr val="black"/>
                </a:solidFill>
                <a:cs typeface="Meiryo UI" panose="020B0604030504040204" pitchFamily="50" charset="-128"/>
              </a:rPr>
              <a:t>歳、高齢者</a:t>
            </a:r>
            <a:r>
              <a:rPr lang="ja-JP" altLang="en-US" sz="900" dirty="0">
                <a:solidFill>
                  <a:prstClr val="black"/>
                </a:solidFill>
                <a:cs typeface="Meiryo UI" panose="020B0604030504040204" pitchFamily="50" charset="-128"/>
              </a:rPr>
              <a:t>人口：</a:t>
            </a:r>
            <a:r>
              <a:rPr lang="en-US" altLang="ja-JP" sz="900" dirty="0">
                <a:solidFill>
                  <a:prstClr val="black"/>
                </a:solidFill>
                <a:cs typeface="Meiryo UI" panose="020B0604030504040204" pitchFamily="50" charset="-128"/>
              </a:rPr>
              <a:t>65</a:t>
            </a:r>
            <a:r>
              <a:rPr lang="ja-JP" altLang="en-US" sz="900" dirty="0">
                <a:solidFill>
                  <a:prstClr val="black"/>
                </a:solidFill>
                <a:cs typeface="Meiryo UI" panose="020B0604030504040204" pitchFamily="50" charset="-128"/>
              </a:rPr>
              <a:t>歳</a:t>
            </a:r>
            <a:r>
              <a:rPr lang="ja-JP" altLang="en-US" sz="900" dirty="0" smtClean="0">
                <a:solidFill>
                  <a:prstClr val="black"/>
                </a:solidFill>
                <a:cs typeface="Meiryo UI" panose="020B0604030504040204" pitchFamily="50" charset="-128"/>
              </a:rPr>
              <a:t>以上</a:t>
            </a:r>
            <a:endParaRPr lang="en-US" altLang="ja-JP" sz="900" dirty="0" smtClean="0">
              <a:solidFill>
                <a:prstClr val="black"/>
              </a:solidFill>
              <a:cs typeface="Meiryo UI" panose="020B0604030504040204" pitchFamily="50" charset="-128"/>
            </a:endParaRPr>
          </a:p>
          <a:p>
            <a:r>
              <a:rPr lang="en-US" altLang="ja-JP" sz="900" dirty="0" smtClean="0">
                <a:solidFill>
                  <a:prstClr val="black"/>
                </a:solidFill>
                <a:cs typeface="Meiryo UI" panose="020B0604030504040204" pitchFamily="50" charset="-128"/>
              </a:rPr>
              <a:t>※</a:t>
            </a:r>
            <a:r>
              <a:rPr lang="ja-JP" altLang="en-US" sz="900" dirty="0" smtClean="0">
                <a:solidFill>
                  <a:prstClr val="black"/>
                </a:solidFill>
                <a:cs typeface="Meiryo UI" panose="020B0604030504040204" pitchFamily="50" charset="-128"/>
              </a:rPr>
              <a:t>　国勢調査の年齢不詳分は各年齢区分に按分</a:t>
            </a:r>
            <a:endParaRPr lang="en-US" altLang="ja-JP" sz="900" dirty="0">
              <a:solidFill>
                <a:prstClr val="black"/>
              </a:solidFill>
              <a:cs typeface="Meiryo UI" panose="020B0604030504040204" pitchFamily="50" charset="-128"/>
            </a:endParaRPr>
          </a:p>
        </p:txBody>
      </p:sp>
      <p:sp>
        <p:nvSpPr>
          <p:cNvPr id="14" name="Text Box 3"/>
          <p:cNvSpPr txBox="1">
            <a:spLocks noChangeArrowheads="1"/>
          </p:cNvSpPr>
          <p:nvPr/>
        </p:nvSpPr>
        <p:spPr bwMode="auto">
          <a:xfrm>
            <a:off x="1950554" y="6243724"/>
            <a:ext cx="6626287" cy="128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0" lvl="1" algn="r" fontAlgn="base">
              <a:lnSpc>
                <a:spcPct val="80000"/>
              </a:lnSpc>
              <a:spcBef>
                <a:spcPct val="0"/>
              </a:spcBef>
              <a:spcAft>
                <a:spcPct val="0"/>
              </a:spcAft>
            </a:pPr>
            <a:r>
              <a:rPr lang="ja-JP" altLang="en-US" sz="1000" dirty="0" smtClean="0">
                <a:solidFill>
                  <a:prstClr val="black"/>
                </a:solidFill>
                <a:cs typeface="Meiryo UI" panose="020B0604030504040204" pitchFamily="50" charset="-128"/>
              </a:rPr>
              <a:t>資料：</a:t>
            </a:r>
            <a:r>
              <a:rPr lang="en-US" altLang="ja-JP" sz="1000" dirty="0">
                <a:solidFill>
                  <a:prstClr val="black"/>
                </a:solidFill>
                <a:cs typeface="Meiryo UI" panose="020B0604030504040204" pitchFamily="50" charset="-128"/>
              </a:rPr>
              <a:t> 2015</a:t>
            </a:r>
            <a:r>
              <a:rPr lang="ja-JP" altLang="en-US" sz="1000" dirty="0">
                <a:solidFill>
                  <a:prstClr val="black"/>
                </a:solidFill>
                <a:cs typeface="Meiryo UI" panose="020B0604030504040204" pitchFamily="50" charset="-128"/>
              </a:rPr>
              <a:t>年までは総務省「国勢調査」、 </a:t>
            </a:r>
            <a:r>
              <a:rPr lang="en-US" altLang="ja-JP" sz="1000" dirty="0" smtClean="0">
                <a:solidFill>
                  <a:prstClr val="black"/>
                </a:solidFill>
                <a:cs typeface="Meiryo UI" panose="020B0604030504040204" pitchFamily="50" charset="-128"/>
              </a:rPr>
              <a:t>2020</a:t>
            </a:r>
            <a:r>
              <a:rPr lang="ja-JP" altLang="en-US" sz="1000" dirty="0" smtClean="0">
                <a:solidFill>
                  <a:prstClr val="black"/>
                </a:solidFill>
                <a:cs typeface="Meiryo UI" panose="020B0604030504040204" pitchFamily="50" charset="-128"/>
              </a:rPr>
              <a:t>年以降は</a:t>
            </a:r>
            <a:r>
              <a:rPr lang="en-US" altLang="ja-JP" sz="1000" dirty="0" smtClean="0">
                <a:solidFill>
                  <a:prstClr val="black"/>
                </a:solidFill>
                <a:cs typeface="Meiryo UI" panose="020B0604030504040204" pitchFamily="50" charset="-128"/>
              </a:rPr>
              <a:t>2018</a:t>
            </a:r>
            <a:r>
              <a:rPr lang="ja-JP" altLang="en-US" sz="1000" dirty="0">
                <a:solidFill>
                  <a:prstClr val="black"/>
                </a:solidFill>
                <a:cs typeface="Meiryo UI" panose="020B0604030504040204" pitchFamily="50" charset="-128"/>
              </a:rPr>
              <a:t>年府推計（ケース２）を基に</a:t>
            </a:r>
            <a:r>
              <a:rPr lang="ja-JP" altLang="en-US" sz="1000" dirty="0" smtClean="0">
                <a:solidFill>
                  <a:prstClr val="black"/>
                </a:solidFill>
                <a:cs typeface="Meiryo UI" panose="020B0604030504040204" pitchFamily="50" charset="-128"/>
              </a:rPr>
              <a:t>作成</a:t>
            </a:r>
            <a:endParaRPr lang="ja-JP" altLang="ja-JP" sz="1000" dirty="0" smtClean="0">
              <a:solidFill>
                <a:prstClr val="black"/>
              </a:solidFill>
              <a:cs typeface="Meiryo UI" panose="020B0604030504040204" pitchFamily="50" charset="-128"/>
            </a:endParaRPr>
          </a:p>
        </p:txBody>
      </p:sp>
      <p:cxnSp>
        <p:nvCxnSpPr>
          <p:cNvPr id="15" name="直線コネクタ 14"/>
          <p:cNvCxnSpPr/>
          <p:nvPr/>
        </p:nvCxnSpPr>
        <p:spPr>
          <a:xfrm>
            <a:off x="5508104" y="2132856"/>
            <a:ext cx="0" cy="298817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6" name="正方形/長方形 15"/>
          <p:cNvSpPr/>
          <p:nvPr/>
        </p:nvSpPr>
        <p:spPr>
          <a:xfrm>
            <a:off x="5459976" y="1902060"/>
            <a:ext cx="1153976" cy="3800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sz="1050" dirty="0">
                <a:solidFill>
                  <a:schemeClr val="tx1"/>
                </a:solidFill>
                <a:latin typeface="Meiryo UI" panose="020B0604030504040204" pitchFamily="50" charset="-128"/>
                <a:ea typeface="Meiryo UI" panose="020B0604030504040204" pitchFamily="50" charset="-128"/>
              </a:rPr>
              <a:t>推計</a:t>
            </a:r>
            <a:endParaRPr lang="ja-JP" sz="1050" dirty="0">
              <a:solidFill>
                <a:schemeClr val="tx1"/>
              </a:solidFill>
              <a:latin typeface="Meiryo UI" panose="020B0604030504040204" pitchFamily="50" charset="-128"/>
              <a:ea typeface="Meiryo UI" panose="020B0604030504040204" pitchFamily="50" charset="-128"/>
            </a:endParaRPr>
          </a:p>
        </p:txBody>
      </p:sp>
      <p:cxnSp>
        <p:nvCxnSpPr>
          <p:cNvPr id="17" name="直線コネクタ 16"/>
          <p:cNvCxnSpPr/>
          <p:nvPr/>
        </p:nvCxnSpPr>
        <p:spPr>
          <a:xfrm flipH="1">
            <a:off x="5519952" y="2124689"/>
            <a:ext cx="461624" cy="11105"/>
          </a:xfrm>
          <a:prstGeom prst="line">
            <a:avLst/>
          </a:prstGeom>
          <a:ln>
            <a:solidFill>
              <a:schemeClr val="tx1"/>
            </a:solidFill>
            <a:prstDash val="dash"/>
            <a:headEnd type="arrow" w="lg" len="lg"/>
          </a:ln>
        </p:spPr>
        <p:style>
          <a:lnRef idx="1">
            <a:schemeClr val="accent1"/>
          </a:lnRef>
          <a:fillRef idx="0">
            <a:schemeClr val="accent1"/>
          </a:fillRef>
          <a:effectRef idx="0">
            <a:schemeClr val="accent1"/>
          </a:effectRef>
          <a:fontRef idx="minor">
            <a:schemeClr val="tx1"/>
          </a:fontRef>
        </p:style>
      </p:cxnSp>
      <p:sp>
        <p:nvSpPr>
          <p:cNvPr id="18" name="正方形/長方形 17"/>
          <p:cNvSpPr/>
          <p:nvPr/>
        </p:nvSpPr>
        <p:spPr>
          <a:xfrm>
            <a:off x="7489302" y="44624"/>
            <a:ext cx="1547194" cy="2852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kumimoji="1" lang="en-US" altLang="ja-JP" sz="1400" dirty="0" smtClean="0">
                <a:solidFill>
                  <a:schemeClr val="tx1"/>
                </a:solidFill>
              </a:rPr>
              <a:t>3</a:t>
            </a:r>
            <a:r>
              <a:rPr kumimoji="1" lang="ja-JP" altLang="en-US" sz="1400" dirty="0" smtClean="0">
                <a:solidFill>
                  <a:schemeClr val="tx1"/>
                </a:solidFill>
              </a:rPr>
              <a:t>回部会資料</a:t>
            </a:r>
            <a:endParaRPr kumimoji="1" lang="ja-JP" altLang="en-US" sz="1400" dirty="0">
              <a:solidFill>
                <a:schemeClr val="tx1"/>
              </a:solidFill>
            </a:endParaRPr>
          </a:p>
        </p:txBody>
      </p:sp>
    </p:spTree>
    <p:extLst>
      <p:ext uri="{BB962C8B-B14F-4D97-AF65-F5344CB8AC3E}">
        <p14:creationId xmlns:p14="http://schemas.microsoft.com/office/powerpoint/2010/main" val="253620749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0"/>
          <p:cNvSpPr>
            <a:spLocks noChangeArrowheads="1"/>
          </p:cNvSpPr>
          <p:nvPr/>
        </p:nvSpPr>
        <p:spPr bwMode="auto">
          <a:xfrm>
            <a:off x="0" y="-27384"/>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大阪府内外への人口移動の状況（</a:t>
            </a: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11269"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51</a:t>
            </a:fld>
            <a:endParaRPr kumimoji="1" lang="en-US" altLang="ja-JP" sz="1200" dirty="0">
              <a:solidFill>
                <a:schemeClr val="tx1"/>
              </a:solidFill>
              <a:latin typeface="HGSｺﾞｼｯｸM" pitchFamily="50" charset="-128"/>
              <a:ea typeface="HGSｺﾞｼｯｸM" pitchFamily="50" charset="-128"/>
            </a:endParaRPr>
          </a:p>
        </p:txBody>
      </p:sp>
      <p:sp>
        <p:nvSpPr>
          <p:cNvPr id="57" name="テキスト ボックス 56"/>
          <p:cNvSpPr txBox="1"/>
          <p:nvPr/>
        </p:nvSpPr>
        <p:spPr>
          <a:xfrm>
            <a:off x="2759269" y="6479758"/>
            <a:ext cx="6222013" cy="261610"/>
          </a:xfrm>
          <a:prstGeom prst="rect">
            <a:avLst/>
          </a:prstGeom>
          <a:noFill/>
        </p:spPr>
        <p:txBody>
          <a:bodyPr wrap="square" rtlCol="0">
            <a:spAutoFit/>
          </a:bodyPr>
          <a:lstStyle/>
          <a:p>
            <a:pPr algn="r" fontAlgn="base">
              <a:spcBef>
                <a:spcPct val="50000"/>
              </a:spcBef>
              <a:spcAft>
                <a:spcPct val="0"/>
              </a:spcAft>
            </a:pPr>
            <a:r>
              <a:rPr lang="ja-JP" altLang="en-US" sz="1050" dirty="0" smtClean="0">
                <a:solidFill>
                  <a:prstClr val="black"/>
                </a:solidFill>
                <a:latin typeface="+mn-ea"/>
              </a:rPr>
              <a:t>資料：「</a:t>
            </a:r>
            <a:r>
              <a:rPr lang="zh-TW" altLang="en-US" sz="1050" dirty="0">
                <a:solidFill>
                  <a:prstClr val="black"/>
                </a:solidFill>
                <a:latin typeface="ＭＳ Ｐゴシック" panose="020B0600070205080204" pitchFamily="50" charset="-128"/>
                <a:ea typeface="ＭＳ Ｐゴシック" panose="020B0600070205080204" pitchFamily="50" charset="-128"/>
              </a:rPr>
              <a:t>住民基本台帳人口移動報告</a:t>
            </a:r>
            <a:r>
              <a:rPr lang="zh-TW" altLang="en-US" sz="1050" dirty="0" smtClean="0">
                <a:solidFill>
                  <a:prstClr val="black"/>
                </a:solidFill>
                <a:latin typeface="ＭＳ Ｐゴシック" panose="020B0600070205080204" pitchFamily="50" charset="-128"/>
                <a:ea typeface="ＭＳ Ｐゴシック" panose="020B0600070205080204" pitchFamily="50" charset="-128"/>
              </a:rPr>
              <a:t>平成</a:t>
            </a:r>
            <a:r>
              <a:rPr lang="en-US" altLang="zh-TW" sz="1050" dirty="0" smtClean="0">
                <a:latin typeface="Meiryo UI" panose="020B0604030504040204" pitchFamily="50" charset="-128"/>
                <a:ea typeface="Meiryo UI" panose="020B0604030504040204" pitchFamily="50" charset="-128"/>
              </a:rPr>
              <a:t>30</a:t>
            </a:r>
            <a:r>
              <a:rPr lang="zh-TW"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zh-TW" altLang="en-US" sz="1050" dirty="0" smtClean="0">
                <a:solidFill>
                  <a:prstClr val="black"/>
                </a:solidFill>
                <a:latin typeface="ＭＳ Ｐゴシック" panose="020B0600070205080204" pitchFamily="50" charset="-128"/>
                <a:ea typeface="ＭＳ Ｐゴシック" panose="020B0600070205080204" pitchFamily="50" charset="-128"/>
              </a:rPr>
              <a:t>結果</a:t>
            </a:r>
            <a:r>
              <a:rPr lang="ja-JP" altLang="en-US" sz="1050" dirty="0" smtClean="0">
                <a:solidFill>
                  <a:prstClr val="black"/>
                </a:solidFill>
                <a:latin typeface="+mn-ea"/>
              </a:rPr>
              <a:t>」（総務省統計局）より</a:t>
            </a:r>
            <a:r>
              <a:rPr lang="ja-JP" altLang="en-US" sz="1050" dirty="0">
                <a:solidFill>
                  <a:prstClr val="black"/>
                </a:solidFill>
                <a:latin typeface="+mn-ea"/>
              </a:rPr>
              <a:t>大阪府</a:t>
            </a:r>
            <a:r>
              <a:rPr lang="ja-JP" altLang="en-US" sz="1050" dirty="0" smtClean="0">
                <a:solidFill>
                  <a:prstClr val="black"/>
                </a:solidFill>
                <a:latin typeface="+mn-ea"/>
              </a:rPr>
              <a:t>作成</a:t>
            </a:r>
            <a:endParaRPr lang="ja-JP" altLang="en-US" sz="1050" dirty="0">
              <a:solidFill>
                <a:prstClr val="black"/>
              </a:solidFill>
              <a:latin typeface="+mn-ea"/>
            </a:endParaRPr>
          </a:p>
        </p:txBody>
      </p:sp>
      <p:sp>
        <p:nvSpPr>
          <p:cNvPr id="58" name="Rectangle 57"/>
          <p:cNvSpPr>
            <a:spLocks noChangeArrowheads="1"/>
          </p:cNvSpPr>
          <p:nvPr/>
        </p:nvSpPr>
        <p:spPr bwMode="auto">
          <a:xfrm>
            <a:off x="156879" y="548680"/>
            <a:ext cx="8818564" cy="715963"/>
          </a:xfrm>
          <a:prstGeom prst="rect">
            <a:avLst/>
          </a:prstGeom>
          <a:solidFill>
            <a:schemeClr val="bg1"/>
          </a:solidFill>
          <a:ln w="9525">
            <a:solidFill>
              <a:schemeClr val="tx1"/>
            </a:solidFill>
            <a:prstDash val="sysDot"/>
            <a:miter lim="800000"/>
            <a:headEnd/>
            <a:tailEnd/>
          </a:ln>
        </p:spPr>
        <p:txBody>
          <a:bodyPr wrap="none" anchor="ct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buFont typeface="Wingdings" pitchFamily="2" charset="2"/>
              <a:buNone/>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年の大阪府は</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5,197</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人の転入超過</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buFont typeface="Wingdings" pitchFamily="2" charset="2"/>
              <a:buNone/>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・関東圏</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に対しては、</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11,355</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人の転出超過。（関東地方以外は全て転入超過）</a:t>
            </a:r>
          </a:p>
        </p:txBody>
      </p:sp>
      <p:pic>
        <p:nvPicPr>
          <p:cNvPr id="7" name="図 6"/>
          <p:cNvPicPr>
            <a:picLocks noChangeAspect="1"/>
          </p:cNvPicPr>
          <p:nvPr/>
        </p:nvPicPr>
        <p:blipFill>
          <a:blip r:embed="rId3"/>
          <a:stretch>
            <a:fillRect/>
          </a:stretch>
        </p:blipFill>
        <p:spPr>
          <a:xfrm>
            <a:off x="156879" y="1536784"/>
            <a:ext cx="8661685" cy="5025468"/>
          </a:xfrm>
          <a:prstGeom prst="rect">
            <a:avLst/>
          </a:prstGeom>
        </p:spPr>
      </p:pic>
      <p:sp>
        <p:nvSpPr>
          <p:cNvPr id="8" name="正方形/長方形 7"/>
          <p:cNvSpPr/>
          <p:nvPr/>
        </p:nvSpPr>
        <p:spPr>
          <a:xfrm>
            <a:off x="7489302" y="44624"/>
            <a:ext cx="1547194" cy="2852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kumimoji="1" lang="en-US" altLang="ja-JP" sz="1400" dirty="0" smtClean="0">
                <a:solidFill>
                  <a:schemeClr val="tx1"/>
                </a:solidFill>
              </a:rPr>
              <a:t>3</a:t>
            </a:r>
            <a:r>
              <a:rPr kumimoji="1" lang="ja-JP" altLang="en-US" sz="1400" dirty="0" smtClean="0">
                <a:solidFill>
                  <a:schemeClr val="tx1"/>
                </a:solidFill>
              </a:rPr>
              <a:t>回部会資料</a:t>
            </a:r>
            <a:endParaRPr kumimoji="1" lang="ja-JP" altLang="en-US" sz="1400" dirty="0">
              <a:solidFill>
                <a:schemeClr val="tx1"/>
              </a:solidFill>
            </a:endParaRPr>
          </a:p>
        </p:txBody>
      </p:sp>
    </p:spTree>
    <p:extLst>
      <p:ext uri="{BB962C8B-B14F-4D97-AF65-F5344CB8AC3E}">
        <p14:creationId xmlns:p14="http://schemas.microsoft.com/office/powerpoint/2010/main" val="42056898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9"/>
          <p:cNvSpPr txBox="1"/>
          <p:nvPr/>
        </p:nvSpPr>
        <p:spPr>
          <a:xfrm>
            <a:off x="275400" y="500414"/>
            <a:ext cx="8593200" cy="408189"/>
          </a:xfrm>
          <a:prstGeom prst="rect">
            <a:avLst/>
          </a:prstGeom>
          <a:noFill/>
          <a:ln>
            <a:solidFill>
              <a:sysClr val="windowText" lastClr="000000"/>
            </a:solid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nSpc>
                <a:spcPct val="130000"/>
              </a:lnSpc>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府内市町村別では、大阪市が</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10,000</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人を超える転入超過。</a:t>
            </a:r>
          </a:p>
        </p:txBody>
      </p:sp>
      <p:sp>
        <p:nvSpPr>
          <p:cNvPr id="5" name="Rectangle 1"/>
          <p:cNvSpPr>
            <a:spLocks noChangeArrowheads="1"/>
          </p:cNvSpPr>
          <p:nvPr/>
        </p:nvSpPr>
        <p:spPr bwMode="auto">
          <a:xfrm>
            <a:off x="0" y="1"/>
            <a:ext cx="9144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大阪府内の人口移動の状況（</a:t>
            </a:r>
            <a:r>
              <a:rPr lang="ja-JP" altLang="en-US" sz="20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20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20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8" name="テキスト ボックス 7"/>
          <p:cNvSpPr txBox="1"/>
          <p:nvPr/>
        </p:nvSpPr>
        <p:spPr>
          <a:xfrm>
            <a:off x="2759269" y="6479758"/>
            <a:ext cx="6222013" cy="261610"/>
          </a:xfrm>
          <a:prstGeom prst="rect">
            <a:avLst/>
          </a:prstGeom>
          <a:noFill/>
        </p:spPr>
        <p:txBody>
          <a:bodyPr wrap="square" rtlCol="0">
            <a:spAutoFit/>
          </a:bodyPr>
          <a:lstStyle/>
          <a:p>
            <a:pPr algn="r" fontAlgn="base">
              <a:spcBef>
                <a:spcPct val="50000"/>
              </a:spcBef>
              <a:spcAft>
                <a:spcPct val="0"/>
              </a:spcAft>
            </a:pPr>
            <a:r>
              <a:rPr lang="ja-JP" altLang="en-US" sz="1050" dirty="0" smtClean="0">
                <a:solidFill>
                  <a:prstClr val="black"/>
                </a:solidFill>
                <a:latin typeface="+mn-ea"/>
              </a:rPr>
              <a:t>資料：「</a:t>
            </a:r>
            <a:r>
              <a:rPr lang="zh-TW" altLang="en-US" sz="1050" dirty="0">
                <a:solidFill>
                  <a:prstClr val="black"/>
                </a:solidFill>
                <a:latin typeface="ＭＳ Ｐゴシック" panose="020B0600070205080204" pitchFamily="50" charset="-128"/>
                <a:ea typeface="ＭＳ Ｐゴシック" panose="020B0600070205080204" pitchFamily="50" charset="-128"/>
              </a:rPr>
              <a:t>住民基本台帳人口移動報告</a:t>
            </a:r>
            <a:r>
              <a:rPr lang="zh-TW" altLang="en-US" sz="1050" dirty="0" smtClean="0">
                <a:solidFill>
                  <a:prstClr val="black"/>
                </a:solidFill>
                <a:latin typeface="ＭＳ Ｐゴシック" panose="020B0600070205080204" pitchFamily="50" charset="-128"/>
                <a:ea typeface="ＭＳ Ｐゴシック" panose="020B0600070205080204" pitchFamily="50" charset="-128"/>
              </a:rPr>
              <a:t>平成</a:t>
            </a:r>
            <a:r>
              <a:rPr lang="en-US" altLang="zh-TW" sz="1050" dirty="0" smtClean="0">
                <a:latin typeface="Meiryo UI" panose="020B0604030504040204" pitchFamily="50" charset="-128"/>
                <a:ea typeface="Meiryo UI" panose="020B0604030504040204" pitchFamily="50" charset="-128"/>
              </a:rPr>
              <a:t>30</a:t>
            </a:r>
            <a:r>
              <a:rPr lang="zh-TW"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zh-TW" altLang="en-US" sz="1050" dirty="0" smtClean="0">
                <a:solidFill>
                  <a:prstClr val="black"/>
                </a:solidFill>
                <a:latin typeface="ＭＳ Ｐゴシック" panose="020B0600070205080204" pitchFamily="50" charset="-128"/>
                <a:ea typeface="ＭＳ Ｐゴシック" panose="020B0600070205080204" pitchFamily="50" charset="-128"/>
              </a:rPr>
              <a:t>結果</a:t>
            </a:r>
            <a:r>
              <a:rPr lang="ja-JP" altLang="en-US" sz="1050" dirty="0" smtClean="0">
                <a:solidFill>
                  <a:prstClr val="black"/>
                </a:solidFill>
                <a:latin typeface="+mn-ea"/>
              </a:rPr>
              <a:t>」（総務省統計局）より</a:t>
            </a:r>
            <a:r>
              <a:rPr lang="ja-JP" altLang="en-US" sz="1050" dirty="0">
                <a:solidFill>
                  <a:prstClr val="black"/>
                </a:solidFill>
                <a:latin typeface="+mn-ea"/>
              </a:rPr>
              <a:t>大阪府</a:t>
            </a:r>
            <a:r>
              <a:rPr lang="ja-JP" altLang="en-US" sz="1050" dirty="0" smtClean="0">
                <a:solidFill>
                  <a:prstClr val="black"/>
                </a:solidFill>
                <a:latin typeface="+mn-ea"/>
              </a:rPr>
              <a:t>作成</a:t>
            </a:r>
            <a:endParaRPr lang="ja-JP" altLang="en-US" sz="1050" dirty="0">
              <a:solidFill>
                <a:prstClr val="black"/>
              </a:solidFill>
              <a:latin typeface="+mn-ea"/>
            </a:endParaRPr>
          </a:p>
        </p:txBody>
      </p:sp>
      <p:sp>
        <p:nvSpPr>
          <p:cNvPr id="9"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52</a:t>
            </a:fld>
            <a:endParaRPr kumimoji="1" lang="en-US" altLang="ja-JP" sz="1200" dirty="0">
              <a:solidFill>
                <a:schemeClr val="tx1"/>
              </a:solidFill>
              <a:latin typeface="HGSｺﾞｼｯｸM" pitchFamily="50" charset="-128"/>
              <a:ea typeface="HGSｺﾞｼｯｸM" pitchFamily="50" charset="-128"/>
            </a:endParaRPr>
          </a:p>
        </p:txBody>
      </p:sp>
      <p:pic>
        <p:nvPicPr>
          <p:cNvPr id="10" name="図 9"/>
          <p:cNvPicPr>
            <a:picLocks noChangeAspect="1"/>
          </p:cNvPicPr>
          <p:nvPr/>
        </p:nvPicPr>
        <p:blipFill>
          <a:blip r:embed="rId2"/>
          <a:stretch>
            <a:fillRect/>
          </a:stretch>
        </p:blipFill>
        <p:spPr>
          <a:xfrm>
            <a:off x="225863" y="1048262"/>
            <a:ext cx="8849500" cy="5117041"/>
          </a:xfrm>
          <a:prstGeom prst="rect">
            <a:avLst/>
          </a:prstGeom>
        </p:spPr>
      </p:pic>
      <p:cxnSp>
        <p:nvCxnSpPr>
          <p:cNvPr id="7" name="直線コネクタ 6"/>
          <p:cNvCxnSpPr/>
          <p:nvPr/>
        </p:nvCxnSpPr>
        <p:spPr>
          <a:xfrm>
            <a:off x="72008" y="4509120"/>
            <a:ext cx="4572000" cy="0"/>
          </a:xfrm>
          <a:prstGeom prst="line">
            <a:avLst/>
          </a:prstGeom>
        </p:spPr>
        <p:style>
          <a:lnRef idx="3">
            <a:schemeClr val="accent2"/>
          </a:lnRef>
          <a:fillRef idx="0">
            <a:schemeClr val="accent2"/>
          </a:fillRef>
          <a:effectRef idx="2">
            <a:schemeClr val="accent2"/>
          </a:effectRef>
          <a:fontRef idx="minor">
            <a:schemeClr val="tx1"/>
          </a:fontRef>
        </p:style>
      </p:cxnSp>
      <p:sp>
        <p:nvSpPr>
          <p:cNvPr id="11" name="正方形/長方形 10"/>
          <p:cNvSpPr/>
          <p:nvPr/>
        </p:nvSpPr>
        <p:spPr>
          <a:xfrm>
            <a:off x="7489302" y="44624"/>
            <a:ext cx="1547194" cy="2852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kumimoji="1" lang="en-US" altLang="ja-JP" sz="1400" dirty="0" smtClean="0">
                <a:solidFill>
                  <a:schemeClr val="tx1"/>
                </a:solidFill>
              </a:rPr>
              <a:t>3</a:t>
            </a:r>
            <a:r>
              <a:rPr kumimoji="1" lang="ja-JP" altLang="en-US" sz="1400" dirty="0" smtClean="0">
                <a:solidFill>
                  <a:schemeClr val="tx1"/>
                </a:solidFill>
              </a:rPr>
              <a:t>回部会資料</a:t>
            </a:r>
            <a:endParaRPr kumimoji="1" lang="ja-JP" altLang="en-US" sz="1400" dirty="0">
              <a:solidFill>
                <a:schemeClr val="tx1"/>
              </a:solidFill>
            </a:endParaRPr>
          </a:p>
        </p:txBody>
      </p:sp>
    </p:spTree>
    <p:extLst>
      <p:ext uri="{BB962C8B-B14F-4D97-AF65-F5344CB8AC3E}">
        <p14:creationId xmlns:p14="http://schemas.microsoft.com/office/powerpoint/2010/main" val="4358858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0" y="1"/>
            <a:ext cx="9144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年齢階級別転</a:t>
            </a:r>
            <a:r>
              <a:rPr lang="ja-JP" altLang="en-US"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出入の状況（</a:t>
            </a:r>
            <a:r>
              <a:rPr lang="ja-JP" altLang="en-US" sz="20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20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20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8" name="テキスト ボックス 9"/>
          <p:cNvSpPr txBox="1"/>
          <p:nvPr/>
        </p:nvSpPr>
        <p:spPr>
          <a:xfrm>
            <a:off x="275400" y="404664"/>
            <a:ext cx="8593200" cy="387414"/>
          </a:xfrm>
          <a:prstGeom prst="rect">
            <a:avLst/>
          </a:prstGeom>
          <a:noFill/>
          <a:ln>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177800" indent="-177800">
              <a:lnSpc>
                <a:spcPct val="120000"/>
              </a:lnSpc>
            </a:pP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Rectangle 57"/>
          <p:cNvSpPr>
            <a:spLocks noChangeArrowheads="1"/>
          </p:cNvSpPr>
          <p:nvPr/>
        </p:nvSpPr>
        <p:spPr bwMode="auto">
          <a:xfrm>
            <a:off x="156879" y="699812"/>
            <a:ext cx="8818564" cy="701731"/>
          </a:xfrm>
          <a:prstGeom prst="rect">
            <a:avLst/>
          </a:prstGeom>
          <a:solidFill>
            <a:schemeClr val="bg1"/>
          </a:solidFill>
          <a:ln w="9525">
            <a:solidFill>
              <a:schemeClr val="tx1"/>
            </a:solidFill>
            <a:prstDash val="sysDot"/>
            <a:miter lim="800000"/>
            <a:headEnd/>
            <a:tailEnd/>
          </a:ln>
        </p:spPr>
        <p:txBody>
          <a:bodyPr wrap="square" anchor="ctr">
            <a:spAutoFit/>
          </a:bodyP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buFont typeface="Wingdings" pitchFamily="2" charset="2"/>
              <a:buNone/>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平成３０年の大阪府は</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5,197</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人の転入超過。</a:t>
            </a:r>
          </a:p>
          <a:p>
            <a:pPr eaLnBrk="1" hangingPunct="1">
              <a:buFont typeface="Wingdings" pitchFamily="2" charset="2"/>
              <a:buNone/>
            </a:pPr>
            <a:r>
              <a:rPr lang="ja-JP" altLang="en-US" sz="18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15</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29</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歳</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の若い世代の転入超過がある一方</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0</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歳</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及び３０代の転出超過が顕著。</a:t>
            </a:r>
          </a:p>
        </p:txBody>
      </p:sp>
      <p:sp>
        <p:nvSpPr>
          <p:cNvPr id="10" name="テキスト ボックス 9"/>
          <p:cNvSpPr txBox="1"/>
          <p:nvPr/>
        </p:nvSpPr>
        <p:spPr>
          <a:xfrm>
            <a:off x="2759269" y="6551766"/>
            <a:ext cx="6222013" cy="261610"/>
          </a:xfrm>
          <a:prstGeom prst="rect">
            <a:avLst/>
          </a:prstGeom>
          <a:noFill/>
        </p:spPr>
        <p:txBody>
          <a:bodyPr wrap="square" rtlCol="0">
            <a:spAutoFit/>
          </a:bodyPr>
          <a:lstStyle/>
          <a:p>
            <a:pPr algn="r" fontAlgn="base">
              <a:spcBef>
                <a:spcPct val="50000"/>
              </a:spcBef>
              <a:spcAft>
                <a:spcPct val="0"/>
              </a:spcAft>
            </a:pPr>
            <a:r>
              <a:rPr lang="ja-JP" altLang="en-US" sz="1050" dirty="0" smtClean="0">
                <a:solidFill>
                  <a:prstClr val="black"/>
                </a:solidFill>
                <a:latin typeface="+mn-ea"/>
              </a:rPr>
              <a:t>資料：「</a:t>
            </a:r>
            <a:r>
              <a:rPr lang="zh-TW" altLang="en-US" sz="1050" dirty="0">
                <a:solidFill>
                  <a:prstClr val="black"/>
                </a:solidFill>
                <a:latin typeface="ＭＳ Ｐゴシック" panose="020B0600070205080204" pitchFamily="50" charset="-128"/>
                <a:ea typeface="ＭＳ Ｐゴシック" panose="020B0600070205080204" pitchFamily="50" charset="-128"/>
              </a:rPr>
              <a:t>住民基本台帳人口移動報告</a:t>
            </a:r>
            <a:r>
              <a:rPr lang="zh-TW" altLang="en-US" sz="1050" dirty="0" smtClean="0">
                <a:solidFill>
                  <a:prstClr val="black"/>
                </a:solidFill>
                <a:latin typeface="ＭＳ Ｐゴシック" panose="020B0600070205080204" pitchFamily="50" charset="-128"/>
                <a:ea typeface="ＭＳ Ｐゴシック" panose="020B0600070205080204" pitchFamily="50" charset="-128"/>
              </a:rPr>
              <a:t>平成</a:t>
            </a:r>
            <a:r>
              <a:rPr lang="en-US" altLang="zh-TW" sz="1050" dirty="0" smtClean="0">
                <a:latin typeface="Meiryo UI" panose="020B0604030504040204" pitchFamily="50" charset="-128"/>
                <a:ea typeface="Meiryo UI" panose="020B0604030504040204" pitchFamily="50" charset="-128"/>
              </a:rPr>
              <a:t>30</a:t>
            </a:r>
            <a:r>
              <a:rPr lang="zh-TW"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zh-TW" altLang="en-US" sz="1050" dirty="0" smtClean="0">
                <a:solidFill>
                  <a:prstClr val="black"/>
                </a:solidFill>
                <a:latin typeface="ＭＳ Ｐゴシック" panose="020B0600070205080204" pitchFamily="50" charset="-128"/>
                <a:ea typeface="ＭＳ Ｐゴシック" panose="020B0600070205080204" pitchFamily="50" charset="-128"/>
              </a:rPr>
              <a:t>結果</a:t>
            </a:r>
            <a:r>
              <a:rPr lang="ja-JP" altLang="en-US" sz="1050" dirty="0" smtClean="0">
                <a:solidFill>
                  <a:prstClr val="black"/>
                </a:solidFill>
                <a:latin typeface="+mn-ea"/>
              </a:rPr>
              <a:t>」（総務省統計局）より</a:t>
            </a:r>
            <a:r>
              <a:rPr lang="ja-JP" altLang="en-US" sz="1050" dirty="0">
                <a:solidFill>
                  <a:prstClr val="black"/>
                </a:solidFill>
                <a:latin typeface="+mn-ea"/>
              </a:rPr>
              <a:t>大阪府</a:t>
            </a:r>
            <a:r>
              <a:rPr lang="ja-JP" altLang="en-US" sz="1050" dirty="0" smtClean="0">
                <a:solidFill>
                  <a:prstClr val="black"/>
                </a:solidFill>
                <a:latin typeface="+mn-ea"/>
              </a:rPr>
              <a:t>作成</a:t>
            </a:r>
            <a:endParaRPr lang="ja-JP" altLang="en-US" sz="1050" dirty="0">
              <a:solidFill>
                <a:prstClr val="black"/>
              </a:solidFill>
              <a:latin typeface="+mn-ea"/>
            </a:endParaRPr>
          </a:p>
        </p:txBody>
      </p:sp>
      <p:sp>
        <p:nvSpPr>
          <p:cNvPr id="7"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53</a:t>
            </a:fld>
            <a:endParaRPr kumimoji="1" lang="en-US" altLang="ja-JP" sz="1200">
              <a:solidFill>
                <a:schemeClr val="tx1"/>
              </a:solidFill>
              <a:latin typeface="HGSｺﾞｼｯｸM" pitchFamily="50" charset="-128"/>
              <a:ea typeface="HGSｺﾞｼｯｸM" pitchFamily="50" charset="-128"/>
            </a:endParaRPr>
          </a:p>
        </p:txBody>
      </p:sp>
      <p:grpSp>
        <p:nvGrpSpPr>
          <p:cNvPr id="2" name="グループ化 1"/>
          <p:cNvGrpSpPr>
            <a:grpSpLocks noChangeAspect="1"/>
          </p:cNvGrpSpPr>
          <p:nvPr/>
        </p:nvGrpSpPr>
        <p:grpSpPr>
          <a:xfrm>
            <a:off x="611560" y="1669354"/>
            <a:ext cx="7869220" cy="4469517"/>
            <a:chOff x="-128868" y="1978611"/>
            <a:chExt cx="6544921" cy="3717349"/>
          </a:xfrm>
        </p:grpSpPr>
        <p:pic>
          <p:nvPicPr>
            <p:cNvPr id="11" name="図 10"/>
            <p:cNvPicPr>
              <a:picLocks noChangeAspect="1"/>
            </p:cNvPicPr>
            <p:nvPr/>
          </p:nvPicPr>
          <p:blipFill>
            <a:blip r:embed="rId2"/>
            <a:stretch>
              <a:fillRect/>
            </a:stretch>
          </p:blipFill>
          <p:spPr>
            <a:xfrm>
              <a:off x="441947" y="2032152"/>
              <a:ext cx="5974106" cy="3663808"/>
            </a:xfrm>
            <a:prstGeom prst="rect">
              <a:avLst/>
            </a:prstGeom>
          </p:spPr>
        </p:pic>
        <p:sp>
          <p:nvSpPr>
            <p:cNvPr id="12" name="Rectangle 19"/>
            <p:cNvSpPr>
              <a:spLocks noChangeArrowheads="1"/>
            </p:cNvSpPr>
            <p:nvPr/>
          </p:nvSpPr>
          <p:spPr bwMode="auto">
            <a:xfrm>
              <a:off x="-128868" y="1978611"/>
              <a:ext cx="613590" cy="234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6000" tIns="36000" rIns="36000" bIns="36000" anchor="ctr">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0"/>
                </a:spcBef>
                <a:buFontTx/>
                <a:buNone/>
              </a:pPr>
              <a:r>
                <a:rPr kumimoji="1" lang="ja-JP" altLang="en-US" sz="1050" dirty="0" smtClean="0">
                  <a:solidFill>
                    <a:schemeClr val="tx1"/>
                  </a:solidFill>
                  <a:latin typeface="ＭＳ ゴシック" panose="020B0609070205080204" pitchFamily="49" charset="-128"/>
                  <a:ea typeface="ＭＳ ゴシック" panose="020B0609070205080204" pitchFamily="49" charset="-128"/>
                  <a:cs typeface="ＭＳ Ｐゴシック" pitchFamily="50" charset="-128"/>
                </a:rPr>
                <a:t>（</a:t>
              </a:r>
              <a:r>
                <a:rPr lang="ja-JP" altLang="en-US" sz="1050" dirty="0">
                  <a:solidFill>
                    <a:schemeClr val="tx1"/>
                  </a:solidFill>
                  <a:latin typeface="ＭＳ ゴシック" panose="020B0609070205080204" pitchFamily="49" charset="-128"/>
                  <a:ea typeface="ＭＳ ゴシック" panose="020B0609070205080204" pitchFamily="49" charset="-128"/>
                  <a:cs typeface="ＭＳ Ｐゴシック" pitchFamily="50" charset="-128"/>
                </a:rPr>
                <a:t>人</a:t>
              </a:r>
              <a:r>
                <a:rPr kumimoji="1" lang="ja-JP" altLang="en-US" sz="1050" dirty="0" smtClean="0">
                  <a:solidFill>
                    <a:schemeClr val="tx1"/>
                  </a:solidFill>
                  <a:latin typeface="ＭＳ ゴシック" panose="020B0609070205080204" pitchFamily="49" charset="-128"/>
                  <a:ea typeface="ＭＳ ゴシック" panose="020B0609070205080204" pitchFamily="49" charset="-128"/>
                  <a:cs typeface="ＭＳ Ｐゴシック" pitchFamily="50" charset="-128"/>
                </a:rPr>
                <a:t>）</a:t>
              </a:r>
              <a:endParaRPr kumimoji="1" lang="ja-JP" altLang="en-US" sz="1050" dirty="0">
                <a:solidFill>
                  <a:schemeClr val="tx1"/>
                </a:solidFill>
                <a:latin typeface="ＭＳ Ｐゴシック" charset="-128"/>
              </a:endParaRPr>
            </a:p>
          </p:txBody>
        </p:sp>
        <p:sp>
          <p:nvSpPr>
            <p:cNvPr id="13" name="テキスト ボックス 4"/>
            <p:cNvSpPr txBox="1"/>
            <p:nvPr/>
          </p:nvSpPr>
          <p:spPr>
            <a:xfrm>
              <a:off x="4437112" y="2238400"/>
              <a:ext cx="1857375" cy="914400"/>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kumimoji="1" lang="en-US" altLang="ja-JP" sz="1400" dirty="0"/>
            </a:p>
            <a:p>
              <a:r>
                <a:rPr kumimoji="1" lang="ja-JP" altLang="en-US" sz="1400" dirty="0"/>
                <a:t>転入者数　　：　</a:t>
              </a:r>
              <a:r>
                <a:rPr kumimoji="1" lang="en-US" altLang="ja-JP" sz="1400" dirty="0"/>
                <a:t>156,125</a:t>
              </a:r>
              <a:r>
                <a:rPr kumimoji="1" lang="ja-JP" altLang="en-US" sz="1400" dirty="0"/>
                <a:t>人</a:t>
              </a:r>
              <a:endParaRPr kumimoji="1" lang="en-US" altLang="ja-JP" sz="1400" dirty="0"/>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ja-JP" sz="1400" dirty="0">
                  <a:solidFill>
                    <a:schemeClr val="dk1"/>
                  </a:solidFill>
                  <a:effectLst/>
                </a:rPr>
                <a:t>転出者数　　：　</a:t>
              </a:r>
              <a:r>
                <a:rPr kumimoji="1" lang="en-US" altLang="ja-JP" sz="1400" dirty="0">
                  <a:solidFill>
                    <a:schemeClr val="dk1"/>
                  </a:solidFill>
                  <a:effectLst/>
                </a:rPr>
                <a:t>150,928</a:t>
              </a:r>
              <a:r>
                <a:rPr kumimoji="1" lang="ja-JP" altLang="ja-JP" sz="1400" dirty="0">
                  <a:solidFill>
                    <a:schemeClr val="dk1"/>
                  </a:solidFill>
                  <a:effectLst/>
                </a:rPr>
                <a:t>人</a:t>
              </a:r>
              <a:endParaRPr kumimoji="1" lang="en-US" altLang="ja-JP" sz="1400" dirty="0"/>
            </a:p>
            <a:p>
              <a:r>
                <a:rPr kumimoji="1" lang="ja-JP" altLang="en-US" sz="1400" dirty="0"/>
                <a:t>転入超過数</a:t>
              </a:r>
              <a:r>
                <a:rPr kumimoji="1" lang="ja-JP" altLang="en-US" sz="1400" baseline="0" dirty="0"/>
                <a:t> </a:t>
              </a:r>
              <a:r>
                <a:rPr kumimoji="1" lang="ja-JP" altLang="en-US" sz="1400" dirty="0"/>
                <a:t>：　　</a:t>
              </a:r>
              <a:r>
                <a:rPr kumimoji="1" lang="ja-JP" altLang="en-US" sz="1400" baseline="0" dirty="0"/>
                <a:t>  </a:t>
              </a:r>
              <a:r>
                <a:rPr kumimoji="1" lang="en-US" altLang="ja-JP" sz="1400" baseline="0" dirty="0"/>
                <a:t>5,197</a:t>
              </a:r>
              <a:r>
                <a:rPr kumimoji="1" lang="ja-JP" altLang="en-US" sz="1400" dirty="0"/>
                <a:t>人</a:t>
              </a:r>
            </a:p>
          </p:txBody>
        </p:sp>
      </p:grpSp>
      <p:sp>
        <p:nvSpPr>
          <p:cNvPr id="14" name="正方形/長方形 13"/>
          <p:cNvSpPr/>
          <p:nvPr/>
        </p:nvSpPr>
        <p:spPr>
          <a:xfrm>
            <a:off x="7489302" y="44624"/>
            <a:ext cx="1547194" cy="2852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kumimoji="1" lang="en-US" altLang="ja-JP" sz="1400" dirty="0" smtClean="0">
                <a:solidFill>
                  <a:schemeClr val="tx1"/>
                </a:solidFill>
              </a:rPr>
              <a:t>3</a:t>
            </a:r>
            <a:r>
              <a:rPr kumimoji="1" lang="ja-JP" altLang="en-US" sz="1400" dirty="0" smtClean="0">
                <a:solidFill>
                  <a:schemeClr val="tx1"/>
                </a:solidFill>
              </a:rPr>
              <a:t>回部会資料</a:t>
            </a:r>
            <a:endParaRPr kumimoji="1" lang="ja-JP" altLang="en-US" sz="1400" dirty="0">
              <a:solidFill>
                <a:schemeClr val="tx1"/>
              </a:solidFill>
            </a:endParaRPr>
          </a:p>
        </p:txBody>
      </p:sp>
    </p:spTree>
    <p:extLst>
      <p:ext uri="{BB962C8B-B14F-4D97-AF65-F5344CB8AC3E}">
        <p14:creationId xmlns:p14="http://schemas.microsoft.com/office/powerpoint/2010/main" val="18909165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0"/>
          <p:cNvSpPr>
            <a:spLocks noChangeArrowheads="1"/>
          </p:cNvSpPr>
          <p:nvPr/>
        </p:nvSpPr>
        <p:spPr bwMode="auto">
          <a:xfrm>
            <a:off x="0" y="-27384"/>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家族類型別普通世帯数推計</a:t>
            </a:r>
            <a:endPar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269"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54</a:t>
            </a:fld>
            <a:endParaRPr kumimoji="1" lang="en-US" altLang="ja-JP" sz="1200" dirty="0">
              <a:solidFill>
                <a:schemeClr val="tx1"/>
              </a:solidFill>
              <a:latin typeface="HGSｺﾞｼｯｸM" pitchFamily="50" charset="-128"/>
              <a:ea typeface="HGSｺﾞｼｯｸM" pitchFamily="50" charset="-128"/>
            </a:endParaRPr>
          </a:p>
        </p:txBody>
      </p:sp>
      <p:sp>
        <p:nvSpPr>
          <p:cNvPr id="4" name="テキスト ボックス 3"/>
          <p:cNvSpPr txBox="1"/>
          <p:nvPr/>
        </p:nvSpPr>
        <p:spPr>
          <a:xfrm>
            <a:off x="503548" y="476672"/>
            <a:ext cx="8136904" cy="1200329"/>
          </a:xfrm>
          <a:prstGeom prst="rect">
            <a:avLst/>
          </a:prstGeom>
          <a:noFill/>
          <a:ln>
            <a:solidFill>
              <a:schemeClr val="tx1"/>
            </a:solidFill>
          </a:ln>
        </p:spPr>
        <p:txBody>
          <a:bodyPr wrap="square" rtlCol="0">
            <a:spAutoFit/>
          </a:bodyPr>
          <a:lstStyle/>
          <a:p>
            <a:pPr marL="355600" indent="-355600"/>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　一般世帯総数は、</a:t>
            </a:r>
            <a:r>
              <a:rPr kumimoji="1" lang="en-US" altLang="ja-JP" dirty="0" smtClean="0">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年（令和</a:t>
            </a:r>
            <a:r>
              <a:rPr kumimoji="1" lang="en-US" altLang="ja-JP" dirty="0" smtClean="0">
                <a:latin typeface="Meiryo UI" panose="020B0604030504040204" pitchFamily="50" charset="-128"/>
                <a:ea typeface="Meiryo UI" panose="020B0604030504040204" pitchFamily="50" charset="-128"/>
                <a:cs typeface="Meiryo UI" panose="020B0604030504040204" pitchFamily="50" charset="-128"/>
              </a:rPr>
              <a:t>2</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年）をピークに、</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2025</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年（令和</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7</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年）以降　は</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減少に転じる。</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家族類型別に見ると、「夫婦のみ」「ひとり親と子」「単独世帯」が増加している。</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世帯当たり人員は、一貫して減少傾向である。</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Text Box 4"/>
          <p:cNvSpPr txBox="1">
            <a:spLocks noChangeArrowheads="1"/>
          </p:cNvSpPr>
          <p:nvPr/>
        </p:nvSpPr>
        <p:spPr bwMode="auto">
          <a:xfrm>
            <a:off x="107504" y="6093296"/>
            <a:ext cx="9361040"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8890" rIns="36000" bIns="8890" numCol="1" anchor="ctr" anchorCtr="0" compatLnSpc="1">
            <a:prstTxWarp prst="textNoShape">
              <a:avLst/>
            </a:prstTxWarp>
          </a:bodyPr>
          <a:lstStyle/>
          <a:p>
            <a:pPr lvl="0" fontAlgn="base">
              <a:spcBef>
                <a:spcPct val="0"/>
              </a:spcBef>
              <a:spcAft>
                <a:spcPct val="0"/>
              </a:spcAft>
            </a:pP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資料</a:t>
            </a:r>
            <a:r>
              <a:rPr lang="ja-JP" altLang="en-US" sz="12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：・現状</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は「国勢調査」（総務省）より府</a:t>
            </a:r>
            <a:r>
              <a:rPr lang="ja-JP" altLang="en-US" sz="12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作成</a:t>
            </a:r>
            <a:endParaRPr lang="en-US" altLang="ja-JP" sz="12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endParaRPr>
          </a:p>
          <a:p>
            <a:pPr lvl="0" fontAlgn="base">
              <a:spcBef>
                <a:spcPct val="0"/>
              </a:spcBef>
              <a:spcAft>
                <a:spcPct val="0"/>
              </a:spcAft>
            </a:pP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・人問研推計は、</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年都道府県別の世帯数将来推計（国立社会保障・人口問題研究所）より府作成</a:t>
            </a:r>
            <a:endParaRPr lang="en-US" altLang="ja-JP" sz="12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7489302" y="44624"/>
            <a:ext cx="1547194" cy="2852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kumimoji="1" lang="en-US" altLang="ja-JP" sz="1400" dirty="0" smtClean="0">
                <a:solidFill>
                  <a:schemeClr val="tx1"/>
                </a:solidFill>
              </a:rPr>
              <a:t>3</a:t>
            </a:r>
            <a:r>
              <a:rPr kumimoji="1" lang="ja-JP" altLang="en-US" sz="1400" dirty="0" smtClean="0">
                <a:solidFill>
                  <a:schemeClr val="tx1"/>
                </a:solidFill>
              </a:rPr>
              <a:t>回部会資料</a:t>
            </a:r>
            <a:endParaRPr kumimoji="1" lang="ja-JP" altLang="en-US" sz="1400" dirty="0">
              <a:solidFill>
                <a:schemeClr val="tx1"/>
              </a:solidFill>
            </a:endParaRPr>
          </a:p>
        </p:txBody>
      </p:sp>
      <p:pic>
        <p:nvPicPr>
          <p:cNvPr id="2" name="図 1"/>
          <p:cNvPicPr>
            <a:picLocks noChangeAspect="1"/>
          </p:cNvPicPr>
          <p:nvPr/>
        </p:nvPicPr>
        <p:blipFill>
          <a:blip r:embed="rId3"/>
          <a:stretch>
            <a:fillRect/>
          </a:stretch>
        </p:blipFill>
        <p:spPr>
          <a:xfrm>
            <a:off x="320099" y="1826843"/>
            <a:ext cx="8503802" cy="4410469"/>
          </a:xfrm>
          <a:prstGeom prst="rect">
            <a:avLst/>
          </a:prstGeom>
        </p:spPr>
      </p:pic>
    </p:spTree>
    <p:extLst>
      <p:ext uri="{BB962C8B-B14F-4D97-AF65-F5344CB8AC3E}">
        <p14:creationId xmlns:p14="http://schemas.microsoft.com/office/powerpoint/2010/main" val="144695412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55</a:t>
            </a:fld>
            <a:endParaRPr kumimoji="1" lang="en-US" altLang="ja-JP" sz="1200" dirty="0">
              <a:solidFill>
                <a:schemeClr val="tx1"/>
              </a:solidFill>
              <a:latin typeface="HGSｺﾞｼｯｸM" pitchFamily="50" charset="-128"/>
              <a:ea typeface="HGSｺﾞｼｯｸM" pitchFamily="50" charset="-128"/>
            </a:endParaRPr>
          </a:p>
        </p:txBody>
      </p:sp>
      <p:sp>
        <p:nvSpPr>
          <p:cNvPr id="11" name="Rectangle 20"/>
          <p:cNvSpPr>
            <a:spLocks noChangeArrowheads="1"/>
          </p:cNvSpPr>
          <p:nvPr/>
        </p:nvSpPr>
        <p:spPr bwMode="auto">
          <a:xfrm>
            <a:off x="0" y="-27384"/>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国における検討会等（近年の課題等）①</a:t>
            </a:r>
            <a:endPar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2759269" y="6479758"/>
            <a:ext cx="6222013" cy="261610"/>
          </a:xfrm>
          <a:prstGeom prst="rect">
            <a:avLst/>
          </a:prstGeom>
          <a:noFill/>
        </p:spPr>
        <p:txBody>
          <a:bodyPr wrap="square" rtlCol="0">
            <a:spAutoFit/>
          </a:bodyPr>
          <a:lstStyle/>
          <a:p>
            <a:pPr algn="r" fontAlgn="base">
              <a:spcBef>
                <a:spcPct val="50000"/>
              </a:spcBef>
              <a:spcAft>
                <a:spcPct val="0"/>
              </a:spcAft>
            </a:pPr>
            <a:r>
              <a:rPr lang="ja-JP" altLang="en-US" sz="1050" dirty="0">
                <a:solidFill>
                  <a:prstClr val="black"/>
                </a:solidFill>
                <a:latin typeface="+mn-ea"/>
              </a:rPr>
              <a:t>引用</a:t>
            </a:r>
            <a:r>
              <a:rPr lang="ja-JP" altLang="en-US" sz="1050" dirty="0" smtClean="0">
                <a:solidFill>
                  <a:prstClr val="black"/>
                </a:solidFill>
                <a:latin typeface="+mn-ea"/>
              </a:rPr>
              <a:t>：国土交通省</a:t>
            </a:r>
            <a:r>
              <a:rPr lang="en-US" altLang="ja-JP" sz="1050" dirty="0" smtClean="0">
                <a:solidFill>
                  <a:prstClr val="black"/>
                </a:solidFill>
                <a:latin typeface="+mn-ea"/>
              </a:rPr>
              <a:t>HP</a:t>
            </a:r>
            <a:endParaRPr lang="ja-JP" altLang="en-US" sz="1050" dirty="0">
              <a:solidFill>
                <a:prstClr val="black"/>
              </a:solidFill>
              <a:latin typeface="+mn-ea"/>
            </a:endParaRPr>
          </a:p>
        </p:txBody>
      </p:sp>
      <p:sp>
        <p:nvSpPr>
          <p:cNvPr id="7" name="Rectangle 57"/>
          <p:cNvSpPr>
            <a:spLocks noChangeArrowheads="1"/>
          </p:cNvSpPr>
          <p:nvPr/>
        </p:nvSpPr>
        <p:spPr bwMode="auto">
          <a:xfrm>
            <a:off x="257519" y="562708"/>
            <a:ext cx="8586000" cy="715963"/>
          </a:xfrm>
          <a:prstGeom prst="rect">
            <a:avLst/>
          </a:prstGeom>
          <a:solidFill>
            <a:schemeClr val="bg1"/>
          </a:solidFill>
          <a:ln w="12700">
            <a:solidFill>
              <a:schemeClr val="tx1"/>
            </a:solidFill>
            <a:prstDash val="solid"/>
            <a:miter lim="800000"/>
            <a:headEnd/>
            <a:tailEnd/>
          </a:ln>
        </p:spPr>
        <p:txBody>
          <a:bodyPr wrap="square" anchor="ct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355600" indent="-355600" eaLnBrk="1" hangingPunct="1">
              <a:buFont typeface="Wingdings" pitchFamily="2" charset="2"/>
              <a:buNone/>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国土交通省の住宅宅地分科会において、令和</a:t>
            </a:r>
            <a:r>
              <a:rPr lang="en-US" altLang="ja-JP" sz="18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年度の新しい住生活基本計画（全国計画）の策定に向け、</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9</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月より検討が始まった。</a:t>
            </a:r>
            <a:endParaRPr lang="ja-JP" altLang="en-US" sz="1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0" name="図 9"/>
          <p:cNvPicPr>
            <a:picLocks noChangeAspect="1"/>
          </p:cNvPicPr>
          <p:nvPr/>
        </p:nvPicPr>
        <p:blipFill>
          <a:blip r:embed="rId3"/>
          <a:stretch>
            <a:fillRect/>
          </a:stretch>
        </p:blipFill>
        <p:spPr>
          <a:xfrm>
            <a:off x="35496" y="1484784"/>
            <a:ext cx="4533669" cy="4521958"/>
          </a:xfrm>
          <a:prstGeom prst="rect">
            <a:avLst/>
          </a:prstGeom>
        </p:spPr>
      </p:pic>
      <p:pic>
        <p:nvPicPr>
          <p:cNvPr id="12" name="図 11"/>
          <p:cNvPicPr>
            <a:picLocks noChangeAspect="1"/>
          </p:cNvPicPr>
          <p:nvPr/>
        </p:nvPicPr>
        <p:blipFill>
          <a:blip r:embed="rId4"/>
          <a:stretch>
            <a:fillRect/>
          </a:stretch>
        </p:blipFill>
        <p:spPr>
          <a:xfrm>
            <a:off x="4657369" y="1449780"/>
            <a:ext cx="749930" cy="239348"/>
          </a:xfrm>
          <a:prstGeom prst="rect">
            <a:avLst/>
          </a:prstGeom>
        </p:spPr>
      </p:pic>
      <p:pic>
        <p:nvPicPr>
          <p:cNvPr id="13" name="図 12"/>
          <p:cNvPicPr>
            <a:picLocks noChangeAspect="1"/>
          </p:cNvPicPr>
          <p:nvPr/>
        </p:nvPicPr>
        <p:blipFill>
          <a:blip r:embed="rId5"/>
          <a:stretch>
            <a:fillRect/>
          </a:stretch>
        </p:blipFill>
        <p:spPr>
          <a:xfrm>
            <a:off x="4644008" y="1786174"/>
            <a:ext cx="4499581" cy="2290898"/>
          </a:xfrm>
          <a:prstGeom prst="rect">
            <a:avLst/>
          </a:prstGeom>
        </p:spPr>
      </p:pic>
      <p:sp>
        <p:nvSpPr>
          <p:cNvPr id="16" name="正方形/長方形 15"/>
          <p:cNvSpPr/>
          <p:nvPr/>
        </p:nvSpPr>
        <p:spPr>
          <a:xfrm>
            <a:off x="7164288" y="44624"/>
            <a:ext cx="1872208" cy="2612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kumimoji="1" lang="en-US" altLang="ja-JP" sz="1400" dirty="0" smtClean="0">
                <a:solidFill>
                  <a:schemeClr val="tx1"/>
                </a:solidFill>
              </a:rPr>
              <a:t>4</a:t>
            </a:r>
            <a:r>
              <a:rPr kumimoji="1" lang="ja-JP" altLang="en-US" sz="1400" dirty="0" smtClean="0">
                <a:solidFill>
                  <a:schemeClr val="tx1"/>
                </a:solidFill>
              </a:rPr>
              <a:t>回部会</a:t>
            </a:r>
            <a:r>
              <a:rPr lang="ja-JP" altLang="en-US" sz="1400" dirty="0">
                <a:solidFill>
                  <a:schemeClr val="tx1"/>
                </a:solidFill>
              </a:rPr>
              <a:t>追加</a:t>
            </a:r>
            <a:r>
              <a:rPr kumimoji="1" lang="ja-JP" altLang="en-US" sz="1400" dirty="0" smtClean="0">
                <a:solidFill>
                  <a:schemeClr val="tx1"/>
                </a:solidFill>
              </a:rPr>
              <a:t>資料</a:t>
            </a:r>
            <a:endParaRPr kumimoji="1" lang="ja-JP" altLang="en-US" sz="1400" dirty="0">
              <a:solidFill>
                <a:schemeClr val="tx1"/>
              </a:solidFill>
            </a:endParaRPr>
          </a:p>
        </p:txBody>
      </p:sp>
    </p:spTree>
    <p:extLst>
      <p:ext uri="{BB962C8B-B14F-4D97-AF65-F5344CB8AC3E}">
        <p14:creationId xmlns:p14="http://schemas.microsoft.com/office/powerpoint/2010/main" val="310202629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56</a:t>
            </a:fld>
            <a:endParaRPr kumimoji="1" lang="en-US" altLang="ja-JP" sz="1200" dirty="0">
              <a:solidFill>
                <a:schemeClr val="tx1"/>
              </a:solidFill>
              <a:latin typeface="HGSｺﾞｼｯｸM" pitchFamily="50" charset="-128"/>
              <a:ea typeface="HGSｺﾞｼｯｸM" pitchFamily="50" charset="-128"/>
            </a:endParaRPr>
          </a:p>
        </p:txBody>
      </p:sp>
      <p:sp>
        <p:nvSpPr>
          <p:cNvPr id="11" name="Rectangle 20"/>
          <p:cNvSpPr>
            <a:spLocks noChangeArrowheads="1"/>
          </p:cNvSpPr>
          <p:nvPr/>
        </p:nvSpPr>
        <p:spPr bwMode="auto">
          <a:xfrm>
            <a:off x="0" y="-27384"/>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国における検討会等（近年の課題等）②</a:t>
            </a:r>
            <a:endPar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表 4"/>
          <p:cNvGraphicFramePr>
            <a:graphicFrameLocks noGrp="1"/>
          </p:cNvGraphicFramePr>
          <p:nvPr>
            <p:extLst>
              <p:ext uri="{D42A27DB-BD31-4B8C-83A1-F6EECF244321}">
                <p14:modId xmlns:p14="http://schemas.microsoft.com/office/powerpoint/2010/main" val="159878270"/>
              </p:ext>
            </p:extLst>
          </p:nvPr>
        </p:nvGraphicFramePr>
        <p:xfrm>
          <a:off x="257519" y="1528126"/>
          <a:ext cx="8586000" cy="4292011"/>
        </p:xfrm>
        <a:graphic>
          <a:graphicData uri="http://schemas.openxmlformats.org/drawingml/2006/table">
            <a:tbl>
              <a:tblPr firstRow="1" bandRow="1">
                <a:tableStyleId>{5C22544A-7EE6-4342-B048-85BDC9FD1C3A}</a:tableStyleId>
              </a:tblPr>
              <a:tblGrid>
                <a:gridCol w="583074">
                  <a:extLst>
                    <a:ext uri="{9D8B030D-6E8A-4147-A177-3AD203B41FA5}">
                      <a16:colId xmlns:a16="http://schemas.microsoft.com/office/drawing/2014/main" val="1582861773"/>
                    </a:ext>
                  </a:extLst>
                </a:gridCol>
                <a:gridCol w="2667642">
                  <a:extLst>
                    <a:ext uri="{9D8B030D-6E8A-4147-A177-3AD203B41FA5}">
                      <a16:colId xmlns:a16="http://schemas.microsoft.com/office/drawing/2014/main" val="1660654414"/>
                    </a:ext>
                  </a:extLst>
                </a:gridCol>
                <a:gridCol w="2667642">
                  <a:extLst>
                    <a:ext uri="{9D8B030D-6E8A-4147-A177-3AD203B41FA5}">
                      <a16:colId xmlns:a16="http://schemas.microsoft.com/office/drawing/2014/main" val="3348502784"/>
                    </a:ext>
                  </a:extLst>
                </a:gridCol>
                <a:gridCol w="2667642">
                  <a:extLst>
                    <a:ext uri="{9D8B030D-6E8A-4147-A177-3AD203B41FA5}">
                      <a16:colId xmlns:a16="http://schemas.microsoft.com/office/drawing/2014/main" val="81376861"/>
                    </a:ext>
                  </a:extLst>
                </a:gridCol>
              </a:tblGrid>
              <a:tr h="613303">
                <a:tc>
                  <a:txBody>
                    <a:bodyPr/>
                    <a:lstStyle/>
                    <a:p>
                      <a:endParaRPr kumimoji="1" lang="ja-JP" altLang="en-US" sz="1400" dirty="0">
                        <a:latin typeface="Meiryo UI" panose="020B0604030504040204" pitchFamily="50" charset="-128"/>
                        <a:ea typeface="Meiryo UI" panose="020B0604030504040204" pitchFamily="50" charset="-128"/>
                      </a:endParaRPr>
                    </a:p>
                  </a:txBody>
                  <a:tcPr marL="68145" marR="68145" marT="34072" marB="34072"/>
                </a:tc>
                <a:tc>
                  <a:txBody>
                    <a:bodyPr/>
                    <a:lstStyle/>
                    <a:p>
                      <a:r>
                        <a:rPr kumimoji="1" lang="ja-JP" altLang="en-US" sz="1600" dirty="0" smtClean="0">
                          <a:latin typeface="Meiryo UI" panose="020B0604030504040204" pitchFamily="50" charset="-128"/>
                          <a:ea typeface="Meiryo UI" panose="020B0604030504040204" pitchFamily="50" charset="-128"/>
                        </a:rPr>
                        <a:t>住宅・建築物のエネルギー消費性能の実態に関する研究会</a:t>
                      </a:r>
                      <a:endParaRPr kumimoji="1" lang="ja-JP" altLang="en-US" sz="1600" dirty="0">
                        <a:latin typeface="Meiryo UI" panose="020B0604030504040204" pitchFamily="50" charset="-128"/>
                        <a:ea typeface="Meiryo UI" panose="020B0604030504040204" pitchFamily="50" charset="-128"/>
                      </a:endParaRPr>
                    </a:p>
                  </a:txBody>
                  <a:tcPr marL="68145" marR="68145" marT="34072" marB="34072"/>
                </a:tc>
                <a:tc>
                  <a:txBody>
                    <a:bodyPr/>
                    <a:lstStyle/>
                    <a:p>
                      <a:r>
                        <a:rPr kumimoji="1" lang="ja-JP" altLang="en-US" sz="1600" dirty="0" smtClean="0">
                          <a:latin typeface="Meiryo UI" panose="020B0604030504040204" pitchFamily="50" charset="-128"/>
                          <a:ea typeface="Meiryo UI" panose="020B0604030504040204" pitchFamily="50" charset="-128"/>
                        </a:rPr>
                        <a:t>長期優良住宅制度のあり方に関する検討会</a:t>
                      </a:r>
                      <a:endParaRPr kumimoji="1" lang="ja-JP" altLang="en-US" sz="1600" dirty="0">
                        <a:latin typeface="Meiryo UI" panose="020B0604030504040204" pitchFamily="50" charset="-128"/>
                        <a:ea typeface="Meiryo UI" panose="020B0604030504040204" pitchFamily="50" charset="-128"/>
                      </a:endParaRPr>
                    </a:p>
                  </a:txBody>
                  <a:tcPr marL="68145" marR="68145" marT="34072" marB="34072"/>
                </a:tc>
                <a:tc>
                  <a:txBody>
                    <a:bodyPr/>
                    <a:lstStyle/>
                    <a:p>
                      <a:r>
                        <a:rPr kumimoji="1" lang="ja-JP" altLang="en-US" sz="1600" dirty="0" smtClean="0">
                          <a:latin typeface="Meiryo UI" panose="020B0604030504040204" pitchFamily="50" charset="-128"/>
                          <a:ea typeface="Meiryo UI" panose="020B0604030504040204" pitchFamily="50" charset="-128"/>
                        </a:rPr>
                        <a:t>福祉・住宅行政の連携強化のための連絡協議会</a:t>
                      </a:r>
                      <a:endParaRPr kumimoji="1" lang="ja-JP" altLang="en-US" sz="1600" dirty="0">
                        <a:latin typeface="Meiryo UI" panose="020B0604030504040204" pitchFamily="50" charset="-128"/>
                        <a:ea typeface="Meiryo UI" panose="020B0604030504040204" pitchFamily="50" charset="-128"/>
                      </a:endParaRPr>
                    </a:p>
                  </a:txBody>
                  <a:tcPr marL="68145" marR="68145" marT="34072" marB="34072"/>
                </a:tc>
                <a:extLst>
                  <a:ext uri="{0D108BD9-81ED-4DB2-BD59-A6C34878D82A}">
                    <a16:rowId xmlns:a16="http://schemas.microsoft.com/office/drawing/2014/main" val="409515171"/>
                  </a:ext>
                </a:extLst>
              </a:tr>
              <a:tr h="443904">
                <a:tc>
                  <a:txBody>
                    <a:bodyPr/>
                    <a:lstStyle/>
                    <a:p>
                      <a:pPr algn="ctr"/>
                      <a:r>
                        <a:rPr kumimoji="1" lang="ja-JP" altLang="en-US" sz="1600" dirty="0" smtClean="0">
                          <a:latin typeface="Meiryo UI" panose="020B0604030504040204" pitchFamily="50" charset="-128"/>
                          <a:ea typeface="Meiryo UI" panose="020B0604030504040204" pitchFamily="50" charset="-128"/>
                        </a:rPr>
                        <a:t>設置</a:t>
                      </a:r>
                      <a:endParaRPr kumimoji="1" lang="ja-JP" altLang="en-US" sz="1600" dirty="0">
                        <a:latin typeface="Meiryo UI" panose="020B0604030504040204" pitchFamily="50" charset="-128"/>
                        <a:ea typeface="Meiryo UI" panose="020B0604030504040204" pitchFamily="50" charset="-128"/>
                      </a:endParaRPr>
                    </a:p>
                  </a:txBody>
                  <a:tcPr marL="68145" marR="68145" marT="34072" marB="34072" vert="eaVert" anchor="ctr"/>
                </a:tc>
                <a:tc>
                  <a:txBody>
                    <a:bodyPr/>
                    <a:lstStyle/>
                    <a:p>
                      <a:r>
                        <a:rPr kumimoji="1" lang="en-US" altLang="ja-JP" sz="1600" dirty="0" smtClean="0">
                          <a:latin typeface="Meiryo UI" panose="020B0604030504040204" pitchFamily="50" charset="-128"/>
                          <a:ea typeface="Meiryo UI" panose="020B0604030504040204" pitchFamily="50" charset="-128"/>
                        </a:rPr>
                        <a:t>H29.9</a:t>
                      </a:r>
                      <a:endParaRPr kumimoji="1" lang="ja-JP" altLang="en-US" sz="1600" dirty="0">
                        <a:latin typeface="Meiryo UI" panose="020B0604030504040204" pitchFamily="50" charset="-128"/>
                        <a:ea typeface="Meiryo UI" panose="020B0604030504040204" pitchFamily="50" charset="-128"/>
                      </a:endParaRPr>
                    </a:p>
                  </a:txBody>
                  <a:tcPr marL="68145" marR="68145" marT="34072" marB="34072" anchor="ctr"/>
                </a:tc>
                <a:tc>
                  <a:txBody>
                    <a:bodyPr/>
                    <a:lstStyle/>
                    <a:p>
                      <a:r>
                        <a:rPr kumimoji="1" lang="en-US" altLang="ja-JP" sz="1600" dirty="0" smtClean="0">
                          <a:latin typeface="Meiryo UI" panose="020B0604030504040204" pitchFamily="50" charset="-128"/>
                          <a:ea typeface="Meiryo UI" panose="020B0604030504040204" pitchFamily="50" charset="-128"/>
                        </a:rPr>
                        <a:t>H30.11</a:t>
                      </a:r>
                      <a:endParaRPr kumimoji="1" lang="ja-JP" altLang="en-US" sz="1600" dirty="0">
                        <a:latin typeface="Meiryo UI" panose="020B0604030504040204" pitchFamily="50" charset="-128"/>
                        <a:ea typeface="Meiryo UI" panose="020B0604030504040204" pitchFamily="50" charset="-128"/>
                      </a:endParaRPr>
                    </a:p>
                  </a:txBody>
                  <a:tcPr marL="68145" marR="68145" marT="34072" marB="34072" anchor="ctr"/>
                </a:tc>
                <a:tc>
                  <a:txBody>
                    <a:bodyPr/>
                    <a:lstStyle/>
                    <a:p>
                      <a:r>
                        <a:rPr kumimoji="1" lang="en-US" altLang="ja-JP" sz="1600" dirty="0" smtClean="0">
                          <a:latin typeface="Meiryo UI" panose="020B0604030504040204" pitchFamily="50" charset="-128"/>
                          <a:ea typeface="Meiryo UI" panose="020B0604030504040204" pitchFamily="50" charset="-128"/>
                        </a:rPr>
                        <a:t>H28.12</a:t>
                      </a:r>
                      <a:endParaRPr kumimoji="1" lang="ja-JP" altLang="en-US" sz="1600" dirty="0">
                        <a:latin typeface="Meiryo UI" panose="020B0604030504040204" pitchFamily="50" charset="-128"/>
                        <a:ea typeface="Meiryo UI" panose="020B0604030504040204" pitchFamily="50" charset="-128"/>
                      </a:endParaRPr>
                    </a:p>
                  </a:txBody>
                  <a:tcPr marL="68145" marR="68145" marT="34072" marB="34072" anchor="ctr"/>
                </a:tc>
                <a:extLst>
                  <a:ext uri="{0D108BD9-81ED-4DB2-BD59-A6C34878D82A}">
                    <a16:rowId xmlns:a16="http://schemas.microsoft.com/office/drawing/2014/main" val="3109875087"/>
                  </a:ext>
                </a:extLst>
              </a:tr>
              <a:tr h="1340181">
                <a:tc>
                  <a:txBody>
                    <a:bodyPr/>
                    <a:lstStyle/>
                    <a:p>
                      <a:pPr algn="ctr"/>
                      <a:r>
                        <a:rPr kumimoji="1" lang="ja-JP" altLang="en-US" sz="1600" dirty="0" smtClean="0">
                          <a:latin typeface="Meiryo UI" panose="020B0604030504040204" pitchFamily="50" charset="-128"/>
                          <a:ea typeface="Meiryo UI" panose="020B0604030504040204" pitchFamily="50" charset="-128"/>
                        </a:rPr>
                        <a:t>目的</a:t>
                      </a:r>
                      <a:endParaRPr kumimoji="1" lang="ja-JP" altLang="en-US" sz="1600" dirty="0">
                        <a:latin typeface="Meiryo UI" panose="020B0604030504040204" pitchFamily="50" charset="-128"/>
                        <a:ea typeface="Meiryo UI" panose="020B0604030504040204" pitchFamily="50" charset="-128"/>
                      </a:endParaRPr>
                    </a:p>
                  </a:txBody>
                  <a:tcPr marL="68145" marR="68145" marT="34072" marB="34072" vert="eaVert" anchor="ctr"/>
                </a:tc>
                <a:tc>
                  <a:txBody>
                    <a:bodyPr/>
                    <a:lstStyle/>
                    <a:p>
                      <a:r>
                        <a:rPr kumimoji="1" lang="ja-JP" altLang="en-US" sz="1600" dirty="0" smtClean="0">
                          <a:latin typeface="Meiryo UI" panose="020B0604030504040204" pitchFamily="50" charset="-128"/>
                          <a:ea typeface="Meiryo UI" panose="020B0604030504040204" pitchFamily="50" charset="-128"/>
                        </a:rPr>
                        <a:t>住宅・建築物の省エネ性能に関する実態を把握・検証し、住宅・建築物の省エネ基準への適合率の更なる向上等に向けた課題を整理</a:t>
                      </a:r>
                      <a:endParaRPr kumimoji="1" lang="ja-JP" altLang="en-US" sz="1600" dirty="0">
                        <a:latin typeface="Meiryo UI" panose="020B0604030504040204" pitchFamily="50" charset="-128"/>
                        <a:ea typeface="Meiryo UI" panose="020B0604030504040204" pitchFamily="50" charset="-128"/>
                      </a:endParaRPr>
                    </a:p>
                  </a:txBody>
                  <a:tcPr marL="68145" marR="68145" marT="34072" marB="34072"/>
                </a:tc>
                <a:tc>
                  <a:txBody>
                    <a:bodyPr/>
                    <a:lstStyle/>
                    <a:p>
                      <a:r>
                        <a:rPr kumimoji="1" lang="ja-JP" altLang="en-US" sz="1600" dirty="0" smtClean="0">
                          <a:latin typeface="Meiryo UI" panose="020B0604030504040204" pitchFamily="50" charset="-128"/>
                          <a:ea typeface="Meiryo UI" panose="020B0604030504040204" pitchFamily="50" charset="-128"/>
                        </a:rPr>
                        <a:t>長期優良住宅制度に対する評価や課題を整理し、長期優良住宅のさらなる普及促進に向けた取組みの方向性について検討</a:t>
                      </a:r>
                      <a:endParaRPr kumimoji="1" lang="ja-JP" altLang="en-US" sz="1600" dirty="0">
                        <a:latin typeface="Meiryo UI" panose="020B0604030504040204" pitchFamily="50" charset="-128"/>
                        <a:ea typeface="Meiryo UI" panose="020B0604030504040204" pitchFamily="50" charset="-128"/>
                      </a:endParaRPr>
                    </a:p>
                  </a:txBody>
                  <a:tcPr marL="68145" marR="68145" marT="34072" marB="34072"/>
                </a:tc>
                <a:tc>
                  <a:txBody>
                    <a:bodyPr/>
                    <a:lstStyle/>
                    <a:p>
                      <a:r>
                        <a:rPr kumimoji="1" lang="ja-JP" altLang="en-US" sz="1600" dirty="0" smtClean="0">
                          <a:latin typeface="Meiryo UI" panose="020B0604030504040204" pitchFamily="50" charset="-128"/>
                          <a:ea typeface="Meiryo UI" panose="020B0604030504040204" pitchFamily="50" charset="-128"/>
                        </a:rPr>
                        <a:t>住宅確保要配慮者の住まいの確保や生活の安定、自立の促進に係るセーフティネット機能の強化に向けて、福祉行政と住宅行政のより一層の緊密な連携を図る</a:t>
                      </a:r>
                      <a:endParaRPr kumimoji="1" lang="ja-JP" altLang="en-US" sz="1600" dirty="0">
                        <a:latin typeface="Meiryo UI" panose="020B0604030504040204" pitchFamily="50" charset="-128"/>
                        <a:ea typeface="Meiryo UI" panose="020B0604030504040204" pitchFamily="50" charset="-128"/>
                      </a:endParaRPr>
                    </a:p>
                  </a:txBody>
                  <a:tcPr marL="68145" marR="68145" marT="34072" marB="34072"/>
                </a:tc>
                <a:extLst>
                  <a:ext uri="{0D108BD9-81ED-4DB2-BD59-A6C34878D82A}">
                    <a16:rowId xmlns:a16="http://schemas.microsoft.com/office/drawing/2014/main" val="3562136962"/>
                  </a:ext>
                </a:extLst>
              </a:tr>
              <a:tr h="1703620">
                <a:tc>
                  <a:txBody>
                    <a:bodyPr/>
                    <a:lstStyle/>
                    <a:p>
                      <a:pPr algn="ctr"/>
                      <a:r>
                        <a:rPr kumimoji="1" lang="ja-JP" altLang="en-US" sz="1600" dirty="0" smtClean="0">
                          <a:latin typeface="Meiryo UI" panose="020B0604030504040204" pitchFamily="50" charset="-128"/>
                          <a:ea typeface="Meiryo UI" panose="020B0604030504040204" pitchFamily="50" charset="-128"/>
                        </a:rPr>
                        <a:t>検討状況</a:t>
                      </a:r>
                      <a:endParaRPr kumimoji="1" lang="ja-JP" altLang="en-US" sz="1600" dirty="0">
                        <a:latin typeface="Meiryo UI" panose="020B0604030504040204" pitchFamily="50" charset="-128"/>
                        <a:ea typeface="Meiryo UI" panose="020B0604030504040204" pitchFamily="50" charset="-128"/>
                      </a:endParaRPr>
                    </a:p>
                  </a:txBody>
                  <a:tcPr marL="68145" marR="68145" marT="34072" marB="34072" vert="eaVert" anchor="ctr"/>
                </a:tc>
                <a:tc>
                  <a:txBody>
                    <a:bodyPr/>
                    <a:lstStyle/>
                    <a:p>
                      <a:r>
                        <a:rPr kumimoji="1" lang="ja-JP" altLang="en-US" sz="1600" dirty="0" smtClean="0">
                          <a:latin typeface="Meiryo UI" panose="020B0604030504040204" pitchFamily="50" charset="-128"/>
                          <a:ea typeface="Meiryo UI" panose="020B0604030504040204" pitchFamily="50" charset="-128"/>
                        </a:rPr>
                        <a:t>建築物省エネ法の施行状況、住宅・建築物の省エネ性能の実態や課題について、委員からの指摘事項を中間とりまとめ</a:t>
                      </a:r>
                      <a:endParaRPr kumimoji="1" lang="ja-JP" altLang="en-US" sz="1600" dirty="0">
                        <a:latin typeface="Meiryo UI" panose="020B0604030504040204" pitchFamily="50" charset="-128"/>
                        <a:ea typeface="Meiryo UI" panose="020B0604030504040204" pitchFamily="50" charset="-128"/>
                      </a:endParaRPr>
                    </a:p>
                  </a:txBody>
                  <a:tcPr marL="68145" marR="68145" marT="34072" marB="34072"/>
                </a:tc>
                <a:tc>
                  <a:txBody>
                    <a:bodyPr/>
                    <a:lstStyle/>
                    <a:p>
                      <a:r>
                        <a:rPr kumimoji="1" lang="ja-JP" altLang="en-US" sz="1600" dirty="0" smtClean="0">
                          <a:latin typeface="Meiryo UI" panose="020B0604030504040204" pitchFamily="50" charset="-128"/>
                          <a:ea typeface="Meiryo UI" panose="020B0604030504040204" pitchFamily="50" charset="-128"/>
                        </a:rPr>
                        <a:t>長期優良住宅制度に対する評価と課題に関するアンケートを実施して得られた課題を踏まえ、今後の方向性（住宅性能表示との一体的運用等）をとりまとめ中</a:t>
                      </a:r>
                      <a:endParaRPr kumimoji="1" lang="ja-JP" altLang="en-US" sz="1600" dirty="0">
                        <a:latin typeface="Meiryo UI" panose="020B0604030504040204" pitchFamily="50" charset="-128"/>
                        <a:ea typeface="Meiryo UI" panose="020B0604030504040204" pitchFamily="50" charset="-128"/>
                      </a:endParaRPr>
                    </a:p>
                  </a:txBody>
                  <a:tcPr marL="68145" marR="68145" marT="34072" marB="34072"/>
                </a:tc>
                <a:tc>
                  <a:txBody>
                    <a:bodyPr/>
                    <a:lstStyle/>
                    <a:p>
                      <a:r>
                        <a:rPr kumimoji="1" lang="ja-JP" altLang="en-US" sz="1600" dirty="0" smtClean="0">
                          <a:latin typeface="Meiryo UI" panose="020B0604030504040204" pitchFamily="50" charset="-128"/>
                          <a:ea typeface="Meiryo UI" panose="020B0604030504040204" pitchFamily="50" charset="-128"/>
                        </a:rPr>
                        <a:t>国土交通省と厚生労働省との間で、住宅確保要配慮者の居住安定確保に関する取組み状況について共有</a:t>
                      </a:r>
                      <a:endParaRPr kumimoji="1" lang="ja-JP" altLang="en-US" sz="1600" dirty="0">
                        <a:latin typeface="Meiryo UI" panose="020B0604030504040204" pitchFamily="50" charset="-128"/>
                        <a:ea typeface="Meiryo UI" panose="020B0604030504040204" pitchFamily="50" charset="-128"/>
                      </a:endParaRPr>
                    </a:p>
                  </a:txBody>
                  <a:tcPr marL="68145" marR="68145" marT="34072" marB="34072"/>
                </a:tc>
                <a:extLst>
                  <a:ext uri="{0D108BD9-81ED-4DB2-BD59-A6C34878D82A}">
                    <a16:rowId xmlns:a16="http://schemas.microsoft.com/office/drawing/2014/main" val="2792484662"/>
                  </a:ext>
                </a:extLst>
              </a:tr>
            </a:tbl>
          </a:graphicData>
        </a:graphic>
      </p:graphicFrame>
      <p:sp>
        <p:nvSpPr>
          <p:cNvPr id="6" name="テキスト ボックス 5"/>
          <p:cNvSpPr txBox="1"/>
          <p:nvPr/>
        </p:nvSpPr>
        <p:spPr>
          <a:xfrm>
            <a:off x="2759269" y="6479758"/>
            <a:ext cx="6222013" cy="261610"/>
          </a:xfrm>
          <a:prstGeom prst="rect">
            <a:avLst/>
          </a:prstGeom>
          <a:noFill/>
        </p:spPr>
        <p:txBody>
          <a:bodyPr wrap="square" rtlCol="0">
            <a:spAutoFit/>
          </a:bodyPr>
          <a:lstStyle/>
          <a:p>
            <a:pPr algn="r" fontAlgn="base">
              <a:spcBef>
                <a:spcPct val="50000"/>
              </a:spcBef>
              <a:spcAft>
                <a:spcPct val="0"/>
              </a:spcAft>
            </a:pPr>
            <a:r>
              <a:rPr lang="ja-JP" altLang="en-US" sz="1050" dirty="0" smtClean="0">
                <a:solidFill>
                  <a:prstClr val="black"/>
                </a:solidFill>
                <a:latin typeface="+mn-ea"/>
              </a:rPr>
              <a:t>資料：国土交通省</a:t>
            </a:r>
            <a:r>
              <a:rPr lang="en-US" altLang="ja-JP" sz="1050" dirty="0" smtClean="0">
                <a:solidFill>
                  <a:prstClr val="black"/>
                </a:solidFill>
                <a:latin typeface="+mn-ea"/>
              </a:rPr>
              <a:t>HP</a:t>
            </a:r>
            <a:r>
              <a:rPr lang="ja-JP" altLang="en-US" sz="1050" dirty="0" smtClean="0">
                <a:solidFill>
                  <a:prstClr val="black"/>
                </a:solidFill>
                <a:latin typeface="+mn-ea"/>
              </a:rPr>
              <a:t>より</a:t>
            </a:r>
            <a:r>
              <a:rPr lang="ja-JP" altLang="en-US" sz="1050" dirty="0">
                <a:solidFill>
                  <a:prstClr val="black"/>
                </a:solidFill>
                <a:latin typeface="+mn-ea"/>
              </a:rPr>
              <a:t>大阪府</a:t>
            </a:r>
            <a:r>
              <a:rPr lang="ja-JP" altLang="en-US" sz="1050" dirty="0" smtClean="0">
                <a:solidFill>
                  <a:prstClr val="black"/>
                </a:solidFill>
                <a:latin typeface="+mn-ea"/>
              </a:rPr>
              <a:t>作成</a:t>
            </a:r>
            <a:endParaRPr lang="ja-JP" altLang="en-US" sz="1050" dirty="0">
              <a:solidFill>
                <a:prstClr val="black"/>
              </a:solidFill>
              <a:latin typeface="+mn-ea"/>
            </a:endParaRPr>
          </a:p>
        </p:txBody>
      </p:sp>
      <p:sp>
        <p:nvSpPr>
          <p:cNvPr id="7" name="Rectangle 57"/>
          <p:cNvSpPr>
            <a:spLocks noChangeArrowheads="1"/>
          </p:cNvSpPr>
          <p:nvPr/>
        </p:nvSpPr>
        <p:spPr bwMode="auto">
          <a:xfrm>
            <a:off x="257519" y="562708"/>
            <a:ext cx="8586000" cy="715963"/>
          </a:xfrm>
          <a:prstGeom prst="rect">
            <a:avLst/>
          </a:prstGeom>
          <a:solidFill>
            <a:schemeClr val="bg1"/>
          </a:solidFill>
          <a:ln w="12700">
            <a:solidFill>
              <a:schemeClr val="tx1"/>
            </a:solidFill>
            <a:prstDash val="solid"/>
            <a:miter lim="800000"/>
            <a:headEnd/>
            <a:tailEnd/>
          </a:ln>
        </p:spPr>
        <p:txBody>
          <a:bodyPr wrap="square" anchor="ctr"/>
          <a:lstStyle>
            <a:lvl1pPr algn="l"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algn="l"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algn="l"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algn="l"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355600" indent="-355600" eaLnBrk="1" hangingPunct="1">
              <a:buFont typeface="Wingdings" pitchFamily="2" charset="2"/>
              <a:buNone/>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　近年の課題等に対応して、国土交通省において、検討会等により議論が進められている。</a:t>
            </a:r>
            <a:endParaRPr lang="ja-JP" altLang="en-US" sz="1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7243725" y="44624"/>
            <a:ext cx="1792771" cy="2649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kumimoji="1" lang="en-US" altLang="ja-JP" sz="1400" dirty="0" smtClean="0">
                <a:solidFill>
                  <a:schemeClr val="tx1"/>
                </a:solidFill>
              </a:rPr>
              <a:t>3</a:t>
            </a:r>
            <a:r>
              <a:rPr kumimoji="1" lang="ja-JP" altLang="en-US" sz="1400" dirty="0" smtClean="0">
                <a:solidFill>
                  <a:schemeClr val="tx1"/>
                </a:solidFill>
              </a:rPr>
              <a:t>回部会資料更新</a:t>
            </a:r>
            <a:endParaRPr kumimoji="1" lang="ja-JP" altLang="en-US" sz="1400" dirty="0">
              <a:solidFill>
                <a:schemeClr val="tx1"/>
              </a:solidFill>
            </a:endParaRPr>
          </a:p>
        </p:txBody>
      </p:sp>
    </p:spTree>
    <p:extLst>
      <p:ext uri="{BB962C8B-B14F-4D97-AF65-F5344CB8AC3E}">
        <p14:creationId xmlns:p14="http://schemas.microsoft.com/office/powerpoint/2010/main" val="12135041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Rectangle 79"/>
          <p:cNvSpPr>
            <a:spLocks noChangeArrowheads="1"/>
          </p:cNvSpPr>
          <p:nvPr/>
        </p:nvSpPr>
        <p:spPr bwMode="auto">
          <a:xfrm>
            <a:off x="8818564" y="6673850"/>
            <a:ext cx="32543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4BAD665A-AF1B-43EC-8DED-B94A1BD886CB}"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57</a:t>
            </a:fld>
            <a:endParaRPr kumimoji="1" lang="en-US" altLang="ja-JP" sz="1200" dirty="0">
              <a:solidFill>
                <a:schemeClr val="tx1"/>
              </a:solidFill>
              <a:latin typeface="HGSｺﾞｼｯｸM" pitchFamily="50" charset="-128"/>
              <a:ea typeface="HGSｺﾞｼｯｸM" pitchFamily="50" charset="-128"/>
            </a:endParaRPr>
          </a:p>
        </p:txBody>
      </p:sp>
      <p:sp>
        <p:nvSpPr>
          <p:cNvPr id="11" name="Rectangle 20"/>
          <p:cNvSpPr>
            <a:spLocks noChangeArrowheads="1"/>
          </p:cNvSpPr>
          <p:nvPr/>
        </p:nvSpPr>
        <p:spPr bwMode="auto">
          <a:xfrm>
            <a:off x="0" y="-27384"/>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国における検討会等（近年の課題等）③</a:t>
            </a:r>
            <a:endPar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表 4"/>
          <p:cNvGraphicFramePr>
            <a:graphicFrameLocks noGrp="1"/>
          </p:cNvGraphicFramePr>
          <p:nvPr>
            <p:extLst>
              <p:ext uri="{D42A27DB-BD31-4B8C-83A1-F6EECF244321}">
                <p14:modId xmlns:p14="http://schemas.microsoft.com/office/powerpoint/2010/main" val="2036395896"/>
              </p:ext>
            </p:extLst>
          </p:nvPr>
        </p:nvGraphicFramePr>
        <p:xfrm>
          <a:off x="360485" y="1124744"/>
          <a:ext cx="8423029" cy="4464496"/>
        </p:xfrm>
        <a:graphic>
          <a:graphicData uri="http://schemas.openxmlformats.org/drawingml/2006/table">
            <a:tbl>
              <a:tblPr firstRow="1" bandRow="1">
                <a:tableStyleId>{5C22544A-7EE6-4342-B048-85BDC9FD1C3A}</a:tableStyleId>
              </a:tblPr>
              <a:tblGrid>
                <a:gridCol w="465868">
                  <a:extLst>
                    <a:ext uri="{9D8B030D-6E8A-4147-A177-3AD203B41FA5}">
                      <a16:colId xmlns:a16="http://schemas.microsoft.com/office/drawing/2014/main" val="1582861773"/>
                    </a:ext>
                  </a:extLst>
                </a:gridCol>
                <a:gridCol w="2557168">
                  <a:extLst>
                    <a:ext uri="{9D8B030D-6E8A-4147-A177-3AD203B41FA5}">
                      <a16:colId xmlns:a16="http://schemas.microsoft.com/office/drawing/2014/main" val="357008894"/>
                    </a:ext>
                  </a:extLst>
                </a:gridCol>
                <a:gridCol w="2557168">
                  <a:extLst>
                    <a:ext uri="{9D8B030D-6E8A-4147-A177-3AD203B41FA5}">
                      <a16:colId xmlns:a16="http://schemas.microsoft.com/office/drawing/2014/main" val="3662246121"/>
                    </a:ext>
                  </a:extLst>
                </a:gridCol>
                <a:gridCol w="2842825">
                  <a:extLst>
                    <a:ext uri="{9D8B030D-6E8A-4147-A177-3AD203B41FA5}">
                      <a16:colId xmlns:a16="http://schemas.microsoft.com/office/drawing/2014/main" val="1660654414"/>
                    </a:ext>
                  </a:extLst>
                </a:gridCol>
              </a:tblGrid>
              <a:tr h="613303">
                <a:tc>
                  <a:txBody>
                    <a:bodyPr/>
                    <a:lstStyle/>
                    <a:p>
                      <a:endParaRPr kumimoji="1" lang="ja-JP" altLang="en-US" sz="1400" dirty="0">
                        <a:latin typeface="Meiryo UI" panose="020B0604030504040204" pitchFamily="50" charset="-128"/>
                        <a:ea typeface="Meiryo UI" panose="020B0604030504040204" pitchFamily="50" charset="-128"/>
                      </a:endParaRPr>
                    </a:p>
                  </a:txBody>
                  <a:tcPr marL="68145" marR="68145" marT="34072" marB="34072"/>
                </a:tc>
                <a:tc>
                  <a:txBody>
                    <a:bodyPr/>
                    <a:lstStyle/>
                    <a:p>
                      <a:r>
                        <a:rPr kumimoji="1" lang="ja-JP" altLang="en-US" sz="1600" dirty="0" smtClean="0">
                          <a:latin typeface="Meiryo UI" panose="020B0604030504040204" pitchFamily="50" charset="-128"/>
                          <a:ea typeface="Meiryo UI" panose="020B0604030504040204" pitchFamily="50" charset="-128"/>
                        </a:rPr>
                        <a:t>サービス付き高齢者向け住宅に関する懇談会</a:t>
                      </a:r>
                      <a:endParaRPr kumimoji="1" lang="ja-JP" altLang="en-US" sz="1600" dirty="0">
                        <a:latin typeface="Meiryo UI" panose="020B0604030504040204" pitchFamily="50" charset="-128"/>
                        <a:ea typeface="Meiryo UI" panose="020B0604030504040204" pitchFamily="50" charset="-128"/>
                      </a:endParaRPr>
                    </a:p>
                  </a:txBody>
                  <a:tcPr marL="68145" marR="68145" marT="34072" marB="34072"/>
                </a:tc>
                <a:tc>
                  <a:txBody>
                    <a:bodyPr/>
                    <a:lstStyle/>
                    <a:p>
                      <a:r>
                        <a:rPr kumimoji="1" lang="ja-JP" altLang="en-US" sz="1600" dirty="0" smtClean="0">
                          <a:latin typeface="Meiryo UI" panose="020B0604030504040204" pitchFamily="50" charset="-128"/>
                          <a:ea typeface="Meiryo UI" panose="020B0604030504040204" pitchFamily="50" charset="-128"/>
                        </a:rPr>
                        <a:t>マンション政策小委員会</a:t>
                      </a:r>
                      <a:endParaRPr kumimoji="1" lang="ja-JP" altLang="en-US" sz="1600" dirty="0">
                        <a:latin typeface="Meiryo UI" panose="020B0604030504040204" pitchFamily="50" charset="-128"/>
                        <a:ea typeface="Meiryo UI" panose="020B0604030504040204" pitchFamily="50" charset="-128"/>
                      </a:endParaRPr>
                    </a:p>
                  </a:txBody>
                  <a:tcPr marL="68145" marR="68145" marT="34072" marB="34072"/>
                </a:tc>
                <a:tc>
                  <a:txBody>
                    <a:bodyPr/>
                    <a:lstStyle/>
                    <a:p>
                      <a:r>
                        <a:rPr kumimoji="1" lang="ja-JP" altLang="en-US" sz="1600" dirty="0" smtClean="0">
                          <a:latin typeface="Meiryo UI" panose="020B0604030504040204" pitchFamily="50" charset="-128"/>
                          <a:ea typeface="Meiryo UI" panose="020B0604030504040204" pitchFamily="50" charset="-128"/>
                        </a:rPr>
                        <a:t>建築物における電気設備の浸水対策のあり方に関する検討会</a:t>
                      </a:r>
                      <a:endParaRPr kumimoji="1" lang="ja-JP" altLang="en-US" sz="1600" dirty="0">
                        <a:latin typeface="Meiryo UI" panose="020B0604030504040204" pitchFamily="50" charset="-128"/>
                        <a:ea typeface="Meiryo UI" panose="020B0604030504040204" pitchFamily="50" charset="-128"/>
                      </a:endParaRPr>
                    </a:p>
                  </a:txBody>
                  <a:tcPr marL="68145" marR="68145" marT="34072" marB="34072"/>
                </a:tc>
                <a:extLst>
                  <a:ext uri="{0D108BD9-81ED-4DB2-BD59-A6C34878D82A}">
                    <a16:rowId xmlns:a16="http://schemas.microsoft.com/office/drawing/2014/main" val="409515171"/>
                  </a:ext>
                </a:extLst>
              </a:tr>
              <a:tr h="443904">
                <a:tc>
                  <a:txBody>
                    <a:bodyPr/>
                    <a:lstStyle/>
                    <a:p>
                      <a:pPr algn="ctr"/>
                      <a:r>
                        <a:rPr kumimoji="1" lang="ja-JP" altLang="en-US" sz="1600" dirty="0" smtClean="0">
                          <a:latin typeface="Meiryo UI" panose="020B0604030504040204" pitchFamily="50" charset="-128"/>
                          <a:ea typeface="Meiryo UI" panose="020B0604030504040204" pitchFamily="50" charset="-128"/>
                        </a:rPr>
                        <a:t>設置</a:t>
                      </a:r>
                      <a:endParaRPr kumimoji="1" lang="ja-JP" altLang="en-US" sz="1600" dirty="0">
                        <a:latin typeface="Meiryo UI" panose="020B0604030504040204" pitchFamily="50" charset="-128"/>
                        <a:ea typeface="Meiryo UI" panose="020B0604030504040204" pitchFamily="50" charset="-128"/>
                      </a:endParaRPr>
                    </a:p>
                  </a:txBody>
                  <a:tcPr marL="68145" marR="68145" marT="34072" marB="34072" vert="eaVert" anchor="ctr"/>
                </a:tc>
                <a:tc>
                  <a:txBody>
                    <a:bodyPr/>
                    <a:lstStyle/>
                    <a:p>
                      <a:r>
                        <a:rPr kumimoji="1" lang="en-US" altLang="ja-JP" sz="1600" dirty="0" smtClean="0">
                          <a:latin typeface="Meiryo UI" panose="020B0604030504040204" pitchFamily="50" charset="-128"/>
                          <a:ea typeface="Meiryo UI" panose="020B0604030504040204" pitchFamily="50" charset="-128"/>
                        </a:rPr>
                        <a:t>H30.1</a:t>
                      </a:r>
                      <a:endParaRPr kumimoji="1" lang="ja-JP" altLang="en-US" sz="1600" dirty="0">
                        <a:latin typeface="Meiryo UI" panose="020B0604030504040204" pitchFamily="50" charset="-128"/>
                        <a:ea typeface="Meiryo UI" panose="020B0604030504040204" pitchFamily="50" charset="-128"/>
                      </a:endParaRPr>
                    </a:p>
                  </a:txBody>
                  <a:tcPr marL="68145" marR="68145" marT="34072" marB="34072" anchor="ctr"/>
                </a:tc>
                <a:tc>
                  <a:txBody>
                    <a:bodyPr/>
                    <a:lstStyle/>
                    <a:p>
                      <a:r>
                        <a:rPr kumimoji="1" lang="en-US" altLang="ja-JP" sz="1600" dirty="0" smtClean="0">
                          <a:latin typeface="Meiryo UI" panose="020B0604030504040204" pitchFamily="50" charset="-128"/>
                          <a:ea typeface="Meiryo UI" panose="020B0604030504040204" pitchFamily="50" charset="-128"/>
                        </a:rPr>
                        <a:t>R1.10</a:t>
                      </a:r>
                      <a:endParaRPr kumimoji="1" lang="ja-JP" altLang="en-US" sz="1600" dirty="0">
                        <a:latin typeface="Meiryo UI" panose="020B0604030504040204" pitchFamily="50" charset="-128"/>
                        <a:ea typeface="Meiryo UI" panose="020B0604030504040204" pitchFamily="50" charset="-128"/>
                      </a:endParaRPr>
                    </a:p>
                  </a:txBody>
                  <a:tcPr marL="68145" marR="68145" marT="34072" marB="34072" anchor="ctr"/>
                </a:tc>
                <a:tc>
                  <a:txBody>
                    <a:bodyPr/>
                    <a:lstStyle/>
                    <a:p>
                      <a:r>
                        <a:rPr kumimoji="1" lang="en-US" altLang="ja-JP" sz="1600" dirty="0" smtClean="0">
                          <a:latin typeface="Meiryo UI" panose="020B0604030504040204" pitchFamily="50" charset="-128"/>
                          <a:ea typeface="Meiryo UI" panose="020B0604030504040204" pitchFamily="50" charset="-128"/>
                        </a:rPr>
                        <a:t>R1.11</a:t>
                      </a:r>
                      <a:endParaRPr kumimoji="1" lang="ja-JP" altLang="en-US" sz="1600" dirty="0">
                        <a:latin typeface="Meiryo UI" panose="020B0604030504040204" pitchFamily="50" charset="-128"/>
                        <a:ea typeface="Meiryo UI" panose="020B0604030504040204" pitchFamily="50" charset="-128"/>
                      </a:endParaRPr>
                    </a:p>
                  </a:txBody>
                  <a:tcPr marL="68145" marR="68145" marT="34072" marB="34072" anchor="ctr"/>
                </a:tc>
                <a:extLst>
                  <a:ext uri="{0D108BD9-81ED-4DB2-BD59-A6C34878D82A}">
                    <a16:rowId xmlns:a16="http://schemas.microsoft.com/office/drawing/2014/main" val="3109875087"/>
                  </a:ext>
                </a:extLst>
              </a:tr>
              <a:tr h="1340181">
                <a:tc>
                  <a:txBody>
                    <a:bodyPr/>
                    <a:lstStyle/>
                    <a:p>
                      <a:pPr algn="ctr"/>
                      <a:r>
                        <a:rPr kumimoji="1" lang="ja-JP" altLang="en-US" sz="1600" dirty="0" smtClean="0">
                          <a:latin typeface="Meiryo UI" panose="020B0604030504040204" pitchFamily="50" charset="-128"/>
                          <a:ea typeface="Meiryo UI" panose="020B0604030504040204" pitchFamily="50" charset="-128"/>
                        </a:rPr>
                        <a:t>目的</a:t>
                      </a:r>
                      <a:endParaRPr kumimoji="1" lang="ja-JP" altLang="en-US" sz="1600" dirty="0">
                        <a:latin typeface="Meiryo UI" panose="020B0604030504040204" pitchFamily="50" charset="-128"/>
                        <a:ea typeface="Meiryo UI" panose="020B0604030504040204" pitchFamily="50" charset="-128"/>
                      </a:endParaRPr>
                    </a:p>
                  </a:txBody>
                  <a:tcPr marL="68145" marR="68145" marT="34072" marB="34072" vert="eaVert" anchor="ctr"/>
                </a:tc>
                <a:tc>
                  <a:txBody>
                    <a:bodyPr/>
                    <a:lstStyle/>
                    <a:p>
                      <a:r>
                        <a:rPr kumimoji="1" lang="ja-JP" altLang="en-US" sz="1600" dirty="0" smtClean="0">
                          <a:latin typeface="Meiryo UI" panose="020B0604030504040204" pitchFamily="50" charset="-128"/>
                          <a:ea typeface="Meiryo UI" panose="020B0604030504040204" pitchFamily="50" charset="-128"/>
                        </a:rPr>
                        <a:t>制度創設から７年が経過し、多様なニーズに応じたサービス提供のあり方や地域コミュニティの連携について検討</a:t>
                      </a:r>
                      <a:endParaRPr kumimoji="1" lang="ja-JP" altLang="en-US" sz="1600" dirty="0">
                        <a:latin typeface="Meiryo UI" panose="020B0604030504040204" pitchFamily="50" charset="-128"/>
                        <a:ea typeface="Meiryo UI" panose="020B0604030504040204" pitchFamily="50" charset="-128"/>
                      </a:endParaRPr>
                    </a:p>
                  </a:txBody>
                  <a:tcPr marL="68145" marR="68145" marT="34072" marB="34072"/>
                </a:tc>
                <a:tc>
                  <a:txBody>
                    <a:bodyPr/>
                    <a:lstStyle/>
                    <a:p>
                      <a:r>
                        <a:rPr kumimoji="1" lang="ja-JP" altLang="en-US" sz="1600" dirty="0" smtClean="0">
                          <a:latin typeface="Meiryo UI" panose="020B0604030504040204" pitchFamily="50" charset="-128"/>
                          <a:ea typeface="Meiryo UI" panose="020B0604030504040204" pitchFamily="50" charset="-128"/>
                        </a:rPr>
                        <a:t>マンションの維持管理の適正化や再生の円滑化に向けた取組みの強化等、ストック時代における新たなマンション政策のあり方を検討</a:t>
                      </a:r>
                      <a:endParaRPr kumimoji="1" lang="ja-JP" altLang="en-US" sz="1600" dirty="0">
                        <a:latin typeface="Meiryo UI" panose="020B0604030504040204" pitchFamily="50" charset="-128"/>
                        <a:ea typeface="Meiryo UI" panose="020B0604030504040204" pitchFamily="50" charset="-128"/>
                      </a:endParaRPr>
                    </a:p>
                  </a:txBody>
                  <a:tcPr marL="68145" marR="68145" marT="34072" marB="34072"/>
                </a:tc>
                <a:tc>
                  <a:txBody>
                    <a:bodyPr/>
                    <a:lstStyle/>
                    <a:p>
                      <a:r>
                        <a:rPr kumimoji="1" lang="ja-JP" altLang="en-US" sz="1600" dirty="0" smtClean="0">
                          <a:latin typeface="Meiryo UI" panose="020B0604030504040204" pitchFamily="50" charset="-128"/>
                          <a:ea typeface="Meiryo UI" panose="020B0604030504040204" pitchFamily="50" charset="-128"/>
                        </a:rPr>
                        <a:t>建築物における電気設備の浸水対策のあり方や具体的事例について収集整理し、ガイドラインとして取りまとめ、関連業界に対して広く注意喚起を行う</a:t>
                      </a:r>
                      <a:endParaRPr kumimoji="1" lang="ja-JP" altLang="en-US" sz="1600" dirty="0">
                        <a:latin typeface="Meiryo UI" panose="020B0604030504040204" pitchFamily="50" charset="-128"/>
                        <a:ea typeface="Meiryo UI" panose="020B0604030504040204" pitchFamily="50" charset="-128"/>
                      </a:endParaRPr>
                    </a:p>
                  </a:txBody>
                  <a:tcPr marL="68145" marR="68145" marT="34072" marB="34072"/>
                </a:tc>
                <a:extLst>
                  <a:ext uri="{0D108BD9-81ED-4DB2-BD59-A6C34878D82A}">
                    <a16:rowId xmlns:a16="http://schemas.microsoft.com/office/drawing/2014/main" val="3562136962"/>
                  </a:ext>
                </a:extLst>
              </a:tr>
              <a:tr h="2067108">
                <a:tc>
                  <a:txBody>
                    <a:bodyPr/>
                    <a:lstStyle/>
                    <a:p>
                      <a:pPr algn="ctr"/>
                      <a:r>
                        <a:rPr kumimoji="1" lang="ja-JP" altLang="en-US" sz="1600" dirty="0" smtClean="0">
                          <a:latin typeface="Meiryo UI" panose="020B0604030504040204" pitchFamily="50" charset="-128"/>
                          <a:ea typeface="Meiryo UI" panose="020B0604030504040204" pitchFamily="50" charset="-128"/>
                        </a:rPr>
                        <a:t>検討状況</a:t>
                      </a:r>
                      <a:endParaRPr kumimoji="1" lang="ja-JP" altLang="en-US" sz="1600" dirty="0">
                        <a:latin typeface="Meiryo UI" panose="020B0604030504040204" pitchFamily="50" charset="-128"/>
                        <a:ea typeface="Meiryo UI" panose="020B0604030504040204" pitchFamily="50" charset="-128"/>
                      </a:endParaRPr>
                    </a:p>
                  </a:txBody>
                  <a:tcPr marL="68145" marR="68145" marT="34072" marB="34072" vert="eaVert" anchor="ctr"/>
                </a:tc>
                <a:tc>
                  <a:txBody>
                    <a:bodyPr/>
                    <a:lstStyle/>
                    <a:p>
                      <a:r>
                        <a:rPr kumimoji="1" lang="ja-JP" altLang="en-US" sz="1600" dirty="0" smtClean="0">
                          <a:latin typeface="Meiryo UI" panose="020B0604030504040204" pitchFamily="50" charset="-128"/>
                          <a:ea typeface="Meiryo UI" panose="020B0604030504040204" pitchFamily="50" charset="-128"/>
                        </a:rPr>
                        <a:t>サービス付き高齢者向け住宅の課題と今後の方向性について整理</a:t>
                      </a:r>
                      <a:endParaRPr kumimoji="1" lang="ja-JP" altLang="en-US" sz="1600" dirty="0">
                        <a:latin typeface="Meiryo UI" panose="020B0604030504040204" pitchFamily="50" charset="-128"/>
                        <a:ea typeface="Meiryo UI" panose="020B0604030504040204" pitchFamily="50" charset="-128"/>
                      </a:endParaRPr>
                    </a:p>
                  </a:txBody>
                  <a:tcPr marL="68145" marR="68145" marT="34072" marB="34072"/>
                </a:tc>
                <a:tc>
                  <a:txBody>
                    <a:bodyPr/>
                    <a:lstStyle/>
                    <a:p>
                      <a:r>
                        <a:rPr kumimoji="1" lang="ja-JP" altLang="en-US" sz="1600" dirty="0" smtClean="0">
                          <a:latin typeface="Meiryo UI" panose="020B0604030504040204" pitchFamily="50" charset="-128"/>
                          <a:ea typeface="Meiryo UI" panose="020B0604030504040204" pitchFamily="50" charset="-128"/>
                        </a:rPr>
                        <a:t>マンション政策の現状と課題や関係団体の取組紹介を実施</a:t>
                      </a:r>
                      <a:endParaRPr kumimoji="1" lang="en-US" altLang="ja-JP" sz="1600" dirty="0" smtClean="0">
                        <a:latin typeface="Meiryo UI" panose="020B0604030504040204" pitchFamily="50" charset="-128"/>
                        <a:ea typeface="Meiryo UI" panose="020B0604030504040204" pitchFamily="50" charset="-128"/>
                      </a:endParaRPr>
                    </a:p>
                    <a:p>
                      <a:r>
                        <a:rPr kumimoji="1" lang="en-US" altLang="ja-JP" sz="1600" dirty="0" smtClean="0">
                          <a:latin typeface="Meiryo UI" panose="020B0604030504040204" pitchFamily="50" charset="-128"/>
                          <a:ea typeface="Meiryo UI" panose="020B0604030504040204" pitchFamily="50" charset="-128"/>
                        </a:rPr>
                        <a:t>R2.1</a:t>
                      </a:r>
                      <a:r>
                        <a:rPr kumimoji="1" lang="ja-JP" altLang="en-US" sz="1600" dirty="0" smtClean="0">
                          <a:latin typeface="Meiryo UI" panose="020B0604030504040204" pitchFamily="50" charset="-128"/>
                          <a:ea typeface="Meiryo UI" panose="020B0604030504040204" pitchFamily="50" charset="-128"/>
                        </a:rPr>
                        <a:t>に管理適正化や事業対象の拡充等についてとりまとめ予定</a:t>
                      </a:r>
                      <a:endParaRPr kumimoji="1" lang="en-US" altLang="ja-JP" sz="1600" dirty="0" smtClean="0">
                        <a:latin typeface="Meiryo UI" panose="020B0604030504040204" pitchFamily="50" charset="-128"/>
                        <a:ea typeface="Meiryo UI" panose="020B0604030504040204" pitchFamily="50" charset="-128"/>
                      </a:endParaRPr>
                    </a:p>
                  </a:txBody>
                  <a:tcPr marL="68145" marR="68145" marT="34072" marB="34072"/>
                </a:tc>
                <a:tc>
                  <a:txBody>
                    <a:bodyPr/>
                    <a:lstStyle/>
                    <a:p>
                      <a:r>
                        <a:rPr kumimoji="1" lang="ja-JP" altLang="en-US" sz="1600" dirty="0" smtClean="0">
                          <a:latin typeface="Meiryo UI" panose="020B0604030504040204" pitchFamily="50" charset="-128"/>
                          <a:ea typeface="Meiryo UI" panose="020B0604030504040204" pitchFamily="50" charset="-128"/>
                        </a:rPr>
                        <a:t>検討の趣旨、進め方について議論、ガイドライン骨子について検討中</a:t>
                      </a:r>
                      <a:endParaRPr kumimoji="1" lang="en-US" altLang="ja-JP" sz="1600" dirty="0" smtClean="0">
                        <a:latin typeface="Meiryo UI" panose="020B0604030504040204" pitchFamily="50" charset="-128"/>
                        <a:ea typeface="Meiryo UI" panose="020B0604030504040204" pitchFamily="50" charset="-128"/>
                      </a:endParaRPr>
                    </a:p>
                    <a:p>
                      <a:r>
                        <a:rPr kumimoji="1" lang="ja-JP" altLang="en-US" sz="1600" dirty="0" smtClean="0">
                          <a:latin typeface="Meiryo UI" panose="020B0604030504040204" pitchFamily="50" charset="-128"/>
                          <a:ea typeface="Meiryo UI" panose="020B0604030504040204" pitchFamily="50" charset="-128"/>
                        </a:rPr>
                        <a:t>年度内にガイドラインのとりまとめを予定</a:t>
                      </a:r>
                      <a:endParaRPr kumimoji="1" lang="en-US" altLang="ja-JP" sz="1600" dirty="0" smtClean="0">
                        <a:latin typeface="Meiryo UI" panose="020B0604030504040204" pitchFamily="50" charset="-128"/>
                        <a:ea typeface="Meiryo UI" panose="020B0604030504040204" pitchFamily="50" charset="-128"/>
                      </a:endParaRPr>
                    </a:p>
                  </a:txBody>
                  <a:tcPr marL="68145" marR="68145" marT="34072" marB="34072"/>
                </a:tc>
                <a:extLst>
                  <a:ext uri="{0D108BD9-81ED-4DB2-BD59-A6C34878D82A}">
                    <a16:rowId xmlns:a16="http://schemas.microsoft.com/office/drawing/2014/main" val="2792484662"/>
                  </a:ext>
                </a:extLst>
              </a:tr>
            </a:tbl>
          </a:graphicData>
        </a:graphic>
      </p:graphicFrame>
      <p:sp>
        <p:nvSpPr>
          <p:cNvPr id="6" name="テキスト ボックス 5"/>
          <p:cNvSpPr txBox="1"/>
          <p:nvPr/>
        </p:nvSpPr>
        <p:spPr>
          <a:xfrm>
            <a:off x="4858124" y="5766512"/>
            <a:ext cx="3960440" cy="261610"/>
          </a:xfrm>
          <a:prstGeom prst="rect">
            <a:avLst/>
          </a:prstGeom>
          <a:noFill/>
        </p:spPr>
        <p:txBody>
          <a:bodyPr wrap="square" rtlCol="0">
            <a:spAutoFit/>
          </a:bodyPr>
          <a:lstStyle/>
          <a:p>
            <a:pPr algn="r" fontAlgn="base">
              <a:spcBef>
                <a:spcPct val="50000"/>
              </a:spcBef>
              <a:spcAft>
                <a:spcPct val="0"/>
              </a:spcAft>
            </a:pPr>
            <a:r>
              <a:rPr lang="ja-JP" altLang="en-US" sz="1050" dirty="0" smtClean="0">
                <a:solidFill>
                  <a:prstClr val="black"/>
                </a:solidFill>
                <a:latin typeface="+mn-ea"/>
              </a:rPr>
              <a:t>資料：国土交通省</a:t>
            </a:r>
            <a:r>
              <a:rPr lang="en-US" altLang="ja-JP" sz="1050" dirty="0" smtClean="0">
                <a:solidFill>
                  <a:prstClr val="black"/>
                </a:solidFill>
                <a:latin typeface="+mn-ea"/>
              </a:rPr>
              <a:t>HP</a:t>
            </a:r>
            <a:r>
              <a:rPr lang="ja-JP" altLang="en-US" sz="1050" dirty="0" smtClean="0">
                <a:solidFill>
                  <a:prstClr val="black"/>
                </a:solidFill>
                <a:latin typeface="+mn-ea"/>
              </a:rPr>
              <a:t>より</a:t>
            </a:r>
            <a:r>
              <a:rPr lang="ja-JP" altLang="en-US" sz="1050" dirty="0">
                <a:solidFill>
                  <a:prstClr val="black"/>
                </a:solidFill>
                <a:latin typeface="+mn-ea"/>
              </a:rPr>
              <a:t>大阪府</a:t>
            </a:r>
            <a:r>
              <a:rPr lang="ja-JP" altLang="en-US" sz="1050" dirty="0" smtClean="0">
                <a:solidFill>
                  <a:prstClr val="black"/>
                </a:solidFill>
                <a:latin typeface="+mn-ea"/>
              </a:rPr>
              <a:t>作成</a:t>
            </a:r>
            <a:endParaRPr lang="ja-JP" altLang="en-US" sz="1050" dirty="0">
              <a:solidFill>
                <a:prstClr val="black"/>
              </a:solidFill>
              <a:latin typeface="+mn-ea"/>
            </a:endParaRPr>
          </a:p>
        </p:txBody>
      </p:sp>
      <p:sp>
        <p:nvSpPr>
          <p:cNvPr id="9" name="正方形/長方形 8"/>
          <p:cNvSpPr/>
          <p:nvPr/>
        </p:nvSpPr>
        <p:spPr>
          <a:xfrm>
            <a:off x="7164288" y="44624"/>
            <a:ext cx="1872208" cy="2612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kumimoji="1" lang="en-US" altLang="ja-JP" sz="1400" dirty="0" smtClean="0">
                <a:solidFill>
                  <a:schemeClr val="tx1"/>
                </a:solidFill>
              </a:rPr>
              <a:t>4</a:t>
            </a:r>
            <a:r>
              <a:rPr kumimoji="1" lang="ja-JP" altLang="en-US" sz="1400" dirty="0" smtClean="0">
                <a:solidFill>
                  <a:schemeClr val="tx1"/>
                </a:solidFill>
              </a:rPr>
              <a:t>回部会</a:t>
            </a:r>
            <a:r>
              <a:rPr lang="ja-JP" altLang="en-US" sz="1400" dirty="0">
                <a:solidFill>
                  <a:schemeClr val="tx1"/>
                </a:solidFill>
              </a:rPr>
              <a:t>追加</a:t>
            </a:r>
            <a:r>
              <a:rPr kumimoji="1" lang="ja-JP" altLang="en-US" sz="1400" dirty="0" smtClean="0">
                <a:solidFill>
                  <a:schemeClr val="tx1"/>
                </a:solidFill>
              </a:rPr>
              <a:t>資料</a:t>
            </a:r>
            <a:endParaRPr kumimoji="1" lang="ja-JP" altLang="en-US" sz="1400" dirty="0">
              <a:solidFill>
                <a:schemeClr val="tx1"/>
              </a:solidFill>
            </a:endParaRPr>
          </a:p>
        </p:txBody>
      </p:sp>
    </p:spTree>
    <p:extLst>
      <p:ext uri="{BB962C8B-B14F-4D97-AF65-F5344CB8AC3E}">
        <p14:creationId xmlns:p14="http://schemas.microsoft.com/office/powerpoint/2010/main" val="28993102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pP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空家率の推移</a:t>
            </a:r>
            <a:r>
              <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全国・東京都との比較</a:t>
            </a:r>
            <a:r>
              <a:rPr lang="en-US" altLang="ja-JP"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4227532" y="6597352"/>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資料：各年「住宅・土地統計調査」（総務省統計局）を基に大阪府作成</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Rectangle 79"/>
          <p:cNvSpPr>
            <a:spLocks noChangeArrowheads="1"/>
          </p:cNvSpPr>
          <p:nvPr/>
        </p:nvSpPr>
        <p:spPr bwMode="auto">
          <a:xfrm>
            <a:off x="8818563" y="6673850"/>
            <a:ext cx="325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CA032A52-4366-4BB7-A8D8-908CF18EB9ED}"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6</a:t>
            </a:fld>
            <a:endParaRPr kumimoji="1" lang="en-US" altLang="ja-JP" sz="1200" dirty="0">
              <a:solidFill>
                <a:schemeClr val="tx1"/>
              </a:solidFill>
              <a:latin typeface="HGSｺﾞｼｯｸM" pitchFamily="50" charset="-128"/>
              <a:ea typeface="HGSｺﾞｼｯｸM" pitchFamily="50" charset="-128"/>
            </a:endParaRPr>
          </a:p>
        </p:txBody>
      </p:sp>
      <p:sp>
        <p:nvSpPr>
          <p:cNvPr id="11" name="Rectangle 6"/>
          <p:cNvSpPr>
            <a:spLocks noChangeArrowheads="1"/>
          </p:cNvSpPr>
          <p:nvPr/>
        </p:nvSpPr>
        <p:spPr bwMode="auto">
          <a:xfrm>
            <a:off x="279000" y="476250"/>
            <a:ext cx="8586000" cy="612321"/>
          </a:xfrm>
          <a:prstGeom prst="rect">
            <a:avLst/>
          </a:prstGeom>
          <a:solidFill>
            <a:schemeClr val="bg1"/>
          </a:solidFill>
          <a:ln w="9525">
            <a:solidFill>
              <a:schemeClr val="tx1"/>
            </a:solidFill>
            <a:prstDash val="sysDot"/>
            <a:miter lim="800000"/>
            <a:headEnd/>
            <a:tailEnd/>
          </a:ln>
        </p:spPr>
        <p:txBody>
          <a:bodyPr wrap="square" anchor="ctr">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kumimoji="1"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全国に比べ大阪府</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は高い水準であるが、ここ</a:t>
            </a:r>
            <a:r>
              <a:rPr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年は同程度の微増となっている。</a:t>
            </a:r>
            <a:endParaRPr kumimoji="1"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pP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東京都は平成</a:t>
            </a:r>
            <a:r>
              <a:rPr kumimoji="1"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年以降、</a:t>
            </a:r>
            <a:r>
              <a:rPr lang="en-US" altLang="ja-JP"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％前後で横ばいが続く</a:t>
            </a:r>
            <a:r>
              <a:rPr kumimoji="1"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7489302" y="44624"/>
            <a:ext cx="1547194" cy="2852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kumimoji="1" lang="en-US" altLang="ja-JP" sz="1400" dirty="0" smtClean="0">
                <a:solidFill>
                  <a:schemeClr val="tx1"/>
                </a:solidFill>
              </a:rPr>
              <a:t>3</a:t>
            </a:r>
            <a:r>
              <a:rPr kumimoji="1" lang="ja-JP" altLang="en-US" sz="1400" dirty="0" smtClean="0">
                <a:solidFill>
                  <a:schemeClr val="tx1"/>
                </a:solidFill>
              </a:rPr>
              <a:t>回部会資料</a:t>
            </a:r>
            <a:endParaRPr kumimoji="1" lang="ja-JP" altLang="en-US" sz="1400" dirty="0">
              <a:solidFill>
                <a:schemeClr val="tx1"/>
              </a:solidFill>
            </a:endParaRPr>
          </a:p>
        </p:txBody>
      </p:sp>
      <p:pic>
        <p:nvPicPr>
          <p:cNvPr id="2" name="図 1"/>
          <p:cNvPicPr>
            <a:picLocks noChangeAspect="1"/>
          </p:cNvPicPr>
          <p:nvPr/>
        </p:nvPicPr>
        <p:blipFill>
          <a:blip r:embed="rId2"/>
          <a:stretch>
            <a:fillRect/>
          </a:stretch>
        </p:blipFill>
        <p:spPr>
          <a:xfrm>
            <a:off x="583010" y="1269898"/>
            <a:ext cx="7977980" cy="5183438"/>
          </a:xfrm>
          <a:prstGeom prst="rect">
            <a:avLst/>
          </a:prstGeom>
        </p:spPr>
      </p:pic>
    </p:spTree>
    <p:extLst>
      <p:ext uri="{BB962C8B-B14F-4D97-AF65-F5344CB8AC3E}">
        <p14:creationId xmlns:p14="http://schemas.microsoft.com/office/powerpoint/2010/main" val="645530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ChangeArrowheads="1"/>
          </p:cNvSpPr>
          <p:nvPr/>
        </p:nvSpPr>
        <p:spPr bwMode="auto">
          <a:xfrm>
            <a:off x="4370946" y="6623933"/>
            <a:ext cx="4427984" cy="220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r" eaLnBrk="1" hangingPunct="1">
              <a:spcBef>
                <a:spcPct val="20000"/>
              </a:spcBef>
              <a:buFontTx/>
              <a:buNone/>
            </a:pP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資料：各年「</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住宅・土地統計調査</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総務省</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）を基に大阪府作成</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508" name="Rectangle 79"/>
          <p:cNvSpPr>
            <a:spLocks noChangeArrowheads="1"/>
          </p:cNvSpPr>
          <p:nvPr/>
        </p:nvSpPr>
        <p:spPr bwMode="auto">
          <a:xfrm>
            <a:off x="8818563" y="6673850"/>
            <a:ext cx="325437"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ct val="50000"/>
              </a:spcBef>
              <a:buFontTx/>
              <a:buNone/>
            </a:pPr>
            <a:fld id="{6A606E54-0D34-4B78-B8CE-A47E96D1226F}" type="slidenum">
              <a:rPr kumimoji="1" lang="en-US" altLang="ja-JP" sz="1200">
                <a:solidFill>
                  <a:schemeClr val="tx1"/>
                </a:solidFill>
                <a:latin typeface="HGSｺﾞｼｯｸM" pitchFamily="50" charset="-128"/>
                <a:ea typeface="HGSｺﾞｼｯｸM" pitchFamily="50" charset="-128"/>
              </a:rPr>
              <a:pPr algn="ctr" eaLnBrk="1" hangingPunct="1">
                <a:spcBef>
                  <a:spcPct val="50000"/>
                </a:spcBef>
                <a:buFontTx/>
                <a:buNone/>
              </a:pPr>
              <a:t>7</a:t>
            </a:fld>
            <a:endParaRPr kumimoji="1" lang="en-US" altLang="ja-JP" sz="1200" dirty="0">
              <a:solidFill>
                <a:schemeClr val="tx1"/>
              </a:solidFill>
              <a:latin typeface="HGSｺﾞｼｯｸM" pitchFamily="50" charset="-128"/>
              <a:ea typeface="HGSｺﾞｼｯｸM" pitchFamily="50" charset="-128"/>
            </a:endParaRPr>
          </a:p>
        </p:txBody>
      </p:sp>
      <p:sp>
        <p:nvSpPr>
          <p:cNvPr id="21509" name="Rectangle 2"/>
          <p:cNvSpPr>
            <a:spLocks noChangeArrowheads="1"/>
          </p:cNvSpPr>
          <p:nvPr/>
        </p:nvSpPr>
        <p:spPr bwMode="auto">
          <a:xfrm>
            <a:off x="0" y="0"/>
            <a:ext cx="9144000" cy="39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eaLnBrk="1" hangingPunct="1">
              <a:spcBef>
                <a:spcPct val="0"/>
              </a:spcBef>
              <a:buFontTx/>
              <a:buNone/>
            </a:pP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建て方別住宅数（居住世帯あり）</a:t>
            </a:r>
            <a:r>
              <a:rPr lang="en-US" altLang="ja-JP"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r>
              <a:rPr lang="en-US" altLang="ja-JP" sz="20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510" name="Rectangle 6"/>
          <p:cNvSpPr>
            <a:spLocks noChangeArrowheads="1"/>
          </p:cNvSpPr>
          <p:nvPr/>
        </p:nvSpPr>
        <p:spPr bwMode="auto">
          <a:xfrm>
            <a:off x="193252" y="548681"/>
            <a:ext cx="8757496" cy="923330"/>
          </a:xfrm>
          <a:prstGeom prst="rect">
            <a:avLst/>
          </a:prstGeom>
          <a:solidFill>
            <a:schemeClr val="bg1"/>
          </a:solidFill>
          <a:ln w="9525">
            <a:solidFill>
              <a:schemeClr val="tx1"/>
            </a:solidFill>
            <a:prstDash val="sysDot"/>
            <a:miter lim="800000"/>
            <a:headEnd/>
            <a:tailEnd/>
          </a:ln>
        </p:spPr>
        <p:txBody>
          <a:bodyPr wrap="square" lIns="72000" rIns="72000" anchor="ctr">
            <a:sp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marL="361950" indent="-361950" eaLnBrk="1" hangingPunct="1">
              <a:spcBef>
                <a:spcPct val="0"/>
              </a:spcBef>
              <a:buFontTx/>
              <a:buNone/>
            </a:pPr>
            <a:r>
              <a:rPr kumimoji="1"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建て方別に住宅ストック数をみると、一戸建、共同住宅が一貫して増加し、長屋建は減少。</a:t>
            </a:r>
            <a:endParaRPr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361950" indent="-361950" eaLnBrk="1" hangingPunct="1">
              <a:spcBef>
                <a:spcPct val="0"/>
              </a:spcBef>
              <a:buFontTx/>
              <a:buNone/>
            </a:pP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平成</a:t>
            </a:r>
            <a:r>
              <a:rPr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年は一戸建が約</a:t>
            </a:r>
            <a:r>
              <a:rPr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161</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万戸（</a:t>
            </a:r>
            <a:r>
              <a:rPr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40.7</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％）、長屋建が約</a:t>
            </a:r>
            <a:r>
              <a:rPr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16</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万戸（</a:t>
            </a:r>
            <a:r>
              <a:rPr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3.9</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％）、共同住宅が約</a:t>
            </a:r>
            <a:r>
              <a:rPr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218</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万戸（</a:t>
            </a:r>
            <a:r>
              <a:rPr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55.3</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193252" y="6175379"/>
            <a:ext cx="8757496" cy="461665"/>
          </a:xfrm>
          <a:prstGeom prst="rect">
            <a:avLst/>
          </a:prstGeom>
          <a:noFill/>
        </p:spPr>
        <p:txBody>
          <a:bodyPr wrap="square" rtlCol="0">
            <a:spAutoFit/>
          </a:bodyPr>
          <a:lstStyle/>
          <a:p>
            <a:r>
              <a:rPr lang="ja-JP" altLang="en-US" sz="800" dirty="0" smtClean="0">
                <a:latin typeface="Meiryo UI" panose="020B0604030504040204" pitchFamily="50" charset="-128"/>
                <a:ea typeface="Meiryo UI" panose="020B0604030504040204" pitchFamily="50" charset="-128"/>
              </a:rPr>
              <a:t>一戸建</a:t>
            </a:r>
            <a:r>
              <a:rPr lang="ja-JP" altLang="en-US" sz="800" dirty="0">
                <a:latin typeface="Meiryo UI" panose="020B0604030504040204" pitchFamily="50" charset="-128"/>
                <a:ea typeface="Meiryo UI" panose="020B0604030504040204" pitchFamily="50" charset="-128"/>
              </a:rPr>
              <a:t>：一つの建物が１住宅である</a:t>
            </a:r>
            <a:r>
              <a:rPr lang="ja-JP" altLang="en-US" sz="800" dirty="0" smtClean="0">
                <a:latin typeface="Meiryo UI" panose="020B0604030504040204" pitchFamily="50" charset="-128"/>
                <a:ea typeface="Meiryo UI" panose="020B0604030504040204" pitchFamily="50" charset="-128"/>
              </a:rPr>
              <a:t>もの。</a:t>
            </a:r>
            <a:endParaRPr lang="en-US" altLang="ja-JP" sz="800" dirty="0" smtClean="0">
              <a:latin typeface="Meiryo UI" panose="020B0604030504040204" pitchFamily="50" charset="-128"/>
              <a:ea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rPr>
              <a:t>長屋建</a:t>
            </a:r>
            <a:r>
              <a:rPr lang="ja-JP" altLang="en-US" sz="800" dirty="0">
                <a:latin typeface="Meiryo UI" panose="020B0604030504040204" pitchFamily="50" charset="-128"/>
                <a:ea typeface="Meiryo UI" panose="020B0604030504040204" pitchFamily="50" charset="-128"/>
              </a:rPr>
              <a:t>：二つ以上の住宅を一棟に建て連ねたもので，各住宅が壁を共通にし，それぞれ別々に外部への出入口をもっているもの</a:t>
            </a:r>
            <a:r>
              <a:rPr lang="ja-JP" altLang="en-US" sz="800" dirty="0" smtClean="0">
                <a:latin typeface="Meiryo UI" panose="020B0604030504040204" pitchFamily="50" charset="-128"/>
                <a:ea typeface="Meiryo UI" panose="020B0604030504040204" pitchFamily="50" charset="-128"/>
              </a:rPr>
              <a:t>。いわゆる</a:t>
            </a:r>
            <a:r>
              <a:rPr lang="ja-JP" altLang="en-US" sz="800" dirty="0">
                <a:latin typeface="Meiryo UI" panose="020B0604030504040204" pitchFamily="50" charset="-128"/>
                <a:ea typeface="Meiryo UI" panose="020B0604030504040204" pitchFamily="50" charset="-128"/>
              </a:rPr>
              <a:t>「テラスハウス」と呼ばれる住宅もここに含まれる。</a:t>
            </a:r>
            <a:endParaRPr lang="en-US" altLang="ja-JP" sz="800" dirty="0" smtClean="0">
              <a:latin typeface="Meiryo UI" panose="020B0604030504040204" pitchFamily="50" charset="-128"/>
              <a:ea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rPr>
              <a:t>共同住宅</a:t>
            </a:r>
            <a:r>
              <a:rPr lang="ja-JP" altLang="en-US" sz="800" dirty="0">
                <a:latin typeface="Meiryo UI" panose="020B0604030504040204" pitchFamily="50" charset="-128"/>
                <a:ea typeface="Meiryo UI" panose="020B0604030504040204" pitchFamily="50" charset="-128"/>
              </a:rPr>
              <a:t>：一棟の中に二つ以上の住宅があり，廊下・階段などを共用しているものや二つ以上の住宅を重ねて建てたもの</a:t>
            </a:r>
            <a:r>
              <a:rPr lang="ja-JP" altLang="en-US" sz="800" dirty="0" smtClean="0">
                <a:latin typeface="Meiryo UI" panose="020B0604030504040204" pitchFamily="50" charset="-128"/>
                <a:ea typeface="Meiryo UI" panose="020B0604030504040204" pitchFamily="50" charset="-128"/>
              </a:rPr>
              <a:t>。１階</a:t>
            </a:r>
            <a:r>
              <a:rPr lang="ja-JP" altLang="en-US" sz="800" dirty="0">
                <a:latin typeface="Meiryo UI" panose="020B0604030504040204" pitchFamily="50" charset="-128"/>
                <a:ea typeface="Meiryo UI" panose="020B0604030504040204" pitchFamily="50" charset="-128"/>
              </a:rPr>
              <a:t>が商店で，２階以上に二つ以上の住宅がある場合も「共同住宅」とした。</a:t>
            </a:r>
            <a:endParaRPr lang="en-US" altLang="ja-JP" sz="800" dirty="0">
              <a:latin typeface="Meiryo UI" panose="020B0604030504040204" pitchFamily="50" charset="-128"/>
              <a:ea typeface="Meiryo UI" panose="020B0604030504040204" pitchFamily="50" charset="-128"/>
            </a:endParaRPr>
          </a:p>
        </p:txBody>
      </p:sp>
      <p:sp>
        <p:nvSpPr>
          <p:cNvPr id="13" name="正方形/長方形 12"/>
          <p:cNvSpPr/>
          <p:nvPr/>
        </p:nvSpPr>
        <p:spPr>
          <a:xfrm>
            <a:off x="7489302" y="44624"/>
            <a:ext cx="1547194" cy="2852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kumimoji="1" lang="en-US" altLang="ja-JP" sz="1400" dirty="0" smtClean="0">
                <a:solidFill>
                  <a:schemeClr val="tx1"/>
                </a:solidFill>
              </a:rPr>
              <a:t>3</a:t>
            </a:r>
            <a:r>
              <a:rPr kumimoji="1" lang="ja-JP" altLang="en-US" sz="1400" dirty="0" smtClean="0">
                <a:solidFill>
                  <a:schemeClr val="tx1"/>
                </a:solidFill>
              </a:rPr>
              <a:t>回部会資料</a:t>
            </a:r>
            <a:endParaRPr kumimoji="1" lang="ja-JP" altLang="en-US" sz="1400" dirty="0">
              <a:solidFill>
                <a:schemeClr val="tx1"/>
              </a:solidFill>
            </a:endParaRPr>
          </a:p>
        </p:txBody>
      </p:sp>
      <p:pic>
        <p:nvPicPr>
          <p:cNvPr id="3" name="図 2"/>
          <p:cNvPicPr>
            <a:picLocks noChangeAspect="1"/>
          </p:cNvPicPr>
          <p:nvPr/>
        </p:nvPicPr>
        <p:blipFill>
          <a:blip r:embed="rId3"/>
          <a:stretch>
            <a:fillRect/>
          </a:stretch>
        </p:blipFill>
        <p:spPr>
          <a:xfrm>
            <a:off x="873118" y="1718460"/>
            <a:ext cx="7397764" cy="4446844"/>
          </a:xfrm>
          <a:prstGeom prst="rect">
            <a:avLst/>
          </a:prstGeom>
        </p:spPr>
      </p:pic>
    </p:spTree>
    <p:extLst>
      <p:ext uri="{BB962C8B-B14F-4D97-AF65-F5344CB8AC3E}">
        <p14:creationId xmlns:p14="http://schemas.microsoft.com/office/powerpoint/2010/main" val="24065353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1"/>
            <a:ext cx="9144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年齢</a:t>
            </a:r>
            <a:r>
              <a:rPr lang="ja-JP" altLang="en-US" sz="20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別</a:t>
            </a:r>
            <a:r>
              <a:rPr lang="ja-JP" altLang="en-US"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持家率の推移</a:t>
            </a:r>
          </a:p>
        </p:txBody>
      </p:sp>
      <p:sp>
        <p:nvSpPr>
          <p:cNvPr id="6" name="スライド番号プレースホルダー 1"/>
          <p:cNvSpPr>
            <a:spLocks noGrp="1"/>
          </p:cNvSpPr>
          <p:nvPr>
            <p:ph type="sldNum" sz="quarter" idx="12"/>
          </p:nvPr>
        </p:nvSpPr>
        <p:spPr>
          <a:xfrm>
            <a:off x="8319084" y="6517783"/>
            <a:ext cx="824916" cy="352220"/>
          </a:xfrm>
        </p:spPr>
        <p:txBody>
          <a:bodyPr/>
          <a:lstStyle/>
          <a:p>
            <a:fld id="{BEBE85B1-8F12-4F7B-A383-E6CF6791D3DF}" type="slidenum">
              <a:rPr kumimoji="1" lang="ja-JP" altLang="en-US" sz="1600" smtClean="0">
                <a:solidFill>
                  <a:schemeClr val="tx1"/>
                </a:solidFill>
              </a:rPr>
              <a:t>8</a:t>
            </a:fld>
            <a:endParaRPr kumimoji="1" lang="ja-JP" altLang="en-US" sz="1600" dirty="0">
              <a:solidFill>
                <a:schemeClr val="tx1"/>
              </a:solidFill>
            </a:endParaRPr>
          </a:p>
        </p:txBody>
      </p:sp>
      <p:sp>
        <p:nvSpPr>
          <p:cNvPr id="3" name="正方形/長方形 2"/>
          <p:cNvSpPr/>
          <p:nvPr/>
        </p:nvSpPr>
        <p:spPr>
          <a:xfrm>
            <a:off x="179592" y="620688"/>
            <a:ext cx="8784896" cy="757130"/>
          </a:xfrm>
          <a:prstGeom prst="rect">
            <a:avLst/>
          </a:prstGeom>
          <a:ln cmpd="sng">
            <a:solidFill>
              <a:schemeClr val="tx1"/>
            </a:solidFill>
          </a:ln>
        </p:spPr>
        <p:txBody>
          <a:bodyPr wrap="square">
            <a:spAutoFit/>
          </a:bodyPr>
          <a:lstStyle/>
          <a:p>
            <a:pPr marL="274638" lvl="0" indent="-274638">
              <a:lnSpc>
                <a:spcPct val="120000"/>
              </a:lnSpc>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○年齢別の持家率は、</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60</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歳以上を除くと減少傾向にあり、特に</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25</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歳～</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39</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歳の間で持家率が大きく減少している。</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
          <p:cNvSpPr txBox="1"/>
          <p:nvPr/>
        </p:nvSpPr>
        <p:spPr>
          <a:xfrm>
            <a:off x="4929372" y="6583162"/>
            <a:ext cx="4035116" cy="33265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資料</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年住宅・土地統計調査」（総務省）より府作成</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8" name="図 7"/>
          <p:cNvPicPr/>
          <p:nvPr/>
        </p:nvPicPr>
        <p:blipFill>
          <a:blip r:embed="rId3">
            <a:extLst>
              <a:ext uri="{28A0092B-C50C-407E-A947-70E740481C1C}">
                <a14:useLocalDpi xmlns:a14="http://schemas.microsoft.com/office/drawing/2010/main" val="0"/>
              </a:ext>
            </a:extLst>
          </a:blip>
          <a:srcRect/>
          <a:stretch>
            <a:fillRect/>
          </a:stretch>
        </p:blipFill>
        <p:spPr bwMode="auto">
          <a:xfrm>
            <a:off x="608892" y="1481210"/>
            <a:ext cx="7995556" cy="5101952"/>
          </a:xfrm>
          <a:prstGeom prst="rect">
            <a:avLst/>
          </a:prstGeom>
          <a:noFill/>
          <a:ln>
            <a:noFill/>
          </a:ln>
        </p:spPr>
      </p:pic>
      <p:sp>
        <p:nvSpPr>
          <p:cNvPr id="7" name="正方形/長方形 6"/>
          <p:cNvSpPr/>
          <p:nvPr/>
        </p:nvSpPr>
        <p:spPr>
          <a:xfrm>
            <a:off x="7164288" y="44624"/>
            <a:ext cx="1872208" cy="2612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kumimoji="1" lang="en-US" altLang="ja-JP" sz="1400" dirty="0" smtClean="0">
                <a:solidFill>
                  <a:schemeClr val="tx1"/>
                </a:solidFill>
              </a:rPr>
              <a:t>4</a:t>
            </a:r>
            <a:r>
              <a:rPr kumimoji="1" lang="ja-JP" altLang="en-US" sz="1400" dirty="0" smtClean="0">
                <a:solidFill>
                  <a:schemeClr val="tx1"/>
                </a:solidFill>
              </a:rPr>
              <a:t>回部会</a:t>
            </a:r>
            <a:r>
              <a:rPr lang="ja-JP" altLang="en-US" sz="1400" dirty="0">
                <a:solidFill>
                  <a:schemeClr val="tx1"/>
                </a:solidFill>
              </a:rPr>
              <a:t>追加</a:t>
            </a:r>
            <a:r>
              <a:rPr kumimoji="1" lang="ja-JP" altLang="en-US" sz="1400" dirty="0" smtClean="0">
                <a:solidFill>
                  <a:schemeClr val="tx1"/>
                </a:solidFill>
              </a:rPr>
              <a:t>資料</a:t>
            </a:r>
            <a:endParaRPr kumimoji="1" lang="ja-JP" altLang="en-US" sz="1400" dirty="0">
              <a:solidFill>
                <a:schemeClr val="tx1"/>
              </a:solidFill>
            </a:endParaRPr>
          </a:p>
        </p:txBody>
      </p:sp>
    </p:spTree>
    <p:extLst>
      <p:ext uri="{BB962C8B-B14F-4D97-AF65-F5344CB8AC3E}">
        <p14:creationId xmlns:p14="http://schemas.microsoft.com/office/powerpoint/2010/main" val="12896416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1"/>
            <a:ext cx="9144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民間賃貸住宅の比率の推移</a:t>
            </a:r>
            <a:endParaRPr lang="ja-JP" altLang="en-US"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スライド番号プレースホルダー 1"/>
          <p:cNvSpPr>
            <a:spLocks noGrp="1"/>
          </p:cNvSpPr>
          <p:nvPr>
            <p:ph type="sldNum" sz="quarter" idx="12"/>
          </p:nvPr>
        </p:nvSpPr>
        <p:spPr>
          <a:xfrm>
            <a:off x="8319084" y="6517783"/>
            <a:ext cx="824916" cy="352220"/>
          </a:xfrm>
        </p:spPr>
        <p:txBody>
          <a:bodyPr/>
          <a:lstStyle/>
          <a:p>
            <a:fld id="{BEBE85B1-8F12-4F7B-A383-E6CF6791D3DF}" type="slidenum">
              <a:rPr kumimoji="1" lang="ja-JP" altLang="en-US" sz="1600" smtClean="0">
                <a:solidFill>
                  <a:schemeClr val="tx1"/>
                </a:solidFill>
              </a:rPr>
              <a:t>9</a:t>
            </a:fld>
            <a:endParaRPr kumimoji="1" lang="ja-JP" altLang="en-US" sz="1600" dirty="0">
              <a:solidFill>
                <a:schemeClr val="tx1"/>
              </a:solidFill>
            </a:endParaRPr>
          </a:p>
        </p:txBody>
      </p:sp>
      <p:sp>
        <p:nvSpPr>
          <p:cNvPr id="3" name="正方形/長方形 2"/>
          <p:cNvSpPr/>
          <p:nvPr/>
        </p:nvSpPr>
        <p:spPr>
          <a:xfrm>
            <a:off x="179592" y="620688"/>
            <a:ext cx="8784896" cy="757130"/>
          </a:xfrm>
          <a:prstGeom prst="rect">
            <a:avLst/>
          </a:prstGeom>
          <a:ln cmpd="sng">
            <a:solidFill>
              <a:schemeClr val="tx1"/>
            </a:solidFill>
          </a:ln>
        </p:spPr>
        <p:txBody>
          <a:bodyPr wrap="square">
            <a:spAutoFit/>
          </a:bodyPr>
          <a:lstStyle/>
          <a:p>
            <a:pPr marL="274638" lvl="0" indent="-274638">
              <a:lnSpc>
                <a:spcPct val="120000"/>
              </a:lnSpc>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○住宅総数に占める民間</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賃貸</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住宅の比率は、</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2003</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H15</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年に微減したものの、それ以降は約</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27</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％で横ばい傾向にある</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7164288" y="44624"/>
            <a:ext cx="1872208" cy="2612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rPr>
              <a:t>第</a:t>
            </a:r>
            <a:r>
              <a:rPr kumimoji="1" lang="en-US" altLang="ja-JP" sz="1400" dirty="0" smtClean="0">
                <a:solidFill>
                  <a:schemeClr val="tx1"/>
                </a:solidFill>
              </a:rPr>
              <a:t>4</a:t>
            </a:r>
            <a:r>
              <a:rPr kumimoji="1" lang="ja-JP" altLang="en-US" sz="1400" dirty="0" smtClean="0">
                <a:solidFill>
                  <a:schemeClr val="tx1"/>
                </a:solidFill>
              </a:rPr>
              <a:t>回部会</a:t>
            </a:r>
            <a:r>
              <a:rPr lang="ja-JP" altLang="en-US" sz="1400" dirty="0">
                <a:solidFill>
                  <a:schemeClr val="tx1"/>
                </a:solidFill>
              </a:rPr>
              <a:t>追加</a:t>
            </a:r>
            <a:r>
              <a:rPr kumimoji="1" lang="ja-JP" altLang="en-US" sz="1400" dirty="0" smtClean="0">
                <a:solidFill>
                  <a:schemeClr val="tx1"/>
                </a:solidFill>
              </a:rPr>
              <a:t>資料</a:t>
            </a:r>
            <a:endParaRPr kumimoji="1" lang="ja-JP" altLang="en-US" sz="1400" dirty="0">
              <a:solidFill>
                <a:schemeClr val="tx1"/>
              </a:solidFill>
            </a:endParaRPr>
          </a:p>
        </p:txBody>
      </p:sp>
      <p:sp>
        <p:nvSpPr>
          <p:cNvPr id="8" name="テキスト ボックス 7"/>
          <p:cNvSpPr txBox="1"/>
          <p:nvPr/>
        </p:nvSpPr>
        <p:spPr>
          <a:xfrm>
            <a:off x="4211960" y="6517783"/>
            <a:ext cx="4626591" cy="261610"/>
          </a:xfrm>
          <a:prstGeom prst="rect">
            <a:avLst/>
          </a:prstGeom>
          <a:noFill/>
        </p:spPr>
        <p:txBody>
          <a:bodyPr wrap="square" rtlCol="0">
            <a:spAutoFit/>
          </a:bodyPr>
          <a:lstStyle/>
          <a:p>
            <a:pPr algn="r" fontAlgn="base">
              <a:spcBef>
                <a:spcPct val="50000"/>
              </a:spcBef>
              <a:spcAft>
                <a:spcPct val="0"/>
              </a:spcAft>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資料：各年「住宅・土地統計調査」（総務省統計局）を基に大阪府作成</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9" name="グラフ 8">
            <a:extLst>
              <a:ext uri="{FF2B5EF4-FFF2-40B4-BE49-F238E27FC236}">
                <a16:creationId xmlns:a16="http://schemas.microsoft.com/office/drawing/2014/main" id="{13506199-62B3-468F-8C85-62643D4B9B26}"/>
              </a:ext>
            </a:extLst>
          </p:cNvPr>
          <p:cNvGraphicFramePr>
            <a:graphicFrameLocks/>
          </p:cNvGraphicFramePr>
          <p:nvPr>
            <p:extLst>
              <p:ext uri="{D42A27DB-BD31-4B8C-83A1-F6EECF244321}">
                <p14:modId xmlns:p14="http://schemas.microsoft.com/office/powerpoint/2010/main" val="4262404862"/>
              </p:ext>
            </p:extLst>
          </p:nvPr>
        </p:nvGraphicFramePr>
        <p:xfrm>
          <a:off x="350492" y="1523483"/>
          <a:ext cx="8443015" cy="49943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8278533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6458</TotalTime>
  <Words>3965</Words>
  <Application>Microsoft Office PowerPoint</Application>
  <PresentationFormat>画面に合わせる (4:3)</PresentationFormat>
  <Paragraphs>735</Paragraphs>
  <Slides>57</Slides>
  <Notes>38</Notes>
  <HiddenSlides>0</HiddenSlides>
  <MMClips>0</MMClips>
  <ScaleCrop>false</ScaleCrop>
  <HeadingPairs>
    <vt:vector size="6" baseType="variant">
      <vt:variant>
        <vt:lpstr>使用されているフォント</vt:lpstr>
      </vt:variant>
      <vt:variant>
        <vt:i4>15</vt:i4>
      </vt:variant>
      <vt:variant>
        <vt:lpstr>テーマ</vt:lpstr>
      </vt:variant>
      <vt:variant>
        <vt:i4>1</vt:i4>
      </vt:variant>
      <vt:variant>
        <vt:lpstr>スライド タイトル</vt:lpstr>
      </vt:variant>
      <vt:variant>
        <vt:i4>57</vt:i4>
      </vt:variant>
    </vt:vector>
  </HeadingPairs>
  <TitlesOfParts>
    <vt:vector size="73" baseType="lpstr">
      <vt:lpstr>HGPｺﾞｼｯｸM</vt:lpstr>
      <vt:lpstr>HGSｺﾞｼｯｸM</vt:lpstr>
      <vt:lpstr>HG丸ｺﾞｼｯｸM-PRO</vt:lpstr>
      <vt:lpstr>Meiryo UI</vt:lpstr>
      <vt:lpstr>ＭＳ Ｐゴシック</vt:lpstr>
      <vt:lpstr>ＭＳ Ｐ明朝</vt:lpstr>
      <vt:lpstr>ＭＳ ゴシック</vt:lpstr>
      <vt:lpstr>ＭＳ 明朝</vt:lpstr>
      <vt:lpstr>メイリオ</vt:lpstr>
      <vt:lpstr>游明朝</vt:lpstr>
      <vt:lpstr>Arial</vt:lpstr>
      <vt:lpstr>Calibri</vt:lpstr>
      <vt:lpstr>Century</vt:lpstr>
      <vt:lpstr>Times New Roman</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大阪府</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西　あかね</dc:creator>
  <cp:lastModifiedBy>西　あかね</cp:lastModifiedBy>
  <cp:revision>337</cp:revision>
  <cp:lastPrinted>2020-01-31T11:17:31Z</cp:lastPrinted>
  <dcterms:created xsi:type="dcterms:W3CDTF">2018-07-03T08:27:08Z</dcterms:created>
  <dcterms:modified xsi:type="dcterms:W3CDTF">2020-03-12T07:19:20Z</dcterms:modified>
</cp:coreProperties>
</file>