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ppt/charts/chart10.xml" ContentType="application/vnd.openxmlformats-officedocument.drawingml.chart+xml"/>
  <Override PartName="/ppt/notesSlides/notesSlide10.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1.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2.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notesSlides/notesSlide13.xml" ContentType="application/vnd.openxmlformats-officedocument.presentationml.notesSl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4.xml" ContentType="application/vnd.openxmlformats-officedocument.presentationml.notesSl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2.xml" ContentType="application/vnd.openxmlformats-officedocument.themeOverride+xml"/>
  <Override PartName="/ppt/notesSlides/notesSlide16.xml" ContentType="application/vnd.openxmlformats-officedocument.presentationml.notesSlid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3.xml" ContentType="application/vnd.openxmlformats-officedocument.themeOverride+xml"/>
  <Override PartName="/ppt/notesSlides/notesSlide17.xml" ContentType="application/vnd.openxmlformats-officedocument.presentationml.notesSlid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4.xml" ContentType="application/vnd.openxmlformats-officedocument.themeOverride+xml"/>
  <Override PartName="/ppt/notesSlides/notesSlide18.xml" ContentType="application/vnd.openxmlformats-officedocument.presentationml.notesSl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9.xml" ContentType="application/vnd.openxmlformats-officedocument.presentationml.notesSlid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1.xml" ContentType="application/vnd.openxmlformats-officedocument.presentationml.notesSlide+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5.xml" ContentType="application/vnd.openxmlformats-officedocument.themeOverride+xml"/>
  <Override PartName="/ppt/notesSlides/notesSlide22.xml" ContentType="application/vnd.openxmlformats-officedocument.presentationml.notesSlide+xml"/>
  <Override PartName="/ppt/charts/chart28.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3.xml" ContentType="application/vnd.openxmlformats-officedocument.presentationml.notesSlide+xml"/>
  <Override PartName="/ppt/charts/chart29.xml" ContentType="application/vnd.openxmlformats-officedocument.drawingml.chart+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33" r:id="rId2"/>
    <p:sldId id="405" r:id="rId3"/>
    <p:sldId id="439" r:id="rId4"/>
    <p:sldId id="477" r:id="rId5"/>
    <p:sldId id="403" r:id="rId6"/>
    <p:sldId id="507" r:id="rId7"/>
    <p:sldId id="508" r:id="rId8"/>
    <p:sldId id="509" r:id="rId9"/>
    <p:sldId id="510" r:id="rId10"/>
    <p:sldId id="511" r:id="rId11"/>
    <p:sldId id="512" r:id="rId12"/>
    <p:sldId id="513" r:id="rId13"/>
    <p:sldId id="514" r:id="rId14"/>
    <p:sldId id="515" r:id="rId15"/>
    <p:sldId id="516" r:id="rId16"/>
    <p:sldId id="517" r:id="rId17"/>
    <p:sldId id="518" r:id="rId18"/>
    <p:sldId id="519" r:id="rId19"/>
    <p:sldId id="520" r:id="rId20"/>
    <p:sldId id="521" r:id="rId21"/>
    <p:sldId id="522" r:id="rId22"/>
    <p:sldId id="523" r:id="rId23"/>
    <p:sldId id="524" r:id="rId24"/>
    <p:sldId id="525" r:id="rId25"/>
    <p:sldId id="526" r:id="rId26"/>
    <p:sldId id="527" r:id="rId27"/>
    <p:sldId id="528" r:id="rId28"/>
    <p:sldId id="459" r:id="rId29"/>
    <p:sldId id="411" r:id="rId30"/>
    <p:sldId id="468" r:id="rId31"/>
    <p:sldId id="529" r:id="rId32"/>
    <p:sldId id="530" r:id="rId33"/>
    <p:sldId id="531" r:id="rId34"/>
    <p:sldId id="532" r:id="rId35"/>
    <p:sldId id="533" r:id="rId36"/>
    <p:sldId id="534" r:id="rId37"/>
    <p:sldId id="535" r:id="rId38"/>
    <p:sldId id="536" r:id="rId39"/>
    <p:sldId id="537" r:id="rId40"/>
    <p:sldId id="538" r:id="rId41"/>
    <p:sldId id="479" r:id="rId42"/>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6" autoAdjust="0"/>
    <p:restoredTop sz="94434" autoAdjust="0"/>
  </p:normalViewPr>
  <p:slideViewPr>
    <p:cSldViewPr>
      <p:cViewPr varScale="1">
        <p:scale>
          <a:sx n="67" d="100"/>
          <a:sy n="67" d="100"/>
        </p:scale>
        <p:origin x="1452" y="48"/>
      </p:cViewPr>
      <p:guideLst>
        <p:guide orient="horz" pos="2160"/>
        <p:guide pos="2880"/>
      </p:guideLst>
    </p:cSldViewPr>
  </p:slideViewPr>
  <p:outlineViewPr>
    <p:cViewPr>
      <p:scale>
        <a:sx n="33" d="100"/>
        <a:sy n="33" d="100"/>
      </p:scale>
      <p:origin x="0" y="-435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6.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NULL"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NULL" TargetMode="Externa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NULL" TargetMode="External"/></Relationships>
</file>

<file path=ppt/charts/_rels/chart2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3.xml"/><Relationship Id="rId1" Type="http://schemas.microsoft.com/office/2011/relationships/chartStyle" Target="style23.xml"/></Relationships>
</file>

<file path=ppt/charts/_rels/chart26.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4.xml"/><Relationship Id="rId1" Type="http://schemas.microsoft.com/office/2011/relationships/chartStyle" Target="style24.xm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NULL" TargetMode="External"/></Relationships>
</file>

<file path=ppt/charts/_rels/chart28.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6.xml"/><Relationship Id="rId1" Type="http://schemas.microsoft.com/office/2011/relationships/chartStyle" Target="style26.xml"/></Relationships>
</file>

<file path=ppt/charts/_rels/chart29.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sng" strike="noStrike" kern="1200" spc="0" baseline="0">
                <a:solidFill>
                  <a:schemeClr val="tx1"/>
                </a:solidFill>
                <a:latin typeface="Meiryo UI" panose="020B0604030504040204" pitchFamily="50" charset="-128"/>
                <a:ea typeface="Meiryo UI" panose="020B0604030504040204" pitchFamily="50" charset="-128"/>
                <a:cs typeface="+mn-cs"/>
              </a:defRPr>
            </a:pPr>
            <a:r>
              <a:rPr lang="ja-JP" sz="1050" b="1" u="sng" dirty="0"/>
              <a:t>維持管理の実施状況　</a:t>
            </a:r>
            <a:r>
              <a:rPr lang="en-US" sz="1050" b="1" u="sng" dirty="0"/>
              <a:t>【</a:t>
            </a:r>
            <a:r>
              <a:rPr lang="ja-JP" sz="1050" b="1" u="sng" dirty="0"/>
              <a:t>住宅の築年数別</a:t>
            </a:r>
            <a:r>
              <a:rPr lang="en-US" sz="1050" b="1" u="sng" dirty="0"/>
              <a:t>】</a:t>
            </a:r>
            <a:endParaRPr lang="ja-JP" sz="1050" b="1" u="sng" dirty="0"/>
          </a:p>
        </c:rich>
      </c:tx>
      <c:layout>
        <c:manualLayout>
          <c:xMode val="edge"/>
          <c:yMode val="edge"/>
          <c:x val="0.38665080076800146"/>
          <c:y val="3.6486231278003872E-3"/>
        </c:manualLayout>
      </c:layout>
      <c:overlay val="0"/>
      <c:spPr>
        <a:noFill/>
        <a:ln>
          <a:noFill/>
        </a:ln>
        <a:effectLst/>
      </c:spPr>
      <c:txPr>
        <a:bodyPr rot="0" spcFirstLastPara="1" vertOverflow="ellipsis" vert="horz" wrap="square" anchor="ctr" anchorCtr="1"/>
        <a:lstStyle/>
        <a:p>
          <a:pPr>
            <a:defRPr sz="1050" b="1" i="0" u="sng"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21276156273545024"/>
          <c:y val="0.15029922766861767"/>
          <c:w val="0.74356140726186215"/>
          <c:h val="0.51625474156141127"/>
        </c:manualLayout>
      </c:layout>
      <c:barChart>
        <c:barDir val="bar"/>
        <c:grouping val="percentStacked"/>
        <c:varyColors val="0"/>
        <c:ser>
          <c:idx val="0"/>
          <c:order val="0"/>
          <c:tx>
            <c:strRef>
              <c:f>'[P_集計結果.xlsx]n%表（クロス集計）'!$E$216</c:f>
              <c:strCache>
                <c:ptCount val="1"/>
                <c:pt idx="0">
                  <c:v>定期的に専門家等による点検を受け、補修、修繕等の工事を行っている</c:v>
                </c:pt>
              </c:strCache>
            </c:strRef>
          </c:tx>
          <c:spPr>
            <a:solidFill>
              <a:schemeClr val="accent1">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'[P_集計結果.xlsx]n%表（クロス集計）'!$C$217:$C$223</c:f>
              <c:strCache>
                <c:ptCount val="7"/>
                <c:pt idx="0">
                  <c:v>全体(n=945)</c:v>
                </c:pt>
                <c:pt idx="1">
                  <c:v>1～10年以内(n=85)</c:v>
                </c:pt>
                <c:pt idx="2">
                  <c:v>11年～20年(n=223)</c:v>
                </c:pt>
                <c:pt idx="3">
                  <c:v>21年～30年(n=346)</c:v>
                </c:pt>
                <c:pt idx="4">
                  <c:v>31年～40年(n=154)</c:v>
                </c:pt>
                <c:pt idx="5">
                  <c:v>41年以上(n=126)</c:v>
                </c:pt>
                <c:pt idx="6">
                  <c:v>わからない・無回答(n=11)</c:v>
                </c:pt>
              </c:strCache>
            </c:strRef>
          </c:cat>
          <c:val>
            <c:numRef>
              <c:f>'[P_集計結果.xlsx]n%表（クロス集計）'!$E$217:$E$223</c:f>
              <c:numCache>
                <c:formatCode>0%</c:formatCode>
                <c:ptCount val="7"/>
                <c:pt idx="0">
                  <c:v>0.26560846560846563</c:v>
                </c:pt>
                <c:pt idx="1">
                  <c:v>0.32941176470588235</c:v>
                </c:pt>
                <c:pt idx="2">
                  <c:v>0.29596412556053814</c:v>
                </c:pt>
                <c:pt idx="3">
                  <c:v>0.31213872832369943</c:v>
                </c:pt>
                <c:pt idx="4">
                  <c:v>0.18181818181818182</c:v>
                </c:pt>
                <c:pt idx="5">
                  <c:v>0.13492063492063491</c:v>
                </c:pt>
                <c:pt idx="6">
                  <c:v>0.36363636363636365</c:v>
                </c:pt>
              </c:numCache>
            </c:numRef>
          </c:val>
          <c:extLst>
            <c:ext xmlns:c16="http://schemas.microsoft.com/office/drawing/2014/chart" uri="{C3380CC4-5D6E-409C-BE32-E72D297353CC}">
              <c16:uniqueId val="{00000000-EBA3-4C7C-9F9E-F513A1FA28EF}"/>
            </c:ext>
          </c:extLst>
        </c:ser>
        <c:ser>
          <c:idx val="1"/>
          <c:order val="1"/>
          <c:tx>
            <c:strRef>
              <c:f>'[P_集計結果.xlsx]n%表（クロス集計）'!$F$216</c:f>
              <c:strCache>
                <c:ptCount val="1"/>
                <c:pt idx="0">
                  <c:v>定期的に専門家等による点検を受けているが、必要と言われた補修、修繕等の工事を行っていない</c:v>
                </c:pt>
              </c:strCache>
            </c:strRef>
          </c:tx>
          <c:spPr>
            <a:solidFill>
              <a:schemeClr val="accent2">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'[P_集計結果.xlsx]n%表（クロス集計）'!$C$217:$C$223</c:f>
              <c:strCache>
                <c:ptCount val="7"/>
                <c:pt idx="0">
                  <c:v>全体(n=945)</c:v>
                </c:pt>
                <c:pt idx="1">
                  <c:v>1～10年以内(n=85)</c:v>
                </c:pt>
                <c:pt idx="2">
                  <c:v>11年～20年(n=223)</c:v>
                </c:pt>
                <c:pt idx="3">
                  <c:v>21年～30年(n=346)</c:v>
                </c:pt>
                <c:pt idx="4">
                  <c:v>31年～40年(n=154)</c:v>
                </c:pt>
                <c:pt idx="5">
                  <c:v>41年以上(n=126)</c:v>
                </c:pt>
                <c:pt idx="6">
                  <c:v>わからない・無回答(n=11)</c:v>
                </c:pt>
              </c:strCache>
            </c:strRef>
          </c:cat>
          <c:val>
            <c:numRef>
              <c:f>'[P_集計結果.xlsx]n%表（クロス集計）'!$F$217:$F$223</c:f>
              <c:numCache>
                <c:formatCode>0%</c:formatCode>
                <c:ptCount val="7"/>
                <c:pt idx="0">
                  <c:v>2.433862433862434E-2</c:v>
                </c:pt>
                <c:pt idx="1">
                  <c:v>0</c:v>
                </c:pt>
                <c:pt idx="2">
                  <c:v>4.9327354260089683E-2</c:v>
                </c:pt>
                <c:pt idx="3">
                  <c:v>2.6011560693641619E-2</c:v>
                </c:pt>
                <c:pt idx="4">
                  <c:v>1.948051948051948E-2</c:v>
                </c:pt>
                <c:pt idx="5">
                  <c:v>0</c:v>
                </c:pt>
                <c:pt idx="6">
                  <c:v>0</c:v>
                </c:pt>
              </c:numCache>
            </c:numRef>
          </c:val>
          <c:extLst>
            <c:ext xmlns:c16="http://schemas.microsoft.com/office/drawing/2014/chart" uri="{C3380CC4-5D6E-409C-BE32-E72D297353CC}">
              <c16:uniqueId val="{00000001-EBA3-4C7C-9F9E-F513A1FA28EF}"/>
            </c:ext>
          </c:extLst>
        </c:ser>
        <c:ser>
          <c:idx val="2"/>
          <c:order val="2"/>
          <c:tx>
            <c:strRef>
              <c:f>'[P_集計結果.xlsx]n%表（クロス集計）'!$G$216</c:f>
              <c:strCache>
                <c:ptCount val="1"/>
                <c:pt idx="0">
                  <c:v>定期的に専門家等による点検を受けており、問題ないことを確認している</c:v>
                </c:pt>
              </c:strCache>
            </c:strRef>
          </c:tx>
          <c:spPr>
            <a:solidFill>
              <a:schemeClr val="accent6">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'[P_集計結果.xlsx]n%表（クロス集計）'!$C$217:$C$223</c:f>
              <c:strCache>
                <c:ptCount val="7"/>
                <c:pt idx="0">
                  <c:v>全体(n=945)</c:v>
                </c:pt>
                <c:pt idx="1">
                  <c:v>1～10年以内(n=85)</c:v>
                </c:pt>
                <c:pt idx="2">
                  <c:v>11年～20年(n=223)</c:v>
                </c:pt>
                <c:pt idx="3">
                  <c:v>21年～30年(n=346)</c:v>
                </c:pt>
                <c:pt idx="4">
                  <c:v>31年～40年(n=154)</c:v>
                </c:pt>
                <c:pt idx="5">
                  <c:v>41年以上(n=126)</c:v>
                </c:pt>
                <c:pt idx="6">
                  <c:v>わからない・無回答(n=11)</c:v>
                </c:pt>
              </c:strCache>
            </c:strRef>
          </c:cat>
          <c:val>
            <c:numRef>
              <c:f>'[P_集計結果.xlsx]n%表（クロス集計）'!$G$217:$G$223</c:f>
              <c:numCache>
                <c:formatCode>0%</c:formatCode>
                <c:ptCount val="7"/>
                <c:pt idx="0">
                  <c:v>0.1291005291005291</c:v>
                </c:pt>
                <c:pt idx="1">
                  <c:v>0.3411764705882353</c:v>
                </c:pt>
                <c:pt idx="2">
                  <c:v>0.21973094170403587</c:v>
                </c:pt>
                <c:pt idx="3">
                  <c:v>9.5375722543352595E-2</c:v>
                </c:pt>
                <c:pt idx="4">
                  <c:v>5.1948051948051951E-2</c:v>
                </c:pt>
                <c:pt idx="5">
                  <c:v>1.5873015873015872E-2</c:v>
                </c:pt>
                <c:pt idx="6">
                  <c:v>9.0909090909090912E-2</c:v>
                </c:pt>
              </c:numCache>
            </c:numRef>
          </c:val>
          <c:extLst>
            <c:ext xmlns:c16="http://schemas.microsoft.com/office/drawing/2014/chart" uri="{C3380CC4-5D6E-409C-BE32-E72D297353CC}">
              <c16:uniqueId val="{00000002-EBA3-4C7C-9F9E-F513A1FA28EF}"/>
            </c:ext>
          </c:extLst>
        </c:ser>
        <c:ser>
          <c:idx val="3"/>
          <c:order val="3"/>
          <c:tx>
            <c:strRef>
              <c:f>'[P_集計結果.xlsx]n%表（クロス集計）'!$H$216</c:f>
              <c:strCache>
                <c:ptCount val="1"/>
                <c:pt idx="0">
                  <c:v>点検は受けておらず、壊れて不具合が生じた箇所だけ修繕等の工事を行っている</c:v>
                </c:pt>
              </c:strCache>
            </c:strRef>
          </c:tx>
          <c:spPr>
            <a:solidFill>
              <a:schemeClr val="accent5"/>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'[P_集計結果.xlsx]n%表（クロス集計）'!$C$217:$C$223</c:f>
              <c:strCache>
                <c:ptCount val="7"/>
                <c:pt idx="0">
                  <c:v>全体(n=945)</c:v>
                </c:pt>
                <c:pt idx="1">
                  <c:v>1～10年以内(n=85)</c:v>
                </c:pt>
                <c:pt idx="2">
                  <c:v>11年～20年(n=223)</c:v>
                </c:pt>
                <c:pt idx="3">
                  <c:v>21年～30年(n=346)</c:v>
                </c:pt>
                <c:pt idx="4">
                  <c:v>31年～40年(n=154)</c:v>
                </c:pt>
                <c:pt idx="5">
                  <c:v>41年以上(n=126)</c:v>
                </c:pt>
                <c:pt idx="6">
                  <c:v>わからない・無回答(n=11)</c:v>
                </c:pt>
              </c:strCache>
            </c:strRef>
          </c:cat>
          <c:val>
            <c:numRef>
              <c:f>'[P_集計結果.xlsx]n%表（クロス集計）'!$H$217:$H$223</c:f>
              <c:numCache>
                <c:formatCode>0%</c:formatCode>
                <c:ptCount val="7"/>
                <c:pt idx="0">
                  <c:v>0.3439153439153439</c:v>
                </c:pt>
                <c:pt idx="1">
                  <c:v>8.2352941176470587E-2</c:v>
                </c:pt>
                <c:pt idx="2">
                  <c:v>0.21973094170403587</c:v>
                </c:pt>
                <c:pt idx="3">
                  <c:v>0.34682080924855491</c:v>
                </c:pt>
                <c:pt idx="4">
                  <c:v>0.5</c:v>
                </c:pt>
                <c:pt idx="5">
                  <c:v>0.55555555555555558</c:v>
                </c:pt>
                <c:pt idx="6">
                  <c:v>0.18181818181818182</c:v>
                </c:pt>
              </c:numCache>
            </c:numRef>
          </c:val>
          <c:extLst>
            <c:ext xmlns:c16="http://schemas.microsoft.com/office/drawing/2014/chart" uri="{C3380CC4-5D6E-409C-BE32-E72D297353CC}">
              <c16:uniqueId val="{00000003-EBA3-4C7C-9F9E-F513A1FA28EF}"/>
            </c:ext>
          </c:extLst>
        </c:ser>
        <c:ser>
          <c:idx val="4"/>
          <c:order val="4"/>
          <c:tx>
            <c:strRef>
              <c:f>'[P_集計結果.xlsx]n%表（クロス集計）'!$I$216</c:f>
              <c:strCache>
                <c:ptCount val="1"/>
                <c:pt idx="0">
                  <c:v>維持管理の必要性を感じているが、行っていない</c:v>
                </c:pt>
              </c:strCache>
            </c:strRef>
          </c:tx>
          <c:spPr>
            <a:solidFill>
              <a:schemeClr val="accent4">
                <a:lumMod val="60000"/>
                <a:lumOff val="40000"/>
              </a:schemeClr>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'[P_集計結果.xlsx]n%表（クロス集計）'!$C$217:$C$223</c:f>
              <c:strCache>
                <c:ptCount val="7"/>
                <c:pt idx="0">
                  <c:v>全体(n=945)</c:v>
                </c:pt>
                <c:pt idx="1">
                  <c:v>1～10年以内(n=85)</c:v>
                </c:pt>
                <c:pt idx="2">
                  <c:v>11年～20年(n=223)</c:v>
                </c:pt>
                <c:pt idx="3">
                  <c:v>21年～30年(n=346)</c:v>
                </c:pt>
                <c:pt idx="4">
                  <c:v>31年～40年(n=154)</c:v>
                </c:pt>
                <c:pt idx="5">
                  <c:v>41年以上(n=126)</c:v>
                </c:pt>
                <c:pt idx="6">
                  <c:v>わからない・無回答(n=11)</c:v>
                </c:pt>
              </c:strCache>
            </c:strRef>
          </c:cat>
          <c:val>
            <c:numRef>
              <c:f>'[P_集計結果.xlsx]n%表（クロス集計）'!$I$217:$I$223</c:f>
              <c:numCache>
                <c:formatCode>0%</c:formatCode>
                <c:ptCount val="7"/>
                <c:pt idx="0">
                  <c:v>8.7830687830687829E-2</c:v>
                </c:pt>
                <c:pt idx="1">
                  <c:v>5.8823529411764705E-2</c:v>
                </c:pt>
                <c:pt idx="2">
                  <c:v>8.9686098654708515E-2</c:v>
                </c:pt>
                <c:pt idx="3">
                  <c:v>7.2254335260115612E-2</c:v>
                </c:pt>
                <c:pt idx="4">
                  <c:v>0.11038961038961038</c:v>
                </c:pt>
                <c:pt idx="5">
                  <c:v>0.1111111111111111</c:v>
                </c:pt>
                <c:pt idx="6">
                  <c:v>0.18181818181818182</c:v>
                </c:pt>
              </c:numCache>
            </c:numRef>
          </c:val>
          <c:extLst>
            <c:ext xmlns:c16="http://schemas.microsoft.com/office/drawing/2014/chart" uri="{C3380CC4-5D6E-409C-BE32-E72D297353CC}">
              <c16:uniqueId val="{00000004-EBA3-4C7C-9F9E-F513A1FA28EF}"/>
            </c:ext>
          </c:extLst>
        </c:ser>
        <c:ser>
          <c:idx val="5"/>
          <c:order val="5"/>
          <c:tx>
            <c:strRef>
              <c:f>'[P_集計結果.xlsx]n%表（クロス集計）'!$J$216</c:f>
              <c:strCache>
                <c:ptCount val="1"/>
                <c:pt idx="0">
                  <c:v>維持管理の必要性を感じていないため、行っていない</c:v>
                </c:pt>
              </c:strCache>
            </c:strRef>
          </c:tx>
          <c:spPr>
            <a:solidFill>
              <a:srgbClr val="9966FF"/>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'[P_集計結果.xlsx]n%表（クロス集計）'!$C$217:$C$223</c:f>
              <c:strCache>
                <c:ptCount val="7"/>
                <c:pt idx="0">
                  <c:v>全体(n=945)</c:v>
                </c:pt>
                <c:pt idx="1">
                  <c:v>1～10年以内(n=85)</c:v>
                </c:pt>
                <c:pt idx="2">
                  <c:v>11年～20年(n=223)</c:v>
                </c:pt>
                <c:pt idx="3">
                  <c:v>21年～30年(n=346)</c:v>
                </c:pt>
                <c:pt idx="4">
                  <c:v>31年～40年(n=154)</c:v>
                </c:pt>
                <c:pt idx="5">
                  <c:v>41年以上(n=126)</c:v>
                </c:pt>
                <c:pt idx="6">
                  <c:v>わからない・無回答(n=11)</c:v>
                </c:pt>
              </c:strCache>
            </c:strRef>
          </c:cat>
          <c:val>
            <c:numRef>
              <c:f>'[P_集計結果.xlsx]n%表（クロス集計）'!$J$217:$J$223</c:f>
              <c:numCache>
                <c:formatCode>0%</c:formatCode>
                <c:ptCount val="7"/>
                <c:pt idx="0">
                  <c:v>4.2328042328042326E-2</c:v>
                </c:pt>
                <c:pt idx="1">
                  <c:v>0.11764705882352941</c:v>
                </c:pt>
                <c:pt idx="2">
                  <c:v>2.2421524663677129E-2</c:v>
                </c:pt>
                <c:pt idx="3">
                  <c:v>4.046242774566474E-2</c:v>
                </c:pt>
                <c:pt idx="4">
                  <c:v>2.5974025974025976E-2</c:v>
                </c:pt>
                <c:pt idx="5">
                  <c:v>5.5555555555555552E-2</c:v>
                </c:pt>
                <c:pt idx="6">
                  <c:v>0</c:v>
                </c:pt>
              </c:numCache>
            </c:numRef>
          </c:val>
          <c:extLst>
            <c:ext xmlns:c16="http://schemas.microsoft.com/office/drawing/2014/chart" uri="{C3380CC4-5D6E-409C-BE32-E72D297353CC}">
              <c16:uniqueId val="{00000005-EBA3-4C7C-9F9E-F513A1FA28EF}"/>
            </c:ext>
          </c:extLst>
        </c:ser>
        <c:ser>
          <c:idx val="6"/>
          <c:order val="6"/>
          <c:tx>
            <c:strRef>
              <c:f>'[P_集計結果.xlsx]n%表（クロス集計）'!$K$216</c:f>
              <c:strCache>
                <c:ptCount val="1"/>
                <c:pt idx="0">
                  <c:v>その他</c:v>
                </c:pt>
              </c:strCache>
            </c:strRef>
          </c:tx>
          <c:spPr>
            <a:solidFill>
              <a:schemeClr val="accent1">
                <a:lumMod val="60000"/>
              </a:schemeClr>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'[P_集計結果.xlsx]n%表（クロス集計）'!$C$217:$C$223</c:f>
              <c:strCache>
                <c:ptCount val="7"/>
                <c:pt idx="0">
                  <c:v>全体(n=945)</c:v>
                </c:pt>
                <c:pt idx="1">
                  <c:v>1～10年以内(n=85)</c:v>
                </c:pt>
                <c:pt idx="2">
                  <c:v>11年～20年(n=223)</c:v>
                </c:pt>
                <c:pt idx="3">
                  <c:v>21年～30年(n=346)</c:v>
                </c:pt>
                <c:pt idx="4">
                  <c:v>31年～40年(n=154)</c:v>
                </c:pt>
                <c:pt idx="5">
                  <c:v>41年以上(n=126)</c:v>
                </c:pt>
                <c:pt idx="6">
                  <c:v>わからない・無回答(n=11)</c:v>
                </c:pt>
              </c:strCache>
            </c:strRef>
          </c:cat>
          <c:val>
            <c:numRef>
              <c:f>'[P_集計結果.xlsx]n%表（クロス集計）'!$K$217:$K$223</c:f>
              <c:numCache>
                <c:formatCode>0%</c:formatCode>
                <c:ptCount val="7"/>
                <c:pt idx="0">
                  <c:v>1.4814814814814815E-2</c:v>
                </c:pt>
                <c:pt idx="1">
                  <c:v>0</c:v>
                </c:pt>
                <c:pt idx="2">
                  <c:v>1.3452914798206279E-2</c:v>
                </c:pt>
                <c:pt idx="3">
                  <c:v>1.1560693641618497E-2</c:v>
                </c:pt>
                <c:pt idx="4">
                  <c:v>1.2987012987012988E-2</c:v>
                </c:pt>
                <c:pt idx="5">
                  <c:v>3.968253968253968E-2</c:v>
                </c:pt>
                <c:pt idx="6">
                  <c:v>0</c:v>
                </c:pt>
              </c:numCache>
            </c:numRef>
          </c:val>
          <c:extLst>
            <c:ext xmlns:c16="http://schemas.microsoft.com/office/drawing/2014/chart" uri="{C3380CC4-5D6E-409C-BE32-E72D297353CC}">
              <c16:uniqueId val="{00000006-EBA3-4C7C-9F9E-F513A1FA28EF}"/>
            </c:ext>
          </c:extLst>
        </c:ser>
        <c:ser>
          <c:idx val="7"/>
          <c:order val="7"/>
          <c:tx>
            <c:strRef>
              <c:f>'[P_集計結果.xlsx]n%表（クロス集計）'!$L$216</c:f>
              <c:strCache>
                <c:ptCount val="1"/>
                <c:pt idx="0">
                  <c:v>無回答</c:v>
                </c:pt>
              </c:strCache>
            </c:strRef>
          </c:tx>
          <c:spPr>
            <a:solidFill>
              <a:schemeClr val="tx2"/>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'[P_集計結果.xlsx]n%表（クロス集計）'!$C$217:$C$223</c:f>
              <c:strCache>
                <c:ptCount val="7"/>
                <c:pt idx="0">
                  <c:v>全体(n=945)</c:v>
                </c:pt>
                <c:pt idx="1">
                  <c:v>1～10年以内(n=85)</c:v>
                </c:pt>
                <c:pt idx="2">
                  <c:v>11年～20年(n=223)</c:v>
                </c:pt>
                <c:pt idx="3">
                  <c:v>21年～30年(n=346)</c:v>
                </c:pt>
                <c:pt idx="4">
                  <c:v>31年～40年(n=154)</c:v>
                </c:pt>
                <c:pt idx="5">
                  <c:v>41年以上(n=126)</c:v>
                </c:pt>
                <c:pt idx="6">
                  <c:v>わからない・無回答(n=11)</c:v>
                </c:pt>
              </c:strCache>
            </c:strRef>
          </c:cat>
          <c:val>
            <c:numRef>
              <c:f>'[P_集計結果.xlsx]n%表（クロス集計）'!$L$217:$L$223</c:f>
              <c:numCache>
                <c:formatCode>0%</c:formatCode>
                <c:ptCount val="7"/>
                <c:pt idx="0">
                  <c:v>9.2063492063492069E-2</c:v>
                </c:pt>
                <c:pt idx="1">
                  <c:v>7.0588235294117646E-2</c:v>
                </c:pt>
                <c:pt idx="2">
                  <c:v>8.9686098654708515E-2</c:v>
                </c:pt>
                <c:pt idx="3">
                  <c:v>9.5375722543352595E-2</c:v>
                </c:pt>
                <c:pt idx="4">
                  <c:v>9.7402597402597407E-2</c:v>
                </c:pt>
                <c:pt idx="5">
                  <c:v>8.7301587301587297E-2</c:v>
                </c:pt>
                <c:pt idx="6">
                  <c:v>0.18181818181818182</c:v>
                </c:pt>
              </c:numCache>
            </c:numRef>
          </c:val>
          <c:extLst>
            <c:ext xmlns:c16="http://schemas.microsoft.com/office/drawing/2014/chart" uri="{C3380CC4-5D6E-409C-BE32-E72D297353CC}">
              <c16:uniqueId val="{00000007-EBA3-4C7C-9F9E-F513A1FA28EF}"/>
            </c:ext>
          </c:extLst>
        </c:ser>
        <c:dLbls>
          <c:dLblPos val="ctr"/>
          <c:showLegendKey val="0"/>
          <c:showVal val="1"/>
          <c:showCatName val="0"/>
          <c:showSerName val="0"/>
          <c:showPercent val="0"/>
          <c:showBubbleSize val="0"/>
        </c:dLbls>
        <c:gapWidth val="70"/>
        <c:overlap val="100"/>
        <c:axId val="314456008"/>
        <c:axId val="314459928"/>
      </c:barChart>
      <c:catAx>
        <c:axId val="314456008"/>
        <c:scaling>
          <c:orientation val="maxMin"/>
        </c:scaling>
        <c:delete val="0"/>
        <c:axPos val="l"/>
        <c:numFmt formatCode="General" sourceLinked="1"/>
        <c:majorTickMark val="in"/>
        <c:minorTickMark val="none"/>
        <c:tickLblPos val="nextTo"/>
        <c:spPr>
          <a:noFill/>
          <a:ln w="6350" cap="flat" cmpd="sng" algn="ctr">
            <a:solidFill>
              <a:schemeClr val="tx1">
                <a:lumMod val="75000"/>
                <a:lumOff val="2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4459928"/>
        <c:crosses val="autoZero"/>
        <c:auto val="1"/>
        <c:lblAlgn val="ctr"/>
        <c:lblOffset val="100"/>
        <c:noMultiLvlLbl val="0"/>
      </c:catAx>
      <c:valAx>
        <c:axId val="314459928"/>
        <c:scaling>
          <c:orientation val="minMax"/>
        </c:scaling>
        <c:delete val="0"/>
        <c:axPos val="t"/>
        <c:majorGridlines>
          <c:spPr>
            <a:ln w="6350" cap="flat" cmpd="sng" algn="ctr">
              <a:solidFill>
                <a:schemeClr val="tx1">
                  <a:lumMod val="50000"/>
                  <a:lumOff val="50000"/>
                </a:schemeClr>
              </a:solidFill>
              <a:round/>
            </a:ln>
            <a:effectLst/>
          </c:spPr>
        </c:majorGridlines>
        <c:numFmt formatCode="0%" sourceLinked="1"/>
        <c:majorTickMark val="in"/>
        <c:minorTickMark val="none"/>
        <c:tickLblPos val="nextTo"/>
        <c:spPr>
          <a:noFill/>
          <a:ln w="6350">
            <a:solidFill>
              <a:schemeClr val="tx1">
                <a:lumMod val="75000"/>
                <a:lumOff val="2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4456008"/>
        <c:crosses val="autoZero"/>
        <c:crossBetween val="between"/>
        <c:majorUnit val="0.1"/>
      </c:valAx>
      <c:spPr>
        <a:noFill/>
        <a:ln>
          <a:noFill/>
        </a:ln>
        <a:effectLst/>
      </c:spPr>
    </c:plotArea>
    <c:legend>
      <c:legendPos val="b"/>
      <c:layout>
        <c:manualLayout>
          <c:xMode val="edge"/>
          <c:yMode val="edge"/>
          <c:x val="0.21126953373258936"/>
          <c:y val="0.69375846640275807"/>
          <c:w val="0.76879044787146888"/>
          <c:h val="0.30529020261366024"/>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sz="1000">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a:pPr>
            <a:r>
              <a:rPr lang="ja-JP" sz="1050"/>
              <a:t>定期的な維持管理を行っている理由（</a:t>
            </a:r>
            <a:r>
              <a:rPr lang="en-US" sz="1050"/>
              <a:t>MA)</a:t>
            </a:r>
            <a:r>
              <a:rPr lang="ja-JP" sz="1050"/>
              <a:t>（</a:t>
            </a:r>
            <a:r>
              <a:rPr lang="en-US" sz="1050"/>
              <a:t>n=396)</a:t>
            </a:r>
            <a:endParaRPr lang="ja-JP" sz="1050"/>
          </a:p>
        </c:rich>
      </c:tx>
      <c:overlay val="0"/>
    </c:title>
    <c:autoTitleDeleted val="0"/>
    <c:plotArea>
      <c:layout>
        <c:manualLayout>
          <c:layoutTarget val="inner"/>
          <c:xMode val="edge"/>
          <c:yMode val="edge"/>
          <c:x val="0.52337754199823161"/>
          <c:y val="0.25901625431562064"/>
          <c:w val="0.43825462798582537"/>
          <c:h val="0.73859867709170879"/>
        </c:manualLayout>
      </c:layout>
      <c:barChart>
        <c:barDir val="bar"/>
        <c:grouping val="clustered"/>
        <c:varyColors val="0"/>
        <c:ser>
          <c:idx val="0"/>
          <c:order val="0"/>
          <c:spPr>
            <a:solidFill>
              <a:srgbClr val="2044A2"/>
            </a:solidFill>
            <a:ln>
              <a:solidFill>
                <a:srgbClr val="2044A2"/>
              </a:solidFill>
            </a:ln>
            <a:scene3d>
              <a:camera prst="orthographicFront"/>
              <a:lightRig rig="threePt" dir="t"/>
            </a:scene3d>
            <a:sp3d>
              <a:bevelT w="63500" h="25400"/>
            </a:sp3d>
          </c:spPr>
          <c:invertIfNegative val="0"/>
          <c:dLbls>
            <c:spPr>
              <a:noFill/>
              <a:ln>
                <a:noFill/>
              </a:ln>
              <a:effectLst/>
            </c:spPr>
            <c:txPr>
              <a:bodyPr rot="0" vert="horz"/>
              <a:lstStyle/>
              <a:p>
                <a:pPr algn="ctr">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'n%表（単純集計）'!$B$126:$B$133</c:f>
              <c:strCache>
                <c:ptCount val="8"/>
                <c:pt idx="0">
                  <c:v>長く住み続けたいから</c:v>
                </c:pt>
                <c:pt idx="1">
                  <c:v>壊れる前に修繕する方が、結果的に安上がりだと思うから</c:v>
                </c:pt>
                <c:pt idx="2">
                  <c:v>住宅購入業者の点検サポートの期間内で維持管理が受けられるから</c:v>
                </c:pt>
                <c:pt idx="3">
                  <c:v>資産価値を保ちたいから</c:v>
                </c:pt>
                <c:pt idx="4">
                  <c:v>売却するときに売りやすく、少しでも高く売りたいから</c:v>
                </c:pt>
                <c:pt idx="5">
                  <c:v>家に愛着があり、維持管理を行うことが自然なことだから</c:v>
                </c:pt>
                <c:pt idx="6">
                  <c:v>その他</c:v>
                </c:pt>
                <c:pt idx="7">
                  <c:v>無回答</c:v>
                </c:pt>
              </c:strCache>
            </c:strRef>
          </c:cat>
          <c:val>
            <c:numRef>
              <c:f>'n%表（単純集計）'!$D$126:$D$133</c:f>
              <c:numCache>
                <c:formatCode>0.0%</c:formatCode>
                <c:ptCount val="8"/>
                <c:pt idx="0">
                  <c:v>0.74494949494949492</c:v>
                </c:pt>
                <c:pt idx="1">
                  <c:v>0.42929292929292928</c:v>
                </c:pt>
                <c:pt idx="2">
                  <c:v>0.36616161616161619</c:v>
                </c:pt>
                <c:pt idx="3">
                  <c:v>0.12626262626262627</c:v>
                </c:pt>
                <c:pt idx="4">
                  <c:v>7.3232323232323232E-2</c:v>
                </c:pt>
                <c:pt idx="5">
                  <c:v>0.42929292929292928</c:v>
                </c:pt>
                <c:pt idx="6">
                  <c:v>1.0101010101010102E-2</c:v>
                </c:pt>
                <c:pt idx="7">
                  <c:v>7.575757575757576E-3</c:v>
                </c:pt>
              </c:numCache>
            </c:numRef>
          </c:val>
          <c:extLst>
            <c:ext xmlns:c16="http://schemas.microsoft.com/office/drawing/2014/chart" uri="{C3380CC4-5D6E-409C-BE32-E72D297353CC}">
              <c16:uniqueId val="{00000000-C934-44DE-A386-2F888C4FB889}"/>
            </c:ext>
          </c:extLst>
        </c:ser>
        <c:dLbls>
          <c:showLegendKey val="0"/>
          <c:showVal val="0"/>
          <c:showCatName val="0"/>
          <c:showSerName val="0"/>
          <c:showPercent val="0"/>
          <c:showBubbleSize val="0"/>
        </c:dLbls>
        <c:gapWidth val="70"/>
        <c:axId val="315875776"/>
        <c:axId val="315878912"/>
      </c:barChart>
      <c:catAx>
        <c:axId val="315875776"/>
        <c:scaling>
          <c:orientation val="maxMin"/>
        </c:scaling>
        <c:delete val="0"/>
        <c:axPos val="l"/>
        <c:numFmt formatCode="General" sourceLinked="1"/>
        <c:majorTickMark val="in"/>
        <c:minorTickMark val="none"/>
        <c:tickLblPos val="nextTo"/>
        <c:spPr>
          <a:ln>
            <a:noFill/>
          </a:ln>
        </c:spPr>
        <c:txPr>
          <a:bodyPr rot="0" vert="horz"/>
          <a:lstStyle/>
          <a:p>
            <a:pPr>
              <a:defRPr/>
            </a:pPr>
            <a:endParaRPr lang="ja-JP"/>
          </a:p>
        </c:txPr>
        <c:crossAx val="315878912"/>
        <c:crosses val="autoZero"/>
        <c:auto val="0"/>
        <c:lblAlgn val="ctr"/>
        <c:lblOffset val="100"/>
        <c:tickLblSkip val="1"/>
        <c:noMultiLvlLbl val="0"/>
      </c:catAx>
      <c:valAx>
        <c:axId val="315878912"/>
        <c:scaling>
          <c:orientation val="minMax"/>
          <c:max val="0.8"/>
          <c:min val="0"/>
        </c:scaling>
        <c:delete val="0"/>
        <c:axPos val="t"/>
        <c:numFmt formatCode="0%" sourceLinked="0"/>
        <c:majorTickMark val="in"/>
        <c:minorTickMark val="none"/>
        <c:tickLblPos val="low"/>
        <c:spPr>
          <a:ln>
            <a:solidFill>
              <a:srgbClr val="898989"/>
            </a:solidFill>
          </a:ln>
        </c:spPr>
        <c:txPr>
          <a:bodyPr rot="0" vert="horz"/>
          <a:lstStyle/>
          <a:p>
            <a:pPr>
              <a:defRPr/>
            </a:pPr>
            <a:endParaRPr lang="ja-JP"/>
          </a:p>
        </c:txPr>
        <c:crossAx val="315875776"/>
        <c:crosses val="autoZero"/>
        <c:crossBetween val="between"/>
        <c:majorUnit val="0.2"/>
      </c:valAx>
      <c:spPr>
        <a:noFill/>
        <a:ln w="12700">
          <a:noFill/>
        </a:ln>
      </c:spPr>
    </c:plotArea>
    <c:plotVisOnly val="0"/>
    <c:dispBlanksAs val="gap"/>
    <c:showDLblsOverMax val="0"/>
  </c:chart>
  <c:spPr>
    <a:solidFill>
      <a:srgbClr val="FFFFFF"/>
    </a:solidFill>
    <a:ln>
      <a:noFill/>
    </a:ln>
  </c:spPr>
  <c:txPr>
    <a:bodyPr rot="0" vert="horz"/>
    <a:lstStyle/>
    <a:p>
      <a:pPr>
        <a:defRPr lang="en-US" sz="1050" u="none" baseline="0">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sng" strike="noStrike" kern="1200" spc="0" baseline="0">
                <a:solidFill>
                  <a:schemeClr val="tx1"/>
                </a:solidFill>
                <a:latin typeface="Meiryo UI" panose="020B0604030504040204" pitchFamily="50" charset="-128"/>
                <a:ea typeface="Meiryo UI" panose="020B0604030504040204" pitchFamily="50" charset="-128"/>
                <a:cs typeface="+mn-cs"/>
              </a:defRPr>
            </a:pPr>
            <a:r>
              <a:rPr lang="ja-JP" sz="1050" b="1" u="sng"/>
              <a:t>維持管理の実施状況　</a:t>
            </a:r>
            <a:r>
              <a:rPr lang="en-US" sz="1050" b="1" u="sng"/>
              <a:t>【</a:t>
            </a:r>
            <a:r>
              <a:rPr lang="ja-JP" altLang="en-US" sz="1050" b="1" u="sng"/>
              <a:t>世帯年収</a:t>
            </a:r>
            <a:r>
              <a:rPr lang="ja-JP" sz="1050" b="1" u="sng"/>
              <a:t>別</a:t>
            </a:r>
            <a:r>
              <a:rPr lang="en-US" sz="1050" b="1" u="sng"/>
              <a:t>】</a:t>
            </a:r>
            <a:endParaRPr lang="ja-JP" sz="1050" b="1" u="sng"/>
          </a:p>
        </c:rich>
      </c:tx>
      <c:layout>
        <c:manualLayout>
          <c:xMode val="edge"/>
          <c:yMode val="edge"/>
          <c:x val="2.071278825995837E-3"/>
          <c:y val="6.6936462188365532E-3"/>
        </c:manualLayout>
      </c:layout>
      <c:overlay val="0"/>
      <c:spPr>
        <a:noFill/>
        <a:ln>
          <a:noFill/>
        </a:ln>
        <a:effectLst/>
      </c:spPr>
      <c:txPr>
        <a:bodyPr rot="0" spcFirstLastPara="1" vertOverflow="ellipsis" vert="horz" wrap="square" anchor="ctr" anchorCtr="1"/>
        <a:lstStyle/>
        <a:p>
          <a:pPr>
            <a:defRPr sz="1050" b="1" i="0" u="sng"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26126776147216391"/>
          <c:y val="0.10904582160993612"/>
          <c:w val="0.69260123626905457"/>
          <c:h val="0.65055846219481961"/>
        </c:manualLayout>
      </c:layout>
      <c:barChart>
        <c:barDir val="bar"/>
        <c:grouping val="percentStacked"/>
        <c:varyColors val="0"/>
        <c:ser>
          <c:idx val="0"/>
          <c:order val="0"/>
          <c:tx>
            <c:strRef>
              <c:f>'n%表（クロス集計）'!$E$239</c:f>
              <c:strCache>
                <c:ptCount val="1"/>
                <c:pt idx="0">
                  <c:v>定期的に専門家等による点検を受け、補修、修繕等の工事を行っている</c:v>
                </c:pt>
              </c:strCache>
            </c:strRef>
          </c:tx>
          <c:spPr>
            <a:solidFill>
              <a:schemeClr val="accent1">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'n%表（クロス集計）'!$C$283:$C$298</c:f>
              <c:strCache>
                <c:ptCount val="16"/>
                <c:pt idx="0">
                  <c:v>全体(n=945)</c:v>
                </c:pt>
                <c:pt idx="1">
                  <c:v>50万円未満(n=13)</c:v>
                </c:pt>
                <c:pt idx="2">
                  <c:v>50～100万円未満(n=12)</c:v>
                </c:pt>
                <c:pt idx="3">
                  <c:v>100～200万円未満(n=54)</c:v>
                </c:pt>
                <c:pt idx="4">
                  <c:v>200～300万円未満(n=156)</c:v>
                </c:pt>
                <c:pt idx="5">
                  <c:v>300～400万円未満(n=125)</c:v>
                </c:pt>
                <c:pt idx="6">
                  <c:v>400～500万円未満(n=87)</c:v>
                </c:pt>
                <c:pt idx="7">
                  <c:v>500～600万円未満(n=55)</c:v>
                </c:pt>
                <c:pt idx="8">
                  <c:v>600～700万円未満(n=50)</c:v>
                </c:pt>
                <c:pt idx="9">
                  <c:v>700～800万円未満(n=56)</c:v>
                </c:pt>
                <c:pt idx="10">
                  <c:v>800～900万円未満(n=42)</c:v>
                </c:pt>
                <c:pt idx="11">
                  <c:v>900～1,000万円未満(n=49)</c:v>
                </c:pt>
                <c:pt idx="12">
                  <c:v>1,000～2,000万円未満(n=81)</c:v>
                </c:pt>
                <c:pt idx="13">
                  <c:v>2,000万円以上(n=10)</c:v>
                </c:pt>
                <c:pt idx="14">
                  <c:v>わからない・答えたくない(n=52)</c:v>
                </c:pt>
                <c:pt idx="15">
                  <c:v>無回答(n=103)</c:v>
                </c:pt>
              </c:strCache>
            </c:strRef>
          </c:cat>
          <c:val>
            <c:numRef>
              <c:f>'n%表（クロス集計）'!$E$283:$E$298</c:f>
              <c:numCache>
                <c:formatCode>0%</c:formatCode>
                <c:ptCount val="16"/>
                <c:pt idx="0">
                  <c:v>0.26560846560846563</c:v>
                </c:pt>
                <c:pt idx="1">
                  <c:v>0.23076923076923078</c:v>
                </c:pt>
                <c:pt idx="2">
                  <c:v>0.33333333333333331</c:v>
                </c:pt>
                <c:pt idx="3">
                  <c:v>0.12962962962962962</c:v>
                </c:pt>
                <c:pt idx="4">
                  <c:v>0.20512820512820512</c:v>
                </c:pt>
                <c:pt idx="5">
                  <c:v>0.26400000000000001</c:v>
                </c:pt>
                <c:pt idx="6">
                  <c:v>0.31034482758620691</c:v>
                </c:pt>
                <c:pt idx="7">
                  <c:v>0.29090909090909089</c:v>
                </c:pt>
                <c:pt idx="8">
                  <c:v>0.2</c:v>
                </c:pt>
                <c:pt idx="9">
                  <c:v>0.32142857142857145</c:v>
                </c:pt>
                <c:pt idx="10">
                  <c:v>0.23809523809523808</c:v>
                </c:pt>
                <c:pt idx="11">
                  <c:v>0.2857142857142857</c:v>
                </c:pt>
                <c:pt idx="12">
                  <c:v>0.37037037037037035</c:v>
                </c:pt>
                <c:pt idx="13">
                  <c:v>0.5</c:v>
                </c:pt>
                <c:pt idx="14">
                  <c:v>0.30769230769230771</c:v>
                </c:pt>
                <c:pt idx="15">
                  <c:v>0.25242718446601942</c:v>
                </c:pt>
              </c:numCache>
            </c:numRef>
          </c:val>
          <c:extLst>
            <c:ext xmlns:c16="http://schemas.microsoft.com/office/drawing/2014/chart" uri="{C3380CC4-5D6E-409C-BE32-E72D297353CC}">
              <c16:uniqueId val="{00000000-3AFE-4D29-B6FD-D0F0A895DB46}"/>
            </c:ext>
          </c:extLst>
        </c:ser>
        <c:ser>
          <c:idx val="1"/>
          <c:order val="1"/>
          <c:tx>
            <c:strRef>
              <c:f>'n%表（クロス集計）'!$F$239</c:f>
              <c:strCache>
                <c:ptCount val="1"/>
                <c:pt idx="0">
                  <c:v>定期的に専門家等による点検を受けているが、必要と言われた補修、修繕等の工事を行っていない</c:v>
                </c:pt>
              </c:strCache>
            </c:strRef>
          </c:tx>
          <c:spPr>
            <a:solidFill>
              <a:schemeClr val="accent2">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'n%表（クロス集計）'!$C$283:$C$298</c:f>
              <c:strCache>
                <c:ptCount val="16"/>
                <c:pt idx="0">
                  <c:v>全体(n=945)</c:v>
                </c:pt>
                <c:pt idx="1">
                  <c:v>50万円未満(n=13)</c:v>
                </c:pt>
                <c:pt idx="2">
                  <c:v>50～100万円未満(n=12)</c:v>
                </c:pt>
                <c:pt idx="3">
                  <c:v>100～200万円未満(n=54)</c:v>
                </c:pt>
                <c:pt idx="4">
                  <c:v>200～300万円未満(n=156)</c:v>
                </c:pt>
                <c:pt idx="5">
                  <c:v>300～400万円未満(n=125)</c:v>
                </c:pt>
                <c:pt idx="6">
                  <c:v>400～500万円未満(n=87)</c:v>
                </c:pt>
                <c:pt idx="7">
                  <c:v>500～600万円未満(n=55)</c:v>
                </c:pt>
                <c:pt idx="8">
                  <c:v>600～700万円未満(n=50)</c:v>
                </c:pt>
                <c:pt idx="9">
                  <c:v>700～800万円未満(n=56)</c:v>
                </c:pt>
                <c:pt idx="10">
                  <c:v>800～900万円未満(n=42)</c:v>
                </c:pt>
                <c:pt idx="11">
                  <c:v>900～1,000万円未満(n=49)</c:v>
                </c:pt>
                <c:pt idx="12">
                  <c:v>1,000～2,000万円未満(n=81)</c:v>
                </c:pt>
                <c:pt idx="13">
                  <c:v>2,000万円以上(n=10)</c:v>
                </c:pt>
                <c:pt idx="14">
                  <c:v>わからない・答えたくない(n=52)</c:v>
                </c:pt>
                <c:pt idx="15">
                  <c:v>無回答(n=103)</c:v>
                </c:pt>
              </c:strCache>
            </c:strRef>
          </c:cat>
          <c:val>
            <c:numRef>
              <c:f>'n%表（クロス集計）'!$F$283:$F$298</c:f>
              <c:numCache>
                <c:formatCode>0%</c:formatCode>
                <c:ptCount val="16"/>
                <c:pt idx="0">
                  <c:v>2.433862433862434E-2</c:v>
                </c:pt>
                <c:pt idx="1">
                  <c:v>0</c:v>
                </c:pt>
                <c:pt idx="2">
                  <c:v>8.3333333333333329E-2</c:v>
                </c:pt>
                <c:pt idx="3">
                  <c:v>0</c:v>
                </c:pt>
                <c:pt idx="4">
                  <c:v>6.41025641025641E-3</c:v>
                </c:pt>
                <c:pt idx="5">
                  <c:v>2.4E-2</c:v>
                </c:pt>
                <c:pt idx="6">
                  <c:v>1.1494252873563218E-2</c:v>
                </c:pt>
                <c:pt idx="7">
                  <c:v>1.8181818181818181E-2</c:v>
                </c:pt>
                <c:pt idx="8">
                  <c:v>0</c:v>
                </c:pt>
                <c:pt idx="9">
                  <c:v>5.3571428571428568E-2</c:v>
                </c:pt>
                <c:pt idx="10">
                  <c:v>9.5238095238095233E-2</c:v>
                </c:pt>
                <c:pt idx="11">
                  <c:v>6.1224489795918366E-2</c:v>
                </c:pt>
                <c:pt idx="12">
                  <c:v>3.7037037037037035E-2</c:v>
                </c:pt>
                <c:pt idx="13">
                  <c:v>0</c:v>
                </c:pt>
                <c:pt idx="14">
                  <c:v>1.9230769230769232E-2</c:v>
                </c:pt>
                <c:pt idx="15">
                  <c:v>1.9417475728155338E-2</c:v>
                </c:pt>
              </c:numCache>
            </c:numRef>
          </c:val>
          <c:extLst>
            <c:ext xmlns:c16="http://schemas.microsoft.com/office/drawing/2014/chart" uri="{C3380CC4-5D6E-409C-BE32-E72D297353CC}">
              <c16:uniqueId val="{00000001-3AFE-4D29-B6FD-D0F0A895DB46}"/>
            </c:ext>
          </c:extLst>
        </c:ser>
        <c:ser>
          <c:idx val="2"/>
          <c:order val="2"/>
          <c:tx>
            <c:strRef>
              <c:f>'n%表（クロス集計）'!$G$239</c:f>
              <c:strCache>
                <c:ptCount val="1"/>
                <c:pt idx="0">
                  <c:v>定期的に専門家等による点検を受けており、問題ないことを確認している</c:v>
                </c:pt>
              </c:strCache>
            </c:strRef>
          </c:tx>
          <c:spPr>
            <a:solidFill>
              <a:schemeClr val="accent6">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'n%表（クロス集計）'!$C$283:$C$298</c:f>
              <c:strCache>
                <c:ptCount val="16"/>
                <c:pt idx="0">
                  <c:v>全体(n=945)</c:v>
                </c:pt>
                <c:pt idx="1">
                  <c:v>50万円未満(n=13)</c:v>
                </c:pt>
                <c:pt idx="2">
                  <c:v>50～100万円未満(n=12)</c:v>
                </c:pt>
                <c:pt idx="3">
                  <c:v>100～200万円未満(n=54)</c:v>
                </c:pt>
                <c:pt idx="4">
                  <c:v>200～300万円未満(n=156)</c:v>
                </c:pt>
                <c:pt idx="5">
                  <c:v>300～400万円未満(n=125)</c:v>
                </c:pt>
                <c:pt idx="6">
                  <c:v>400～500万円未満(n=87)</c:v>
                </c:pt>
                <c:pt idx="7">
                  <c:v>500～600万円未満(n=55)</c:v>
                </c:pt>
                <c:pt idx="8">
                  <c:v>600～700万円未満(n=50)</c:v>
                </c:pt>
                <c:pt idx="9">
                  <c:v>700～800万円未満(n=56)</c:v>
                </c:pt>
                <c:pt idx="10">
                  <c:v>800～900万円未満(n=42)</c:v>
                </c:pt>
                <c:pt idx="11">
                  <c:v>900～1,000万円未満(n=49)</c:v>
                </c:pt>
                <c:pt idx="12">
                  <c:v>1,000～2,000万円未満(n=81)</c:v>
                </c:pt>
                <c:pt idx="13">
                  <c:v>2,000万円以上(n=10)</c:v>
                </c:pt>
                <c:pt idx="14">
                  <c:v>わからない・答えたくない(n=52)</c:v>
                </c:pt>
                <c:pt idx="15">
                  <c:v>無回答(n=103)</c:v>
                </c:pt>
              </c:strCache>
            </c:strRef>
          </c:cat>
          <c:val>
            <c:numRef>
              <c:f>'n%表（クロス集計）'!$G$283:$G$298</c:f>
              <c:numCache>
                <c:formatCode>0%</c:formatCode>
                <c:ptCount val="16"/>
                <c:pt idx="0">
                  <c:v>0.1291005291005291</c:v>
                </c:pt>
                <c:pt idx="1">
                  <c:v>0.15384615384615385</c:v>
                </c:pt>
                <c:pt idx="2">
                  <c:v>0</c:v>
                </c:pt>
                <c:pt idx="3">
                  <c:v>7.407407407407407E-2</c:v>
                </c:pt>
                <c:pt idx="4">
                  <c:v>0.12179487179487179</c:v>
                </c:pt>
                <c:pt idx="5">
                  <c:v>7.1999999999999995E-2</c:v>
                </c:pt>
                <c:pt idx="6">
                  <c:v>6.8965517241379309E-2</c:v>
                </c:pt>
                <c:pt idx="7">
                  <c:v>0.2</c:v>
                </c:pt>
                <c:pt idx="8">
                  <c:v>0.24</c:v>
                </c:pt>
                <c:pt idx="9">
                  <c:v>0.16071428571428573</c:v>
                </c:pt>
                <c:pt idx="10">
                  <c:v>0.14285714285714285</c:v>
                </c:pt>
                <c:pt idx="11">
                  <c:v>0.16326530612244897</c:v>
                </c:pt>
                <c:pt idx="12">
                  <c:v>0.1728395061728395</c:v>
                </c:pt>
                <c:pt idx="13">
                  <c:v>0.2</c:v>
                </c:pt>
                <c:pt idx="14">
                  <c:v>0.23076923076923078</c:v>
                </c:pt>
                <c:pt idx="15">
                  <c:v>7.7669902912621352E-2</c:v>
                </c:pt>
              </c:numCache>
            </c:numRef>
          </c:val>
          <c:extLst>
            <c:ext xmlns:c16="http://schemas.microsoft.com/office/drawing/2014/chart" uri="{C3380CC4-5D6E-409C-BE32-E72D297353CC}">
              <c16:uniqueId val="{00000002-3AFE-4D29-B6FD-D0F0A895DB46}"/>
            </c:ext>
          </c:extLst>
        </c:ser>
        <c:ser>
          <c:idx val="3"/>
          <c:order val="3"/>
          <c:tx>
            <c:strRef>
              <c:f>'n%表（クロス集計）'!$H$239</c:f>
              <c:strCache>
                <c:ptCount val="1"/>
                <c:pt idx="0">
                  <c:v>点検は受けておらず、壊れて不具合が生じた箇所だけ修繕等の工事を行っている</c:v>
                </c:pt>
              </c:strCache>
            </c:strRef>
          </c:tx>
          <c:spPr>
            <a:solidFill>
              <a:schemeClr val="accent5"/>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'n%表（クロス集計）'!$C$283:$C$298</c:f>
              <c:strCache>
                <c:ptCount val="16"/>
                <c:pt idx="0">
                  <c:v>全体(n=945)</c:v>
                </c:pt>
                <c:pt idx="1">
                  <c:v>50万円未満(n=13)</c:v>
                </c:pt>
                <c:pt idx="2">
                  <c:v>50～100万円未満(n=12)</c:v>
                </c:pt>
                <c:pt idx="3">
                  <c:v>100～200万円未満(n=54)</c:v>
                </c:pt>
                <c:pt idx="4">
                  <c:v>200～300万円未満(n=156)</c:v>
                </c:pt>
                <c:pt idx="5">
                  <c:v>300～400万円未満(n=125)</c:v>
                </c:pt>
                <c:pt idx="6">
                  <c:v>400～500万円未満(n=87)</c:v>
                </c:pt>
                <c:pt idx="7">
                  <c:v>500～600万円未満(n=55)</c:v>
                </c:pt>
                <c:pt idx="8">
                  <c:v>600～700万円未満(n=50)</c:v>
                </c:pt>
                <c:pt idx="9">
                  <c:v>700～800万円未満(n=56)</c:v>
                </c:pt>
                <c:pt idx="10">
                  <c:v>800～900万円未満(n=42)</c:v>
                </c:pt>
                <c:pt idx="11">
                  <c:v>900～1,000万円未満(n=49)</c:v>
                </c:pt>
                <c:pt idx="12">
                  <c:v>1,000～2,000万円未満(n=81)</c:v>
                </c:pt>
                <c:pt idx="13">
                  <c:v>2,000万円以上(n=10)</c:v>
                </c:pt>
                <c:pt idx="14">
                  <c:v>わからない・答えたくない(n=52)</c:v>
                </c:pt>
                <c:pt idx="15">
                  <c:v>無回答(n=103)</c:v>
                </c:pt>
              </c:strCache>
            </c:strRef>
          </c:cat>
          <c:val>
            <c:numRef>
              <c:f>'n%表（クロス集計）'!$H$283:$H$298</c:f>
              <c:numCache>
                <c:formatCode>0%</c:formatCode>
                <c:ptCount val="16"/>
                <c:pt idx="0">
                  <c:v>0.3439153439153439</c:v>
                </c:pt>
                <c:pt idx="1">
                  <c:v>0.15384615384615385</c:v>
                </c:pt>
                <c:pt idx="2">
                  <c:v>0.58333333333333337</c:v>
                </c:pt>
                <c:pt idx="3">
                  <c:v>0.5</c:v>
                </c:pt>
                <c:pt idx="4">
                  <c:v>0.38461538461538464</c:v>
                </c:pt>
                <c:pt idx="5">
                  <c:v>0.42399999999999999</c:v>
                </c:pt>
                <c:pt idx="6">
                  <c:v>0.37931034482758619</c:v>
                </c:pt>
                <c:pt idx="7">
                  <c:v>0.27272727272727271</c:v>
                </c:pt>
                <c:pt idx="8">
                  <c:v>0.22</c:v>
                </c:pt>
                <c:pt idx="9">
                  <c:v>0.26785714285714285</c:v>
                </c:pt>
                <c:pt idx="10">
                  <c:v>0.35714285714285715</c:v>
                </c:pt>
                <c:pt idx="11">
                  <c:v>0.2857142857142857</c:v>
                </c:pt>
                <c:pt idx="12">
                  <c:v>0.25925925925925924</c:v>
                </c:pt>
                <c:pt idx="13">
                  <c:v>0.3</c:v>
                </c:pt>
                <c:pt idx="14">
                  <c:v>0.23076923076923078</c:v>
                </c:pt>
                <c:pt idx="15">
                  <c:v>0.35922330097087379</c:v>
                </c:pt>
              </c:numCache>
            </c:numRef>
          </c:val>
          <c:extLst>
            <c:ext xmlns:c16="http://schemas.microsoft.com/office/drawing/2014/chart" uri="{C3380CC4-5D6E-409C-BE32-E72D297353CC}">
              <c16:uniqueId val="{00000003-3AFE-4D29-B6FD-D0F0A895DB46}"/>
            </c:ext>
          </c:extLst>
        </c:ser>
        <c:ser>
          <c:idx val="4"/>
          <c:order val="4"/>
          <c:tx>
            <c:strRef>
              <c:f>'n%表（クロス集計）'!$I$239</c:f>
              <c:strCache>
                <c:ptCount val="1"/>
                <c:pt idx="0">
                  <c:v>維持管理の必要性を感じているが、行っていない</c:v>
                </c:pt>
              </c:strCache>
            </c:strRef>
          </c:tx>
          <c:spPr>
            <a:solidFill>
              <a:schemeClr val="accent4">
                <a:lumMod val="60000"/>
                <a:lumOff val="40000"/>
              </a:schemeClr>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'n%表（クロス集計）'!$C$283:$C$298</c:f>
              <c:strCache>
                <c:ptCount val="16"/>
                <c:pt idx="0">
                  <c:v>全体(n=945)</c:v>
                </c:pt>
                <c:pt idx="1">
                  <c:v>50万円未満(n=13)</c:v>
                </c:pt>
                <c:pt idx="2">
                  <c:v>50～100万円未満(n=12)</c:v>
                </c:pt>
                <c:pt idx="3">
                  <c:v>100～200万円未満(n=54)</c:v>
                </c:pt>
                <c:pt idx="4">
                  <c:v>200～300万円未満(n=156)</c:v>
                </c:pt>
                <c:pt idx="5">
                  <c:v>300～400万円未満(n=125)</c:v>
                </c:pt>
                <c:pt idx="6">
                  <c:v>400～500万円未満(n=87)</c:v>
                </c:pt>
                <c:pt idx="7">
                  <c:v>500～600万円未満(n=55)</c:v>
                </c:pt>
                <c:pt idx="8">
                  <c:v>600～700万円未満(n=50)</c:v>
                </c:pt>
                <c:pt idx="9">
                  <c:v>700～800万円未満(n=56)</c:v>
                </c:pt>
                <c:pt idx="10">
                  <c:v>800～900万円未満(n=42)</c:v>
                </c:pt>
                <c:pt idx="11">
                  <c:v>900～1,000万円未満(n=49)</c:v>
                </c:pt>
                <c:pt idx="12">
                  <c:v>1,000～2,000万円未満(n=81)</c:v>
                </c:pt>
                <c:pt idx="13">
                  <c:v>2,000万円以上(n=10)</c:v>
                </c:pt>
                <c:pt idx="14">
                  <c:v>わからない・答えたくない(n=52)</c:v>
                </c:pt>
                <c:pt idx="15">
                  <c:v>無回答(n=103)</c:v>
                </c:pt>
              </c:strCache>
            </c:strRef>
          </c:cat>
          <c:val>
            <c:numRef>
              <c:f>'n%表（クロス集計）'!$I$283:$I$298</c:f>
              <c:numCache>
                <c:formatCode>0%</c:formatCode>
                <c:ptCount val="16"/>
                <c:pt idx="0">
                  <c:v>8.7830687830687829E-2</c:v>
                </c:pt>
                <c:pt idx="1">
                  <c:v>0.38461538461538464</c:v>
                </c:pt>
                <c:pt idx="2">
                  <c:v>0</c:v>
                </c:pt>
                <c:pt idx="3">
                  <c:v>0.12962962962962962</c:v>
                </c:pt>
                <c:pt idx="4">
                  <c:v>0.11538461538461539</c:v>
                </c:pt>
                <c:pt idx="5">
                  <c:v>7.1999999999999995E-2</c:v>
                </c:pt>
                <c:pt idx="6">
                  <c:v>8.0459770114942528E-2</c:v>
                </c:pt>
                <c:pt idx="7">
                  <c:v>7.2727272727272724E-2</c:v>
                </c:pt>
                <c:pt idx="8">
                  <c:v>0.08</c:v>
                </c:pt>
                <c:pt idx="9">
                  <c:v>1.7857142857142856E-2</c:v>
                </c:pt>
                <c:pt idx="10">
                  <c:v>0.11904761904761904</c:v>
                </c:pt>
                <c:pt idx="11">
                  <c:v>0.10204081632653061</c:v>
                </c:pt>
                <c:pt idx="12">
                  <c:v>4.9382716049382713E-2</c:v>
                </c:pt>
                <c:pt idx="13">
                  <c:v>0</c:v>
                </c:pt>
                <c:pt idx="14">
                  <c:v>9.6153846153846159E-2</c:v>
                </c:pt>
                <c:pt idx="15">
                  <c:v>8.7378640776699032E-2</c:v>
                </c:pt>
              </c:numCache>
            </c:numRef>
          </c:val>
          <c:extLst>
            <c:ext xmlns:c16="http://schemas.microsoft.com/office/drawing/2014/chart" uri="{C3380CC4-5D6E-409C-BE32-E72D297353CC}">
              <c16:uniqueId val="{00000004-3AFE-4D29-B6FD-D0F0A895DB46}"/>
            </c:ext>
          </c:extLst>
        </c:ser>
        <c:ser>
          <c:idx val="5"/>
          <c:order val="5"/>
          <c:tx>
            <c:strRef>
              <c:f>'n%表（クロス集計）'!$J$239</c:f>
              <c:strCache>
                <c:ptCount val="1"/>
                <c:pt idx="0">
                  <c:v>維持管理の必要性を感じていないため、行っていない</c:v>
                </c:pt>
              </c:strCache>
            </c:strRef>
          </c:tx>
          <c:spPr>
            <a:solidFill>
              <a:srgbClr val="9966FF"/>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'n%表（クロス集計）'!$C$283:$C$298</c:f>
              <c:strCache>
                <c:ptCount val="16"/>
                <c:pt idx="0">
                  <c:v>全体(n=945)</c:v>
                </c:pt>
                <c:pt idx="1">
                  <c:v>50万円未満(n=13)</c:v>
                </c:pt>
                <c:pt idx="2">
                  <c:v>50～100万円未満(n=12)</c:v>
                </c:pt>
                <c:pt idx="3">
                  <c:v>100～200万円未満(n=54)</c:v>
                </c:pt>
                <c:pt idx="4">
                  <c:v>200～300万円未満(n=156)</c:v>
                </c:pt>
                <c:pt idx="5">
                  <c:v>300～400万円未満(n=125)</c:v>
                </c:pt>
                <c:pt idx="6">
                  <c:v>400～500万円未満(n=87)</c:v>
                </c:pt>
                <c:pt idx="7">
                  <c:v>500～600万円未満(n=55)</c:v>
                </c:pt>
                <c:pt idx="8">
                  <c:v>600～700万円未満(n=50)</c:v>
                </c:pt>
                <c:pt idx="9">
                  <c:v>700～800万円未満(n=56)</c:v>
                </c:pt>
                <c:pt idx="10">
                  <c:v>800～900万円未満(n=42)</c:v>
                </c:pt>
                <c:pt idx="11">
                  <c:v>900～1,000万円未満(n=49)</c:v>
                </c:pt>
                <c:pt idx="12">
                  <c:v>1,000～2,000万円未満(n=81)</c:v>
                </c:pt>
                <c:pt idx="13">
                  <c:v>2,000万円以上(n=10)</c:v>
                </c:pt>
                <c:pt idx="14">
                  <c:v>わからない・答えたくない(n=52)</c:v>
                </c:pt>
                <c:pt idx="15">
                  <c:v>無回答(n=103)</c:v>
                </c:pt>
              </c:strCache>
            </c:strRef>
          </c:cat>
          <c:val>
            <c:numRef>
              <c:f>'n%表（クロス集計）'!$J$283:$J$298</c:f>
              <c:numCache>
                <c:formatCode>0%</c:formatCode>
                <c:ptCount val="16"/>
                <c:pt idx="0">
                  <c:v>4.2328042328042326E-2</c:v>
                </c:pt>
                <c:pt idx="1">
                  <c:v>0</c:v>
                </c:pt>
                <c:pt idx="2">
                  <c:v>0</c:v>
                </c:pt>
                <c:pt idx="3">
                  <c:v>5.5555555555555552E-2</c:v>
                </c:pt>
                <c:pt idx="4">
                  <c:v>6.4102564102564097E-2</c:v>
                </c:pt>
                <c:pt idx="5">
                  <c:v>0.04</c:v>
                </c:pt>
                <c:pt idx="6">
                  <c:v>3.4482758620689655E-2</c:v>
                </c:pt>
                <c:pt idx="7">
                  <c:v>9.0909090909090912E-2</c:v>
                </c:pt>
                <c:pt idx="8">
                  <c:v>0.06</c:v>
                </c:pt>
                <c:pt idx="9">
                  <c:v>1.7857142857142856E-2</c:v>
                </c:pt>
                <c:pt idx="10">
                  <c:v>2.3809523809523808E-2</c:v>
                </c:pt>
                <c:pt idx="11">
                  <c:v>0</c:v>
                </c:pt>
                <c:pt idx="12">
                  <c:v>1.2345679012345678E-2</c:v>
                </c:pt>
                <c:pt idx="13">
                  <c:v>0</c:v>
                </c:pt>
                <c:pt idx="14">
                  <c:v>3.8461538461538464E-2</c:v>
                </c:pt>
                <c:pt idx="15">
                  <c:v>5.8252427184466021E-2</c:v>
                </c:pt>
              </c:numCache>
            </c:numRef>
          </c:val>
          <c:extLst>
            <c:ext xmlns:c16="http://schemas.microsoft.com/office/drawing/2014/chart" uri="{C3380CC4-5D6E-409C-BE32-E72D297353CC}">
              <c16:uniqueId val="{00000005-3AFE-4D29-B6FD-D0F0A895DB46}"/>
            </c:ext>
          </c:extLst>
        </c:ser>
        <c:ser>
          <c:idx val="6"/>
          <c:order val="6"/>
          <c:tx>
            <c:strRef>
              <c:f>'n%表（クロス集計）'!$K$239</c:f>
              <c:strCache>
                <c:ptCount val="1"/>
                <c:pt idx="0">
                  <c:v>その他</c:v>
                </c:pt>
              </c:strCache>
            </c:strRef>
          </c:tx>
          <c:spPr>
            <a:solidFill>
              <a:schemeClr val="accent1">
                <a:lumMod val="60000"/>
              </a:schemeClr>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'n%表（クロス集計）'!$C$283:$C$298</c:f>
              <c:strCache>
                <c:ptCount val="16"/>
                <c:pt idx="0">
                  <c:v>全体(n=945)</c:v>
                </c:pt>
                <c:pt idx="1">
                  <c:v>50万円未満(n=13)</c:v>
                </c:pt>
                <c:pt idx="2">
                  <c:v>50～100万円未満(n=12)</c:v>
                </c:pt>
                <c:pt idx="3">
                  <c:v>100～200万円未満(n=54)</c:v>
                </c:pt>
                <c:pt idx="4">
                  <c:v>200～300万円未満(n=156)</c:v>
                </c:pt>
                <c:pt idx="5">
                  <c:v>300～400万円未満(n=125)</c:v>
                </c:pt>
                <c:pt idx="6">
                  <c:v>400～500万円未満(n=87)</c:v>
                </c:pt>
                <c:pt idx="7">
                  <c:v>500～600万円未満(n=55)</c:v>
                </c:pt>
                <c:pt idx="8">
                  <c:v>600～700万円未満(n=50)</c:v>
                </c:pt>
                <c:pt idx="9">
                  <c:v>700～800万円未満(n=56)</c:v>
                </c:pt>
                <c:pt idx="10">
                  <c:v>800～900万円未満(n=42)</c:v>
                </c:pt>
                <c:pt idx="11">
                  <c:v>900～1,000万円未満(n=49)</c:v>
                </c:pt>
                <c:pt idx="12">
                  <c:v>1,000～2,000万円未満(n=81)</c:v>
                </c:pt>
                <c:pt idx="13">
                  <c:v>2,000万円以上(n=10)</c:v>
                </c:pt>
                <c:pt idx="14">
                  <c:v>わからない・答えたくない(n=52)</c:v>
                </c:pt>
                <c:pt idx="15">
                  <c:v>無回答(n=103)</c:v>
                </c:pt>
              </c:strCache>
            </c:strRef>
          </c:cat>
          <c:val>
            <c:numRef>
              <c:f>'n%表（クロス集計）'!$K$283:$K$298</c:f>
              <c:numCache>
                <c:formatCode>0%</c:formatCode>
                <c:ptCount val="16"/>
                <c:pt idx="0">
                  <c:v>1.4814814814814815E-2</c:v>
                </c:pt>
                <c:pt idx="1">
                  <c:v>0</c:v>
                </c:pt>
                <c:pt idx="2">
                  <c:v>0</c:v>
                </c:pt>
                <c:pt idx="3">
                  <c:v>0</c:v>
                </c:pt>
                <c:pt idx="4">
                  <c:v>1.282051282051282E-2</c:v>
                </c:pt>
                <c:pt idx="5">
                  <c:v>2.4E-2</c:v>
                </c:pt>
                <c:pt idx="6">
                  <c:v>2.2988505747126436E-2</c:v>
                </c:pt>
                <c:pt idx="7">
                  <c:v>0</c:v>
                </c:pt>
                <c:pt idx="8">
                  <c:v>0</c:v>
                </c:pt>
                <c:pt idx="9">
                  <c:v>1.7857142857142856E-2</c:v>
                </c:pt>
                <c:pt idx="10">
                  <c:v>0</c:v>
                </c:pt>
                <c:pt idx="11">
                  <c:v>2.0408163265306121E-2</c:v>
                </c:pt>
                <c:pt idx="12">
                  <c:v>1.2345679012345678E-2</c:v>
                </c:pt>
                <c:pt idx="13">
                  <c:v>0</c:v>
                </c:pt>
                <c:pt idx="14">
                  <c:v>1.9230769230769232E-2</c:v>
                </c:pt>
                <c:pt idx="15">
                  <c:v>2.9126213592233011E-2</c:v>
                </c:pt>
              </c:numCache>
            </c:numRef>
          </c:val>
          <c:extLst>
            <c:ext xmlns:c16="http://schemas.microsoft.com/office/drawing/2014/chart" uri="{C3380CC4-5D6E-409C-BE32-E72D297353CC}">
              <c16:uniqueId val="{00000006-3AFE-4D29-B6FD-D0F0A895DB46}"/>
            </c:ext>
          </c:extLst>
        </c:ser>
        <c:ser>
          <c:idx val="7"/>
          <c:order val="7"/>
          <c:tx>
            <c:strRef>
              <c:f>'n%表（クロス集計）'!$L$239</c:f>
              <c:strCache>
                <c:ptCount val="1"/>
                <c:pt idx="0">
                  <c:v>無回答</c:v>
                </c:pt>
              </c:strCache>
            </c:strRef>
          </c:tx>
          <c:spPr>
            <a:solidFill>
              <a:schemeClr val="tx2"/>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'n%表（クロス集計）'!$C$283:$C$298</c:f>
              <c:strCache>
                <c:ptCount val="16"/>
                <c:pt idx="0">
                  <c:v>全体(n=945)</c:v>
                </c:pt>
                <c:pt idx="1">
                  <c:v>50万円未満(n=13)</c:v>
                </c:pt>
                <c:pt idx="2">
                  <c:v>50～100万円未満(n=12)</c:v>
                </c:pt>
                <c:pt idx="3">
                  <c:v>100～200万円未満(n=54)</c:v>
                </c:pt>
                <c:pt idx="4">
                  <c:v>200～300万円未満(n=156)</c:v>
                </c:pt>
                <c:pt idx="5">
                  <c:v>300～400万円未満(n=125)</c:v>
                </c:pt>
                <c:pt idx="6">
                  <c:v>400～500万円未満(n=87)</c:v>
                </c:pt>
                <c:pt idx="7">
                  <c:v>500～600万円未満(n=55)</c:v>
                </c:pt>
                <c:pt idx="8">
                  <c:v>600～700万円未満(n=50)</c:v>
                </c:pt>
                <c:pt idx="9">
                  <c:v>700～800万円未満(n=56)</c:v>
                </c:pt>
                <c:pt idx="10">
                  <c:v>800～900万円未満(n=42)</c:v>
                </c:pt>
                <c:pt idx="11">
                  <c:v>900～1,000万円未満(n=49)</c:v>
                </c:pt>
                <c:pt idx="12">
                  <c:v>1,000～2,000万円未満(n=81)</c:v>
                </c:pt>
                <c:pt idx="13">
                  <c:v>2,000万円以上(n=10)</c:v>
                </c:pt>
                <c:pt idx="14">
                  <c:v>わからない・答えたくない(n=52)</c:v>
                </c:pt>
                <c:pt idx="15">
                  <c:v>無回答(n=103)</c:v>
                </c:pt>
              </c:strCache>
            </c:strRef>
          </c:cat>
          <c:val>
            <c:numRef>
              <c:f>'n%表（クロス集計）'!$L$283:$L$298</c:f>
              <c:numCache>
                <c:formatCode>0%</c:formatCode>
                <c:ptCount val="16"/>
                <c:pt idx="0">
                  <c:v>9.2063492063492069E-2</c:v>
                </c:pt>
                <c:pt idx="1">
                  <c:v>7.6923076923076927E-2</c:v>
                </c:pt>
                <c:pt idx="2">
                  <c:v>0</c:v>
                </c:pt>
                <c:pt idx="3">
                  <c:v>0.1111111111111111</c:v>
                </c:pt>
                <c:pt idx="4">
                  <c:v>8.9743589743589744E-2</c:v>
                </c:pt>
                <c:pt idx="5">
                  <c:v>0.08</c:v>
                </c:pt>
                <c:pt idx="6">
                  <c:v>9.1954022988505746E-2</c:v>
                </c:pt>
                <c:pt idx="7">
                  <c:v>5.4545454545454543E-2</c:v>
                </c:pt>
                <c:pt idx="8">
                  <c:v>0.2</c:v>
                </c:pt>
                <c:pt idx="9">
                  <c:v>0.14285714285714285</c:v>
                </c:pt>
                <c:pt idx="10">
                  <c:v>2.3809523809523808E-2</c:v>
                </c:pt>
                <c:pt idx="11">
                  <c:v>8.1632653061224483E-2</c:v>
                </c:pt>
                <c:pt idx="12">
                  <c:v>8.6419753086419748E-2</c:v>
                </c:pt>
                <c:pt idx="13">
                  <c:v>0</c:v>
                </c:pt>
                <c:pt idx="14">
                  <c:v>5.7692307692307696E-2</c:v>
                </c:pt>
                <c:pt idx="15">
                  <c:v>0.11650485436893204</c:v>
                </c:pt>
              </c:numCache>
            </c:numRef>
          </c:val>
          <c:extLst>
            <c:ext xmlns:c16="http://schemas.microsoft.com/office/drawing/2014/chart" uri="{C3380CC4-5D6E-409C-BE32-E72D297353CC}">
              <c16:uniqueId val="{00000007-3AFE-4D29-B6FD-D0F0A895DB46}"/>
            </c:ext>
          </c:extLst>
        </c:ser>
        <c:dLbls>
          <c:dLblPos val="ctr"/>
          <c:showLegendKey val="0"/>
          <c:showVal val="1"/>
          <c:showCatName val="0"/>
          <c:showSerName val="0"/>
          <c:showPercent val="0"/>
          <c:showBubbleSize val="0"/>
        </c:dLbls>
        <c:gapWidth val="70"/>
        <c:overlap val="100"/>
        <c:axId val="315877736"/>
        <c:axId val="315880872"/>
      </c:barChart>
      <c:catAx>
        <c:axId val="315877736"/>
        <c:scaling>
          <c:orientation val="maxMin"/>
        </c:scaling>
        <c:delete val="0"/>
        <c:axPos val="l"/>
        <c:numFmt formatCode="General" sourceLinked="1"/>
        <c:majorTickMark val="in"/>
        <c:minorTickMark val="none"/>
        <c:tickLblPos val="nextTo"/>
        <c:spPr>
          <a:noFill/>
          <a:ln w="6350" cap="flat" cmpd="sng" algn="ctr">
            <a:solidFill>
              <a:schemeClr val="tx1">
                <a:lumMod val="75000"/>
                <a:lumOff val="2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5880872"/>
        <c:crosses val="autoZero"/>
        <c:auto val="1"/>
        <c:lblAlgn val="ctr"/>
        <c:lblOffset val="100"/>
        <c:noMultiLvlLbl val="0"/>
      </c:catAx>
      <c:valAx>
        <c:axId val="315880872"/>
        <c:scaling>
          <c:orientation val="minMax"/>
        </c:scaling>
        <c:delete val="0"/>
        <c:axPos val="t"/>
        <c:majorGridlines>
          <c:spPr>
            <a:ln w="6350" cap="flat" cmpd="sng" algn="ctr">
              <a:solidFill>
                <a:schemeClr val="tx1">
                  <a:lumMod val="50000"/>
                  <a:lumOff val="50000"/>
                </a:schemeClr>
              </a:solidFill>
              <a:round/>
            </a:ln>
            <a:effectLst/>
          </c:spPr>
        </c:majorGridlines>
        <c:numFmt formatCode="0%" sourceLinked="1"/>
        <c:majorTickMark val="in"/>
        <c:minorTickMark val="none"/>
        <c:tickLblPos val="nextTo"/>
        <c:spPr>
          <a:noFill/>
          <a:ln w="6350">
            <a:solidFill>
              <a:schemeClr val="tx1">
                <a:lumMod val="75000"/>
                <a:lumOff val="2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5877736"/>
        <c:crosses val="autoZero"/>
        <c:crossBetween val="between"/>
        <c:majorUnit val="0.1"/>
      </c:valAx>
      <c:spPr>
        <a:noFill/>
        <a:ln>
          <a:noFill/>
        </a:ln>
        <a:effectLst/>
      </c:spPr>
    </c:plotArea>
    <c:legend>
      <c:legendPos val="b"/>
      <c:layout>
        <c:manualLayout>
          <c:xMode val="edge"/>
          <c:yMode val="edge"/>
          <c:x val="0.23641509433962263"/>
          <c:y val="0.77323568577385693"/>
          <c:w val="0.70370778010715118"/>
          <c:h val="0.20559603303568125"/>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sz="1000">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sng" strike="noStrike" kern="1200" spc="0" baseline="0">
                <a:solidFill>
                  <a:schemeClr val="tx1"/>
                </a:solidFill>
                <a:latin typeface="Meiryo UI" panose="020B0604030504040204" pitchFamily="50" charset="-128"/>
                <a:ea typeface="Meiryo UI" panose="020B0604030504040204" pitchFamily="50" charset="-128"/>
                <a:cs typeface="+mn-cs"/>
              </a:defRPr>
            </a:pPr>
            <a:r>
              <a:rPr lang="ja-JP" sz="1050" b="1" u="sng"/>
              <a:t>維持管理の実施状況　</a:t>
            </a:r>
            <a:r>
              <a:rPr lang="en-US" sz="1050" b="1" u="sng"/>
              <a:t>【</a:t>
            </a:r>
            <a:r>
              <a:rPr lang="ja-JP" altLang="en-US" sz="1050" b="1" u="sng"/>
              <a:t>最寄り駅からの所要時間</a:t>
            </a:r>
            <a:r>
              <a:rPr lang="ja-JP" sz="1050" b="1" u="sng"/>
              <a:t>別</a:t>
            </a:r>
            <a:r>
              <a:rPr lang="en-US" sz="1050" b="1" u="sng"/>
              <a:t>】</a:t>
            </a:r>
            <a:endParaRPr lang="ja-JP" sz="1050" b="1" u="sng"/>
          </a:p>
        </c:rich>
      </c:tx>
      <c:layout>
        <c:manualLayout>
          <c:xMode val="edge"/>
          <c:yMode val="edge"/>
          <c:x val="3.0996383315321806E-2"/>
          <c:y val="3.6486865014616668E-3"/>
        </c:manualLayout>
      </c:layout>
      <c:overlay val="0"/>
      <c:spPr>
        <a:noFill/>
        <a:ln>
          <a:noFill/>
        </a:ln>
        <a:effectLst/>
      </c:spPr>
      <c:txPr>
        <a:bodyPr rot="0" spcFirstLastPara="1" vertOverflow="ellipsis" vert="horz" wrap="square" anchor="ctr" anchorCtr="1"/>
        <a:lstStyle/>
        <a:p>
          <a:pPr>
            <a:defRPr sz="1050" b="1" i="0" u="sng"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26276846239942558"/>
          <c:y val="0.15057834588937855"/>
          <c:w val="0.69260123626905457"/>
          <c:h val="0.51667364877993527"/>
        </c:manualLayout>
      </c:layout>
      <c:barChart>
        <c:barDir val="bar"/>
        <c:grouping val="percentStacked"/>
        <c:varyColors val="0"/>
        <c:ser>
          <c:idx val="0"/>
          <c:order val="0"/>
          <c:tx>
            <c:strRef>
              <c:f>'n%表（クロス集計）'!$E$239</c:f>
              <c:strCache>
                <c:ptCount val="1"/>
                <c:pt idx="0">
                  <c:v>定期的に専門家等による点検を受け、補修、修繕等の工事を行っている</c:v>
                </c:pt>
              </c:strCache>
            </c:strRef>
          </c:tx>
          <c:spPr>
            <a:solidFill>
              <a:schemeClr val="accent1">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'n%表（クロス集計）'!$C$254:$C$261</c:f>
              <c:strCache>
                <c:ptCount val="8"/>
                <c:pt idx="0">
                  <c:v>全体(n=945)</c:v>
                </c:pt>
                <c:pt idx="1">
                  <c:v>徒歩5分以内(n=6)</c:v>
                </c:pt>
                <c:pt idx="2">
                  <c:v>徒歩10分以内(n=77)</c:v>
                </c:pt>
                <c:pt idx="3">
                  <c:v>徒歩15分以内(n=247)</c:v>
                </c:pt>
                <c:pt idx="4">
                  <c:v>徒歩20分以内(n=191)</c:v>
                </c:pt>
                <c:pt idx="5">
                  <c:v>徒歩20分超(n=164)</c:v>
                </c:pt>
                <c:pt idx="6">
                  <c:v>バス便エリア(n=253)</c:v>
                </c:pt>
                <c:pt idx="7">
                  <c:v>無回答(n=7)</c:v>
                </c:pt>
              </c:strCache>
            </c:strRef>
          </c:cat>
          <c:val>
            <c:numRef>
              <c:f>'n%表（クロス集計）'!$E$254:$E$261</c:f>
              <c:numCache>
                <c:formatCode>0%</c:formatCode>
                <c:ptCount val="8"/>
                <c:pt idx="0">
                  <c:v>0.26560846560846563</c:v>
                </c:pt>
                <c:pt idx="1">
                  <c:v>0</c:v>
                </c:pt>
                <c:pt idx="2">
                  <c:v>0.18181818181818182</c:v>
                </c:pt>
                <c:pt idx="3">
                  <c:v>0.19838056680161945</c:v>
                </c:pt>
                <c:pt idx="4">
                  <c:v>0.24607329842931938</c:v>
                </c:pt>
                <c:pt idx="5">
                  <c:v>0.31707317073170732</c:v>
                </c:pt>
                <c:pt idx="6">
                  <c:v>0.35177865612648224</c:v>
                </c:pt>
                <c:pt idx="7">
                  <c:v>0</c:v>
                </c:pt>
              </c:numCache>
            </c:numRef>
          </c:val>
          <c:extLst>
            <c:ext xmlns:c16="http://schemas.microsoft.com/office/drawing/2014/chart" uri="{C3380CC4-5D6E-409C-BE32-E72D297353CC}">
              <c16:uniqueId val="{00000000-E9F1-4D64-9EAC-AE4582470634}"/>
            </c:ext>
          </c:extLst>
        </c:ser>
        <c:ser>
          <c:idx val="1"/>
          <c:order val="1"/>
          <c:tx>
            <c:strRef>
              <c:f>'n%表（クロス集計）'!$F$239</c:f>
              <c:strCache>
                <c:ptCount val="1"/>
                <c:pt idx="0">
                  <c:v>定期的に専門家等による点検を受けているが、必要と言われた補修、修繕等の工事を行っていない</c:v>
                </c:pt>
              </c:strCache>
            </c:strRef>
          </c:tx>
          <c:spPr>
            <a:solidFill>
              <a:schemeClr val="accent2">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'n%表（クロス集計）'!$C$254:$C$261</c:f>
              <c:strCache>
                <c:ptCount val="8"/>
                <c:pt idx="0">
                  <c:v>全体(n=945)</c:v>
                </c:pt>
                <c:pt idx="1">
                  <c:v>徒歩5分以内(n=6)</c:v>
                </c:pt>
                <c:pt idx="2">
                  <c:v>徒歩10分以内(n=77)</c:v>
                </c:pt>
                <c:pt idx="3">
                  <c:v>徒歩15分以内(n=247)</c:v>
                </c:pt>
                <c:pt idx="4">
                  <c:v>徒歩20分以内(n=191)</c:v>
                </c:pt>
                <c:pt idx="5">
                  <c:v>徒歩20分超(n=164)</c:v>
                </c:pt>
                <c:pt idx="6">
                  <c:v>バス便エリア(n=253)</c:v>
                </c:pt>
                <c:pt idx="7">
                  <c:v>無回答(n=7)</c:v>
                </c:pt>
              </c:strCache>
            </c:strRef>
          </c:cat>
          <c:val>
            <c:numRef>
              <c:f>'n%表（クロス集計）'!$F$254:$F$261</c:f>
              <c:numCache>
                <c:formatCode>0%</c:formatCode>
                <c:ptCount val="8"/>
                <c:pt idx="0">
                  <c:v>2.433862433862434E-2</c:v>
                </c:pt>
                <c:pt idx="1">
                  <c:v>0</c:v>
                </c:pt>
                <c:pt idx="2">
                  <c:v>1.2987012987012988E-2</c:v>
                </c:pt>
                <c:pt idx="3">
                  <c:v>8.0971659919028341E-3</c:v>
                </c:pt>
                <c:pt idx="4">
                  <c:v>2.0942408376963352E-2</c:v>
                </c:pt>
                <c:pt idx="5">
                  <c:v>3.6585365853658534E-2</c:v>
                </c:pt>
                <c:pt idx="6">
                  <c:v>3.9525691699604744E-2</c:v>
                </c:pt>
                <c:pt idx="7">
                  <c:v>0</c:v>
                </c:pt>
              </c:numCache>
            </c:numRef>
          </c:val>
          <c:extLst>
            <c:ext xmlns:c16="http://schemas.microsoft.com/office/drawing/2014/chart" uri="{C3380CC4-5D6E-409C-BE32-E72D297353CC}">
              <c16:uniqueId val="{00000001-E9F1-4D64-9EAC-AE4582470634}"/>
            </c:ext>
          </c:extLst>
        </c:ser>
        <c:ser>
          <c:idx val="2"/>
          <c:order val="2"/>
          <c:tx>
            <c:strRef>
              <c:f>'n%表（クロス集計）'!$G$239</c:f>
              <c:strCache>
                <c:ptCount val="1"/>
                <c:pt idx="0">
                  <c:v>定期的に専門家等による点検を受けており、問題ないことを確認している</c:v>
                </c:pt>
              </c:strCache>
            </c:strRef>
          </c:tx>
          <c:spPr>
            <a:solidFill>
              <a:schemeClr val="accent6">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'n%表（クロス集計）'!$C$254:$C$261</c:f>
              <c:strCache>
                <c:ptCount val="8"/>
                <c:pt idx="0">
                  <c:v>全体(n=945)</c:v>
                </c:pt>
                <c:pt idx="1">
                  <c:v>徒歩5分以内(n=6)</c:v>
                </c:pt>
                <c:pt idx="2">
                  <c:v>徒歩10分以内(n=77)</c:v>
                </c:pt>
                <c:pt idx="3">
                  <c:v>徒歩15分以内(n=247)</c:v>
                </c:pt>
                <c:pt idx="4">
                  <c:v>徒歩20分以内(n=191)</c:v>
                </c:pt>
                <c:pt idx="5">
                  <c:v>徒歩20分超(n=164)</c:v>
                </c:pt>
                <c:pt idx="6">
                  <c:v>バス便エリア(n=253)</c:v>
                </c:pt>
                <c:pt idx="7">
                  <c:v>無回答(n=7)</c:v>
                </c:pt>
              </c:strCache>
            </c:strRef>
          </c:cat>
          <c:val>
            <c:numRef>
              <c:f>'n%表（クロス集計）'!$G$254:$G$261</c:f>
              <c:numCache>
                <c:formatCode>0%</c:formatCode>
                <c:ptCount val="8"/>
                <c:pt idx="0">
                  <c:v>0.1291005291005291</c:v>
                </c:pt>
                <c:pt idx="1">
                  <c:v>0</c:v>
                </c:pt>
                <c:pt idx="2">
                  <c:v>7.792207792207792E-2</c:v>
                </c:pt>
                <c:pt idx="3">
                  <c:v>0.10121457489878542</c:v>
                </c:pt>
                <c:pt idx="4">
                  <c:v>0.14136125654450263</c:v>
                </c:pt>
                <c:pt idx="5">
                  <c:v>0.12195121951219512</c:v>
                </c:pt>
                <c:pt idx="6">
                  <c:v>0.16996047430830039</c:v>
                </c:pt>
                <c:pt idx="7">
                  <c:v>0.14285714285714285</c:v>
                </c:pt>
              </c:numCache>
            </c:numRef>
          </c:val>
          <c:extLst>
            <c:ext xmlns:c16="http://schemas.microsoft.com/office/drawing/2014/chart" uri="{C3380CC4-5D6E-409C-BE32-E72D297353CC}">
              <c16:uniqueId val="{00000002-E9F1-4D64-9EAC-AE4582470634}"/>
            </c:ext>
          </c:extLst>
        </c:ser>
        <c:ser>
          <c:idx val="3"/>
          <c:order val="3"/>
          <c:tx>
            <c:strRef>
              <c:f>'n%表（クロス集計）'!$H$239</c:f>
              <c:strCache>
                <c:ptCount val="1"/>
                <c:pt idx="0">
                  <c:v>点検は受けておらず、壊れて不具合が生じた箇所だけ修繕等の工事を行っている</c:v>
                </c:pt>
              </c:strCache>
            </c:strRef>
          </c:tx>
          <c:spPr>
            <a:solidFill>
              <a:schemeClr val="accent5"/>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'n%表（クロス集計）'!$C$254:$C$261</c:f>
              <c:strCache>
                <c:ptCount val="8"/>
                <c:pt idx="0">
                  <c:v>全体(n=945)</c:v>
                </c:pt>
                <c:pt idx="1">
                  <c:v>徒歩5分以内(n=6)</c:v>
                </c:pt>
                <c:pt idx="2">
                  <c:v>徒歩10分以内(n=77)</c:v>
                </c:pt>
                <c:pt idx="3">
                  <c:v>徒歩15分以内(n=247)</c:v>
                </c:pt>
                <c:pt idx="4">
                  <c:v>徒歩20分以内(n=191)</c:v>
                </c:pt>
                <c:pt idx="5">
                  <c:v>徒歩20分超(n=164)</c:v>
                </c:pt>
                <c:pt idx="6">
                  <c:v>バス便エリア(n=253)</c:v>
                </c:pt>
                <c:pt idx="7">
                  <c:v>無回答(n=7)</c:v>
                </c:pt>
              </c:strCache>
            </c:strRef>
          </c:cat>
          <c:val>
            <c:numRef>
              <c:f>'n%表（クロス集計）'!$H$254:$H$261</c:f>
              <c:numCache>
                <c:formatCode>0%</c:formatCode>
                <c:ptCount val="8"/>
                <c:pt idx="0">
                  <c:v>0.3439153439153439</c:v>
                </c:pt>
                <c:pt idx="1">
                  <c:v>0.83333333333333337</c:v>
                </c:pt>
                <c:pt idx="2">
                  <c:v>0.46753246753246752</c:v>
                </c:pt>
                <c:pt idx="3">
                  <c:v>0.42105263157894735</c:v>
                </c:pt>
                <c:pt idx="4">
                  <c:v>0.37172774869109948</c:v>
                </c:pt>
                <c:pt idx="5">
                  <c:v>0.26219512195121952</c:v>
                </c:pt>
                <c:pt idx="6">
                  <c:v>0.25691699604743085</c:v>
                </c:pt>
                <c:pt idx="7">
                  <c:v>0.14285714285714285</c:v>
                </c:pt>
              </c:numCache>
            </c:numRef>
          </c:val>
          <c:extLst>
            <c:ext xmlns:c16="http://schemas.microsoft.com/office/drawing/2014/chart" uri="{C3380CC4-5D6E-409C-BE32-E72D297353CC}">
              <c16:uniqueId val="{00000003-E9F1-4D64-9EAC-AE4582470634}"/>
            </c:ext>
          </c:extLst>
        </c:ser>
        <c:ser>
          <c:idx val="4"/>
          <c:order val="4"/>
          <c:tx>
            <c:strRef>
              <c:f>'n%表（クロス集計）'!$I$239</c:f>
              <c:strCache>
                <c:ptCount val="1"/>
                <c:pt idx="0">
                  <c:v>維持管理の必要性を感じているが、行っていない</c:v>
                </c:pt>
              </c:strCache>
            </c:strRef>
          </c:tx>
          <c:spPr>
            <a:solidFill>
              <a:schemeClr val="accent4">
                <a:lumMod val="60000"/>
                <a:lumOff val="40000"/>
              </a:schemeClr>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'n%表（クロス集計）'!$C$254:$C$261</c:f>
              <c:strCache>
                <c:ptCount val="8"/>
                <c:pt idx="0">
                  <c:v>全体(n=945)</c:v>
                </c:pt>
                <c:pt idx="1">
                  <c:v>徒歩5分以内(n=6)</c:v>
                </c:pt>
                <c:pt idx="2">
                  <c:v>徒歩10分以内(n=77)</c:v>
                </c:pt>
                <c:pt idx="3">
                  <c:v>徒歩15分以内(n=247)</c:v>
                </c:pt>
                <c:pt idx="4">
                  <c:v>徒歩20分以内(n=191)</c:v>
                </c:pt>
                <c:pt idx="5">
                  <c:v>徒歩20分超(n=164)</c:v>
                </c:pt>
                <c:pt idx="6">
                  <c:v>バス便エリア(n=253)</c:v>
                </c:pt>
                <c:pt idx="7">
                  <c:v>無回答(n=7)</c:v>
                </c:pt>
              </c:strCache>
            </c:strRef>
          </c:cat>
          <c:val>
            <c:numRef>
              <c:f>'n%表（クロス集計）'!$I$254:$I$261</c:f>
              <c:numCache>
                <c:formatCode>0%</c:formatCode>
                <c:ptCount val="8"/>
                <c:pt idx="0">
                  <c:v>8.7830687830687829E-2</c:v>
                </c:pt>
                <c:pt idx="1">
                  <c:v>0</c:v>
                </c:pt>
                <c:pt idx="2">
                  <c:v>0.1038961038961039</c:v>
                </c:pt>
                <c:pt idx="3">
                  <c:v>0.10121457489878542</c:v>
                </c:pt>
                <c:pt idx="4">
                  <c:v>8.9005235602094238E-2</c:v>
                </c:pt>
                <c:pt idx="5">
                  <c:v>0.12195121951219512</c:v>
                </c:pt>
                <c:pt idx="6">
                  <c:v>5.1383399209486168E-2</c:v>
                </c:pt>
                <c:pt idx="7">
                  <c:v>0</c:v>
                </c:pt>
              </c:numCache>
            </c:numRef>
          </c:val>
          <c:extLst>
            <c:ext xmlns:c16="http://schemas.microsoft.com/office/drawing/2014/chart" uri="{C3380CC4-5D6E-409C-BE32-E72D297353CC}">
              <c16:uniqueId val="{00000004-E9F1-4D64-9EAC-AE4582470634}"/>
            </c:ext>
          </c:extLst>
        </c:ser>
        <c:ser>
          <c:idx val="5"/>
          <c:order val="5"/>
          <c:tx>
            <c:strRef>
              <c:f>'n%表（クロス集計）'!$J$239</c:f>
              <c:strCache>
                <c:ptCount val="1"/>
                <c:pt idx="0">
                  <c:v>維持管理の必要性を感じていないため、行っていない</c:v>
                </c:pt>
              </c:strCache>
            </c:strRef>
          </c:tx>
          <c:spPr>
            <a:solidFill>
              <a:srgbClr val="9966FF"/>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'n%表（クロス集計）'!$C$254:$C$261</c:f>
              <c:strCache>
                <c:ptCount val="8"/>
                <c:pt idx="0">
                  <c:v>全体(n=945)</c:v>
                </c:pt>
                <c:pt idx="1">
                  <c:v>徒歩5分以内(n=6)</c:v>
                </c:pt>
                <c:pt idx="2">
                  <c:v>徒歩10分以内(n=77)</c:v>
                </c:pt>
                <c:pt idx="3">
                  <c:v>徒歩15分以内(n=247)</c:v>
                </c:pt>
                <c:pt idx="4">
                  <c:v>徒歩20分以内(n=191)</c:v>
                </c:pt>
                <c:pt idx="5">
                  <c:v>徒歩20分超(n=164)</c:v>
                </c:pt>
                <c:pt idx="6">
                  <c:v>バス便エリア(n=253)</c:v>
                </c:pt>
                <c:pt idx="7">
                  <c:v>無回答(n=7)</c:v>
                </c:pt>
              </c:strCache>
            </c:strRef>
          </c:cat>
          <c:val>
            <c:numRef>
              <c:f>'n%表（クロス集計）'!$J$254:$J$261</c:f>
              <c:numCache>
                <c:formatCode>0%</c:formatCode>
                <c:ptCount val="8"/>
                <c:pt idx="0">
                  <c:v>4.2328042328042326E-2</c:v>
                </c:pt>
                <c:pt idx="1">
                  <c:v>0</c:v>
                </c:pt>
                <c:pt idx="2">
                  <c:v>0</c:v>
                </c:pt>
                <c:pt idx="3">
                  <c:v>7.28744939271255E-2</c:v>
                </c:pt>
                <c:pt idx="4">
                  <c:v>5.2356020942408377E-2</c:v>
                </c:pt>
                <c:pt idx="5">
                  <c:v>3.048780487804878E-2</c:v>
                </c:pt>
                <c:pt idx="6">
                  <c:v>2.766798418972332E-2</c:v>
                </c:pt>
                <c:pt idx="7">
                  <c:v>0</c:v>
                </c:pt>
              </c:numCache>
            </c:numRef>
          </c:val>
          <c:extLst>
            <c:ext xmlns:c16="http://schemas.microsoft.com/office/drawing/2014/chart" uri="{C3380CC4-5D6E-409C-BE32-E72D297353CC}">
              <c16:uniqueId val="{00000005-E9F1-4D64-9EAC-AE4582470634}"/>
            </c:ext>
          </c:extLst>
        </c:ser>
        <c:ser>
          <c:idx val="6"/>
          <c:order val="6"/>
          <c:tx>
            <c:strRef>
              <c:f>'n%表（クロス集計）'!$K$239</c:f>
              <c:strCache>
                <c:ptCount val="1"/>
                <c:pt idx="0">
                  <c:v>その他</c:v>
                </c:pt>
              </c:strCache>
            </c:strRef>
          </c:tx>
          <c:spPr>
            <a:solidFill>
              <a:schemeClr val="accent1">
                <a:lumMod val="60000"/>
              </a:schemeClr>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'n%表（クロス集計）'!$C$254:$C$261</c:f>
              <c:strCache>
                <c:ptCount val="8"/>
                <c:pt idx="0">
                  <c:v>全体(n=945)</c:v>
                </c:pt>
                <c:pt idx="1">
                  <c:v>徒歩5分以内(n=6)</c:v>
                </c:pt>
                <c:pt idx="2">
                  <c:v>徒歩10分以内(n=77)</c:v>
                </c:pt>
                <c:pt idx="3">
                  <c:v>徒歩15分以内(n=247)</c:v>
                </c:pt>
                <c:pt idx="4">
                  <c:v>徒歩20分以内(n=191)</c:v>
                </c:pt>
                <c:pt idx="5">
                  <c:v>徒歩20分超(n=164)</c:v>
                </c:pt>
                <c:pt idx="6">
                  <c:v>バス便エリア(n=253)</c:v>
                </c:pt>
                <c:pt idx="7">
                  <c:v>無回答(n=7)</c:v>
                </c:pt>
              </c:strCache>
            </c:strRef>
          </c:cat>
          <c:val>
            <c:numRef>
              <c:f>'n%表（クロス集計）'!$K$254:$K$261</c:f>
              <c:numCache>
                <c:formatCode>0%</c:formatCode>
                <c:ptCount val="8"/>
                <c:pt idx="0">
                  <c:v>1.4814814814814815E-2</c:v>
                </c:pt>
                <c:pt idx="1">
                  <c:v>0</c:v>
                </c:pt>
                <c:pt idx="2">
                  <c:v>2.5974025974025976E-2</c:v>
                </c:pt>
                <c:pt idx="3">
                  <c:v>2.0242914979757085E-2</c:v>
                </c:pt>
                <c:pt idx="4">
                  <c:v>5.235602094240838E-3</c:v>
                </c:pt>
                <c:pt idx="5">
                  <c:v>1.2195121951219513E-2</c:v>
                </c:pt>
                <c:pt idx="6">
                  <c:v>1.5810276679841896E-2</c:v>
                </c:pt>
                <c:pt idx="7">
                  <c:v>0</c:v>
                </c:pt>
              </c:numCache>
            </c:numRef>
          </c:val>
          <c:extLst>
            <c:ext xmlns:c16="http://schemas.microsoft.com/office/drawing/2014/chart" uri="{C3380CC4-5D6E-409C-BE32-E72D297353CC}">
              <c16:uniqueId val="{00000006-E9F1-4D64-9EAC-AE4582470634}"/>
            </c:ext>
          </c:extLst>
        </c:ser>
        <c:ser>
          <c:idx val="7"/>
          <c:order val="7"/>
          <c:tx>
            <c:strRef>
              <c:f>'n%表（クロス集計）'!$L$239</c:f>
              <c:strCache>
                <c:ptCount val="1"/>
                <c:pt idx="0">
                  <c:v>無回答</c:v>
                </c:pt>
              </c:strCache>
            </c:strRef>
          </c:tx>
          <c:spPr>
            <a:solidFill>
              <a:schemeClr val="tx2"/>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'n%表（クロス集計）'!$C$254:$C$261</c:f>
              <c:strCache>
                <c:ptCount val="8"/>
                <c:pt idx="0">
                  <c:v>全体(n=945)</c:v>
                </c:pt>
                <c:pt idx="1">
                  <c:v>徒歩5分以内(n=6)</c:v>
                </c:pt>
                <c:pt idx="2">
                  <c:v>徒歩10分以内(n=77)</c:v>
                </c:pt>
                <c:pt idx="3">
                  <c:v>徒歩15分以内(n=247)</c:v>
                </c:pt>
                <c:pt idx="4">
                  <c:v>徒歩20分以内(n=191)</c:v>
                </c:pt>
                <c:pt idx="5">
                  <c:v>徒歩20分超(n=164)</c:v>
                </c:pt>
                <c:pt idx="6">
                  <c:v>バス便エリア(n=253)</c:v>
                </c:pt>
                <c:pt idx="7">
                  <c:v>無回答(n=7)</c:v>
                </c:pt>
              </c:strCache>
            </c:strRef>
          </c:cat>
          <c:val>
            <c:numRef>
              <c:f>'n%表（クロス集計）'!$L$254:$L$261</c:f>
              <c:numCache>
                <c:formatCode>0%</c:formatCode>
                <c:ptCount val="8"/>
                <c:pt idx="0">
                  <c:v>9.2063492063492069E-2</c:v>
                </c:pt>
                <c:pt idx="1">
                  <c:v>0.16666666666666666</c:v>
                </c:pt>
                <c:pt idx="2">
                  <c:v>0.12987012987012986</c:v>
                </c:pt>
                <c:pt idx="3">
                  <c:v>7.6923076923076927E-2</c:v>
                </c:pt>
                <c:pt idx="4">
                  <c:v>7.3298429319371722E-2</c:v>
                </c:pt>
                <c:pt idx="5">
                  <c:v>9.7560975609756101E-2</c:v>
                </c:pt>
                <c:pt idx="6">
                  <c:v>8.6956521739130432E-2</c:v>
                </c:pt>
                <c:pt idx="7">
                  <c:v>0.7142857142857143</c:v>
                </c:pt>
              </c:numCache>
            </c:numRef>
          </c:val>
          <c:extLst>
            <c:ext xmlns:c16="http://schemas.microsoft.com/office/drawing/2014/chart" uri="{C3380CC4-5D6E-409C-BE32-E72D297353CC}">
              <c16:uniqueId val="{00000007-E9F1-4D64-9EAC-AE4582470634}"/>
            </c:ext>
          </c:extLst>
        </c:ser>
        <c:dLbls>
          <c:dLblPos val="ctr"/>
          <c:showLegendKey val="0"/>
          <c:showVal val="1"/>
          <c:showCatName val="0"/>
          <c:showSerName val="0"/>
          <c:showPercent val="0"/>
          <c:showBubbleSize val="0"/>
        </c:dLbls>
        <c:gapWidth val="70"/>
        <c:overlap val="100"/>
        <c:axId val="315875384"/>
        <c:axId val="315881264"/>
      </c:barChart>
      <c:catAx>
        <c:axId val="315875384"/>
        <c:scaling>
          <c:orientation val="maxMin"/>
        </c:scaling>
        <c:delete val="0"/>
        <c:axPos val="l"/>
        <c:numFmt formatCode="General" sourceLinked="1"/>
        <c:majorTickMark val="in"/>
        <c:minorTickMark val="none"/>
        <c:tickLblPos val="nextTo"/>
        <c:spPr>
          <a:noFill/>
          <a:ln w="6350" cap="flat" cmpd="sng" algn="ctr">
            <a:solidFill>
              <a:schemeClr val="tx1">
                <a:lumMod val="75000"/>
                <a:lumOff val="2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5881264"/>
        <c:crosses val="autoZero"/>
        <c:auto val="1"/>
        <c:lblAlgn val="ctr"/>
        <c:lblOffset val="100"/>
        <c:noMultiLvlLbl val="0"/>
      </c:catAx>
      <c:valAx>
        <c:axId val="315881264"/>
        <c:scaling>
          <c:orientation val="minMax"/>
        </c:scaling>
        <c:delete val="0"/>
        <c:axPos val="t"/>
        <c:majorGridlines>
          <c:spPr>
            <a:ln w="6350" cap="flat" cmpd="sng" algn="ctr">
              <a:solidFill>
                <a:schemeClr val="tx1">
                  <a:lumMod val="50000"/>
                  <a:lumOff val="50000"/>
                </a:schemeClr>
              </a:solidFill>
              <a:round/>
            </a:ln>
            <a:effectLst/>
          </c:spPr>
        </c:majorGridlines>
        <c:numFmt formatCode="0%" sourceLinked="1"/>
        <c:majorTickMark val="in"/>
        <c:minorTickMark val="none"/>
        <c:tickLblPos val="nextTo"/>
        <c:spPr>
          <a:noFill/>
          <a:ln w="6350">
            <a:solidFill>
              <a:schemeClr val="tx1">
                <a:lumMod val="75000"/>
                <a:lumOff val="2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5875384"/>
        <c:crosses val="autoZero"/>
        <c:crossBetween val="between"/>
        <c:majorUnit val="0.1"/>
      </c:valAx>
      <c:spPr>
        <a:noFill/>
        <a:ln>
          <a:noFill/>
        </a:ln>
        <a:effectLst/>
      </c:spPr>
    </c:plotArea>
    <c:legend>
      <c:legendPos val="b"/>
      <c:layout>
        <c:manualLayout>
          <c:xMode val="edge"/>
          <c:yMode val="edge"/>
          <c:x val="0.23604870083067139"/>
          <c:y val="0.68978766303488737"/>
          <c:w val="0.74401121456883956"/>
          <c:h val="0.30871434474376541"/>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sz="1000">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sng" strike="noStrike" kern="1200" spc="0" baseline="0">
                <a:solidFill>
                  <a:schemeClr val="tx1"/>
                </a:solidFill>
                <a:latin typeface="Meiryo UI" panose="020B0604030504040204" pitchFamily="50" charset="-128"/>
                <a:ea typeface="Meiryo UI" panose="020B0604030504040204" pitchFamily="50" charset="-128"/>
                <a:cs typeface="+mn-cs"/>
              </a:defRPr>
            </a:pPr>
            <a:r>
              <a:rPr lang="ja-JP" altLang="en-US" sz="1000" b="1" u="sng"/>
              <a:t>補修や修繕等を行った住宅　</a:t>
            </a:r>
            <a:r>
              <a:rPr lang="en-US" sz="1000" b="1" u="sng"/>
              <a:t>【</a:t>
            </a:r>
            <a:r>
              <a:rPr lang="ja-JP" altLang="en-US" sz="1000" b="1" u="sng"/>
              <a:t>築年数</a:t>
            </a:r>
            <a:r>
              <a:rPr lang="ja-JP" sz="1000" b="1" u="sng"/>
              <a:t>別</a:t>
            </a:r>
            <a:r>
              <a:rPr lang="en-US" sz="1000" b="1" u="sng"/>
              <a:t>】</a:t>
            </a:r>
            <a:endParaRPr lang="ja-JP" sz="1000" b="1" u="sng"/>
          </a:p>
        </c:rich>
      </c:tx>
      <c:layout>
        <c:manualLayout>
          <c:xMode val="edge"/>
          <c:yMode val="edge"/>
          <c:x val="3.2704150217635508E-2"/>
          <c:y val="6.1327009721992662E-2"/>
        </c:manualLayout>
      </c:layout>
      <c:overlay val="0"/>
      <c:spPr>
        <a:noFill/>
        <a:ln>
          <a:noFill/>
        </a:ln>
        <a:effectLst/>
      </c:spPr>
      <c:txPr>
        <a:bodyPr rot="0" spcFirstLastPara="1" vertOverflow="ellipsis" vert="horz" wrap="square" anchor="ctr" anchorCtr="1"/>
        <a:lstStyle/>
        <a:p>
          <a:pPr>
            <a:defRPr sz="1000" b="1" i="0" u="sng"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36227885790215381"/>
          <c:y val="0.22906709008854703"/>
          <c:w val="0.59570005025472805"/>
          <c:h val="0.58366249168081552"/>
        </c:manualLayout>
      </c:layout>
      <c:barChart>
        <c:barDir val="bar"/>
        <c:grouping val="clustered"/>
        <c:varyColors val="0"/>
        <c:ser>
          <c:idx val="0"/>
          <c:order val="0"/>
          <c:spPr>
            <a:solidFill>
              <a:schemeClr val="accent1">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'n%表（クロス集計）'!$C$334:$C$340</c:f>
              <c:strCache>
                <c:ptCount val="7"/>
                <c:pt idx="0">
                  <c:v>全体(n=945)</c:v>
                </c:pt>
                <c:pt idx="1">
                  <c:v>1～10年以内(n=85)</c:v>
                </c:pt>
                <c:pt idx="2">
                  <c:v>11年～20年(n=223)</c:v>
                </c:pt>
                <c:pt idx="3">
                  <c:v>21年～30年(n=346)</c:v>
                </c:pt>
                <c:pt idx="4">
                  <c:v>31年～40年(n=154)</c:v>
                </c:pt>
                <c:pt idx="5">
                  <c:v>41年以上(n=126)</c:v>
                </c:pt>
                <c:pt idx="6">
                  <c:v>わからない・無回答(n=11)</c:v>
                </c:pt>
              </c:strCache>
            </c:strRef>
          </c:cat>
          <c:val>
            <c:numRef>
              <c:f>'n%表（クロス集計）'!$F$334:$F$340</c:f>
              <c:numCache>
                <c:formatCode>0%</c:formatCode>
                <c:ptCount val="7"/>
                <c:pt idx="0">
                  <c:v>0.89947089947089942</c:v>
                </c:pt>
                <c:pt idx="1">
                  <c:v>0.54117647058823526</c:v>
                </c:pt>
                <c:pt idx="2">
                  <c:v>0.86547085201793716</c:v>
                </c:pt>
                <c:pt idx="3">
                  <c:v>0.93930635838150289</c:v>
                </c:pt>
                <c:pt idx="4">
                  <c:v>0.99350649350649356</c:v>
                </c:pt>
                <c:pt idx="5">
                  <c:v>0.98412698412698407</c:v>
                </c:pt>
                <c:pt idx="6">
                  <c:v>0.81818181818181823</c:v>
                </c:pt>
              </c:numCache>
            </c:numRef>
          </c:val>
          <c:extLst>
            <c:ext xmlns:c16="http://schemas.microsoft.com/office/drawing/2014/chart" uri="{C3380CC4-5D6E-409C-BE32-E72D297353CC}">
              <c16:uniqueId val="{00000000-3236-42E7-B925-6AC9802F0628}"/>
            </c:ext>
          </c:extLst>
        </c:ser>
        <c:dLbls>
          <c:dLblPos val="ctr"/>
          <c:showLegendKey val="0"/>
          <c:showVal val="1"/>
          <c:showCatName val="0"/>
          <c:showSerName val="0"/>
          <c:showPercent val="0"/>
          <c:showBubbleSize val="0"/>
        </c:dLbls>
        <c:gapWidth val="60"/>
        <c:axId val="315876952"/>
        <c:axId val="315881656"/>
      </c:barChart>
      <c:catAx>
        <c:axId val="315876952"/>
        <c:scaling>
          <c:orientation val="maxMin"/>
        </c:scaling>
        <c:delete val="0"/>
        <c:axPos val="l"/>
        <c:numFmt formatCode="General" sourceLinked="1"/>
        <c:majorTickMark val="in"/>
        <c:minorTickMark val="none"/>
        <c:tickLblPos val="nextTo"/>
        <c:spPr>
          <a:noFill/>
          <a:ln w="6350" cap="flat" cmpd="sng" algn="ctr">
            <a:solidFill>
              <a:schemeClr val="tx1">
                <a:lumMod val="75000"/>
                <a:lumOff val="2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5881656"/>
        <c:crosses val="autoZero"/>
        <c:auto val="1"/>
        <c:lblAlgn val="ctr"/>
        <c:lblOffset val="100"/>
        <c:noMultiLvlLbl val="0"/>
      </c:catAx>
      <c:valAx>
        <c:axId val="315881656"/>
        <c:scaling>
          <c:orientation val="minMax"/>
          <c:max val="1"/>
        </c:scaling>
        <c:delete val="0"/>
        <c:axPos val="t"/>
        <c:majorGridlines>
          <c:spPr>
            <a:ln w="6350" cap="flat" cmpd="sng" algn="ctr">
              <a:solidFill>
                <a:schemeClr val="tx1">
                  <a:lumMod val="50000"/>
                  <a:lumOff val="50000"/>
                </a:schemeClr>
              </a:solidFill>
              <a:round/>
            </a:ln>
            <a:effectLst/>
          </c:spPr>
        </c:majorGridlines>
        <c:numFmt formatCode="0%" sourceLinked="1"/>
        <c:majorTickMark val="in"/>
        <c:minorTickMark val="none"/>
        <c:tickLblPos val="nextTo"/>
        <c:spPr>
          <a:noFill/>
          <a:ln w="6350">
            <a:solidFill>
              <a:schemeClr val="tx1">
                <a:lumMod val="75000"/>
                <a:lumOff val="2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5876952"/>
        <c:crosses val="autoZero"/>
        <c:crossBetween val="between"/>
        <c:majorUnit val="0.2"/>
      </c:valAx>
      <c:spPr>
        <a:noFill/>
        <a:ln>
          <a:noFill/>
        </a:ln>
        <a:effectLst/>
      </c:spPr>
    </c:plotArea>
    <c:plotVisOnly val="1"/>
    <c:dispBlanksAs val="gap"/>
    <c:showDLblsOverMax val="0"/>
  </c:chart>
  <c:spPr>
    <a:noFill/>
    <a:ln w="9525" cap="flat" cmpd="sng" algn="ctr">
      <a:noFill/>
      <a:round/>
    </a:ln>
    <a:effectLst/>
  </c:spPr>
  <c:txPr>
    <a:bodyPr/>
    <a:lstStyle/>
    <a:p>
      <a:pPr>
        <a:defRPr sz="1000">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sng" strike="noStrike" kern="1200" spc="0" baseline="0">
                <a:solidFill>
                  <a:sysClr val="windowText" lastClr="000000"/>
                </a:solidFill>
                <a:latin typeface="Meiryo UI" panose="020B0604030504040204" pitchFamily="50" charset="-128"/>
                <a:ea typeface="Meiryo UI" panose="020B0604030504040204" pitchFamily="50" charset="-128"/>
                <a:cs typeface="+mn-cs"/>
              </a:defRPr>
            </a:pPr>
            <a:r>
              <a:rPr lang="ja-JP" sz="1000" b="1" u="sng"/>
              <a:t>補修や修繕等の実施状況（</a:t>
            </a:r>
            <a:r>
              <a:rPr lang="en-US" sz="1000" b="1" u="sng"/>
              <a:t>n=945)</a:t>
            </a:r>
          </a:p>
        </c:rich>
      </c:tx>
      <c:layout>
        <c:manualLayout>
          <c:xMode val="edge"/>
          <c:yMode val="edge"/>
          <c:x val="3.6269676932448119E-2"/>
          <c:y val="0.11136699975774433"/>
        </c:manualLayout>
      </c:layout>
      <c:overlay val="0"/>
      <c:spPr>
        <a:noFill/>
        <a:ln>
          <a:noFill/>
        </a:ln>
        <a:effectLst/>
      </c:spPr>
      <c:txPr>
        <a:bodyPr rot="0" spcFirstLastPara="1" vertOverflow="ellipsis" vert="horz" wrap="square" anchor="ctr" anchorCtr="1"/>
        <a:lstStyle/>
        <a:p>
          <a:pPr>
            <a:defRPr sz="1000" b="1" i="0" u="sng" strike="noStrike" kern="1200" spc="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52728504304119472"/>
          <c:y val="0.32484075564299125"/>
          <c:w val="0.4277518288937287"/>
          <c:h val="0.60555228789172433"/>
        </c:manualLayout>
      </c:layout>
      <c:pieChart>
        <c:varyColors val="1"/>
        <c:ser>
          <c:idx val="0"/>
          <c:order val="0"/>
          <c:spPr>
            <a:scene3d>
              <a:camera prst="orthographicFront"/>
              <a:lightRig rig="threePt" dir="t"/>
            </a:scene3d>
            <a:sp3d>
              <a:bevelT w="63500" h="25400"/>
            </a:sp3d>
          </c:spPr>
          <c:dPt>
            <c:idx val="0"/>
            <c:bubble3D val="0"/>
            <c:spPr>
              <a:solidFill>
                <a:srgbClr val="B7CBFF"/>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1-2797-44F4-9BC6-D22B12D71D84}"/>
              </c:ext>
            </c:extLst>
          </c:dPt>
          <c:dPt>
            <c:idx val="1"/>
            <c:bubble3D val="0"/>
            <c:spPr>
              <a:solidFill>
                <a:srgbClr val="6F96FF"/>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3-2797-44F4-9BC6-D22B12D71D84}"/>
              </c:ext>
            </c:extLst>
          </c:dPt>
          <c:dPt>
            <c:idx val="2"/>
            <c:bubble3D val="0"/>
            <c:spPr>
              <a:solidFill>
                <a:srgbClr val="001F71"/>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5-2797-44F4-9BC6-D22B12D71D84}"/>
              </c:ext>
            </c:extLst>
          </c:dPt>
          <c:dPt>
            <c:idx val="3"/>
            <c:bubble3D val="0"/>
            <c:spPr>
              <a:solidFill>
                <a:srgbClr val="001F71"/>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7-2797-44F4-9BC6-D22B12D71D84}"/>
              </c:ext>
            </c:extLst>
          </c:dPt>
          <c:dPt>
            <c:idx val="4"/>
            <c:bubble3D val="0"/>
            <c:spPr>
              <a:solidFill>
                <a:srgbClr val="00144A"/>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9-2797-44F4-9BC6-D22B12D71D84}"/>
              </c:ext>
            </c:extLst>
          </c:dPt>
          <c:dPt>
            <c:idx val="5"/>
            <c:bubble3D val="0"/>
            <c:spPr>
              <a:solidFill>
                <a:schemeClr val="tx2">
                  <a:lumMod val="60000"/>
                  <a:lumOff val="40000"/>
                </a:schemeClr>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B-2797-44F4-9BC6-D22B12D71D84}"/>
              </c:ext>
            </c:extLst>
          </c:dPt>
          <c:dPt>
            <c:idx val="6"/>
            <c:bubble3D val="0"/>
            <c:spPr>
              <a:solidFill>
                <a:schemeClr val="accent1">
                  <a:lumMod val="60000"/>
                </a:schemeClr>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D-2797-44F4-9BC6-D22B12D71D84}"/>
              </c:ext>
            </c:extLst>
          </c:dPt>
          <c:dLbls>
            <c:dLbl>
              <c:idx val="0"/>
              <c:layout>
                <c:manualLayout>
                  <c:x val="-0.11008283562362803"/>
                  <c:y val="-0.12595436637643093"/>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5212859490707928"/>
                      <c:h val="0.24183799246622542"/>
                    </c:manualLayout>
                  </c15:layout>
                </c:ext>
                <c:ext xmlns:c16="http://schemas.microsoft.com/office/drawing/2014/chart" uri="{C3380CC4-5D6E-409C-BE32-E72D297353CC}">
                  <c16:uniqueId val="{00000001-2797-44F4-9BC6-D22B12D71D84}"/>
                </c:ext>
              </c:extLst>
            </c:dLbl>
            <c:dLbl>
              <c:idx val="1"/>
              <c:layout>
                <c:manualLayout>
                  <c:x val="-4.0256627709117442E-2"/>
                  <c:y val="9.0319614770896298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4372148305360711"/>
                      <c:h val="0.24069731974860639"/>
                    </c:manualLayout>
                  </c15:layout>
                </c:ext>
                <c:ext xmlns:c16="http://schemas.microsoft.com/office/drawing/2014/chart" uri="{C3380CC4-5D6E-409C-BE32-E72D297353CC}">
                  <c16:uniqueId val="{00000003-2797-44F4-9BC6-D22B12D71D84}"/>
                </c:ext>
              </c:extLst>
            </c:dLbl>
            <c:dLbl>
              <c:idx val="2"/>
              <c:layout>
                <c:manualLayout>
                  <c:x val="7.3813474110963423E-2"/>
                  <c:y val="-2.5909878733617085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7964058747975653"/>
                      <c:h val="9.1275530213895673E-2"/>
                    </c:manualLayout>
                  </c15:layout>
                </c:ext>
                <c:ext xmlns:c16="http://schemas.microsoft.com/office/drawing/2014/chart" uri="{C3380CC4-5D6E-409C-BE32-E72D297353CC}">
                  <c16:uniqueId val="{00000005-2797-44F4-9BC6-D22B12D71D84}"/>
                </c:ext>
              </c:extLst>
            </c:dLbl>
            <c:dLbl>
              <c:idx val="3"/>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2797-44F4-9BC6-D22B12D71D84}"/>
                </c:ext>
              </c:extLst>
            </c:dLbl>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'n%表（単純集計）'!$B$155:$B$157</c:f>
              <c:strCache>
                <c:ptCount val="3"/>
                <c:pt idx="0">
                  <c:v>補修・修繕等を行ったことがある</c:v>
                </c:pt>
                <c:pt idx="1">
                  <c:v>補修や修繕等を行ったことはない</c:v>
                </c:pt>
                <c:pt idx="2">
                  <c:v>無回答</c:v>
                </c:pt>
              </c:strCache>
            </c:strRef>
          </c:cat>
          <c:val>
            <c:numRef>
              <c:f>'n%表（単純集計）'!$D$155:$D$157</c:f>
              <c:numCache>
                <c:formatCode>0%</c:formatCode>
                <c:ptCount val="3"/>
                <c:pt idx="0">
                  <c:v>0.89947089947089942</c:v>
                </c:pt>
                <c:pt idx="1">
                  <c:v>8.6772486772486779E-2</c:v>
                </c:pt>
                <c:pt idx="2">
                  <c:v>1.3756613756613757E-2</c:v>
                </c:pt>
              </c:numCache>
            </c:numRef>
          </c:val>
          <c:extLst>
            <c:ext xmlns:c16="http://schemas.microsoft.com/office/drawing/2014/chart" uri="{C3380CC4-5D6E-409C-BE32-E72D297353CC}">
              <c16:uniqueId val="{0000000E-2797-44F4-9BC6-D22B12D71D84}"/>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50">
          <a:solidFill>
            <a:sysClr val="windowText" lastClr="000000"/>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u="sng"/>
            </a:pPr>
            <a:r>
              <a:rPr lang="ja-JP" sz="1000" u="sng"/>
              <a:t>補修や修繕等を実施した部位（</a:t>
            </a:r>
            <a:r>
              <a:rPr lang="en-US" sz="1000" u="sng"/>
              <a:t>MA)</a:t>
            </a:r>
            <a:r>
              <a:rPr lang="ja-JP" sz="1000" u="sng"/>
              <a:t>（</a:t>
            </a:r>
            <a:r>
              <a:rPr lang="en-US" sz="1000" u="sng"/>
              <a:t>n=850)</a:t>
            </a:r>
            <a:endParaRPr lang="ja-JP" sz="1000" u="sng"/>
          </a:p>
        </c:rich>
      </c:tx>
      <c:layout>
        <c:manualLayout>
          <c:xMode val="edge"/>
          <c:yMode val="edge"/>
          <c:x val="0.29138881351888773"/>
          <c:y val="2.4368710680057276E-2"/>
        </c:manualLayout>
      </c:layout>
      <c:overlay val="0"/>
    </c:title>
    <c:autoTitleDeleted val="0"/>
    <c:plotArea>
      <c:layout>
        <c:manualLayout>
          <c:layoutTarget val="inner"/>
          <c:xMode val="edge"/>
          <c:yMode val="edge"/>
          <c:x val="0.39238528912083404"/>
          <c:y val="0.14793556204183544"/>
          <c:w val="0.55506305903388786"/>
          <c:h val="0.83885339250337032"/>
        </c:manualLayout>
      </c:layout>
      <c:barChart>
        <c:barDir val="bar"/>
        <c:grouping val="clustered"/>
        <c:varyColors val="0"/>
        <c:ser>
          <c:idx val="0"/>
          <c:order val="0"/>
          <c:spPr>
            <a:solidFill>
              <a:schemeClr val="accent1">
                <a:lumMod val="60000"/>
                <a:lumOff val="40000"/>
              </a:schemeClr>
            </a:solidFill>
            <a:ln>
              <a:noFill/>
            </a:ln>
            <a:scene3d>
              <a:camera prst="orthographicFront"/>
              <a:lightRig rig="threePt" dir="t"/>
            </a:scene3d>
            <a:sp3d>
              <a:bevelT w="63500" h="25400"/>
            </a:sp3d>
          </c:spPr>
          <c:invertIfNegative val="0"/>
          <c:dLbls>
            <c:spPr>
              <a:noFill/>
              <a:ln>
                <a:noFill/>
              </a:ln>
              <a:effectLst/>
            </c:spPr>
            <c:txPr>
              <a:bodyPr rot="0" vert="horz"/>
              <a:lstStyle/>
              <a:p>
                <a:pPr algn="ctr">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'n%表（単純集計）'!$E$161:$E$171</c:f>
              <c:strCache>
                <c:ptCount val="11"/>
                <c:pt idx="0">
                  <c:v>屋根、樋(とい)</c:v>
                </c:pt>
                <c:pt idx="1">
                  <c:v>外壁</c:v>
                </c:pt>
                <c:pt idx="2">
                  <c:v>基礎</c:v>
                </c:pt>
                <c:pt idx="3">
                  <c:v>部屋の壁や天井</c:v>
                </c:pt>
                <c:pt idx="4">
                  <c:v>床や畳</c:v>
                </c:pt>
                <c:pt idx="5">
                  <c:v>建具</c:v>
                </c:pt>
                <c:pt idx="6">
                  <c:v>台所、便所、洗面、
浴室などの水まわり</c:v>
                </c:pt>
                <c:pt idx="7">
                  <c:v>蟻害(シロアリ被害)</c:v>
                </c:pt>
                <c:pt idx="8">
                  <c:v>設備(給湯器、分電盤、
照明など)や給排水管</c:v>
                </c:pt>
                <c:pt idx="9">
                  <c:v>よう壁、バルコニー、
塀など外回り</c:v>
                </c:pt>
                <c:pt idx="10">
                  <c:v>その他</c:v>
                </c:pt>
              </c:strCache>
            </c:strRef>
          </c:cat>
          <c:val>
            <c:numRef>
              <c:f>'n%表（単純集計）'!$D$161:$D$171</c:f>
              <c:numCache>
                <c:formatCode>0.0%</c:formatCode>
                <c:ptCount val="11"/>
                <c:pt idx="0">
                  <c:v>0.5534391534391534</c:v>
                </c:pt>
                <c:pt idx="1">
                  <c:v>0.64973544973544972</c:v>
                </c:pt>
                <c:pt idx="2">
                  <c:v>4.3386243386243389E-2</c:v>
                </c:pt>
                <c:pt idx="3">
                  <c:v>0.25714285714285712</c:v>
                </c:pt>
                <c:pt idx="4">
                  <c:v>0.33544973544973544</c:v>
                </c:pt>
                <c:pt idx="5">
                  <c:v>0.18306878306878308</c:v>
                </c:pt>
                <c:pt idx="6">
                  <c:v>0.57354497354497358</c:v>
                </c:pt>
                <c:pt idx="7">
                  <c:v>0.30052910052910053</c:v>
                </c:pt>
                <c:pt idx="8">
                  <c:v>0.57989417989417991</c:v>
                </c:pt>
                <c:pt idx="9">
                  <c:v>0.27089947089947092</c:v>
                </c:pt>
                <c:pt idx="10">
                  <c:v>1.7989417989417989E-2</c:v>
                </c:pt>
              </c:numCache>
            </c:numRef>
          </c:val>
          <c:extLst>
            <c:ext xmlns:c16="http://schemas.microsoft.com/office/drawing/2014/chart" uri="{C3380CC4-5D6E-409C-BE32-E72D297353CC}">
              <c16:uniqueId val="{00000000-713C-4526-9B3E-E949EB43D870}"/>
            </c:ext>
          </c:extLst>
        </c:ser>
        <c:dLbls>
          <c:showLegendKey val="0"/>
          <c:showVal val="0"/>
          <c:showCatName val="0"/>
          <c:showSerName val="0"/>
          <c:showPercent val="0"/>
          <c:showBubbleSize val="0"/>
        </c:dLbls>
        <c:gapWidth val="70"/>
        <c:axId val="315880480"/>
        <c:axId val="316961040"/>
      </c:barChart>
      <c:catAx>
        <c:axId val="315880480"/>
        <c:scaling>
          <c:orientation val="maxMin"/>
        </c:scaling>
        <c:delete val="0"/>
        <c:axPos val="l"/>
        <c:numFmt formatCode="General" sourceLinked="1"/>
        <c:majorTickMark val="in"/>
        <c:minorTickMark val="none"/>
        <c:tickLblPos val="nextTo"/>
        <c:spPr>
          <a:ln>
            <a:solidFill>
              <a:schemeClr val="tx1">
                <a:lumMod val="75000"/>
                <a:lumOff val="25000"/>
              </a:schemeClr>
            </a:solidFill>
          </a:ln>
        </c:spPr>
        <c:txPr>
          <a:bodyPr rot="0" vert="horz"/>
          <a:lstStyle/>
          <a:p>
            <a:pPr>
              <a:defRPr sz="900"/>
            </a:pPr>
            <a:endParaRPr lang="ja-JP"/>
          </a:p>
        </c:txPr>
        <c:crossAx val="316961040"/>
        <c:crosses val="autoZero"/>
        <c:auto val="0"/>
        <c:lblAlgn val="ctr"/>
        <c:lblOffset val="100"/>
        <c:tickLblSkip val="1"/>
        <c:noMultiLvlLbl val="0"/>
      </c:catAx>
      <c:valAx>
        <c:axId val="316961040"/>
        <c:scaling>
          <c:orientation val="minMax"/>
          <c:max val="0.8"/>
          <c:min val="0"/>
        </c:scaling>
        <c:delete val="0"/>
        <c:axPos val="t"/>
        <c:majorGridlines/>
        <c:numFmt formatCode="0%" sourceLinked="0"/>
        <c:majorTickMark val="in"/>
        <c:minorTickMark val="none"/>
        <c:tickLblPos val="low"/>
        <c:spPr>
          <a:ln>
            <a:solidFill>
              <a:srgbClr val="898989"/>
            </a:solidFill>
          </a:ln>
        </c:spPr>
        <c:txPr>
          <a:bodyPr rot="0" vert="horz"/>
          <a:lstStyle/>
          <a:p>
            <a:pPr>
              <a:defRPr/>
            </a:pPr>
            <a:endParaRPr lang="ja-JP"/>
          </a:p>
        </c:txPr>
        <c:crossAx val="315880480"/>
        <c:crosses val="autoZero"/>
        <c:crossBetween val="between"/>
        <c:majorUnit val="0.2"/>
      </c:valAx>
      <c:spPr>
        <a:noFill/>
        <a:ln w="12700">
          <a:noFill/>
        </a:ln>
      </c:spPr>
    </c:plotArea>
    <c:plotVisOnly val="0"/>
    <c:dispBlanksAs val="gap"/>
    <c:showDLblsOverMax val="0"/>
  </c:chart>
  <c:spPr>
    <a:solidFill>
      <a:srgbClr val="FFFFFF"/>
    </a:solidFill>
    <a:ln>
      <a:noFill/>
    </a:ln>
  </c:spPr>
  <c:txPr>
    <a:bodyPr rot="0" vert="horz"/>
    <a:lstStyle/>
    <a:p>
      <a:pPr>
        <a:defRPr lang="en-US" sz="1000" u="none" baseline="0">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sng" strike="noStrike" kern="1200" spc="0" baseline="0">
                <a:solidFill>
                  <a:sysClr val="windowText" lastClr="000000"/>
                </a:solidFill>
                <a:latin typeface="Meiryo UI" panose="020B0604030504040204" pitchFamily="50" charset="-128"/>
                <a:ea typeface="Meiryo UI" panose="020B0604030504040204" pitchFamily="50" charset="-128"/>
                <a:cs typeface="+mn-cs"/>
              </a:defRPr>
            </a:pPr>
            <a:r>
              <a:rPr lang="ja-JP" sz="1000" b="1" u="sng"/>
              <a:t>相談できる工事業者等の把握状況（</a:t>
            </a:r>
            <a:r>
              <a:rPr lang="en-US" sz="1000" b="1" u="sng"/>
              <a:t>n=945)</a:t>
            </a:r>
          </a:p>
        </c:rich>
      </c:tx>
      <c:layout>
        <c:manualLayout>
          <c:xMode val="edge"/>
          <c:yMode val="edge"/>
          <c:x val="0.26601048504148522"/>
          <c:y val="4.9731510160404432E-2"/>
        </c:manualLayout>
      </c:layout>
      <c:overlay val="0"/>
      <c:spPr>
        <a:noFill/>
        <a:ln>
          <a:noFill/>
        </a:ln>
        <a:effectLst/>
      </c:spPr>
      <c:txPr>
        <a:bodyPr rot="0" spcFirstLastPara="1" vertOverflow="ellipsis" vert="horz" wrap="square" anchor="ctr" anchorCtr="1"/>
        <a:lstStyle/>
        <a:p>
          <a:pPr>
            <a:defRPr sz="1000" b="1" i="0" u="sng" strike="noStrike" kern="1200" spc="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32211583448558523"/>
          <c:y val="0.26275945474659218"/>
          <c:w val="0.4277518288937287"/>
          <c:h val="0.60555228789172433"/>
        </c:manualLayout>
      </c:layout>
      <c:pieChart>
        <c:varyColors val="1"/>
        <c:ser>
          <c:idx val="0"/>
          <c:order val="0"/>
          <c:spPr>
            <a:scene3d>
              <a:camera prst="orthographicFront"/>
              <a:lightRig rig="threePt" dir="t"/>
            </a:scene3d>
            <a:sp3d>
              <a:bevelT w="63500" h="25400"/>
            </a:sp3d>
          </c:spPr>
          <c:dPt>
            <c:idx val="0"/>
            <c:bubble3D val="0"/>
            <c:spPr>
              <a:solidFill>
                <a:srgbClr val="B7CBFF"/>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1-2D65-46EF-BD9B-A50C9226D073}"/>
              </c:ext>
            </c:extLst>
          </c:dPt>
          <c:dPt>
            <c:idx val="1"/>
            <c:bubble3D val="0"/>
            <c:spPr>
              <a:solidFill>
                <a:srgbClr val="6F96FF"/>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3-2D65-46EF-BD9B-A50C9226D073}"/>
              </c:ext>
            </c:extLst>
          </c:dPt>
          <c:dPt>
            <c:idx val="2"/>
            <c:bubble3D val="0"/>
            <c:spPr>
              <a:solidFill>
                <a:srgbClr val="001F71"/>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5-2D65-46EF-BD9B-A50C9226D073}"/>
              </c:ext>
            </c:extLst>
          </c:dPt>
          <c:dPt>
            <c:idx val="3"/>
            <c:bubble3D val="0"/>
            <c:spPr>
              <a:solidFill>
                <a:srgbClr val="001F71"/>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7-2D65-46EF-BD9B-A50C9226D073}"/>
              </c:ext>
            </c:extLst>
          </c:dPt>
          <c:dPt>
            <c:idx val="4"/>
            <c:bubble3D val="0"/>
            <c:spPr>
              <a:solidFill>
                <a:srgbClr val="00144A"/>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9-2D65-46EF-BD9B-A50C9226D073}"/>
              </c:ext>
            </c:extLst>
          </c:dPt>
          <c:dPt>
            <c:idx val="5"/>
            <c:bubble3D val="0"/>
            <c:spPr>
              <a:solidFill>
                <a:schemeClr val="tx2">
                  <a:lumMod val="60000"/>
                  <a:lumOff val="40000"/>
                </a:schemeClr>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B-2D65-46EF-BD9B-A50C9226D073}"/>
              </c:ext>
            </c:extLst>
          </c:dPt>
          <c:dPt>
            <c:idx val="6"/>
            <c:bubble3D val="0"/>
            <c:spPr>
              <a:solidFill>
                <a:schemeClr val="accent1">
                  <a:lumMod val="60000"/>
                </a:schemeClr>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D-2D65-46EF-BD9B-A50C9226D073}"/>
              </c:ext>
            </c:extLst>
          </c:dPt>
          <c:dLbls>
            <c:dLbl>
              <c:idx val="2"/>
              <c:layout>
                <c:manualLayout>
                  <c:x val="8.4682455239987978E-2"/>
                  <c:y val="-8.4028357208482379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2522843703526058"/>
                      <c:h val="0.11625658597866236"/>
                    </c:manualLayout>
                  </c15:layout>
                </c:ext>
                <c:ext xmlns:c16="http://schemas.microsoft.com/office/drawing/2014/chart" uri="{C3380CC4-5D6E-409C-BE32-E72D297353CC}">
                  <c16:uniqueId val="{00000005-2D65-46EF-BD9B-A50C9226D073}"/>
                </c:ext>
              </c:extLst>
            </c:dLbl>
            <c:dLbl>
              <c:idx val="5"/>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2D65-46EF-BD9B-A50C9226D073}"/>
                </c:ext>
              </c:extLst>
            </c:dLbl>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'n%表（クロス集計）'!$E$388:$G$388</c:f>
              <c:strCache>
                <c:ptCount val="3"/>
                <c:pt idx="0">
                  <c:v>把握していない</c:v>
                </c:pt>
                <c:pt idx="1">
                  <c:v>把握している</c:v>
                </c:pt>
                <c:pt idx="2">
                  <c:v>無回答</c:v>
                </c:pt>
              </c:strCache>
            </c:strRef>
          </c:cat>
          <c:val>
            <c:numRef>
              <c:f>'n%表（クロス集計）'!$E$390:$G$390</c:f>
              <c:numCache>
                <c:formatCode>0.0%</c:formatCode>
                <c:ptCount val="3"/>
                <c:pt idx="0">
                  <c:v>0.31640211640211641</c:v>
                </c:pt>
                <c:pt idx="1">
                  <c:v>0.68359788359788365</c:v>
                </c:pt>
                <c:pt idx="2">
                  <c:v>8.4656084656084662E-3</c:v>
                </c:pt>
              </c:numCache>
            </c:numRef>
          </c:val>
          <c:extLst>
            <c:ext xmlns:c16="http://schemas.microsoft.com/office/drawing/2014/chart" uri="{C3380CC4-5D6E-409C-BE32-E72D297353CC}">
              <c16:uniqueId val="{0000000E-2D65-46EF-BD9B-A50C9226D073}"/>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50">
          <a:solidFill>
            <a:sysClr val="windowText" lastClr="000000"/>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sng" strike="noStrike" kern="1200" spc="0" baseline="0">
                <a:solidFill>
                  <a:schemeClr val="tx1"/>
                </a:solidFill>
                <a:latin typeface="Meiryo UI" panose="020B0604030504040204" pitchFamily="50" charset="-128"/>
                <a:ea typeface="Meiryo UI" panose="020B0604030504040204" pitchFamily="50" charset="-128"/>
                <a:cs typeface="+mn-cs"/>
              </a:defRPr>
            </a:pPr>
            <a:r>
              <a:rPr lang="ja-JP" sz="1000" b="1" u="sng"/>
              <a:t>相談できる工事業者等を把握していない割合　</a:t>
            </a:r>
            <a:r>
              <a:rPr lang="en-US" sz="1000" b="1" u="sng"/>
              <a:t>【</a:t>
            </a:r>
            <a:r>
              <a:rPr lang="ja-JP" sz="1000" b="1" u="sng"/>
              <a:t>住宅の入手方法別</a:t>
            </a:r>
            <a:r>
              <a:rPr lang="en-US" sz="1000" b="1" u="sng"/>
              <a:t>】</a:t>
            </a:r>
            <a:endParaRPr lang="ja-JP" sz="1000" b="1" u="sng"/>
          </a:p>
        </c:rich>
      </c:tx>
      <c:layout>
        <c:manualLayout>
          <c:xMode val="edge"/>
          <c:yMode val="edge"/>
          <c:x val="0.16635204620027882"/>
          <c:y val="3.8877375995135313E-2"/>
        </c:manualLayout>
      </c:layout>
      <c:overlay val="0"/>
      <c:spPr>
        <a:noFill/>
        <a:ln>
          <a:noFill/>
        </a:ln>
        <a:effectLst/>
      </c:spPr>
      <c:txPr>
        <a:bodyPr rot="0" spcFirstLastPara="1" vertOverflow="ellipsis" vert="horz" wrap="square" anchor="ctr" anchorCtr="1"/>
        <a:lstStyle/>
        <a:p>
          <a:pPr>
            <a:defRPr sz="1000" b="1" i="0" u="sng"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42478021837619495"/>
          <c:y val="0.22906709008854703"/>
          <c:w val="0.53319868978068696"/>
          <c:h val="0.68094426287531951"/>
        </c:manualLayout>
      </c:layout>
      <c:barChart>
        <c:barDir val="bar"/>
        <c:grouping val="clustered"/>
        <c:varyColors val="0"/>
        <c:ser>
          <c:idx val="0"/>
          <c:order val="0"/>
          <c:tx>
            <c:strRef>
              <c:f>'n%表（クロス集計）'!$E$404</c:f>
              <c:strCache>
                <c:ptCount val="1"/>
                <c:pt idx="0">
                  <c:v>把握していない</c:v>
                </c:pt>
              </c:strCache>
            </c:strRef>
          </c:tx>
          <c:spPr>
            <a:solidFill>
              <a:schemeClr val="accent1">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'n%表（クロス集計）'!$C$405:$C$411</c:f>
              <c:strCache>
                <c:ptCount val="7"/>
                <c:pt idx="0">
                  <c:v>全体(n=945)</c:v>
                </c:pt>
                <c:pt idx="1">
                  <c:v>新築の建売住宅を購入(n=385)</c:v>
                </c:pt>
                <c:pt idx="2">
                  <c:v>注文住宅を建築(n=377)</c:v>
                </c:pt>
                <c:pt idx="3">
                  <c:v>中古住宅を購入(n=155)</c:v>
                </c:pt>
                <c:pt idx="4">
                  <c:v>相続・贈与(n=11)</c:v>
                </c:pt>
                <c:pt idx="5">
                  <c:v>その他(n=11)</c:v>
                </c:pt>
                <c:pt idx="6">
                  <c:v>無回答(n=6)</c:v>
                </c:pt>
              </c:strCache>
            </c:strRef>
          </c:cat>
          <c:val>
            <c:numRef>
              <c:f>'n%表（クロス集計）'!$E$405:$E$411</c:f>
              <c:numCache>
                <c:formatCode>0%</c:formatCode>
                <c:ptCount val="7"/>
                <c:pt idx="0">
                  <c:v>0.31640211640211641</c:v>
                </c:pt>
                <c:pt idx="1">
                  <c:v>0.30129870129870129</c:v>
                </c:pt>
                <c:pt idx="2">
                  <c:v>0.25464190981432361</c:v>
                </c:pt>
                <c:pt idx="3">
                  <c:v>0.41935483870967744</c:v>
                </c:pt>
                <c:pt idx="4">
                  <c:v>0.63636363636363635</c:v>
                </c:pt>
                <c:pt idx="5">
                  <c:v>0.36363636363636365</c:v>
                </c:pt>
                <c:pt idx="6">
                  <c:v>0.5</c:v>
                </c:pt>
              </c:numCache>
            </c:numRef>
          </c:val>
          <c:extLst>
            <c:ext xmlns:c16="http://schemas.microsoft.com/office/drawing/2014/chart" uri="{C3380CC4-5D6E-409C-BE32-E72D297353CC}">
              <c16:uniqueId val="{00000000-0780-4505-952C-2E91973ECCBC}"/>
            </c:ext>
          </c:extLst>
        </c:ser>
        <c:dLbls>
          <c:dLblPos val="ctr"/>
          <c:showLegendKey val="0"/>
          <c:showVal val="1"/>
          <c:showCatName val="0"/>
          <c:showSerName val="0"/>
          <c:showPercent val="0"/>
          <c:showBubbleSize val="0"/>
        </c:dLbls>
        <c:gapWidth val="70"/>
        <c:axId val="316957512"/>
        <c:axId val="316958296"/>
      </c:barChart>
      <c:catAx>
        <c:axId val="316957512"/>
        <c:scaling>
          <c:orientation val="maxMin"/>
        </c:scaling>
        <c:delete val="0"/>
        <c:axPos val="l"/>
        <c:numFmt formatCode="General" sourceLinked="1"/>
        <c:majorTickMark val="in"/>
        <c:minorTickMark val="none"/>
        <c:tickLblPos val="nextTo"/>
        <c:spPr>
          <a:noFill/>
          <a:ln w="6350" cap="flat" cmpd="sng" algn="ctr">
            <a:solidFill>
              <a:schemeClr val="tx1">
                <a:lumMod val="75000"/>
                <a:lumOff val="2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6958296"/>
        <c:crosses val="autoZero"/>
        <c:auto val="1"/>
        <c:lblAlgn val="ctr"/>
        <c:lblOffset val="100"/>
        <c:noMultiLvlLbl val="0"/>
      </c:catAx>
      <c:valAx>
        <c:axId val="316958296"/>
        <c:scaling>
          <c:orientation val="minMax"/>
        </c:scaling>
        <c:delete val="0"/>
        <c:axPos val="t"/>
        <c:majorGridlines>
          <c:spPr>
            <a:ln w="6350" cap="flat" cmpd="sng" algn="ctr">
              <a:solidFill>
                <a:schemeClr val="tx1">
                  <a:lumMod val="50000"/>
                  <a:lumOff val="50000"/>
                </a:schemeClr>
              </a:solidFill>
              <a:round/>
            </a:ln>
            <a:effectLst/>
          </c:spPr>
        </c:majorGridlines>
        <c:numFmt formatCode="0%" sourceLinked="1"/>
        <c:majorTickMark val="in"/>
        <c:minorTickMark val="none"/>
        <c:tickLblPos val="nextTo"/>
        <c:spPr>
          <a:noFill/>
          <a:ln w="6350">
            <a:solidFill>
              <a:schemeClr val="tx1">
                <a:lumMod val="75000"/>
                <a:lumOff val="2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6957512"/>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sz="1000">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ja-JP" altLang="en-US"/>
              <a:t>住宅の今後の意向　</a:t>
            </a:r>
            <a:r>
              <a:rPr lang="en-US" altLang="ja-JP"/>
              <a:t>【</a:t>
            </a:r>
            <a:r>
              <a:rPr lang="ja-JP" altLang="en-US"/>
              <a:t>年齢別</a:t>
            </a:r>
            <a:r>
              <a:rPr lang="en-US" altLang="ja-JP"/>
              <a:t>】</a:t>
            </a:r>
          </a:p>
        </c:rich>
      </c:tx>
      <c:layout>
        <c:manualLayout>
          <c:xMode val="edge"/>
          <c:yMode val="edge"/>
          <c:x val="0.32185435296630749"/>
          <c:y val="2.068316000341433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2262397138141757E-2"/>
          <c:y val="0.1017049351895349"/>
          <c:w val="0.83581236567951955"/>
          <c:h val="0.42861490286532938"/>
        </c:manualLayout>
      </c:layout>
      <c:barChart>
        <c:barDir val="col"/>
        <c:grouping val="clustered"/>
        <c:varyColors val="0"/>
        <c:ser>
          <c:idx val="0"/>
          <c:order val="0"/>
          <c:tx>
            <c:strRef>
              <c:f>'n%表（クロス集計）'!$C$475</c:f>
              <c:strCache>
                <c:ptCount val="1"/>
                <c:pt idx="0">
                  <c:v>全体(n=945)</c:v>
                </c:pt>
              </c:strCache>
            </c:strRef>
          </c:tx>
          <c:spPr>
            <a:gradFill rotWithShape="1">
              <a:gsLst>
                <a:gs pos="0">
                  <a:schemeClr val="accent5">
                    <a:shade val="58000"/>
                    <a:satMod val="103000"/>
                    <a:lumMod val="102000"/>
                    <a:tint val="94000"/>
                  </a:schemeClr>
                </a:gs>
                <a:gs pos="50000">
                  <a:schemeClr val="accent5">
                    <a:shade val="58000"/>
                    <a:satMod val="110000"/>
                    <a:lumMod val="100000"/>
                    <a:shade val="100000"/>
                  </a:schemeClr>
                </a:gs>
                <a:gs pos="100000">
                  <a:schemeClr val="accent5">
                    <a:shade val="58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672262004558416E-3"/>
                  <c:y val="-1.106917028637250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4FE9-449D-A6FE-E453C402869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'n%表（クロス集計）'!$E$467:$J$467</c:f>
              <c:strCache>
                <c:ptCount val="6"/>
                <c:pt idx="0">
                  <c:v>いずれは売却したい</c:v>
                </c:pt>
                <c:pt idx="1">
                  <c:v>いずれは賃貸に出したい</c:v>
                </c:pt>
                <c:pt idx="2">
                  <c:v>相続や贈与をしたい</c:v>
                </c:pt>
                <c:pt idx="3">
                  <c:v>いずれは解体して更地にしたい</c:v>
                </c:pt>
                <c:pt idx="4">
                  <c:v>このまま終生住み続けたいため、
その後どうするかは
特に何も考えていない</c:v>
                </c:pt>
                <c:pt idx="5">
                  <c:v>わからない</c:v>
                </c:pt>
              </c:strCache>
            </c:strRef>
          </c:cat>
          <c:val>
            <c:numRef>
              <c:f>'n%表（クロス集計）'!$E$475:$J$475</c:f>
              <c:numCache>
                <c:formatCode>0%</c:formatCode>
                <c:ptCount val="6"/>
                <c:pt idx="0">
                  <c:v>0.14285714285714285</c:v>
                </c:pt>
                <c:pt idx="1">
                  <c:v>1.9047619047619049E-2</c:v>
                </c:pt>
                <c:pt idx="2">
                  <c:v>0.26984126984126983</c:v>
                </c:pt>
                <c:pt idx="3">
                  <c:v>1.3756613756613757E-2</c:v>
                </c:pt>
                <c:pt idx="4">
                  <c:v>0.5894179894179894</c:v>
                </c:pt>
                <c:pt idx="5">
                  <c:v>0.11851851851851852</c:v>
                </c:pt>
              </c:numCache>
            </c:numRef>
          </c:val>
          <c:extLst>
            <c:ext xmlns:c16="http://schemas.microsoft.com/office/drawing/2014/chart" uri="{C3380CC4-5D6E-409C-BE32-E72D297353CC}">
              <c16:uniqueId val="{00000000-2D81-47D4-A3D8-B978DE9F537F}"/>
            </c:ext>
          </c:extLst>
        </c:ser>
        <c:ser>
          <c:idx val="1"/>
          <c:order val="1"/>
          <c:tx>
            <c:strRef>
              <c:f>'n%表（クロス集計）'!$C$476</c:f>
              <c:strCache>
                <c:ptCount val="1"/>
                <c:pt idx="0">
                  <c:v>40歳未満(n=59)</c:v>
                </c:pt>
              </c:strCache>
            </c:strRef>
          </c:tx>
          <c:spPr>
            <a:gradFill rotWithShape="1">
              <a:gsLst>
                <a:gs pos="0">
                  <a:schemeClr val="accent5">
                    <a:shade val="86000"/>
                    <a:satMod val="103000"/>
                    <a:lumMod val="102000"/>
                    <a:tint val="94000"/>
                  </a:schemeClr>
                </a:gs>
                <a:gs pos="50000">
                  <a:schemeClr val="accent5">
                    <a:shade val="86000"/>
                    <a:satMod val="110000"/>
                    <a:lumMod val="100000"/>
                    <a:shade val="100000"/>
                  </a:schemeClr>
                </a:gs>
                <a:gs pos="100000">
                  <a:schemeClr val="accent5">
                    <a:shade val="86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2"/>
              <c:layout>
                <c:manualLayout>
                  <c:x val="-1.336131002279257E-3"/>
                  <c:y val="-2.21383405727451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4FE9-449D-A6FE-E453C4028694}"/>
                </c:ext>
              </c:extLst>
            </c:dLbl>
            <c:dLbl>
              <c:idx val="5"/>
              <c:layout>
                <c:manualLayout>
                  <c:x val="-2.6722620045585141E-3"/>
                  <c:y val="-8.85533622909800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4FE9-449D-A6FE-E453C402869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'n%表（クロス集計）'!$E$467:$J$467</c:f>
              <c:strCache>
                <c:ptCount val="6"/>
                <c:pt idx="0">
                  <c:v>いずれは売却したい</c:v>
                </c:pt>
                <c:pt idx="1">
                  <c:v>いずれは賃貸に出したい</c:v>
                </c:pt>
                <c:pt idx="2">
                  <c:v>相続や贈与をしたい</c:v>
                </c:pt>
                <c:pt idx="3">
                  <c:v>いずれは解体して更地にしたい</c:v>
                </c:pt>
                <c:pt idx="4">
                  <c:v>このまま終生住み続けたいため、
その後どうするかは
特に何も考えていない</c:v>
                </c:pt>
                <c:pt idx="5">
                  <c:v>わからない</c:v>
                </c:pt>
              </c:strCache>
            </c:strRef>
          </c:cat>
          <c:val>
            <c:numRef>
              <c:f>'n%表（クロス集計）'!$E$476:$J$476</c:f>
              <c:numCache>
                <c:formatCode>0%</c:formatCode>
                <c:ptCount val="6"/>
                <c:pt idx="0">
                  <c:v>0.11864406779661017</c:v>
                </c:pt>
                <c:pt idx="1">
                  <c:v>3.3898305084745763E-2</c:v>
                </c:pt>
                <c:pt idx="2">
                  <c:v>0.11864406779661017</c:v>
                </c:pt>
                <c:pt idx="3">
                  <c:v>3.3898305084745763E-2</c:v>
                </c:pt>
                <c:pt idx="4">
                  <c:v>0.6271186440677966</c:v>
                </c:pt>
                <c:pt idx="5">
                  <c:v>0.20338983050847459</c:v>
                </c:pt>
              </c:numCache>
            </c:numRef>
          </c:val>
          <c:extLst>
            <c:ext xmlns:c16="http://schemas.microsoft.com/office/drawing/2014/chart" uri="{C3380CC4-5D6E-409C-BE32-E72D297353CC}">
              <c16:uniqueId val="{00000001-2D81-47D4-A3D8-B978DE9F537F}"/>
            </c:ext>
          </c:extLst>
        </c:ser>
        <c:ser>
          <c:idx val="2"/>
          <c:order val="2"/>
          <c:tx>
            <c:strRef>
              <c:f>'n%表（クロス集計）'!$C$477</c:f>
              <c:strCache>
                <c:ptCount val="1"/>
                <c:pt idx="0">
                  <c:v>40～49歳(n=112)</c:v>
                </c:pt>
              </c:strCache>
            </c:strRef>
          </c:tx>
          <c:spPr>
            <a:gradFill rotWithShape="1">
              <a:gsLst>
                <a:gs pos="0">
                  <a:schemeClr val="accent5">
                    <a:tint val="86000"/>
                    <a:satMod val="103000"/>
                    <a:lumMod val="102000"/>
                    <a:tint val="94000"/>
                  </a:schemeClr>
                </a:gs>
                <a:gs pos="50000">
                  <a:schemeClr val="accent5">
                    <a:tint val="86000"/>
                    <a:satMod val="110000"/>
                    <a:lumMod val="100000"/>
                    <a:shade val="100000"/>
                  </a:schemeClr>
                </a:gs>
                <a:gs pos="100000">
                  <a:schemeClr val="accent5">
                    <a:tint val="86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'n%表（クロス集計）'!$E$467:$J$467</c:f>
              <c:strCache>
                <c:ptCount val="6"/>
                <c:pt idx="0">
                  <c:v>いずれは売却したい</c:v>
                </c:pt>
                <c:pt idx="1">
                  <c:v>いずれは賃貸に出したい</c:v>
                </c:pt>
                <c:pt idx="2">
                  <c:v>相続や贈与をしたい</c:v>
                </c:pt>
                <c:pt idx="3">
                  <c:v>いずれは解体して更地にしたい</c:v>
                </c:pt>
                <c:pt idx="4">
                  <c:v>このまま終生住み続けたいため、
その後どうするかは
特に何も考えていない</c:v>
                </c:pt>
                <c:pt idx="5">
                  <c:v>わからない</c:v>
                </c:pt>
              </c:strCache>
            </c:strRef>
          </c:cat>
          <c:val>
            <c:numRef>
              <c:f>'n%表（クロス集計）'!$E$477:$J$477</c:f>
              <c:numCache>
                <c:formatCode>0%</c:formatCode>
                <c:ptCount val="6"/>
                <c:pt idx="0">
                  <c:v>8.9285714285714288E-2</c:v>
                </c:pt>
                <c:pt idx="1">
                  <c:v>2.6785714285714284E-2</c:v>
                </c:pt>
                <c:pt idx="2">
                  <c:v>0.11607142857142858</c:v>
                </c:pt>
                <c:pt idx="3">
                  <c:v>0</c:v>
                </c:pt>
                <c:pt idx="4">
                  <c:v>0.6696428571428571</c:v>
                </c:pt>
                <c:pt idx="5">
                  <c:v>0.17857142857142858</c:v>
                </c:pt>
              </c:numCache>
            </c:numRef>
          </c:val>
          <c:extLst>
            <c:ext xmlns:c16="http://schemas.microsoft.com/office/drawing/2014/chart" uri="{C3380CC4-5D6E-409C-BE32-E72D297353CC}">
              <c16:uniqueId val="{00000002-2D81-47D4-A3D8-B978DE9F537F}"/>
            </c:ext>
          </c:extLst>
        </c:ser>
        <c:ser>
          <c:idx val="3"/>
          <c:order val="3"/>
          <c:tx>
            <c:strRef>
              <c:f>'n%表（クロス集計）'!$C$478</c:f>
              <c:strCache>
                <c:ptCount val="1"/>
                <c:pt idx="0">
                  <c:v>50～59歳(n=158)</c:v>
                </c:pt>
              </c:strCache>
            </c:strRef>
          </c:tx>
          <c:spPr>
            <a:gradFill rotWithShape="1">
              <a:gsLst>
                <a:gs pos="0">
                  <a:schemeClr val="accent5">
                    <a:tint val="58000"/>
                    <a:satMod val="103000"/>
                    <a:lumMod val="102000"/>
                    <a:tint val="94000"/>
                  </a:schemeClr>
                </a:gs>
                <a:gs pos="50000">
                  <a:schemeClr val="accent5">
                    <a:tint val="58000"/>
                    <a:satMod val="110000"/>
                    <a:lumMod val="100000"/>
                    <a:shade val="100000"/>
                  </a:schemeClr>
                </a:gs>
                <a:gs pos="100000">
                  <a:schemeClr val="accent5">
                    <a:tint val="58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6722620045584039E-3"/>
                  <c:y val="-1.328300434364709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4FE9-449D-A6FE-E453C4028694}"/>
                </c:ext>
              </c:extLst>
            </c:dLbl>
            <c:dLbl>
              <c:idx val="5"/>
              <c:layout>
                <c:manualLayout>
                  <c:x val="2.672262004558416E-3"/>
                  <c:y val="-2.4352174630019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4FE9-449D-A6FE-E453C402869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'n%表（クロス集計）'!$E$467:$J$467</c:f>
              <c:strCache>
                <c:ptCount val="6"/>
                <c:pt idx="0">
                  <c:v>いずれは売却したい</c:v>
                </c:pt>
                <c:pt idx="1">
                  <c:v>いずれは賃貸に出したい</c:v>
                </c:pt>
                <c:pt idx="2">
                  <c:v>相続や贈与をしたい</c:v>
                </c:pt>
                <c:pt idx="3">
                  <c:v>いずれは解体して更地にしたい</c:v>
                </c:pt>
                <c:pt idx="4">
                  <c:v>このまま終生住み続けたいため、
その後どうするかは
特に何も考えていない</c:v>
                </c:pt>
                <c:pt idx="5">
                  <c:v>わからない</c:v>
                </c:pt>
              </c:strCache>
            </c:strRef>
          </c:cat>
          <c:val>
            <c:numRef>
              <c:f>'n%表（クロス集計）'!$E$478:$J$478</c:f>
              <c:numCache>
                <c:formatCode>0%</c:formatCode>
                <c:ptCount val="6"/>
                <c:pt idx="0">
                  <c:v>0.16455696202531644</c:v>
                </c:pt>
                <c:pt idx="1">
                  <c:v>2.5316455696202531E-2</c:v>
                </c:pt>
                <c:pt idx="2">
                  <c:v>0.22784810126582278</c:v>
                </c:pt>
                <c:pt idx="3">
                  <c:v>0</c:v>
                </c:pt>
                <c:pt idx="4">
                  <c:v>0.53164556962025311</c:v>
                </c:pt>
                <c:pt idx="5">
                  <c:v>0.18354430379746836</c:v>
                </c:pt>
              </c:numCache>
            </c:numRef>
          </c:val>
          <c:extLst>
            <c:ext xmlns:c16="http://schemas.microsoft.com/office/drawing/2014/chart" uri="{C3380CC4-5D6E-409C-BE32-E72D297353CC}">
              <c16:uniqueId val="{00000003-2D81-47D4-A3D8-B978DE9F537F}"/>
            </c:ext>
          </c:extLst>
        </c:ser>
        <c:ser>
          <c:idx val="4"/>
          <c:order val="4"/>
          <c:tx>
            <c:strRef>
              <c:f>'n%表（クロス集計）'!$C$479</c:f>
              <c:strCache>
                <c:ptCount val="1"/>
                <c:pt idx="0">
                  <c:v>60～69歳(n=204)</c:v>
                </c:pt>
              </c:strCache>
            </c:strRef>
          </c:tx>
          <c:spPr>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'n%表（クロス集計）'!$E$467:$J$467</c:f>
              <c:strCache>
                <c:ptCount val="6"/>
                <c:pt idx="0">
                  <c:v>いずれは売却したい</c:v>
                </c:pt>
                <c:pt idx="1">
                  <c:v>いずれは賃貸に出したい</c:v>
                </c:pt>
                <c:pt idx="2">
                  <c:v>相続や贈与をしたい</c:v>
                </c:pt>
                <c:pt idx="3">
                  <c:v>いずれは解体して更地にしたい</c:v>
                </c:pt>
                <c:pt idx="4">
                  <c:v>このまま終生住み続けたいため、
その後どうするかは
特に何も考えていない</c:v>
                </c:pt>
                <c:pt idx="5">
                  <c:v>わからない</c:v>
                </c:pt>
              </c:strCache>
            </c:strRef>
          </c:cat>
          <c:val>
            <c:numRef>
              <c:f>'n%表（クロス集計）'!$E$479:$J$479</c:f>
              <c:numCache>
                <c:formatCode>0%</c:formatCode>
                <c:ptCount val="6"/>
                <c:pt idx="0">
                  <c:v>0.13725490196078433</c:v>
                </c:pt>
                <c:pt idx="1">
                  <c:v>1.4705882352941176E-2</c:v>
                </c:pt>
                <c:pt idx="2">
                  <c:v>0.27450980392156865</c:v>
                </c:pt>
                <c:pt idx="3">
                  <c:v>9.8039215686274508E-3</c:v>
                </c:pt>
                <c:pt idx="4">
                  <c:v>0.58823529411764708</c:v>
                </c:pt>
                <c:pt idx="5">
                  <c:v>0.13725490196078433</c:v>
                </c:pt>
              </c:numCache>
            </c:numRef>
          </c:val>
          <c:extLst>
            <c:ext xmlns:c16="http://schemas.microsoft.com/office/drawing/2014/chart" uri="{C3380CC4-5D6E-409C-BE32-E72D297353CC}">
              <c16:uniqueId val="{00000019-4FE9-449D-A6FE-E453C4028694}"/>
            </c:ext>
          </c:extLst>
        </c:ser>
        <c:ser>
          <c:idx val="5"/>
          <c:order val="5"/>
          <c:tx>
            <c:strRef>
              <c:f>'n%表（クロス集計）'!$C$480</c:f>
              <c:strCache>
                <c:ptCount val="1"/>
                <c:pt idx="0">
                  <c:v>70～79歳(n=291)</c:v>
                </c:pt>
              </c:strCache>
            </c:strRef>
          </c:tx>
          <c:spPr>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lightRig rig="balanced" dir="t">
                <a:rot lat="0" lon="0" rev="8700000"/>
              </a:lightRig>
            </a:scene3d>
            <a:sp3d>
              <a:bevelT w="63500" h="25400"/>
            </a:sp3d>
          </c:spPr>
          <c:invertIfNegative val="0"/>
          <c:dLbls>
            <c:dLbl>
              <c:idx val="4"/>
              <c:layout>
                <c:manualLayout>
                  <c:x val="-1.336131002279306E-3"/>
                  <c:y val="-1.99245065154705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4FE9-449D-A6FE-E453C402869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'n%表（クロス集計）'!$E$467:$J$467</c:f>
              <c:strCache>
                <c:ptCount val="6"/>
                <c:pt idx="0">
                  <c:v>いずれは売却したい</c:v>
                </c:pt>
                <c:pt idx="1">
                  <c:v>いずれは賃貸に出したい</c:v>
                </c:pt>
                <c:pt idx="2">
                  <c:v>相続や贈与をしたい</c:v>
                </c:pt>
                <c:pt idx="3">
                  <c:v>いずれは解体して更地にしたい</c:v>
                </c:pt>
                <c:pt idx="4">
                  <c:v>このまま終生住み続けたいため、
その後どうするかは
特に何も考えていない</c:v>
                </c:pt>
                <c:pt idx="5">
                  <c:v>わからない</c:v>
                </c:pt>
              </c:strCache>
            </c:strRef>
          </c:cat>
          <c:val>
            <c:numRef>
              <c:f>'n%表（クロス集計）'!$E$480:$J$480</c:f>
              <c:numCache>
                <c:formatCode>0%</c:formatCode>
                <c:ptCount val="6"/>
                <c:pt idx="0">
                  <c:v>0.15463917525773196</c:v>
                </c:pt>
                <c:pt idx="1">
                  <c:v>1.7182130584192441E-2</c:v>
                </c:pt>
                <c:pt idx="2">
                  <c:v>0.31958762886597936</c:v>
                </c:pt>
                <c:pt idx="3">
                  <c:v>2.0618556701030927E-2</c:v>
                </c:pt>
                <c:pt idx="4">
                  <c:v>0.59793814432989689</c:v>
                </c:pt>
                <c:pt idx="5">
                  <c:v>6.1855670103092786E-2</c:v>
                </c:pt>
              </c:numCache>
            </c:numRef>
          </c:val>
          <c:extLst>
            <c:ext xmlns:c16="http://schemas.microsoft.com/office/drawing/2014/chart" uri="{C3380CC4-5D6E-409C-BE32-E72D297353CC}">
              <c16:uniqueId val="{0000001A-4FE9-449D-A6FE-E453C4028694}"/>
            </c:ext>
          </c:extLst>
        </c:ser>
        <c:ser>
          <c:idx val="6"/>
          <c:order val="6"/>
          <c:tx>
            <c:strRef>
              <c:f>'n%表（クロス集計）'!$C$481</c:f>
              <c:strCache>
                <c:ptCount val="1"/>
                <c:pt idx="0">
                  <c:v>80歳以上(n=114)</c:v>
                </c:pt>
              </c:strCache>
            </c:strRef>
          </c:tx>
          <c:spPr>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lightRig rig="balanced" dir="t">
                <a:rot lat="0" lon="0" rev="8700000"/>
              </a:lightRig>
            </a:scene3d>
            <a:sp3d>
              <a:bevelT w="63500" h="25400"/>
            </a:sp3d>
          </c:spPr>
          <c:invertIfNegative val="0"/>
          <c:dLbls>
            <c:dLbl>
              <c:idx val="0"/>
              <c:layout>
                <c:manualLayout>
                  <c:x val="-4.0083930068376241E-3"/>
                  <c:y val="-1.771067245819601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4FE9-449D-A6FE-E453C402869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'n%表（クロス集計）'!$E$467:$J$467</c:f>
              <c:strCache>
                <c:ptCount val="6"/>
                <c:pt idx="0">
                  <c:v>いずれは売却したい</c:v>
                </c:pt>
                <c:pt idx="1">
                  <c:v>いずれは賃貸に出したい</c:v>
                </c:pt>
                <c:pt idx="2">
                  <c:v>相続や贈与をしたい</c:v>
                </c:pt>
                <c:pt idx="3">
                  <c:v>いずれは解体して更地にしたい</c:v>
                </c:pt>
                <c:pt idx="4">
                  <c:v>このまま終生住み続けたいため、
その後どうするかは
特に何も考えていない</c:v>
                </c:pt>
                <c:pt idx="5">
                  <c:v>わからない</c:v>
                </c:pt>
              </c:strCache>
            </c:strRef>
          </c:cat>
          <c:val>
            <c:numRef>
              <c:f>'n%表（クロス集計）'!$E$481:$J$481</c:f>
              <c:numCache>
                <c:formatCode>0%</c:formatCode>
                <c:ptCount val="6"/>
                <c:pt idx="0">
                  <c:v>0.15789473684210525</c:v>
                </c:pt>
                <c:pt idx="1">
                  <c:v>8.771929824561403E-3</c:v>
                </c:pt>
                <c:pt idx="2">
                  <c:v>0.42982456140350878</c:v>
                </c:pt>
                <c:pt idx="3">
                  <c:v>2.6315789473684209E-2</c:v>
                </c:pt>
                <c:pt idx="4">
                  <c:v>0.54385964912280704</c:v>
                </c:pt>
                <c:pt idx="5">
                  <c:v>4.3859649122807015E-2</c:v>
                </c:pt>
              </c:numCache>
            </c:numRef>
          </c:val>
          <c:extLst>
            <c:ext xmlns:c16="http://schemas.microsoft.com/office/drawing/2014/chart" uri="{C3380CC4-5D6E-409C-BE32-E72D297353CC}">
              <c16:uniqueId val="{0000001B-4FE9-449D-A6FE-E453C4028694}"/>
            </c:ext>
          </c:extLst>
        </c:ser>
        <c:ser>
          <c:idx val="7"/>
          <c:order val="7"/>
          <c:tx>
            <c:strRef>
              <c:f>'n%表（クロス集計）'!$C$482</c:f>
              <c:strCache>
                <c:ptCount val="1"/>
                <c:pt idx="0">
                  <c:v>無回答(n=7)</c:v>
                </c:pt>
              </c:strCache>
            </c:strRef>
          </c:tx>
          <c:spPr>
            <a:solidFill>
              <a:schemeClr val="accent5"/>
            </a:solidFill>
            <a:ln>
              <a:noFill/>
            </a:ln>
            <a:effectLst>
              <a:outerShdw blurRad="40000" dist="23000" dir="5400000" rotWithShape="0">
                <a:srgbClr val="000000">
                  <a:alpha val="35000"/>
                </a:srgbClr>
              </a:outerShdw>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'n%表（クロス集計）'!$E$467:$J$467</c:f>
              <c:strCache>
                <c:ptCount val="6"/>
                <c:pt idx="0">
                  <c:v>いずれは売却したい</c:v>
                </c:pt>
                <c:pt idx="1">
                  <c:v>いずれは賃貸に出したい</c:v>
                </c:pt>
                <c:pt idx="2">
                  <c:v>相続や贈与をしたい</c:v>
                </c:pt>
                <c:pt idx="3">
                  <c:v>いずれは解体して更地にしたい</c:v>
                </c:pt>
                <c:pt idx="4">
                  <c:v>このまま終生住み続けたいため、
その後どうするかは
特に何も考えていない</c:v>
                </c:pt>
                <c:pt idx="5">
                  <c:v>わからない</c:v>
                </c:pt>
              </c:strCache>
            </c:strRef>
          </c:cat>
          <c:val>
            <c:numRef>
              <c:f>'n%表（クロス集計）'!$E$482:$J$482</c:f>
              <c:numCache>
                <c:formatCode>0%</c:formatCode>
                <c:ptCount val="6"/>
                <c:pt idx="0">
                  <c:v>0.14285714285714285</c:v>
                </c:pt>
                <c:pt idx="1">
                  <c:v>0</c:v>
                </c:pt>
                <c:pt idx="2">
                  <c:v>0.14285714285714285</c:v>
                </c:pt>
                <c:pt idx="3">
                  <c:v>0</c:v>
                </c:pt>
                <c:pt idx="4">
                  <c:v>0.7142857142857143</c:v>
                </c:pt>
                <c:pt idx="5">
                  <c:v>0</c:v>
                </c:pt>
              </c:numCache>
            </c:numRef>
          </c:val>
          <c:extLst>
            <c:ext xmlns:c16="http://schemas.microsoft.com/office/drawing/2014/chart" uri="{C3380CC4-5D6E-409C-BE32-E72D297353CC}">
              <c16:uniqueId val="{0000001C-4FE9-449D-A6FE-E453C4028694}"/>
            </c:ext>
          </c:extLst>
        </c:ser>
        <c:dLbls>
          <c:dLblPos val="outEnd"/>
          <c:showLegendKey val="0"/>
          <c:showVal val="1"/>
          <c:showCatName val="0"/>
          <c:showSerName val="0"/>
          <c:showPercent val="0"/>
          <c:showBubbleSize val="0"/>
        </c:dLbls>
        <c:gapWidth val="169"/>
        <c:overlap val="-33"/>
        <c:axId val="15266800"/>
        <c:axId val="15267632"/>
      </c:barChart>
      <c:catAx>
        <c:axId val="1526680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vert="eaVert"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5267632"/>
        <c:crosses val="autoZero"/>
        <c:auto val="1"/>
        <c:lblAlgn val="ctr"/>
        <c:lblOffset val="100"/>
        <c:noMultiLvlLbl val="0"/>
      </c:catAx>
      <c:valAx>
        <c:axId val="15267632"/>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15266800"/>
        <c:crosses val="autoZero"/>
        <c:crossBetween val="between"/>
      </c:valAx>
      <c:spPr>
        <a:noFill/>
        <a:ln>
          <a:noFill/>
        </a:ln>
        <a:effectLst/>
      </c:spPr>
    </c:plotArea>
    <c:legend>
      <c:legendPos val="b"/>
      <c:layout>
        <c:manualLayout>
          <c:xMode val="edge"/>
          <c:yMode val="edge"/>
          <c:x val="1.379172356838636E-3"/>
          <c:y val="0.88683495008319768"/>
          <c:w val="0.91569358394823064"/>
          <c:h val="0.11316504991680236"/>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ＭＳ Ｐゴシック" panose="020B0600070205080204" pitchFamily="50" charset="-128"/>
              <a:ea typeface="ＭＳ Ｐゴシック" panose="020B060007020508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ja-JP" altLang="en-US"/>
              <a:t>住宅の今後の意向　</a:t>
            </a:r>
            <a:r>
              <a:rPr lang="en-US" altLang="ja-JP"/>
              <a:t>【</a:t>
            </a:r>
            <a:r>
              <a:rPr lang="ja-JP" altLang="en-US"/>
              <a:t>築年数別</a:t>
            </a:r>
            <a:r>
              <a:rPr lang="en-US" altLang="ja-JP"/>
              <a:t>】</a:t>
            </a:r>
          </a:p>
        </c:rich>
      </c:tx>
      <c:layout>
        <c:manualLayout>
          <c:xMode val="edge"/>
          <c:yMode val="edge"/>
          <c:x val="0.33941354213970237"/>
          <c:y val="1.621182158897411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2262397138141757E-2"/>
          <c:y val="0.1017049351895349"/>
          <c:w val="0.83581236567951955"/>
          <c:h val="0.42861490286532938"/>
        </c:manualLayout>
      </c:layout>
      <c:barChart>
        <c:barDir val="col"/>
        <c:grouping val="clustered"/>
        <c:varyColors val="0"/>
        <c:ser>
          <c:idx val="0"/>
          <c:order val="0"/>
          <c:tx>
            <c:strRef>
              <c:f>'n%表（クロス集計）'!$C$468</c:f>
              <c:strCache>
                <c:ptCount val="1"/>
                <c:pt idx="0">
                  <c:v>全体(n=945)</c:v>
                </c:pt>
              </c:strCache>
            </c:strRef>
          </c:tx>
          <c:spPr>
            <a:gradFill rotWithShape="1">
              <a:gsLst>
                <a:gs pos="0">
                  <a:schemeClr val="accent5">
                    <a:shade val="58000"/>
                    <a:satMod val="103000"/>
                    <a:lumMod val="102000"/>
                    <a:tint val="94000"/>
                  </a:schemeClr>
                </a:gs>
                <a:gs pos="50000">
                  <a:schemeClr val="accent5">
                    <a:shade val="58000"/>
                    <a:satMod val="110000"/>
                    <a:lumMod val="100000"/>
                    <a:shade val="100000"/>
                  </a:schemeClr>
                </a:gs>
                <a:gs pos="100000">
                  <a:schemeClr val="accent5">
                    <a:shade val="58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5"/>
              <c:layout>
                <c:manualLayout>
                  <c:x val="-2.5655031537508062E-3"/>
                  <c:y val="-3.03201484456838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744-4C92-8740-B3E6AE56461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'n%表（クロス集計）'!$E$467:$J$467</c:f>
              <c:strCache>
                <c:ptCount val="6"/>
                <c:pt idx="0">
                  <c:v>いずれは売却したい</c:v>
                </c:pt>
                <c:pt idx="1">
                  <c:v>いずれは賃貸に出したい</c:v>
                </c:pt>
                <c:pt idx="2">
                  <c:v>相続や贈与をしたい</c:v>
                </c:pt>
                <c:pt idx="3">
                  <c:v>いずれは解体して更地にしたい</c:v>
                </c:pt>
                <c:pt idx="4">
                  <c:v>このまま終生住み続けたいため、
その後どうするかは
特に何も考えていない</c:v>
                </c:pt>
                <c:pt idx="5">
                  <c:v>わからない</c:v>
                </c:pt>
              </c:strCache>
            </c:strRef>
          </c:cat>
          <c:val>
            <c:numRef>
              <c:f>'n%表（クロス集計）'!$E$468:$J$468</c:f>
              <c:numCache>
                <c:formatCode>0%</c:formatCode>
                <c:ptCount val="6"/>
                <c:pt idx="0">
                  <c:v>0.14285714285714285</c:v>
                </c:pt>
                <c:pt idx="1">
                  <c:v>1.9047619047619049E-2</c:v>
                </c:pt>
                <c:pt idx="2">
                  <c:v>0.26984126984126983</c:v>
                </c:pt>
                <c:pt idx="3">
                  <c:v>1.3756613756613757E-2</c:v>
                </c:pt>
                <c:pt idx="4">
                  <c:v>0.5894179894179894</c:v>
                </c:pt>
                <c:pt idx="5">
                  <c:v>0.11851851851851852</c:v>
                </c:pt>
              </c:numCache>
            </c:numRef>
          </c:val>
          <c:extLst>
            <c:ext xmlns:c16="http://schemas.microsoft.com/office/drawing/2014/chart" uri="{C3380CC4-5D6E-409C-BE32-E72D297353CC}">
              <c16:uniqueId val="{00000000-2D81-47D4-A3D8-B978DE9F537F}"/>
            </c:ext>
          </c:extLst>
        </c:ser>
        <c:ser>
          <c:idx val="1"/>
          <c:order val="1"/>
          <c:tx>
            <c:strRef>
              <c:f>'n%表（クロス集計）'!$C$469</c:f>
              <c:strCache>
                <c:ptCount val="1"/>
                <c:pt idx="0">
                  <c:v>1～10年以内(n=85)</c:v>
                </c:pt>
              </c:strCache>
            </c:strRef>
          </c:tx>
          <c:spPr>
            <a:gradFill rotWithShape="1">
              <a:gsLst>
                <a:gs pos="0">
                  <a:schemeClr val="accent5">
                    <a:shade val="86000"/>
                    <a:satMod val="103000"/>
                    <a:lumMod val="102000"/>
                    <a:tint val="94000"/>
                  </a:schemeClr>
                </a:gs>
                <a:gs pos="50000">
                  <a:schemeClr val="accent5">
                    <a:shade val="86000"/>
                    <a:satMod val="110000"/>
                    <a:lumMod val="100000"/>
                    <a:shade val="100000"/>
                  </a:schemeClr>
                </a:gs>
                <a:gs pos="100000">
                  <a:schemeClr val="accent5">
                    <a:shade val="86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'n%表（クロス集計）'!$E$467:$J$467</c:f>
              <c:strCache>
                <c:ptCount val="6"/>
                <c:pt idx="0">
                  <c:v>いずれは売却したい</c:v>
                </c:pt>
                <c:pt idx="1">
                  <c:v>いずれは賃貸に出したい</c:v>
                </c:pt>
                <c:pt idx="2">
                  <c:v>相続や贈与をしたい</c:v>
                </c:pt>
                <c:pt idx="3">
                  <c:v>いずれは解体して更地にしたい</c:v>
                </c:pt>
                <c:pt idx="4">
                  <c:v>このまま終生住み続けたいため、
その後どうするかは
特に何も考えていない</c:v>
                </c:pt>
                <c:pt idx="5">
                  <c:v>わからない</c:v>
                </c:pt>
              </c:strCache>
            </c:strRef>
          </c:cat>
          <c:val>
            <c:numRef>
              <c:f>'n%表（クロス集計）'!$E$469:$J$469</c:f>
              <c:numCache>
                <c:formatCode>0%</c:formatCode>
                <c:ptCount val="6"/>
                <c:pt idx="0">
                  <c:v>0.12941176470588237</c:v>
                </c:pt>
                <c:pt idx="1">
                  <c:v>4.7058823529411764E-2</c:v>
                </c:pt>
                <c:pt idx="2">
                  <c:v>0.21176470588235294</c:v>
                </c:pt>
                <c:pt idx="3">
                  <c:v>0</c:v>
                </c:pt>
                <c:pt idx="4">
                  <c:v>0.63529411764705879</c:v>
                </c:pt>
                <c:pt idx="5">
                  <c:v>0.11764705882352941</c:v>
                </c:pt>
              </c:numCache>
            </c:numRef>
          </c:val>
          <c:extLst>
            <c:ext xmlns:c16="http://schemas.microsoft.com/office/drawing/2014/chart" uri="{C3380CC4-5D6E-409C-BE32-E72D297353CC}">
              <c16:uniqueId val="{00000001-2D81-47D4-A3D8-B978DE9F537F}"/>
            </c:ext>
          </c:extLst>
        </c:ser>
        <c:ser>
          <c:idx val="2"/>
          <c:order val="2"/>
          <c:tx>
            <c:strRef>
              <c:f>'n%表（クロス集計）'!$C$470</c:f>
              <c:strCache>
                <c:ptCount val="1"/>
                <c:pt idx="0">
                  <c:v>11年～20年(n=223)</c:v>
                </c:pt>
              </c:strCache>
            </c:strRef>
          </c:tx>
          <c:spPr>
            <a:gradFill rotWithShape="1">
              <a:gsLst>
                <a:gs pos="0">
                  <a:schemeClr val="accent5">
                    <a:tint val="86000"/>
                    <a:satMod val="103000"/>
                    <a:lumMod val="102000"/>
                    <a:tint val="94000"/>
                  </a:schemeClr>
                </a:gs>
                <a:gs pos="50000">
                  <a:schemeClr val="accent5">
                    <a:tint val="86000"/>
                    <a:satMod val="110000"/>
                    <a:lumMod val="100000"/>
                    <a:shade val="100000"/>
                  </a:schemeClr>
                </a:gs>
                <a:gs pos="100000">
                  <a:schemeClr val="accent5">
                    <a:tint val="86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4"/>
              <c:layout>
                <c:manualLayout>
                  <c:x val="0"/>
                  <c:y val="-2.332319111206423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744-4C92-8740-B3E6AE56461F}"/>
                </c:ext>
              </c:extLst>
            </c:dLbl>
            <c:dLbl>
              <c:idx val="5"/>
              <c:layout>
                <c:manualLayout>
                  <c:x val="1.282751576875309E-3"/>
                  <c:y val="-1.865855288965155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744-4C92-8740-B3E6AE56461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'n%表（クロス集計）'!$E$467:$J$467</c:f>
              <c:strCache>
                <c:ptCount val="6"/>
                <c:pt idx="0">
                  <c:v>いずれは売却したい</c:v>
                </c:pt>
                <c:pt idx="1">
                  <c:v>いずれは賃貸に出したい</c:v>
                </c:pt>
                <c:pt idx="2">
                  <c:v>相続や贈与をしたい</c:v>
                </c:pt>
                <c:pt idx="3">
                  <c:v>いずれは解体して更地にしたい</c:v>
                </c:pt>
                <c:pt idx="4">
                  <c:v>このまま終生住み続けたいため、
その後どうするかは
特に何も考えていない</c:v>
                </c:pt>
                <c:pt idx="5">
                  <c:v>わからない</c:v>
                </c:pt>
              </c:strCache>
            </c:strRef>
          </c:cat>
          <c:val>
            <c:numRef>
              <c:f>'n%表（クロス集計）'!$E$470:$J$470</c:f>
              <c:numCache>
                <c:formatCode>0%</c:formatCode>
                <c:ptCount val="6"/>
                <c:pt idx="0">
                  <c:v>0.14349775784753363</c:v>
                </c:pt>
                <c:pt idx="1">
                  <c:v>2.2421524663677129E-2</c:v>
                </c:pt>
                <c:pt idx="2">
                  <c:v>0.24215246636771301</c:v>
                </c:pt>
                <c:pt idx="3">
                  <c:v>4.4843049327354259E-3</c:v>
                </c:pt>
                <c:pt idx="4">
                  <c:v>0.58744394618834084</c:v>
                </c:pt>
                <c:pt idx="5">
                  <c:v>0.13901345291479822</c:v>
                </c:pt>
              </c:numCache>
            </c:numRef>
          </c:val>
          <c:extLst>
            <c:ext xmlns:c16="http://schemas.microsoft.com/office/drawing/2014/chart" uri="{C3380CC4-5D6E-409C-BE32-E72D297353CC}">
              <c16:uniqueId val="{00000002-2D81-47D4-A3D8-B978DE9F537F}"/>
            </c:ext>
          </c:extLst>
        </c:ser>
        <c:ser>
          <c:idx val="3"/>
          <c:order val="3"/>
          <c:tx>
            <c:strRef>
              <c:f>'n%表（クロス集計）'!$C$471</c:f>
              <c:strCache>
                <c:ptCount val="1"/>
                <c:pt idx="0">
                  <c:v>21年～30年(n=346)</c:v>
                </c:pt>
              </c:strCache>
            </c:strRef>
          </c:tx>
          <c:spPr>
            <a:gradFill rotWithShape="1">
              <a:gsLst>
                <a:gs pos="0">
                  <a:schemeClr val="accent5">
                    <a:tint val="58000"/>
                    <a:satMod val="103000"/>
                    <a:lumMod val="102000"/>
                    <a:tint val="94000"/>
                  </a:schemeClr>
                </a:gs>
                <a:gs pos="50000">
                  <a:schemeClr val="accent5">
                    <a:tint val="58000"/>
                    <a:satMod val="110000"/>
                    <a:lumMod val="100000"/>
                    <a:shade val="100000"/>
                  </a:schemeClr>
                </a:gs>
                <a:gs pos="100000">
                  <a:schemeClr val="accent5">
                    <a:tint val="58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3.848254730626209E-3"/>
                  <c:y val="-3.03201484456837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744-4C92-8740-B3E6AE56461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'n%表（クロス集計）'!$E$467:$J$467</c:f>
              <c:strCache>
                <c:ptCount val="6"/>
                <c:pt idx="0">
                  <c:v>いずれは売却したい</c:v>
                </c:pt>
                <c:pt idx="1">
                  <c:v>いずれは賃貸に出したい</c:v>
                </c:pt>
                <c:pt idx="2">
                  <c:v>相続や贈与をしたい</c:v>
                </c:pt>
                <c:pt idx="3">
                  <c:v>いずれは解体して更地にしたい</c:v>
                </c:pt>
                <c:pt idx="4">
                  <c:v>このまま終生住み続けたいため、
その後どうするかは
特に何も考えていない</c:v>
                </c:pt>
                <c:pt idx="5">
                  <c:v>わからない</c:v>
                </c:pt>
              </c:strCache>
            </c:strRef>
          </c:cat>
          <c:val>
            <c:numRef>
              <c:f>'n%表（クロス集計）'!$E$471:$J$471</c:f>
              <c:numCache>
                <c:formatCode>0%</c:formatCode>
                <c:ptCount val="6"/>
                <c:pt idx="0">
                  <c:v>0.15895953757225434</c:v>
                </c:pt>
                <c:pt idx="1">
                  <c:v>1.7341040462427744E-2</c:v>
                </c:pt>
                <c:pt idx="2">
                  <c:v>0.26878612716763006</c:v>
                </c:pt>
                <c:pt idx="3">
                  <c:v>1.4450867052023121E-2</c:v>
                </c:pt>
                <c:pt idx="4">
                  <c:v>0.5780346820809249</c:v>
                </c:pt>
                <c:pt idx="5">
                  <c:v>0.12716763005780346</c:v>
                </c:pt>
              </c:numCache>
            </c:numRef>
          </c:val>
          <c:extLst>
            <c:ext xmlns:c16="http://schemas.microsoft.com/office/drawing/2014/chart" uri="{C3380CC4-5D6E-409C-BE32-E72D297353CC}">
              <c16:uniqueId val="{00000003-2D81-47D4-A3D8-B978DE9F537F}"/>
            </c:ext>
          </c:extLst>
        </c:ser>
        <c:ser>
          <c:idx val="4"/>
          <c:order val="4"/>
          <c:tx>
            <c:strRef>
              <c:f>'n%表（クロス集計）'!$C$472</c:f>
              <c:strCache>
                <c:ptCount val="1"/>
                <c:pt idx="0">
                  <c:v>31年～40年(n=154)</c:v>
                </c:pt>
              </c:strCache>
            </c:strRef>
          </c:tx>
          <c:spPr>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lightRig rig="balanced" dir="t">
                <a:rot lat="0" lon="0" rev="8700000"/>
              </a:lightRig>
            </a:scene3d>
            <a:sp3d>
              <a:bevelT w="63500" h="25400"/>
            </a:sp3d>
          </c:spPr>
          <c:invertIfNegative val="0"/>
          <c:dLbls>
            <c:dLbl>
              <c:idx val="4"/>
              <c:layout>
                <c:manualLayout>
                  <c:x val="-2.5655031537509003E-3"/>
                  <c:y val="-2.33231911120644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744-4C92-8740-B3E6AE56461F}"/>
                </c:ext>
              </c:extLst>
            </c:dLbl>
            <c:dLbl>
              <c:idx val="5"/>
              <c:layout>
                <c:manualLayout>
                  <c:x val="2.5655031537508062E-3"/>
                  <c:y val="-2.565551022327088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744-4C92-8740-B3E6AE56461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'n%表（クロス集計）'!$E$467:$J$467</c:f>
              <c:strCache>
                <c:ptCount val="6"/>
                <c:pt idx="0">
                  <c:v>いずれは売却したい</c:v>
                </c:pt>
                <c:pt idx="1">
                  <c:v>いずれは賃貸に出したい</c:v>
                </c:pt>
                <c:pt idx="2">
                  <c:v>相続や贈与をしたい</c:v>
                </c:pt>
                <c:pt idx="3">
                  <c:v>いずれは解体して更地にしたい</c:v>
                </c:pt>
                <c:pt idx="4">
                  <c:v>このまま終生住み続けたいため、
その後どうするかは
特に何も考えていない</c:v>
                </c:pt>
                <c:pt idx="5">
                  <c:v>わからない</c:v>
                </c:pt>
              </c:strCache>
            </c:strRef>
          </c:cat>
          <c:val>
            <c:numRef>
              <c:f>'n%表（クロス集計）'!$E$472:$J$472</c:f>
              <c:numCache>
                <c:formatCode>0%</c:formatCode>
                <c:ptCount val="6"/>
                <c:pt idx="0">
                  <c:v>9.0909090909090912E-2</c:v>
                </c:pt>
                <c:pt idx="1">
                  <c:v>0</c:v>
                </c:pt>
                <c:pt idx="2">
                  <c:v>0.31168831168831168</c:v>
                </c:pt>
                <c:pt idx="3">
                  <c:v>1.2987012987012988E-2</c:v>
                </c:pt>
                <c:pt idx="4">
                  <c:v>0.59740259740259738</c:v>
                </c:pt>
                <c:pt idx="5">
                  <c:v>0.12337662337662338</c:v>
                </c:pt>
              </c:numCache>
            </c:numRef>
          </c:val>
          <c:extLst>
            <c:ext xmlns:c16="http://schemas.microsoft.com/office/drawing/2014/chart" uri="{C3380CC4-5D6E-409C-BE32-E72D297353CC}">
              <c16:uniqueId val="{00000012-E744-4C92-8740-B3E6AE56461F}"/>
            </c:ext>
          </c:extLst>
        </c:ser>
        <c:ser>
          <c:idx val="5"/>
          <c:order val="5"/>
          <c:tx>
            <c:strRef>
              <c:f>'n%表（クロス集計）'!$C$473</c:f>
              <c:strCache>
                <c:ptCount val="1"/>
                <c:pt idx="0">
                  <c:v>41年以上(n=126)</c:v>
                </c:pt>
              </c:strCache>
            </c:strRef>
          </c:tx>
          <c:spPr>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lightRig rig="balanced" dir="t">
                <a:rot lat="0" lon="0" rev="8700000"/>
              </a:lightRig>
            </a:scene3d>
            <a:sp3d>
              <a:bevelT w="63500" h="25400"/>
            </a:sp3d>
          </c:spPr>
          <c:invertIfNegative val="0"/>
          <c:dLbls>
            <c:dLbl>
              <c:idx val="2"/>
              <c:layout>
                <c:manualLayout>
                  <c:x val="3.8482547306261149E-3"/>
                  <c:y val="-1.865855288965155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E744-4C92-8740-B3E6AE56461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'n%表（クロス集計）'!$E$467:$J$467</c:f>
              <c:strCache>
                <c:ptCount val="6"/>
                <c:pt idx="0">
                  <c:v>いずれは売却したい</c:v>
                </c:pt>
                <c:pt idx="1">
                  <c:v>いずれは賃貸に出したい</c:v>
                </c:pt>
                <c:pt idx="2">
                  <c:v>相続や贈与をしたい</c:v>
                </c:pt>
                <c:pt idx="3">
                  <c:v>いずれは解体して更地にしたい</c:v>
                </c:pt>
                <c:pt idx="4">
                  <c:v>このまま終生住み続けたいため、
その後どうするかは
特に何も考えていない</c:v>
                </c:pt>
                <c:pt idx="5">
                  <c:v>わからない</c:v>
                </c:pt>
              </c:strCache>
            </c:strRef>
          </c:cat>
          <c:val>
            <c:numRef>
              <c:f>'n%表（クロス集計）'!$E$473:$J$473</c:f>
              <c:numCache>
                <c:formatCode>0%</c:formatCode>
                <c:ptCount val="6"/>
                <c:pt idx="0">
                  <c:v>0.15873015873015872</c:v>
                </c:pt>
                <c:pt idx="1">
                  <c:v>7.9365079365079361E-3</c:v>
                </c:pt>
                <c:pt idx="2">
                  <c:v>0.31746031746031744</c:v>
                </c:pt>
                <c:pt idx="3">
                  <c:v>3.968253968253968E-2</c:v>
                </c:pt>
                <c:pt idx="4">
                  <c:v>0.57936507936507942</c:v>
                </c:pt>
                <c:pt idx="5">
                  <c:v>5.5555555555555552E-2</c:v>
                </c:pt>
              </c:numCache>
            </c:numRef>
          </c:val>
          <c:extLst>
            <c:ext xmlns:c16="http://schemas.microsoft.com/office/drawing/2014/chart" uri="{C3380CC4-5D6E-409C-BE32-E72D297353CC}">
              <c16:uniqueId val="{00000013-E744-4C92-8740-B3E6AE56461F}"/>
            </c:ext>
          </c:extLst>
        </c:ser>
        <c:ser>
          <c:idx val="6"/>
          <c:order val="6"/>
          <c:tx>
            <c:strRef>
              <c:f>'n%表（クロス集計）'!$C$474</c:f>
              <c:strCache>
                <c:ptCount val="1"/>
                <c:pt idx="0">
                  <c:v>わからない・無回答(n=11)</c:v>
                </c:pt>
              </c:strCache>
            </c:strRef>
          </c:tx>
          <c:spPr>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'n%表（クロス集計）'!$E$467:$J$467</c:f>
              <c:strCache>
                <c:ptCount val="6"/>
                <c:pt idx="0">
                  <c:v>いずれは売却したい</c:v>
                </c:pt>
                <c:pt idx="1">
                  <c:v>いずれは賃貸に出したい</c:v>
                </c:pt>
                <c:pt idx="2">
                  <c:v>相続や贈与をしたい</c:v>
                </c:pt>
                <c:pt idx="3">
                  <c:v>いずれは解体して更地にしたい</c:v>
                </c:pt>
                <c:pt idx="4">
                  <c:v>このまま終生住み続けたいため、
その後どうするかは
特に何も考えていない</c:v>
                </c:pt>
                <c:pt idx="5">
                  <c:v>わからない</c:v>
                </c:pt>
              </c:strCache>
            </c:strRef>
          </c:cat>
          <c:val>
            <c:numRef>
              <c:f>'n%表（クロス集計）'!$E$474:$J$474</c:f>
              <c:numCache>
                <c:formatCode>0%</c:formatCode>
                <c:ptCount val="6"/>
                <c:pt idx="0">
                  <c:v>0.27272727272727271</c:v>
                </c:pt>
                <c:pt idx="1">
                  <c:v>0.18181818181818182</c:v>
                </c:pt>
                <c:pt idx="2">
                  <c:v>0.18181818181818182</c:v>
                </c:pt>
                <c:pt idx="3">
                  <c:v>0</c:v>
                </c:pt>
                <c:pt idx="4">
                  <c:v>0.63636363636363635</c:v>
                </c:pt>
                <c:pt idx="5">
                  <c:v>9.0909090909090912E-2</c:v>
                </c:pt>
              </c:numCache>
            </c:numRef>
          </c:val>
          <c:extLst>
            <c:ext xmlns:c16="http://schemas.microsoft.com/office/drawing/2014/chart" uri="{C3380CC4-5D6E-409C-BE32-E72D297353CC}">
              <c16:uniqueId val="{00000014-E744-4C92-8740-B3E6AE56461F}"/>
            </c:ext>
          </c:extLst>
        </c:ser>
        <c:dLbls>
          <c:dLblPos val="outEnd"/>
          <c:showLegendKey val="0"/>
          <c:showVal val="1"/>
          <c:showCatName val="0"/>
          <c:showSerName val="0"/>
          <c:showPercent val="0"/>
          <c:showBubbleSize val="0"/>
        </c:dLbls>
        <c:gapWidth val="169"/>
        <c:overlap val="-33"/>
        <c:axId val="15266800"/>
        <c:axId val="15267632"/>
      </c:barChart>
      <c:catAx>
        <c:axId val="1526680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vert="eaVert"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5267632"/>
        <c:crosses val="autoZero"/>
        <c:auto val="1"/>
        <c:lblAlgn val="ctr"/>
        <c:lblOffset val="100"/>
        <c:noMultiLvlLbl val="0"/>
      </c:catAx>
      <c:valAx>
        <c:axId val="15267632"/>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15266800"/>
        <c:crosses val="autoZero"/>
        <c:crossBetween val="between"/>
      </c:valAx>
      <c:spPr>
        <a:noFill/>
        <a:ln>
          <a:noFill/>
        </a:ln>
        <a:effectLst/>
      </c:spPr>
    </c:plotArea>
    <c:legend>
      <c:legendPos val="b"/>
      <c:layout>
        <c:manualLayout>
          <c:xMode val="edge"/>
          <c:yMode val="edge"/>
          <c:x val="8.9792610381278209E-3"/>
          <c:y val="0.9247448773457253"/>
          <c:w val="0.90218595009268132"/>
          <c:h val="3.924740911101341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ＭＳ Ｐゴシック" panose="020B0600070205080204" pitchFamily="50" charset="-128"/>
              <a:ea typeface="ＭＳ Ｐゴシック" panose="020B060007020508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sng" strike="noStrike" kern="1200" spc="0" baseline="0">
                <a:solidFill>
                  <a:schemeClr val="tx1"/>
                </a:solidFill>
                <a:latin typeface="Meiryo UI" panose="020B0604030504040204" pitchFamily="50" charset="-128"/>
                <a:ea typeface="Meiryo UI" panose="020B0604030504040204" pitchFamily="50" charset="-128"/>
                <a:cs typeface="+mn-cs"/>
              </a:defRPr>
            </a:pPr>
            <a:r>
              <a:rPr lang="ja-JP" sz="1050" b="1" u="sng"/>
              <a:t>維持管理の実施状況　</a:t>
            </a:r>
            <a:r>
              <a:rPr lang="en-US" sz="1050" b="1" u="sng"/>
              <a:t>【</a:t>
            </a:r>
            <a:r>
              <a:rPr lang="ja-JP" altLang="en-US" sz="1050" b="1" u="sng"/>
              <a:t>年齢</a:t>
            </a:r>
            <a:r>
              <a:rPr lang="ja-JP" sz="1050" b="1" u="sng"/>
              <a:t>別</a:t>
            </a:r>
            <a:r>
              <a:rPr lang="en-US" sz="1050" b="1" u="sng"/>
              <a:t>】</a:t>
            </a:r>
            <a:endParaRPr lang="ja-JP" sz="1050" b="1" u="sng"/>
          </a:p>
        </c:rich>
      </c:tx>
      <c:layout>
        <c:manualLayout>
          <c:xMode val="edge"/>
          <c:yMode val="edge"/>
          <c:x val="0.38665080076800146"/>
          <c:y val="3.6486231278003872E-3"/>
        </c:manualLayout>
      </c:layout>
      <c:overlay val="0"/>
      <c:spPr>
        <a:noFill/>
        <a:ln>
          <a:noFill/>
        </a:ln>
        <a:effectLst/>
      </c:spPr>
      <c:txPr>
        <a:bodyPr rot="0" spcFirstLastPara="1" vertOverflow="ellipsis" vert="horz" wrap="square" anchor="ctr" anchorCtr="1"/>
        <a:lstStyle/>
        <a:p>
          <a:pPr>
            <a:defRPr sz="1050" b="1" i="0" u="sng"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26422611452174855"/>
          <c:y val="0.1312051600799414"/>
          <c:w val="0.69260123626905457"/>
          <c:h val="0.48761375100160237"/>
        </c:manualLayout>
      </c:layout>
      <c:barChart>
        <c:barDir val="bar"/>
        <c:grouping val="percentStacked"/>
        <c:varyColors val="0"/>
        <c:ser>
          <c:idx val="0"/>
          <c:order val="0"/>
          <c:tx>
            <c:strRef>
              <c:f>'n%表（クロス集計）'!$E$239</c:f>
              <c:strCache>
                <c:ptCount val="1"/>
                <c:pt idx="0">
                  <c:v>定期的に専門家等による点検を受け、補修、修繕等の工事を行っている</c:v>
                </c:pt>
              </c:strCache>
            </c:strRef>
          </c:tx>
          <c:spPr>
            <a:solidFill>
              <a:schemeClr val="accent1">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'n%表（クロス集計）'!$C$275:$C$282</c:f>
              <c:strCache>
                <c:ptCount val="8"/>
                <c:pt idx="0">
                  <c:v>全体(n=945)</c:v>
                </c:pt>
                <c:pt idx="1">
                  <c:v>40歳未満(n=59)</c:v>
                </c:pt>
                <c:pt idx="2">
                  <c:v>40～49歳(n=112)</c:v>
                </c:pt>
                <c:pt idx="3">
                  <c:v>50～59歳(n=158)</c:v>
                </c:pt>
                <c:pt idx="4">
                  <c:v>60～69歳(n=204)</c:v>
                </c:pt>
                <c:pt idx="5">
                  <c:v>70～79歳(n=291)</c:v>
                </c:pt>
                <c:pt idx="6">
                  <c:v>80歳以上(n=114)</c:v>
                </c:pt>
                <c:pt idx="7">
                  <c:v>無回答(n=7)</c:v>
                </c:pt>
              </c:strCache>
            </c:strRef>
          </c:cat>
          <c:val>
            <c:numRef>
              <c:f>'n%表（クロス集計）'!$E$275:$E$282</c:f>
              <c:numCache>
                <c:formatCode>0%</c:formatCode>
                <c:ptCount val="8"/>
                <c:pt idx="0">
                  <c:v>0.26560846560846563</c:v>
                </c:pt>
                <c:pt idx="1">
                  <c:v>0.23728813559322035</c:v>
                </c:pt>
                <c:pt idx="2">
                  <c:v>0.32142857142857145</c:v>
                </c:pt>
                <c:pt idx="3">
                  <c:v>0.310126582278481</c:v>
                </c:pt>
                <c:pt idx="4">
                  <c:v>0.30882352941176472</c:v>
                </c:pt>
                <c:pt idx="5">
                  <c:v>0.21649484536082475</c:v>
                </c:pt>
                <c:pt idx="6">
                  <c:v>0.21052631578947367</c:v>
                </c:pt>
                <c:pt idx="7">
                  <c:v>0.2857142857142857</c:v>
                </c:pt>
              </c:numCache>
            </c:numRef>
          </c:val>
          <c:extLst>
            <c:ext xmlns:c16="http://schemas.microsoft.com/office/drawing/2014/chart" uri="{C3380CC4-5D6E-409C-BE32-E72D297353CC}">
              <c16:uniqueId val="{00000000-48C1-4728-B6B8-CFF88ECCF369}"/>
            </c:ext>
          </c:extLst>
        </c:ser>
        <c:ser>
          <c:idx val="1"/>
          <c:order val="1"/>
          <c:tx>
            <c:strRef>
              <c:f>'n%表（クロス集計）'!$F$239</c:f>
              <c:strCache>
                <c:ptCount val="1"/>
                <c:pt idx="0">
                  <c:v>定期的に専門家等による点検を受けているが、必要と言われた補修、修繕等の工事を行っていない</c:v>
                </c:pt>
              </c:strCache>
            </c:strRef>
          </c:tx>
          <c:spPr>
            <a:solidFill>
              <a:schemeClr val="accent2">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'n%表（クロス集計）'!$C$275:$C$282</c:f>
              <c:strCache>
                <c:ptCount val="8"/>
                <c:pt idx="0">
                  <c:v>全体(n=945)</c:v>
                </c:pt>
                <c:pt idx="1">
                  <c:v>40歳未満(n=59)</c:v>
                </c:pt>
                <c:pt idx="2">
                  <c:v>40～49歳(n=112)</c:v>
                </c:pt>
                <c:pt idx="3">
                  <c:v>50～59歳(n=158)</c:v>
                </c:pt>
                <c:pt idx="4">
                  <c:v>60～69歳(n=204)</c:v>
                </c:pt>
                <c:pt idx="5">
                  <c:v>70～79歳(n=291)</c:v>
                </c:pt>
                <c:pt idx="6">
                  <c:v>80歳以上(n=114)</c:v>
                </c:pt>
                <c:pt idx="7">
                  <c:v>無回答(n=7)</c:v>
                </c:pt>
              </c:strCache>
            </c:strRef>
          </c:cat>
          <c:val>
            <c:numRef>
              <c:f>'n%表（クロス集計）'!$F$275:$F$282</c:f>
              <c:numCache>
                <c:formatCode>0%</c:formatCode>
                <c:ptCount val="8"/>
                <c:pt idx="0">
                  <c:v>2.433862433862434E-2</c:v>
                </c:pt>
                <c:pt idx="1">
                  <c:v>0</c:v>
                </c:pt>
                <c:pt idx="2">
                  <c:v>4.4642857142857144E-2</c:v>
                </c:pt>
                <c:pt idx="3">
                  <c:v>3.7974683544303799E-2</c:v>
                </c:pt>
                <c:pt idx="4">
                  <c:v>3.4313725490196081E-2</c:v>
                </c:pt>
                <c:pt idx="5">
                  <c:v>1.7182130584192441E-2</c:v>
                </c:pt>
                <c:pt idx="6">
                  <c:v>0</c:v>
                </c:pt>
                <c:pt idx="7">
                  <c:v>0</c:v>
                </c:pt>
              </c:numCache>
            </c:numRef>
          </c:val>
          <c:extLst>
            <c:ext xmlns:c16="http://schemas.microsoft.com/office/drawing/2014/chart" uri="{C3380CC4-5D6E-409C-BE32-E72D297353CC}">
              <c16:uniqueId val="{00000001-48C1-4728-B6B8-CFF88ECCF369}"/>
            </c:ext>
          </c:extLst>
        </c:ser>
        <c:ser>
          <c:idx val="2"/>
          <c:order val="2"/>
          <c:tx>
            <c:strRef>
              <c:f>'n%表（クロス集計）'!$G$239</c:f>
              <c:strCache>
                <c:ptCount val="1"/>
                <c:pt idx="0">
                  <c:v>定期的に専門家等による点検を受けており、問題ないことを確認している</c:v>
                </c:pt>
              </c:strCache>
            </c:strRef>
          </c:tx>
          <c:spPr>
            <a:solidFill>
              <a:schemeClr val="accent6">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'n%表（クロス集計）'!$C$275:$C$282</c:f>
              <c:strCache>
                <c:ptCount val="8"/>
                <c:pt idx="0">
                  <c:v>全体(n=945)</c:v>
                </c:pt>
                <c:pt idx="1">
                  <c:v>40歳未満(n=59)</c:v>
                </c:pt>
                <c:pt idx="2">
                  <c:v>40～49歳(n=112)</c:v>
                </c:pt>
                <c:pt idx="3">
                  <c:v>50～59歳(n=158)</c:v>
                </c:pt>
                <c:pt idx="4">
                  <c:v>60～69歳(n=204)</c:v>
                </c:pt>
                <c:pt idx="5">
                  <c:v>70～79歳(n=291)</c:v>
                </c:pt>
                <c:pt idx="6">
                  <c:v>80歳以上(n=114)</c:v>
                </c:pt>
                <c:pt idx="7">
                  <c:v>無回答(n=7)</c:v>
                </c:pt>
              </c:strCache>
            </c:strRef>
          </c:cat>
          <c:val>
            <c:numRef>
              <c:f>'n%表（クロス集計）'!$G$275:$G$282</c:f>
              <c:numCache>
                <c:formatCode>0%</c:formatCode>
                <c:ptCount val="8"/>
                <c:pt idx="0">
                  <c:v>0.1291005291005291</c:v>
                </c:pt>
                <c:pt idx="1">
                  <c:v>0.2711864406779661</c:v>
                </c:pt>
                <c:pt idx="2">
                  <c:v>0.25892857142857145</c:v>
                </c:pt>
                <c:pt idx="3">
                  <c:v>0.14556962025316456</c:v>
                </c:pt>
                <c:pt idx="4">
                  <c:v>8.8235294117647065E-2</c:v>
                </c:pt>
                <c:pt idx="5">
                  <c:v>8.247422680412371E-2</c:v>
                </c:pt>
                <c:pt idx="6">
                  <c:v>8.771929824561403E-2</c:v>
                </c:pt>
                <c:pt idx="7">
                  <c:v>0.2857142857142857</c:v>
                </c:pt>
              </c:numCache>
            </c:numRef>
          </c:val>
          <c:extLst>
            <c:ext xmlns:c16="http://schemas.microsoft.com/office/drawing/2014/chart" uri="{C3380CC4-5D6E-409C-BE32-E72D297353CC}">
              <c16:uniqueId val="{00000002-48C1-4728-B6B8-CFF88ECCF369}"/>
            </c:ext>
          </c:extLst>
        </c:ser>
        <c:ser>
          <c:idx val="3"/>
          <c:order val="3"/>
          <c:tx>
            <c:strRef>
              <c:f>'n%表（クロス集計）'!$H$239</c:f>
              <c:strCache>
                <c:ptCount val="1"/>
                <c:pt idx="0">
                  <c:v>点検は受けておらず、壊れて不具合が生じた箇所だけ修繕等の工事を行っている</c:v>
                </c:pt>
              </c:strCache>
            </c:strRef>
          </c:tx>
          <c:spPr>
            <a:solidFill>
              <a:schemeClr val="accent5"/>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'n%表（クロス集計）'!$C$275:$C$282</c:f>
              <c:strCache>
                <c:ptCount val="8"/>
                <c:pt idx="0">
                  <c:v>全体(n=945)</c:v>
                </c:pt>
                <c:pt idx="1">
                  <c:v>40歳未満(n=59)</c:v>
                </c:pt>
                <c:pt idx="2">
                  <c:v>40～49歳(n=112)</c:v>
                </c:pt>
                <c:pt idx="3">
                  <c:v>50～59歳(n=158)</c:v>
                </c:pt>
                <c:pt idx="4">
                  <c:v>60～69歳(n=204)</c:v>
                </c:pt>
                <c:pt idx="5">
                  <c:v>70～79歳(n=291)</c:v>
                </c:pt>
                <c:pt idx="6">
                  <c:v>80歳以上(n=114)</c:v>
                </c:pt>
                <c:pt idx="7">
                  <c:v>無回答(n=7)</c:v>
                </c:pt>
              </c:strCache>
            </c:strRef>
          </c:cat>
          <c:val>
            <c:numRef>
              <c:f>'n%表（クロス集計）'!$H$275:$H$282</c:f>
              <c:numCache>
                <c:formatCode>0%</c:formatCode>
                <c:ptCount val="8"/>
                <c:pt idx="0">
                  <c:v>0.3439153439153439</c:v>
                </c:pt>
                <c:pt idx="1">
                  <c:v>0.20338983050847459</c:v>
                </c:pt>
                <c:pt idx="2">
                  <c:v>0.125</c:v>
                </c:pt>
                <c:pt idx="3">
                  <c:v>0.25949367088607594</c:v>
                </c:pt>
                <c:pt idx="4">
                  <c:v>0.37745098039215685</c:v>
                </c:pt>
                <c:pt idx="5">
                  <c:v>0.45360824742268041</c:v>
                </c:pt>
                <c:pt idx="6">
                  <c:v>0.42105263157894735</c:v>
                </c:pt>
                <c:pt idx="7">
                  <c:v>0.14285714285714285</c:v>
                </c:pt>
              </c:numCache>
            </c:numRef>
          </c:val>
          <c:extLst>
            <c:ext xmlns:c16="http://schemas.microsoft.com/office/drawing/2014/chart" uri="{C3380CC4-5D6E-409C-BE32-E72D297353CC}">
              <c16:uniqueId val="{00000003-48C1-4728-B6B8-CFF88ECCF369}"/>
            </c:ext>
          </c:extLst>
        </c:ser>
        <c:ser>
          <c:idx val="4"/>
          <c:order val="4"/>
          <c:tx>
            <c:strRef>
              <c:f>'n%表（クロス集計）'!$I$239</c:f>
              <c:strCache>
                <c:ptCount val="1"/>
                <c:pt idx="0">
                  <c:v>維持管理の必要性を感じているが、行っていない</c:v>
                </c:pt>
              </c:strCache>
            </c:strRef>
          </c:tx>
          <c:spPr>
            <a:solidFill>
              <a:schemeClr val="accent4">
                <a:lumMod val="60000"/>
                <a:lumOff val="40000"/>
              </a:schemeClr>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'n%表（クロス集計）'!$C$275:$C$282</c:f>
              <c:strCache>
                <c:ptCount val="8"/>
                <c:pt idx="0">
                  <c:v>全体(n=945)</c:v>
                </c:pt>
                <c:pt idx="1">
                  <c:v>40歳未満(n=59)</c:v>
                </c:pt>
                <c:pt idx="2">
                  <c:v>40～49歳(n=112)</c:v>
                </c:pt>
                <c:pt idx="3">
                  <c:v>50～59歳(n=158)</c:v>
                </c:pt>
                <c:pt idx="4">
                  <c:v>60～69歳(n=204)</c:v>
                </c:pt>
                <c:pt idx="5">
                  <c:v>70～79歳(n=291)</c:v>
                </c:pt>
                <c:pt idx="6">
                  <c:v>80歳以上(n=114)</c:v>
                </c:pt>
                <c:pt idx="7">
                  <c:v>無回答(n=7)</c:v>
                </c:pt>
              </c:strCache>
            </c:strRef>
          </c:cat>
          <c:val>
            <c:numRef>
              <c:f>'n%表（クロス集計）'!$I$275:$I$282</c:f>
              <c:numCache>
                <c:formatCode>0%</c:formatCode>
                <c:ptCount val="8"/>
                <c:pt idx="0">
                  <c:v>8.7830687830687829E-2</c:v>
                </c:pt>
                <c:pt idx="1">
                  <c:v>0.10169491525423729</c:v>
                </c:pt>
                <c:pt idx="2">
                  <c:v>0.10714285714285714</c:v>
                </c:pt>
                <c:pt idx="3">
                  <c:v>0.10126582278481013</c:v>
                </c:pt>
                <c:pt idx="4">
                  <c:v>8.8235294117647065E-2</c:v>
                </c:pt>
                <c:pt idx="5">
                  <c:v>7.903780068728522E-2</c:v>
                </c:pt>
                <c:pt idx="6">
                  <c:v>6.1403508771929821E-2</c:v>
                </c:pt>
                <c:pt idx="7">
                  <c:v>0.14285714285714285</c:v>
                </c:pt>
              </c:numCache>
            </c:numRef>
          </c:val>
          <c:extLst>
            <c:ext xmlns:c16="http://schemas.microsoft.com/office/drawing/2014/chart" uri="{C3380CC4-5D6E-409C-BE32-E72D297353CC}">
              <c16:uniqueId val="{00000004-48C1-4728-B6B8-CFF88ECCF369}"/>
            </c:ext>
          </c:extLst>
        </c:ser>
        <c:ser>
          <c:idx val="5"/>
          <c:order val="5"/>
          <c:tx>
            <c:strRef>
              <c:f>'n%表（クロス集計）'!$J$239</c:f>
              <c:strCache>
                <c:ptCount val="1"/>
                <c:pt idx="0">
                  <c:v>維持管理の必要性を感じていないため、行っていない</c:v>
                </c:pt>
              </c:strCache>
            </c:strRef>
          </c:tx>
          <c:spPr>
            <a:solidFill>
              <a:srgbClr val="9966FF"/>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'n%表（クロス集計）'!$C$275:$C$282</c:f>
              <c:strCache>
                <c:ptCount val="8"/>
                <c:pt idx="0">
                  <c:v>全体(n=945)</c:v>
                </c:pt>
                <c:pt idx="1">
                  <c:v>40歳未満(n=59)</c:v>
                </c:pt>
                <c:pt idx="2">
                  <c:v>40～49歳(n=112)</c:v>
                </c:pt>
                <c:pt idx="3">
                  <c:v>50～59歳(n=158)</c:v>
                </c:pt>
                <c:pt idx="4">
                  <c:v>60～69歳(n=204)</c:v>
                </c:pt>
                <c:pt idx="5">
                  <c:v>70～79歳(n=291)</c:v>
                </c:pt>
                <c:pt idx="6">
                  <c:v>80歳以上(n=114)</c:v>
                </c:pt>
                <c:pt idx="7">
                  <c:v>無回答(n=7)</c:v>
                </c:pt>
              </c:strCache>
            </c:strRef>
          </c:cat>
          <c:val>
            <c:numRef>
              <c:f>'n%表（クロス集計）'!$J$275:$J$282</c:f>
              <c:numCache>
                <c:formatCode>0%</c:formatCode>
                <c:ptCount val="8"/>
                <c:pt idx="0">
                  <c:v>4.2328042328042326E-2</c:v>
                </c:pt>
                <c:pt idx="1">
                  <c:v>0.11864406779661017</c:v>
                </c:pt>
                <c:pt idx="2">
                  <c:v>2.6785714285714284E-2</c:v>
                </c:pt>
                <c:pt idx="3">
                  <c:v>2.5316455696202531E-2</c:v>
                </c:pt>
                <c:pt idx="4">
                  <c:v>3.4313725490196081E-2</c:v>
                </c:pt>
                <c:pt idx="5">
                  <c:v>3.7800687285223365E-2</c:v>
                </c:pt>
                <c:pt idx="6">
                  <c:v>6.1403508771929821E-2</c:v>
                </c:pt>
                <c:pt idx="7">
                  <c:v>0.14285714285714285</c:v>
                </c:pt>
              </c:numCache>
            </c:numRef>
          </c:val>
          <c:extLst>
            <c:ext xmlns:c16="http://schemas.microsoft.com/office/drawing/2014/chart" uri="{C3380CC4-5D6E-409C-BE32-E72D297353CC}">
              <c16:uniqueId val="{00000005-48C1-4728-B6B8-CFF88ECCF369}"/>
            </c:ext>
          </c:extLst>
        </c:ser>
        <c:ser>
          <c:idx val="6"/>
          <c:order val="6"/>
          <c:tx>
            <c:strRef>
              <c:f>'n%表（クロス集計）'!$K$239</c:f>
              <c:strCache>
                <c:ptCount val="1"/>
                <c:pt idx="0">
                  <c:v>その他</c:v>
                </c:pt>
              </c:strCache>
            </c:strRef>
          </c:tx>
          <c:spPr>
            <a:solidFill>
              <a:schemeClr val="accent1">
                <a:lumMod val="60000"/>
              </a:schemeClr>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'n%表（クロス集計）'!$C$275:$C$282</c:f>
              <c:strCache>
                <c:ptCount val="8"/>
                <c:pt idx="0">
                  <c:v>全体(n=945)</c:v>
                </c:pt>
                <c:pt idx="1">
                  <c:v>40歳未満(n=59)</c:v>
                </c:pt>
                <c:pt idx="2">
                  <c:v>40～49歳(n=112)</c:v>
                </c:pt>
                <c:pt idx="3">
                  <c:v>50～59歳(n=158)</c:v>
                </c:pt>
                <c:pt idx="4">
                  <c:v>60～69歳(n=204)</c:v>
                </c:pt>
                <c:pt idx="5">
                  <c:v>70～79歳(n=291)</c:v>
                </c:pt>
                <c:pt idx="6">
                  <c:v>80歳以上(n=114)</c:v>
                </c:pt>
                <c:pt idx="7">
                  <c:v>無回答(n=7)</c:v>
                </c:pt>
              </c:strCache>
            </c:strRef>
          </c:cat>
          <c:val>
            <c:numRef>
              <c:f>'n%表（クロス集計）'!$K$275:$K$282</c:f>
              <c:numCache>
                <c:formatCode>0%</c:formatCode>
                <c:ptCount val="8"/>
                <c:pt idx="0">
                  <c:v>1.4814814814814815E-2</c:v>
                </c:pt>
                <c:pt idx="1">
                  <c:v>0</c:v>
                </c:pt>
                <c:pt idx="2">
                  <c:v>8.9285714285714281E-3</c:v>
                </c:pt>
                <c:pt idx="3">
                  <c:v>1.8987341772151899E-2</c:v>
                </c:pt>
                <c:pt idx="4">
                  <c:v>1.4705882352941176E-2</c:v>
                </c:pt>
                <c:pt idx="5">
                  <c:v>1.7182130584192441E-2</c:v>
                </c:pt>
                <c:pt idx="6">
                  <c:v>1.7543859649122806E-2</c:v>
                </c:pt>
                <c:pt idx="7">
                  <c:v>0</c:v>
                </c:pt>
              </c:numCache>
            </c:numRef>
          </c:val>
          <c:extLst>
            <c:ext xmlns:c16="http://schemas.microsoft.com/office/drawing/2014/chart" uri="{C3380CC4-5D6E-409C-BE32-E72D297353CC}">
              <c16:uniqueId val="{00000006-48C1-4728-B6B8-CFF88ECCF369}"/>
            </c:ext>
          </c:extLst>
        </c:ser>
        <c:ser>
          <c:idx val="7"/>
          <c:order val="7"/>
          <c:tx>
            <c:strRef>
              <c:f>'n%表（クロス集計）'!$L$239</c:f>
              <c:strCache>
                <c:ptCount val="1"/>
                <c:pt idx="0">
                  <c:v>無回答</c:v>
                </c:pt>
              </c:strCache>
            </c:strRef>
          </c:tx>
          <c:spPr>
            <a:solidFill>
              <a:schemeClr val="tx2"/>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'n%表（クロス集計）'!$C$275:$C$282</c:f>
              <c:strCache>
                <c:ptCount val="8"/>
                <c:pt idx="0">
                  <c:v>全体(n=945)</c:v>
                </c:pt>
                <c:pt idx="1">
                  <c:v>40歳未満(n=59)</c:v>
                </c:pt>
                <c:pt idx="2">
                  <c:v>40～49歳(n=112)</c:v>
                </c:pt>
                <c:pt idx="3">
                  <c:v>50～59歳(n=158)</c:v>
                </c:pt>
                <c:pt idx="4">
                  <c:v>60～69歳(n=204)</c:v>
                </c:pt>
                <c:pt idx="5">
                  <c:v>70～79歳(n=291)</c:v>
                </c:pt>
                <c:pt idx="6">
                  <c:v>80歳以上(n=114)</c:v>
                </c:pt>
                <c:pt idx="7">
                  <c:v>無回答(n=7)</c:v>
                </c:pt>
              </c:strCache>
            </c:strRef>
          </c:cat>
          <c:val>
            <c:numRef>
              <c:f>'n%表（クロス集計）'!$L$275:$L$282</c:f>
              <c:numCache>
                <c:formatCode>0%</c:formatCode>
                <c:ptCount val="8"/>
                <c:pt idx="0">
                  <c:v>9.2063492063492069E-2</c:v>
                </c:pt>
                <c:pt idx="1">
                  <c:v>6.7796610169491525E-2</c:v>
                </c:pt>
                <c:pt idx="2">
                  <c:v>0.10714285714285714</c:v>
                </c:pt>
                <c:pt idx="3">
                  <c:v>0.10126582278481013</c:v>
                </c:pt>
                <c:pt idx="4">
                  <c:v>5.3921568627450983E-2</c:v>
                </c:pt>
                <c:pt idx="5">
                  <c:v>9.6219931271477668E-2</c:v>
                </c:pt>
                <c:pt idx="6">
                  <c:v>0.14035087719298245</c:v>
                </c:pt>
                <c:pt idx="7">
                  <c:v>0</c:v>
                </c:pt>
              </c:numCache>
            </c:numRef>
          </c:val>
          <c:extLst>
            <c:ext xmlns:c16="http://schemas.microsoft.com/office/drawing/2014/chart" uri="{C3380CC4-5D6E-409C-BE32-E72D297353CC}">
              <c16:uniqueId val="{00000007-48C1-4728-B6B8-CFF88ECCF369}"/>
            </c:ext>
          </c:extLst>
        </c:ser>
        <c:dLbls>
          <c:dLblPos val="ctr"/>
          <c:showLegendKey val="0"/>
          <c:showVal val="1"/>
          <c:showCatName val="0"/>
          <c:showSerName val="0"/>
          <c:showPercent val="0"/>
          <c:showBubbleSize val="0"/>
        </c:dLbls>
        <c:gapWidth val="70"/>
        <c:overlap val="100"/>
        <c:axId val="314458752"/>
        <c:axId val="314456792"/>
      </c:barChart>
      <c:catAx>
        <c:axId val="314458752"/>
        <c:scaling>
          <c:orientation val="maxMin"/>
        </c:scaling>
        <c:delete val="0"/>
        <c:axPos val="l"/>
        <c:numFmt formatCode="General" sourceLinked="1"/>
        <c:majorTickMark val="in"/>
        <c:minorTickMark val="none"/>
        <c:tickLblPos val="nextTo"/>
        <c:spPr>
          <a:noFill/>
          <a:ln w="6350" cap="flat" cmpd="sng" algn="ctr">
            <a:solidFill>
              <a:schemeClr val="tx1">
                <a:lumMod val="75000"/>
                <a:lumOff val="2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4456792"/>
        <c:crosses val="autoZero"/>
        <c:auto val="1"/>
        <c:lblAlgn val="ctr"/>
        <c:lblOffset val="100"/>
        <c:noMultiLvlLbl val="0"/>
      </c:catAx>
      <c:valAx>
        <c:axId val="314456792"/>
        <c:scaling>
          <c:orientation val="minMax"/>
        </c:scaling>
        <c:delete val="0"/>
        <c:axPos val="t"/>
        <c:majorGridlines>
          <c:spPr>
            <a:ln w="6350" cap="flat" cmpd="sng" algn="ctr">
              <a:solidFill>
                <a:schemeClr val="tx1">
                  <a:lumMod val="50000"/>
                  <a:lumOff val="50000"/>
                </a:schemeClr>
              </a:solidFill>
              <a:round/>
            </a:ln>
            <a:effectLst/>
          </c:spPr>
        </c:majorGridlines>
        <c:numFmt formatCode="0%" sourceLinked="1"/>
        <c:majorTickMark val="in"/>
        <c:minorTickMark val="none"/>
        <c:tickLblPos val="nextTo"/>
        <c:spPr>
          <a:noFill/>
          <a:ln w="6350">
            <a:solidFill>
              <a:schemeClr val="tx1">
                <a:lumMod val="75000"/>
                <a:lumOff val="2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4458752"/>
        <c:crosses val="autoZero"/>
        <c:crossBetween val="between"/>
        <c:majorUnit val="0.1"/>
      </c:valAx>
      <c:spPr>
        <a:noFill/>
        <a:ln>
          <a:noFill/>
        </a:ln>
        <a:effectLst/>
      </c:spPr>
    </c:plotArea>
    <c:legend>
      <c:legendPos val="b"/>
      <c:layout>
        <c:manualLayout>
          <c:xMode val="edge"/>
          <c:yMode val="edge"/>
          <c:x val="0.20989496160310189"/>
          <c:y val="0.62758705201215104"/>
          <c:w val="0.76879044787146888"/>
          <c:h val="0.2966060827713161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sz="1000">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ja-JP" altLang="en-US"/>
              <a:t>住宅の今後の意向　</a:t>
            </a:r>
            <a:r>
              <a:rPr lang="en-US" altLang="ja-JP"/>
              <a:t>【</a:t>
            </a:r>
            <a:r>
              <a:rPr lang="ja-JP" altLang="en-US"/>
              <a:t>世帯構成別</a:t>
            </a:r>
            <a:r>
              <a:rPr lang="en-US" altLang="ja-JP"/>
              <a:t>】</a:t>
            </a:r>
          </a:p>
        </c:rich>
      </c:tx>
      <c:layout>
        <c:manualLayout>
          <c:xMode val="edge"/>
          <c:yMode val="edge"/>
          <c:x val="0.31051565256895186"/>
          <c:y val="1.387953862693482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2262397138141757E-2"/>
          <c:y val="0.1017049351895349"/>
          <c:w val="0.83581236567951955"/>
          <c:h val="0.42861490286532938"/>
        </c:manualLayout>
      </c:layout>
      <c:barChart>
        <c:barDir val="col"/>
        <c:grouping val="clustered"/>
        <c:varyColors val="0"/>
        <c:ser>
          <c:idx val="0"/>
          <c:order val="0"/>
          <c:tx>
            <c:strRef>
              <c:f>'n%表（クロス集計）'!$C$483</c:f>
              <c:strCache>
                <c:ptCount val="1"/>
                <c:pt idx="0">
                  <c:v>全体(n=945)</c:v>
                </c:pt>
              </c:strCache>
            </c:strRef>
          </c:tx>
          <c:spPr>
            <a:gradFill rotWithShape="1">
              <a:gsLst>
                <a:gs pos="0">
                  <a:schemeClr val="accent5">
                    <a:shade val="58000"/>
                    <a:satMod val="103000"/>
                    <a:lumMod val="102000"/>
                    <a:tint val="94000"/>
                  </a:schemeClr>
                </a:gs>
                <a:gs pos="50000">
                  <a:schemeClr val="accent5">
                    <a:shade val="58000"/>
                    <a:satMod val="110000"/>
                    <a:lumMod val="100000"/>
                    <a:shade val="100000"/>
                  </a:schemeClr>
                </a:gs>
                <a:gs pos="100000">
                  <a:schemeClr val="accent5">
                    <a:shade val="58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'n%表（クロス集計）'!$E$467:$J$467</c:f>
              <c:strCache>
                <c:ptCount val="6"/>
                <c:pt idx="0">
                  <c:v>いずれは売却したい</c:v>
                </c:pt>
                <c:pt idx="1">
                  <c:v>いずれは賃貸に出したい</c:v>
                </c:pt>
                <c:pt idx="2">
                  <c:v>相続や贈与をしたい</c:v>
                </c:pt>
                <c:pt idx="3">
                  <c:v>いずれは解体して更地にしたい</c:v>
                </c:pt>
                <c:pt idx="4">
                  <c:v>このまま終生住み続けたいため、
その後どうするかは
特に何も考えていない</c:v>
                </c:pt>
                <c:pt idx="5">
                  <c:v>わからない</c:v>
                </c:pt>
              </c:strCache>
            </c:strRef>
          </c:cat>
          <c:val>
            <c:numRef>
              <c:f>'n%表（クロス集計）'!$E$483:$J$483</c:f>
              <c:numCache>
                <c:formatCode>0%</c:formatCode>
                <c:ptCount val="6"/>
                <c:pt idx="0">
                  <c:v>0.14285714285714285</c:v>
                </c:pt>
                <c:pt idx="1">
                  <c:v>1.9047619047619049E-2</c:v>
                </c:pt>
                <c:pt idx="2">
                  <c:v>0.26984126984126983</c:v>
                </c:pt>
                <c:pt idx="3">
                  <c:v>1.3756613756613757E-2</c:v>
                </c:pt>
                <c:pt idx="4">
                  <c:v>0.5894179894179894</c:v>
                </c:pt>
                <c:pt idx="5">
                  <c:v>0.11851851851851852</c:v>
                </c:pt>
              </c:numCache>
            </c:numRef>
          </c:val>
          <c:extLst>
            <c:ext xmlns:c16="http://schemas.microsoft.com/office/drawing/2014/chart" uri="{C3380CC4-5D6E-409C-BE32-E72D297353CC}">
              <c16:uniqueId val="{00000000-2D81-47D4-A3D8-B978DE9F537F}"/>
            </c:ext>
          </c:extLst>
        </c:ser>
        <c:ser>
          <c:idx val="1"/>
          <c:order val="1"/>
          <c:tx>
            <c:strRef>
              <c:f>'n%表（クロス集計）'!$C$484</c:f>
              <c:strCache>
                <c:ptCount val="1"/>
                <c:pt idx="0">
                  <c:v>単独世帯(n=114)</c:v>
                </c:pt>
              </c:strCache>
            </c:strRef>
          </c:tx>
          <c:spPr>
            <a:gradFill rotWithShape="1">
              <a:gsLst>
                <a:gs pos="0">
                  <a:schemeClr val="accent5">
                    <a:shade val="86000"/>
                    <a:satMod val="103000"/>
                    <a:lumMod val="102000"/>
                    <a:tint val="94000"/>
                  </a:schemeClr>
                </a:gs>
                <a:gs pos="50000">
                  <a:schemeClr val="accent5">
                    <a:shade val="86000"/>
                    <a:satMod val="110000"/>
                    <a:lumMod val="100000"/>
                    <a:shade val="100000"/>
                  </a:schemeClr>
                </a:gs>
                <a:gs pos="100000">
                  <a:schemeClr val="accent5">
                    <a:shade val="86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'n%表（クロス集計）'!$E$467:$J$467</c:f>
              <c:strCache>
                <c:ptCount val="6"/>
                <c:pt idx="0">
                  <c:v>いずれは売却したい</c:v>
                </c:pt>
                <c:pt idx="1">
                  <c:v>いずれは賃貸に出したい</c:v>
                </c:pt>
                <c:pt idx="2">
                  <c:v>相続や贈与をしたい</c:v>
                </c:pt>
                <c:pt idx="3">
                  <c:v>いずれは解体して更地にしたい</c:v>
                </c:pt>
                <c:pt idx="4">
                  <c:v>このまま終生住み続けたいため、
その後どうするかは
特に何も考えていない</c:v>
                </c:pt>
                <c:pt idx="5">
                  <c:v>わからない</c:v>
                </c:pt>
              </c:strCache>
            </c:strRef>
          </c:cat>
          <c:val>
            <c:numRef>
              <c:f>'n%表（クロス集計）'!$E$484:$J$484</c:f>
              <c:numCache>
                <c:formatCode>0%</c:formatCode>
                <c:ptCount val="6"/>
                <c:pt idx="0">
                  <c:v>0.27192982456140352</c:v>
                </c:pt>
                <c:pt idx="1">
                  <c:v>3.5087719298245612E-2</c:v>
                </c:pt>
                <c:pt idx="2">
                  <c:v>0.24561403508771928</c:v>
                </c:pt>
                <c:pt idx="3">
                  <c:v>3.5087719298245612E-2</c:v>
                </c:pt>
                <c:pt idx="4">
                  <c:v>0.5</c:v>
                </c:pt>
                <c:pt idx="5">
                  <c:v>9.6491228070175433E-2</c:v>
                </c:pt>
              </c:numCache>
            </c:numRef>
          </c:val>
          <c:extLst>
            <c:ext xmlns:c16="http://schemas.microsoft.com/office/drawing/2014/chart" uri="{C3380CC4-5D6E-409C-BE32-E72D297353CC}">
              <c16:uniqueId val="{00000001-2D81-47D4-A3D8-B978DE9F537F}"/>
            </c:ext>
          </c:extLst>
        </c:ser>
        <c:ser>
          <c:idx val="2"/>
          <c:order val="2"/>
          <c:tx>
            <c:strRef>
              <c:f>'n%表（クロス集計）'!$C$485</c:f>
              <c:strCache>
                <c:ptCount val="1"/>
                <c:pt idx="0">
                  <c:v>夫婦だけの世帯(n=364)</c:v>
                </c:pt>
              </c:strCache>
            </c:strRef>
          </c:tx>
          <c:spPr>
            <a:gradFill rotWithShape="1">
              <a:gsLst>
                <a:gs pos="0">
                  <a:schemeClr val="accent5">
                    <a:tint val="86000"/>
                    <a:satMod val="103000"/>
                    <a:lumMod val="102000"/>
                    <a:tint val="94000"/>
                  </a:schemeClr>
                </a:gs>
                <a:gs pos="50000">
                  <a:schemeClr val="accent5">
                    <a:tint val="86000"/>
                    <a:satMod val="110000"/>
                    <a:lumMod val="100000"/>
                    <a:shade val="100000"/>
                  </a:schemeClr>
                </a:gs>
                <a:gs pos="100000">
                  <a:schemeClr val="accent5">
                    <a:tint val="86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2"/>
              <c:layout>
                <c:manualLayout>
                  <c:x val="-4.0450166827741846E-3"/>
                  <c:y val="-3.230120136600239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4701-4AE3-A2DC-78863715618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'n%表（クロス集計）'!$E$467:$J$467</c:f>
              <c:strCache>
                <c:ptCount val="6"/>
                <c:pt idx="0">
                  <c:v>いずれは売却したい</c:v>
                </c:pt>
                <c:pt idx="1">
                  <c:v>いずれは賃貸に出したい</c:v>
                </c:pt>
                <c:pt idx="2">
                  <c:v>相続や贈与をしたい</c:v>
                </c:pt>
                <c:pt idx="3">
                  <c:v>いずれは解体して更地にしたい</c:v>
                </c:pt>
                <c:pt idx="4">
                  <c:v>このまま終生住み続けたいため、
その後どうするかは
特に何も考えていない</c:v>
                </c:pt>
                <c:pt idx="5">
                  <c:v>わからない</c:v>
                </c:pt>
              </c:strCache>
            </c:strRef>
          </c:cat>
          <c:val>
            <c:numRef>
              <c:f>'n%表（クロス集計）'!$E$485:$J$485</c:f>
              <c:numCache>
                <c:formatCode>0%</c:formatCode>
                <c:ptCount val="6"/>
                <c:pt idx="0">
                  <c:v>0.16208791208791209</c:v>
                </c:pt>
                <c:pt idx="1">
                  <c:v>2.197802197802198E-2</c:v>
                </c:pt>
                <c:pt idx="2">
                  <c:v>0.28021978021978022</c:v>
                </c:pt>
                <c:pt idx="3">
                  <c:v>1.6483516483516484E-2</c:v>
                </c:pt>
                <c:pt idx="4">
                  <c:v>0.59065934065934067</c:v>
                </c:pt>
                <c:pt idx="5">
                  <c:v>9.6153846153846159E-2</c:v>
                </c:pt>
              </c:numCache>
            </c:numRef>
          </c:val>
          <c:extLst>
            <c:ext xmlns:c16="http://schemas.microsoft.com/office/drawing/2014/chart" uri="{C3380CC4-5D6E-409C-BE32-E72D297353CC}">
              <c16:uniqueId val="{00000002-2D81-47D4-A3D8-B978DE9F537F}"/>
            </c:ext>
          </c:extLst>
        </c:ser>
        <c:ser>
          <c:idx val="3"/>
          <c:order val="3"/>
          <c:tx>
            <c:strRef>
              <c:f>'n%表（クロス集計）'!$C$486</c:f>
              <c:strCache>
                <c:ptCount val="1"/>
                <c:pt idx="0">
                  <c:v>親子の2世代世帯(n=418)</c:v>
                </c:pt>
              </c:strCache>
            </c:strRef>
          </c:tx>
          <c:spPr>
            <a:gradFill rotWithShape="1">
              <a:gsLst>
                <a:gs pos="0">
                  <a:schemeClr val="accent5">
                    <a:tint val="58000"/>
                    <a:satMod val="103000"/>
                    <a:lumMod val="102000"/>
                    <a:tint val="94000"/>
                  </a:schemeClr>
                </a:gs>
                <a:gs pos="50000">
                  <a:schemeClr val="accent5">
                    <a:tint val="58000"/>
                    <a:satMod val="110000"/>
                    <a:lumMod val="100000"/>
                    <a:shade val="100000"/>
                  </a:schemeClr>
                </a:gs>
                <a:gs pos="100000">
                  <a:schemeClr val="accent5">
                    <a:tint val="58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'n%表（クロス集計）'!$E$467:$J$467</c:f>
              <c:strCache>
                <c:ptCount val="6"/>
                <c:pt idx="0">
                  <c:v>いずれは売却したい</c:v>
                </c:pt>
                <c:pt idx="1">
                  <c:v>いずれは賃貸に出したい</c:v>
                </c:pt>
                <c:pt idx="2">
                  <c:v>相続や贈与をしたい</c:v>
                </c:pt>
                <c:pt idx="3">
                  <c:v>いずれは解体して更地にしたい</c:v>
                </c:pt>
                <c:pt idx="4">
                  <c:v>このまま終生住み続けたいため、
その後どうするかは
特に何も考えていない</c:v>
                </c:pt>
                <c:pt idx="5">
                  <c:v>わからない</c:v>
                </c:pt>
              </c:strCache>
            </c:strRef>
          </c:cat>
          <c:val>
            <c:numRef>
              <c:f>'n%表（クロス集計）'!$E$486:$J$486</c:f>
              <c:numCache>
                <c:formatCode>0%</c:formatCode>
                <c:ptCount val="6"/>
                <c:pt idx="0">
                  <c:v>9.569377990430622E-2</c:v>
                </c:pt>
                <c:pt idx="1">
                  <c:v>1.1961722488038277E-2</c:v>
                </c:pt>
                <c:pt idx="2">
                  <c:v>0.26555023923444976</c:v>
                </c:pt>
                <c:pt idx="3">
                  <c:v>7.1770334928229667E-3</c:v>
                </c:pt>
                <c:pt idx="4">
                  <c:v>0.60287081339712922</c:v>
                </c:pt>
                <c:pt idx="5">
                  <c:v>0.15071770334928231</c:v>
                </c:pt>
              </c:numCache>
            </c:numRef>
          </c:val>
          <c:extLst>
            <c:ext xmlns:c16="http://schemas.microsoft.com/office/drawing/2014/chart" uri="{C3380CC4-5D6E-409C-BE32-E72D297353CC}">
              <c16:uniqueId val="{00000003-2D81-47D4-A3D8-B978DE9F537F}"/>
            </c:ext>
          </c:extLst>
        </c:ser>
        <c:ser>
          <c:idx val="4"/>
          <c:order val="4"/>
          <c:tx>
            <c:strRef>
              <c:f>'n%表（クロス集計）'!$C$487</c:f>
              <c:strCache>
                <c:ptCount val="1"/>
                <c:pt idx="0">
                  <c:v>3世代以上の世帯(n=29)</c:v>
                </c:pt>
              </c:strCache>
            </c:strRef>
          </c:tx>
          <c:spPr>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'n%表（クロス集計）'!$E$467:$J$467</c:f>
              <c:strCache>
                <c:ptCount val="6"/>
                <c:pt idx="0">
                  <c:v>いずれは売却したい</c:v>
                </c:pt>
                <c:pt idx="1">
                  <c:v>いずれは賃貸に出したい</c:v>
                </c:pt>
                <c:pt idx="2">
                  <c:v>相続や贈与をしたい</c:v>
                </c:pt>
                <c:pt idx="3">
                  <c:v>いずれは解体して更地にしたい</c:v>
                </c:pt>
                <c:pt idx="4">
                  <c:v>このまま終生住み続けたいため、
その後どうするかは
特に何も考えていない</c:v>
                </c:pt>
                <c:pt idx="5">
                  <c:v>わからない</c:v>
                </c:pt>
              </c:strCache>
            </c:strRef>
          </c:cat>
          <c:val>
            <c:numRef>
              <c:f>'n%表（クロス集計）'!$E$487:$J$487</c:f>
              <c:numCache>
                <c:formatCode>0%</c:formatCode>
                <c:ptCount val="6"/>
                <c:pt idx="0">
                  <c:v>0.13793103448275862</c:v>
                </c:pt>
                <c:pt idx="1">
                  <c:v>3.4482758620689655E-2</c:v>
                </c:pt>
                <c:pt idx="2">
                  <c:v>0.34482758620689657</c:v>
                </c:pt>
                <c:pt idx="3">
                  <c:v>0</c:v>
                </c:pt>
                <c:pt idx="4">
                  <c:v>0.58620689655172409</c:v>
                </c:pt>
                <c:pt idx="5">
                  <c:v>6.8965517241379309E-2</c:v>
                </c:pt>
              </c:numCache>
            </c:numRef>
          </c:val>
          <c:extLst>
            <c:ext xmlns:c16="http://schemas.microsoft.com/office/drawing/2014/chart" uri="{C3380CC4-5D6E-409C-BE32-E72D297353CC}">
              <c16:uniqueId val="{00000019-4701-4AE3-A2DC-78863715618D}"/>
            </c:ext>
          </c:extLst>
        </c:ser>
        <c:ser>
          <c:idx val="5"/>
          <c:order val="5"/>
          <c:tx>
            <c:strRef>
              <c:f>'n%表（クロス集計）'!$C$488</c:f>
              <c:strCache>
                <c:ptCount val="1"/>
                <c:pt idx="0">
                  <c:v>その他(n=8)</c:v>
                </c:pt>
              </c:strCache>
            </c:strRef>
          </c:tx>
          <c:spPr>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'n%表（クロス集計）'!$E$467:$J$467</c:f>
              <c:strCache>
                <c:ptCount val="6"/>
                <c:pt idx="0">
                  <c:v>いずれは売却したい</c:v>
                </c:pt>
                <c:pt idx="1">
                  <c:v>いずれは賃貸に出したい</c:v>
                </c:pt>
                <c:pt idx="2">
                  <c:v>相続や贈与をしたい</c:v>
                </c:pt>
                <c:pt idx="3">
                  <c:v>いずれは解体して更地にしたい</c:v>
                </c:pt>
                <c:pt idx="4">
                  <c:v>このまま終生住み続けたいため、
その後どうするかは
特に何も考えていない</c:v>
                </c:pt>
                <c:pt idx="5">
                  <c:v>わからない</c:v>
                </c:pt>
              </c:strCache>
            </c:strRef>
          </c:cat>
          <c:val>
            <c:numRef>
              <c:f>'n%表（クロス集計）'!$E$488:$J$488</c:f>
              <c:numCache>
                <c:formatCode>0%</c:formatCode>
                <c:ptCount val="6"/>
                <c:pt idx="0">
                  <c:v>0</c:v>
                </c:pt>
                <c:pt idx="1">
                  <c:v>0</c:v>
                </c:pt>
                <c:pt idx="2">
                  <c:v>0.125</c:v>
                </c:pt>
                <c:pt idx="3">
                  <c:v>0</c:v>
                </c:pt>
                <c:pt idx="4">
                  <c:v>0.875</c:v>
                </c:pt>
                <c:pt idx="5">
                  <c:v>0.125</c:v>
                </c:pt>
              </c:numCache>
            </c:numRef>
          </c:val>
          <c:extLst>
            <c:ext xmlns:c16="http://schemas.microsoft.com/office/drawing/2014/chart" uri="{C3380CC4-5D6E-409C-BE32-E72D297353CC}">
              <c16:uniqueId val="{0000001A-4701-4AE3-A2DC-78863715618D}"/>
            </c:ext>
          </c:extLst>
        </c:ser>
        <c:ser>
          <c:idx val="6"/>
          <c:order val="6"/>
          <c:tx>
            <c:strRef>
              <c:f>'n%表（クロス集計）'!$C$489</c:f>
              <c:strCache>
                <c:ptCount val="1"/>
                <c:pt idx="0">
                  <c:v>無回答(n=12)</c:v>
                </c:pt>
              </c:strCache>
            </c:strRef>
          </c:tx>
          <c:spPr>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'n%表（クロス集計）'!$E$467:$J$467</c:f>
              <c:strCache>
                <c:ptCount val="6"/>
                <c:pt idx="0">
                  <c:v>いずれは売却したい</c:v>
                </c:pt>
                <c:pt idx="1">
                  <c:v>いずれは賃貸に出したい</c:v>
                </c:pt>
                <c:pt idx="2">
                  <c:v>相続や贈与をしたい</c:v>
                </c:pt>
                <c:pt idx="3">
                  <c:v>いずれは解体して更地にしたい</c:v>
                </c:pt>
                <c:pt idx="4">
                  <c:v>このまま終生住み続けたいため、
その後どうするかは
特に何も考えていない</c:v>
                </c:pt>
                <c:pt idx="5">
                  <c:v>わからない</c:v>
                </c:pt>
              </c:strCache>
            </c:strRef>
          </c:cat>
          <c:val>
            <c:numRef>
              <c:f>'n%表（クロス集計）'!$E$489:$J$489</c:f>
              <c:numCache>
                <c:formatCode>0%</c:formatCode>
                <c:ptCount val="6"/>
                <c:pt idx="0">
                  <c:v>8.3333333333333329E-2</c:v>
                </c:pt>
                <c:pt idx="1">
                  <c:v>0</c:v>
                </c:pt>
                <c:pt idx="2">
                  <c:v>0.25</c:v>
                </c:pt>
                <c:pt idx="3">
                  <c:v>0</c:v>
                </c:pt>
                <c:pt idx="4">
                  <c:v>0.75</c:v>
                </c:pt>
                <c:pt idx="5">
                  <c:v>0</c:v>
                </c:pt>
              </c:numCache>
            </c:numRef>
          </c:val>
          <c:extLst>
            <c:ext xmlns:c16="http://schemas.microsoft.com/office/drawing/2014/chart" uri="{C3380CC4-5D6E-409C-BE32-E72D297353CC}">
              <c16:uniqueId val="{0000001B-4701-4AE3-A2DC-78863715618D}"/>
            </c:ext>
          </c:extLst>
        </c:ser>
        <c:dLbls>
          <c:dLblPos val="outEnd"/>
          <c:showLegendKey val="0"/>
          <c:showVal val="1"/>
          <c:showCatName val="0"/>
          <c:showSerName val="0"/>
          <c:showPercent val="0"/>
          <c:showBubbleSize val="0"/>
        </c:dLbls>
        <c:gapWidth val="169"/>
        <c:overlap val="-33"/>
        <c:axId val="15266800"/>
        <c:axId val="15267632"/>
      </c:barChart>
      <c:catAx>
        <c:axId val="1526680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vert="eaVert"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5267632"/>
        <c:crosses val="autoZero"/>
        <c:auto val="1"/>
        <c:lblAlgn val="ctr"/>
        <c:lblOffset val="100"/>
        <c:noMultiLvlLbl val="0"/>
      </c:catAx>
      <c:valAx>
        <c:axId val="15267632"/>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15266800"/>
        <c:crosses val="autoZero"/>
        <c:crossBetween val="between"/>
      </c:valAx>
      <c:spPr>
        <a:noFill/>
        <a:ln>
          <a:noFill/>
        </a:ln>
        <a:effectLst/>
      </c:spPr>
    </c:plotArea>
    <c:legend>
      <c:legendPos val="b"/>
      <c:layout>
        <c:manualLayout>
          <c:xMode val="edge"/>
          <c:yMode val="edge"/>
          <c:x val="0"/>
          <c:y val="0.94806802589049555"/>
          <c:w val="0.94014861667330396"/>
          <c:h val="3.924740911101341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ＭＳ Ｐゴシック" panose="020B0600070205080204" pitchFamily="50" charset="-128"/>
              <a:ea typeface="ＭＳ Ｐゴシック" panose="020B060007020508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ja-JP" altLang="en-US"/>
              <a:t>住宅の状態　</a:t>
            </a:r>
            <a:r>
              <a:rPr lang="en-US" altLang="ja-JP"/>
              <a:t>【</a:t>
            </a:r>
            <a:r>
              <a:rPr lang="ja-JP" altLang="en-US"/>
              <a:t>築年数別</a:t>
            </a:r>
            <a:r>
              <a:rPr lang="en-US" altLang="ja-JP"/>
              <a:t>】</a:t>
            </a:r>
          </a:p>
        </c:rich>
      </c:tx>
      <c:layout>
        <c:manualLayout>
          <c:xMode val="edge"/>
          <c:yMode val="edge"/>
          <c:x val="0.36937092792563619"/>
          <c:y val="1.387952566001817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2262397138141757E-2"/>
          <c:y val="0.1017049351895349"/>
          <c:w val="0.83581236567951955"/>
          <c:h val="0.52859279615833277"/>
        </c:manualLayout>
      </c:layout>
      <c:barChart>
        <c:barDir val="col"/>
        <c:grouping val="clustered"/>
        <c:varyColors val="0"/>
        <c:ser>
          <c:idx val="0"/>
          <c:order val="0"/>
          <c:tx>
            <c:strRef>
              <c:f>'n%表（クロス集計）'!$C$514</c:f>
              <c:strCache>
                <c:ptCount val="1"/>
                <c:pt idx="0">
                  <c:v>全体(n=945)</c:v>
                </c:pt>
              </c:strCache>
            </c:strRef>
          </c:tx>
          <c:spPr>
            <a:gradFill rotWithShape="1">
              <a:gsLst>
                <a:gs pos="0">
                  <a:schemeClr val="accent5">
                    <a:shade val="58000"/>
                    <a:satMod val="103000"/>
                    <a:lumMod val="102000"/>
                    <a:tint val="94000"/>
                  </a:schemeClr>
                </a:gs>
                <a:gs pos="50000">
                  <a:schemeClr val="accent5">
                    <a:shade val="58000"/>
                    <a:satMod val="110000"/>
                    <a:lumMod val="100000"/>
                    <a:shade val="100000"/>
                  </a:schemeClr>
                </a:gs>
                <a:gs pos="100000">
                  <a:schemeClr val="accent5">
                    <a:shade val="58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'n%表（クロス集計）'!$E$513:$I$513</c:f>
              <c:strCache>
                <c:ptCount val="5"/>
                <c:pt idx="0">
                  <c:v>とてもいい状態だと思う</c:v>
                </c:pt>
                <c:pt idx="1">
                  <c:v>どちらか言えば
いい状態だと思う</c:v>
                </c:pt>
                <c:pt idx="2">
                  <c:v>どちらかと言えば
悪い状態だと思う</c:v>
                </c:pt>
                <c:pt idx="3">
                  <c:v>悪い状態だと思う</c:v>
                </c:pt>
                <c:pt idx="4">
                  <c:v>住宅の状態は
よく把握できていない</c:v>
                </c:pt>
              </c:strCache>
            </c:strRef>
          </c:cat>
          <c:val>
            <c:numRef>
              <c:f>'n%表（クロス集計）'!$E$514:$I$514</c:f>
              <c:numCache>
                <c:formatCode>0%</c:formatCode>
                <c:ptCount val="5"/>
                <c:pt idx="0">
                  <c:v>0.19788359788359788</c:v>
                </c:pt>
                <c:pt idx="1">
                  <c:v>0.66772486772486772</c:v>
                </c:pt>
                <c:pt idx="2">
                  <c:v>6.0317460317460318E-2</c:v>
                </c:pt>
                <c:pt idx="3">
                  <c:v>6.3492063492063492E-3</c:v>
                </c:pt>
                <c:pt idx="4">
                  <c:v>6.0317460317460318E-2</c:v>
                </c:pt>
              </c:numCache>
            </c:numRef>
          </c:val>
          <c:extLst>
            <c:ext xmlns:c16="http://schemas.microsoft.com/office/drawing/2014/chart" uri="{C3380CC4-5D6E-409C-BE32-E72D297353CC}">
              <c16:uniqueId val="{00000000-2D81-47D4-A3D8-B978DE9F537F}"/>
            </c:ext>
          </c:extLst>
        </c:ser>
        <c:ser>
          <c:idx val="1"/>
          <c:order val="1"/>
          <c:tx>
            <c:strRef>
              <c:f>'n%表（クロス集計）'!$C$515</c:f>
              <c:strCache>
                <c:ptCount val="1"/>
                <c:pt idx="0">
                  <c:v>1～10年以内(n=85)</c:v>
                </c:pt>
              </c:strCache>
            </c:strRef>
          </c:tx>
          <c:spPr>
            <a:gradFill rotWithShape="1">
              <a:gsLst>
                <a:gs pos="0">
                  <a:schemeClr val="accent5">
                    <a:shade val="86000"/>
                    <a:satMod val="103000"/>
                    <a:lumMod val="102000"/>
                    <a:tint val="94000"/>
                  </a:schemeClr>
                </a:gs>
                <a:gs pos="50000">
                  <a:schemeClr val="accent5">
                    <a:shade val="86000"/>
                    <a:satMod val="110000"/>
                    <a:lumMod val="100000"/>
                    <a:shade val="100000"/>
                  </a:schemeClr>
                </a:gs>
                <a:gs pos="100000">
                  <a:schemeClr val="accent5">
                    <a:shade val="86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'n%表（クロス集計）'!$E$513:$I$513</c:f>
              <c:strCache>
                <c:ptCount val="5"/>
                <c:pt idx="0">
                  <c:v>とてもいい状態だと思う</c:v>
                </c:pt>
                <c:pt idx="1">
                  <c:v>どちらか言えば
いい状態だと思う</c:v>
                </c:pt>
                <c:pt idx="2">
                  <c:v>どちらかと言えば
悪い状態だと思う</c:v>
                </c:pt>
                <c:pt idx="3">
                  <c:v>悪い状態だと思う</c:v>
                </c:pt>
                <c:pt idx="4">
                  <c:v>住宅の状態は
よく把握できていない</c:v>
                </c:pt>
              </c:strCache>
            </c:strRef>
          </c:cat>
          <c:val>
            <c:numRef>
              <c:f>'n%表（クロス集計）'!$E$515:$I$515</c:f>
              <c:numCache>
                <c:formatCode>0%</c:formatCode>
                <c:ptCount val="5"/>
                <c:pt idx="0">
                  <c:v>0.50588235294117645</c:v>
                </c:pt>
                <c:pt idx="1">
                  <c:v>0.47058823529411764</c:v>
                </c:pt>
                <c:pt idx="2">
                  <c:v>0</c:v>
                </c:pt>
                <c:pt idx="3">
                  <c:v>0</c:v>
                </c:pt>
                <c:pt idx="4">
                  <c:v>2.3529411764705882E-2</c:v>
                </c:pt>
              </c:numCache>
            </c:numRef>
          </c:val>
          <c:extLst>
            <c:ext xmlns:c16="http://schemas.microsoft.com/office/drawing/2014/chart" uri="{C3380CC4-5D6E-409C-BE32-E72D297353CC}">
              <c16:uniqueId val="{00000001-2D81-47D4-A3D8-B978DE9F537F}"/>
            </c:ext>
          </c:extLst>
        </c:ser>
        <c:ser>
          <c:idx val="2"/>
          <c:order val="2"/>
          <c:tx>
            <c:strRef>
              <c:f>'n%表（クロス集計）'!$C$516</c:f>
              <c:strCache>
                <c:ptCount val="1"/>
                <c:pt idx="0">
                  <c:v>11年～20年(n=223)</c:v>
                </c:pt>
              </c:strCache>
            </c:strRef>
          </c:tx>
          <c:spPr>
            <a:gradFill rotWithShape="1">
              <a:gsLst>
                <a:gs pos="0">
                  <a:schemeClr val="accent5">
                    <a:tint val="86000"/>
                    <a:satMod val="103000"/>
                    <a:lumMod val="102000"/>
                    <a:tint val="94000"/>
                  </a:schemeClr>
                </a:gs>
                <a:gs pos="50000">
                  <a:schemeClr val="accent5">
                    <a:tint val="86000"/>
                    <a:satMod val="110000"/>
                    <a:lumMod val="100000"/>
                    <a:shade val="100000"/>
                  </a:schemeClr>
                </a:gs>
                <a:gs pos="100000">
                  <a:schemeClr val="accent5">
                    <a:tint val="86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'n%表（クロス集計）'!$E$513:$I$513</c:f>
              <c:strCache>
                <c:ptCount val="5"/>
                <c:pt idx="0">
                  <c:v>とてもいい状態だと思う</c:v>
                </c:pt>
                <c:pt idx="1">
                  <c:v>どちらか言えば
いい状態だと思う</c:v>
                </c:pt>
                <c:pt idx="2">
                  <c:v>どちらかと言えば
悪い状態だと思う</c:v>
                </c:pt>
                <c:pt idx="3">
                  <c:v>悪い状態だと思う</c:v>
                </c:pt>
                <c:pt idx="4">
                  <c:v>住宅の状態は
よく把握できていない</c:v>
                </c:pt>
              </c:strCache>
            </c:strRef>
          </c:cat>
          <c:val>
            <c:numRef>
              <c:f>'n%表（クロス集計）'!$E$516:$I$516</c:f>
              <c:numCache>
                <c:formatCode>0%</c:formatCode>
                <c:ptCount val="5"/>
                <c:pt idx="0">
                  <c:v>0.24663677130044842</c:v>
                </c:pt>
                <c:pt idx="1">
                  <c:v>0.69506726457399104</c:v>
                </c:pt>
                <c:pt idx="2">
                  <c:v>3.1390134529147982E-2</c:v>
                </c:pt>
                <c:pt idx="3">
                  <c:v>0</c:v>
                </c:pt>
                <c:pt idx="4">
                  <c:v>2.6905829596412557E-2</c:v>
                </c:pt>
              </c:numCache>
            </c:numRef>
          </c:val>
          <c:extLst>
            <c:ext xmlns:c16="http://schemas.microsoft.com/office/drawing/2014/chart" uri="{C3380CC4-5D6E-409C-BE32-E72D297353CC}">
              <c16:uniqueId val="{00000002-2D81-47D4-A3D8-B978DE9F537F}"/>
            </c:ext>
          </c:extLst>
        </c:ser>
        <c:ser>
          <c:idx val="3"/>
          <c:order val="3"/>
          <c:tx>
            <c:strRef>
              <c:f>'n%表（クロス集計）'!$C$517</c:f>
              <c:strCache>
                <c:ptCount val="1"/>
                <c:pt idx="0">
                  <c:v>21年～30年(n=346)</c:v>
                </c:pt>
              </c:strCache>
            </c:strRef>
          </c:tx>
          <c:spPr>
            <a:gradFill rotWithShape="1">
              <a:gsLst>
                <a:gs pos="0">
                  <a:schemeClr val="accent5">
                    <a:tint val="58000"/>
                    <a:satMod val="103000"/>
                    <a:lumMod val="102000"/>
                    <a:tint val="94000"/>
                  </a:schemeClr>
                </a:gs>
                <a:gs pos="50000">
                  <a:schemeClr val="accent5">
                    <a:tint val="58000"/>
                    <a:satMod val="110000"/>
                    <a:lumMod val="100000"/>
                    <a:shade val="100000"/>
                  </a:schemeClr>
                </a:gs>
                <a:gs pos="100000">
                  <a:schemeClr val="accent5">
                    <a:tint val="58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'n%表（クロス集計）'!$E$513:$I$513</c:f>
              <c:strCache>
                <c:ptCount val="5"/>
                <c:pt idx="0">
                  <c:v>とてもいい状態だと思う</c:v>
                </c:pt>
                <c:pt idx="1">
                  <c:v>どちらか言えば
いい状態だと思う</c:v>
                </c:pt>
                <c:pt idx="2">
                  <c:v>どちらかと言えば
悪い状態だと思う</c:v>
                </c:pt>
                <c:pt idx="3">
                  <c:v>悪い状態だと思う</c:v>
                </c:pt>
                <c:pt idx="4">
                  <c:v>住宅の状態は
よく把握できていない</c:v>
                </c:pt>
              </c:strCache>
            </c:strRef>
          </c:cat>
          <c:val>
            <c:numRef>
              <c:f>'n%表（クロス集計）'!$E$517:$I$517</c:f>
              <c:numCache>
                <c:formatCode>0%</c:formatCode>
                <c:ptCount val="5"/>
                <c:pt idx="0">
                  <c:v>0.15028901734104047</c:v>
                </c:pt>
                <c:pt idx="1">
                  <c:v>0.75433526011560692</c:v>
                </c:pt>
                <c:pt idx="2">
                  <c:v>3.1791907514450865E-2</c:v>
                </c:pt>
                <c:pt idx="3">
                  <c:v>2.8901734104046241E-3</c:v>
                </c:pt>
                <c:pt idx="4">
                  <c:v>5.2023121387283239E-2</c:v>
                </c:pt>
              </c:numCache>
            </c:numRef>
          </c:val>
          <c:extLst>
            <c:ext xmlns:c16="http://schemas.microsoft.com/office/drawing/2014/chart" uri="{C3380CC4-5D6E-409C-BE32-E72D297353CC}">
              <c16:uniqueId val="{00000003-2D81-47D4-A3D8-B978DE9F537F}"/>
            </c:ext>
          </c:extLst>
        </c:ser>
        <c:ser>
          <c:idx val="4"/>
          <c:order val="4"/>
          <c:tx>
            <c:strRef>
              <c:f>'n%表（クロス集計）'!$C$518</c:f>
              <c:strCache>
                <c:ptCount val="1"/>
                <c:pt idx="0">
                  <c:v>31年～40年(n=154)</c:v>
                </c:pt>
              </c:strCache>
            </c:strRef>
          </c:tx>
          <c:spPr>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'n%表（クロス集計）'!$E$513:$I$513</c:f>
              <c:strCache>
                <c:ptCount val="5"/>
                <c:pt idx="0">
                  <c:v>とてもいい状態だと思う</c:v>
                </c:pt>
                <c:pt idx="1">
                  <c:v>どちらか言えば
いい状態だと思う</c:v>
                </c:pt>
                <c:pt idx="2">
                  <c:v>どちらかと言えば
悪い状態だと思う</c:v>
                </c:pt>
                <c:pt idx="3">
                  <c:v>悪い状態だと思う</c:v>
                </c:pt>
                <c:pt idx="4">
                  <c:v>住宅の状態は
よく把握できていない</c:v>
                </c:pt>
              </c:strCache>
            </c:strRef>
          </c:cat>
          <c:val>
            <c:numRef>
              <c:f>'n%表（クロス集計）'!$E$518:$I$518</c:f>
              <c:numCache>
                <c:formatCode>0%</c:formatCode>
                <c:ptCount val="5"/>
                <c:pt idx="0">
                  <c:v>0.12987012987012986</c:v>
                </c:pt>
                <c:pt idx="1">
                  <c:v>0.66883116883116878</c:v>
                </c:pt>
                <c:pt idx="2">
                  <c:v>9.7402597402597407E-2</c:v>
                </c:pt>
                <c:pt idx="3">
                  <c:v>6.4935064935064939E-3</c:v>
                </c:pt>
                <c:pt idx="4">
                  <c:v>8.4415584415584416E-2</c:v>
                </c:pt>
              </c:numCache>
            </c:numRef>
          </c:val>
          <c:extLst>
            <c:ext xmlns:c16="http://schemas.microsoft.com/office/drawing/2014/chart" uri="{C3380CC4-5D6E-409C-BE32-E72D297353CC}">
              <c16:uniqueId val="{00000018-41A8-4134-ABAA-796A258D1757}"/>
            </c:ext>
          </c:extLst>
        </c:ser>
        <c:ser>
          <c:idx val="5"/>
          <c:order val="5"/>
          <c:tx>
            <c:strRef>
              <c:f>'n%表（クロス集計）'!$C$519</c:f>
              <c:strCache>
                <c:ptCount val="1"/>
                <c:pt idx="0">
                  <c:v>41年以上(n=126)</c:v>
                </c:pt>
              </c:strCache>
            </c:strRef>
          </c:tx>
          <c:spPr>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'n%表（クロス集計）'!$E$513:$I$513</c:f>
              <c:strCache>
                <c:ptCount val="5"/>
                <c:pt idx="0">
                  <c:v>とてもいい状態だと思う</c:v>
                </c:pt>
                <c:pt idx="1">
                  <c:v>どちらか言えば
いい状態だと思う</c:v>
                </c:pt>
                <c:pt idx="2">
                  <c:v>どちらかと言えば
悪い状態だと思う</c:v>
                </c:pt>
                <c:pt idx="3">
                  <c:v>悪い状態だと思う</c:v>
                </c:pt>
                <c:pt idx="4">
                  <c:v>住宅の状態は
よく把握できていない</c:v>
                </c:pt>
              </c:strCache>
            </c:strRef>
          </c:cat>
          <c:val>
            <c:numRef>
              <c:f>'n%表（クロス集計）'!$E$519:$I$519</c:f>
              <c:numCache>
                <c:formatCode>0%</c:formatCode>
                <c:ptCount val="5"/>
                <c:pt idx="0">
                  <c:v>0.1111111111111111</c:v>
                </c:pt>
                <c:pt idx="1">
                  <c:v>0.52380952380952384</c:v>
                </c:pt>
                <c:pt idx="2">
                  <c:v>0.17460317460317459</c:v>
                </c:pt>
                <c:pt idx="3">
                  <c:v>3.1746031746031744E-2</c:v>
                </c:pt>
                <c:pt idx="4">
                  <c:v>0.14285714285714285</c:v>
                </c:pt>
              </c:numCache>
            </c:numRef>
          </c:val>
          <c:extLst>
            <c:ext xmlns:c16="http://schemas.microsoft.com/office/drawing/2014/chart" uri="{C3380CC4-5D6E-409C-BE32-E72D297353CC}">
              <c16:uniqueId val="{00000019-41A8-4134-ABAA-796A258D1757}"/>
            </c:ext>
          </c:extLst>
        </c:ser>
        <c:ser>
          <c:idx val="6"/>
          <c:order val="6"/>
          <c:tx>
            <c:strRef>
              <c:f>'n%表（クロス集計）'!$C$520</c:f>
              <c:strCache>
                <c:ptCount val="1"/>
                <c:pt idx="0">
                  <c:v>わからない・無回答(n=11)</c:v>
                </c:pt>
              </c:strCache>
            </c:strRef>
          </c:tx>
          <c:spPr>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'n%表（クロス集計）'!$E$513:$I$513</c:f>
              <c:strCache>
                <c:ptCount val="5"/>
                <c:pt idx="0">
                  <c:v>とてもいい状態だと思う</c:v>
                </c:pt>
                <c:pt idx="1">
                  <c:v>どちらか言えば
いい状態だと思う</c:v>
                </c:pt>
                <c:pt idx="2">
                  <c:v>どちらかと言えば
悪い状態だと思う</c:v>
                </c:pt>
                <c:pt idx="3">
                  <c:v>悪い状態だと思う</c:v>
                </c:pt>
                <c:pt idx="4">
                  <c:v>住宅の状態は
よく把握できていない</c:v>
                </c:pt>
              </c:strCache>
            </c:strRef>
          </c:cat>
          <c:val>
            <c:numRef>
              <c:f>'n%表（クロス集計）'!$E$520:$I$520</c:f>
              <c:numCache>
                <c:formatCode>0%</c:formatCode>
                <c:ptCount val="5"/>
                <c:pt idx="0">
                  <c:v>0.27272727272727271</c:v>
                </c:pt>
                <c:pt idx="1">
                  <c:v>0.54545454545454541</c:v>
                </c:pt>
                <c:pt idx="2">
                  <c:v>0.18181818181818182</c:v>
                </c:pt>
                <c:pt idx="3">
                  <c:v>0</c:v>
                </c:pt>
                <c:pt idx="4">
                  <c:v>0</c:v>
                </c:pt>
              </c:numCache>
            </c:numRef>
          </c:val>
          <c:extLst>
            <c:ext xmlns:c16="http://schemas.microsoft.com/office/drawing/2014/chart" uri="{C3380CC4-5D6E-409C-BE32-E72D297353CC}">
              <c16:uniqueId val="{0000001A-41A8-4134-ABAA-796A258D1757}"/>
            </c:ext>
          </c:extLst>
        </c:ser>
        <c:dLbls>
          <c:dLblPos val="outEnd"/>
          <c:showLegendKey val="0"/>
          <c:showVal val="1"/>
          <c:showCatName val="0"/>
          <c:showSerName val="0"/>
          <c:showPercent val="0"/>
          <c:showBubbleSize val="0"/>
        </c:dLbls>
        <c:gapWidth val="169"/>
        <c:overlap val="-33"/>
        <c:axId val="15266800"/>
        <c:axId val="15267632"/>
      </c:barChart>
      <c:catAx>
        <c:axId val="1526680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vert="eaVert"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5267632"/>
        <c:crosses val="autoZero"/>
        <c:auto val="1"/>
        <c:lblAlgn val="ctr"/>
        <c:lblOffset val="100"/>
        <c:noMultiLvlLbl val="0"/>
      </c:catAx>
      <c:valAx>
        <c:axId val="15267632"/>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15266800"/>
        <c:crosses val="autoZero"/>
        <c:crossBetween val="between"/>
      </c:valAx>
      <c:spPr>
        <a:noFill/>
        <a:ln>
          <a:noFill/>
        </a:ln>
        <a:effectLst/>
      </c:spPr>
    </c:plotArea>
    <c:legend>
      <c:legendPos val="b"/>
      <c:layout>
        <c:manualLayout>
          <c:xMode val="edge"/>
          <c:yMode val="edge"/>
          <c:x val="0"/>
          <c:y val="0.94806802589049555"/>
          <c:w val="0.95684006221962226"/>
          <c:h val="3.924740911101341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ＭＳ Ｐゴシック" panose="020B0600070205080204" pitchFamily="50" charset="-128"/>
              <a:ea typeface="ＭＳ Ｐゴシック" panose="020B060007020508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sng" strike="noStrike" kern="1200" spc="0" baseline="0">
                <a:solidFill>
                  <a:schemeClr val="tx1"/>
                </a:solidFill>
                <a:latin typeface="Meiryo UI" panose="020B0604030504040204" pitchFamily="50" charset="-128"/>
                <a:ea typeface="Meiryo UI" panose="020B0604030504040204" pitchFamily="50" charset="-128"/>
                <a:cs typeface="+mn-cs"/>
              </a:defRPr>
            </a:pPr>
            <a:r>
              <a:rPr lang="ja-JP" altLang="ja-JP" sz="1050" b="1" i="0" u="sng" strike="noStrike" baseline="0">
                <a:effectLst/>
              </a:rPr>
              <a:t>大阪北部地震による住宅被害　</a:t>
            </a:r>
            <a:r>
              <a:rPr lang="en-US" sz="1050" b="1" u="sng"/>
              <a:t>【</a:t>
            </a:r>
            <a:r>
              <a:rPr lang="ja-JP" altLang="en-US" sz="1050" b="1" u="sng"/>
              <a:t>築年数</a:t>
            </a:r>
            <a:r>
              <a:rPr lang="ja-JP" sz="1050" b="1" u="sng"/>
              <a:t>別</a:t>
            </a:r>
            <a:r>
              <a:rPr lang="en-US" sz="1050" b="1" u="sng"/>
              <a:t>】</a:t>
            </a:r>
            <a:endParaRPr lang="ja-JP" sz="1050" b="1" u="sng"/>
          </a:p>
        </c:rich>
      </c:tx>
      <c:layout>
        <c:manualLayout>
          <c:xMode val="edge"/>
          <c:yMode val="edge"/>
          <c:x val="0.18835062826990587"/>
          <c:y val="6.6902043923719517E-3"/>
        </c:manualLayout>
      </c:layout>
      <c:overlay val="0"/>
      <c:spPr>
        <a:noFill/>
        <a:ln>
          <a:noFill/>
        </a:ln>
        <a:effectLst/>
      </c:spPr>
      <c:txPr>
        <a:bodyPr rot="0" spcFirstLastPara="1" vertOverflow="ellipsis" vert="horz" wrap="square" anchor="ctr" anchorCtr="1"/>
        <a:lstStyle/>
        <a:p>
          <a:pPr>
            <a:defRPr sz="1050" b="1" i="0" u="sng"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5.6308345458274615E-2"/>
          <c:y val="0.10373050807368135"/>
          <c:w val="0.92051440743200297"/>
          <c:h val="0.58521523290301769"/>
        </c:manualLayout>
      </c:layout>
      <c:barChart>
        <c:barDir val="col"/>
        <c:grouping val="clustered"/>
        <c:varyColors val="0"/>
        <c:ser>
          <c:idx val="0"/>
          <c:order val="0"/>
          <c:tx>
            <c:strRef>
              <c:f>'n%表（クロス集計）'!$R$558</c:f>
              <c:strCache>
                <c:ptCount val="1"/>
                <c:pt idx="0">
                  <c:v>住宅被害あり</c:v>
                </c:pt>
              </c:strCache>
            </c:strRef>
          </c:tx>
          <c:spPr>
            <a:solidFill>
              <a:schemeClr val="accent1">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'n%表（クロス集計）'!$P$564:$P$570</c:f>
              <c:strCache>
                <c:ptCount val="6"/>
                <c:pt idx="0">
                  <c:v>全体(n=934)</c:v>
                </c:pt>
                <c:pt idx="1">
                  <c:v>1～10年以内(n=85)</c:v>
                </c:pt>
                <c:pt idx="2">
                  <c:v>11年～20年(n=223)</c:v>
                </c:pt>
                <c:pt idx="3">
                  <c:v>21年～30年(n=346)</c:v>
                </c:pt>
                <c:pt idx="4">
                  <c:v>31年～40年(n=154)</c:v>
                </c:pt>
                <c:pt idx="5">
                  <c:v>41年以上(n=126)</c:v>
                </c:pt>
              </c:strCache>
            </c:strRef>
          </c:cat>
          <c:val>
            <c:numRef>
              <c:f>'n%表（クロス集計）'!$R$564:$R$570</c:f>
              <c:numCache>
                <c:formatCode>0%</c:formatCode>
                <c:ptCount val="6"/>
                <c:pt idx="0">
                  <c:v>6.4239828693790149E-2</c:v>
                </c:pt>
                <c:pt idx="1">
                  <c:v>5.8823529411764705E-2</c:v>
                </c:pt>
                <c:pt idx="2">
                  <c:v>4.0358744394618833E-2</c:v>
                </c:pt>
                <c:pt idx="3">
                  <c:v>4.6242774566473986E-2</c:v>
                </c:pt>
                <c:pt idx="4">
                  <c:v>9.7402597402597407E-2</c:v>
                </c:pt>
                <c:pt idx="5">
                  <c:v>0.11904761904761904</c:v>
                </c:pt>
              </c:numCache>
            </c:numRef>
          </c:val>
          <c:extLst>
            <c:ext xmlns:c16="http://schemas.microsoft.com/office/drawing/2014/chart" uri="{C3380CC4-5D6E-409C-BE32-E72D297353CC}">
              <c16:uniqueId val="{00000000-AAA6-4C2B-80C4-4D85585A682E}"/>
            </c:ext>
          </c:extLst>
        </c:ser>
        <c:dLbls>
          <c:dLblPos val="outEnd"/>
          <c:showLegendKey val="0"/>
          <c:showVal val="1"/>
          <c:showCatName val="0"/>
          <c:showSerName val="0"/>
          <c:showPercent val="0"/>
          <c:showBubbleSize val="0"/>
        </c:dLbls>
        <c:gapWidth val="100"/>
        <c:axId val="607220960"/>
        <c:axId val="607224488"/>
      </c:barChart>
      <c:catAx>
        <c:axId val="607220960"/>
        <c:scaling>
          <c:orientation val="minMax"/>
        </c:scaling>
        <c:delete val="0"/>
        <c:axPos val="b"/>
        <c:numFmt formatCode="General" sourceLinked="1"/>
        <c:majorTickMark val="in"/>
        <c:minorTickMark val="none"/>
        <c:tickLblPos val="nextTo"/>
        <c:spPr>
          <a:noFill/>
          <a:ln w="6350" cap="flat" cmpd="sng" algn="ctr">
            <a:solidFill>
              <a:schemeClr val="tx1">
                <a:lumMod val="75000"/>
                <a:lumOff val="25000"/>
              </a:schemeClr>
            </a:solidFill>
            <a:round/>
          </a:ln>
          <a:effectLst/>
        </c:spPr>
        <c:txPr>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607224488"/>
        <c:crossesAt val="0"/>
        <c:auto val="1"/>
        <c:lblAlgn val="ctr"/>
        <c:lblOffset val="100"/>
        <c:noMultiLvlLbl val="0"/>
      </c:catAx>
      <c:valAx>
        <c:axId val="607224488"/>
        <c:scaling>
          <c:orientation val="minMax"/>
          <c:max val="0.60000000000000009"/>
        </c:scaling>
        <c:delete val="0"/>
        <c:axPos val="l"/>
        <c:majorGridlines>
          <c:spPr>
            <a:ln w="6350" cap="flat" cmpd="sng" algn="ctr">
              <a:solidFill>
                <a:schemeClr val="tx1">
                  <a:lumMod val="50000"/>
                  <a:lumOff val="50000"/>
                </a:schemeClr>
              </a:solidFill>
              <a:round/>
            </a:ln>
            <a:effectLst/>
          </c:spPr>
        </c:majorGridlines>
        <c:numFmt formatCode="0%" sourceLinked="1"/>
        <c:majorTickMark val="in"/>
        <c:minorTickMark val="none"/>
        <c:tickLblPos val="nextTo"/>
        <c:spPr>
          <a:noFill/>
          <a:ln w="6350">
            <a:solidFill>
              <a:schemeClr val="tx1">
                <a:lumMod val="75000"/>
                <a:lumOff val="2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607220960"/>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sz="1000">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sng" strike="noStrike" kern="1200" spc="0" baseline="0">
                <a:solidFill>
                  <a:schemeClr val="tx1"/>
                </a:solidFill>
                <a:latin typeface="Meiryo UI" panose="020B0604030504040204" pitchFamily="50" charset="-128"/>
                <a:ea typeface="Meiryo UI" panose="020B0604030504040204" pitchFamily="50" charset="-128"/>
                <a:cs typeface="+mn-cs"/>
              </a:defRPr>
            </a:pPr>
            <a:r>
              <a:rPr lang="ja-JP" altLang="en-US" sz="1050" b="1" i="0" u="sng" strike="noStrike" baseline="0">
                <a:effectLst/>
              </a:rPr>
              <a:t>台風</a:t>
            </a:r>
            <a:r>
              <a:rPr lang="en-US" altLang="ja-JP" sz="1050" b="1" i="0" u="sng" strike="noStrike" baseline="0">
                <a:effectLst/>
              </a:rPr>
              <a:t>21</a:t>
            </a:r>
            <a:r>
              <a:rPr lang="ja-JP" altLang="en-US" sz="1050" b="1" i="0" u="sng" strike="noStrike" baseline="0">
                <a:effectLst/>
              </a:rPr>
              <a:t>号</a:t>
            </a:r>
            <a:r>
              <a:rPr lang="ja-JP" altLang="ja-JP" sz="1050" b="1" i="0" u="sng" strike="noStrike" baseline="0">
                <a:effectLst/>
              </a:rPr>
              <a:t>による住宅被害　</a:t>
            </a:r>
            <a:r>
              <a:rPr lang="en-US" sz="1050" b="1" u="sng"/>
              <a:t>【</a:t>
            </a:r>
            <a:r>
              <a:rPr lang="ja-JP" altLang="en-US" sz="1050" b="1" u="sng"/>
              <a:t>築年数</a:t>
            </a:r>
            <a:r>
              <a:rPr lang="ja-JP" sz="1050" b="1" u="sng"/>
              <a:t>別</a:t>
            </a:r>
            <a:r>
              <a:rPr lang="en-US" sz="1050" b="1" u="sng"/>
              <a:t>】</a:t>
            </a:r>
            <a:endParaRPr lang="ja-JP" sz="1050" b="1" u="sng"/>
          </a:p>
        </c:rich>
      </c:tx>
      <c:layout>
        <c:manualLayout>
          <c:xMode val="edge"/>
          <c:yMode val="edge"/>
          <c:x val="0.22189950907788344"/>
          <c:y val="9.3283813649990121E-3"/>
        </c:manualLayout>
      </c:layout>
      <c:overlay val="0"/>
      <c:spPr>
        <a:noFill/>
        <a:ln>
          <a:noFill/>
        </a:ln>
        <a:effectLst/>
      </c:spPr>
      <c:txPr>
        <a:bodyPr rot="0" spcFirstLastPara="1" vertOverflow="ellipsis" vert="horz" wrap="square" anchor="ctr" anchorCtr="1"/>
        <a:lstStyle/>
        <a:p>
          <a:pPr>
            <a:defRPr sz="1050" b="1" i="0" u="sng"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5.6308345458274615E-2"/>
          <c:y val="0.10373050807368135"/>
          <c:w val="0.92051440743200297"/>
          <c:h val="0.58521523290301769"/>
        </c:manualLayout>
      </c:layout>
      <c:barChart>
        <c:barDir val="col"/>
        <c:grouping val="clustered"/>
        <c:varyColors val="0"/>
        <c:ser>
          <c:idx val="0"/>
          <c:order val="0"/>
          <c:tx>
            <c:strRef>
              <c:f>'n%表（クロス集計）'!$R$601</c:f>
              <c:strCache>
                <c:ptCount val="1"/>
                <c:pt idx="0">
                  <c:v>住宅被害あり</c:v>
                </c:pt>
              </c:strCache>
            </c:strRef>
          </c:tx>
          <c:spPr>
            <a:solidFill>
              <a:schemeClr val="accent1">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'n%表（クロス集計）'!$P$607:$P$613</c:f>
              <c:strCache>
                <c:ptCount val="6"/>
                <c:pt idx="0">
                  <c:v>全体(n=934)</c:v>
                </c:pt>
                <c:pt idx="1">
                  <c:v>1～10年以内(n=85)</c:v>
                </c:pt>
                <c:pt idx="2">
                  <c:v>11年～20年(n=223)</c:v>
                </c:pt>
                <c:pt idx="3">
                  <c:v>21年～30年(n=346)</c:v>
                </c:pt>
                <c:pt idx="4">
                  <c:v>31年～40年(n=154)</c:v>
                </c:pt>
                <c:pt idx="5">
                  <c:v>41年以上(n=126)</c:v>
                </c:pt>
              </c:strCache>
            </c:strRef>
          </c:cat>
          <c:val>
            <c:numRef>
              <c:f>'n%表（クロス集計）'!$R$607:$R$613</c:f>
              <c:numCache>
                <c:formatCode>0%</c:formatCode>
                <c:ptCount val="6"/>
                <c:pt idx="0">
                  <c:v>0.24732334047109208</c:v>
                </c:pt>
                <c:pt idx="1">
                  <c:v>0.15294117647058825</c:v>
                </c:pt>
                <c:pt idx="2">
                  <c:v>0.21973094170403587</c:v>
                </c:pt>
                <c:pt idx="3">
                  <c:v>0.25722543352601157</c:v>
                </c:pt>
                <c:pt idx="4">
                  <c:v>0.33116883116883117</c:v>
                </c:pt>
                <c:pt idx="5">
                  <c:v>0.23015873015873015</c:v>
                </c:pt>
              </c:numCache>
            </c:numRef>
          </c:val>
          <c:extLst>
            <c:ext xmlns:c16="http://schemas.microsoft.com/office/drawing/2014/chart" uri="{C3380CC4-5D6E-409C-BE32-E72D297353CC}">
              <c16:uniqueId val="{00000000-813E-42EE-B3E8-AA51E27F420A}"/>
            </c:ext>
          </c:extLst>
        </c:ser>
        <c:dLbls>
          <c:dLblPos val="outEnd"/>
          <c:showLegendKey val="0"/>
          <c:showVal val="1"/>
          <c:showCatName val="0"/>
          <c:showSerName val="0"/>
          <c:showPercent val="0"/>
          <c:showBubbleSize val="0"/>
        </c:dLbls>
        <c:gapWidth val="100"/>
        <c:axId val="607220960"/>
        <c:axId val="607224488"/>
      </c:barChart>
      <c:catAx>
        <c:axId val="607220960"/>
        <c:scaling>
          <c:orientation val="minMax"/>
        </c:scaling>
        <c:delete val="0"/>
        <c:axPos val="b"/>
        <c:numFmt formatCode="General" sourceLinked="1"/>
        <c:majorTickMark val="in"/>
        <c:minorTickMark val="none"/>
        <c:tickLblPos val="nextTo"/>
        <c:spPr>
          <a:noFill/>
          <a:ln w="6350" cap="flat" cmpd="sng" algn="ctr">
            <a:solidFill>
              <a:schemeClr val="tx1">
                <a:lumMod val="75000"/>
                <a:lumOff val="25000"/>
              </a:schemeClr>
            </a:solidFill>
            <a:round/>
          </a:ln>
          <a:effectLst/>
        </c:spPr>
        <c:txPr>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607224488"/>
        <c:crossesAt val="0"/>
        <c:auto val="1"/>
        <c:lblAlgn val="ctr"/>
        <c:lblOffset val="100"/>
        <c:noMultiLvlLbl val="0"/>
      </c:catAx>
      <c:valAx>
        <c:axId val="607224488"/>
        <c:scaling>
          <c:orientation val="minMax"/>
          <c:max val="0.60000000000000009"/>
        </c:scaling>
        <c:delete val="0"/>
        <c:axPos val="l"/>
        <c:majorGridlines>
          <c:spPr>
            <a:ln w="6350" cap="flat" cmpd="sng" algn="ctr">
              <a:solidFill>
                <a:schemeClr val="tx1">
                  <a:lumMod val="50000"/>
                  <a:lumOff val="50000"/>
                </a:schemeClr>
              </a:solidFill>
              <a:round/>
            </a:ln>
            <a:effectLst/>
          </c:spPr>
        </c:majorGridlines>
        <c:numFmt formatCode="0%" sourceLinked="1"/>
        <c:majorTickMark val="in"/>
        <c:minorTickMark val="none"/>
        <c:tickLblPos val="nextTo"/>
        <c:spPr>
          <a:noFill/>
          <a:ln w="6350">
            <a:solidFill>
              <a:schemeClr val="tx1">
                <a:lumMod val="75000"/>
                <a:lumOff val="2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607220960"/>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sz="1000">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sng" strike="noStrike" kern="1200" spc="0" baseline="0">
                <a:solidFill>
                  <a:schemeClr val="tx1"/>
                </a:solidFill>
                <a:latin typeface="Meiryo UI" panose="020B0604030504040204" pitchFamily="50" charset="-128"/>
                <a:ea typeface="Meiryo UI" panose="020B0604030504040204" pitchFamily="50" charset="-128"/>
                <a:cs typeface="+mn-cs"/>
              </a:defRPr>
            </a:pPr>
            <a:r>
              <a:rPr lang="ja-JP" sz="1000" b="1" u="sng"/>
              <a:t>大阪北部地震による住宅被害　</a:t>
            </a:r>
            <a:r>
              <a:rPr lang="en-US" sz="1000" b="1" u="sng"/>
              <a:t>【</a:t>
            </a:r>
            <a:r>
              <a:rPr lang="ja-JP" sz="1000" b="1" u="sng"/>
              <a:t>地域別</a:t>
            </a:r>
            <a:r>
              <a:rPr lang="en-US" sz="1000" b="1" u="sng"/>
              <a:t>】</a:t>
            </a:r>
            <a:endParaRPr lang="ja-JP" sz="1000" b="1" u="sng"/>
          </a:p>
        </c:rich>
      </c:tx>
      <c:layout>
        <c:manualLayout>
          <c:xMode val="edge"/>
          <c:yMode val="edge"/>
          <c:x val="0.15210209121292317"/>
          <c:y val="1.195924264327067E-2"/>
        </c:manualLayout>
      </c:layout>
      <c:overlay val="0"/>
      <c:spPr>
        <a:noFill/>
        <a:ln>
          <a:noFill/>
        </a:ln>
        <a:effectLst/>
      </c:spPr>
      <c:txPr>
        <a:bodyPr rot="0" spcFirstLastPara="1" vertOverflow="ellipsis" vert="horz" wrap="square" anchor="ctr" anchorCtr="1"/>
        <a:lstStyle/>
        <a:p>
          <a:pPr>
            <a:defRPr sz="1000" b="1" i="0" u="sng"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5.6308345458274615E-2"/>
          <c:y val="0.10373050807368135"/>
          <c:w val="0.92051440743200297"/>
          <c:h val="0.58521523290301769"/>
        </c:manualLayout>
      </c:layout>
      <c:barChart>
        <c:barDir val="col"/>
        <c:grouping val="clustered"/>
        <c:varyColors val="0"/>
        <c:ser>
          <c:idx val="0"/>
          <c:order val="0"/>
          <c:tx>
            <c:strRef>
              <c:f>'n%表（クロス集計）'!$R$558</c:f>
              <c:strCache>
                <c:ptCount val="1"/>
                <c:pt idx="0">
                  <c:v>住宅被害あり</c:v>
                </c:pt>
              </c:strCache>
            </c:strRef>
          </c:tx>
          <c:spPr>
            <a:solidFill>
              <a:schemeClr val="accent1">
                <a:lumMod val="60000"/>
                <a:lumOff val="40000"/>
              </a:schemeClr>
            </a:solidFill>
            <a:ln>
              <a:noFill/>
            </a:ln>
            <a:effectLst/>
            <a:scene3d>
              <a:camera prst="orthographicFront"/>
              <a:lightRig rig="balanced" dir="t">
                <a:rot lat="0" lon="0" rev="8700000"/>
              </a:lightRig>
            </a:scene3d>
            <a:sp3d>
              <a:bevelT w="63500" h="25400"/>
            </a:sp3d>
          </c:spPr>
          <c:invertIfNegative val="0"/>
          <c:dLbls>
            <c:dLbl>
              <c:idx val="1"/>
              <c:layout>
                <c:manualLayout>
                  <c:x val="-7.9699966651525771E-3"/>
                  <c:y val="-2.098765075061837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F3F-4492-ABF2-3A1077745532}"/>
                </c:ext>
              </c:extLst>
            </c:dLbl>
            <c:dLbl>
              <c:idx val="5"/>
              <c:layout>
                <c:manualLayout>
                  <c:x val="0"/>
                  <c:y val="3.148147612592746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F3F-4492-ABF2-3A1077745532}"/>
                </c:ext>
              </c:extLst>
            </c:dLbl>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'n%表（クロス集計）'!$P$559:$P$563</c:f>
              <c:strCache>
                <c:ptCount val="5"/>
                <c:pt idx="0">
                  <c:v>全体(n=945)</c:v>
                </c:pt>
                <c:pt idx="1">
                  <c:v>富田林市(n=373)</c:v>
                </c:pt>
                <c:pt idx="2">
                  <c:v>阪南市(n=311)</c:v>
                </c:pt>
                <c:pt idx="3">
                  <c:v>高槻市(n=244)</c:v>
                </c:pt>
                <c:pt idx="4">
                  <c:v>その他・無回答(n=17)</c:v>
                </c:pt>
              </c:strCache>
            </c:strRef>
          </c:cat>
          <c:val>
            <c:numRef>
              <c:f>'n%表（クロス集計）'!$R$559:$R$563</c:f>
              <c:numCache>
                <c:formatCode>0%</c:formatCode>
                <c:ptCount val="5"/>
                <c:pt idx="0">
                  <c:v>6.4550264550264552E-2</c:v>
                </c:pt>
                <c:pt idx="1">
                  <c:v>1.6085790884718499E-2</c:v>
                </c:pt>
                <c:pt idx="2">
                  <c:v>3.2154340836012861E-3</c:v>
                </c:pt>
                <c:pt idx="3">
                  <c:v>0.21721311475409835</c:v>
                </c:pt>
                <c:pt idx="4">
                  <c:v>5.8823529411764705E-2</c:v>
                </c:pt>
              </c:numCache>
            </c:numRef>
          </c:val>
          <c:extLst>
            <c:ext xmlns:c16="http://schemas.microsoft.com/office/drawing/2014/chart" uri="{C3380CC4-5D6E-409C-BE32-E72D297353CC}">
              <c16:uniqueId val="{00000002-7F3F-4492-ABF2-3A1077745532}"/>
            </c:ext>
          </c:extLst>
        </c:ser>
        <c:dLbls>
          <c:dLblPos val="outEnd"/>
          <c:showLegendKey val="0"/>
          <c:showVal val="1"/>
          <c:showCatName val="0"/>
          <c:showSerName val="0"/>
          <c:showPercent val="0"/>
          <c:showBubbleSize val="0"/>
        </c:dLbls>
        <c:gapWidth val="100"/>
        <c:axId val="317999544"/>
        <c:axId val="317994448"/>
      </c:barChart>
      <c:catAx>
        <c:axId val="317999544"/>
        <c:scaling>
          <c:orientation val="minMax"/>
        </c:scaling>
        <c:delete val="0"/>
        <c:axPos val="b"/>
        <c:numFmt formatCode="General" sourceLinked="1"/>
        <c:majorTickMark val="in"/>
        <c:minorTickMark val="none"/>
        <c:tickLblPos val="nextTo"/>
        <c:spPr>
          <a:noFill/>
          <a:ln w="6350" cap="flat" cmpd="sng" algn="ctr">
            <a:solidFill>
              <a:schemeClr val="tx1">
                <a:lumMod val="75000"/>
                <a:lumOff val="25000"/>
              </a:schemeClr>
            </a:solidFill>
            <a:round/>
          </a:ln>
          <a:effectLst/>
        </c:spPr>
        <c:txPr>
          <a:bodyPr rot="0" spcFirstLastPara="1" vertOverflow="ellipsis" vert="eaVert"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7994448"/>
        <c:crossesAt val="0"/>
        <c:auto val="1"/>
        <c:lblAlgn val="ctr"/>
        <c:lblOffset val="100"/>
        <c:noMultiLvlLbl val="0"/>
      </c:catAx>
      <c:valAx>
        <c:axId val="317994448"/>
        <c:scaling>
          <c:orientation val="minMax"/>
          <c:max val="0.4"/>
        </c:scaling>
        <c:delete val="0"/>
        <c:axPos val="l"/>
        <c:majorGridlines>
          <c:spPr>
            <a:ln w="6350" cap="flat" cmpd="sng" algn="ctr">
              <a:solidFill>
                <a:schemeClr val="tx1">
                  <a:lumMod val="50000"/>
                  <a:lumOff val="50000"/>
                </a:schemeClr>
              </a:solidFill>
              <a:round/>
            </a:ln>
            <a:effectLst/>
          </c:spPr>
        </c:majorGridlines>
        <c:numFmt formatCode="0%" sourceLinked="1"/>
        <c:majorTickMark val="in"/>
        <c:minorTickMark val="none"/>
        <c:tickLblPos val="nextTo"/>
        <c:spPr>
          <a:noFill/>
          <a:ln w="6350">
            <a:solidFill>
              <a:schemeClr val="tx1">
                <a:lumMod val="75000"/>
                <a:lumOff val="25000"/>
              </a:schemeClr>
            </a:solidFill>
          </a:ln>
          <a:effectLst/>
        </c:spPr>
        <c:txPr>
          <a:bodyPr rot="-6000000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7999544"/>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sz="1050">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sng" strike="noStrike" kern="1200" spc="0" baseline="0">
                <a:solidFill>
                  <a:schemeClr val="tx1"/>
                </a:solidFill>
                <a:latin typeface="Meiryo UI" panose="020B0604030504040204" pitchFamily="50" charset="-128"/>
                <a:ea typeface="Meiryo UI" panose="020B0604030504040204" pitchFamily="50" charset="-128"/>
                <a:cs typeface="+mn-cs"/>
              </a:defRPr>
            </a:pPr>
            <a:r>
              <a:rPr lang="ja-JP" sz="1000" b="1" u="sng"/>
              <a:t>台風</a:t>
            </a:r>
            <a:r>
              <a:rPr lang="en-US" sz="1000" b="1" u="sng"/>
              <a:t>21</a:t>
            </a:r>
            <a:r>
              <a:rPr lang="ja-JP" sz="1000" b="1" u="sng"/>
              <a:t>号による住宅被害　</a:t>
            </a:r>
            <a:r>
              <a:rPr lang="en-US" sz="1000" b="1" u="sng"/>
              <a:t>【</a:t>
            </a:r>
            <a:r>
              <a:rPr lang="ja-JP" sz="1000" b="1" u="sng"/>
              <a:t>地域別</a:t>
            </a:r>
            <a:r>
              <a:rPr lang="en-US" sz="1000" b="1" u="sng"/>
              <a:t>】</a:t>
            </a:r>
            <a:endParaRPr lang="ja-JP" sz="1000" b="1" u="sng"/>
          </a:p>
        </c:rich>
      </c:tx>
      <c:layout>
        <c:manualLayout>
          <c:xMode val="edge"/>
          <c:yMode val="edge"/>
          <c:x val="0.15834635245412987"/>
          <c:y val="1.4582695974730542E-2"/>
        </c:manualLayout>
      </c:layout>
      <c:overlay val="0"/>
      <c:spPr>
        <a:noFill/>
        <a:ln>
          <a:noFill/>
        </a:ln>
        <a:effectLst/>
      </c:spPr>
      <c:txPr>
        <a:bodyPr rot="0" spcFirstLastPara="1" vertOverflow="ellipsis" vert="horz" wrap="square" anchor="ctr" anchorCtr="1"/>
        <a:lstStyle/>
        <a:p>
          <a:pPr>
            <a:defRPr sz="1000" b="1" i="0" u="sng"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5.6308345458274615E-2"/>
          <c:y val="0.10373050807368135"/>
          <c:w val="0.92051440743200297"/>
          <c:h val="0.58521523290301769"/>
        </c:manualLayout>
      </c:layout>
      <c:barChart>
        <c:barDir val="col"/>
        <c:grouping val="clustered"/>
        <c:varyColors val="0"/>
        <c:ser>
          <c:idx val="0"/>
          <c:order val="0"/>
          <c:tx>
            <c:strRef>
              <c:f>'n%表（クロス集計）'!$R$601</c:f>
              <c:strCache>
                <c:ptCount val="1"/>
                <c:pt idx="0">
                  <c:v>住宅被害あり</c:v>
                </c:pt>
              </c:strCache>
            </c:strRef>
          </c:tx>
          <c:spPr>
            <a:solidFill>
              <a:schemeClr val="accent1">
                <a:lumMod val="60000"/>
                <a:lumOff val="40000"/>
              </a:schemeClr>
            </a:solidFill>
            <a:ln>
              <a:noFill/>
            </a:ln>
            <a:effectLst/>
            <a:scene3d>
              <a:camera prst="orthographicFront"/>
              <a:lightRig rig="balanced" dir="t">
                <a:rot lat="0" lon="0" rev="8700000"/>
              </a:lightRig>
            </a:scene3d>
            <a:sp3d>
              <a:bevelT w="63500" h="25400"/>
            </a:sp3d>
          </c:spPr>
          <c:invertIfNegative val="0"/>
          <c:dLbls>
            <c:dLbl>
              <c:idx val="1"/>
              <c:layout>
                <c:manualLayout>
                  <c:x val="-7.9699966651525771E-3"/>
                  <c:y val="-2.098765075061837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0E-47BF-A7FE-94A80F36725F}"/>
                </c:ext>
              </c:extLst>
            </c:dLbl>
            <c:dLbl>
              <c:idx val="5"/>
              <c:layout>
                <c:manualLayout>
                  <c:x val="0"/>
                  <c:y val="3.148147612592746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0E-47BF-A7FE-94A80F36725F}"/>
                </c:ext>
              </c:extLst>
            </c:dLbl>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'n%表（クロス集計）'!$P$602:$P$606</c:f>
              <c:strCache>
                <c:ptCount val="5"/>
                <c:pt idx="0">
                  <c:v>全体(n=945)</c:v>
                </c:pt>
                <c:pt idx="1">
                  <c:v>富田林市(n=373)</c:v>
                </c:pt>
                <c:pt idx="2">
                  <c:v>阪南市(n=311)</c:v>
                </c:pt>
                <c:pt idx="3">
                  <c:v>高槻市(n=244)</c:v>
                </c:pt>
                <c:pt idx="4">
                  <c:v>その他・無回答(n=17)</c:v>
                </c:pt>
              </c:strCache>
            </c:strRef>
          </c:cat>
          <c:val>
            <c:numRef>
              <c:f>'n%表（クロス集計）'!$R$602:$R$606</c:f>
              <c:numCache>
                <c:formatCode>0%</c:formatCode>
                <c:ptCount val="5"/>
                <c:pt idx="0">
                  <c:v>0.25079365079365079</c:v>
                </c:pt>
                <c:pt idx="1">
                  <c:v>0.24396782841823056</c:v>
                </c:pt>
                <c:pt idx="2">
                  <c:v>0.24437299035369775</c:v>
                </c:pt>
                <c:pt idx="3">
                  <c:v>0.26229508196721313</c:v>
                </c:pt>
                <c:pt idx="4">
                  <c:v>0.35294117647058826</c:v>
                </c:pt>
              </c:numCache>
            </c:numRef>
          </c:val>
          <c:extLst>
            <c:ext xmlns:c16="http://schemas.microsoft.com/office/drawing/2014/chart" uri="{C3380CC4-5D6E-409C-BE32-E72D297353CC}">
              <c16:uniqueId val="{00000002-FE0E-47BF-A7FE-94A80F36725F}"/>
            </c:ext>
          </c:extLst>
        </c:ser>
        <c:dLbls>
          <c:dLblPos val="outEnd"/>
          <c:showLegendKey val="0"/>
          <c:showVal val="1"/>
          <c:showCatName val="0"/>
          <c:showSerName val="0"/>
          <c:showPercent val="0"/>
          <c:showBubbleSize val="0"/>
        </c:dLbls>
        <c:gapWidth val="100"/>
        <c:axId val="317994840"/>
        <c:axId val="317995232"/>
      </c:barChart>
      <c:catAx>
        <c:axId val="317994840"/>
        <c:scaling>
          <c:orientation val="minMax"/>
        </c:scaling>
        <c:delete val="0"/>
        <c:axPos val="b"/>
        <c:numFmt formatCode="General" sourceLinked="1"/>
        <c:majorTickMark val="in"/>
        <c:minorTickMark val="none"/>
        <c:tickLblPos val="nextTo"/>
        <c:spPr>
          <a:noFill/>
          <a:ln w="6350" cap="flat" cmpd="sng" algn="ctr">
            <a:solidFill>
              <a:schemeClr val="tx1">
                <a:lumMod val="75000"/>
                <a:lumOff val="25000"/>
              </a:schemeClr>
            </a:solidFill>
            <a:round/>
          </a:ln>
          <a:effectLst/>
        </c:spPr>
        <c:txPr>
          <a:bodyPr rot="0" spcFirstLastPara="1" vertOverflow="ellipsis" vert="eaVert"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7995232"/>
        <c:crossesAt val="0"/>
        <c:auto val="1"/>
        <c:lblAlgn val="ctr"/>
        <c:lblOffset val="100"/>
        <c:noMultiLvlLbl val="0"/>
      </c:catAx>
      <c:valAx>
        <c:axId val="317995232"/>
        <c:scaling>
          <c:orientation val="minMax"/>
          <c:max val="0.4"/>
        </c:scaling>
        <c:delete val="0"/>
        <c:axPos val="l"/>
        <c:majorGridlines>
          <c:spPr>
            <a:ln w="6350" cap="flat" cmpd="sng" algn="ctr">
              <a:solidFill>
                <a:schemeClr val="tx1">
                  <a:lumMod val="50000"/>
                  <a:lumOff val="50000"/>
                </a:schemeClr>
              </a:solidFill>
              <a:round/>
            </a:ln>
            <a:effectLst/>
          </c:spPr>
        </c:majorGridlines>
        <c:numFmt formatCode="0%" sourceLinked="1"/>
        <c:majorTickMark val="in"/>
        <c:minorTickMark val="none"/>
        <c:tickLblPos val="nextTo"/>
        <c:spPr>
          <a:noFill/>
          <a:ln w="6350">
            <a:solidFill>
              <a:schemeClr val="tx1">
                <a:lumMod val="75000"/>
                <a:lumOff val="25000"/>
              </a:schemeClr>
            </a:solidFill>
          </a:ln>
          <a:effectLst/>
        </c:spPr>
        <c:txPr>
          <a:bodyPr rot="-6000000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7994840"/>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sz="1050">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sng" strike="noStrike" kern="1200" spc="0" baseline="0">
                <a:solidFill>
                  <a:schemeClr val="tx1"/>
                </a:solidFill>
                <a:latin typeface="Meiryo UI" panose="020B0604030504040204" pitchFamily="50" charset="-128"/>
                <a:ea typeface="Meiryo UI" panose="020B0604030504040204" pitchFamily="50" charset="-128"/>
                <a:cs typeface="+mn-cs"/>
              </a:defRPr>
            </a:pPr>
            <a:r>
              <a:rPr lang="ja-JP" altLang="en-US" sz="1050" b="1" u="sng"/>
              <a:t>大阪北部地震による住宅被害箇所　</a:t>
            </a:r>
            <a:r>
              <a:rPr lang="en-US" sz="1050" b="1" u="sng"/>
              <a:t>【</a:t>
            </a:r>
            <a:r>
              <a:rPr lang="ja-JP" altLang="en-US" sz="1050" b="1" u="sng"/>
              <a:t>築年数</a:t>
            </a:r>
            <a:r>
              <a:rPr lang="ja-JP" sz="1050" b="1" u="sng"/>
              <a:t>別</a:t>
            </a:r>
            <a:r>
              <a:rPr lang="en-US" sz="1050" b="1" u="sng"/>
              <a:t>】</a:t>
            </a:r>
            <a:endParaRPr lang="ja-JP" sz="1050" b="1" u="sng"/>
          </a:p>
        </c:rich>
      </c:tx>
      <c:layout>
        <c:manualLayout>
          <c:xMode val="edge"/>
          <c:yMode val="edge"/>
          <c:x val="0.36593779547767319"/>
          <c:y val="3.6700498352734194E-2"/>
        </c:manualLayout>
      </c:layout>
      <c:overlay val="0"/>
      <c:spPr>
        <a:noFill/>
        <a:ln>
          <a:noFill/>
        </a:ln>
        <a:effectLst/>
      </c:spPr>
      <c:txPr>
        <a:bodyPr rot="0" spcFirstLastPara="1" vertOverflow="ellipsis" vert="horz" wrap="square" anchor="ctr" anchorCtr="1"/>
        <a:lstStyle/>
        <a:p>
          <a:pPr>
            <a:defRPr sz="1050" b="1" i="0" u="sng"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6.3106735752811324E-2"/>
          <c:y val="9.6588432682566949E-2"/>
          <c:w val="0.92051440743200297"/>
          <c:h val="0.43723534810390507"/>
        </c:manualLayout>
      </c:layout>
      <c:barChart>
        <c:barDir val="col"/>
        <c:grouping val="clustered"/>
        <c:varyColors val="0"/>
        <c:ser>
          <c:idx val="0"/>
          <c:order val="0"/>
          <c:tx>
            <c:strRef>
              <c:f>'n%表（クロス集計）'!$C$564</c:f>
              <c:strCache>
                <c:ptCount val="1"/>
                <c:pt idx="0">
                  <c:v>全体(n=60)</c:v>
                </c:pt>
              </c:strCache>
            </c:strRef>
          </c:tx>
          <c:spPr>
            <a:solidFill>
              <a:schemeClr val="accent1">
                <a:lumMod val="60000"/>
                <a:lumOff val="40000"/>
              </a:schemeClr>
            </a:solidFill>
            <a:ln>
              <a:noFill/>
            </a:ln>
            <a:effectLst/>
            <a:scene3d>
              <a:camera prst="orthographicFront"/>
              <a:lightRig rig="balanced" dir="t">
                <a:rot lat="0" lon="0" rev="8700000"/>
              </a:lightRig>
            </a:scene3d>
            <a:sp3d>
              <a:bevelT w="63500" h="25400"/>
            </a:sp3d>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8DD2-4321-958F-924F91B97D63}"/>
                </c:ext>
              </c:extLst>
            </c:dLbl>
            <c:dLbl>
              <c:idx val="3"/>
              <c:layout>
                <c:manualLayout>
                  <c:x val="-6.193078235401773E-3"/>
                  <c:y val="-2.81573612192211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D2-4321-958F-924F91B97D6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'n%表（クロス集計）'!$E$558:$K$558</c:f>
              <c:strCache>
                <c:ptCount val="7"/>
                <c:pt idx="0">
                  <c:v>家が傾いた</c:v>
                </c:pt>
                <c:pt idx="1">
                  <c:v>外壁・基礎に被害があった</c:v>
                </c:pt>
                <c:pt idx="2">
                  <c:v>屋根に大きな被害があった
(屋根の形状が変わった、
下地にダメージがあったなど)</c:v>
                </c:pt>
                <c:pt idx="3">
                  <c:v>屋根に軽微な被害があった
(瓦やスレートのずれや一部飛散など)</c:v>
                </c:pt>
                <c:pt idx="4">
                  <c:v>内壁・内装に被害があった</c:v>
                </c:pt>
                <c:pt idx="5">
                  <c:v>建具・ガラス窓・ベランダ等に
被害があった</c:v>
                </c:pt>
                <c:pt idx="6">
                  <c:v>その他</c:v>
                </c:pt>
              </c:strCache>
            </c:strRef>
          </c:cat>
          <c:val>
            <c:numRef>
              <c:f>'n%表（クロス集計）'!$E$564:$K$564</c:f>
              <c:numCache>
                <c:formatCode>0%</c:formatCode>
                <c:ptCount val="7"/>
                <c:pt idx="0">
                  <c:v>1.6666666666666666E-2</c:v>
                </c:pt>
                <c:pt idx="1">
                  <c:v>0.46666666666666667</c:v>
                </c:pt>
                <c:pt idx="2">
                  <c:v>0</c:v>
                </c:pt>
                <c:pt idx="3">
                  <c:v>0.23333333333333334</c:v>
                </c:pt>
                <c:pt idx="4">
                  <c:v>0.35</c:v>
                </c:pt>
                <c:pt idx="5">
                  <c:v>0.1</c:v>
                </c:pt>
                <c:pt idx="6">
                  <c:v>8.3333333333333329E-2</c:v>
                </c:pt>
              </c:numCache>
            </c:numRef>
          </c:val>
          <c:extLst>
            <c:ext xmlns:c16="http://schemas.microsoft.com/office/drawing/2014/chart" uri="{C3380CC4-5D6E-409C-BE32-E72D297353CC}">
              <c16:uniqueId val="{00000002-8DD2-4321-958F-924F91B97D63}"/>
            </c:ext>
          </c:extLst>
        </c:ser>
        <c:ser>
          <c:idx val="1"/>
          <c:order val="1"/>
          <c:tx>
            <c:strRef>
              <c:f>'n%表（クロス集計）'!$C$565</c:f>
              <c:strCache>
                <c:ptCount val="1"/>
                <c:pt idx="0">
                  <c:v>1～10年以内(n=5)</c:v>
                </c:pt>
              </c:strCache>
            </c:strRef>
          </c:tx>
          <c:spPr>
            <a:solidFill>
              <a:schemeClr val="accent2">
                <a:lumMod val="60000"/>
                <a:lumOff val="40000"/>
              </a:schemeClr>
            </a:solidFill>
            <a:ln>
              <a:noFill/>
            </a:ln>
            <a:effectLst/>
            <a:scene3d>
              <a:camera prst="orthographicFront"/>
              <a:lightRig rig="balanced" dir="t">
                <a:rot lat="0" lon="0" rev="8700000"/>
              </a:lightRig>
            </a:scene3d>
            <a:sp3d>
              <a:bevelT w="63500" h="25400"/>
            </a:sp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8DD2-4321-958F-924F91B97D63}"/>
                </c:ext>
              </c:extLst>
            </c:dLbl>
            <c:dLbl>
              <c:idx val="2"/>
              <c:delete val="1"/>
              <c:extLst>
                <c:ext xmlns:c15="http://schemas.microsoft.com/office/drawing/2012/chart" uri="{CE6537A1-D6FC-4f65-9D91-7224C49458BB}"/>
                <c:ext xmlns:c16="http://schemas.microsoft.com/office/drawing/2014/chart" uri="{C3380CC4-5D6E-409C-BE32-E72D297353CC}">
                  <c16:uniqueId val="{00000004-8DD2-4321-958F-924F91B97D6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'n%表（クロス集計）'!$E$558:$K$558</c:f>
              <c:strCache>
                <c:ptCount val="7"/>
                <c:pt idx="0">
                  <c:v>家が傾いた</c:v>
                </c:pt>
                <c:pt idx="1">
                  <c:v>外壁・基礎に被害があった</c:v>
                </c:pt>
                <c:pt idx="2">
                  <c:v>屋根に大きな被害があった
(屋根の形状が変わった、
下地にダメージがあったなど)</c:v>
                </c:pt>
                <c:pt idx="3">
                  <c:v>屋根に軽微な被害があった
(瓦やスレートのずれや一部飛散など)</c:v>
                </c:pt>
                <c:pt idx="4">
                  <c:v>内壁・内装に被害があった</c:v>
                </c:pt>
                <c:pt idx="5">
                  <c:v>建具・ガラス窓・ベランダ等に
被害があった</c:v>
                </c:pt>
                <c:pt idx="6">
                  <c:v>その他</c:v>
                </c:pt>
              </c:strCache>
            </c:strRef>
          </c:cat>
          <c:val>
            <c:numRef>
              <c:f>'n%表（クロス集計）'!$E$565:$K$565</c:f>
              <c:numCache>
                <c:formatCode>0%</c:formatCode>
                <c:ptCount val="7"/>
                <c:pt idx="0">
                  <c:v>0</c:v>
                </c:pt>
                <c:pt idx="1">
                  <c:v>0.6</c:v>
                </c:pt>
                <c:pt idx="2">
                  <c:v>0</c:v>
                </c:pt>
                <c:pt idx="3">
                  <c:v>0</c:v>
                </c:pt>
                <c:pt idx="4">
                  <c:v>0.8</c:v>
                </c:pt>
                <c:pt idx="5">
                  <c:v>0</c:v>
                </c:pt>
                <c:pt idx="6">
                  <c:v>0</c:v>
                </c:pt>
              </c:numCache>
            </c:numRef>
          </c:val>
          <c:extLst>
            <c:ext xmlns:c16="http://schemas.microsoft.com/office/drawing/2014/chart" uri="{C3380CC4-5D6E-409C-BE32-E72D297353CC}">
              <c16:uniqueId val="{00000005-8DD2-4321-958F-924F91B97D63}"/>
            </c:ext>
          </c:extLst>
        </c:ser>
        <c:ser>
          <c:idx val="2"/>
          <c:order val="2"/>
          <c:tx>
            <c:strRef>
              <c:f>'n%表（クロス集計）'!$C$566</c:f>
              <c:strCache>
                <c:ptCount val="1"/>
                <c:pt idx="0">
                  <c:v>11年～20年(n=9)</c:v>
                </c:pt>
              </c:strCache>
            </c:strRef>
          </c:tx>
          <c:spPr>
            <a:solidFill>
              <a:schemeClr val="accent6">
                <a:lumMod val="60000"/>
                <a:lumOff val="40000"/>
              </a:schemeClr>
            </a:solidFill>
            <a:ln>
              <a:noFill/>
            </a:ln>
            <a:effectLst/>
            <a:scene3d>
              <a:camera prst="orthographicFront"/>
              <a:lightRig rig="balanced" dir="t">
                <a:rot lat="0" lon="0" rev="8700000"/>
              </a:lightRig>
            </a:scene3d>
            <a:sp3d>
              <a:bevelT w="63500" h="25400"/>
            </a:sp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8DD2-4321-958F-924F91B97D63}"/>
                </c:ext>
              </c:extLst>
            </c:dLbl>
            <c:dLbl>
              <c:idx val="2"/>
              <c:layout>
                <c:manualLayout>
                  <c:x val="2.1675773823906404E-2"/>
                  <c:y val="-8.6035387615036264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D2-4321-958F-924F91B97D6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'n%表（クロス集計）'!$E$558:$K$558</c:f>
              <c:strCache>
                <c:ptCount val="7"/>
                <c:pt idx="0">
                  <c:v>家が傾いた</c:v>
                </c:pt>
                <c:pt idx="1">
                  <c:v>外壁・基礎に被害があった</c:v>
                </c:pt>
                <c:pt idx="2">
                  <c:v>屋根に大きな被害があった
(屋根の形状が変わった、
下地にダメージがあったなど)</c:v>
                </c:pt>
                <c:pt idx="3">
                  <c:v>屋根に軽微な被害があった
(瓦やスレートのずれや一部飛散など)</c:v>
                </c:pt>
                <c:pt idx="4">
                  <c:v>内壁・内装に被害があった</c:v>
                </c:pt>
                <c:pt idx="5">
                  <c:v>建具・ガラス窓・ベランダ等に
被害があった</c:v>
                </c:pt>
                <c:pt idx="6">
                  <c:v>その他</c:v>
                </c:pt>
              </c:strCache>
            </c:strRef>
          </c:cat>
          <c:val>
            <c:numRef>
              <c:f>'n%表（クロス集計）'!$E$566:$K$566</c:f>
              <c:numCache>
                <c:formatCode>0%</c:formatCode>
                <c:ptCount val="7"/>
                <c:pt idx="0">
                  <c:v>0</c:v>
                </c:pt>
                <c:pt idx="1">
                  <c:v>0.33333333333333331</c:v>
                </c:pt>
                <c:pt idx="2">
                  <c:v>0</c:v>
                </c:pt>
                <c:pt idx="3">
                  <c:v>0.22222222222222221</c:v>
                </c:pt>
                <c:pt idx="4">
                  <c:v>0.22222222222222221</c:v>
                </c:pt>
                <c:pt idx="5">
                  <c:v>0.22222222222222221</c:v>
                </c:pt>
                <c:pt idx="6">
                  <c:v>0.33333333333333331</c:v>
                </c:pt>
              </c:numCache>
            </c:numRef>
          </c:val>
          <c:extLst>
            <c:ext xmlns:c16="http://schemas.microsoft.com/office/drawing/2014/chart" uri="{C3380CC4-5D6E-409C-BE32-E72D297353CC}">
              <c16:uniqueId val="{00000008-8DD2-4321-958F-924F91B97D63}"/>
            </c:ext>
          </c:extLst>
        </c:ser>
        <c:ser>
          <c:idx val="3"/>
          <c:order val="3"/>
          <c:tx>
            <c:strRef>
              <c:f>'n%表（クロス集計）'!$C$567</c:f>
              <c:strCache>
                <c:ptCount val="1"/>
                <c:pt idx="0">
                  <c:v>21年～30年(n=16)</c:v>
                </c:pt>
              </c:strCache>
            </c:strRef>
          </c:tx>
          <c:spPr>
            <a:solidFill>
              <a:schemeClr val="accent5"/>
            </a:solidFill>
            <a:ln>
              <a:noFill/>
            </a:ln>
            <a:effectLst/>
            <a:scene3d>
              <a:camera prst="orthographicFront"/>
              <a:lightRig rig="threePt" dir="t"/>
            </a:scene3d>
            <a:sp3d>
              <a:bevelT w="63500" h="25400"/>
            </a:sp3d>
          </c:spPr>
          <c:invertIfNegative val="0"/>
          <c:dLbls>
            <c:dLbl>
              <c:idx val="0"/>
              <c:layout>
                <c:manualLayout>
                  <c:x val="-6.1930782354018441E-3"/>
                  <c:y val="7.039340304805196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DD2-4321-958F-924F91B97D63}"/>
                </c:ext>
              </c:extLst>
            </c:dLbl>
            <c:dLbl>
              <c:idx val="2"/>
              <c:delete val="1"/>
              <c:extLst>
                <c:ext xmlns:c15="http://schemas.microsoft.com/office/drawing/2012/chart" uri="{CE6537A1-D6FC-4f65-9D91-7224C49458BB}"/>
                <c:ext xmlns:c16="http://schemas.microsoft.com/office/drawing/2014/chart" uri="{C3380CC4-5D6E-409C-BE32-E72D297353CC}">
                  <c16:uniqueId val="{0000000A-8DD2-4321-958F-924F91B97D63}"/>
                </c:ext>
              </c:extLst>
            </c:dLbl>
            <c:dLbl>
              <c:idx val="3"/>
              <c:layout>
                <c:manualLayout>
                  <c:x val="-1.5482695588504574E-3"/>
                  <c:y val="-1.642512737787899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DD2-4321-958F-924F91B97D6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'n%表（クロス集計）'!$E$558:$K$558</c:f>
              <c:strCache>
                <c:ptCount val="7"/>
                <c:pt idx="0">
                  <c:v>家が傾いた</c:v>
                </c:pt>
                <c:pt idx="1">
                  <c:v>外壁・基礎に被害があった</c:v>
                </c:pt>
                <c:pt idx="2">
                  <c:v>屋根に大きな被害があった
(屋根の形状が変わった、
下地にダメージがあったなど)</c:v>
                </c:pt>
                <c:pt idx="3">
                  <c:v>屋根に軽微な被害があった
(瓦やスレートのずれや一部飛散など)</c:v>
                </c:pt>
                <c:pt idx="4">
                  <c:v>内壁・内装に被害があった</c:v>
                </c:pt>
                <c:pt idx="5">
                  <c:v>建具・ガラス窓・ベランダ等に
被害があった</c:v>
                </c:pt>
                <c:pt idx="6">
                  <c:v>その他</c:v>
                </c:pt>
              </c:strCache>
            </c:strRef>
          </c:cat>
          <c:val>
            <c:numRef>
              <c:f>'n%表（クロス集計）'!$E$567:$K$567</c:f>
              <c:numCache>
                <c:formatCode>0%</c:formatCode>
                <c:ptCount val="7"/>
                <c:pt idx="0">
                  <c:v>0</c:v>
                </c:pt>
                <c:pt idx="1">
                  <c:v>0.5</c:v>
                </c:pt>
                <c:pt idx="2">
                  <c:v>0</c:v>
                </c:pt>
                <c:pt idx="3">
                  <c:v>0.25</c:v>
                </c:pt>
                <c:pt idx="4">
                  <c:v>0.4375</c:v>
                </c:pt>
                <c:pt idx="5">
                  <c:v>6.25E-2</c:v>
                </c:pt>
                <c:pt idx="6">
                  <c:v>0</c:v>
                </c:pt>
              </c:numCache>
            </c:numRef>
          </c:val>
          <c:extLst>
            <c:ext xmlns:c16="http://schemas.microsoft.com/office/drawing/2014/chart" uri="{C3380CC4-5D6E-409C-BE32-E72D297353CC}">
              <c16:uniqueId val="{0000000C-8DD2-4321-958F-924F91B97D63}"/>
            </c:ext>
          </c:extLst>
        </c:ser>
        <c:ser>
          <c:idx val="4"/>
          <c:order val="4"/>
          <c:tx>
            <c:strRef>
              <c:f>'n%表（クロス集計）'!$C$568</c:f>
              <c:strCache>
                <c:ptCount val="1"/>
                <c:pt idx="0">
                  <c:v>31年～40年(n=15)</c:v>
                </c:pt>
              </c:strCache>
            </c:strRef>
          </c:tx>
          <c:spPr>
            <a:solidFill>
              <a:schemeClr val="accent4">
                <a:lumMod val="60000"/>
                <a:lumOff val="40000"/>
              </a:schemeClr>
            </a:solidFill>
            <a:ln>
              <a:noFill/>
            </a:ln>
            <a:effectLst/>
            <a:scene3d>
              <a:camera prst="orthographicFront"/>
              <a:lightRig rig="threePt" dir="t"/>
            </a:scene3d>
            <a:sp3d>
              <a:bevelT w="63500" h="25400"/>
            </a:sp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D-8DD2-4321-958F-924F91B97D63}"/>
                </c:ext>
              </c:extLst>
            </c:dLbl>
            <c:dLbl>
              <c:idx val="2"/>
              <c:delete val="1"/>
              <c:extLst>
                <c:ext xmlns:c15="http://schemas.microsoft.com/office/drawing/2012/chart" uri="{CE6537A1-D6FC-4f65-9D91-7224C49458BB}"/>
                <c:ext xmlns:c16="http://schemas.microsoft.com/office/drawing/2014/chart" uri="{C3380CC4-5D6E-409C-BE32-E72D297353CC}">
                  <c16:uniqueId val="{0000000E-8DD2-4321-958F-924F91B97D63}"/>
                </c:ext>
              </c:extLst>
            </c:dLbl>
            <c:dLbl>
              <c:idx val="5"/>
              <c:layout>
                <c:manualLayout>
                  <c:x val="-1.1353845604310072E-16"/>
                  <c:y val="-2.111802091441593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DD2-4321-958F-924F91B97D6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'n%表（クロス集計）'!$E$558:$K$558</c:f>
              <c:strCache>
                <c:ptCount val="7"/>
                <c:pt idx="0">
                  <c:v>家が傾いた</c:v>
                </c:pt>
                <c:pt idx="1">
                  <c:v>外壁・基礎に被害があった</c:v>
                </c:pt>
                <c:pt idx="2">
                  <c:v>屋根に大きな被害があった
(屋根の形状が変わった、
下地にダメージがあったなど)</c:v>
                </c:pt>
                <c:pt idx="3">
                  <c:v>屋根に軽微な被害があった
(瓦やスレートのずれや一部飛散など)</c:v>
                </c:pt>
                <c:pt idx="4">
                  <c:v>内壁・内装に被害があった</c:v>
                </c:pt>
                <c:pt idx="5">
                  <c:v>建具・ガラス窓・ベランダ等に
被害があった</c:v>
                </c:pt>
                <c:pt idx="6">
                  <c:v>その他</c:v>
                </c:pt>
              </c:strCache>
            </c:strRef>
          </c:cat>
          <c:val>
            <c:numRef>
              <c:f>'n%表（クロス集計）'!$E$568:$K$568</c:f>
              <c:numCache>
                <c:formatCode>0%</c:formatCode>
                <c:ptCount val="7"/>
                <c:pt idx="0">
                  <c:v>0</c:v>
                </c:pt>
                <c:pt idx="1">
                  <c:v>0.6</c:v>
                </c:pt>
                <c:pt idx="2">
                  <c:v>0</c:v>
                </c:pt>
                <c:pt idx="3">
                  <c:v>0.13333333333333333</c:v>
                </c:pt>
                <c:pt idx="4">
                  <c:v>0.26666666666666666</c:v>
                </c:pt>
                <c:pt idx="5">
                  <c:v>6.6666666666666666E-2</c:v>
                </c:pt>
                <c:pt idx="6">
                  <c:v>6.6666666666666666E-2</c:v>
                </c:pt>
              </c:numCache>
            </c:numRef>
          </c:val>
          <c:extLst>
            <c:ext xmlns:c16="http://schemas.microsoft.com/office/drawing/2014/chart" uri="{C3380CC4-5D6E-409C-BE32-E72D297353CC}">
              <c16:uniqueId val="{00000010-8DD2-4321-958F-924F91B97D63}"/>
            </c:ext>
          </c:extLst>
        </c:ser>
        <c:ser>
          <c:idx val="5"/>
          <c:order val="5"/>
          <c:tx>
            <c:strRef>
              <c:f>'n%表（クロス集計）'!$C$569</c:f>
              <c:strCache>
                <c:ptCount val="1"/>
                <c:pt idx="0">
                  <c:v>41年以上(n=15)</c:v>
                </c:pt>
              </c:strCache>
            </c:strRef>
          </c:tx>
          <c:spPr>
            <a:solidFill>
              <a:srgbClr val="9966FF"/>
            </a:solidFill>
            <a:ln>
              <a:noFill/>
            </a:ln>
            <a:effectLst/>
            <a:scene3d>
              <a:camera prst="orthographicFront"/>
              <a:lightRig rig="threePt" dir="t"/>
            </a:scene3d>
            <a:sp3d>
              <a:bevelT w="63500" h="25400"/>
            </a:sp3d>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11-8DD2-4321-958F-924F91B97D63}"/>
                </c:ext>
              </c:extLst>
            </c:dLbl>
            <c:dLbl>
              <c:idx val="4"/>
              <c:layout>
                <c:manualLayout>
                  <c:x val="1.857923470620549E-2"/>
                  <c:y val="-1.64251273778790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DD2-4321-958F-924F91B97D63}"/>
                </c:ext>
              </c:extLst>
            </c:dLbl>
            <c:dLbl>
              <c:idx val="5"/>
              <c:layout>
                <c:manualLayout>
                  <c:x val="1.0837886911953202E-2"/>
                  <c:y val="-1.877157414614750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DD2-4321-958F-924F91B97D63}"/>
                </c:ext>
              </c:extLst>
            </c:dLbl>
            <c:dLbl>
              <c:idx val="6"/>
              <c:layout>
                <c:manualLayout>
                  <c:x val="1.8579234706205601E-2"/>
                  <c:y val="-2.111802091441593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DD2-4321-958F-924F91B97D6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'n%表（クロス集計）'!$E$558:$K$558</c:f>
              <c:strCache>
                <c:ptCount val="7"/>
                <c:pt idx="0">
                  <c:v>家が傾いた</c:v>
                </c:pt>
                <c:pt idx="1">
                  <c:v>外壁・基礎に被害があった</c:v>
                </c:pt>
                <c:pt idx="2">
                  <c:v>屋根に大きな被害があった
(屋根の形状が変わった、
下地にダメージがあったなど)</c:v>
                </c:pt>
                <c:pt idx="3">
                  <c:v>屋根に軽微な被害があった
(瓦やスレートのずれや一部飛散など)</c:v>
                </c:pt>
                <c:pt idx="4">
                  <c:v>内壁・内装に被害があった</c:v>
                </c:pt>
                <c:pt idx="5">
                  <c:v>建具・ガラス窓・ベランダ等に
被害があった</c:v>
                </c:pt>
                <c:pt idx="6">
                  <c:v>その他</c:v>
                </c:pt>
              </c:strCache>
            </c:strRef>
          </c:cat>
          <c:val>
            <c:numRef>
              <c:f>'n%表（クロス集計）'!$E$569:$K$569</c:f>
              <c:numCache>
                <c:formatCode>0%</c:formatCode>
                <c:ptCount val="7"/>
                <c:pt idx="0">
                  <c:v>6.6666666666666666E-2</c:v>
                </c:pt>
                <c:pt idx="1">
                  <c:v>0.26666666666666666</c:v>
                </c:pt>
                <c:pt idx="2">
                  <c:v>0</c:v>
                </c:pt>
                <c:pt idx="3">
                  <c:v>0.4</c:v>
                </c:pt>
                <c:pt idx="4">
                  <c:v>0.26666666666666666</c:v>
                </c:pt>
                <c:pt idx="5">
                  <c:v>0.13333333333333333</c:v>
                </c:pt>
                <c:pt idx="6">
                  <c:v>6.6666666666666666E-2</c:v>
                </c:pt>
              </c:numCache>
            </c:numRef>
          </c:val>
          <c:extLst>
            <c:ext xmlns:c16="http://schemas.microsoft.com/office/drawing/2014/chart" uri="{C3380CC4-5D6E-409C-BE32-E72D297353CC}">
              <c16:uniqueId val="{00000015-8DD2-4321-958F-924F91B97D63}"/>
            </c:ext>
          </c:extLst>
        </c:ser>
        <c:dLbls>
          <c:dLblPos val="outEnd"/>
          <c:showLegendKey val="0"/>
          <c:showVal val="1"/>
          <c:showCatName val="0"/>
          <c:showSerName val="0"/>
          <c:showPercent val="0"/>
          <c:showBubbleSize val="0"/>
        </c:dLbls>
        <c:gapWidth val="200"/>
        <c:axId val="607220960"/>
        <c:axId val="607224488"/>
        <c:extLst>
          <c:ext xmlns:c15="http://schemas.microsoft.com/office/drawing/2012/chart" uri="{02D57815-91ED-43cb-92C2-25804820EDAC}">
            <c15:filteredBarSeries>
              <c15:ser>
                <c:idx val="6"/>
                <c:order val="6"/>
                <c:tx>
                  <c:strRef>
                    <c:extLst>
                      <c:ext uri="{02D57815-91ED-43cb-92C2-25804820EDAC}">
                        <c15:formulaRef>
                          <c15:sqref>'n%表（クロス集計）'!$C$570</c15:sqref>
                        </c15:formulaRef>
                      </c:ext>
                    </c:extLst>
                    <c:strCache>
                      <c:ptCount val="1"/>
                      <c:pt idx="0">
                        <c:v>わからない・無回答(n=1)</c:v>
                      </c:pt>
                    </c:strCache>
                  </c:strRef>
                </c:tx>
                <c:spPr>
                  <a:solidFill>
                    <a:schemeClr val="accent1">
                      <a:lumMod val="60000"/>
                    </a:schemeClr>
                  </a:solidFill>
                  <a:ln>
                    <a:noFill/>
                  </a:ln>
                  <a:effectLst/>
                  <a:scene3d>
                    <a:camera prst="orthographicFront"/>
                    <a:lightRig rig="threePt" dir="t"/>
                  </a:scene3d>
                  <a:sp3d>
                    <a:bevelT w="63500" h="25400"/>
                  </a:sp3d>
                </c:spPr>
                <c:invertIfNegative val="0"/>
                <c:dLbls>
                  <c:dLbl>
                    <c:idx val="0"/>
                    <c:layout>
                      <c:manualLayout>
                        <c:x val="1.0837886911953202E-2"/>
                        <c:y val="-8.6035387615036264E-17"/>
                      </c:manualLayout>
                    </c:layout>
                    <c:dLblPos val="outEnd"/>
                    <c:showLegendKey val="0"/>
                    <c:showVal val="1"/>
                    <c:showCatName val="0"/>
                    <c:showSerName val="0"/>
                    <c:showPercent val="0"/>
                    <c:showBubbleSize val="0"/>
                    <c:extLst>
                      <c:ext uri="{CE6537A1-D6FC-4f65-9D91-7224C49458BB}"/>
                      <c:ext xmlns:c16="http://schemas.microsoft.com/office/drawing/2014/chart" uri="{C3380CC4-5D6E-409C-BE32-E72D297353CC}">
                        <c16:uniqueId val="{00000016-8DD2-4321-958F-924F91B97D63}"/>
                      </c:ext>
                    </c:extLst>
                  </c:dLbl>
                  <c:dLbl>
                    <c:idx val="2"/>
                    <c:delete val="1"/>
                    <c:extLst>
                      <c:ext uri="{CE6537A1-D6FC-4f65-9D91-7224C49458BB}"/>
                      <c:ext xmlns:c16="http://schemas.microsoft.com/office/drawing/2014/chart" uri="{C3380CC4-5D6E-409C-BE32-E72D297353CC}">
                        <c16:uniqueId val="{00000017-8DD2-4321-958F-924F91B97D6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'n%表（クロス集計）'!$E$558:$K$558</c15:sqref>
                        </c15:formulaRef>
                      </c:ext>
                    </c:extLst>
                    <c:strCache>
                      <c:ptCount val="7"/>
                      <c:pt idx="0">
                        <c:v>家が傾いた</c:v>
                      </c:pt>
                      <c:pt idx="1">
                        <c:v>外壁・基礎に被害があった</c:v>
                      </c:pt>
                      <c:pt idx="2">
                        <c:v>屋根に大きな被害があった
(屋根の形状が変わった、
下地にダメージがあったなど)</c:v>
                      </c:pt>
                      <c:pt idx="3">
                        <c:v>屋根に軽微な被害があった
(瓦やスレートのずれや一部飛散など)</c:v>
                      </c:pt>
                      <c:pt idx="4">
                        <c:v>内壁・内装に被害があった</c:v>
                      </c:pt>
                      <c:pt idx="5">
                        <c:v>建具・ガラス窓・ベランダ等に
被害があった</c:v>
                      </c:pt>
                      <c:pt idx="6">
                        <c:v>その他</c:v>
                      </c:pt>
                    </c:strCache>
                  </c:strRef>
                </c:cat>
                <c:val>
                  <c:numRef>
                    <c:extLst>
                      <c:ext uri="{02D57815-91ED-43cb-92C2-25804820EDAC}">
                        <c15:formulaRef>
                          <c15:sqref>'n%表（クロス集計）'!$E$570:$K$570</c15:sqref>
                        </c15:formulaRef>
                      </c:ext>
                    </c:extLst>
                    <c:numCache>
                      <c:formatCode>0%</c:formatCode>
                      <c:ptCount val="7"/>
                      <c:pt idx="0">
                        <c:v>0</c:v>
                      </c:pt>
                      <c:pt idx="1">
                        <c:v>1</c:v>
                      </c:pt>
                      <c:pt idx="2">
                        <c:v>0</c:v>
                      </c:pt>
                      <c:pt idx="3">
                        <c:v>0</c:v>
                      </c:pt>
                      <c:pt idx="4">
                        <c:v>0</c:v>
                      </c:pt>
                      <c:pt idx="5">
                        <c:v>0</c:v>
                      </c:pt>
                      <c:pt idx="6">
                        <c:v>0</c:v>
                      </c:pt>
                    </c:numCache>
                  </c:numRef>
                </c:val>
                <c:extLst>
                  <c:ext xmlns:c16="http://schemas.microsoft.com/office/drawing/2014/chart" uri="{C3380CC4-5D6E-409C-BE32-E72D297353CC}">
                    <c16:uniqueId val="{00000018-8DD2-4321-958F-924F91B97D63}"/>
                  </c:ext>
                </c:extLst>
              </c15:ser>
            </c15:filteredBarSeries>
          </c:ext>
        </c:extLst>
      </c:barChart>
      <c:catAx>
        <c:axId val="607220960"/>
        <c:scaling>
          <c:orientation val="minMax"/>
        </c:scaling>
        <c:delete val="0"/>
        <c:axPos val="b"/>
        <c:numFmt formatCode="General" sourceLinked="1"/>
        <c:majorTickMark val="in"/>
        <c:minorTickMark val="none"/>
        <c:tickLblPos val="nextTo"/>
        <c:spPr>
          <a:noFill/>
          <a:ln w="6350" cap="flat" cmpd="sng" algn="ctr">
            <a:solidFill>
              <a:schemeClr val="tx1">
                <a:lumMod val="75000"/>
                <a:lumOff val="25000"/>
              </a:schemeClr>
            </a:solidFill>
            <a:round/>
          </a:ln>
          <a:effectLst/>
        </c:spPr>
        <c:txPr>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607224488"/>
        <c:crossesAt val="0"/>
        <c:auto val="1"/>
        <c:lblAlgn val="ctr"/>
        <c:lblOffset val="100"/>
        <c:noMultiLvlLbl val="0"/>
      </c:catAx>
      <c:valAx>
        <c:axId val="607224488"/>
        <c:scaling>
          <c:orientation val="minMax"/>
          <c:max val="1"/>
        </c:scaling>
        <c:delete val="0"/>
        <c:axPos val="l"/>
        <c:majorGridlines>
          <c:spPr>
            <a:ln w="6350" cap="flat" cmpd="sng" algn="ctr">
              <a:solidFill>
                <a:schemeClr val="tx1">
                  <a:lumMod val="50000"/>
                  <a:lumOff val="50000"/>
                </a:schemeClr>
              </a:solidFill>
              <a:round/>
            </a:ln>
            <a:effectLst/>
          </c:spPr>
        </c:majorGridlines>
        <c:numFmt formatCode="0%" sourceLinked="1"/>
        <c:majorTickMark val="in"/>
        <c:minorTickMark val="none"/>
        <c:tickLblPos val="nextTo"/>
        <c:spPr>
          <a:noFill/>
          <a:ln w="6350">
            <a:solidFill>
              <a:schemeClr val="tx1">
                <a:lumMod val="75000"/>
                <a:lumOff val="2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607220960"/>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sz="1000">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ja-JP" altLang="en-US"/>
              <a:t>台風</a:t>
            </a:r>
            <a:r>
              <a:rPr lang="en-US" altLang="ja-JP"/>
              <a:t>21</a:t>
            </a:r>
            <a:r>
              <a:rPr lang="ja-JP" altLang="en-US"/>
              <a:t>号による住宅被害箇所　</a:t>
            </a:r>
            <a:r>
              <a:rPr lang="en-US" altLang="ja-JP"/>
              <a:t>【</a:t>
            </a:r>
            <a:r>
              <a:rPr lang="ja-JP" altLang="en-US"/>
              <a:t>築年数別</a:t>
            </a:r>
            <a:r>
              <a:rPr lang="en-US" altLang="ja-JP"/>
              <a:t>】</a:t>
            </a:r>
          </a:p>
        </c:rich>
      </c:tx>
      <c:layout>
        <c:manualLayout>
          <c:xMode val="edge"/>
          <c:yMode val="edge"/>
          <c:x val="0.31268395780658043"/>
          <c:y val="3.1751427612885315E-4"/>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2262397138141757E-2"/>
          <c:y val="0.1017049351895349"/>
          <c:w val="0.83581236567951955"/>
          <c:h val="0.41505291756286433"/>
        </c:manualLayout>
      </c:layout>
      <c:barChart>
        <c:barDir val="col"/>
        <c:grouping val="clustered"/>
        <c:varyColors val="0"/>
        <c:ser>
          <c:idx val="0"/>
          <c:order val="0"/>
          <c:tx>
            <c:strRef>
              <c:f>'n%表（クロス集計）'!$C$607</c:f>
              <c:strCache>
                <c:ptCount val="1"/>
                <c:pt idx="0">
                  <c:v>全体(n=237)</c:v>
                </c:pt>
              </c:strCache>
            </c:strRef>
          </c:tx>
          <c:spPr>
            <a:gradFill rotWithShape="1">
              <a:gsLst>
                <a:gs pos="0">
                  <a:schemeClr val="accent5">
                    <a:shade val="58000"/>
                    <a:satMod val="103000"/>
                    <a:lumMod val="102000"/>
                    <a:tint val="94000"/>
                  </a:schemeClr>
                </a:gs>
                <a:gs pos="50000">
                  <a:schemeClr val="accent5">
                    <a:shade val="58000"/>
                    <a:satMod val="110000"/>
                    <a:lumMod val="100000"/>
                    <a:shade val="100000"/>
                  </a:schemeClr>
                </a:gs>
                <a:gs pos="100000">
                  <a:schemeClr val="accent5">
                    <a:shade val="58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25-B74A-4712-91CF-491877D4184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'n%表（クロス集計）'!$E$601:$K$601</c:f>
              <c:strCache>
                <c:ptCount val="7"/>
                <c:pt idx="0">
                  <c:v>家が傾いた</c:v>
                </c:pt>
                <c:pt idx="1">
                  <c:v>外壁・基礎に被害があった</c:v>
                </c:pt>
                <c:pt idx="2">
                  <c:v>屋根に大きな被害があった
(屋根の形状が変わった、
下地にダメージがあったなど)</c:v>
                </c:pt>
                <c:pt idx="3">
                  <c:v>屋根に軽微な被害があった
(瓦やスレートのずれや一部飛散など)</c:v>
                </c:pt>
                <c:pt idx="4">
                  <c:v>内壁・内装に被害があった</c:v>
                </c:pt>
                <c:pt idx="5">
                  <c:v>建具・ガラス窓・ベランダ等に
被害があった</c:v>
                </c:pt>
                <c:pt idx="6">
                  <c:v>その他</c:v>
                </c:pt>
              </c:strCache>
            </c:strRef>
          </c:cat>
          <c:val>
            <c:numRef>
              <c:f>'n%表（クロス集計）'!$E$607:$K$607</c:f>
              <c:numCache>
                <c:formatCode>0%</c:formatCode>
                <c:ptCount val="7"/>
                <c:pt idx="0">
                  <c:v>0</c:v>
                </c:pt>
                <c:pt idx="1">
                  <c:v>7.5949367088607597E-2</c:v>
                </c:pt>
                <c:pt idx="2">
                  <c:v>6.7510548523206745E-2</c:v>
                </c:pt>
                <c:pt idx="3">
                  <c:v>0.43881856540084391</c:v>
                </c:pt>
                <c:pt idx="4">
                  <c:v>3.3755274261603373E-2</c:v>
                </c:pt>
                <c:pt idx="5">
                  <c:v>0.2320675105485232</c:v>
                </c:pt>
                <c:pt idx="6">
                  <c:v>0.33755274261603374</c:v>
                </c:pt>
              </c:numCache>
            </c:numRef>
          </c:val>
          <c:extLst>
            <c:ext xmlns:c16="http://schemas.microsoft.com/office/drawing/2014/chart" uri="{C3380CC4-5D6E-409C-BE32-E72D297353CC}">
              <c16:uniqueId val="{00000000-2D81-47D4-A3D8-B978DE9F537F}"/>
            </c:ext>
          </c:extLst>
        </c:ser>
        <c:ser>
          <c:idx val="1"/>
          <c:order val="1"/>
          <c:tx>
            <c:strRef>
              <c:f>'n%表（クロス集計）'!$C$608</c:f>
              <c:strCache>
                <c:ptCount val="1"/>
                <c:pt idx="0">
                  <c:v>1～10年以内(n=13)</c:v>
                </c:pt>
              </c:strCache>
            </c:strRef>
          </c:tx>
          <c:spPr>
            <a:gradFill rotWithShape="1">
              <a:gsLst>
                <a:gs pos="0">
                  <a:schemeClr val="accent5">
                    <a:shade val="86000"/>
                    <a:satMod val="103000"/>
                    <a:lumMod val="102000"/>
                    <a:tint val="94000"/>
                  </a:schemeClr>
                </a:gs>
                <a:gs pos="50000">
                  <a:schemeClr val="accent5">
                    <a:shade val="86000"/>
                    <a:satMod val="110000"/>
                    <a:lumMod val="100000"/>
                    <a:shade val="100000"/>
                  </a:schemeClr>
                </a:gs>
                <a:gs pos="100000">
                  <a:schemeClr val="accent5">
                    <a:shade val="86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24-B74A-4712-91CF-491877D4184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'n%表（クロス集計）'!$E$601:$K$601</c:f>
              <c:strCache>
                <c:ptCount val="7"/>
                <c:pt idx="0">
                  <c:v>家が傾いた</c:v>
                </c:pt>
                <c:pt idx="1">
                  <c:v>外壁・基礎に被害があった</c:v>
                </c:pt>
                <c:pt idx="2">
                  <c:v>屋根に大きな被害があった
(屋根の形状が変わった、
下地にダメージがあったなど)</c:v>
                </c:pt>
                <c:pt idx="3">
                  <c:v>屋根に軽微な被害があった
(瓦やスレートのずれや一部飛散など)</c:v>
                </c:pt>
                <c:pt idx="4">
                  <c:v>内壁・内装に被害があった</c:v>
                </c:pt>
                <c:pt idx="5">
                  <c:v>建具・ガラス窓・ベランダ等に
被害があった</c:v>
                </c:pt>
                <c:pt idx="6">
                  <c:v>その他</c:v>
                </c:pt>
              </c:strCache>
            </c:strRef>
          </c:cat>
          <c:val>
            <c:numRef>
              <c:f>'n%表（クロス集計）'!$E$608:$K$608</c:f>
              <c:numCache>
                <c:formatCode>0%</c:formatCode>
                <c:ptCount val="7"/>
                <c:pt idx="0">
                  <c:v>0</c:v>
                </c:pt>
                <c:pt idx="1">
                  <c:v>0.15384615384615385</c:v>
                </c:pt>
                <c:pt idx="2">
                  <c:v>0</c:v>
                </c:pt>
                <c:pt idx="3">
                  <c:v>7.6923076923076927E-2</c:v>
                </c:pt>
                <c:pt idx="4">
                  <c:v>0</c:v>
                </c:pt>
                <c:pt idx="5">
                  <c:v>0.38461538461538464</c:v>
                </c:pt>
                <c:pt idx="6">
                  <c:v>0.53846153846153844</c:v>
                </c:pt>
              </c:numCache>
            </c:numRef>
          </c:val>
          <c:extLst>
            <c:ext xmlns:c16="http://schemas.microsoft.com/office/drawing/2014/chart" uri="{C3380CC4-5D6E-409C-BE32-E72D297353CC}">
              <c16:uniqueId val="{00000001-2D81-47D4-A3D8-B978DE9F537F}"/>
            </c:ext>
          </c:extLst>
        </c:ser>
        <c:ser>
          <c:idx val="2"/>
          <c:order val="2"/>
          <c:tx>
            <c:strRef>
              <c:f>'n%表（クロス集計）'!$C$609</c:f>
              <c:strCache>
                <c:ptCount val="1"/>
                <c:pt idx="0">
                  <c:v>11年～20年(n=49)</c:v>
                </c:pt>
              </c:strCache>
            </c:strRef>
          </c:tx>
          <c:spPr>
            <a:gradFill rotWithShape="1">
              <a:gsLst>
                <a:gs pos="0">
                  <a:schemeClr val="accent5">
                    <a:tint val="86000"/>
                    <a:satMod val="103000"/>
                    <a:lumMod val="102000"/>
                    <a:tint val="94000"/>
                  </a:schemeClr>
                </a:gs>
                <a:gs pos="50000">
                  <a:schemeClr val="accent5">
                    <a:tint val="86000"/>
                    <a:satMod val="110000"/>
                    <a:lumMod val="100000"/>
                    <a:shade val="100000"/>
                  </a:schemeClr>
                </a:gs>
                <a:gs pos="100000">
                  <a:schemeClr val="accent5">
                    <a:tint val="86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23-B74A-4712-91CF-491877D4184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'n%表（クロス集計）'!$E$601:$K$601</c:f>
              <c:strCache>
                <c:ptCount val="7"/>
                <c:pt idx="0">
                  <c:v>家が傾いた</c:v>
                </c:pt>
                <c:pt idx="1">
                  <c:v>外壁・基礎に被害があった</c:v>
                </c:pt>
                <c:pt idx="2">
                  <c:v>屋根に大きな被害があった
(屋根の形状が変わった、
下地にダメージがあったなど)</c:v>
                </c:pt>
                <c:pt idx="3">
                  <c:v>屋根に軽微な被害があった
(瓦やスレートのずれや一部飛散など)</c:v>
                </c:pt>
                <c:pt idx="4">
                  <c:v>内壁・内装に被害があった</c:v>
                </c:pt>
                <c:pt idx="5">
                  <c:v>建具・ガラス窓・ベランダ等に
被害があった</c:v>
                </c:pt>
                <c:pt idx="6">
                  <c:v>その他</c:v>
                </c:pt>
              </c:strCache>
            </c:strRef>
          </c:cat>
          <c:val>
            <c:numRef>
              <c:f>'n%表（クロス集計）'!$E$609:$K$609</c:f>
              <c:numCache>
                <c:formatCode>0%</c:formatCode>
                <c:ptCount val="7"/>
                <c:pt idx="0">
                  <c:v>0</c:v>
                </c:pt>
                <c:pt idx="1">
                  <c:v>6.1224489795918366E-2</c:v>
                </c:pt>
                <c:pt idx="2">
                  <c:v>2.0408163265306121E-2</c:v>
                </c:pt>
                <c:pt idx="3">
                  <c:v>0.36734693877551022</c:v>
                </c:pt>
                <c:pt idx="4">
                  <c:v>2.0408163265306121E-2</c:v>
                </c:pt>
                <c:pt idx="5">
                  <c:v>0.2857142857142857</c:v>
                </c:pt>
                <c:pt idx="6">
                  <c:v>0.44897959183673469</c:v>
                </c:pt>
              </c:numCache>
            </c:numRef>
          </c:val>
          <c:extLst>
            <c:ext xmlns:c16="http://schemas.microsoft.com/office/drawing/2014/chart" uri="{C3380CC4-5D6E-409C-BE32-E72D297353CC}">
              <c16:uniqueId val="{00000002-2D81-47D4-A3D8-B978DE9F537F}"/>
            </c:ext>
          </c:extLst>
        </c:ser>
        <c:ser>
          <c:idx val="3"/>
          <c:order val="3"/>
          <c:tx>
            <c:strRef>
              <c:f>'n%表（クロス集計）'!$C$610</c:f>
              <c:strCache>
                <c:ptCount val="1"/>
                <c:pt idx="0">
                  <c:v>21年～30年(n=89)</c:v>
                </c:pt>
              </c:strCache>
            </c:strRef>
          </c:tx>
          <c:spPr>
            <a:gradFill rotWithShape="1">
              <a:gsLst>
                <a:gs pos="0">
                  <a:schemeClr val="accent5">
                    <a:tint val="58000"/>
                    <a:satMod val="103000"/>
                    <a:lumMod val="102000"/>
                    <a:tint val="94000"/>
                  </a:schemeClr>
                </a:gs>
                <a:gs pos="50000">
                  <a:schemeClr val="accent5">
                    <a:tint val="58000"/>
                    <a:satMod val="110000"/>
                    <a:lumMod val="100000"/>
                    <a:shade val="100000"/>
                  </a:schemeClr>
                </a:gs>
                <a:gs pos="100000">
                  <a:schemeClr val="accent5">
                    <a:tint val="58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'n%表（クロス集計）'!$E$601:$K$601</c:f>
              <c:strCache>
                <c:ptCount val="7"/>
                <c:pt idx="0">
                  <c:v>家が傾いた</c:v>
                </c:pt>
                <c:pt idx="1">
                  <c:v>外壁・基礎に被害があった</c:v>
                </c:pt>
                <c:pt idx="2">
                  <c:v>屋根に大きな被害があった
(屋根の形状が変わった、
下地にダメージがあったなど)</c:v>
                </c:pt>
                <c:pt idx="3">
                  <c:v>屋根に軽微な被害があった
(瓦やスレートのずれや一部飛散など)</c:v>
                </c:pt>
                <c:pt idx="4">
                  <c:v>内壁・内装に被害があった</c:v>
                </c:pt>
                <c:pt idx="5">
                  <c:v>建具・ガラス窓・ベランダ等に
被害があった</c:v>
                </c:pt>
                <c:pt idx="6">
                  <c:v>その他</c:v>
                </c:pt>
              </c:strCache>
            </c:strRef>
          </c:cat>
          <c:val>
            <c:numRef>
              <c:f>'n%表（クロス集計）'!$E$610:$K$610</c:f>
              <c:numCache>
                <c:formatCode>0%</c:formatCode>
                <c:ptCount val="7"/>
                <c:pt idx="0">
                  <c:v>0</c:v>
                </c:pt>
                <c:pt idx="1">
                  <c:v>0.11235955056179775</c:v>
                </c:pt>
                <c:pt idx="2">
                  <c:v>8.98876404494382E-2</c:v>
                </c:pt>
                <c:pt idx="3">
                  <c:v>0.42696629213483145</c:v>
                </c:pt>
                <c:pt idx="4">
                  <c:v>4.49438202247191E-2</c:v>
                </c:pt>
                <c:pt idx="5">
                  <c:v>0.21348314606741572</c:v>
                </c:pt>
                <c:pt idx="6">
                  <c:v>0.29213483146067415</c:v>
                </c:pt>
              </c:numCache>
            </c:numRef>
          </c:val>
          <c:extLst>
            <c:ext xmlns:c16="http://schemas.microsoft.com/office/drawing/2014/chart" uri="{C3380CC4-5D6E-409C-BE32-E72D297353CC}">
              <c16:uniqueId val="{00000003-2D81-47D4-A3D8-B978DE9F537F}"/>
            </c:ext>
          </c:extLst>
        </c:ser>
        <c:ser>
          <c:idx val="4"/>
          <c:order val="4"/>
          <c:tx>
            <c:strRef>
              <c:f>'n%表（クロス集計）'!$C$611</c:f>
              <c:strCache>
                <c:ptCount val="1"/>
                <c:pt idx="0">
                  <c:v>31年～40年(n=51)</c:v>
                </c:pt>
              </c:strCache>
            </c:strRef>
          </c:tx>
          <c:spPr>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lightRig rig="balanced" dir="t">
                <a:rot lat="0" lon="0" rev="8700000"/>
              </a:lightRig>
            </a:scene3d>
            <a:sp3d>
              <a:bevelT w="63500" h="25400"/>
            </a:sp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22-B74A-4712-91CF-491877D4184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'n%表（クロス集計）'!$E$601:$K$601</c:f>
              <c:strCache>
                <c:ptCount val="7"/>
                <c:pt idx="0">
                  <c:v>家が傾いた</c:v>
                </c:pt>
                <c:pt idx="1">
                  <c:v>外壁・基礎に被害があった</c:v>
                </c:pt>
                <c:pt idx="2">
                  <c:v>屋根に大きな被害があった
(屋根の形状が変わった、
下地にダメージがあったなど)</c:v>
                </c:pt>
                <c:pt idx="3">
                  <c:v>屋根に軽微な被害があった
(瓦やスレートのずれや一部飛散など)</c:v>
                </c:pt>
                <c:pt idx="4">
                  <c:v>内壁・内装に被害があった</c:v>
                </c:pt>
                <c:pt idx="5">
                  <c:v>建具・ガラス窓・ベランダ等に
被害があった</c:v>
                </c:pt>
                <c:pt idx="6">
                  <c:v>その他</c:v>
                </c:pt>
              </c:strCache>
            </c:strRef>
          </c:cat>
          <c:val>
            <c:numRef>
              <c:f>'n%表（クロス集計）'!$E$611:$K$611</c:f>
              <c:numCache>
                <c:formatCode>0%</c:formatCode>
                <c:ptCount val="7"/>
                <c:pt idx="0">
                  <c:v>0</c:v>
                </c:pt>
                <c:pt idx="1">
                  <c:v>1.9607843137254902E-2</c:v>
                </c:pt>
                <c:pt idx="2">
                  <c:v>7.8431372549019607E-2</c:v>
                </c:pt>
                <c:pt idx="3">
                  <c:v>0.50980392156862742</c:v>
                </c:pt>
                <c:pt idx="4">
                  <c:v>1.9607843137254902E-2</c:v>
                </c:pt>
                <c:pt idx="5">
                  <c:v>0.19607843137254902</c:v>
                </c:pt>
                <c:pt idx="6">
                  <c:v>0.29411764705882354</c:v>
                </c:pt>
              </c:numCache>
            </c:numRef>
          </c:val>
          <c:extLst>
            <c:ext xmlns:c16="http://schemas.microsoft.com/office/drawing/2014/chart" uri="{C3380CC4-5D6E-409C-BE32-E72D297353CC}">
              <c16:uniqueId val="{0000001D-B74A-4712-91CF-491877D41843}"/>
            </c:ext>
          </c:extLst>
        </c:ser>
        <c:ser>
          <c:idx val="5"/>
          <c:order val="5"/>
          <c:tx>
            <c:strRef>
              <c:f>'n%表（クロス集計）'!$C$612</c:f>
              <c:strCache>
                <c:ptCount val="1"/>
                <c:pt idx="0">
                  <c:v>41年以上(n=29)</c:v>
                </c:pt>
              </c:strCache>
            </c:strRef>
          </c:tx>
          <c:spPr>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lightRig rig="balanced" dir="t">
                <a:rot lat="0" lon="0" rev="8700000"/>
              </a:lightRig>
            </a:scene3d>
            <a:sp3d>
              <a:bevelT w="63500" h="25400"/>
            </a:sp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21-B74A-4712-91CF-491877D4184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'n%表（クロス集計）'!$E$601:$K$601</c:f>
              <c:strCache>
                <c:ptCount val="7"/>
                <c:pt idx="0">
                  <c:v>家が傾いた</c:v>
                </c:pt>
                <c:pt idx="1">
                  <c:v>外壁・基礎に被害があった</c:v>
                </c:pt>
                <c:pt idx="2">
                  <c:v>屋根に大きな被害があった
(屋根の形状が変わった、
下地にダメージがあったなど)</c:v>
                </c:pt>
                <c:pt idx="3">
                  <c:v>屋根に軽微な被害があった
(瓦やスレートのずれや一部飛散など)</c:v>
                </c:pt>
                <c:pt idx="4">
                  <c:v>内壁・内装に被害があった</c:v>
                </c:pt>
                <c:pt idx="5">
                  <c:v>建具・ガラス窓・ベランダ等に
被害があった</c:v>
                </c:pt>
                <c:pt idx="6">
                  <c:v>その他</c:v>
                </c:pt>
              </c:strCache>
            </c:strRef>
          </c:cat>
          <c:val>
            <c:numRef>
              <c:f>'n%表（クロス集計）'!$E$612:$K$612</c:f>
              <c:numCache>
                <c:formatCode>0%</c:formatCode>
                <c:ptCount val="7"/>
                <c:pt idx="0">
                  <c:v>0</c:v>
                </c:pt>
                <c:pt idx="1">
                  <c:v>3.4482758620689655E-2</c:v>
                </c:pt>
                <c:pt idx="2">
                  <c:v>6.8965517241379309E-2</c:v>
                </c:pt>
                <c:pt idx="3">
                  <c:v>0.62068965517241381</c:v>
                </c:pt>
                <c:pt idx="4">
                  <c:v>6.8965517241379309E-2</c:v>
                </c:pt>
                <c:pt idx="5">
                  <c:v>0.20689655172413793</c:v>
                </c:pt>
                <c:pt idx="6">
                  <c:v>0.2413793103448276</c:v>
                </c:pt>
              </c:numCache>
            </c:numRef>
          </c:val>
          <c:extLst>
            <c:ext xmlns:c16="http://schemas.microsoft.com/office/drawing/2014/chart" uri="{C3380CC4-5D6E-409C-BE32-E72D297353CC}">
              <c16:uniqueId val="{0000001E-B74A-4712-91CF-491877D41843}"/>
            </c:ext>
          </c:extLst>
        </c:ser>
        <c:ser>
          <c:idx val="6"/>
          <c:order val="6"/>
          <c:tx>
            <c:strRef>
              <c:f>'n%表（クロス集計）'!$C$613</c:f>
              <c:strCache>
                <c:ptCount val="1"/>
                <c:pt idx="0">
                  <c:v>わからない・無回答(n=6)</c:v>
                </c:pt>
              </c:strCache>
            </c:strRef>
          </c:tx>
          <c:spPr>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lightRig rig="balanced" dir="t">
                <a:rot lat="0" lon="0" rev="8700000"/>
              </a:lightRig>
            </a:scene3d>
            <a:sp3d>
              <a:bevelT w="63500" h="25400"/>
            </a:sp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20-B74A-4712-91CF-491877D4184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'n%表（クロス集計）'!$E$601:$K$601</c:f>
              <c:strCache>
                <c:ptCount val="7"/>
                <c:pt idx="0">
                  <c:v>家が傾いた</c:v>
                </c:pt>
                <c:pt idx="1">
                  <c:v>外壁・基礎に被害があった</c:v>
                </c:pt>
                <c:pt idx="2">
                  <c:v>屋根に大きな被害があった
(屋根の形状が変わった、
下地にダメージがあったなど)</c:v>
                </c:pt>
                <c:pt idx="3">
                  <c:v>屋根に軽微な被害があった
(瓦やスレートのずれや一部飛散など)</c:v>
                </c:pt>
                <c:pt idx="4">
                  <c:v>内壁・内装に被害があった</c:v>
                </c:pt>
                <c:pt idx="5">
                  <c:v>建具・ガラス窓・ベランダ等に
被害があった</c:v>
                </c:pt>
                <c:pt idx="6">
                  <c:v>その他</c:v>
                </c:pt>
              </c:strCache>
            </c:strRef>
          </c:cat>
          <c:val>
            <c:numRef>
              <c:f>'n%表（クロス集計）'!$E$613:$K$613</c:f>
              <c:numCache>
                <c:formatCode>0%</c:formatCode>
                <c:ptCount val="7"/>
                <c:pt idx="0">
                  <c:v>0</c:v>
                </c:pt>
                <c:pt idx="1">
                  <c:v>0.16666666666666666</c:v>
                </c:pt>
                <c:pt idx="2">
                  <c:v>0.16666666666666666</c:v>
                </c:pt>
                <c:pt idx="3">
                  <c:v>0.5</c:v>
                </c:pt>
                <c:pt idx="4">
                  <c:v>0</c:v>
                </c:pt>
                <c:pt idx="5">
                  <c:v>0.16666666666666666</c:v>
                </c:pt>
                <c:pt idx="6">
                  <c:v>0.5</c:v>
                </c:pt>
              </c:numCache>
            </c:numRef>
          </c:val>
          <c:extLst>
            <c:ext xmlns:c16="http://schemas.microsoft.com/office/drawing/2014/chart" uri="{C3380CC4-5D6E-409C-BE32-E72D297353CC}">
              <c16:uniqueId val="{0000001F-B74A-4712-91CF-491877D41843}"/>
            </c:ext>
          </c:extLst>
        </c:ser>
        <c:dLbls>
          <c:dLblPos val="outEnd"/>
          <c:showLegendKey val="0"/>
          <c:showVal val="1"/>
          <c:showCatName val="0"/>
          <c:showSerName val="0"/>
          <c:showPercent val="0"/>
          <c:showBubbleSize val="0"/>
        </c:dLbls>
        <c:gapWidth val="169"/>
        <c:overlap val="-33"/>
        <c:axId val="15266800"/>
        <c:axId val="15267632"/>
      </c:barChart>
      <c:catAx>
        <c:axId val="1526680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vert="eaVert"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5267632"/>
        <c:crosses val="autoZero"/>
        <c:auto val="1"/>
        <c:lblAlgn val="ctr"/>
        <c:lblOffset val="100"/>
        <c:noMultiLvlLbl val="0"/>
      </c:catAx>
      <c:valAx>
        <c:axId val="15267632"/>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15266800"/>
        <c:crosses val="autoZero"/>
        <c:crossBetween val="between"/>
      </c:valAx>
      <c:spPr>
        <a:noFill/>
        <a:ln>
          <a:noFill/>
        </a:ln>
        <a:effectLst/>
      </c:spPr>
    </c:plotArea>
    <c:legend>
      <c:legendPos val="b"/>
      <c:layout>
        <c:manualLayout>
          <c:xMode val="edge"/>
          <c:yMode val="edge"/>
          <c:x val="0"/>
          <c:y val="0.94806802589049555"/>
          <c:w val="0.92172694917947862"/>
          <c:h val="3.924740911101341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ＭＳ Ｐゴシック" panose="020B0600070205080204" pitchFamily="50" charset="-128"/>
              <a:ea typeface="ＭＳ Ｐゴシック" panose="020B060007020508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sng" strike="noStrike" kern="1200" spc="0" baseline="0">
                <a:solidFill>
                  <a:sysClr val="windowText" lastClr="000000"/>
                </a:solidFill>
                <a:latin typeface="Meiryo UI" panose="020B0604030504040204" pitchFamily="50" charset="-128"/>
                <a:ea typeface="Meiryo UI" panose="020B0604030504040204" pitchFamily="50" charset="-128"/>
                <a:cs typeface="+mn-cs"/>
              </a:defRPr>
            </a:pPr>
            <a:r>
              <a:rPr lang="ja-JP" sz="1000" b="1" u="sng"/>
              <a:t>大阪北部地震・台風</a:t>
            </a:r>
            <a:r>
              <a:rPr lang="en-US" sz="1000" b="1" u="sng"/>
              <a:t>21</a:t>
            </a:r>
            <a:r>
              <a:rPr lang="ja-JP" sz="1000" b="1" u="sng"/>
              <a:t>号による住宅被害への対応状況（</a:t>
            </a:r>
            <a:r>
              <a:rPr lang="en-US" sz="1000" b="1" u="sng"/>
              <a:t>n=276)</a:t>
            </a:r>
          </a:p>
        </c:rich>
      </c:tx>
      <c:layout>
        <c:manualLayout>
          <c:xMode val="edge"/>
          <c:yMode val="edge"/>
          <c:x val="0.2641140363489024"/>
          <c:y val="1.3943172541341867E-3"/>
        </c:manualLayout>
      </c:layout>
      <c:overlay val="0"/>
      <c:spPr>
        <a:noFill/>
        <a:ln>
          <a:noFill/>
        </a:ln>
        <a:effectLst/>
      </c:spPr>
      <c:txPr>
        <a:bodyPr rot="0" spcFirstLastPara="1" vertOverflow="ellipsis" vert="horz" wrap="square" anchor="ctr" anchorCtr="1"/>
        <a:lstStyle/>
        <a:p>
          <a:pPr>
            <a:defRPr sz="1000" b="1" i="0" u="sng" strike="noStrike" kern="1200" spc="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45773804911678401"/>
          <c:y val="0.27141628539788742"/>
          <c:w val="0.4277518288937287"/>
          <c:h val="0.60555228789172433"/>
        </c:manualLayout>
      </c:layout>
      <c:pieChart>
        <c:varyColors val="1"/>
        <c:ser>
          <c:idx val="0"/>
          <c:order val="0"/>
          <c:spPr>
            <a:scene3d>
              <a:camera prst="orthographicFront"/>
              <a:lightRig rig="threePt" dir="t"/>
            </a:scene3d>
            <a:sp3d>
              <a:bevelT w="63500" h="25400"/>
            </a:sp3d>
          </c:spPr>
          <c:dPt>
            <c:idx val="0"/>
            <c:bubble3D val="0"/>
            <c:spPr>
              <a:solidFill>
                <a:srgbClr val="B7CBFF"/>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1-59AD-4D7B-B043-3AAEC8E4A9AE}"/>
              </c:ext>
            </c:extLst>
          </c:dPt>
          <c:dPt>
            <c:idx val="1"/>
            <c:bubble3D val="0"/>
            <c:spPr>
              <a:solidFill>
                <a:srgbClr val="6F96FF"/>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3-59AD-4D7B-B043-3AAEC8E4A9AE}"/>
              </c:ext>
            </c:extLst>
          </c:dPt>
          <c:dPt>
            <c:idx val="2"/>
            <c:bubble3D val="0"/>
            <c:spPr>
              <a:solidFill>
                <a:srgbClr val="2662FF"/>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5-59AD-4D7B-B043-3AAEC8E4A9AE}"/>
              </c:ext>
            </c:extLst>
          </c:dPt>
          <c:dPt>
            <c:idx val="3"/>
            <c:bubble3D val="0"/>
            <c:spPr>
              <a:solidFill>
                <a:srgbClr val="001F71"/>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7-59AD-4D7B-B043-3AAEC8E4A9AE}"/>
              </c:ext>
            </c:extLst>
          </c:dPt>
          <c:dPt>
            <c:idx val="4"/>
            <c:bubble3D val="0"/>
            <c:spPr>
              <a:solidFill>
                <a:srgbClr val="00144A"/>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9-59AD-4D7B-B043-3AAEC8E4A9AE}"/>
              </c:ext>
            </c:extLst>
          </c:dPt>
          <c:dPt>
            <c:idx val="5"/>
            <c:bubble3D val="0"/>
            <c:spPr>
              <a:solidFill>
                <a:schemeClr val="tx2">
                  <a:lumMod val="60000"/>
                  <a:lumOff val="40000"/>
                </a:schemeClr>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B-59AD-4D7B-B043-3AAEC8E4A9AE}"/>
              </c:ext>
            </c:extLst>
          </c:dPt>
          <c:dPt>
            <c:idx val="6"/>
            <c:bubble3D val="0"/>
            <c:spPr>
              <a:solidFill>
                <a:schemeClr val="accent1">
                  <a:lumMod val="60000"/>
                </a:schemeClr>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D-59AD-4D7B-B043-3AAEC8E4A9AE}"/>
              </c:ext>
            </c:extLst>
          </c:dPt>
          <c:dPt>
            <c:idx val="7"/>
            <c:bubble3D val="0"/>
            <c:spPr>
              <a:solidFill>
                <a:schemeClr val="tx2">
                  <a:lumMod val="75000"/>
                </a:schemeClr>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F-59AD-4D7B-B043-3AAEC8E4A9AE}"/>
              </c:ext>
            </c:extLst>
          </c:dPt>
          <c:dPt>
            <c:idx val="8"/>
            <c:bubble3D val="0"/>
            <c:spPr>
              <a:solidFill>
                <a:schemeClr val="bg2">
                  <a:lumMod val="90000"/>
                </a:schemeClr>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11-59AD-4D7B-B043-3AAEC8E4A9AE}"/>
              </c:ext>
            </c:extLst>
          </c:dPt>
          <c:dPt>
            <c:idx val="9"/>
            <c:bubble3D val="0"/>
            <c:spPr>
              <a:solidFill>
                <a:schemeClr val="bg2">
                  <a:lumMod val="50000"/>
                </a:schemeClr>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13-59AD-4D7B-B043-3AAEC8E4A9AE}"/>
              </c:ext>
            </c:extLst>
          </c:dPt>
          <c:dPt>
            <c:idx val="10"/>
            <c:bubble3D val="0"/>
            <c:spPr>
              <a:solidFill>
                <a:schemeClr val="bg2">
                  <a:lumMod val="25000"/>
                </a:schemeClr>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15-59AD-4D7B-B043-3AAEC8E4A9AE}"/>
              </c:ext>
            </c:extLst>
          </c:dPt>
          <c:dLbls>
            <c:dLbl>
              <c:idx val="0"/>
              <c:layout>
                <c:manualLayout>
                  <c:x val="-0.12602080631706652"/>
                  <c:y val="-7.9001626740163658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6297372187404013"/>
                      <c:h val="0.16520948409501129"/>
                    </c:manualLayout>
                  </c15:layout>
                </c:ext>
                <c:ext xmlns:c16="http://schemas.microsoft.com/office/drawing/2014/chart" uri="{C3380CC4-5D6E-409C-BE32-E72D297353CC}">
                  <c16:uniqueId val="{00000001-59AD-4D7B-B043-3AAEC8E4A9AE}"/>
                </c:ext>
              </c:extLst>
            </c:dLbl>
            <c:dLbl>
              <c:idx val="1"/>
              <c:layout>
                <c:manualLayout>
                  <c:x val="0.25650318432091718"/>
                  <c:y val="2.9403266596243025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0572183156119908"/>
                      <c:h val="0.11738120831449592"/>
                    </c:manualLayout>
                  </c15:layout>
                </c:ext>
                <c:ext xmlns:c16="http://schemas.microsoft.com/office/drawing/2014/chart" uri="{C3380CC4-5D6E-409C-BE32-E72D297353CC}">
                  <c16:uniqueId val="{00000003-59AD-4D7B-B043-3AAEC8E4A9AE}"/>
                </c:ext>
              </c:extLst>
            </c:dLbl>
            <c:dLbl>
              <c:idx val="2"/>
              <c:layout>
                <c:manualLayout>
                  <c:x val="5.6771786359274511E-2"/>
                  <c:y val="4.0410753051113628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4855992709899979"/>
                      <c:h val="0.1237571870802479"/>
                    </c:manualLayout>
                  </c15:layout>
                </c:ext>
                <c:ext xmlns:c16="http://schemas.microsoft.com/office/drawing/2014/chart" uri="{C3380CC4-5D6E-409C-BE32-E72D297353CC}">
                  <c16:uniqueId val="{00000005-59AD-4D7B-B043-3AAEC8E4A9AE}"/>
                </c:ext>
              </c:extLst>
            </c:dLbl>
            <c:dLbl>
              <c:idx val="3"/>
              <c:layout>
                <c:manualLayout>
                  <c:x val="-0.17872599409401235"/>
                  <c:y val="1.1167341352500314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4102048817444849"/>
                      <c:h val="0.18527327666126456"/>
                    </c:manualLayout>
                  </c15:layout>
                </c:ext>
                <c:ext xmlns:c16="http://schemas.microsoft.com/office/drawing/2014/chart" uri="{C3380CC4-5D6E-409C-BE32-E72D297353CC}">
                  <c16:uniqueId val="{00000007-59AD-4D7B-B043-3AAEC8E4A9AE}"/>
                </c:ext>
              </c:extLst>
            </c:dLbl>
            <c:dLbl>
              <c:idx val="4"/>
              <c:layout>
                <c:manualLayout>
                  <c:x val="-0.12826218399687944"/>
                  <c:y val="-6.7065313133601673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0618290945719617"/>
                      <c:h val="0.14950768355808733"/>
                    </c:manualLayout>
                  </c15:layout>
                </c:ext>
                <c:ext xmlns:c16="http://schemas.microsoft.com/office/drawing/2014/chart" uri="{C3380CC4-5D6E-409C-BE32-E72D297353CC}">
                  <c16:uniqueId val="{00000009-59AD-4D7B-B043-3AAEC8E4A9AE}"/>
                </c:ext>
              </c:extLst>
            </c:dLbl>
            <c:dLbl>
              <c:idx val="5"/>
              <c:layout>
                <c:manualLayout>
                  <c:x val="-0.11564614869075554"/>
                  <c:y val="-0.14139665747306074"/>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8909587660340141"/>
                      <c:h val="0.13574524849322733"/>
                    </c:manualLayout>
                  </c15:layout>
                </c:ext>
                <c:ext xmlns:c16="http://schemas.microsoft.com/office/drawing/2014/chart" uri="{C3380CC4-5D6E-409C-BE32-E72D297353CC}">
                  <c16:uniqueId val="{0000000B-59AD-4D7B-B043-3AAEC8E4A9AE}"/>
                </c:ext>
              </c:extLst>
            </c:dLbl>
            <c:dLbl>
              <c:idx val="6"/>
              <c:layout>
                <c:manualLayout>
                  <c:x val="-9.8359727495425479E-3"/>
                  <c:y val="-0.1978174626109995"/>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3556086021590827"/>
                      <c:h val="0.15423318159645077"/>
                    </c:manualLayout>
                  </c15:layout>
                </c:ext>
                <c:ext xmlns:c16="http://schemas.microsoft.com/office/drawing/2014/chart" uri="{C3380CC4-5D6E-409C-BE32-E72D297353CC}">
                  <c16:uniqueId val="{0000000D-59AD-4D7B-B043-3AAEC8E4A9AE}"/>
                </c:ext>
              </c:extLst>
            </c:dLbl>
            <c:dLbl>
              <c:idx val="7"/>
              <c:layout>
                <c:manualLayout>
                  <c:x val="-4.7146518033943971E-2"/>
                  <c:y val="-0.18540379496121806"/>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9777608240568004"/>
                      <c:h val="0.10575821818207037"/>
                    </c:manualLayout>
                  </c15:layout>
                </c:ext>
                <c:ext xmlns:c16="http://schemas.microsoft.com/office/drawing/2014/chart" uri="{C3380CC4-5D6E-409C-BE32-E72D297353CC}">
                  <c16:uniqueId val="{0000000F-59AD-4D7B-B043-3AAEC8E4A9AE}"/>
                </c:ext>
              </c:extLst>
            </c:dLbl>
            <c:dLbl>
              <c:idx val="8"/>
              <c:layout>
                <c:manualLayout>
                  <c:x val="7.7181483622771718E-2"/>
                  <c:y val="-8.6293512612502218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1-59AD-4D7B-B043-3AAEC8E4A9AE}"/>
                </c:ext>
              </c:extLst>
            </c:dLbl>
            <c:dLbl>
              <c:idx val="9"/>
              <c:layout>
                <c:manualLayout>
                  <c:x val="0.18185018076242737"/>
                  <c:y val="-8.1071189951612194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3-59AD-4D7B-B043-3AAEC8E4A9AE}"/>
                </c:ext>
              </c:extLst>
            </c:dLbl>
            <c:dLbl>
              <c:idx val="10"/>
              <c:layout>
                <c:manualLayout>
                  <c:x val="0.13086799077876521"/>
                  <c:y val="9.6014999526062798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5-59AD-4D7B-B043-3AAEC8E4A9AE}"/>
                </c:ext>
              </c:extLst>
            </c:dLbl>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'n%表（単純集計）'!$D$355:$N$355</c:f>
              <c:strCache>
                <c:ptCount val="11"/>
                <c:pt idx="0">
                  <c:v>業者による修繕等、対応済み</c:v>
                </c:pt>
                <c:pt idx="1">
                  <c:v>現在、修繕等の工事中</c:v>
                </c:pt>
                <c:pt idx="2">
                  <c:v>業者を決めたが、まだ工事を始められていない</c:v>
                </c:pt>
                <c:pt idx="3">
                  <c:v>修繕等の意思はあるが、まだ業者を決めていない（決まらない）</c:v>
                </c:pt>
                <c:pt idx="4">
                  <c:v>修繕等を行いたいが、資金がない</c:v>
                </c:pt>
                <c:pt idx="5">
                  <c:v>修繕等の意思はあるが、資金を使うのにためらいがある</c:v>
                </c:pt>
                <c:pt idx="6">
                  <c:v>応急措置で対応し、様子を見ている</c:v>
                </c:pt>
                <c:pt idx="7">
                  <c:v>自分で修繕済み、または修繕中</c:v>
                </c:pt>
                <c:pt idx="8">
                  <c:v>修繕等はせず、当面このままで住むつもり</c:v>
                </c:pt>
                <c:pt idx="9">
                  <c:v>その他</c:v>
                </c:pt>
                <c:pt idx="10">
                  <c:v>無回答</c:v>
                </c:pt>
              </c:strCache>
            </c:strRef>
          </c:cat>
          <c:val>
            <c:numRef>
              <c:f>'n%表（単純集計）'!$D$357:$N$357</c:f>
              <c:numCache>
                <c:formatCode>0.0%</c:formatCode>
                <c:ptCount val="11"/>
                <c:pt idx="0">
                  <c:v>0.57246376811594202</c:v>
                </c:pt>
                <c:pt idx="1">
                  <c:v>3.6231884057971015E-3</c:v>
                </c:pt>
                <c:pt idx="2">
                  <c:v>4.3478260869565216E-2</c:v>
                </c:pt>
                <c:pt idx="3">
                  <c:v>2.1739130434782608E-2</c:v>
                </c:pt>
                <c:pt idx="4">
                  <c:v>3.9855072463768113E-2</c:v>
                </c:pt>
                <c:pt idx="5">
                  <c:v>1.8115942028985508E-2</c:v>
                </c:pt>
                <c:pt idx="6">
                  <c:v>3.9855072463768113E-2</c:v>
                </c:pt>
                <c:pt idx="7">
                  <c:v>0.10144927536231885</c:v>
                </c:pt>
                <c:pt idx="8">
                  <c:v>9.420289855072464E-2</c:v>
                </c:pt>
                <c:pt idx="9">
                  <c:v>2.5362318840579712E-2</c:v>
                </c:pt>
                <c:pt idx="10">
                  <c:v>3.9855072463768113E-2</c:v>
                </c:pt>
              </c:numCache>
            </c:numRef>
          </c:val>
          <c:extLst>
            <c:ext xmlns:c16="http://schemas.microsoft.com/office/drawing/2014/chart" uri="{C3380CC4-5D6E-409C-BE32-E72D297353CC}">
              <c16:uniqueId val="{00000016-59AD-4D7B-B043-3AAEC8E4A9AE}"/>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50">
          <a:solidFill>
            <a:sysClr val="windowText" lastClr="000000"/>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u="sng"/>
            </a:pPr>
            <a:r>
              <a:rPr lang="ja-JP" sz="1000" u="sng"/>
              <a:t>修繕工事着手までにかかった期間（</a:t>
            </a:r>
            <a:r>
              <a:rPr lang="en-US" sz="1000" u="sng"/>
              <a:t>n=28</a:t>
            </a:r>
            <a:r>
              <a:rPr lang="ja-JP" sz="1000" u="sng"/>
              <a:t>＆</a:t>
            </a:r>
            <a:r>
              <a:rPr lang="en-US" sz="1000" u="sng"/>
              <a:t>144)</a:t>
            </a:r>
            <a:endParaRPr lang="ja-JP" sz="1000" u="sng"/>
          </a:p>
        </c:rich>
      </c:tx>
      <c:layout>
        <c:manualLayout>
          <c:xMode val="edge"/>
          <c:yMode val="edge"/>
          <c:x val="0.35185429769392035"/>
          <c:y val="1.732633380919962E-2"/>
        </c:manualLayout>
      </c:layout>
      <c:overlay val="0"/>
    </c:title>
    <c:autoTitleDeleted val="0"/>
    <c:plotArea>
      <c:layout>
        <c:manualLayout>
          <c:layoutTarget val="inner"/>
          <c:xMode val="edge"/>
          <c:yMode val="edge"/>
          <c:x val="0.21119497296685386"/>
          <c:y val="0.2726094339671446"/>
          <c:w val="0.71954588816148801"/>
          <c:h val="0.47815673119284074"/>
        </c:manualLayout>
      </c:layout>
      <c:barChart>
        <c:barDir val="bar"/>
        <c:grouping val="percentStacked"/>
        <c:varyColors val="0"/>
        <c:ser>
          <c:idx val="0"/>
          <c:order val="0"/>
          <c:tx>
            <c:strRef>
              <c:f>'n%表（単純集計）'!$D$380</c:f>
              <c:strCache>
                <c:ptCount val="1"/>
                <c:pt idx="0">
                  <c:v>発災後、1カ月以内</c:v>
                </c:pt>
              </c:strCache>
            </c:strRef>
          </c:tx>
          <c:spPr>
            <a:solidFill>
              <a:srgbClr val="B7CBFF"/>
            </a:solidFill>
            <a:ln>
              <a:noFill/>
            </a:ln>
            <a:scene3d>
              <a:camera prst="orthographicFront"/>
              <a:lightRig rig="threePt" dir="t"/>
            </a:scene3d>
            <a:sp3d>
              <a:bevelT w="63500" h="25400"/>
            </a:sp3d>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('n%表（単純集計）'!$B$382,'n%表（単純集計）'!$B$384)</c:f>
              <c:strCache>
                <c:ptCount val="2"/>
                <c:pt idx="0">
                  <c:v>大阪北部地震(n=28)</c:v>
                </c:pt>
                <c:pt idx="1">
                  <c:v>台風21号(n=144)</c:v>
                </c:pt>
              </c:strCache>
            </c:strRef>
          </c:cat>
          <c:val>
            <c:numRef>
              <c:f>('n%表（単純集計）'!$D$382,'n%表（単純集計）'!$D$384)</c:f>
              <c:numCache>
                <c:formatCode>0.0%</c:formatCode>
                <c:ptCount val="2"/>
                <c:pt idx="0">
                  <c:v>0.25</c:v>
                </c:pt>
                <c:pt idx="1">
                  <c:v>0.29166666666666669</c:v>
                </c:pt>
              </c:numCache>
            </c:numRef>
          </c:val>
          <c:extLst>
            <c:ext xmlns:c16="http://schemas.microsoft.com/office/drawing/2014/chart" uri="{C3380CC4-5D6E-409C-BE32-E72D297353CC}">
              <c16:uniqueId val="{00000000-B87F-42E1-8EB3-A259894DC746}"/>
            </c:ext>
          </c:extLst>
        </c:ser>
        <c:ser>
          <c:idx val="1"/>
          <c:order val="1"/>
          <c:tx>
            <c:strRef>
              <c:f>'n%表（単純集計）'!$E$380</c:f>
              <c:strCache>
                <c:ptCount val="1"/>
                <c:pt idx="0">
                  <c:v>発災後、3カ月以内</c:v>
                </c:pt>
              </c:strCache>
            </c:strRef>
          </c:tx>
          <c:spPr>
            <a:solidFill>
              <a:srgbClr val="6F96FF"/>
            </a:solidFill>
            <a:scene3d>
              <a:camera prst="orthographicFront"/>
              <a:lightRig rig="threePt" dir="t"/>
            </a:scene3d>
            <a:sp3d>
              <a:bevelT w="63500" h="25400"/>
            </a:sp3d>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('n%表（単純集計）'!$B$382,'n%表（単純集計）'!$B$384)</c:f>
              <c:strCache>
                <c:ptCount val="2"/>
                <c:pt idx="0">
                  <c:v>大阪北部地震(n=28)</c:v>
                </c:pt>
                <c:pt idx="1">
                  <c:v>台風21号(n=144)</c:v>
                </c:pt>
              </c:strCache>
            </c:strRef>
          </c:cat>
          <c:val>
            <c:numRef>
              <c:f>('n%表（単純集計）'!$E$382,'n%表（単純集計）'!$E$384)</c:f>
              <c:numCache>
                <c:formatCode>0.0%</c:formatCode>
                <c:ptCount val="2"/>
                <c:pt idx="0">
                  <c:v>0.17857142857142858</c:v>
                </c:pt>
                <c:pt idx="1">
                  <c:v>0.19444444444444445</c:v>
                </c:pt>
              </c:numCache>
            </c:numRef>
          </c:val>
          <c:extLst>
            <c:ext xmlns:c16="http://schemas.microsoft.com/office/drawing/2014/chart" uri="{C3380CC4-5D6E-409C-BE32-E72D297353CC}">
              <c16:uniqueId val="{00000001-B87F-42E1-8EB3-A259894DC746}"/>
            </c:ext>
          </c:extLst>
        </c:ser>
        <c:ser>
          <c:idx val="2"/>
          <c:order val="2"/>
          <c:tx>
            <c:strRef>
              <c:f>'n%表（単純集計）'!$F$380</c:f>
              <c:strCache>
                <c:ptCount val="1"/>
                <c:pt idx="0">
                  <c:v>発災後、6カ月以内</c:v>
                </c:pt>
              </c:strCache>
            </c:strRef>
          </c:tx>
          <c:spPr>
            <a:solidFill>
              <a:srgbClr val="2662FF"/>
            </a:solidFill>
            <a:scene3d>
              <a:camera prst="orthographicFront"/>
              <a:lightRig rig="threePt" dir="t"/>
            </a:scene3d>
            <a:sp3d>
              <a:bevelT w="63500" h="25400"/>
            </a:sp3d>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('n%表（単純集計）'!$B$382,'n%表（単純集計）'!$B$384)</c:f>
              <c:strCache>
                <c:ptCount val="2"/>
                <c:pt idx="0">
                  <c:v>大阪北部地震(n=28)</c:v>
                </c:pt>
                <c:pt idx="1">
                  <c:v>台風21号(n=144)</c:v>
                </c:pt>
              </c:strCache>
            </c:strRef>
          </c:cat>
          <c:val>
            <c:numRef>
              <c:f>('n%表（単純集計）'!$F$382,'n%表（単純集計）'!$F$384)</c:f>
              <c:numCache>
                <c:formatCode>0.0%</c:formatCode>
                <c:ptCount val="2"/>
                <c:pt idx="0">
                  <c:v>0.21428571428571427</c:v>
                </c:pt>
                <c:pt idx="1">
                  <c:v>0.2013888888888889</c:v>
                </c:pt>
              </c:numCache>
            </c:numRef>
          </c:val>
          <c:extLst>
            <c:ext xmlns:c16="http://schemas.microsoft.com/office/drawing/2014/chart" uri="{C3380CC4-5D6E-409C-BE32-E72D297353CC}">
              <c16:uniqueId val="{00000002-B87F-42E1-8EB3-A259894DC746}"/>
            </c:ext>
          </c:extLst>
        </c:ser>
        <c:ser>
          <c:idx val="3"/>
          <c:order val="3"/>
          <c:tx>
            <c:strRef>
              <c:f>'n%表（単純集計）'!$G$380</c:f>
              <c:strCache>
                <c:ptCount val="1"/>
                <c:pt idx="0">
                  <c:v>発災後、9カ月以内</c:v>
                </c:pt>
              </c:strCache>
            </c:strRef>
          </c:tx>
          <c:spPr>
            <a:solidFill>
              <a:srgbClr val="001F71"/>
            </a:solidFill>
            <a:scene3d>
              <a:camera prst="orthographicFront"/>
              <a:lightRig rig="threePt" dir="t"/>
            </a:scene3d>
            <a:sp3d>
              <a:bevelT w="63500" h="25400"/>
            </a:sp3d>
          </c:spPr>
          <c:invertIfNegative val="0"/>
          <c:dLbls>
            <c:spPr>
              <a:noFill/>
              <a:ln>
                <a:noFill/>
              </a:ln>
              <a:effectLst/>
            </c:spPr>
            <c:txPr>
              <a:bodyPr/>
              <a:lstStyle/>
              <a:p>
                <a:pPr>
                  <a:defRPr>
                    <a:solidFill>
                      <a:schemeClr val="bg1"/>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('n%表（単純集計）'!$B$382,'n%表（単純集計）'!$B$384)</c:f>
              <c:strCache>
                <c:ptCount val="2"/>
                <c:pt idx="0">
                  <c:v>大阪北部地震(n=28)</c:v>
                </c:pt>
                <c:pt idx="1">
                  <c:v>台風21号(n=144)</c:v>
                </c:pt>
              </c:strCache>
            </c:strRef>
          </c:cat>
          <c:val>
            <c:numRef>
              <c:f>('n%表（単純集計）'!$G$382,'n%表（単純集計）'!$G$384)</c:f>
              <c:numCache>
                <c:formatCode>0.0%</c:formatCode>
                <c:ptCount val="2"/>
                <c:pt idx="0">
                  <c:v>7.1428571428571425E-2</c:v>
                </c:pt>
                <c:pt idx="1">
                  <c:v>0.11805555555555555</c:v>
                </c:pt>
              </c:numCache>
            </c:numRef>
          </c:val>
          <c:extLst>
            <c:ext xmlns:c16="http://schemas.microsoft.com/office/drawing/2014/chart" uri="{C3380CC4-5D6E-409C-BE32-E72D297353CC}">
              <c16:uniqueId val="{00000003-B87F-42E1-8EB3-A259894DC746}"/>
            </c:ext>
          </c:extLst>
        </c:ser>
        <c:ser>
          <c:idx val="4"/>
          <c:order val="4"/>
          <c:tx>
            <c:strRef>
              <c:f>'n%表（単純集計）'!$H$380</c:f>
              <c:strCache>
                <c:ptCount val="1"/>
                <c:pt idx="0">
                  <c:v>発災後、1年以内</c:v>
                </c:pt>
              </c:strCache>
            </c:strRef>
          </c:tx>
          <c:spPr>
            <a:solidFill>
              <a:srgbClr val="00144A"/>
            </a:solidFill>
            <a:scene3d>
              <a:camera prst="orthographicFront"/>
              <a:lightRig rig="threePt" dir="t"/>
            </a:scene3d>
            <a:sp3d>
              <a:bevelT w="63500" h="25400"/>
            </a:sp3d>
          </c:spPr>
          <c:invertIfNegative val="0"/>
          <c:dLbls>
            <c:spPr>
              <a:noFill/>
              <a:ln>
                <a:noFill/>
              </a:ln>
              <a:effectLst/>
            </c:spPr>
            <c:txPr>
              <a:bodyPr/>
              <a:lstStyle/>
              <a:p>
                <a:pPr>
                  <a:defRPr>
                    <a:solidFill>
                      <a:schemeClr val="bg1"/>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('n%表（単純集計）'!$B$382,'n%表（単純集計）'!$B$384)</c:f>
              <c:strCache>
                <c:ptCount val="2"/>
                <c:pt idx="0">
                  <c:v>大阪北部地震(n=28)</c:v>
                </c:pt>
                <c:pt idx="1">
                  <c:v>台風21号(n=144)</c:v>
                </c:pt>
              </c:strCache>
            </c:strRef>
          </c:cat>
          <c:val>
            <c:numRef>
              <c:f>('n%表（単純集計）'!$H$382,'n%表（単純集計）'!$H$384)</c:f>
              <c:numCache>
                <c:formatCode>0.0%</c:formatCode>
                <c:ptCount val="2"/>
                <c:pt idx="0">
                  <c:v>7.1428571428571425E-2</c:v>
                </c:pt>
                <c:pt idx="1">
                  <c:v>0.13194444444444445</c:v>
                </c:pt>
              </c:numCache>
            </c:numRef>
          </c:val>
          <c:extLst>
            <c:ext xmlns:c16="http://schemas.microsoft.com/office/drawing/2014/chart" uri="{C3380CC4-5D6E-409C-BE32-E72D297353CC}">
              <c16:uniqueId val="{00000004-B87F-42E1-8EB3-A259894DC746}"/>
            </c:ext>
          </c:extLst>
        </c:ser>
        <c:ser>
          <c:idx val="5"/>
          <c:order val="5"/>
          <c:tx>
            <c:strRef>
              <c:f>'n%表（単純集計）'!$I$380</c:f>
              <c:strCache>
                <c:ptCount val="1"/>
                <c:pt idx="0">
                  <c:v>発災後、1年超</c:v>
                </c:pt>
              </c:strCache>
            </c:strRef>
          </c:tx>
          <c:spPr>
            <a:solidFill>
              <a:schemeClr val="tx2">
                <a:lumMod val="40000"/>
                <a:lumOff val="60000"/>
              </a:schemeClr>
            </a:solidFill>
            <a:scene3d>
              <a:camera prst="orthographicFront"/>
              <a:lightRig rig="threePt" dir="t"/>
            </a:scene3d>
            <a:sp3d>
              <a:bevelT w="63500" h="25400"/>
            </a:sp3d>
          </c:spPr>
          <c:invertIfNegative val="0"/>
          <c:dLbls>
            <c:dLbl>
              <c:idx val="1"/>
              <c:layout>
                <c:manualLayout>
                  <c:x val="8.407516982191290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87F-42E1-8EB3-A259894DC746}"/>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('n%表（単純集計）'!$B$382,'n%表（単純集計）'!$B$384)</c:f>
              <c:strCache>
                <c:ptCount val="2"/>
                <c:pt idx="0">
                  <c:v>大阪北部地震(n=28)</c:v>
                </c:pt>
                <c:pt idx="1">
                  <c:v>台風21号(n=144)</c:v>
                </c:pt>
              </c:strCache>
            </c:strRef>
          </c:cat>
          <c:val>
            <c:numRef>
              <c:f>('n%表（単純集計）'!$I$382,'n%表（単純集計）'!$I$384)</c:f>
              <c:numCache>
                <c:formatCode>0.0%</c:formatCode>
                <c:ptCount val="2"/>
                <c:pt idx="0">
                  <c:v>0.10714285714285714</c:v>
                </c:pt>
                <c:pt idx="1">
                  <c:v>4.8611111111111112E-2</c:v>
                </c:pt>
              </c:numCache>
            </c:numRef>
          </c:val>
          <c:extLst>
            <c:ext xmlns:c16="http://schemas.microsoft.com/office/drawing/2014/chart" uri="{C3380CC4-5D6E-409C-BE32-E72D297353CC}">
              <c16:uniqueId val="{00000006-B87F-42E1-8EB3-A259894DC746}"/>
            </c:ext>
          </c:extLst>
        </c:ser>
        <c:ser>
          <c:idx val="6"/>
          <c:order val="6"/>
          <c:tx>
            <c:strRef>
              <c:f>'n%表（単純集計）'!$J$380</c:f>
              <c:strCache>
                <c:ptCount val="1"/>
                <c:pt idx="0">
                  <c:v>無回答</c:v>
                </c:pt>
              </c:strCache>
            </c:strRef>
          </c:tx>
          <c:spPr>
            <a:solidFill>
              <a:schemeClr val="tx2">
                <a:lumMod val="60000"/>
                <a:lumOff val="40000"/>
              </a:schemeClr>
            </a:solidFill>
            <a:scene3d>
              <a:camera prst="orthographicFront"/>
              <a:lightRig rig="threePt" dir="t"/>
            </a:scene3d>
            <a:sp3d>
              <a:bevelT w="63500" h="25400"/>
            </a:sp3d>
          </c:spPr>
          <c:invertIfNegative val="0"/>
          <c:dLbls>
            <c:dLbl>
              <c:idx val="1"/>
              <c:layout>
                <c:manualLayout>
                  <c:x val="3.6993074721641553E-2"/>
                  <c:y val="3.317427374879909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87F-42E1-8EB3-A259894DC746}"/>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('n%表（単純集計）'!$B$382,'n%表（単純集計）'!$B$384)</c:f>
              <c:strCache>
                <c:ptCount val="2"/>
                <c:pt idx="0">
                  <c:v>大阪北部地震(n=28)</c:v>
                </c:pt>
                <c:pt idx="1">
                  <c:v>台風21号(n=144)</c:v>
                </c:pt>
              </c:strCache>
            </c:strRef>
          </c:cat>
          <c:val>
            <c:numRef>
              <c:f>('n%表（単純集計）'!$J$382,'n%表（単純集計）'!$J$384)</c:f>
              <c:numCache>
                <c:formatCode>0.0%</c:formatCode>
                <c:ptCount val="2"/>
                <c:pt idx="0">
                  <c:v>0.10714285714285714</c:v>
                </c:pt>
                <c:pt idx="1">
                  <c:v>1.3888888888888888E-2</c:v>
                </c:pt>
              </c:numCache>
            </c:numRef>
          </c:val>
          <c:extLst>
            <c:ext xmlns:c16="http://schemas.microsoft.com/office/drawing/2014/chart" uri="{C3380CC4-5D6E-409C-BE32-E72D297353CC}">
              <c16:uniqueId val="{00000008-B87F-42E1-8EB3-A259894DC746}"/>
            </c:ext>
          </c:extLst>
        </c:ser>
        <c:dLbls>
          <c:showLegendKey val="0"/>
          <c:showVal val="1"/>
          <c:showCatName val="0"/>
          <c:showSerName val="0"/>
          <c:showPercent val="0"/>
          <c:showBubbleSize val="0"/>
        </c:dLbls>
        <c:gapWidth val="120"/>
        <c:overlap val="100"/>
        <c:axId val="317998368"/>
        <c:axId val="317998760"/>
      </c:barChart>
      <c:catAx>
        <c:axId val="317998368"/>
        <c:scaling>
          <c:orientation val="maxMin"/>
        </c:scaling>
        <c:delete val="0"/>
        <c:axPos val="l"/>
        <c:numFmt formatCode="General" sourceLinked="1"/>
        <c:majorTickMark val="in"/>
        <c:minorTickMark val="none"/>
        <c:tickLblPos val="nextTo"/>
        <c:spPr>
          <a:ln>
            <a:solidFill>
              <a:schemeClr val="tx1">
                <a:lumMod val="75000"/>
                <a:lumOff val="25000"/>
              </a:schemeClr>
            </a:solidFill>
          </a:ln>
        </c:spPr>
        <c:txPr>
          <a:bodyPr rot="0" vert="horz"/>
          <a:lstStyle/>
          <a:p>
            <a:pPr>
              <a:defRPr/>
            </a:pPr>
            <a:endParaRPr lang="ja-JP"/>
          </a:p>
        </c:txPr>
        <c:crossAx val="317998760"/>
        <c:crosses val="autoZero"/>
        <c:auto val="0"/>
        <c:lblAlgn val="ctr"/>
        <c:lblOffset val="100"/>
        <c:noMultiLvlLbl val="0"/>
      </c:catAx>
      <c:valAx>
        <c:axId val="317998760"/>
        <c:scaling>
          <c:orientation val="minMax"/>
          <c:max val="1"/>
          <c:min val="0"/>
        </c:scaling>
        <c:delete val="0"/>
        <c:axPos val="t"/>
        <c:majorGridlines>
          <c:spPr>
            <a:ln>
              <a:solidFill>
                <a:schemeClr val="bg1">
                  <a:lumMod val="75000"/>
                </a:schemeClr>
              </a:solidFill>
            </a:ln>
          </c:spPr>
        </c:majorGridlines>
        <c:numFmt formatCode="0%" sourceLinked="0"/>
        <c:majorTickMark val="in"/>
        <c:minorTickMark val="none"/>
        <c:tickLblPos val="low"/>
        <c:spPr>
          <a:ln>
            <a:solidFill>
              <a:schemeClr val="tx1">
                <a:lumMod val="75000"/>
                <a:lumOff val="25000"/>
              </a:schemeClr>
            </a:solidFill>
          </a:ln>
        </c:spPr>
        <c:txPr>
          <a:bodyPr rot="0" vert="horz"/>
          <a:lstStyle/>
          <a:p>
            <a:pPr>
              <a:defRPr/>
            </a:pPr>
            <a:endParaRPr lang="ja-JP"/>
          </a:p>
        </c:txPr>
        <c:crossAx val="317998368"/>
        <c:crosses val="autoZero"/>
        <c:crossBetween val="between"/>
        <c:majorUnit val="0.1"/>
      </c:valAx>
      <c:spPr>
        <a:noFill/>
        <a:ln w="12700">
          <a:noFill/>
        </a:ln>
      </c:spPr>
    </c:plotArea>
    <c:legend>
      <c:legendPos val="b"/>
      <c:layout>
        <c:manualLayout>
          <c:xMode val="edge"/>
          <c:yMode val="edge"/>
          <c:x val="1.8322268809690196E-2"/>
          <c:y val="0.84442506306172949"/>
          <c:w val="0.9552071977638017"/>
          <c:h val="0.12911560040127601"/>
        </c:manualLayout>
      </c:layout>
      <c:overlay val="0"/>
    </c:legend>
    <c:plotVisOnly val="0"/>
    <c:dispBlanksAs val="gap"/>
    <c:showDLblsOverMax val="0"/>
  </c:chart>
  <c:spPr>
    <a:solidFill>
      <a:srgbClr val="FFFFFF"/>
    </a:solidFill>
    <a:ln>
      <a:noFill/>
    </a:ln>
  </c:spPr>
  <c:txPr>
    <a:bodyPr rot="0" vert="horz"/>
    <a:lstStyle/>
    <a:p>
      <a:pPr>
        <a:defRPr lang="en-US" sz="1050" u="none" baseline="0">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sng" strike="noStrike" kern="1200" spc="0" baseline="0">
                <a:solidFill>
                  <a:sysClr val="windowText" lastClr="000000"/>
                </a:solidFill>
                <a:latin typeface="Meiryo UI" panose="020B0604030504040204" pitchFamily="50" charset="-128"/>
                <a:ea typeface="Meiryo UI" panose="020B0604030504040204" pitchFamily="50" charset="-128"/>
                <a:cs typeface="+mn-cs"/>
              </a:defRPr>
            </a:pPr>
            <a:r>
              <a:rPr lang="ja-JP" sz="1050" b="1" u="sng"/>
              <a:t>住宅の入手方法</a:t>
            </a:r>
            <a:r>
              <a:rPr lang="en-US" sz="1050" b="1" u="sng"/>
              <a:t>【40</a:t>
            </a:r>
            <a:r>
              <a:rPr lang="ja-JP" sz="1050" b="1" u="sng"/>
              <a:t>歳未満所有者</a:t>
            </a:r>
            <a:r>
              <a:rPr lang="en-US" sz="1050" b="1" u="sng"/>
              <a:t>】</a:t>
            </a:r>
            <a:r>
              <a:rPr lang="ja-JP" sz="1050" b="1" u="sng"/>
              <a:t>（</a:t>
            </a:r>
            <a:r>
              <a:rPr lang="en-US" sz="1050" b="1" u="sng"/>
              <a:t>n=59)</a:t>
            </a:r>
          </a:p>
        </c:rich>
      </c:tx>
      <c:layout>
        <c:manualLayout>
          <c:xMode val="edge"/>
          <c:yMode val="edge"/>
          <c:x val="0.24900242511881659"/>
          <c:y val="3.0321576228601432E-2"/>
        </c:manualLayout>
      </c:layout>
      <c:overlay val="0"/>
      <c:spPr>
        <a:noFill/>
        <a:ln>
          <a:noFill/>
        </a:ln>
        <a:effectLst/>
      </c:spPr>
      <c:txPr>
        <a:bodyPr rot="0" spcFirstLastPara="1" vertOverflow="ellipsis" vert="horz" wrap="square" anchor="ctr" anchorCtr="1"/>
        <a:lstStyle/>
        <a:p>
          <a:pPr>
            <a:defRPr sz="1050" b="1" i="0" u="sng" strike="noStrike" kern="1200" spc="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32211583448558523"/>
          <c:y val="0.26275945474659218"/>
          <c:w val="0.4277518288937287"/>
          <c:h val="0.60555228789172433"/>
        </c:manualLayout>
      </c:layout>
      <c:pieChart>
        <c:varyColors val="1"/>
        <c:ser>
          <c:idx val="0"/>
          <c:order val="0"/>
          <c:spPr>
            <a:scene3d>
              <a:camera prst="orthographicFront"/>
              <a:lightRig rig="threePt" dir="t"/>
            </a:scene3d>
            <a:sp3d>
              <a:bevelT w="63500" h="25400"/>
            </a:sp3d>
          </c:spPr>
          <c:explosion val="1"/>
          <c:dPt>
            <c:idx val="0"/>
            <c:bubble3D val="0"/>
            <c:spPr>
              <a:solidFill>
                <a:srgbClr val="B7CBFF"/>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1-2BC7-4DAA-A91D-85637E5C6C59}"/>
              </c:ext>
            </c:extLst>
          </c:dPt>
          <c:dPt>
            <c:idx val="1"/>
            <c:bubble3D val="0"/>
            <c:spPr>
              <a:solidFill>
                <a:srgbClr val="6F96FF"/>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3-2BC7-4DAA-A91D-85637E5C6C59}"/>
              </c:ext>
            </c:extLst>
          </c:dPt>
          <c:dPt>
            <c:idx val="2"/>
            <c:bubble3D val="0"/>
            <c:spPr>
              <a:solidFill>
                <a:srgbClr val="2662FF"/>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5-2BC7-4DAA-A91D-85637E5C6C59}"/>
              </c:ext>
            </c:extLst>
          </c:dPt>
          <c:dPt>
            <c:idx val="3"/>
            <c:bubble3D val="0"/>
            <c:spPr>
              <a:solidFill>
                <a:srgbClr val="001F71"/>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7-2BC7-4DAA-A91D-85637E5C6C59}"/>
              </c:ext>
            </c:extLst>
          </c:dPt>
          <c:dPt>
            <c:idx val="4"/>
            <c:bubble3D val="0"/>
            <c:spPr>
              <a:solidFill>
                <a:srgbClr val="00144A"/>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9-2BC7-4DAA-A91D-85637E5C6C59}"/>
              </c:ext>
            </c:extLst>
          </c:dPt>
          <c:dPt>
            <c:idx val="5"/>
            <c:bubble3D val="0"/>
            <c:spPr>
              <a:solidFill>
                <a:schemeClr val="tx2">
                  <a:lumMod val="60000"/>
                  <a:lumOff val="40000"/>
                </a:schemeClr>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B-2BC7-4DAA-A91D-85637E5C6C59}"/>
              </c:ext>
            </c:extLst>
          </c:dPt>
          <c:dPt>
            <c:idx val="6"/>
            <c:bubble3D val="0"/>
            <c:spPr>
              <a:solidFill>
                <a:schemeClr val="accent1">
                  <a:lumMod val="60000"/>
                </a:schemeClr>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D-2BC7-4DAA-A91D-85637E5C6C59}"/>
              </c:ext>
            </c:extLst>
          </c:dPt>
          <c:dLbls>
            <c:dLbl>
              <c:idx val="0"/>
              <c:layout>
                <c:manualLayout>
                  <c:x val="-0.20692923980707517"/>
                  <c:y val="0.13757919782859235"/>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9229284637292674"/>
                      <c:h val="0.16904093884816121"/>
                    </c:manualLayout>
                  </c15:layout>
                </c:ext>
                <c:ext xmlns:c16="http://schemas.microsoft.com/office/drawing/2014/chart" uri="{C3380CC4-5D6E-409C-BE32-E72D297353CC}">
                  <c16:uniqueId val="{00000001-2BC7-4DAA-A91D-85637E5C6C59}"/>
                </c:ext>
              </c:extLst>
            </c:dLbl>
            <c:dLbl>
              <c:idx val="1"/>
              <c:layout>
                <c:manualLayout>
                  <c:x val="8.7505314879818649E-2"/>
                  <c:y val="-0.12992615383533648"/>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8385346512536994"/>
                      <c:h val="0.24069719733309197"/>
                    </c:manualLayout>
                  </c15:layout>
                </c:ext>
                <c:ext xmlns:c16="http://schemas.microsoft.com/office/drawing/2014/chart" uri="{C3380CC4-5D6E-409C-BE32-E72D297353CC}">
                  <c16:uniqueId val="{00000003-2BC7-4DAA-A91D-85637E5C6C59}"/>
                </c:ext>
              </c:extLst>
            </c:dLbl>
            <c:dLbl>
              <c:idx val="2"/>
              <c:layout>
                <c:manualLayout>
                  <c:x val="0.21170613809997019"/>
                  <c:y val="0.13856600275626715"/>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4781042509925741"/>
                      <c:h val="0.20927474546715916"/>
                    </c:manualLayout>
                  </c15:layout>
                </c:ext>
                <c:ext xmlns:c16="http://schemas.microsoft.com/office/drawing/2014/chart" uri="{C3380CC4-5D6E-409C-BE32-E72D297353CC}">
                  <c16:uniqueId val="{00000005-2BC7-4DAA-A91D-85637E5C6C59}"/>
                </c:ext>
              </c:extLst>
            </c:dLbl>
            <c:dLbl>
              <c:idx val="3"/>
              <c:layout>
                <c:manualLayout>
                  <c:x val="-3.6912946172876653E-2"/>
                  <c:y val="2.7219556190174823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9658465211625012"/>
                      <c:h val="0.15537255310970693"/>
                    </c:manualLayout>
                  </c15:layout>
                </c:ext>
                <c:ext xmlns:c16="http://schemas.microsoft.com/office/drawing/2014/chart" uri="{C3380CC4-5D6E-409C-BE32-E72D297353CC}">
                  <c16:uniqueId val="{00000007-2BC7-4DAA-A91D-85637E5C6C59}"/>
                </c:ext>
              </c:extLst>
            </c:dLbl>
            <c:dLbl>
              <c:idx val="4"/>
              <c:layout>
                <c:manualLayout>
                  <c:x val="0.13408055412998113"/>
                  <c:y val="1.6295609660060377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8392807014463364"/>
                      <c:h val="0.16173265145407159"/>
                    </c:manualLayout>
                  </c15:layout>
                </c:ext>
                <c:ext xmlns:c16="http://schemas.microsoft.com/office/drawing/2014/chart" uri="{C3380CC4-5D6E-409C-BE32-E72D297353CC}">
                  <c16:uniqueId val="{00000009-2BC7-4DAA-A91D-85637E5C6C59}"/>
                </c:ext>
              </c:extLst>
            </c:dLbl>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'n%表（クロス集計）'!$C$63:$C$66</c:f>
              <c:strCache>
                <c:ptCount val="4"/>
                <c:pt idx="0">
                  <c:v>新築の建売住宅</c:v>
                </c:pt>
                <c:pt idx="1">
                  <c:v>注文住宅</c:v>
                </c:pt>
                <c:pt idx="2">
                  <c:v>中古住宅</c:v>
                </c:pt>
                <c:pt idx="3">
                  <c:v>相続・贈与</c:v>
                </c:pt>
              </c:strCache>
            </c:strRef>
          </c:cat>
          <c:val>
            <c:numRef>
              <c:f>'n%表（クロス集計）'!$E$63:$E$66</c:f>
              <c:numCache>
                <c:formatCode>0%</c:formatCode>
                <c:ptCount val="4"/>
                <c:pt idx="0">
                  <c:v>0.33898305084745761</c:v>
                </c:pt>
                <c:pt idx="1">
                  <c:v>0.3559322033898305</c:v>
                </c:pt>
                <c:pt idx="2">
                  <c:v>0.28813559322033899</c:v>
                </c:pt>
                <c:pt idx="3">
                  <c:v>1.6949152542372881E-2</c:v>
                </c:pt>
              </c:numCache>
            </c:numRef>
          </c:val>
          <c:extLst>
            <c:ext xmlns:c16="http://schemas.microsoft.com/office/drawing/2014/chart" uri="{C3380CC4-5D6E-409C-BE32-E72D297353CC}">
              <c16:uniqueId val="{0000000E-2BC7-4DAA-A91D-85637E5C6C59}"/>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50">
          <a:solidFill>
            <a:sysClr val="windowText" lastClr="000000"/>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sng" strike="noStrike" kern="1200" spc="0" baseline="0">
                <a:solidFill>
                  <a:sysClr val="windowText" lastClr="000000"/>
                </a:solidFill>
                <a:latin typeface="Meiryo UI" panose="020B0604030504040204" pitchFamily="50" charset="-128"/>
                <a:ea typeface="Meiryo UI" panose="020B0604030504040204" pitchFamily="50" charset="-128"/>
                <a:cs typeface="+mn-cs"/>
              </a:defRPr>
            </a:pPr>
            <a:r>
              <a:rPr lang="ja-JP" sz="1050" b="1" u="sng"/>
              <a:t>住宅の築年数</a:t>
            </a:r>
            <a:r>
              <a:rPr lang="en-US" sz="1050" b="1" u="sng"/>
              <a:t>【40</a:t>
            </a:r>
            <a:r>
              <a:rPr lang="ja-JP" sz="1050" b="1" u="sng"/>
              <a:t>歳未満所有者</a:t>
            </a:r>
            <a:r>
              <a:rPr lang="en-US" sz="1050" b="1" u="sng"/>
              <a:t>】</a:t>
            </a:r>
            <a:r>
              <a:rPr lang="ja-JP" sz="1050" b="1" u="sng"/>
              <a:t>（</a:t>
            </a:r>
            <a:r>
              <a:rPr lang="en-US" sz="1050" b="1" u="sng"/>
              <a:t>n=59)</a:t>
            </a:r>
          </a:p>
        </c:rich>
      </c:tx>
      <c:layout>
        <c:manualLayout>
          <c:xMode val="edge"/>
          <c:yMode val="edge"/>
          <c:x val="0.24900242511881659"/>
          <c:y val="3.0321576228601432E-2"/>
        </c:manualLayout>
      </c:layout>
      <c:overlay val="0"/>
      <c:spPr>
        <a:noFill/>
        <a:ln>
          <a:noFill/>
        </a:ln>
        <a:effectLst/>
      </c:spPr>
      <c:txPr>
        <a:bodyPr rot="0" spcFirstLastPara="1" vertOverflow="ellipsis" vert="horz" wrap="square" anchor="ctr" anchorCtr="1"/>
        <a:lstStyle/>
        <a:p>
          <a:pPr>
            <a:defRPr sz="1050" b="1" i="0" u="sng" strike="noStrike" kern="1200" spc="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32211583448558523"/>
          <c:y val="0.26275945474659218"/>
          <c:w val="0.4277518288937287"/>
          <c:h val="0.60555228789172433"/>
        </c:manualLayout>
      </c:layout>
      <c:pieChart>
        <c:varyColors val="1"/>
        <c:ser>
          <c:idx val="0"/>
          <c:order val="0"/>
          <c:spPr>
            <a:scene3d>
              <a:camera prst="orthographicFront"/>
              <a:lightRig rig="threePt" dir="t"/>
            </a:scene3d>
            <a:sp3d>
              <a:bevelT w="63500" h="25400"/>
            </a:sp3d>
          </c:spPr>
          <c:explosion val="1"/>
          <c:dPt>
            <c:idx val="0"/>
            <c:bubble3D val="0"/>
            <c:spPr>
              <a:solidFill>
                <a:srgbClr val="B7CBFF"/>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1-2301-452A-93DA-3401C4748457}"/>
              </c:ext>
            </c:extLst>
          </c:dPt>
          <c:dPt>
            <c:idx val="1"/>
            <c:bubble3D val="0"/>
            <c:spPr>
              <a:solidFill>
                <a:srgbClr val="6F96FF"/>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3-2301-452A-93DA-3401C4748457}"/>
              </c:ext>
            </c:extLst>
          </c:dPt>
          <c:dPt>
            <c:idx val="2"/>
            <c:bubble3D val="0"/>
            <c:spPr>
              <a:solidFill>
                <a:srgbClr val="2662FF"/>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5-2301-452A-93DA-3401C4748457}"/>
              </c:ext>
            </c:extLst>
          </c:dPt>
          <c:dPt>
            <c:idx val="3"/>
            <c:bubble3D val="0"/>
            <c:spPr>
              <a:solidFill>
                <a:srgbClr val="001F71"/>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7-2301-452A-93DA-3401C4748457}"/>
              </c:ext>
            </c:extLst>
          </c:dPt>
          <c:dPt>
            <c:idx val="4"/>
            <c:bubble3D val="0"/>
            <c:spPr>
              <a:solidFill>
                <a:srgbClr val="00144A"/>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9-2301-452A-93DA-3401C4748457}"/>
              </c:ext>
            </c:extLst>
          </c:dPt>
          <c:dPt>
            <c:idx val="5"/>
            <c:bubble3D val="0"/>
            <c:spPr>
              <a:solidFill>
                <a:schemeClr val="tx2">
                  <a:lumMod val="60000"/>
                  <a:lumOff val="40000"/>
                </a:schemeClr>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B-2301-452A-93DA-3401C4748457}"/>
              </c:ext>
            </c:extLst>
          </c:dPt>
          <c:dPt>
            <c:idx val="6"/>
            <c:bubble3D val="0"/>
            <c:spPr>
              <a:solidFill>
                <a:schemeClr val="accent1">
                  <a:lumMod val="60000"/>
                </a:schemeClr>
              </a:solidFill>
              <a:ln w="19050">
                <a:solidFill>
                  <a:schemeClr val="lt1"/>
                </a:solidFill>
              </a:ln>
              <a:effectLst/>
              <a:scene3d>
                <a:camera prst="orthographicFront"/>
                <a:lightRig rig="threePt" dir="t"/>
              </a:scene3d>
              <a:sp3d>
                <a:bevelT w="63500" h="25400"/>
              </a:sp3d>
            </c:spPr>
            <c:extLst>
              <c:ext xmlns:c16="http://schemas.microsoft.com/office/drawing/2014/chart" uri="{C3380CC4-5D6E-409C-BE32-E72D297353CC}">
                <c16:uniqueId val="{0000000D-2301-452A-93DA-3401C4748457}"/>
              </c:ext>
            </c:extLst>
          </c:dPt>
          <c:dLbls>
            <c:dLbl>
              <c:idx val="0"/>
              <c:layout>
                <c:manualLayout>
                  <c:x val="-0.206060752215802"/>
                  <c:y val="-7.4502125794536217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9229284637292674"/>
                      <c:h val="0.16904093884816121"/>
                    </c:manualLayout>
                  </c15:layout>
                </c:ext>
                <c:ext xmlns:c16="http://schemas.microsoft.com/office/drawing/2014/chart" uri="{C3380CC4-5D6E-409C-BE32-E72D297353CC}">
                  <c16:uniqueId val="{00000001-2301-452A-93DA-3401C4748457}"/>
                </c:ext>
              </c:extLst>
            </c:dLbl>
            <c:dLbl>
              <c:idx val="1"/>
              <c:layout>
                <c:manualLayout>
                  <c:x val="0.21735174624780043"/>
                  <c:y val="-0.11504324831717698"/>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8385346512536994"/>
                      <c:h val="0.24069719733309197"/>
                    </c:manualLayout>
                  </c15:layout>
                </c:ext>
                <c:ext xmlns:c16="http://schemas.microsoft.com/office/drawing/2014/chart" uri="{C3380CC4-5D6E-409C-BE32-E72D297353CC}">
                  <c16:uniqueId val="{00000003-2301-452A-93DA-3401C4748457}"/>
                </c:ext>
              </c:extLst>
            </c:dLbl>
            <c:dLbl>
              <c:idx val="2"/>
              <c:layout>
                <c:manualLayout>
                  <c:x val="4.1255646482225072E-2"/>
                  <c:y val="6.729983421135502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1089758604594702"/>
                      <c:h val="0.20927472660213201"/>
                    </c:manualLayout>
                  </c15:layout>
                </c:ext>
                <c:ext xmlns:c16="http://schemas.microsoft.com/office/drawing/2014/chart" uri="{C3380CC4-5D6E-409C-BE32-E72D297353CC}">
                  <c16:uniqueId val="{00000005-2301-452A-93DA-3401C4748457}"/>
                </c:ext>
              </c:extLst>
            </c:dLbl>
            <c:dLbl>
              <c:idx val="3"/>
              <c:layout>
                <c:manualLayout>
                  <c:x val="2.2581988063996819E-2"/>
                  <c:y val="3.9526565400408754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4739420338415138"/>
                      <c:h val="0.15537243189428906"/>
                    </c:manualLayout>
                  </c15:layout>
                </c:ext>
                <c:ext xmlns:c16="http://schemas.microsoft.com/office/drawing/2014/chart" uri="{C3380CC4-5D6E-409C-BE32-E72D297353CC}">
                  <c16:uniqueId val="{00000007-2301-452A-93DA-3401C4748457}"/>
                </c:ext>
              </c:extLst>
            </c:dLbl>
            <c:dLbl>
              <c:idx val="4"/>
              <c:layout>
                <c:manualLayout>
                  <c:x val="0.11019583136003111"/>
                  <c:y val="3.6330377035074884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8392807014463364"/>
                      <c:h val="0.16173265145407159"/>
                    </c:manualLayout>
                  </c15:layout>
                </c:ext>
                <c:ext xmlns:c16="http://schemas.microsoft.com/office/drawing/2014/chart" uri="{C3380CC4-5D6E-409C-BE32-E72D297353CC}">
                  <c16:uniqueId val="{00000009-2301-452A-93DA-3401C4748457}"/>
                </c:ext>
              </c:extLst>
            </c:dLbl>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'n%表（クロス集計）'!$C$27:$C$31</c:f>
              <c:strCache>
                <c:ptCount val="5"/>
                <c:pt idx="0">
                  <c:v>1～10年以内</c:v>
                </c:pt>
                <c:pt idx="1">
                  <c:v>11年～20年</c:v>
                </c:pt>
                <c:pt idx="2">
                  <c:v>21年～30年</c:v>
                </c:pt>
                <c:pt idx="3">
                  <c:v>31年～40年</c:v>
                </c:pt>
                <c:pt idx="4">
                  <c:v>41年以上</c:v>
                </c:pt>
              </c:strCache>
            </c:strRef>
          </c:cat>
          <c:val>
            <c:numRef>
              <c:f>'n%表（クロス集計）'!$E$27:$E$31</c:f>
              <c:numCache>
                <c:formatCode>0%</c:formatCode>
                <c:ptCount val="5"/>
                <c:pt idx="0">
                  <c:v>0.57627118644067798</c:v>
                </c:pt>
                <c:pt idx="1">
                  <c:v>0.16949152542372881</c:v>
                </c:pt>
                <c:pt idx="2">
                  <c:v>0.15254237288135594</c:v>
                </c:pt>
                <c:pt idx="3">
                  <c:v>8.4745762711864403E-2</c:v>
                </c:pt>
                <c:pt idx="4">
                  <c:v>1.6949152542372881E-2</c:v>
                </c:pt>
              </c:numCache>
            </c:numRef>
          </c:val>
          <c:extLst>
            <c:ext xmlns:c16="http://schemas.microsoft.com/office/drawing/2014/chart" uri="{C3380CC4-5D6E-409C-BE32-E72D297353CC}">
              <c16:uniqueId val="{0000000E-2301-452A-93DA-3401C4748457}"/>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50">
          <a:solidFill>
            <a:sysClr val="windowText" lastClr="000000"/>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sng" strike="noStrike" kern="1200" spc="0" baseline="0">
                <a:solidFill>
                  <a:schemeClr val="tx1"/>
                </a:solidFill>
                <a:latin typeface="Meiryo UI" panose="020B0604030504040204" pitchFamily="50" charset="-128"/>
                <a:ea typeface="Meiryo UI" panose="020B0604030504040204" pitchFamily="50" charset="-128"/>
                <a:cs typeface="+mn-cs"/>
              </a:defRPr>
            </a:pPr>
            <a:r>
              <a:rPr lang="ja-JP" sz="1050" b="1" u="sng"/>
              <a:t>維持管理の実施状況　</a:t>
            </a:r>
            <a:r>
              <a:rPr lang="en-US" sz="1050" b="1" u="sng"/>
              <a:t>【</a:t>
            </a:r>
            <a:r>
              <a:rPr lang="ja-JP" sz="1050" b="1" u="sng"/>
              <a:t>住宅の</a:t>
            </a:r>
            <a:r>
              <a:rPr lang="ja-JP" altLang="en-US" sz="1050" b="1" u="sng"/>
              <a:t>入手方法</a:t>
            </a:r>
            <a:r>
              <a:rPr lang="ja-JP" sz="1050" b="1" u="sng"/>
              <a:t>別</a:t>
            </a:r>
            <a:r>
              <a:rPr lang="en-US" sz="1050" b="1" u="sng"/>
              <a:t>】</a:t>
            </a:r>
            <a:endParaRPr lang="ja-JP" sz="1050" b="1" u="sng"/>
          </a:p>
        </c:rich>
      </c:tx>
      <c:layout>
        <c:manualLayout>
          <c:xMode val="edge"/>
          <c:yMode val="edge"/>
          <c:x val="0.38665080076800146"/>
          <c:y val="3.6486231278003872E-3"/>
        </c:manualLayout>
      </c:layout>
      <c:overlay val="0"/>
      <c:spPr>
        <a:noFill/>
        <a:ln>
          <a:noFill/>
        </a:ln>
        <a:effectLst/>
      </c:spPr>
      <c:txPr>
        <a:bodyPr rot="0" spcFirstLastPara="1" vertOverflow="ellipsis" vert="horz" wrap="square" anchor="ctr" anchorCtr="1"/>
        <a:lstStyle/>
        <a:p>
          <a:pPr>
            <a:defRPr sz="1050" b="1" i="0" u="sng"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26422611026501203"/>
          <c:y val="0.15707266383191784"/>
          <c:w val="0.69260123626905457"/>
          <c:h val="0.48761375100160237"/>
        </c:manualLayout>
      </c:layout>
      <c:barChart>
        <c:barDir val="bar"/>
        <c:grouping val="percentStacked"/>
        <c:varyColors val="0"/>
        <c:ser>
          <c:idx val="0"/>
          <c:order val="0"/>
          <c:tx>
            <c:strRef>
              <c:f>'n%表（クロス集計）'!$E$239</c:f>
              <c:strCache>
                <c:ptCount val="1"/>
                <c:pt idx="0">
                  <c:v>定期的に専門家等による点検を受け、補修、修繕等の工事を行っている</c:v>
                </c:pt>
              </c:strCache>
            </c:strRef>
          </c:tx>
          <c:spPr>
            <a:solidFill>
              <a:schemeClr val="accent1">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'n%表（クロス集計）'!$C$247:$C$253</c:f>
              <c:strCache>
                <c:ptCount val="7"/>
                <c:pt idx="0">
                  <c:v>全体(n=945)</c:v>
                </c:pt>
                <c:pt idx="1">
                  <c:v>新築の建売住宅を購入(n=385)</c:v>
                </c:pt>
                <c:pt idx="2">
                  <c:v>注文住宅を建築(n=377)</c:v>
                </c:pt>
                <c:pt idx="3">
                  <c:v>中古住宅を購入(n=155)</c:v>
                </c:pt>
                <c:pt idx="4">
                  <c:v>相続・贈与(n=11)</c:v>
                </c:pt>
                <c:pt idx="5">
                  <c:v>その他(n=11)</c:v>
                </c:pt>
                <c:pt idx="6">
                  <c:v>無回答(n=6)</c:v>
                </c:pt>
              </c:strCache>
            </c:strRef>
          </c:cat>
          <c:val>
            <c:numRef>
              <c:f>'n%表（クロス集計）'!$E$247:$E$253</c:f>
              <c:numCache>
                <c:formatCode>0%</c:formatCode>
                <c:ptCount val="7"/>
                <c:pt idx="0">
                  <c:v>0.26560846560846563</c:v>
                </c:pt>
                <c:pt idx="1">
                  <c:v>0.30129870129870129</c:v>
                </c:pt>
                <c:pt idx="2">
                  <c:v>0.28381962864721483</c:v>
                </c:pt>
                <c:pt idx="3">
                  <c:v>0.17419354838709677</c:v>
                </c:pt>
                <c:pt idx="4">
                  <c:v>9.0909090909090912E-2</c:v>
                </c:pt>
                <c:pt idx="5">
                  <c:v>0</c:v>
                </c:pt>
                <c:pt idx="6">
                  <c:v>0</c:v>
                </c:pt>
              </c:numCache>
            </c:numRef>
          </c:val>
          <c:extLst>
            <c:ext xmlns:c16="http://schemas.microsoft.com/office/drawing/2014/chart" uri="{C3380CC4-5D6E-409C-BE32-E72D297353CC}">
              <c16:uniqueId val="{00000000-75CC-41A8-A9D9-68943DA985F0}"/>
            </c:ext>
          </c:extLst>
        </c:ser>
        <c:ser>
          <c:idx val="1"/>
          <c:order val="1"/>
          <c:tx>
            <c:strRef>
              <c:f>'n%表（クロス集計）'!$F$239</c:f>
              <c:strCache>
                <c:ptCount val="1"/>
                <c:pt idx="0">
                  <c:v>定期的に専門家等による点検を受けているが、必要と言われた補修、修繕等の工事を行っていない</c:v>
                </c:pt>
              </c:strCache>
            </c:strRef>
          </c:tx>
          <c:spPr>
            <a:solidFill>
              <a:schemeClr val="accent2">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'n%表（クロス集計）'!$C$247:$C$253</c:f>
              <c:strCache>
                <c:ptCount val="7"/>
                <c:pt idx="0">
                  <c:v>全体(n=945)</c:v>
                </c:pt>
                <c:pt idx="1">
                  <c:v>新築の建売住宅を購入(n=385)</c:v>
                </c:pt>
                <c:pt idx="2">
                  <c:v>注文住宅を建築(n=377)</c:v>
                </c:pt>
                <c:pt idx="3">
                  <c:v>中古住宅を購入(n=155)</c:v>
                </c:pt>
                <c:pt idx="4">
                  <c:v>相続・贈与(n=11)</c:v>
                </c:pt>
                <c:pt idx="5">
                  <c:v>その他(n=11)</c:v>
                </c:pt>
                <c:pt idx="6">
                  <c:v>無回答(n=6)</c:v>
                </c:pt>
              </c:strCache>
            </c:strRef>
          </c:cat>
          <c:val>
            <c:numRef>
              <c:f>'n%表（クロス集計）'!$F$247:$F$253</c:f>
              <c:numCache>
                <c:formatCode>0%</c:formatCode>
                <c:ptCount val="7"/>
                <c:pt idx="0">
                  <c:v>2.433862433862434E-2</c:v>
                </c:pt>
                <c:pt idx="1">
                  <c:v>3.6363636363636362E-2</c:v>
                </c:pt>
                <c:pt idx="2">
                  <c:v>1.8567639257294429E-2</c:v>
                </c:pt>
                <c:pt idx="3">
                  <c:v>6.4516129032258064E-3</c:v>
                </c:pt>
                <c:pt idx="4">
                  <c:v>9.0909090909090912E-2</c:v>
                </c:pt>
                <c:pt idx="5">
                  <c:v>0</c:v>
                </c:pt>
                <c:pt idx="6">
                  <c:v>0</c:v>
                </c:pt>
              </c:numCache>
            </c:numRef>
          </c:val>
          <c:extLst>
            <c:ext xmlns:c16="http://schemas.microsoft.com/office/drawing/2014/chart" uri="{C3380CC4-5D6E-409C-BE32-E72D297353CC}">
              <c16:uniqueId val="{00000001-75CC-41A8-A9D9-68943DA985F0}"/>
            </c:ext>
          </c:extLst>
        </c:ser>
        <c:ser>
          <c:idx val="2"/>
          <c:order val="2"/>
          <c:tx>
            <c:strRef>
              <c:f>'n%表（クロス集計）'!$G$239</c:f>
              <c:strCache>
                <c:ptCount val="1"/>
                <c:pt idx="0">
                  <c:v>定期的に専門家等による点検を受けており、問題ないことを確認している</c:v>
                </c:pt>
              </c:strCache>
            </c:strRef>
          </c:tx>
          <c:spPr>
            <a:solidFill>
              <a:schemeClr val="accent6">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'n%表（クロス集計）'!$C$247:$C$253</c:f>
              <c:strCache>
                <c:ptCount val="7"/>
                <c:pt idx="0">
                  <c:v>全体(n=945)</c:v>
                </c:pt>
                <c:pt idx="1">
                  <c:v>新築の建売住宅を購入(n=385)</c:v>
                </c:pt>
                <c:pt idx="2">
                  <c:v>注文住宅を建築(n=377)</c:v>
                </c:pt>
                <c:pt idx="3">
                  <c:v>中古住宅を購入(n=155)</c:v>
                </c:pt>
                <c:pt idx="4">
                  <c:v>相続・贈与(n=11)</c:v>
                </c:pt>
                <c:pt idx="5">
                  <c:v>その他(n=11)</c:v>
                </c:pt>
                <c:pt idx="6">
                  <c:v>無回答(n=6)</c:v>
                </c:pt>
              </c:strCache>
            </c:strRef>
          </c:cat>
          <c:val>
            <c:numRef>
              <c:f>'n%表（クロス集計）'!$G$247:$G$253</c:f>
              <c:numCache>
                <c:formatCode>0%</c:formatCode>
                <c:ptCount val="7"/>
                <c:pt idx="0">
                  <c:v>0.1291005291005291</c:v>
                </c:pt>
                <c:pt idx="1">
                  <c:v>0.13506493506493505</c:v>
                </c:pt>
                <c:pt idx="2">
                  <c:v>0.15384615384615385</c:v>
                </c:pt>
                <c:pt idx="3">
                  <c:v>7.0967741935483872E-2</c:v>
                </c:pt>
                <c:pt idx="4">
                  <c:v>0</c:v>
                </c:pt>
                <c:pt idx="5">
                  <c:v>9.0909090909090912E-2</c:v>
                </c:pt>
                <c:pt idx="6">
                  <c:v>0</c:v>
                </c:pt>
              </c:numCache>
            </c:numRef>
          </c:val>
          <c:extLst>
            <c:ext xmlns:c16="http://schemas.microsoft.com/office/drawing/2014/chart" uri="{C3380CC4-5D6E-409C-BE32-E72D297353CC}">
              <c16:uniqueId val="{00000002-75CC-41A8-A9D9-68943DA985F0}"/>
            </c:ext>
          </c:extLst>
        </c:ser>
        <c:ser>
          <c:idx val="3"/>
          <c:order val="3"/>
          <c:tx>
            <c:strRef>
              <c:f>'n%表（クロス集計）'!$H$239</c:f>
              <c:strCache>
                <c:ptCount val="1"/>
                <c:pt idx="0">
                  <c:v>点検は受けておらず、壊れて不具合が生じた箇所だけ修繕等の工事を行っている</c:v>
                </c:pt>
              </c:strCache>
            </c:strRef>
          </c:tx>
          <c:spPr>
            <a:solidFill>
              <a:schemeClr val="accent5"/>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'n%表（クロス集計）'!$C$247:$C$253</c:f>
              <c:strCache>
                <c:ptCount val="7"/>
                <c:pt idx="0">
                  <c:v>全体(n=945)</c:v>
                </c:pt>
                <c:pt idx="1">
                  <c:v>新築の建売住宅を購入(n=385)</c:v>
                </c:pt>
                <c:pt idx="2">
                  <c:v>注文住宅を建築(n=377)</c:v>
                </c:pt>
                <c:pt idx="3">
                  <c:v>中古住宅を購入(n=155)</c:v>
                </c:pt>
                <c:pt idx="4">
                  <c:v>相続・贈与(n=11)</c:v>
                </c:pt>
                <c:pt idx="5">
                  <c:v>その他(n=11)</c:v>
                </c:pt>
                <c:pt idx="6">
                  <c:v>無回答(n=6)</c:v>
                </c:pt>
              </c:strCache>
            </c:strRef>
          </c:cat>
          <c:val>
            <c:numRef>
              <c:f>'n%表（クロス集計）'!$H$247:$H$253</c:f>
              <c:numCache>
                <c:formatCode>0%</c:formatCode>
                <c:ptCount val="7"/>
                <c:pt idx="0">
                  <c:v>0.3439153439153439</c:v>
                </c:pt>
                <c:pt idx="1">
                  <c:v>0.32727272727272727</c:v>
                </c:pt>
                <c:pt idx="2">
                  <c:v>0.3156498673740053</c:v>
                </c:pt>
                <c:pt idx="3">
                  <c:v>0.43870967741935485</c:v>
                </c:pt>
                <c:pt idx="4">
                  <c:v>0.54545454545454541</c:v>
                </c:pt>
                <c:pt idx="5">
                  <c:v>0.54545454545454541</c:v>
                </c:pt>
                <c:pt idx="6">
                  <c:v>0</c:v>
                </c:pt>
              </c:numCache>
            </c:numRef>
          </c:val>
          <c:extLst>
            <c:ext xmlns:c16="http://schemas.microsoft.com/office/drawing/2014/chart" uri="{C3380CC4-5D6E-409C-BE32-E72D297353CC}">
              <c16:uniqueId val="{00000003-75CC-41A8-A9D9-68943DA985F0}"/>
            </c:ext>
          </c:extLst>
        </c:ser>
        <c:ser>
          <c:idx val="4"/>
          <c:order val="4"/>
          <c:tx>
            <c:strRef>
              <c:f>'n%表（クロス集計）'!$I$239</c:f>
              <c:strCache>
                <c:ptCount val="1"/>
                <c:pt idx="0">
                  <c:v>維持管理の必要性を感じているが、行っていない</c:v>
                </c:pt>
              </c:strCache>
            </c:strRef>
          </c:tx>
          <c:spPr>
            <a:solidFill>
              <a:schemeClr val="accent4">
                <a:lumMod val="60000"/>
                <a:lumOff val="40000"/>
              </a:schemeClr>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'n%表（クロス集計）'!$C$247:$C$253</c:f>
              <c:strCache>
                <c:ptCount val="7"/>
                <c:pt idx="0">
                  <c:v>全体(n=945)</c:v>
                </c:pt>
                <c:pt idx="1">
                  <c:v>新築の建売住宅を購入(n=385)</c:v>
                </c:pt>
                <c:pt idx="2">
                  <c:v>注文住宅を建築(n=377)</c:v>
                </c:pt>
                <c:pt idx="3">
                  <c:v>中古住宅を購入(n=155)</c:v>
                </c:pt>
                <c:pt idx="4">
                  <c:v>相続・贈与(n=11)</c:v>
                </c:pt>
                <c:pt idx="5">
                  <c:v>その他(n=11)</c:v>
                </c:pt>
                <c:pt idx="6">
                  <c:v>無回答(n=6)</c:v>
                </c:pt>
              </c:strCache>
            </c:strRef>
          </c:cat>
          <c:val>
            <c:numRef>
              <c:f>'n%表（クロス集計）'!$I$247:$I$253</c:f>
              <c:numCache>
                <c:formatCode>0%</c:formatCode>
                <c:ptCount val="7"/>
                <c:pt idx="0">
                  <c:v>8.7830687830687829E-2</c:v>
                </c:pt>
                <c:pt idx="1">
                  <c:v>8.5714285714285715E-2</c:v>
                </c:pt>
                <c:pt idx="2">
                  <c:v>6.6312997347480113E-2</c:v>
                </c:pt>
                <c:pt idx="3">
                  <c:v>0.14193548387096774</c:v>
                </c:pt>
                <c:pt idx="4">
                  <c:v>0.18181818181818182</c:v>
                </c:pt>
                <c:pt idx="5">
                  <c:v>9.0909090909090912E-2</c:v>
                </c:pt>
                <c:pt idx="6">
                  <c:v>0</c:v>
                </c:pt>
              </c:numCache>
            </c:numRef>
          </c:val>
          <c:extLst>
            <c:ext xmlns:c16="http://schemas.microsoft.com/office/drawing/2014/chart" uri="{C3380CC4-5D6E-409C-BE32-E72D297353CC}">
              <c16:uniqueId val="{00000004-75CC-41A8-A9D9-68943DA985F0}"/>
            </c:ext>
          </c:extLst>
        </c:ser>
        <c:ser>
          <c:idx val="5"/>
          <c:order val="5"/>
          <c:tx>
            <c:strRef>
              <c:f>'n%表（クロス集計）'!$J$239</c:f>
              <c:strCache>
                <c:ptCount val="1"/>
                <c:pt idx="0">
                  <c:v>維持管理の必要性を感じていないため、行っていない</c:v>
                </c:pt>
              </c:strCache>
            </c:strRef>
          </c:tx>
          <c:spPr>
            <a:solidFill>
              <a:srgbClr val="9966FF"/>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'n%表（クロス集計）'!$C$247:$C$253</c:f>
              <c:strCache>
                <c:ptCount val="7"/>
                <c:pt idx="0">
                  <c:v>全体(n=945)</c:v>
                </c:pt>
                <c:pt idx="1">
                  <c:v>新築の建売住宅を購入(n=385)</c:v>
                </c:pt>
                <c:pt idx="2">
                  <c:v>注文住宅を建築(n=377)</c:v>
                </c:pt>
                <c:pt idx="3">
                  <c:v>中古住宅を購入(n=155)</c:v>
                </c:pt>
                <c:pt idx="4">
                  <c:v>相続・贈与(n=11)</c:v>
                </c:pt>
                <c:pt idx="5">
                  <c:v>その他(n=11)</c:v>
                </c:pt>
                <c:pt idx="6">
                  <c:v>無回答(n=6)</c:v>
                </c:pt>
              </c:strCache>
            </c:strRef>
          </c:cat>
          <c:val>
            <c:numRef>
              <c:f>'n%表（クロス集計）'!$J$247:$J$253</c:f>
              <c:numCache>
                <c:formatCode>0%</c:formatCode>
                <c:ptCount val="7"/>
                <c:pt idx="0">
                  <c:v>4.2328042328042326E-2</c:v>
                </c:pt>
                <c:pt idx="1">
                  <c:v>3.1168831168831169E-2</c:v>
                </c:pt>
                <c:pt idx="2">
                  <c:v>6.1007957559681698E-2</c:v>
                </c:pt>
                <c:pt idx="3">
                  <c:v>3.2258064516129031E-2</c:v>
                </c:pt>
                <c:pt idx="4">
                  <c:v>0</c:v>
                </c:pt>
                <c:pt idx="5">
                  <c:v>0</c:v>
                </c:pt>
                <c:pt idx="6">
                  <c:v>0</c:v>
                </c:pt>
              </c:numCache>
            </c:numRef>
          </c:val>
          <c:extLst>
            <c:ext xmlns:c16="http://schemas.microsoft.com/office/drawing/2014/chart" uri="{C3380CC4-5D6E-409C-BE32-E72D297353CC}">
              <c16:uniqueId val="{00000005-75CC-41A8-A9D9-68943DA985F0}"/>
            </c:ext>
          </c:extLst>
        </c:ser>
        <c:ser>
          <c:idx val="6"/>
          <c:order val="6"/>
          <c:tx>
            <c:strRef>
              <c:f>'n%表（クロス集計）'!$K$239</c:f>
              <c:strCache>
                <c:ptCount val="1"/>
                <c:pt idx="0">
                  <c:v>その他</c:v>
                </c:pt>
              </c:strCache>
            </c:strRef>
          </c:tx>
          <c:spPr>
            <a:solidFill>
              <a:schemeClr val="accent1">
                <a:lumMod val="60000"/>
              </a:schemeClr>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'n%表（クロス集計）'!$C$247:$C$253</c:f>
              <c:strCache>
                <c:ptCount val="7"/>
                <c:pt idx="0">
                  <c:v>全体(n=945)</c:v>
                </c:pt>
                <c:pt idx="1">
                  <c:v>新築の建売住宅を購入(n=385)</c:v>
                </c:pt>
                <c:pt idx="2">
                  <c:v>注文住宅を建築(n=377)</c:v>
                </c:pt>
                <c:pt idx="3">
                  <c:v>中古住宅を購入(n=155)</c:v>
                </c:pt>
                <c:pt idx="4">
                  <c:v>相続・贈与(n=11)</c:v>
                </c:pt>
                <c:pt idx="5">
                  <c:v>その他(n=11)</c:v>
                </c:pt>
                <c:pt idx="6">
                  <c:v>無回答(n=6)</c:v>
                </c:pt>
              </c:strCache>
            </c:strRef>
          </c:cat>
          <c:val>
            <c:numRef>
              <c:f>'n%表（クロス集計）'!$K$247:$K$253</c:f>
              <c:numCache>
                <c:formatCode>0%</c:formatCode>
                <c:ptCount val="7"/>
                <c:pt idx="0">
                  <c:v>1.4814814814814815E-2</c:v>
                </c:pt>
                <c:pt idx="1">
                  <c:v>1.038961038961039E-2</c:v>
                </c:pt>
                <c:pt idx="2">
                  <c:v>5.3050397877984082E-3</c:v>
                </c:pt>
                <c:pt idx="3">
                  <c:v>5.1612903225806452E-2</c:v>
                </c:pt>
                <c:pt idx="4">
                  <c:v>0</c:v>
                </c:pt>
                <c:pt idx="5">
                  <c:v>0</c:v>
                </c:pt>
                <c:pt idx="6">
                  <c:v>0</c:v>
                </c:pt>
              </c:numCache>
            </c:numRef>
          </c:val>
          <c:extLst>
            <c:ext xmlns:c16="http://schemas.microsoft.com/office/drawing/2014/chart" uri="{C3380CC4-5D6E-409C-BE32-E72D297353CC}">
              <c16:uniqueId val="{00000006-75CC-41A8-A9D9-68943DA985F0}"/>
            </c:ext>
          </c:extLst>
        </c:ser>
        <c:ser>
          <c:idx val="7"/>
          <c:order val="7"/>
          <c:tx>
            <c:strRef>
              <c:f>'n%表（クロス集計）'!$L$239</c:f>
              <c:strCache>
                <c:ptCount val="1"/>
                <c:pt idx="0">
                  <c:v>無回答</c:v>
                </c:pt>
              </c:strCache>
            </c:strRef>
          </c:tx>
          <c:spPr>
            <a:solidFill>
              <a:schemeClr val="tx2"/>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'n%表（クロス集計）'!$C$247:$C$253</c:f>
              <c:strCache>
                <c:ptCount val="7"/>
                <c:pt idx="0">
                  <c:v>全体(n=945)</c:v>
                </c:pt>
                <c:pt idx="1">
                  <c:v>新築の建売住宅を購入(n=385)</c:v>
                </c:pt>
                <c:pt idx="2">
                  <c:v>注文住宅を建築(n=377)</c:v>
                </c:pt>
                <c:pt idx="3">
                  <c:v>中古住宅を購入(n=155)</c:v>
                </c:pt>
                <c:pt idx="4">
                  <c:v>相続・贈与(n=11)</c:v>
                </c:pt>
                <c:pt idx="5">
                  <c:v>その他(n=11)</c:v>
                </c:pt>
                <c:pt idx="6">
                  <c:v>無回答(n=6)</c:v>
                </c:pt>
              </c:strCache>
            </c:strRef>
          </c:cat>
          <c:val>
            <c:numRef>
              <c:f>'n%表（クロス集計）'!$L$247:$L$253</c:f>
              <c:numCache>
                <c:formatCode>0%</c:formatCode>
                <c:ptCount val="7"/>
                <c:pt idx="0">
                  <c:v>9.2063492063492069E-2</c:v>
                </c:pt>
                <c:pt idx="1">
                  <c:v>7.2727272727272724E-2</c:v>
                </c:pt>
                <c:pt idx="2">
                  <c:v>9.5490716180371346E-2</c:v>
                </c:pt>
                <c:pt idx="3">
                  <c:v>8.387096774193549E-2</c:v>
                </c:pt>
                <c:pt idx="4">
                  <c:v>9.0909090909090912E-2</c:v>
                </c:pt>
                <c:pt idx="5">
                  <c:v>0.27272727272727271</c:v>
                </c:pt>
                <c:pt idx="6">
                  <c:v>1</c:v>
                </c:pt>
              </c:numCache>
            </c:numRef>
          </c:val>
          <c:extLst>
            <c:ext xmlns:c16="http://schemas.microsoft.com/office/drawing/2014/chart" uri="{C3380CC4-5D6E-409C-BE32-E72D297353CC}">
              <c16:uniqueId val="{00000007-75CC-41A8-A9D9-68943DA985F0}"/>
            </c:ext>
          </c:extLst>
        </c:ser>
        <c:dLbls>
          <c:dLblPos val="ctr"/>
          <c:showLegendKey val="0"/>
          <c:showVal val="1"/>
          <c:showCatName val="0"/>
          <c:showSerName val="0"/>
          <c:showPercent val="0"/>
          <c:showBubbleSize val="0"/>
        </c:dLbls>
        <c:gapWidth val="70"/>
        <c:overlap val="100"/>
        <c:axId val="314457576"/>
        <c:axId val="314454832"/>
      </c:barChart>
      <c:catAx>
        <c:axId val="314457576"/>
        <c:scaling>
          <c:orientation val="maxMin"/>
        </c:scaling>
        <c:delete val="0"/>
        <c:axPos val="l"/>
        <c:numFmt formatCode="General" sourceLinked="1"/>
        <c:majorTickMark val="in"/>
        <c:minorTickMark val="none"/>
        <c:tickLblPos val="nextTo"/>
        <c:spPr>
          <a:noFill/>
          <a:ln w="6350" cap="flat" cmpd="sng" algn="ctr">
            <a:solidFill>
              <a:schemeClr val="tx1">
                <a:lumMod val="75000"/>
                <a:lumOff val="2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4454832"/>
        <c:crosses val="autoZero"/>
        <c:auto val="1"/>
        <c:lblAlgn val="ctr"/>
        <c:lblOffset val="100"/>
        <c:noMultiLvlLbl val="0"/>
      </c:catAx>
      <c:valAx>
        <c:axId val="314454832"/>
        <c:scaling>
          <c:orientation val="minMax"/>
        </c:scaling>
        <c:delete val="0"/>
        <c:axPos val="t"/>
        <c:majorGridlines>
          <c:spPr>
            <a:ln w="6350" cap="flat" cmpd="sng" algn="ctr">
              <a:solidFill>
                <a:schemeClr val="tx1">
                  <a:lumMod val="50000"/>
                  <a:lumOff val="50000"/>
                </a:schemeClr>
              </a:solidFill>
              <a:round/>
            </a:ln>
            <a:effectLst/>
          </c:spPr>
        </c:majorGridlines>
        <c:numFmt formatCode="0%" sourceLinked="1"/>
        <c:majorTickMark val="in"/>
        <c:minorTickMark val="none"/>
        <c:tickLblPos val="nextTo"/>
        <c:spPr>
          <a:noFill/>
          <a:ln w="6350">
            <a:solidFill>
              <a:schemeClr val="tx1">
                <a:lumMod val="75000"/>
                <a:lumOff val="2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4457576"/>
        <c:crosses val="autoZero"/>
        <c:crossBetween val="between"/>
        <c:majorUnit val="0.1"/>
      </c:valAx>
      <c:spPr>
        <a:noFill/>
        <a:ln>
          <a:noFill/>
        </a:ln>
        <a:effectLst/>
      </c:spPr>
    </c:plotArea>
    <c:legend>
      <c:legendPos val="b"/>
      <c:layout>
        <c:manualLayout>
          <c:xMode val="edge"/>
          <c:yMode val="edge"/>
          <c:x val="0.21126950268004638"/>
          <c:y val="0.66701193720100527"/>
          <c:w val="0.76879044787146888"/>
          <c:h val="0.31583283698555376"/>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sz="1000">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ysClr val="windowText" lastClr="000000"/>
                </a:solidFill>
                <a:latin typeface="Meiryo UI" panose="020B0604030504040204" pitchFamily="50" charset="-128"/>
                <a:ea typeface="Meiryo UI" panose="020B0604030504040204" pitchFamily="50" charset="-128"/>
                <a:cs typeface="+mn-cs"/>
              </a:defRPr>
            </a:pPr>
            <a:r>
              <a:rPr lang="ja-JP" altLang="en-US" sz="1000" b="1" u="sng"/>
              <a:t>住宅の維持管理についての説明の有無</a:t>
            </a:r>
            <a:r>
              <a:rPr lang="ja-JP" sz="1000" b="1" u="sng"/>
              <a:t>（</a:t>
            </a:r>
            <a:r>
              <a:rPr lang="en-US" sz="1000" b="1" u="sng"/>
              <a:t>n=</a:t>
            </a:r>
            <a:r>
              <a:rPr lang="en-US" altLang="ja-JP" sz="1000" b="1" u="sng"/>
              <a:t>945</a:t>
            </a:r>
            <a:r>
              <a:rPr lang="en-US" sz="1000" b="1" u="sng"/>
              <a:t>)</a:t>
            </a:r>
          </a:p>
        </c:rich>
      </c:tx>
      <c:layout>
        <c:manualLayout>
          <c:xMode val="edge"/>
          <c:yMode val="edge"/>
          <c:x val="1.7557885407210348E-2"/>
          <c:y val="0.43253502756267226"/>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39593107002931804"/>
          <c:y val="0.38700622738267115"/>
          <c:w val="0.4277518288937287"/>
          <c:h val="0.60555228789172433"/>
        </c:manualLayout>
      </c:layout>
      <c:pieChart>
        <c:varyColors val="1"/>
        <c:ser>
          <c:idx val="0"/>
          <c:order val="0"/>
          <c:explosion val="1"/>
          <c:dPt>
            <c:idx val="0"/>
            <c:bubble3D val="0"/>
            <c:spPr>
              <a:solidFill>
                <a:srgbClr val="B7CBFF"/>
              </a:solidFill>
              <a:ln w="19050">
                <a:solidFill>
                  <a:schemeClr val="lt1"/>
                </a:solidFill>
              </a:ln>
              <a:effectLst/>
            </c:spPr>
            <c:extLst>
              <c:ext xmlns:c16="http://schemas.microsoft.com/office/drawing/2014/chart" uri="{C3380CC4-5D6E-409C-BE32-E72D297353CC}">
                <c16:uniqueId val="{00000001-66D5-4793-9770-37FE3CE62AF4}"/>
              </c:ext>
            </c:extLst>
          </c:dPt>
          <c:dPt>
            <c:idx val="1"/>
            <c:bubble3D val="0"/>
            <c:spPr>
              <a:solidFill>
                <a:srgbClr val="6F96FF"/>
              </a:solidFill>
              <a:ln w="19050">
                <a:solidFill>
                  <a:schemeClr val="lt1"/>
                </a:solidFill>
              </a:ln>
              <a:effectLst/>
            </c:spPr>
            <c:extLst>
              <c:ext xmlns:c16="http://schemas.microsoft.com/office/drawing/2014/chart" uri="{C3380CC4-5D6E-409C-BE32-E72D297353CC}">
                <c16:uniqueId val="{00000003-66D5-4793-9770-37FE3CE62AF4}"/>
              </c:ext>
            </c:extLst>
          </c:dPt>
          <c:dPt>
            <c:idx val="2"/>
            <c:bubble3D val="0"/>
            <c:spPr>
              <a:solidFill>
                <a:srgbClr val="2662FF"/>
              </a:solidFill>
              <a:ln w="19050">
                <a:solidFill>
                  <a:schemeClr val="lt1"/>
                </a:solidFill>
              </a:ln>
              <a:effectLst/>
            </c:spPr>
            <c:extLst>
              <c:ext xmlns:c16="http://schemas.microsoft.com/office/drawing/2014/chart" uri="{C3380CC4-5D6E-409C-BE32-E72D297353CC}">
                <c16:uniqueId val="{00000005-66D5-4793-9770-37FE3CE62AF4}"/>
              </c:ext>
            </c:extLst>
          </c:dPt>
          <c:dPt>
            <c:idx val="3"/>
            <c:bubble3D val="0"/>
            <c:spPr>
              <a:solidFill>
                <a:srgbClr val="001F71"/>
              </a:solidFill>
              <a:ln w="19050">
                <a:solidFill>
                  <a:schemeClr val="lt1"/>
                </a:solidFill>
              </a:ln>
              <a:effectLst/>
            </c:spPr>
            <c:extLst>
              <c:ext xmlns:c16="http://schemas.microsoft.com/office/drawing/2014/chart" uri="{C3380CC4-5D6E-409C-BE32-E72D297353CC}">
                <c16:uniqueId val="{00000007-66D5-4793-9770-37FE3CE62AF4}"/>
              </c:ext>
            </c:extLst>
          </c:dPt>
          <c:dPt>
            <c:idx val="4"/>
            <c:bubble3D val="0"/>
            <c:spPr>
              <a:solidFill>
                <a:srgbClr val="00144A"/>
              </a:solidFill>
              <a:ln w="19050">
                <a:solidFill>
                  <a:schemeClr val="lt1"/>
                </a:solidFill>
              </a:ln>
              <a:effectLst/>
            </c:spPr>
            <c:extLst>
              <c:ext xmlns:c16="http://schemas.microsoft.com/office/drawing/2014/chart" uri="{C3380CC4-5D6E-409C-BE32-E72D297353CC}">
                <c16:uniqueId val="{00000009-66D5-4793-9770-37FE3CE62AF4}"/>
              </c:ext>
            </c:extLst>
          </c:dPt>
          <c:dPt>
            <c:idx val="5"/>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B-66D5-4793-9770-37FE3CE62AF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6D5-4793-9770-37FE3CE62AF4}"/>
              </c:ext>
            </c:extLst>
          </c:dPt>
          <c:dLbls>
            <c:dLbl>
              <c:idx val="0"/>
              <c:layout>
                <c:manualLayout>
                  <c:x val="-0.12488256514547343"/>
                  <c:y val="6.2207322389514867E-2"/>
                </c:manualLayout>
              </c:layout>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2825626820907937"/>
                      <c:h val="0.16520962631016445"/>
                    </c:manualLayout>
                  </c15:layout>
                </c:ext>
                <c:ext xmlns:c16="http://schemas.microsoft.com/office/drawing/2014/chart" uri="{C3380CC4-5D6E-409C-BE32-E72D297353CC}">
                  <c16:uniqueId val="{00000001-66D5-4793-9770-37FE3CE62AF4}"/>
                </c:ext>
              </c:extLst>
            </c:dLbl>
            <c:dLbl>
              <c:idx val="1"/>
              <c:layout>
                <c:manualLayout>
                  <c:x val="0.10228838192083266"/>
                  <c:y val="-3.4371894511840702E-2"/>
                </c:manualLayout>
              </c:layout>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6964511831086351"/>
                      <c:h val="0.19855172922955769"/>
                    </c:manualLayout>
                  </c15:layout>
                </c:ext>
                <c:ext xmlns:c16="http://schemas.microsoft.com/office/drawing/2014/chart" uri="{C3380CC4-5D6E-409C-BE32-E72D297353CC}">
                  <c16:uniqueId val="{00000003-66D5-4793-9770-37FE3CE62AF4}"/>
                </c:ext>
              </c:extLst>
            </c:dLbl>
            <c:dLbl>
              <c:idx val="2"/>
              <c:layout>
                <c:manualLayout>
                  <c:x val="9.0637379228797457E-2"/>
                  <c:y val="0.15810449171091084"/>
                </c:manualLayout>
              </c:layout>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1563222773640536"/>
                      <c:h val="0.27879601549117927"/>
                    </c:manualLayout>
                  </c15:layout>
                </c:ext>
                <c:ext xmlns:c16="http://schemas.microsoft.com/office/drawing/2014/chart" uri="{C3380CC4-5D6E-409C-BE32-E72D297353CC}">
                  <c16:uniqueId val="{00000005-66D5-4793-9770-37FE3CE62AF4}"/>
                </c:ext>
              </c:extLst>
            </c:dLbl>
            <c:dLbl>
              <c:idx val="3"/>
              <c:layout>
                <c:manualLayout>
                  <c:x val="8.5220540272565537E-2"/>
                  <c:y val="7.3700138327842765E-2"/>
                </c:manualLayout>
              </c:layout>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4453507988837858"/>
                      <c:h val="7.8744046837792736E-2"/>
                    </c:manualLayout>
                  </c15:layout>
                </c:ext>
                <c:ext xmlns:c16="http://schemas.microsoft.com/office/drawing/2014/chart" uri="{C3380CC4-5D6E-409C-BE32-E72D297353CC}">
                  <c16:uniqueId val="{00000007-66D5-4793-9770-37FE3CE62AF4}"/>
                </c:ext>
              </c:extLst>
            </c:dLbl>
            <c:dLbl>
              <c:idx val="4"/>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6D5-4793-9770-37FE3CE62AF4}"/>
                </c:ext>
              </c:extLst>
            </c:dLbl>
            <c:dLbl>
              <c:idx val="5"/>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66D5-4793-9770-37FE3CE62AF4}"/>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'n%表（単純集計）'!$B$251:$B$254</c:f>
              <c:strCache>
                <c:ptCount val="4"/>
                <c:pt idx="0">
                  <c:v>説明を受けた</c:v>
                </c:pt>
                <c:pt idx="1">
                  <c:v>説明を受けていない</c:v>
                </c:pt>
                <c:pt idx="2">
                  <c:v>覚えていない・わからない</c:v>
                </c:pt>
                <c:pt idx="3">
                  <c:v>無回答</c:v>
                </c:pt>
              </c:strCache>
            </c:strRef>
          </c:cat>
          <c:val>
            <c:numRef>
              <c:f>'n%表（単純集計）'!$D$251:$D$254</c:f>
              <c:numCache>
                <c:formatCode>0.0%</c:formatCode>
                <c:ptCount val="4"/>
                <c:pt idx="0">
                  <c:v>0.41798941798941797</c:v>
                </c:pt>
                <c:pt idx="1">
                  <c:v>0.29629629629629628</c:v>
                </c:pt>
                <c:pt idx="2">
                  <c:v>0.26666666666666666</c:v>
                </c:pt>
                <c:pt idx="3">
                  <c:v>1.9047619047619049E-2</c:v>
                </c:pt>
              </c:numCache>
            </c:numRef>
          </c:val>
          <c:extLst>
            <c:ext xmlns:c16="http://schemas.microsoft.com/office/drawing/2014/chart" uri="{C3380CC4-5D6E-409C-BE32-E72D297353CC}">
              <c16:uniqueId val="{0000000E-66D5-4793-9770-37FE3CE62AF4}"/>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00">
          <a:solidFill>
            <a:sysClr val="windowText" lastClr="000000"/>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sng" strike="noStrike" kern="1200" spc="0" baseline="0">
                <a:solidFill>
                  <a:schemeClr val="tx1"/>
                </a:solidFill>
                <a:latin typeface="Meiryo UI" panose="020B0604030504040204" pitchFamily="50" charset="-128"/>
                <a:ea typeface="Meiryo UI" panose="020B0604030504040204" pitchFamily="50" charset="-128"/>
                <a:cs typeface="+mn-cs"/>
              </a:defRPr>
            </a:pPr>
            <a:r>
              <a:rPr lang="ja-JP" sz="1050" b="1" u="sng"/>
              <a:t>維持管理の実施状況　</a:t>
            </a:r>
            <a:r>
              <a:rPr lang="en-US" sz="1050" b="1" u="sng"/>
              <a:t>【</a:t>
            </a:r>
            <a:r>
              <a:rPr lang="ja-JP" altLang="en-US" sz="1050" b="1" u="sng"/>
              <a:t>維持管理についての説明の有無</a:t>
            </a:r>
            <a:r>
              <a:rPr lang="ja-JP" sz="1050" b="1" u="sng"/>
              <a:t>別</a:t>
            </a:r>
            <a:r>
              <a:rPr lang="en-US" sz="1050" b="1" u="sng"/>
              <a:t>】</a:t>
            </a:r>
            <a:endParaRPr lang="ja-JP" sz="1050" b="1" u="sng"/>
          </a:p>
        </c:rich>
      </c:tx>
      <c:layout>
        <c:manualLayout>
          <c:xMode val="edge"/>
          <c:yMode val="edge"/>
          <c:x val="1.6663301687098553E-3"/>
          <c:y val="7.1707704875328945E-2"/>
        </c:manualLayout>
      </c:layout>
      <c:overlay val="0"/>
      <c:spPr>
        <a:noFill/>
        <a:ln>
          <a:noFill/>
        </a:ln>
        <a:effectLst/>
      </c:spPr>
      <c:txPr>
        <a:bodyPr rot="0" spcFirstLastPara="1" vertOverflow="ellipsis" vert="horz" wrap="square" anchor="ctr" anchorCtr="1"/>
        <a:lstStyle/>
        <a:p>
          <a:pPr>
            <a:defRPr sz="1050" b="1" i="0" u="sng"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25834851430849093"/>
          <c:y val="0.25844611675979656"/>
          <c:w val="0.70568781821474047"/>
          <c:h val="0.37812726155176762"/>
        </c:manualLayout>
      </c:layout>
      <c:barChart>
        <c:barDir val="bar"/>
        <c:grouping val="percentStacked"/>
        <c:varyColors val="0"/>
        <c:ser>
          <c:idx val="0"/>
          <c:order val="0"/>
          <c:tx>
            <c:strRef>
              <c:f>'n%表（クロス集計）'!$E$239</c:f>
              <c:strCache>
                <c:ptCount val="1"/>
                <c:pt idx="0">
                  <c:v>定期的に専門家等による点検を受け、補修、修繕等の工事を行っている</c:v>
                </c:pt>
              </c:strCache>
            </c:strRef>
          </c:tx>
          <c:spPr>
            <a:solidFill>
              <a:schemeClr val="accent1">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'n%表（クロス集計）'!$C$270:$C$274</c:f>
              <c:strCache>
                <c:ptCount val="5"/>
                <c:pt idx="0">
                  <c:v>全体(n=945)</c:v>
                </c:pt>
                <c:pt idx="1">
                  <c:v>説明を受けた(n=395)</c:v>
                </c:pt>
                <c:pt idx="2">
                  <c:v>説明を受けていない(n=280)</c:v>
                </c:pt>
                <c:pt idx="3">
                  <c:v>覚えていない・わからない(n=252)</c:v>
                </c:pt>
                <c:pt idx="4">
                  <c:v>無回答(n=18)</c:v>
                </c:pt>
              </c:strCache>
            </c:strRef>
          </c:cat>
          <c:val>
            <c:numRef>
              <c:f>'n%表（クロス集計）'!$E$270:$E$274</c:f>
              <c:numCache>
                <c:formatCode>0%</c:formatCode>
                <c:ptCount val="5"/>
                <c:pt idx="0">
                  <c:v>0.26560846560846563</c:v>
                </c:pt>
                <c:pt idx="1">
                  <c:v>0.42784810126582279</c:v>
                </c:pt>
                <c:pt idx="2">
                  <c:v>0.11785714285714285</c:v>
                </c:pt>
                <c:pt idx="3">
                  <c:v>0.17857142857142858</c:v>
                </c:pt>
                <c:pt idx="4">
                  <c:v>0.22222222222222221</c:v>
                </c:pt>
              </c:numCache>
            </c:numRef>
          </c:val>
          <c:extLst>
            <c:ext xmlns:c16="http://schemas.microsoft.com/office/drawing/2014/chart" uri="{C3380CC4-5D6E-409C-BE32-E72D297353CC}">
              <c16:uniqueId val="{00000000-A552-41B8-B669-B9669A7E6AAF}"/>
            </c:ext>
          </c:extLst>
        </c:ser>
        <c:ser>
          <c:idx val="1"/>
          <c:order val="1"/>
          <c:tx>
            <c:strRef>
              <c:f>'n%表（クロス集計）'!$F$239</c:f>
              <c:strCache>
                <c:ptCount val="1"/>
                <c:pt idx="0">
                  <c:v>定期的に専門家等による点検を受けているが、必要と言われた補修、修繕等の工事を行っていない</c:v>
                </c:pt>
              </c:strCache>
            </c:strRef>
          </c:tx>
          <c:spPr>
            <a:solidFill>
              <a:schemeClr val="accent2">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'n%表（クロス集計）'!$C$270:$C$274</c:f>
              <c:strCache>
                <c:ptCount val="5"/>
                <c:pt idx="0">
                  <c:v>全体(n=945)</c:v>
                </c:pt>
                <c:pt idx="1">
                  <c:v>説明を受けた(n=395)</c:v>
                </c:pt>
                <c:pt idx="2">
                  <c:v>説明を受けていない(n=280)</c:v>
                </c:pt>
                <c:pt idx="3">
                  <c:v>覚えていない・わからない(n=252)</c:v>
                </c:pt>
                <c:pt idx="4">
                  <c:v>無回答(n=18)</c:v>
                </c:pt>
              </c:strCache>
            </c:strRef>
          </c:cat>
          <c:val>
            <c:numRef>
              <c:f>'n%表（クロス集計）'!$F$270:$F$274</c:f>
              <c:numCache>
                <c:formatCode>0%</c:formatCode>
                <c:ptCount val="5"/>
                <c:pt idx="0">
                  <c:v>2.433862433862434E-2</c:v>
                </c:pt>
                <c:pt idx="1">
                  <c:v>4.5569620253164557E-2</c:v>
                </c:pt>
                <c:pt idx="2">
                  <c:v>1.0714285714285714E-2</c:v>
                </c:pt>
                <c:pt idx="3">
                  <c:v>7.9365079365079361E-3</c:v>
                </c:pt>
                <c:pt idx="4">
                  <c:v>0</c:v>
                </c:pt>
              </c:numCache>
            </c:numRef>
          </c:val>
          <c:extLst>
            <c:ext xmlns:c16="http://schemas.microsoft.com/office/drawing/2014/chart" uri="{C3380CC4-5D6E-409C-BE32-E72D297353CC}">
              <c16:uniqueId val="{00000001-A552-41B8-B669-B9669A7E6AAF}"/>
            </c:ext>
          </c:extLst>
        </c:ser>
        <c:ser>
          <c:idx val="2"/>
          <c:order val="2"/>
          <c:tx>
            <c:strRef>
              <c:f>'n%表（クロス集計）'!$G$239</c:f>
              <c:strCache>
                <c:ptCount val="1"/>
                <c:pt idx="0">
                  <c:v>定期的に専門家等による点検を受けており、問題ないことを確認している</c:v>
                </c:pt>
              </c:strCache>
            </c:strRef>
          </c:tx>
          <c:spPr>
            <a:solidFill>
              <a:schemeClr val="accent6">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'n%表（クロス集計）'!$C$270:$C$274</c:f>
              <c:strCache>
                <c:ptCount val="5"/>
                <c:pt idx="0">
                  <c:v>全体(n=945)</c:v>
                </c:pt>
                <c:pt idx="1">
                  <c:v>説明を受けた(n=395)</c:v>
                </c:pt>
                <c:pt idx="2">
                  <c:v>説明を受けていない(n=280)</c:v>
                </c:pt>
                <c:pt idx="3">
                  <c:v>覚えていない・わからない(n=252)</c:v>
                </c:pt>
                <c:pt idx="4">
                  <c:v>無回答(n=18)</c:v>
                </c:pt>
              </c:strCache>
            </c:strRef>
          </c:cat>
          <c:val>
            <c:numRef>
              <c:f>'n%表（クロス集計）'!$G$270:$G$274</c:f>
              <c:numCache>
                <c:formatCode>0%</c:formatCode>
                <c:ptCount val="5"/>
                <c:pt idx="0">
                  <c:v>0.1291005291005291</c:v>
                </c:pt>
                <c:pt idx="1">
                  <c:v>0.21518987341772153</c:v>
                </c:pt>
                <c:pt idx="2">
                  <c:v>3.214285714285714E-2</c:v>
                </c:pt>
                <c:pt idx="3">
                  <c:v>0.1111111111111111</c:v>
                </c:pt>
                <c:pt idx="4">
                  <c:v>0</c:v>
                </c:pt>
              </c:numCache>
            </c:numRef>
          </c:val>
          <c:extLst>
            <c:ext xmlns:c16="http://schemas.microsoft.com/office/drawing/2014/chart" uri="{C3380CC4-5D6E-409C-BE32-E72D297353CC}">
              <c16:uniqueId val="{00000002-A552-41B8-B669-B9669A7E6AAF}"/>
            </c:ext>
          </c:extLst>
        </c:ser>
        <c:ser>
          <c:idx val="3"/>
          <c:order val="3"/>
          <c:tx>
            <c:strRef>
              <c:f>'n%表（クロス集計）'!$H$239</c:f>
              <c:strCache>
                <c:ptCount val="1"/>
                <c:pt idx="0">
                  <c:v>点検は受けておらず、壊れて不具合が生じた箇所だけ修繕等の工事を行っている</c:v>
                </c:pt>
              </c:strCache>
            </c:strRef>
          </c:tx>
          <c:spPr>
            <a:solidFill>
              <a:schemeClr val="accent5"/>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'n%表（クロス集計）'!$C$270:$C$274</c:f>
              <c:strCache>
                <c:ptCount val="5"/>
                <c:pt idx="0">
                  <c:v>全体(n=945)</c:v>
                </c:pt>
                <c:pt idx="1">
                  <c:v>説明を受けた(n=395)</c:v>
                </c:pt>
                <c:pt idx="2">
                  <c:v>説明を受けていない(n=280)</c:v>
                </c:pt>
                <c:pt idx="3">
                  <c:v>覚えていない・わからない(n=252)</c:v>
                </c:pt>
                <c:pt idx="4">
                  <c:v>無回答(n=18)</c:v>
                </c:pt>
              </c:strCache>
            </c:strRef>
          </c:cat>
          <c:val>
            <c:numRef>
              <c:f>'n%表（クロス集計）'!$H$270:$H$274</c:f>
              <c:numCache>
                <c:formatCode>0%</c:formatCode>
                <c:ptCount val="5"/>
                <c:pt idx="0">
                  <c:v>0.3439153439153439</c:v>
                </c:pt>
                <c:pt idx="1">
                  <c:v>0.17215189873417722</c:v>
                </c:pt>
                <c:pt idx="2">
                  <c:v>0.52500000000000002</c:v>
                </c:pt>
                <c:pt idx="3">
                  <c:v>0.42460317460317459</c:v>
                </c:pt>
                <c:pt idx="4">
                  <c:v>0.16666666666666666</c:v>
                </c:pt>
              </c:numCache>
            </c:numRef>
          </c:val>
          <c:extLst>
            <c:ext xmlns:c16="http://schemas.microsoft.com/office/drawing/2014/chart" uri="{C3380CC4-5D6E-409C-BE32-E72D297353CC}">
              <c16:uniqueId val="{00000003-A552-41B8-B669-B9669A7E6AAF}"/>
            </c:ext>
          </c:extLst>
        </c:ser>
        <c:ser>
          <c:idx val="4"/>
          <c:order val="4"/>
          <c:tx>
            <c:strRef>
              <c:f>'n%表（クロス集計）'!$I$239</c:f>
              <c:strCache>
                <c:ptCount val="1"/>
                <c:pt idx="0">
                  <c:v>維持管理の必要性を感じているが、行っていない</c:v>
                </c:pt>
              </c:strCache>
            </c:strRef>
          </c:tx>
          <c:spPr>
            <a:solidFill>
              <a:schemeClr val="accent4">
                <a:lumMod val="60000"/>
                <a:lumOff val="40000"/>
              </a:schemeClr>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'n%表（クロス集計）'!$C$270:$C$274</c:f>
              <c:strCache>
                <c:ptCount val="5"/>
                <c:pt idx="0">
                  <c:v>全体(n=945)</c:v>
                </c:pt>
                <c:pt idx="1">
                  <c:v>説明を受けた(n=395)</c:v>
                </c:pt>
                <c:pt idx="2">
                  <c:v>説明を受けていない(n=280)</c:v>
                </c:pt>
                <c:pt idx="3">
                  <c:v>覚えていない・わからない(n=252)</c:v>
                </c:pt>
                <c:pt idx="4">
                  <c:v>無回答(n=18)</c:v>
                </c:pt>
              </c:strCache>
            </c:strRef>
          </c:cat>
          <c:val>
            <c:numRef>
              <c:f>'n%表（クロス集計）'!$I$270:$I$274</c:f>
              <c:numCache>
                <c:formatCode>0%</c:formatCode>
                <c:ptCount val="5"/>
                <c:pt idx="0">
                  <c:v>8.7830687830687829E-2</c:v>
                </c:pt>
                <c:pt idx="1">
                  <c:v>4.0506329113924051E-2</c:v>
                </c:pt>
                <c:pt idx="2">
                  <c:v>0.13928571428571429</c:v>
                </c:pt>
                <c:pt idx="3">
                  <c:v>0.10317460317460317</c:v>
                </c:pt>
                <c:pt idx="4">
                  <c:v>0.1111111111111111</c:v>
                </c:pt>
              </c:numCache>
            </c:numRef>
          </c:val>
          <c:extLst>
            <c:ext xmlns:c16="http://schemas.microsoft.com/office/drawing/2014/chart" uri="{C3380CC4-5D6E-409C-BE32-E72D297353CC}">
              <c16:uniqueId val="{00000004-A552-41B8-B669-B9669A7E6AAF}"/>
            </c:ext>
          </c:extLst>
        </c:ser>
        <c:ser>
          <c:idx val="5"/>
          <c:order val="5"/>
          <c:tx>
            <c:strRef>
              <c:f>'n%表（クロス集計）'!$J$239</c:f>
              <c:strCache>
                <c:ptCount val="1"/>
                <c:pt idx="0">
                  <c:v>維持管理の必要性を感じていないため、行っていない</c:v>
                </c:pt>
              </c:strCache>
            </c:strRef>
          </c:tx>
          <c:spPr>
            <a:solidFill>
              <a:srgbClr val="9966FF"/>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'n%表（クロス集計）'!$C$270:$C$274</c:f>
              <c:strCache>
                <c:ptCount val="5"/>
                <c:pt idx="0">
                  <c:v>全体(n=945)</c:v>
                </c:pt>
                <c:pt idx="1">
                  <c:v>説明を受けた(n=395)</c:v>
                </c:pt>
                <c:pt idx="2">
                  <c:v>説明を受けていない(n=280)</c:v>
                </c:pt>
                <c:pt idx="3">
                  <c:v>覚えていない・わからない(n=252)</c:v>
                </c:pt>
                <c:pt idx="4">
                  <c:v>無回答(n=18)</c:v>
                </c:pt>
              </c:strCache>
            </c:strRef>
          </c:cat>
          <c:val>
            <c:numRef>
              <c:f>'n%表（クロス集計）'!$J$270:$J$274</c:f>
              <c:numCache>
                <c:formatCode>0%</c:formatCode>
                <c:ptCount val="5"/>
                <c:pt idx="0">
                  <c:v>4.2328042328042326E-2</c:v>
                </c:pt>
                <c:pt idx="1">
                  <c:v>2.2784810126582278E-2</c:v>
                </c:pt>
                <c:pt idx="2">
                  <c:v>5.7142857142857141E-2</c:v>
                </c:pt>
                <c:pt idx="3">
                  <c:v>5.1587301587301584E-2</c:v>
                </c:pt>
                <c:pt idx="4">
                  <c:v>0.1111111111111111</c:v>
                </c:pt>
              </c:numCache>
            </c:numRef>
          </c:val>
          <c:extLst>
            <c:ext xmlns:c16="http://schemas.microsoft.com/office/drawing/2014/chart" uri="{C3380CC4-5D6E-409C-BE32-E72D297353CC}">
              <c16:uniqueId val="{00000005-A552-41B8-B669-B9669A7E6AAF}"/>
            </c:ext>
          </c:extLst>
        </c:ser>
        <c:ser>
          <c:idx val="6"/>
          <c:order val="6"/>
          <c:tx>
            <c:strRef>
              <c:f>'n%表（クロス集計）'!$K$239</c:f>
              <c:strCache>
                <c:ptCount val="1"/>
                <c:pt idx="0">
                  <c:v>その他</c:v>
                </c:pt>
              </c:strCache>
            </c:strRef>
          </c:tx>
          <c:spPr>
            <a:solidFill>
              <a:schemeClr val="accent1">
                <a:lumMod val="60000"/>
              </a:schemeClr>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'n%表（クロス集計）'!$C$270:$C$274</c:f>
              <c:strCache>
                <c:ptCount val="5"/>
                <c:pt idx="0">
                  <c:v>全体(n=945)</c:v>
                </c:pt>
                <c:pt idx="1">
                  <c:v>説明を受けた(n=395)</c:v>
                </c:pt>
                <c:pt idx="2">
                  <c:v>説明を受けていない(n=280)</c:v>
                </c:pt>
                <c:pt idx="3">
                  <c:v>覚えていない・わからない(n=252)</c:v>
                </c:pt>
                <c:pt idx="4">
                  <c:v>無回答(n=18)</c:v>
                </c:pt>
              </c:strCache>
            </c:strRef>
          </c:cat>
          <c:val>
            <c:numRef>
              <c:f>'n%表（クロス集計）'!$K$270:$K$274</c:f>
              <c:numCache>
                <c:formatCode>0%</c:formatCode>
                <c:ptCount val="5"/>
                <c:pt idx="0">
                  <c:v>1.4814814814814815E-2</c:v>
                </c:pt>
                <c:pt idx="1">
                  <c:v>5.0632911392405064E-3</c:v>
                </c:pt>
                <c:pt idx="2">
                  <c:v>1.7857142857142856E-2</c:v>
                </c:pt>
                <c:pt idx="3">
                  <c:v>2.3809523809523808E-2</c:v>
                </c:pt>
                <c:pt idx="4">
                  <c:v>5.5555555555555552E-2</c:v>
                </c:pt>
              </c:numCache>
            </c:numRef>
          </c:val>
          <c:extLst>
            <c:ext xmlns:c16="http://schemas.microsoft.com/office/drawing/2014/chart" uri="{C3380CC4-5D6E-409C-BE32-E72D297353CC}">
              <c16:uniqueId val="{00000006-A552-41B8-B669-B9669A7E6AAF}"/>
            </c:ext>
          </c:extLst>
        </c:ser>
        <c:ser>
          <c:idx val="7"/>
          <c:order val="7"/>
          <c:tx>
            <c:strRef>
              <c:f>'n%表（クロス集計）'!$L$239</c:f>
              <c:strCache>
                <c:ptCount val="1"/>
                <c:pt idx="0">
                  <c:v>無回答</c:v>
                </c:pt>
              </c:strCache>
            </c:strRef>
          </c:tx>
          <c:spPr>
            <a:solidFill>
              <a:schemeClr val="tx2"/>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'n%表（クロス集計）'!$C$270:$C$274</c:f>
              <c:strCache>
                <c:ptCount val="5"/>
                <c:pt idx="0">
                  <c:v>全体(n=945)</c:v>
                </c:pt>
                <c:pt idx="1">
                  <c:v>説明を受けた(n=395)</c:v>
                </c:pt>
                <c:pt idx="2">
                  <c:v>説明を受けていない(n=280)</c:v>
                </c:pt>
                <c:pt idx="3">
                  <c:v>覚えていない・わからない(n=252)</c:v>
                </c:pt>
                <c:pt idx="4">
                  <c:v>無回答(n=18)</c:v>
                </c:pt>
              </c:strCache>
            </c:strRef>
          </c:cat>
          <c:val>
            <c:numRef>
              <c:f>'n%表（クロス集計）'!$L$270:$L$274</c:f>
              <c:numCache>
                <c:formatCode>0%</c:formatCode>
                <c:ptCount val="5"/>
                <c:pt idx="0">
                  <c:v>9.2063492063492069E-2</c:v>
                </c:pt>
                <c:pt idx="1">
                  <c:v>7.0886075949367092E-2</c:v>
                </c:pt>
                <c:pt idx="2">
                  <c:v>0.1</c:v>
                </c:pt>
                <c:pt idx="3">
                  <c:v>9.9206349206349201E-2</c:v>
                </c:pt>
                <c:pt idx="4">
                  <c:v>0.33333333333333331</c:v>
                </c:pt>
              </c:numCache>
            </c:numRef>
          </c:val>
          <c:extLst>
            <c:ext xmlns:c16="http://schemas.microsoft.com/office/drawing/2014/chart" uri="{C3380CC4-5D6E-409C-BE32-E72D297353CC}">
              <c16:uniqueId val="{00000007-A552-41B8-B669-B9669A7E6AAF}"/>
            </c:ext>
          </c:extLst>
        </c:ser>
        <c:dLbls>
          <c:dLblPos val="ctr"/>
          <c:showLegendKey val="0"/>
          <c:showVal val="1"/>
          <c:showCatName val="0"/>
          <c:showSerName val="0"/>
          <c:showPercent val="0"/>
          <c:showBubbleSize val="0"/>
        </c:dLbls>
        <c:gapWidth val="70"/>
        <c:overlap val="100"/>
        <c:axId val="314461104"/>
        <c:axId val="314461496"/>
      </c:barChart>
      <c:catAx>
        <c:axId val="314461104"/>
        <c:scaling>
          <c:orientation val="maxMin"/>
        </c:scaling>
        <c:delete val="0"/>
        <c:axPos val="l"/>
        <c:numFmt formatCode="General" sourceLinked="1"/>
        <c:majorTickMark val="in"/>
        <c:minorTickMark val="none"/>
        <c:tickLblPos val="nextTo"/>
        <c:spPr>
          <a:noFill/>
          <a:ln w="6350" cap="flat" cmpd="sng" algn="ctr">
            <a:solidFill>
              <a:schemeClr val="tx1">
                <a:lumMod val="75000"/>
                <a:lumOff val="2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4461496"/>
        <c:crosses val="autoZero"/>
        <c:auto val="1"/>
        <c:lblAlgn val="ctr"/>
        <c:lblOffset val="100"/>
        <c:noMultiLvlLbl val="0"/>
      </c:catAx>
      <c:valAx>
        <c:axId val="314461496"/>
        <c:scaling>
          <c:orientation val="minMax"/>
        </c:scaling>
        <c:delete val="0"/>
        <c:axPos val="t"/>
        <c:majorGridlines>
          <c:spPr>
            <a:ln w="6350" cap="flat" cmpd="sng" algn="ctr">
              <a:solidFill>
                <a:schemeClr val="tx1">
                  <a:lumMod val="50000"/>
                  <a:lumOff val="50000"/>
                </a:schemeClr>
              </a:solidFill>
              <a:round/>
            </a:ln>
            <a:effectLst/>
          </c:spPr>
        </c:majorGridlines>
        <c:numFmt formatCode="0%" sourceLinked="1"/>
        <c:majorTickMark val="in"/>
        <c:minorTickMark val="none"/>
        <c:tickLblPos val="nextTo"/>
        <c:spPr>
          <a:noFill/>
          <a:ln w="6350">
            <a:solidFill>
              <a:schemeClr val="tx1">
                <a:lumMod val="75000"/>
                <a:lumOff val="2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4461104"/>
        <c:crosses val="autoZero"/>
        <c:crossBetween val="between"/>
        <c:majorUnit val="0.1"/>
      </c:valAx>
      <c:spPr>
        <a:noFill/>
        <a:ln>
          <a:noFill/>
        </a:ln>
        <a:effectLst/>
      </c:spPr>
    </c:plotArea>
    <c:legend>
      <c:legendPos val="b"/>
      <c:layout>
        <c:manualLayout>
          <c:xMode val="edge"/>
          <c:yMode val="edge"/>
          <c:x val="0.21719855051962902"/>
          <c:y val="0.65480349517947256"/>
          <c:w val="0.76879044787146888"/>
          <c:h val="0.2586879702804428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sz="1000">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sng" strike="noStrike" kern="1200" spc="0" baseline="0">
                <a:solidFill>
                  <a:schemeClr val="tx1"/>
                </a:solidFill>
                <a:latin typeface="Meiryo UI" panose="020B0604030504040204" pitchFamily="50" charset="-128"/>
                <a:ea typeface="Meiryo UI" panose="020B0604030504040204" pitchFamily="50" charset="-128"/>
                <a:cs typeface="+mn-cs"/>
              </a:defRPr>
            </a:pPr>
            <a:r>
              <a:rPr lang="ja-JP" sz="1050" b="1" u="sng"/>
              <a:t>維持管理の実施状況　</a:t>
            </a:r>
            <a:r>
              <a:rPr lang="en-US" sz="1050" b="1" u="sng"/>
              <a:t>【</a:t>
            </a:r>
            <a:r>
              <a:rPr lang="ja-JP" altLang="en-US" sz="1050" b="1" u="sng"/>
              <a:t>今後の意向</a:t>
            </a:r>
            <a:r>
              <a:rPr lang="ja-JP" sz="1050" b="1" u="sng"/>
              <a:t>別</a:t>
            </a:r>
            <a:r>
              <a:rPr lang="en-US" sz="1050" b="1" u="sng"/>
              <a:t>】</a:t>
            </a:r>
            <a:endParaRPr lang="ja-JP" sz="1050" b="1" u="sng"/>
          </a:p>
        </c:rich>
      </c:tx>
      <c:layout>
        <c:manualLayout>
          <c:xMode val="edge"/>
          <c:yMode val="edge"/>
          <c:x val="0.16823540101543114"/>
          <c:y val="4.5908549838386922E-2"/>
        </c:manualLayout>
      </c:layout>
      <c:overlay val="0"/>
      <c:spPr>
        <a:noFill/>
        <a:ln>
          <a:noFill/>
        </a:ln>
        <a:effectLst/>
      </c:spPr>
      <c:txPr>
        <a:bodyPr rot="0" spcFirstLastPara="1" vertOverflow="ellipsis" vert="horz" wrap="square" anchor="ctr" anchorCtr="1"/>
        <a:lstStyle/>
        <a:p>
          <a:pPr>
            <a:defRPr sz="1050" b="1" i="0" u="sng"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36579080154384475"/>
          <c:y val="0.13120515175182748"/>
          <c:w val="0.60070934094635065"/>
          <c:h val="0.5142519037623714"/>
        </c:manualLayout>
      </c:layout>
      <c:barChart>
        <c:barDir val="bar"/>
        <c:grouping val="percentStacked"/>
        <c:varyColors val="0"/>
        <c:ser>
          <c:idx val="0"/>
          <c:order val="0"/>
          <c:tx>
            <c:strRef>
              <c:f>'n%表（クロス集計）'!$E$239</c:f>
              <c:strCache>
                <c:ptCount val="1"/>
                <c:pt idx="0">
                  <c:v>定期的に専門家等による点検を受け、補修、修繕等の工事を行っている</c:v>
                </c:pt>
              </c:strCache>
            </c:strRef>
          </c:tx>
          <c:spPr>
            <a:solidFill>
              <a:schemeClr val="accent1">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'n%表（クロス集計）'!$C$262:$C$269</c:f>
              <c:strCache>
                <c:ptCount val="8"/>
                <c:pt idx="0">
                  <c:v>全体(n=945)</c:v>
                </c:pt>
                <c:pt idx="1">
                  <c:v>いずれは売却したい(n=135)</c:v>
                </c:pt>
                <c:pt idx="2">
                  <c:v>いずれは賃貸に出したい(n=18)</c:v>
                </c:pt>
                <c:pt idx="3">
                  <c:v>相続や贈与をしたい(n=255)</c:v>
                </c:pt>
                <c:pt idx="4">
                  <c:v>いずれは解体して更地にしたい(n=13)</c:v>
                </c:pt>
                <c:pt idx="5">
                  <c:v>このまま終生住み続けたいため、
その後は特に何も考えていない(n=557)</c:v>
                </c:pt>
                <c:pt idx="6">
                  <c:v>わからない(n=122)</c:v>
                </c:pt>
                <c:pt idx="7">
                  <c:v>無回答(n=8)</c:v>
                </c:pt>
              </c:strCache>
            </c:strRef>
          </c:cat>
          <c:val>
            <c:numRef>
              <c:f>'n%表（クロス集計）'!$E$262:$E$269</c:f>
              <c:numCache>
                <c:formatCode>0%</c:formatCode>
                <c:ptCount val="8"/>
                <c:pt idx="0">
                  <c:v>0.26560846560846563</c:v>
                </c:pt>
                <c:pt idx="1">
                  <c:v>0.22222222222222221</c:v>
                </c:pt>
                <c:pt idx="2">
                  <c:v>0.44444444444444442</c:v>
                </c:pt>
                <c:pt idx="3">
                  <c:v>0.32156862745098042</c:v>
                </c:pt>
                <c:pt idx="4">
                  <c:v>0.15384615384615385</c:v>
                </c:pt>
                <c:pt idx="5">
                  <c:v>0.24416517055655296</c:v>
                </c:pt>
                <c:pt idx="6">
                  <c:v>0.29464285714285715</c:v>
                </c:pt>
                <c:pt idx="7">
                  <c:v>0.125</c:v>
                </c:pt>
              </c:numCache>
            </c:numRef>
          </c:val>
          <c:extLst>
            <c:ext xmlns:c16="http://schemas.microsoft.com/office/drawing/2014/chart" uri="{C3380CC4-5D6E-409C-BE32-E72D297353CC}">
              <c16:uniqueId val="{00000000-82EB-427F-B4CD-3648AF4DF923}"/>
            </c:ext>
          </c:extLst>
        </c:ser>
        <c:ser>
          <c:idx val="1"/>
          <c:order val="1"/>
          <c:tx>
            <c:strRef>
              <c:f>'n%表（クロス集計）'!$F$239</c:f>
              <c:strCache>
                <c:ptCount val="1"/>
                <c:pt idx="0">
                  <c:v>定期的に専門家等による点検を受けているが、必要と言われた補修、修繕等の工事を行っていない</c:v>
                </c:pt>
              </c:strCache>
            </c:strRef>
          </c:tx>
          <c:spPr>
            <a:solidFill>
              <a:schemeClr val="accent2">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'n%表（クロス集計）'!$C$262:$C$269</c:f>
              <c:strCache>
                <c:ptCount val="8"/>
                <c:pt idx="0">
                  <c:v>全体(n=945)</c:v>
                </c:pt>
                <c:pt idx="1">
                  <c:v>いずれは売却したい(n=135)</c:v>
                </c:pt>
                <c:pt idx="2">
                  <c:v>いずれは賃貸に出したい(n=18)</c:v>
                </c:pt>
                <c:pt idx="3">
                  <c:v>相続や贈与をしたい(n=255)</c:v>
                </c:pt>
                <c:pt idx="4">
                  <c:v>いずれは解体して更地にしたい(n=13)</c:v>
                </c:pt>
                <c:pt idx="5">
                  <c:v>このまま終生住み続けたいため、
その後は特に何も考えていない(n=557)</c:v>
                </c:pt>
                <c:pt idx="6">
                  <c:v>わからない(n=122)</c:v>
                </c:pt>
                <c:pt idx="7">
                  <c:v>無回答(n=8)</c:v>
                </c:pt>
              </c:strCache>
            </c:strRef>
          </c:cat>
          <c:val>
            <c:numRef>
              <c:f>'n%表（クロス集計）'!$F$262:$F$269</c:f>
              <c:numCache>
                <c:formatCode>0%</c:formatCode>
                <c:ptCount val="8"/>
                <c:pt idx="0">
                  <c:v>2.433862433862434E-2</c:v>
                </c:pt>
                <c:pt idx="1">
                  <c:v>2.9629629629629631E-2</c:v>
                </c:pt>
                <c:pt idx="2">
                  <c:v>0</c:v>
                </c:pt>
                <c:pt idx="3">
                  <c:v>2.3529411764705882E-2</c:v>
                </c:pt>
                <c:pt idx="4">
                  <c:v>7.6923076923076927E-2</c:v>
                </c:pt>
                <c:pt idx="5">
                  <c:v>1.9748653500897665E-2</c:v>
                </c:pt>
                <c:pt idx="6">
                  <c:v>2.6785714285714284E-2</c:v>
                </c:pt>
                <c:pt idx="7">
                  <c:v>0</c:v>
                </c:pt>
              </c:numCache>
            </c:numRef>
          </c:val>
          <c:extLst>
            <c:ext xmlns:c16="http://schemas.microsoft.com/office/drawing/2014/chart" uri="{C3380CC4-5D6E-409C-BE32-E72D297353CC}">
              <c16:uniqueId val="{00000001-82EB-427F-B4CD-3648AF4DF923}"/>
            </c:ext>
          </c:extLst>
        </c:ser>
        <c:ser>
          <c:idx val="2"/>
          <c:order val="2"/>
          <c:tx>
            <c:strRef>
              <c:f>'n%表（クロス集計）'!$G$239</c:f>
              <c:strCache>
                <c:ptCount val="1"/>
                <c:pt idx="0">
                  <c:v>定期的に専門家等による点検を受けており、問題ないことを確認している</c:v>
                </c:pt>
              </c:strCache>
            </c:strRef>
          </c:tx>
          <c:spPr>
            <a:solidFill>
              <a:schemeClr val="accent6">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'n%表（クロス集計）'!$C$262:$C$269</c:f>
              <c:strCache>
                <c:ptCount val="8"/>
                <c:pt idx="0">
                  <c:v>全体(n=945)</c:v>
                </c:pt>
                <c:pt idx="1">
                  <c:v>いずれは売却したい(n=135)</c:v>
                </c:pt>
                <c:pt idx="2">
                  <c:v>いずれは賃貸に出したい(n=18)</c:v>
                </c:pt>
                <c:pt idx="3">
                  <c:v>相続や贈与をしたい(n=255)</c:v>
                </c:pt>
                <c:pt idx="4">
                  <c:v>いずれは解体して更地にしたい(n=13)</c:v>
                </c:pt>
                <c:pt idx="5">
                  <c:v>このまま終生住み続けたいため、
その後は特に何も考えていない(n=557)</c:v>
                </c:pt>
                <c:pt idx="6">
                  <c:v>わからない(n=122)</c:v>
                </c:pt>
                <c:pt idx="7">
                  <c:v>無回答(n=8)</c:v>
                </c:pt>
              </c:strCache>
            </c:strRef>
          </c:cat>
          <c:val>
            <c:numRef>
              <c:f>'n%表（クロス集計）'!$G$262:$G$269</c:f>
              <c:numCache>
                <c:formatCode>0%</c:formatCode>
                <c:ptCount val="8"/>
                <c:pt idx="0">
                  <c:v>0.1291005291005291</c:v>
                </c:pt>
                <c:pt idx="1">
                  <c:v>0.1111111111111111</c:v>
                </c:pt>
                <c:pt idx="2">
                  <c:v>0.1111111111111111</c:v>
                </c:pt>
                <c:pt idx="3">
                  <c:v>9.8039215686274508E-2</c:v>
                </c:pt>
                <c:pt idx="4">
                  <c:v>0</c:v>
                </c:pt>
                <c:pt idx="5">
                  <c:v>0.14003590664272891</c:v>
                </c:pt>
                <c:pt idx="6">
                  <c:v>0.13392857142857142</c:v>
                </c:pt>
                <c:pt idx="7">
                  <c:v>0.125</c:v>
                </c:pt>
              </c:numCache>
            </c:numRef>
          </c:val>
          <c:extLst>
            <c:ext xmlns:c16="http://schemas.microsoft.com/office/drawing/2014/chart" uri="{C3380CC4-5D6E-409C-BE32-E72D297353CC}">
              <c16:uniqueId val="{00000002-82EB-427F-B4CD-3648AF4DF923}"/>
            </c:ext>
          </c:extLst>
        </c:ser>
        <c:ser>
          <c:idx val="3"/>
          <c:order val="3"/>
          <c:tx>
            <c:strRef>
              <c:f>'n%表（クロス集計）'!$H$239</c:f>
              <c:strCache>
                <c:ptCount val="1"/>
                <c:pt idx="0">
                  <c:v>点検は受けておらず、壊れて不具合が生じた箇所だけ修繕等の工事を行っている</c:v>
                </c:pt>
              </c:strCache>
            </c:strRef>
          </c:tx>
          <c:spPr>
            <a:solidFill>
              <a:schemeClr val="accent5"/>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'n%表（クロス集計）'!$C$262:$C$269</c:f>
              <c:strCache>
                <c:ptCount val="8"/>
                <c:pt idx="0">
                  <c:v>全体(n=945)</c:v>
                </c:pt>
                <c:pt idx="1">
                  <c:v>いずれは売却したい(n=135)</c:v>
                </c:pt>
                <c:pt idx="2">
                  <c:v>いずれは賃貸に出したい(n=18)</c:v>
                </c:pt>
                <c:pt idx="3">
                  <c:v>相続や贈与をしたい(n=255)</c:v>
                </c:pt>
                <c:pt idx="4">
                  <c:v>いずれは解体して更地にしたい(n=13)</c:v>
                </c:pt>
                <c:pt idx="5">
                  <c:v>このまま終生住み続けたいため、
その後は特に何も考えていない(n=557)</c:v>
                </c:pt>
                <c:pt idx="6">
                  <c:v>わからない(n=122)</c:v>
                </c:pt>
                <c:pt idx="7">
                  <c:v>無回答(n=8)</c:v>
                </c:pt>
              </c:strCache>
            </c:strRef>
          </c:cat>
          <c:val>
            <c:numRef>
              <c:f>'n%表（クロス集計）'!$H$262:$H$269</c:f>
              <c:numCache>
                <c:formatCode>0%</c:formatCode>
                <c:ptCount val="8"/>
                <c:pt idx="0">
                  <c:v>0.3439153439153439</c:v>
                </c:pt>
                <c:pt idx="1">
                  <c:v>0.36296296296296299</c:v>
                </c:pt>
                <c:pt idx="2">
                  <c:v>0.16666666666666666</c:v>
                </c:pt>
                <c:pt idx="3">
                  <c:v>0.36470588235294116</c:v>
                </c:pt>
                <c:pt idx="4">
                  <c:v>0.61538461538461542</c:v>
                </c:pt>
                <c:pt idx="5">
                  <c:v>0.35547576301615796</c:v>
                </c:pt>
                <c:pt idx="6">
                  <c:v>0.25892857142857145</c:v>
                </c:pt>
                <c:pt idx="7">
                  <c:v>0.25</c:v>
                </c:pt>
              </c:numCache>
            </c:numRef>
          </c:val>
          <c:extLst>
            <c:ext xmlns:c16="http://schemas.microsoft.com/office/drawing/2014/chart" uri="{C3380CC4-5D6E-409C-BE32-E72D297353CC}">
              <c16:uniqueId val="{00000003-82EB-427F-B4CD-3648AF4DF923}"/>
            </c:ext>
          </c:extLst>
        </c:ser>
        <c:ser>
          <c:idx val="4"/>
          <c:order val="4"/>
          <c:tx>
            <c:strRef>
              <c:f>'n%表（クロス集計）'!$I$239</c:f>
              <c:strCache>
                <c:ptCount val="1"/>
                <c:pt idx="0">
                  <c:v>維持管理の必要性を感じているが、行っていない</c:v>
                </c:pt>
              </c:strCache>
            </c:strRef>
          </c:tx>
          <c:spPr>
            <a:solidFill>
              <a:schemeClr val="accent4">
                <a:lumMod val="60000"/>
                <a:lumOff val="40000"/>
              </a:schemeClr>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'n%表（クロス集計）'!$C$262:$C$269</c:f>
              <c:strCache>
                <c:ptCount val="8"/>
                <c:pt idx="0">
                  <c:v>全体(n=945)</c:v>
                </c:pt>
                <c:pt idx="1">
                  <c:v>いずれは売却したい(n=135)</c:v>
                </c:pt>
                <c:pt idx="2">
                  <c:v>いずれは賃貸に出したい(n=18)</c:v>
                </c:pt>
                <c:pt idx="3">
                  <c:v>相続や贈与をしたい(n=255)</c:v>
                </c:pt>
                <c:pt idx="4">
                  <c:v>いずれは解体して更地にしたい(n=13)</c:v>
                </c:pt>
                <c:pt idx="5">
                  <c:v>このまま終生住み続けたいため、
その後は特に何も考えていない(n=557)</c:v>
                </c:pt>
                <c:pt idx="6">
                  <c:v>わからない(n=122)</c:v>
                </c:pt>
                <c:pt idx="7">
                  <c:v>無回答(n=8)</c:v>
                </c:pt>
              </c:strCache>
            </c:strRef>
          </c:cat>
          <c:val>
            <c:numRef>
              <c:f>'n%表（クロス集計）'!$I$262:$I$269</c:f>
              <c:numCache>
                <c:formatCode>0%</c:formatCode>
                <c:ptCount val="8"/>
                <c:pt idx="0">
                  <c:v>8.7830687830687829E-2</c:v>
                </c:pt>
                <c:pt idx="1">
                  <c:v>0.12592592592592591</c:v>
                </c:pt>
                <c:pt idx="2">
                  <c:v>0.1111111111111111</c:v>
                </c:pt>
                <c:pt idx="3">
                  <c:v>6.6666666666666666E-2</c:v>
                </c:pt>
                <c:pt idx="4">
                  <c:v>7.6923076923076927E-2</c:v>
                </c:pt>
                <c:pt idx="5">
                  <c:v>8.7971274685816878E-2</c:v>
                </c:pt>
                <c:pt idx="6">
                  <c:v>0.10714285714285714</c:v>
                </c:pt>
                <c:pt idx="7">
                  <c:v>0.125</c:v>
                </c:pt>
              </c:numCache>
            </c:numRef>
          </c:val>
          <c:extLst>
            <c:ext xmlns:c16="http://schemas.microsoft.com/office/drawing/2014/chart" uri="{C3380CC4-5D6E-409C-BE32-E72D297353CC}">
              <c16:uniqueId val="{00000004-82EB-427F-B4CD-3648AF4DF923}"/>
            </c:ext>
          </c:extLst>
        </c:ser>
        <c:ser>
          <c:idx val="5"/>
          <c:order val="5"/>
          <c:tx>
            <c:strRef>
              <c:f>'n%表（クロス集計）'!$J$239</c:f>
              <c:strCache>
                <c:ptCount val="1"/>
                <c:pt idx="0">
                  <c:v>維持管理の必要性を感じていないため、行っていない</c:v>
                </c:pt>
              </c:strCache>
            </c:strRef>
          </c:tx>
          <c:spPr>
            <a:solidFill>
              <a:srgbClr val="9966FF"/>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'n%表（クロス集計）'!$C$262:$C$269</c:f>
              <c:strCache>
                <c:ptCount val="8"/>
                <c:pt idx="0">
                  <c:v>全体(n=945)</c:v>
                </c:pt>
                <c:pt idx="1">
                  <c:v>いずれは売却したい(n=135)</c:v>
                </c:pt>
                <c:pt idx="2">
                  <c:v>いずれは賃貸に出したい(n=18)</c:v>
                </c:pt>
                <c:pt idx="3">
                  <c:v>相続や贈与をしたい(n=255)</c:v>
                </c:pt>
                <c:pt idx="4">
                  <c:v>いずれは解体して更地にしたい(n=13)</c:v>
                </c:pt>
                <c:pt idx="5">
                  <c:v>このまま終生住み続けたいため、
その後は特に何も考えていない(n=557)</c:v>
                </c:pt>
                <c:pt idx="6">
                  <c:v>わからない(n=122)</c:v>
                </c:pt>
                <c:pt idx="7">
                  <c:v>無回答(n=8)</c:v>
                </c:pt>
              </c:strCache>
            </c:strRef>
          </c:cat>
          <c:val>
            <c:numRef>
              <c:f>'n%表（クロス集計）'!$J$262:$J$269</c:f>
              <c:numCache>
                <c:formatCode>0%</c:formatCode>
                <c:ptCount val="8"/>
                <c:pt idx="0">
                  <c:v>4.2328042328042326E-2</c:v>
                </c:pt>
                <c:pt idx="1">
                  <c:v>3.7037037037037035E-2</c:v>
                </c:pt>
                <c:pt idx="2">
                  <c:v>0</c:v>
                </c:pt>
                <c:pt idx="3">
                  <c:v>2.3529411764705882E-2</c:v>
                </c:pt>
                <c:pt idx="4">
                  <c:v>0</c:v>
                </c:pt>
                <c:pt idx="5">
                  <c:v>4.8473967684021541E-2</c:v>
                </c:pt>
                <c:pt idx="6">
                  <c:v>3.5714285714285712E-2</c:v>
                </c:pt>
                <c:pt idx="7">
                  <c:v>0.125</c:v>
                </c:pt>
              </c:numCache>
            </c:numRef>
          </c:val>
          <c:extLst>
            <c:ext xmlns:c16="http://schemas.microsoft.com/office/drawing/2014/chart" uri="{C3380CC4-5D6E-409C-BE32-E72D297353CC}">
              <c16:uniqueId val="{00000005-82EB-427F-B4CD-3648AF4DF923}"/>
            </c:ext>
          </c:extLst>
        </c:ser>
        <c:ser>
          <c:idx val="6"/>
          <c:order val="6"/>
          <c:tx>
            <c:strRef>
              <c:f>'n%表（クロス集計）'!$K$239</c:f>
              <c:strCache>
                <c:ptCount val="1"/>
                <c:pt idx="0">
                  <c:v>その他</c:v>
                </c:pt>
              </c:strCache>
            </c:strRef>
          </c:tx>
          <c:spPr>
            <a:solidFill>
              <a:schemeClr val="accent1">
                <a:lumMod val="60000"/>
              </a:schemeClr>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'n%表（クロス集計）'!$C$262:$C$269</c:f>
              <c:strCache>
                <c:ptCount val="8"/>
                <c:pt idx="0">
                  <c:v>全体(n=945)</c:v>
                </c:pt>
                <c:pt idx="1">
                  <c:v>いずれは売却したい(n=135)</c:v>
                </c:pt>
                <c:pt idx="2">
                  <c:v>いずれは賃貸に出したい(n=18)</c:v>
                </c:pt>
                <c:pt idx="3">
                  <c:v>相続や贈与をしたい(n=255)</c:v>
                </c:pt>
                <c:pt idx="4">
                  <c:v>いずれは解体して更地にしたい(n=13)</c:v>
                </c:pt>
                <c:pt idx="5">
                  <c:v>このまま終生住み続けたいため、
その後は特に何も考えていない(n=557)</c:v>
                </c:pt>
                <c:pt idx="6">
                  <c:v>わからない(n=122)</c:v>
                </c:pt>
                <c:pt idx="7">
                  <c:v>無回答(n=8)</c:v>
                </c:pt>
              </c:strCache>
            </c:strRef>
          </c:cat>
          <c:val>
            <c:numRef>
              <c:f>'n%表（クロス集計）'!$K$262:$K$269</c:f>
              <c:numCache>
                <c:formatCode>0%</c:formatCode>
                <c:ptCount val="8"/>
                <c:pt idx="0">
                  <c:v>1.4814814814814815E-2</c:v>
                </c:pt>
                <c:pt idx="1">
                  <c:v>7.4074074074074077E-3</c:v>
                </c:pt>
                <c:pt idx="2">
                  <c:v>0</c:v>
                </c:pt>
                <c:pt idx="3">
                  <c:v>1.1764705882352941E-2</c:v>
                </c:pt>
                <c:pt idx="4">
                  <c:v>0</c:v>
                </c:pt>
                <c:pt idx="5">
                  <c:v>1.7953321364452424E-2</c:v>
                </c:pt>
                <c:pt idx="6">
                  <c:v>1.7857142857142856E-2</c:v>
                </c:pt>
                <c:pt idx="7">
                  <c:v>0</c:v>
                </c:pt>
              </c:numCache>
            </c:numRef>
          </c:val>
          <c:extLst>
            <c:ext xmlns:c16="http://schemas.microsoft.com/office/drawing/2014/chart" uri="{C3380CC4-5D6E-409C-BE32-E72D297353CC}">
              <c16:uniqueId val="{00000006-82EB-427F-B4CD-3648AF4DF923}"/>
            </c:ext>
          </c:extLst>
        </c:ser>
        <c:ser>
          <c:idx val="7"/>
          <c:order val="7"/>
          <c:tx>
            <c:strRef>
              <c:f>'n%表（クロス集計）'!$L$239</c:f>
              <c:strCache>
                <c:ptCount val="1"/>
                <c:pt idx="0">
                  <c:v>無回答</c:v>
                </c:pt>
              </c:strCache>
            </c:strRef>
          </c:tx>
          <c:spPr>
            <a:solidFill>
              <a:schemeClr val="tx2"/>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'n%表（クロス集計）'!$C$262:$C$269</c:f>
              <c:strCache>
                <c:ptCount val="8"/>
                <c:pt idx="0">
                  <c:v>全体(n=945)</c:v>
                </c:pt>
                <c:pt idx="1">
                  <c:v>いずれは売却したい(n=135)</c:v>
                </c:pt>
                <c:pt idx="2">
                  <c:v>いずれは賃貸に出したい(n=18)</c:v>
                </c:pt>
                <c:pt idx="3">
                  <c:v>相続や贈与をしたい(n=255)</c:v>
                </c:pt>
                <c:pt idx="4">
                  <c:v>いずれは解体して更地にしたい(n=13)</c:v>
                </c:pt>
                <c:pt idx="5">
                  <c:v>このまま終生住み続けたいため、
その後は特に何も考えていない(n=557)</c:v>
                </c:pt>
                <c:pt idx="6">
                  <c:v>わからない(n=122)</c:v>
                </c:pt>
                <c:pt idx="7">
                  <c:v>無回答(n=8)</c:v>
                </c:pt>
              </c:strCache>
            </c:strRef>
          </c:cat>
          <c:val>
            <c:numRef>
              <c:f>'n%表（クロス集計）'!$L$262:$L$269</c:f>
              <c:numCache>
                <c:formatCode>0%</c:formatCode>
                <c:ptCount val="8"/>
                <c:pt idx="0">
                  <c:v>9.2063492063492069E-2</c:v>
                </c:pt>
                <c:pt idx="1">
                  <c:v>0.1037037037037037</c:v>
                </c:pt>
                <c:pt idx="2">
                  <c:v>0.16666666666666666</c:v>
                </c:pt>
                <c:pt idx="3">
                  <c:v>9.0196078431372548E-2</c:v>
                </c:pt>
                <c:pt idx="4">
                  <c:v>7.6923076923076927E-2</c:v>
                </c:pt>
                <c:pt idx="5">
                  <c:v>8.6175942549371637E-2</c:v>
                </c:pt>
                <c:pt idx="6">
                  <c:v>0.125</c:v>
                </c:pt>
                <c:pt idx="7">
                  <c:v>0.25</c:v>
                </c:pt>
              </c:numCache>
            </c:numRef>
          </c:val>
          <c:extLst>
            <c:ext xmlns:c16="http://schemas.microsoft.com/office/drawing/2014/chart" uri="{C3380CC4-5D6E-409C-BE32-E72D297353CC}">
              <c16:uniqueId val="{00000007-82EB-427F-B4CD-3648AF4DF923}"/>
            </c:ext>
          </c:extLst>
        </c:ser>
        <c:dLbls>
          <c:dLblPos val="ctr"/>
          <c:showLegendKey val="0"/>
          <c:showVal val="1"/>
          <c:showCatName val="0"/>
          <c:showSerName val="0"/>
          <c:showPercent val="0"/>
          <c:showBubbleSize val="0"/>
        </c:dLbls>
        <c:gapWidth val="70"/>
        <c:overlap val="100"/>
        <c:axId val="315876560"/>
        <c:axId val="315882048"/>
      </c:barChart>
      <c:catAx>
        <c:axId val="315876560"/>
        <c:scaling>
          <c:orientation val="maxMin"/>
        </c:scaling>
        <c:delete val="0"/>
        <c:axPos val="l"/>
        <c:numFmt formatCode="General" sourceLinked="1"/>
        <c:majorTickMark val="in"/>
        <c:minorTickMark val="none"/>
        <c:tickLblPos val="nextTo"/>
        <c:spPr>
          <a:noFill/>
          <a:ln w="6350" cap="flat" cmpd="sng" algn="ctr">
            <a:solidFill>
              <a:schemeClr val="tx1">
                <a:lumMod val="75000"/>
                <a:lumOff val="2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5882048"/>
        <c:crosses val="autoZero"/>
        <c:auto val="1"/>
        <c:lblAlgn val="ctr"/>
        <c:lblOffset val="100"/>
        <c:noMultiLvlLbl val="0"/>
      </c:catAx>
      <c:valAx>
        <c:axId val="315882048"/>
        <c:scaling>
          <c:orientation val="minMax"/>
        </c:scaling>
        <c:delete val="0"/>
        <c:axPos val="t"/>
        <c:majorGridlines>
          <c:spPr>
            <a:ln w="6350" cap="flat" cmpd="sng" algn="ctr">
              <a:solidFill>
                <a:schemeClr val="tx1">
                  <a:lumMod val="50000"/>
                  <a:lumOff val="50000"/>
                </a:schemeClr>
              </a:solidFill>
              <a:round/>
            </a:ln>
            <a:effectLst/>
          </c:spPr>
        </c:majorGridlines>
        <c:numFmt formatCode="0%" sourceLinked="1"/>
        <c:majorTickMark val="in"/>
        <c:minorTickMark val="none"/>
        <c:tickLblPos val="nextTo"/>
        <c:spPr>
          <a:noFill/>
          <a:ln w="6350">
            <a:solidFill>
              <a:schemeClr val="tx1">
                <a:lumMod val="75000"/>
                <a:lumOff val="2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5876560"/>
        <c:crosses val="autoZero"/>
        <c:crossBetween val="between"/>
        <c:majorUnit val="0.1"/>
      </c:valAx>
      <c:spPr>
        <a:noFill/>
        <a:ln>
          <a:noFill/>
        </a:ln>
        <a:effectLst/>
      </c:spPr>
    </c:plotArea>
    <c:legend>
      <c:legendPos val="b"/>
      <c:layout>
        <c:manualLayout>
          <c:xMode val="edge"/>
          <c:yMode val="edge"/>
          <c:x val="0.36294693832859448"/>
          <c:y val="0.64561512038926294"/>
          <c:w val="0.61711305043724651"/>
          <c:h val="0.2041482453977708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sz="1000">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sng" strike="noStrike" kern="1200" spc="0" baseline="0">
                <a:solidFill>
                  <a:schemeClr val="tx1"/>
                </a:solidFill>
                <a:latin typeface="Meiryo UI" panose="020B0604030504040204" pitchFamily="50" charset="-128"/>
                <a:ea typeface="Meiryo UI" panose="020B0604030504040204" pitchFamily="50" charset="-128"/>
                <a:cs typeface="+mn-cs"/>
              </a:defRPr>
            </a:pPr>
            <a:r>
              <a:rPr lang="ja-JP" sz="1050" b="1" u="sng"/>
              <a:t>維持管理</a:t>
            </a:r>
            <a:r>
              <a:rPr lang="ja-JP" altLang="en-US" sz="1050" b="1" u="sng"/>
              <a:t>を行っている業者　</a:t>
            </a:r>
            <a:r>
              <a:rPr lang="en-US" sz="1050" b="1" u="sng"/>
              <a:t>【</a:t>
            </a:r>
            <a:r>
              <a:rPr lang="ja-JP" altLang="en-US" sz="1050" b="1" u="sng"/>
              <a:t>入手方法</a:t>
            </a:r>
            <a:r>
              <a:rPr lang="ja-JP" sz="1050" b="1" u="sng"/>
              <a:t>別</a:t>
            </a:r>
            <a:r>
              <a:rPr lang="en-US" sz="1050" b="1" u="sng"/>
              <a:t>】</a:t>
            </a:r>
            <a:endParaRPr lang="ja-JP" sz="1050" b="1" u="sng"/>
          </a:p>
        </c:rich>
      </c:tx>
      <c:layout>
        <c:manualLayout>
          <c:xMode val="edge"/>
          <c:yMode val="edge"/>
          <c:x val="0.38665080076800146"/>
          <c:y val="3.6486231278003872E-3"/>
        </c:manualLayout>
      </c:layout>
      <c:overlay val="0"/>
      <c:spPr>
        <a:noFill/>
        <a:ln>
          <a:noFill/>
        </a:ln>
        <a:effectLst/>
      </c:spPr>
      <c:txPr>
        <a:bodyPr rot="0" spcFirstLastPara="1" vertOverflow="ellipsis" vert="horz" wrap="square" anchor="ctr" anchorCtr="1"/>
        <a:lstStyle/>
        <a:p>
          <a:pPr>
            <a:defRPr sz="1050" b="1" i="0" u="sng"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26261393227463575"/>
          <c:y val="0.21870011614186241"/>
          <c:w val="0.69260123626905457"/>
          <c:h val="0.55196698444513559"/>
        </c:manualLayout>
      </c:layout>
      <c:barChart>
        <c:barDir val="bar"/>
        <c:grouping val="percentStacked"/>
        <c:varyColors val="0"/>
        <c:ser>
          <c:idx val="0"/>
          <c:order val="0"/>
          <c:tx>
            <c:strRef>
              <c:f>'n%表（クロス集計）'!$E$321</c:f>
              <c:strCache>
                <c:ptCount val="1"/>
                <c:pt idx="0">
                  <c:v>住宅を購入した業者の維持管理を受けている</c:v>
                </c:pt>
              </c:strCache>
            </c:strRef>
          </c:tx>
          <c:spPr>
            <a:solidFill>
              <a:schemeClr val="accent1">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'n%表（クロス集計）'!$C$322:$C$327</c:f>
              <c:strCache>
                <c:ptCount val="6"/>
                <c:pt idx="0">
                  <c:v>全体(n=396)</c:v>
                </c:pt>
                <c:pt idx="1">
                  <c:v>新築の建売住宅(n=182)</c:v>
                </c:pt>
                <c:pt idx="2">
                  <c:v>注文住宅(n=172)</c:v>
                </c:pt>
                <c:pt idx="3">
                  <c:v>中古住宅(n=39)</c:v>
                </c:pt>
                <c:pt idx="4">
                  <c:v>相続・贈与(n=2)</c:v>
                </c:pt>
                <c:pt idx="5">
                  <c:v>その他(n=1)</c:v>
                </c:pt>
              </c:strCache>
            </c:strRef>
          </c:cat>
          <c:val>
            <c:numRef>
              <c:f>'n%表（クロス集計）'!$E$322:$E$327</c:f>
              <c:numCache>
                <c:formatCode>0%</c:formatCode>
                <c:ptCount val="6"/>
                <c:pt idx="0">
                  <c:v>0.75757575757575757</c:v>
                </c:pt>
                <c:pt idx="1">
                  <c:v>0.81868131868131866</c:v>
                </c:pt>
                <c:pt idx="2">
                  <c:v>0.78488372093023251</c:v>
                </c:pt>
                <c:pt idx="3">
                  <c:v>0.41025641025641024</c:v>
                </c:pt>
                <c:pt idx="4">
                  <c:v>0</c:v>
                </c:pt>
                <c:pt idx="5">
                  <c:v>0</c:v>
                </c:pt>
              </c:numCache>
            </c:numRef>
          </c:val>
          <c:extLst>
            <c:ext xmlns:c16="http://schemas.microsoft.com/office/drawing/2014/chart" uri="{C3380CC4-5D6E-409C-BE32-E72D297353CC}">
              <c16:uniqueId val="{00000000-2562-4F9A-9D2B-C471678081E2}"/>
            </c:ext>
          </c:extLst>
        </c:ser>
        <c:ser>
          <c:idx val="1"/>
          <c:order val="1"/>
          <c:tx>
            <c:strRef>
              <c:f>'n%表（クロス集計）'!$F$321</c:f>
              <c:strCache>
                <c:ptCount val="1"/>
                <c:pt idx="0">
                  <c:v>住宅を購入した業者以外の業者の維持管理を受けている</c:v>
                </c:pt>
              </c:strCache>
            </c:strRef>
          </c:tx>
          <c:spPr>
            <a:solidFill>
              <a:schemeClr val="accent2">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'n%表（クロス集計）'!$C$322:$C$327</c:f>
              <c:strCache>
                <c:ptCount val="6"/>
                <c:pt idx="0">
                  <c:v>全体(n=396)</c:v>
                </c:pt>
                <c:pt idx="1">
                  <c:v>新築の建売住宅(n=182)</c:v>
                </c:pt>
                <c:pt idx="2">
                  <c:v>注文住宅(n=172)</c:v>
                </c:pt>
                <c:pt idx="3">
                  <c:v>中古住宅(n=39)</c:v>
                </c:pt>
                <c:pt idx="4">
                  <c:v>相続・贈与(n=2)</c:v>
                </c:pt>
                <c:pt idx="5">
                  <c:v>その他(n=1)</c:v>
                </c:pt>
              </c:strCache>
            </c:strRef>
          </c:cat>
          <c:val>
            <c:numRef>
              <c:f>'n%表（クロス集計）'!$F$322:$F$327</c:f>
              <c:numCache>
                <c:formatCode>0%</c:formatCode>
                <c:ptCount val="6"/>
                <c:pt idx="0">
                  <c:v>0.17171717171717171</c:v>
                </c:pt>
                <c:pt idx="1">
                  <c:v>0.12637362637362637</c:v>
                </c:pt>
                <c:pt idx="2">
                  <c:v>0.15697674418604651</c:v>
                </c:pt>
                <c:pt idx="3">
                  <c:v>0.4358974358974359</c:v>
                </c:pt>
                <c:pt idx="4">
                  <c:v>0.5</c:v>
                </c:pt>
                <c:pt idx="5">
                  <c:v>0</c:v>
                </c:pt>
              </c:numCache>
            </c:numRef>
          </c:val>
          <c:extLst>
            <c:ext xmlns:c16="http://schemas.microsoft.com/office/drawing/2014/chart" uri="{C3380CC4-5D6E-409C-BE32-E72D297353CC}">
              <c16:uniqueId val="{00000001-2562-4F9A-9D2B-C471678081E2}"/>
            </c:ext>
          </c:extLst>
        </c:ser>
        <c:ser>
          <c:idx val="2"/>
          <c:order val="2"/>
          <c:tx>
            <c:strRef>
              <c:f>'n%表（クロス集計）'!$G$321</c:f>
              <c:strCache>
                <c:ptCount val="1"/>
                <c:pt idx="0">
                  <c:v>その他</c:v>
                </c:pt>
              </c:strCache>
            </c:strRef>
          </c:tx>
          <c:spPr>
            <a:solidFill>
              <a:schemeClr val="accent6">
                <a:lumMod val="60000"/>
                <a:lumOff val="40000"/>
              </a:schemeClr>
            </a:solidFill>
            <a:ln>
              <a:noFill/>
            </a:ln>
            <a:effectLst/>
            <a:scene3d>
              <a:camera prst="orthographicFront"/>
              <a:lightRig rig="balanced" dir="t">
                <a:rot lat="0" lon="0" rev="8700000"/>
              </a:lightRig>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'n%表（クロス集計）'!$C$322:$C$327</c:f>
              <c:strCache>
                <c:ptCount val="6"/>
                <c:pt idx="0">
                  <c:v>全体(n=396)</c:v>
                </c:pt>
                <c:pt idx="1">
                  <c:v>新築の建売住宅(n=182)</c:v>
                </c:pt>
                <c:pt idx="2">
                  <c:v>注文住宅(n=172)</c:v>
                </c:pt>
                <c:pt idx="3">
                  <c:v>中古住宅(n=39)</c:v>
                </c:pt>
                <c:pt idx="4">
                  <c:v>相続・贈与(n=2)</c:v>
                </c:pt>
                <c:pt idx="5">
                  <c:v>その他(n=1)</c:v>
                </c:pt>
              </c:strCache>
            </c:strRef>
          </c:cat>
          <c:val>
            <c:numRef>
              <c:f>'n%表（クロス集計）'!$G$322:$G$327</c:f>
              <c:numCache>
                <c:formatCode>0%</c:formatCode>
                <c:ptCount val="6"/>
                <c:pt idx="0">
                  <c:v>5.3030303030303032E-2</c:v>
                </c:pt>
                <c:pt idx="1">
                  <c:v>3.8461538461538464E-2</c:v>
                </c:pt>
                <c:pt idx="2">
                  <c:v>4.6511627906976744E-2</c:v>
                </c:pt>
                <c:pt idx="3">
                  <c:v>0.10256410256410256</c:v>
                </c:pt>
                <c:pt idx="4">
                  <c:v>0.5</c:v>
                </c:pt>
                <c:pt idx="5">
                  <c:v>1</c:v>
                </c:pt>
              </c:numCache>
            </c:numRef>
          </c:val>
          <c:extLst>
            <c:ext xmlns:c16="http://schemas.microsoft.com/office/drawing/2014/chart" uri="{C3380CC4-5D6E-409C-BE32-E72D297353CC}">
              <c16:uniqueId val="{00000002-2562-4F9A-9D2B-C471678081E2}"/>
            </c:ext>
          </c:extLst>
        </c:ser>
        <c:ser>
          <c:idx val="3"/>
          <c:order val="3"/>
          <c:tx>
            <c:strRef>
              <c:f>'n%表（クロス集計）'!$H$321</c:f>
              <c:strCache>
                <c:ptCount val="1"/>
                <c:pt idx="0">
                  <c:v>無回答</c:v>
                </c:pt>
              </c:strCache>
            </c:strRef>
          </c:tx>
          <c:spPr>
            <a:solidFill>
              <a:schemeClr val="accent5"/>
            </a:solidFill>
            <a:ln>
              <a:noFill/>
            </a:ln>
            <a:effectLst/>
            <a:scene3d>
              <a:camera prst="orthographicFront"/>
              <a:lightRig rig="threePt" dir="t"/>
            </a:scene3d>
            <a:sp3d>
              <a:bevelT w="63500" h="254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'n%表（クロス集計）'!$C$322:$C$327</c:f>
              <c:strCache>
                <c:ptCount val="6"/>
                <c:pt idx="0">
                  <c:v>全体(n=396)</c:v>
                </c:pt>
                <c:pt idx="1">
                  <c:v>新築の建売住宅(n=182)</c:v>
                </c:pt>
                <c:pt idx="2">
                  <c:v>注文住宅(n=172)</c:v>
                </c:pt>
                <c:pt idx="3">
                  <c:v>中古住宅(n=39)</c:v>
                </c:pt>
                <c:pt idx="4">
                  <c:v>相続・贈与(n=2)</c:v>
                </c:pt>
                <c:pt idx="5">
                  <c:v>その他(n=1)</c:v>
                </c:pt>
              </c:strCache>
            </c:strRef>
          </c:cat>
          <c:val>
            <c:numRef>
              <c:f>'n%表（クロス集計）'!$H$322:$H$327</c:f>
              <c:numCache>
                <c:formatCode>0%</c:formatCode>
                <c:ptCount val="6"/>
                <c:pt idx="0">
                  <c:v>1.7676767676767676E-2</c:v>
                </c:pt>
                <c:pt idx="1">
                  <c:v>1.6483516483516484E-2</c:v>
                </c:pt>
                <c:pt idx="2">
                  <c:v>1.1627906976744186E-2</c:v>
                </c:pt>
                <c:pt idx="3">
                  <c:v>5.128205128205128E-2</c:v>
                </c:pt>
                <c:pt idx="4">
                  <c:v>0</c:v>
                </c:pt>
                <c:pt idx="5">
                  <c:v>0</c:v>
                </c:pt>
              </c:numCache>
            </c:numRef>
          </c:val>
          <c:extLst>
            <c:ext xmlns:c16="http://schemas.microsoft.com/office/drawing/2014/chart" uri="{C3380CC4-5D6E-409C-BE32-E72D297353CC}">
              <c16:uniqueId val="{00000003-2562-4F9A-9D2B-C471678081E2}"/>
            </c:ext>
          </c:extLst>
        </c:ser>
        <c:dLbls>
          <c:dLblPos val="ctr"/>
          <c:showLegendKey val="0"/>
          <c:showVal val="1"/>
          <c:showCatName val="0"/>
          <c:showSerName val="0"/>
          <c:showPercent val="0"/>
          <c:showBubbleSize val="0"/>
        </c:dLbls>
        <c:gapWidth val="70"/>
        <c:overlap val="100"/>
        <c:axId val="315879696"/>
        <c:axId val="315878128"/>
      </c:barChart>
      <c:catAx>
        <c:axId val="315879696"/>
        <c:scaling>
          <c:orientation val="maxMin"/>
        </c:scaling>
        <c:delete val="0"/>
        <c:axPos val="l"/>
        <c:numFmt formatCode="General" sourceLinked="1"/>
        <c:majorTickMark val="in"/>
        <c:minorTickMark val="none"/>
        <c:tickLblPos val="nextTo"/>
        <c:spPr>
          <a:noFill/>
          <a:ln w="6350" cap="flat" cmpd="sng" algn="ctr">
            <a:solidFill>
              <a:schemeClr val="tx1">
                <a:lumMod val="75000"/>
                <a:lumOff val="2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5878128"/>
        <c:crosses val="autoZero"/>
        <c:auto val="1"/>
        <c:lblAlgn val="ctr"/>
        <c:lblOffset val="100"/>
        <c:noMultiLvlLbl val="0"/>
      </c:catAx>
      <c:valAx>
        <c:axId val="315878128"/>
        <c:scaling>
          <c:orientation val="minMax"/>
        </c:scaling>
        <c:delete val="0"/>
        <c:axPos val="t"/>
        <c:majorGridlines>
          <c:spPr>
            <a:ln w="6350" cap="flat" cmpd="sng" algn="ctr">
              <a:solidFill>
                <a:schemeClr val="tx1">
                  <a:lumMod val="50000"/>
                  <a:lumOff val="50000"/>
                </a:schemeClr>
              </a:solidFill>
              <a:round/>
            </a:ln>
            <a:effectLst/>
          </c:spPr>
        </c:majorGridlines>
        <c:numFmt formatCode="0%" sourceLinked="1"/>
        <c:majorTickMark val="in"/>
        <c:minorTickMark val="none"/>
        <c:tickLblPos val="nextTo"/>
        <c:spPr>
          <a:noFill/>
          <a:ln w="6350">
            <a:solidFill>
              <a:schemeClr val="tx1">
                <a:lumMod val="75000"/>
                <a:lumOff val="2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5879696"/>
        <c:crosses val="autoZero"/>
        <c:crossBetween val="between"/>
        <c:majorUnit val="0.1"/>
      </c:valAx>
      <c:spPr>
        <a:noFill/>
        <a:ln>
          <a:noFill/>
        </a:ln>
        <a:effectLst/>
      </c:spPr>
    </c:plotArea>
    <c:legend>
      <c:legendPos val="b"/>
      <c:layout>
        <c:manualLayout>
          <c:xMode val="edge"/>
          <c:yMode val="edge"/>
          <c:x val="0.32250704041199657"/>
          <c:y val="0.79139760124878067"/>
          <c:w val="0.46732049250196916"/>
          <c:h val="0.19430166386798281"/>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sz="1000">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withinLinear" id="18">
  <a:schemeClr val="accent5"/>
</cs:colorStyle>
</file>

<file path=ppt/charts/colors17.xml><?xml version="1.0" encoding="utf-8"?>
<cs:colorStyle xmlns:cs="http://schemas.microsoft.com/office/drawing/2012/chartStyle" xmlns:a="http://schemas.openxmlformats.org/drawingml/2006/main" meth="withinLinear" id="18">
  <a:schemeClr val="accent5"/>
</cs:colorStyle>
</file>

<file path=ppt/charts/colors18.xml><?xml version="1.0" encoding="utf-8"?>
<cs:colorStyle xmlns:cs="http://schemas.microsoft.com/office/drawing/2012/chartStyle" xmlns:a="http://schemas.openxmlformats.org/drawingml/2006/main" meth="withinLinear" id="18">
  <a:schemeClr val="accent5"/>
</cs:colorStyle>
</file>

<file path=ppt/charts/colors19.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withinLinear" id="18">
  <a:schemeClr val="accent5"/>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9.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35A81F1B-0329-4052-BE59-1AFDD22F778C}" type="datetimeFigureOut">
              <a:rPr kumimoji="1" lang="ja-JP" altLang="en-US" smtClean="0"/>
              <a:t>2020/3/12</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F8942646-AE46-4063-930C-1DDE33F9934D}" type="slidenum">
              <a:rPr kumimoji="1" lang="ja-JP" altLang="en-US" smtClean="0"/>
              <a:t>‹#›</a:t>
            </a:fld>
            <a:endParaRPr kumimoji="1" lang="ja-JP" altLang="en-US"/>
          </a:p>
        </p:txBody>
      </p:sp>
    </p:spTree>
    <p:extLst>
      <p:ext uri="{BB962C8B-B14F-4D97-AF65-F5344CB8AC3E}">
        <p14:creationId xmlns:p14="http://schemas.microsoft.com/office/powerpoint/2010/main" val="89892411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410FCF-D366-430A-AAB4-A8B228ABE051}" type="slidenum">
              <a:rPr kumimoji="1" lang="ja-JP" altLang="en-US" smtClean="0"/>
              <a:t>3</a:t>
            </a:fld>
            <a:endParaRPr kumimoji="1" lang="ja-JP" altLang="en-US"/>
          </a:p>
        </p:txBody>
      </p:sp>
    </p:spTree>
    <p:extLst>
      <p:ext uri="{BB962C8B-B14F-4D97-AF65-F5344CB8AC3E}">
        <p14:creationId xmlns:p14="http://schemas.microsoft.com/office/powerpoint/2010/main" val="1714046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14</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300572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15</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3531439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16</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3177664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17</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3747409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18</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376559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19</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1373052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20</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859190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21</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3579761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22</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427626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23</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316707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410FCF-D366-430A-AAB4-A8B228ABE051}" type="slidenum">
              <a:rPr kumimoji="1" lang="ja-JP" altLang="en-US" smtClean="0"/>
              <a:t>5</a:t>
            </a:fld>
            <a:endParaRPr kumimoji="1" lang="ja-JP" altLang="en-US"/>
          </a:p>
        </p:txBody>
      </p:sp>
    </p:spTree>
    <p:extLst>
      <p:ext uri="{BB962C8B-B14F-4D97-AF65-F5344CB8AC3E}">
        <p14:creationId xmlns:p14="http://schemas.microsoft.com/office/powerpoint/2010/main" val="1357007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24</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320072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25</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4293376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26</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3451499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27</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175595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410FCF-D366-430A-AAB4-A8B228ABE051}" type="slidenum">
              <a:rPr kumimoji="1" lang="ja-JP" altLang="en-US" smtClean="0"/>
              <a:t>28</a:t>
            </a:fld>
            <a:endParaRPr kumimoji="1" lang="ja-JP" altLang="en-US"/>
          </a:p>
        </p:txBody>
      </p:sp>
    </p:spTree>
    <p:extLst>
      <p:ext uri="{BB962C8B-B14F-4D97-AF65-F5344CB8AC3E}">
        <p14:creationId xmlns:p14="http://schemas.microsoft.com/office/powerpoint/2010/main" val="3145930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7</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1809190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8</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717083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9</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1660776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10</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837657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11</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484587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12</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158318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13</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3209249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t>2020/3/12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847533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t>2020/3/12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3421196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t>2020/3/12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4224732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t>2020/3/12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1998630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t>2020/3/12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8236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6B7BFB5-2B15-4C02-8063-BC84DDF5EED7}" type="datetimeFigureOut">
              <a:rPr kumimoji="1" lang="ja-JP" altLang="en-US" smtClean="0"/>
              <a:t>2020/3/12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34180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6B7BFB5-2B15-4C02-8063-BC84DDF5EED7}" type="datetimeFigureOut">
              <a:rPr kumimoji="1" lang="ja-JP" altLang="en-US" smtClean="0"/>
              <a:t>2020/3/12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2641568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6B7BFB5-2B15-4C02-8063-BC84DDF5EED7}" type="datetimeFigureOut">
              <a:rPr kumimoji="1" lang="ja-JP" altLang="en-US" smtClean="0"/>
              <a:t>2020/3/12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3930251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6B7BFB5-2B15-4C02-8063-BC84DDF5EED7}" type="datetimeFigureOut">
              <a:rPr kumimoji="1" lang="ja-JP" altLang="en-US" smtClean="0"/>
              <a:t>2020/3/12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2672164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6B7BFB5-2B15-4C02-8063-BC84DDF5EED7}" type="datetimeFigureOut">
              <a:rPr kumimoji="1" lang="ja-JP" altLang="en-US" smtClean="0"/>
              <a:t>2020/3/12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3530478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6B7BFB5-2B15-4C02-8063-BC84DDF5EED7}" type="datetimeFigureOut">
              <a:rPr kumimoji="1" lang="ja-JP" altLang="en-US" smtClean="0"/>
              <a:t>2020/3/12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1446650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B7BFB5-2B15-4C02-8063-BC84DDF5EED7}" type="datetimeFigureOut">
              <a:rPr kumimoji="1" lang="ja-JP" altLang="en-US" smtClean="0"/>
              <a:t>2020/3/12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13897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hart" Target="../charts/chart15.xml"/><Relationship Id="rId4" Type="http://schemas.openxmlformats.org/officeDocument/2006/relationships/chart" Target="../charts/chart14.xml"/></Relationships>
</file>

<file path=ppt/slides/_rels/slide1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1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23.xml"/></Relationships>
</file>

<file path=ppt/slides/_rels/slide23.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25.xml"/></Relationships>
</file>

<file path=ppt/slides/_rels/slide2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105270"/>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住宅ストックの活用</a:t>
            </a:r>
            <a:endParaRPr lang="en-US" altLang="ja-JP" sz="2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431648" y="6517782"/>
            <a:ext cx="712351" cy="365125"/>
          </a:xfrm>
        </p:spPr>
        <p:txBody>
          <a:bodyPr/>
          <a:lstStyle/>
          <a:p>
            <a:fld id="{BEBE85B1-8F12-4F7B-A383-E6CF6791D3DF}" type="slidenum">
              <a:rPr kumimoji="1" lang="ja-JP" altLang="en-US" sz="1600" smtClean="0">
                <a:solidFill>
                  <a:schemeClr val="tx1"/>
                </a:solidFill>
              </a:rPr>
              <a:t>1</a:t>
            </a:fld>
            <a:endParaRPr kumimoji="1" lang="ja-JP" altLang="en-US" sz="1600" dirty="0">
              <a:solidFill>
                <a:schemeClr val="tx1"/>
              </a:solidFill>
            </a:endParaRPr>
          </a:p>
        </p:txBody>
      </p:sp>
      <p:sp>
        <p:nvSpPr>
          <p:cNvPr id="8" name="正方形/長方形 7"/>
          <p:cNvSpPr/>
          <p:nvPr/>
        </p:nvSpPr>
        <p:spPr>
          <a:xfrm>
            <a:off x="7524328" y="251356"/>
            <a:ext cx="1440161" cy="36933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 </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467543" y="3933056"/>
            <a:ext cx="8208913" cy="2016224"/>
          </a:xfrm>
          <a:prstGeom prst="rect">
            <a:avLst/>
          </a:prstGeom>
          <a:noFill/>
          <a:ln w="12700">
            <a:solidFill>
              <a:schemeClr val="tx1"/>
            </a:solidFill>
          </a:ln>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spcBef>
                <a:spcPts val="600"/>
              </a:spcBef>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　次</a:t>
            </a: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92075" indent="-92075">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１．第４回課題検討部会における意見</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P 2</a:t>
            </a:r>
          </a:p>
          <a:p>
            <a:pPr marL="92075" indent="-92075">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質の確保と維持管理</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多様（柔軟）な活用のあり方</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P30</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49005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グラフ 22">
            <a:extLst>
              <a:ext uri="{FF2B5EF4-FFF2-40B4-BE49-F238E27FC236}">
                <a16:creationId xmlns:a16="http://schemas.microsoft.com/office/drawing/2014/main" id="{BCD1767D-67A3-4115-B870-B78F2F3D6A4E}"/>
              </a:ext>
            </a:extLst>
          </p:cNvPr>
          <p:cNvGraphicFramePr>
            <a:graphicFrameLocks/>
          </p:cNvGraphicFramePr>
          <p:nvPr>
            <p:extLst/>
          </p:nvPr>
        </p:nvGraphicFramePr>
        <p:xfrm>
          <a:off x="395536" y="174739"/>
          <a:ext cx="7269738" cy="31186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グラフ 21">
            <a:extLst>
              <a:ext uri="{FF2B5EF4-FFF2-40B4-BE49-F238E27FC236}">
                <a16:creationId xmlns:a16="http://schemas.microsoft.com/office/drawing/2014/main" id="{A3AA5740-146E-4F12-AFAC-9EEEFE06ED3C}"/>
              </a:ext>
            </a:extLst>
          </p:cNvPr>
          <p:cNvGraphicFramePr>
            <a:graphicFrameLocks/>
          </p:cNvGraphicFramePr>
          <p:nvPr>
            <p:extLst/>
          </p:nvPr>
        </p:nvGraphicFramePr>
        <p:xfrm>
          <a:off x="250527" y="2852936"/>
          <a:ext cx="8642945" cy="4291854"/>
        </p:xfrm>
        <a:graphic>
          <a:graphicData uri="http://schemas.openxmlformats.org/drawingml/2006/chart">
            <c:chart xmlns:c="http://schemas.openxmlformats.org/drawingml/2006/chart" xmlns:r="http://schemas.openxmlformats.org/officeDocument/2006/relationships" r:id="rId4"/>
          </a:graphicData>
        </a:graphic>
      </p:graphicFrame>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10</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維持管理の実施状況（住宅の維持管理についての説明の有無別）</a:t>
            </a:r>
            <a:endPar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462" name="Rectangle 6"/>
          <p:cNvSpPr>
            <a:spLocks noChangeArrowheads="1"/>
          </p:cNvSpPr>
          <p:nvPr/>
        </p:nvSpPr>
        <p:spPr bwMode="auto">
          <a:xfrm>
            <a:off x="251985" y="506257"/>
            <a:ext cx="8586000" cy="724666"/>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65113" indent="-265113"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○購入時等に住宅の維持管理方法について業者や親から「説明を受けた」所有者は約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5113" indent="-265113"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○説明を受けた所有者は、「専門家等による点検を受けている」割合が高い。</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215536" y="4293096"/>
            <a:ext cx="8712928" cy="0"/>
          </a:xfrm>
          <a:prstGeom prst="line">
            <a:avLst/>
          </a:prstGeom>
        </p:spPr>
        <p:style>
          <a:lnRef idx="1">
            <a:schemeClr val="dk1"/>
          </a:lnRef>
          <a:fillRef idx="0">
            <a:schemeClr val="dk1"/>
          </a:fillRef>
          <a:effectRef idx="0">
            <a:schemeClr val="dk1"/>
          </a:effectRef>
          <a:fontRef idx="minor">
            <a:schemeClr val="tx1"/>
          </a:fontRef>
        </p:style>
      </p:cxnSp>
      <p:grpSp>
        <p:nvGrpSpPr>
          <p:cNvPr id="16" name="グループ化 15"/>
          <p:cNvGrpSpPr/>
          <p:nvPr/>
        </p:nvGrpSpPr>
        <p:grpSpPr>
          <a:xfrm>
            <a:off x="2959020" y="3449906"/>
            <a:ext cx="2108868" cy="246221"/>
            <a:chOff x="1511660" y="1658031"/>
            <a:chExt cx="2108868" cy="246221"/>
          </a:xfrm>
        </p:grpSpPr>
        <p:sp>
          <p:nvSpPr>
            <p:cNvPr id="17" name="正方形/長方形 16"/>
            <p:cNvSpPr/>
            <p:nvPr/>
          </p:nvSpPr>
          <p:spPr>
            <a:xfrm>
              <a:off x="1511660" y="1700892"/>
              <a:ext cx="1941997" cy="166704"/>
            </a:xfrm>
            <a:prstGeom prst="rect">
              <a:avLst/>
            </a:prstGeom>
            <a:ln w="9525"/>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1543752" y="1658031"/>
              <a:ext cx="2076776" cy="246221"/>
            </a:xfrm>
            <a:prstGeom prst="rect">
              <a:avLst/>
            </a:prstGeom>
            <a:noFill/>
          </p:spPr>
          <p:txBody>
            <a:bodyPr wrap="square" rtlCol="0">
              <a:spAutoFit/>
            </a:bodyPr>
            <a:lstStyle/>
            <a:p>
              <a:r>
                <a:rPr kumimoji="1" lang="ja-JP" altLang="en-US" sz="1000" dirty="0"/>
                <a:t>専門家等による点検を受けている</a:t>
              </a:r>
            </a:p>
          </p:txBody>
        </p:sp>
      </p:grpSp>
      <p:grpSp>
        <p:nvGrpSpPr>
          <p:cNvPr id="19" name="グループ化 18"/>
          <p:cNvGrpSpPr/>
          <p:nvPr/>
        </p:nvGrpSpPr>
        <p:grpSpPr>
          <a:xfrm>
            <a:off x="5099980" y="3484165"/>
            <a:ext cx="2292329" cy="246221"/>
            <a:chOff x="3666713" y="1776532"/>
            <a:chExt cx="2292329" cy="246221"/>
          </a:xfrm>
        </p:grpSpPr>
        <p:sp>
          <p:nvSpPr>
            <p:cNvPr id="20" name="正方形/長方形 19"/>
            <p:cNvSpPr/>
            <p:nvPr/>
          </p:nvSpPr>
          <p:spPr>
            <a:xfrm>
              <a:off x="3666713" y="1801135"/>
              <a:ext cx="2129423" cy="166704"/>
            </a:xfrm>
            <a:prstGeom prst="rect">
              <a:avLst/>
            </a:prstGeom>
            <a:ln w="9525"/>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717695" y="1776532"/>
              <a:ext cx="2241347" cy="246221"/>
            </a:xfrm>
            <a:prstGeom prst="rect">
              <a:avLst/>
            </a:prstGeom>
            <a:noFill/>
          </p:spPr>
          <p:txBody>
            <a:bodyPr wrap="square" rtlCol="0">
              <a:spAutoFit/>
            </a:bodyPr>
            <a:lstStyle/>
            <a:p>
              <a:r>
                <a:rPr kumimoji="1" lang="ja-JP" altLang="en-US" sz="1000" dirty="0"/>
                <a:t>専門家等による点検を受けていない</a:t>
              </a:r>
            </a:p>
          </p:txBody>
        </p:sp>
      </p:grpSp>
      <p:sp>
        <p:nvSpPr>
          <p:cNvPr id="12" name="正方形/長方形 11"/>
          <p:cNvSpPr/>
          <p:nvPr/>
        </p:nvSpPr>
        <p:spPr>
          <a:xfrm>
            <a:off x="4932040" y="1958843"/>
            <a:ext cx="864096" cy="495392"/>
          </a:xfrm>
          <a:prstGeom prst="rect">
            <a:avLst/>
          </a:prstGeom>
          <a:noFill/>
          <a:ln>
            <a:solidFill>
              <a:srgbClr val="FF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フリーフォーム: 図形 1">
            <a:extLst>
              <a:ext uri="{FF2B5EF4-FFF2-40B4-BE49-F238E27FC236}">
                <a16:creationId xmlns:a16="http://schemas.microsoft.com/office/drawing/2014/main" id="{A0DF9390-843C-437F-8660-5F24F4EC586A}"/>
              </a:ext>
            </a:extLst>
          </p:cNvPr>
          <p:cNvSpPr/>
          <p:nvPr/>
        </p:nvSpPr>
        <p:spPr>
          <a:xfrm>
            <a:off x="3464169" y="3508131"/>
            <a:ext cx="3226777" cy="2118946"/>
          </a:xfrm>
          <a:custGeom>
            <a:avLst/>
            <a:gdLst>
              <a:gd name="connsiteX0" fmla="*/ 1565031 w 3226777"/>
              <a:gd name="connsiteY0" fmla="*/ 0 h 2118946"/>
              <a:gd name="connsiteX1" fmla="*/ 1565031 w 3226777"/>
              <a:gd name="connsiteY1" fmla="*/ 694592 h 2118946"/>
              <a:gd name="connsiteX2" fmla="*/ 3226777 w 3226777"/>
              <a:gd name="connsiteY2" fmla="*/ 844061 h 2118946"/>
              <a:gd name="connsiteX3" fmla="*/ 3226777 w 3226777"/>
              <a:gd name="connsiteY3" fmla="*/ 1028700 h 2118946"/>
              <a:gd name="connsiteX4" fmla="*/ 0 w 3226777"/>
              <a:gd name="connsiteY4" fmla="*/ 1178169 h 2118946"/>
              <a:gd name="connsiteX5" fmla="*/ 0 w 3226777"/>
              <a:gd name="connsiteY5" fmla="*/ 1362807 h 2118946"/>
              <a:gd name="connsiteX6" fmla="*/ 835269 w 3226777"/>
              <a:gd name="connsiteY6" fmla="*/ 1503484 h 2118946"/>
              <a:gd name="connsiteX7" fmla="*/ 835269 w 3226777"/>
              <a:gd name="connsiteY7" fmla="*/ 1688123 h 2118946"/>
              <a:gd name="connsiteX8" fmla="*/ 378069 w 3226777"/>
              <a:gd name="connsiteY8" fmla="*/ 1828800 h 2118946"/>
              <a:gd name="connsiteX9" fmla="*/ 378069 w 3226777"/>
              <a:gd name="connsiteY9" fmla="*/ 2118946 h 2118946"/>
              <a:gd name="connsiteX10" fmla="*/ 378069 w 3226777"/>
              <a:gd name="connsiteY10" fmla="*/ 2118946 h 211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6777" h="2118946">
                <a:moveTo>
                  <a:pt x="1565031" y="0"/>
                </a:moveTo>
                <a:lnTo>
                  <a:pt x="1565031" y="694592"/>
                </a:lnTo>
                <a:lnTo>
                  <a:pt x="3226777" y="844061"/>
                </a:lnTo>
                <a:lnTo>
                  <a:pt x="3226777" y="1028700"/>
                </a:lnTo>
                <a:lnTo>
                  <a:pt x="0" y="1178169"/>
                </a:lnTo>
                <a:lnTo>
                  <a:pt x="0" y="1362807"/>
                </a:lnTo>
                <a:lnTo>
                  <a:pt x="835269" y="1503484"/>
                </a:lnTo>
                <a:lnTo>
                  <a:pt x="835269" y="1688123"/>
                </a:lnTo>
                <a:lnTo>
                  <a:pt x="378069" y="1828800"/>
                </a:lnTo>
                <a:lnTo>
                  <a:pt x="378069" y="2118946"/>
                </a:lnTo>
                <a:lnTo>
                  <a:pt x="378069" y="2118946"/>
                </a:lnTo>
              </a:path>
            </a:pathLst>
          </a:cu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86453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グラフ 16">
            <a:extLst>
              <a:ext uri="{FF2B5EF4-FFF2-40B4-BE49-F238E27FC236}">
                <a16:creationId xmlns:a16="http://schemas.microsoft.com/office/drawing/2014/main" id="{36CC9FC1-94D5-4ED8-8AAD-EFFBE12F20FD}"/>
              </a:ext>
            </a:extLst>
          </p:cNvPr>
          <p:cNvGraphicFramePr>
            <a:graphicFrameLocks/>
          </p:cNvGraphicFramePr>
          <p:nvPr>
            <p:extLst/>
          </p:nvPr>
        </p:nvGraphicFramePr>
        <p:xfrm>
          <a:off x="-1429797" y="1196752"/>
          <a:ext cx="10466293" cy="6611470"/>
        </p:xfrm>
        <a:graphic>
          <a:graphicData uri="http://schemas.openxmlformats.org/drawingml/2006/chart">
            <c:chart xmlns:c="http://schemas.openxmlformats.org/drawingml/2006/chart" xmlns:r="http://schemas.openxmlformats.org/officeDocument/2006/relationships" r:id="rId3"/>
          </a:graphicData>
        </a:graphic>
      </p:graphicFrame>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11</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維持管理の実施状況（住宅の今後の意識別）</a:t>
            </a:r>
            <a:endPar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462" name="Rectangle 6"/>
          <p:cNvSpPr>
            <a:spLocks noChangeArrowheads="1"/>
          </p:cNvSpPr>
          <p:nvPr/>
        </p:nvSpPr>
        <p:spPr bwMode="auto">
          <a:xfrm>
            <a:off x="251984" y="506257"/>
            <a:ext cx="8784511" cy="851056"/>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65113" indent="-265113"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○「いずれは賃貸に出したい」 「相続や贈与をしたい」所有者は、専門家等による点検を受けている割合が高い。</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5" name="グループ化 24"/>
          <p:cNvGrpSpPr/>
          <p:nvPr/>
        </p:nvGrpSpPr>
        <p:grpSpPr>
          <a:xfrm>
            <a:off x="2867244" y="1510307"/>
            <a:ext cx="2108868" cy="246221"/>
            <a:chOff x="1511660" y="1658031"/>
            <a:chExt cx="2108868" cy="246221"/>
          </a:xfrm>
        </p:grpSpPr>
        <p:sp>
          <p:nvSpPr>
            <p:cNvPr id="26" name="正方形/長方形 25"/>
            <p:cNvSpPr/>
            <p:nvPr/>
          </p:nvSpPr>
          <p:spPr>
            <a:xfrm>
              <a:off x="1511660" y="1700892"/>
              <a:ext cx="1941997" cy="166704"/>
            </a:xfrm>
            <a:prstGeom prst="rect">
              <a:avLst/>
            </a:prstGeom>
            <a:ln w="9525"/>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1543752" y="1658031"/>
              <a:ext cx="2076776" cy="246221"/>
            </a:xfrm>
            <a:prstGeom prst="rect">
              <a:avLst/>
            </a:prstGeom>
            <a:noFill/>
          </p:spPr>
          <p:txBody>
            <a:bodyPr wrap="square" rtlCol="0">
              <a:spAutoFit/>
            </a:bodyPr>
            <a:lstStyle/>
            <a:p>
              <a:r>
                <a:rPr kumimoji="1" lang="ja-JP" altLang="en-US" sz="1000" dirty="0"/>
                <a:t>専門家等による点検を受けている</a:t>
              </a:r>
            </a:p>
          </p:txBody>
        </p:sp>
      </p:grpSp>
      <p:grpSp>
        <p:nvGrpSpPr>
          <p:cNvPr id="28" name="グループ化 27"/>
          <p:cNvGrpSpPr/>
          <p:nvPr/>
        </p:nvGrpSpPr>
        <p:grpSpPr>
          <a:xfrm>
            <a:off x="5171341" y="1525463"/>
            <a:ext cx="2292329" cy="246221"/>
            <a:chOff x="3666713" y="1776532"/>
            <a:chExt cx="2292329" cy="246221"/>
          </a:xfrm>
        </p:grpSpPr>
        <p:sp>
          <p:nvSpPr>
            <p:cNvPr id="29" name="正方形/長方形 28"/>
            <p:cNvSpPr/>
            <p:nvPr/>
          </p:nvSpPr>
          <p:spPr>
            <a:xfrm>
              <a:off x="3666713" y="1801135"/>
              <a:ext cx="2129423" cy="166704"/>
            </a:xfrm>
            <a:prstGeom prst="rect">
              <a:avLst/>
            </a:prstGeom>
            <a:ln w="9525"/>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3717695" y="1776532"/>
              <a:ext cx="2241347" cy="246221"/>
            </a:xfrm>
            <a:prstGeom prst="rect">
              <a:avLst/>
            </a:prstGeom>
            <a:noFill/>
          </p:spPr>
          <p:txBody>
            <a:bodyPr wrap="square" rtlCol="0">
              <a:spAutoFit/>
            </a:bodyPr>
            <a:lstStyle/>
            <a:p>
              <a:r>
                <a:rPr kumimoji="1" lang="ja-JP" altLang="en-US" sz="1000" dirty="0"/>
                <a:t>専門家等による点検を受けていない</a:t>
              </a:r>
            </a:p>
          </p:txBody>
        </p:sp>
      </p:grpSp>
      <p:sp>
        <p:nvSpPr>
          <p:cNvPr id="15" name="正方形/長方形 14"/>
          <p:cNvSpPr/>
          <p:nvPr/>
        </p:nvSpPr>
        <p:spPr>
          <a:xfrm>
            <a:off x="450496" y="2943656"/>
            <a:ext cx="8441984" cy="851056"/>
          </a:xfrm>
          <a:prstGeom prst="rect">
            <a:avLst/>
          </a:prstGeom>
          <a:noFill/>
          <a:ln>
            <a:solidFill>
              <a:srgbClr val="FF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フリーフォーム: 図形 1">
            <a:extLst>
              <a:ext uri="{FF2B5EF4-FFF2-40B4-BE49-F238E27FC236}">
                <a16:creationId xmlns:a16="http://schemas.microsoft.com/office/drawing/2014/main" id="{67C7E52A-B3B4-46A1-AB4F-C673E1B8F8E6}"/>
              </a:ext>
            </a:extLst>
          </p:cNvPr>
          <p:cNvSpPr/>
          <p:nvPr/>
        </p:nvSpPr>
        <p:spPr>
          <a:xfrm>
            <a:off x="3851031" y="1565031"/>
            <a:ext cx="2039815" cy="3982915"/>
          </a:xfrm>
          <a:custGeom>
            <a:avLst/>
            <a:gdLst>
              <a:gd name="connsiteX0" fmla="*/ 1169377 w 2039815"/>
              <a:gd name="connsiteY0" fmla="*/ 0 h 3982915"/>
              <a:gd name="connsiteX1" fmla="*/ 1169377 w 2039815"/>
              <a:gd name="connsiteY1" fmla="*/ 808892 h 3982915"/>
              <a:gd name="connsiteX2" fmla="*/ 808892 w 2039815"/>
              <a:gd name="connsiteY2" fmla="*/ 1019907 h 3982915"/>
              <a:gd name="connsiteX3" fmla="*/ 808892 w 2039815"/>
              <a:gd name="connsiteY3" fmla="*/ 1248507 h 3982915"/>
              <a:gd name="connsiteX4" fmla="*/ 2039815 w 2039815"/>
              <a:gd name="connsiteY4" fmla="*/ 1433146 h 3982915"/>
              <a:gd name="connsiteX5" fmla="*/ 2039815 w 2039815"/>
              <a:gd name="connsiteY5" fmla="*/ 1688123 h 3982915"/>
              <a:gd name="connsiteX6" fmla="*/ 1336431 w 2039815"/>
              <a:gd name="connsiteY6" fmla="*/ 1872761 h 3982915"/>
              <a:gd name="connsiteX7" fmla="*/ 1336431 w 2039815"/>
              <a:gd name="connsiteY7" fmla="*/ 2118946 h 3982915"/>
              <a:gd name="connsiteX8" fmla="*/ 0 w 2039815"/>
              <a:gd name="connsiteY8" fmla="*/ 2294792 h 3982915"/>
              <a:gd name="connsiteX9" fmla="*/ 0 w 2039815"/>
              <a:gd name="connsiteY9" fmla="*/ 2532184 h 3982915"/>
              <a:gd name="connsiteX10" fmla="*/ 1081454 w 2039815"/>
              <a:gd name="connsiteY10" fmla="*/ 2716823 h 3982915"/>
              <a:gd name="connsiteX11" fmla="*/ 1081454 w 2039815"/>
              <a:gd name="connsiteY11" fmla="*/ 2963007 h 3982915"/>
              <a:gd name="connsiteX12" fmla="*/ 1415561 w 2039815"/>
              <a:gd name="connsiteY12" fmla="*/ 3156438 h 3982915"/>
              <a:gd name="connsiteX13" fmla="*/ 1415561 w 2039815"/>
              <a:gd name="connsiteY13" fmla="*/ 3367454 h 3982915"/>
              <a:gd name="connsiteX14" fmla="*/ 96715 w 2039815"/>
              <a:gd name="connsiteY14" fmla="*/ 3578469 h 3982915"/>
              <a:gd name="connsiteX15" fmla="*/ 96715 w 2039815"/>
              <a:gd name="connsiteY15" fmla="*/ 3982915 h 398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39815" h="3982915">
                <a:moveTo>
                  <a:pt x="1169377" y="0"/>
                </a:moveTo>
                <a:lnTo>
                  <a:pt x="1169377" y="808892"/>
                </a:lnTo>
                <a:lnTo>
                  <a:pt x="808892" y="1019907"/>
                </a:lnTo>
                <a:lnTo>
                  <a:pt x="808892" y="1248507"/>
                </a:lnTo>
                <a:lnTo>
                  <a:pt x="2039815" y="1433146"/>
                </a:lnTo>
                <a:lnTo>
                  <a:pt x="2039815" y="1688123"/>
                </a:lnTo>
                <a:lnTo>
                  <a:pt x="1336431" y="1872761"/>
                </a:lnTo>
                <a:lnTo>
                  <a:pt x="1336431" y="2118946"/>
                </a:lnTo>
                <a:lnTo>
                  <a:pt x="0" y="2294792"/>
                </a:lnTo>
                <a:lnTo>
                  <a:pt x="0" y="2532184"/>
                </a:lnTo>
                <a:lnTo>
                  <a:pt x="1081454" y="2716823"/>
                </a:lnTo>
                <a:lnTo>
                  <a:pt x="1081454" y="2963007"/>
                </a:lnTo>
                <a:lnTo>
                  <a:pt x="1415561" y="3156438"/>
                </a:lnTo>
                <a:lnTo>
                  <a:pt x="1415561" y="3367454"/>
                </a:lnTo>
                <a:lnTo>
                  <a:pt x="96715" y="3578469"/>
                </a:lnTo>
                <a:lnTo>
                  <a:pt x="96715" y="3982915"/>
                </a:lnTo>
              </a:path>
            </a:pathLst>
          </a:cu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93068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グラフ 11">
            <a:extLst>
              <a:ext uri="{FF2B5EF4-FFF2-40B4-BE49-F238E27FC236}">
                <a16:creationId xmlns:a16="http://schemas.microsoft.com/office/drawing/2014/main" id="{9860A42F-D180-40B3-8489-149201EAC0A8}"/>
              </a:ext>
            </a:extLst>
          </p:cNvPr>
          <p:cNvGraphicFramePr>
            <a:graphicFrameLocks/>
          </p:cNvGraphicFramePr>
          <p:nvPr>
            <p:extLst/>
          </p:nvPr>
        </p:nvGraphicFramePr>
        <p:xfrm>
          <a:off x="-575493" y="1772816"/>
          <a:ext cx="9556774" cy="4309385"/>
        </p:xfrm>
        <a:graphic>
          <a:graphicData uri="http://schemas.openxmlformats.org/drawingml/2006/chart">
            <c:chart xmlns:c="http://schemas.openxmlformats.org/drawingml/2006/chart" xmlns:r="http://schemas.openxmlformats.org/officeDocument/2006/relationships" r:id="rId3"/>
          </a:graphicData>
        </a:graphic>
      </p:graphicFrame>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12</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維持管理を行っている業者（入手方法別）</a:t>
            </a:r>
          </a:p>
        </p:txBody>
      </p:sp>
      <p:sp>
        <p:nvSpPr>
          <p:cNvPr id="19462" name="Rectangle 6"/>
          <p:cNvSpPr>
            <a:spLocks noChangeArrowheads="1"/>
          </p:cNvSpPr>
          <p:nvPr/>
        </p:nvSpPr>
        <p:spPr bwMode="auto">
          <a:xfrm>
            <a:off x="279000" y="476250"/>
            <a:ext cx="8586000" cy="842956"/>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○専門家等による点検を受けている所有者のうち、</a:t>
            </a:r>
            <a:r>
              <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76</a:t>
            </a: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％の所有者は「住宅を購入した業者の維持管理を受けている」</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。特に、建売住宅、注文住宅では、約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80%</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に上るものの、中古住宅は</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％と約半分となる。</a:t>
            </a: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 name="直線コネクタ 7"/>
          <p:cNvCxnSpPr/>
          <p:nvPr/>
        </p:nvCxnSpPr>
        <p:spPr>
          <a:xfrm>
            <a:off x="268353" y="3096000"/>
            <a:ext cx="8712928" cy="0"/>
          </a:xfrm>
          <a:prstGeom prst="line">
            <a:avLst/>
          </a:prstGeom>
        </p:spPr>
        <p:style>
          <a:lnRef idx="1">
            <a:schemeClr val="dk1"/>
          </a:lnRef>
          <a:fillRef idx="0">
            <a:schemeClr val="dk1"/>
          </a:fillRef>
          <a:effectRef idx="0">
            <a:schemeClr val="dk1"/>
          </a:effectRef>
          <a:fontRef idx="minor">
            <a:schemeClr val="tx1"/>
          </a:fontRef>
        </p:style>
      </p:cxnSp>
      <p:grpSp>
        <p:nvGrpSpPr>
          <p:cNvPr id="18" name="グループ化 17"/>
          <p:cNvGrpSpPr/>
          <p:nvPr/>
        </p:nvGrpSpPr>
        <p:grpSpPr>
          <a:xfrm>
            <a:off x="3923928" y="2142093"/>
            <a:ext cx="3090092" cy="248697"/>
            <a:chOff x="1511660" y="1658031"/>
            <a:chExt cx="2108868" cy="209565"/>
          </a:xfrm>
        </p:grpSpPr>
        <p:sp>
          <p:nvSpPr>
            <p:cNvPr id="19" name="正方形/長方形 18"/>
            <p:cNvSpPr/>
            <p:nvPr/>
          </p:nvSpPr>
          <p:spPr>
            <a:xfrm>
              <a:off x="1511660" y="1700892"/>
              <a:ext cx="1941997" cy="166704"/>
            </a:xfrm>
            <a:prstGeom prst="rect">
              <a:avLst/>
            </a:prstGeom>
            <a:ln w="9525"/>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1543752" y="1658031"/>
              <a:ext cx="2076776" cy="191396"/>
            </a:xfrm>
            <a:prstGeom prst="rect">
              <a:avLst/>
            </a:prstGeom>
            <a:noFill/>
          </p:spPr>
          <p:txBody>
            <a:bodyPr wrap="square" rtlCol="0">
              <a:spAutoFit/>
            </a:bodyPr>
            <a:lstStyle/>
            <a:p>
              <a:r>
                <a:rPr lang="ja-JP" altLang="en-US" sz="1000" dirty="0"/>
                <a:t>住宅を購入した業者の維持管理を受けている</a:t>
              </a:r>
              <a:endParaRPr kumimoji="1" lang="ja-JP" altLang="en-US" sz="1000" dirty="0"/>
            </a:p>
          </p:txBody>
        </p:sp>
      </p:grpSp>
      <p:sp>
        <p:nvSpPr>
          <p:cNvPr id="4" name="フリーフォーム: 図形 3">
            <a:extLst>
              <a:ext uri="{FF2B5EF4-FFF2-40B4-BE49-F238E27FC236}">
                <a16:creationId xmlns:a16="http://schemas.microsoft.com/office/drawing/2014/main" id="{BE307277-0201-4082-8D1F-3EAEA2F7FF49}"/>
              </a:ext>
            </a:extLst>
          </p:cNvPr>
          <p:cNvSpPr/>
          <p:nvPr/>
        </p:nvSpPr>
        <p:spPr>
          <a:xfrm>
            <a:off x="1925515" y="2250831"/>
            <a:ext cx="5424854" cy="3042138"/>
          </a:xfrm>
          <a:custGeom>
            <a:avLst/>
            <a:gdLst>
              <a:gd name="connsiteX0" fmla="*/ 5002823 w 5424854"/>
              <a:gd name="connsiteY0" fmla="*/ 0 h 3042138"/>
              <a:gd name="connsiteX1" fmla="*/ 5002823 w 5424854"/>
              <a:gd name="connsiteY1" fmla="*/ 764931 h 3042138"/>
              <a:gd name="connsiteX2" fmla="*/ 5424854 w 5424854"/>
              <a:gd name="connsiteY2" fmla="*/ 958361 h 3042138"/>
              <a:gd name="connsiteX3" fmla="*/ 5424854 w 5424854"/>
              <a:gd name="connsiteY3" fmla="*/ 1169377 h 3042138"/>
              <a:gd name="connsiteX4" fmla="*/ 5205047 w 5424854"/>
              <a:gd name="connsiteY4" fmla="*/ 1354015 h 3042138"/>
              <a:gd name="connsiteX5" fmla="*/ 5205047 w 5424854"/>
              <a:gd name="connsiteY5" fmla="*/ 1556238 h 3042138"/>
              <a:gd name="connsiteX6" fmla="*/ 2725616 w 5424854"/>
              <a:gd name="connsiteY6" fmla="*/ 1740877 h 3042138"/>
              <a:gd name="connsiteX7" fmla="*/ 2725616 w 5424854"/>
              <a:gd name="connsiteY7" fmla="*/ 1978269 h 3042138"/>
              <a:gd name="connsiteX8" fmla="*/ 0 w 5424854"/>
              <a:gd name="connsiteY8" fmla="*/ 2127738 h 3042138"/>
              <a:gd name="connsiteX9" fmla="*/ 0 w 5424854"/>
              <a:gd name="connsiteY9" fmla="*/ 3042138 h 304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4854" h="3042138">
                <a:moveTo>
                  <a:pt x="5002823" y="0"/>
                </a:moveTo>
                <a:lnTo>
                  <a:pt x="5002823" y="764931"/>
                </a:lnTo>
                <a:lnTo>
                  <a:pt x="5424854" y="958361"/>
                </a:lnTo>
                <a:lnTo>
                  <a:pt x="5424854" y="1169377"/>
                </a:lnTo>
                <a:lnTo>
                  <a:pt x="5205047" y="1354015"/>
                </a:lnTo>
                <a:lnTo>
                  <a:pt x="5205047" y="1556238"/>
                </a:lnTo>
                <a:lnTo>
                  <a:pt x="2725616" y="1740877"/>
                </a:lnTo>
                <a:lnTo>
                  <a:pt x="2725616" y="1978269"/>
                </a:lnTo>
                <a:lnTo>
                  <a:pt x="0" y="2127738"/>
                </a:lnTo>
                <a:lnTo>
                  <a:pt x="0" y="3042138"/>
                </a:lnTo>
              </a:path>
            </a:pathLst>
          </a:cu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86078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13</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維持管理を行う理由</a:t>
            </a:r>
            <a:endPar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462" name="Rectangle 6"/>
          <p:cNvSpPr>
            <a:spLocks noChangeArrowheads="1"/>
          </p:cNvSpPr>
          <p:nvPr/>
        </p:nvSpPr>
        <p:spPr bwMode="auto">
          <a:xfrm>
            <a:off x="279000" y="476250"/>
            <a:ext cx="8586000" cy="1584598"/>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家等による点検を受けている理由は「長く住み続けたいから」が最も多く、次に「壊れる前に修繕する方が、結果的に安上がりだと思うから」「家に愛着があり、維持管理を行うことが自然なことだから」が多い。</a:t>
            </a:r>
            <a:endPar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○「資産価値を保ちたいから」、「売却するときに売りやすく、少しでも高く売りたいから」を理由とする割合は低い。</a:t>
            </a:r>
            <a:endPar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Chart 8">
            <a:extLst>
              <a:ext uri="{FF2B5EF4-FFF2-40B4-BE49-F238E27FC236}">
                <a16:creationId xmlns:a16="http://schemas.microsoft.com/office/drawing/2014/main" id="{45B56AC8-C704-40B7-993C-E1AF1ACB4662}"/>
              </a:ext>
            </a:extLst>
          </p:cNvPr>
          <p:cNvGraphicFramePr>
            <a:graphicFrameLocks/>
          </p:cNvGraphicFramePr>
          <p:nvPr>
            <p:extLst/>
          </p:nvPr>
        </p:nvGraphicFramePr>
        <p:xfrm>
          <a:off x="503548" y="2348880"/>
          <a:ext cx="8136904" cy="3853210"/>
        </p:xfrm>
        <a:graphic>
          <a:graphicData uri="http://schemas.openxmlformats.org/drawingml/2006/chart">
            <c:chart xmlns:c="http://schemas.openxmlformats.org/drawingml/2006/chart" xmlns:r="http://schemas.openxmlformats.org/officeDocument/2006/relationships" r:id="rId3"/>
          </a:graphicData>
        </a:graphic>
      </p:graphicFrame>
      <p:sp>
        <p:nvSpPr>
          <p:cNvPr id="2" name="正方形/長方形 1">
            <a:extLst>
              <a:ext uri="{FF2B5EF4-FFF2-40B4-BE49-F238E27FC236}">
                <a16:creationId xmlns:a16="http://schemas.microsoft.com/office/drawing/2014/main" id="{255A28EA-E7E4-4F73-9478-4DF6D2306F7B}"/>
              </a:ext>
            </a:extLst>
          </p:cNvPr>
          <p:cNvSpPr/>
          <p:nvPr/>
        </p:nvSpPr>
        <p:spPr>
          <a:xfrm>
            <a:off x="1835696" y="4437112"/>
            <a:ext cx="4320480" cy="720080"/>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42329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グラフ 21">
            <a:extLst>
              <a:ext uri="{FF2B5EF4-FFF2-40B4-BE49-F238E27FC236}">
                <a16:creationId xmlns:a16="http://schemas.microsoft.com/office/drawing/2014/main" id="{F84D2828-D846-4063-9398-BF89BC94CB44}"/>
              </a:ext>
            </a:extLst>
          </p:cNvPr>
          <p:cNvGraphicFramePr>
            <a:graphicFrameLocks/>
          </p:cNvGraphicFramePr>
          <p:nvPr>
            <p:extLst/>
          </p:nvPr>
        </p:nvGraphicFramePr>
        <p:xfrm>
          <a:off x="306313" y="1166035"/>
          <a:ext cx="8586000" cy="5691965"/>
        </p:xfrm>
        <a:graphic>
          <a:graphicData uri="http://schemas.openxmlformats.org/drawingml/2006/chart">
            <c:chart xmlns:c="http://schemas.openxmlformats.org/drawingml/2006/chart" xmlns:r="http://schemas.openxmlformats.org/officeDocument/2006/relationships" r:id="rId3"/>
          </a:graphicData>
        </a:graphic>
      </p:graphicFrame>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14</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維持管理の実施状況（世帯年収別）</a:t>
            </a:r>
          </a:p>
        </p:txBody>
      </p:sp>
      <p:sp>
        <p:nvSpPr>
          <p:cNvPr id="19462" name="Rectangle 6"/>
          <p:cNvSpPr>
            <a:spLocks noChangeArrowheads="1"/>
          </p:cNvSpPr>
          <p:nvPr/>
        </p:nvSpPr>
        <p:spPr bwMode="auto">
          <a:xfrm>
            <a:off x="279000" y="476250"/>
            <a:ext cx="8586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年収が高くなるほど、「専門家等による点検を受けている」割合が高い。</a:t>
            </a: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215524" y="2016000"/>
            <a:ext cx="8712952" cy="0"/>
          </a:xfrm>
          <a:prstGeom prst="line">
            <a:avLst/>
          </a:prstGeom>
        </p:spPr>
        <p:style>
          <a:lnRef idx="1">
            <a:schemeClr val="dk1"/>
          </a:lnRef>
          <a:fillRef idx="0">
            <a:schemeClr val="dk1"/>
          </a:fillRef>
          <a:effectRef idx="0">
            <a:schemeClr val="dk1"/>
          </a:effectRef>
          <a:fontRef idx="minor">
            <a:schemeClr val="tx1"/>
          </a:fontRef>
        </p:style>
      </p:cxnSp>
      <p:grpSp>
        <p:nvGrpSpPr>
          <p:cNvPr id="16" name="グループ化 15"/>
          <p:cNvGrpSpPr/>
          <p:nvPr/>
        </p:nvGrpSpPr>
        <p:grpSpPr>
          <a:xfrm>
            <a:off x="2926040" y="1288891"/>
            <a:ext cx="2108868" cy="246221"/>
            <a:chOff x="1511660" y="1658031"/>
            <a:chExt cx="2108868" cy="246221"/>
          </a:xfrm>
        </p:grpSpPr>
        <p:sp>
          <p:nvSpPr>
            <p:cNvPr id="17" name="正方形/長方形 16"/>
            <p:cNvSpPr/>
            <p:nvPr/>
          </p:nvSpPr>
          <p:spPr>
            <a:xfrm>
              <a:off x="1511660" y="1700892"/>
              <a:ext cx="1941997" cy="166704"/>
            </a:xfrm>
            <a:prstGeom prst="rect">
              <a:avLst/>
            </a:prstGeom>
            <a:ln w="9525"/>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1543752" y="1658031"/>
              <a:ext cx="2076776" cy="246221"/>
            </a:xfrm>
            <a:prstGeom prst="rect">
              <a:avLst/>
            </a:prstGeom>
            <a:noFill/>
          </p:spPr>
          <p:txBody>
            <a:bodyPr wrap="square" rtlCol="0">
              <a:spAutoFit/>
            </a:bodyPr>
            <a:lstStyle/>
            <a:p>
              <a:r>
                <a:rPr kumimoji="1" lang="ja-JP" altLang="en-US" sz="1000" dirty="0"/>
                <a:t>専門家等による点検を受けている</a:t>
              </a:r>
            </a:p>
          </p:txBody>
        </p:sp>
      </p:grpSp>
      <p:grpSp>
        <p:nvGrpSpPr>
          <p:cNvPr id="12" name="グループ化 11"/>
          <p:cNvGrpSpPr/>
          <p:nvPr/>
        </p:nvGrpSpPr>
        <p:grpSpPr>
          <a:xfrm>
            <a:off x="5197814" y="1332025"/>
            <a:ext cx="2292329" cy="246221"/>
            <a:chOff x="3666713" y="1776532"/>
            <a:chExt cx="2292329" cy="246221"/>
          </a:xfrm>
        </p:grpSpPr>
        <p:sp>
          <p:nvSpPr>
            <p:cNvPr id="19" name="正方形/長方形 18"/>
            <p:cNvSpPr/>
            <p:nvPr/>
          </p:nvSpPr>
          <p:spPr>
            <a:xfrm>
              <a:off x="3666713" y="1801135"/>
              <a:ext cx="2129423" cy="166704"/>
            </a:xfrm>
            <a:prstGeom prst="rect">
              <a:avLst/>
            </a:prstGeom>
            <a:ln w="9525"/>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3717695" y="1776532"/>
              <a:ext cx="2241347" cy="246221"/>
            </a:xfrm>
            <a:prstGeom prst="rect">
              <a:avLst/>
            </a:prstGeom>
            <a:noFill/>
          </p:spPr>
          <p:txBody>
            <a:bodyPr wrap="square" rtlCol="0">
              <a:spAutoFit/>
            </a:bodyPr>
            <a:lstStyle/>
            <a:p>
              <a:r>
                <a:rPr kumimoji="1" lang="ja-JP" altLang="en-US" sz="1000" dirty="0"/>
                <a:t>専門家等による点検を受けていない</a:t>
              </a:r>
            </a:p>
          </p:txBody>
        </p:sp>
      </p:grpSp>
      <p:sp>
        <p:nvSpPr>
          <p:cNvPr id="3" name="フリーフォーム: 図形 2">
            <a:extLst>
              <a:ext uri="{FF2B5EF4-FFF2-40B4-BE49-F238E27FC236}">
                <a16:creationId xmlns:a16="http://schemas.microsoft.com/office/drawing/2014/main" id="{6FD7C029-CB7B-43BB-842F-7EA5DA909C64}"/>
              </a:ext>
            </a:extLst>
          </p:cNvPr>
          <p:cNvSpPr/>
          <p:nvPr/>
        </p:nvSpPr>
        <p:spPr>
          <a:xfrm>
            <a:off x="3754315" y="1336431"/>
            <a:ext cx="2954216" cy="4167554"/>
          </a:xfrm>
          <a:custGeom>
            <a:avLst/>
            <a:gdLst>
              <a:gd name="connsiteX0" fmla="*/ 1283677 w 2954216"/>
              <a:gd name="connsiteY0" fmla="*/ 0 h 4167554"/>
              <a:gd name="connsiteX1" fmla="*/ 1283677 w 2954216"/>
              <a:gd name="connsiteY1" fmla="*/ 633046 h 4167554"/>
              <a:gd name="connsiteX2" fmla="*/ 1090247 w 2954216"/>
              <a:gd name="connsiteY2" fmla="*/ 747346 h 4167554"/>
              <a:gd name="connsiteX3" fmla="*/ 1090247 w 2954216"/>
              <a:gd name="connsiteY3" fmla="*/ 861646 h 4167554"/>
              <a:gd name="connsiteX4" fmla="*/ 1274885 w 2954216"/>
              <a:gd name="connsiteY4" fmla="*/ 958361 h 4167554"/>
              <a:gd name="connsiteX5" fmla="*/ 1274885 w 2954216"/>
              <a:gd name="connsiteY5" fmla="*/ 1090246 h 4167554"/>
              <a:gd name="connsiteX6" fmla="*/ 0 w 2954216"/>
              <a:gd name="connsiteY6" fmla="*/ 1213338 h 4167554"/>
              <a:gd name="connsiteX7" fmla="*/ 0 w 2954216"/>
              <a:gd name="connsiteY7" fmla="*/ 1318846 h 4167554"/>
              <a:gd name="connsiteX8" fmla="*/ 764931 w 2954216"/>
              <a:gd name="connsiteY8" fmla="*/ 1441938 h 4167554"/>
              <a:gd name="connsiteX9" fmla="*/ 764931 w 2954216"/>
              <a:gd name="connsiteY9" fmla="*/ 1565031 h 4167554"/>
              <a:gd name="connsiteX10" fmla="*/ 931985 w 2954216"/>
              <a:gd name="connsiteY10" fmla="*/ 1670538 h 4167554"/>
              <a:gd name="connsiteX11" fmla="*/ 931985 w 2954216"/>
              <a:gd name="connsiteY11" fmla="*/ 1793631 h 4167554"/>
              <a:gd name="connsiteX12" fmla="*/ 1099039 w 2954216"/>
              <a:gd name="connsiteY12" fmla="*/ 1890346 h 4167554"/>
              <a:gd name="connsiteX13" fmla="*/ 1099039 w 2954216"/>
              <a:gd name="connsiteY13" fmla="*/ 2013438 h 4167554"/>
              <a:gd name="connsiteX14" fmla="*/ 1828800 w 2954216"/>
              <a:gd name="connsiteY14" fmla="*/ 2136531 h 4167554"/>
              <a:gd name="connsiteX15" fmla="*/ 1828800 w 2954216"/>
              <a:gd name="connsiteY15" fmla="*/ 2242038 h 4167554"/>
              <a:gd name="connsiteX16" fmla="*/ 1415562 w 2954216"/>
              <a:gd name="connsiteY16" fmla="*/ 2356338 h 4167554"/>
              <a:gd name="connsiteX17" fmla="*/ 1415562 w 2954216"/>
              <a:gd name="connsiteY17" fmla="*/ 2497015 h 4167554"/>
              <a:gd name="connsiteX18" fmla="*/ 1978270 w 2954216"/>
              <a:gd name="connsiteY18" fmla="*/ 2602523 h 4167554"/>
              <a:gd name="connsiteX19" fmla="*/ 1978270 w 2954216"/>
              <a:gd name="connsiteY19" fmla="*/ 2708031 h 4167554"/>
              <a:gd name="connsiteX20" fmla="*/ 1617785 w 2954216"/>
              <a:gd name="connsiteY20" fmla="*/ 2822331 h 4167554"/>
              <a:gd name="connsiteX21" fmla="*/ 1617785 w 2954216"/>
              <a:gd name="connsiteY21" fmla="*/ 2936631 h 4167554"/>
              <a:gd name="connsiteX22" fmla="*/ 1828800 w 2954216"/>
              <a:gd name="connsiteY22" fmla="*/ 3059723 h 4167554"/>
              <a:gd name="connsiteX23" fmla="*/ 1828800 w 2954216"/>
              <a:gd name="connsiteY23" fmla="*/ 3174023 h 4167554"/>
              <a:gd name="connsiteX24" fmla="*/ 2954216 w 2954216"/>
              <a:gd name="connsiteY24" fmla="*/ 3534507 h 4167554"/>
              <a:gd name="connsiteX25" fmla="*/ 2954216 w 2954216"/>
              <a:gd name="connsiteY25" fmla="*/ 3631223 h 4167554"/>
              <a:gd name="connsiteX26" fmla="*/ 2127739 w 2954216"/>
              <a:gd name="connsiteY26" fmla="*/ 3754315 h 4167554"/>
              <a:gd name="connsiteX27" fmla="*/ 2127739 w 2954216"/>
              <a:gd name="connsiteY27" fmla="*/ 3894992 h 4167554"/>
              <a:gd name="connsiteX28" fmla="*/ 870439 w 2954216"/>
              <a:gd name="connsiteY28" fmla="*/ 3982915 h 4167554"/>
              <a:gd name="connsiteX29" fmla="*/ 870439 w 2954216"/>
              <a:gd name="connsiteY29" fmla="*/ 4167554 h 416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54216" h="4167554">
                <a:moveTo>
                  <a:pt x="1283677" y="0"/>
                </a:moveTo>
                <a:lnTo>
                  <a:pt x="1283677" y="633046"/>
                </a:lnTo>
                <a:lnTo>
                  <a:pt x="1090247" y="747346"/>
                </a:lnTo>
                <a:lnTo>
                  <a:pt x="1090247" y="861646"/>
                </a:lnTo>
                <a:lnTo>
                  <a:pt x="1274885" y="958361"/>
                </a:lnTo>
                <a:lnTo>
                  <a:pt x="1274885" y="1090246"/>
                </a:lnTo>
                <a:lnTo>
                  <a:pt x="0" y="1213338"/>
                </a:lnTo>
                <a:lnTo>
                  <a:pt x="0" y="1318846"/>
                </a:lnTo>
                <a:lnTo>
                  <a:pt x="764931" y="1441938"/>
                </a:lnTo>
                <a:lnTo>
                  <a:pt x="764931" y="1565031"/>
                </a:lnTo>
                <a:lnTo>
                  <a:pt x="931985" y="1670538"/>
                </a:lnTo>
                <a:lnTo>
                  <a:pt x="931985" y="1793631"/>
                </a:lnTo>
                <a:lnTo>
                  <a:pt x="1099039" y="1890346"/>
                </a:lnTo>
                <a:lnTo>
                  <a:pt x="1099039" y="2013438"/>
                </a:lnTo>
                <a:lnTo>
                  <a:pt x="1828800" y="2136531"/>
                </a:lnTo>
                <a:lnTo>
                  <a:pt x="1828800" y="2242038"/>
                </a:lnTo>
                <a:lnTo>
                  <a:pt x="1415562" y="2356338"/>
                </a:lnTo>
                <a:lnTo>
                  <a:pt x="1415562" y="2497015"/>
                </a:lnTo>
                <a:lnTo>
                  <a:pt x="1978270" y="2602523"/>
                </a:lnTo>
                <a:lnTo>
                  <a:pt x="1978270" y="2708031"/>
                </a:lnTo>
                <a:lnTo>
                  <a:pt x="1617785" y="2822331"/>
                </a:lnTo>
                <a:lnTo>
                  <a:pt x="1617785" y="2936631"/>
                </a:lnTo>
                <a:lnTo>
                  <a:pt x="1828800" y="3059723"/>
                </a:lnTo>
                <a:lnTo>
                  <a:pt x="1828800" y="3174023"/>
                </a:lnTo>
                <a:lnTo>
                  <a:pt x="2954216" y="3534507"/>
                </a:lnTo>
                <a:lnTo>
                  <a:pt x="2954216" y="3631223"/>
                </a:lnTo>
                <a:lnTo>
                  <a:pt x="2127739" y="3754315"/>
                </a:lnTo>
                <a:lnTo>
                  <a:pt x="2127739" y="3894992"/>
                </a:lnTo>
                <a:lnTo>
                  <a:pt x="870439" y="3982915"/>
                </a:lnTo>
                <a:lnTo>
                  <a:pt x="870439" y="4167554"/>
                </a:lnTo>
              </a:path>
            </a:pathLst>
          </a:cu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10490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a:extLst>
              <a:ext uri="{FF2B5EF4-FFF2-40B4-BE49-F238E27FC236}">
                <a16:creationId xmlns:a16="http://schemas.microsoft.com/office/drawing/2014/main" id="{432E65BD-33EC-46C4-835A-D96B7AFF2F62}"/>
              </a:ext>
            </a:extLst>
          </p:cNvPr>
          <p:cNvGraphicFramePr>
            <a:graphicFrameLocks/>
          </p:cNvGraphicFramePr>
          <p:nvPr>
            <p:extLst/>
          </p:nvPr>
        </p:nvGraphicFramePr>
        <p:xfrm>
          <a:off x="-15462" y="1340768"/>
          <a:ext cx="8712952" cy="5244353"/>
        </p:xfrm>
        <a:graphic>
          <a:graphicData uri="http://schemas.openxmlformats.org/drawingml/2006/chart">
            <c:chart xmlns:c="http://schemas.openxmlformats.org/drawingml/2006/chart" xmlns:r="http://schemas.openxmlformats.org/officeDocument/2006/relationships" r:id="rId3"/>
          </a:graphicData>
        </a:graphic>
      </p:graphicFrame>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15</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維持管理の実施状況（最寄駅からの所要時間別）</a:t>
            </a:r>
          </a:p>
        </p:txBody>
      </p:sp>
      <p:sp>
        <p:nvSpPr>
          <p:cNvPr id="19462" name="Rectangle 6"/>
          <p:cNvSpPr>
            <a:spLocks noChangeArrowheads="1"/>
          </p:cNvSpPr>
          <p:nvPr/>
        </p:nvSpPr>
        <p:spPr bwMode="auto">
          <a:xfrm>
            <a:off x="279000" y="476250"/>
            <a:ext cx="8586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○最寄り駅から遠くなるほど、専門家等による点検をうけている割合が高い。 </a:t>
            </a: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 name="直線コネクタ 17"/>
          <p:cNvCxnSpPr/>
          <p:nvPr/>
        </p:nvCxnSpPr>
        <p:spPr>
          <a:xfrm>
            <a:off x="243529" y="2448000"/>
            <a:ext cx="8712952" cy="0"/>
          </a:xfrm>
          <a:prstGeom prst="line">
            <a:avLst/>
          </a:prstGeom>
        </p:spPr>
        <p:style>
          <a:lnRef idx="1">
            <a:schemeClr val="dk1"/>
          </a:lnRef>
          <a:fillRef idx="0">
            <a:schemeClr val="dk1"/>
          </a:fillRef>
          <a:effectRef idx="0">
            <a:schemeClr val="dk1"/>
          </a:effectRef>
          <a:fontRef idx="minor">
            <a:schemeClr val="tx1"/>
          </a:fontRef>
        </p:style>
      </p:cxnSp>
      <p:grpSp>
        <p:nvGrpSpPr>
          <p:cNvPr id="9" name="グループ化 8"/>
          <p:cNvGrpSpPr/>
          <p:nvPr/>
        </p:nvGrpSpPr>
        <p:grpSpPr>
          <a:xfrm>
            <a:off x="2657222" y="1567441"/>
            <a:ext cx="2108868" cy="246221"/>
            <a:chOff x="1511660" y="1658031"/>
            <a:chExt cx="2108868" cy="246221"/>
          </a:xfrm>
        </p:grpSpPr>
        <p:sp>
          <p:nvSpPr>
            <p:cNvPr id="10" name="正方形/長方形 9"/>
            <p:cNvSpPr/>
            <p:nvPr/>
          </p:nvSpPr>
          <p:spPr>
            <a:xfrm>
              <a:off x="1511660" y="1700892"/>
              <a:ext cx="1941997" cy="166704"/>
            </a:xfrm>
            <a:prstGeom prst="rect">
              <a:avLst/>
            </a:prstGeom>
            <a:ln w="9525"/>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1543752" y="1658031"/>
              <a:ext cx="2076776" cy="246221"/>
            </a:xfrm>
            <a:prstGeom prst="rect">
              <a:avLst/>
            </a:prstGeom>
            <a:noFill/>
          </p:spPr>
          <p:txBody>
            <a:bodyPr wrap="square" rtlCol="0">
              <a:spAutoFit/>
            </a:bodyPr>
            <a:lstStyle/>
            <a:p>
              <a:r>
                <a:rPr kumimoji="1" lang="ja-JP" altLang="en-US" sz="1000" dirty="0"/>
                <a:t>専門家等による点検を受けている</a:t>
              </a:r>
            </a:p>
          </p:txBody>
        </p:sp>
      </p:grpSp>
      <p:grpSp>
        <p:nvGrpSpPr>
          <p:cNvPr id="12" name="グループ化 11"/>
          <p:cNvGrpSpPr/>
          <p:nvPr/>
        </p:nvGrpSpPr>
        <p:grpSpPr>
          <a:xfrm>
            <a:off x="5004048" y="1582597"/>
            <a:ext cx="2292329" cy="246221"/>
            <a:chOff x="3666713" y="1776532"/>
            <a:chExt cx="2292329" cy="246221"/>
          </a:xfrm>
        </p:grpSpPr>
        <p:sp>
          <p:nvSpPr>
            <p:cNvPr id="13" name="正方形/長方形 12"/>
            <p:cNvSpPr/>
            <p:nvPr/>
          </p:nvSpPr>
          <p:spPr>
            <a:xfrm>
              <a:off x="3666713" y="1801135"/>
              <a:ext cx="2129423" cy="166704"/>
            </a:xfrm>
            <a:prstGeom prst="rect">
              <a:avLst/>
            </a:prstGeom>
            <a:ln w="9525"/>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3717695" y="1776532"/>
              <a:ext cx="2241347" cy="246221"/>
            </a:xfrm>
            <a:prstGeom prst="rect">
              <a:avLst/>
            </a:prstGeom>
            <a:noFill/>
          </p:spPr>
          <p:txBody>
            <a:bodyPr wrap="square" rtlCol="0">
              <a:spAutoFit/>
            </a:bodyPr>
            <a:lstStyle/>
            <a:p>
              <a:r>
                <a:rPr kumimoji="1" lang="ja-JP" altLang="en-US" sz="1000" dirty="0"/>
                <a:t>専門家等による点検を受けていない</a:t>
              </a:r>
            </a:p>
          </p:txBody>
        </p:sp>
      </p:grpSp>
      <p:sp>
        <p:nvSpPr>
          <p:cNvPr id="3" name="フリーフォーム: 図形 2">
            <a:extLst>
              <a:ext uri="{FF2B5EF4-FFF2-40B4-BE49-F238E27FC236}">
                <a16:creationId xmlns:a16="http://schemas.microsoft.com/office/drawing/2014/main" id="{86CF50C0-15A5-413C-A920-DD5EF810BA2E}"/>
              </a:ext>
            </a:extLst>
          </p:cNvPr>
          <p:cNvSpPr/>
          <p:nvPr/>
        </p:nvSpPr>
        <p:spPr>
          <a:xfrm>
            <a:off x="2259623" y="1705708"/>
            <a:ext cx="3402623" cy="3226777"/>
          </a:xfrm>
          <a:custGeom>
            <a:avLst/>
            <a:gdLst>
              <a:gd name="connsiteX0" fmla="*/ 2540977 w 3402623"/>
              <a:gd name="connsiteY0" fmla="*/ 0 h 3226777"/>
              <a:gd name="connsiteX1" fmla="*/ 2540977 w 3402623"/>
              <a:gd name="connsiteY1" fmla="*/ 685800 h 3226777"/>
              <a:gd name="connsiteX2" fmla="*/ 0 w 3402623"/>
              <a:gd name="connsiteY2" fmla="*/ 826477 h 3226777"/>
              <a:gd name="connsiteX3" fmla="*/ 0 w 3402623"/>
              <a:gd name="connsiteY3" fmla="*/ 1019907 h 3226777"/>
              <a:gd name="connsiteX4" fmla="*/ 1644162 w 3402623"/>
              <a:gd name="connsiteY4" fmla="*/ 1169377 h 3226777"/>
              <a:gd name="connsiteX5" fmla="*/ 1644162 w 3402623"/>
              <a:gd name="connsiteY5" fmla="*/ 1354015 h 3226777"/>
              <a:gd name="connsiteX6" fmla="*/ 1855177 w 3402623"/>
              <a:gd name="connsiteY6" fmla="*/ 1521069 h 3226777"/>
              <a:gd name="connsiteX7" fmla="*/ 1855177 w 3402623"/>
              <a:gd name="connsiteY7" fmla="*/ 1705707 h 3226777"/>
              <a:gd name="connsiteX8" fmla="*/ 2470639 w 3402623"/>
              <a:gd name="connsiteY8" fmla="*/ 1863969 h 3226777"/>
              <a:gd name="connsiteX9" fmla="*/ 2470639 w 3402623"/>
              <a:gd name="connsiteY9" fmla="*/ 2039815 h 3226777"/>
              <a:gd name="connsiteX10" fmla="*/ 2875085 w 3402623"/>
              <a:gd name="connsiteY10" fmla="*/ 2206869 h 3226777"/>
              <a:gd name="connsiteX11" fmla="*/ 2875085 w 3402623"/>
              <a:gd name="connsiteY11" fmla="*/ 2391507 h 3226777"/>
              <a:gd name="connsiteX12" fmla="*/ 3402623 w 3402623"/>
              <a:gd name="connsiteY12" fmla="*/ 2532184 h 3226777"/>
              <a:gd name="connsiteX13" fmla="*/ 3402623 w 3402623"/>
              <a:gd name="connsiteY13" fmla="*/ 2725615 h 3226777"/>
              <a:gd name="connsiteX14" fmla="*/ 879231 w 3402623"/>
              <a:gd name="connsiteY14" fmla="*/ 2875084 h 3226777"/>
              <a:gd name="connsiteX15" fmla="*/ 879231 w 3402623"/>
              <a:gd name="connsiteY15" fmla="*/ 3226777 h 322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02623" h="3226777">
                <a:moveTo>
                  <a:pt x="2540977" y="0"/>
                </a:moveTo>
                <a:lnTo>
                  <a:pt x="2540977" y="685800"/>
                </a:lnTo>
                <a:lnTo>
                  <a:pt x="0" y="826477"/>
                </a:lnTo>
                <a:lnTo>
                  <a:pt x="0" y="1019907"/>
                </a:lnTo>
                <a:lnTo>
                  <a:pt x="1644162" y="1169377"/>
                </a:lnTo>
                <a:lnTo>
                  <a:pt x="1644162" y="1354015"/>
                </a:lnTo>
                <a:lnTo>
                  <a:pt x="1855177" y="1521069"/>
                </a:lnTo>
                <a:lnTo>
                  <a:pt x="1855177" y="1705707"/>
                </a:lnTo>
                <a:lnTo>
                  <a:pt x="2470639" y="1863969"/>
                </a:lnTo>
                <a:lnTo>
                  <a:pt x="2470639" y="2039815"/>
                </a:lnTo>
                <a:lnTo>
                  <a:pt x="2875085" y="2206869"/>
                </a:lnTo>
                <a:lnTo>
                  <a:pt x="2875085" y="2391507"/>
                </a:lnTo>
                <a:lnTo>
                  <a:pt x="3402623" y="2532184"/>
                </a:lnTo>
                <a:lnTo>
                  <a:pt x="3402623" y="2725615"/>
                </a:lnTo>
                <a:lnTo>
                  <a:pt x="879231" y="2875084"/>
                </a:lnTo>
                <a:lnTo>
                  <a:pt x="879231" y="3226777"/>
                </a:lnTo>
              </a:path>
            </a:pathLst>
          </a:cu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33044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16</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補修や修繕</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等を実施した部位、築年数</a:t>
            </a:r>
            <a:endPar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462" name="Rectangle 6"/>
          <p:cNvSpPr>
            <a:spLocks noChangeArrowheads="1"/>
          </p:cNvSpPr>
          <p:nvPr/>
        </p:nvSpPr>
        <p:spPr bwMode="auto">
          <a:xfrm>
            <a:off x="251985" y="506257"/>
            <a:ext cx="8586000" cy="1194552"/>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65113" indent="-265113"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○補修や修繕等を行ったことのある所有者は</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割。築年数別にみると、</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年を超えた住宅では、</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割以上が何らかの修繕等を実施している。</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5113" indent="-265113"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○修繕等を実施した部位では、「外壁」、「設備や給排水」、「台所、便所、洗面、浴室などの水まわり」の割合が高い</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グラフ 11">
            <a:extLst>
              <a:ext uri="{FF2B5EF4-FFF2-40B4-BE49-F238E27FC236}">
                <a16:creationId xmlns:a16="http://schemas.microsoft.com/office/drawing/2014/main" id="{A4487354-A8AA-4DDA-AF3E-5CEC3831483D}"/>
              </a:ext>
            </a:extLst>
          </p:cNvPr>
          <p:cNvGraphicFramePr>
            <a:graphicFrameLocks/>
          </p:cNvGraphicFramePr>
          <p:nvPr>
            <p:extLst/>
          </p:nvPr>
        </p:nvGraphicFramePr>
        <p:xfrm>
          <a:off x="466617" y="3861048"/>
          <a:ext cx="4248936" cy="33942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グラフ 12">
            <a:extLst>
              <a:ext uri="{FF2B5EF4-FFF2-40B4-BE49-F238E27FC236}">
                <a16:creationId xmlns:a16="http://schemas.microsoft.com/office/drawing/2014/main" id="{6F4977C1-CC13-43DB-BB8C-3520E0EA5B53}"/>
              </a:ext>
            </a:extLst>
          </p:cNvPr>
          <p:cNvGraphicFramePr>
            <a:graphicFrameLocks/>
          </p:cNvGraphicFramePr>
          <p:nvPr>
            <p:extLst/>
          </p:nvPr>
        </p:nvGraphicFramePr>
        <p:xfrm>
          <a:off x="408002" y="1412776"/>
          <a:ext cx="4023972" cy="28253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8">
            <a:extLst>
              <a:ext uri="{FF2B5EF4-FFF2-40B4-BE49-F238E27FC236}">
                <a16:creationId xmlns:a16="http://schemas.microsoft.com/office/drawing/2014/main" id="{2545264E-B01C-4199-AA64-77BE8294336F}"/>
              </a:ext>
            </a:extLst>
          </p:cNvPr>
          <p:cNvGraphicFramePr>
            <a:graphicFrameLocks/>
          </p:cNvGraphicFramePr>
          <p:nvPr>
            <p:extLst/>
          </p:nvPr>
        </p:nvGraphicFramePr>
        <p:xfrm>
          <a:off x="4779739" y="1746454"/>
          <a:ext cx="3814515" cy="48817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31338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グラフ 10">
            <a:extLst>
              <a:ext uri="{FF2B5EF4-FFF2-40B4-BE49-F238E27FC236}">
                <a16:creationId xmlns:a16="http://schemas.microsoft.com/office/drawing/2014/main" id="{D796CC97-0A90-4A5B-B541-6FE860BD2C2E}"/>
              </a:ext>
            </a:extLst>
          </p:cNvPr>
          <p:cNvGraphicFramePr>
            <a:graphicFrameLocks/>
          </p:cNvGraphicFramePr>
          <p:nvPr>
            <p:extLst/>
          </p:nvPr>
        </p:nvGraphicFramePr>
        <p:xfrm>
          <a:off x="-539378" y="1949294"/>
          <a:ext cx="4616100" cy="35679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グラフ 18">
            <a:extLst>
              <a:ext uri="{FF2B5EF4-FFF2-40B4-BE49-F238E27FC236}">
                <a16:creationId xmlns:a16="http://schemas.microsoft.com/office/drawing/2014/main" id="{0702A76F-B9C9-427A-B49E-F9D568396201}"/>
              </a:ext>
            </a:extLst>
          </p:cNvPr>
          <p:cNvGraphicFramePr>
            <a:graphicFrameLocks/>
          </p:cNvGraphicFramePr>
          <p:nvPr>
            <p:extLst/>
          </p:nvPr>
        </p:nvGraphicFramePr>
        <p:xfrm>
          <a:off x="3698196" y="1981016"/>
          <a:ext cx="5283085" cy="4400735"/>
        </p:xfrm>
        <a:graphic>
          <a:graphicData uri="http://schemas.openxmlformats.org/drawingml/2006/chart">
            <c:chart xmlns:c="http://schemas.openxmlformats.org/drawingml/2006/chart" xmlns:r="http://schemas.openxmlformats.org/officeDocument/2006/relationships" r:id="rId4"/>
          </a:graphicData>
        </a:graphic>
      </p:graphicFrame>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17</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相談できる工事業者等の把握状況</a:t>
            </a:r>
            <a:endPar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462" name="Rectangle 6"/>
          <p:cNvSpPr>
            <a:spLocks noChangeArrowheads="1"/>
          </p:cNvSpPr>
          <p:nvPr/>
        </p:nvSpPr>
        <p:spPr bwMode="auto">
          <a:xfrm>
            <a:off x="279000" y="476249"/>
            <a:ext cx="8586000" cy="1132013"/>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65113" indent="-265113" eaLnBrk="1" hangingPunct="1">
              <a:spcBef>
                <a:spcPct val="0"/>
              </a:spcBef>
              <a:buFontTx/>
              <a:buNone/>
            </a:pP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維持管理について「相談できる業者等を把握していない」は約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a:t>
            </a:r>
          </a:p>
          <a:p>
            <a:pPr marL="265113" indent="-265113"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○入手方法別に見ると</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、中古</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住宅において「相談できる工事業者等を把握していない」が高い</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なお、サンプル数が少ないが、相続</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・贈与においても高い傾向。</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4453555" y="3420000"/>
            <a:ext cx="4365008" cy="0"/>
          </a:xfrm>
          <a:prstGeom prst="line">
            <a:avLst/>
          </a:prstGeom>
        </p:spPr>
        <p:style>
          <a:lnRef idx="1">
            <a:schemeClr val="dk1"/>
          </a:lnRef>
          <a:fillRef idx="0">
            <a:schemeClr val="dk1"/>
          </a:fillRef>
          <a:effectRef idx="0">
            <a:schemeClr val="dk1"/>
          </a:effectRef>
          <a:fontRef idx="minor">
            <a:schemeClr val="tx1"/>
          </a:fontRef>
        </p:style>
      </p:cxnSp>
      <p:sp>
        <p:nvSpPr>
          <p:cNvPr id="16" name="正方形/長方形 15"/>
          <p:cNvSpPr/>
          <p:nvPr/>
        </p:nvSpPr>
        <p:spPr>
          <a:xfrm>
            <a:off x="1862709" y="3420000"/>
            <a:ext cx="1098047" cy="647709"/>
          </a:xfrm>
          <a:prstGeom prst="rect">
            <a:avLst/>
          </a:prstGeom>
          <a:noFill/>
          <a:ln>
            <a:solidFill>
              <a:srgbClr val="FF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7" name="正方形/長方形 16"/>
          <p:cNvSpPr/>
          <p:nvPr/>
        </p:nvSpPr>
        <p:spPr>
          <a:xfrm>
            <a:off x="4283968" y="4293106"/>
            <a:ext cx="4392488" cy="792078"/>
          </a:xfrm>
          <a:prstGeom prst="rect">
            <a:avLst/>
          </a:prstGeom>
          <a:noFill/>
          <a:ln>
            <a:solidFill>
              <a:srgbClr val="FF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152757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グラフ 8">
            <a:extLst>
              <a:ext uri="{FF2B5EF4-FFF2-40B4-BE49-F238E27FC236}">
                <a16:creationId xmlns:a16="http://schemas.microsoft.com/office/drawing/2014/main" id="{0CD25ABD-F3E5-4988-9BA3-C0AE86D4D9E0}"/>
              </a:ext>
            </a:extLst>
          </p:cNvPr>
          <p:cNvGraphicFramePr>
            <a:graphicFrameLocks/>
          </p:cNvGraphicFramePr>
          <p:nvPr>
            <p:extLst>
              <p:ext uri="{D42A27DB-BD31-4B8C-83A1-F6EECF244321}">
                <p14:modId xmlns:p14="http://schemas.microsoft.com/office/powerpoint/2010/main" val="3470245403"/>
              </p:ext>
            </p:extLst>
          </p:nvPr>
        </p:nvGraphicFramePr>
        <p:xfrm>
          <a:off x="279000" y="1124744"/>
          <a:ext cx="9505056" cy="5736654"/>
        </p:xfrm>
        <a:graphic>
          <a:graphicData uri="http://schemas.openxmlformats.org/drawingml/2006/chart">
            <c:chart xmlns:c="http://schemas.openxmlformats.org/drawingml/2006/chart" xmlns:r="http://schemas.openxmlformats.org/officeDocument/2006/relationships" r:id="rId3"/>
          </a:graphicData>
        </a:graphic>
      </p:graphicFrame>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18</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住宅の今後の意向（年齢別）</a:t>
            </a:r>
            <a:endPar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462" name="Rectangle 6"/>
          <p:cNvSpPr>
            <a:spLocks noChangeArrowheads="1"/>
          </p:cNvSpPr>
          <p:nvPr/>
        </p:nvSpPr>
        <p:spPr bwMode="auto">
          <a:xfrm>
            <a:off x="279000" y="476250"/>
            <a:ext cx="8586000" cy="648494"/>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65113" indent="-265113" eaLnBrk="1" hangingPunct="1">
              <a:spcBef>
                <a:spcPct val="0"/>
              </a:spcBef>
              <a:buFontTx/>
              <a:buNone/>
            </a:pP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すべての世代において、「このまま終生住み続けたいため、その後は特に何も考えていない」所有者が最も多い。 </a:t>
            </a: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6012160" y="1700809"/>
            <a:ext cx="1440160" cy="4536504"/>
          </a:xfrm>
          <a:prstGeom prst="rect">
            <a:avLst/>
          </a:prstGeom>
          <a:noFill/>
          <a:ln>
            <a:solidFill>
              <a:srgbClr val="FF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989525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グラフ 6">
            <a:extLst>
              <a:ext uri="{FF2B5EF4-FFF2-40B4-BE49-F238E27FC236}">
                <a16:creationId xmlns:a16="http://schemas.microsoft.com/office/drawing/2014/main" id="{2132DBD3-0FAA-44D4-9B0C-E3A961E37E7E}"/>
              </a:ext>
            </a:extLst>
          </p:cNvPr>
          <p:cNvGraphicFramePr>
            <a:graphicFrameLocks/>
          </p:cNvGraphicFramePr>
          <p:nvPr>
            <p:extLst>
              <p:ext uri="{D42A27DB-BD31-4B8C-83A1-F6EECF244321}">
                <p14:modId xmlns:p14="http://schemas.microsoft.com/office/powerpoint/2010/main" val="939277007"/>
              </p:ext>
            </p:extLst>
          </p:nvPr>
        </p:nvGraphicFramePr>
        <p:xfrm>
          <a:off x="1" y="1412776"/>
          <a:ext cx="9900592" cy="5445224"/>
        </p:xfrm>
        <a:graphic>
          <a:graphicData uri="http://schemas.openxmlformats.org/drawingml/2006/chart">
            <c:chart xmlns:c="http://schemas.openxmlformats.org/drawingml/2006/chart" xmlns:r="http://schemas.openxmlformats.org/officeDocument/2006/relationships" r:id="rId3"/>
          </a:graphicData>
        </a:graphic>
      </p:graphicFrame>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19</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住宅の今後の意向（築年数別）</a:t>
            </a:r>
            <a:endPar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462" name="Rectangle 6"/>
          <p:cNvSpPr>
            <a:spLocks noChangeArrowheads="1"/>
          </p:cNvSpPr>
          <p:nvPr/>
        </p:nvSpPr>
        <p:spPr bwMode="auto">
          <a:xfrm>
            <a:off x="279000" y="476672"/>
            <a:ext cx="8658848" cy="936104"/>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65113" indent="-265113" eaLnBrk="1" hangingPunct="1">
              <a:spcBef>
                <a:spcPct val="0"/>
              </a:spcBef>
            </a:pP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○「このまま終生住み続けたいため、その後は特に</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何も考えていない」が、住宅の築年数に違いはなく最も多い。一方、「いずれは賃貸に出したい」、「いずれは解体して更地にしたい」はどの年代でも少ない。</a:t>
            </a:r>
            <a:endPar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6012160" y="1915130"/>
            <a:ext cx="1368152" cy="4466198"/>
          </a:xfrm>
          <a:prstGeom prst="rect">
            <a:avLst/>
          </a:prstGeom>
          <a:noFill/>
          <a:ln>
            <a:solidFill>
              <a:srgbClr val="FF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221830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１．第４回課題検討部会における意見</a:t>
            </a:r>
          </a:p>
        </p:txBody>
      </p:sp>
      <p:sp>
        <p:nvSpPr>
          <p:cNvPr id="3"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a:t>
            </a:fld>
            <a:endParaRPr kumimoji="1" lang="en-US" altLang="ja-JP" sz="1200" dirty="0">
              <a:solidFill>
                <a:schemeClr val="tx1"/>
              </a:solidFill>
              <a:latin typeface="HGSｺﾞｼｯｸM" pitchFamily="50" charset="-128"/>
              <a:ea typeface="HGSｺﾞｼｯｸM" pitchFamily="50" charset="-128"/>
            </a:endParaRPr>
          </a:p>
        </p:txBody>
      </p:sp>
    </p:spTree>
    <p:extLst>
      <p:ext uri="{BB962C8B-B14F-4D97-AF65-F5344CB8AC3E}">
        <p14:creationId xmlns:p14="http://schemas.microsoft.com/office/powerpoint/2010/main" val="807170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グラフ 11">
            <a:extLst>
              <a:ext uri="{FF2B5EF4-FFF2-40B4-BE49-F238E27FC236}">
                <a16:creationId xmlns:a16="http://schemas.microsoft.com/office/drawing/2014/main" id="{DE1880AD-109C-4831-990D-CDBB3565705D}"/>
              </a:ext>
            </a:extLst>
          </p:cNvPr>
          <p:cNvGraphicFramePr>
            <a:graphicFrameLocks/>
          </p:cNvGraphicFramePr>
          <p:nvPr>
            <p:extLst>
              <p:ext uri="{D42A27DB-BD31-4B8C-83A1-F6EECF244321}">
                <p14:modId xmlns:p14="http://schemas.microsoft.com/office/powerpoint/2010/main" val="965972776"/>
              </p:ext>
            </p:extLst>
          </p:nvPr>
        </p:nvGraphicFramePr>
        <p:xfrm>
          <a:off x="279000" y="1628800"/>
          <a:ext cx="9418997" cy="5111265"/>
        </p:xfrm>
        <a:graphic>
          <a:graphicData uri="http://schemas.openxmlformats.org/drawingml/2006/chart">
            <c:chart xmlns:c="http://schemas.openxmlformats.org/drawingml/2006/chart" xmlns:r="http://schemas.openxmlformats.org/officeDocument/2006/relationships" r:id="rId3"/>
          </a:graphicData>
        </a:graphic>
      </p:graphicFrame>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20</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住宅の今後の意向（世帯別）</a:t>
            </a:r>
            <a:endPar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462" name="Rectangle 6"/>
          <p:cNvSpPr>
            <a:spLocks noChangeArrowheads="1"/>
          </p:cNvSpPr>
          <p:nvPr/>
        </p:nvSpPr>
        <p:spPr bwMode="auto">
          <a:xfrm>
            <a:off x="279000" y="476250"/>
            <a:ext cx="8586000" cy="1152550"/>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65113" indent="-265113" eaLnBrk="1" hangingPunct="1">
              <a:spcBef>
                <a:spcPct val="0"/>
              </a:spcBef>
              <a:buFontTx/>
              <a:buNone/>
            </a:pP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このまま終生住み続けたいため、その後は特に何も考えていない」がどの世帯類型においても最も多い。</a:t>
            </a:r>
            <a:endPar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5113" indent="-265113" eaLnBrk="1" hangingPunct="1">
              <a:spcBef>
                <a:spcPct val="0"/>
              </a:spcBef>
              <a:buFontTx/>
              <a:buNone/>
            </a:pP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いずれは売却したい」は単独世帯が</a:t>
            </a:r>
            <a:r>
              <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で最も多い。また、「相続や贈与をしたい」は</a:t>
            </a:r>
            <a:r>
              <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世代以上の世帯が</a:t>
            </a:r>
            <a:r>
              <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％で最も多く</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、他の世帯は</a:t>
            </a:r>
            <a:r>
              <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％前後で大きな違いはない。</a:t>
            </a:r>
            <a:endPar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872296" y="3356992"/>
            <a:ext cx="432048" cy="183920"/>
          </a:xfrm>
          <a:prstGeom prst="rect">
            <a:avLst/>
          </a:prstGeom>
          <a:noFill/>
          <a:ln w="2540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
        <p:nvSpPr>
          <p:cNvPr id="11" name="正方形/長方形 10"/>
          <p:cNvSpPr/>
          <p:nvPr/>
        </p:nvSpPr>
        <p:spPr>
          <a:xfrm>
            <a:off x="4015692" y="3173072"/>
            <a:ext cx="432048" cy="183920"/>
          </a:xfrm>
          <a:prstGeom prst="rect">
            <a:avLst/>
          </a:prstGeom>
          <a:noFill/>
          <a:ln w="2540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
        <p:nvSpPr>
          <p:cNvPr id="9" name="正方形/長方形 8"/>
          <p:cNvSpPr/>
          <p:nvPr/>
        </p:nvSpPr>
        <p:spPr>
          <a:xfrm>
            <a:off x="6012160" y="1988840"/>
            <a:ext cx="1368152" cy="4392488"/>
          </a:xfrm>
          <a:prstGeom prst="rect">
            <a:avLst/>
          </a:prstGeom>
          <a:noFill/>
          <a:ln>
            <a:solidFill>
              <a:srgbClr val="FF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504813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グラフ 8">
            <a:extLst>
              <a:ext uri="{FF2B5EF4-FFF2-40B4-BE49-F238E27FC236}">
                <a16:creationId xmlns:a16="http://schemas.microsoft.com/office/drawing/2014/main" id="{7B4C29C5-EB34-4B45-88F3-353FAE42D4BF}"/>
              </a:ext>
            </a:extLst>
          </p:cNvPr>
          <p:cNvGraphicFramePr>
            <a:graphicFrameLocks/>
          </p:cNvGraphicFramePr>
          <p:nvPr>
            <p:extLst>
              <p:ext uri="{D42A27DB-BD31-4B8C-83A1-F6EECF244321}">
                <p14:modId xmlns:p14="http://schemas.microsoft.com/office/powerpoint/2010/main" val="831454259"/>
              </p:ext>
            </p:extLst>
          </p:nvPr>
        </p:nvGraphicFramePr>
        <p:xfrm>
          <a:off x="251520" y="1268760"/>
          <a:ext cx="9289031" cy="5589240"/>
        </p:xfrm>
        <a:graphic>
          <a:graphicData uri="http://schemas.openxmlformats.org/drawingml/2006/chart">
            <c:chart xmlns:c="http://schemas.openxmlformats.org/drawingml/2006/chart" xmlns:r="http://schemas.openxmlformats.org/officeDocument/2006/relationships" r:id="rId3"/>
          </a:graphicData>
        </a:graphic>
      </p:graphicFrame>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21</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住宅の状態（築年数別）</a:t>
            </a:r>
            <a:endPar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462" name="Rectangle 6"/>
          <p:cNvSpPr>
            <a:spLocks noChangeArrowheads="1"/>
          </p:cNvSpPr>
          <p:nvPr/>
        </p:nvSpPr>
        <p:spPr bwMode="auto">
          <a:xfrm>
            <a:off x="279000" y="476250"/>
            <a:ext cx="8586000" cy="792510"/>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6213" indent="-176213"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○「とてもいい状態だと思う」は</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年を超えると劇的に減少する。</a:t>
            </a:r>
            <a:endPar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○全体では「どちらかと言えばいい状態だと思う」が最も多い。また、築年数が</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年以上になると「どちらかと言えば悪い状態だと思う」割合が高くなる。</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2339752" y="1700808"/>
            <a:ext cx="1512168" cy="4309129"/>
          </a:xfrm>
          <a:prstGeom prst="rect">
            <a:avLst/>
          </a:prstGeom>
          <a:noFill/>
          <a:ln>
            <a:solidFill>
              <a:srgbClr val="FF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B17F0E6-EFA5-4260-BE44-A79D5A03C0AF}"/>
              </a:ext>
            </a:extLst>
          </p:cNvPr>
          <p:cNvSpPr/>
          <p:nvPr/>
        </p:nvSpPr>
        <p:spPr>
          <a:xfrm>
            <a:off x="918180" y="2708920"/>
            <a:ext cx="432048" cy="183920"/>
          </a:xfrm>
          <a:prstGeom prst="rect">
            <a:avLst/>
          </a:prstGeom>
          <a:noFill/>
          <a:ln w="2540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cxnSp>
        <p:nvCxnSpPr>
          <p:cNvPr id="3" name="直線矢印コネクタ 2">
            <a:extLst>
              <a:ext uri="{FF2B5EF4-FFF2-40B4-BE49-F238E27FC236}">
                <a16:creationId xmlns:a16="http://schemas.microsoft.com/office/drawing/2014/main" id="{67F3546F-9CE4-4989-ABAF-927BA71B1E0D}"/>
              </a:ext>
            </a:extLst>
          </p:cNvPr>
          <p:cNvCxnSpPr>
            <a:cxnSpLocks/>
          </p:cNvCxnSpPr>
          <p:nvPr/>
        </p:nvCxnSpPr>
        <p:spPr>
          <a:xfrm flipV="1">
            <a:off x="4622989" y="3883708"/>
            <a:ext cx="360040" cy="210349"/>
          </a:xfrm>
          <a:prstGeom prst="straightConnector1">
            <a:avLst/>
          </a:prstGeom>
          <a:ln w="1905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464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22</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大阪北部地震・台風</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号による住宅被害（築年数別）</a:t>
            </a:r>
          </a:p>
        </p:txBody>
      </p:sp>
      <p:sp>
        <p:nvSpPr>
          <p:cNvPr id="19462" name="Rectangle 6"/>
          <p:cNvSpPr>
            <a:spLocks noChangeArrowheads="1"/>
          </p:cNvSpPr>
          <p:nvPr/>
        </p:nvSpPr>
        <p:spPr bwMode="auto">
          <a:xfrm>
            <a:off x="279000" y="476250"/>
            <a:ext cx="8586000" cy="994032"/>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6213" indent="-176213" eaLnBrk="1" hangingPunct="1">
              <a:spcBef>
                <a:spcPct val="0"/>
              </a:spcBef>
              <a:buFontTx/>
              <a:buNone/>
            </a:pP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○大阪北部地震で</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台風</a:t>
            </a:r>
            <a:r>
              <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号では</a:t>
            </a:r>
            <a:r>
              <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％の住宅に被害があった。</a:t>
            </a:r>
            <a:endPar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6213" indent="-176213" eaLnBrk="1" hangingPunct="1">
              <a:spcBef>
                <a:spcPct val="0"/>
              </a:spcBef>
              <a:buFontTx/>
              <a:buNone/>
            </a:pP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○大阪北部地震では築年数</a:t>
            </a:r>
            <a:r>
              <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年以上、台風</a:t>
            </a:r>
            <a:r>
              <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号では築年数</a:t>
            </a:r>
            <a:r>
              <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年の住宅被害が最も多い。</a:t>
            </a:r>
            <a:endPar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グラフ 7">
            <a:extLst>
              <a:ext uri="{FF2B5EF4-FFF2-40B4-BE49-F238E27FC236}">
                <a16:creationId xmlns:a16="http://schemas.microsoft.com/office/drawing/2014/main" id="{B3236B50-084B-4341-AAB3-88D61368F8DD}"/>
              </a:ext>
            </a:extLst>
          </p:cNvPr>
          <p:cNvGraphicFramePr>
            <a:graphicFrameLocks/>
          </p:cNvGraphicFramePr>
          <p:nvPr>
            <p:extLst>
              <p:ext uri="{D42A27DB-BD31-4B8C-83A1-F6EECF244321}">
                <p14:modId xmlns:p14="http://schemas.microsoft.com/office/powerpoint/2010/main" val="3575477338"/>
              </p:ext>
            </p:extLst>
          </p:nvPr>
        </p:nvGraphicFramePr>
        <p:xfrm>
          <a:off x="755576" y="1688664"/>
          <a:ext cx="4196604" cy="48206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グラフ 9">
            <a:extLst>
              <a:ext uri="{FF2B5EF4-FFF2-40B4-BE49-F238E27FC236}">
                <a16:creationId xmlns:a16="http://schemas.microsoft.com/office/drawing/2014/main" id="{B4C6E1B6-DB58-49C7-8780-32DF45E23B44}"/>
              </a:ext>
            </a:extLst>
          </p:cNvPr>
          <p:cNvGraphicFramePr>
            <a:graphicFrameLocks/>
          </p:cNvGraphicFramePr>
          <p:nvPr>
            <p:extLst>
              <p:ext uri="{D42A27DB-BD31-4B8C-83A1-F6EECF244321}">
                <p14:modId xmlns:p14="http://schemas.microsoft.com/office/powerpoint/2010/main" val="2804722478"/>
              </p:ext>
            </p:extLst>
          </p:nvPr>
        </p:nvGraphicFramePr>
        <p:xfrm>
          <a:off x="4572000" y="1720637"/>
          <a:ext cx="4202907" cy="48341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40033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23</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大阪北部地震・台風</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号による住宅被害（地域別）</a:t>
            </a:r>
          </a:p>
        </p:txBody>
      </p:sp>
      <p:sp>
        <p:nvSpPr>
          <p:cNvPr id="19462" name="Rectangle 6"/>
          <p:cNvSpPr>
            <a:spLocks noChangeArrowheads="1"/>
          </p:cNvSpPr>
          <p:nvPr/>
        </p:nvSpPr>
        <p:spPr bwMode="auto">
          <a:xfrm>
            <a:off x="279000" y="476250"/>
            <a:ext cx="8586000" cy="994032"/>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6213" indent="-176213" eaLnBrk="1" hangingPunct="1">
              <a:spcBef>
                <a:spcPct val="0"/>
              </a:spcBef>
              <a:buFontTx/>
              <a:buNone/>
            </a:pP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地域別に住宅被害を見ると、大阪北部地震では高槻市が約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割と最も多く、台風</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号では</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地域において大きな違いはなく、約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％の住宅が被害を受けている。</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グラフ 7">
            <a:extLst>
              <a:ext uri="{FF2B5EF4-FFF2-40B4-BE49-F238E27FC236}">
                <a16:creationId xmlns:a16="http://schemas.microsoft.com/office/drawing/2014/main" id="{96C7D736-6184-4A22-8996-0B931DDA30BD}"/>
              </a:ext>
            </a:extLst>
          </p:cNvPr>
          <p:cNvGraphicFramePr>
            <a:graphicFrameLocks/>
          </p:cNvGraphicFramePr>
          <p:nvPr>
            <p:extLst/>
          </p:nvPr>
        </p:nvGraphicFramePr>
        <p:xfrm>
          <a:off x="557789" y="1756980"/>
          <a:ext cx="4365009" cy="48409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グラフ 8">
            <a:extLst>
              <a:ext uri="{FF2B5EF4-FFF2-40B4-BE49-F238E27FC236}">
                <a16:creationId xmlns:a16="http://schemas.microsoft.com/office/drawing/2014/main" id="{B36D2E9B-11E0-4D17-8FB4-D39F309AD2E2}"/>
              </a:ext>
            </a:extLst>
          </p:cNvPr>
          <p:cNvGraphicFramePr>
            <a:graphicFrameLocks/>
          </p:cNvGraphicFramePr>
          <p:nvPr>
            <p:extLst/>
          </p:nvPr>
        </p:nvGraphicFramePr>
        <p:xfrm>
          <a:off x="4616272" y="1737914"/>
          <a:ext cx="4365009" cy="48409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46038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24</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大阪北部地震による住宅被害箇所（築年数別）</a:t>
            </a:r>
            <a:endPar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462" name="Rectangle 6"/>
          <p:cNvSpPr>
            <a:spLocks noChangeArrowheads="1"/>
          </p:cNvSpPr>
          <p:nvPr/>
        </p:nvSpPr>
        <p:spPr bwMode="auto">
          <a:xfrm>
            <a:off x="352917" y="476250"/>
            <a:ext cx="8539563" cy="720502"/>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rPr>
              <a:t>被害</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800" dirty="0">
                <a:solidFill>
                  <a:schemeClr val="tx1"/>
                </a:solidFill>
                <a:latin typeface="Meiryo UI" panose="020B0604030504040204" pitchFamily="50" charset="-128"/>
                <a:ea typeface="Meiryo UI" panose="020B0604030504040204" pitchFamily="50" charset="-128"/>
              </a:rPr>
              <a:t>あった</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住宅のうち、「外壁・基礎」の被害が最も多く、次いで「内壁・内装」の被害が</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多くなって</a:t>
            </a:r>
            <a:r>
              <a:rPr lang="ja-JP" altLang="en-US" sz="1800" dirty="0">
                <a:solidFill>
                  <a:schemeClr val="tx1"/>
                </a:solidFill>
                <a:latin typeface="Meiryo UI" panose="020B0604030504040204" pitchFamily="50" charset="-128"/>
                <a:ea typeface="Meiryo UI" panose="020B0604030504040204" pitchFamily="50" charset="-128"/>
              </a:rPr>
              <a:t>いる</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グラフ 7">
            <a:extLst>
              <a:ext uri="{FF2B5EF4-FFF2-40B4-BE49-F238E27FC236}">
                <a16:creationId xmlns:a16="http://schemas.microsoft.com/office/drawing/2014/main" id="{D260A0F8-FFA8-4C1C-AE15-021ADB231E1B}"/>
              </a:ext>
            </a:extLst>
          </p:cNvPr>
          <p:cNvGraphicFramePr>
            <a:graphicFrameLocks/>
          </p:cNvGraphicFramePr>
          <p:nvPr>
            <p:extLst>
              <p:ext uri="{D42A27DB-BD31-4B8C-83A1-F6EECF244321}">
                <p14:modId xmlns:p14="http://schemas.microsoft.com/office/powerpoint/2010/main" val="3472623221"/>
              </p:ext>
            </p:extLst>
          </p:nvPr>
        </p:nvGraphicFramePr>
        <p:xfrm>
          <a:off x="-37208" y="1005750"/>
          <a:ext cx="9043619" cy="58591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77884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グラフ 8">
            <a:extLst>
              <a:ext uri="{FF2B5EF4-FFF2-40B4-BE49-F238E27FC236}">
                <a16:creationId xmlns:a16="http://schemas.microsoft.com/office/drawing/2014/main" id="{ABBC0B00-DDEC-43F4-A842-1F82D82914C3}"/>
              </a:ext>
            </a:extLst>
          </p:cNvPr>
          <p:cNvGraphicFramePr>
            <a:graphicFrameLocks/>
          </p:cNvGraphicFramePr>
          <p:nvPr>
            <p:extLst>
              <p:ext uri="{D42A27DB-BD31-4B8C-83A1-F6EECF244321}">
                <p14:modId xmlns:p14="http://schemas.microsoft.com/office/powerpoint/2010/main" val="3751472579"/>
              </p:ext>
            </p:extLst>
          </p:nvPr>
        </p:nvGraphicFramePr>
        <p:xfrm>
          <a:off x="279000" y="1168821"/>
          <a:ext cx="9602066" cy="5618645"/>
        </p:xfrm>
        <a:graphic>
          <a:graphicData uri="http://schemas.openxmlformats.org/drawingml/2006/chart">
            <c:chart xmlns:c="http://schemas.openxmlformats.org/drawingml/2006/chart" xmlns:r="http://schemas.openxmlformats.org/officeDocument/2006/relationships" r:id="rId3"/>
          </a:graphicData>
        </a:graphic>
      </p:graphicFrame>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25</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台風</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号による住宅被害</a:t>
            </a: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箇所（築年数別）</a:t>
            </a:r>
            <a:endPar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462" name="Rectangle 6"/>
          <p:cNvSpPr>
            <a:spLocks noChangeArrowheads="1"/>
          </p:cNvSpPr>
          <p:nvPr/>
        </p:nvSpPr>
        <p:spPr bwMode="auto">
          <a:xfrm>
            <a:off x="279000" y="476250"/>
            <a:ext cx="8586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85738" indent="-185738" eaLnBrk="1" hangingPunct="1">
              <a:spcBef>
                <a:spcPct val="0"/>
              </a:spcBef>
              <a:buFontTx/>
              <a:buNone/>
            </a:pP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○被害があった住宅のうち、約</a:t>
            </a:r>
            <a:r>
              <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割の住宅が屋根に軽微な被害（瓦やスレートのずれや一部飛散など）を受けた。　</a:t>
            </a:r>
            <a:endPar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4179876" y="1861392"/>
            <a:ext cx="1249725" cy="4590960"/>
          </a:xfrm>
          <a:prstGeom prst="rect">
            <a:avLst/>
          </a:prstGeom>
          <a:noFill/>
          <a:ln>
            <a:solidFill>
              <a:srgbClr val="FF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661913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26</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大阪北部地震・台風</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号による住宅被害への対応状況</a:t>
            </a:r>
            <a:endPar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462" name="Rectangle 6"/>
          <p:cNvSpPr>
            <a:spLocks noChangeArrowheads="1"/>
          </p:cNvSpPr>
          <p:nvPr/>
        </p:nvSpPr>
        <p:spPr bwMode="auto">
          <a:xfrm>
            <a:off x="279000" y="476250"/>
            <a:ext cx="8586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○大阪北部地震、台風</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号による被害を受けた住宅の過半数が「対応済み」。</a:t>
            </a:r>
            <a:endPar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グラフ 8">
            <a:extLst>
              <a:ext uri="{FF2B5EF4-FFF2-40B4-BE49-F238E27FC236}">
                <a16:creationId xmlns:a16="http://schemas.microsoft.com/office/drawing/2014/main" id="{24D74B80-493F-4A1C-B3D1-FDCFF2B2D262}"/>
              </a:ext>
            </a:extLst>
          </p:cNvPr>
          <p:cNvGraphicFramePr>
            <a:graphicFrameLocks/>
          </p:cNvGraphicFramePr>
          <p:nvPr>
            <p:extLst/>
          </p:nvPr>
        </p:nvGraphicFramePr>
        <p:xfrm>
          <a:off x="683568" y="1196752"/>
          <a:ext cx="7344816" cy="5259922"/>
        </p:xfrm>
        <a:graphic>
          <a:graphicData uri="http://schemas.openxmlformats.org/drawingml/2006/chart">
            <c:chart xmlns:c="http://schemas.openxmlformats.org/drawingml/2006/chart" xmlns:r="http://schemas.openxmlformats.org/officeDocument/2006/relationships" r:id="rId3"/>
          </a:graphicData>
        </a:graphic>
      </p:graphicFrame>
      <p:sp>
        <p:nvSpPr>
          <p:cNvPr id="2" name="正方形/長方形 1">
            <a:extLst>
              <a:ext uri="{FF2B5EF4-FFF2-40B4-BE49-F238E27FC236}">
                <a16:creationId xmlns:a16="http://schemas.microsoft.com/office/drawing/2014/main" id="{E821C49F-A698-4954-B7E5-5644D6FE75E5}"/>
              </a:ext>
            </a:extLst>
          </p:cNvPr>
          <p:cNvSpPr/>
          <p:nvPr/>
        </p:nvSpPr>
        <p:spPr>
          <a:xfrm>
            <a:off x="5724128" y="4005064"/>
            <a:ext cx="1512168" cy="576064"/>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31872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8">
            <a:extLst>
              <a:ext uri="{FF2B5EF4-FFF2-40B4-BE49-F238E27FC236}">
                <a16:creationId xmlns:a16="http://schemas.microsoft.com/office/drawing/2014/main" id="{49028907-FACA-4D26-966C-BE15B1C2CA44}"/>
              </a:ext>
            </a:extLst>
          </p:cNvPr>
          <p:cNvGraphicFramePr>
            <a:graphicFrameLocks/>
          </p:cNvGraphicFramePr>
          <p:nvPr>
            <p:extLst>
              <p:ext uri="{D42A27DB-BD31-4B8C-83A1-F6EECF244321}">
                <p14:modId xmlns:p14="http://schemas.microsoft.com/office/powerpoint/2010/main" val="1825417649"/>
              </p:ext>
            </p:extLst>
          </p:nvPr>
        </p:nvGraphicFramePr>
        <p:xfrm>
          <a:off x="232563" y="2170197"/>
          <a:ext cx="8586000" cy="4499163"/>
        </p:xfrm>
        <a:graphic>
          <a:graphicData uri="http://schemas.openxmlformats.org/drawingml/2006/chart">
            <c:chart xmlns:c="http://schemas.openxmlformats.org/drawingml/2006/chart" xmlns:r="http://schemas.openxmlformats.org/officeDocument/2006/relationships" r:id="rId3"/>
          </a:graphicData>
        </a:graphic>
      </p:graphicFrame>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27</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修繕工事着手までにかかった期間</a:t>
            </a:r>
          </a:p>
        </p:txBody>
      </p:sp>
      <p:sp>
        <p:nvSpPr>
          <p:cNvPr id="19462" name="Rectangle 6"/>
          <p:cNvSpPr>
            <a:spLocks noChangeArrowheads="1"/>
          </p:cNvSpPr>
          <p:nvPr/>
        </p:nvSpPr>
        <p:spPr bwMode="auto">
          <a:xfrm>
            <a:off x="279000" y="476249"/>
            <a:ext cx="8586000" cy="1572130"/>
          </a:xfrm>
          <a:prstGeom prst="rect">
            <a:avLst/>
          </a:prstGeom>
          <a:solidFill>
            <a:schemeClr val="bg1"/>
          </a:solidFill>
          <a:ln w="9525">
            <a:solidFill>
              <a:schemeClr val="tx1"/>
            </a:solidFill>
            <a:prstDash val="sysDot"/>
            <a:miter lim="800000"/>
            <a:headEnd/>
            <a:tailEnd/>
          </a:ln>
        </p:spPr>
        <p:txBody>
          <a:bodyPr wrap="square" tIns="36000"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6213" indent="-176213" eaLnBrk="1" hangingPunct="1">
              <a:lnSpc>
                <a:spcPct val="120000"/>
              </a:lnSpc>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北部</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地震に</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よる被害に対する修繕工事は</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の住宅が</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カ月以内に、約</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％の住宅が</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カ月以内に工事着手した。</a:t>
            </a: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6213" indent="-176213" eaLnBrk="1" hangingPunct="1">
              <a:lnSpc>
                <a:spcPct val="120000"/>
              </a:lnSpc>
              <a:spcBef>
                <a:spcPct val="0"/>
              </a:spcBef>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○台風</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号</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による被害に対する修繕工事は、約</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住宅が</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カ月以内に、約</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住宅が</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カ月以内に工事着手した</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0" name="グループ化 9"/>
          <p:cNvGrpSpPr/>
          <p:nvPr/>
        </p:nvGrpSpPr>
        <p:grpSpPr>
          <a:xfrm>
            <a:off x="3467342" y="2717078"/>
            <a:ext cx="950041" cy="246221"/>
            <a:chOff x="1511660" y="1658031"/>
            <a:chExt cx="2108868" cy="246221"/>
          </a:xfrm>
        </p:grpSpPr>
        <p:sp>
          <p:nvSpPr>
            <p:cNvPr id="11" name="正方形/長方形 10"/>
            <p:cNvSpPr/>
            <p:nvPr/>
          </p:nvSpPr>
          <p:spPr>
            <a:xfrm>
              <a:off x="1511660" y="1700892"/>
              <a:ext cx="1941997" cy="166704"/>
            </a:xfrm>
            <a:prstGeom prst="rect">
              <a:avLst/>
            </a:prstGeom>
            <a:ln w="9525"/>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1543752" y="1658031"/>
              <a:ext cx="2076776" cy="246221"/>
            </a:xfrm>
            <a:prstGeom prst="rect">
              <a:avLst/>
            </a:prstGeom>
            <a:noFill/>
          </p:spPr>
          <p:txBody>
            <a:bodyPr wrap="square" rtlCol="0">
              <a:spAutoFit/>
            </a:bodyPr>
            <a:lstStyle/>
            <a:p>
              <a:r>
                <a:rPr lang="en-US" altLang="ja-JP" sz="1000" dirty="0"/>
                <a:t>3</a:t>
              </a:r>
              <a:r>
                <a:rPr lang="ja-JP" altLang="en-US" sz="1000" dirty="0"/>
                <a:t>カ月以内</a:t>
              </a:r>
              <a:endParaRPr kumimoji="1" lang="ja-JP" altLang="en-US" sz="1000" dirty="0"/>
            </a:p>
          </p:txBody>
        </p:sp>
      </p:grpSp>
      <p:grpSp>
        <p:nvGrpSpPr>
          <p:cNvPr id="16" name="グループ化 15"/>
          <p:cNvGrpSpPr/>
          <p:nvPr/>
        </p:nvGrpSpPr>
        <p:grpSpPr>
          <a:xfrm>
            <a:off x="4980713" y="2636132"/>
            <a:ext cx="950041" cy="246221"/>
            <a:chOff x="1511660" y="1658031"/>
            <a:chExt cx="2108868" cy="246221"/>
          </a:xfrm>
        </p:grpSpPr>
        <p:sp>
          <p:nvSpPr>
            <p:cNvPr id="17" name="正方形/長方形 16"/>
            <p:cNvSpPr/>
            <p:nvPr/>
          </p:nvSpPr>
          <p:spPr>
            <a:xfrm>
              <a:off x="1511660" y="1700892"/>
              <a:ext cx="1941997" cy="166704"/>
            </a:xfrm>
            <a:prstGeom prst="rect">
              <a:avLst/>
            </a:prstGeom>
            <a:ln w="9525"/>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1543752" y="1658031"/>
              <a:ext cx="2076776" cy="246221"/>
            </a:xfrm>
            <a:prstGeom prst="rect">
              <a:avLst/>
            </a:prstGeom>
            <a:noFill/>
          </p:spPr>
          <p:txBody>
            <a:bodyPr wrap="square" rtlCol="0">
              <a:spAutoFit/>
            </a:bodyPr>
            <a:lstStyle/>
            <a:p>
              <a:r>
                <a:rPr lang="en-US" altLang="ja-JP" sz="1000" dirty="0"/>
                <a:t>6</a:t>
              </a:r>
              <a:r>
                <a:rPr lang="ja-JP" altLang="en-US" sz="1000" dirty="0"/>
                <a:t>カ月以内</a:t>
              </a:r>
              <a:endParaRPr kumimoji="1" lang="ja-JP" altLang="en-US" sz="1000" dirty="0"/>
            </a:p>
          </p:txBody>
        </p:sp>
      </p:grpSp>
      <p:cxnSp>
        <p:nvCxnSpPr>
          <p:cNvPr id="14" name="直線矢印コネクタ 13"/>
          <p:cNvCxnSpPr/>
          <p:nvPr/>
        </p:nvCxnSpPr>
        <p:spPr>
          <a:xfrm flipH="1">
            <a:off x="3419872" y="3036961"/>
            <a:ext cx="1224136" cy="0"/>
          </a:xfrm>
          <a:prstGeom prst="straightConnector1">
            <a:avLst/>
          </a:prstGeom>
          <a:ln w="25400">
            <a:prstDash val="sysDot"/>
            <a:tailEnd type="triangle"/>
          </a:ln>
        </p:spPr>
        <p:style>
          <a:lnRef idx="1">
            <a:schemeClr val="accent2"/>
          </a:lnRef>
          <a:fillRef idx="0">
            <a:schemeClr val="accent2"/>
          </a:fillRef>
          <a:effectRef idx="0">
            <a:schemeClr val="accent2"/>
          </a:effectRef>
          <a:fontRef idx="minor">
            <a:schemeClr val="tx1"/>
          </a:fontRef>
        </p:style>
      </p:cxnSp>
      <p:cxnSp>
        <p:nvCxnSpPr>
          <p:cNvPr id="21" name="直線矢印コネクタ 20"/>
          <p:cNvCxnSpPr/>
          <p:nvPr/>
        </p:nvCxnSpPr>
        <p:spPr>
          <a:xfrm flipH="1">
            <a:off x="4899309" y="2935696"/>
            <a:ext cx="1112851" cy="0"/>
          </a:xfrm>
          <a:prstGeom prst="straightConnector1">
            <a:avLst/>
          </a:prstGeom>
          <a:ln w="25400">
            <a:prstDash val="sysDot"/>
            <a:tailEnd type="triangle"/>
          </a:ln>
        </p:spPr>
        <p:style>
          <a:lnRef idx="1">
            <a:schemeClr val="accent2"/>
          </a:lnRef>
          <a:fillRef idx="0">
            <a:schemeClr val="accent2"/>
          </a:fillRef>
          <a:effectRef idx="0">
            <a:schemeClr val="accent2"/>
          </a:effectRef>
          <a:fontRef idx="minor">
            <a:schemeClr val="tx1"/>
          </a:fontRef>
        </p:style>
      </p:cxnSp>
      <p:sp>
        <p:nvSpPr>
          <p:cNvPr id="3" name="フリーフォーム: 図形 2">
            <a:extLst>
              <a:ext uri="{FF2B5EF4-FFF2-40B4-BE49-F238E27FC236}">
                <a16:creationId xmlns:a16="http://schemas.microsoft.com/office/drawing/2014/main" id="{DDD3E32D-109B-47BD-AE27-EAA7987B8288}"/>
              </a:ext>
            </a:extLst>
          </p:cNvPr>
          <p:cNvSpPr/>
          <p:nvPr/>
        </p:nvSpPr>
        <p:spPr>
          <a:xfrm>
            <a:off x="4677508" y="3053212"/>
            <a:ext cx="378069" cy="2655277"/>
          </a:xfrm>
          <a:custGeom>
            <a:avLst/>
            <a:gdLst>
              <a:gd name="connsiteX0" fmla="*/ 0 w 378069"/>
              <a:gd name="connsiteY0" fmla="*/ 0 h 2655277"/>
              <a:gd name="connsiteX1" fmla="*/ 0 w 378069"/>
              <a:gd name="connsiteY1" fmla="*/ 1125415 h 2655277"/>
              <a:gd name="connsiteX2" fmla="*/ 378069 w 378069"/>
              <a:gd name="connsiteY2" fmla="*/ 1732084 h 2655277"/>
              <a:gd name="connsiteX3" fmla="*/ 378069 w 378069"/>
              <a:gd name="connsiteY3" fmla="*/ 2655277 h 2655277"/>
            </a:gdLst>
            <a:ahLst/>
            <a:cxnLst>
              <a:cxn ang="0">
                <a:pos x="connsiteX0" y="connsiteY0"/>
              </a:cxn>
              <a:cxn ang="0">
                <a:pos x="connsiteX1" y="connsiteY1"/>
              </a:cxn>
              <a:cxn ang="0">
                <a:pos x="connsiteX2" y="connsiteY2"/>
              </a:cxn>
              <a:cxn ang="0">
                <a:pos x="connsiteX3" y="connsiteY3"/>
              </a:cxn>
            </a:cxnLst>
            <a:rect l="l" t="t" r="r" b="b"/>
            <a:pathLst>
              <a:path w="378069" h="2655277">
                <a:moveTo>
                  <a:pt x="0" y="0"/>
                </a:moveTo>
                <a:lnTo>
                  <a:pt x="0" y="1125415"/>
                </a:lnTo>
                <a:lnTo>
                  <a:pt x="378069" y="1732084"/>
                </a:lnTo>
                <a:lnTo>
                  <a:pt x="378069" y="2655277"/>
                </a:lnTo>
              </a:path>
            </a:pathLst>
          </a:cu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図形 4">
            <a:extLst>
              <a:ext uri="{FF2B5EF4-FFF2-40B4-BE49-F238E27FC236}">
                <a16:creationId xmlns:a16="http://schemas.microsoft.com/office/drawing/2014/main" id="{D337B4A2-8208-49F3-BF79-8D02FCCC087A}"/>
              </a:ext>
            </a:extLst>
          </p:cNvPr>
          <p:cNvSpPr/>
          <p:nvPr/>
        </p:nvSpPr>
        <p:spPr>
          <a:xfrm>
            <a:off x="5996354" y="2947704"/>
            <a:ext cx="298938" cy="2822331"/>
          </a:xfrm>
          <a:custGeom>
            <a:avLst/>
            <a:gdLst>
              <a:gd name="connsiteX0" fmla="*/ 0 w 298938"/>
              <a:gd name="connsiteY0" fmla="*/ 0 h 2822331"/>
              <a:gd name="connsiteX1" fmla="*/ 0 w 298938"/>
              <a:gd name="connsiteY1" fmla="*/ 1239715 h 2822331"/>
              <a:gd name="connsiteX2" fmla="*/ 298938 w 298938"/>
              <a:gd name="connsiteY2" fmla="*/ 1837592 h 2822331"/>
              <a:gd name="connsiteX3" fmla="*/ 298938 w 298938"/>
              <a:gd name="connsiteY3" fmla="*/ 2822331 h 2822331"/>
            </a:gdLst>
            <a:ahLst/>
            <a:cxnLst>
              <a:cxn ang="0">
                <a:pos x="connsiteX0" y="connsiteY0"/>
              </a:cxn>
              <a:cxn ang="0">
                <a:pos x="connsiteX1" y="connsiteY1"/>
              </a:cxn>
              <a:cxn ang="0">
                <a:pos x="connsiteX2" y="connsiteY2"/>
              </a:cxn>
              <a:cxn ang="0">
                <a:pos x="connsiteX3" y="connsiteY3"/>
              </a:cxn>
            </a:cxnLst>
            <a:rect l="l" t="t" r="r" b="b"/>
            <a:pathLst>
              <a:path w="298938" h="2822331">
                <a:moveTo>
                  <a:pt x="0" y="0"/>
                </a:moveTo>
                <a:lnTo>
                  <a:pt x="0" y="1239715"/>
                </a:lnTo>
                <a:lnTo>
                  <a:pt x="298938" y="1837592"/>
                </a:lnTo>
                <a:lnTo>
                  <a:pt x="298938" y="2822331"/>
                </a:lnTo>
              </a:path>
            </a:pathLst>
          </a:cu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36563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インターネットモニター調査</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とポスティング調査との</a:t>
            </a:r>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比較</a:t>
            </a:r>
            <a:endPar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28</a:t>
            </a:fld>
            <a:endParaRPr kumimoji="1" lang="ja-JP" altLang="en-US" sz="1600" dirty="0">
              <a:solidFill>
                <a:schemeClr val="tx1"/>
              </a:solidFill>
            </a:endParaRPr>
          </a:p>
        </p:txBody>
      </p:sp>
      <p:sp>
        <p:nvSpPr>
          <p:cNvPr id="3" name="正方形/長方形 2"/>
          <p:cNvSpPr/>
          <p:nvPr/>
        </p:nvSpPr>
        <p:spPr>
          <a:xfrm>
            <a:off x="179532" y="642172"/>
            <a:ext cx="8784936" cy="6194388"/>
          </a:xfrm>
          <a:prstGeom prst="rect">
            <a:avLst/>
          </a:prstGeom>
          <a:ln cmpd="sng">
            <a:noFill/>
          </a:ln>
        </p:spPr>
        <p:txBody>
          <a:bodyPr wrap="square">
            <a:spAutoFit/>
          </a:bodyPr>
          <a:lstStyle/>
          <a:p>
            <a:pPr marL="185738" indent="-185738">
              <a:lnSpc>
                <a:spcPct val="130000"/>
              </a:lnSpc>
              <a:spcBef>
                <a:spcPts val="600"/>
              </a:spcBef>
            </a:pP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２つ</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の調査で傾向の違いが出た項目</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85738" lvl="0" indent="-185738">
              <a:lnSpc>
                <a:spcPct val="130000"/>
              </a:lnSpc>
              <a:spcBef>
                <a:spcPts val="6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「専門家等による点検を受けている」がポスティング調査約</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割、インターネット調査約</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割。</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85738" indent="-185738">
              <a:lnSpc>
                <a:spcPct val="130000"/>
              </a:lnSpc>
              <a:spcBef>
                <a:spcPts val="6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住宅の維持管理の「説明を受けた」がポスティング</a:t>
            </a:r>
            <a:r>
              <a:rPr lang="ja-JP" altLang="en-US" dirty="0">
                <a:latin typeface="Meiryo UI" panose="020B0604030504040204" pitchFamily="50" charset="-128"/>
                <a:ea typeface="Meiryo UI" panose="020B0604030504040204" pitchFamily="50" charset="-128"/>
                <a:cs typeface="Meiryo UI" panose="020B0604030504040204" pitchFamily="50" charset="-128"/>
              </a:rPr>
              <a:t>調査</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割</a:t>
            </a:r>
            <a:r>
              <a:rPr lang="ja-JP" altLang="en-US" dirty="0">
                <a:latin typeface="Meiryo UI" panose="020B0604030504040204" pitchFamily="50" charset="-128"/>
                <a:ea typeface="Meiryo UI" panose="020B0604030504040204" pitchFamily="50" charset="-128"/>
                <a:cs typeface="Meiryo UI" panose="020B0604030504040204" pitchFamily="50" charset="-128"/>
              </a:rPr>
              <a:t>、インターネット調査</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割。</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85738" lvl="0" indent="-185738">
              <a:lnSpc>
                <a:spcPct val="130000"/>
              </a:lnSpc>
              <a:spcBef>
                <a:spcPts val="6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インターネット調査では最寄駅からの所要時間別で維持管理の実施状況に違いはないが、ポスティング調査では駅から遠いほど専門家に点検を受けている割合が高くなる。ただし、ポスティング調査の</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地区は駅から遠い</a:t>
            </a:r>
            <a:r>
              <a:rPr lang="ja-JP" altLang="en-US" dirty="0">
                <a:latin typeface="Meiryo UI" panose="020B0604030504040204" pitchFamily="50" charset="-128"/>
                <a:ea typeface="Meiryo UI" panose="020B0604030504040204" pitchFamily="50" charset="-128"/>
                <a:cs typeface="Meiryo UI" panose="020B0604030504040204" pitchFamily="50" charset="-128"/>
              </a:rPr>
              <a:t>地区</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ほど開発年次が新しくなっており、この開発年次の影響を受けている可能性が高い。</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85738" indent="-185738">
              <a:lnSpc>
                <a:spcPct val="130000"/>
              </a:lnSpc>
              <a:spcBef>
                <a:spcPts val="6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維持管理について「相談できる業者を把握していない</a:t>
            </a:r>
            <a:r>
              <a:rPr lang="ja-JP" altLang="en-US" dirty="0">
                <a:latin typeface="Meiryo UI" panose="020B0604030504040204" pitchFamily="50" charset="-128"/>
                <a:ea typeface="Meiryo UI" panose="020B0604030504040204" pitchFamily="50" charset="-128"/>
                <a:cs typeface="Meiryo UI" panose="020B0604030504040204" pitchFamily="50" charset="-128"/>
              </a:rPr>
              <a:t>」がポスティング調査</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割</a:t>
            </a:r>
            <a:r>
              <a:rPr lang="ja-JP" altLang="en-US" dirty="0">
                <a:latin typeface="Meiryo UI" panose="020B0604030504040204" pitchFamily="50" charset="-128"/>
                <a:ea typeface="Meiryo UI" panose="020B0604030504040204" pitchFamily="50" charset="-128"/>
                <a:cs typeface="Meiryo UI" panose="020B0604030504040204" pitchFamily="50" charset="-128"/>
              </a:rPr>
              <a:t>、インターネット調査</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割強。把握していないものを入手方法別で見ると、</a:t>
            </a:r>
            <a:r>
              <a:rPr lang="ja-JP" altLang="en-US" dirty="0">
                <a:latin typeface="Meiryo UI" panose="020B0604030504040204" pitchFamily="50" charset="-128"/>
                <a:ea typeface="Meiryo UI" panose="020B0604030504040204" pitchFamily="50" charset="-128"/>
                <a:cs typeface="Meiryo UI" panose="020B0604030504040204" pitchFamily="50" charset="-128"/>
              </a:rPr>
              <a:t>ポスティング</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調査は「中古住宅」「相談・贈与」が多いが、インターネット調査では「建売住宅」が多い。</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30000"/>
              </a:lnSpc>
              <a:spcBef>
                <a:spcPct val="0"/>
              </a:spcBef>
            </a:pP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30000"/>
              </a:lnSpc>
              <a:spcBef>
                <a:spcPct val="0"/>
              </a:spcBef>
            </a:pP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考察</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30000"/>
              </a:lnSpc>
              <a:spcBef>
                <a:spcPct val="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○ポスティング調査の</a:t>
            </a:r>
            <a:r>
              <a:rPr lang="en-US" altLang="ja-JP" dirty="0">
                <a:latin typeface="Meiryo UI" panose="020B0604030504040204" pitchFamily="50" charset="-128"/>
                <a:ea typeface="Meiryo UI" panose="020B0604030504040204" pitchFamily="50" charset="-128"/>
                <a:cs typeface="Meiryo UI" panose="020B0604030504040204" pitchFamily="50" charset="-128"/>
              </a:rPr>
              <a:t>3</a:t>
            </a:r>
            <a:r>
              <a:rPr lang="ja-JP" altLang="en-US" dirty="0">
                <a:latin typeface="Meiryo UI" panose="020B0604030504040204" pitchFamily="50" charset="-128"/>
                <a:ea typeface="Meiryo UI" panose="020B0604030504040204" pitchFamily="50" charset="-128"/>
                <a:cs typeface="Meiryo UI" panose="020B0604030504040204" pitchFamily="50" charset="-128"/>
              </a:rPr>
              <a:t>地区はいずれも大規模な面的開発が行われた住宅地のため、大手事業者が販売時に住宅の維持管理に関する説明を行った結果、専門業者等の点検を受けている割合や相談できる業者を把握している割合が高くなったと推測され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85738" indent="-185738">
              <a:lnSpc>
                <a:spcPct val="130000"/>
              </a:lnSpc>
              <a:spcBef>
                <a:spcPts val="600"/>
              </a:spcBef>
            </a:pP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89900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質の確保や維持管理に関する分析と課題</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29</a:t>
            </a:fld>
            <a:endParaRPr kumimoji="1" lang="ja-JP" altLang="en-US" sz="1600" dirty="0">
              <a:solidFill>
                <a:schemeClr val="tx1"/>
              </a:solidFill>
            </a:endParaRPr>
          </a:p>
        </p:txBody>
      </p:sp>
      <p:sp>
        <p:nvSpPr>
          <p:cNvPr id="2" name="角丸四角形 1"/>
          <p:cNvSpPr/>
          <p:nvPr/>
        </p:nvSpPr>
        <p:spPr>
          <a:xfrm>
            <a:off x="215516" y="548680"/>
            <a:ext cx="8712968" cy="5969103"/>
          </a:xfrm>
          <a:prstGeom prst="roundRect">
            <a:avLst>
              <a:gd name="adj" fmla="val 6413"/>
            </a:avLst>
          </a:prstGeom>
          <a:solidFill>
            <a:schemeClr val="accent1">
              <a:lumMod val="20000"/>
              <a:lumOff val="80000"/>
            </a:schemeClr>
          </a:solidFill>
          <a:ln w="12700">
            <a:noFill/>
          </a:ln>
        </p:spPr>
        <p:style>
          <a:lnRef idx="2">
            <a:schemeClr val="dk1"/>
          </a:lnRef>
          <a:fillRef idx="1">
            <a:schemeClr val="lt1"/>
          </a:fillRef>
          <a:effectRef idx="0">
            <a:schemeClr val="dk1"/>
          </a:effectRef>
          <a:fontRef idx="minor">
            <a:schemeClr val="dk1"/>
          </a:fontRef>
        </p:style>
        <p:txBody>
          <a:bodyPr vert="horz" rtlCol="0" anchor="t" anchorCtr="0"/>
          <a:lstStyle/>
          <a:p>
            <a:pPr marL="285750" lvl="0" indent="-285750">
              <a:lnSpc>
                <a:spcPct val="120000"/>
              </a:lnSpc>
              <a:spcBef>
                <a:spcPts val="600"/>
              </a:spcBef>
              <a:buFont typeface="Meiryo UI" panose="020B0604030504040204" pitchFamily="50" charset="-128"/>
              <a:buChar cha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定期点検の実施状況をみると、費用の問題・必要性を感じないなどから</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割</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の住宅が点検を受けていない一方、点検を受けている住宅の</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割は</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購入した業者により実施されており、維持管理には業者のサポートが重要であることがわかりました。</a:t>
            </a:r>
          </a:p>
          <a:p>
            <a:pPr marL="285750" lvl="0" indent="-285750">
              <a:lnSpc>
                <a:spcPct val="120000"/>
              </a:lnSpc>
              <a:spcBef>
                <a:spcPts val="600"/>
              </a:spcBef>
              <a:buFont typeface="Meiryo UI" panose="020B0604030504040204" pitchFamily="50" charset="-128"/>
              <a:buChar cha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住宅の購入時等に維持管理の説明があった場合は、説明がなかったものに比べ、定期点検の</a:t>
            </a:r>
            <a:r>
              <a:rPr lang="ja-JP" altLang="en-US" sz="2000">
                <a:latin typeface="Meiryo UI" panose="020B0604030504040204" pitchFamily="50" charset="-128"/>
                <a:ea typeface="Meiryo UI" panose="020B0604030504040204" pitchFamily="50" charset="-128"/>
                <a:cs typeface="Meiryo UI" panose="020B0604030504040204" pitchFamily="50" charset="-128"/>
              </a:rPr>
              <a:t>実施</a:t>
            </a:r>
            <a:r>
              <a:rPr lang="ja-JP" altLang="en-US" sz="2000" smtClean="0">
                <a:latin typeface="Meiryo UI" panose="020B0604030504040204" pitchFamily="50" charset="-128"/>
                <a:ea typeface="Meiryo UI" panose="020B0604030504040204" pitchFamily="50" charset="-128"/>
                <a:cs typeface="Meiryo UI" panose="020B0604030504040204" pitchFamily="50" charset="-128"/>
              </a:rPr>
              <a:t>は大幅に多いと</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いう結果であり、購入時等の維持管理に関する説明が重要であるとわかりました。</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nSpc>
                <a:spcPct val="120000"/>
              </a:lnSpc>
              <a:spcBef>
                <a:spcPts val="600"/>
              </a:spcBef>
              <a:buFont typeface="Meiryo UI" panose="020B0604030504040204" pitchFamily="50" charset="-128"/>
              <a:buChar cha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賃貸や相続等の活用意向がある場合は、そうでない場合に比べ、定期点検の実施率が高い結果となり、住宅の活用意向が維持管理に影響を与えていることがわかりました。</a:t>
            </a:r>
          </a:p>
          <a:p>
            <a:pPr marL="285750" lvl="0" indent="-285750">
              <a:lnSpc>
                <a:spcPct val="120000"/>
              </a:lnSpc>
              <a:spcBef>
                <a:spcPts val="600"/>
              </a:spcBef>
              <a:buFont typeface="Meiryo UI" panose="020B0604030504040204" pitchFamily="50" charset="-128"/>
              <a:buChar cha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住宅の維持管理は法規制がなく、所有者の自主性に任されているにもかかわらず、維持管理を知る機会がなく、その意識も低下しています。</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nSpc>
                <a:spcPct val="120000"/>
              </a:lnSpc>
              <a:spcBef>
                <a:spcPts val="600"/>
              </a:spcBef>
              <a:buFont typeface="Meiryo UI" panose="020B0604030504040204" pitchFamily="50" charset="-128"/>
              <a:buChar cha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また、民間賃貸住宅では、リノベーションに必要な資金調達が難しく、ノウハウのある事業者も少ないという課題に直面しています。</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3632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3</a:t>
            </a:fld>
            <a:endParaRPr kumimoji="1" lang="ja-JP" altLang="en-US" sz="1600" dirty="0">
              <a:solidFill>
                <a:schemeClr val="tx1"/>
              </a:solidFill>
            </a:endParaRPr>
          </a:p>
        </p:txBody>
      </p:sp>
      <p:sp>
        <p:nvSpPr>
          <p:cNvPr id="3" name="正方形/長方形 2"/>
          <p:cNvSpPr/>
          <p:nvPr/>
        </p:nvSpPr>
        <p:spPr>
          <a:xfrm>
            <a:off x="177344" y="476672"/>
            <a:ext cx="8784896" cy="6417141"/>
          </a:xfrm>
          <a:prstGeom prst="rect">
            <a:avLst/>
          </a:prstGeom>
          <a:ln cmpd="sng">
            <a:noFill/>
          </a:ln>
        </p:spPr>
        <p:txBody>
          <a:bodyPr wrap="square">
            <a:spAutoFit/>
          </a:bodyPr>
          <a:lstStyle/>
          <a:p>
            <a:pPr marL="185738" lvl="0">
              <a:lnSpc>
                <a:spcPct val="130000"/>
              </a:lnSpc>
              <a:spcBef>
                <a:spcPts val="1200"/>
              </a:spcBef>
            </a:pP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85738" lvl="0" indent="-185738">
              <a:lnSpc>
                <a:spcPct val="130000"/>
              </a:lnSpc>
              <a:spcBef>
                <a:spcPts val="12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〇</a:t>
            </a:r>
            <a:r>
              <a:rPr lang="ja-JP" altLang="en-US" u="sng" dirty="0">
                <a:latin typeface="Meiryo UI" panose="020B0604030504040204" pitchFamily="50" charset="-128"/>
                <a:ea typeface="Meiryo UI" panose="020B0604030504040204" pitchFamily="50" charset="-128"/>
                <a:cs typeface="Meiryo UI" panose="020B0604030504040204" pitchFamily="50" charset="-128"/>
              </a:rPr>
              <a:t>第二次世界大戦後の住宅政策は必ずしも住宅ストックを重視するという形ではなく、むしろスクラップ</a:t>
            </a:r>
            <a:r>
              <a:rPr lang="en-US" altLang="ja-JP" u="sng" dirty="0">
                <a:latin typeface="Meiryo UI" panose="020B0604030504040204" pitchFamily="50" charset="-128"/>
                <a:ea typeface="Meiryo UI" panose="020B0604030504040204" pitchFamily="50" charset="-128"/>
                <a:cs typeface="Meiryo UI" panose="020B0604030504040204" pitchFamily="50" charset="-128"/>
              </a:rPr>
              <a:t>&amp;</a:t>
            </a:r>
            <a:r>
              <a:rPr lang="ja-JP" altLang="en-US" u="sng" dirty="0">
                <a:latin typeface="Meiryo UI" panose="020B0604030504040204" pitchFamily="50" charset="-128"/>
                <a:ea typeface="Meiryo UI" panose="020B0604030504040204" pitchFamily="50" charset="-128"/>
                <a:cs typeface="Meiryo UI" panose="020B0604030504040204" pitchFamily="50" charset="-128"/>
              </a:rPr>
              <a:t>ビルドを促進するという形で展開されてきた</a:t>
            </a:r>
            <a:r>
              <a:rPr lang="ja-JP" altLang="en-US" dirty="0">
                <a:latin typeface="Meiryo UI" panose="020B0604030504040204" pitchFamily="50" charset="-128"/>
                <a:ea typeface="Meiryo UI" panose="020B0604030504040204" pitchFamily="50" charset="-128"/>
                <a:cs typeface="Meiryo UI" panose="020B0604030504040204" pitchFamily="50" charset="-128"/>
              </a:rPr>
              <a:t>と思う。</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85738" indent="-185738">
              <a:lnSpc>
                <a:spcPct val="130000"/>
              </a:lnSpc>
              <a:spcBef>
                <a:spcPts val="12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〇</a:t>
            </a:r>
            <a:r>
              <a:rPr lang="ja-JP" altLang="en-US" u="sng" dirty="0">
                <a:latin typeface="Meiryo UI" panose="020B0604030504040204" pitchFamily="50" charset="-128"/>
                <a:ea typeface="Meiryo UI" panose="020B0604030504040204" pitchFamily="50" charset="-128"/>
                <a:cs typeface="Meiryo UI" panose="020B0604030504040204" pitchFamily="50" charset="-128"/>
              </a:rPr>
              <a:t>現在でも短期的な経済効果が非常に重視された施策があちこちでとられているため、必ずしもストックの維持管理や活用を推進するという方向には、環境社会のシステム自体がなっていないという部分がある</a:t>
            </a:r>
            <a:r>
              <a:rPr lang="ja-JP" altLang="en-US" dirty="0">
                <a:latin typeface="Meiryo UI" panose="020B0604030504040204" pitchFamily="50" charset="-128"/>
                <a:ea typeface="Meiryo UI" panose="020B0604030504040204" pitchFamily="50" charset="-128"/>
                <a:cs typeface="Meiryo UI" panose="020B0604030504040204" pitchFamily="50" charset="-128"/>
              </a:rPr>
              <a:t>。その中で住まい手への維持管理の推進を行っても、なかなか反応しないということが分かった。</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85738" lvl="0" indent="-185738">
              <a:lnSpc>
                <a:spcPct val="130000"/>
              </a:lnSpc>
              <a:spcBef>
                <a:spcPts val="12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〇大阪府の今後の住まいのあり方として、</a:t>
            </a:r>
            <a:r>
              <a:rPr lang="ja-JP" altLang="en-US" u="sng" dirty="0">
                <a:latin typeface="Meiryo UI" panose="020B0604030504040204" pitchFamily="50" charset="-128"/>
                <a:ea typeface="Meiryo UI" panose="020B0604030504040204" pitchFamily="50" charset="-128"/>
                <a:cs typeface="Meiryo UI" panose="020B0604030504040204" pitchFamily="50" charset="-128"/>
              </a:rPr>
              <a:t>維持管理や活用の推進という観点から、もう少し詳細な分析をし、中古住宅やメンテナンスの市場についても具体的な検討をしていただきたい</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85738" lvl="0" indent="-185738">
              <a:lnSpc>
                <a:spcPct val="130000"/>
              </a:lnSpc>
              <a:spcBef>
                <a:spcPts val="1200"/>
              </a:spcBef>
            </a:pP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戸建て住宅の維持管理</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p>
          <a:p>
            <a:pPr marL="185738" lvl="0" indent="-185738">
              <a:lnSpc>
                <a:spcPct val="130000"/>
              </a:lnSpc>
              <a:spcBef>
                <a:spcPts val="12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〇</a:t>
            </a:r>
            <a:r>
              <a:rPr lang="ja-JP" altLang="en-US" u="sng" dirty="0">
                <a:latin typeface="Meiryo UI" panose="020B0604030504040204" pitchFamily="50" charset="-128"/>
                <a:ea typeface="Meiryo UI" panose="020B0604030504040204" pitchFamily="50" charset="-128"/>
                <a:cs typeface="Meiryo UI" panose="020B0604030504040204" pitchFamily="50" charset="-128"/>
              </a:rPr>
              <a:t>住宅購入時の維持管理に関する説明</a:t>
            </a:r>
            <a:r>
              <a:rPr lang="ja-JP" altLang="en-US" dirty="0">
                <a:latin typeface="Meiryo UI" panose="020B0604030504040204" pitchFamily="50" charset="-128"/>
                <a:ea typeface="Meiryo UI" panose="020B0604030504040204" pitchFamily="50" charset="-128"/>
                <a:cs typeface="Meiryo UI" panose="020B0604030504040204" pitchFamily="50" charset="-128"/>
              </a:rPr>
              <a:t>が重要であることが課題として挙げられている。</a:t>
            </a:r>
            <a:r>
              <a:rPr lang="ja-JP" altLang="en-US" u="sng" dirty="0">
                <a:latin typeface="Meiryo UI" panose="020B0604030504040204" pitchFamily="50" charset="-128"/>
                <a:ea typeface="Meiryo UI" panose="020B0604030504040204" pitchFamily="50" charset="-128"/>
                <a:cs typeface="Meiryo UI" panose="020B0604030504040204" pitchFamily="50" charset="-128"/>
              </a:rPr>
              <a:t>重要事項説明として義務付けることなどが望ましい</a:t>
            </a:r>
            <a:r>
              <a:rPr lang="ja-JP" altLang="en-US" dirty="0">
                <a:latin typeface="Meiryo UI" panose="020B0604030504040204" pitchFamily="50" charset="-128"/>
                <a:ea typeface="Meiryo UI" panose="020B0604030504040204" pitchFamily="50" charset="-128"/>
                <a:cs typeface="Meiryo UI" panose="020B0604030504040204" pitchFamily="50" charset="-128"/>
              </a:rPr>
              <a:t>と思う。</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85738" lvl="0" indent="-185738">
              <a:lnSpc>
                <a:spcPct val="130000"/>
              </a:lnSpc>
              <a:spcBef>
                <a:spcPts val="12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〇</a:t>
            </a:r>
            <a:r>
              <a:rPr lang="ja-JP" altLang="en-US" u="sng" dirty="0">
                <a:latin typeface="Meiryo UI" panose="020B0604030504040204" pitchFamily="50" charset="-128"/>
                <a:ea typeface="Meiryo UI" panose="020B0604030504040204" pitchFamily="50" charset="-128"/>
                <a:cs typeface="Meiryo UI" panose="020B0604030504040204" pitchFamily="50" charset="-128"/>
              </a:rPr>
              <a:t>ストック活用という観点から、中古住宅や相続・贈与で住宅取得された方の今後の居住意向の傾向や年齢層など、もう少し詳しく教えていただければ</a:t>
            </a:r>
            <a:r>
              <a:rPr lang="ja-JP" altLang="en-US" dirty="0">
                <a:latin typeface="Meiryo UI" panose="020B0604030504040204" pitchFamily="50" charset="-128"/>
                <a:ea typeface="Meiryo UI" panose="020B0604030504040204" pitchFamily="50" charset="-128"/>
                <a:cs typeface="Meiryo UI" panose="020B0604030504040204" pitchFamily="50" charset="-128"/>
              </a:rPr>
              <a:t>、何か見えてくるものがあるのではないかと思う</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1"/>
          <p:cNvSpPr>
            <a:spLocks noChangeArrowheads="1"/>
          </p:cNvSpPr>
          <p:nvPr/>
        </p:nvSpPr>
        <p:spPr bwMode="auto">
          <a:xfrm>
            <a:off x="195030" y="620688"/>
            <a:ext cx="2504762" cy="344597"/>
          </a:xfrm>
          <a:prstGeom prst="rect">
            <a:avLst/>
          </a:prstGeom>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1800" b="1" dirty="0">
                <a:latin typeface="Meiryo UI" panose="020B0604030504040204" pitchFamily="50" charset="-128"/>
                <a:ea typeface="Meiryo UI" panose="020B0604030504040204" pitchFamily="50" charset="-128"/>
                <a:cs typeface="Meiryo UI" panose="020B0604030504040204" pitchFamily="50" charset="-128"/>
              </a:rPr>
              <a:t>住宅</a:t>
            </a:r>
            <a:r>
              <a:rPr lang="ja-JP" altLang="en-US" sz="1800" b="1" dirty="0" smtClean="0">
                <a:latin typeface="Meiryo UI" panose="020B0604030504040204" pitchFamily="50" charset="-128"/>
                <a:ea typeface="Meiryo UI" panose="020B0604030504040204" pitchFamily="50" charset="-128"/>
                <a:cs typeface="Meiryo UI" panose="020B0604030504040204" pitchFamily="50" charset="-128"/>
              </a:rPr>
              <a:t>ストックの活用</a:t>
            </a:r>
            <a:endParaRPr lang="en-US" altLang="ja-JP" sz="18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第４回課題検討部会における</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意見</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42884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2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多様（柔軟）な活用のあり方</a:t>
            </a:r>
          </a:p>
        </p:txBody>
      </p:sp>
      <p:sp>
        <p:nvSpPr>
          <p:cNvPr id="3"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30</a:t>
            </a:fld>
            <a:endParaRPr kumimoji="1" lang="en-US" altLang="ja-JP" sz="1200" dirty="0">
              <a:solidFill>
                <a:schemeClr val="tx1"/>
              </a:solidFill>
              <a:latin typeface="HGSｺﾞｼｯｸM" pitchFamily="50" charset="-128"/>
              <a:ea typeface="HGSｺﾞｼｯｸM" pitchFamily="50" charset="-128"/>
            </a:endParaRPr>
          </a:p>
        </p:txBody>
      </p:sp>
    </p:spTree>
    <p:extLst>
      <p:ext uri="{BB962C8B-B14F-4D97-AF65-F5344CB8AC3E}">
        <p14:creationId xmlns:p14="http://schemas.microsoft.com/office/powerpoint/2010/main" val="3734085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新しい住まい方を提供する住宅①</a:t>
            </a:r>
          </a:p>
        </p:txBody>
      </p:sp>
      <p:sp>
        <p:nvSpPr>
          <p:cNvPr id="6"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31</a:t>
            </a:fld>
            <a:endParaRPr kumimoji="1" lang="en-US" altLang="ja-JP" sz="1200" dirty="0">
              <a:solidFill>
                <a:schemeClr val="tx1"/>
              </a:solidFill>
              <a:latin typeface="HGSｺﾞｼｯｸM" pitchFamily="50" charset="-128"/>
              <a:ea typeface="HGSｺﾞｼｯｸM" pitchFamily="50" charset="-128"/>
            </a:endParaRPr>
          </a:p>
        </p:txBody>
      </p:sp>
      <p:sp>
        <p:nvSpPr>
          <p:cNvPr id="11" name="テキスト ボックス 9"/>
          <p:cNvSpPr txBox="1"/>
          <p:nvPr/>
        </p:nvSpPr>
        <p:spPr>
          <a:xfrm>
            <a:off x="279000" y="548680"/>
            <a:ext cx="8586000" cy="646331"/>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特定の拠点を持たずに移動しながらの生活や</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、ノマド・ワーキング、ルームシェアリングなど新しい住まい方のニーズに対応した賃貸住宅のサービスが始まっている。</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280065" y="1448818"/>
            <a:ext cx="727280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Meiryo UI" panose="020B0604030504040204" pitchFamily="50" charset="-128"/>
                <a:ea typeface="Meiryo UI" panose="020B0604030504040204" pitchFamily="50" charset="-128"/>
              </a:rPr>
              <a:t>■サブスクリプション（定額制）の住宅サービス（株式会社アドレス）</a:t>
            </a:r>
          </a:p>
        </p:txBody>
      </p:sp>
      <p:sp>
        <p:nvSpPr>
          <p:cNvPr id="14" name="テキスト ボックス 9"/>
          <p:cNvSpPr txBox="1"/>
          <p:nvPr/>
        </p:nvSpPr>
        <p:spPr>
          <a:xfrm>
            <a:off x="467803" y="1851035"/>
            <a:ext cx="8208393" cy="2160591"/>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空家を活用し、全国に</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拠点（</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年末現在）、多拠点居住をターゲットとした定額、住み放題の住宅サービス</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・各拠点は個室を確保しつつ、シェアハウスのようにリビング・キッチン等を共有</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・各物件に地域住民である管理者「家守（やもり）」を配置しサービスの魅力を高める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・ワーケーション（環境の良い場所でのリモートワーク）、長期休暇に行く第</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の故郷の確保、経営者の週末別荘感覚での利用、の３つが主なニーズ</a:t>
            </a:r>
          </a:p>
          <a:p>
            <a:pPr marL="176213" indent="-176213">
              <a:lnSpc>
                <a:spcPct val="1200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9"/>
          <p:cNvSpPr txBox="1"/>
          <p:nvPr/>
        </p:nvSpPr>
        <p:spPr>
          <a:xfrm>
            <a:off x="5491572" y="6237312"/>
            <a:ext cx="4122601"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出典：株式会社アドレス</a:t>
            </a:r>
            <a:r>
              <a:rPr lang="ja-JP" altLang="en-US" sz="1200" dirty="0">
                <a:latin typeface="Meiryo UI" panose="020B0604030504040204" pitchFamily="50" charset="-128"/>
                <a:ea typeface="Meiryo UI" panose="020B0604030504040204" pitchFamily="50" charset="-128"/>
              </a:rPr>
              <a:t>ホームページ</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2"/>
          <a:stretch>
            <a:fillRect/>
          </a:stretch>
        </p:blipFill>
        <p:spPr>
          <a:xfrm>
            <a:off x="585921" y="3817402"/>
            <a:ext cx="3723946" cy="2558409"/>
          </a:xfrm>
          <a:prstGeom prst="rect">
            <a:avLst/>
          </a:prstGeom>
        </p:spPr>
      </p:pic>
      <p:pic>
        <p:nvPicPr>
          <p:cNvPr id="4" name="図 3"/>
          <p:cNvPicPr>
            <a:picLocks noChangeAspect="1"/>
          </p:cNvPicPr>
          <p:nvPr/>
        </p:nvPicPr>
        <p:blipFill>
          <a:blip r:embed="rId3"/>
          <a:stretch>
            <a:fillRect/>
          </a:stretch>
        </p:blipFill>
        <p:spPr>
          <a:xfrm>
            <a:off x="4427984" y="3800320"/>
            <a:ext cx="3924769" cy="2325942"/>
          </a:xfrm>
          <a:prstGeom prst="rect">
            <a:avLst/>
          </a:prstGeom>
        </p:spPr>
      </p:pic>
    </p:spTree>
    <p:extLst>
      <p:ext uri="{BB962C8B-B14F-4D97-AF65-F5344CB8AC3E}">
        <p14:creationId xmlns:p14="http://schemas.microsoft.com/office/powerpoint/2010/main" val="517009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新しい住まい方を提供する住宅②</a:t>
            </a:r>
          </a:p>
        </p:txBody>
      </p:sp>
      <p:sp>
        <p:nvSpPr>
          <p:cNvPr id="6"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32</a:t>
            </a:fld>
            <a:endParaRPr kumimoji="1" lang="en-US" altLang="ja-JP" sz="1200" dirty="0">
              <a:solidFill>
                <a:schemeClr val="tx1"/>
              </a:solidFill>
              <a:latin typeface="HGSｺﾞｼｯｸM" pitchFamily="50" charset="-128"/>
              <a:ea typeface="HGSｺﾞｼｯｸM" pitchFamily="50" charset="-128"/>
            </a:endParaRPr>
          </a:p>
        </p:txBody>
      </p:sp>
      <p:sp>
        <p:nvSpPr>
          <p:cNvPr id="13" name="正方形/長方形 12"/>
          <p:cNvSpPr/>
          <p:nvPr/>
        </p:nvSpPr>
        <p:spPr>
          <a:xfrm>
            <a:off x="280064" y="689543"/>
            <a:ext cx="8538499"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Meiryo UI" panose="020B0604030504040204" pitchFamily="50" charset="-128"/>
                <a:ea typeface="Meiryo UI" panose="020B0604030504040204" pitchFamily="50" charset="-128"/>
              </a:rPr>
              <a:t>■交流スペースを充実させ</a:t>
            </a:r>
            <a:r>
              <a:rPr kumimoji="1" lang="en-US" altLang="ja-JP" b="1" dirty="0">
                <a:solidFill>
                  <a:schemeClr val="tx1"/>
                </a:solidFill>
                <a:latin typeface="Meiryo UI" panose="020B0604030504040204" pitchFamily="50" charset="-128"/>
                <a:ea typeface="Meiryo UI" panose="020B0604030504040204" pitchFamily="50" charset="-128"/>
              </a:rPr>
              <a:t>SNS</a:t>
            </a:r>
            <a:r>
              <a:rPr kumimoji="1" lang="ja-JP" altLang="en-US" b="1" dirty="0">
                <a:solidFill>
                  <a:schemeClr val="tx1"/>
                </a:solidFill>
                <a:latin typeface="Meiryo UI" panose="020B0604030504040204" pitchFamily="50" charset="-128"/>
                <a:ea typeface="Meiryo UI" panose="020B0604030504040204" pitchFamily="50" charset="-128"/>
              </a:rPr>
              <a:t>のリアル版を目指す（株式会社グローバルエージェンツ）</a:t>
            </a:r>
          </a:p>
        </p:txBody>
      </p:sp>
      <p:sp>
        <p:nvSpPr>
          <p:cNvPr id="14" name="テキスト ボックス 9"/>
          <p:cNvSpPr txBox="1"/>
          <p:nvPr/>
        </p:nvSpPr>
        <p:spPr>
          <a:xfrm>
            <a:off x="408982" y="1028557"/>
            <a:ext cx="8280661" cy="97872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従来のマンションと同様のプライベート空間を確保しつつ、ラウンジなどの充実した共有部を確保することで、多くの住民との交流を付加価値化</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・集客から運営まで一貫して「ソーシャルアパートメント」として運用し適度な距離感の隣人関係を構築</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2"/>
          <a:stretch>
            <a:fillRect/>
          </a:stretch>
        </p:blipFill>
        <p:spPr>
          <a:xfrm>
            <a:off x="1092928" y="2058268"/>
            <a:ext cx="6912768" cy="4754664"/>
          </a:xfrm>
          <a:prstGeom prst="rect">
            <a:avLst/>
          </a:prstGeom>
        </p:spPr>
      </p:pic>
      <p:sp>
        <p:nvSpPr>
          <p:cNvPr id="16" name="テキスト ボックス 9"/>
          <p:cNvSpPr txBox="1"/>
          <p:nvPr/>
        </p:nvSpPr>
        <p:spPr>
          <a:xfrm>
            <a:off x="5508104" y="6420932"/>
            <a:ext cx="3400908"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出展：株式会社グローバルエージェンツ</a:t>
            </a:r>
            <a:r>
              <a:rPr lang="ja-JP" altLang="en-US" sz="1200" dirty="0">
                <a:latin typeface="Meiryo UI" panose="020B0604030504040204" pitchFamily="50" charset="-128"/>
                <a:ea typeface="Meiryo UI" panose="020B0604030504040204" pitchFamily="50" charset="-128"/>
              </a:rPr>
              <a:t>ホームページ</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2533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新しい住まい方を提供する住宅③</a:t>
            </a:r>
          </a:p>
        </p:txBody>
      </p:sp>
      <p:sp>
        <p:nvSpPr>
          <p:cNvPr id="6"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33</a:t>
            </a:fld>
            <a:endParaRPr kumimoji="1" lang="en-US" altLang="ja-JP" sz="1200" dirty="0">
              <a:solidFill>
                <a:schemeClr val="tx1"/>
              </a:solidFill>
              <a:latin typeface="HGSｺﾞｼｯｸM" pitchFamily="50" charset="-128"/>
              <a:ea typeface="HGSｺﾞｼｯｸM" pitchFamily="50" charset="-128"/>
            </a:endParaRPr>
          </a:p>
        </p:txBody>
      </p:sp>
      <p:sp>
        <p:nvSpPr>
          <p:cNvPr id="13" name="正方形/長方形 12"/>
          <p:cNvSpPr/>
          <p:nvPr/>
        </p:nvSpPr>
        <p:spPr>
          <a:xfrm>
            <a:off x="280064" y="689543"/>
            <a:ext cx="862894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Meiryo UI" panose="020B0604030504040204" pitchFamily="50" charset="-128"/>
                <a:ea typeface="Meiryo UI" panose="020B0604030504040204" pitchFamily="50" charset="-128"/>
              </a:rPr>
              <a:t>■シングルマザー専用のシェアハウスによるシェアリングエコノミー形成（株式会社ポラリス）</a:t>
            </a:r>
          </a:p>
        </p:txBody>
      </p:sp>
      <p:sp>
        <p:nvSpPr>
          <p:cNvPr id="14" name="テキスト ボックス 9"/>
          <p:cNvSpPr txBox="1"/>
          <p:nvPr/>
        </p:nvSpPr>
        <p:spPr>
          <a:xfrm>
            <a:off x="408982" y="1028557"/>
            <a:ext cx="8280661" cy="97872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３階建ての新社屋に職場・保育園・シェアハウスを併設することでシングルマザーの自立を支援</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・３階部分がシングルマザー用のシェアハウスとなり、株式会社ポラリス正社員となってディサービスセンターで自立介護支援の仕事につくことを前提に入居</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9"/>
          <p:cNvSpPr txBox="1"/>
          <p:nvPr/>
        </p:nvSpPr>
        <p:spPr>
          <a:xfrm>
            <a:off x="5508104" y="6420932"/>
            <a:ext cx="3400908"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出典：ママ幸プロジェクト</a:t>
            </a:r>
            <a:r>
              <a:rPr lang="ja-JP" altLang="en-US" sz="1200" dirty="0">
                <a:latin typeface="Meiryo UI" panose="020B0604030504040204" pitchFamily="50" charset="-128"/>
                <a:ea typeface="Meiryo UI" panose="020B0604030504040204" pitchFamily="50" charset="-128"/>
              </a:rPr>
              <a:t>ホームページ</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2"/>
          <a:stretch>
            <a:fillRect/>
          </a:stretch>
        </p:blipFill>
        <p:spPr>
          <a:xfrm>
            <a:off x="107504" y="2204864"/>
            <a:ext cx="5476528" cy="3923796"/>
          </a:xfrm>
          <a:prstGeom prst="rect">
            <a:avLst/>
          </a:prstGeom>
        </p:spPr>
      </p:pic>
      <p:pic>
        <p:nvPicPr>
          <p:cNvPr id="4" name="図 3"/>
          <p:cNvPicPr>
            <a:picLocks noChangeAspect="1"/>
          </p:cNvPicPr>
          <p:nvPr/>
        </p:nvPicPr>
        <p:blipFill>
          <a:blip r:embed="rId3"/>
          <a:stretch>
            <a:fillRect/>
          </a:stretch>
        </p:blipFill>
        <p:spPr>
          <a:xfrm>
            <a:off x="5599445" y="2025972"/>
            <a:ext cx="2818371" cy="1925048"/>
          </a:xfrm>
          <a:prstGeom prst="rect">
            <a:avLst/>
          </a:prstGeom>
        </p:spPr>
      </p:pic>
      <p:pic>
        <p:nvPicPr>
          <p:cNvPr id="7" name="図 6"/>
          <p:cNvPicPr>
            <a:picLocks noChangeAspect="1"/>
          </p:cNvPicPr>
          <p:nvPr/>
        </p:nvPicPr>
        <p:blipFill>
          <a:blip r:embed="rId4"/>
          <a:stretch>
            <a:fillRect/>
          </a:stretch>
        </p:blipFill>
        <p:spPr>
          <a:xfrm>
            <a:off x="5534324" y="3988851"/>
            <a:ext cx="2884037" cy="2176453"/>
          </a:xfrm>
          <a:prstGeom prst="rect">
            <a:avLst/>
          </a:prstGeom>
        </p:spPr>
      </p:pic>
    </p:spTree>
    <p:extLst>
      <p:ext uri="{BB962C8B-B14F-4D97-AF65-F5344CB8AC3E}">
        <p14:creationId xmlns:p14="http://schemas.microsoft.com/office/powerpoint/2010/main" val="1438037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新しい住まい方を提供する住宅④</a:t>
            </a:r>
          </a:p>
        </p:txBody>
      </p:sp>
      <p:sp>
        <p:nvSpPr>
          <p:cNvPr id="6"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34</a:t>
            </a:fld>
            <a:endParaRPr kumimoji="1" lang="en-US" altLang="ja-JP" sz="1200" dirty="0">
              <a:solidFill>
                <a:schemeClr val="tx1"/>
              </a:solidFill>
              <a:latin typeface="HGSｺﾞｼｯｸM" pitchFamily="50" charset="-128"/>
              <a:ea typeface="HGSｺﾞｼｯｸM" pitchFamily="50" charset="-128"/>
            </a:endParaRPr>
          </a:p>
        </p:txBody>
      </p:sp>
      <p:sp>
        <p:nvSpPr>
          <p:cNvPr id="13" name="正方形/長方形 12"/>
          <p:cNvSpPr/>
          <p:nvPr/>
        </p:nvSpPr>
        <p:spPr>
          <a:xfrm>
            <a:off x="280064" y="689543"/>
            <a:ext cx="862894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Meiryo UI" panose="020B0604030504040204" pitchFamily="50" charset="-128"/>
                <a:ea typeface="Meiryo UI" panose="020B0604030504040204" pitchFamily="50" charset="-128"/>
              </a:rPr>
              <a:t>■介護事業者の運営する高齢者向けシェアハウス（有限会社ヘルパーハウス茨木）</a:t>
            </a:r>
          </a:p>
        </p:txBody>
      </p:sp>
      <p:sp>
        <p:nvSpPr>
          <p:cNvPr id="14" name="テキスト ボックス 9"/>
          <p:cNvSpPr txBox="1"/>
          <p:nvPr/>
        </p:nvSpPr>
        <p:spPr>
          <a:xfrm>
            <a:off x="408982" y="1028557"/>
            <a:ext cx="8280661" cy="945580"/>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介護サービス事業者が高齢者向けのシェアハウスを開設</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・コンシェルジュによる生活全般のサポートやイベントのコーディネート、家族との繋がりを保つ</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IT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サポートなどを行うとともに、ディサービス施設からの食事提供やヘルパーによる生活支援も提供</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9"/>
          <p:cNvSpPr txBox="1"/>
          <p:nvPr/>
        </p:nvSpPr>
        <p:spPr>
          <a:xfrm>
            <a:off x="5743092" y="6488926"/>
            <a:ext cx="3400908"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出典：ヘルパーハウス茨木</a:t>
            </a:r>
            <a:r>
              <a:rPr lang="ja-JP" altLang="en-US" sz="1200" dirty="0">
                <a:latin typeface="Meiryo UI" panose="020B0604030504040204" pitchFamily="50" charset="-128"/>
                <a:ea typeface="Meiryo UI" panose="020B0604030504040204" pitchFamily="50" charset="-128"/>
              </a:rPr>
              <a:t>ホームページ</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a:extLst>
              <a:ext uri="{FF2B5EF4-FFF2-40B4-BE49-F238E27FC236}">
                <a16:creationId xmlns:a16="http://schemas.microsoft.com/office/drawing/2014/main" id="{4EA1015B-63B5-439C-B941-7077422075D4}"/>
              </a:ext>
            </a:extLst>
          </p:cNvPr>
          <p:cNvPicPr>
            <a:picLocks noChangeAspect="1"/>
          </p:cNvPicPr>
          <p:nvPr/>
        </p:nvPicPr>
        <p:blipFill>
          <a:blip r:embed="rId2"/>
          <a:stretch>
            <a:fillRect/>
          </a:stretch>
        </p:blipFill>
        <p:spPr>
          <a:xfrm>
            <a:off x="467545" y="1988840"/>
            <a:ext cx="3960440" cy="2227747"/>
          </a:xfrm>
          <a:prstGeom prst="rect">
            <a:avLst/>
          </a:prstGeom>
        </p:spPr>
      </p:pic>
      <p:pic>
        <p:nvPicPr>
          <p:cNvPr id="8" name="図 7">
            <a:extLst>
              <a:ext uri="{FF2B5EF4-FFF2-40B4-BE49-F238E27FC236}">
                <a16:creationId xmlns:a16="http://schemas.microsoft.com/office/drawing/2014/main" id="{0EC7D607-4BED-4FC4-B16C-690FC6A22BFC}"/>
              </a:ext>
            </a:extLst>
          </p:cNvPr>
          <p:cNvPicPr>
            <a:picLocks noChangeAspect="1"/>
          </p:cNvPicPr>
          <p:nvPr/>
        </p:nvPicPr>
        <p:blipFill>
          <a:blip r:embed="rId3"/>
          <a:stretch>
            <a:fillRect/>
          </a:stretch>
        </p:blipFill>
        <p:spPr>
          <a:xfrm>
            <a:off x="4572000" y="1988840"/>
            <a:ext cx="3960439" cy="2227747"/>
          </a:xfrm>
          <a:prstGeom prst="rect">
            <a:avLst/>
          </a:prstGeom>
        </p:spPr>
      </p:pic>
      <p:pic>
        <p:nvPicPr>
          <p:cNvPr id="9" name="図 8">
            <a:extLst>
              <a:ext uri="{FF2B5EF4-FFF2-40B4-BE49-F238E27FC236}">
                <a16:creationId xmlns:a16="http://schemas.microsoft.com/office/drawing/2014/main" id="{2FCE9221-5F06-4836-8A00-DAC5B3FE38CF}"/>
              </a:ext>
            </a:extLst>
          </p:cNvPr>
          <p:cNvPicPr>
            <a:picLocks noChangeAspect="1"/>
          </p:cNvPicPr>
          <p:nvPr/>
        </p:nvPicPr>
        <p:blipFill>
          <a:blip r:embed="rId4"/>
          <a:stretch>
            <a:fillRect/>
          </a:stretch>
        </p:blipFill>
        <p:spPr>
          <a:xfrm>
            <a:off x="467545" y="4251190"/>
            <a:ext cx="3960439" cy="2227747"/>
          </a:xfrm>
          <a:prstGeom prst="rect">
            <a:avLst/>
          </a:prstGeom>
        </p:spPr>
      </p:pic>
      <p:pic>
        <p:nvPicPr>
          <p:cNvPr id="10" name="図 9">
            <a:extLst>
              <a:ext uri="{FF2B5EF4-FFF2-40B4-BE49-F238E27FC236}">
                <a16:creationId xmlns:a16="http://schemas.microsoft.com/office/drawing/2014/main" id="{51078D88-8EC7-4257-BED6-AEC168A3E8A4}"/>
              </a:ext>
            </a:extLst>
          </p:cNvPr>
          <p:cNvPicPr>
            <a:picLocks noChangeAspect="1"/>
          </p:cNvPicPr>
          <p:nvPr/>
        </p:nvPicPr>
        <p:blipFill>
          <a:blip r:embed="rId5"/>
          <a:stretch>
            <a:fillRect/>
          </a:stretch>
        </p:blipFill>
        <p:spPr>
          <a:xfrm>
            <a:off x="4572000" y="4251190"/>
            <a:ext cx="3960439" cy="2227747"/>
          </a:xfrm>
          <a:prstGeom prst="rect">
            <a:avLst/>
          </a:prstGeom>
        </p:spPr>
      </p:pic>
    </p:spTree>
    <p:extLst>
      <p:ext uri="{BB962C8B-B14F-4D97-AF65-F5344CB8AC3E}">
        <p14:creationId xmlns:p14="http://schemas.microsoft.com/office/powerpoint/2010/main" val="1022205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リノベーション等によるストック活用と住宅の供給①</a:t>
            </a:r>
          </a:p>
        </p:txBody>
      </p:sp>
      <p:sp>
        <p:nvSpPr>
          <p:cNvPr id="6"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35</a:t>
            </a:fld>
            <a:endParaRPr kumimoji="1" lang="en-US" altLang="ja-JP" sz="1200" dirty="0">
              <a:solidFill>
                <a:schemeClr val="tx1"/>
              </a:solidFill>
              <a:latin typeface="HGSｺﾞｼｯｸM" pitchFamily="50" charset="-128"/>
              <a:ea typeface="HGSｺﾞｼｯｸM" pitchFamily="50" charset="-128"/>
            </a:endParaRPr>
          </a:p>
        </p:txBody>
      </p:sp>
      <p:sp>
        <p:nvSpPr>
          <p:cNvPr id="13" name="正方形/長方形 12"/>
          <p:cNvSpPr/>
          <p:nvPr/>
        </p:nvSpPr>
        <p:spPr>
          <a:xfrm>
            <a:off x="395536" y="1302507"/>
            <a:ext cx="862894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Meiryo UI" panose="020B0604030504040204" pitchFamily="50" charset="-128"/>
                <a:ea typeface="Meiryo UI" panose="020B0604030504040204" pitchFamily="50" charset="-128"/>
              </a:rPr>
              <a:t>■社宅を１棟丸ごとリノベーションし安価な住宅を提供（ダイワハウス工業株式会社）</a:t>
            </a:r>
          </a:p>
        </p:txBody>
      </p:sp>
      <p:sp>
        <p:nvSpPr>
          <p:cNvPr id="14" name="テキスト ボックス 9"/>
          <p:cNvSpPr txBox="1"/>
          <p:nvPr/>
        </p:nvSpPr>
        <p:spPr>
          <a:xfrm>
            <a:off x="537901" y="1571748"/>
            <a:ext cx="8280661" cy="1536511"/>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・駅近くの利便性の高い立地にある社宅を１棟丸ごとリノベーションし、新たな分譲住宅として供給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・新築住宅の建設コストが大きくなり、一般的な消費者では手が届きにくい価格帯になりつつある地区で、手が届く価格で分譲住宅を供給する一つの手法として実施</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・リノベーション物件は修繕積立金の確保が課題のひとつとしてあげられるが、事業者側で事前に一定積み立てておくことで急激な積立金の増額を回避</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9"/>
          <p:cNvSpPr txBox="1"/>
          <p:nvPr/>
        </p:nvSpPr>
        <p:spPr>
          <a:xfrm>
            <a:off x="5743092" y="6488926"/>
            <a:ext cx="3400908"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出典：リブネスモア茨木</a:t>
            </a:r>
            <a:r>
              <a:rPr lang="ja-JP" altLang="en-US" sz="1200" dirty="0">
                <a:latin typeface="Meiryo UI" panose="020B0604030504040204" pitchFamily="50" charset="-128"/>
                <a:ea typeface="Meiryo UI" panose="020B0604030504040204" pitchFamily="50" charset="-128"/>
              </a:rPr>
              <a:t>ホームページ</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9">
            <a:extLst>
              <a:ext uri="{FF2B5EF4-FFF2-40B4-BE49-F238E27FC236}">
                <a16:creationId xmlns:a16="http://schemas.microsoft.com/office/drawing/2014/main" id="{5B8CD81A-8D5D-4399-A9F7-13E47C914C30}"/>
              </a:ext>
            </a:extLst>
          </p:cNvPr>
          <p:cNvSpPr txBox="1"/>
          <p:nvPr/>
        </p:nvSpPr>
        <p:spPr>
          <a:xfrm>
            <a:off x="267335" y="516242"/>
            <a:ext cx="8586000" cy="646331"/>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リノベーションにより既存ストックを有効に活用するとともに、新築による住宅と差別化されたニーズに応える住宅を提供する動きが生まれている。</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図 11">
            <a:extLst>
              <a:ext uri="{FF2B5EF4-FFF2-40B4-BE49-F238E27FC236}">
                <a16:creationId xmlns:a16="http://schemas.microsoft.com/office/drawing/2014/main" id="{C38656DB-E01B-4DEA-A3A8-36A56340D296}"/>
              </a:ext>
            </a:extLst>
          </p:cNvPr>
          <p:cNvPicPr>
            <a:picLocks noChangeAspect="1"/>
          </p:cNvPicPr>
          <p:nvPr/>
        </p:nvPicPr>
        <p:blipFill>
          <a:blip r:embed="rId2"/>
          <a:stretch>
            <a:fillRect/>
          </a:stretch>
        </p:blipFill>
        <p:spPr>
          <a:xfrm>
            <a:off x="3990614" y="3437807"/>
            <a:ext cx="4827948" cy="2633427"/>
          </a:xfrm>
          <a:prstGeom prst="rect">
            <a:avLst/>
          </a:prstGeom>
        </p:spPr>
      </p:pic>
      <p:pic>
        <p:nvPicPr>
          <p:cNvPr id="15" name="図 14">
            <a:extLst>
              <a:ext uri="{FF2B5EF4-FFF2-40B4-BE49-F238E27FC236}">
                <a16:creationId xmlns:a16="http://schemas.microsoft.com/office/drawing/2014/main" id="{B7A23A0C-794B-4CA3-ABCC-DED393C0C8D9}"/>
              </a:ext>
            </a:extLst>
          </p:cNvPr>
          <p:cNvPicPr>
            <a:picLocks noChangeAspect="1"/>
          </p:cNvPicPr>
          <p:nvPr/>
        </p:nvPicPr>
        <p:blipFill>
          <a:blip r:embed="rId3"/>
          <a:stretch>
            <a:fillRect/>
          </a:stretch>
        </p:blipFill>
        <p:spPr>
          <a:xfrm>
            <a:off x="827584" y="3174693"/>
            <a:ext cx="3096344" cy="1688914"/>
          </a:xfrm>
          <a:prstGeom prst="rect">
            <a:avLst/>
          </a:prstGeom>
        </p:spPr>
      </p:pic>
      <p:pic>
        <p:nvPicPr>
          <p:cNvPr id="17" name="図 16">
            <a:extLst>
              <a:ext uri="{FF2B5EF4-FFF2-40B4-BE49-F238E27FC236}">
                <a16:creationId xmlns:a16="http://schemas.microsoft.com/office/drawing/2014/main" id="{4F19B92E-1935-4AFD-B7FD-F20AEE802963}"/>
              </a:ext>
            </a:extLst>
          </p:cNvPr>
          <p:cNvPicPr>
            <a:picLocks noChangeAspect="1"/>
          </p:cNvPicPr>
          <p:nvPr/>
        </p:nvPicPr>
        <p:blipFill>
          <a:blip r:embed="rId4"/>
          <a:stretch>
            <a:fillRect/>
          </a:stretch>
        </p:blipFill>
        <p:spPr>
          <a:xfrm>
            <a:off x="827585" y="4940909"/>
            <a:ext cx="3096344" cy="1688915"/>
          </a:xfrm>
          <a:prstGeom prst="rect">
            <a:avLst/>
          </a:prstGeom>
        </p:spPr>
      </p:pic>
    </p:spTree>
    <p:extLst>
      <p:ext uri="{BB962C8B-B14F-4D97-AF65-F5344CB8AC3E}">
        <p14:creationId xmlns:p14="http://schemas.microsoft.com/office/powerpoint/2010/main" val="3919501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リノベーション等によるストック活用と住宅の供給②</a:t>
            </a:r>
          </a:p>
        </p:txBody>
      </p:sp>
      <p:sp>
        <p:nvSpPr>
          <p:cNvPr id="6"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36</a:t>
            </a:fld>
            <a:endParaRPr kumimoji="1" lang="en-US" altLang="ja-JP" sz="1200" dirty="0">
              <a:solidFill>
                <a:schemeClr val="tx1"/>
              </a:solidFill>
              <a:latin typeface="HGSｺﾞｼｯｸM" pitchFamily="50" charset="-128"/>
              <a:ea typeface="HGSｺﾞｼｯｸM" pitchFamily="50" charset="-128"/>
            </a:endParaRPr>
          </a:p>
        </p:txBody>
      </p:sp>
      <p:sp>
        <p:nvSpPr>
          <p:cNvPr id="13" name="正方形/長方形 12"/>
          <p:cNvSpPr/>
          <p:nvPr/>
        </p:nvSpPr>
        <p:spPr>
          <a:xfrm>
            <a:off x="257526" y="669676"/>
            <a:ext cx="862894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Meiryo UI" panose="020B0604030504040204" pitchFamily="50" charset="-128"/>
                <a:ea typeface="Meiryo UI" panose="020B0604030504040204" pitchFamily="50" charset="-128"/>
              </a:rPr>
              <a:t>■グループホームをリノベーションしシェアハウスに</a:t>
            </a:r>
            <a:r>
              <a:rPr lang="ja-JP" altLang="en-US" b="1" dirty="0">
                <a:solidFill>
                  <a:schemeClr val="tx1"/>
                </a:solidFill>
                <a:latin typeface="Meiryo UI" panose="020B0604030504040204" pitchFamily="50" charset="-128"/>
                <a:ea typeface="Meiryo UI" panose="020B0604030504040204" pitchFamily="50" charset="-128"/>
              </a:rPr>
              <a:t>（ハウジングネット神戸株式会社）</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14" name="テキスト ボックス 9"/>
          <p:cNvSpPr txBox="1"/>
          <p:nvPr/>
        </p:nvSpPr>
        <p:spPr>
          <a:xfrm>
            <a:off x="467544" y="1033166"/>
            <a:ext cx="8280661" cy="1536511"/>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・元グループホームの５階建ての建物を多様なライフスタイルに応えることのできる住居となるようリノベーションしてシェアハウスに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・グループホーム時代の間取りを活かし、メガキッチンをはじめ各フロアに廊下代わりの共用部、屋上スペースを確保</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・男性、女性、外国人いずれも入居可</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9"/>
          <p:cNvSpPr txBox="1"/>
          <p:nvPr/>
        </p:nvSpPr>
        <p:spPr>
          <a:xfrm>
            <a:off x="5868144" y="6319245"/>
            <a:ext cx="3400908"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出典：ひつじ不動産関西</a:t>
            </a:r>
            <a:r>
              <a:rPr lang="ja-JP" altLang="en-US" sz="1200" dirty="0">
                <a:latin typeface="Meiryo UI" panose="020B0604030504040204" pitchFamily="50" charset="-128"/>
                <a:ea typeface="Meiryo UI" panose="020B0604030504040204" pitchFamily="50" charset="-128"/>
              </a:rPr>
              <a:t>ホームページ</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a:extLst>
              <a:ext uri="{FF2B5EF4-FFF2-40B4-BE49-F238E27FC236}">
                <a16:creationId xmlns:a16="http://schemas.microsoft.com/office/drawing/2014/main" id="{6C4DE162-4337-4497-9B45-01F55B678934}"/>
              </a:ext>
            </a:extLst>
          </p:cNvPr>
          <p:cNvPicPr>
            <a:picLocks noChangeAspect="1"/>
          </p:cNvPicPr>
          <p:nvPr/>
        </p:nvPicPr>
        <p:blipFill>
          <a:blip r:embed="rId2"/>
          <a:stretch>
            <a:fillRect/>
          </a:stretch>
        </p:blipFill>
        <p:spPr>
          <a:xfrm>
            <a:off x="471592" y="3186822"/>
            <a:ext cx="3858600" cy="2571395"/>
          </a:xfrm>
          <a:prstGeom prst="rect">
            <a:avLst/>
          </a:prstGeom>
        </p:spPr>
      </p:pic>
      <p:pic>
        <p:nvPicPr>
          <p:cNvPr id="4" name="図 3">
            <a:extLst>
              <a:ext uri="{FF2B5EF4-FFF2-40B4-BE49-F238E27FC236}">
                <a16:creationId xmlns:a16="http://schemas.microsoft.com/office/drawing/2014/main" id="{FE9F5867-4869-4688-BD5C-DCBC1E2BE594}"/>
              </a:ext>
            </a:extLst>
          </p:cNvPr>
          <p:cNvPicPr>
            <a:picLocks noChangeAspect="1"/>
          </p:cNvPicPr>
          <p:nvPr/>
        </p:nvPicPr>
        <p:blipFill>
          <a:blip r:embed="rId3"/>
          <a:stretch>
            <a:fillRect/>
          </a:stretch>
        </p:blipFill>
        <p:spPr>
          <a:xfrm>
            <a:off x="4493130" y="2930968"/>
            <a:ext cx="2141627" cy="1427193"/>
          </a:xfrm>
          <a:prstGeom prst="rect">
            <a:avLst/>
          </a:prstGeom>
        </p:spPr>
      </p:pic>
      <p:pic>
        <p:nvPicPr>
          <p:cNvPr id="5" name="図 4">
            <a:extLst>
              <a:ext uri="{FF2B5EF4-FFF2-40B4-BE49-F238E27FC236}">
                <a16:creationId xmlns:a16="http://schemas.microsoft.com/office/drawing/2014/main" id="{D4D34AC1-173F-4FB7-9C24-81C1CD98DCEF}"/>
              </a:ext>
            </a:extLst>
          </p:cNvPr>
          <p:cNvPicPr>
            <a:picLocks noChangeAspect="1"/>
          </p:cNvPicPr>
          <p:nvPr/>
        </p:nvPicPr>
        <p:blipFill>
          <a:blip r:embed="rId4"/>
          <a:stretch>
            <a:fillRect/>
          </a:stretch>
        </p:blipFill>
        <p:spPr>
          <a:xfrm>
            <a:off x="6719868" y="2930965"/>
            <a:ext cx="2141628" cy="1427195"/>
          </a:xfrm>
          <a:prstGeom prst="rect">
            <a:avLst/>
          </a:prstGeom>
        </p:spPr>
      </p:pic>
      <p:pic>
        <p:nvPicPr>
          <p:cNvPr id="7" name="図 6">
            <a:extLst>
              <a:ext uri="{FF2B5EF4-FFF2-40B4-BE49-F238E27FC236}">
                <a16:creationId xmlns:a16="http://schemas.microsoft.com/office/drawing/2014/main" id="{9B04A04C-5789-4DD0-A64E-FD3E89FA2D89}"/>
              </a:ext>
            </a:extLst>
          </p:cNvPr>
          <p:cNvPicPr>
            <a:picLocks noChangeAspect="1"/>
          </p:cNvPicPr>
          <p:nvPr/>
        </p:nvPicPr>
        <p:blipFill>
          <a:blip r:embed="rId5"/>
          <a:stretch>
            <a:fillRect/>
          </a:stretch>
        </p:blipFill>
        <p:spPr>
          <a:xfrm>
            <a:off x="4479565" y="4511071"/>
            <a:ext cx="2141626" cy="1427193"/>
          </a:xfrm>
          <a:prstGeom prst="rect">
            <a:avLst/>
          </a:prstGeom>
        </p:spPr>
      </p:pic>
      <p:pic>
        <p:nvPicPr>
          <p:cNvPr id="8" name="図 7">
            <a:extLst>
              <a:ext uri="{FF2B5EF4-FFF2-40B4-BE49-F238E27FC236}">
                <a16:creationId xmlns:a16="http://schemas.microsoft.com/office/drawing/2014/main" id="{704678A8-C413-482E-8578-BB6A27B252FF}"/>
              </a:ext>
            </a:extLst>
          </p:cNvPr>
          <p:cNvPicPr>
            <a:picLocks noChangeAspect="1"/>
          </p:cNvPicPr>
          <p:nvPr/>
        </p:nvPicPr>
        <p:blipFill>
          <a:blip r:embed="rId6"/>
          <a:stretch>
            <a:fillRect/>
          </a:stretch>
        </p:blipFill>
        <p:spPr>
          <a:xfrm>
            <a:off x="6719870" y="4509120"/>
            <a:ext cx="2141626" cy="1427193"/>
          </a:xfrm>
          <a:prstGeom prst="rect">
            <a:avLst/>
          </a:prstGeom>
        </p:spPr>
      </p:pic>
    </p:spTree>
    <p:extLst>
      <p:ext uri="{BB962C8B-B14F-4D97-AF65-F5344CB8AC3E}">
        <p14:creationId xmlns:p14="http://schemas.microsoft.com/office/powerpoint/2010/main" val="26010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住宅をめぐる新たな契約形態や情報発信①</a:t>
            </a:r>
          </a:p>
        </p:txBody>
      </p:sp>
      <p:sp>
        <p:nvSpPr>
          <p:cNvPr id="6"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37</a:t>
            </a:fld>
            <a:endParaRPr kumimoji="1" lang="en-US" altLang="ja-JP" sz="1200" dirty="0">
              <a:solidFill>
                <a:schemeClr val="tx1"/>
              </a:solidFill>
              <a:latin typeface="HGSｺﾞｼｯｸM" pitchFamily="50" charset="-128"/>
              <a:ea typeface="HGSｺﾞｼｯｸM" pitchFamily="50" charset="-128"/>
            </a:endParaRPr>
          </a:p>
        </p:txBody>
      </p:sp>
      <p:sp>
        <p:nvSpPr>
          <p:cNvPr id="13" name="正方形/長方形 12"/>
          <p:cNvSpPr/>
          <p:nvPr/>
        </p:nvSpPr>
        <p:spPr>
          <a:xfrm>
            <a:off x="395536" y="1302507"/>
            <a:ext cx="862894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Meiryo UI" panose="020B0604030504040204" pitchFamily="50" charset="-128"/>
                <a:ea typeface="Meiryo UI" panose="020B0604030504040204" pitchFamily="50" charset="-128"/>
              </a:rPr>
              <a:t>■スマートフォンで最短</a:t>
            </a:r>
            <a:r>
              <a:rPr kumimoji="1" lang="en-US" altLang="ja-JP" b="1" dirty="0">
                <a:solidFill>
                  <a:schemeClr val="tx1"/>
                </a:solidFill>
                <a:latin typeface="Meiryo UI" panose="020B0604030504040204" pitchFamily="50" charset="-128"/>
                <a:ea typeface="Meiryo UI" panose="020B0604030504040204" pitchFamily="50" charset="-128"/>
              </a:rPr>
              <a:t>30</a:t>
            </a:r>
            <a:r>
              <a:rPr kumimoji="1" lang="ja-JP" altLang="en-US" b="1" dirty="0">
                <a:solidFill>
                  <a:schemeClr val="tx1"/>
                </a:solidFill>
                <a:latin typeface="Meiryo UI" panose="020B0604030504040204" pitchFamily="50" charset="-128"/>
                <a:ea typeface="Meiryo UI" panose="020B0604030504040204" pitchFamily="50" charset="-128"/>
              </a:rPr>
              <a:t>分の水道光熱費・</a:t>
            </a:r>
            <a:r>
              <a:rPr kumimoji="1" lang="en-US" altLang="ja-JP" b="1" dirty="0">
                <a:solidFill>
                  <a:schemeClr val="tx1"/>
                </a:solidFill>
                <a:latin typeface="Meiryo UI" panose="020B0604030504040204" pitchFamily="50" charset="-128"/>
                <a:ea typeface="Meiryo UI" panose="020B0604030504040204" pitchFamily="50" charset="-128"/>
              </a:rPr>
              <a:t>Wi-Fi</a:t>
            </a:r>
            <a:r>
              <a:rPr kumimoji="1" lang="ja-JP" altLang="en-US" b="1" dirty="0">
                <a:solidFill>
                  <a:schemeClr val="tx1"/>
                </a:solidFill>
                <a:latin typeface="Meiryo UI" panose="020B0604030504040204" pitchFamily="50" charset="-128"/>
                <a:ea typeface="Meiryo UI" panose="020B0604030504040204" pitchFamily="50" charset="-128"/>
              </a:rPr>
              <a:t>費込みの賃貸契約（</a:t>
            </a:r>
            <a:r>
              <a:rPr kumimoji="1" lang="en-US" altLang="ja-JP" b="1" dirty="0">
                <a:solidFill>
                  <a:schemeClr val="tx1"/>
                </a:solidFill>
                <a:latin typeface="Meiryo UI" panose="020B0604030504040204" pitchFamily="50" charset="-128"/>
                <a:ea typeface="Meiryo UI" panose="020B0604030504040204" pitchFamily="50" charset="-128"/>
              </a:rPr>
              <a:t>OYO</a:t>
            </a:r>
            <a:r>
              <a:rPr kumimoji="1" lang="ja-JP" altLang="en-US" b="1" dirty="0">
                <a:solidFill>
                  <a:schemeClr val="tx1"/>
                </a:solidFill>
                <a:latin typeface="Meiryo UI" panose="020B0604030504040204" pitchFamily="50" charset="-128"/>
                <a:ea typeface="Meiryo UI" panose="020B0604030504040204" pitchFamily="50" charset="-128"/>
              </a:rPr>
              <a:t>　</a:t>
            </a:r>
            <a:r>
              <a:rPr kumimoji="1" lang="en-US" altLang="ja-JP" b="1" dirty="0">
                <a:solidFill>
                  <a:schemeClr val="tx1"/>
                </a:solidFill>
                <a:latin typeface="Meiryo UI" panose="020B0604030504040204" pitchFamily="50" charset="-128"/>
                <a:ea typeface="Meiryo UI" panose="020B0604030504040204" pitchFamily="50" charset="-128"/>
              </a:rPr>
              <a:t>LIFE</a:t>
            </a:r>
            <a:r>
              <a:rPr kumimoji="1" lang="ja-JP" altLang="en-US" b="1" dirty="0">
                <a:solidFill>
                  <a:schemeClr val="tx1"/>
                </a:solidFill>
                <a:latin typeface="Meiryo UI" panose="020B0604030504040204" pitchFamily="50" charset="-128"/>
                <a:ea typeface="Meiryo UI" panose="020B0604030504040204" pitchFamily="50" charset="-128"/>
              </a:rPr>
              <a:t>）</a:t>
            </a:r>
          </a:p>
        </p:txBody>
      </p:sp>
      <p:sp>
        <p:nvSpPr>
          <p:cNvPr id="14" name="テキスト ボックス 9"/>
          <p:cNvSpPr txBox="1"/>
          <p:nvPr/>
        </p:nvSpPr>
        <p:spPr>
          <a:xfrm>
            <a:off x="537901" y="1571748"/>
            <a:ext cx="8280661" cy="2160591"/>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・敷金・礼金・仲介手数料・水道光熱費・</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Wi-Fi</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費など全て含まれた一括賃料で賃貸物件を提供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・部屋の予約から支払い・契約まで全てスマートフォン・パソコンからオンラインで完結</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・多くの物件は家具付きで家電のレンタルサービスもあるため身の回りの必要なものだけで引っ越して新生活スタート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・従来の賃貸とホテルの中間領域を狙う。</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・物件オーナーと</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OYO LIFE</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が直接契約を結び自社管理することで各種料金の一本化や契約の簡素化を実現</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9"/>
          <p:cNvSpPr txBox="1"/>
          <p:nvPr/>
        </p:nvSpPr>
        <p:spPr>
          <a:xfrm>
            <a:off x="5738398" y="6396851"/>
            <a:ext cx="3400908"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OYO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LIFE</a:t>
            </a:r>
            <a:r>
              <a:rPr lang="ja-JP" altLang="en-US" sz="1200" dirty="0">
                <a:latin typeface="Meiryo UI" panose="020B0604030504040204" pitchFamily="50" charset="-128"/>
                <a:ea typeface="Meiryo UI" panose="020B0604030504040204" pitchFamily="50" charset="-128"/>
              </a:rPr>
              <a:t>ホームページ</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9">
            <a:extLst>
              <a:ext uri="{FF2B5EF4-FFF2-40B4-BE49-F238E27FC236}">
                <a16:creationId xmlns:a16="http://schemas.microsoft.com/office/drawing/2014/main" id="{5B8CD81A-8D5D-4399-A9F7-13E47C914C30}"/>
              </a:ext>
            </a:extLst>
          </p:cNvPr>
          <p:cNvSpPr txBox="1"/>
          <p:nvPr/>
        </p:nvSpPr>
        <p:spPr>
          <a:xfrm>
            <a:off x="267335" y="516242"/>
            <a:ext cx="8586000" cy="646331"/>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インターネットやスマートフォンの普及を背景に、賃貸住宅の貸し方・借り方・情報発信についても新たな形態が生まれている。</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2"/>
          <a:stretch>
            <a:fillRect/>
          </a:stretch>
        </p:blipFill>
        <p:spPr>
          <a:xfrm>
            <a:off x="827661" y="3719158"/>
            <a:ext cx="7465348" cy="2662512"/>
          </a:xfrm>
          <a:prstGeom prst="rect">
            <a:avLst/>
          </a:prstGeom>
        </p:spPr>
      </p:pic>
    </p:spTree>
    <p:extLst>
      <p:ext uri="{BB962C8B-B14F-4D97-AF65-F5344CB8AC3E}">
        <p14:creationId xmlns:p14="http://schemas.microsoft.com/office/powerpoint/2010/main" val="3102165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住宅をめぐる新たな契約形態や情報発信②</a:t>
            </a:r>
          </a:p>
        </p:txBody>
      </p:sp>
      <p:sp>
        <p:nvSpPr>
          <p:cNvPr id="6"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38</a:t>
            </a:fld>
            <a:endParaRPr kumimoji="1" lang="en-US" altLang="ja-JP" sz="1200" dirty="0">
              <a:solidFill>
                <a:schemeClr val="tx1"/>
              </a:solidFill>
              <a:latin typeface="HGSｺﾞｼｯｸM" pitchFamily="50" charset="-128"/>
              <a:ea typeface="HGSｺﾞｼｯｸM" pitchFamily="50" charset="-128"/>
            </a:endParaRPr>
          </a:p>
        </p:txBody>
      </p:sp>
      <p:sp>
        <p:nvSpPr>
          <p:cNvPr id="13" name="正方形/長方形 12"/>
          <p:cNvSpPr/>
          <p:nvPr/>
        </p:nvSpPr>
        <p:spPr>
          <a:xfrm>
            <a:off x="257526" y="669676"/>
            <a:ext cx="862894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Meiryo UI" panose="020B0604030504040204" pitchFamily="50" charset="-128"/>
                <a:ea typeface="Meiryo UI" panose="020B0604030504040204" pitchFamily="50" charset="-128"/>
              </a:rPr>
              <a:t>■入居希望者と大家さんを直接繋ぐマッチングサービス</a:t>
            </a:r>
            <a:r>
              <a:rPr lang="ja-JP" altLang="en-US" b="1" dirty="0">
                <a:solidFill>
                  <a:schemeClr val="tx1"/>
                </a:solidFill>
                <a:latin typeface="Meiryo UI" panose="020B0604030504040204" pitchFamily="50" charset="-128"/>
                <a:ea typeface="Meiryo UI" panose="020B0604030504040204" pitchFamily="50" charset="-128"/>
              </a:rPr>
              <a:t>（株式会社ウチコミ）</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14" name="テキスト ボックス 9"/>
          <p:cNvSpPr txBox="1"/>
          <p:nvPr/>
        </p:nvSpPr>
        <p:spPr>
          <a:xfrm>
            <a:off x="467544" y="1033166"/>
            <a:ext cx="8280661" cy="1569660"/>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・大家さんが直接物件情報を掲載することで入居者と大家さんを直接繋ぐ賃貸物件紹介サイト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・大家さんの情報掲載料は無料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・契約時にエージェントと呼ばれる不動産会社に大家さんから仲介手数料</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ヶ月を支払うことで入居者の仲介手数料は無料に</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・入居者から大家さんへ直接質問や要望を伝えることか可能</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9"/>
          <p:cNvSpPr txBox="1"/>
          <p:nvPr/>
        </p:nvSpPr>
        <p:spPr>
          <a:xfrm>
            <a:off x="5868144" y="6319245"/>
            <a:ext cx="3400908"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出典：株式会社ウチコミ</a:t>
            </a:r>
            <a:r>
              <a:rPr lang="ja-JP" altLang="en-US" sz="1200" dirty="0">
                <a:latin typeface="Meiryo UI" panose="020B0604030504040204" pitchFamily="50" charset="-128"/>
                <a:ea typeface="Meiryo UI" panose="020B0604030504040204" pitchFamily="50" charset="-128"/>
              </a:rPr>
              <a:t>ホームページ</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図 8"/>
          <p:cNvPicPr>
            <a:picLocks noChangeAspect="1"/>
          </p:cNvPicPr>
          <p:nvPr/>
        </p:nvPicPr>
        <p:blipFill>
          <a:blip r:embed="rId2"/>
          <a:stretch>
            <a:fillRect/>
          </a:stretch>
        </p:blipFill>
        <p:spPr>
          <a:xfrm>
            <a:off x="611560" y="2670938"/>
            <a:ext cx="7272808" cy="3648307"/>
          </a:xfrm>
          <a:prstGeom prst="rect">
            <a:avLst/>
          </a:prstGeom>
        </p:spPr>
      </p:pic>
    </p:spTree>
    <p:extLst>
      <p:ext uri="{BB962C8B-B14F-4D97-AF65-F5344CB8AC3E}">
        <p14:creationId xmlns:p14="http://schemas.microsoft.com/office/powerpoint/2010/main" val="2768101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他分野との連携や新しい技術導入による住宅サービスの拡大①</a:t>
            </a:r>
          </a:p>
        </p:txBody>
      </p:sp>
      <p:sp>
        <p:nvSpPr>
          <p:cNvPr id="6"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39</a:t>
            </a:fld>
            <a:endParaRPr kumimoji="1" lang="en-US" altLang="ja-JP" sz="1200" dirty="0">
              <a:solidFill>
                <a:schemeClr val="tx1"/>
              </a:solidFill>
              <a:latin typeface="HGSｺﾞｼｯｸM" pitchFamily="50" charset="-128"/>
              <a:ea typeface="HGSｺﾞｼｯｸM" pitchFamily="50" charset="-128"/>
            </a:endParaRPr>
          </a:p>
        </p:txBody>
      </p:sp>
      <p:sp>
        <p:nvSpPr>
          <p:cNvPr id="13" name="正方形/長方形 12"/>
          <p:cNvSpPr/>
          <p:nvPr/>
        </p:nvSpPr>
        <p:spPr>
          <a:xfrm>
            <a:off x="112198" y="1277442"/>
            <a:ext cx="9031802"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Meiryo UI" panose="020B0604030504040204" pitchFamily="50" charset="-128"/>
                <a:ea typeface="Meiryo UI" panose="020B0604030504040204" pitchFamily="50" charset="-128"/>
              </a:rPr>
              <a:t>■</a:t>
            </a:r>
            <a:r>
              <a:rPr lang="en-US" altLang="ja-JP" b="1" dirty="0" err="1">
                <a:solidFill>
                  <a:schemeClr val="tx1"/>
                </a:solidFill>
                <a:latin typeface="Meiryo UI" panose="020B0604030504040204" pitchFamily="50" charset="-128"/>
                <a:ea typeface="Meiryo UI" panose="020B0604030504040204" pitchFamily="50" charset="-128"/>
              </a:rPr>
              <a:t>IoT</a:t>
            </a:r>
            <a:r>
              <a:rPr lang="en-US" altLang="ja-JP" b="1" dirty="0">
                <a:solidFill>
                  <a:schemeClr val="tx1"/>
                </a:solidFill>
                <a:latin typeface="Meiryo UI" panose="020B0604030504040204" pitchFamily="50" charset="-128"/>
                <a:ea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rPr>
              <a:t>サテライト拠点による「生涯活躍」推進事業（郊外型住宅団地ライフスタイル研究会</a:t>
            </a:r>
            <a:r>
              <a:rPr kumimoji="1" lang="ja-JP" altLang="en-US" b="1" dirty="0">
                <a:solidFill>
                  <a:schemeClr val="tx1"/>
                </a:solidFill>
                <a:latin typeface="Meiryo UI" panose="020B0604030504040204" pitchFamily="50" charset="-128"/>
                <a:ea typeface="Meiryo UI" panose="020B0604030504040204" pitchFamily="50" charset="-128"/>
              </a:rPr>
              <a:t>）</a:t>
            </a:r>
          </a:p>
        </p:txBody>
      </p:sp>
      <p:sp>
        <p:nvSpPr>
          <p:cNvPr id="14" name="テキスト ボックス 9"/>
          <p:cNvSpPr txBox="1"/>
          <p:nvPr/>
        </p:nvSpPr>
        <p:spPr>
          <a:xfrm>
            <a:off x="487768" y="1696294"/>
            <a:ext cx="8280661" cy="1274195"/>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を用いたビックデータに基づく</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分析を行い、医師による遠隔診療やサテライトでの保健指導に活用する</a:t>
            </a:r>
            <a:r>
              <a:rPr lang="en-US" altLang="ja-JP" sz="16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サービスの実現を目指す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・各種データ測定機器による自宅・サテライトでのデータ収集と保健指導、自宅端末でのコメント通知、健康レシピの提供などを行う実証実験を実施</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9"/>
          <p:cNvSpPr txBox="1"/>
          <p:nvPr/>
        </p:nvSpPr>
        <p:spPr>
          <a:xfrm>
            <a:off x="6012160" y="6396851"/>
            <a:ext cx="3400908"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出典：ダイワハウス工業株式会社提供資料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9">
            <a:extLst>
              <a:ext uri="{FF2B5EF4-FFF2-40B4-BE49-F238E27FC236}">
                <a16:creationId xmlns:a16="http://schemas.microsoft.com/office/drawing/2014/main" id="{5B8CD81A-8D5D-4399-A9F7-13E47C914C30}"/>
              </a:ext>
            </a:extLst>
          </p:cNvPr>
          <p:cNvSpPr txBox="1"/>
          <p:nvPr/>
        </p:nvSpPr>
        <p:spPr>
          <a:xfrm>
            <a:off x="267335" y="516242"/>
            <a:ext cx="8586000" cy="646331"/>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健康をキーワードとして</a:t>
            </a:r>
            <a:r>
              <a:rPr lang="en-US" altLang="ja-JP" sz="18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などの新たな技術を活用した住宅地でのサービス展開の取り組みや、利便性を高めた賃貸住宅が現れています。</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370" y="2970489"/>
            <a:ext cx="5256584" cy="3759883"/>
          </a:xfrm>
          <a:prstGeom prst="rect">
            <a:avLst/>
          </a:prstGeom>
        </p:spPr>
      </p:pic>
    </p:spTree>
    <p:extLst>
      <p:ext uri="{BB962C8B-B14F-4D97-AF65-F5344CB8AC3E}">
        <p14:creationId xmlns:p14="http://schemas.microsoft.com/office/powerpoint/2010/main" val="3249951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2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質の確保と維持管理</a:t>
            </a:r>
          </a:p>
        </p:txBody>
      </p:sp>
      <p:sp>
        <p:nvSpPr>
          <p:cNvPr id="3"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a:t>
            </a:fld>
            <a:endParaRPr kumimoji="1" lang="en-US" altLang="ja-JP" sz="1200" dirty="0">
              <a:solidFill>
                <a:schemeClr val="tx1"/>
              </a:solidFill>
              <a:latin typeface="HGSｺﾞｼｯｸM" pitchFamily="50" charset="-128"/>
              <a:ea typeface="HGSｺﾞｼｯｸM" pitchFamily="50" charset="-128"/>
            </a:endParaRPr>
          </a:p>
        </p:txBody>
      </p:sp>
    </p:spTree>
    <p:extLst>
      <p:ext uri="{BB962C8B-B14F-4D97-AF65-F5344CB8AC3E}">
        <p14:creationId xmlns:p14="http://schemas.microsoft.com/office/powerpoint/2010/main" val="2002601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他分野との連携や新しい技術導入による住宅サービスの拡大②</a:t>
            </a:r>
          </a:p>
        </p:txBody>
      </p:sp>
      <p:sp>
        <p:nvSpPr>
          <p:cNvPr id="6"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40</a:t>
            </a:fld>
            <a:endParaRPr kumimoji="1" lang="en-US" altLang="ja-JP" sz="1200" dirty="0">
              <a:solidFill>
                <a:schemeClr val="tx1"/>
              </a:solidFill>
              <a:latin typeface="HGSｺﾞｼｯｸM" pitchFamily="50" charset="-128"/>
              <a:ea typeface="HGSｺﾞｼｯｸM" pitchFamily="50" charset="-128"/>
            </a:endParaRPr>
          </a:p>
        </p:txBody>
      </p:sp>
      <p:sp>
        <p:nvSpPr>
          <p:cNvPr id="13" name="正方形/長方形 12"/>
          <p:cNvSpPr/>
          <p:nvPr/>
        </p:nvSpPr>
        <p:spPr>
          <a:xfrm>
            <a:off x="257526" y="669676"/>
            <a:ext cx="862894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Meiryo UI" panose="020B0604030504040204" pitchFamily="50" charset="-128"/>
                <a:ea typeface="Meiryo UI" panose="020B0604030504040204" pitchFamily="50" charset="-128"/>
              </a:rPr>
              <a:t>■</a:t>
            </a:r>
            <a:r>
              <a:rPr kumimoji="1" lang="en-US" altLang="ja-JP" b="1" dirty="0" err="1">
                <a:solidFill>
                  <a:schemeClr val="tx1"/>
                </a:solidFill>
                <a:latin typeface="Meiryo UI" panose="020B0604030504040204" pitchFamily="50" charset="-128"/>
                <a:ea typeface="Meiryo UI" panose="020B0604030504040204" pitchFamily="50" charset="-128"/>
              </a:rPr>
              <a:t>IoT</a:t>
            </a:r>
            <a:r>
              <a:rPr kumimoji="1" lang="ja-JP" altLang="en-US" b="1" dirty="0">
                <a:solidFill>
                  <a:schemeClr val="tx1"/>
                </a:solidFill>
                <a:latin typeface="Meiryo UI" panose="020B0604030504040204" pitchFamily="50" charset="-128"/>
                <a:ea typeface="Meiryo UI" panose="020B0604030504040204" pitchFamily="50" charset="-128"/>
              </a:rPr>
              <a:t>の活用により入居者の利便性・快適性を実現</a:t>
            </a:r>
            <a:r>
              <a:rPr lang="ja-JP" altLang="en-US" b="1" dirty="0">
                <a:solidFill>
                  <a:schemeClr val="tx1"/>
                </a:solidFill>
                <a:latin typeface="Meiryo UI" panose="020B0604030504040204" pitchFamily="50" charset="-128"/>
                <a:ea typeface="Meiryo UI" panose="020B0604030504040204" pitchFamily="50" charset="-128"/>
              </a:rPr>
              <a:t>（パナソニックホームズ株式会社）</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14" name="テキスト ボックス 9"/>
          <p:cNvSpPr txBox="1"/>
          <p:nvPr/>
        </p:nvSpPr>
        <p:spPr>
          <a:xfrm>
            <a:off x="467544" y="1033166"/>
            <a:ext cx="8280661" cy="1569660"/>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の活用による３つのスマート技術（（</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）スマート設備 コントロール（</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）スマート宅配システム（</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）スマートキーシステム）を採用</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・スマートフォンのアプリを通して、外出先からエアコンや給湯機などの操作が可能</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・不在時の宅配物受け取りはもちろん発送もでき、暮らしの利便性を高める宅配ロッカー</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・スマートフォンとの連動で、オートロックや玄関ドアの解錠がスムーズに</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9"/>
          <p:cNvSpPr txBox="1"/>
          <p:nvPr/>
        </p:nvSpPr>
        <p:spPr>
          <a:xfrm>
            <a:off x="5868144" y="6319245"/>
            <a:ext cx="3400908"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Panasonic</a:t>
            </a:r>
            <a:r>
              <a:rPr lang="ja-JP" altLang="en-US" sz="1200" dirty="0">
                <a:latin typeface="Meiryo UI" panose="020B0604030504040204" pitchFamily="50" charset="-128"/>
                <a:ea typeface="Meiryo UI" panose="020B0604030504040204" pitchFamily="50" charset="-128"/>
              </a:rPr>
              <a:t>ホームページ</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2"/>
          <a:stretch>
            <a:fillRect/>
          </a:stretch>
        </p:blipFill>
        <p:spPr>
          <a:xfrm>
            <a:off x="4412935" y="3149445"/>
            <a:ext cx="4572000" cy="2875788"/>
          </a:xfrm>
          <a:prstGeom prst="rect">
            <a:avLst/>
          </a:prstGeom>
        </p:spPr>
      </p:pic>
      <p:pic>
        <p:nvPicPr>
          <p:cNvPr id="3" name="図 2"/>
          <p:cNvPicPr>
            <a:picLocks noChangeAspect="1"/>
          </p:cNvPicPr>
          <p:nvPr/>
        </p:nvPicPr>
        <p:blipFill rotWithShape="1">
          <a:blip r:embed="rId3"/>
          <a:srcRect l="1355" t="882" r="1097" b="8826"/>
          <a:stretch/>
        </p:blipFill>
        <p:spPr>
          <a:xfrm>
            <a:off x="257526" y="3213910"/>
            <a:ext cx="4176464" cy="2958329"/>
          </a:xfrm>
          <a:prstGeom prst="rect">
            <a:avLst/>
          </a:prstGeom>
        </p:spPr>
      </p:pic>
    </p:spTree>
    <p:extLst>
      <p:ext uri="{BB962C8B-B14F-4D97-AF65-F5344CB8AC3E}">
        <p14:creationId xmlns:p14="http://schemas.microsoft.com/office/powerpoint/2010/main" val="1692553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多様（柔軟）な活用のあり方に関する分析と課題</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41</a:t>
            </a:fld>
            <a:endParaRPr kumimoji="1" lang="ja-JP" altLang="en-US" sz="1600" dirty="0">
              <a:solidFill>
                <a:schemeClr val="tx1"/>
              </a:solidFill>
            </a:endParaRPr>
          </a:p>
        </p:txBody>
      </p:sp>
      <p:sp>
        <p:nvSpPr>
          <p:cNvPr id="2" name="角丸四角形 1"/>
          <p:cNvSpPr/>
          <p:nvPr/>
        </p:nvSpPr>
        <p:spPr>
          <a:xfrm>
            <a:off x="215516" y="548680"/>
            <a:ext cx="8712968" cy="5969103"/>
          </a:xfrm>
          <a:prstGeom prst="roundRect">
            <a:avLst>
              <a:gd name="adj" fmla="val 6413"/>
            </a:avLst>
          </a:prstGeom>
          <a:solidFill>
            <a:schemeClr val="accent1">
              <a:lumMod val="20000"/>
              <a:lumOff val="80000"/>
            </a:schemeClr>
          </a:solidFill>
          <a:ln w="12700">
            <a:noFill/>
          </a:ln>
        </p:spPr>
        <p:style>
          <a:lnRef idx="2">
            <a:schemeClr val="dk1"/>
          </a:lnRef>
          <a:fillRef idx="1">
            <a:schemeClr val="lt1"/>
          </a:fillRef>
          <a:effectRef idx="0">
            <a:schemeClr val="dk1"/>
          </a:effectRef>
          <a:fontRef idx="minor">
            <a:schemeClr val="dk1"/>
          </a:fontRef>
        </p:style>
        <p:txBody>
          <a:bodyPr vert="horz" rtlCol="0" anchor="t" anchorCtr="0"/>
          <a:lstStyle/>
          <a:p>
            <a:pPr marL="285750" lvl="0" indent="-285750">
              <a:lnSpc>
                <a:spcPct val="120000"/>
              </a:lnSpc>
              <a:spcBef>
                <a:spcPts val="600"/>
              </a:spcBef>
              <a:buFont typeface="Meiryo UI" panose="020B0604030504040204" pitchFamily="50" charset="-128"/>
              <a:buChar char="○"/>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近年、多様なニーズの出現を受け、住宅ストックを単</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売却</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賃貸</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するのではなく、サブスクリプション（定額制）の住宅</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や付加価値をもったシェアハウスなど幅広い活用がみられるようになっています。</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nSpc>
                <a:spcPct val="120000"/>
              </a:lnSpc>
              <a:spcBef>
                <a:spcPts val="600"/>
              </a:spcBef>
              <a:buFont typeface="Meiryo UI" panose="020B0604030504040204" pitchFamily="50" charset="-128"/>
              <a:buChar char="○"/>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、建設コストの高騰によって、リノベーションによって手の届く価格帯での住宅供給を図る動きや、元の建物用途の空間特性（共用部の大空間など）をそのままいかして</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、ユニーク</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な住宅が供給</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される動きがあります。</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nSpc>
                <a:spcPct val="120000"/>
              </a:lnSpc>
              <a:spcBef>
                <a:spcPts val="600"/>
              </a:spcBef>
              <a:buFont typeface="Meiryo UI" panose="020B0604030504040204" pitchFamily="50" charset="-128"/>
              <a:buChar char="○"/>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さらに、</a:t>
            </a:r>
            <a:r>
              <a:rPr lang="en-US" altLang="ja-JP" sz="20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やスマートフォンの普及を背景に新た</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な技術を活用した住宅地でのサービス展開や、入居者と家主を直接つなぐといった</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、利用者がより手軽で簡単に不動産情報にアクセスできる環境が整いつつあります。</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nSpc>
                <a:spcPct val="120000"/>
              </a:lnSpc>
              <a:spcBef>
                <a:spcPts val="600"/>
              </a:spcBef>
              <a:buFont typeface="Meiryo UI" panose="020B0604030504040204" pitchFamily="50" charset="-128"/>
              <a:buChar char="○"/>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しかしながら、こう</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した</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取組みは一部先進事例にとどまり、市場は依然として新築中心になっています。</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nSpc>
                <a:spcPct val="120000"/>
              </a:lnSpc>
              <a:spcBef>
                <a:spcPts val="600"/>
              </a:spcBef>
              <a:buFont typeface="Meiryo UI" panose="020B0604030504040204" pitchFamily="50" charset="-128"/>
              <a:buChar char="○"/>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この</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よう</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な住宅ストックの多様なあり方の課題</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としては</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、「所有者のストック活用に対する意識の</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問題</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」、「資金・コスト面</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課題」、「ストック活用のノウハウを持った人材・情報の不足」が考えられます。</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59849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戸建て住宅の維持管理等に関するアンケート調査の概要（ポスティング調査）</a:t>
            </a: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5</a:t>
            </a:fld>
            <a:endParaRPr kumimoji="1" lang="ja-JP" altLang="en-US" sz="1600" dirty="0">
              <a:solidFill>
                <a:schemeClr val="tx1"/>
              </a:solidFill>
            </a:endParaRPr>
          </a:p>
        </p:txBody>
      </p:sp>
      <p:sp>
        <p:nvSpPr>
          <p:cNvPr id="9" name="テキスト ボックス 8">
            <a:extLst>
              <a:ext uri="{FF2B5EF4-FFF2-40B4-BE49-F238E27FC236}">
                <a16:creationId xmlns:a16="http://schemas.microsoft.com/office/drawing/2014/main" id="{A50BC26E-5867-4E03-8D11-D387C6E5A211}"/>
              </a:ext>
            </a:extLst>
          </p:cNvPr>
          <p:cNvSpPr txBox="1"/>
          <p:nvPr/>
        </p:nvSpPr>
        <p:spPr>
          <a:xfrm>
            <a:off x="299381" y="5427094"/>
            <a:ext cx="1338828" cy="369332"/>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■調査項目</a:t>
            </a:r>
          </a:p>
        </p:txBody>
      </p:sp>
      <p:sp>
        <p:nvSpPr>
          <p:cNvPr id="10" name="正方形/長方形 9">
            <a:extLst>
              <a:ext uri="{FF2B5EF4-FFF2-40B4-BE49-F238E27FC236}">
                <a16:creationId xmlns:a16="http://schemas.microsoft.com/office/drawing/2014/main" id="{2F7A970A-F59E-4EF5-93A7-62D31EE3D6FA}"/>
              </a:ext>
            </a:extLst>
          </p:cNvPr>
          <p:cNvSpPr/>
          <p:nvPr/>
        </p:nvSpPr>
        <p:spPr>
          <a:xfrm>
            <a:off x="1383810" y="5457364"/>
            <a:ext cx="7760190" cy="1356012"/>
          </a:xfrm>
          <a:prstGeom prst="rect">
            <a:avLst/>
          </a:prstGeom>
          <a:ln cmpd="sng">
            <a:noFill/>
          </a:ln>
        </p:spPr>
        <p:txBody>
          <a:bodyPr wrap="square">
            <a:spAutoFit/>
          </a:bodyPr>
          <a:lstStyle/>
          <a:p>
            <a:pPr marL="542925" lvl="0" indent="-185738">
              <a:lnSpc>
                <a:spcPct val="120000"/>
              </a:lnSpc>
              <a:buFont typeface="Arial" panose="020B0604020202020204" pitchFamily="34" charset="0"/>
              <a:buChar cha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回答者の属性（居住地、年齢、世帯構成、世帯年収、住宅ローン残額　など）</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542925" lvl="0" indent="-185738">
              <a:lnSpc>
                <a:spcPct val="120000"/>
              </a:lnSpc>
              <a:buFont typeface="Arial" panose="020B0604020202020204" pitchFamily="34" charset="0"/>
              <a:buChar cha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戸建て住宅の属性（築年数、構造、床面積、入手方法、最寄り駅からの所要時間）</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542925" lvl="0" indent="-185738">
              <a:lnSpc>
                <a:spcPct val="120000"/>
              </a:lnSpc>
              <a:buFont typeface="Arial" panose="020B0604020202020204" pitchFamily="34" charset="0"/>
              <a:buChar cha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維持管理の状況（日常的な手入れ、維持管理の有無、住宅の今後の意向、現在の状態　など）</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542925" lvl="0" indent="-185738">
              <a:lnSpc>
                <a:spcPct val="120000"/>
              </a:lnSpc>
              <a:buFont typeface="Arial" panose="020B0604020202020204" pitchFamily="34" charset="0"/>
              <a:buChar cha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インスペクションの実施状況（知識の有無、実施の有無、実施希望の有無　など）</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542925" lvl="0" indent="-185738">
              <a:lnSpc>
                <a:spcPct val="120000"/>
              </a:lnSpc>
              <a:buFont typeface="Arial" panose="020B0604020202020204" pitchFamily="34" charset="0"/>
              <a:buChar cha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災害による被害への対応状況（被害の有無、修繕工事着手までの期間　など）</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10">
            <a:extLst>
              <a:ext uri="{FF2B5EF4-FFF2-40B4-BE49-F238E27FC236}">
                <a16:creationId xmlns:a16="http://schemas.microsoft.com/office/drawing/2014/main" id="{BC3EBDC6-86E4-4400-ADE7-4FE26AA5E191}"/>
              </a:ext>
            </a:extLst>
          </p:cNvPr>
          <p:cNvGraphicFramePr>
            <a:graphicFrameLocks noGrp="1"/>
          </p:cNvGraphicFramePr>
          <p:nvPr>
            <p:extLst>
              <p:ext uri="{D42A27DB-BD31-4B8C-83A1-F6EECF244321}">
                <p14:modId xmlns:p14="http://schemas.microsoft.com/office/powerpoint/2010/main" val="3871780312"/>
              </p:ext>
            </p:extLst>
          </p:nvPr>
        </p:nvGraphicFramePr>
        <p:xfrm>
          <a:off x="306854" y="2074347"/>
          <a:ext cx="8640960" cy="3233372"/>
        </p:xfrm>
        <a:graphic>
          <a:graphicData uri="http://schemas.openxmlformats.org/drawingml/2006/table">
            <a:tbl>
              <a:tblPr firstRow="1" bandRow="1">
                <a:tableStyleId>{5C22544A-7EE6-4342-B048-85BDC9FD1C3A}</a:tableStyleId>
              </a:tblPr>
              <a:tblGrid>
                <a:gridCol w="1024786">
                  <a:extLst>
                    <a:ext uri="{9D8B030D-6E8A-4147-A177-3AD203B41FA5}">
                      <a16:colId xmlns:a16="http://schemas.microsoft.com/office/drawing/2014/main" val="3123513797"/>
                    </a:ext>
                  </a:extLst>
                </a:gridCol>
                <a:gridCol w="2160240">
                  <a:extLst>
                    <a:ext uri="{9D8B030D-6E8A-4147-A177-3AD203B41FA5}">
                      <a16:colId xmlns:a16="http://schemas.microsoft.com/office/drawing/2014/main" val="10659756"/>
                    </a:ext>
                  </a:extLst>
                </a:gridCol>
                <a:gridCol w="2376264">
                  <a:extLst>
                    <a:ext uri="{9D8B030D-6E8A-4147-A177-3AD203B41FA5}">
                      <a16:colId xmlns:a16="http://schemas.microsoft.com/office/drawing/2014/main" val="1347336915"/>
                    </a:ext>
                  </a:extLst>
                </a:gridCol>
                <a:gridCol w="3079670">
                  <a:extLst>
                    <a:ext uri="{9D8B030D-6E8A-4147-A177-3AD203B41FA5}">
                      <a16:colId xmlns:a16="http://schemas.microsoft.com/office/drawing/2014/main" val="143878254"/>
                    </a:ext>
                  </a:extLst>
                </a:gridCol>
              </a:tblGrid>
              <a:tr h="0">
                <a:tc>
                  <a:txBody>
                    <a:bodyPr/>
                    <a:lstStyle/>
                    <a:p>
                      <a:pPr algn="ctr"/>
                      <a:r>
                        <a:rPr kumimoji="1" lang="ja-JP" altLang="en-US" sz="1200" b="0" dirty="0">
                          <a:solidFill>
                            <a:schemeClr val="tx1"/>
                          </a:solidFill>
                          <a:latin typeface="Meiryo UI" panose="020B0604030504040204" pitchFamily="50" charset="-128"/>
                          <a:ea typeface="Meiryo UI" panose="020B0604030504040204" pitchFamily="50" charset="-128"/>
                        </a:rPr>
                        <a:t>地区</a:t>
                      </a:r>
                    </a:p>
                  </a:txBody>
                  <a:tcPr marL="87752" marR="87752"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200" b="0" dirty="0">
                          <a:solidFill>
                            <a:schemeClr val="tx1"/>
                          </a:solidFill>
                          <a:latin typeface="Meiryo UI" panose="020B0604030504040204" pitchFamily="50" charset="-128"/>
                          <a:ea typeface="Meiryo UI" panose="020B0604030504040204" pitchFamily="50" charset="-128"/>
                        </a:rPr>
                        <a:t>①高槻市 淀の原町</a:t>
                      </a:r>
                    </a:p>
                  </a:txBody>
                  <a:tcPr marL="0" marR="0"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200" b="0" dirty="0">
                          <a:solidFill>
                            <a:schemeClr val="tx1"/>
                          </a:solidFill>
                          <a:latin typeface="Meiryo UI" panose="020B0604030504040204" pitchFamily="50" charset="-128"/>
                          <a:ea typeface="Meiryo UI" panose="020B0604030504040204" pitchFamily="50" charset="-128"/>
                        </a:rPr>
                        <a:t>②富田林市 梅の里</a:t>
                      </a:r>
                      <a:r>
                        <a:rPr kumimoji="1" lang="en-US" altLang="ja-JP" sz="1200" b="0" dirty="0">
                          <a:solidFill>
                            <a:schemeClr val="tx1"/>
                          </a:solidFill>
                          <a:latin typeface="Meiryo UI" panose="020B0604030504040204" pitchFamily="50" charset="-128"/>
                          <a:ea typeface="Meiryo UI" panose="020B0604030504040204" pitchFamily="50" charset="-128"/>
                        </a:rPr>
                        <a:t>1</a:t>
                      </a: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en-US" altLang="ja-JP" sz="1200" b="0" dirty="0">
                          <a:solidFill>
                            <a:schemeClr val="tx1"/>
                          </a:solidFill>
                          <a:latin typeface="Meiryo UI" panose="020B0604030504040204" pitchFamily="50" charset="-128"/>
                          <a:ea typeface="Meiryo UI" panose="020B0604030504040204" pitchFamily="50" charset="-128"/>
                        </a:rPr>
                        <a:t>3</a:t>
                      </a:r>
                      <a:r>
                        <a:rPr kumimoji="1" lang="ja-JP" altLang="en-US" sz="1200" b="0" dirty="0">
                          <a:solidFill>
                            <a:schemeClr val="tx1"/>
                          </a:solidFill>
                          <a:latin typeface="Meiryo UI" panose="020B0604030504040204" pitchFamily="50" charset="-128"/>
                          <a:ea typeface="Meiryo UI" panose="020B0604030504040204" pitchFamily="50" charset="-128"/>
                        </a:rPr>
                        <a:t>丁目</a:t>
                      </a:r>
                    </a:p>
                  </a:txBody>
                  <a:tcPr marL="0" marR="0"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200" b="0" dirty="0">
                          <a:solidFill>
                            <a:schemeClr val="tx1"/>
                          </a:solidFill>
                          <a:latin typeface="Meiryo UI" panose="020B0604030504040204" pitchFamily="50" charset="-128"/>
                          <a:ea typeface="Meiryo UI" panose="020B0604030504040204" pitchFamily="50" charset="-128"/>
                        </a:rPr>
                        <a:t>③阪南市 桃の木台</a:t>
                      </a:r>
                      <a:r>
                        <a:rPr kumimoji="1" lang="en-US" altLang="ja-JP" sz="1200" b="0" dirty="0">
                          <a:solidFill>
                            <a:schemeClr val="tx1"/>
                          </a:solidFill>
                          <a:latin typeface="Meiryo UI" panose="020B0604030504040204" pitchFamily="50" charset="-128"/>
                          <a:ea typeface="Meiryo UI" panose="020B0604030504040204" pitchFamily="50" charset="-128"/>
                        </a:rPr>
                        <a:t>4</a:t>
                      </a: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en-US" altLang="ja-JP" sz="1200" b="0" dirty="0">
                          <a:solidFill>
                            <a:schemeClr val="tx1"/>
                          </a:solidFill>
                          <a:latin typeface="Meiryo UI" panose="020B0604030504040204" pitchFamily="50" charset="-128"/>
                          <a:ea typeface="Meiryo UI" panose="020B0604030504040204" pitchFamily="50" charset="-128"/>
                        </a:rPr>
                        <a:t>6</a:t>
                      </a:r>
                      <a:r>
                        <a:rPr kumimoji="1" lang="ja-JP" altLang="en-US" sz="1200" b="0" dirty="0">
                          <a:solidFill>
                            <a:schemeClr val="tx1"/>
                          </a:solidFill>
                          <a:latin typeface="Meiryo UI" panose="020B0604030504040204" pitchFamily="50" charset="-128"/>
                          <a:ea typeface="Meiryo UI" panose="020B0604030504040204" pitchFamily="50" charset="-128"/>
                        </a:rPr>
                        <a:t>丁目</a:t>
                      </a:r>
                      <a:r>
                        <a:rPr kumimoji="1" lang="en-US" altLang="ja-JP" sz="1200" b="0" dirty="0">
                          <a:solidFill>
                            <a:schemeClr val="tx1"/>
                          </a:solidFill>
                          <a:latin typeface="Meiryo UI" panose="020B0604030504040204" pitchFamily="50" charset="-128"/>
                          <a:ea typeface="Meiryo UI" panose="020B0604030504040204" pitchFamily="50" charset="-128"/>
                        </a:rPr>
                        <a:t>(</a:t>
                      </a:r>
                      <a:r>
                        <a:rPr kumimoji="1" lang="ja-JP" altLang="en-US" sz="1200" b="0" spc="-100" baseline="0" dirty="0">
                          <a:solidFill>
                            <a:schemeClr val="tx1"/>
                          </a:solidFill>
                          <a:latin typeface="Meiryo UI" panose="020B0604030504040204" pitchFamily="50" charset="-128"/>
                          <a:ea typeface="Meiryo UI" panose="020B0604030504040204" pitchFamily="50" charset="-128"/>
                        </a:rPr>
                        <a:t>阪南スカイタウン</a:t>
                      </a:r>
                      <a:r>
                        <a:rPr kumimoji="1" lang="en-US" altLang="ja-JP" sz="1200" b="0" spc="-100" baseline="0" dirty="0">
                          <a:solidFill>
                            <a:schemeClr val="tx1"/>
                          </a:solidFill>
                          <a:latin typeface="Meiryo UI" panose="020B0604030504040204" pitchFamily="50" charset="-128"/>
                          <a:ea typeface="Meiryo UI" panose="020B0604030504040204" pitchFamily="50" charset="-128"/>
                        </a:rPr>
                        <a:t>)</a:t>
                      </a:r>
                      <a:endParaRPr kumimoji="1" lang="ja-JP" altLang="en-US" sz="1200" b="0" spc="-100" baseline="0" dirty="0">
                        <a:solidFill>
                          <a:schemeClr val="tx1"/>
                        </a:solidFill>
                        <a:latin typeface="Meiryo UI" panose="020B0604030504040204" pitchFamily="50" charset="-128"/>
                        <a:ea typeface="Meiryo UI" panose="020B0604030504040204" pitchFamily="50" charset="-128"/>
                      </a:endParaRPr>
                    </a:p>
                  </a:txBody>
                  <a:tcPr marL="0" marR="0"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73380804"/>
                  </a:ext>
                </a:extLst>
              </a:tr>
              <a:tr h="292506">
                <a:tc>
                  <a:txBody>
                    <a:bodyPr/>
                    <a:lstStyle/>
                    <a:p>
                      <a:pPr algn="ctr"/>
                      <a:r>
                        <a:rPr kumimoji="1" lang="ja-JP" altLang="en-US" sz="1200" b="0" dirty="0">
                          <a:solidFill>
                            <a:schemeClr val="tx1"/>
                          </a:solidFill>
                          <a:latin typeface="Meiryo UI" panose="020B0604030504040204" pitchFamily="50" charset="-128"/>
                          <a:ea typeface="Meiryo UI" panose="020B0604030504040204" pitchFamily="50" charset="-128"/>
                        </a:rPr>
                        <a:t>開発時期</a:t>
                      </a:r>
                    </a:p>
                  </a:txBody>
                  <a:tcPr marL="87752" marR="87752"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smtClean="0">
                          <a:solidFill>
                            <a:schemeClr val="tx1"/>
                          </a:solidFill>
                          <a:latin typeface="Meiryo UI" panose="020B0604030504040204" pitchFamily="50" charset="-128"/>
                          <a:ea typeface="Meiryo UI" panose="020B0604030504040204" pitchFamily="50" charset="-128"/>
                        </a:rPr>
                        <a:t>昭和</a:t>
                      </a:r>
                      <a:r>
                        <a:rPr kumimoji="1" lang="en-US" altLang="ja-JP" sz="1200" b="0" dirty="0" smtClean="0">
                          <a:solidFill>
                            <a:schemeClr val="tx1"/>
                          </a:solidFill>
                          <a:latin typeface="Meiryo UI" panose="020B0604030504040204" pitchFamily="50" charset="-128"/>
                          <a:ea typeface="Meiryo UI" panose="020B0604030504040204" pitchFamily="50" charset="-128"/>
                        </a:rPr>
                        <a:t>45</a:t>
                      </a:r>
                      <a:r>
                        <a:rPr kumimoji="1" lang="ja-JP" altLang="en-US" sz="1200" b="0" dirty="0" smtClean="0">
                          <a:solidFill>
                            <a:schemeClr val="tx1"/>
                          </a:solidFill>
                          <a:latin typeface="Meiryo UI" panose="020B0604030504040204" pitchFamily="50" charset="-128"/>
                          <a:ea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rPr>
                        <a:t>1970</a:t>
                      </a:r>
                      <a:r>
                        <a:rPr kumimoji="1" lang="ja-JP" altLang="en-US" sz="1200" b="0" dirty="0" smtClean="0">
                          <a:solidFill>
                            <a:schemeClr val="tx1"/>
                          </a:solidFill>
                          <a:latin typeface="Meiryo UI" panose="020B0604030504040204" pitchFamily="50" charset="-128"/>
                          <a:ea typeface="Meiryo UI" panose="020B0604030504040204" pitchFamily="50" charset="-128"/>
                        </a:rPr>
                        <a:t>年）頃</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87752" marR="87752"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昭和</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55</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1980</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年）頃</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txBody>
                  <a:tcPr marL="87752" marR="87752"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1995</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年）頃</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txBody>
                  <a:tcPr marL="87752" marR="87752"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8017712"/>
                  </a:ext>
                </a:extLst>
              </a:tr>
              <a:tr h="292506">
                <a:tc>
                  <a:txBody>
                    <a:bodyPr/>
                    <a:lstStyle/>
                    <a:p>
                      <a:pPr algn="ctr"/>
                      <a:r>
                        <a:rPr kumimoji="1" lang="ja-JP" altLang="en-US" sz="1200" b="0" dirty="0">
                          <a:solidFill>
                            <a:schemeClr val="tx1"/>
                          </a:solidFill>
                          <a:latin typeface="Meiryo UI" panose="020B0604030504040204" pitchFamily="50" charset="-128"/>
                          <a:ea typeface="Meiryo UI" panose="020B0604030504040204" pitchFamily="50" charset="-128"/>
                        </a:rPr>
                        <a:t>駅からの距離</a:t>
                      </a:r>
                    </a:p>
                  </a:txBody>
                  <a:tcPr marL="87752" marR="87752"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rPr>
                        <a:t>500m</a:t>
                      </a:r>
                      <a:r>
                        <a:rPr kumimoji="1" lang="ja-JP" altLang="en-US" sz="1200" b="0" dirty="0" smtClean="0">
                          <a:solidFill>
                            <a:schemeClr val="tx1"/>
                          </a:solidFill>
                          <a:latin typeface="Meiryo UI" panose="020B0604030504040204" pitchFamily="50" charset="-128"/>
                          <a:ea typeface="Meiryo UI" panose="020B0604030504040204" pitchFamily="50" charset="-128"/>
                        </a:rPr>
                        <a:t>前後</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87752" marR="87752"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rPr>
                        <a:t>1,200m</a:t>
                      </a:r>
                      <a:r>
                        <a:rPr kumimoji="1" lang="ja-JP" altLang="en-US" sz="1200" b="0" dirty="0" smtClean="0">
                          <a:solidFill>
                            <a:schemeClr val="tx1"/>
                          </a:solidFill>
                          <a:latin typeface="Meiryo UI" panose="020B0604030504040204" pitchFamily="50" charset="-128"/>
                          <a:ea typeface="Meiryo UI" panose="020B0604030504040204" pitchFamily="50" charset="-128"/>
                        </a:rPr>
                        <a:t>前後</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87752" marR="87752"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rPr>
                        <a:t>1,700m</a:t>
                      </a:r>
                      <a:r>
                        <a:rPr kumimoji="1" lang="ja-JP" altLang="en-US" sz="1200" b="0" dirty="0" smtClean="0">
                          <a:solidFill>
                            <a:schemeClr val="tx1"/>
                          </a:solidFill>
                          <a:latin typeface="Meiryo UI" panose="020B0604030504040204" pitchFamily="50" charset="-128"/>
                          <a:ea typeface="Meiryo UI" panose="020B0604030504040204" pitchFamily="50" charset="-128"/>
                        </a:rPr>
                        <a:t>前後（バス圏）</a:t>
                      </a:r>
                      <a:endParaRPr kumimoji="1" lang="en-US" altLang="ja-JP" sz="1200" b="0" dirty="0">
                        <a:solidFill>
                          <a:schemeClr val="tx1"/>
                        </a:solidFill>
                        <a:latin typeface="Meiryo UI" panose="020B0604030504040204" pitchFamily="50" charset="-128"/>
                        <a:ea typeface="Meiryo UI" panose="020B0604030504040204" pitchFamily="50" charset="-128"/>
                      </a:endParaRPr>
                    </a:p>
                  </a:txBody>
                  <a:tcPr marL="87752" marR="87752"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5695698"/>
                  </a:ext>
                </a:extLst>
              </a:tr>
              <a:tr h="1792716">
                <a:tc>
                  <a:txBody>
                    <a:bodyPr/>
                    <a:lstStyle/>
                    <a:p>
                      <a:pPr algn="ctr"/>
                      <a:r>
                        <a:rPr kumimoji="1" lang="ja-JP" altLang="en-US" sz="1200" b="0" dirty="0">
                          <a:solidFill>
                            <a:schemeClr val="tx1"/>
                          </a:solidFill>
                          <a:latin typeface="Meiryo UI" panose="020B0604030504040204" pitchFamily="50" charset="-128"/>
                          <a:ea typeface="Meiryo UI" panose="020B0604030504040204" pitchFamily="50" charset="-128"/>
                        </a:rPr>
                        <a:t>航空写真</a:t>
                      </a:r>
                    </a:p>
                  </a:txBody>
                  <a:tcPr marL="87752" marR="87752"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87752" marR="87752"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87752" marR="87752"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87752" marR="87752"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548178"/>
                  </a:ext>
                </a:extLst>
              </a:tr>
              <a:tr h="292506">
                <a:tc>
                  <a:txBody>
                    <a:bodyPr/>
                    <a:lstStyle/>
                    <a:p>
                      <a:pPr algn="ctr"/>
                      <a:r>
                        <a:rPr kumimoji="1" lang="ja-JP" altLang="en-US" sz="1200" b="0" dirty="0">
                          <a:solidFill>
                            <a:schemeClr val="tx1"/>
                          </a:solidFill>
                          <a:latin typeface="Meiryo UI" panose="020B0604030504040204" pitchFamily="50" charset="-128"/>
                          <a:ea typeface="Meiryo UI" panose="020B0604030504040204" pitchFamily="50" charset="-128"/>
                        </a:rPr>
                        <a:t>配布数</a:t>
                      </a:r>
                    </a:p>
                  </a:txBody>
                  <a:tcPr marL="87752" marR="87752"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a:solidFill>
                            <a:schemeClr val="tx1"/>
                          </a:solidFill>
                          <a:latin typeface="Meiryo UI" panose="020B0604030504040204" pitchFamily="50" charset="-128"/>
                          <a:ea typeface="Meiryo UI" panose="020B0604030504040204" pitchFamily="50" charset="-128"/>
                        </a:rPr>
                        <a:t>1,000</a:t>
                      </a:r>
                      <a:r>
                        <a:rPr kumimoji="1" lang="ja-JP" altLang="en-US" sz="1200" b="0" dirty="0">
                          <a:solidFill>
                            <a:schemeClr val="tx1"/>
                          </a:solidFill>
                          <a:latin typeface="Meiryo UI" panose="020B0604030504040204" pitchFamily="50" charset="-128"/>
                          <a:ea typeface="Meiryo UI" panose="020B0604030504040204" pitchFamily="50" charset="-128"/>
                        </a:rPr>
                        <a:t>戸</a:t>
                      </a:r>
                    </a:p>
                  </a:txBody>
                  <a:tcPr marL="87752" marR="87752"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a:solidFill>
                            <a:schemeClr val="tx1"/>
                          </a:solidFill>
                          <a:latin typeface="Meiryo UI" panose="020B0604030504040204" pitchFamily="50" charset="-128"/>
                          <a:ea typeface="Meiryo UI" panose="020B0604030504040204" pitchFamily="50" charset="-128"/>
                        </a:rPr>
                        <a:t>1,216</a:t>
                      </a:r>
                      <a:r>
                        <a:rPr kumimoji="1" lang="ja-JP" altLang="en-US" sz="1200" b="0" dirty="0">
                          <a:solidFill>
                            <a:schemeClr val="tx1"/>
                          </a:solidFill>
                          <a:latin typeface="Meiryo UI" panose="020B0604030504040204" pitchFamily="50" charset="-128"/>
                          <a:ea typeface="Meiryo UI" panose="020B0604030504040204" pitchFamily="50" charset="-128"/>
                        </a:rPr>
                        <a:t>戸</a:t>
                      </a:r>
                    </a:p>
                  </a:txBody>
                  <a:tcPr marL="87752" marR="87752"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a:solidFill>
                            <a:schemeClr val="tx1"/>
                          </a:solidFill>
                          <a:latin typeface="Meiryo UI" panose="020B0604030504040204" pitchFamily="50" charset="-128"/>
                          <a:ea typeface="Meiryo UI" panose="020B0604030504040204" pitchFamily="50" charset="-128"/>
                        </a:rPr>
                        <a:t>1,057</a:t>
                      </a:r>
                      <a:r>
                        <a:rPr kumimoji="1" lang="ja-JP" altLang="en-US" sz="1200" b="0" dirty="0">
                          <a:solidFill>
                            <a:schemeClr val="tx1"/>
                          </a:solidFill>
                          <a:latin typeface="Meiryo UI" panose="020B0604030504040204" pitchFamily="50" charset="-128"/>
                          <a:ea typeface="Meiryo UI" panose="020B0604030504040204" pitchFamily="50" charset="-128"/>
                        </a:rPr>
                        <a:t>戸</a:t>
                      </a:r>
                    </a:p>
                  </a:txBody>
                  <a:tcPr marL="87752" marR="87752"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0216473"/>
                  </a:ext>
                </a:extLst>
              </a:tr>
              <a:tr h="292506">
                <a:tc>
                  <a:txBody>
                    <a:bodyPr/>
                    <a:lstStyle/>
                    <a:p>
                      <a:pPr algn="ctr"/>
                      <a:r>
                        <a:rPr kumimoji="1" lang="ja-JP" altLang="en-US" sz="1200" b="0" dirty="0" smtClean="0">
                          <a:solidFill>
                            <a:schemeClr val="tx1"/>
                          </a:solidFill>
                          <a:latin typeface="Meiryo UI" panose="020B0604030504040204" pitchFamily="50" charset="-128"/>
                          <a:ea typeface="Meiryo UI" panose="020B0604030504040204" pitchFamily="50" charset="-128"/>
                        </a:rPr>
                        <a:t>回答数</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87752" marR="87752"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rPr>
                        <a:t>244</a:t>
                      </a:r>
                      <a:r>
                        <a:rPr kumimoji="1" lang="ja-JP" altLang="en-US" sz="1200" b="0" dirty="0" smtClean="0">
                          <a:solidFill>
                            <a:schemeClr val="tx1"/>
                          </a:solidFill>
                          <a:latin typeface="Meiryo UI" panose="020B0604030504040204" pitchFamily="50" charset="-128"/>
                          <a:ea typeface="Meiryo UI" panose="020B0604030504040204" pitchFamily="50" charset="-128"/>
                        </a:rPr>
                        <a:t>票</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87752" marR="87752"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rPr>
                        <a:t>373</a:t>
                      </a:r>
                      <a:r>
                        <a:rPr kumimoji="1" lang="ja-JP" altLang="en-US" sz="1200" b="0" dirty="0" smtClean="0">
                          <a:solidFill>
                            <a:schemeClr val="tx1"/>
                          </a:solidFill>
                          <a:latin typeface="Meiryo UI" panose="020B0604030504040204" pitchFamily="50" charset="-128"/>
                          <a:ea typeface="Meiryo UI" panose="020B0604030504040204" pitchFamily="50" charset="-128"/>
                        </a:rPr>
                        <a:t>票</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87752" marR="87752"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rPr>
                        <a:t>311</a:t>
                      </a:r>
                      <a:r>
                        <a:rPr kumimoji="1" lang="ja-JP" altLang="en-US" sz="1200" b="0" dirty="0" smtClean="0">
                          <a:solidFill>
                            <a:schemeClr val="tx1"/>
                          </a:solidFill>
                          <a:latin typeface="Meiryo UI" panose="020B0604030504040204" pitchFamily="50" charset="-128"/>
                          <a:ea typeface="Meiryo UI" panose="020B0604030504040204" pitchFamily="50" charset="-128"/>
                        </a:rPr>
                        <a:t>票</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87752" marR="87752" marT="43876" marB="438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7696678"/>
                  </a:ext>
                </a:extLst>
              </a:tr>
            </a:tbl>
          </a:graphicData>
        </a:graphic>
      </p:graphicFrame>
      <p:pic>
        <p:nvPicPr>
          <p:cNvPr id="12" name="図 11">
            <a:extLst>
              <a:ext uri="{FF2B5EF4-FFF2-40B4-BE49-F238E27FC236}">
                <a16:creationId xmlns:a16="http://schemas.microsoft.com/office/drawing/2014/main" id="{55BBA1BD-70A1-4199-A45A-8175F7373378}"/>
              </a:ext>
            </a:extLst>
          </p:cNvPr>
          <p:cNvPicPr>
            <a:picLocks noChangeAspect="1"/>
          </p:cNvPicPr>
          <p:nvPr/>
        </p:nvPicPr>
        <p:blipFill rotWithShape="1">
          <a:blip r:embed="rId3"/>
          <a:srcRect l="18908" t="12647" r="21985" b="10441"/>
          <a:stretch/>
        </p:blipFill>
        <p:spPr>
          <a:xfrm>
            <a:off x="1535014" y="3008256"/>
            <a:ext cx="1800200" cy="1656184"/>
          </a:xfrm>
          <a:prstGeom prst="rect">
            <a:avLst/>
          </a:prstGeom>
        </p:spPr>
      </p:pic>
      <p:pic>
        <p:nvPicPr>
          <p:cNvPr id="13" name="図 12">
            <a:extLst>
              <a:ext uri="{FF2B5EF4-FFF2-40B4-BE49-F238E27FC236}">
                <a16:creationId xmlns:a16="http://schemas.microsoft.com/office/drawing/2014/main" id="{BADDA227-1E68-4E40-ABF3-9C32AF9B0005}"/>
              </a:ext>
            </a:extLst>
          </p:cNvPr>
          <p:cNvPicPr>
            <a:picLocks noChangeAspect="1"/>
          </p:cNvPicPr>
          <p:nvPr/>
        </p:nvPicPr>
        <p:blipFill>
          <a:blip r:embed="rId4"/>
          <a:stretch>
            <a:fillRect/>
          </a:stretch>
        </p:blipFill>
        <p:spPr>
          <a:xfrm>
            <a:off x="6444208" y="3037258"/>
            <a:ext cx="2129354" cy="1503039"/>
          </a:xfrm>
          <a:prstGeom prst="rect">
            <a:avLst/>
          </a:prstGeom>
        </p:spPr>
      </p:pic>
      <p:pic>
        <p:nvPicPr>
          <p:cNvPr id="14" name="図 13">
            <a:extLst>
              <a:ext uri="{FF2B5EF4-FFF2-40B4-BE49-F238E27FC236}">
                <a16:creationId xmlns:a16="http://schemas.microsoft.com/office/drawing/2014/main" id="{996A4225-DB92-4C18-9913-46ADE0C0ED76}"/>
              </a:ext>
            </a:extLst>
          </p:cNvPr>
          <p:cNvPicPr>
            <a:picLocks noChangeAspect="1"/>
          </p:cNvPicPr>
          <p:nvPr/>
        </p:nvPicPr>
        <p:blipFill>
          <a:blip r:embed="rId5"/>
          <a:stretch>
            <a:fillRect/>
          </a:stretch>
        </p:blipFill>
        <p:spPr>
          <a:xfrm>
            <a:off x="3635896" y="3037258"/>
            <a:ext cx="2120006" cy="1503039"/>
          </a:xfrm>
          <a:prstGeom prst="rect">
            <a:avLst/>
          </a:prstGeom>
        </p:spPr>
      </p:pic>
      <p:sp>
        <p:nvSpPr>
          <p:cNvPr id="15" name="正方形/長方形 14">
            <a:extLst>
              <a:ext uri="{FF2B5EF4-FFF2-40B4-BE49-F238E27FC236}">
                <a16:creationId xmlns:a16="http://schemas.microsoft.com/office/drawing/2014/main" id="{6A86F695-0C08-42F3-9759-0332B55BDD55}"/>
              </a:ext>
            </a:extLst>
          </p:cNvPr>
          <p:cNvSpPr/>
          <p:nvPr/>
        </p:nvSpPr>
        <p:spPr>
          <a:xfrm>
            <a:off x="314634" y="500261"/>
            <a:ext cx="8640960" cy="1560427"/>
          </a:xfrm>
          <a:prstGeom prst="rect">
            <a:avLst/>
          </a:prstGeom>
          <a:ln cmpd="sng">
            <a:noFill/>
          </a:ln>
        </p:spPr>
        <p:txBody>
          <a:bodyPr wrap="square">
            <a:spAutoFit/>
          </a:bodyPr>
          <a:lstStyle/>
          <a:p>
            <a:pPr marL="285750" lvl="0" indent="-285750">
              <a:lnSpc>
                <a:spcPct val="120000"/>
              </a:lnSpc>
              <a:spcBef>
                <a:spcPts val="2400"/>
              </a:spcBef>
              <a:buFont typeface="Meiryo UI" panose="020B0604030504040204" pitchFamily="50" charset="-128"/>
              <a:buChar cha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戸建て住宅の維持管理に関して、その状況や所有者の意識を把握するために区域限定のポスティングによる悉皆調査を実施</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542925" lvl="0" indent="-185738">
              <a:lnSpc>
                <a:spcPct val="50000"/>
              </a:lnSpc>
              <a:buFont typeface="Arial" panose="020B0604020202020204" pitchFamily="34" charset="0"/>
              <a:buChar char="•"/>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542925" lvl="0" indent="-185738">
              <a:lnSpc>
                <a:spcPct val="120000"/>
              </a:lnSpc>
              <a:buFont typeface="Arial" panose="020B0604020202020204" pitchFamily="34" charset="0"/>
              <a:buChar cha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調査対象　</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地区（高槻市、富田林市、阪南市）の戸建て住宅　各約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1,000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戸</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542925" lvl="0" indent="-185738">
              <a:lnSpc>
                <a:spcPct val="120000"/>
              </a:lnSpc>
              <a:buFont typeface="Arial" panose="020B0604020202020204" pitchFamily="34" charset="0"/>
              <a:buChar cha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調査時期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令和元年</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日（月）～</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日（月）</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74146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維持管理の実施状況（築年数別）</a:t>
            </a:r>
          </a:p>
        </p:txBody>
      </p:sp>
      <p:sp>
        <p:nvSpPr>
          <p:cNvPr id="12" name="Rectangle 6"/>
          <p:cNvSpPr>
            <a:spLocks noChangeArrowheads="1"/>
          </p:cNvSpPr>
          <p:nvPr/>
        </p:nvSpPr>
        <p:spPr bwMode="auto">
          <a:xfrm>
            <a:off x="229256" y="444166"/>
            <a:ext cx="8685488" cy="864518"/>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○築年数が古いほど「専門家等による点検を受けている」が少ない。</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6</a:t>
            </a:fld>
            <a:endParaRPr kumimoji="1" lang="ja-JP" altLang="en-US" sz="1600" dirty="0">
              <a:solidFill>
                <a:schemeClr val="tx1"/>
              </a:solidFill>
            </a:endParaRPr>
          </a:p>
        </p:txBody>
      </p:sp>
      <p:grpSp>
        <p:nvGrpSpPr>
          <p:cNvPr id="5" name="グループ化 4">
            <a:extLst>
              <a:ext uri="{FF2B5EF4-FFF2-40B4-BE49-F238E27FC236}">
                <a16:creationId xmlns:a16="http://schemas.microsoft.com/office/drawing/2014/main" id="{113E97C1-1995-499C-AEF9-0727FD962DD0}"/>
              </a:ext>
            </a:extLst>
          </p:cNvPr>
          <p:cNvGrpSpPr/>
          <p:nvPr/>
        </p:nvGrpSpPr>
        <p:grpSpPr>
          <a:xfrm>
            <a:off x="215524" y="1372861"/>
            <a:ext cx="8712952" cy="5321032"/>
            <a:chOff x="215524" y="1372861"/>
            <a:chExt cx="8712952" cy="5321032"/>
          </a:xfrm>
        </p:grpSpPr>
        <p:graphicFrame>
          <p:nvGraphicFramePr>
            <p:cNvPr id="21" name="グラフ 20">
              <a:extLst>
                <a:ext uri="{FF2B5EF4-FFF2-40B4-BE49-F238E27FC236}">
                  <a16:creationId xmlns:a16="http://schemas.microsoft.com/office/drawing/2014/main" id="{659197AF-D71C-4066-845D-B97C9B6ED6C5}"/>
                </a:ext>
              </a:extLst>
            </p:cNvPr>
            <p:cNvGraphicFramePr>
              <a:graphicFrameLocks/>
            </p:cNvGraphicFramePr>
            <p:nvPr>
              <p:extLst/>
            </p:nvPr>
          </p:nvGraphicFramePr>
          <p:xfrm>
            <a:off x="221019" y="1372861"/>
            <a:ext cx="8685488" cy="5321032"/>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直線コネクタ 6"/>
            <p:cNvCxnSpPr/>
            <p:nvPr/>
          </p:nvCxnSpPr>
          <p:spPr>
            <a:xfrm>
              <a:off x="215524" y="2556000"/>
              <a:ext cx="8712952" cy="0"/>
            </a:xfrm>
            <a:prstGeom prst="line">
              <a:avLst/>
            </a:prstGeom>
          </p:spPr>
          <p:style>
            <a:lnRef idx="1">
              <a:schemeClr val="dk1"/>
            </a:lnRef>
            <a:fillRef idx="0">
              <a:schemeClr val="dk1"/>
            </a:fillRef>
            <a:effectRef idx="0">
              <a:schemeClr val="dk1"/>
            </a:effectRef>
            <a:fontRef idx="minor">
              <a:schemeClr val="tx1"/>
            </a:fontRef>
          </p:style>
        </p:cxnSp>
        <p:grpSp>
          <p:nvGrpSpPr>
            <p:cNvPr id="9" name="グループ化 8"/>
            <p:cNvGrpSpPr/>
            <p:nvPr/>
          </p:nvGrpSpPr>
          <p:grpSpPr>
            <a:xfrm>
              <a:off x="4900847" y="1698238"/>
              <a:ext cx="2292329" cy="246221"/>
              <a:chOff x="3666713" y="1776532"/>
              <a:chExt cx="2292329" cy="246221"/>
            </a:xfrm>
          </p:grpSpPr>
          <p:sp>
            <p:nvSpPr>
              <p:cNvPr id="10" name="正方形/長方形 9"/>
              <p:cNvSpPr/>
              <p:nvPr/>
            </p:nvSpPr>
            <p:spPr>
              <a:xfrm>
                <a:off x="3666713" y="1801135"/>
                <a:ext cx="2129423" cy="166704"/>
              </a:xfrm>
              <a:prstGeom prst="rect">
                <a:avLst/>
              </a:prstGeom>
              <a:ln w="9525"/>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717695" y="1776532"/>
                <a:ext cx="2241347" cy="246221"/>
              </a:xfrm>
              <a:prstGeom prst="rect">
                <a:avLst/>
              </a:prstGeom>
              <a:noFill/>
            </p:spPr>
            <p:txBody>
              <a:bodyPr wrap="square" rtlCol="0">
                <a:spAutoFit/>
              </a:bodyPr>
              <a:lstStyle/>
              <a:p>
                <a:r>
                  <a:rPr kumimoji="1" lang="ja-JP" altLang="en-US" sz="1000" dirty="0"/>
                  <a:t>専門家等による点検を受けていない</a:t>
                </a:r>
              </a:p>
            </p:txBody>
          </p:sp>
        </p:grpSp>
        <p:grpSp>
          <p:nvGrpSpPr>
            <p:cNvPr id="15" name="グループ化 14"/>
            <p:cNvGrpSpPr/>
            <p:nvPr/>
          </p:nvGrpSpPr>
          <p:grpSpPr>
            <a:xfrm>
              <a:off x="2616997" y="1683082"/>
              <a:ext cx="2108868" cy="246221"/>
              <a:chOff x="1511660" y="1658031"/>
              <a:chExt cx="2108868" cy="246221"/>
            </a:xfrm>
          </p:grpSpPr>
          <p:sp>
            <p:nvSpPr>
              <p:cNvPr id="16" name="正方形/長方形 15"/>
              <p:cNvSpPr/>
              <p:nvPr/>
            </p:nvSpPr>
            <p:spPr>
              <a:xfrm>
                <a:off x="1511660" y="1700892"/>
                <a:ext cx="1941997" cy="166704"/>
              </a:xfrm>
              <a:prstGeom prst="rect">
                <a:avLst/>
              </a:prstGeom>
              <a:ln w="9525"/>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1543752" y="1658031"/>
                <a:ext cx="2076776" cy="246221"/>
              </a:xfrm>
              <a:prstGeom prst="rect">
                <a:avLst/>
              </a:prstGeom>
              <a:noFill/>
            </p:spPr>
            <p:txBody>
              <a:bodyPr wrap="square" rtlCol="0">
                <a:spAutoFit/>
              </a:bodyPr>
              <a:lstStyle/>
              <a:p>
                <a:r>
                  <a:rPr kumimoji="1" lang="ja-JP" altLang="en-US" sz="1000" dirty="0"/>
                  <a:t>専門家等による点検を受けている</a:t>
                </a:r>
              </a:p>
            </p:txBody>
          </p:sp>
        </p:grpSp>
        <p:sp>
          <p:nvSpPr>
            <p:cNvPr id="3" name="フリーフォーム: 図形 2">
              <a:extLst>
                <a:ext uri="{FF2B5EF4-FFF2-40B4-BE49-F238E27FC236}">
                  <a16:creationId xmlns:a16="http://schemas.microsoft.com/office/drawing/2014/main" id="{1C267DEE-C4E7-4930-877D-2AF849646AFD}"/>
                </a:ext>
              </a:extLst>
            </p:cNvPr>
            <p:cNvSpPr/>
            <p:nvPr/>
          </p:nvSpPr>
          <p:spPr>
            <a:xfrm>
              <a:off x="3042138" y="1723292"/>
              <a:ext cx="3367454" cy="3305907"/>
            </a:xfrm>
            <a:custGeom>
              <a:avLst/>
              <a:gdLst>
                <a:gd name="connsiteX0" fmla="*/ 1723293 w 3367454"/>
                <a:gd name="connsiteY0" fmla="*/ 0 h 2927838"/>
                <a:gd name="connsiteX1" fmla="*/ 1723293 w 3367454"/>
                <a:gd name="connsiteY1" fmla="*/ 369276 h 2927838"/>
                <a:gd name="connsiteX2" fmla="*/ 3367454 w 3367454"/>
                <a:gd name="connsiteY2" fmla="*/ 562707 h 2927838"/>
                <a:gd name="connsiteX3" fmla="*/ 3367454 w 3367454"/>
                <a:gd name="connsiteY3" fmla="*/ 764930 h 2927838"/>
                <a:gd name="connsiteX4" fmla="*/ 2672862 w 3367454"/>
                <a:gd name="connsiteY4" fmla="*/ 764930 h 2927838"/>
                <a:gd name="connsiteX5" fmla="*/ 2672862 w 3367454"/>
                <a:gd name="connsiteY5" fmla="*/ 1169376 h 2927838"/>
                <a:gd name="connsiteX6" fmla="*/ 1820008 w 3367454"/>
                <a:gd name="connsiteY6" fmla="*/ 1336430 h 2927838"/>
                <a:gd name="connsiteX7" fmla="*/ 1820008 w 3367454"/>
                <a:gd name="connsiteY7" fmla="*/ 1556238 h 2927838"/>
                <a:gd name="connsiteX8" fmla="*/ 650631 w 3367454"/>
                <a:gd name="connsiteY8" fmla="*/ 1732084 h 2927838"/>
                <a:gd name="connsiteX9" fmla="*/ 650631 w 3367454"/>
                <a:gd name="connsiteY9" fmla="*/ 1951892 h 2927838"/>
                <a:gd name="connsiteX10" fmla="*/ 0 w 3367454"/>
                <a:gd name="connsiteY10" fmla="*/ 2127738 h 2927838"/>
                <a:gd name="connsiteX11" fmla="*/ 0 w 3367454"/>
                <a:gd name="connsiteY11" fmla="*/ 2338753 h 2927838"/>
                <a:gd name="connsiteX12" fmla="*/ 1969477 w 3367454"/>
                <a:gd name="connsiteY12" fmla="*/ 2514600 h 2927838"/>
                <a:gd name="connsiteX13" fmla="*/ 1969477 w 3367454"/>
                <a:gd name="connsiteY13" fmla="*/ 2927838 h 2927838"/>
                <a:gd name="connsiteX14" fmla="*/ 1934308 w 3367454"/>
                <a:gd name="connsiteY14" fmla="*/ 2927838 h 2927838"/>
                <a:gd name="connsiteX0" fmla="*/ 1723293 w 3367454"/>
                <a:gd name="connsiteY0" fmla="*/ 0 h 2927838"/>
                <a:gd name="connsiteX1" fmla="*/ 1723293 w 3367454"/>
                <a:gd name="connsiteY1" fmla="*/ 369276 h 2927838"/>
                <a:gd name="connsiteX2" fmla="*/ 3367454 w 3367454"/>
                <a:gd name="connsiteY2" fmla="*/ 562707 h 2927838"/>
                <a:gd name="connsiteX3" fmla="*/ 3367454 w 3367454"/>
                <a:gd name="connsiteY3" fmla="*/ 764930 h 2927838"/>
                <a:gd name="connsiteX4" fmla="*/ 2690447 w 3367454"/>
                <a:gd name="connsiteY4" fmla="*/ 931983 h 2927838"/>
                <a:gd name="connsiteX5" fmla="*/ 2672862 w 3367454"/>
                <a:gd name="connsiteY5" fmla="*/ 1169376 h 2927838"/>
                <a:gd name="connsiteX6" fmla="*/ 1820008 w 3367454"/>
                <a:gd name="connsiteY6" fmla="*/ 1336430 h 2927838"/>
                <a:gd name="connsiteX7" fmla="*/ 1820008 w 3367454"/>
                <a:gd name="connsiteY7" fmla="*/ 1556238 h 2927838"/>
                <a:gd name="connsiteX8" fmla="*/ 650631 w 3367454"/>
                <a:gd name="connsiteY8" fmla="*/ 1732084 h 2927838"/>
                <a:gd name="connsiteX9" fmla="*/ 650631 w 3367454"/>
                <a:gd name="connsiteY9" fmla="*/ 1951892 h 2927838"/>
                <a:gd name="connsiteX10" fmla="*/ 0 w 3367454"/>
                <a:gd name="connsiteY10" fmla="*/ 2127738 h 2927838"/>
                <a:gd name="connsiteX11" fmla="*/ 0 w 3367454"/>
                <a:gd name="connsiteY11" fmla="*/ 2338753 h 2927838"/>
                <a:gd name="connsiteX12" fmla="*/ 1969477 w 3367454"/>
                <a:gd name="connsiteY12" fmla="*/ 2514600 h 2927838"/>
                <a:gd name="connsiteX13" fmla="*/ 1969477 w 3367454"/>
                <a:gd name="connsiteY13" fmla="*/ 2927838 h 2927838"/>
                <a:gd name="connsiteX14" fmla="*/ 1934308 w 3367454"/>
                <a:gd name="connsiteY14" fmla="*/ 2927838 h 2927838"/>
                <a:gd name="connsiteX0" fmla="*/ 1714500 w 3367454"/>
                <a:gd name="connsiteY0" fmla="*/ 0 h 3305907"/>
                <a:gd name="connsiteX1" fmla="*/ 1723293 w 3367454"/>
                <a:gd name="connsiteY1" fmla="*/ 747345 h 3305907"/>
                <a:gd name="connsiteX2" fmla="*/ 3367454 w 3367454"/>
                <a:gd name="connsiteY2" fmla="*/ 940776 h 3305907"/>
                <a:gd name="connsiteX3" fmla="*/ 3367454 w 3367454"/>
                <a:gd name="connsiteY3" fmla="*/ 1142999 h 3305907"/>
                <a:gd name="connsiteX4" fmla="*/ 2690447 w 3367454"/>
                <a:gd name="connsiteY4" fmla="*/ 1310052 h 3305907"/>
                <a:gd name="connsiteX5" fmla="*/ 2672862 w 3367454"/>
                <a:gd name="connsiteY5" fmla="*/ 1547445 h 3305907"/>
                <a:gd name="connsiteX6" fmla="*/ 1820008 w 3367454"/>
                <a:gd name="connsiteY6" fmla="*/ 1714499 h 3305907"/>
                <a:gd name="connsiteX7" fmla="*/ 1820008 w 3367454"/>
                <a:gd name="connsiteY7" fmla="*/ 1934307 h 3305907"/>
                <a:gd name="connsiteX8" fmla="*/ 650631 w 3367454"/>
                <a:gd name="connsiteY8" fmla="*/ 2110153 h 3305907"/>
                <a:gd name="connsiteX9" fmla="*/ 650631 w 3367454"/>
                <a:gd name="connsiteY9" fmla="*/ 2329961 h 3305907"/>
                <a:gd name="connsiteX10" fmla="*/ 0 w 3367454"/>
                <a:gd name="connsiteY10" fmla="*/ 2505807 h 3305907"/>
                <a:gd name="connsiteX11" fmla="*/ 0 w 3367454"/>
                <a:gd name="connsiteY11" fmla="*/ 2716822 h 3305907"/>
                <a:gd name="connsiteX12" fmla="*/ 1969477 w 3367454"/>
                <a:gd name="connsiteY12" fmla="*/ 2892669 h 3305907"/>
                <a:gd name="connsiteX13" fmla="*/ 1969477 w 3367454"/>
                <a:gd name="connsiteY13" fmla="*/ 3305907 h 3305907"/>
                <a:gd name="connsiteX14" fmla="*/ 1934308 w 3367454"/>
                <a:gd name="connsiteY14" fmla="*/ 3305907 h 330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7454" h="3305907">
                  <a:moveTo>
                    <a:pt x="1714500" y="0"/>
                  </a:moveTo>
                  <a:lnTo>
                    <a:pt x="1723293" y="747345"/>
                  </a:lnTo>
                  <a:lnTo>
                    <a:pt x="3367454" y="940776"/>
                  </a:lnTo>
                  <a:lnTo>
                    <a:pt x="3367454" y="1142999"/>
                  </a:lnTo>
                  <a:lnTo>
                    <a:pt x="2690447" y="1310052"/>
                  </a:lnTo>
                  <a:lnTo>
                    <a:pt x="2672862" y="1547445"/>
                  </a:lnTo>
                  <a:lnTo>
                    <a:pt x="1820008" y="1714499"/>
                  </a:lnTo>
                  <a:lnTo>
                    <a:pt x="1820008" y="1934307"/>
                  </a:lnTo>
                  <a:lnTo>
                    <a:pt x="650631" y="2110153"/>
                  </a:lnTo>
                  <a:lnTo>
                    <a:pt x="650631" y="2329961"/>
                  </a:lnTo>
                  <a:lnTo>
                    <a:pt x="0" y="2505807"/>
                  </a:lnTo>
                  <a:lnTo>
                    <a:pt x="0" y="2716822"/>
                  </a:lnTo>
                  <a:lnTo>
                    <a:pt x="1969477" y="2892669"/>
                  </a:lnTo>
                  <a:lnTo>
                    <a:pt x="1969477" y="3305907"/>
                  </a:lnTo>
                  <a:lnTo>
                    <a:pt x="1934308" y="3305907"/>
                  </a:lnTo>
                </a:path>
              </a:pathLst>
            </a:custGeom>
            <a:ln w="25400">
              <a:prstDash val="sysDot"/>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a:solidFill>
                  <a:schemeClr val="tx1"/>
                </a:solidFill>
              </a:endParaRPr>
            </a:p>
          </p:txBody>
        </p:sp>
      </p:grpSp>
    </p:spTree>
    <p:extLst>
      <p:ext uri="{BB962C8B-B14F-4D97-AF65-F5344CB8AC3E}">
        <p14:creationId xmlns:p14="http://schemas.microsoft.com/office/powerpoint/2010/main" val="814840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グラフ 12">
            <a:extLst>
              <a:ext uri="{FF2B5EF4-FFF2-40B4-BE49-F238E27FC236}">
                <a16:creationId xmlns:a16="http://schemas.microsoft.com/office/drawing/2014/main" id="{53483FE5-059D-440B-841D-4B06BCD88987}"/>
              </a:ext>
            </a:extLst>
          </p:cNvPr>
          <p:cNvGraphicFramePr>
            <a:graphicFrameLocks/>
          </p:cNvGraphicFramePr>
          <p:nvPr>
            <p:extLst/>
          </p:nvPr>
        </p:nvGraphicFramePr>
        <p:xfrm>
          <a:off x="-421381" y="1324631"/>
          <a:ext cx="9239288" cy="5859227"/>
        </p:xfrm>
        <a:graphic>
          <a:graphicData uri="http://schemas.openxmlformats.org/drawingml/2006/chart">
            <c:chart xmlns:c="http://schemas.openxmlformats.org/drawingml/2006/chart" xmlns:r="http://schemas.openxmlformats.org/officeDocument/2006/relationships" r:id="rId3"/>
          </a:graphicData>
        </a:graphic>
      </p:graphicFrame>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7</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維持管理の実施状況（年齢別）</a:t>
            </a:r>
          </a:p>
        </p:txBody>
      </p:sp>
      <p:sp>
        <p:nvSpPr>
          <p:cNvPr id="19462" name="Rectangle 6"/>
          <p:cNvSpPr>
            <a:spLocks noChangeArrowheads="1"/>
          </p:cNvSpPr>
          <p:nvPr/>
        </p:nvSpPr>
        <p:spPr bwMode="auto">
          <a:xfrm>
            <a:off x="229256" y="444166"/>
            <a:ext cx="8685488" cy="864518"/>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○全体の</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割以上の所有者が、「専門家等による点検を受けている」。</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○年齢が若い方が「専門家等による点検を受けている」所有者が多い。</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○高齢になるほど、「点検は受けず、壊れた箇所だけ工事を行う」所有者が多い。  　</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 name="グループ化 4">
            <a:extLst>
              <a:ext uri="{FF2B5EF4-FFF2-40B4-BE49-F238E27FC236}">
                <a16:creationId xmlns:a16="http://schemas.microsoft.com/office/drawing/2014/main" id="{DE2493E9-7B1E-4D1C-A2A2-21CB4D5B8BFD}"/>
              </a:ext>
            </a:extLst>
          </p:cNvPr>
          <p:cNvGrpSpPr/>
          <p:nvPr/>
        </p:nvGrpSpPr>
        <p:grpSpPr>
          <a:xfrm>
            <a:off x="2542004" y="1593740"/>
            <a:ext cx="2076776" cy="246221"/>
            <a:chOff x="1561128" y="1618354"/>
            <a:chExt cx="2076776" cy="246221"/>
          </a:xfrm>
        </p:grpSpPr>
        <p:sp>
          <p:nvSpPr>
            <p:cNvPr id="11" name="正方形/長方形 10"/>
            <p:cNvSpPr/>
            <p:nvPr/>
          </p:nvSpPr>
          <p:spPr>
            <a:xfrm>
              <a:off x="1592296" y="1658112"/>
              <a:ext cx="1941997" cy="166704"/>
            </a:xfrm>
            <a:prstGeom prst="rect">
              <a:avLst/>
            </a:prstGeom>
            <a:ln w="9525"/>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1561128" y="1618354"/>
              <a:ext cx="2076776" cy="246221"/>
            </a:xfrm>
            <a:prstGeom prst="rect">
              <a:avLst/>
            </a:prstGeom>
            <a:noFill/>
          </p:spPr>
          <p:txBody>
            <a:bodyPr wrap="square" rtlCol="0">
              <a:spAutoFit/>
            </a:bodyPr>
            <a:lstStyle/>
            <a:p>
              <a:r>
                <a:rPr kumimoji="1" lang="ja-JP" altLang="en-US" sz="1000" dirty="0"/>
                <a:t>専門家等による点検を受けている</a:t>
              </a:r>
            </a:p>
          </p:txBody>
        </p:sp>
      </p:grpSp>
      <p:grpSp>
        <p:nvGrpSpPr>
          <p:cNvPr id="2" name="グループ化 1"/>
          <p:cNvGrpSpPr/>
          <p:nvPr/>
        </p:nvGrpSpPr>
        <p:grpSpPr>
          <a:xfrm>
            <a:off x="4781686" y="1593751"/>
            <a:ext cx="2292329" cy="246221"/>
            <a:chOff x="3666713" y="1776532"/>
            <a:chExt cx="2292329" cy="246221"/>
          </a:xfrm>
        </p:grpSpPr>
        <p:sp>
          <p:nvSpPr>
            <p:cNvPr id="14" name="正方形/長方形 13"/>
            <p:cNvSpPr/>
            <p:nvPr/>
          </p:nvSpPr>
          <p:spPr>
            <a:xfrm>
              <a:off x="3666713" y="1801135"/>
              <a:ext cx="2129423" cy="166704"/>
            </a:xfrm>
            <a:prstGeom prst="rect">
              <a:avLst/>
            </a:prstGeom>
            <a:ln w="9525"/>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3717695" y="1776532"/>
              <a:ext cx="2241347" cy="246221"/>
            </a:xfrm>
            <a:prstGeom prst="rect">
              <a:avLst/>
            </a:prstGeom>
            <a:noFill/>
          </p:spPr>
          <p:txBody>
            <a:bodyPr wrap="square" rtlCol="0">
              <a:spAutoFit/>
            </a:bodyPr>
            <a:lstStyle/>
            <a:p>
              <a:r>
                <a:rPr kumimoji="1" lang="ja-JP" altLang="en-US" sz="1000" dirty="0"/>
                <a:t>専門家等による点検を受けていない</a:t>
              </a:r>
            </a:p>
          </p:txBody>
        </p:sp>
      </p:grpSp>
      <p:sp>
        <p:nvSpPr>
          <p:cNvPr id="4" name="フリーフォーム: 図形 3">
            <a:extLst>
              <a:ext uri="{FF2B5EF4-FFF2-40B4-BE49-F238E27FC236}">
                <a16:creationId xmlns:a16="http://schemas.microsoft.com/office/drawing/2014/main" id="{36E6AC06-B5F5-4226-A4FD-C766DF9695F5}"/>
              </a:ext>
            </a:extLst>
          </p:cNvPr>
          <p:cNvSpPr/>
          <p:nvPr/>
        </p:nvSpPr>
        <p:spPr>
          <a:xfrm>
            <a:off x="3930162" y="1635369"/>
            <a:ext cx="2083776" cy="3411416"/>
          </a:xfrm>
          <a:custGeom>
            <a:avLst/>
            <a:gdLst>
              <a:gd name="connsiteX0" fmla="*/ 764930 w 2083776"/>
              <a:gd name="connsiteY0" fmla="*/ 0 h 3411416"/>
              <a:gd name="connsiteX1" fmla="*/ 764930 w 2083776"/>
              <a:gd name="connsiteY1" fmla="*/ 738554 h 3411416"/>
              <a:gd name="connsiteX2" fmla="*/ 1345223 w 2083776"/>
              <a:gd name="connsiteY2" fmla="*/ 905608 h 3411416"/>
              <a:gd name="connsiteX3" fmla="*/ 1345223 w 2083776"/>
              <a:gd name="connsiteY3" fmla="*/ 1099039 h 3411416"/>
              <a:gd name="connsiteX4" fmla="*/ 2083776 w 2083776"/>
              <a:gd name="connsiteY4" fmla="*/ 1266093 h 3411416"/>
              <a:gd name="connsiteX5" fmla="*/ 2083776 w 2083776"/>
              <a:gd name="connsiteY5" fmla="*/ 1459523 h 3411416"/>
              <a:gd name="connsiteX6" fmla="*/ 1239715 w 2083776"/>
              <a:gd name="connsiteY6" fmla="*/ 1617785 h 3411416"/>
              <a:gd name="connsiteX7" fmla="*/ 1239715 w 2083776"/>
              <a:gd name="connsiteY7" fmla="*/ 1820008 h 3411416"/>
              <a:gd name="connsiteX8" fmla="*/ 852853 w 2083776"/>
              <a:gd name="connsiteY8" fmla="*/ 1969477 h 3411416"/>
              <a:gd name="connsiteX9" fmla="*/ 852853 w 2083776"/>
              <a:gd name="connsiteY9" fmla="*/ 2180493 h 3411416"/>
              <a:gd name="connsiteX10" fmla="*/ 114300 w 2083776"/>
              <a:gd name="connsiteY10" fmla="*/ 2329962 h 3411416"/>
              <a:gd name="connsiteX11" fmla="*/ 114300 w 2083776"/>
              <a:gd name="connsiteY11" fmla="*/ 2514600 h 3411416"/>
              <a:gd name="connsiteX12" fmla="*/ 0 w 2083776"/>
              <a:gd name="connsiteY12" fmla="*/ 2690446 h 3411416"/>
              <a:gd name="connsiteX13" fmla="*/ 0 w 2083776"/>
              <a:gd name="connsiteY13" fmla="*/ 2875085 h 3411416"/>
              <a:gd name="connsiteX14" fmla="*/ 1749669 w 2083776"/>
              <a:gd name="connsiteY14" fmla="*/ 3042139 h 3411416"/>
              <a:gd name="connsiteX15" fmla="*/ 1749669 w 2083776"/>
              <a:gd name="connsiteY15" fmla="*/ 3411416 h 341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83776" h="3411416">
                <a:moveTo>
                  <a:pt x="764930" y="0"/>
                </a:moveTo>
                <a:lnTo>
                  <a:pt x="764930" y="738554"/>
                </a:lnTo>
                <a:lnTo>
                  <a:pt x="1345223" y="905608"/>
                </a:lnTo>
                <a:lnTo>
                  <a:pt x="1345223" y="1099039"/>
                </a:lnTo>
                <a:lnTo>
                  <a:pt x="2083776" y="1266093"/>
                </a:lnTo>
                <a:lnTo>
                  <a:pt x="2083776" y="1459523"/>
                </a:lnTo>
                <a:lnTo>
                  <a:pt x="1239715" y="1617785"/>
                </a:lnTo>
                <a:lnTo>
                  <a:pt x="1239715" y="1820008"/>
                </a:lnTo>
                <a:lnTo>
                  <a:pt x="852853" y="1969477"/>
                </a:lnTo>
                <a:lnTo>
                  <a:pt x="852853" y="2180493"/>
                </a:lnTo>
                <a:lnTo>
                  <a:pt x="114300" y="2329962"/>
                </a:lnTo>
                <a:lnTo>
                  <a:pt x="114300" y="2514600"/>
                </a:lnTo>
                <a:lnTo>
                  <a:pt x="0" y="2690446"/>
                </a:lnTo>
                <a:lnTo>
                  <a:pt x="0" y="2875085"/>
                </a:lnTo>
                <a:lnTo>
                  <a:pt x="1749669" y="3042139"/>
                </a:lnTo>
                <a:lnTo>
                  <a:pt x="1749669" y="3411416"/>
                </a:lnTo>
              </a:path>
            </a:pathLst>
          </a:custGeom>
          <a:ln w="25400">
            <a:prstDash val="sysDot"/>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a:solidFill>
                <a:schemeClr val="tx1"/>
              </a:solidFill>
            </a:endParaRPr>
          </a:p>
        </p:txBody>
      </p:sp>
      <p:cxnSp>
        <p:nvCxnSpPr>
          <p:cNvPr id="16" name="直線コネクタ 15">
            <a:extLst>
              <a:ext uri="{FF2B5EF4-FFF2-40B4-BE49-F238E27FC236}">
                <a16:creationId xmlns:a16="http://schemas.microsoft.com/office/drawing/2014/main" id="{679D1169-543D-4DF6-A345-F2CF64CAC924}"/>
              </a:ext>
            </a:extLst>
          </p:cNvPr>
          <p:cNvCxnSpPr/>
          <p:nvPr/>
        </p:nvCxnSpPr>
        <p:spPr>
          <a:xfrm>
            <a:off x="201792" y="2448000"/>
            <a:ext cx="8712952"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83107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グラフ 9">
            <a:extLst>
              <a:ext uri="{FF2B5EF4-FFF2-40B4-BE49-F238E27FC236}">
                <a16:creationId xmlns:a16="http://schemas.microsoft.com/office/drawing/2014/main" id="{DB90DF1E-68C7-42E4-B99D-AD994A90FF46}"/>
              </a:ext>
            </a:extLst>
          </p:cNvPr>
          <p:cNvGraphicFramePr>
            <a:graphicFrameLocks noChangeAspect="1"/>
          </p:cNvGraphicFramePr>
          <p:nvPr>
            <p:extLst/>
          </p:nvPr>
        </p:nvGraphicFramePr>
        <p:xfrm>
          <a:off x="3829963" y="1821936"/>
          <a:ext cx="5848910" cy="44373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a:extLst>
              <a:ext uri="{FF2B5EF4-FFF2-40B4-BE49-F238E27FC236}">
                <a16:creationId xmlns:a16="http://schemas.microsoft.com/office/drawing/2014/main" id="{EF3E2AEE-9F7E-4FE0-AF71-9835A0A80AA6}"/>
              </a:ext>
            </a:extLst>
          </p:cNvPr>
          <p:cNvGraphicFramePr>
            <a:graphicFrameLocks noChangeAspect="1"/>
          </p:cNvGraphicFramePr>
          <p:nvPr>
            <p:extLst/>
          </p:nvPr>
        </p:nvGraphicFramePr>
        <p:xfrm>
          <a:off x="-303827" y="1805217"/>
          <a:ext cx="5848910" cy="4437306"/>
        </p:xfrm>
        <a:graphic>
          <a:graphicData uri="http://schemas.openxmlformats.org/drawingml/2006/chart">
            <c:chart xmlns:c="http://schemas.openxmlformats.org/drawingml/2006/chart" xmlns:r="http://schemas.openxmlformats.org/officeDocument/2006/relationships" r:id="rId4"/>
          </a:graphicData>
        </a:graphic>
      </p:graphicFrame>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8</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歳未満の所有者の住宅の築年数、入手方法</a:t>
            </a:r>
          </a:p>
        </p:txBody>
      </p:sp>
      <p:sp>
        <p:nvSpPr>
          <p:cNvPr id="19462" name="Rectangle 6"/>
          <p:cNvSpPr>
            <a:spLocks noChangeArrowheads="1"/>
          </p:cNvSpPr>
          <p:nvPr/>
        </p:nvSpPr>
        <p:spPr bwMode="auto">
          <a:xfrm>
            <a:off x="229256" y="444166"/>
            <a:ext cx="8685488" cy="864518"/>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6213" indent="-176213"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歳未満の所有者は、「</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1~10</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年以内」の住宅を所有している人が最も多く、特に注文住宅を所有している人が多い。</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2987824" y="4051050"/>
            <a:ext cx="1008112" cy="602086"/>
          </a:xfrm>
          <a:prstGeom prst="rect">
            <a:avLst/>
          </a:prstGeom>
          <a:noFill/>
          <a:ln w="2540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
        <p:nvSpPr>
          <p:cNvPr id="11" name="正方形/長方形 10"/>
          <p:cNvSpPr/>
          <p:nvPr/>
        </p:nvSpPr>
        <p:spPr>
          <a:xfrm>
            <a:off x="6372200" y="4869160"/>
            <a:ext cx="1152128" cy="576064"/>
          </a:xfrm>
          <a:prstGeom prst="rect">
            <a:avLst/>
          </a:prstGeom>
          <a:noFill/>
          <a:ln w="2540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Tree>
    <p:extLst>
      <p:ext uri="{BB962C8B-B14F-4D97-AF65-F5344CB8AC3E}">
        <p14:creationId xmlns:p14="http://schemas.microsoft.com/office/powerpoint/2010/main" val="2604162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グラフ 16">
            <a:extLst>
              <a:ext uri="{FF2B5EF4-FFF2-40B4-BE49-F238E27FC236}">
                <a16:creationId xmlns:a16="http://schemas.microsoft.com/office/drawing/2014/main" id="{1FE52C02-020D-4CAD-A982-F2BAF66F7227}"/>
              </a:ext>
            </a:extLst>
          </p:cNvPr>
          <p:cNvGraphicFramePr>
            <a:graphicFrameLocks/>
          </p:cNvGraphicFramePr>
          <p:nvPr>
            <p:extLst/>
          </p:nvPr>
        </p:nvGraphicFramePr>
        <p:xfrm>
          <a:off x="-252536" y="1365329"/>
          <a:ext cx="9302824" cy="5400596"/>
        </p:xfrm>
        <a:graphic>
          <a:graphicData uri="http://schemas.openxmlformats.org/drawingml/2006/chart">
            <c:chart xmlns:c="http://schemas.openxmlformats.org/drawingml/2006/chart" xmlns:r="http://schemas.openxmlformats.org/officeDocument/2006/relationships" r:id="rId3"/>
          </a:graphicData>
        </a:graphic>
      </p:graphicFrame>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9</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維持管理の実施状況（入手方法別）</a:t>
            </a:r>
          </a:p>
        </p:txBody>
      </p:sp>
      <p:sp>
        <p:nvSpPr>
          <p:cNvPr id="19462" name="Rectangle 6"/>
          <p:cNvSpPr>
            <a:spLocks noChangeArrowheads="1"/>
          </p:cNvSpPr>
          <p:nvPr/>
        </p:nvSpPr>
        <p:spPr bwMode="auto">
          <a:xfrm>
            <a:off x="279000" y="476250"/>
            <a:ext cx="8586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○建売住宅及び</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注文住宅による入手は、他の入手方法と比べて「専門家等による点検を受けている」割合が高い。</a:t>
            </a:r>
            <a:r>
              <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 name="直線コネクタ 7"/>
          <p:cNvCxnSpPr/>
          <p:nvPr/>
        </p:nvCxnSpPr>
        <p:spPr>
          <a:xfrm>
            <a:off x="165720" y="2564904"/>
            <a:ext cx="8712928" cy="0"/>
          </a:xfrm>
          <a:prstGeom prst="line">
            <a:avLst/>
          </a:prstGeom>
        </p:spPr>
        <p:style>
          <a:lnRef idx="1">
            <a:schemeClr val="dk1"/>
          </a:lnRef>
          <a:fillRef idx="0">
            <a:schemeClr val="dk1"/>
          </a:fillRef>
          <a:effectRef idx="0">
            <a:schemeClr val="dk1"/>
          </a:effectRef>
          <a:fontRef idx="minor">
            <a:schemeClr val="tx1"/>
          </a:fontRef>
        </p:style>
      </p:cxnSp>
      <p:grpSp>
        <p:nvGrpSpPr>
          <p:cNvPr id="10" name="グループ化 9"/>
          <p:cNvGrpSpPr/>
          <p:nvPr/>
        </p:nvGrpSpPr>
        <p:grpSpPr>
          <a:xfrm>
            <a:off x="2840376" y="1686311"/>
            <a:ext cx="2108868" cy="246221"/>
            <a:chOff x="1511660" y="1658031"/>
            <a:chExt cx="2108868" cy="246221"/>
          </a:xfrm>
        </p:grpSpPr>
        <p:sp>
          <p:nvSpPr>
            <p:cNvPr id="11" name="正方形/長方形 10"/>
            <p:cNvSpPr/>
            <p:nvPr/>
          </p:nvSpPr>
          <p:spPr>
            <a:xfrm>
              <a:off x="1511660" y="1700892"/>
              <a:ext cx="1941997" cy="166704"/>
            </a:xfrm>
            <a:prstGeom prst="rect">
              <a:avLst/>
            </a:prstGeom>
            <a:ln w="9525"/>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1543752" y="1658031"/>
              <a:ext cx="2076776" cy="246221"/>
            </a:xfrm>
            <a:prstGeom prst="rect">
              <a:avLst/>
            </a:prstGeom>
            <a:noFill/>
          </p:spPr>
          <p:txBody>
            <a:bodyPr wrap="square" rtlCol="0">
              <a:spAutoFit/>
            </a:bodyPr>
            <a:lstStyle/>
            <a:p>
              <a:r>
                <a:rPr kumimoji="1" lang="ja-JP" altLang="en-US" sz="1000" dirty="0"/>
                <a:t>専門家等による点検を受けている</a:t>
              </a:r>
            </a:p>
          </p:txBody>
        </p:sp>
      </p:grpSp>
      <p:grpSp>
        <p:nvGrpSpPr>
          <p:cNvPr id="14" name="グループ化 13"/>
          <p:cNvGrpSpPr/>
          <p:nvPr/>
        </p:nvGrpSpPr>
        <p:grpSpPr>
          <a:xfrm>
            <a:off x="4991974" y="1710908"/>
            <a:ext cx="2292329" cy="246221"/>
            <a:chOff x="3666713" y="1776532"/>
            <a:chExt cx="2292329" cy="246221"/>
          </a:xfrm>
        </p:grpSpPr>
        <p:sp>
          <p:nvSpPr>
            <p:cNvPr id="15" name="正方形/長方形 14"/>
            <p:cNvSpPr/>
            <p:nvPr/>
          </p:nvSpPr>
          <p:spPr>
            <a:xfrm>
              <a:off x="3666713" y="1801135"/>
              <a:ext cx="2129423" cy="166704"/>
            </a:xfrm>
            <a:prstGeom prst="rect">
              <a:avLst/>
            </a:prstGeom>
            <a:ln w="9525"/>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3717695" y="1776532"/>
              <a:ext cx="2241347" cy="246221"/>
            </a:xfrm>
            <a:prstGeom prst="rect">
              <a:avLst/>
            </a:prstGeom>
            <a:noFill/>
          </p:spPr>
          <p:txBody>
            <a:bodyPr wrap="square" rtlCol="0">
              <a:spAutoFit/>
            </a:bodyPr>
            <a:lstStyle/>
            <a:p>
              <a:r>
                <a:rPr kumimoji="1" lang="ja-JP" altLang="en-US" sz="1000" dirty="0"/>
                <a:t>専門家等による点検を受けていない</a:t>
              </a:r>
            </a:p>
          </p:txBody>
        </p:sp>
      </p:grpSp>
      <p:sp>
        <p:nvSpPr>
          <p:cNvPr id="2" name="フリーフォーム: 図形 1">
            <a:extLst>
              <a:ext uri="{FF2B5EF4-FFF2-40B4-BE49-F238E27FC236}">
                <a16:creationId xmlns:a16="http://schemas.microsoft.com/office/drawing/2014/main" id="{FEAC989A-95F4-4B39-9017-6ABBEAF258F9}"/>
              </a:ext>
            </a:extLst>
          </p:cNvPr>
          <p:cNvSpPr/>
          <p:nvPr/>
        </p:nvSpPr>
        <p:spPr>
          <a:xfrm>
            <a:off x="2189285" y="1670538"/>
            <a:ext cx="3059723" cy="3437793"/>
          </a:xfrm>
          <a:custGeom>
            <a:avLst/>
            <a:gdLst>
              <a:gd name="connsiteX0" fmla="*/ 2708030 w 3059723"/>
              <a:gd name="connsiteY0" fmla="*/ 0 h 3437793"/>
              <a:gd name="connsiteX1" fmla="*/ 2708030 w 3059723"/>
              <a:gd name="connsiteY1" fmla="*/ 826477 h 3437793"/>
              <a:gd name="connsiteX2" fmla="*/ 3059723 w 3059723"/>
              <a:gd name="connsiteY2" fmla="*/ 1002324 h 3437793"/>
              <a:gd name="connsiteX3" fmla="*/ 3059723 w 3059723"/>
              <a:gd name="connsiteY3" fmla="*/ 1222131 h 3437793"/>
              <a:gd name="connsiteX4" fmla="*/ 2945423 w 3059723"/>
              <a:gd name="connsiteY4" fmla="*/ 1389185 h 3437793"/>
              <a:gd name="connsiteX5" fmla="*/ 2945423 w 3059723"/>
              <a:gd name="connsiteY5" fmla="*/ 1591408 h 3437793"/>
              <a:gd name="connsiteX6" fmla="*/ 1626577 w 3059723"/>
              <a:gd name="connsiteY6" fmla="*/ 1767254 h 3437793"/>
              <a:gd name="connsiteX7" fmla="*/ 1626577 w 3059723"/>
              <a:gd name="connsiteY7" fmla="*/ 1969477 h 3437793"/>
              <a:gd name="connsiteX8" fmla="*/ 1186961 w 3059723"/>
              <a:gd name="connsiteY8" fmla="*/ 2145324 h 3437793"/>
              <a:gd name="connsiteX9" fmla="*/ 1186961 w 3059723"/>
              <a:gd name="connsiteY9" fmla="*/ 2329962 h 3437793"/>
              <a:gd name="connsiteX10" fmla="*/ 589084 w 3059723"/>
              <a:gd name="connsiteY10" fmla="*/ 2523393 h 3437793"/>
              <a:gd name="connsiteX11" fmla="*/ 589084 w 3059723"/>
              <a:gd name="connsiteY11" fmla="*/ 2725616 h 3437793"/>
              <a:gd name="connsiteX12" fmla="*/ 17584 w 3059723"/>
              <a:gd name="connsiteY12" fmla="*/ 2892670 h 3437793"/>
              <a:gd name="connsiteX13" fmla="*/ 17584 w 3059723"/>
              <a:gd name="connsiteY13" fmla="*/ 3437793 h 3437793"/>
              <a:gd name="connsiteX14" fmla="*/ 0 w 3059723"/>
              <a:gd name="connsiteY14" fmla="*/ 3437793 h 343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9723" h="3437793">
                <a:moveTo>
                  <a:pt x="2708030" y="0"/>
                </a:moveTo>
                <a:lnTo>
                  <a:pt x="2708030" y="826477"/>
                </a:lnTo>
                <a:lnTo>
                  <a:pt x="3059723" y="1002324"/>
                </a:lnTo>
                <a:lnTo>
                  <a:pt x="3059723" y="1222131"/>
                </a:lnTo>
                <a:lnTo>
                  <a:pt x="2945423" y="1389185"/>
                </a:lnTo>
                <a:lnTo>
                  <a:pt x="2945423" y="1591408"/>
                </a:lnTo>
                <a:lnTo>
                  <a:pt x="1626577" y="1767254"/>
                </a:lnTo>
                <a:lnTo>
                  <a:pt x="1626577" y="1969477"/>
                </a:lnTo>
                <a:lnTo>
                  <a:pt x="1186961" y="2145324"/>
                </a:lnTo>
                <a:lnTo>
                  <a:pt x="1186961" y="2329962"/>
                </a:lnTo>
                <a:lnTo>
                  <a:pt x="589084" y="2523393"/>
                </a:lnTo>
                <a:lnTo>
                  <a:pt x="589084" y="2725616"/>
                </a:lnTo>
                <a:lnTo>
                  <a:pt x="17584" y="2892670"/>
                </a:lnTo>
                <a:lnTo>
                  <a:pt x="17584" y="3437793"/>
                </a:lnTo>
                <a:lnTo>
                  <a:pt x="0" y="3437793"/>
                </a:lnTo>
              </a:path>
            </a:pathLst>
          </a:cu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2894321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11004</TotalTime>
  <Words>3160</Words>
  <Application>Microsoft Office PowerPoint</Application>
  <PresentationFormat>画面に合わせる (4:3)</PresentationFormat>
  <Paragraphs>303</Paragraphs>
  <Slides>41</Slides>
  <Notes>24</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41</vt:i4>
      </vt:variant>
    </vt:vector>
  </HeadingPairs>
  <TitlesOfParts>
    <vt:vector size="48" baseType="lpstr">
      <vt:lpstr>HGSｺﾞｼｯｸM</vt:lpstr>
      <vt:lpstr>Meiryo UI</vt:lpstr>
      <vt:lpstr>ＭＳ Ｐゴシック</vt:lpstr>
      <vt:lpstr>ＭＳ Ｐ明朝</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西　あかね</dc:creator>
  <cp:lastModifiedBy>西　あかね</cp:lastModifiedBy>
  <cp:revision>625</cp:revision>
  <cp:lastPrinted>2020-02-19T01:07:25Z</cp:lastPrinted>
  <dcterms:created xsi:type="dcterms:W3CDTF">2018-07-03T08:27:08Z</dcterms:created>
  <dcterms:modified xsi:type="dcterms:W3CDTF">2020-03-12T07:38:13Z</dcterms:modified>
</cp:coreProperties>
</file>