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33" r:id="rId2"/>
    <p:sldId id="322" r:id="rId3"/>
    <p:sldId id="400" r:id="rId4"/>
    <p:sldId id="403" r:id="rId5"/>
    <p:sldId id="405" r:id="rId6"/>
    <p:sldId id="383" r:id="rId7"/>
    <p:sldId id="349" r:id="rId8"/>
    <p:sldId id="408" r:id="rId9"/>
    <p:sldId id="404" r:id="rId10"/>
    <p:sldId id="384" r:id="rId11"/>
    <p:sldId id="385" r:id="rId12"/>
    <p:sldId id="324" r:id="rId13"/>
    <p:sldId id="386" r:id="rId14"/>
    <p:sldId id="323" r:id="rId15"/>
    <p:sldId id="401" r:id="rId16"/>
    <p:sldId id="407" r:id="rId17"/>
    <p:sldId id="409" r:id="rId18"/>
    <p:sldId id="419" r:id="rId19"/>
    <p:sldId id="417" r:id="rId20"/>
    <p:sldId id="415" r:id="rId21"/>
    <p:sldId id="416" r:id="rId22"/>
    <p:sldId id="414" r:id="rId23"/>
    <p:sldId id="389" r:id="rId24"/>
    <p:sldId id="341" r:id="rId25"/>
    <p:sldId id="342" r:id="rId26"/>
    <p:sldId id="406" r:id="rId27"/>
    <p:sldId id="343" r:id="rId28"/>
    <p:sldId id="395" r:id="rId29"/>
    <p:sldId id="393" r:id="rId30"/>
    <p:sldId id="394" r:id="rId31"/>
    <p:sldId id="391" r:id="rId32"/>
    <p:sldId id="354" r:id="rId33"/>
    <p:sldId id="387" r:id="rId34"/>
    <p:sldId id="398" r:id="rId35"/>
    <p:sldId id="396" r:id="rId36"/>
    <p:sldId id="367" r:id="rId37"/>
    <p:sldId id="410" r:id="rId38"/>
    <p:sldId id="411" r:id="rId39"/>
    <p:sldId id="368" r:id="rId40"/>
    <p:sldId id="369" r:id="rId41"/>
    <p:sldId id="370" r:id="rId42"/>
    <p:sldId id="371" r:id="rId43"/>
    <p:sldId id="372" r:id="rId44"/>
    <p:sldId id="373" r:id="rId45"/>
    <p:sldId id="374" r:id="rId46"/>
    <p:sldId id="375" r:id="rId47"/>
    <p:sldId id="376" r:id="rId48"/>
    <p:sldId id="413" r:id="rId49"/>
    <p:sldId id="340" r:id="rId50"/>
    <p:sldId id="412" r:id="rId5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4604" autoAdjust="0"/>
  </p:normalViewPr>
  <p:slideViewPr>
    <p:cSldViewPr>
      <p:cViewPr varScale="1">
        <p:scale>
          <a:sx n="67" d="100"/>
          <a:sy n="67" d="100"/>
        </p:scale>
        <p:origin x="145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48023721999487"/>
          <c:y val="7.1995912015422853E-2"/>
          <c:w val="0.79763668469509008"/>
          <c:h val="0.75961140919331982"/>
        </c:manualLayout>
      </c:layout>
      <c:barChart>
        <c:barDir val="col"/>
        <c:grouping val="clustered"/>
        <c:varyColors val="0"/>
        <c:ser>
          <c:idx val="1"/>
          <c:order val="1"/>
          <c:tx>
            <c:strRef>
              <c:f>[大阪府御依頼資料.xlsx]参考資料①!$D$3</c:f>
              <c:strCache>
                <c:ptCount val="1"/>
                <c:pt idx="0">
                  <c:v>戸数</c:v>
                </c:pt>
              </c:strCache>
            </c:strRef>
          </c:tx>
          <c:spPr>
            <a:solidFill>
              <a:schemeClr val="tx2">
                <a:lumMod val="40000"/>
                <a:lumOff val="60000"/>
              </a:schemeClr>
            </a:solidFill>
          </c:spPr>
          <c:invertIfNegative val="0"/>
          <c:cat>
            <c:strRef>
              <c:f>[大阪府御依頼資料.xlsx]参考資料①!$B$6:$B$35</c:f>
              <c:strCache>
                <c:ptCount val="30"/>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pt idx="25">
                  <c:v>2015年</c:v>
                </c:pt>
                <c:pt idx="26">
                  <c:v>2016年</c:v>
                </c:pt>
                <c:pt idx="27">
                  <c:v>2017年</c:v>
                </c:pt>
                <c:pt idx="28">
                  <c:v>2018年</c:v>
                </c:pt>
                <c:pt idx="29">
                  <c:v>2019年</c:v>
                </c:pt>
              </c:strCache>
            </c:strRef>
          </c:cat>
          <c:val>
            <c:numRef>
              <c:f>[大阪府御依頼資料.xlsx]参考資料①!$D$6:$D$35</c:f>
              <c:numCache>
                <c:formatCode>#,##0_);[Red]\(#,##0\)</c:formatCode>
                <c:ptCount val="30"/>
                <c:pt idx="0">
                  <c:v>2850</c:v>
                </c:pt>
                <c:pt idx="1">
                  <c:v>1582</c:v>
                </c:pt>
                <c:pt idx="2">
                  <c:v>443</c:v>
                </c:pt>
                <c:pt idx="3">
                  <c:v>238</c:v>
                </c:pt>
                <c:pt idx="4">
                  <c:v>256</c:v>
                </c:pt>
                <c:pt idx="5">
                  <c:v>47</c:v>
                </c:pt>
                <c:pt idx="6">
                  <c:v>346</c:v>
                </c:pt>
                <c:pt idx="7">
                  <c:v>611</c:v>
                </c:pt>
                <c:pt idx="8">
                  <c:v>579</c:v>
                </c:pt>
                <c:pt idx="9">
                  <c:v>846</c:v>
                </c:pt>
                <c:pt idx="10">
                  <c:v>1017</c:v>
                </c:pt>
                <c:pt idx="11">
                  <c:v>706</c:v>
                </c:pt>
                <c:pt idx="12">
                  <c:v>610</c:v>
                </c:pt>
                <c:pt idx="13">
                  <c:v>594</c:v>
                </c:pt>
                <c:pt idx="14">
                  <c:v>836</c:v>
                </c:pt>
                <c:pt idx="15">
                  <c:v>1494</c:v>
                </c:pt>
                <c:pt idx="16">
                  <c:v>1284</c:v>
                </c:pt>
                <c:pt idx="17">
                  <c:v>1973</c:v>
                </c:pt>
                <c:pt idx="18">
                  <c:v>1104</c:v>
                </c:pt>
                <c:pt idx="19">
                  <c:v>1197</c:v>
                </c:pt>
                <c:pt idx="20">
                  <c:v>1308</c:v>
                </c:pt>
                <c:pt idx="21">
                  <c:v>1720</c:v>
                </c:pt>
                <c:pt idx="22">
                  <c:v>1865</c:v>
                </c:pt>
                <c:pt idx="23">
                  <c:v>1685</c:v>
                </c:pt>
                <c:pt idx="24">
                  <c:v>2011</c:v>
                </c:pt>
                <c:pt idx="25">
                  <c:v>2993</c:v>
                </c:pt>
                <c:pt idx="26">
                  <c:v>3429</c:v>
                </c:pt>
                <c:pt idx="27">
                  <c:v>4453</c:v>
                </c:pt>
                <c:pt idx="28">
                  <c:v>6150</c:v>
                </c:pt>
                <c:pt idx="29">
                  <c:v>3994</c:v>
                </c:pt>
              </c:numCache>
            </c:numRef>
          </c:val>
          <c:extLst>
            <c:ext xmlns:c16="http://schemas.microsoft.com/office/drawing/2014/chart" uri="{C3380CC4-5D6E-409C-BE32-E72D297353CC}">
              <c16:uniqueId val="{00000000-2DDE-4221-80F9-63864F4D3512}"/>
            </c:ext>
          </c:extLst>
        </c:ser>
        <c:dLbls>
          <c:showLegendKey val="0"/>
          <c:showVal val="0"/>
          <c:showCatName val="0"/>
          <c:showSerName val="0"/>
          <c:showPercent val="0"/>
          <c:showBubbleSize val="0"/>
        </c:dLbls>
        <c:gapWidth val="47"/>
        <c:axId val="53375744"/>
        <c:axId val="53377280"/>
      </c:barChart>
      <c:lineChart>
        <c:grouping val="standard"/>
        <c:varyColors val="0"/>
        <c:ser>
          <c:idx val="0"/>
          <c:order val="0"/>
          <c:tx>
            <c:strRef>
              <c:f>[大阪府御依頼資料.xlsx]参考資料①!$C$3</c:f>
              <c:strCache>
                <c:ptCount val="1"/>
                <c:pt idx="0">
                  <c:v>物件数</c:v>
                </c:pt>
              </c:strCache>
            </c:strRef>
          </c:tx>
          <c:spPr>
            <a:ln w="19050">
              <a:solidFill>
                <a:srgbClr val="FF0000"/>
              </a:solidFill>
            </a:ln>
          </c:spPr>
          <c:marker>
            <c:symbol val="circle"/>
            <c:size val="6"/>
            <c:spPr>
              <a:solidFill>
                <a:schemeClr val="bg1"/>
              </a:solidFill>
              <a:ln>
                <a:solidFill>
                  <a:srgbClr val="FF0000"/>
                </a:solidFill>
              </a:ln>
            </c:spPr>
          </c:marker>
          <c:dLbls>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[大阪府御依頼資料.xlsx]参考資料①!$B$6:$B$35</c:f>
              <c:strCache>
                <c:ptCount val="30"/>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pt idx="25">
                  <c:v>2015年</c:v>
                </c:pt>
                <c:pt idx="26">
                  <c:v>2016年</c:v>
                </c:pt>
                <c:pt idx="27">
                  <c:v>2017年</c:v>
                </c:pt>
                <c:pt idx="28">
                  <c:v>2018年</c:v>
                </c:pt>
                <c:pt idx="29">
                  <c:v>2019年</c:v>
                </c:pt>
              </c:strCache>
            </c:strRef>
          </c:cat>
          <c:val>
            <c:numRef>
              <c:f>[大阪府御依頼資料.xlsx]参考資料①!$C$6:$C$35</c:f>
              <c:numCache>
                <c:formatCode>#,##0_);[Red]\(#,##0\)</c:formatCode>
                <c:ptCount val="30"/>
                <c:pt idx="0">
                  <c:v>50</c:v>
                </c:pt>
                <c:pt idx="1">
                  <c:v>21</c:v>
                </c:pt>
                <c:pt idx="2">
                  <c:v>9</c:v>
                </c:pt>
                <c:pt idx="3">
                  <c:v>6</c:v>
                </c:pt>
                <c:pt idx="4">
                  <c:v>6</c:v>
                </c:pt>
                <c:pt idx="5">
                  <c:v>2</c:v>
                </c:pt>
                <c:pt idx="6">
                  <c:v>5</c:v>
                </c:pt>
                <c:pt idx="7">
                  <c:v>10</c:v>
                </c:pt>
                <c:pt idx="8">
                  <c:v>9</c:v>
                </c:pt>
                <c:pt idx="9">
                  <c:v>13</c:v>
                </c:pt>
                <c:pt idx="10">
                  <c:v>17</c:v>
                </c:pt>
                <c:pt idx="11">
                  <c:v>9</c:v>
                </c:pt>
                <c:pt idx="12">
                  <c:v>7</c:v>
                </c:pt>
                <c:pt idx="13">
                  <c:v>10</c:v>
                </c:pt>
                <c:pt idx="14">
                  <c:v>10</c:v>
                </c:pt>
                <c:pt idx="15">
                  <c:v>16</c:v>
                </c:pt>
                <c:pt idx="16">
                  <c:v>14</c:v>
                </c:pt>
                <c:pt idx="17">
                  <c:v>32</c:v>
                </c:pt>
                <c:pt idx="18">
                  <c:v>16</c:v>
                </c:pt>
                <c:pt idx="19">
                  <c:v>14</c:v>
                </c:pt>
                <c:pt idx="20">
                  <c:v>16</c:v>
                </c:pt>
                <c:pt idx="21">
                  <c:v>25</c:v>
                </c:pt>
                <c:pt idx="22">
                  <c:v>23</c:v>
                </c:pt>
                <c:pt idx="23">
                  <c:v>22</c:v>
                </c:pt>
                <c:pt idx="24">
                  <c:v>25</c:v>
                </c:pt>
                <c:pt idx="25">
                  <c:v>36</c:v>
                </c:pt>
                <c:pt idx="26">
                  <c:v>40</c:v>
                </c:pt>
                <c:pt idx="27">
                  <c:v>56</c:v>
                </c:pt>
                <c:pt idx="28">
                  <c:v>75</c:v>
                </c:pt>
                <c:pt idx="29">
                  <c:v>50</c:v>
                </c:pt>
              </c:numCache>
            </c:numRef>
          </c:val>
          <c:smooth val="0"/>
          <c:extLst>
            <c:ext xmlns:c16="http://schemas.microsoft.com/office/drawing/2014/chart" uri="{C3380CC4-5D6E-409C-BE32-E72D297353CC}">
              <c16:uniqueId val="{00000001-2DDE-4221-80F9-63864F4D3512}"/>
            </c:ext>
          </c:extLst>
        </c:ser>
        <c:dLbls>
          <c:showLegendKey val="0"/>
          <c:showVal val="0"/>
          <c:showCatName val="0"/>
          <c:showSerName val="0"/>
          <c:showPercent val="0"/>
          <c:showBubbleSize val="0"/>
        </c:dLbls>
        <c:marker val="1"/>
        <c:smooth val="0"/>
        <c:axId val="53379072"/>
        <c:axId val="53380608"/>
      </c:lineChart>
      <c:catAx>
        <c:axId val="53375744"/>
        <c:scaling>
          <c:orientation val="minMax"/>
        </c:scaling>
        <c:delete val="0"/>
        <c:axPos val="b"/>
        <c:numFmt formatCode="General" sourceLinked="1"/>
        <c:majorTickMark val="out"/>
        <c:minorTickMark val="none"/>
        <c:tickLblPos val="nextTo"/>
        <c:crossAx val="53377280"/>
        <c:crosses val="autoZero"/>
        <c:auto val="1"/>
        <c:lblAlgn val="ctr"/>
        <c:lblOffset val="100"/>
        <c:noMultiLvlLbl val="0"/>
      </c:catAx>
      <c:valAx>
        <c:axId val="53377280"/>
        <c:scaling>
          <c:orientation val="minMax"/>
          <c:max val="6500"/>
          <c:min val="0"/>
        </c:scaling>
        <c:delete val="0"/>
        <c:axPos val="l"/>
        <c:majorGridlines/>
        <c:numFmt formatCode="#,##0_);[Red]\(#,##0\)" sourceLinked="1"/>
        <c:majorTickMark val="out"/>
        <c:minorTickMark val="none"/>
        <c:tickLblPos val="nextTo"/>
        <c:crossAx val="53375744"/>
        <c:crosses val="autoZero"/>
        <c:crossBetween val="between"/>
        <c:majorUnit val="1000"/>
      </c:valAx>
      <c:catAx>
        <c:axId val="53379072"/>
        <c:scaling>
          <c:orientation val="minMax"/>
        </c:scaling>
        <c:delete val="1"/>
        <c:axPos val="b"/>
        <c:numFmt formatCode="General" sourceLinked="1"/>
        <c:majorTickMark val="out"/>
        <c:minorTickMark val="none"/>
        <c:tickLblPos val="nextTo"/>
        <c:crossAx val="53380608"/>
        <c:crosses val="autoZero"/>
        <c:auto val="1"/>
        <c:lblAlgn val="ctr"/>
        <c:lblOffset val="100"/>
        <c:noMultiLvlLbl val="0"/>
      </c:catAx>
      <c:valAx>
        <c:axId val="53380608"/>
        <c:scaling>
          <c:orientation val="minMax"/>
          <c:max val="130"/>
          <c:min val="0"/>
        </c:scaling>
        <c:delete val="0"/>
        <c:axPos val="r"/>
        <c:numFmt formatCode="#,##0_);[Red]\(#,##0\)" sourceLinked="1"/>
        <c:majorTickMark val="out"/>
        <c:minorTickMark val="none"/>
        <c:tickLblPos val="nextTo"/>
        <c:crossAx val="53379072"/>
        <c:crosses val="max"/>
        <c:crossBetween val="between"/>
        <c:majorUnit val="20"/>
      </c:valAx>
    </c:plotArea>
    <c:legend>
      <c:legendPos val="r"/>
      <c:layout>
        <c:manualLayout>
          <c:xMode val="edge"/>
          <c:yMode val="edge"/>
          <c:x val="0.23460272684532205"/>
          <c:y val="0.10415464659837874"/>
          <c:w val="0.20122237893747061"/>
          <c:h val="8.7964601769911513E-2"/>
        </c:manualLayout>
      </c:layout>
      <c:overlay val="0"/>
    </c:legend>
    <c:plotVisOnly val="1"/>
    <c:dispBlanksAs val="gap"/>
    <c:showDLblsOverMax val="0"/>
  </c:chart>
  <c:spPr>
    <a:ln>
      <a:noFill/>
    </a:ln>
  </c:spPr>
  <c:txPr>
    <a:bodyPr/>
    <a:lstStyle/>
    <a:p>
      <a:pPr>
        <a:defRPr sz="900">
          <a:latin typeface="ＭＳ 明朝" pitchFamily="17" charset="-128"/>
          <a:ea typeface="ＭＳ 明朝" pitchFamily="17" charset="-128"/>
        </a:defRPr>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0.01532</cdr:x>
      <cdr:y>0.37685</cdr:y>
    </cdr:from>
    <cdr:to>
      <cdr:x>0.06488</cdr:x>
      <cdr:y>0.58148</cdr:y>
    </cdr:to>
    <cdr:sp macro="" textlink="">
      <cdr:nvSpPr>
        <cdr:cNvPr id="3" name="テキスト ボックス 3"/>
        <cdr:cNvSpPr txBox="1"/>
      </cdr:nvSpPr>
      <cdr:spPr>
        <a:xfrm xmlns:a="http://schemas.openxmlformats.org/drawingml/2006/main">
          <a:off x="103471" y="1622442"/>
          <a:ext cx="334690" cy="88099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wordArtVertRtl"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a:latin typeface="ＭＳ 明朝" pitchFamily="17" charset="-128"/>
              <a:ea typeface="ＭＳ 明朝" pitchFamily="17" charset="-128"/>
            </a:rPr>
            <a:t>供給戸数</a:t>
          </a:r>
          <a:r>
            <a:rPr kumimoji="1" lang="en-US" altLang="ja-JP" sz="900">
              <a:latin typeface="ＭＳ 明朝" pitchFamily="17" charset="-128"/>
              <a:ea typeface="ＭＳ 明朝" pitchFamily="17" charset="-128"/>
            </a:rPr>
            <a:t>(</a:t>
          </a:r>
          <a:r>
            <a:rPr kumimoji="1" lang="ja-JP" altLang="en-US" sz="900">
              <a:latin typeface="ＭＳ 明朝" pitchFamily="17" charset="-128"/>
              <a:ea typeface="ＭＳ 明朝" pitchFamily="17" charset="-128"/>
            </a:rPr>
            <a:t>戸</a:t>
          </a:r>
          <a:r>
            <a:rPr kumimoji="1" lang="en-US" altLang="ja-JP" sz="900">
              <a:latin typeface="ＭＳ 明朝" pitchFamily="17" charset="-128"/>
              <a:ea typeface="ＭＳ 明朝" pitchFamily="17" charset="-128"/>
            </a:rPr>
            <a:t>)</a:t>
          </a:r>
          <a:endParaRPr kumimoji="1" lang="ja-JP" altLang="en-US" sz="900">
            <a:latin typeface="ＭＳ 明朝" pitchFamily="17" charset="-128"/>
            <a:ea typeface="ＭＳ 明朝" pitchFamily="17" charset="-128"/>
          </a:endParaRPr>
        </a:p>
      </cdr:txBody>
    </cdr:sp>
  </cdr:relSizeAnchor>
  <cdr:relSizeAnchor xmlns:cdr="http://schemas.openxmlformats.org/drawingml/2006/chartDrawing">
    <cdr:from>
      <cdr:x>0.94313</cdr:x>
      <cdr:y>0.37146</cdr:y>
    </cdr:from>
    <cdr:to>
      <cdr:x>0.99812</cdr:x>
      <cdr:y>0.54482</cdr:y>
    </cdr:to>
    <cdr:sp macro="" textlink="">
      <cdr:nvSpPr>
        <cdr:cNvPr id="4" name="テキスト ボックス 3"/>
        <cdr:cNvSpPr txBox="1"/>
      </cdr:nvSpPr>
      <cdr:spPr>
        <a:xfrm xmlns:a="http://schemas.openxmlformats.org/drawingml/2006/main">
          <a:off x="5740325" y="1599247"/>
          <a:ext cx="334707" cy="7463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wordArtVertRtl"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a:latin typeface="ＭＳ 明朝" pitchFamily="17" charset="-128"/>
              <a:ea typeface="ＭＳ 明朝" pitchFamily="17" charset="-128"/>
            </a:rPr>
            <a:t>物件数</a:t>
          </a:r>
          <a:r>
            <a:rPr kumimoji="1" lang="en-US" altLang="ja-JP" sz="900">
              <a:latin typeface="ＭＳ 明朝" pitchFamily="17" charset="-128"/>
              <a:ea typeface="ＭＳ 明朝" pitchFamily="17" charset="-128"/>
            </a:rPr>
            <a:t>(</a:t>
          </a:r>
          <a:r>
            <a:rPr kumimoji="1" lang="ja-JP" altLang="en-US" sz="900">
              <a:latin typeface="ＭＳ 明朝" pitchFamily="17" charset="-128"/>
              <a:ea typeface="ＭＳ 明朝" pitchFamily="17" charset="-128"/>
            </a:rPr>
            <a:t>件</a:t>
          </a:r>
          <a:r>
            <a:rPr kumimoji="1" lang="en-US" altLang="ja-JP" sz="900">
              <a:latin typeface="ＭＳ 明朝" pitchFamily="17" charset="-128"/>
              <a:ea typeface="ＭＳ 明朝" pitchFamily="17" charset="-128"/>
            </a:rPr>
            <a:t>)</a:t>
          </a:r>
          <a:endParaRPr kumimoji="1" lang="ja-JP" altLang="en-US" sz="900">
            <a:latin typeface="ＭＳ 明朝" pitchFamily="17" charset="-128"/>
            <a:ea typeface="ＭＳ 明朝" pitchFamily="17" charset="-128"/>
          </a:endParaRPr>
        </a:p>
      </cdr:txBody>
    </cdr:sp>
  </cdr:relSizeAnchor>
  <cdr:relSizeAnchor xmlns:cdr="http://schemas.openxmlformats.org/drawingml/2006/chartDrawing">
    <cdr:from>
      <cdr:x>0.1445</cdr:x>
      <cdr:y>0.04056</cdr:y>
    </cdr:from>
    <cdr:to>
      <cdr:x>0.84833</cdr:x>
      <cdr:y>0.1046</cdr:y>
    </cdr:to>
    <cdr:sp macro="" textlink="">
      <cdr:nvSpPr>
        <cdr:cNvPr id="5" name="テキスト ボックス 2"/>
        <cdr:cNvSpPr txBox="1"/>
      </cdr:nvSpPr>
      <cdr:spPr>
        <a:xfrm xmlns:a="http://schemas.openxmlformats.org/drawingml/2006/main">
          <a:off x="879475" y="174625"/>
          <a:ext cx="4283865" cy="27571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100" dirty="0">
              <a:latin typeface="+mj-ea"/>
              <a:ea typeface="+mj-ea"/>
            </a:rPr>
            <a:t>分譲ワンルームマンション供給戸数の推移</a:t>
          </a:r>
          <a:r>
            <a:rPr kumimoji="1" lang="en-US" altLang="ja-JP" sz="1100" dirty="0">
              <a:latin typeface="+mj-ea"/>
              <a:ea typeface="+mj-ea"/>
            </a:rPr>
            <a:t>(1990</a:t>
          </a:r>
          <a:r>
            <a:rPr kumimoji="1" lang="ja-JP" altLang="en-US" sz="1100" dirty="0">
              <a:latin typeface="+mj-ea"/>
              <a:ea typeface="+mj-ea"/>
            </a:rPr>
            <a:t>年～</a:t>
          </a:r>
          <a:r>
            <a:rPr kumimoji="1" lang="en-US" altLang="ja-JP" sz="1100" dirty="0">
              <a:latin typeface="+mj-ea"/>
              <a:ea typeface="+mj-ea"/>
            </a:rPr>
            <a:t>2019</a:t>
          </a:r>
          <a:r>
            <a:rPr kumimoji="1" lang="ja-JP" altLang="en-US" sz="1100" dirty="0">
              <a:latin typeface="+mj-ea"/>
              <a:ea typeface="+mj-ea"/>
            </a:rPr>
            <a:t>年・近畿圏</a:t>
          </a:r>
          <a:r>
            <a:rPr kumimoji="1" lang="en-US" altLang="ja-JP" sz="1100" dirty="0">
              <a:latin typeface="+mj-ea"/>
              <a:ea typeface="+mj-ea"/>
            </a:rPr>
            <a:t>)</a:t>
          </a:r>
          <a:endParaRPr kumimoji="1" lang="ja-JP" altLang="en-US" sz="1100" dirty="0">
            <a:latin typeface="+mj-ea"/>
            <a:ea typeface="+mj-ea"/>
          </a:endParaRPr>
        </a:p>
      </cdr:txBody>
    </cdr:sp>
  </cdr:relSizeAnchor>
  <cdr:relSizeAnchor xmlns:cdr="http://schemas.openxmlformats.org/drawingml/2006/chartDrawing">
    <cdr:from>
      <cdr:x>0.32916</cdr:x>
      <cdr:y>0.9437</cdr:y>
    </cdr:from>
    <cdr:to>
      <cdr:x>0.79564</cdr:x>
      <cdr:y>1</cdr:y>
    </cdr:to>
    <cdr:sp macro="" textlink="">
      <cdr:nvSpPr>
        <cdr:cNvPr id="6" name="テキスト ボックス 4"/>
        <cdr:cNvSpPr txBox="1"/>
      </cdr:nvSpPr>
      <cdr:spPr>
        <a:xfrm xmlns:a="http://schemas.openxmlformats.org/drawingml/2006/main">
          <a:off x="2003425" y="4062926"/>
          <a:ext cx="2839239" cy="24237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a:latin typeface="ＭＳ 明朝" pitchFamily="17" charset="-128"/>
              <a:ea typeface="ＭＳ 明朝" pitchFamily="17" charset="-128"/>
            </a:rPr>
            <a:t>資料</a:t>
          </a:r>
          <a:r>
            <a:rPr kumimoji="1" lang="en-US" altLang="ja-JP" sz="900">
              <a:latin typeface="ＭＳ 明朝" pitchFamily="17" charset="-128"/>
              <a:ea typeface="ＭＳ 明朝" pitchFamily="17" charset="-128"/>
            </a:rPr>
            <a:t>:</a:t>
          </a:r>
          <a:r>
            <a:rPr kumimoji="1" lang="ja-JP" altLang="en-US" sz="900">
              <a:latin typeface="ＭＳ 明朝" pitchFamily="17" charset="-128"/>
              <a:ea typeface="ＭＳ 明朝" pitchFamily="17" charset="-128"/>
            </a:rPr>
            <a:t>長谷工総合研究所作成。</a:t>
          </a:r>
          <a:r>
            <a:rPr kumimoji="1" lang="en-US" altLang="ja-JP" sz="900">
              <a:latin typeface="ＭＳ 明朝" pitchFamily="17" charset="-128"/>
              <a:ea typeface="ＭＳ 明朝" pitchFamily="17" charset="-128"/>
            </a:rPr>
            <a:t>2019</a:t>
          </a:r>
          <a:r>
            <a:rPr kumimoji="1" lang="ja-JP" altLang="en-US" sz="900">
              <a:latin typeface="ＭＳ 明朝" pitchFamily="17" charset="-128"/>
              <a:ea typeface="ＭＳ 明朝" pitchFamily="17" charset="-128"/>
            </a:rPr>
            <a:t>年は</a:t>
          </a:r>
          <a:r>
            <a:rPr kumimoji="1" lang="en-US" altLang="ja-JP" sz="900">
              <a:latin typeface="ＭＳ 明朝" pitchFamily="17" charset="-128"/>
              <a:ea typeface="ＭＳ 明朝" pitchFamily="17" charset="-128"/>
            </a:rPr>
            <a:t>1</a:t>
          </a:r>
          <a:r>
            <a:rPr kumimoji="1" lang="ja-JP" altLang="en-US" sz="900">
              <a:latin typeface="ＭＳ 明朝" pitchFamily="17" charset="-128"/>
              <a:ea typeface="ＭＳ 明朝" pitchFamily="17" charset="-128"/>
            </a:rPr>
            <a:t>～</a:t>
          </a:r>
          <a:r>
            <a:rPr kumimoji="1" lang="en-US" altLang="ja-JP" sz="900">
              <a:latin typeface="ＭＳ 明朝" pitchFamily="17" charset="-128"/>
              <a:ea typeface="ＭＳ 明朝" pitchFamily="17" charset="-128"/>
            </a:rPr>
            <a:t>10</a:t>
          </a:r>
          <a:r>
            <a:rPr kumimoji="1" lang="ja-JP" altLang="en-US" sz="900">
              <a:latin typeface="ＭＳ 明朝" pitchFamily="17" charset="-128"/>
              <a:ea typeface="ＭＳ 明朝" pitchFamily="17" charset="-128"/>
            </a:rPr>
            <a:t>月実績</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t>2019/12/13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3</a:t>
            </a:fld>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16</a:t>
            </a:fld>
            <a:endParaRPr kumimoji="1" lang="ja-JP" altLang="en-US"/>
          </a:p>
        </p:txBody>
      </p:sp>
    </p:spTree>
    <p:extLst>
      <p:ext uri="{BB962C8B-B14F-4D97-AF65-F5344CB8AC3E}">
        <p14:creationId xmlns:p14="http://schemas.microsoft.com/office/powerpoint/2010/main" val="135208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17</a:t>
            </a:fld>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7653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43762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26</a:t>
            </a:fld>
            <a:endParaRPr kumimoji="1" lang="ja-JP" altLang="en-US"/>
          </a:p>
        </p:txBody>
      </p:sp>
    </p:spTree>
    <p:extLst>
      <p:ext uri="{BB962C8B-B14F-4D97-AF65-F5344CB8AC3E}">
        <p14:creationId xmlns:p14="http://schemas.microsoft.com/office/powerpoint/2010/main" val="166518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4468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32</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428479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34</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0907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3342" y="9436341"/>
            <a:ext cx="2947512" cy="49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9" rIns="91378" bIns="4568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35</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2338" y="746125"/>
            <a:ext cx="4964112" cy="3724275"/>
          </a:xfrm>
          <a:ln/>
        </p:spPr>
      </p:sp>
      <p:sp>
        <p:nvSpPr>
          <p:cNvPr id="50180" name="Rectangle 3"/>
          <p:cNvSpPr>
            <a:spLocks noGrp="1" noChangeArrowheads="1"/>
          </p:cNvSpPr>
          <p:nvPr>
            <p:ph type="body" idx="1"/>
          </p:nvPr>
        </p:nvSpPr>
        <p:spPr>
          <a:xfrm>
            <a:off x="682148" y="4718964"/>
            <a:ext cx="5438143" cy="446984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420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4</a:t>
            </a:fld>
            <a:endParaRPr kumimoji="1" lang="ja-JP" altLang="en-US"/>
          </a:p>
        </p:txBody>
      </p:sp>
    </p:spTree>
    <p:extLst>
      <p:ext uri="{BB962C8B-B14F-4D97-AF65-F5344CB8AC3E}">
        <p14:creationId xmlns:p14="http://schemas.microsoft.com/office/powerpoint/2010/main" val="2440485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36</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66354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37</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372116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38</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8133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64257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388715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42</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70112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1297892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359493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47</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1610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22728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5</a:t>
            </a:fld>
            <a:endParaRPr kumimoji="1" lang="ja-JP" altLang="en-US"/>
          </a:p>
        </p:txBody>
      </p:sp>
    </p:spTree>
    <p:extLst>
      <p:ext uri="{BB962C8B-B14F-4D97-AF65-F5344CB8AC3E}">
        <p14:creationId xmlns:p14="http://schemas.microsoft.com/office/powerpoint/2010/main" val="298923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858458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4274696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7</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77476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8</a:t>
            </a:fld>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9</a:t>
            </a:fld>
            <a:endParaRPr kumimoji="1" lang="ja-JP" altLang="en-US"/>
          </a:p>
        </p:txBody>
      </p:sp>
    </p:spTree>
    <p:extLst>
      <p:ext uri="{BB962C8B-B14F-4D97-AF65-F5344CB8AC3E}">
        <p14:creationId xmlns:p14="http://schemas.microsoft.com/office/powerpoint/2010/main" val="36289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12</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14</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2577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15</a:t>
            </a:fld>
            <a:endParaRPr kumimoji="1" lang="ja-JP" altLang="en-US"/>
          </a:p>
        </p:txBody>
      </p:sp>
    </p:spTree>
    <p:extLst>
      <p:ext uri="{BB962C8B-B14F-4D97-AF65-F5344CB8AC3E}">
        <p14:creationId xmlns:p14="http://schemas.microsoft.com/office/powerpoint/2010/main" val="343084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373043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2019/12/13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BFB5-2B15-4C02-8063-BC84DDF5EED7}" type="datetimeFigureOut">
              <a:rPr kumimoji="1" lang="ja-JP" altLang="en-US" smtClean="0"/>
              <a:t>2019/12/13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1.emf"/><Relationship Id="rId4" Type="http://schemas.openxmlformats.org/officeDocument/2006/relationships/image" Target="../media/image50.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105270"/>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住宅ストックの活用　関連データ集</a:t>
            </a:r>
            <a:endParaRPr lang="en-US" altLang="ja-JP"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431648" y="6517782"/>
            <a:ext cx="712351" cy="365125"/>
          </a:xfrm>
        </p:spPr>
        <p:txBody>
          <a:bodyPr/>
          <a:lstStyle/>
          <a:p>
            <a:fld id="{BEBE85B1-8F12-4F7B-A383-E6CF6791D3DF}" type="slidenum">
              <a:rPr kumimoji="1" lang="ja-JP" altLang="en-US" sz="1600" smtClean="0">
                <a:solidFill>
                  <a:schemeClr val="tx1"/>
                </a:solidFill>
              </a:rPr>
              <a:t>1</a:t>
            </a:fld>
            <a:endParaRPr kumimoji="1" lang="ja-JP" altLang="en-US" sz="1600" dirty="0">
              <a:solidFill>
                <a:schemeClr val="tx1"/>
              </a:solidFill>
            </a:endParaRPr>
          </a:p>
        </p:txBody>
      </p:sp>
      <p:sp>
        <p:nvSpPr>
          <p:cNvPr id="8" name="正方形/長方形 7"/>
          <p:cNvSpPr/>
          <p:nvPr/>
        </p:nvSpPr>
        <p:spPr>
          <a:xfrm>
            <a:off x="7524329" y="251356"/>
            <a:ext cx="1440160" cy="369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 ２－２</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676" y="3861048"/>
            <a:ext cx="8253772" cy="2656734"/>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．住宅ストック、建設の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動向</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２．住宅の質の状況</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r>
              <a:rPr lang="en-US" altLang="ja-JP"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２８</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４．多様なニーズへの対応</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３１</a:t>
            </a: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５．参考データ</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３９</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9005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10</a:t>
            </a:fld>
            <a:endParaRPr kumimoji="1" lang="en-US" altLang="ja-JP" sz="1200" dirty="0">
              <a:solidFill>
                <a:schemeClr val="tx1"/>
              </a:solidFill>
              <a:latin typeface="HGSｺﾞｼｯｸM" pitchFamily="50" charset="-128"/>
              <a:ea typeface="HGSｺﾞｼｯｸM"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07310182"/>
              </p:ext>
            </p:extLst>
          </p:nvPr>
        </p:nvGraphicFramePr>
        <p:xfrm>
          <a:off x="671699" y="5686777"/>
          <a:ext cx="7784820" cy="885825"/>
        </p:xfrm>
        <a:graphic>
          <a:graphicData uri="http://schemas.openxmlformats.org/drawingml/2006/table">
            <a:tbl>
              <a:tblPr>
                <a:tableStyleId>{616DA210-FB5B-4158-B5E0-FEB733F419BA}</a:tableStyleId>
              </a:tblPr>
              <a:tblGrid>
                <a:gridCol w="864980">
                  <a:extLst>
                    <a:ext uri="{9D8B030D-6E8A-4147-A177-3AD203B41FA5}">
                      <a16:colId xmlns:a16="http://schemas.microsoft.com/office/drawing/2014/main" val="2748759594"/>
                    </a:ext>
                  </a:extLst>
                </a:gridCol>
                <a:gridCol w="864980">
                  <a:extLst>
                    <a:ext uri="{9D8B030D-6E8A-4147-A177-3AD203B41FA5}">
                      <a16:colId xmlns:a16="http://schemas.microsoft.com/office/drawing/2014/main" val="3494999854"/>
                    </a:ext>
                  </a:extLst>
                </a:gridCol>
                <a:gridCol w="864980">
                  <a:extLst>
                    <a:ext uri="{9D8B030D-6E8A-4147-A177-3AD203B41FA5}">
                      <a16:colId xmlns:a16="http://schemas.microsoft.com/office/drawing/2014/main" val="1131704920"/>
                    </a:ext>
                  </a:extLst>
                </a:gridCol>
                <a:gridCol w="864980">
                  <a:extLst>
                    <a:ext uri="{9D8B030D-6E8A-4147-A177-3AD203B41FA5}">
                      <a16:colId xmlns:a16="http://schemas.microsoft.com/office/drawing/2014/main" val="2147641239"/>
                    </a:ext>
                  </a:extLst>
                </a:gridCol>
                <a:gridCol w="864980">
                  <a:extLst>
                    <a:ext uri="{9D8B030D-6E8A-4147-A177-3AD203B41FA5}">
                      <a16:colId xmlns:a16="http://schemas.microsoft.com/office/drawing/2014/main" val="545563773"/>
                    </a:ext>
                  </a:extLst>
                </a:gridCol>
                <a:gridCol w="864980">
                  <a:extLst>
                    <a:ext uri="{9D8B030D-6E8A-4147-A177-3AD203B41FA5}">
                      <a16:colId xmlns:a16="http://schemas.microsoft.com/office/drawing/2014/main" val="4123626697"/>
                    </a:ext>
                  </a:extLst>
                </a:gridCol>
                <a:gridCol w="864980">
                  <a:extLst>
                    <a:ext uri="{9D8B030D-6E8A-4147-A177-3AD203B41FA5}">
                      <a16:colId xmlns:a16="http://schemas.microsoft.com/office/drawing/2014/main" val="2169740636"/>
                    </a:ext>
                  </a:extLst>
                </a:gridCol>
                <a:gridCol w="864980">
                  <a:extLst>
                    <a:ext uri="{9D8B030D-6E8A-4147-A177-3AD203B41FA5}">
                      <a16:colId xmlns:a16="http://schemas.microsoft.com/office/drawing/2014/main" val="961521156"/>
                    </a:ext>
                  </a:extLst>
                </a:gridCol>
                <a:gridCol w="864980">
                  <a:extLst>
                    <a:ext uri="{9D8B030D-6E8A-4147-A177-3AD203B41FA5}">
                      <a16:colId xmlns:a16="http://schemas.microsoft.com/office/drawing/2014/main" val="844689706"/>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戸建て住宅数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37766421"/>
                  </a:ext>
                </a:extLst>
              </a:tr>
              <a:tr h="152400">
                <a:tc vMerge="1">
                  <a:txBody>
                    <a:bodyPr/>
                    <a:lstStyle/>
                    <a:p>
                      <a:pPr algn="l" fontAlgn="ct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23902583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110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121</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138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318910743"/>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859437167"/>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2,414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2,527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2,649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2,745</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2,876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961884264"/>
                  </a:ext>
                </a:extLst>
              </a:tr>
            </a:tbl>
          </a:graphicData>
        </a:graphic>
      </p:graphicFrame>
      <p:sp>
        <p:nvSpPr>
          <p:cNvPr id="11" name="Rectangle 6"/>
          <p:cNvSpPr>
            <a:spLocks noChangeArrowheads="1"/>
          </p:cNvSpPr>
          <p:nvPr/>
        </p:nvSpPr>
        <p:spPr bwMode="auto">
          <a:xfrm>
            <a:off x="279000" y="512423"/>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大阪府の住宅総数に占める戸建て住宅の比率は約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横ばいだが、東京都、全国は、ともに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減少傾向</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723531" y="1191937"/>
            <a:ext cx="7696938" cy="4474125"/>
          </a:xfrm>
          <a:prstGeom prst="rect">
            <a:avLst/>
          </a:prstGeom>
        </p:spPr>
      </p:pic>
    </p:spTree>
    <p:extLst>
      <p:ext uri="{BB962C8B-B14F-4D97-AF65-F5344CB8AC3E}">
        <p14:creationId xmlns:p14="http://schemas.microsoft.com/office/powerpoint/2010/main" val="338844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07708893"/>
              </p:ext>
            </p:extLst>
          </p:nvPr>
        </p:nvGraphicFramePr>
        <p:xfrm>
          <a:off x="755573" y="5664503"/>
          <a:ext cx="7668855" cy="885825"/>
        </p:xfrm>
        <a:graphic>
          <a:graphicData uri="http://schemas.openxmlformats.org/drawingml/2006/table">
            <a:tbl>
              <a:tblPr>
                <a:tableStyleId>{616DA210-FB5B-4158-B5E0-FEB733F419BA}</a:tableStyleId>
              </a:tblPr>
              <a:tblGrid>
                <a:gridCol w="852095">
                  <a:extLst>
                    <a:ext uri="{9D8B030D-6E8A-4147-A177-3AD203B41FA5}">
                      <a16:colId xmlns:a16="http://schemas.microsoft.com/office/drawing/2014/main" val="2292448725"/>
                    </a:ext>
                  </a:extLst>
                </a:gridCol>
                <a:gridCol w="852095">
                  <a:extLst>
                    <a:ext uri="{9D8B030D-6E8A-4147-A177-3AD203B41FA5}">
                      <a16:colId xmlns:a16="http://schemas.microsoft.com/office/drawing/2014/main" val="1241006881"/>
                    </a:ext>
                  </a:extLst>
                </a:gridCol>
                <a:gridCol w="852095">
                  <a:extLst>
                    <a:ext uri="{9D8B030D-6E8A-4147-A177-3AD203B41FA5}">
                      <a16:colId xmlns:a16="http://schemas.microsoft.com/office/drawing/2014/main" val="1823707832"/>
                    </a:ext>
                  </a:extLst>
                </a:gridCol>
                <a:gridCol w="852095">
                  <a:extLst>
                    <a:ext uri="{9D8B030D-6E8A-4147-A177-3AD203B41FA5}">
                      <a16:colId xmlns:a16="http://schemas.microsoft.com/office/drawing/2014/main" val="2024949995"/>
                    </a:ext>
                  </a:extLst>
                </a:gridCol>
                <a:gridCol w="852095">
                  <a:extLst>
                    <a:ext uri="{9D8B030D-6E8A-4147-A177-3AD203B41FA5}">
                      <a16:colId xmlns:a16="http://schemas.microsoft.com/office/drawing/2014/main" val="40086766"/>
                    </a:ext>
                  </a:extLst>
                </a:gridCol>
                <a:gridCol w="852095">
                  <a:extLst>
                    <a:ext uri="{9D8B030D-6E8A-4147-A177-3AD203B41FA5}">
                      <a16:colId xmlns:a16="http://schemas.microsoft.com/office/drawing/2014/main" val="1880538518"/>
                    </a:ext>
                  </a:extLst>
                </a:gridCol>
                <a:gridCol w="852095">
                  <a:extLst>
                    <a:ext uri="{9D8B030D-6E8A-4147-A177-3AD203B41FA5}">
                      <a16:colId xmlns:a16="http://schemas.microsoft.com/office/drawing/2014/main" val="3720896277"/>
                    </a:ext>
                  </a:extLst>
                </a:gridCol>
                <a:gridCol w="852095">
                  <a:extLst>
                    <a:ext uri="{9D8B030D-6E8A-4147-A177-3AD203B41FA5}">
                      <a16:colId xmlns:a16="http://schemas.microsoft.com/office/drawing/2014/main" val="836934232"/>
                    </a:ext>
                  </a:extLst>
                </a:gridCol>
                <a:gridCol w="852095">
                  <a:extLst>
                    <a:ext uri="{9D8B030D-6E8A-4147-A177-3AD203B41FA5}">
                      <a16:colId xmlns:a16="http://schemas.microsoft.com/office/drawing/2014/main" val="3032077498"/>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共同住宅数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564545725"/>
                  </a:ext>
                </a:extLst>
              </a:tr>
              <a:tr h="152400">
                <a:tc v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63211037"/>
                  </a:ext>
                </a:extLst>
              </a:tr>
              <a:tr h="161925">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132</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173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186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218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39342040"/>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265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329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370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413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483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4998068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933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1,873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2,068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2,209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2,334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42842021"/>
                  </a:ext>
                </a:extLst>
              </a:tr>
            </a:tbl>
          </a:graphicData>
        </a:graphic>
      </p:graphicFrame>
      <p:sp>
        <p:nvSpPr>
          <p:cNvPr id="6" name="テキスト ボックス 5"/>
          <p:cNvSpPr txBox="1"/>
          <p:nvPr/>
        </p:nvSpPr>
        <p:spPr>
          <a:xfrm>
            <a:off x="7637092" y="5420963"/>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11</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住宅総数に占める共同住宅の比率は、</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、東京都、全国ともに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％以上、東京都は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％以上を共同住宅が占める。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759794" y="1219218"/>
            <a:ext cx="7624411" cy="4419563"/>
          </a:xfrm>
          <a:prstGeom prst="rect">
            <a:avLst/>
          </a:prstGeom>
        </p:spPr>
      </p:pic>
    </p:spTree>
    <p:extLst>
      <p:ext uri="{BB962C8B-B14F-4D97-AF65-F5344CB8AC3E}">
        <p14:creationId xmlns:p14="http://schemas.microsoft.com/office/powerpoint/2010/main" val="317131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283968" y="6453337"/>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度</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12</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279000" y="548680"/>
            <a:ext cx="8586000"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大阪府の新設</a:t>
            </a:r>
            <a:r>
              <a:rPr lang="zh-CN"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a:t>
            </a:r>
            <a:r>
              <a:rPr lang="zh-CN"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、リーマンショック直後の平成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年から増加傾向。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年度から持家、分譲、給与、貸家の全てにおいて増加し、前年度比約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13.2</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％増の約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千戸の新規住宅</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217" y="6269997"/>
            <a:ext cx="4306740" cy="58477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持家</a:t>
            </a:r>
            <a:r>
              <a:rPr lang="ja-JP" altLang="en-US" sz="800" dirty="0">
                <a:latin typeface="Meiryo UI" panose="020B0604030504040204" pitchFamily="50" charset="-128"/>
                <a:ea typeface="Meiryo UI" panose="020B0604030504040204" pitchFamily="50" charset="-128"/>
              </a:rPr>
              <a:t>：建築主（個人）が自分で居住する目的で建築するもの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給与住宅：会社</a:t>
            </a:r>
            <a:r>
              <a:rPr lang="ja-JP" altLang="en-US" sz="800" dirty="0">
                <a:latin typeface="Meiryo UI" panose="020B0604030504040204" pitchFamily="50" charset="-128"/>
                <a:ea typeface="Meiryo UI" panose="020B0604030504040204" pitchFamily="50" charset="-128"/>
              </a:rPr>
              <a:t>、官公署、学校等がその社員、職員、教員等を居住</a:t>
            </a:r>
            <a:r>
              <a:rPr lang="ja-JP" altLang="en-US" sz="800" dirty="0" smtClean="0">
                <a:latin typeface="Meiryo UI" panose="020B0604030504040204" pitchFamily="50" charset="-128"/>
                <a:ea typeface="Meiryo UI" panose="020B0604030504040204" pitchFamily="50" charset="-128"/>
              </a:rPr>
              <a:t>させる目的</a:t>
            </a:r>
            <a:r>
              <a:rPr lang="ja-JP" altLang="en-US" sz="800" dirty="0">
                <a:latin typeface="Meiryo UI" panose="020B0604030504040204" pitchFamily="50" charset="-128"/>
                <a:ea typeface="Meiryo UI" panose="020B0604030504040204" pitchFamily="50" charset="-128"/>
              </a:rPr>
              <a:t>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分譲住宅：</a:t>
            </a:r>
            <a:r>
              <a:rPr lang="ja-JP" altLang="en-US" sz="800" dirty="0">
                <a:latin typeface="Meiryo UI" panose="020B0604030504040204" pitchFamily="50" charset="-128"/>
                <a:ea typeface="Meiryo UI" panose="020B0604030504040204" pitchFamily="50" charset="-128"/>
              </a:rPr>
              <a:t>建て売り又は分譲の目的で建築するもの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endParaRPr>
          </a:p>
        </p:txBody>
      </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356362" y="1482765"/>
            <a:ext cx="8431275" cy="4610531"/>
          </a:xfrm>
          <a:prstGeom prst="rect">
            <a:avLst/>
          </a:prstGeom>
        </p:spPr>
      </p:pic>
    </p:spTree>
    <p:extLst>
      <p:ext uri="{BB962C8B-B14F-4D97-AF65-F5344CB8AC3E}">
        <p14:creationId xmlns:p14="http://schemas.microsoft.com/office/powerpoint/2010/main" val="3251554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036683773"/>
              </p:ext>
            </p:extLst>
          </p:nvPr>
        </p:nvGraphicFramePr>
        <p:xfrm>
          <a:off x="800100" y="5589240"/>
          <a:ext cx="7543800" cy="885825"/>
        </p:xfrm>
        <a:graphic>
          <a:graphicData uri="http://schemas.openxmlformats.org/drawingml/2006/table">
            <a:tbl>
              <a:tblPr>
                <a:tableStyleId>{616DA210-FB5B-4158-B5E0-FEB733F419BA}</a:tableStyleId>
              </a:tblPr>
              <a:tblGrid>
                <a:gridCol w="685800">
                  <a:extLst>
                    <a:ext uri="{9D8B030D-6E8A-4147-A177-3AD203B41FA5}">
                      <a16:colId xmlns:a16="http://schemas.microsoft.com/office/drawing/2014/main" val="1037901379"/>
                    </a:ext>
                  </a:extLst>
                </a:gridCol>
                <a:gridCol w="685800">
                  <a:extLst>
                    <a:ext uri="{9D8B030D-6E8A-4147-A177-3AD203B41FA5}">
                      <a16:colId xmlns:a16="http://schemas.microsoft.com/office/drawing/2014/main" val="1605042411"/>
                    </a:ext>
                  </a:extLst>
                </a:gridCol>
                <a:gridCol w="685800">
                  <a:extLst>
                    <a:ext uri="{9D8B030D-6E8A-4147-A177-3AD203B41FA5}">
                      <a16:colId xmlns:a16="http://schemas.microsoft.com/office/drawing/2014/main" val="1224235681"/>
                    </a:ext>
                  </a:extLst>
                </a:gridCol>
                <a:gridCol w="685800">
                  <a:extLst>
                    <a:ext uri="{9D8B030D-6E8A-4147-A177-3AD203B41FA5}">
                      <a16:colId xmlns:a16="http://schemas.microsoft.com/office/drawing/2014/main" val="3990610155"/>
                    </a:ext>
                  </a:extLst>
                </a:gridCol>
                <a:gridCol w="685800">
                  <a:extLst>
                    <a:ext uri="{9D8B030D-6E8A-4147-A177-3AD203B41FA5}">
                      <a16:colId xmlns:a16="http://schemas.microsoft.com/office/drawing/2014/main" val="1663021782"/>
                    </a:ext>
                  </a:extLst>
                </a:gridCol>
                <a:gridCol w="685800">
                  <a:extLst>
                    <a:ext uri="{9D8B030D-6E8A-4147-A177-3AD203B41FA5}">
                      <a16:colId xmlns:a16="http://schemas.microsoft.com/office/drawing/2014/main" val="4096982217"/>
                    </a:ext>
                  </a:extLst>
                </a:gridCol>
                <a:gridCol w="685800">
                  <a:extLst>
                    <a:ext uri="{9D8B030D-6E8A-4147-A177-3AD203B41FA5}">
                      <a16:colId xmlns:a16="http://schemas.microsoft.com/office/drawing/2014/main" val="4282259347"/>
                    </a:ext>
                  </a:extLst>
                </a:gridCol>
                <a:gridCol w="685800">
                  <a:extLst>
                    <a:ext uri="{9D8B030D-6E8A-4147-A177-3AD203B41FA5}">
                      <a16:colId xmlns:a16="http://schemas.microsoft.com/office/drawing/2014/main" val="3901886635"/>
                    </a:ext>
                  </a:extLst>
                </a:gridCol>
                <a:gridCol w="685800">
                  <a:extLst>
                    <a:ext uri="{9D8B030D-6E8A-4147-A177-3AD203B41FA5}">
                      <a16:colId xmlns:a16="http://schemas.microsoft.com/office/drawing/2014/main" val="2478733917"/>
                    </a:ext>
                  </a:extLst>
                </a:gridCol>
                <a:gridCol w="685800">
                  <a:extLst>
                    <a:ext uri="{9D8B030D-6E8A-4147-A177-3AD203B41FA5}">
                      <a16:colId xmlns:a16="http://schemas.microsoft.com/office/drawing/2014/main" val="2775012405"/>
                    </a:ext>
                  </a:extLst>
                </a:gridCol>
                <a:gridCol w="685800">
                  <a:extLst>
                    <a:ext uri="{9D8B030D-6E8A-4147-A177-3AD203B41FA5}">
                      <a16:colId xmlns:a16="http://schemas.microsoft.com/office/drawing/2014/main" val="520686979"/>
                    </a:ext>
                  </a:extLst>
                </a:gridCol>
              </a:tblGrid>
              <a:tr h="171450">
                <a:tc rowSpan="2">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gridSpan="10">
                  <a:txBody>
                    <a:bodyPr/>
                    <a:lstStyle/>
                    <a:p>
                      <a:pPr algn="l" fontAlgn="b"/>
                      <a:r>
                        <a:rPr lang="ja-JP" altLang="en-US" sz="1100" b="0" i="0" u="none" strike="noStrike" dirty="0" smtClean="0">
                          <a:effectLst/>
                          <a:latin typeface="Meiryo UI" panose="020B0604030504040204" pitchFamily="50" charset="-128"/>
                          <a:ea typeface="Meiryo UI" panose="020B0604030504040204" pitchFamily="50" charset="-128"/>
                        </a:rPr>
                        <a:t>新設住宅着工数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499271714"/>
                  </a:ext>
                </a:extLst>
              </a:tr>
              <a:tr h="171450">
                <a:tc vMerge="1">
                  <a:txBody>
                    <a:bodyPr/>
                    <a:lstStyle/>
                    <a:p>
                      <a:pPr algn="l" fontAlgn="b"/>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H21</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H22</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H24</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H26</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H27</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a:effectLst/>
                          <a:latin typeface="Meiryo UI" panose="020B0604030504040204" pitchFamily="50" charset="-128"/>
                          <a:ea typeface="Meiryo UI" panose="020B0604030504040204" pitchFamily="50" charset="-128"/>
                        </a:rPr>
                        <a:t>H29</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073760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6.8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1354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12.4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13.4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15.4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29846026"/>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77.5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81.9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89.3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98.7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92.1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97.4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94.6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95.3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232560"/>
                  </a:ext>
                </a:extLst>
              </a:tr>
            </a:tbl>
          </a:graphicData>
        </a:graphic>
      </p:graphicFrame>
      <p:sp>
        <p:nvSpPr>
          <p:cNvPr id="7" name="Rectangle 3"/>
          <p:cNvSpPr>
            <a:spLocks noChangeArrowheads="1"/>
          </p:cNvSpPr>
          <p:nvPr/>
        </p:nvSpPr>
        <p:spPr bwMode="auto">
          <a:xfrm>
            <a:off x="4283968" y="6592862"/>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資料：各年度</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13</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827365"/>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全国の新設住宅着工戸数は近年は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万戸台で横ばいであり、大阪府（</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台）、東京都（</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台）のシェアもともに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ばい</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大阪府は東京都の約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の着工数。</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868585" y="1397021"/>
            <a:ext cx="7406829" cy="4192219"/>
          </a:xfrm>
          <a:prstGeom prst="rect">
            <a:avLst/>
          </a:prstGeom>
        </p:spPr>
      </p:pic>
    </p:spTree>
    <p:extLst>
      <p:ext uri="{BB962C8B-B14F-4D97-AF65-F5344CB8AC3E}">
        <p14:creationId xmlns:p14="http://schemas.microsoft.com/office/powerpoint/2010/main" val="21236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14</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所有関係別の住宅数の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46.6</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214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万戸）が賃貸</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住宅と推計</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され、うち公的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全体の約９割</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を、民間</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住宅（民間賃貸住宅及び持家）が占めている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489996" y="6142680"/>
            <a:ext cx="8258467" cy="67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H26.3.31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時点であり、</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H26.3.31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から大阪市・大東市・門真市に</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14,947</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移管済み</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公的賃貸住宅以外の住宅数については、Ｈ２５住宅･土地統計調査より推計</a:t>
            </a: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grpSp>
        <p:nvGrpSpPr>
          <p:cNvPr id="10" name="グループ化 9"/>
          <p:cNvGrpSpPr/>
          <p:nvPr/>
        </p:nvGrpSpPr>
        <p:grpSpPr>
          <a:xfrm>
            <a:off x="789373" y="1839589"/>
            <a:ext cx="7719027" cy="4253707"/>
            <a:chOff x="251320" y="1794644"/>
            <a:chExt cx="6515100" cy="5480619"/>
          </a:xfrm>
        </p:grpSpPr>
        <p:sp>
          <p:nvSpPr>
            <p:cNvPr id="14" name="Freeform 57"/>
            <p:cNvSpPr>
              <a:spLocks/>
            </p:cNvSpPr>
            <p:nvPr/>
          </p:nvSpPr>
          <p:spPr bwMode="auto">
            <a:xfrm>
              <a:off x="4334370" y="6583112"/>
              <a:ext cx="2046288" cy="663575"/>
            </a:xfrm>
            <a:custGeom>
              <a:avLst/>
              <a:gdLst/>
              <a:ahLst/>
              <a:cxnLst>
                <a:cxn ang="0">
                  <a:pos x="43" y="0"/>
                </a:cxn>
                <a:cxn ang="0">
                  <a:pos x="31" y="0"/>
                </a:cxn>
                <a:cxn ang="0">
                  <a:pos x="23" y="0"/>
                </a:cxn>
                <a:cxn ang="0">
                  <a:pos x="16" y="3"/>
                </a:cxn>
                <a:cxn ang="0">
                  <a:pos x="12" y="9"/>
                </a:cxn>
                <a:cxn ang="0">
                  <a:pos x="4" y="12"/>
                </a:cxn>
                <a:cxn ang="0">
                  <a:pos x="0" y="18"/>
                </a:cxn>
                <a:cxn ang="0">
                  <a:pos x="0" y="24"/>
                </a:cxn>
                <a:cxn ang="0">
                  <a:pos x="0" y="33"/>
                </a:cxn>
                <a:cxn ang="0">
                  <a:pos x="0" y="279"/>
                </a:cxn>
                <a:cxn ang="0">
                  <a:pos x="0" y="288"/>
                </a:cxn>
                <a:cxn ang="0">
                  <a:pos x="0" y="294"/>
                </a:cxn>
                <a:cxn ang="0">
                  <a:pos x="4" y="300"/>
                </a:cxn>
                <a:cxn ang="0">
                  <a:pos x="12" y="303"/>
                </a:cxn>
                <a:cxn ang="0">
                  <a:pos x="16" y="309"/>
                </a:cxn>
                <a:cxn ang="0">
                  <a:pos x="23" y="312"/>
                </a:cxn>
                <a:cxn ang="0">
                  <a:pos x="31" y="312"/>
                </a:cxn>
                <a:cxn ang="0">
                  <a:pos x="43" y="315"/>
                </a:cxn>
                <a:cxn ang="0">
                  <a:pos x="1243" y="315"/>
                </a:cxn>
                <a:cxn ang="0">
                  <a:pos x="1255" y="312"/>
                </a:cxn>
                <a:cxn ang="0">
                  <a:pos x="1262" y="312"/>
                </a:cxn>
                <a:cxn ang="0">
                  <a:pos x="1270" y="309"/>
                </a:cxn>
                <a:cxn ang="0">
                  <a:pos x="1274" y="303"/>
                </a:cxn>
                <a:cxn ang="0">
                  <a:pos x="1281" y="300"/>
                </a:cxn>
                <a:cxn ang="0">
                  <a:pos x="1285" y="294"/>
                </a:cxn>
                <a:cxn ang="0">
                  <a:pos x="1285" y="288"/>
                </a:cxn>
                <a:cxn ang="0">
                  <a:pos x="1289" y="279"/>
                </a:cxn>
                <a:cxn ang="0">
                  <a:pos x="1289" y="33"/>
                </a:cxn>
                <a:cxn ang="0">
                  <a:pos x="1285" y="24"/>
                </a:cxn>
                <a:cxn ang="0">
                  <a:pos x="1285" y="18"/>
                </a:cxn>
                <a:cxn ang="0">
                  <a:pos x="1281" y="12"/>
                </a:cxn>
                <a:cxn ang="0">
                  <a:pos x="1274" y="9"/>
                </a:cxn>
                <a:cxn ang="0">
                  <a:pos x="1270" y="3"/>
                </a:cxn>
                <a:cxn ang="0">
                  <a:pos x="1262" y="0"/>
                </a:cxn>
                <a:cxn ang="0">
                  <a:pos x="1255" y="0"/>
                </a:cxn>
                <a:cxn ang="0">
                  <a:pos x="1243" y="0"/>
                </a:cxn>
                <a:cxn ang="0">
                  <a:pos x="43" y="0"/>
                </a:cxn>
              </a:cxnLst>
              <a:rect l="0" t="0" r="r" b="b"/>
              <a:pathLst>
                <a:path w="1289" h="315">
                  <a:moveTo>
                    <a:pt x="43" y="0"/>
                  </a:moveTo>
                  <a:lnTo>
                    <a:pt x="31" y="0"/>
                  </a:lnTo>
                  <a:lnTo>
                    <a:pt x="23" y="0"/>
                  </a:lnTo>
                  <a:lnTo>
                    <a:pt x="16" y="3"/>
                  </a:lnTo>
                  <a:lnTo>
                    <a:pt x="12" y="9"/>
                  </a:lnTo>
                  <a:lnTo>
                    <a:pt x="4" y="12"/>
                  </a:lnTo>
                  <a:lnTo>
                    <a:pt x="0" y="18"/>
                  </a:lnTo>
                  <a:lnTo>
                    <a:pt x="0" y="24"/>
                  </a:lnTo>
                  <a:lnTo>
                    <a:pt x="0" y="33"/>
                  </a:lnTo>
                  <a:lnTo>
                    <a:pt x="0" y="279"/>
                  </a:lnTo>
                  <a:lnTo>
                    <a:pt x="0" y="288"/>
                  </a:lnTo>
                  <a:lnTo>
                    <a:pt x="0" y="294"/>
                  </a:lnTo>
                  <a:lnTo>
                    <a:pt x="4" y="300"/>
                  </a:lnTo>
                  <a:lnTo>
                    <a:pt x="12" y="303"/>
                  </a:lnTo>
                  <a:lnTo>
                    <a:pt x="16" y="309"/>
                  </a:lnTo>
                  <a:lnTo>
                    <a:pt x="23" y="312"/>
                  </a:lnTo>
                  <a:lnTo>
                    <a:pt x="31" y="312"/>
                  </a:lnTo>
                  <a:lnTo>
                    <a:pt x="43" y="315"/>
                  </a:lnTo>
                  <a:lnTo>
                    <a:pt x="1243" y="315"/>
                  </a:lnTo>
                  <a:lnTo>
                    <a:pt x="1255" y="312"/>
                  </a:lnTo>
                  <a:lnTo>
                    <a:pt x="1262" y="312"/>
                  </a:lnTo>
                  <a:lnTo>
                    <a:pt x="1270" y="309"/>
                  </a:lnTo>
                  <a:lnTo>
                    <a:pt x="1274" y="303"/>
                  </a:lnTo>
                  <a:lnTo>
                    <a:pt x="1281" y="300"/>
                  </a:lnTo>
                  <a:lnTo>
                    <a:pt x="1285" y="294"/>
                  </a:lnTo>
                  <a:lnTo>
                    <a:pt x="1285" y="288"/>
                  </a:lnTo>
                  <a:lnTo>
                    <a:pt x="1289" y="279"/>
                  </a:lnTo>
                  <a:lnTo>
                    <a:pt x="1289" y="33"/>
                  </a:lnTo>
                  <a:lnTo>
                    <a:pt x="1285" y="24"/>
                  </a:lnTo>
                  <a:lnTo>
                    <a:pt x="1285" y="18"/>
                  </a:lnTo>
                  <a:lnTo>
                    <a:pt x="1281" y="12"/>
                  </a:lnTo>
                  <a:lnTo>
                    <a:pt x="1274" y="9"/>
                  </a:lnTo>
                  <a:lnTo>
                    <a:pt x="1270" y="3"/>
                  </a:lnTo>
                  <a:lnTo>
                    <a:pt x="1262" y="0"/>
                  </a:lnTo>
                  <a:lnTo>
                    <a:pt x="1255" y="0"/>
                  </a:lnTo>
                  <a:lnTo>
                    <a:pt x="1243" y="0"/>
                  </a:lnTo>
                  <a:lnTo>
                    <a:pt x="43"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5" name="Freeform 27"/>
            <p:cNvSpPr>
              <a:spLocks/>
            </p:cNvSpPr>
            <p:nvPr/>
          </p:nvSpPr>
          <p:spPr bwMode="auto">
            <a:xfrm>
              <a:off x="2210295" y="2090687"/>
              <a:ext cx="4143375" cy="1060450"/>
            </a:xfrm>
            <a:custGeom>
              <a:avLst/>
              <a:gdLst/>
              <a:ahLst/>
              <a:cxnLst>
                <a:cxn ang="0">
                  <a:pos x="54" y="0"/>
                </a:cxn>
                <a:cxn ang="0">
                  <a:pos x="42" y="0"/>
                </a:cxn>
                <a:cxn ang="0">
                  <a:pos x="31" y="3"/>
                </a:cxn>
                <a:cxn ang="0">
                  <a:pos x="23" y="6"/>
                </a:cxn>
                <a:cxn ang="0">
                  <a:pos x="15" y="12"/>
                </a:cxn>
                <a:cxn ang="0">
                  <a:pos x="8" y="18"/>
                </a:cxn>
                <a:cxn ang="0">
                  <a:pos x="4" y="24"/>
                </a:cxn>
                <a:cxn ang="0">
                  <a:pos x="0" y="33"/>
                </a:cxn>
                <a:cxn ang="0">
                  <a:pos x="0" y="42"/>
                </a:cxn>
                <a:cxn ang="0">
                  <a:pos x="0" y="384"/>
                </a:cxn>
                <a:cxn ang="0">
                  <a:pos x="0" y="393"/>
                </a:cxn>
                <a:cxn ang="0">
                  <a:pos x="4" y="402"/>
                </a:cxn>
                <a:cxn ang="0">
                  <a:pos x="8" y="408"/>
                </a:cxn>
                <a:cxn ang="0">
                  <a:pos x="15" y="414"/>
                </a:cxn>
                <a:cxn ang="0">
                  <a:pos x="23" y="420"/>
                </a:cxn>
                <a:cxn ang="0">
                  <a:pos x="31" y="423"/>
                </a:cxn>
                <a:cxn ang="0">
                  <a:pos x="42" y="426"/>
                </a:cxn>
                <a:cxn ang="0">
                  <a:pos x="54" y="429"/>
                </a:cxn>
                <a:cxn ang="0">
                  <a:pos x="2716" y="429"/>
                </a:cxn>
                <a:cxn ang="0">
                  <a:pos x="2728" y="426"/>
                </a:cxn>
                <a:cxn ang="0">
                  <a:pos x="2740" y="423"/>
                </a:cxn>
                <a:cxn ang="0">
                  <a:pos x="2747" y="420"/>
                </a:cxn>
                <a:cxn ang="0">
                  <a:pos x="2755" y="414"/>
                </a:cxn>
                <a:cxn ang="0">
                  <a:pos x="2763" y="408"/>
                </a:cxn>
                <a:cxn ang="0">
                  <a:pos x="2766" y="402"/>
                </a:cxn>
                <a:cxn ang="0">
                  <a:pos x="2770" y="393"/>
                </a:cxn>
                <a:cxn ang="0">
                  <a:pos x="2774" y="384"/>
                </a:cxn>
                <a:cxn ang="0">
                  <a:pos x="2774" y="42"/>
                </a:cxn>
                <a:cxn ang="0">
                  <a:pos x="2770" y="33"/>
                </a:cxn>
                <a:cxn ang="0">
                  <a:pos x="2766" y="24"/>
                </a:cxn>
                <a:cxn ang="0">
                  <a:pos x="2763" y="18"/>
                </a:cxn>
                <a:cxn ang="0">
                  <a:pos x="2755" y="12"/>
                </a:cxn>
                <a:cxn ang="0">
                  <a:pos x="2747" y="6"/>
                </a:cxn>
                <a:cxn ang="0">
                  <a:pos x="2740" y="3"/>
                </a:cxn>
                <a:cxn ang="0">
                  <a:pos x="2728" y="0"/>
                </a:cxn>
                <a:cxn ang="0">
                  <a:pos x="2716" y="0"/>
                </a:cxn>
                <a:cxn ang="0">
                  <a:pos x="54" y="0"/>
                </a:cxn>
              </a:cxnLst>
              <a:rect l="0" t="0" r="r" b="b"/>
              <a:pathLst>
                <a:path w="2774" h="429">
                  <a:moveTo>
                    <a:pt x="54" y="0"/>
                  </a:moveTo>
                  <a:lnTo>
                    <a:pt x="42" y="0"/>
                  </a:lnTo>
                  <a:lnTo>
                    <a:pt x="31" y="3"/>
                  </a:lnTo>
                  <a:lnTo>
                    <a:pt x="23" y="6"/>
                  </a:lnTo>
                  <a:lnTo>
                    <a:pt x="15" y="12"/>
                  </a:lnTo>
                  <a:lnTo>
                    <a:pt x="8" y="18"/>
                  </a:lnTo>
                  <a:lnTo>
                    <a:pt x="4" y="24"/>
                  </a:lnTo>
                  <a:lnTo>
                    <a:pt x="0" y="33"/>
                  </a:lnTo>
                  <a:lnTo>
                    <a:pt x="0" y="42"/>
                  </a:lnTo>
                  <a:lnTo>
                    <a:pt x="0" y="384"/>
                  </a:lnTo>
                  <a:lnTo>
                    <a:pt x="0" y="393"/>
                  </a:lnTo>
                  <a:lnTo>
                    <a:pt x="4" y="402"/>
                  </a:lnTo>
                  <a:lnTo>
                    <a:pt x="8" y="408"/>
                  </a:lnTo>
                  <a:lnTo>
                    <a:pt x="15" y="414"/>
                  </a:lnTo>
                  <a:lnTo>
                    <a:pt x="23" y="420"/>
                  </a:lnTo>
                  <a:lnTo>
                    <a:pt x="31" y="423"/>
                  </a:lnTo>
                  <a:lnTo>
                    <a:pt x="42" y="426"/>
                  </a:lnTo>
                  <a:lnTo>
                    <a:pt x="54" y="429"/>
                  </a:lnTo>
                  <a:lnTo>
                    <a:pt x="2716" y="429"/>
                  </a:lnTo>
                  <a:lnTo>
                    <a:pt x="2728" y="426"/>
                  </a:lnTo>
                  <a:lnTo>
                    <a:pt x="2740" y="423"/>
                  </a:lnTo>
                  <a:lnTo>
                    <a:pt x="2747" y="420"/>
                  </a:lnTo>
                  <a:lnTo>
                    <a:pt x="2755" y="414"/>
                  </a:lnTo>
                  <a:lnTo>
                    <a:pt x="2763" y="408"/>
                  </a:lnTo>
                  <a:lnTo>
                    <a:pt x="2766" y="402"/>
                  </a:lnTo>
                  <a:lnTo>
                    <a:pt x="2770" y="393"/>
                  </a:lnTo>
                  <a:lnTo>
                    <a:pt x="2774" y="384"/>
                  </a:lnTo>
                  <a:lnTo>
                    <a:pt x="2774" y="42"/>
                  </a:lnTo>
                  <a:lnTo>
                    <a:pt x="2770" y="33"/>
                  </a:lnTo>
                  <a:lnTo>
                    <a:pt x="2766" y="24"/>
                  </a:lnTo>
                  <a:lnTo>
                    <a:pt x="2763" y="18"/>
                  </a:lnTo>
                  <a:lnTo>
                    <a:pt x="2755" y="12"/>
                  </a:lnTo>
                  <a:lnTo>
                    <a:pt x="2747" y="6"/>
                  </a:lnTo>
                  <a:lnTo>
                    <a:pt x="2740" y="3"/>
                  </a:lnTo>
                  <a:lnTo>
                    <a:pt x="2728" y="0"/>
                  </a:lnTo>
                  <a:lnTo>
                    <a:pt x="2716" y="0"/>
                  </a:lnTo>
                  <a:lnTo>
                    <a:pt x="54"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6" name="Freeform 32"/>
            <p:cNvSpPr>
              <a:spLocks/>
            </p:cNvSpPr>
            <p:nvPr/>
          </p:nvSpPr>
          <p:spPr bwMode="auto">
            <a:xfrm>
              <a:off x="2210295" y="3222574"/>
              <a:ext cx="4151313" cy="1372915"/>
            </a:xfrm>
            <a:custGeom>
              <a:avLst/>
              <a:gdLst/>
              <a:ahLst/>
              <a:cxnLst>
                <a:cxn ang="0">
                  <a:pos x="46" y="0"/>
                </a:cxn>
                <a:cxn ang="0">
                  <a:pos x="38" y="0"/>
                </a:cxn>
                <a:cxn ang="0">
                  <a:pos x="27" y="3"/>
                </a:cxn>
                <a:cxn ang="0">
                  <a:pos x="19" y="6"/>
                </a:cxn>
                <a:cxn ang="0">
                  <a:pos x="12" y="9"/>
                </a:cxn>
                <a:cxn ang="0">
                  <a:pos x="8" y="15"/>
                </a:cxn>
                <a:cxn ang="0">
                  <a:pos x="4" y="21"/>
                </a:cxn>
                <a:cxn ang="0">
                  <a:pos x="0" y="30"/>
                </a:cxn>
                <a:cxn ang="0">
                  <a:pos x="0" y="36"/>
                </a:cxn>
                <a:cxn ang="0">
                  <a:pos x="0" y="1008"/>
                </a:cxn>
                <a:cxn ang="0">
                  <a:pos x="0" y="1014"/>
                </a:cxn>
                <a:cxn ang="0">
                  <a:pos x="4" y="1023"/>
                </a:cxn>
                <a:cxn ang="0">
                  <a:pos x="8" y="1029"/>
                </a:cxn>
                <a:cxn ang="0">
                  <a:pos x="12" y="1035"/>
                </a:cxn>
                <a:cxn ang="0">
                  <a:pos x="19" y="1038"/>
                </a:cxn>
                <a:cxn ang="0">
                  <a:pos x="27" y="1044"/>
                </a:cxn>
                <a:cxn ang="0">
                  <a:pos x="38" y="1044"/>
                </a:cxn>
                <a:cxn ang="0">
                  <a:pos x="46" y="1047"/>
                </a:cxn>
                <a:cxn ang="0">
                  <a:pos x="2724" y="1047"/>
                </a:cxn>
                <a:cxn ang="0">
                  <a:pos x="2732" y="1044"/>
                </a:cxn>
                <a:cxn ang="0">
                  <a:pos x="2743" y="1044"/>
                </a:cxn>
                <a:cxn ang="0">
                  <a:pos x="2751" y="1038"/>
                </a:cxn>
                <a:cxn ang="0">
                  <a:pos x="2759" y="1035"/>
                </a:cxn>
                <a:cxn ang="0">
                  <a:pos x="2763" y="1029"/>
                </a:cxn>
                <a:cxn ang="0">
                  <a:pos x="2770" y="1023"/>
                </a:cxn>
                <a:cxn ang="0">
                  <a:pos x="2770" y="1014"/>
                </a:cxn>
                <a:cxn ang="0">
                  <a:pos x="2774" y="1008"/>
                </a:cxn>
                <a:cxn ang="0">
                  <a:pos x="2774" y="36"/>
                </a:cxn>
                <a:cxn ang="0">
                  <a:pos x="2770" y="30"/>
                </a:cxn>
                <a:cxn ang="0">
                  <a:pos x="2770" y="21"/>
                </a:cxn>
                <a:cxn ang="0">
                  <a:pos x="2763" y="15"/>
                </a:cxn>
                <a:cxn ang="0">
                  <a:pos x="2759" y="9"/>
                </a:cxn>
                <a:cxn ang="0">
                  <a:pos x="2751" y="6"/>
                </a:cxn>
                <a:cxn ang="0">
                  <a:pos x="2743" y="3"/>
                </a:cxn>
                <a:cxn ang="0">
                  <a:pos x="2732" y="0"/>
                </a:cxn>
                <a:cxn ang="0">
                  <a:pos x="2724" y="0"/>
                </a:cxn>
                <a:cxn ang="0">
                  <a:pos x="46" y="0"/>
                </a:cxn>
              </a:cxnLst>
              <a:rect l="0" t="0" r="r" b="b"/>
              <a:pathLst>
                <a:path w="2774" h="1047">
                  <a:moveTo>
                    <a:pt x="46" y="0"/>
                  </a:moveTo>
                  <a:lnTo>
                    <a:pt x="38" y="0"/>
                  </a:lnTo>
                  <a:lnTo>
                    <a:pt x="27" y="3"/>
                  </a:lnTo>
                  <a:lnTo>
                    <a:pt x="19" y="6"/>
                  </a:lnTo>
                  <a:lnTo>
                    <a:pt x="12" y="9"/>
                  </a:lnTo>
                  <a:lnTo>
                    <a:pt x="8" y="15"/>
                  </a:lnTo>
                  <a:lnTo>
                    <a:pt x="4" y="21"/>
                  </a:lnTo>
                  <a:lnTo>
                    <a:pt x="0" y="30"/>
                  </a:lnTo>
                  <a:lnTo>
                    <a:pt x="0" y="36"/>
                  </a:lnTo>
                  <a:lnTo>
                    <a:pt x="0" y="1008"/>
                  </a:lnTo>
                  <a:lnTo>
                    <a:pt x="0" y="1014"/>
                  </a:lnTo>
                  <a:lnTo>
                    <a:pt x="4" y="1023"/>
                  </a:lnTo>
                  <a:lnTo>
                    <a:pt x="8" y="1029"/>
                  </a:lnTo>
                  <a:lnTo>
                    <a:pt x="12" y="1035"/>
                  </a:lnTo>
                  <a:lnTo>
                    <a:pt x="19" y="1038"/>
                  </a:lnTo>
                  <a:lnTo>
                    <a:pt x="27" y="1044"/>
                  </a:lnTo>
                  <a:lnTo>
                    <a:pt x="38" y="1044"/>
                  </a:lnTo>
                  <a:lnTo>
                    <a:pt x="46" y="1047"/>
                  </a:lnTo>
                  <a:lnTo>
                    <a:pt x="2724" y="1047"/>
                  </a:lnTo>
                  <a:lnTo>
                    <a:pt x="2732" y="1044"/>
                  </a:lnTo>
                  <a:lnTo>
                    <a:pt x="2743" y="1044"/>
                  </a:lnTo>
                  <a:lnTo>
                    <a:pt x="2751" y="1038"/>
                  </a:lnTo>
                  <a:lnTo>
                    <a:pt x="2759" y="1035"/>
                  </a:lnTo>
                  <a:lnTo>
                    <a:pt x="2763" y="1029"/>
                  </a:lnTo>
                  <a:lnTo>
                    <a:pt x="2770" y="1023"/>
                  </a:lnTo>
                  <a:lnTo>
                    <a:pt x="2770" y="1014"/>
                  </a:lnTo>
                  <a:lnTo>
                    <a:pt x="2774" y="1008"/>
                  </a:lnTo>
                  <a:lnTo>
                    <a:pt x="2774" y="36"/>
                  </a:lnTo>
                  <a:lnTo>
                    <a:pt x="2770" y="30"/>
                  </a:lnTo>
                  <a:lnTo>
                    <a:pt x="2770" y="21"/>
                  </a:lnTo>
                  <a:lnTo>
                    <a:pt x="2763" y="15"/>
                  </a:lnTo>
                  <a:lnTo>
                    <a:pt x="2759" y="9"/>
                  </a:lnTo>
                  <a:lnTo>
                    <a:pt x="2751" y="6"/>
                  </a:lnTo>
                  <a:lnTo>
                    <a:pt x="2743" y="3"/>
                  </a:lnTo>
                  <a:lnTo>
                    <a:pt x="2732" y="0"/>
                  </a:lnTo>
                  <a:lnTo>
                    <a:pt x="2724" y="0"/>
                  </a:lnTo>
                  <a:lnTo>
                    <a:pt x="46"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17" name="Freeform 10"/>
            <p:cNvSpPr>
              <a:spLocks/>
            </p:cNvSpPr>
            <p:nvPr/>
          </p:nvSpPr>
          <p:spPr bwMode="auto">
            <a:xfrm>
              <a:off x="265607" y="2823438"/>
              <a:ext cx="1871663" cy="536947"/>
            </a:xfrm>
            <a:custGeom>
              <a:avLst/>
              <a:gdLst>
                <a:gd name="T0" fmla="*/ 328058 w 1035"/>
                <a:gd name="T1" fmla="*/ 0 h 432"/>
                <a:gd name="T2" fmla="*/ 258990 w 1035"/>
                <a:gd name="T3" fmla="*/ 0 h 432"/>
                <a:gd name="T4" fmla="*/ 198565 w 1035"/>
                <a:gd name="T5" fmla="*/ 0 h 432"/>
                <a:gd name="T6" fmla="*/ 129499 w 1035"/>
                <a:gd name="T7" fmla="*/ 1438 h 432"/>
                <a:gd name="T8" fmla="*/ 94966 w 1035"/>
                <a:gd name="T9" fmla="*/ 4317 h 432"/>
                <a:gd name="T10" fmla="*/ 25900 w 1035"/>
                <a:gd name="T11" fmla="*/ 5755 h 432"/>
                <a:gd name="T12" fmla="*/ 0 w 1035"/>
                <a:gd name="T13" fmla="*/ 8632 h 432"/>
                <a:gd name="T14" fmla="*/ 0 w 1035"/>
                <a:gd name="T15" fmla="*/ 11511 h 432"/>
                <a:gd name="T16" fmla="*/ 0 w 1035"/>
                <a:gd name="T17" fmla="*/ 14388 h 432"/>
                <a:gd name="T18" fmla="*/ 0 w 1035"/>
                <a:gd name="T19" fmla="*/ 191358 h 432"/>
                <a:gd name="T20" fmla="*/ 0 w 1035"/>
                <a:gd name="T21" fmla="*/ 194237 h 432"/>
                <a:gd name="T22" fmla="*/ 0 w 1035"/>
                <a:gd name="T23" fmla="*/ 197114 h 432"/>
                <a:gd name="T24" fmla="*/ 25900 w 1035"/>
                <a:gd name="T25" fmla="*/ 199991 h 432"/>
                <a:gd name="T26" fmla="*/ 94966 w 1035"/>
                <a:gd name="T27" fmla="*/ 201431 h 432"/>
                <a:gd name="T28" fmla="*/ 129499 w 1035"/>
                <a:gd name="T29" fmla="*/ 204308 h 432"/>
                <a:gd name="T30" fmla="*/ 198565 w 1035"/>
                <a:gd name="T31" fmla="*/ 205747 h 432"/>
                <a:gd name="T32" fmla="*/ 258990 w 1035"/>
                <a:gd name="T33" fmla="*/ 205747 h 432"/>
                <a:gd name="T34" fmla="*/ 328058 w 1035"/>
                <a:gd name="T35" fmla="*/ 207186 h 432"/>
                <a:gd name="T36" fmla="*/ 8564077 w 1035"/>
                <a:gd name="T37" fmla="*/ 207186 h 432"/>
                <a:gd name="T38" fmla="*/ 8633138 w 1035"/>
                <a:gd name="T39" fmla="*/ 205747 h 432"/>
                <a:gd name="T40" fmla="*/ 8702205 w 1035"/>
                <a:gd name="T41" fmla="*/ 205747 h 432"/>
                <a:gd name="T42" fmla="*/ 8762633 w 1035"/>
                <a:gd name="T43" fmla="*/ 204308 h 432"/>
                <a:gd name="T44" fmla="*/ 8797167 w 1035"/>
                <a:gd name="T45" fmla="*/ 201431 h 432"/>
                <a:gd name="T46" fmla="*/ 8866234 w 1035"/>
                <a:gd name="T47" fmla="*/ 199991 h 432"/>
                <a:gd name="T48" fmla="*/ 8900770 w 1035"/>
                <a:gd name="T49" fmla="*/ 197114 h 432"/>
                <a:gd name="T50" fmla="*/ 8900770 w 1035"/>
                <a:gd name="T51" fmla="*/ 194237 h 432"/>
                <a:gd name="T52" fmla="*/ 8935303 w 1035"/>
                <a:gd name="T53" fmla="*/ 191358 h 432"/>
                <a:gd name="T54" fmla="*/ 8935303 w 1035"/>
                <a:gd name="T55" fmla="*/ 14388 h 432"/>
                <a:gd name="T56" fmla="*/ 8900770 w 1035"/>
                <a:gd name="T57" fmla="*/ 11511 h 432"/>
                <a:gd name="T58" fmla="*/ 8900770 w 1035"/>
                <a:gd name="T59" fmla="*/ 8632 h 432"/>
                <a:gd name="T60" fmla="*/ 8866234 w 1035"/>
                <a:gd name="T61" fmla="*/ 5755 h 432"/>
                <a:gd name="T62" fmla="*/ 8797167 w 1035"/>
                <a:gd name="T63" fmla="*/ 4317 h 432"/>
                <a:gd name="T64" fmla="*/ 8762633 w 1035"/>
                <a:gd name="T65" fmla="*/ 1438 h 432"/>
                <a:gd name="T66" fmla="*/ 8702205 w 1035"/>
                <a:gd name="T67" fmla="*/ 0 h 432"/>
                <a:gd name="T68" fmla="*/ 8633138 w 1035"/>
                <a:gd name="T69" fmla="*/ 0 h 432"/>
                <a:gd name="T70" fmla="*/ 8564077 w 1035"/>
                <a:gd name="T71" fmla="*/ 0 h 432"/>
                <a:gd name="T72" fmla="*/ 328058 w 1035"/>
                <a:gd name="T73" fmla="*/ 0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432"/>
                <a:gd name="T113" fmla="*/ 1035 w 1035"/>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432">
                  <a:moveTo>
                    <a:pt x="38" y="0"/>
                  </a:moveTo>
                  <a:lnTo>
                    <a:pt x="30" y="0"/>
                  </a:lnTo>
                  <a:lnTo>
                    <a:pt x="23" y="0"/>
                  </a:lnTo>
                  <a:lnTo>
                    <a:pt x="15" y="3"/>
                  </a:lnTo>
                  <a:lnTo>
                    <a:pt x="11" y="9"/>
                  </a:lnTo>
                  <a:lnTo>
                    <a:pt x="3" y="12"/>
                  </a:lnTo>
                  <a:lnTo>
                    <a:pt x="0" y="18"/>
                  </a:lnTo>
                  <a:lnTo>
                    <a:pt x="0" y="24"/>
                  </a:lnTo>
                  <a:lnTo>
                    <a:pt x="0" y="30"/>
                  </a:lnTo>
                  <a:lnTo>
                    <a:pt x="0" y="399"/>
                  </a:lnTo>
                  <a:lnTo>
                    <a:pt x="0" y="405"/>
                  </a:lnTo>
                  <a:lnTo>
                    <a:pt x="0" y="411"/>
                  </a:lnTo>
                  <a:lnTo>
                    <a:pt x="3" y="417"/>
                  </a:lnTo>
                  <a:lnTo>
                    <a:pt x="11" y="420"/>
                  </a:lnTo>
                  <a:lnTo>
                    <a:pt x="15" y="426"/>
                  </a:lnTo>
                  <a:lnTo>
                    <a:pt x="23" y="429"/>
                  </a:lnTo>
                  <a:lnTo>
                    <a:pt x="30" y="429"/>
                  </a:lnTo>
                  <a:lnTo>
                    <a:pt x="38" y="432"/>
                  </a:lnTo>
                  <a:lnTo>
                    <a:pt x="992" y="432"/>
                  </a:lnTo>
                  <a:lnTo>
                    <a:pt x="1000" y="429"/>
                  </a:lnTo>
                  <a:lnTo>
                    <a:pt x="1008" y="429"/>
                  </a:lnTo>
                  <a:lnTo>
                    <a:pt x="1015" y="426"/>
                  </a:lnTo>
                  <a:lnTo>
                    <a:pt x="1019" y="420"/>
                  </a:lnTo>
                  <a:lnTo>
                    <a:pt x="1027" y="417"/>
                  </a:lnTo>
                  <a:lnTo>
                    <a:pt x="1031" y="411"/>
                  </a:lnTo>
                  <a:lnTo>
                    <a:pt x="1031" y="405"/>
                  </a:lnTo>
                  <a:lnTo>
                    <a:pt x="1035" y="399"/>
                  </a:lnTo>
                  <a:lnTo>
                    <a:pt x="1035" y="30"/>
                  </a:lnTo>
                  <a:lnTo>
                    <a:pt x="1031" y="24"/>
                  </a:lnTo>
                  <a:lnTo>
                    <a:pt x="1031" y="18"/>
                  </a:lnTo>
                  <a:lnTo>
                    <a:pt x="1027" y="12"/>
                  </a:lnTo>
                  <a:lnTo>
                    <a:pt x="1019" y="9"/>
                  </a:lnTo>
                  <a:lnTo>
                    <a:pt x="1015" y="3"/>
                  </a:lnTo>
                  <a:lnTo>
                    <a:pt x="1008" y="0"/>
                  </a:lnTo>
                  <a:lnTo>
                    <a:pt x="1000" y="0"/>
                  </a:lnTo>
                  <a:lnTo>
                    <a:pt x="992" y="0"/>
                  </a:lnTo>
                  <a:lnTo>
                    <a:pt x="38" y="0"/>
                  </a:lnTo>
                </a:path>
              </a:pathLst>
            </a:custGeom>
            <a:solidFill>
              <a:srgbClr val="99FF66"/>
            </a:solidFill>
            <a:ln w="19050">
              <a:solidFill>
                <a:srgbClr val="000000"/>
              </a:solidFill>
              <a:prstDash val="solid"/>
              <a:round/>
              <a:headEnd/>
              <a:tailEnd/>
            </a:ln>
          </p:spPr>
          <p:txBody>
            <a:bodyPr/>
            <a:lstStyle/>
            <a:p>
              <a:endParaRPr lang="ja-JP" altLang="en-US" sz="1400" dirty="0"/>
            </a:p>
          </p:txBody>
        </p:sp>
        <p:sp>
          <p:nvSpPr>
            <p:cNvPr id="18" name="Freeform 16"/>
            <p:cNvSpPr>
              <a:spLocks/>
            </p:cNvSpPr>
            <p:nvPr/>
          </p:nvSpPr>
          <p:spPr bwMode="auto">
            <a:xfrm>
              <a:off x="265607" y="2090686"/>
              <a:ext cx="1871663" cy="649371"/>
            </a:xfrm>
            <a:custGeom>
              <a:avLst/>
              <a:gdLst>
                <a:gd name="T0" fmla="*/ 453009 w 1035"/>
                <a:gd name="T1" fmla="*/ 0 h 477"/>
                <a:gd name="T2" fmla="*/ 334829 w 1035"/>
                <a:gd name="T3" fmla="*/ 0 h 477"/>
                <a:gd name="T4" fmla="*/ 256043 w 1035"/>
                <a:gd name="T5" fmla="*/ 0 h 477"/>
                <a:gd name="T6" fmla="*/ 187114 w 1035"/>
                <a:gd name="T7" fmla="*/ 3434 h 477"/>
                <a:gd name="T8" fmla="*/ 108327 w 1035"/>
                <a:gd name="T9" fmla="*/ 5151 h 477"/>
                <a:gd name="T10" fmla="*/ 68931 w 1035"/>
                <a:gd name="T11" fmla="*/ 8585 h 477"/>
                <a:gd name="T12" fmla="*/ 0 w 1035"/>
                <a:gd name="T13" fmla="*/ 12020 h 477"/>
                <a:gd name="T14" fmla="*/ 0 w 1035"/>
                <a:gd name="T15" fmla="*/ 15454 h 477"/>
                <a:gd name="T16" fmla="*/ 0 w 1035"/>
                <a:gd name="T17" fmla="*/ 20606 h 477"/>
                <a:gd name="T18" fmla="*/ 0 w 1035"/>
                <a:gd name="T19" fmla="*/ 250698 h 477"/>
                <a:gd name="T20" fmla="*/ 0 w 1035"/>
                <a:gd name="T21" fmla="*/ 255848 h 477"/>
                <a:gd name="T22" fmla="*/ 0 w 1035"/>
                <a:gd name="T23" fmla="*/ 259283 h 477"/>
                <a:gd name="T24" fmla="*/ 68931 w 1035"/>
                <a:gd name="T25" fmla="*/ 262718 h 477"/>
                <a:gd name="T26" fmla="*/ 108327 w 1035"/>
                <a:gd name="T27" fmla="*/ 266151 h 477"/>
                <a:gd name="T28" fmla="*/ 187114 w 1035"/>
                <a:gd name="T29" fmla="*/ 267869 h 477"/>
                <a:gd name="T30" fmla="*/ 256043 w 1035"/>
                <a:gd name="T31" fmla="*/ 271303 h 477"/>
                <a:gd name="T32" fmla="*/ 334829 w 1035"/>
                <a:gd name="T33" fmla="*/ 271303 h 477"/>
                <a:gd name="T34" fmla="*/ 453009 w 1035"/>
                <a:gd name="T35" fmla="*/ 273020 h 477"/>
                <a:gd name="T36" fmla="*/ 9700150 w 1035"/>
                <a:gd name="T37" fmla="*/ 273020 h 477"/>
                <a:gd name="T38" fmla="*/ 9808474 w 1035"/>
                <a:gd name="T39" fmla="*/ 271303 h 477"/>
                <a:gd name="T40" fmla="*/ 9887259 w 1035"/>
                <a:gd name="T41" fmla="*/ 271303 h 477"/>
                <a:gd name="T42" fmla="*/ 9956194 w 1035"/>
                <a:gd name="T43" fmla="*/ 267869 h 477"/>
                <a:gd name="T44" fmla="*/ 10034979 w 1035"/>
                <a:gd name="T45" fmla="*/ 266151 h 477"/>
                <a:gd name="T46" fmla="*/ 10074369 w 1035"/>
                <a:gd name="T47" fmla="*/ 262718 h 477"/>
                <a:gd name="T48" fmla="*/ 10153154 w 1035"/>
                <a:gd name="T49" fmla="*/ 259283 h 477"/>
                <a:gd name="T50" fmla="*/ 10153154 w 1035"/>
                <a:gd name="T51" fmla="*/ 255848 h 477"/>
                <a:gd name="T52" fmla="*/ 10192540 w 1035"/>
                <a:gd name="T53" fmla="*/ 250698 h 477"/>
                <a:gd name="T54" fmla="*/ 10192540 w 1035"/>
                <a:gd name="T55" fmla="*/ 20606 h 477"/>
                <a:gd name="T56" fmla="*/ 10153154 w 1035"/>
                <a:gd name="T57" fmla="*/ 15454 h 477"/>
                <a:gd name="T58" fmla="*/ 10153154 w 1035"/>
                <a:gd name="T59" fmla="*/ 12020 h 477"/>
                <a:gd name="T60" fmla="*/ 10074369 w 1035"/>
                <a:gd name="T61" fmla="*/ 8585 h 477"/>
                <a:gd name="T62" fmla="*/ 10034979 w 1035"/>
                <a:gd name="T63" fmla="*/ 5151 h 477"/>
                <a:gd name="T64" fmla="*/ 9956194 w 1035"/>
                <a:gd name="T65" fmla="*/ 3434 h 477"/>
                <a:gd name="T66" fmla="*/ 9887259 w 1035"/>
                <a:gd name="T67" fmla="*/ 0 h 477"/>
                <a:gd name="T68" fmla="*/ 9808474 w 1035"/>
                <a:gd name="T69" fmla="*/ 0 h 477"/>
                <a:gd name="T70" fmla="*/ 9700150 w 1035"/>
                <a:gd name="T71" fmla="*/ 0 h 477"/>
                <a:gd name="T72" fmla="*/ 453009 w 1035"/>
                <a:gd name="T73" fmla="*/ 0 h 4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477"/>
                <a:gd name="T113" fmla="*/ 1035 w 1035"/>
                <a:gd name="T114" fmla="*/ 477 h 4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477">
                  <a:moveTo>
                    <a:pt x="46" y="0"/>
                  </a:moveTo>
                  <a:lnTo>
                    <a:pt x="34" y="0"/>
                  </a:lnTo>
                  <a:lnTo>
                    <a:pt x="26" y="0"/>
                  </a:lnTo>
                  <a:lnTo>
                    <a:pt x="19" y="6"/>
                  </a:lnTo>
                  <a:lnTo>
                    <a:pt x="11" y="9"/>
                  </a:lnTo>
                  <a:lnTo>
                    <a:pt x="7" y="15"/>
                  </a:lnTo>
                  <a:lnTo>
                    <a:pt x="0" y="21"/>
                  </a:lnTo>
                  <a:lnTo>
                    <a:pt x="0" y="27"/>
                  </a:lnTo>
                  <a:lnTo>
                    <a:pt x="0" y="36"/>
                  </a:lnTo>
                  <a:lnTo>
                    <a:pt x="0" y="438"/>
                  </a:lnTo>
                  <a:lnTo>
                    <a:pt x="0" y="447"/>
                  </a:lnTo>
                  <a:lnTo>
                    <a:pt x="0" y="453"/>
                  </a:lnTo>
                  <a:lnTo>
                    <a:pt x="7" y="459"/>
                  </a:lnTo>
                  <a:lnTo>
                    <a:pt x="11" y="465"/>
                  </a:lnTo>
                  <a:lnTo>
                    <a:pt x="19" y="468"/>
                  </a:lnTo>
                  <a:lnTo>
                    <a:pt x="26" y="474"/>
                  </a:lnTo>
                  <a:lnTo>
                    <a:pt x="34" y="474"/>
                  </a:lnTo>
                  <a:lnTo>
                    <a:pt x="46" y="477"/>
                  </a:lnTo>
                  <a:lnTo>
                    <a:pt x="985" y="477"/>
                  </a:lnTo>
                  <a:lnTo>
                    <a:pt x="996" y="474"/>
                  </a:lnTo>
                  <a:lnTo>
                    <a:pt x="1004" y="474"/>
                  </a:lnTo>
                  <a:lnTo>
                    <a:pt x="1011" y="468"/>
                  </a:lnTo>
                  <a:lnTo>
                    <a:pt x="1019" y="465"/>
                  </a:lnTo>
                  <a:lnTo>
                    <a:pt x="1023" y="459"/>
                  </a:lnTo>
                  <a:lnTo>
                    <a:pt x="1031" y="453"/>
                  </a:lnTo>
                  <a:lnTo>
                    <a:pt x="1031" y="447"/>
                  </a:lnTo>
                  <a:lnTo>
                    <a:pt x="1035" y="438"/>
                  </a:lnTo>
                  <a:lnTo>
                    <a:pt x="1035" y="36"/>
                  </a:lnTo>
                  <a:lnTo>
                    <a:pt x="1031" y="27"/>
                  </a:lnTo>
                  <a:lnTo>
                    <a:pt x="1031" y="21"/>
                  </a:lnTo>
                  <a:lnTo>
                    <a:pt x="1023" y="15"/>
                  </a:lnTo>
                  <a:lnTo>
                    <a:pt x="1019" y="9"/>
                  </a:lnTo>
                  <a:lnTo>
                    <a:pt x="1011" y="6"/>
                  </a:lnTo>
                  <a:lnTo>
                    <a:pt x="1004" y="0"/>
                  </a:lnTo>
                  <a:lnTo>
                    <a:pt x="996" y="0"/>
                  </a:lnTo>
                  <a:lnTo>
                    <a:pt x="985" y="0"/>
                  </a:lnTo>
                  <a:lnTo>
                    <a:pt x="46" y="0"/>
                  </a:lnTo>
                </a:path>
              </a:pathLst>
            </a:custGeom>
            <a:solidFill>
              <a:srgbClr val="99FF66"/>
            </a:solidFill>
            <a:ln w="19050" cmpd="sng">
              <a:solidFill>
                <a:srgbClr val="000000"/>
              </a:solidFill>
              <a:prstDash val="solid"/>
              <a:round/>
              <a:headEnd/>
              <a:tailEnd/>
            </a:ln>
          </p:spPr>
          <p:txBody>
            <a:bodyPr/>
            <a:lstStyle/>
            <a:p>
              <a:endParaRPr lang="ja-JP" altLang="en-US" sz="1400" dirty="0"/>
            </a:p>
          </p:txBody>
        </p:sp>
        <p:sp>
          <p:nvSpPr>
            <p:cNvPr id="19" name="Rectangle 17"/>
            <p:cNvSpPr>
              <a:spLocks noChangeArrowheads="1"/>
            </p:cNvSpPr>
            <p:nvPr/>
          </p:nvSpPr>
          <p:spPr bwMode="auto">
            <a:xfrm>
              <a:off x="444995" y="2220855"/>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府営住宅（公営）</a:t>
              </a:r>
            </a:p>
            <a:p>
              <a:pPr algn="ctr" eaLnBrk="1" hangingPunct="1">
                <a:lnSpc>
                  <a:spcPts val="500"/>
                </a:lnSpc>
                <a:spcBef>
                  <a:spcPct val="50000"/>
                </a:spcBef>
                <a:buFontTx/>
                <a:buNone/>
              </a:pPr>
              <a:r>
                <a:rPr kumimoji="1" lang="en-US" altLang="ja-JP" sz="1000" b="1" dirty="0" smtClean="0">
                  <a:latin typeface="ＭＳ Ｐゴシック" charset="-128"/>
                </a:rPr>
                <a:t>13.6 </a:t>
              </a:r>
              <a:r>
                <a:rPr kumimoji="1" lang="ja-JP" altLang="en-US" sz="1000" b="1" dirty="0" smtClean="0">
                  <a:latin typeface="ＭＳ Ｐゴシック" charset="-128"/>
                </a:rPr>
                <a:t>万戸</a:t>
              </a:r>
              <a:endParaRPr kumimoji="1" lang="ja-JP" altLang="en-US" sz="1000" b="1" dirty="0">
                <a:latin typeface="ＭＳ Ｐゴシック" charset="-128"/>
              </a:endParaRPr>
            </a:p>
            <a:p>
              <a:pPr algn="ctr" eaLnBrk="1" hangingPunct="1">
                <a:lnSpc>
                  <a:spcPts val="500"/>
                </a:lnSpc>
                <a:spcBef>
                  <a:spcPct val="50000"/>
                </a:spcBef>
                <a:buFontTx/>
                <a:buNone/>
              </a:pPr>
              <a:r>
                <a:rPr kumimoji="1" lang="en-US" altLang="ja-JP" sz="1000" b="1" dirty="0">
                  <a:latin typeface="ＭＳ Ｐゴシック" charset="-128"/>
                </a:rPr>
                <a:t>【</a:t>
              </a:r>
              <a:r>
                <a:rPr kumimoji="1" lang="ja-JP" altLang="en-US" sz="1000" b="1" dirty="0">
                  <a:latin typeface="ＭＳ Ｐゴシック" charset="-128"/>
                </a:rPr>
                <a:t>賃貸全体</a:t>
              </a:r>
              <a:r>
                <a:rPr kumimoji="1" lang="ja-JP" altLang="en-US" sz="1000" b="1" dirty="0" smtClean="0">
                  <a:latin typeface="ＭＳ Ｐゴシック" charset="-128"/>
                </a:rPr>
                <a:t>の </a:t>
              </a:r>
              <a:r>
                <a:rPr kumimoji="1" lang="en-US" altLang="ja-JP" sz="1000" b="1" dirty="0" smtClean="0">
                  <a:latin typeface="ＭＳ Ｐゴシック" charset="-128"/>
                </a:rPr>
                <a:t>6.3</a:t>
              </a:r>
              <a:r>
                <a:rPr kumimoji="1" lang="ja-JP" altLang="en-US" sz="1000" b="1" dirty="0" smtClean="0">
                  <a:latin typeface="ＭＳ Ｐゴシック" charset="-128"/>
                </a:rPr>
                <a:t>％ </a:t>
              </a:r>
              <a:r>
                <a:rPr kumimoji="1" lang="en-US" altLang="ja-JP" sz="1000" b="1" dirty="0" smtClean="0">
                  <a:latin typeface="ＭＳ Ｐゴシック" charset="-128"/>
                </a:rPr>
                <a:t>】</a:t>
              </a:r>
              <a:endParaRPr kumimoji="1" lang="en-US" altLang="ja-JP" sz="1000" b="1" dirty="0">
                <a:solidFill>
                  <a:schemeClr val="tx1"/>
                </a:solidFill>
                <a:latin typeface="ＭＳ Ｐゴシック" charset="-128"/>
              </a:endParaRPr>
            </a:p>
          </p:txBody>
        </p:sp>
        <p:sp>
          <p:nvSpPr>
            <p:cNvPr id="20" name="Freeform 21"/>
            <p:cNvSpPr>
              <a:spLocks/>
            </p:cNvSpPr>
            <p:nvPr/>
          </p:nvSpPr>
          <p:spPr bwMode="auto">
            <a:xfrm>
              <a:off x="265607" y="4240932"/>
              <a:ext cx="1871663" cy="639022"/>
            </a:xfrm>
            <a:custGeom>
              <a:avLst/>
              <a:gdLst/>
              <a:ahLst/>
              <a:cxnLst>
                <a:cxn ang="0">
                  <a:pos x="35" y="0"/>
                </a:cxn>
                <a:cxn ang="0">
                  <a:pos x="27" y="0"/>
                </a:cxn>
                <a:cxn ang="0">
                  <a:pos x="20" y="0"/>
                </a:cxn>
                <a:cxn ang="0">
                  <a:pos x="16" y="3"/>
                </a:cxn>
                <a:cxn ang="0">
                  <a:pos x="8" y="6"/>
                </a:cxn>
                <a:cxn ang="0">
                  <a:pos x="4" y="12"/>
                </a:cxn>
                <a:cxn ang="0">
                  <a:pos x="0" y="15"/>
                </a:cxn>
                <a:cxn ang="0">
                  <a:pos x="0" y="21"/>
                </a:cxn>
                <a:cxn ang="0">
                  <a:pos x="0" y="27"/>
                </a:cxn>
                <a:cxn ang="0">
                  <a:pos x="0" y="372"/>
                </a:cxn>
                <a:cxn ang="0">
                  <a:pos x="0" y="378"/>
                </a:cxn>
                <a:cxn ang="0">
                  <a:pos x="0" y="384"/>
                </a:cxn>
                <a:cxn ang="0">
                  <a:pos x="4" y="387"/>
                </a:cxn>
                <a:cxn ang="0">
                  <a:pos x="8" y="393"/>
                </a:cxn>
                <a:cxn ang="0">
                  <a:pos x="16" y="396"/>
                </a:cxn>
                <a:cxn ang="0">
                  <a:pos x="20" y="399"/>
                </a:cxn>
                <a:cxn ang="0">
                  <a:pos x="27" y="399"/>
                </a:cxn>
                <a:cxn ang="0">
                  <a:pos x="35" y="402"/>
                </a:cxn>
                <a:cxn ang="0">
                  <a:pos x="997" y="402"/>
                </a:cxn>
                <a:cxn ang="0">
                  <a:pos x="1005" y="399"/>
                </a:cxn>
                <a:cxn ang="0">
                  <a:pos x="1012" y="399"/>
                </a:cxn>
                <a:cxn ang="0">
                  <a:pos x="1016" y="396"/>
                </a:cxn>
                <a:cxn ang="0">
                  <a:pos x="1024" y="393"/>
                </a:cxn>
                <a:cxn ang="0">
                  <a:pos x="1028" y="387"/>
                </a:cxn>
                <a:cxn ang="0">
                  <a:pos x="1032" y="384"/>
                </a:cxn>
                <a:cxn ang="0">
                  <a:pos x="1032" y="378"/>
                </a:cxn>
                <a:cxn ang="0">
                  <a:pos x="1035" y="372"/>
                </a:cxn>
                <a:cxn ang="0">
                  <a:pos x="1035" y="27"/>
                </a:cxn>
                <a:cxn ang="0">
                  <a:pos x="1032" y="21"/>
                </a:cxn>
                <a:cxn ang="0">
                  <a:pos x="1032" y="15"/>
                </a:cxn>
                <a:cxn ang="0">
                  <a:pos x="1028" y="12"/>
                </a:cxn>
                <a:cxn ang="0">
                  <a:pos x="1024" y="6"/>
                </a:cxn>
                <a:cxn ang="0">
                  <a:pos x="1016" y="3"/>
                </a:cxn>
                <a:cxn ang="0">
                  <a:pos x="1012" y="0"/>
                </a:cxn>
                <a:cxn ang="0">
                  <a:pos x="1005" y="0"/>
                </a:cxn>
                <a:cxn ang="0">
                  <a:pos x="997" y="0"/>
                </a:cxn>
                <a:cxn ang="0">
                  <a:pos x="35" y="0"/>
                </a:cxn>
              </a:cxnLst>
              <a:rect l="0" t="0" r="r" b="b"/>
              <a:pathLst>
                <a:path w="1035" h="402">
                  <a:moveTo>
                    <a:pt x="35" y="0"/>
                  </a:moveTo>
                  <a:lnTo>
                    <a:pt x="27" y="0"/>
                  </a:lnTo>
                  <a:lnTo>
                    <a:pt x="20" y="0"/>
                  </a:lnTo>
                  <a:lnTo>
                    <a:pt x="16" y="3"/>
                  </a:lnTo>
                  <a:lnTo>
                    <a:pt x="8" y="6"/>
                  </a:lnTo>
                  <a:lnTo>
                    <a:pt x="4" y="12"/>
                  </a:lnTo>
                  <a:lnTo>
                    <a:pt x="0" y="15"/>
                  </a:lnTo>
                  <a:lnTo>
                    <a:pt x="0" y="21"/>
                  </a:lnTo>
                  <a:lnTo>
                    <a:pt x="0" y="27"/>
                  </a:lnTo>
                  <a:lnTo>
                    <a:pt x="0" y="372"/>
                  </a:lnTo>
                  <a:lnTo>
                    <a:pt x="0" y="378"/>
                  </a:lnTo>
                  <a:lnTo>
                    <a:pt x="0" y="384"/>
                  </a:lnTo>
                  <a:lnTo>
                    <a:pt x="4" y="387"/>
                  </a:lnTo>
                  <a:lnTo>
                    <a:pt x="8" y="393"/>
                  </a:lnTo>
                  <a:lnTo>
                    <a:pt x="16" y="396"/>
                  </a:lnTo>
                  <a:lnTo>
                    <a:pt x="20" y="399"/>
                  </a:lnTo>
                  <a:lnTo>
                    <a:pt x="27" y="399"/>
                  </a:lnTo>
                  <a:lnTo>
                    <a:pt x="35" y="402"/>
                  </a:lnTo>
                  <a:lnTo>
                    <a:pt x="997" y="402"/>
                  </a:lnTo>
                  <a:lnTo>
                    <a:pt x="1005" y="399"/>
                  </a:lnTo>
                  <a:lnTo>
                    <a:pt x="1012" y="399"/>
                  </a:lnTo>
                  <a:lnTo>
                    <a:pt x="1016" y="396"/>
                  </a:lnTo>
                  <a:lnTo>
                    <a:pt x="1024" y="393"/>
                  </a:lnTo>
                  <a:lnTo>
                    <a:pt x="1028" y="387"/>
                  </a:lnTo>
                  <a:lnTo>
                    <a:pt x="1032" y="384"/>
                  </a:lnTo>
                  <a:lnTo>
                    <a:pt x="1032" y="378"/>
                  </a:lnTo>
                  <a:lnTo>
                    <a:pt x="1035" y="372"/>
                  </a:lnTo>
                  <a:lnTo>
                    <a:pt x="1035" y="27"/>
                  </a:lnTo>
                  <a:lnTo>
                    <a:pt x="1032" y="21"/>
                  </a:lnTo>
                  <a:lnTo>
                    <a:pt x="1032" y="15"/>
                  </a:lnTo>
                  <a:lnTo>
                    <a:pt x="1028" y="12"/>
                  </a:lnTo>
                  <a:lnTo>
                    <a:pt x="1024" y="6"/>
                  </a:lnTo>
                  <a:lnTo>
                    <a:pt x="1016" y="3"/>
                  </a:lnTo>
                  <a:lnTo>
                    <a:pt x="1012" y="0"/>
                  </a:lnTo>
                  <a:lnTo>
                    <a:pt x="1005" y="0"/>
                  </a:lnTo>
                  <a:lnTo>
                    <a:pt x="997" y="0"/>
                  </a:lnTo>
                  <a:lnTo>
                    <a:pt x="35" y="0"/>
                  </a:lnTo>
                </a:path>
              </a:pathLst>
            </a:custGeom>
            <a:solidFill>
              <a:srgbClr val="99FF66"/>
            </a:solid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1" name="Rectangle 37"/>
            <p:cNvSpPr>
              <a:spLocks noChangeArrowheads="1"/>
            </p:cNvSpPr>
            <p:nvPr/>
          </p:nvSpPr>
          <p:spPr bwMode="auto">
            <a:xfrm>
              <a:off x="251320" y="1802656"/>
              <a:ext cx="1885950" cy="219075"/>
            </a:xfrm>
            <a:prstGeom prst="rect">
              <a:avLst/>
            </a:prstGeom>
            <a:solidFill>
              <a:srgbClr val="FFFF00"/>
            </a:solidFill>
            <a:ln w="12700">
              <a:solidFill>
                <a:srgbClr val="000000"/>
              </a:solidFill>
              <a:miter lim="800000"/>
              <a:headEnd/>
              <a:tailEnd/>
            </a:ln>
          </p:spPr>
          <p:txBody>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90000"/>
                </a:lnSpc>
                <a:spcBef>
                  <a:spcPct val="0"/>
                </a:spcBef>
                <a:buFontTx/>
                <a:buNone/>
              </a:pPr>
              <a:r>
                <a:rPr kumimoji="1" lang="ja-JP" altLang="en-US" sz="1050" b="1" dirty="0">
                  <a:solidFill>
                    <a:schemeClr val="tx1"/>
                  </a:solidFill>
                  <a:latin typeface="HG丸ｺﾞｼｯｸM-PRO" panose="020F0600000000000000" pitchFamily="50" charset="-128"/>
                  <a:ea typeface="HG丸ｺﾞｼｯｸM-PRO" panose="020F0600000000000000" pitchFamily="50" charset="-128"/>
                </a:rPr>
                <a:t>公的賃貸</a:t>
              </a:r>
              <a:r>
                <a:rPr kumimoji="1" lang="ja-JP" altLang="en-US" sz="1050" b="1" dirty="0" smtClean="0">
                  <a:solidFill>
                    <a:schemeClr val="tx1"/>
                  </a:solidFill>
                  <a:latin typeface="HG丸ｺﾞｼｯｸM-PRO" panose="020F0600000000000000" pitchFamily="50" charset="-128"/>
                  <a:ea typeface="HG丸ｺﾞｼｯｸM-PRO" panose="020F0600000000000000" pitchFamily="50" charset="-128"/>
                </a:rPr>
                <a:t>住宅 </a:t>
              </a:r>
              <a:r>
                <a:rPr kumimoji="1" lang="en-US" altLang="ja-JP" sz="1050" b="1" dirty="0" smtClean="0">
                  <a:solidFill>
                    <a:schemeClr val="tx1"/>
                  </a:solidFill>
                  <a:latin typeface="HG丸ｺﾞｼｯｸM-PRO" panose="020F0600000000000000" pitchFamily="50" charset="-128"/>
                  <a:ea typeface="HG丸ｺﾞｼｯｸM-PRO" panose="020F0600000000000000" pitchFamily="50" charset="-128"/>
                </a:rPr>
                <a:t>43</a:t>
              </a:r>
              <a:r>
                <a:rPr kumimoji="1" lang="ja-JP" altLang="en-US" sz="1050" b="1" dirty="0">
                  <a:solidFill>
                    <a:schemeClr val="tx1"/>
                  </a:solidFill>
                  <a:latin typeface="HG丸ｺﾞｼｯｸM-PRO" panose="020F0600000000000000" pitchFamily="50" charset="-128"/>
                  <a:ea typeface="HG丸ｺﾞｼｯｸM-PRO" panose="020F0600000000000000" pitchFamily="50" charset="-128"/>
                </a:rPr>
                <a:t>万戸</a:t>
              </a:r>
            </a:p>
          </p:txBody>
        </p:sp>
        <p:sp>
          <p:nvSpPr>
            <p:cNvPr id="22" name="Freeform 43"/>
            <p:cNvSpPr>
              <a:spLocks/>
            </p:cNvSpPr>
            <p:nvPr/>
          </p:nvSpPr>
          <p:spPr bwMode="auto">
            <a:xfrm>
              <a:off x="265607" y="4961232"/>
              <a:ext cx="3989388" cy="2314031"/>
            </a:xfrm>
            <a:custGeom>
              <a:avLst/>
              <a:gdLst/>
              <a:ahLst/>
              <a:cxnLst>
                <a:cxn ang="0">
                  <a:pos x="66" y="0"/>
                </a:cxn>
                <a:cxn ang="0">
                  <a:pos x="50" y="0"/>
                </a:cxn>
                <a:cxn ang="0">
                  <a:pos x="39" y="3"/>
                </a:cxn>
                <a:cxn ang="0">
                  <a:pos x="27" y="6"/>
                </a:cxn>
                <a:cxn ang="0">
                  <a:pos x="20" y="15"/>
                </a:cxn>
                <a:cxn ang="0">
                  <a:pos x="8" y="21"/>
                </a:cxn>
                <a:cxn ang="0">
                  <a:pos x="4" y="30"/>
                </a:cxn>
                <a:cxn ang="0">
                  <a:pos x="0" y="39"/>
                </a:cxn>
                <a:cxn ang="0">
                  <a:pos x="0" y="51"/>
                </a:cxn>
                <a:cxn ang="0">
                  <a:pos x="0" y="1485"/>
                </a:cxn>
                <a:cxn ang="0">
                  <a:pos x="0" y="1497"/>
                </a:cxn>
                <a:cxn ang="0">
                  <a:pos x="4" y="1506"/>
                </a:cxn>
                <a:cxn ang="0">
                  <a:pos x="8" y="1515"/>
                </a:cxn>
                <a:cxn ang="0">
                  <a:pos x="20" y="1524"/>
                </a:cxn>
                <a:cxn ang="0">
                  <a:pos x="27" y="1530"/>
                </a:cxn>
                <a:cxn ang="0">
                  <a:pos x="39" y="1533"/>
                </a:cxn>
                <a:cxn ang="0">
                  <a:pos x="50" y="1536"/>
                </a:cxn>
                <a:cxn ang="0">
                  <a:pos x="66" y="1539"/>
                </a:cxn>
                <a:cxn ang="0">
                  <a:pos x="2444" y="1539"/>
                </a:cxn>
                <a:cxn ang="0">
                  <a:pos x="2459" y="1536"/>
                </a:cxn>
                <a:cxn ang="0">
                  <a:pos x="2471" y="1533"/>
                </a:cxn>
                <a:cxn ang="0">
                  <a:pos x="2482" y="1530"/>
                </a:cxn>
                <a:cxn ang="0">
                  <a:pos x="2494" y="1524"/>
                </a:cxn>
                <a:cxn ang="0">
                  <a:pos x="2501" y="1515"/>
                </a:cxn>
                <a:cxn ang="0">
                  <a:pos x="2505" y="1506"/>
                </a:cxn>
                <a:cxn ang="0">
                  <a:pos x="2509" y="1497"/>
                </a:cxn>
                <a:cxn ang="0">
                  <a:pos x="2513" y="1485"/>
                </a:cxn>
                <a:cxn ang="0">
                  <a:pos x="2513" y="51"/>
                </a:cxn>
                <a:cxn ang="0">
                  <a:pos x="2509" y="39"/>
                </a:cxn>
                <a:cxn ang="0">
                  <a:pos x="2505" y="30"/>
                </a:cxn>
                <a:cxn ang="0">
                  <a:pos x="2501" y="21"/>
                </a:cxn>
                <a:cxn ang="0">
                  <a:pos x="2494" y="15"/>
                </a:cxn>
                <a:cxn ang="0">
                  <a:pos x="2482" y="6"/>
                </a:cxn>
                <a:cxn ang="0">
                  <a:pos x="2471" y="3"/>
                </a:cxn>
                <a:cxn ang="0">
                  <a:pos x="2459" y="0"/>
                </a:cxn>
                <a:cxn ang="0">
                  <a:pos x="2444" y="0"/>
                </a:cxn>
                <a:cxn ang="0">
                  <a:pos x="66" y="0"/>
                </a:cxn>
              </a:cxnLst>
              <a:rect l="0" t="0" r="r" b="b"/>
              <a:pathLst>
                <a:path w="2513" h="1539">
                  <a:moveTo>
                    <a:pt x="66" y="0"/>
                  </a:moveTo>
                  <a:lnTo>
                    <a:pt x="50" y="0"/>
                  </a:lnTo>
                  <a:lnTo>
                    <a:pt x="39" y="3"/>
                  </a:lnTo>
                  <a:lnTo>
                    <a:pt x="27" y="6"/>
                  </a:lnTo>
                  <a:lnTo>
                    <a:pt x="20" y="15"/>
                  </a:lnTo>
                  <a:lnTo>
                    <a:pt x="8" y="21"/>
                  </a:lnTo>
                  <a:lnTo>
                    <a:pt x="4" y="30"/>
                  </a:lnTo>
                  <a:lnTo>
                    <a:pt x="0" y="39"/>
                  </a:lnTo>
                  <a:lnTo>
                    <a:pt x="0" y="51"/>
                  </a:lnTo>
                  <a:lnTo>
                    <a:pt x="0" y="1485"/>
                  </a:lnTo>
                  <a:lnTo>
                    <a:pt x="0" y="1497"/>
                  </a:lnTo>
                  <a:lnTo>
                    <a:pt x="4" y="1506"/>
                  </a:lnTo>
                  <a:lnTo>
                    <a:pt x="8" y="1515"/>
                  </a:lnTo>
                  <a:lnTo>
                    <a:pt x="20" y="1524"/>
                  </a:lnTo>
                  <a:lnTo>
                    <a:pt x="27" y="1530"/>
                  </a:lnTo>
                  <a:lnTo>
                    <a:pt x="39" y="1533"/>
                  </a:lnTo>
                  <a:lnTo>
                    <a:pt x="50" y="1536"/>
                  </a:lnTo>
                  <a:lnTo>
                    <a:pt x="66" y="1539"/>
                  </a:lnTo>
                  <a:lnTo>
                    <a:pt x="2444" y="1539"/>
                  </a:lnTo>
                  <a:lnTo>
                    <a:pt x="2459" y="1536"/>
                  </a:lnTo>
                  <a:lnTo>
                    <a:pt x="2471" y="1533"/>
                  </a:lnTo>
                  <a:lnTo>
                    <a:pt x="2482" y="1530"/>
                  </a:lnTo>
                  <a:lnTo>
                    <a:pt x="2494" y="1524"/>
                  </a:lnTo>
                  <a:lnTo>
                    <a:pt x="2501" y="1515"/>
                  </a:lnTo>
                  <a:lnTo>
                    <a:pt x="2505" y="1506"/>
                  </a:lnTo>
                  <a:lnTo>
                    <a:pt x="2509" y="1497"/>
                  </a:lnTo>
                  <a:lnTo>
                    <a:pt x="2513" y="1485"/>
                  </a:lnTo>
                  <a:lnTo>
                    <a:pt x="2513" y="51"/>
                  </a:lnTo>
                  <a:lnTo>
                    <a:pt x="2509" y="39"/>
                  </a:lnTo>
                  <a:lnTo>
                    <a:pt x="2505" y="30"/>
                  </a:lnTo>
                  <a:lnTo>
                    <a:pt x="2501" y="21"/>
                  </a:lnTo>
                  <a:lnTo>
                    <a:pt x="2494" y="15"/>
                  </a:lnTo>
                  <a:lnTo>
                    <a:pt x="2482" y="6"/>
                  </a:lnTo>
                  <a:lnTo>
                    <a:pt x="2471" y="3"/>
                  </a:lnTo>
                  <a:lnTo>
                    <a:pt x="2459" y="0"/>
                  </a:lnTo>
                  <a:lnTo>
                    <a:pt x="2444" y="0"/>
                  </a:lnTo>
                  <a:lnTo>
                    <a:pt x="66"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3" name="Freeform 48"/>
            <p:cNvSpPr>
              <a:spLocks/>
            </p:cNvSpPr>
            <p:nvPr/>
          </p:nvSpPr>
          <p:spPr bwMode="auto">
            <a:xfrm>
              <a:off x="2210295" y="4659285"/>
              <a:ext cx="4157662" cy="231918"/>
            </a:xfrm>
            <a:custGeom>
              <a:avLst/>
              <a:gdLst/>
              <a:ahLst/>
              <a:cxnLst>
                <a:cxn ang="0">
                  <a:pos x="50" y="0"/>
                </a:cxn>
                <a:cxn ang="0">
                  <a:pos x="39" y="0"/>
                </a:cxn>
                <a:cxn ang="0">
                  <a:pos x="31" y="3"/>
                </a:cxn>
                <a:cxn ang="0">
                  <a:pos x="20" y="6"/>
                </a:cxn>
                <a:cxn ang="0">
                  <a:pos x="12" y="9"/>
                </a:cxn>
                <a:cxn ang="0">
                  <a:pos x="8" y="15"/>
                </a:cxn>
                <a:cxn ang="0">
                  <a:pos x="4" y="25"/>
                </a:cxn>
                <a:cxn ang="0">
                  <a:pos x="0" y="31"/>
                </a:cxn>
                <a:cxn ang="0">
                  <a:pos x="0" y="40"/>
                </a:cxn>
                <a:cxn ang="0">
                  <a:pos x="0" y="109"/>
                </a:cxn>
                <a:cxn ang="0">
                  <a:pos x="0" y="118"/>
                </a:cxn>
                <a:cxn ang="0">
                  <a:pos x="4" y="127"/>
                </a:cxn>
                <a:cxn ang="0">
                  <a:pos x="8" y="133"/>
                </a:cxn>
                <a:cxn ang="0">
                  <a:pos x="12" y="139"/>
                </a:cxn>
                <a:cxn ang="0">
                  <a:pos x="20" y="142"/>
                </a:cxn>
                <a:cxn ang="0">
                  <a:pos x="31" y="145"/>
                </a:cxn>
                <a:cxn ang="0">
                  <a:pos x="39" y="148"/>
                </a:cxn>
                <a:cxn ang="0">
                  <a:pos x="50" y="151"/>
                </a:cxn>
                <a:cxn ang="0">
                  <a:pos x="3790" y="151"/>
                </a:cxn>
                <a:cxn ang="0">
                  <a:pos x="3802" y="148"/>
                </a:cxn>
                <a:cxn ang="0">
                  <a:pos x="3813" y="145"/>
                </a:cxn>
                <a:cxn ang="0">
                  <a:pos x="3821" y="142"/>
                </a:cxn>
                <a:cxn ang="0">
                  <a:pos x="3829" y="139"/>
                </a:cxn>
                <a:cxn ang="0">
                  <a:pos x="3833" y="133"/>
                </a:cxn>
                <a:cxn ang="0">
                  <a:pos x="3836" y="127"/>
                </a:cxn>
                <a:cxn ang="0">
                  <a:pos x="3840" y="118"/>
                </a:cxn>
                <a:cxn ang="0">
                  <a:pos x="3844" y="109"/>
                </a:cxn>
                <a:cxn ang="0">
                  <a:pos x="3844" y="40"/>
                </a:cxn>
                <a:cxn ang="0">
                  <a:pos x="3840" y="31"/>
                </a:cxn>
                <a:cxn ang="0">
                  <a:pos x="3836" y="25"/>
                </a:cxn>
                <a:cxn ang="0">
                  <a:pos x="3833" y="15"/>
                </a:cxn>
                <a:cxn ang="0">
                  <a:pos x="3829" y="9"/>
                </a:cxn>
                <a:cxn ang="0">
                  <a:pos x="3821" y="6"/>
                </a:cxn>
                <a:cxn ang="0">
                  <a:pos x="3813" y="3"/>
                </a:cxn>
                <a:cxn ang="0">
                  <a:pos x="3802" y="0"/>
                </a:cxn>
                <a:cxn ang="0">
                  <a:pos x="3790" y="0"/>
                </a:cxn>
                <a:cxn ang="0">
                  <a:pos x="50" y="0"/>
                </a:cxn>
              </a:cxnLst>
              <a:rect l="0" t="0" r="r" b="b"/>
              <a:pathLst>
                <a:path w="3844" h="151">
                  <a:moveTo>
                    <a:pt x="50" y="0"/>
                  </a:moveTo>
                  <a:lnTo>
                    <a:pt x="39" y="0"/>
                  </a:lnTo>
                  <a:lnTo>
                    <a:pt x="31" y="3"/>
                  </a:lnTo>
                  <a:lnTo>
                    <a:pt x="20" y="6"/>
                  </a:lnTo>
                  <a:lnTo>
                    <a:pt x="12" y="9"/>
                  </a:lnTo>
                  <a:lnTo>
                    <a:pt x="8" y="15"/>
                  </a:lnTo>
                  <a:lnTo>
                    <a:pt x="4" y="25"/>
                  </a:lnTo>
                  <a:lnTo>
                    <a:pt x="0" y="31"/>
                  </a:lnTo>
                  <a:lnTo>
                    <a:pt x="0" y="40"/>
                  </a:lnTo>
                  <a:lnTo>
                    <a:pt x="0" y="109"/>
                  </a:lnTo>
                  <a:lnTo>
                    <a:pt x="0" y="118"/>
                  </a:lnTo>
                  <a:lnTo>
                    <a:pt x="4" y="127"/>
                  </a:lnTo>
                  <a:lnTo>
                    <a:pt x="8" y="133"/>
                  </a:lnTo>
                  <a:lnTo>
                    <a:pt x="12" y="139"/>
                  </a:lnTo>
                  <a:lnTo>
                    <a:pt x="20" y="142"/>
                  </a:lnTo>
                  <a:lnTo>
                    <a:pt x="31" y="145"/>
                  </a:lnTo>
                  <a:lnTo>
                    <a:pt x="39" y="148"/>
                  </a:lnTo>
                  <a:lnTo>
                    <a:pt x="50" y="151"/>
                  </a:lnTo>
                  <a:lnTo>
                    <a:pt x="3790" y="151"/>
                  </a:lnTo>
                  <a:lnTo>
                    <a:pt x="3802" y="148"/>
                  </a:lnTo>
                  <a:lnTo>
                    <a:pt x="3813" y="145"/>
                  </a:lnTo>
                  <a:lnTo>
                    <a:pt x="3821" y="142"/>
                  </a:lnTo>
                  <a:lnTo>
                    <a:pt x="3829" y="139"/>
                  </a:lnTo>
                  <a:lnTo>
                    <a:pt x="3833" y="133"/>
                  </a:lnTo>
                  <a:lnTo>
                    <a:pt x="3836" y="127"/>
                  </a:lnTo>
                  <a:lnTo>
                    <a:pt x="3840" y="118"/>
                  </a:lnTo>
                  <a:lnTo>
                    <a:pt x="3844" y="109"/>
                  </a:lnTo>
                  <a:lnTo>
                    <a:pt x="3844" y="40"/>
                  </a:lnTo>
                  <a:lnTo>
                    <a:pt x="3840" y="31"/>
                  </a:lnTo>
                  <a:lnTo>
                    <a:pt x="3836" y="25"/>
                  </a:lnTo>
                  <a:lnTo>
                    <a:pt x="3833" y="15"/>
                  </a:lnTo>
                  <a:lnTo>
                    <a:pt x="3829" y="9"/>
                  </a:lnTo>
                  <a:lnTo>
                    <a:pt x="3821" y="6"/>
                  </a:lnTo>
                  <a:lnTo>
                    <a:pt x="3813" y="3"/>
                  </a:lnTo>
                  <a:lnTo>
                    <a:pt x="3802" y="0"/>
                  </a:lnTo>
                  <a:lnTo>
                    <a:pt x="3790" y="0"/>
                  </a:lnTo>
                  <a:lnTo>
                    <a:pt x="50"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4" name="Freeform 51"/>
            <p:cNvSpPr>
              <a:spLocks/>
            </p:cNvSpPr>
            <p:nvPr/>
          </p:nvSpPr>
          <p:spPr bwMode="auto">
            <a:xfrm>
              <a:off x="4307382" y="4961232"/>
              <a:ext cx="2046288" cy="1548856"/>
            </a:xfrm>
            <a:custGeom>
              <a:avLst/>
              <a:gdLst/>
              <a:ahLst/>
              <a:cxnLst>
                <a:cxn ang="0">
                  <a:pos x="62" y="0"/>
                </a:cxn>
                <a:cxn ang="0">
                  <a:pos x="50" y="0"/>
                </a:cxn>
                <a:cxn ang="0">
                  <a:pos x="39" y="3"/>
                </a:cxn>
                <a:cxn ang="0">
                  <a:pos x="27" y="6"/>
                </a:cxn>
                <a:cxn ang="0">
                  <a:pos x="16" y="12"/>
                </a:cxn>
                <a:cxn ang="0">
                  <a:pos x="8" y="21"/>
                </a:cxn>
                <a:cxn ang="0">
                  <a:pos x="4" y="30"/>
                </a:cxn>
                <a:cxn ang="0">
                  <a:pos x="0" y="39"/>
                </a:cxn>
                <a:cxn ang="0">
                  <a:pos x="0" y="48"/>
                </a:cxn>
                <a:cxn ang="0">
                  <a:pos x="0" y="1143"/>
                </a:cxn>
                <a:cxn ang="0">
                  <a:pos x="0" y="1152"/>
                </a:cxn>
                <a:cxn ang="0">
                  <a:pos x="4" y="1161"/>
                </a:cxn>
                <a:cxn ang="0">
                  <a:pos x="8" y="1170"/>
                </a:cxn>
                <a:cxn ang="0">
                  <a:pos x="16" y="1179"/>
                </a:cxn>
                <a:cxn ang="0">
                  <a:pos x="27" y="1185"/>
                </a:cxn>
                <a:cxn ang="0">
                  <a:pos x="39" y="1188"/>
                </a:cxn>
                <a:cxn ang="0">
                  <a:pos x="50" y="1191"/>
                </a:cxn>
                <a:cxn ang="0">
                  <a:pos x="62" y="1194"/>
                </a:cxn>
                <a:cxn ang="0">
                  <a:pos x="1224" y="1194"/>
                </a:cxn>
                <a:cxn ang="0">
                  <a:pos x="1235" y="1191"/>
                </a:cxn>
                <a:cxn ang="0">
                  <a:pos x="1247" y="1188"/>
                </a:cxn>
                <a:cxn ang="0">
                  <a:pos x="1258" y="1185"/>
                </a:cxn>
                <a:cxn ang="0">
                  <a:pos x="1270" y="1179"/>
                </a:cxn>
                <a:cxn ang="0">
                  <a:pos x="1278" y="1170"/>
                </a:cxn>
                <a:cxn ang="0">
                  <a:pos x="1281" y="1161"/>
                </a:cxn>
                <a:cxn ang="0">
                  <a:pos x="1285" y="1152"/>
                </a:cxn>
                <a:cxn ang="0">
                  <a:pos x="1289" y="1143"/>
                </a:cxn>
                <a:cxn ang="0">
                  <a:pos x="1289" y="48"/>
                </a:cxn>
                <a:cxn ang="0">
                  <a:pos x="1285" y="39"/>
                </a:cxn>
                <a:cxn ang="0">
                  <a:pos x="1281" y="30"/>
                </a:cxn>
                <a:cxn ang="0">
                  <a:pos x="1278" y="21"/>
                </a:cxn>
                <a:cxn ang="0">
                  <a:pos x="1270" y="12"/>
                </a:cxn>
                <a:cxn ang="0">
                  <a:pos x="1258" y="6"/>
                </a:cxn>
                <a:cxn ang="0">
                  <a:pos x="1247" y="3"/>
                </a:cxn>
                <a:cxn ang="0">
                  <a:pos x="1235" y="0"/>
                </a:cxn>
                <a:cxn ang="0">
                  <a:pos x="1224" y="0"/>
                </a:cxn>
                <a:cxn ang="0">
                  <a:pos x="62" y="0"/>
                </a:cxn>
              </a:cxnLst>
              <a:rect l="0" t="0" r="r" b="b"/>
              <a:pathLst>
                <a:path w="1289" h="1194">
                  <a:moveTo>
                    <a:pt x="62" y="0"/>
                  </a:moveTo>
                  <a:lnTo>
                    <a:pt x="50" y="0"/>
                  </a:lnTo>
                  <a:lnTo>
                    <a:pt x="39" y="3"/>
                  </a:lnTo>
                  <a:lnTo>
                    <a:pt x="27" y="6"/>
                  </a:lnTo>
                  <a:lnTo>
                    <a:pt x="16" y="12"/>
                  </a:lnTo>
                  <a:lnTo>
                    <a:pt x="8" y="21"/>
                  </a:lnTo>
                  <a:lnTo>
                    <a:pt x="4" y="30"/>
                  </a:lnTo>
                  <a:lnTo>
                    <a:pt x="0" y="39"/>
                  </a:lnTo>
                  <a:lnTo>
                    <a:pt x="0" y="48"/>
                  </a:lnTo>
                  <a:lnTo>
                    <a:pt x="0" y="1143"/>
                  </a:lnTo>
                  <a:lnTo>
                    <a:pt x="0" y="1152"/>
                  </a:lnTo>
                  <a:lnTo>
                    <a:pt x="4" y="1161"/>
                  </a:lnTo>
                  <a:lnTo>
                    <a:pt x="8" y="1170"/>
                  </a:lnTo>
                  <a:lnTo>
                    <a:pt x="16" y="1179"/>
                  </a:lnTo>
                  <a:lnTo>
                    <a:pt x="27" y="1185"/>
                  </a:lnTo>
                  <a:lnTo>
                    <a:pt x="39" y="1188"/>
                  </a:lnTo>
                  <a:lnTo>
                    <a:pt x="50" y="1191"/>
                  </a:lnTo>
                  <a:lnTo>
                    <a:pt x="62" y="1194"/>
                  </a:lnTo>
                  <a:lnTo>
                    <a:pt x="1224" y="1194"/>
                  </a:lnTo>
                  <a:lnTo>
                    <a:pt x="1235" y="1191"/>
                  </a:lnTo>
                  <a:lnTo>
                    <a:pt x="1247" y="1188"/>
                  </a:lnTo>
                  <a:lnTo>
                    <a:pt x="1258" y="1185"/>
                  </a:lnTo>
                  <a:lnTo>
                    <a:pt x="1270" y="1179"/>
                  </a:lnTo>
                  <a:lnTo>
                    <a:pt x="1278" y="1170"/>
                  </a:lnTo>
                  <a:lnTo>
                    <a:pt x="1281" y="1161"/>
                  </a:lnTo>
                  <a:lnTo>
                    <a:pt x="1285" y="1152"/>
                  </a:lnTo>
                  <a:lnTo>
                    <a:pt x="1289" y="1143"/>
                  </a:lnTo>
                  <a:lnTo>
                    <a:pt x="1289" y="48"/>
                  </a:lnTo>
                  <a:lnTo>
                    <a:pt x="1285" y="39"/>
                  </a:lnTo>
                  <a:lnTo>
                    <a:pt x="1281" y="30"/>
                  </a:lnTo>
                  <a:lnTo>
                    <a:pt x="1278" y="21"/>
                  </a:lnTo>
                  <a:lnTo>
                    <a:pt x="1270" y="12"/>
                  </a:lnTo>
                  <a:lnTo>
                    <a:pt x="1258" y="6"/>
                  </a:lnTo>
                  <a:lnTo>
                    <a:pt x="1247" y="3"/>
                  </a:lnTo>
                  <a:lnTo>
                    <a:pt x="1235" y="0"/>
                  </a:lnTo>
                  <a:lnTo>
                    <a:pt x="1224" y="0"/>
                  </a:lnTo>
                  <a:lnTo>
                    <a:pt x="62" y="0"/>
                  </a:lnTo>
                </a:path>
              </a:pathLst>
            </a:custGeom>
            <a:no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25" name="Text Box 72"/>
            <p:cNvSpPr txBox="1">
              <a:spLocks noChangeArrowheads="1"/>
            </p:cNvSpPr>
            <p:nvPr/>
          </p:nvSpPr>
          <p:spPr bwMode="auto">
            <a:xfrm>
              <a:off x="6525317" y="1794644"/>
              <a:ext cx="241103" cy="3104354"/>
            </a:xfrm>
            <a:prstGeom prst="rect">
              <a:avLst/>
            </a:prstGeom>
            <a:solidFill>
              <a:srgbClr val="0000FF"/>
            </a:solidFill>
            <a:ln w="12700" algn="ctr">
              <a:solidFill>
                <a:schemeClr val="tx1"/>
              </a:solidFill>
              <a:miter lim="800000"/>
              <a:headEnd/>
              <a:tailEnd/>
            </a:ln>
          </p:spPr>
          <p:txBody>
            <a:bodyPr vert="eaVert"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eaLnBrk="1" hangingPunct="1">
                <a:spcBef>
                  <a:spcPct val="50000"/>
                </a:spcBef>
                <a:buFontTx/>
                <a:buNone/>
              </a:pPr>
              <a:r>
                <a:rPr kumimoji="1" lang="ja-JP" altLang="en-US" sz="1050" b="1" dirty="0">
                  <a:solidFill>
                    <a:schemeClr val="bg1"/>
                  </a:solidFill>
                  <a:latin typeface="ＭＳ Ｐゴシック" charset="-128"/>
                </a:rPr>
                <a:t>　　　　　　　賃貸住宅　　　　</a:t>
              </a:r>
              <a:r>
                <a:rPr kumimoji="1" lang="ja-JP" altLang="en-US" sz="1050" b="1" dirty="0" smtClean="0">
                  <a:solidFill>
                    <a:schemeClr val="bg1"/>
                  </a:solidFill>
                  <a:latin typeface="ＭＳ Ｐゴシック" charset="-128"/>
                </a:rPr>
                <a:t>２１</a:t>
              </a:r>
              <a:r>
                <a:rPr kumimoji="1" lang="ja-JP" altLang="en-US" sz="1050" b="1" dirty="0">
                  <a:solidFill>
                    <a:schemeClr val="bg1"/>
                  </a:solidFill>
                  <a:latin typeface="ＭＳ Ｐゴシック" charset="-128"/>
                </a:rPr>
                <a:t>４</a:t>
              </a:r>
              <a:r>
                <a:rPr kumimoji="1" lang="ja-JP" altLang="en-US" sz="1050" b="1" dirty="0" smtClean="0">
                  <a:solidFill>
                    <a:schemeClr val="bg1"/>
                  </a:solidFill>
                  <a:latin typeface="ＭＳ Ｐゴシック" charset="-128"/>
                </a:rPr>
                <a:t>　万戸</a:t>
              </a:r>
              <a:endParaRPr kumimoji="1" lang="ja-JP" altLang="en-US" sz="1050" b="1" dirty="0">
                <a:solidFill>
                  <a:schemeClr val="bg1"/>
                </a:solidFill>
                <a:latin typeface="ＭＳ Ｐゴシック" charset="-128"/>
              </a:endParaRPr>
            </a:p>
          </p:txBody>
        </p:sp>
        <p:sp>
          <p:nvSpPr>
            <p:cNvPr id="26" name="Text Box 73"/>
            <p:cNvSpPr txBox="1">
              <a:spLocks noChangeArrowheads="1"/>
            </p:cNvSpPr>
            <p:nvPr/>
          </p:nvSpPr>
          <p:spPr bwMode="auto">
            <a:xfrm>
              <a:off x="6525317" y="4961233"/>
              <a:ext cx="241103" cy="2314030"/>
            </a:xfrm>
            <a:prstGeom prst="rect">
              <a:avLst/>
            </a:prstGeom>
            <a:solidFill>
              <a:srgbClr val="0000FF"/>
            </a:solidFill>
            <a:ln w="12700" algn="ctr">
              <a:solidFill>
                <a:schemeClr val="tx1"/>
              </a:solidFill>
              <a:miter lim="800000"/>
              <a:headEnd/>
              <a:tailEnd/>
            </a:ln>
          </p:spPr>
          <p:txBody>
            <a:bodyPr vert="eaVert"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eaLnBrk="1" hangingPunct="1">
                <a:spcBef>
                  <a:spcPct val="50000"/>
                </a:spcBef>
                <a:buFontTx/>
                <a:buNone/>
              </a:pPr>
              <a:r>
                <a:rPr kumimoji="1" lang="ja-JP" altLang="en-US" sz="800" b="1" dirty="0">
                  <a:solidFill>
                    <a:schemeClr val="bg1"/>
                  </a:solidFill>
                  <a:latin typeface="ＭＳ Ｐゴシック" charset="-128"/>
                </a:rPr>
                <a:t>　　　</a:t>
              </a:r>
              <a:r>
                <a:rPr kumimoji="1" lang="ja-JP" altLang="en-US" sz="1050" b="1" dirty="0">
                  <a:solidFill>
                    <a:schemeClr val="bg1"/>
                  </a:solidFill>
                  <a:latin typeface="ＭＳ Ｐゴシック" charset="-128"/>
                </a:rPr>
                <a:t>　持　家　　　　</a:t>
              </a:r>
              <a:r>
                <a:rPr kumimoji="1" lang="ja-JP" altLang="en-US" sz="1050" b="1" dirty="0" smtClean="0">
                  <a:solidFill>
                    <a:schemeClr val="bg1"/>
                  </a:solidFill>
                  <a:latin typeface="ＭＳ Ｐゴシック" charset="-128"/>
                </a:rPr>
                <a:t>２４</a:t>
              </a:r>
              <a:r>
                <a:rPr kumimoji="1" lang="ja-JP" altLang="en-US" sz="1050" b="1" dirty="0">
                  <a:solidFill>
                    <a:schemeClr val="bg1"/>
                  </a:solidFill>
                  <a:latin typeface="ＭＳ Ｐゴシック" charset="-128"/>
                </a:rPr>
                <a:t>５　万戸</a:t>
              </a:r>
            </a:p>
          </p:txBody>
        </p:sp>
        <p:sp>
          <p:nvSpPr>
            <p:cNvPr id="27" name="Freeform 77"/>
            <p:cNvSpPr>
              <a:spLocks/>
            </p:cNvSpPr>
            <p:nvPr/>
          </p:nvSpPr>
          <p:spPr bwMode="auto">
            <a:xfrm>
              <a:off x="265607" y="3435739"/>
              <a:ext cx="1871663" cy="369938"/>
            </a:xfrm>
            <a:custGeom>
              <a:avLst/>
              <a:gdLst>
                <a:gd name="T0" fmla="*/ 233093 w 1035"/>
                <a:gd name="T1" fmla="*/ 0 h 120"/>
                <a:gd name="T2" fmla="*/ 198565 w 1035"/>
                <a:gd name="T3" fmla="*/ 0 h 120"/>
                <a:gd name="T4" fmla="*/ 138137 w 1035"/>
                <a:gd name="T5" fmla="*/ 0 h 120"/>
                <a:gd name="T6" fmla="*/ 103598 w 1035"/>
                <a:gd name="T7" fmla="*/ 1233478 h 120"/>
                <a:gd name="T8" fmla="*/ 69067 w 1035"/>
                <a:gd name="T9" fmla="*/ 2466758 h 120"/>
                <a:gd name="T10" fmla="*/ 34527 w 1035"/>
                <a:gd name="T11" fmla="*/ 3700329 h 120"/>
                <a:gd name="T12" fmla="*/ 0 w 1035"/>
                <a:gd name="T13" fmla="*/ 4933692 h 120"/>
                <a:gd name="T14" fmla="*/ 0 w 1035"/>
                <a:gd name="T15" fmla="*/ 7400529 h 120"/>
                <a:gd name="T16" fmla="*/ 0 w 1035"/>
                <a:gd name="T17" fmla="*/ 8634008 h 120"/>
                <a:gd name="T18" fmla="*/ 0 w 1035"/>
                <a:gd name="T19" fmla="*/ 39469363 h 120"/>
                <a:gd name="T20" fmla="*/ 0 w 1035"/>
                <a:gd name="T21" fmla="*/ 40702812 h 120"/>
                <a:gd name="T22" fmla="*/ 0 w 1035"/>
                <a:gd name="T23" fmla="*/ 43169778 h 120"/>
                <a:gd name="T24" fmla="*/ 34527 w 1035"/>
                <a:gd name="T25" fmla="*/ 44403087 h 120"/>
                <a:gd name="T26" fmla="*/ 69067 w 1035"/>
                <a:gd name="T27" fmla="*/ 45636606 h 120"/>
                <a:gd name="T28" fmla="*/ 103598 w 1035"/>
                <a:gd name="T29" fmla="*/ 46869851 h 120"/>
                <a:gd name="T30" fmla="*/ 138137 w 1035"/>
                <a:gd name="T31" fmla="*/ 48103371 h 120"/>
                <a:gd name="T32" fmla="*/ 198565 w 1035"/>
                <a:gd name="T33" fmla="*/ 48103371 h 120"/>
                <a:gd name="T34" fmla="*/ 233093 w 1035"/>
                <a:gd name="T35" fmla="*/ 49336766 h 120"/>
                <a:gd name="T36" fmla="*/ 8676300 w 1035"/>
                <a:gd name="T37" fmla="*/ 49336766 h 120"/>
                <a:gd name="T38" fmla="*/ 8702205 w 1035"/>
                <a:gd name="T39" fmla="*/ 48103371 h 120"/>
                <a:gd name="T40" fmla="*/ 8771275 w 1035"/>
                <a:gd name="T41" fmla="*/ 48103371 h 120"/>
                <a:gd name="T42" fmla="*/ 8805797 w 1035"/>
                <a:gd name="T43" fmla="*/ 46869851 h 120"/>
                <a:gd name="T44" fmla="*/ 8840338 w 1035"/>
                <a:gd name="T45" fmla="*/ 45636606 h 120"/>
                <a:gd name="T46" fmla="*/ 8874862 w 1035"/>
                <a:gd name="T47" fmla="*/ 44403087 h 120"/>
                <a:gd name="T48" fmla="*/ 8909401 w 1035"/>
                <a:gd name="T49" fmla="*/ 43169778 h 120"/>
                <a:gd name="T50" fmla="*/ 8909401 w 1035"/>
                <a:gd name="T51" fmla="*/ 40702812 h 120"/>
                <a:gd name="T52" fmla="*/ 8935303 w 1035"/>
                <a:gd name="T53" fmla="*/ 39469363 h 120"/>
                <a:gd name="T54" fmla="*/ 8935303 w 1035"/>
                <a:gd name="T55" fmla="*/ 8634008 h 120"/>
                <a:gd name="T56" fmla="*/ 8909401 w 1035"/>
                <a:gd name="T57" fmla="*/ 7400529 h 120"/>
                <a:gd name="T58" fmla="*/ 8909401 w 1035"/>
                <a:gd name="T59" fmla="*/ 4933692 h 120"/>
                <a:gd name="T60" fmla="*/ 8874862 w 1035"/>
                <a:gd name="T61" fmla="*/ 3700329 h 120"/>
                <a:gd name="T62" fmla="*/ 8840338 w 1035"/>
                <a:gd name="T63" fmla="*/ 2466758 h 120"/>
                <a:gd name="T64" fmla="*/ 8805797 w 1035"/>
                <a:gd name="T65" fmla="*/ 1233478 h 120"/>
                <a:gd name="T66" fmla="*/ 8771275 w 1035"/>
                <a:gd name="T67" fmla="*/ 0 h 120"/>
                <a:gd name="T68" fmla="*/ 8702205 w 1035"/>
                <a:gd name="T69" fmla="*/ 0 h 120"/>
                <a:gd name="T70" fmla="*/ 8676300 w 1035"/>
                <a:gd name="T71" fmla="*/ 0 h 120"/>
                <a:gd name="T72" fmla="*/ 233093 w 1035"/>
                <a:gd name="T73" fmla="*/ 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5"/>
                <a:gd name="T112" fmla="*/ 0 h 120"/>
                <a:gd name="T113" fmla="*/ 1035 w 1035"/>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5" h="120">
                  <a:moveTo>
                    <a:pt x="27" y="0"/>
                  </a:moveTo>
                  <a:lnTo>
                    <a:pt x="23" y="0"/>
                  </a:lnTo>
                  <a:lnTo>
                    <a:pt x="16" y="0"/>
                  </a:lnTo>
                  <a:lnTo>
                    <a:pt x="12" y="3"/>
                  </a:lnTo>
                  <a:lnTo>
                    <a:pt x="8" y="6"/>
                  </a:lnTo>
                  <a:lnTo>
                    <a:pt x="4" y="9"/>
                  </a:lnTo>
                  <a:lnTo>
                    <a:pt x="0" y="12"/>
                  </a:lnTo>
                  <a:lnTo>
                    <a:pt x="0" y="18"/>
                  </a:lnTo>
                  <a:lnTo>
                    <a:pt x="0" y="21"/>
                  </a:lnTo>
                  <a:lnTo>
                    <a:pt x="0" y="96"/>
                  </a:lnTo>
                  <a:lnTo>
                    <a:pt x="0" y="99"/>
                  </a:lnTo>
                  <a:lnTo>
                    <a:pt x="0" y="105"/>
                  </a:lnTo>
                  <a:lnTo>
                    <a:pt x="4" y="108"/>
                  </a:lnTo>
                  <a:lnTo>
                    <a:pt x="8" y="111"/>
                  </a:lnTo>
                  <a:lnTo>
                    <a:pt x="12" y="114"/>
                  </a:lnTo>
                  <a:lnTo>
                    <a:pt x="16" y="117"/>
                  </a:lnTo>
                  <a:lnTo>
                    <a:pt x="23" y="117"/>
                  </a:lnTo>
                  <a:lnTo>
                    <a:pt x="27" y="120"/>
                  </a:lnTo>
                  <a:lnTo>
                    <a:pt x="1005" y="120"/>
                  </a:lnTo>
                  <a:lnTo>
                    <a:pt x="1008" y="117"/>
                  </a:lnTo>
                  <a:lnTo>
                    <a:pt x="1016" y="117"/>
                  </a:lnTo>
                  <a:lnTo>
                    <a:pt x="1020" y="114"/>
                  </a:lnTo>
                  <a:lnTo>
                    <a:pt x="1024" y="111"/>
                  </a:lnTo>
                  <a:lnTo>
                    <a:pt x="1028" y="108"/>
                  </a:lnTo>
                  <a:lnTo>
                    <a:pt x="1032" y="105"/>
                  </a:lnTo>
                  <a:lnTo>
                    <a:pt x="1032" y="99"/>
                  </a:lnTo>
                  <a:lnTo>
                    <a:pt x="1035" y="96"/>
                  </a:lnTo>
                  <a:lnTo>
                    <a:pt x="1035" y="21"/>
                  </a:lnTo>
                  <a:lnTo>
                    <a:pt x="1032" y="18"/>
                  </a:lnTo>
                  <a:lnTo>
                    <a:pt x="1032" y="12"/>
                  </a:lnTo>
                  <a:lnTo>
                    <a:pt x="1028" y="9"/>
                  </a:lnTo>
                  <a:lnTo>
                    <a:pt x="1024" y="6"/>
                  </a:lnTo>
                  <a:lnTo>
                    <a:pt x="1020" y="3"/>
                  </a:lnTo>
                  <a:lnTo>
                    <a:pt x="1016" y="0"/>
                  </a:lnTo>
                  <a:lnTo>
                    <a:pt x="1008" y="0"/>
                  </a:lnTo>
                  <a:lnTo>
                    <a:pt x="1005" y="0"/>
                  </a:lnTo>
                  <a:lnTo>
                    <a:pt x="27" y="0"/>
                  </a:lnTo>
                </a:path>
              </a:pathLst>
            </a:custGeom>
            <a:solidFill>
              <a:srgbClr val="99FF66"/>
            </a:solidFill>
            <a:ln w="19050">
              <a:solidFill>
                <a:srgbClr val="000000"/>
              </a:solidFill>
              <a:prstDash val="solid"/>
              <a:round/>
              <a:headEnd/>
              <a:tailEnd/>
            </a:ln>
          </p:spPr>
          <p:txBody>
            <a:bodyPr/>
            <a:lstStyle/>
            <a:p>
              <a:endParaRPr lang="ja-JP" altLang="en-US" sz="1400" dirty="0"/>
            </a:p>
          </p:txBody>
        </p:sp>
        <p:sp>
          <p:nvSpPr>
            <p:cNvPr id="28" name="Rectangle 17"/>
            <p:cNvSpPr>
              <a:spLocks noChangeArrowheads="1"/>
            </p:cNvSpPr>
            <p:nvPr/>
          </p:nvSpPr>
          <p:spPr bwMode="auto">
            <a:xfrm>
              <a:off x="481507" y="2915085"/>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市町営住宅（公営</a:t>
              </a:r>
              <a:r>
                <a:rPr kumimoji="1" lang="ja-JP" altLang="en-US" sz="1000" b="1" dirty="0" smtClean="0">
                  <a:latin typeface="ＭＳ Ｐゴシック" charset="-128"/>
                </a:rPr>
                <a:t>）</a:t>
              </a:r>
            </a:p>
            <a:p>
              <a:pPr algn="ctr" eaLnBrk="1" hangingPunct="1">
                <a:lnSpc>
                  <a:spcPts val="500"/>
                </a:lnSpc>
                <a:spcBef>
                  <a:spcPct val="50000"/>
                </a:spcBef>
                <a:buFontTx/>
                <a:buNone/>
              </a:pPr>
              <a:r>
                <a:rPr kumimoji="1" lang="en-US" altLang="ja-JP" sz="1000" b="1" dirty="0" smtClean="0">
                  <a:latin typeface="ＭＳ Ｐゴシック" charset="-128"/>
                </a:rPr>
                <a:t>10.6 </a:t>
              </a:r>
              <a:r>
                <a:rPr kumimoji="1" lang="ja-JP" altLang="en-US" sz="1000" b="1" dirty="0" smtClean="0">
                  <a:latin typeface="ＭＳ Ｐゴシック" charset="-128"/>
                </a:rPr>
                <a:t>万戸</a:t>
              </a:r>
            </a:p>
            <a:p>
              <a:pPr algn="ctr" eaLnBrk="1" hangingPunct="1">
                <a:lnSpc>
                  <a:spcPts val="500"/>
                </a:lnSpc>
                <a:spcBef>
                  <a:spcPct val="50000"/>
                </a:spcBef>
                <a:buFontTx/>
                <a:buNone/>
              </a:pPr>
              <a:r>
                <a:rPr kumimoji="1" lang="en-US" altLang="ja-JP" sz="1000" b="1" dirty="0" smtClean="0">
                  <a:latin typeface="ＭＳ Ｐゴシック" charset="-128"/>
                </a:rPr>
                <a:t>【</a:t>
              </a:r>
              <a:r>
                <a:rPr kumimoji="1" lang="ja-JP" altLang="en-US" sz="1000" b="1" dirty="0">
                  <a:latin typeface="ＭＳ Ｐゴシック" charset="-128"/>
                </a:rPr>
                <a:t>賃貸全体</a:t>
              </a:r>
              <a:r>
                <a:rPr kumimoji="1" lang="ja-JP" altLang="en-US" sz="1000" b="1" dirty="0" smtClean="0">
                  <a:solidFill>
                    <a:schemeClr val="tx1"/>
                  </a:solidFill>
                  <a:latin typeface="ＭＳ Ｐゴシック" charset="-128"/>
                </a:rPr>
                <a:t>の </a:t>
              </a:r>
              <a:r>
                <a:rPr kumimoji="1" lang="en-US" altLang="ja-JP" sz="1000" b="1" dirty="0" smtClean="0">
                  <a:solidFill>
                    <a:schemeClr val="tx1"/>
                  </a:solidFill>
                  <a:latin typeface="ＭＳ Ｐゴシック" charset="-128"/>
                </a:rPr>
                <a:t>4.9</a:t>
              </a:r>
              <a:r>
                <a:rPr kumimoji="1" lang="ja-JP" altLang="en-US" sz="1000" b="1" dirty="0" smtClean="0">
                  <a:latin typeface="ＭＳ Ｐゴシック" charset="-128"/>
                </a:rPr>
                <a:t>％</a:t>
              </a:r>
              <a:r>
                <a:rPr kumimoji="1" lang="en-US" altLang="ja-JP" sz="1000" b="1" dirty="0">
                  <a:latin typeface="ＭＳ Ｐゴシック" charset="-128"/>
                </a:rPr>
                <a:t>】</a:t>
              </a:r>
              <a:endParaRPr kumimoji="1" lang="en-US" altLang="ja-JP" sz="1000" b="1" dirty="0">
                <a:solidFill>
                  <a:schemeClr val="tx1"/>
                </a:solidFill>
                <a:latin typeface="ＭＳ Ｐゴシック" charset="-128"/>
              </a:endParaRPr>
            </a:p>
          </p:txBody>
        </p:sp>
        <p:sp>
          <p:nvSpPr>
            <p:cNvPr id="29" name="Freeform 77"/>
            <p:cNvSpPr>
              <a:spLocks/>
            </p:cNvSpPr>
            <p:nvPr/>
          </p:nvSpPr>
          <p:spPr bwMode="auto">
            <a:xfrm>
              <a:off x="265607" y="3886273"/>
              <a:ext cx="1871663" cy="290513"/>
            </a:xfrm>
            <a:custGeom>
              <a:avLst/>
              <a:gdLst/>
              <a:ahLst/>
              <a:cxnLst>
                <a:cxn ang="0">
                  <a:pos x="27" y="0"/>
                </a:cxn>
                <a:cxn ang="0">
                  <a:pos x="23" y="0"/>
                </a:cxn>
                <a:cxn ang="0">
                  <a:pos x="16" y="0"/>
                </a:cxn>
                <a:cxn ang="0">
                  <a:pos x="12" y="3"/>
                </a:cxn>
                <a:cxn ang="0">
                  <a:pos x="8" y="6"/>
                </a:cxn>
                <a:cxn ang="0">
                  <a:pos x="4" y="9"/>
                </a:cxn>
                <a:cxn ang="0">
                  <a:pos x="0" y="12"/>
                </a:cxn>
                <a:cxn ang="0">
                  <a:pos x="0" y="18"/>
                </a:cxn>
                <a:cxn ang="0">
                  <a:pos x="0" y="21"/>
                </a:cxn>
                <a:cxn ang="0">
                  <a:pos x="0" y="96"/>
                </a:cxn>
                <a:cxn ang="0">
                  <a:pos x="0" y="99"/>
                </a:cxn>
                <a:cxn ang="0">
                  <a:pos x="0" y="105"/>
                </a:cxn>
                <a:cxn ang="0">
                  <a:pos x="4" y="108"/>
                </a:cxn>
                <a:cxn ang="0">
                  <a:pos x="8" y="111"/>
                </a:cxn>
                <a:cxn ang="0">
                  <a:pos x="12" y="114"/>
                </a:cxn>
                <a:cxn ang="0">
                  <a:pos x="16" y="117"/>
                </a:cxn>
                <a:cxn ang="0">
                  <a:pos x="23" y="117"/>
                </a:cxn>
                <a:cxn ang="0">
                  <a:pos x="27" y="120"/>
                </a:cxn>
                <a:cxn ang="0">
                  <a:pos x="1005" y="120"/>
                </a:cxn>
                <a:cxn ang="0">
                  <a:pos x="1008" y="117"/>
                </a:cxn>
                <a:cxn ang="0">
                  <a:pos x="1016" y="117"/>
                </a:cxn>
                <a:cxn ang="0">
                  <a:pos x="1020" y="114"/>
                </a:cxn>
                <a:cxn ang="0">
                  <a:pos x="1024" y="111"/>
                </a:cxn>
                <a:cxn ang="0">
                  <a:pos x="1028" y="108"/>
                </a:cxn>
                <a:cxn ang="0">
                  <a:pos x="1032" y="105"/>
                </a:cxn>
                <a:cxn ang="0">
                  <a:pos x="1032" y="99"/>
                </a:cxn>
                <a:cxn ang="0">
                  <a:pos x="1035" y="96"/>
                </a:cxn>
                <a:cxn ang="0">
                  <a:pos x="1035" y="21"/>
                </a:cxn>
                <a:cxn ang="0">
                  <a:pos x="1032" y="18"/>
                </a:cxn>
                <a:cxn ang="0">
                  <a:pos x="1032" y="12"/>
                </a:cxn>
                <a:cxn ang="0">
                  <a:pos x="1028" y="9"/>
                </a:cxn>
                <a:cxn ang="0">
                  <a:pos x="1024" y="6"/>
                </a:cxn>
                <a:cxn ang="0">
                  <a:pos x="1020" y="3"/>
                </a:cxn>
                <a:cxn ang="0">
                  <a:pos x="1016" y="0"/>
                </a:cxn>
                <a:cxn ang="0">
                  <a:pos x="1008" y="0"/>
                </a:cxn>
                <a:cxn ang="0">
                  <a:pos x="1005" y="0"/>
                </a:cxn>
                <a:cxn ang="0">
                  <a:pos x="27" y="0"/>
                </a:cxn>
              </a:cxnLst>
              <a:rect l="0" t="0" r="r" b="b"/>
              <a:pathLst>
                <a:path w="1035" h="120">
                  <a:moveTo>
                    <a:pt x="27" y="0"/>
                  </a:moveTo>
                  <a:lnTo>
                    <a:pt x="23" y="0"/>
                  </a:lnTo>
                  <a:lnTo>
                    <a:pt x="16" y="0"/>
                  </a:lnTo>
                  <a:lnTo>
                    <a:pt x="12" y="3"/>
                  </a:lnTo>
                  <a:lnTo>
                    <a:pt x="8" y="6"/>
                  </a:lnTo>
                  <a:lnTo>
                    <a:pt x="4" y="9"/>
                  </a:lnTo>
                  <a:lnTo>
                    <a:pt x="0" y="12"/>
                  </a:lnTo>
                  <a:lnTo>
                    <a:pt x="0" y="18"/>
                  </a:lnTo>
                  <a:lnTo>
                    <a:pt x="0" y="21"/>
                  </a:lnTo>
                  <a:lnTo>
                    <a:pt x="0" y="96"/>
                  </a:lnTo>
                  <a:lnTo>
                    <a:pt x="0" y="99"/>
                  </a:lnTo>
                  <a:lnTo>
                    <a:pt x="0" y="105"/>
                  </a:lnTo>
                  <a:lnTo>
                    <a:pt x="4" y="108"/>
                  </a:lnTo>
                  <a:lnTo>
                    <a:pt x="8" y="111"/>
                  </a:lnTo>
                  <a:lnTo>
                    <a:pt x="12" y="114"/>
                  </a:lnTo>
                  <a:lnTo>
                    <a:pt x="16" y="117"/>
                  </a:lnTo>
                  <a:lnTo>
                    <a:pt x="23" y="117"/>
                  </a:lnTo>
                  <a:lnTo>
                    <a:pt x="27" y="120"/>
                  </a:lnTo>
                  <a:lnTo>
                    <a:pt x="1005" y="120"/>
                  </a:lnTo>
                  <a:lnTo>
                    <a:pt x="1008" y="117"/>
                  </a:lnTo>
                  <a:lnTo>
                    <a:pt x="1016" y="117"/>
                  </a:lnTo>
                  <a:lnTo>
                    <a:pt x="1020" y="114"/>
                  </a:lnTo>
                  <a:lnTo>
                    <a:pt x="1024" y="111"/>
                  </a:lnTo>
                  <a:lnTo>
                    <a:pt x="1028" y="108"/>
                  </a:lnTo>
                  <a:lnTo>
                    <a:pt x="1032" y="105"/>
                  </a:lnTo>
                  <a:lnTo>
                    <a:pt x="1032" y="99"/>
                  </a:lnTo>
                  <a:lnTo>
                    <a:pt x="1035" y="96"/>
                  </a:lnTo>
                  <a:lnTo>
                    <a:pt x="1035" y="21"/>
                  </a:lnTo>
                  <a:lnTo>
                    <a:pt x="1032" y="18"/>
                  </a:lnTo>
                  <a:lnTo>
                    <a:pt x="1032" y="12"/>
                  </a:lnTo>
                  <a:lnTo>
                    <a:pt x="1028" y="9"/>
                  </a:lnTo>
                  <a:lnTo>
                    <a:pt x="1024" y="6"/>
                  </a:lnTo>
                  <a:lnTo>
                    <a:pt x="1020" y="3"/>
                  </a:lnTo>
                  <a:lnTo>
                    <a:pt x="1016" y="0"/>
                  </a:lnTo>
                  <a:lnTo>
                    <a:pt x="1008" y="0"/>
                  </a:lnTo>
                  <a:lnTo>
                    <a:pt x="1005" y="0"/>
                  </a:lnTo>
                  <a:lnTo>
                    <a:pt x="27" y="0"/>
                  </a:lnTo>
                </a:path>
              </a:pathLst>
            </a:custGeom>
            <a:solidFill>
              <a:srgbClr val="99FF66"/>
            </a:solidFill>
            <a:ln w="19050">
              <a:solidFill>
                <a:srgbClr val="000000"/>
              </a:solidFill>
              <a:prstDash val="solid"/>
              <a:round/>
              <a:headEnd/>
              <a:tailEnd/>
            </a:ln>
          </p:spPr>
          <p:txBody>
            <a:bodyPr/>
            <a:lstStyle/>
            <a:p>
              <a:pPr>
                <a:defRPr/>
              </a:pPr>
              <a:endParaRPr lang="ja-JP" altLang="en-US" sz="1200" b="1" u="sng" dirty="0">
                <a:effectLst>
                  <a:outerShdw blurRad="38100" dist="38100" dir="2700000" algn="tl">
                    <a:srgbClr val="000000">
                      <a:alpha val="43137"/>
                    </a:srgbClr>
                  </a:outerShdw>
                </a:effectLst>
                <a:latin typeface="ＭＳ Ｐゴシック" pitchFamily="50" charset="-128"/>
                <a:ea typeface="ＭＳ Ｐゴシック" pitchFamily="50" charset="-128"/>
              </a:endParaRPr>
            </a:p>
          </p:txBody>
        </p:sp>
        <p:sp>
          <p:nvSpPr>
            <p:cNvPr id="30" name="Rectangle 17"/>
            <p:cNvSpPr>
              <a:spLocks noChangeArrowheads="1"/>
            </p:cNvSpPr>
            <p:nvPr/>
          </p:nvSpPr>
          <p:spPr bwMode="auto">
            <a:xfrm>
              <a:off x="410070" y="3542908"/>
              <a:ext cx="1619250" cy="1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80000"/>
                </a:lnSpc>
                <a:spcBef>
                  <a:spcPct val="50000"/>
                </a:spcBef>
                <a:buFontTx/>
                <a:buNone/>
              </a:pPr>
              <a:r>
                <a:rPr kumimoji="1" lang="ja-JP" altLang="en-US" sz="1000" b="1" dirty="0">
                  <a:latin typeface="ＭＳ Ｐゴシック" charset="-128"/>
                </a:rPr>
                <a:t>改良</a:t>
              </a:r>
              <a:r>
                <a:rPr kumimoji="1" lang="ja-JP" altLang="en-US" sz="1000" b="1" dirty="0" smtClean="0">
                  <a:latin typeface="ＭＳ Ｐゴシック" charset="-128"/>
                </a:rPr>
                <a:t>住宅、再開発住宅等</a:t>
              </a:r>
              <a:r>
                <a:rPr kumimoji="1" lang="ja-JP" altLang="en-US" sz="1000" b="1" dirty="0">
                  <a:latin typeface="ＭＳ Ｐゴシック" charset="-128"/>
                </a:rPr>
                <a:t>　</a:t>
              </a:r>
              <a:r>
                <a:rPr kumimoji="1" lang="en-US" altLang="ja-JP" sz="1000" b="1" dirty="0" smtClean="0">
                  <a:latin typeface="ＭＳ Ｐゴシック" charset="-128"/>
                </a:rPr>
                <a:t>2.6 </a:t>
              </a:r>
              <a:r>
                <a:rPr kumimoji="1" lang="ja-JP" altLang="en-US" sz="1000" b="1" dirty="0" smtClean="0">
                  <a:latin typeface="ＭＳ Ｐゴシック" charset="-128"/>
                </a:rPr>
                <a:t>万戸</a:t>
              </a:r>
              <a:endParaRPr kumimoji="1" lang="ja-JP" altLang="en-US" sz="1000" b="1" dirty="0">
                <a:latin typeface="ＭＳ Ｐゴシック" charset="-128"/>
              </a:endParaRPr>
            </a:p>
          </p:txBody>
        </p:sp>
        <p:sp>
          <p:nvSpPr>
            <p:cNvPr id="31" name="Rectangle 17"/>
            <p:cNvSpPr>
              <a:spLocks noChangeArrowheads="1"/>
            </p:cNvSpPr>
            <p:nvPr/>
          </p:nvSpPr>
          <p:spPr bwMode="auto">
            <a:xfrm>
              <a:off x="302120" y="3992047"/>
              <a:ext cx="1727200" cy="11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65000"/>
                </a:lnSpc>
                <a:spcBef>
                  <a:spcPct val="50000"/>
                </a:spcBef>
                <a:buFontTx/>
                <a:buNone/>
              </a:pPr>
              <a:r>
                <a:rPr kumimoji="1" lang="ja-JP" altLang="en-US" sz="1000" b="1" dirty="0">
                  <a:latin typeface="ＭＳ Ｐゴシック" charset="-128"/>
                </a:rPr>
                <a:t>高優賃・特優賃　</a:t>
              </a:r>
              <a:r>
                <a:rPr kumimoji="1" lang="en-US" altLang="ja-JP" sz="1000" b="1" dirty="0" smtClean="0">
                  <a:latin typeface="ＭＳ Ｐゴシック" charset="-128"/>
                </a:rPr>
                <a:t>2.4 </a:t>
              </a:r>
              <a:r>
                <a:rPr kumimoji="1" lang="ja-JP" altLang="en-US" sz="1000" b="1" dirty="0" smtClean="0">
                  <a:latin typeface="ＭＳ Ｐゴシック" charset="-128"/>
                </a:rPr>
                <a:t>万戸</a:t>
              </a:r>
              <a:endParaRPr kumimoji="1" lang="ja-JP" altLang="en-US" sz="1000" b="1" dirty="0">
                <a:latin typeface="ＭＳ Ｐゴシック" charset="-128"/>
              </a:endParaRPr>
            </a:p>
          </p:txBody>
        </p:sp>
        <p:sp>
          <p:nvSpPr>
            <p:cNvPr id="32" name="Rectangle 17"/>
            <p:cNvSpPr>
              <a:spLocks noChangeArrowheads="1"/>
            </p:cNvSpPr>
            <p:nvPr/>
          </p:nvSpPr>
          <p:spPr bwMode="auto">
            <a:xfrm>
              <a:off x="474023" y="4382523"/>
              <a:ext cx="1439863" cy="44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00" b="1" dirty="0">
                  <a:latin typeface="ＭＳ Ｐゴシック" charset="-128"/>
                </a:rPr>
                <a:t>公社・</a:t>
              </a:r>
              <a:r>
                <a:rPr kumimoji="1" lang="en-US" altLang="ja-JP" sz="1000" b="1" dirty="0">
                  <a:latin typeface="ＭＳ Ｐゴシック" charset="-128"/>
                </a:rPr>
                <a:t>UR</a:t>
              </a:r>
              <a:r>
                <a:rPr kumimoji="1" lang="ja-JP" altLang="en-US" sz="1000" b="1" dirty="0">
                  <a:latin typeface="ＭＳ Ｐゴシック" charset="-128"/>
                </a:rPr>
                <a:t>住宅</a:t>
              </a:r>
            </a:p>
            <a:p>
              <a:pPr algn="ctr" eaLnBrk="1" hangingPunct="1">
                <a:lnSpc>
                  <a:spcPts val="500"/>
                </a:lnSpc>
                <a:spcBef>
                  <a:spcPct val="50000"/>
                </a:spcBef>
                <a:buFontTx/>
                <a:buNone/>
              </a:pPr>
              <a:r>
                <a:rPr kumimoji="1" lang="en-US" altLang="ja-JP" sz="1000" b="1" dirty="0" smtClean="0">
                  <a:latin typeface="ＭＳ Ｐゴシック" charset="-128"/>
                </a:rPr>
                <a:t>13.4 </a:t>
              </a:r>
              <a:r>
                <a:rPr kumimoji="1" lang="ja-JP" altLang="en-US" sz="1000" b="1" dirty="0" smtClean="0">
                  <a:latin typeface="ＭＳ Ｐゴシック" charset="-128"/>
                </a:rPr>
                <a:t>万戸</a:t>
              </a:r>
              <a:endParaRPr kumimoji="1" lang="ja-JP" altLang="en-US" sz="1000" b="1" dirty="0">
                <a:latin typeface="ＭＳ Ｐゴシック" charset="-128"/>
              </a:endParaRPr>
            </a:p>
            <a:p>
              <a:pPr algn="ctr" eaLnBrk="1" hangingPunct="1">
                <a:lnSpc>
                  <a:spcPts val="500"/>
                </a:lnSpc>
                <a:spcBef>
                  <a:spcPct val="50000"/>
                </a:spcBef>
                <a:buFontTx/>
                <a:buNone/>
              </a:pPr>
              <a:r>
                <a:rPr kumimoji="1" lang="en-US" altLang="ja-JP" sz="1000" b="1" dirty="0">
                  <a:latin typeface="ＭＳ Ｐゴシック" charset="-128"/>
                </a:rPr>
                <a:t>【</a:t>
              </a:r>
              <a:r>
                <a:rPr kumimoji="1" lang="ja-JP" altLang="en-US" sz="1000" b="1" dirty="0">
                  <a:latin typeface="ＭＳ Ｐゴシック" charset="-128"/>
                </a:rPr>
                <a:t>賃貸全体</a:t>
              </a:r>
              <a:r>
                <a:rPr kumimoji="1" lang="ja-JP" altLang="en-US" sz="1000" b="1" dirty="0" smtClean="0">
                  <a:latin typeface="ＭＳ Ｐゴシック" charset="-128"/>
                </a:rPr>
                <a:t>の </a:t>
              </a:r>
              <a:r>
                <a:rPr kumimoji="1" lang="en-US" altLang="ja-JP" sz="1000" b="1" dirty="0" smtClean="0">
                  <a:latin typeface="ＭＳ Ｐゴシック" charset="-128"/>
                </a:rPr>
                <a:t>6.3</a:t>
              </a:r>
              <a:r>
                <a:rPr kumimoji="1" lang="ja-JP" altLang="en-US" sz="1000" b="1" dirty="0" smtClean="0">
                  <a:latin typeface="ＭＳ Ｐゴシック" charset="-128"/>
                </a:rPr>
                <a:t>％ </a:t>
              </a:r>
              <a:r>
                <a:rPr kumimoji="1" lang="en-US" altLang="ja-JP" sz="1000" b="1" dirty="0" smtClean="0">
                  <a:latin typeface="ＭＳ Ｐゴシック" charset="-128"/>
                </a:rPr>
                <a:t>】</a:t>
              </a:r>
              <a:endParaRPr kumimoji="1" lang="en-US" altLang="ja-JP" sz="1000" b="1" dirty="0">
                <a:solidFill>
                  <a:schemeClr val="tx1"/>
                </a:solidFill>
                <a:latin typeface="ＭＳ Ｐゴシック" charset="-128"/>
              </a:endParaRPr>
            </a:p>
          </p:txBody>
        </p:sp>
        <p:sp>
          <p:nvSpPr>
            <p:cNvPr id="33" name="Rectangle 17"/>
            <p:cNvSpPr>
              <a:spLocks noChangeArrowheads="1"/>
            </p:cNvSpPr>
            <p:nvPr/>
          </p:nvSpPr>
          <p:spPr bwMode="auto">
            <a:xfrm>
              <a:off x="3505694" y="2374307"/>
              <a:ext cx="2014410"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木造民間賃貸住宅</a:t>
              </a:r>
            </a:p>
            <a:p>
              <a:pPr algn="ctr" eaLnBrk="1" hangingPunct="1">
                <a:lnSpc>
                  <a:spcPct val="70000"/>
                </a:lnSpc>
                <a:spcBef>
                  <a:spcPct val="50000"/>
                </a:spcBef>
                <a:buFontTx/>
                <a:buNone/>
              </a:pPr>
              <a:r>
                <a:rPr kumimoji="1" lang="en-US" altLang="ja-JP" sz="1050" b="1" dirty="0" smtClean="0">
                  <a:latin typeface="ＭＳ Ｐゴシック" charset="-128"/>
                </a:rPr>
                <a:t>31</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賃貸全体</a:t>
              </a:r>
              <a:r>
                <a:rPr kumimoji="1" lang="ja-JP" altLang="en-US" sz="1050" b="1" dirty="0" smtClean="0">
                  <a:latin typeface="ＭＳ Ｐゴシック" charset="-128"/>
                </a:rPr>
                <a:t>の </a:t>
              </a:r>
              <a:r>
                <a:rPr kumimoji="1" lang="en-US" altLang="ja-JP" sz="1050" b="1" dirty="0" smtClean="0">
                  <a:latin typeface="ＭＳ Ｐゴシック" charset="-128"/>
                </a:rPr>
                <a:t>14.6</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4" name="Rectangle 17"/>
            <p:cNvSpPr>
              <a:spLocks noChangeArrowheads="1"/>
            </p:cNvSpPr>
            <p:nvPr/>
          </p:nvSpPr>
          <p:spPr bwMode="auto">
            <a:xfrm>
              <a:off x="3650157" y="3745011"/>
              <a:ext cx="1869948"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非木造民間賃貸住宅</a:t>
              </a:r>
            </a:p>
            <a:p>
              <a:pPr algn="ctr" eaLnBrk="1" hangingPunct="1">
                <a:lnSpc>
                  <a:spcPct val="70000"/>
                </a:lnSpc>
                <a:spcBef>
                  <a:spcPct val="50000"/>
                </a:spcBef>
                <a:buFontTx/>
                <a:buNone/>
              </a:pPr>
              <a:r>
                <a:rPr kumimoji="1" lang="en-US" altLang="ja-JP" sz="1050" b="1" dirty="0">
                  <a:latin typeface="ＭＳ Ｐゴシック" charset="-128"/>
                </a:rPr>
                <a:t>129</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賃貸全体</a:t>
              </a:r>
              <a:r>
                <a:rPr kumimoji="1" lang="ja-JP" altLang="en-US" sz="1050" b="1" dirty="0" smtClean="0">
                  <a:latin typeface="ＭＳ Ｐゴシック" charset="-128"/>
                </a:rPr>
                <a:t>の </a:t>
              </a:r>
              <a:r>
                <a:rPr kumimoji="1" lang="en-US" altLang="ja-JP" sz="1050" b="1" dirty="0">
                  <a:latin typeface="ＭＳ Ｐゴシック" charset="-128"/>
                </a:rPr>
                <a:t>60.5</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5" name="Rectangle 17"/>
            <p:cNvSpPr>
              <a:spLocks noChangeArrowheads="1"/>
            </p:cNvSpPr>
            <p:nvPr/>
          </p:nvSpPr>
          <p:spPr bwMode="auto">
            <a:xfrm>
              <a:off x="1526082" y="5933824"/>
              <a:ext cx="1705359" cy="55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戸建て（持家）</a:t>
              </a:r>
            </a:p>
            <a:p>
              <a:pPr algn="ctr" eaLnBrk="1" hangingPunct="1">
                <a:lnSpc>
                  <a:spcPct val="70000"/>
                </a:lnSpc>
                <a:spcBef>
                  <a:spcPct val="50000"/>
                </a:spcBef>
                <a:buFontTx/>
                <a:buNone/>
              </a:pPr>
              <a:r>
                <a:rPr kumimoji="1" lang="en-US" altLang="ja-JP" sz="1050" b="1" dirty="0">
                  <a:latin typeface="ＭＳ Ｐゴシック" charset="-128"/>
                </a:rPr>
                <a:t>166</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a:t>
              </a:r>
              <a:r>
                <a:rPr kumimoji="1" lang="ja-JP" altLang="en-US" sz="1050" b="1" dirty="0" smtClean="0">
                  <a:latin typeface="ＭＳ Ｐゴシック" charset="-128"/>
                </a:rPr>
                <a:t>全体</a:t>
              </a:r>
              <a:r>
                <a:rPr lang="ja-JP" altLang="en-US" sz="1050" b="1" dirty="0">
                  <a:latin typeface="ＭＳ Ｐゴシック" charset="-128"/>
                </a:rPr>
                <a:t>の</a:t>
              </a:r>
              <a:r>
                <a:rPr kumimoji="1" lang="en-US" altLang="ja-JP" sz="1050" b="1" dirty="0" smtClean="0">
                  <a:latin typeface="ＭＳ Ｐゴシック" charset="-128"/>
                </a:rPr>
                <a:t>67.9</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6" name="Rectangle 17"/>
            <p:cNvSpPr>
              <a:spLocks noChangeArrowheads="1"/>
            </p:cNvSpPr>
            <p:nvPr/>
          </p:nvSpPr>
          <p:spPr bwMode="auto">
            <a:xfrm>
              <a:off x="4334370" y="5351610"/>
              <a:ext cx="1979613" cy="75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50" b="1" dirty="0">
                  <a:latin typeface="ＭＳ Ｐゴシック" charset="-128"/>
                </a:rPr>
                <a:t>マンション（持家）</a:t>
              </a:r>
            </a:p>
            <a:p>
              <a:pPr algn="ctr" eaLnBrk="1" hangingPunct="1">
                <a:lnSpc>
                  <a:spcPct val="70000"/>
                </a:lnSpc>
                <a:spcBef>
                  <a:spcPct val="50000"/>
                </a:spcBef>
                <a:buFontTx/>
                <a:buNone/>
              </a:pPr>
              <a:r>
                <a:rPr kumimoji="1" lang="ja-JP" altLang="en-US" sz="1000" b="1" dirty="0">
                  <a:latin typeface="ＭＳ Ｐゴシック" charset="-128"/>
                </a:rPr>
                <a:t>共同</a:t>
              </a:r>
              <a:r>
                <a:rPr kumimoji="1" lang="ja-JP" altLang="en-US" sz="1000" b="1" dirty="0" smtClean="0">
                  <a:latin typeface="ＭＳ Ｐゴシック" charset="-128"/>
                </a:rPr>
                <a:t>建て・</a:t>
              </a:r>
              <a:r>
                <a:rPr kumimoji="1" lang="ja-JP" altLang="en-US" sz="1000" b="1" dirty="0">
                  <a:latin typeface="ＭＳ Ｐゴシック" charset="-128"/>
                </a:rPr>
                <a:t>３階建て以上</a:t>
              </a:r>
            </a:p>
            <a:p>
              <a:pPr algn="ctr" eaLnBrk="1" hangingPunct="1">
                <a:lnSpc>
                  <a:spcPct val="70000"/>
                </a:lnSpc>
                <a:spcBef>
                  <a:spcPct val="50000"/>
                </a:spcBef>
                <a:buFontTx/>
                <a:buNone/>
              </a:pPr>
              <a:r>
                <a:rPr kumimoji="1" lang="en-US" altLang="ja-JP" sz="1050" b="1" dirty="0" smtClean="0">
                  <a:latin typeface="ＭＳ Ｐゴシック" charset="-128"/>
                </a:rPr>
                <a:t>70</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ct val="700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持家全体</a:t>
              </a:r>
              <a:r>
                <a:rPr kumimoji="1" lang="ja-JP" altLang="en-US" sz="1050" b="1" dirty="0" smtClean="0">
                  <a:latin typeface="ＭＳ Ｐゴシック" charset="-128"/>
                </a:rPr>
                <a:t>の </a:t>
              </a:r>
              <a:r>
                <a:rPr kumimoji="1" lang="en-US" altLang="ja-JP" sz="1050" b="1" dirty="0" smtClean="0">
                  <a:latin typeface="ＭＳ Ｐゴシック" charset="-128"/>
                </a:rPr>
                <a:t>28.8</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7" name="Rectangle 17"/>
            <p:cNvSpPr>
              <a:spLocks noChangeArrowheads="1"/>
            </p:cNvSpPr>
            <p:nvPr/>
          </p:nvSpPr>
          <p:spPr bwMode="auto">
            <a:xfrm>
              <a:off x="4495330" y="6717861"/>
              <a:ext cx="1810006" cy="46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500"/>
                </a:lnSpc>
                <a:spcBef>
                  <a:spcPct val="50000"/>
                </a:spcBef>
                <a:buFontTx/>
                <a:buNone/>
              </a:pPr>
              <a:r>
                <a:rPr kumimoji="1" lang="ja-JP" altLang="en-US" sz="1050" b="1" dirty="0" smtClean="0">
                  <a:latin typeface="ＭＳ Ｐゴシック" charset="-128"/>
                </a:rPr>
                <a:t>その他</a:t>
              </a:r>
              <a:r>
                <a:rPr kumimoji="1" lang="ja-JP" altLang="en-US" sz="1050" b="1" dirty="0">
                  <a:latin typeface="ＭＳ Ｐゴシック" charset="-128"/>
                </a:rPr>
                <a:t>長屋等（持家）</a:t>
              </a:r>
            </a:p>
            <a:p>
              <a:pPr algn="ctr" eaLnBrk="1" hangingPunct="1">
                <a:lnSpc>
                  <a:spcPts val="500"/>
                </a:lnSpc>
                <a:spcBef>
                  <a:spcPct val="50000"/>
                </a:spcBef>
                <a:buFontTx/>
                <a:buNone/>
              </a:pPr>
              <a:r>
                <a:rPr kumimoji="1" lang="en-US" altLang="ja-JP" sz="1050" b="1" dirty="0">
                  <a:latin typeface="ＭＳ Ｐゴシック" charset="-128"/>
                </a:rPr>
                <a:t>8</a:t>
              </a:r>
              <a:r>
                <a:rPr kumimoji="1" lang="ja-JP" altLang="en-US" sz="1050" b="1" dirty="0" smtClean="0">
                  <a:latin typeface="ＭＳ Ｐゴシック" charset="-128"/>
                </a:rPr>
                <a:t>万戸</a:t>
              </a:r>
              <a:endParaRPr kumimoji="1" lang="ja-JP" altLang="en-US" sz="1050" b="1" dirty="0">
                <a:latin typeface="ＭＳ Ｐゴシック" charset="-128"/>
              </a:endParaRPr>
            </a:p>
            <a:p>
              <a:pPr algn="ctr" eaLnBrk="1" hangingPunct="1">
                <a:lnSpc>
                  <a:spcPts val="500"/>
                </a:lnSpc>
                <a:spcBef>
                  <a:spcPct val="50000"/>
                </a:spcBef>
                <a:buFontTx/>
                <a:buNone/>
              </a:pPr>
              <a:r>
                <a:rPr kumimoji="1" lang="en-US" altLang="ja-JP" sz="1050" b="1" dirty="0">
                  <a:latin typeface="ＭＳ Ｐゴシック" charset="-128"/>
                </a:rPr>
                <a:t>【</a:t>
              </a:r>
              <a:r>
                <a:rPr kumimoji="1" lang="ja-JP" altLang="en-US" sz="1050" b="1" dirty="0">
                  <a:latin typeface="ＭＳ Ｐゴシック" charset="-128"/>
                </a:rPr>
                <a:t>持家全体</a:t>
              </a:r>
              <a:r>
                <a:rPr kumimoji="1" lang="ja-JP" altLang="en-US" sz="1050" b="1" dirty="0" smtClean="0">
                  <a:latin typeface="ＭＳ Ｐゴシック" charset="-128"/>
                </a:rPr>
                <a:t>の </a:t>
              </a:r>
              <a:r>
                <a:rPr kumimoji="1" lang="en-US" altLang="ja-JP" sz="1050" b="1" dirty="0" smtClean="0">
                  <a:latin typeface="ＭＳ Ｐゴシック" charset="-128"/>
                </a:rPr>
                <a:t>3.3</a:t>
              </a:r>
              <a:r>
                <a:rPr kumimoji="1" lang="ja-JP" altLang="en-US" sz="1050" b="1" dirty="0" smtClean="0">
                  <a:latin typeface="ＭＳ Ｐゴシック" charset="-128"/>
                </a:rPr>
                <a:t>％ </a:t>
              </a:r>
              <a:r>
                <a:rPr kumimoji="1" lang="en-US" altLang="ja-JP" sz="1050" b="1" dirty="0" smtClean="0">
                  <a:latin typeface="ＭＳ Ｐゴシック" charset="-128"/>
                </a:rPr>
                <a:t>】</a:t>
              </a:r>
              <a:endParaRPr kumimoji="1" lang="en-US" altLang="ja-JP" sz="1050" b="1" dirty="0">
                <a:solidFill>
                  <a:schemeClr val="tx1"/>
                </a:solidFill>
                <a:latin typeface="ＭＳ Ｐゴシック" charset="-128"/>
              </a:endParaRPr>
            </a:p>
          </p:txBody>
        </p:sp>
        <p:sp>
          <p:nvSpPr>
            <p:cNvPr id="38" name="Rectangle 17"/>
            <p:cNvSpPr>
              <a:spLocks noChangeArrowheads="1"/>
            </p:cNvSpPr>
            <p:nvPr/>
          </p:nvSpPr>
          <p:spPr bwMode="auto">
            <a:xfrm>
              <a:off x="3354637" y="4733977"/>
              <a:ext cx="2557463" cy="11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70000"/>
                </a:lnSpc>
                <a:spcBef>
                  <a:spcPct val="50000"/>
                </a:spcBef>
                <a:buFontTx/>
                <a:buNone/>
              </a:pPr>
              <a:r>
                <a:rPr kumimoji="1" lang="ja-JP" altLang="en-US" sz="1000" b="1" dirty="0">
                  <a:solidFill>
                    <a:schemeClr val="tx1"/>
                  </a:solidFill>
                  <a:latin typeface="ＭＳ Ｐゴシック" charset="-128"/>
                </a:rPr>
                <a:t>その他（給与</a:t>
              </a:r>
              <a:r>
                <a:rPr kumimoji="1" lang="ja-JP" altLang="en-US" sz="800" b="1" dirty="0">
                  <a:solidFill>
                    <a:schemeClr val="tx1"/>
                  </a:solidFill>
                  <a:latin typeface="ＭＳ Ｐゴシック" charset="-128"/>
                </a:rPr>
                <a:t>住宅</a:t>
              </a:r>
              <a:r>
                <a:rPr kumimoji="1" lang="ja-JP" altLang="en-US" sz="1000" b="1" dirty="0">
                  <a:solidFill>
                    <a:schemeClr val="tx1"/>
                  </a:solidFill>
                  <a:latin typeface="ＭＳ Ｐゴシック" charset="-128"/>
                </a:rPr>
                <a:t>・不詳等）</a:t>
              </a:r>
            </a:p>
          </p:txBody>
        </p:sp>
        <p:sp>
          <p:nvSpPr>
            <p:cNvPr id="39" name="Rectangle 37"/>
            <p:cNvSpPr>
              <a:spLocks noChangeArrowheads="1"/>
            </p:cNvSpPr>
            <p:nvPr/>
          </p:nvSpPr>
          <p:spPr bwMode="auto">
            <a:xfrm>
              <a:off x="2210295" y="1802655"/>
              <a:ext cx="4103688" cy="219075"/>
            </a:xfrm>
            <a:prstGeom prst="rect">
              <a:avLst/>
            </a:prstGeom>
            <a:solidFill>
              <a:srgbClr val="FFFF00"/>
            </a:solidFill>
            <a:ln w="12700">
              <a:solidFill>
                <a:srgbClr val="000000"/>
              </a:solidFill>
              <a:miter lim="800000"/>
              <a:headEnd/>
              <a:tailEnd/>
            </a:ln>
          </p:spPr>
          <p:txBody>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ct val="90000"/>
                </a:lnSpc>
                <a:spcBef>
                  <a:spcPct val="0"/>
                </a:spcBef>
                <a:buFontTx/>
                <a:buNone/>
              </a:pPr>
              <a:r>
                <a:rPr kumimoji="1" lang="zh-TW" altLang="en-US" sz="1050" b="1" dirty="0">
                  <a:solidFill>
                    <a:schemeClr val="tx1"/>
                  </a:solidFill>
                  <a:latin typeface="HG丸ｺﾞｼｯｸM-PRO" panose="020F0600000000000000" pitchFamily="50" charset="-128"/>
                  <a:ea typeface="HG丸ｺﾞｼｯｸM-PRO" panose="020F0600000000000000" pitchFamily="50" charset="-128"/>
                </a:rPr>
                <a:t>民間賃貸住宅　</a:t>
              </a:r>
              <a:r>
                <a:rPr kumimoji="1" lang="en-US" altLang="ja-JP" sz="1050" b="1" dirty="0">
                  <a:solidFill>
                    <a:schemeClr val="tx1"/>
                  </a:solidFill>
                  <a:latin typeface="HG丸ｺﾞｼｯｸM-PRO" panose="020F0600000000000000" pitchFamily="50" charset="-128"/>
                  <a:ea typeface="HG丸ｺﾞｼｯｸM-PRO" panose="020F0600000000000000" pitchFamily="50" charset="-128"/>
                </a:rPr>
                <a:t>161</a:t>
              </a:r>
              <a:r>
                <a:rPr kumimoji="1" lang="zh-TW" altLang="en-US" sz="1050" b="1" dirty="0" smtClean="0">
                  <a:solidFill>
                    <a:schemeClr val="tx1"/>
                  </a:solidFill>
                  <a:latin typeface="HG丸ｺﾞｼｯｸM-PRO" panose="020F0600000000000000" pitchFamily="50" charset="-128"/>
                  <a:ea typeface="HG丸ｺﾞｼｯｸM-PRO" panose="020F0600000000000000" pitchFamily="50" charset="-128"/>
                </a:rPr>
                <a:t>万戸</a:t>
              </a:r>
              <a:endParaRPr kumimoji="1" lang="zh-TW" altLang="en-US" sz="1050" b="1" dirty="0">
                <a:solidFill>
                  <a:schemeClr val="tx1"/>
                </a:solidFill>
                <a:latin typeface="HG丸ｺﾞｼｯｸM-PRO" panose="020F0600000000000000" pitchFamily="50" charset="-128"/>
                <a:ea typeface="HG丸ｺﾞｼｯｸM-PRO" panose="020F0600000000000000" pitchFamily="50" charset="-128"/>
              </a:endParaRPr>
            </a:p>
          </p:txBody>
        </p:sp>
      </p:grpSp>
      <p:sp>
        <p:nvSpPr>
          <p:cNvPr id="40" name="テキスト ボックス 39"/>
          <p:cNvSpPr txBox="1"/>
          <p:nvPr/>
        </p:nvSpPr>
        <p:spPr>
          <a:xfrm>
            <a:off x="3635896" y="6631468"/>
            <a:ext cx="5218227" cy="415498"/>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年住宅・土地統計調査」（総務省統計局）、大阪府資料を基に大阪府作成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719672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所有関係</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と住宅規模</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15</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の居住されている住宅ストックは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、持家：借家比率は、戸数比で</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なって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1619672" y="1558678"/>
            <a:ext cx="6047739" cy="4937125"/>
            <a:chOff x="0" y="0"/>
            <a:chExt cx="6048192" cy="4937244"/>
          </a:xfrm>
        </p:grpSpPr>
        <p:grpSp>
          <p:nvGrpSpPr>
            <p:cNvPr id="10" name="グループ化 9"/>
            <p:cNvGrpSpPr/>
            <p:nvPr/>
          </p:nvGrpSpPr>
          <p:grpSpPr>
            <a:xfrm>
              <a:off x="181154" y="155276"/>
              <a:ext cx="5642027" cy="4781968"/>
              <a:chOff x="0" y="0"/>
              <a:chExt cx="5642027" cy="4781968"/>
            </a:xfrm>
          </p:grpSpPr>
          <p:grpSp>
            <p:nvGrpSpPr>
              <p:cNvPr id="13" name="グループ化 12"/>
              <p:cNvGrpSpPr/>
              <p:nvPr/>
            </p:nvGrpSpPr>
            <p:grpSpPr>
              <a:xfrm>
                <a:off x="0" y="0"/>
                <a:ext cx="5440338" cy="2293703"/>
                <a:chOff x="3531" y="0"/>
                <a:chExt cx="5440338" cy="2293703"/>
              </a:xfrm>
            </p:grpSpPr>
            <p:sp>
              <p:nvSpPr>
                <p:cNvPr id="55" name="正方形/長方形 54"/>
                <p:cNvSpPr/>
                <p:nvPr/>
              </p:nvSpPr>
              <p:spPr>
                <a:xfrm>
                  <a:off x="2211572" y="956930"/>
                  <a:ext cx="1044000" cy="1332000"/>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正方形/長方形 55"/>
                <p:cNvSpPr/>
                <p:nvPr/>
              </p:nvSpPr>
              <p:spPr>
                <a:xfrm>
                  <a:off x="10632" y="233916"/>
                  <a:ext cx="2196000" cy="2052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正方形/長方形 56"/>
                <p:cNvSpPr/>
                <p:nvPr/>
              </p:nvSpPr>
              <p:spPr>
                <a:xfrm>
                  <a:off x="3278319" y="1350335"/>
                  <a:ext cx="71120" cy="935990"/>
                </a:xfrm>
                <a:prstGeom prst="rect">
                  <a:avLst/>
                </a:prstGeom>
                <a:solidFill>
                  <a:srgbClr val="CC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8" name="正方形/長方形 57"/>
                <p:cNvSpPr/>
                <p:nvPr/>
              </p:nvSpPr>
              <p:spPr>
                <a:xfrm>
                  <a:off x="3349256" y="1424763"/>
                  <a:ext cx="287020" cy="863600"/>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9" name="正方形/長方形 58"/>
                <p:cNvSpPr/>
                <p:nvPr/>
              </p:nvSpPr>
              <p:spPr>
                <a:xfrm>
                  <a:off x="3636295" y="1382232"/>
                  <a:ext cx="149860" cy="899795"/>
                </a:xfrm>
                <a:prstGeom prst="rect">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0" name="正方形/長方形 59"/>
                <p:cNvSpPr/>
                <p:nvPr/>
              </p:nvSpPr>
              <p:spPr>
                <a:xfrm>
                  <a:off x="3785190" y="1531088"/>
                  <a:ext cx="1655445" cy="755650"/>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61" name="直線コネクタ 60"/>
                <p:cNvCxnSpPr/>
                <p:nvPr/>
              </p:nvCxnSpPr>
              <p:spPr>
                <a:xfrm flipH="1">
                  <a:off x="3531" y="2285960"/>
                  <a:ext cx="5432314" cy="7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10632" y="0"/>
                  <a:ext cx="0" cy="229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443869" y="0"/>
                  <a:ext cx="0" cy="229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60625" y="0"/>
                  <a:ext cx="0" cy="2293703"/>
                </a:xfrm>
                <a:prstGeom prst="line">
                  <a:avLst/>
                </a:prstGeom>
                <a:ln w="28575"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10632" y="914400"/>
                  <a:ext cx="5432314" cy="770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4" name="テキスト ボックス 2"/>
              <p:cNvSpPr txBox="1">
                <a:spLocks noChangeArrowheads="1"/>
              </p:cNvSpPr>
              <p:nvPr/>
            </p:nvSpPr>
            <p:spPr bwMode="auto">
              <a:xfrm>
                <a:off x="34506" y="759124"/>
                <a:ext cx="896620" cy="162560"/>
              </a:xfrm>
              <a:prstGeom prst="rect">
                <a:avLst/>
              </a:prstGeom>
              <a:noFill/>
              <a:ln w="6350">
                <a:noFill/>
                <a:miter lim="800000"/>
                <a:headEnd/>
                <a:tailEnd/>
              </a:ln>
            </p:spPr>
            <p:txBody>
              <a:bodyPr rot="0" vert="horz" wrap="square" lIns="0" tIns="0" rIns="0" bIns="0" anchor="t" anchorCtr="0">
                <a:noAutofit/>
              </a:bodyPr>
              <a:lstStyle/>
              <a:p>
                <a:pPr algn="ctr">
                  <a:lnSpc>
                    <a:spcPts val="1200"/>
                  </a:lnSpc>
                  <a:spcAft>
                    <a:spcPts val="0"/>
                  </a:spcAft>
                </a:pPr>
                <a:r>
                  <a:rPr lang="ja-JP"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全体平均</a:t>
                </a:r>
                <a:r>
                  <a:rPr lang="en-US"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77.0</a:t>
                </a:r>
                <a:r>
                  <a:rPr lang="ja-JP"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テキスト ボックス 2"/>
              <p:cNvSpPr txBox="1">
                <a:spLocks noChangeArrowheads="1"/>
              </p:cNvSpPr>
              <p:nvPr/>
            </p:nvSpPr>
            <p:spPr bwMode="auto">
              <a:xfrm>
                <a:off x="759125" y="517585"/>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114.5</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 name="テキスト ボックス 2"/>
              <p:cNvSpPr txBox="1">
                <a:spLocks noChangeArrowheads="1"/>
              </p:cNvSpPr>
              <p:nvPr/>
            </p:nvSpPr>
            <p:spPr bwMode="auto">
              <a:xfrm>
                <a:off x="897148" y="1440611"/>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戸建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2"/>
              <p:cNvSpPr txBox="1">
                <a:spLocks noChangeArrowheads="1"/>
              </p:cNvSpPr>
              <p:nvPr/>
            </p:nvSpPr>
            <p:spPr bwMode="auto">
              <a:xfrm>
                <a:off x="2372265" y="1095554"/>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74.3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2" name="テキスト ボックス 2"/>
              <p:cNvSpPr txBox="1">
                <a:spLocks noChangeArrowheads="1"/>
              </p:cNvSpPr>
              <p:nvPr/>
            </p:nvSpPr>
            <p:spPr bwMode="auto">
              <a:xfrm>
                <a:off x="2475782" y="1449237"/>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共同建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3" name="テキスト ボックス 2"/>
              <p:cNvSpPr txBox="1">
                <a:spLocks noChangeArrowheads="1"/>
              </p:cNvSpPr>
              <p:nvPr/>
            </p:nvSpPr>
            <p:spPr bwMode="auto">
              <a:xfrm>
                <a:off x="3717985" y="465826"/>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51.6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4" name="テキスト ボックス 2"/>
              <p:cNvSpPr txBox="1">
                <a:spLocks noChangeArrowheads="1"/>
              </p:cNvSpPr>
              <p:nvPr/>
            </p:nvSpPr>
            <p:spPr bwMode="auto">
              <a:xfrm>
                <a:off x="3355676" y="439947"/>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給与住宅</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
              <p:cNvSpPr txBox="1">
                <a:spLocks noChangeArrowheads="1"/>
              </p:cNvSpPr>
              <p:nvPr/>
            </p:nvSpPr>
            <p:spPr bwMode="auto">
              <a:xfrm>
                <a:off x="3976778" y="715992"/>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47.2</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テキスト ボックス 2"/>
              <p:cNvSpPr txBox="1">
                <a:spLocks noChangeArrowheads="1"/>
              </p:cNvSpPr>
              <p:nvPr/>
            </p:nvSpPr>
            <p:spPr bwMode="auto">
              <a:xfrm>
                <a:off x="3485072" y="698739"/>
                <a:ext cx="60452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公営の借家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7" name="テキスト ボックス 2"/>
              <p:cNvSpPr txBox="1">
                <a:spLocks noChangeArrowheads="1"/>
              </p:cNvSpPr>
              <p:nvPr/>
            </p:nvSpPr>
            <p:spPr bwMode="auto">
              <a:xfrm>
                <a:off x="4779034" y="1250830"/>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50.1</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2"/>
              <p:cNvSpPr txBox="1">
                <a:spLocks noChangeArrowheads="1"/>
              </p:cNvSpPr>
              <p:nvPr/>
            </p:nvSpPr>
            <p:spPr bwMode="auto">
              <a:xfrm>
                <a:off x="3761117" y="1000664"/>
                <a:ext cx="16560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都市再生機構住宅・公社の借家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テキスト ボックス 2"/>
              <p:cNvSpPr txBox="1">
                <a:spLocks noChangeArrowheads="1"/>
              </p:cNvSpPr>
              <p:nvPr/>
            </p:nvSpPr>
            <p:spPr bwMode="auto">
              <a:xfrm>
                <a:off x="4226944" y="1656271"/>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42.6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テキスト ボックス 2"/>
              <p:cNvSpPr txBox="1">
                <a:spLocks noChangeArrowheads="1"/>
              </p:cNvSpPr>
              <p:nvPr/>
            </p:nvSpPr>
            <p:spPr bwMode="auto">
              <a:xfrm>
                <a:off x="4295955" y="1906437"/>
                <a:ext cx="60452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民営借家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31" name="直線矢印コネクタ 30"/>
              <p:cNvCxnSpPr/>
              <p:nvPr/>
            </p:nvCxnSpPr>
            <p:spPr>
              <a:xfrm flipH="1">
                <a:off x="3309309" y="646981"/>
                <a:ext cx="81064" cy="70824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3481837" y="914400"/>
                <a:ext cx="150713" cy="50965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3712953" y="1216324"/>
                <a:ext cx="128606" cy="162069"/>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2"/>
              <p:cNvSpPr txBox="1">
                <a:spLocks noChangeArrowheads="1"/>
              </p:cNvSpPr>
              <p:nvPr/>
            </p:nvSpPr>
            <p:spPr bwMode="auto">
              <a:xfrm>
                <a:off x="8627" y="2686361"/>
                <a:ext cx="724619" cy="388189"/>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住宅総数に</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占める割合</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テキスト ボックス 2"/>
              <p:cNvSpPr txBox="1">
                <a:spLocks noChangeArrowheads="1"/>
              </p:cNvSpPr>
              <p:nvPr/>
            </p:nvSpPr>
            <p:spPr bwMode="auto">
              <a:xfrm>
                <a:off x="759125" y="2436195"/>
                <a:ext cx="107823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（戸建）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37.3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1,473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6" name="テキスト ボックス 2"/>
              <p:cNvSpPr txBox="1">
                <a:spLocks noChangeArrowheads="1"/>
              </p:cNvSpPr>
              <p:nvPr/>
            </p:nvSpPr>
            <p:spPr bwMode="auto">
              <a:xfrm>
                <a:off x="2251279" y="2436195"/>
                <a:ext cx="67246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（共同建）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17.4</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687</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7" name="テキスト ボックス 2"/>
              <p:cNvSpPr txBox="1">
                <a:spLocks noChangeArrowheads="1"/>
              </p:cNvSpPr>
              <p:nvPr/>
            </p:nvSpPr>
            <p:spPr bwMode="auto">
              <a:xfrm>
                <a:off x="3049858" y="2436195"/>
                <a:ext cx="61214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（給与住宅）</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1.3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8" name="テキスト ボックス 2"/>
              <p:cNvSpPr txBox="1">
                <a:spLocks noChangeArrowheads="1"/>
              </p:cNvSpPr>
              <p:nvPr/>
            </p:nvSpPr>
            <p:spPr bwMode="auto">
              <a:xfrm>
                <a:off x="3536648" y="2436195"/>
                <a:ext cx="68135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（公営）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5.3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210</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9" name="テキスト ボックス 2"/>
              <p:cNvSpPr txBox="1">
                <a:spLocks noChangeArrowheads="1"/>
              </p:cNvSpPr>
              <p:nvPr/>
            </p:nvSpPr>
            <p:spPr bwMode="auto">
              <a:xfrm>
                <a:off x="4073258" y="2436195"/>
                <a:ext cx="89662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（都市再生機構・公社）</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2.9</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115</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0" name="テキスト ボックス 2"/>
              <p:cNvSpPr txBox="1">
                <a:spLocks noChangeArrowheads="1"/>
              </p:cNvSpPr>
              <p:nvPr/>
            </p:nvSpPr>
            <p:spPr bwMode="auto">
              <a:xfrm>
                <a:off x="4883202" y="2436195"/>
                <a:ext cx="75882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（民営借家）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31.6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1,250</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1" name="テキスト ボックス 2"/>
              <p:cNvSpPr txBox="1">
                <a:spLocks noChangeArrowheads="1"/>
              </p:cNvSpPr>
              <p:nvPr/>
            </p:nvSpPr>
            <p:spPr bwMode="auto">
              <a:xfrm>
                <a:off x="43132" y="3652519"/>
                <a:ext cx="724535" cy="249555"/>
              </a:xfrm>
              <a:prstGeom prst="rect">
                <a:avLst/>
              </a:prstGeom>
              <a:solidFill>
                <a:schemeClr val="accent1">
                  <a:lumMod val="75000"/>
                </a:schemeClr>
              </a:solidFill>
              <a:ln w="6350">
                <a:noFill/>
                <a:miter lim="800000"/>
                <a:headEnd/>
                <a:tailEnd/>
              </a:ln>
            </p:spPr>
            <p:txBody>
              <a:bodyPr rot="0" vert="horz" wrap="square" lIns="0" tIns="0" rIns="0" bIns="0" anchor="t" anchorCtr="0">
                <a:noAutofit/>
              </a:bodyPr>
              <a:lstStyle/>
              <a:p>
                <a:pPr algn="ctr">
                  <a:spcAft>
                    <a:spcPts val="0"/>
                  </a:spcAft>
                </a:pPr>
                <a:r>
                  <a:rPr lang="ja-JP" sz="1000" b="1" kern="100">
                    <a:solidFill>
                      <a:srgbClr val="FFFFFF"/>
                    </a:solidFill>
                    <a:effectLst/>
                    <a:latin typeface="游明朝" panose="02020400000000000000" pitchFamily="18" charset="-128"/>
                    <a:ea typeface="HGPｺﾞｼｯｸM" panose="020B0600000000000000" pitchFamily="50" charset="-128"/>
                    <a:cs typeface="Times New Roman" panose="02020603050405020304" pitchFamily="18" charset="0"/>
                  </a:rPr>
                  <a:t>戸数</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2" name="テキスト ボックス 2"/>
              <p:cNvSpPr txBox="1">
                <a:spLocks noChangeArrowheads="1"/>
              </p:cNvSpPr>
              <p:nvPr/>
            </p:nvSpPr>
            <p:spPr bwMode="auto">
              <a:xfrm>
                <a:off x="43132" y="4256368"/>
                <a:ext cx="724535" cy="249555"/>
              </a:xfrm>
              <a:prstGeom prst="rect">
                <a:avLst/>
              </a:prstGeom>
              <a:solidFill>
                <a:schemeClr val="accent6">
                  <a:lumMod val="75000"/>
                </a:schemeClr>
              </a:solidFill>
              <a:ln w="6350">
                <a:noFill/>
                <a:miter lim="800000"/>
                <a:headEnd/>
                <a:tailEnd/>
              </a:ln>
            </p:spPr>
            <p:txBody>
              <a:bodyPr rot="0" vert="horz" wrap="square" lIns="0" tIns="0" rIns="0" bIns="0" anchor="t" anchorCtr="0">
                <a:noAutofit/>
              </a:bodyPr>
              <a:lstStyle/>
              <a:p>
                <a:pPr algn="ctr">
                  <a:spcAft>
                    <a:spcPts val="0"/>
                  </a:spcAft>
                </a:pPr>
                <a:r>
                  <a:rPr lang="ja-JP" sz="1000" b="1" kern="100">
                    <a:solidFill>
                      <a:srgbClr val="FFFFFF"/>
                    </a:solidFill>
                    <a:effectLst/>
                    <a:latin typeface="游明朝" panose="02020400000000000000" pitchFamily="18" charset="-128"/>
                    <a:ea typeface="HGPｺﾞｼｯｸM" panose="020B0600000000000000" pitchFamily="50" charset="-128"/>
                    <a:cs typeface="Times New Roman" panose="02020603050405020304" pitchFamily="18" charset="0"/>
                  </a:rPr>
                  <a:t>床面積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3" name="テキスト ボックス 2"/>
              <p:cNvSpPr txBox="1">
                <a:spLocks noChangeArrowheads="1"/>
              </p:cNvSpPr>
              <p:nvPr/>
            </p:nvSpPr>
            <p:spPr bwMode="auto">
              <a:xfrm>
                <a:off x="1026544" y="3652519"/>
                <a:ext cx="1207699" cy="249963"/>
              </a:xfrm>
              <a:prstGeom prst="rect">
                <a:avLst/>
              </a:prstGeom>
              <a:solidFill>
                <a:schemeClr val="bg1"/>
              </a:solidFill>
              <a:ln w="63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持家　</a:t>
                </a:r>
                <a:r>
                  <a:rPr lang="en-US"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2,161</a:t>
                </a: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4" name="テキスト ボックス 2"/>
              <p:cNvSpPr txBox="1">
                <a:spLocks noChangeArrowheads="1"/>
              </p:cNvSpPr>
              <p:nvPr/>
            </p:nvSpPr>
            <p:spPr bwMode="auto">
              <a:xfrm>
                <a:off x="1026544" y="4256368"/>
                <a:ext cx="1207135" cy="249555"/>
              </a:xfrm>
              <a:prstGeom prst="rect">
                <a:avLst/>
              </a:prstGeom>
              <a:solidFill>
                <a:schemeClr val="bg1"/>
              </a:solidFill>
              <a:ln w="63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持家　</a:t>
                </a:r>
                <a:r>
                  <a:rPr lang="en-US"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220</a:t>
                </a: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百万㎡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5" name="テキスト ボックス 2"/>
              <p:cNvSpPr txBox="1">
                <a:spLocks noChangeArrowheads="1"/>
              </p:cNvSpPr>
              <p:nvPr/>
            </p:nvSpPr>
            <p:spPr bwMode="auto">
              <a:xfrm>
                <a:off x="3821502" y="3643893"/>
                <a:ext cx="1207135" cy="249555"/>
              </a:xfrm>
              <a:prstGeom prst="rect">
                <a:avLst/>
              </a:prstGeom>
              <a:solidFill>
                <a:schemeClr val="bg1"/>
              </a:solidFill>
              <a:ln w="63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借家　</a:t>
                </a:r>
                <a:r>
                  <a:rPr lang="en-US"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1,627</a:t>
                </a: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6" name="テキスト ボックス 2"/>
              <p:cNvSpPr txBox="1">
                <a:spLocks noChangeArrowheads="1"/>
              </p:cNvSpPr>
              <p:nvPr/>
            </p:nvSpPr>
            <p:spPr bwMode="auto">
              <a:xfrm>
                <a:off x="3821502" y="4264995"/>
                <a:ext cx="1207135" cy="249555"/>
              </a:xfrm>
              <a:prstGeom prst="rect">
                <a:avLst/>
              </a:prstGeom>
              <a:solidFill>
                <a:schemeClr val="bg1"/>
              </a:solidFill>
              <a:ln w="63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借家　</a:t>
                </a:r>
                <a:r>
                  <a:rPr lang="en-US"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72</a:t>
                </a: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百万㎡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7" name="テキスト ボックス 2"/>
              <p:cNvSpPr txBox="1">
                <a:spLocks noChangeArrowheads="1"/>
              </p:cNvSpPr>
              <p:nvPr/>
            </p:nvSpPr>
            <p:spPr bwMode="auto">
              <a:xfrm>
                <a:off x="1026544" y="3919938"/>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1F3864"/>
                    </a:solidFill>
                    <a:effectLst/>
                    <a:latin typeface="HGPｺﾞｼｯｸM" panose="020B0600000000000000" pitchFamily="50" charset="-128"/>
                    <a:ea typeface="游明朝" panose="02020400000000000000" pitchFamily="18" charset="-128"/>
                    <a:cs typeface="Times New Roman" panose="02020603050405020304" pitchFamily="18" charset="0"/>
                  </a:rPr>
                  <a:t>54.7</a:t>
                </a:r>
                <a:r>
                  <a:rPr lang="ja-JP" sz="10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8" name="テキスト ボックス 2"/>
              <p:cNvSpPr txBox="1">
                <a:spLocks noChangeArrowheads="1"/>
              </p:cNvSpPr>
              <p:nvPr/>
            </p:nvSpPr>
            <p:spPr bwMode="auto">
              <a:xfrm>
                <a:off x="1026544" y="4532413"/>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385623"/>
                    </a:solidFill>
                    <a:effectLst/>
                    <a:latin typeface="HGPｺﾞｼｯｸM" panose="020B0600000000000000" pitchFamily="50" charset="-128"/>
                    <a:ea typeface="游明朝" panose="02020400000000000000" pitchFamily="18" charset="-128"/>
                    <a:cs typeface="Times New Roman" panose="02020603050405020304" pitchFamily="18" charset="0"/>
                  </a:rPr>
                  <a:t>72.4</a:t>
                </a:r>
                <a:r>
                  <a:rPr lang="ja-JP" sz="10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9" name="テキスト ボックス 2"/>
              <p:cNvSpPr txBox="1">
                <a:spLocks noChangeArrowheads="1"/>
              </p:cNvSpPr>
              <p:nvPr/>
            </p:nvSpPr>
            <p:spPr bwMode="auto">
              <a:xfrm>
                <a:off x="3821502" y="3919938"/>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1F3864"/>
                    </a:solidFill>
                    <a:effectLst/>
                    <a:latin typeface="HGPｺﾞｼｯｸM" panose="020B0600000000000000" pitchFamily="50" charset="-128"/>
                    <a:ea typeface="游明朝" panose="02020400000000000000" pitchFamily="18" charset="-128"/>
                    <a:cs typeface="Times New Roman" panose="02020603050405020304" pitchFamily="18" charset="0"/>
                  </a:rPr>
                  <a:t>41.2</a:t>
                </a:r>
                <a:r>
                  <a:rPr lang="ja-JP" sz="10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0" name="テキスト ボックス 2"/>
              <p:cNvSpPr txBox="1">
                <a:spLocks noChangeArrowheads="1"/>
              </p:cNvSpPr>
              <p:nvPr/>
            </p:nvSpPr>
            <p:spPr bwMode="auto">
              <a:xfrm>
                <a:off x="3821502" y="4532413"/>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385623"/>
                    </a:solidFill>
                    <a:effectLst/>
                    <a:latin typeface="HGPｺﾞｼｯｸM" panose="020B0600000000000000" pitchFamily="50" charset="-128"/>
                    <a:ea typeface="游明朝" panose="02020400000000000000" pitchFamily="18" charset="-128"/>
                    <a:cs typeface="Times New Roman" panose="02020603050405020304" pitchFamily="18" charset="0"/>
                  </a:rPr>
                  <a:t>23.5</a:t>
                </a:r>
                <a:r>
                  <a:rPr lang="ja-JP" sz="10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1" name="テキスト ボックス 2"/>
              <p:cNvSpPr txBox="1">
                <a:spLocks noChangeArrowheads="1"/>
              </p:cNvSpPr>
              <p:nvPr/>
            </p:nvSpPr>
            <p:spPr bwMode="auto">
              <a:xfrm>
                <a:off x="2432649" y="3643893"/>
                <a:ext cx="1207135" cy="249555"/>
              </a:xfrm>
              <a:prstGeom prst="rect">
                <a:avLst/>
              </a:prstGeom>
              <a:solidFill>
                <a:schemeClr val="accent1">
                  <a:lumMod val="20000"/>
                  <a:lumOff val="80000"/>
                </a:schemeClr>
              </a:solidFill>
              <a:ln w="190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持家：借家＝５：４</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2" name="テキスト ボックス 2"/>
              <p:cNvSpPr txBox="1">
                <a:spLocks noChangeArrowheads="1"/>
              </p:cNvSpPr>
              <p:nvPr/>
            </p:nvSpPr>
            <p:spPr bwMode="auto">
              <a:xfrm>
                <a:off x="2432649" y="4256368"/>
                <a:ext cx="1207135" cy="249555"/>
              </a:xfrm>
              <a:prstGeom prst="rect">
                <a:avLst/>
              </a:prstGeom>
              <a:solidFill>
                <a:schemeClr val="accent6">
                  <a:lumMod val="20000"/>
                  <a:lumOff val="80000"/>
                </a:schemeClr>
              </a:solidFill>
              <a:ln w="190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持家：借家＝７：２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3" name="左中かっこ 52"/>
              <p:cNvSpPr/>
              <p:nvPr/>
            </p:nvSpPr>
            <p:spPr>
              <a:xfrm rot="16200000">
                <a:off x="1519118" y="1739761"/>
                <a:ext cx="212090" cy="3215005"/>
              </a:xfrm>
              <a:prstGeom prst="leftBrace">
                <a:avLst>
                  <a:gd name="adj1" fmla="val 40989"/>
                  <a:gd name="adj2"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左中かっこ 53"/>
              <p:cNvSpPr/>
              <p:nvPr/>
            </p:nvSpPr>
            <p:spPr>
              <a:xfrm rot="16200000">
                <a:off x="4234666" y="2255573"/>
                <a:ext cx="212090" cy="2172335"/>
              </a:xfrm>
              <a:prstGeom prst="leftBrace">
                <a:avLst>
                  <a:gd name="adj1" fmla="val 34458"/>
                  <a:gd name="adj2"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1" name="テキスト ボックス 2"/>
            <p:cNvSpPr txBox="1">
              <a:spLocks noChangeArrowheads="1"/>
            </p:cNvSpPr>
            <p:nvPr/>
          </p:nvSpPr>
          <p:spPr bwMode="auto">
            <a:xfrm>
              <a:off x="0" y="0"/>
              <a:ext cx="742947" cy="158745"/>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kern="100">
                  <a:effectLst/>
                  <a:latin typeface="HGPｺﾞｼｯｸM" panose="020B0600000000000000" pitchFamily="50" charset="-128"/>
                  <a:ea typeface="游明朝" panose="02020400000000000000" pitchFamily="18" charset="-128"/>
                  <a:cs typeface="Times New Roman" panose="02020603050405020304" pitchFamily="18" charset="0"/>
                </a:rPr>
                <a:t>1</a:t>
              </a: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住宅当たり㎡</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2"/>
            <p:cNvSpPr txBox="1">
              <a:spLocks noChangeArrowheads="1"/>
            </p:cNvSpPr>
            <p:nvPr/>
          </p:nvSpPr>
          <p:spPr bwMode="auto">
            <a:xfrm>
              <a:off x="5305245" y="2449902"/>
              <a:ext cx="742947" cy="158745"/>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ストックシェア</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66" name="正方形/長方形 65"/>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4109560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住宅流通量（一戸建・共同建）の</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16</a:t>
            </a:fld>
            <a:endParaRPr kumimoji="1" lang="ja-JP" altLang="en-US" sz="1600" dirty="0">
              <a:solidFill>
                <a:schemeClr val="tx1"/>
              </a:solidFill>
            </a:endParaRPr>
          </a:p>
        </p:txBody>
      </p:sp>
      <p:sp>
        <p:nvSpPr>
          <p:cNvPr id="3" name="正方形/長方形 2"/>
          <p:cNvSpPr/>
          <p:nvPr/>
        </p:nvSpPr>
        <p:spPr>
          <a:xfrm>
            <a:off x="179592" y="620688"/>
            <a:ext cx="8784896" cy="387414"/>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○既存住宅の流通量は増加傾向にあり、特に共同住宅の流通量が増加している。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96789"/>
            <a:ext cx="7743020" cy="5070603"/>
          </a:xfrm>
          <a:prstGeom prst="rect">
            <a:avLst/>
          </a:prstGeom>
          <a:noFill/>
          <a:ln>
            <a:noFill/>
          </a:ln>
        </p:spPr>
      </p:pic>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484374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民間賃貸住宅の１か月あたりの家賃</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推移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17</a:t>
            </a:fld>
            <a:endParaRPr kumimoji="1" lang="ja-JP" altLang="en-US" sz="1600" dirty="0">
              <a:solidFill>
                <a:schemeClr val="tx1"/>
              </a:solidFill>
            </a:endParaRPr>
          </a:p>
        </p:txBody>
      </p:sp>
      <p:sp>
        <p:nvSpPr>
          <p:cNvPr id="3" name="正方形/長方形 2"/>
          <p:cNvSpPr/>
          <p:nvPr/>
        </p:nvSpPr>
        <p:spPr>
          <a:xfrm>
            <a:off x="179592" y="620688"/>
            <a:ext cx="8784896" cy="1089529"/>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○民間賃貸住宅の１か月あたりの家賃は、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万円台が減少し</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万円台が増加するなど上昇傾向にあり、</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）には最も多い家賃帯が</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万円台から</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万円台にシフトしている。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574222" y="1839695"/>
            <a:ext cx="7995556" cy="4678088"/>
          </a:xfrm>
          <a:prstGeom prst="rect">
            <a:avLst/>
          </a:prstGeom>
          <a:noFill/>
          <a:ln>
            <a:noFill/>
          </a:ln>
        </p:spPr>
      </p:pic>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2985259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18</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賃貸住宅の総量</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賃貸住宅の総量をみると、平成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年は、平成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年から約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万戸増加。</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賃貸住宅のうち、空家は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割程度であり、近年は横ばいが続いている。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全国と比較すると、空家率の差は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ポイント程度であり、大きな傾向の違いはない。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テキスト ボックス 9"/>
          <p:cNvSpPr txBox="1"/>
          <p:nvPr/>
        </p:nvSpPr>
        <p:spPr>
          <a:xfrm>
            <a:off x="4227532" y="655176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1090699" y="1648059"/>
            <a:ext cx="6962601" cy="4774219"/>
          </a:xfrm>
          <a:prstGeom prst="rect">
            <a:avLst/>
          </a:prstGeom>
        </p:spPr>
      </p:pic>
    </p:spTree>
    <p:extLst>
      <p:ext uri="{BB962C8B-B14F-4D97-AF65-F5344CB8AC3E}">
        <p14:creationId xmlns:p14="http://schemas.microsoft.com/office/powerpoint/2010/main" val="1421512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近畿圏における分譲ワンルームマンション供給戸数の推移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○近年、近畿圏では、分譲マンション供給のうち、約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割～</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割程度をワンルームマンションが占める。</a:t>
            </a: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○この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年程度、ワンルームマンションの供給は増加傾向にある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948264"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p:cNvGraphicFramePr>
            <a:graphicFrameLocks/>
          </p:cNvGraphicFramePr>
          <p:nvPr>
            <p:extLst>
              <p:ext uri="{D42A27DB-BD31-4B8C-83A1-F6EECF244321}">
                <p14:modId xmlns:p14="http://schemas.microsoft.com/office/powerpoint/2010/main" val="3288240579"/>
              </p:ext>
            </p:extLst>
          </p:nvPr>
        </p:nvGraphicFramePr>
        <p:xfrm>
          <a:off x="1498408" y="2537139"/>
          <a:ext cx="6147185" cy="4348244"/>
        </p:xfrm>
        <a:graphic>
          <a:graphicData uri="http://schemas.openxmlformats.org/drawingml/2006/chart">
            <c:chart xmlns:c="http://schemas.openxmlformats.org/drawingml/2006/chart" xmlns:r="http://schemas.openxmlformats.org/officeDocument/2006/relationships" r:id="rId2"/>
          </a:graphicData>
        </a:graphic>
      </p:graphicFrame>
      <p:pic>
        <p:nvPicPr>
          <p:cNvPr id="12" name="図 11"/>
          <p:cNvPicPr>
            <a:picLocks noChangeAspect="1"/>
          </p:cNvPicPr>
          <p:nvPr/>
        </p:nvPicPr>
        <p:blipFill>
          <a:blip r:embed="rId3"/>
          <a:stretch>
            <a:fillRect/>
          </a:stretch>
        </p:blipFill>
        <p:spPr>
          <a:xfrm>
            <a:off x="900316" y="1511069"/>
            <a:ext cx="7343368" cy="1063969"/>
          </a:xfrm>
          <a:prstGeom prst="rect">
            <a:avLst/>
          </a:prstGeom>
        </p:spPr>
      </p:pic>
      <p:sp>
        <p:nvSpPr>
          <p:cNvPr id="1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19</a:t>
            </a:fld>
            <a:endParaRPr kumimoji="1" lang="en-US" altLang="ja-JP" sz="1200" dirty="0">
              <a:solidFill>
                <a:schemeClr val="tx1"/>
              </a:solidFill>
              <a:latin typeface="HGSｺﾞｼｯｸM" pitchFamily="50" charset="-128"/>
              <a:ea typeface="HGSｺﾞｼｯｸM" pitchFamily="50" charset="-128"/>
            </a:endParaRPr>
          </a:p>
        </p:txBody>
      </p:sp>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92799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．住宅ストック、建設の動向</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2389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新築マンションの住戸面積別供給戸数構成比の推移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7571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○近年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70</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台のマンションが減少傾向にある。マンション価格の上昇が一因と考えられる。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948264"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138426" y="1772816"/>
            <a:ext cx="9294617" cy="4396854"/>
          </a:xfrm>
          <a:prstGeom prst="rect">
            <a:avLst/>
          </a:prstGeom>
        </p:spPr>
      </p:pic>
      <p:sp>
        <p:nvSpPr>
          <p:cNvPr id="7"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20</a:t>
            </a:fld>
            <a:endParaRPr kumimoji="1" lang="en-US" altLang="ja-JP" sz="1200" dirty="0">
              <a:solidFill>
                <a:schemeClr val="tx1"/>
              </a:solidFill>
              <a:latin typeface="HGSｺﾞｼｯｸM" pitchFamily="50" charset="-128"/>
              <a:ea typeface="HGSｺﾞｼｯｸM" pitchFamily="50" charset="-128"/>
            </a:endParaRPr>
          </a:p>
        </p:txBody>
      </p:sp>
      <p:cxnSp>
        <p:nvCxnSpPr>
          <p:cNvPr id="6" name="直線矢印コネクタ 5"/>
          <p:cNvCxnSpPr/>
          <p:nvPr/>
        </p:nvCxnSpPr>
        <p:spPr>
          <a:xfrm flipV="1">
            <a:off x="683568" y="2924944"/>
            <a:ext cx="504056" cy="504056"/>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436096" y="2420888"/>
            <a:ext cx="576064" cy="504056"/>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372200" y="3971243"/>
            <a:ext cx="576064" cy="435077"/>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325224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p:cNvSpPr>
            <a:spLocks noChangeArrowheads="1"/>
          </p:cNvSpPr>
          <p:nvPr/>
        </p:nvSpPr>
        <p:spPr bwMode="auto">
          <a:xfrm>
            <a:off x="1" y="-21512"/>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新築マンション・中古マンション・新築戸建ての平均価格推移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021" y="1361526"/>
            <a:ext cx="6550477" cy="461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831" y="5581777"/>
            <a:ext cx="6284858" cy="109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416080"/>
            <a:ext cx="4866109" cy="23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5419282" y="1707683"/>
            <a:ext cx="2267629" cy="4961678"/>
          </a:xfrm>
          <a:prstGeom prst="roundRect">
            <a:avLst>
              <a:gd name="adj" fmla="val 10442"/>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 name="テキスト ボックス 15"/>
          <p:cNvSpPr txBox="1"/>
          <p:nvPr/>
        </p:nvSpPr>
        <p:spPr>
          <a:xfrm>
            <a:off x="467544" y="5205723"/>
            <a:ext cx="1096622"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dirty="0">
                <a:latin typeface="ＭＳ ゴシック" panose="020B0609070205080204" pitchFamily="49" charset="-128"/>
                <a:ea typeface="ＭＳ ゴシック" panose="020B0609070205080204" pitchFamily="49" charset="-128"/>
              </a:rPr>
              <a:t>新築マンション</a:t>
            </a:r>
            <a:endParaRPr lang="en-US" altLang="ja-JP" sz="700" dirty="0">
              <a:latin typeface="ＭＳ ゴシック" panose="020B0609070205080204" pitchFamily="49" charset="-128"/>
              <a:ea typeface="ＭＳ ゴシック" panose="020B0609070205080204" pitchFamily="49" charset="-128"/>
            </a:endParaRPr>
          </a:p>
          <a:p>
            <a:pPr algn="ctr"/>
            <a:r>
              <a:rPr kumimoji="1" lang="ja-JP" altLang="en-US" sz="700" dirty="0">
                <a:latin typeface="ＭＳ ゴシック" panose="020B0609070205080204" pitchFamily="49" charset="-128"/>
                <a:ea typeface="ＭＳ ゴシック" panose="020B0609070205080204" pitchFamily="49" charset="-128"/>
              </a:rPr>
              <a:t>エリア別供給</a:t>
            </a:r>
            <a:r>
              <a:rPr lang="ja-JP" altLang="en-US" sz="700" dirty="0">
                <a:latin typeface="ＭＳ ゴシック" panose="020B0609070205080204" pitchFamily="49" charset="-128"/>
                <a:ea typeface="ＭＳ ゴシック" panose="020B0609070205080204" pitchFamily="49" charset="-128"/>
              </a:rPr>
              <a:t>戸数比率</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7020272" y="6617732"/>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2"/>
          <p:cNvSpPr txBox="1"/>
          <p:nvPr/>
        </p:nvSpPr>
        <p:spPr>
          <a:xfrm>
            <a:off x="5560839" y="1760335"/>
            <a:ext cx="1454244"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dirty="0">
                <a:solidFill>
                  <a:srgbClr val="FF0000"/>
                </a:solidFill>
              </a:rPr>
              <a:t>新築マンションは価格上昇が顕著</a:t>
            </a:r>
          </a:p>
        </p:txBody>
      </p:sp>
      <p:sp>
        <p:nvSpPr>
          <p:cNvPr id="13" name="テキスト ボックス 10"/>
          <p:cNvSpPr txBox="1"/>
          <p:nvPr/>
        </p:nvSpPr>
        <p:spPr>
          <a:xfrm>
            <a:off x="5560839" y="4637640"/>
            <a:ext cx="1710725"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latin typeface="ＭＳ ゴシック" panose="020B0609070205080204" pitchFamily="49" charset="-128"/>
                <a:ea typeface="ＭＳ ゴシック" panose="020B0609070205080204" pitchFamily="49" charset="-128"/>
              </a:rPr>
              <a:t>中古</a:t>
            </a:r>
            <a:r>
              <a:rPr kumimoji="1" lang="ja-JP" altLang="en-US" sz="700" dirty="0">
                <a:latin typeface="ＭＳ ゴシック" panose="020B0609070205080204" pitchFamily="49" charset="-128"/>
                <a:ea typeface="ＭＳ ゴシック" panose="020B0609070205080204" pitchFamily="49" charset="-128"/>
              </a:rPr>
              <a:t>マンション</a:t>
            </a:r>
            <a:r>
              <a:rPr lang="ja-JP" altLang="en-US" sz="700" dirty="0">
                <a:latin typeface="ＭＳ ゴシック" panose="020B0609070205080204" pitchFamily="49" charset="-128"/>
                <a:ea typeface="ＭＳ ゴシック" panose="020B0609070205080204" pitchFamily="49" charset="-128"/>
              </a:rPr>
              <a:t>の成約価格も上昇傾向</a:t>
            </a:r>
            <a:endParaRPr kumimoji="1" lang="ja-JP" altLang="en-US" sz="700" dirty="0">
              <a:latin typeface="ＭＳ ゴシック" panose="020B0609070205080204" pitchFamily="49" charset="-128"/>
              <a:ea typeface="ＭＳ ゴシック" panose="020B0609070205080204" pitchFamily="49" charset="-128"/>
            </a:endParaRPr>
          </a:p>
        </p:txBody>
      </p:sp>
      <p:sp>
        <p:nvSpPr>
          <p:cNvPr id="14" name="テキスト ボックス 11"/>
          <p:cNvSpPr txBox="1"/>
          <p:nvPr/>
        </p:nvSpPr>
        <p:spPr>
          <a:xfrm>
            <a:off x="5399078" y="3163874"/>
            <a:ext cx="1980029"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a:latin typeface="ＭＳ ゴシック" panose="020B0609070205080204" pitchFamily="49" charset="-128"/>
                <a:ea typeface="ＭＳ ゴシック" panose="020B0609070205080204" pitchFamily="49" charset="-128"/>
              </a:rPr>
              <a:t>新築戸建価格</a:t>
            </a:r>
            <a:r>
              <a:rPr lang="en-US" altLang="ja-JP" sz="700">
                <a:latin typeface="ＭＳ ゴシック" panose="020B0609070205080204" pitchFamily="49" charset="-128"/>
                <a:ea typeface="ＭＳ ゴシック" panose="020B0609070205080204" pitchFamily="49" charset="-128"/>
              </a:rPr>
              <a:t>(</a:t>
            </a:r>
            <a:r>
              <a:rPr lang="ja-JP" altLang="en-US" sz="700">
                <a:latin typeface="ＭＳ ゴシック" panose="020B0609070205080204" pitchFamily="49" charset="-128"/>
                <a:ea typeface="ＭＳ ゴシック" panose="020B0609070205080204" pitchFamily="49" charset="-128"/>
              </a:rPr>
              <a:t>地場業者系</a:t>
            </a:r>
            <a:r>
              <a:rPr lang="en-US" altLang="ja-JP" sz="700">
                <a:latin typeface="ＭＳ ゴシック" panose="020B0609070205080204" pitchFamily="49" charset="-128"/>
                <a:ea typeface="ＭＳ ゴシック" panose="020B0609070205080204" pitchFamily="49" charset="-128"/>
              </a:rPr>
              <a:t>)</a:t>
            </a:r>
            <a:r>
              <a:rPr lang="ja-JP" altLang="en-US" sz="700">
                <a:latin typeface="ＭＳ ゴシック" panose="020B0609070205080204" pitchFamily="49" charset="-128"/>
                <a:ea typeface="ＭＳ ゴシック" panose="020B0609070205080204" pitchFamily="49" charset="-128"/>
              </a:rPr>
              <a:t>は、</a:t>
            </a:r>
            <a:r>
              <a:rPr kumimoji="1" lang="ja-JP" altLang="en-US" sz="700">
                <a:latin typeface="ＭＳ ゴシック" panose="020B0609070205080204" pitchFamily="49" charset="-128"/>
                <a:ea typeface="ＭＳ ゴシック" panose="020B0609070205080204" pitchFamily="49" charset="-128"/>
              </a:rPr>
              <a:t>概ね横ばい。</a:t>
            </a:r>
            <a:endParaRPr kumimoji="1" lang="en-US" altLang="ja-JP" sz="700">
              <a:latin typeface="ＭＳ ゴシック" panose="020B0609070205080204" pitchFamily="49" charset="-128"/>
              <a:ea typeface="ＭＳ ゴシック" panose="020B0609070205080204" pitchFamily="49" charset="-128"/>
            </a:endParaRPr>
          </a:p>
          <a:p>
            <a:pPr algn="ctr"/>
            <a:r>
              <a:rPr lang="ja-JP" altLang="en-US" sz="700">
                <a:latin typeface="ＭＳ ゴシック" panose="020B0609070205080204" pitchFamily="49" charset="-128"/>
                <a:ea typeface="ＭＳ ゴシック" panose="020B0609070205080204" pitchFamily="49" charset="-128"/>
              </a:rPr>
              <a:t>リーマンショック以前の水準を下回っている</a:t>
            </a:r>
            <a:endParaRPr kumimoji="1" lang="en-US" altLang="ja-JP" sz="700">
              <a:latin typeface="ＭＳ ゴシック" panose="020B0609070205080204" pitchFamily="49" charset="-128"/>
              <a:ea typeface="ＭＳ ゴシック" panose="020B0609070205080204" pitchFamily="49" charset="-128"/>
            </a:endParaRPr>
          </a:p>
        </p:txBody>
      </p:sp>
      <p:sp>
        <p:nvSpPr>
          <p:cNvPr id="15" name="テキスト ボックス 1"/>
          <p:cNvSpPr txBox="1"/>
          <p:nvPr/>
        </p:nvSpPr>
        <p:spPr>
          <a:xfrm>
            <a:off x="6287961" y="2591965"/>
            <a:ext cx="1261884" cy="4154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サンプル数が少ないものの</a:t>
            </a:r>
            <a:endParaRPr kumimoji="1" lang="en-US" altLang="ja-JP" sz="700" dirty="0">
              <a:latin typeface="ＭＳ ゴシック" panose="020B0609070205080204" pitchFamily="49" charset="-128"/>
              <a:ea typeface="ＭＳ ゴシック" panose="020B0609070205080204" pitchFamily="49" charset="-128"/>
            </a:endParaRPr>
          </a:p>
          <a:p>
            <a:r>
              <a:rPr kumimoji="1" lang="ja-JP" altLang="en-US" sz="700" dirty="0">
                <a:latin typeface="ＭＳ ゴシック" panose="020B0609070205080204" pitchFamily="49" charset="-128"/>
                <a:ea typeface="ＭＳ ゴシック" panose="020B0609070205080204" pitchFamily="49" charset="-128"/>
              </a:rPr>
              <a:t>新築戸建</a:t>
            </a:r>
            <a:r>
              <a:rPr kumimoji="1" lang="en-US" altLang="ja-JP" sz="700" dirty="0">
                <a:latin typeface="ＭＳ ゴシック" panose="020B0609070205080204" pitchFamily="49" charset="-128"/>
                <a:ea typeface="ＭＳ ゴシック" panose="020B0609070205080204" pitchFamily="49" charset="-128"/>
              </a:rPr>
              <a:t>(</a:t>
            </a:r>
            <a:r>
              <a:rPr kumimoji="1" lang="ja-JP" altLang="en-US" sz="700" dirty="0">
                <a:latin typeface="ＭＳ ゴシック" panose="020B0609070205080204" pitchFamily="49" charset="-128"/>
                <a:ea typeface="ＭＳ ゴシック" panose="020B0609070205080204" pitchFamily="49" charset="-128"/>
              </a:rPr>
              <a:t>大規模分譲地系</a:t>
            </a:r>
            <a:endParaRPr kumimoji="1" lang="en-US" altLang="ja-JP" sz="700" dirty="0">
              <a:latin typeface="ＭＳ ゴシック" panose="020B0609070205080204" pitchFamily="49" charset="-128"/>
              <a:ea typeface="ＭＳ ゴシック" panose="020B0609070205080204" pitchFamily="49" charset="-128"/>
            </a:endParaRPr>
          </a:p>
          <a:p>
            <a:r>
              <a:rPr lang="ja-JP" altLang="en-US" sz="700" dirty="0">
                <a:latin typeface="ＭＳ ゴシック" panose="020B0609070205080204" pitchFamily="49" charset="-128"/>
                <a:ea typeface="ＭＳ ゴシック" panose="020B0609070205080204" pitchFamily="49" charset="-128"/>
              </a:rPr>
              <a:t>を上回る</a:t>
            </a:r>
            <a:endParaRPr kumimoji="1" lang="ja-JP" altLang="en-US" sz="700" dirty="0">
              <a:latin typeface="ＭＳ ゴシック" panose="020B0609070205080204" pitchFamily="49" charset="-128"/>
              <a:ea typeface="ＭＳ ゴシック" panose="020B0609070205080204" pitchFamily="49" charset="-128"/>
            </a:endParaRPr>
          </a:p>
        </p:txBody>
      </p:sp>
      <p:sp>
        <p:nvSpPr>
          <p:cNvPr id="16"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21</a:t>
            </a:fld>
            <a:endParaRPr kumimoji="1" lang="en-US" altLang="ja-JP" sz="1200" dirty="0">
              <a:solidFill>
                <a:schemeClr val="tx1"/>
              </a:solidFill>
              <a:latin typeface="HGSｺﾞｼｯｸM" pitchFamily="50" charset="-128"/>
              <a:ea typeface="HGSｺﾞｼｯｸM" pitchFamily="50" charset="-128"/>
            </a:endParaRPr>
          </a:p>
        </p:txBody>
      </p:sp>
      <p:sp>
        <p:nvSpPr>
          <p:cNvPr id="17" name="テキスト ボックス 9"/>
          <p:cNvSpPr txBox="1"/>
          <p:nvPr/>
        </p:nvSpPr>
        <p:spPr>
          <a:xfrm>
            <a:off x="279000" y="429042"/>
            <a:ext cx="8586000" cy="71981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5738" indent="-185738">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○近畿圏の新築</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マンションは価格上昇が顕著であり、中古マンションの成約価格も上昇傾向で</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ある</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なお、新築戸建住宅の価格は</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横ばい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81010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新築マンションの総販売戸数と中古マンションの成約戸数の推移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2"/>
          <a:stretch>
            <a:fillRect/>
          </a:stretch>
        </p:blipFill>
        <p:spPr>
          <a:xfrm>
            <a:off x="1043609" y="1457891"/>
            <a:ext cx="6768752" cy="5555262"/>
          </a:xfrm>
          <a:prstGeom prst="rect">
            <a:avLst/>
          </a:prstGeom>
        </p:spPr>
      </p:pic>
      <p:sp>
        <p:nvSpPr>
          <p:cNvPr id="9" name="テキスト ボックス 8"/>
          <p:cNvSpPr txBox="1"/>
          <p:nvPr/>
        </p:nvSpPr>
        <p:spPr>
          <a:xfrm>
            <a:off x="7012542"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22</a:t>
            </a:fld>
            <a:endParaRPr kumimoji="1" lang="en-US" altLang="ja-JP" sz="1200" dirty="0">
              <a:solidFill>
                <a:schemeClr val="tx1"/>
              </a:solidFill>
              <a:latin typeface="HGSｺﾞｼｯｸM" pitchFamily="50" charset="-128"/>
              <a:ea typeface="HGSｺﾞｼｯｸM" pitchFamily="50" charset="-128"/>
            </a:endParaRPr>
          </a:p>
        </p:txBody>
      </p:sp>
      <p:sp>
        <p:nvSpPr>
          <p:cNvPr id="7" name="テキスト ボックス 9"/>
          <p:cNvSpPr txBox="1"/>
          <p:nvPr/>
        </p:nvSpPr>
        <p:spPr>
          <a:xfrm>
            <a:off x="279000" y="432573"/>
            <a:ext cx="8757496"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○近畿圏の新築</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の総販売戸数は約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年間減少傾向にあるが、平均価格は上昇傾向にある。</a:t>
            </a:r>
          </a:p>
          <a:p>
            <a:pPr marL="177800" indent="-1778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○中古</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マンションの成約も増加傾向にあり、平均価格の上昇により影響を受けているものと考えられる。</a:t>
            </a:r>
          </a:p>
        </p:txBody>
      </p:sp>
      <p:sp>
        <p:nvSpPr>
          <p:cNvPr id="12" name="正方形/長方形 11"/>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694236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．住宅の質の状況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23</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55007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24</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賃貸住宅の質（既存ストックのバリアフリー化）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共同住宅のバリアフリー化の状況を見ると、持ち家の約半数はバリアフリー化されているが、賃貸は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％と、持ち家に比べ低い。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建築年別にみると、持ち家は平成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％前後で推移しているが、借家は上昇傾向にあるものの、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％から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％と持ち家に比べて低い。</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6267712"/>
            <a:ext cx="6624736" cy="253916"/>
          </a:xfrm>
          <a:prstGeom prst="rect">
            <a:avLst/>
          </a:prstGeom>
          <a:noFill/>
        </p:spPr>
        <p:txBody>
          <a:bodyPr wrap="square" rtlCol="0">
            <a:spAutoFit/>
          </a:bodyPr>
          <a:lstStyle/>
          <a:p>
            <a:pPr fontAlgn="base">
              <a:spcBef>
                <a:spcPct val="50000"/>
              </a:spcBef>
              <a:spcAft>
                <a:spcPct val="0"/>
              </a:spcAft>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バリアフリー化は</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箇所以上の手すりの設置、段差のない屋内のいずれかに該当するもの（一定のバリアフリー化）</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492351" y="1682085"/>
            <a:ext cx="8159298" cy="4483219"/>
          </a:xfrm>
          <a:prstGeom prst="rect">
            <a:avLst/>
          </a:prstGeom>
        </p:spPr>
      </p:pic>
    </p:spTree>
    <p:extLst>
      <p:ext uri="{BB962C8B-B14F-4D97-AF65-F5344CB8AC3E}">
        <p14:creationId xmlns:p14="http://schemas.microsoft.com/office/powerpoint/2010/main" val="2746754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25</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賃貸住宅の質（既存ストックの省エネルギー化）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共同住宅</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の省エネ化</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の状況を見ると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、持ち家、借家共に低い状況であるが、特に借家には持ち家の半数以下。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建築年別にみると、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持ち家、借家共平成８年以降上昇傾向にあるものの借家</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は上昇傾向にあるものの</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、借家は伸び率が低い。</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320099" y="1779890"/>
            <a:ext cx="8503802" cy="4601438"/>
          </a:xfrm>
          <a:prstGeom prst="rect">
            <a:avLst/>
          </a:prstGeom>
        </p:spPr>
      </p:pic>
    </p:spTree>
    <p:extLst>
      <p:ext uri="{BB962C8B-B14F-4D97-AF65-F5344CB8AC3E}">
        <p14:creationId xmlns:p14="http://schemas.microsoft.com/office/powerpoint/2010/main" val="1712567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面積の推移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26</a:t>
            </a:fld>
            <a:endParaRPr kumimoji="1" lang="ja-JP" altLang="en-US" sz="1600" dirty="0">
              <a:solidFill>
                <a:schemeClr val="tx1"/>
              </a:solidFill>
            </a:endParaRPr>
          </a:p>
        </p:txBody>
      </p:sp>
      <p:sp>
        <p:nvSpPr>
          <p:cNvPr id="3" name="正方形/長方形 2"/>
          <p:cNvSpPr/>
          <p:nvPr/>
        </p:nvSpPr>
        <p:spPr>
          <a:xfrm>
            <a:off x="179592" y="620688"/>
            <a:ext cx="8784896" cy="719812"/>
          </a:xfrm>
          <a:prstGeom prst="rect">
            <a:avLst/>
          </a:prstGeom>
          <a:ln cmpd="sng">
            <a:solidFill>
              <a:schemeClr val="tx1"/>
            </a:solidFill>
          </a:ln>
        </p:spPr>
        <p:txBody>
          <a:bodyPr wrap="square">
            <a:spAutoFit/>
          </a:bodyPr>
          <a:lstStyle/>
          <a:p>
            <a:pPr marL="274638" lvl="0"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○居住面積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が最低</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居住面積水準未満の世帯率は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）年時点）となっており、平成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年と比べると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など、全体的に居住面積は広くなる傾向にある。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05075"/>
            <a:ext cx="7892782" cy="5145397"/>
          </a:xfrm>
          <a:prstGeom prst="rect">
            <a:avLst/>
          </a:prstGeom>
          <a:noFill/>
          <a:ln>
            <a:noFill/>
          </a:ln>
        </p:spPr>
      </p:pic>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2091198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27</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（利用関係別、面積別の着工戸数）</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住宅着工のうち、貸家は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持家は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㎡が多く、分譲は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㎡と比較的狭いもの、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㎡と大きいものの両方が多い。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大阪市内は府内と同様の傾向だが、持ち家が少ない。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共用部を</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含む戸あたり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年度住宅着工統計」（国土交通省）を基に大阪府作成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2008" y="6237312"/>
            <a:ext cx="6228184"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持家</a:t>
            </a:r>
            <a:r>
              <a:rPr lang="ja-JP" altLang="en-US" sz="900" dirty="0">
                <a:latin typeface="Meiryo UI" panose="020B0604030504040204" pitchFamily="50" charset="-128"/>
                <a:ea typeface="Meiryo UI" panose="020B0604030504040204" pitchFamily="50" charset="-128"/>
              </a:rPr>
              <a:t>：建築主（個人）が自分で居住する目的で建築するもの</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貸家</a:t>
            </a:r>
            <a:r>
              <a:rPr lang="ja-JP" altLang="en-US" sz="900" dirty="0">
                <a:latin typeface="Meiryo UI" panose="020B0604030504040204" pitchFamily="50" charset="-128"/>
                <a:ea typeface="Meiryo UI" panose="020B0604030504040204" pitchFamily="50" charset="-128"/>
              </a:rPr>
              <a:t>：建築主が賃貸する目的で建築するもの。</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分譲住宅：</a:t>
            </a:r>
            <a:r>
              <a:rPr lang="ja-JP" altLang="en-US" sz="900" dirty="0">
                <a:latin typeface="Meiryo UI" panose="020B0604030504040204" pitchFamily="50" charset="-128"/>
                <a:ea typeface="Meiryo UI" panose="020B0604030504040204" pitchFamily="50" charset="-128"/>
              </a:rPr>
              <a:t>建て売り又は分譲の目的で建築するもの</a:t>
            </a:r>
            <a:r>
              <a:rPr lang="ja-JP" altLang="en-US" sz="900" dirty="0" smtClean="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p:txBody>
      </p:sp>
      <p:sp>
        <p:nvSpPr>
          <p:cNvPr id="9" name="正方形/長方形 8"/>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986442" y="1535843"/>
            <a:ext cx="7171116" cy="4701469"/>
          </a:xfrm>
          <a:prstGeom prst="rect">
            <a:avLst/>
          </a:prstGeom>
        </p:spPr>
      </p:pic>
    </p:spTree>
    <p:extLst>
      <p:ext uri="{BB962C8B-B14F-4D97-AF65-F5344CB8AC3E}">
        <p14:creationId xmlns:p14="http://schemas.microsoft.com/office/powerpoint/2010/main" val="4242309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28</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441549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大阪府は、東京都、全国と比較して腐朽・破損がある住宅の割合が高い。</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特に大阪府では、長屋の</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腐朽・</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破損がみられる。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nvPr>
        </p:nvGraphicFramePr>
        <p:xfrm>
          <a:off x="1269999" y="5607038"/>
          <a:ext cx="6603999" cy="885825"/>
        </p:xfrm>
        <a:graphic>
          <a:graphicData uri="http://schemas.openxmlformats.org/drawingml/2006/table">
            <a:tbl>
              <a:tblPr>
                <a:tableStyleId>{616DA210-FB5B-4158-B5E0-FEB733F419BA}</a:tableStyleId>
              </a:tblPr>
              <a:tblGrid>
                <a:gridCol w="518954">
                  <a:extLst>
                    <a:ext uri="{9D8B030D-6E8A-4147-A177-3AD203B41FA5}">
                      <a16:colId xmlns:a16="http://schemas.microsoft.com/office/drawing/2014/main" val="1618463544"/>
                    </a:ext>
                  </a:extLst>
                </a:gridCol>
                <a:gridCol w="446173">
                  <a:extLst>
                    <a:ext uri="{9D8B030D-6E8A-4147-A177-3AD203B41FA5}">
                      <a16:colId xmlns:a16="http://schemas.microsoft.com/office/drawing/2014/main" val="2395811575"/>
                    </a:ext>
                  </a:extLst>
                </a:gridCol>
                <a:gridCol w="1091701">
                  <a:extLst>
                    <a:ext uri="{9D8B030D-6E8A-4147-A177-3AD203B41FA5}">
                      <a16:colId xmlns:a16="http://schemas.microsoft.com/office/drawing/2014/main" val="4280446567"/>
                    </a:ext>
                  </a:extLst>
                </a:gridCol>
                <a:gridCol w="446173">
                  <a:extLst>
                    <a:ext uri="{9D8B030D-6E8A-4147-A177-3AD203B41FA5}">
                      <a16:colId xmlns:a16="http://schemas.microsoft.com/office/drawing/2014/main" val="3195114524"/>
                    </a:ext>
                  </a:extLst>
                </a:gridCol>
                <a:gridCol w="1091701">
                  <a:extLst>
                    <a:ext uri="{9D8B030D-6E8A-4147-A177-3AD203B41FA5}">
                      <a16:colId xmlns:a16="http://schemas.microsoft.com/office/drawing/2014/main" val="2746402148"/>
                    </a:ext>
                  </a:extLst>
                </a:gridCol>
                <a:gridCol w="379722">
                  <a:extLst>
                    <a:ext uri="{9D8B030D-6E8A-4147-A177-3AD203B41FA5}">
                      <a16:colId xmlns:a16="http://schemas.microsoft.com/office/drawing/2014/main" val="882952992"/>
                    </a:ext>
                  </a:extLst>
                </a:gridCol>
                <a:gridCol w="1091701">
                  <a:extLst>
                    <a:ext uri="{9D8B030D-6E8A-4147-A177-3AD203B41FA5}">
                      <a16:colId xmlns:a16="http://schemas.microsoft.com/office/drawing/2014/main" val="464201761"/>
                    </a:ext>
                  </a:extLst>
                </a:gridCol>
                <a:gridCol w="446173">
                  <a:extLst>
                    <a:ext uri="{9D8B030D-6E8A-4147-A177-3AD203B41FA5}">
                      <a16:colId xmlns:a16="http://schemas.microsoft.com/office/drawing/2014/main" val="3109679385"/>
                    </a:ext>
                  </a:extLst>
                </a:gridCol>
                <a:gridCol w="1091701">
                  <a:extLst>
                    <a:ext uri="{9D8B030D-6E8A-4147-A177-3AD203B41FA5}">
                      <a16:colId xmlns:a16="http://schemas.microsoft.com/office/drawing/2014/main" val="235174156"/>
                    </a:ext>
                  </a:extLst>
                </a:gridCol>
              </a:tblGrid>
              <a:tr h="152400">
                <a:tc row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　</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戸建て</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長屋</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共同住宅</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4244702720"/>
                  </a:ext>
                </a:extLst>
              </a:tr>
              <a:tr h="152400">
                <a:tc vMerge="1">
                  <a:txBody>
                    <a:bodyPr/>
                    <a:lstStyle/>
                    <a:p>
                      <a:endParaRPr kumimoji="1" lang="ja-JP" altLang="en-US"/>
                    </a:p>
                  </a:txBody>
                  <a:tcP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673284514"/>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6640781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680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483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5837007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5,366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2,876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932048886"/>
                  </a:ext>
                </a:extLst>
              </a:tr>
            </a:tbl>
          </a:graphicData>
        </a:graphic>
      </p:graphicFrame>
      <p:sp>
        <p:nvSpPr>
          <p:cNvPr id="8" name="テキスト ボックス 7"/>
          <p:cNvSpPr txBox="1"/>
          <p:nvPr/>
        </p:nvSpPr>
        <p:spPr>
          <a:xfrm>
            <a:off x="7524328" y="5301208"/>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9" name="Rectangle 3"/>
          <p:cNvSpPr>
            <a:spLocks noChangeArrowheads="1"/>
          </p:cNvSpPr>
          <p:nvPr/>
        </p:nvSpPr>
        <p:spPr bwMode="auto">
          <a:xfrm>
            <a:off x="4211960" y="6492863"/>
            <a:ext cx="4572507" cy="1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年住宅・</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統計調査」（総務省統計局）を基に大阪府作成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29</a:t>
            </a:fld>
            <a:endParaRPr kumimoji="1" lang="en-US" altLang="ja-JP" sz="1200" dirty="0">
              <a:solidFill>
                <a:schemeClr val="tx1"/>
              </a:solidFill>
              <a:latin typeface="HGSｺﾞｼｯｸM" pitchFamily="50" charset="-128"/>
              <a:ea typeface="HGSｺﾞｼｯｸM" pitchFamily="50" charset="-128"/>
            </a:endParaRPr>
          </a:p>
        </p:txBody>
      </p:sp>
      <p:sp>
        <p:nvSpPr>
          <p:cNvPr id="15" name="正方形/長方形 14"/>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560345" y="1323797"/>
            <a:ext cx="8023310" cy="4210406"/>
          </a:xfrm>
          <a:prstGeom prst="rect">
            <a:avLst/>
          </a:prstGeom>
        </p:spPr>
      </p:pic>
    </p:spTree>
    <p:extLst>
      <p:ext uri="{BB962C8B-B14F-4D97-AF65-F5344CB8AC3E}">
        <p14:creationId xmlns:p14="http://schemas.microsoft.com/office/powerpoint/2010/main" val="1723743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府内の住宅数と世帯数の推移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3</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の住宅数と世帯数の推移を見る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と、住宅総数（約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千戸）は、総世帯（約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3,974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千世帯）に対し約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％多く、量的には充足して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251520" y="1566505"/>
            <a:ext cx="8463790" cy="4450024"/>
            <a:chOff x="0" y="0"/>
            <a:chExt cx="5716270" cy="3005455"/>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6270" cy="3005455"/>
            </a:xfrm>
            <a:prstGeom prst="rect">
              <a:avLst/>
            </a:prstGeom>
            <a:noFill/>
            <a:ln>
              <a:noFill/>
            </a:ln>
          </p:spPr>
        </p:pic>
        <p:sp>
          <p:nvSpPr>
            <p:cNvPr id="19" name="吹き出し: 角を丸めた四角形 4"/>
            <p:cNvSpPr/>
            <p:nvPr/>
          </p:nvSpPr>
          <p:spPr>
            <a:xfrm>
              <a:off x="457200" y="1130060"/>
              <a:ext cx="784225" cy="307975"/>
            </a:xfrm>
            <a:prstGeom prst="wedgeRoundRectCallout">
              <a:avLst>
                <a:gd name="adj1" fmla="val 21621"/>
                <a:gd name="adj2" fmla="val 93471"/>
                <a:gd name="adj3" fmla="val 16667"/>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100"/>
                </a:lnSpc>
                <a:spcAft>
                  <a:spcPts val="0"/>
                </a:spcAft>
              </a:pPr>
              <a:r>
                <a:rPr lang="ja-JP" sz="800" kern="100">
                  <a:solidFill>
                    <a:srgbClr val="0070C0"/>
                  </a:solidFill>
                  <a:effectLst/>
                  <a:ea typeface="HGPｺﾞｼｯｸM" panose="020B0600000000000000" pitchFamily="50" charset="-128"/>
                  <a:cs typeface="Times New Roman" panose="02020603050405020304" pitchFamily="18" charset="0"/>
                </a:rPr>
                <a:t>住宅総数が世帯総数を上回る</a:t>
              </a:r>
              <a:endParaRPr lang="ja-JP" sz="1050" kern="100">
                <a:effectLst/>
                <a:ea typeface="游明朝" panose="02020400000000000000" pitchFamily="18" charset="-128"/>
                <a:cs typeface="Times New Roman" panose="02020603050405020304" pitchFamily="18" charset="0"/>
              </a:endParaRPr>
            </a:p>
          </p:txBody>
        </p:sp>
      </p:grpSp>
      <p:sp>
        <p:nvSpPr>
          <p:cNvPr id="9" name="正方形/長方形 8"/>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sp>
        <p:nvSpPr>
          <p:cNvPr id="10" name="テキスト ボックス 9"/>
          <p:cNvSpPr txBox="1"/>
          <p:nvPr/>
        </p:nvSpPr>
        <p:spPr>
          <a:xfrm>
            <a:off x="4139952" y="602128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357899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52425" indent="-352425"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「住宅のいたみの少なさに対する満足度」及び「住宅の維持や管理のしやすさに対する満　足度」は、大阪府と全国において大きな差はない。　</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30</a:t>
            </a:fld>
            <a:endParaRPr kumimoji="1" lang="en-US" altLang="ja-JP" sz="1200" dirty="0">
              <a:solidFill>
                <a:schemeClr val="tx1"/>
              </a:solidFill>
              <a:latin typeface="HGSｺﾞｼｯｸM" pitchFamily="50" charset="-128"/>
              <a:ea typeface="HGSｺﾞｼｯｸM" pitchFamily="50" charset="-128"/>
            </a:endParaRPr>
          </a:p>
        </p:txBody>
      </p:sp>
      <p:sp>
        <p:nvSpPr>
          <p:cNvPr id="7"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住生活総合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755261" y="1648678"/>
            <a:ext cx="7633477" cy="4228594"/>
          </a:xfrm>
          <a:prstGeom prst="rect">
            <a:avLst/>
          </a:prstGeom>
        </p:spPr>
      </p:pic>
    </p:spTree>
    <p:extLst>
      <p:ext uri="{BB962C8B-B14F-4D97-AF65-F5344CB8AC3E}">
        <p14:creationId xmlns:p14="http://schemas.microsoft.com/office/powerpoint/2010/main" val="2591917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．多様なニーズへの対応</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31</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78422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32</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民泊に係る許可・認定・</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届出数の推移</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近年、いわゆる「民泊」の（特区民泊、住宅宿泊事業法）に関する規定が整備され、既存住宅や新築住宅における民泊の認定・届出数が増加している。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資料：大阪府調べ</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245202" y="6543526"/>
            <a:ext cx="3432182" cy="26064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住宅宿泊事業法については、</a:t>
            </a:r>
            <a:r>
              <a:rPr lang="en-US" altLang="ja-JP" sz="1100" dirty="0" smtClean="0">
                <a:latin typeface="Meiryo UI" panose="020B0604030504040204" pitchFamily="50" charset="-128"/>
                <a:ea typeface="Meiryo UI" panose="020B0604030504040204" pitchFamily="50" charset="-128"/>
              </a:rPr>
              <a:t>H31.3.15</a:t>
            </a:r>
            <a:r>
              <a:rPr lang="ja-JP" altLang="en-US" sz="1100" dirty="0" smtClean="0">
                <a:latin typeface="Meiryo UI" panose="020B0604030504040204" pitchFamily="50" charset="-128"/>
                <a:ea typeface="Meiryo UI" panose="020B0604030504040204" pitchFamily="50" charset="-128"/>
              </a:rPr>
              <a:t>時点の届出数</a:t>
            </a:r>
            <a:endParaRPr lang="ja-JP" altLang="en-US" sz="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3"/>
          <a:stretch>
            <a:fillRect/>
          </a:stretch>
        </p:blipFill>
        <p:spPr>
          <a:xfrm>
            <a:off x="573944" y="1525265"/>
            <a:ext cx="7996112" cy="4856063"/>
          </a:xfrm>
          <a:prstGeom prst="rect">
            <a:avLst/>
          </a:prstGeom>
        </p:spPr>
      </p:pic>
    </p:spTree>
    <p:extLst>
      <p:ext uri="{BB962C8B-B14F-4D97-AF65-F5344CB8AC3E}">
        <p14:creationId xmlns:p14="http://schemas.microsoft.com/office/powerpoint/2010/main" val="3839104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民泊制度を活用した住宅の建設</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2"/>
          <a:srcRect l="5727" t="25274" r="6832" b="17515"/>
          <a:stretch/>
        </p:blipFill>
        <p:spPr>
          <a:xfrm>
            <a:off x="827584" y="3234751"/>
            <a:ext cx="7488833" cy="2754691"/>
          </a:xfrm>
          <a:prstGeom prst="rect">
            <a:avLst/>
          </a:prstGeom>
        </p:spPr>
      </p:pic>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33</a:t>
            </a:fld>
            <a:endParaRPr kumimoji="1" lang="en-US" altLang="ja-JP" sz="1200" dirty="0">
              <a:solidFill>
                <a:schemeClr val="tx1"/>
              </a:solidFill>
              <a:latin typeface="HGSｺﾞｼｯｸM" pitchFamily="50" charset="-128"/>
              <a:ea typeface="HGSｺﾞｼｯｸM" pitchFamily="50" charset="-128"/>
            </a:endParaRPr>
          </a:p>
        </p:txBody>
      </p:sp>
      <p:sp>
        <p:nvSpPr>
          <p:cNvPr id="8" name="正方形/長方形 7"/>
          <p:cNvSpPr/>
          <p:nvPr/>
        </p:nvSpPr>
        <p:spPr>
          <a:xfrm>
            <a:off x="536818" y="1637745"/>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■特区民泊制度を活用した事例（株式会社　宅都）</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9"/>
          <p:cNvSpPr txBox="1"/>
          <p:nvPr/>
        </p:nvSpPr>
        <p:spPr>
          <a:xfrm>
            <a:off x="760731" y="1925777"/>
            <a:ext cx="8072785" cy="97872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・特区民泊制度を活用し、新築の共同住宅を１棟丸ごと宿泊施設として利用。</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・民泊需要が減った際は、賃貸マンションとして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運用もできるよう検討。</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・運営形態は主にサブリース形式。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006616" y="6024950"/>
            <a:ext cx="2965372"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出展：株式会社　宅都ホームページ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p:cNvSpPr txBox="1"/>
          <p:nvPr/>
        </p:nvSpPr>
        <p:spPr>
          <a:xfrm>
            <a:off x="279000" y="548680"/>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近年の観光客の増加に対応し、これまでの賃貸契約を前提とした賃貸住宅事業ではなく、民泊と賃貸住宅経営の両面に対応したビジネスモデルが増加している。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791401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34</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賃貸住宅の先進事例①</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87647" y="1001855"/>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a:t>
            </a:r>
            <a:r>
              <a:rPr kumimoji="1" lang="en-US" altLang="ja-JP" b="1" dirty="0" smtClean="0">
                <a:solidFill>
                  <a:schemeClr val="tx1"/>
                </a:solidFill>
                <a:latin typeface="Meiryo UI" panose="020B0604030504040204" pitchFamily="50" charset="-128"/>
                <a:ea typeface="Meiryo UI" panose="020B0604030504040204" pitchFamily="50" charset="-128"/>
              </a:rPr>
              <a:t>DIY</a:t>
            </a:r>
            <a:r>
              <a:rPr kumimoji="1" lang="ja-JP" altLang="en-US" b="1" dirty="0" smtClean="0">
                <a:solidFill>
                  <a:schemeClr val="tx1"/>
                </a:solidFill>
                <a:latin typeface="Meiryo UI" panose="020B0604030504040204" pitchFamily="50" charset="-128"/>
                <a:ea typeface="Meiryo UI" panose="020B0604030504040204" pitchFamily="50" charset="-128"/>
              </a:rPr>
              <a:t>賃貸</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団地カスタマイズ</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31661" y="1352419"/>
            <a:ext cx="5816569"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管理戸数約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戸の半数を超える約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戸を対象に、退去時の原状回復義務を緩和して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簡単</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DIY</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壁の塗装替えや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クロス替え、棚の設置等）行うことができる制度。</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月からスタートし、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月には申込み件数が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件を突破した。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87647" y="3020439"/>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■ニコイチ（大阪府住宅供給公社）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31662" y="3378941"/>
            <a:ext cx="8286901" cy="127419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隣り合う</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につなげるリノベーション住宅。若年世帯や子育て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世帯などの若年層に対し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、多様なライフスタイルへの対応やゆとりある空間を提供している。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設計・施工を民間事業者から広く公募することでデザイン性の高い創意工夫に満ちたプランを実現しており、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年度グッドデザイン賞を受賞した。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157" y="4892704"/>
            <a:ext cx="3115891" cy="1674574"/>
          </a:xfrm>
          <a:prstGeom prst="rect">
            <a:avLst/>
          </a:prstGeom>
        </p:spPr>
      </p:pic>
      <p:sp>
        <p:nvSpPr>
          <p:cNvPr id="16" name="正方形/長方形 15"/>
          <p:cNvSpPr/>
          <p:nvPr/>
        </p:nvSpPr>
        <p:spPr>
          <a:xfrm>
            <a:off x="3034996" y="4559826"/>
            <a:ext cx="2016224"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anose="020B0604030504040204" pitchFamily="50" charset="-128"/>
                <a:ea typeface="Meiryo UI" panose="020B0604030504040204" pitchFamily="50" charset="-128"/>
              </a:rPr>
              <a:t>（プラン例）昼と夜のいえ</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9"/>
          <p:cNvSpPr txBox="1"/>
          <p:nvPr/>
        </p:nvSpPr>
        <p:spPr>
          <a:xfrm>
            <a:off x="5609608" y="6585797"/>
            <a:ext cx="3306099"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gn="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出典：大阪府住宅供給公社ホームページ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ãã³ã¤ãã¡ã¤ã³ãã¸ã¥ã¢ã«"/>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55" t="14345" r="36388" b="53993"/>
          <a:stretch/>
        </p:blipFill>
        <p:spPr bwMode="auto">
          <a:xfrm>
            <a:off x="531662" y="5175468"/>
            <a:ext cx="2262312" cy="110904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230" y="4906028"/>
            <a:ext cx="2472242" cy="1647926"/>
          </a:xfrm>
          <a:prstGeom prst="rect">
            <a:avLst/>
          </a:prstGeom>
        </p:spPr>
      </p:pic>
      <p:grpSp>
        <p:nvGrpSpPr>
          <p:cNvPr id="2" name="グループ化 1"/>
          <p:cNvGrpSpPr/>
          <p:nvPr/>
        </p:nvGrpSpPr>
        <p:grpSpPr>
          <a:xfrm>
            <a:off x="6633495" y="1352419"/>
            <a:ext cx="2217846" cy="2004573"/>
            <a:chOff x="6398741" y="1073072"/>
            <a:chExt cx="2217846" cy="2004573"/>
          </a:xfrm>
        </p:grpSpPr>
        <p:pic>
          <p:nvPicPr>
            <p:cNvPr id="15" name="図 14" descr="\\kjzsvad211\保護対象外\団地再生課\善家\三井C　団地カスタマイズ（105-509）\完成291122\IMG_7655.JPG"/>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29610" y="1073072"/>
              <a:ext cx="2156108" cy="1686404"/>
            </a:xfrm>
            <a:prstGeom prst="rect">
              <a:avLst/>
            </a:prstGeom>
            <a:noFill/>
            <a:ln>
              <a:noFill/>
            </a:ln>
          </p:spPr>
        </p:pic>
        <p:sp>
          <p:nvSpPr>
            <p:cNvPr id="18" name="正方形/長方形 17"/>
            <p:cNvSpPr/>
            <p:nvPr/>
          </p:nvSpPr>
          <p:spPr>
            <a:xfrm>
              <a:off x="6398741" y="2799270"/>
              <a:ext cx="2217846"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団地カスタマイズ</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モデル</a:t>
              </a:r>
              <a:r>
                <a:rPr lang="ja-JP" altLang="en-US" sz="1200" dirty="0">
                  <a:solidFill>
                    <a:schemeClr val="tx1"/>
                  </a:solidFill>
                  <a:latin typeface="Meiryo UI" panose="020B0604030504040204" pitchFamily="50" charset="-128"/>
                  <a:ea typeface="Meiryo UI" panose="020B0604030504040204" pitchFamily="50" charset="-128"/>
                </a:rPr>
                <a:t>ルーム</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19" name="正方形/長方形 18"/>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
        <p:nvSpPr>
          <p:cNvPr id="20" name="テキスト ボックス 9"/>
          <p:cNvSpPr txBox="1"/>
          <p:nvPr/>
        </p:nvSpPr>
        <p:spPr>
          <a:xfrm>
            <a:off x="279000" y="548680"/>
            <a:ext cx="8586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近年、公的賃貸住宅において、多様なニーズに対応した有効活用が進みつつある。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5142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35</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賃貸住宅の先進事例②</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11560" y="1916832"/>
            <a:ext cx="8265196" cy="1155701"/>
          </a:xfrm>
          <a:prstGeom prst="rect">
            <a:avLst/>
          </a:prstGeom>
          <a:noFill/>
          <a:ln>
            <a:solidFill>
              <a:schemeClr val="tx1"/>
            </a:solidFill>
            <a:prstDash val="dash"/>
          </a:ln>
        </p:spPr>
        <p:txBody>
          <a:bodyPr wrap="square" rtlCol="0">
            <a:spAutoFit/>
          </a:bodyPr>
          <a:lstStyle/>
          <a:p>
            <a:pPr marL="82550" indent="90488" defTabSz="793425">
              <a:lnSpc>
                <a:spcPct val="11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活用事例</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82550" indent="90488" defTabSz="793425">
              <a:lnSpc>
                <a:spcPct val="1100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小規模保育所、一時預かり、つどいの広場、子ども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食堂、子ども・若者支援拠点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者</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児</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相談支援拠点、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高齢者等の交流活動拠点、福祉相談窓口・活動拠点、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サポート付き住宅、若者</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の職業的自立用住戸、</a:t>
            </a: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介護研修生寮、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おためし居住用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戸　　　等</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■府営住宅の空室活用</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1" name="テキスト ボックス 9"/>
          <p:cNvSpPr txBox="1"/>
          <p:nvPr/>
        </p:nvSpPr>
        <p:spPr>
          <a:xfrm>
            <a:off x="511515" y="1124744"/>
            <a:ext cx="8307048" cy="6832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地元市町と連携し、府営住宅の空室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を地域コミュニティの活性化や地域住民への生活支援サービスの提供に資する多様な用途に活用（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団地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戸で活用中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（グループホームを除く）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238" b="4296"/>
          <a:stretch/>
        </p:blipFill>
        <p:spPr>
          <a:xfrm>
            <a:off x="627009" y="3573016"/>
            <a:ext cx="4160250" cy="259228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323" y="3573016"/>
            <a:ext cx="3888433" cy="2592288"/>
          </a:xfrm>
          <a:prstGeom prst="rect">
            <a:avLst/>
          </a:prstGeom>
        </p:spPr>
      </p:pic>
      <p:sp>
        <p:nvSpPr>
          <p:cNvPr id="17" name="テキスト ボックス 2270"/>
          <p:cNvSpPr txBox="1"/>
          <p:nvPr/>
        </p:nvSpPr>
        <p:spPr>
          <a:xfrm>
            <a:off x="1089981" y="6165303"/>
            <a:ext cx="3234305" cy="31033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defTabSz="914400"/>
            <a:r>
              <a:rPr lang="ja-JP" altLang="en-US" sz="1200" kern="100" dirty="0" smtClean="0">
                <a:solidFill>
                  <a:prstClr val="black"/>
                </a:solidFill>
                <a:latin typeface="Century"/>
                <a:ea typeface="Meiryo UI"/>
                <a:cs typeface="Times New Roman"/>
              </a:rPr>
              <a:t>小規模保育所（高槻城東住宅）</a:t>
            </a:r>
            <a:endParaRPr lang="ja-JP" altLang="en-US" sz="2400" kern="100" dirty="0">
              <a:solidFill>
                <a:prstClr val="black"/>
              </a:solidFill>
              <a:latin typeface="Century"/>
              <a:ea typeface="ＭＳ 明朝"/>
              <a:cs typeface="Times New Roman"/>
            </a:endParaRPr>
          </a:p>
        </p:txBody>
      </p:sp>
      <p:sp>
        <p:nvSpPr>
          <p:cNvPr id="18" name="テキスト ボックス 2270"/>
          <p:cNvSpPr txBox="1"/>
          <p:nvPr/>
        </p:nvSpPr>
        <p:spPr>
          <a:xfrm>
            <a:off x="5315386" y="6165303"/>
            <a:ext cx="3234305" cy="50854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kern="100" dirty="0">
                <a:solidFill>
                  <a:prstClr val="black"/>
                </a:solidFill>
                <a:latin typeface="Century"/>
                <a:ea typeface="Meiryo UI"/>
                <a:cs typeface="Times New Roman"/>
              </a:rPr>
              <a:t>若者の職業的自立用住戸（</a:t>
            </a:r>
            <a:r>
              <a:rPr lang="ja-JP" altLang="en-US" sz="1200" kern="100" dirty="0" smtClean="0">
                <a:solidFill>
                  <a:prstClr val="black"/>
                </a:solidFill>
                <a:latin typeface="Century"/>
                <a:ea typeface="Meiryo UI"/>
                <a:cs typeface="Times New Roman"/>
              </a:rPr>
              <a:t>清滝住宅）</a:t>
            </a:r>
            <a:endParaRPr lang="en-US" altLang="ja-JP" sz="1200" kern="100" dirty="0" smtClean="0">
              <a:solidFill>
                <a:prstClr val="black"/>
              </a:solidFill>
              <a:latin typeface="Century"/>
              <a:ea typeface="Meiryo UI"/>
              <a:cs typeface="Times New Roman"/>
            </a:endParaRPr>
          </a:p>
          <a:p>
            <a:pPr algn="ctr"/>
            <a:r>
              <a:rPr lang="en-US" altLang="ja-JP" sz="1200" kern="100" dirty="0" smtClean="0">
                <a:solidFill>
                  <a:prstClr val="black"/>
                </a:solidFill>
                <a:latin typeface="Century"/>
                <a:ea typeface="Meiryo UI"/>
                <a:cs typeface="Times New Roman"/>
              </a:rPr>
              <a:t>※</a:t>
            </a:r>
            <a:r>
              <a:rPr lang="ja-JP" altLang="en-US" sz="1200" kern="100" dirty="0" smtClean="0">
                <a:solidFill>
                  <a:prstClr val="black"/>
                </a:solidFill>
                <a:latin typeface="Century"/>
                <a:ea typeface="Meiryo UI"/>
                <a:cs typeface="Times New Roman"/>
              </a:rPr>
              <a:t>写真はコミュニティスペース</a:t>
            </a:r>
            <a:endParaRPr lang="ja-JP" altLang="en-US" sz="2400" kern="100" dirty="0">
              <a:solidFill>
                <a:prstClr val="black"/>
              </a:solidFill>
              <a:latin typeface="Century"/>
              <a:ea typeface="ＭＳ 明朝"/>
              <a:cs typeface="Times New Roman"/>
            </a:endParaRPr>
          </a:p>
        </p:txBody>
      </p: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1241217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36</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（参考）民間賃貸住宅の先進事例</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4" descr="D:\naitotak\Desktop\aba1dd9afd994bc383f5259806be7bb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0465" y="1052736"/>
            <a:ext cx="3744416" cy="210623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■社員寮</a:t>
            </a:r>
            <a:r>
              <a:rPr lang="ja-JP" altLang="en-US" b="1" dirty="0" smtClean="0">
                <a:solidFill>
                  <a:schemeClr val="tx1"/>
                </a:solidFill>
                <a:latin typeface="Meiryo UI" panose="020B0604030504040204" pitchFamily="50" charset="-128"/>
                <a:ea typeface="Meiryo UI" panose="020B0604030504040204" pitchFamily="50" charset="-128"/>
              </a:rPr>
              <a:t>の</a:t>
            </a:r>
            <a:r>
              <a:rPr kumimoji="1" lang="ja-JP" altLang="en-US" b="1" dirty="0" smtClean="0">
                <a:solidFill>
                  <a:schemeClr val="tx1"/>
                </a:solidFill>
                <a:latin typeface="Meiryo UI" panose="020B0604030504040204" pitchFamily="50" charset="-128"/>
                <a:ea typeface="Meiryo UI" panose="020B0604030504040204" pitchFamily="50" charset="-128"/>
              </a:rPr>
              <a:t>シェアハウス化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11515" y="1200657"/>
            <a:ext cx="3932960" cy="124104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社員寮であった建物をリノベーションし、ラウンジやビリヤードルーム、スタジオ、ワーキングスペースなどの共有部を備え、住人間の自発的なコミュニティ形成を促すシェアハウス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3645024"/>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■サブスクリプション（定額制）の住宅サービス</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9"/>
          <p:cNvSpPr txBox="1"/>
          <p:nvPr/>
        </p:nvSpPr>
        <p:spPr>
          <a:xfrm>
            <a:off x="583534" y="4116959"/>
            <a:ext cx="3932960"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空家を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活用し、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拠点、多拠点居住をターゲットとした定額、住み放題の住宅サービス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・各拠点は個室を確保しつつ、シェアハウスのよう</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にリビ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ング・キッチン等を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共有</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383" y="4080294"/>
            <a:ext cx="3685921" cy="2152624"/>
          </a:xfrm>
          <a:prstGeom prst="rect">
            <a:avLst/>
          </a:prstGeom>
        </p:spPr>
      </p:pic>
      <p:sp>
        <p:nvSpPr>
          <p:cNvPr id="14" name="テキスト ボックス 9"/>
          <p:cNvSpPr txBox="1"/>
          <p:nvPr/>
        </p:nvSpPr>
        <p:spPr>
          <a:xfrm>
            <a:off x="4985903" y="3204133"/>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rPr>
              <a:t>株式会社</a:t>
            </a:r>
            <a:r>
              <a:rPr lang="ja-JP" altLang="en-US" sz="1200" dirty="0" smtClean="0">
                <a:latin typeface="Meiryo UI" panose="020B0604030504040204" pitchFamily="50" charset="-128"/>
                <a:ea typeface="Meiryo UI" panose="020B0604030504040204" pitchFamily="50" charset="-128"/>
              </a:rPr>
              <a:t>グローバルエージェンツホームページ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9"/>
          <p:cNvSpPr txBox="1"/>
          <p:nvPr/>
        </p:nvSpPr>
        <p:spPr>
          <a:xfrm>
            <a:off x="5849999" y="6232918"/>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株式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会社アドレス</a:t>
            </a:r>
            <a:r>
              <a:rPr lang="ja-JP" altLang="en-US" sz="1200" dirty="0" smtClean="0">
                <a:latin typeface="Meiryo UI" panose="020B0604030504040204" pitchFamily="50" charset="-128"/>
                <a:ea typeface="Meiryo UI" panose="020B0604030504040204" pitchFamily="50" charset="-128"/>
              </a:rPr>
              <a:t>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290277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37</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建築物の用途変更①</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29256" y="444166"/>
            <a:ext cx="8685488" cy="53656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の用途変更を行う場合、用途や面積</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によっては建築</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確認の申請書を</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提出が必要。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t="1111" b="-1"/>
          <a:stretch/>
        </p:blipFill>
        <p:spPr>
          <a:xfrm>
            <a:off x="885225" y="1583755"/>
            <a:ext cx="7399118" cy="1762108"/>
          </a:xfrm>
          <a:prstGeom prst="rect">
            <a:avLst/>
          </a:prstGeom>
        </p:spPr>
      </p:pic>
      <p:pic>
        <p:nvPicPr>
          <p:cNvPr id="3" name="図 2"/>
          <p:cNvPicPr>
            <a:picLocks noChangeAspect="1"/>
          </p:cNvPicPr>
          <p:nvPr/>
        </p:nvPicPr>
        <p:blipFill rotWithShape="1">
          <a:blip r:embed="rId4"/>
          <a:srcRect t="18919"/>
          <a:stretch/>
        </p:blipFill>
        <p:spPr>
          <a:xfrm>
            <a:off x="885225" y="4143704"/>
            <a:ext cx="7482961" cy="2309632"/>
          </a:xfrm>
          <a:prstGeom prst="rect">
            <a:avLst/>
          </a:prstGeom>
        </p:spPr>
      </p:pic>
      <p:sp>
        <p:nvSpPr>
          <p:cNvPr id="12" name="Rectangle 6"/>
          <p:cNvSpPr>
            <a:spLocks noChangeArrowheads="1"/>
          </p:cNvSpPr>
          <p:nvPr/>
        </p:nvSpPr>
        <p:spPr bwMode="auto">
          <a:xfrm>
            <a:off x="115736" y="1063698"/>
            <a:ext cx="8903421" cy="496886"/>
          </a:xfrm>
          <a:prstGeom prst="rect">
            <a:avLst/>
          </a:prstGeom>
          <a:noFill/>
          <a:ln w="9525">
            <a:no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表</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の用途に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供する部分の床面積の合計</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を超える</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ものとする場合に確認申請が必要。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0" name="Rectangle 6"/>
          <p:cNvSpPr>
            <a:spLocks noChangeArrowheads="1"/>
          </p:cNvSpPr>
          <p:nvPr/>
        </p:nvSpPr>
        <p:spPr bwMode="auto">
          <a:xfrm>
            <a:off x="157248" y="3620331"/>
            <a:ext cx="8807240" cy="496886"/>
          </a:xfrm>
          <a:prstGeom prst="rect">
            <a:avLst/>
          </a:prstGeom>
          <a:noFill/>
          <a:ln w="9525">
            <a:no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・ただし、次の各号のうち、当該各号に掲げる他の用途に変更する場合は確認申請は不要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7776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38</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建築物の用途変更②</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29256" y="444166"/>
            <a:ext cx="8685488" cy="53656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○近年、建築基準法の改正による用途変更に伴う手続き・制限の緩和が</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められている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pic>
        <p:nvPicPr>
          <p:cNvPr id="4" name="図 3"/>
          <p:cNvPicPr>
            <a:picLocks noChangeAspect="1"/>
          </p:cNvPicPr>
          <p:nvPr/>
        </p:nvPicPr>
        <p:blipFill>
          <a:blip r:embed="rId3"/>
          <a:stretch>
            <a:fillRect/>
          </a:stretch>
        </p:blipFill>
        <p:spPr>
          <a:xfrm>
            <a:off x="2771800" y="1076596"/>
            <a:ext cx="3085523" cy="2885297"/>
          </a:xfrm>
          <a:prstGeom prst="rect">
            <a:avLst/>
          </a:prstGeom>
        </p:spPr>
      </p:pic>
      <p:pic>
        <p:nvPicPr>
          <p:cNvPr id="5" name="図 4"/>
          <p:cNvPicPr>
            <a:picLocks noChangeAspect="1"/>
          </p:cNvPicPr>
          <p:nvPr/>
        </p:nvPicPr>
        <p:blipFill>
          <a:blip r:embed="rId4"/>
          <a:stretch>
            <a:fillRect/>
          </a:stretch>
        </p:blipFill>
        <p:spPr>
          <a:xfrm>
            <a:off x="1174629" y="4365104"/>
            <a:ext cx="7364032" cy="2513305"/>
          </a:xfrm>
          <a:prstGeom prst="rect">
            <a:avLst/>
          </a:prstGeom>
        </p:spPr>
      </p:pic>
      <p:sp>
        <p:nvSpPr>
          <p:cNvPr id="7" name="二等辺三角形 6"/>
          <p:cNvSpPr/>
          <p:nvPr/>
        </p:nvSpPr>
        <p:spPr>
          <a:xfrm flipV="1">
            <a:off x="3378457" y="4006698"/>
            <a:ext cx="1872208" cy="264172"/>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
          <p:cNvSpPr txBox="1"/>
          <p:nvPr/>
        </p:nvSpPr>
        <p:spPr>
          <a:xfrm>
            <a:off x="6149371" y="3637282"/>
            <a:ext cx="2831910" cy="6335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42913" indent="-442913"/>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「建築基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準法の一部を改正する法律（平成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年法律第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号</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概要」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（国土交通省）</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78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５．参考データ</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39</a:t>
            </a:fld>
            <a:endParaRPr kumimoji="1" lang="en-US" altLang="ja-JP" sz="120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31278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建築年代別の住宅ストック数</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4</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○大阪府の住宅ストック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千戸を建築年代別にみると、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（Ｓ</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）年以前（新耐震前）に建築された住宅は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872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グループ化 65"/>
          <p:cNvGrpSpPr/>
          <p:nvPr/>
        </p:nvGrpSpPr>
        <p:grpSpPr>
          <a:xfrm>
            <a:off x="395536" y="1593481"/>
            <a:ext cx="8064896" cy="4903867"/>
            <a:chOff x="0" y="0"/>
            <a:chExt cx="5694680" cy="3462655"/>
          </a:xfrm>
        </p:grpSpPr>
        <p:pic>
          <p:nvPicPr>
            <p:cNvPr id="67" name="図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94680" cy="3462655"/>
            </a:xfrm>
            <a:prstGeom prst="rect">
              <a:avLst/>
            </a:prstGeom>
            <a:noFill/>
            <a:ln>
              <a:noFill/>
            </a:ln>
          </p:spPr>
        </p:pic>
        <p:grpSp>
          <p:nvGrpSpPr>
            <p:cNvPr id="68" name="グループ化 67"/>
            <p:cNvGrpSpPr/>
            <p:nvPr/>
          </p:nvGrpSpPr>
          <p:grpSpPr>
            <a:xfrm>
              <a:off x="681486" y="431321"/>
              <a:ext cx="1475105" cy="2889250"/>
              <a:chOff x="681486" y="431321"/>
              <a:chExt cx="1475105" cy="2889849"/>
            </a:xfrm>
          </p:grpSpPr>
          <p:sp>
            <p:nvSpPr>
              <p:cNvPr id="69" name="四角形: 角を丸くする 9"/>
              <p:cNvSpPr/>
              <p:nvPr/>
            </p:nvSpPr>
            <p:spPr>
              <a:xfrm>
                <a:off x="681486" y="905774"/>
                <a:ext cx="1475105" cy="2415396"/>
              </a:xfrm>
              <a:prstGeom prst="roundRect">
                <a:avLst>
                  <a:gd name="adj" fmla="val 6141"/>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吹き出し: 角を丸めた四角形 10"/>
              <p:cNvSpPr/>
              <p:nvPr/>
            </p:nvSpPr>
            <p:spPr>
              <a:xfrm>
                <a:off x="888520" y="431321"/>
                <a:ext cx="1086929" cy="307975"/>
              </a:xfrm>
              <a:prstGeom prst="wedgeRoundRectCallout">
                <a:avLst>
                  <a:gd name="adj1" fmla="val 2573"/>
                  <a:gd name="adj2" fmla="val 96272"/>
                  <a:gd name="adj3" fmla="val 16667"/>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100"/>
                  </a:lnSpc>
                  <a:spcAft>
                    <a:spcPts val="0"/>
                  </a:spcAft>
                </a:pPr>
                <a:r>
                  <a:rPr lang="ja-JP" sz="800" kern="100" dirty="0">
                    <a:solidFill>
                      <a:srgbClr val="0070C0"/>
                    </a:solidFill>
                    <a:effectLst/>
                    <a:ea typeface="HGPｺﾞｼｯｸM" panose="020B0600000000000000" pitchFamily="50" charset="-128"/>
                    <a:cs typeface="Times New Roman" panose="02020603050405020304" pitchFamily="18" charset="0"/>
                  </a:rPr>
                  <a:t>新耐震前（築</a:t>
                </a:r>
                <a:r>
                  <a:rPr lang="en-US" sz="800" kern="100" dirty="0">
                    <a:solidFill>
                      <a:srgbClr val="0070C0"/>
                    </a:solidFill>
                    <a:effectLst/>
                    <a:ea typeface="HGPｺﾞｼｯｸM" panose="020B0600000000000000" pitchFamily="50" charset="-128"/>
                    <a:cs typeface="Times New Roman" panose="02020603050405020304" pitchFamily="18" charset="0"/>
                  </a:rPr>
                  <a:t>35</a:t>
                </a:r>
                <a:r>
                  <a:rPr lang="ja-JP" sz="800" kern="100" dirty="0">
                    <a:solidFill>
                      <a:srgbClr val="0070C0"/>
                    </a:solidFill>
                    <a:effectLst/>
                    <a:ea typeface="HGPｺﾞｼｯｸM" panose="020B0600000000000000" pitchFamily="50" charset="-128"/>
                    <a:cs typeface="Times New Roman" panose="02020603050405020304" pitchFamily="18" charset="0"/>
                  </a:rPr>
                  <a:t>年を超える住宅は</a:t>
                </a:r>
                <a:r>
                  <a:rPr lang="en-US" sz="800" kern="100" dirty="0">
                    <a:solidFill>
                      <a:srgbClr val="0070C0"/>
                    </a:solidFill>
                    <a:effectLst/>
                    <a:ea typeface="HGPｺﾞｼｯｸM" panose="020B0600000000000000" pitchFamily="50" charset="-128"/>
                    <a:cs typeface="Times New Roman" panose="02020603050405020304" pitchFamily="18" charset="0"/>
                  </a:rPr>
                  <a:t>872</a:t>
                </a:r>
                <a:r>
                  <a:rPr lang="ja-JP" sz="800" kern="100" dirty="0">
                    <a:solidFill>
                      <a:srgbClr val="0070C0"/>
                    </a:solidFill>
                    <a:effectLst/>
                    <a:ea typeface="HGPｺﾞｼｯｸM" panose="020B0600000000000000" pitchFamily="50" charset="-128"/>
                    <a:cs typeface="Times New Roman" panose="02020603050405020304" pitchFamily="18" charset="0"/>
                  </a:rPr>
                  <a:t>千戸</a:t>
                </a:r>
                <a:endParaRPr lang="ja-JP" sz="1050" kern="100" dirty="0">
                  <a:effectLst/>
                  <a:ea typeface="游明朝" panose="02020400000000000000" pitchFamily="18" charset="-128"/>
                  <a:cs typeface="Times New Roman" panose="02020603050405020304" pitchFamily="18" charset="0"/>
                </a:endParaRPr>
              </a:p>
            </p:txBody>
          </p:sp>
        </p:grpSp>
      </p:grpSp>
      <p:sp>
        <p:nvSpPr>
          <p:cNvPr id="11" name="正方形/長方形 10"/>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2" name="テキスト ボックス 11"/>
          <p:cNvSpPr txBox="1"/>
          <p:nvPr/>
        </p:nvSpPr>
        <p:spPr>
          <a:xfrm>
            <a:off x="4139952" y="6407750"/>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4655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都道府県別人口</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40</a:t>
            </a:fld>
            <a:endParaRPr kumimoji="1" lang="en-US" altLang="ja-JP" sz="1200">
              <a:solidFill>
                <a:schemeClr val="tx1"/>
              </a:solidFill>
              <a:latin typeface="HGSｺﾞｼｯｸM" pitchFamily="50" charset="-128"/>
              <a:ea typeface="HGSｺﾞｼｯｸM" pitchFamily="50" charset="-128"/>
            </a:endParaRPr>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20" y="1772816"/>
            <a:ext cx="8495036" cy="46252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7"/>
          <p:cNvSpPr>
            <a:spLocks noChangeArrowheads="1"/>
          </p:cNvSpPr>
          <p:nvPr/>
        </p:nvSpPr>
        <p:spPr bwMode="auto">
          <a:xfrm>
            <a:off x="279000" y="549275"/>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府内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の人口は、戦後一貫して増加していたが、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年）に戦後初めて</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人口が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減少に転じた</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419872" y="2833191"/>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8" name="テキスト ボックス 7"/>
          <p:cNvSpPr txBox="1"/>
          <p:nvPr/>
        </p:nvSpPr>
        <p:spPr>
          <a:xfrm>
            <a:off x="4604494" y="3284984"/>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9" name="テキスト ボックス 8"/>
          <p:cNvSpPr txBox="1"/>
          <p:nvPr/>
        </p:nvSpPr>
        <p:spPr>
          <a:xfrm>
            <a:off x="3615464" y="5013176"/>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1" name="テキスト ボックス 10"/>
          <p:cNvSpPr txBox="1"/>
          <p:nvPr/>
        </p:nvSpPr>
        <p:spPr>
          <a:xfrm>
            <a:off x="6084168" y="4085461"/>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589649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都道府県別年平均人口増加率</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41</a:t>
            </a:fld>
            <a:endParaRPr kumimoji="1" lang="en-US" altLang="ja-JP" sz="1200">
              <a:solidFill>
                <a:schemeClr val="tx1"/>
              </a:solidFill>
              <a:latin typeface="HGSｺﾞｼｯｸM" pitchFamily="50" charset="-128"/>
              <a:ea typeface="HGSｺﾞｼｯｸM" pitchFamily="50" charset="-128"/>
            </a:endParaRP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72816"/>
            <a:ext cx="880177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7"/>
          <p:cNvSpPr>
            <a:spLocks noChangeArrowheads="1"/>
          </p:cNvSpPr>
          <p:nvPr/>
        </p:nvSpPr>
        <p:spPr bwMode="auto">
          <a:xfrm>
            <a:off x="279000" y="549275"/>
            <a:ext cx="8586000" cy="715963"/>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1985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年以降、微増・微減となっているが、東京は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1995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年以降、増加を続けている。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615464" y="1988840"/>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11" name="テキスト ボックス 10"/>
          <p:cNvSpPr txBox="1"/>
          <p:nvPr/>
        </p:nvSpPr>
        <p:spPr>
          <a:xfrm>
            <a:off x="5316691" y="3113627"/>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12" name="テキスト ボックス 11"/>
          <p:cNvSpPr txBox="1"/>
          <p:nvPr/>
        </p:nvSpPr>
        <p:spPr>
          <a:xfrm>
            <a:off x="4839600" y="2708920"/>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3" name="テキスト ボックス 12"/>
          <p:cNvSpPr txBox="1"/>
          <p:nvPr/>
        </p:nvSpPr>
        <p:spPr>
          <a:xfrm>
            <a:off x="3854009" y="3933056"/>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cxnSp>
        <p:nvCxnSpPr>
          <p:cNvPr id="3" name="直線コネクタ 2"/>
          <p:cNvCxnSpPr>
            <a:stCxn id="12" idx="1"/>
          </p:cNvCxnSpPr>
          <p:nvPr/>
        </p:nvCxnSpPr>
        <p:spPr>
          <a:xfrm flipH="1">
            <a:off x="4644008" y="2862809"/>
            <a:ext cx="195592" cy="494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1" idx="1"/>
          </p:cNvCxnSpPr>
          <p:nvPr/>
        </p:nvCxnSpPr>
        <p:spPr>
          <a:xfrm flipH="1">
            <a:off x="4839601" y="3267516"/>
            <a:ext cx="477090" cy="305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13" idx="1"/>
          </p:cNvCxnSpPr>
          <p:nvPr/>
        </p:nvCxnSpPr>
        <p:spPr>
          <a:xfrm flipH="1" flipV="1">
            <a:off x="3707905" y="3645025"/>
            <a:ext cx="146104" cy="44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780269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42</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70293" y="431050"/>
            <a:ext cx="8910989"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人口は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年をピークとして減少期に突入し、</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万人減少した</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。今後、減少傾向は続き、</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万人となり、</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万人の急激な減少（▲</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067944" y="6434195"/>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76" y="1868388"/>
            <a:ext cx="8684304" cy="451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3563888" y="1955678"/>
            <a:ext cx="2691863" cy="393202"/>
            <a:chOff x="3533825" y="3967565"/>
            <a:chExt cx="2643186" cy="372766"/>
          </a:xfrm>
        </p:grpSpPr>
        <p:sp>
          <p:nvSpPr>
            <p:cNvPr id="13" name="直線コネクタ 2"/>
            <p:cNvSpPr>
              <a:spLocks noChangeShapeType="1"/>
            </p:cNvSpPr>
            <p:nvPr/>
          </p:nvSpPr>
          <p:spPr bwMode="auto">
            <a:xfrm>
              <a:off x="4765726" y="4059343"/>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4" name="直線コネクタ 4"/>
            <p:cNvSpPr>
              <a:spLocks noChangeShapeType="1"/>
            </p:cNvSpPr>
            <p:nvPr/>
          </p:nvSpPr>
          <p:spPr bwMode="auto">
            <a:xfrm>
              <a:off x="4075161" y="4051405"/>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5" name="テキスト ボックス 9"/>
            <p:cNvSpPr txBox="1">
              <a:spLocks noChangeArrowheads="1"/>
            </p:cNvSpPr>
            <p:nvPr/>
          </p:nvSpPr>
          <p:spPr bwMode="auto">
            <a:xfrm>
              <a:off x="3533825"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smtClean="0">
                  <a:solidFill>
                    <a:srgbClr val="000000"/>
                  </a:solidFill>
                  <a:latin typeface="HG丸ｺﾞｼｯｸM-PRO" pitchFamily="50" charset="-128"/>
                  <a:ea typeface="HG丸ｺﾞｼｯｸM-PRO" pitchFamily="50" charset="-128"/>
                  <a:cs typeface="Times New Roman" pitchFamily="18" charset="0"/>
                </a:rPr>
                <a:t>これまで</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16" name="テキスト ボックス 10"/>
            <p:cNvSpPr txBox="1">
              <a:spLocks noChangeArrowheads="1"/>
            </p:cNvSpPr>
            <p:nvPr/>
          </p:nvSpPr>
          <p:spPr bwMode="auto">
            <a:xfrm>
              <a:off x="5388024"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dirty="0" smtClean="0">
                  <a:solidFill>
                    <a:srgbClr val="000000"/>
                  </a:solidFill>
                  <a:latin typeface="HG丸ｺﾞｼｯｸM-PRO" pitchFamily="50" charset="-128"/>
                  <a:ea typeface="HG丸ｺﾞｼｯｸM-PRO" pitchFamily="50" charset="-128"/>
                  <a:cs typeface="Times New Roman" pitchFamily="18" charset="0"/>
                </a:rPr>
                <a:t>これから</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4818476" y="2982664"/>
            <a:ext cx="3713964"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線コネクタ 16"/>
          <p:cNvCxnSpPr/>
          <p:nvPr/>
        </p:nvCxnSpPr>
        <p:spPr>
          <a:xfrm>
            <a:off x="6961582" y="3976488"/>
            <a:ext cx="1570858"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下矢印 4"/>
          <p:cNvSpPr/>
          <p:nvPr/>
        </p:nvSpPr>
        <p:spPr>
          <a:xfrm>
            <a:off x="7530987" y="3027809"/>
            <a:ext cx="432048" cy="90769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845035" y="3265239"/>
            <a:ext cx="1119453" cy="307777"/>
          </a:xfrm>
          <a:prstGeom prst="rect">
            <a:avLst/>
          </a:prstGeom>
          <a:noFill/>
        </p:spPr>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rPr>
              <a:t>136</a:t>
            </a:r>
            <a:r>
              <a:rPr kumimoji="1" lang="ja-JP" altLang="en-US" sz="1400" b="1" dirty="0" smtClean="0">
                <a:latin typeface="Meiryo UI" panose="020B0604030504040204" pitchFamily="50" charset="-128"/>
                <a:ea typeface="Meiryo UI" panose="020B0604030504040204" pitchFamily="50" charset="-128"/>
              </a:rPr>
              <a:t>万人減</a:t>
            </a:r>
            <a:endParaRPr kumimoji="1" lang="ja-JP" altLang="en-US" sz="14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853001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4" y="1903151"/>
            <a:ext cx="8279828" cy="4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43</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109643" y="476672"/>
            <a:ext cx="8924714" cy="1477328"/>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高齢者人口の割合は年々増加し、</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36.2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を占めると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一方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、生産年齢人口の割合は減少を続け、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61.3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％から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53.5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％まで減少し、年少人口の割合は、全体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の約１割の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にまで減少すると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予測される。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8172400" y="2606779"/>
            <a:ext cx="864096"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６５歳以上</a:t>
            </a:r>
            <a:endParaRPr kumimoji="1" lang="ja-JP" altLang="en-US" sz="1200" dirty="0"/>
          </a:p>
        </p:txBody>
      </p:sp>
      <p:sp>
        <p:nvSpPr>
          <p:cNvPr id="8" name="テキスト ボックス 7"/>
          <p:cNvSpPr txBox="1"/>
          <p:nvPr/>
        </p:nvSpPr>
        <p:spPr>
          <a:xfrm>
            <a:off x="8172400" y="3830915"/>
            <a:ext cx="936104"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１５～６４歳</a:t>
            </a:r>
            <a:endParaRPr kumimoji="1" lang="ja-JP" altLang="en-US" sz="1200" dirty="0"/>
          </a:p>
        </p:txBody>
      </p:sp>
      <p:sp>
        <p:nvSpPr>
          <p:cNvPr id="10" name="テキスト ボックス 9"/>
          <p:cNvSpPr txBox="1"/>
          <p:nvPr/>
        </p:nvSpPr>
        <p:spPr>
          <a:xfrm>
            <a:off x="8172400" y="4808185"/>
            <a:ext cx="808882"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０～１４歳</a:t>
            </a:r>
            <a:endParaRPr kumimoji="1" lang="ja-JP" altLang="en-US" sz="1200" dirty="0"/>
          </a:p>
        </p:txBody>
      </p:sp>
      <p:sp>
        <p:nvSpPr>
          <p:cNvPr id="11" name="テキスト ボックス 10"/>
          <p:cNvSpPr txBox="1"/>
          <p:nvPr/>
        </p:nvSpPr>
        <p:spPr>
          <a:xfrm>
            <a:off x="4067944" y="645333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519175" y="5877272"/>
            <a:ext cx="5724128" cy="369332"/>
          </a:xfrm>
          <a:prstGeom prst="rect">
            <a:avLst/>
          </a:prstGeom>
          <a:noFill/>
        </p:spPr>
        <p:txBody>
          <a:bodyPr wrap="square" rtlCol="0">
            <a:spAutoFit/>
          </a:bodyPr>
          <a:lstStyle/>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年少</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0</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14</a:t>
            </a:r>
            <a:r>
              <a:rPr lang="ja-JP" altLang="en-US" sz="900" dirty="0" smtClean="0">
                <a:solidFill>
                  <a:prstClr val="black"/>
                </a:solidFill>
                <a:cs typeface="Meiryo UI" panose="020B0604030504040204" pitchFamily="50" charset="-128"/>
              </a:rPr>
              <a:t>歳、生産</a:t>
            </a:r>
            <a:r>
              <a:rPr lang="ja-JP" altLang="en-US" sz="900" dirty="0">
                <a:solidFill>
                  <a:prstClr val="black"/>
                </a:solidFill>
                <a:cs typeface="Meiryo UI" panose="020B0604030504040204" pitchFamily="50" charset="-128"/>
              </a:rPr>
              <a:t>年齢人口：生産活動の中心となる</a:t>
            </a:r>
            <a:r>
              <a:rPr lang="en-US" altLang="ja-JP" sz="900" dirty="0">
                <a:solidFill>
                  <a:prstClr val="black"/>
                </a:solidFill>
                <a:cs typeface="Meiryo UI" panose="020B0604030504040204" pitchFamily="50" charset="-128"/>
              </a:rPr>
              <a:t>15</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64</a:t>
            </a:r>
            <a:r>
              <a:rPr lang="ja-JP" altLang="en-US" sz="900" dirty="0" smtClean="0">
                <a:solidFill>
                  <a:prstClr val="black"/>
                </a:solidFill>
                <a:cs typeface="Meiryo UI" panose="020B0604030504040204" pitchFamily="50" charset="-128"/>
              </a:rPr>
              <a:t>歳、高齢者</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65</a:t>
            </a:r>
            <a:r>
              <a:rPr lang="ja-JP" altLang="en-US" sz="900" dirty="0">
                <a:solidFill>
                  <a:prstClr val="black"/>
                </a:solidFill>
                <a:cs typeface="Meiryo UI" panose="020B0604030504040204" pitchFamily="50" charset="-128"/>
              </a:rPr>
              <a:t>歳</a:t>
            </a:r>
            <a:r>
              <a:rPr lang="ja-JP" altLang="en-US" sz="900" dirty="0" smtClean="0">
                <a:solidFill>
                  <a:prstClr val="black"/>
                </a:solidFill>
                <a:cs typeface="Meiryo UI" panose="020B0604030504040204" pitchFamily="50" charset="-128"/>
              </a:rPr>
              <a:t>以上</a:t>
            </a:r>
            <a:endParaRPr lang="en-US" altLang="ja-JP" sz="900" dirty="0" smtClean="0">
              <a:solidFill>
                <a:prstClr val="black"/>
              </a:solidFill>
              <a:cs typeface="Meiryo UI" panose="020B0604030504040204" pitchFamily="50" charset="-128"/>
            </a:endParaRPr>
          </a:p>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国勢調査の年齢不詳分は各年齢区分に按分</a:t>
            </a:r>
            <a:endParaRPr lang="en-US" altLang="ja-JP" sz="900" dirty="0">
              <a:solidFill>
                <a:prstClr val="black"/>
              </a:solidFill>
              <a:cs typeface="Meiryo UI" panose="020B0604030504040204" pitchFamily="50" charset="-128"/>
            </a:endParaRPr>
          </a:p>
        </p:txBody>
      </p:sp>
      <p:sp>
        <p:nvSpPr>
          <p:cNvPr id="14" name="Text Box 3"/>
          <p:cNvSpPr txBox="1">
            <a:spLocks noChangeArrowheads="1"/>
          </p:cNvSpPr>
          <p:nvPr/>
        </p:nvSpPr>
        <p:spPr bwMode="auto">
          <a:xfrm>
            <a:off x="1950554" y="6243724"/>
            <a:ext cx="6626287" cy="12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0" lvl="1" algn="r" fontAlgn="base">
              <a:lnSpc>
                <a:spcPct val="80000"/>
              </a:lnSpc>
              <a:spcBef>
                <a:spcPct val="0"/>
              </a:spcBef>
              <a:spcAft>
                <a:spcPct val="0"/>
              </a:spcAft>
            </a:pPr>
            <a:r>
              <a:rPr lang="ja-JP" altLang="en-US" sz="1000" dirty="0" smtClean="0">
                <a:solidFill>
                  <a:prstClr val="black"/>
                </a:solidFill>
                <a:cs typeface="Meiryo UI" panose="020B0604030504040204" pitchFamily="50" charset="-128"/>
              </a:rPr>
              <a:t>資料：</a:t>
            </a:r>
            <a:r>
              <a:rPr lang="en-US" altLang="ja-JP" sz="1000" dirty="0">
                <a:solidFill>
                  <a:prstClr val="black"/>
                </a:solidFill>
                <a:cs typeface="Meiryo UI" panose="020B0604030504040204" pitchFamily="50" charset="-128"/>
              </a:rPr>
              <a:t> 2015</a:t>
            </a:r>
            <a:r>
              <a:rPr lang="ja-JP" altLang="en-US" sz="1000" dirty="0">
                <a:solidFill>
                  <a:prstClr val="black"/>
                </a:solidFill>
                <a:cs typeface="Meiryo UI" panose="020B0604030504040204" pitchFamily="50" charset="-128"/>
              </a:rPr>
              <a:t>年までは総務省「国勢調査」、 </a:t>
            </a:r>
            <a:r>
              <a:rPr lang="en-US" altLang="ja-JP" sz="1000" dirty="0" smtClean="0">
                <a:solidFill>
                  <a:prstClr val="black"/>
                </a:solidFill>
                <a:cs typeface="Meiryo UI" panose="020B0604030504040204" pitchFamily="50" charset="-128"/>
              </a:rPr>
              <a:t>2020</a:t>
            </a:r>
            <a:r>
              <a:rPr lang="ja-JP" altLang="en-US" sz="1000" dirty="0" smtClean="0">
                <a:solidFill>
                  <a:prstClr val="black"/>
                </a:solidFill>
                <a:cs typeface="Meiryo UI" panose="020B0604030504040204" pitchFamily="50" charset="-128"/>
              </a:rPr>
              <a:t>年以降は</a:t>
            </a:r>
            <a:r>
              <a:rPr lang="en-US" altLang="ja-JP" sz="1000" dirty="0" smtClean="0">
                <a:solidFill>
                  <a:prstClr val="black"/>
                </a:solidFill>
                <a:cs typeface="Meiryo UI" panose="020B0604030504040204" pitchFamily="50" charset="-128"/>
              </a:rPr>
              <a:t>2018</a:t>
            </a:r>
            <a:r>
              <a:rPr lang="ja-JP" altLang="en-US" sz="1000" dirty="0">
                <a:solidFill>
                  <a:prstClr val="black"/>
                </a:solidFill>
                <a:cs typeface="Meiryo UI" panose="020B0604030504040204" pitchFamily="50" charset="-128"/>
              </a:rPr>
              <a:t>年府推計（ケース２）を基に</a:t>
            </a:r>
            <a:r>
              <a:rPr lang="ja-JP" altLang="en-US" sz="1000" dirty="0" smtClean="0">
                <a:solidFill>
                  <a:prstClr val="black"/>
                </a:solidFill>
                <a:cs typeface="Meiryo UI" panose="020B0604030504040204" pitchFamily="50" charset="-128"/>
              </a:rPr>
              <a:t>作成</a:t>
            </a:r>
            <a:endParaRPr lang="ja-JP" altLang="ja-JP" sz="1000" dirty="0" smtClean="0">
              <a:solidFill>
                <a:prstClr val="black"/>
              </a:solidFill>
              <a:cs typeface="Meiryo UI" panose="020B0604030504040204" pitchFamily="50" charset="-128"/>
            </a:endParaRPr>
          </a:p>
        </p:txBody>
      </p:sp>
      <p:cxnSp>
        <p:nvCxnSpPr>
          <p:cNvPr id="15" name="直線コネクタ 14"/>
          <p:cNvCxnSpPr/>
          <p:nvPr/>
        </p:nvCxnSpPr>
        <p:spPr>
          <a:xfrm>
            <a:off x="5508104" y="2132856"/>
            <a:ext cx="0" cy="29881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459976" y="1902060"/>
            <a:ext cx="1153976" cy="38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50" dirty="0">
                <a:solidFill>
                  <a:schemeClr val="tx1"/>
                </a:solidFill>
                <a:latin typeface="Meiryo UI" panose="020B0604030504040204" pitchFamily="50" charset="-128"/>
                <a:ea typeface="Meiryo UI" panose="020B0604030504040204" pitchFamily="50" charset="-128"/>
              </a:rPr>
              <a:t>推計</a:t>
            </a:r>
            <a:endParaRPr lang="ja-JP" sz="1050" dirty="0">
              <a:solidFill>
                <a:schemeClr val="tx1"/>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flipH="1">
            <a:off x="5519952" y="2124689"/>
            <a:ext cx="461624" cy="11105"/>
          </a:xfrm>
          <a:prstGeom prst="line">
            <a:avLst/>
          </a:prstGeom>
          <a:ln>
            <a:solidFill>
              <a:schemeClr val="tx1"/>
            </a:solidFill>
            <a:prstDash val="dash"/>
            <a:headEnd type="arrow" w="lg" len="lg"/>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536207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大阪府内外への人口移動の状況（</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44</a:t>
            </a:fld>
            <a:endParaRPr kumimoji="1" lang="en-US" altLang="ja-JP" sz="1200" dirty="0">
              <a:solidFill>
                <a:schemeClr val="tx1"/>
              </a:solidFill>
              <a:latin typeface="HGSｺﾞｼｯｸM" pitchFamily="50" charset="-128"/>
              <a:ea typeface="HGSｺﾞｼｯｸM" pitchFamily="50" charset="-128"/>
            </a:endParaRPr>
          </a:p>
        </p:txBody>
      </p:sp>
      <p:sp>
        <p:nvSpPr>
          <p:cNvPr id="57" name="テキスト ボックス 56"/>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58" name="Rectangle 57"/>
          <p:cNvSpPr>
            <a:spLocks noChangeArrowheads="1"/>
          </p:cNvSpPr>
          <p:nvPr/>
        </p:nvSpPr>
        <p:spPr bwMode="auto">
          <a:xfrm>
            <a:off x="156879" y="548680"/>
            <a:ext cx="8818564" cy="715963"/>
          </a:xfrm>
          <a:prstGeom prst="rect">
            <a:avLst/>
          </a:prstGeom>
          <a:solidFill>
            <a:schemeClr val="bg1"/>
          </a:solidFill>
          <a:ln w="9525">
            <a:solidFill>
              <a:schemeClr val="tx1"/>
            </a:solidFill>
            <a:prstDash val="sysDot"/>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・関東圏</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に対しては、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11,355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人の転出超過。（関東地方以外は全て転入超過）</a:t>
            </a:r>
          </a:p>
        </p:txBody>
      </p:sp>
      <p:pic>
        <p:nvPicPr>
          <p:cNvPr id="7" name="図 6"/>
          <p:cNvPicPr>
            <a:picLocks noChangeAspect="1"/>
          </p:cNvPicPr>
          <p:nvPr/>
        </p:nvPicPr>
        <p:blipFill>
          <a:blip r:embed="rId3"/>
          <a:stretch>
            <a:fillRect/>
          </a:stretch>
        </p:blipFill>
        <p:spPr>
          <a:xfrm>
            <a:off x="156879" y="1536784"/>
            <a:ext cx="8661685" cy="5025468"/>
          </a:xfrm>
          <a:prstGeom prst="rect">
            <a:avLst/>
          </a:prstGeom>
        </p:spPr>
      </p:pic>
      <p:sp>
        <p:nvSpPr>
          <p:cNvPr id="8" name="正方形/長方形 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420568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9"/>
          <p:cNvSpPr txBox="1"/>
          <p:nvPr/>
        </p:nvSpPr>
        <p:spPr>
          <a:xfrm>
            <a:off x="275400" y="500414"/>
            <a:ext cx="8593200" cy="40818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府内市町村別では、大阪市が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人を超える転入超過。</a:t>
            </a:r>
          </a:p>
        </p:txBody>
      </p:sp>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大阪府内の人口移動の状況（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7"/>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45</a:t>
            </a:fld>
            <a:endParaRPr kumimoji="1" lang="en-US" altLang="ja-JP" sz="1200" dirty="0">
              <a:solidFill>
                <a:schemeClr val="tx1"/>
              </a:solidFill>
              <a:latin typeface="HGSｺﾞｼｯｸM" pitchFamily="50" charset="-128"/>
              <a:ea typeface="HGSｺﾞｼｯｸM" pitchFamily="50" charset="-128"/>
            </a:endParaRPr>
          </a:p>
        </p:txBody>
      </p:sp>
      <p:pic>
        <p:nvPicPr>
          <p:cNvPr id="10" name="図 9"/>
          <p:cNvPicPr>
            <a:picLocks noChangeAspect="1"/>
          </p:cNvPicPr>
          <p:nvPr/>
        </p:nvPicPr>
        <p:blipFill>
          <a:blip r:embed="rId2"/>
          <a:stretch>
            <a:fillRect/>
          </a:stretch>
        </p:blipFill>
        <p:spPr>
          <a:xfrm>
            <a:off x="225863" y="1048262"/>
            <a:ext cx="8849500" cy="5117041"/>
          </a:xfrm>
          <a:prstGeom prst="rect">
            <a:avLst/>
          </a:prstGeom>
        </p:spPr>
      </p:pic>
      <p:cxnSp>
        <p:nvCxnSpPr>
          <p:cNvPr id="7" name="直線コネクタ 6"/>
          <p:cNvCxnSpPr/>
          <p:nvPr/>
        </p:nvCxnSpPr>
        <p:spPr>
          <a:xfrm>
            <a:off x="72008" y="4509120"/>
            <a:ext cx="4572000"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700733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年齢階級別転</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出入の状況（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9"/>
          <p:cNvSpPr txBox="1"/>
          <p:nvPr/>
        </p:nvSpPr>
        <p:spPr>
          <a:xfrm>
            <a:off x="275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156879" y="699812"/>
            <a:ext cx="8818564" cy="701731"/>
          </a:xfrm>
          <a:prstGeom prst="rect">
            <a:avLst/>
          </a:prstGeom>
          <a:solidFill>
            <a:schemeClr val="bg1"/>
          </a:solidFill>
          <a:ln w="9525">
            <a:solidFill>
              <a:schemeClr val="tx1"/>
            </a:solidFill>
            <a:prstDash val="sysDot"/>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平成３０年の大阪府は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の若い世代の転入超過がある一方</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及び３０代の転出超過が顕著。</a:t>
            </a:r>
          </a:p>
        </p:txBody>
      </p:sp>
      <p:sp>
        <p:nvSpPr>
          <p:cNvPr id="10" name="テキスト ボックス 9"/>
          <p:cNvSpPr txBox="1"/>
          <p:nvPr/>
        </p:nvSpPr>
        <p:spPr>
          <a:xfrm>
            <a:off x="2759269" y="6551766"/>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46</a:t>
            </a:fld>
            <a:endParaRPr kumimoji="1" lang="en-US" altLang="ja-JP" sz="1200">
              <a:solidFill>
                <a:schemeClr val="tx1"/>
              </a:solidFill>
              <a:latin typeface="HGSｺﾞｼｯｸM" pitchFamily="50" charset="-128"/>
              <a:ea typeface="HGSｺﾞｼｯｸM" pitchFamily="50" charset="-128"/>
            </a:endParaRPr>
          </a:p>
        </p:txBody>
      </p:sp>
      <p:grpSp>
        <p:nvGrpSpPr>
          <p:cNvPr id="2" name="グループ化 1"/>
          <p:cNvGrpSpPr>
            <a:grpSpLocks noChangeAspect="1"/>
          </p:cNvGrpSpPr>
          <p:nvPr/>
        </p:nvGrpSpPr>
        <p:grpSpPr>
          <a:xfrm>
            <a:off x="611560" y="1669354"/>
            <a:ext cx="7869220" cy="4469517"/>
            <a:chOff x="-128868" y="1978611"/>
            <a:chExt cx="6544921" cy="3717349"/>
          </a:xfrm>
        </p:grpSpPr>
        <p:pic>
          <p:nvPicPr>
            <p:cNvPr id="11" name="図 10"/>
            <p:cNvPicPr>
              <a:picLocks noChangeAspect="1"/>
            </p:cNvPicPr>
            <p:nvPr/>
          </p:nvPicPr>
          <p:blipFill>
            <a:blip r:embed="rId2"/>
            <a:stretch>
              <a:fillRect/>
            </a:stretch>
          </p:blipFill>
          <p:spPr>
            <a:xfrm>
              <a:off x="441947" y="2032152"/>
              <a:ext cx="5974106" cy="3663808"/>
            </a:xfrm>
            <a:prstGeom prst="rect">
              <a:avLst/>
            </a:prstGeom>
          </p:spPr>
        </p:pic>
        <p:sp>
          <p:nvSpPr>
            <p:cNvPr id="12" name="Rectangle 19"/>
            <p:cNvSpPr>
              <a:spLocks noChangeArrowheads="1"/>
            </p:cNvSpPr>
            <p:nvPr/>
          </p:nvSpPr>
          <p:spPr bwMode="auto">
            <a:xfrm>
              <a:off x="-128868" y="1978611"/>
              <a:ext cx="613590" cy="23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0"/>
                </a:spcBef>
                <a:buFontTx/>
                <a:buNone/>
              </a:pP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r>
                <a:rPr lang="ja-JP" altLang="en-US" sz="1050" dirty="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人</a:t>
              </a: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endParaRPr kumimoji="1" lang="ja-JP" altLang="en-US" sz="1050" dirty="0">
                <a:solidFill>
                  <a:schemeClr val="tx1"/>
                </a:solidFill>
                <a:latin typeface="ＭＳ Ｐゴシック" charset="-128"/>
              </a:endParaRPr>
            </a:p>
          </p:txBody>
        </p:sp>
        <p:sp>
          <p:nvSpPr>
            <p:cNvPr id="13" name="テキスト ボックス 4"/>
            <p:cNvSpPr txBox="1"/>
            <p:nvPr/>
          </p:nvSpPr>
          <p:spPr>
            <a:xfrm>
              <a:off x="4437112" y="2238400"/>
              <a:ext cx="1857375" cy="914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kumimoji="1" lang="en-US" altLang="ja-JP" sz="1400" dirty="0"/>
            </a:p>
            <a:p>
              <a:r>
                <a:rPr kumimoji="1" lang="ja-JP" altLang="en-US" sz="1400" dirty="0"/>
                <a:t>転入者数　　：　</a:t>
              </a:r>
              <a:r>
                <a:rPr kumimoji="1" lang="en-US" altLang="ja-JP" sz="1400" dirty="0"/>
                <a:t>156,125</a:t>
              </a:r>
              <a:r>
                <a:rPr kumimoji="1" lang="ja-JP" altLang="en-US" sz="1400" dirty="0"/>
                <a:t>人</a:t>
              </a:r>
              <a:endParaRPr kumimoji="1" lang="en-US" altLang="ja-JP" sz="1400"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ja-JP" sz="1400" dirty="0">
                  <a:solidFill>
                    <a:schemeClr val="dk1"/>
                  </a:solidFill>
                  <a:effectLst/>
                </a:rPr>
                <a:t>転出者数　　：　</a:t>
              </a:r>
              <a:r>
                <a:rPr kumimoji="1" lang="en-US" altLang="ja-JP" sz="1400" dirty="0">
                  <a:solidFill>
                    <a:schemeClr val="dk1"/>
                  </a:solidFill>
                  <a:effectLst/>
                </a:rPr>
                <a:t>150,928</a:t>
              </a:r>
              <a:r>
                <a:rPr kumimoji="1" lang="ja-JP" altLang="ja-JP" sz="1400" dirty="0">
                  <a:solidFill>
                    <a:schemeClr val="dk1"/>
                  </a:solidFill>
                  <a:effectLst/>
                </a:rPr>
                <a:t>人</a:t>
              </a:r>
              <a:endParaRPr kumimoji="1" lang="en-US" altLang="ja-JP" sz="1400" dirty="0"/>
            </a:p>
            <a:p>
              <a:r>
                <a:rPr kumimoji="1" lang="ja-JP" altLang="en-US" sz="1400" dirty="0"/>
                <a:t>転入超過数</a:t>
              </a:r>
              <a:r>
                <a:rPr kumimoji="1" lang="ja-JP" altLang="en-US" sz="1400" baseline="0" dirty="0"/>
                <a:t> </a:t>
              </a:r>
              <a:r>
                <a:rPr kumimoji="1" lang="ja-JP" altLang="en-US" sz="1400" dirty="0"/>
                <a:t>：　　</a:t>
              </a:r>
              <a:r>
                <a:rPr kumimoji="1" lang="ja-JP" altLang="en-US" sz="1400" baseline="0" dirty="0"/>
                <a:t>  </a:t>
              </a:r>
              <a:r>
                <a:rPr kumimoji="1" lang="en-US" altLang="ja-JP" sz="1400" baseline="0" dirty="0"/>
                <a:t>5,197</a:t>
              </a:r>
              <a:r>
                <a:rPr kumimoji="1" lang="ja-JP" altLang="en-US" sz="1400" dirty="0"/>
                <a:t>人</a:t>
              </a:r>
            </a:p>
          </p:txBody>
        </p:sp>
      </p:gr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1890916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家族類型別普通世帯数推計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47</a:t>
            </a:fld>
            <a:endParaRPr kumimoji="1" lang="en-US" altLang="ja-JP" sz="1200" dirty="0">
              <a:solidFill>
                <a:schemeClr val="tx1"/>
              </a:solidFill>
              <a:latin typeface="HGSｺﾞｼｯｸM" pitchFamily="50" charset="-128"/>
              <a:ea typeface="HGSｺﾞｼｯｸM" pitchFamily="50" charset="-128"/>
            </a:endParaRPr>
          </a:p>
        </p:txBody>
      </p:sp>
      <p:sp>
        <p:nvSpPr>
          <p:cNvPr id="4" name="テキスト ボックス 3"/>
          <p:cNvSpPr txBox="1"/>
          <p:nvPr/>
        </p:nvSpPr>
        <p:spPr>
          <a:xfrm>
            <a:off x="503548" y="476672"/>
            <a:ext cx="8136904" cy="1200329"/>
          </a:xfrm>
          <a:prstGeom prst="rect">
            <a:avLst/>
          </a:prstGeom>
          <a:noFill/>
          <a:ln>
            <a:solidFill>
              <a:schemeClr val="tx1"/>
            </a:solidFill>
          </a:ln>
        </p:spPr>
        <p:txBody>
          <a:bodyPr wrap="square" rtlCol="0">
            <a:spAutoFit/>
          </a:bodyPr>
          <a:lstStyle/>
          <a:p>
            <a:pPr marL="355600" indent="-355600"/>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一般世帯総数は、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年）をピークに、</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年）以降　は</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減少に転じる。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家族類型別に見ると、「夫婦のみ」「ひとり親と子」「単独世帯」が増加している。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世帯当たり人員は、一貫して減少傾向である。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Text Box 4"/>
          <p:cNvSpPr txBox="1">
            <a:spLocks noChangeArrowheads="1"/>
          </p:cNvSpPr>
          <p:nvPr/>
        </p:nvSpPr>
        <p:spPr bwMode="auto">
          <a:xfrm>
            <a:off x="107504" y="6093296"/>
            <a:ext cx="93610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資料</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：・現状</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は「国勢調査」（総務省）より府</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・人問研推計は、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年都道府県別の世帯数将来推計（国立社会保障・人口問題研究所）より府作成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320099" y="1826843"/>
            <a:ext cx="8503802" cy="4410469"/>
          </a:xfrm>
          <a:prstGeom prst="rect">
            <a:avLst/>
          </a:prstGeom>
        </p:spPr>
      </p:pic>
    </p:spTree>
    <p:extLst>
      <p:ext uri="{BB962C8B-B14F-4D97-AF65-F5344CB8AC3E}">
        <p14:creationId xmlns:p14="http://schemas.microsoft.com/office/powerpoint/2010/main" val="1446954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48</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国における検討会等（近年の課題等）①</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n-ea"/>
              </a:rPr>
              <a:t>引用</a:t>
            </a:r>
            <a:r>
              <a:rPr lang="ja-JP" altLang="en-US" sz="1050" dirty="0" smtClean="0">
                <a:solidFill>
                  <a:prstClr val="black"/>
                </a:solidFill>
                <a:latin typeface="+mn-ea"/>
              </a:rPr>
              <a:t>：国土交通省</a:t>
            </a:r>
            <a:r>
              <a:rPr lang="en-US" altLang="ja-JP" sz="1050" dirty="0" smtClean="0">
                <a:solidFill>
                  <a:prstClr val="black"/>
                </a:solidFill>
                <a:latin typeface="+mn-ea"/>
              </a:rPr>
              <a:t>HP</a:t>
            </a:r>
            <a:endParaRPr lang="ja-JP" altLang="en-US" sz="1050" dirty="0">
              <a:solidFill>
                <a:prstClr val="black"/>
              </a:solidFill>
              <a:latin typeface="+mn-ea"/>
            </a:endParaRPr>
          </a:p>
        </p:txBody>
      </p:sp>
      <p:sp>
        <p:nvSpPr>
          <p:cNvPr id="7" name="Rectangle 57"/>
          <p:cNvSpPr>
            <a:spLocks noChangeArrowheads="1"/>
          </p:cNvSpPr>
          <p:nvPr/>
        </p:nvSpPr>
        <p:spPr bwMode="auto">
          <a:xfrm>
            <a:off x="257519" y="562708"/>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国土交通省の住宅宅地分科会において、令和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年度の新しい住生活基本計画（全国計画）の策定に向け、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月より検討が始まった。</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a:stretch>
            <a:fillRect/>
          </a:stretch>
        </p:blipFill>
        <p:spPr>
          <a:xfrm>
            <a:off x="35496" y="1484784"/>
            <a:ext cx="4533669" cy="4521958"/>
          </a:xfrm>
          <a:prstGeom prst="rect">
            <a:avLst/>
          </a:prstGeom>
        </p:spPr>
      </p:pic>
      <p:pic>
        <p:nvPicPr>
          <p:cNvPr id="12" name="図 11"/>
          <p:cNvPicPr>
            <a:picLocks noChangeAspect="1"/>
          </p:cNvPicPr>
          <p:nvPr/>
        </p:nvPicPr>
        <p:blipFill>
          <a:blip r:embed="rId4"/>
          <a:stretch>
            <a:fillRect/>
          </a:stretch>
        </p:blipFill>
        <p:spPr>
          <a:xfrm>
            <a:off x="4657369" y="1449780"/>
            <a:ext cx="749930" cy="239348"/>
          </a:xfrm>
          <a:prstGeom prst="rect">
            <a:avLst/>
          </a:prstGeom>
        </p:spPr>
      </p:pic>
      <p:pic>
        <p:nvPicPr>
          <p:cNvPr id="13" name="図 12"/>
          <p:cNvPicPr>
            <a:picLocks noChangeAspect="1"/>
          </p:cNvPicPr>
          <p:nvPr/>
        </p:nvPicPr>
        <p:blipFill>
          <a:blip r:embed="rId5"/>
          <a:stretch>
            <a:fillRect/>
          </a:stretch>
        </p:blipFill>
        <p:spPr>
          <a:xfrm>
            <a:off x="4644008" y="1786174"/>
            <a:ext cx="4499581" cy="2290898"/>
          </a:xfrm>
          <a:prstGeom prst="rect">
            <a:avLst/>
          </a:prstGeom>
        </p:spPr>
      </p:pic>
      <p:sp>
        <p:nvSpPr>
          <p:cNvPr id="16" name="正方形/長方形 15"/>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3102026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49</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国における検討会等（近年の課題等）②</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59878270"/>
              </p:ext>
            </p:extLst>
          </p:nvPr>
        </p:nvGraphicFramePr>
        <p:xfrm>
          <a:off x="257519" y="1528126"/>
          <a:ext cx="8586000" cy="4292011"/>
        </p:xfrm>
        <a:graphic>
          <a:graphicData uri="http://schemas.openxmlformats.org/drawingml/2006/table">
            <a:tbl>
              <a:tblPr firstRow="1" bandRow="1">
                <a:tableStyleId>{5C22544A-7EE6-4342-B048-85BDC9FD1C3A}</a:tableStyleId>
              </a:tblPr>
              <a:tblGrid>
                <a:gridCol w="583074">
                  <a:extLst>
                    <a:ext uri="{9D8B030D-6E8A-4147-A177-3AD203B41FA5}">
                      <a16:colId xmlns:a16="http://schemas.microsoft.com/office/drawing/2014/main" val="1582861773"/>
                    </a:ext>
                  </a:extLst>
                </a:gridCol>
                <a:gridCol w="2667642">
                  <a:extLst>
                    <a:ext uri="{9D8B030D-6E8A-4147-A177-3AD203B41FA5}">
                      <a16:colId xmlns:a16="http://schemas.microsoft.com/office/drawing/2014/main" val="1660654414"/>
                    </a:ext>
                  </a:extLst>
                </a:gridCol>
                <a:gridCol w="2667642">
                  <a:extLst>
                    <a:ext uri="{9D8B030D-6E8A-4147-A177-3AD203B41FA5}">
                      <a16:colId xmlns:a16="http://schemas.microsoft.com/office/drawing/2014/main" val="3348502784"/>
                    </a:ext>
                  </a:extLst>
                </a:gridCol>
                <a:gridCol w="2667642">
                  <a:extLst>
                    <a:ext uri="{9D8B030D-6E8A-4147-A177-3AD203B41FA5}">
                      <a16:colId xmlns:a16="http://schemas.microsoft.com/office/drawing/2014/main" val="81376861"/>
                    </a:ext>
                  </a:extLst>
                </a:gridCol>
              </a:tblGrid>
              <a:tr h="613303">
                <a:tc>
                  <a:txBody>
                    <a:bodyPr/>
                    <a:lstStyle/>
                    <a:p>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住宅・建築物のエネルギー消費性能の実態に関する研究会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長期優良住宅制度のあり方に関する検討会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福祉・住宅行政の連携強化のための連絡協議会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409515171"/>
                  </a:ext>
                </a:extLst>
              </a:tr>
              <a:tr h="443904">
                <a:tc>
                  <a:txBody>
                    <a:bodyPr/>
                    <a:lstStyle/>
                    <a:p>
                      <a:pPr algn="ctr"/>
                      <a:r>
                        <a:rPr kumimoji="1" lang="ja-JP" altLang="en-US" sz="1600" dirty="0" smtClean="0">
                          <a:latin typeface="Meiryo UI" panose="020B0604030504040204" pitchFamily="50" charset="-128"/>
                          <a:ea typeface="Meiryo UI" panose="020B0604030504040204" pitchFamily="50" charset="-128"/>
                        </a:rPr>
                        <a:t>設置</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en-US" altLang="ja-JP" sz="1600" dirty="0" smtClean="0">
                          <a:latin typeface="Meiryo UI" panose="020B0604030504040204" pitchFamily="50" charset="-128"/>
                          <a:ea typeface="Meiryo UI" panose="020B0604030504040204" pitchFamily="50" charset="-128"/>
                        </a:rPr>
                        <a:t>H29.9</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H30.11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H28.12</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extLst>
                  <a:ext uri="{0D108BD9-81ED-4DB2-BD59-A6C34878D82A}">
                    <a16:rowId xmlns:a16="http://schemas.microsoft.com/office/drawing/2014/main" val="3109875087"/>
                  </a:ext>
                </a:extLst>
              </a:tr>
              <a:tr h="1340181">
                <a:tc>
                  <a:txBody>
                    <a:bodyPr/>
                    <a:lstStyle/>
                    <a:p>
                      <a:pPr algn="ctr"/>
                      <a:r>
                        <a:rPr kumimoji="1" lang="ja-JP" altLang="en-US" sz="1600" dirty="0" smtClean="0">
                          <a:latin typeface="Meiryo UI" panose="020B0604030504040204" pitchFamily="50" charset="-128"/>
                          <a:ea typeface="Meiryo UI" panose="020B0604030504040204" pitchFamily="50" charset="-128"/>
                        </a:rPr>
                        <a:t>目的</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住宅・建築物の省エネ性能に関する実態を把握・検証し、住宅・建築物の省エネ基準への適合率の更なる向上等に向けた課題を整理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長期優良住宅制度に対する評価や課題を整理し、長期優良住宅のさらなる普及促進に向けた取組みの方向性について検討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住宅確保要配慮者の住まいの確保や生活の安定、自立の促進に係るセーフティネット機能の強化に向けて、福祉行政と住宅行政のより一層の緊密な連携を図る</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3562136962"/>
                  </a:ext>
                </a:extLst>
              </a:tr>
              <a:tr h="1703620">
                <a:tc>
                  <a:txBody>
                    <a:bodyPr/>
                    <a:lstStyle/>
                    <a:p>
                      <a:pPr algn="ctr"/>
                      <a:r>
                        <a:rPr kumimoji="1" lang="ja-JP" altLang="en-US" sz="1600" dirty="0" smtClean="0">
                          <a:latin typeface="Meiryo UI" panose="020B0604030504040204" pitchFamily="50" charset="-128"/>
                          <a:ea typeface="Meiryo UI" panose="020B0604030504040204" pitchFamily="50" charset="-128"/>
                        </a:rPr>
                        <a:t>検討状況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建築物省エネ法の施行状況、住宅・建築物の省エネ性能の実態や課題について、委員からの指摘事項を中間とりまとめ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長期優良住宅制度に対する評価と課題に関するアンケートを実施して得られた課題を踏まえ、今後の方向性（住宅性能表示との一体的運用等）をとりまとめ中</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国土交通省と厚生労働省との間で、住宅確保要配慮者の居住安定確保に関する取組み状況について共有</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2792484662"/>
                  </a:ext>
                </a:extLst>
              </a:tr>
            </a:tbl>
          </a:graphicData>
        </a:graphic>
      </p:graphicFrame>
      <p:sp>
        <p:nvSpPr>
          <p:cNvPr id="6" name="テキスト ボックス 5"/>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資料：国土交通省</a:t>
            </a:r>
            <a:r>
              <a:rPr lang="en-US" altLang="ja-JP" sz="1050" dirty="0" smtClean="0">
                <a:solidFill>
                  <a:prstClr val="black"/>
                </a:solidFill>
                <a:latin typeface="+mn-ea"/>
              </a:rPr>
              <a:t>HP</a:t>
            </a:r>
            <a:r>
              <a:rPr lang="ja-JP" altLang="en-US" sz="1050" dirty="0" smtClean="0">
                <a:solidFill>
                  <a:prstClr val="black"/>
                </a:solidFill>
                <a:latin typeface="+mn-ea"/>
              </a:rPr>
              <a:t>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57"/>
          <p:cNvSpPr>
            <a:spLocks noChangeArrowheads="1"/>
          </p:cNvSpPr>
          <p:nvPr/>
        </p:nvSpPr>
        <p:spPr bwMode="auto">
          <a:xfrm>
            <a:off x="257519" y="562708"/>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近年の課題等に対応して、国土交通省において、検討会等により議論が進められている。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spTree>
    <p:extLst>
      <p:ext uri="{BB962C8B-B14F-4D97-AF65-F5344CB8AC3E}">
        <p14:creationId xmlns:p14="http://schemas.microsoft.com/office/powerpoint/2010/main" val="12135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空家数の推移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5</a:t>
            </a:fld>
            <a:endParaRPr kumimoji="1" lang="ja-JP" altLang="en-US" sz="1600" dirty="0">
              <a:solidFill>
                <a:schemeClr val="tx1"/>
              </a:solidFill>
            </a:endParaRPr>
          </a:p>
        </p:txBody>
      </p:sp>
      <p:sp>
        <p:nvSpPr>
          <p:cNvPr id="3" name="正方形/長方形 2"/>
          <p:cNvSpPr/>
          <p:nvPr/>
        </p:nvSpPr>
        <p:spPr>
          <a:xfrm>
            <a:off x="179592" y="620688"/>
            <a:ext cx="8784896" cy="1421928"/>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501→709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千戸）に増加</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千戸）等を除いた「その他の住宅</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（転勤</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・入院などのため居住世帯が長期にわたって不在の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住宅、建替え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などのために取り壊すことになっている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住宅など）」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千戸）がこの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107→209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1115616" y="2107995"/>
            <a:ext cx="6408712" cy="4443219"/>
            <a:chOff x="0" y="0"/>
            <a:chExt cx="5267325" cy="3651885"/>
          </a:xfrm>
        </p:grpSpPr>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t="5785"/>
            <a:stretch/>
          </p:blipFill>
          <p:spPr bwMode="auto">
            <a:xfrm>
              <a:off x="0" y="0"/>
              <a:ext cx="5267325" cy="3651885"/>
            </a:xfrm>
            <a:prstGeom prst="rect">
              <a:avLst/>
            </a:prstGeom>
            <a:noFill/>
            <a:ln>
              <a:noFill/>
            </a:ln>
            <a:extLst>
              <a:ext uri="{53640926-AAD7-44D8-BBD7-CCE9431645EC}">
                <a14:shadowObscured xmlns:a14="http://schemas.microsoft.com/office/drawing/2010/main"/>
              </a:ext>
            </a:extLst>
          </p:spPr>
        </p:pic>
        <p:sp>
          <p:nvSpPr>
            <p:cNvPr id="9" name="矢印: 右 14"/>
            <p:cNvSpPr/>
            <p:nvPr/>
          </p:nvSpPr>
          <p:spPr>
            <a:xfrm rot="21422248">
              <a:off x="3478242" y="2489799"/>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1.13</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0" name="矢印: 右 15"/>
            <p:cNvSpPr/>
            <p:nvPr/>
          </p:nvSpPr>
          <p:spPr>
            <a:xfrm rot="21422248">
              <a:off x="2192907" y="2558810"/>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1.16</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2" name="矢印: 右 16"/>
            <p:cNvSpPr/>
            <p:nvPr/>
          </p:nvSpPr>
          <p:spPr>
            <a:xfrm rot="21152662">
              <a:off x="916197" y="2767641"/>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1.45</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3" name="矢印: 右 17"/>
            <p:cNvSpPr/>
            <p:nvPr/>
          </p:nvSpPr>
          <p:spPr>
            <a:xfrm rot="21233904">
              <a:off x="3478242" y="1473679"/>
              <a:ext cx="957122" cy="23694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1.18</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4" name="矢印: 右 18"/>
            <p:cNvSpPr/>
            <p:nvPr/>
          </p:nvSpPr>
          <p:spPr>
            <a:xfrm rot="21124233">
              <a:off x="2201533" y="1620328"/>
              <a:ext cx="957122" cy="23694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1.65</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6" name="矢印: 右 19"/>
            <p:cNvSpPr/>
            <p:nvPr/>
          </p:nvSpPr>
          <p:spPr>
            <a:xfrm rot="21331419">
              <a:off x="916197" y="2213754"/>
              <a:ext cx="956945" cy="23685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1.17</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grpSp>
      <p:sp>
        <p:nvSpPr>
          <p:cNvPr id="17" name="正方形/長方形 1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8" name="テキスト ボックス 17"/>
          <p:cNvSpPr txBox="1"/>
          <p:nvPr/>
        </p:nvSpPr>
        <p:spPr>
          <a:xfrm>
            <a:off x="4071169" y="658292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64676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50</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国における検討会等（近年の課題等）③</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36395896"/>
              </p:ext>
            </p:extLst>
          </p:nvPr>
        </p:nvGraphicFramePr>
        <p:xfrm>
          <a:off x="360485" y="1124744"/>
          <a:ext cx="8423029" cy="4464496"/>
        </p:xfrm>
        <a:graphic>
          <a:graphicData uri="http://schemas.openxmlformats.org/drawingml/2006/table">
            <a:tbl>
              <a:tblPr firstRow="1" bandRow="1">
                <a:tableStyleId>{5C22544A-7EE6-4342-B048-85BDC9FD1C3A}</a:tableStyleId>
              </a:tblPr>
              <a:tblGrid>
                <a:gridCol w="465868">
                  <a:extLst>
                    <a:ext uri="{9D8B030D-6E8A-4147-A177-3AD203B41FA5}">
                      <a16:colId xmlns:a16="http://schemas.microsoft.com/office/drawing/2014/main" val="1582861773"/>
                    </a:ext>
                  </a:extLst>
                </a:gridCol>
                <a:gridCol w="2557168">
                  <a:extLst>
                    <a:ext uri="{9D8B030D-6E8A-4147-A177-3AD203B41FA5}">
                      <a16:colId xmlns:a16="http://schemas.microsoft.com/office/drawing/2014/main" val="357008894"/>
                    </a:ext>
                  </a:extLst>
                </a:gridCol>
                <a:gridCol w="2557168">
                  <a:extLst>
                    <a:ext uri="{9D8B030D-6E8A-4147-A177-3AD203B41FA5}">
                      <a16:colId xmlns:a16="http://schemas.microsoft.com/office/drawing/2014/main" val="3662246121"/>
                    </a:ext>
                  </a:extLst>
                </a:gridCol>
                <a:gridCol w="2842825">
                  <a:extLst>
                    <a:ext uri="{9D8B030D-6E8A-4147-A177-3AD203B41FA5}">
                      <a16:colId xmlns:a16="http://schemas.microsoft.com/office/drawing/2014/main" val="1660654414"/>
                    </a:ext>
                  </a:extLst>
                </a:gridCol>
              </a:tblGrid>
              <a:tr h="613303">
                <a:tc>
                  <a:txBody>
                    <a:bodyPr/>
                    <a:lstStyle/>
                    <a:p>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サービス付き高齢者向け住宅に関する懇談会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マンション政策小委員会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建築物における電気設備の浸水対策のあり方に関する検討会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409515171"/>
                  </a:ext>
                </a:extLst>
              </a:tr>
              <a:tr h="443904">
                <a:tc>
                  <a:txBody>
                    <a:bodyPr/>
                    <a:lstStyle/>
                    <a:p>
                      <a:pPr algn="ctr"/>
                      <a:r>
                        <a:rPr kumimoji="1" lang="ja-JP" altLang="en-US" sz="1600" dirty="0" smtClean="0">
                          <a:latin typeface="Meiryo UI" panose="020B0604030504040204" pitchFamily="50" charset="-128"/>
                          <a:ea typeface="Meiryo UI" panose="020B0604030504040204" pitchFamily="50" charset="-128"/>
                        </a:rPr>
                        <a:t>設置</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en-US" altLang="ja-JP" sz="1600" dirty="0" smtClean="0">
                          <a:latin typeface="Meiryo UI" panose="020B0604030504040204" pitchFamily="50" charset="-128"/>
                          <a:ea typeface="Meiryo UI" panose="020B0604030504040204" pitchFamily="50" charset="-128"/>
                        </a:rPr>
                        <a:t>H30.1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R1.10</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R1.11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extLst>
                  <a:ext uri="{0D108BD9-81ED-4DB2-BD59-A6C34878D82A}">
                    <a16:rowId xmlns:a16="http://schemas.microsoft.com/office/drawing/2014/main" val="3109875087"/>
                  </a:ext>
                </a:extLst>
              </a:tr>
              <a:tr h="1340181">
                <a:tc>
                  <a:txBody>
                    <a:bodyPr/>
                    <a:lstStyle/>
                    <a:p>
                      <a:pPr algn="ctr"/>
                      <a:r>
                        <a:rPr kumimoji="1" lang="ja-JP" altLang="en-US" sz="1600" dirty="0" smtClean="0">
                          <a:latin typeface="Meiryo UI" panose="020B0604030504040204" pitchFamily="50" charset="-128"/>
                          <a:ea typeface="Meiryo UI" panose="020B0604030504040204" pitchFamily="50" charset="-128"/>
                        </a:rPr>
                        <a:t>目的</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制度創設から７年が経過し、多様なニーズに応じたサービス提供のあり方や地域コミュニティの連携について検討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マンションの維持管理の適正化や再生の円滑化に向けた取組みの強化等、ストック時代における新たなマンション政策のあり方を検討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建築物における電気設備の浸水対策のあり方や具体的事例について収集整理し、ガイドラインとして取りまとめ、関連業界に対して広く注意喚起を行う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3562136962"/>
                  </a:ext>
                </a:extLst>
              </a:tr>
              <a:tr h="2067108">
                <a:tc>
                  <a:txBody>
                    <a:bodyPr/>
                    <a:lstStyle/>
                    <a:p>
                      <a:pPr algn="ctr"/>
                      <a:r>
                        <a:rPr kumimoji="1" lang="ja-JP" altLang="en-US" sz="1600" dirty="0" smtClean="0">
                          <a:latin typeface="Meiryo UI" panose="020B0604030504040204" pitchFamily="50" charset="-128"/>
                          <a:ea typeface="Meiryo UI" panose="020B0604030504040204" pitchFamily="50" charset="-128"/>
                        </a:rPr>
                        <a:t>検討状況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サービス付き高齢者向け住宅の課題と今後の方向性について整理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マンション政策の現状と課題や関係団体の取組紹介を実施</a:t>
                      </a:r>
                      <a:endParaRPr kumimoji="1" lang="en-US" altLang="ja-JP" sz="1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R2.1</a:t>
                      </a:r>
                      <a:r>
                        <a:rPr kumimoji="1" lang="ja-JP" altLang="en-US" sz="1600" dirty="0" smtClean="0">
                          <a:latin typeface="Meiryo UI" panose="020B0604030504040204" pitchFamily="50" charset="-128"/>
                          <a:ea typeface="Meiryo UI" panose="020B0604030504040204" pitchFamily="50" charset="-128"/>
                        </a:rPr>
                        <a:t>に管理適正化や事業対象の拡充等についてとりまとめ予定</a:t>
                      </a:r>
                      <a:endParaRPr kumimoji="1" lang="en-US" altLang="ja-JP" sz="1600" dirty="0" smtClean="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検討の趣旨、進め方について議論、ガイドライン骨子について検討中</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年度内にガイドラインのとりまとめを予定</a:t>
                      </a:r>
                      <a:endParaRPr kumimoji="1" lang="en-US" altLang="ja-JP" sz="1600" dirty="0" smtClean="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2792484662"/>
                  </a:ext>
                </a:extLst>
              </a:tr>
            </a:tbl>
          </a:graphicData>
        </a:graphic>
      </p:graphicFrame>
      <p:sp>
        <p:nvSpPr>
          <p:cNvPr id="6" name="テキスト ボックス 5"/>
          <p:cNvSpPr txBox="1"/>
          <p:nvPr/>
        </p:nvSpPr>
        <p:spPr>
          <a:xfrm>
            <a:off x="4858124" y="5766512"/>
            <a:ext cx="3960440"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資料：国土交通省</a:t>
            </a:r>
            <a:r>
              <a:rPr lang="en-US" altLang="ja-JP" sz="1050" dirty="0" smtClean="0">
                <a:solidFill>
                  <a:prstClr val="black"/>
                </a:solidFill>
                <a:latin typeface="+mn-ea"/>
              </a:rPr>
              <a:t>HP</a:t>
            </a:r>
            <a:r>
              <a:rPr lang="ja-JP" altLang="en-US" sz="1050" dirty="0" smtClean="0">
                <a:solidFill>
                  <a:prstClr val="black"/>
                </a:solidFill>
                <a:latin typeface="+mn-ea"/>
              </a:rPr>
              <a:t>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2899310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空家率の推移</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227532" y="6597352"/>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6</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全国に比べ大阪府</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は高い水準であるが、ここ</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年は同程度の微増となっている。</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東京都は平成</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％前後で横ばいが続く</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583010" y="1269898"/>
            <a:ext cx="7977980" cy="5183438"/>
          </a:xfrm>
          <a:prstGeom prst="rect">
            <a:avLst/>
          </a:prstGeom>
        </p:spPr>
      </p:pic>
    </p:spTree>
    <p:extLst>
      <p:ext uri="{BB962C8B-B14F-4D97-AF65-F5344CB8AC3E}">
        <p14:creationId xmlns:p14="http://schemas.microsoft.com/office/powerpoint/2010/main" val="6455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370946" y="662393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7</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193252" y="548681"/>
            <a:ext cx="8757496"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建て方別に住宅ストック数をみると、一戸建、共同住宅が一貫して増加し、長屋建は減少。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年は一戸建が約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93252" y="6175379"/>
            <a:ext cx="8757496" cy="46166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一戸建</a:t>
            </a:r>
            <a:r>
              <a:rPr lang="ja-JP" altLang="en-US" sz="800" dirty="0">
                <a:latin typeface="Meiryo UI" panose="020B0604030504040204" pitchFamily="50" charset="-128"/>
                <a:ea typeface="Meiryo UI" panose="020B0604030504040204" pitchFamily="50" charset="-128"/>
              </a:rPr>
              <a:t>：一つの建物が１住宅である</a:t>
            </a:r>
            <a:r>
              <a:rPr lang="ja-JP" altLang="en-US" sz="800" dirty="0" smtClean="0">
                <a:latin typeface="Meiryo UI" panose="020B0604030504040204" pitchFamily="50" charset="-128"/>
                <a:ea typeface="Meiryo UI" panose="020B0604030504040204" pitchFamily="50" charset="-128"/>
              </a:rPr>
              <a:t>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長屋建</a:t>
            </a:r>
            <a:r>
              <a:rPr lang="ja-JP" altLang="en-US" sz="800" dirty="0">
                <a:latin typeface="Meiryo UI" panose="020B0604030504040204" pitchFamily="50" charset="-128"/>
                <a:ea typeface="Meiryo UI" panose="020B0604030504040204" pitchFamily="50" charset="-128"/>
              </a:rPr>
              <a:t>：二つ以上の住宅を一棟に建て連ねたもので，各住宅が壁を共通にし，それぞれ別々に外部への出入口をもっているもの</a:t>
            </a:r>
            <a:r>
              <a:rPr lang="ja-JP" altLang="en-US" sz="800" dirty="0" smtClean="0">
                <a:latin typeface="Meiryo UI" panose="020B0604030504040204" pitchFamily="50" charset="-128"/>
                <a:ea typeface="Meiryo UI" panose="020B0604030504040204" pitchFamily="50" charset="-128"/>
              </a:rPr>
              <a:t>。いわゆる</a:t>
            </a:r>
            <a:r>
              <a:rPr lang="ja-JP" altLang="en-US" sz="800" dirty="0">
                <a:latin typeface="Meiryo UI" panose="020B0604030504040204" pitchFamily="50" charset="-128"/>
                <a:ea typeface="Meiryo UI" panose="020B0604030504040204" pitchFamily="50" charset="-128"/>
              </a:rPr>
              <a:t>「テラスハウス」と呼ばれる住宅もここに含まれる。</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共同住宅</a:t>
            </a:r>
            <a:r>
              <a:rPr lang="ja-JP" altLang="en-US" sz="800" dirty="0">
                <a:latin typeface="Meiryo UI" panose="020B0604030504040204" pitchFamily="50" charset="-128"/>
                <a:ea typeface="Meiryo UI" panose="020B0604030504040204" pitchFamily="50" charset="-128"/>
              </a:rPr>
              <a:t>：一棟の中に二つ以上の住宅があり，廊下・階段などを共用しているものや二つ以上の住宅を重ねて建てたもの</a:t>
            </a:r>
            <a:r>
              <a:rPr lang="ja-JP" altLang="en-US" sz="800" dirty="0" smtClean="0">
                <a:latin typeface="Meiryo UI" panose="020B0604030504040204" pitchFamily="50" charset="-128"/>
                <a:ea typeface="Meiryo UI" panose="020B0604030504040204" pitchFamily="50" charset="-128"/>
              </a:rPr>
              <a:t>。１階</a:t>
            </a:r>
            <a:r>
              <a:rPr lang="ja-JP" altLang="en-US" sz="800" dirty="0">
                <a:latin typeface="Meiryo UI" panose="020B0604030504040204" pitchFamily="50" charset="-128"/>
                <a:ea typeface="Meiryo UI" panose="020B0604030504040204" pitchFamily="50" charset="-128"/>
              </a:rPr>
              <a:t>が商店で，２階以上に二つ以上の住宅がある場合も「共同住宅」とした。</a:t>
            </a:r>
            <a:endParaRPr lang="en-US" altLang="ja-JP" sz="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3"/>
          <a:stretch>
            <a:fillRect/>
          </a:stretch>
        </p:blipFill>
        <p:spPr>
          <a:xfrm>
            <a:off x="873118" y="1718460"/>
            <a:ext cx="7397764" cy="4446844"/>
          </a:xfrm>
          <a:prstGeom prst="rect">
            <a:avLst/>
          </a:prstGeom>
        </p:spPr>
      </p:pic>
    </p:spTree>
    <p:extLst>
      <p:ext uri="{BB962C8B-B14F-4D97-AF65-F5344CB8AC3E}">
        <p14:creationId xmlns:p14="http://schemas.microsoft.com/office/powerpoint/2010/main" val="2406535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持家率の推移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8</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○年齢別の持家率は、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歳以上を除くと減少傾向にあり、特に</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歳の間で持家率が大きく減少している。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608892" y="1481210"/>
            <a:ext cx="7995556" cy="5101952"/>
          </a:xfrm>
          <a:prstGeom prst="rect">
            <a:avLst/>
          </a:prstGeom>
          <a:noFill/>
          <a:ln>
            <a:noFill/>
          </a:ln>
        </p:spPr>
      </p:pic>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1289641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民間賃貸住宅の比率の推移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9</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○住宅総数に占める民間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住宅の比率は、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年に微減したものの、それ以降は約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％で横ばい傾向にある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36727"/>
            <a:ext cx="7272808" cy="4919626"/>
          </a:xfrm>
          <a:prstGeom prst="rect">
            <a:avLst/>
          </a:prstGeom>
          <a:noFill/>
          <a:ln>
            <a:noFill/>
          </a:ln>
        </p:spPr>
      </p:pic>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8" name="テキスト ボックス 7"/>
          <p:cNvSpPr txBox="1"/>
          <p:nvPr/>
        </p:nvSpPr>
        <p:spPr>
          <a:xfrm>
            <a:off x="4211960" y="651778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82785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6360</TotalTime>
  <Words>3761</Words>
  <Application>Microsoft Office PowerPoint</Application>
  <PresentationFormat>画面に合わせる (4:3)</PresentationFormat>
  <Paragraphs>646</Paragraphs>
  <Slides>50</Slides>
  <Notes>31</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50</vt:i4>
      </vt:variant>
    </vt:vector>
  </HeadingPairs>
  <TitlesOfParts>
    <vt:vector size="65" baseType="lpstr">
      <vt:lpstr>HGPｺﾞｼｯｸM</vt:lpstr>
      <vt:lpstr>HGSｺﾞｼｯｸM</vt:lpstr>
      <vt:lpstr>HG丸ｺﾞｼｯｸM-PRO</vt:lpstr>
      <vt:lpstr>Meiryo UI</vt:lpstr>
      <vt:lpstr>ＭＳ Ｐゴシック</vt:lpstr>
      <vt:lpstr>ＭＳ Ｐ明朝</vt:lpstr>
      <vt:lpstr>ＭＳ ゴシック</vt:lpstr>
      <vt:lpstr>ＭＳ 明朝</vt:lpstr>
      <vt:lpstr>游明朝</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321</cp:revision>
  <cp:lastPrinted>2019-12-05T05:30:30Z</cp:lastPrinted>
  <dcterms:created xsi:type="dcterms:W3CDTF">2018-07-03T08:27:08Z</dcterms:created>
  <dcterms:modified xsi:type="dcterms:W3CDTF">2019-12-13T07:12:27Z</dcterms:modified>
</cp:coreProperties>
</file>