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333" r:id="rId2"/>
    <p:sldId id="405" r:id="rId3"/>
    <p:sldId id="406" r:id="rId4"/>
    <p:sldId id="441" r:id="rId5"/>
    <p:sldId id="439" r:id="rId6"/>
    <p:sldId id="440" r:id="rId7"/>
    <p:sldId id="322" r:id="rId8"/>
    <p:sldId id="403" r:id="rId9"/>
    <p:sldId id="474" r:id="rId10"/>
    <p:sldId id="325" r:id="rId11"/>
    <p:sldId id="452" r:id="rId12"/>
    <p:sldId id="404" r:id="rId13"/>
    <p:sldId id="469" r:id="rId14"/>
    <p:sldId id="475" r:id="rId15"/>
    <p:sldId id="450" r:id="rId16"/>
    <p:sldId id="451" r:id="rId17"/>
    <p:sldId id="444" r:id="rId18"/>
    <p:sldId id="454" r:id="rId19"/>
    <p:sldId id="455" r:id="rId20"/>
    <p:sldId id="473" r:id="rId21"/>
    <p:sldId id="419" r:id="rId22"/>
    <p:sldId id="456" r:id="rId23"/>
    <p:sldId id="457" r:id="rId24"/>
    <p:sldId id="420" r:id="rId25"/>
    <p:sldId id="413" r:id="rId26"/>
    <p:sldId id="471" r:id="rId27"/>
    <p:sldId id="443" r:id="rId28"/>
    <p:sldId id="415" r:id="rId29"/>
    <p:sldId id="418" r:id="rId30"/>
    <p:sldId id="417" r:id="rId31"/>
    <p:sldId id="449" r:id="rId32"/>
    <p:sldId id="459" r:id="rId33"/>
    <p:sldId id="411" r:id="rId34"/>
    <p:sldId id="468" r:id="rId35"/>
    <p:sldId id="460" r:id="rId36"/>
    <p:sldId id="462" r:id="rId37"/>
    <p:sldId id="463" r:id="rId38"/>
    <p:sldId id="466" r:id="rId39"/>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テーマ スタイル 1 - アクセント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淡色スタイル 2 - アクセント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086" autoAdjust="0"/>
    <p:restoredTop sz="94604" autoAdjust="0"/>
  </p:normalViewPr>
  <p:slideViewPr>
    <p:cSldViewPr>
      <p:cViewPr varScale="1">
        <p:scale>
          <a:sx n="67" d="100"/>
          <a:sy n="67" d="100"/>
        </p:scale>
        <p:origin x="1452" y="2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68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8" y="0"/>
            <a:ext cx="2949575" cy="496888"/>
          </a:xfrm>
          <a:prstGeom prst="rect">
            <a:avLst/>
          </a:prstGeom>
        </p:spPr>
        <p:txBody>
          <a:bodyPr vert="horz" lIns="91440" tIns="45720" rIns="91440" bIns="45720" rtlCol="0"/>
          <a:lstStyle>
            <a:lvl1pPr algn="r">
              <a:defRPr sz="1200"/>
            </a:lvl1pPr>
          </a:lstStyle>
          <a:p>
            <a:fld id="{35A81F1B-0329-4052-BE59-1AFDD22F778C}" type="datetimeFigureOut">
              <a:rPr kumimoji="1" lang="ja-JP" altLang="en-US" smtClean="0"/>
              <a:t>2019/12/13</a:t>
            </a:fld>
            <a:endParaRPr kumimoji="1" lang="ja-JP" altLang="en-US"/>
          </a:p>
        </p:txBody>
      </p:sp>
      <p:sp>
        <p:nvSpPr>
          <p:cNvPr id="4" name="スライド イメージ プレースホルダー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1038" y="4721225"/>
            <a:ext cx="5445125" cy="4471988"/>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0863"/>
            <a:ext cx="2949575" cy="4968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8" y="9440863"/>
            <a:ext cx="2949575" cy="496887"/>
          </a:xfrm>
          <a:prstGeom prst="rect">
            <a:avLst/>
          </a:prstGeom>
        </p:spPr>
        <p:txBody>
          <a:bodyPr vert="horz" lIns="91440" tIns="45720" rIns="91440" bIns="45720" rtlCol="0" anchor="b"/>
          <a:lstStyle>
            <a:lvl1pPr algn="r">
              <a:defRPr sz="1200"/>
            </a:lvl1pPr>
          </a:lstStyle>
          <a:p>
            <a:fld id="{F8942646-AE46-4063-930C-1DDE33F9934D}" type="slidenum">
              <a:rPr kumimoji="1" lang="ja-JP" altLang="en-US" smtClean="0"/>
              <a:t>‹#›</a:t>
            </a:fld>
            <a:endParaRPr kumimoji="1" lang="ja-JP" altLang="en-US"/>
          </a:p>
        </p:txBody>
      </p:sp>
    </p:spTree>
    <p:extLst>
      <p:ext uri="{BB962C8B-B14F-4D97-AF65-F5344CB8AC3E}">
        <p14:creationId xmlns:p14="http://schemas.microsoft.com/office/powerpoint/2010/main" val="89892411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A7410FCF-D366-430A-AAB4-A8B228ABE051}" type="slidenum">
              <a:rPr kumimoji="1" lang="ja-JP" altLang="en-US" smtClean="0"/>
              <a:t>5</a:t>
            </a:fld>
            <a:endParaRPr kumimoji="1" lang="ja-JP" altLang="en-US"/>
          </a:p>
        </p:txBody>
      </p:sp>
    </p:spTree>
    <p:extLst>
      <p:ext uri="{BB962C8B-B14F-4D97-AF65-F5344CB8AC3E}">
        <p14:creationId xmlns:p14="http://schemas.microsoft.com/office/powerpoint/2010/main" val="1714046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lvl1pPr marL="215900" indent="-215900" algn="l" defTabSz="912813" eaLnBrk="0" hangingPunct="0">
              <a:spcBef>
                <a:spcPct val="30000"/>
              </a:spcBef>
              <a:tabLst>
                <a:tab pos="723900" algn="l"/>
                <a:tab pos="1447800" algn="l"/>
                <a:tab pos="2171700" algn="l"/>
                <a:tab pos="2895600" algn="l"/>
              </a:tabLst>
              <a:defRPr sz="1200">
                <a:solidFill>
                  <a:srgbClr val="000000"/>
                </a:solidFill>
                <a:latin typeface="Times New Roman" pitchFamily="16" charset="0"/>
              </a:defRPr>
            </a:lvl1pPr>
            <a:lvl2pPr marL="749300" indent="-287338" algn="l" defTabSz="912813" eaLnBrk="0" hangingPunct="0">
              <a:spcBef>
                <a:spcPct val="30000"/>
              </a:spcBef>
              <a:tabLst>
                <a:tab pos="723900" algn="l"/>
                <a:tab pos="1447800" algn="l"/>
                <a:tab pos="2171700" algn="l"/>
                <a:tab pos="2895600" algn="l"/>
              </a:tabLst>
              <a:defRPr sz="1200">
                <a:solidFill>
                  <a:srgbClr val="000000"/>
                </a:solidFill>
                <a:latin typeface="Times New Roman" pitchFamily="16" charset="0"/>
              </a:defRPr>
            </a:lvl2pPr>
            <a:lvl3pPr marL="1152525" indent="-230188" algn="l" defTabSz="912813" eaLnBrk="0" hangingPunct="0">
              <a:spcBef>
                <a:spcPct val="30000"/>
              </a:spcBef>
              <a:tabLst>
                <a:tab pos="723900" algn="l"/>
                <a:tab pos="1447800" algn="l"/>
                <a:tab pos="2171700" algn="l"/>
                <a:tab pos="2895600" algn="l"/>
              </a:tabLst>
              <a:defRPr sz="1200">
                <a:solidFill>
                  <a:srgbClr val="000000"/>
                </a:solidFill>
                <a:latin typeface="Times New Roman" pitchFamily="16" charset="0"/>
              </a:defRPr>
            </a:lvl3pPr>
            <a:lvl4pPr marL="1612900" indent="-230188" algn="l" defTabSz="912813" eaLnBrk="0" hangingPunct="0">
              <a:spcBef>
                <a:spcPct val="30000"/>
              </a:spcBef>
              <a:tabLst>
                <a:tab pos="723900" algn="l"/>
                <a:tab pos="1447800" algn="l"/>
                <a:tab pos="2171700" algn="l"/>
                <a:tab pos="2895600" algn="l"/>
              </a:tabLst>
              <a:defRPr sz="1200">
                <a:solidFill>
                  <a:srgbClr val="000000"/>
                </a:solidFill>
                <a:latin typeface="Times New Roman" pitchFamily="16" charset="0"/>
              </a:defRPr>
            </a:lvl4pPr>
            <a:lvl5pPr marL="2074863" indent="-230188" algn="l" defTabSz="912813" eaLnBrk="0" hangingPunct="0">
              <a:spcBef>
                <a:spcPct val="30000"/>
              </a:spcBef>
              <a:tabLst>
                <a:tab pos="723900" algn="l"/>
                <a:tab pos="1447800" algn="l"/>
                <a:tab pos="2171700" algn="l"/>
                <a:tab pos="2895600" algn="l"/>
              </a:tabLst>
              <a:defRPr sz="1200">
                <a:solidFill>
                  <a:srgbClr val="000000"/>
                </a:solidFill>
                <a:latin typeface="Times New Roman" pitchFamily="16" charset="0"/>
              </a:defRPr>
            </a:lvl5pPr>
            <a:lvl6pPr marL="2532063" indent="-230188" defTabSz="91281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6pPr>
            <a:lvl7pPr marL="2989263" indent="-230188" defTabSz="91281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7pPr>
            <a:lvl8pPr marL="3446463" indent="-230188" defTabSz="91281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8pPr>
            <a:lvl9pPr marL="3903663" indent="-230188" defTabSz="91281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9pPr>
          </a:lstStyle>
          <a:p>
            <a:pPr algn="r" eaLnBrk="1" hangingPunct="1">
              <a:spcBef>
                <a:spcPct val="0"/>
              </a:spcBef>
            </a:pPr>
            <a:fld id="{E909093F-A7E6-494C-9DC0-71BC942449A6}" type="slidenum">
              <a:rPr kumimoji="1" lang="en-US" altLang="ja-JP">
                <a:solidFill>
                  <a:schemeClr val="tx1"/>
                </a:solidFill>
                <a:latin typeface="Arial" charset="0"/>
                <a:ea typeface="ＭＳ Ｐゴシック" charset="-128"/>
              </a:rPr>
              <a:pPr algn="r" eaLnBrk="1" hangingPunct="1">
                <a:spcBef>
                  <a:spcPct val="0"/>
                </a:spcBef>
              </a:pPr>
              <a:t>16</a:t>
            </a:fld>
            <a:endParaRPr kumimoji="1" lang="en-US" altLang="ja-JP" dirty="0">
              <a:solidFill>
                <a:schemeClr val="tx1"/>
              </a:solidFill>
              <a:latin typeface="Arial" charset="0"/>
              <a:ea typeface="ＭＳ Ｐゴシック" charset="-128"/>
            </a:endParaRPr>
          </a:p>
        </p:txBody>
      </p:sp>
      <p:sp>
        <p:nvSpPr>
          <p:cNvPr id="48131" name="Rectangle 2"/>
          <p:cNvSpPr>
            <a:spLocks noGrp="1" noRot="1" noChangeAspect="1" noChangeArrowheads="1" noTextEdit="1"/>
          </p:cNvSpPr>
          <p:nvPr>
            <p:ph type="sldImg"/>
          </p:nvPr>
        </p:nvSpPr>
        <p:spPr>
          <a:xfrm>
            <a:off x="923925" y="746125"/>
            <a:ext cx="4965700" cy="3725863"/>
          </a:xfrm>
          <a:ln/>
        </p:spPr>
      </p:sp>
      <p:sp>
        <p:nvSpPr>
          <p:cNvPr id="48132" name="Rectangle 3"/>
          <p:cNvSpPr>
            <a:spLocks noGrp="1" noChangeArrowheads="1"/>
          </p:cNvSpPr>
          <p:nvPr>
            <p:ph type="body" idx="1"/>
          </p:nvPr>
        </p:nvSpPr>
        <p:spPr>
          <a:xfrm>
            <a:off x="682626" y="4721226"/>
            <a:ext cx="5441950" cy="4471988"/>
          </a:xfrm>
          <a:noFill/>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dirty="0" smtClean="0">
              <a:ea typeface="ＭＳ Ｐ明朝" charset="-128"/>
            </a:endParaRPr>
          </a:p>
        </p:txBody>
      </p:sp>
    </p:spTree>
    <p:extLst>
      <p:ext uri="{BB962C8B-B14F-4D97-AF65-F5344CB8AC3E}">
        <p14:creationId xmlns:p14="http://schemas.microsoft.com/office/powerpoint/2010/main" val="15245612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lvl1pPr marL="215900" indent="-215900" algn="l" defTabSz="912813" eaLnBrk="0" hangingPunct="0">
              <a:spcBef>
                <a:spcPct val="30000"/>
              </a:spcBef>
              <a:tabLst>
                <a:tab pos="723900" algn="l"/>
                <a:tab pos="1447800" algn="l"/>
                <a:tab pos="2171700" algn="l"/>
                <a:tab pos="2895600" algn="l"/>
              </a:tabLst>
              <a:defRPr sz="1200">
                <a:solidFill>
                  <a:srgbClr val="000000"/>
                </a:solidFill>
                <a:latin typeface="Times New Roman" pitchFamily="16" charset="0"/>
              </a:defRPr>
            </a:lvl1pPr>
            <a:lvl2pPr marL="749300" indent="-287338" algn="l" defTabSz="912813" eaLnBrk="0" hangingPunct="0">
              <a:spcBef>
                <a:spcPct val="30000"/>
              </a:spcBef>
              <a:tabLst>
                <a:tab pos="723900" algn="l"/>
                <a:tab pos="1447800" algn="l"/>
                <a:tab pos="2171700" algn="l"/>
                <a:tab pos="2895600" algn="l"/>
              </a:tabLst>
              <a:defRPr sz="1200">
                <a:solidFill>
                  <a:srgbClr val="000000"/>
                </a:solidFill>
                <a:latin typeface="Times New Roman" pitchFamily="16" charset="0"/>
              </a:defRPr>
            </a:lvl2pPr>
            <a:lvl3pPr marL="1152525" indent="-230188" algn="l" defTabSz="912813" eaLnBrk="0" hangingPunct="0">
              <a:spcBef>
                <a:spcPct val="30000"/>
              </a:spcBef>
              <a:tabLst>
                <a:tab pos="723900" algn="l"/>
                <a:tab pos="1447800" algn="l"/>
                <a:tab pos="2171700" algn="l"/>
                <a:tab pos="2895600" algn="l"/>
              </a:tabLst>
              <a:defRPr sz="1200">
                <a:solidFill>
                  <a:srgbClr val="000000"/>
                </a:solidFill>
                <a:latin typeface="Times New Roman" pitchFamily="16" charset="0"/>
              </a:defRPr>
            </a:lvl3pPr>
            <a:lvl4pPr marL="1612900" indent="-230188" algn="l" defTabSz="912813" eaLnBrk="0" hangingPunct="0">
              <a:spcBef>
                <a:spcPct val="30000"/>
              </a:spcBef>
              <a:tabLst>
                <a:tab pos="723900" algn="l"/>
                <a:tab pos="1447800" algn="l"/>
                <a:tab pos="2171700" algn="l"/>
                <a:tab pos="2895600" algn="l"/>
              </a:tabLst>
              <a:defRPr sz="1200">
                <a:solidFill>
                  <a:srgbClr val="000000"/>
                </a:solidFill>
                <a:latin typeface="Times New Roman" pitchFamily="16" charset="0"/>
              </a:defRPr>
            </a:lvl4pPr>
            <a:lvl5pPr marL="2074863" indent="-230188" algn="l" defTabSz="912813" eaLnBrk="0" hangingPunct="0">
              <a:spcBef>
                <a:spcPct val="30000"/>
              </a:spcBef>
              <a:tabLst>
                <a:tab pos="723900" algn="l"/>
                <a:tab pos="1447800" algn="l"/>
                <a:tab pos="2171700" algn="l"/>
                <a:tab pos="2895600" algn="l"/>
              </a:tabLst>
              <a:defRPr sz="1200">
                <a:solidFill>
                  <a:srgbClr val="000000"/>
                </a:solidFill>
                <a:latin typeface="Times New Roman" pitchFamily="16" charset="0"/>
              </a:defRPr>
            </a:lvl5pPr>
            <a:lvl6pPr marL="2532063" indent="-230188" defTabSz="91281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6pPr>
            <a:lvl7pPr marL="2989263" indent="-230188" defTabSz="91281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7pPr>
            <a:lvl8pPr marL="3446463" indent="-230188" defTabSz="91281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8pPr>
            <a:lvl9pPr marL="3903663" indent="-230188" defTabSz="91281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9pPr>
          </a:lstStyle>
          <a:p>
            <a:pPr algn="r" eaLnBrk="1" hangingPunct="1">
              <a:spcBef>
                <a:spcPct val="0"/>
              </a:spcBef>
            </a:pPr>
            <a:fld id="{E909093F-A7E6-494C-9DC0-71BC942449A6}" type="slidenum">
              <a:rPr kumimoji="1" lang="en-US" altLang="ja-JP">
                <a:solidFill>
                  <a:schemeClr val="tx1"/>
                </a:solidFill>
                <a:latin typeface="Arial" charset="0"/>
                <a:ea typeface="ＭＳ Ｐゴシック" charset="-128"/>
              </a:rPr>
              <a:pPr algn="r" eaLnBrk="1" hangingPunct="1">
                <a:spcBef>
                  <a:spcPct val="0"/>
                </a:spcBef>
              </a:pPr>
              <a:t>17</a:t>
            </a:fld>
            <a:endParaRPr kumimoji="1" lang="en-US" altLang="ja-JP" dirty="0">
              <a:solidFill>
                <a:schemeClr val="tx1"/>
              </a:solidFill>
              <a:latin typeface="Arial" charset="0"/>
              <a:ea typeface="ＭＳ Ｐゴシック" charset="-128"/>
            </a:endParaRPr>
          </a:p>
        </p:txBody>
      </p:sp>
      <p:sp>
        <p:nvSpPr>
          <p:cNvPr id="48131" name="Rectangle 2"/>
          <p:cNvSpPr>
            <a:spLocks noGrp="1" noRot="1" noChangeAspect="1" noChangeArrowheads="1" noTextEdit="1"/>
          </p:cNvSpPr>
          <p:nvPr>
            <p:ph type="sldImg"/>
          </p:nvPr>
        </p:nvSpPr>
        <p:spPr>
          <a:xfrm>
            <a:off x="923925" y="746125"/>
            <a:ext cx="4965700" cy="3725863"/>
          </a:xfrm>
          <a:ln/>
        </p:spPr>
      </p:sp>
      <p:sp>
        <p:nvSpPr>
          <p:cNvPr id="48132" name="Rectangle 3"/>
          <p:cNvSpPr>
            <a:spLocks noGrp="1" noChangeArrowheads="1"/>
          </p:cNvSpPr>
          <p:nvPr>
            <p:ph type="body" idx="1"/>
          </p:nvPr>
        </p:nvSpPr>
        <p:spPr>
          <a:xfrm>
            <a:off x="682626" y="4721226"/>
            <a:ext cx="5441950" cy="4471988"/>
          </a:xfrm>
          <a:noFill/>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dirty="0" smtClean="0">
              <a:ea typeface="ＭＳ Ｐ明朝" charset="-128"/>
            </a:endParaRPr>
          </a:p>
        </p:txBody>
      </p:sp>
    </p:spTree>
    <p:extLst>
      <p:ext uri="{BB962C8B-B14F-4D97-AF65-F5344CB8AC3E}">
        <p14:creationId xmlns:p14="http://schemas.microsoft.com/office/powerpoint/2010/main" val="14320702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lvl1pPr marL="215900" indent="-215900" algn="l" defTabSz="912813" eaLnBrk="0" hangingPunct="0">
              <a:spcBef>
                <a:spcPct val="30000"/>
              </a:spcBef>
              <a:tabLst>
                <a:tab pos="723900" algn="l"/>
                <a:tab pos="1447800" algn="l"/>
                <a:tab pos="2171700" algn="l"/>
                <a:tab pos="2895600" algn="l"/>
              </a:tabLst>
              <a:defRPr sz="1200">
                <a:solidFill>
                  <a:srgbClr val="000000"/>
                </a:solidFill>
                <a:latin typeface="Times New Roman" pitchFamily="16" charset="0"/>
              </a:defRPr>
            </a:lvl1pPr>
            <a:lvl2pPr marL="749300" indent="-287338" algn="l" defTabSz="912813" eaLnBrk="0" hangingPunct="0">
              <a:spcBef>
                <a:spcPct val="30000"/>
              </a:spcBef>
              <a:tabLst>
                <a:tab pos="723900" algn="l"/>
                <a:tab pos="1447800" algn="l"/>
                <a:tab pos="2171700" algn="l"/>
                <a:tab pos="2895600" algn="l"/>
              </a:tabLst>
              <a:defRPr sz="1200">
                <a:solidFill>
                  <a:srgbClr val="000000"/>
                </a:solidFill>
                <a:latin typeface="Times New Roman" pitchFamily="16" charset="0"/>
              </a:defRPr>
            </a:lvl2pPr>
            <a:lvl3pPr marL="1152525" indent="-230188" algn="l" defTabSz="912813" eaLnBrk="0" hangingPunct="0">
              <a:spcBef>
                <a:spcPct val="30000"/>
              </a:spcBef>
              <a:tabLst>
                <a:tab pos="723900" algn="l"/>
                <a:tab pos="1447800" algn="l"/>
                <a:tab pos="2171700" algn="l"/>
                <a:tab pos="2895600" algn="l"/>
              </a:tabLst>
              <a:defRPr sz="1200">
                <a:solidFill>
                  <a:srgbClr val="000000"/>
                </a:solidFill>
                <a:latin typeface="Times New Roman" pitchFamily="16" charset="0"/>
              </a:defRPr>
            </a:lvl3pPr>
            <a:lvl4pPr marL="1612900" indent="-230188" algn="l" defTabSz="912813" eaLnBrk="0" hangingPunct="0">
              <a:spcBef>
                <a:spcPct val="30000"/>
              </a:spcBef>
              <a:tabLst>
                <a:tab pos="723900" algn="l"/>
                <a:tab pos="1447800" algn="l"/>
                <a:tab pos="2171700" algn="l"/>
                <a:tab pos="2895600" algn="l"/>
              </a:tabLst>
              <a:defRPr sz="1200">
                <a:solidFill>
                  <a:srgbClr val="000000"/>
                </a:solidFill>
                <a:latin typeface="Times New Roman" pitchFamily="16" charset="0"/>
              </a:defRPr>
            </a:lvl4pPr>
            <a:lvl5pPr marL="2074863" indent="-230188" algn="l" defTabSz="912813" eaLnBrk="0" hangingPunct="0">
              <a:spcBef>
                <a:spcPct val="30000"/>
              </a:spcBef>
              <a:tabLst>
                <a:tab pos="723900" algn="l"/>
                <a:tab pos="1447800" algn="l"/>
                <a:tab pos="2171700" algn="l"/>
                <a:tab pos="2895600" algn="l"/>
              </a:tabLst>
              <a:defRPr sz="1200">
                <a:solidFill>
                  <a:srgbClr val="000000"/>
                </a:solidFill>
                <a:latin typeface="Times New Roman" pitchFamily="16" charset="0"/>
              </a:defRPr>
            </a:lvl5pPr>
            <a:lvl6pPr marL="2532063" indent="-230188" defTabSz="91281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6pPr>
            <a:lvl7pPr marL="2989263" indent="-230188" defTabSz="91281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7pPr>
            <a:lvl8pPr marL="3446463" indent="-230188" defTabSz="91281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8pPr>
            <a:lvl9pPr marL="3903663" indent="-230188" defTabSz="91281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9pPr>
          </a:lstStyle>
          <a:p>
            <a:pPr algn="r" eaLnBrk="1" hangingPunct="1">
              <a:spcBef>
                <a:spcPct val="0"/>
              </a:spcBef>
            </a:pPr>
            <a:fld id="{E909093F-A7E6-494C-9DC0-71BC942449A6}" type="slidenum">
              <a:rPr kumimoji="1" lang="en-US" altLang="ja-JP">
                <a:solidFill>
                  <a:schemeClr val="tx1"/>
                </a:solidFill>
                <a:latin typeface="Arial" charset="0"/>
                <a:ea typeface="ＭＳ Ｐゴシック" charset="-128"/>
              </a:rPr>
              <a:pPr algn="r" eaLnBrk="1" hangingPunct="1">
                <a:spcBef>
                  <a:spcPct val="0"/>
                </a:spcBef>
              </a:pPr>
              <a:t>18</a:t>
            </a:fld>
            <a:endParaRPr kumimoji="1" lang="en-US" altLang="ja-JP" dirty="0">
              <a:solidFill>
                <a:schemeClr val="tx1"/>
              </a:solidFill>
              <a:latin typeface="Arial" charset="0"/>
              <a:ea typeface="ＭＳ Ｐゴシック" charset="-128"/>
            </a:endParaRPr>
          </a:p>
        </p:txBody>
      </p:sp>
      <p:sp>
        <p:nvSpPr>
          <p:cNvPr id="48131" name="Rectangle 2"/>
          <p:cNvSpPr>
            <a:spLocks noGrp="1" noRot="1" noChangeAspect="1" noChangeArrowheads="1" noTextEdit="1"/>
          </p:cNvSpPr>
          <p:nvPr>
            <p:ph type="sldImg"/>
          </p:nvPr>
        </p:nvSpPr>
        <p:spPr>
          <a:xfrm>
            <a:off x="923925" y="746125"/>
            <a:ext cx="4965700" cy="3725863"/>
          </a:xfrm>
          <a:ln/>
        </p:spPr>
      </p:sp>
      <p:sp>
        <p:nvSpPr>
          <p:cNvPr id="48132" name="Rectangle 3"/>
          <p:cNvSpPr>
            <a:spLocks noGrp="1" noChangeArrowheads="1"/>
          </p:cNvSpPr>
          <p:nvPr>
            <p:ph type="body" idx="1"/>
          </p:nvPr>
        </p:nvSpPr>
        <p:spPr>
          <a:xfrm>
            <a:off x="682626" y="4721226"/>
            <a:ext cx="5441950" cy="4471988"/>
          </a:xfrm>
          <a:noFill/>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dirty="0" smtClean="0">
              <a:ea typeface="ＭＳ Ｐ明朝" charset="-128"/>
            </a:endParaRPr>
          </a:p>
        </p:txBody>
      </p:sp>
    </p:spTree>
    <p:extLst>
      <p:ext uri="{BB962C8B-B14F-4D97-AF65-F5344CB8AC3E}">
        <p14:creationId xmlns:p14="http://schemas.microsoft.com/office/powerpoint/2010/main" val="26326764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lvl1pPr marL="215900" indent="-215900" algn="l" defTabSz="912813" eaLnBrk="0" hangingPunct="0">
              <a:spcBef>
                <a:spcPct val="30000"/>
              </a:spcBef>
              <a:tabLst>
                <a:tab pos="723900" algn="l"/>
                <a:tab pos="1447800" algn="l"/>
                <a:tab pos="2171700" algn="l"/>
                <a:tab pos="2895600" algn="l"/>
              </a:tabLst>
              <a:defRPr sz="1200">
                <a:solidFill>
                  <a:srgbClr val="000000"/>
                </a:solidFill>
                <a:latin typeface="Times New Roman" pitchFamily="16" charset="0"/>
              </a:defRPr>
            </a:lvl1pPr>
            <a:lvl2pPr marL="749300" indent="-287338" algn="l" defTabSz="912813" eaLnBrk="0" hangingPunct="0">
              <a:spcBef>
                <a:spcPct val="30000"/>
              </a:spcBef>
              <a:tabLst>
                <a:tab pos="723900" algn="l"/>
                <a:tab pos="1447800" algn="l"/>
                <a:tab pos="2171700" algn="l"/>
                <a:tab pos="2895600" algn="l"/>
              </a:tabLst>
              <a:defRPr sz="1200">
                <a:solidFill>
                  <a:srgbClr val="000000"/>
                </a:solidFill>
                <a:latin typeface="Times New Roman" pitchFamily="16" charset="0"/>
              </a:defRPr>
            </a:lvl2pPr>
            <a:lvl3pPr marL="1152525" indent="-230188" algn="l" defTabSz="912813" eaLnBrk="0" hangingPunct="0">
              <a:spcBef>
                <a:spcPct val="30000"/>
              </a:spcBef>
              <a:tabLst>
                <a:tab pos="723900" algn="l"/>
                <a:tab pos="1447800" algn="l"/>
                <a:tab pos="2171700" algn="l"/>
                <a:tab pos="2895600" algn="l"/>
              </a:tabLst>
              <a:defRPr sz="1200">
                <a:solidFill>
                  <a:srgbClr val="000000"/>
                </a:solidFill>
                <a:latin typeface="Times New Roman" pitchFamily="16" charset="0"/>
              </a:defRPr>
            </a:lvl3pPr>
            <a:lvl4pPr marL="1612900" indent="-230188" algn="l" defTabSz="912813" eaLnBrk="0" hangingPunct="0">
              <a:spcBef>
                <a:spcPct val="30000"/>
              </a:spcBef>
              <a:tabLst>
                <a:tab pos="723900" algn="l"/>
                <a:tab pos="1447800" algn="l"/>
                <a:tab pos="2171700" algn="l"/>
                <a:tab pos="2895600" algn="l"/>
              </a:tabLst>
              <a:defRPr sz="1200">
                <a:solidFill>
                  <a:srgbClr val="000000"/>
                </a:solidFill>
                <a:latin typeface="Times New Roman" pitchFamily="16" charset="0"/>
              </a:defRPr>
            </a:lvl4pPr>
            <a:lvl5pPr marL="2074863" indent="-230188" algn="l" defTabSz="912813" eaLnBrk="0" hangingPunct="0">
              <a:spcBef>
                <a:spcPct val="30000"/>
              </a:spcBef>
              <a:tabLst>
                <a:tab pos="723900" algn="l"/>
                <a:tab pos="1447800" algn="l"/>
                <a:tab pos="2171700" algn="l"/>
                <a:tab pos="2895600" algn="l"/>
              </a:tabLst>
              <a:defRPr sz="1200">
                <a:solidFill>
                  <a:srgbClr val="000000"/>
                </a:solidFill>
                <a:latin typeface="Times New Roman" pitchFamily="16" charset="0"/>
              </a:defRPr>
            </a:lvl5pPr>
            <a:lvl6pPr marL="2532063" indent="-230188" defTabSz="91281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6pPr>
            <a:lvl7pPr marL="2989263" indent="-230188" defTabSz="91281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7pPr>
            <a:lvl8pPr marL="3446463" indent="-230188" defTabSz="91281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8pPr>
            <a:lvl9pPr marL="3903663" indent="-230188" defTabSz="91281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9pPr>
          </a:lstStyle>
          <a:p>
            <a:pPr algn="r" eaLnBrk="1" hangingPunct="1">
              <a:spcBef>
                <a:spcPct val="0"/>
              </a:spcBef>
            </a:pPr>
            <a:fld id="{E909093F-A7E6-494C-9DC0-71BC942449A6}" type="slidenum">
              <a:rPr kumimoji="1" lang="en-US" altLang="ja-JP">
                <a:solidFill>
                  <a:schemeClr val="tx1"/>
                </a:solidFill>
                <a:latin typeface="Arial" charset="0"/>
                <a:ea typeface="ＭＳ Ｐゴシック" charset="-128"/>
              </a:rPr>
              <a:pPr algn="r" eaLnBrk="1" hangingPunct="1">
                <a:spcBef>
                  <a:spcPct val="0"/>
                </a:spcBef>
              </a:pPr>
              <a:t>19</a:t>
            </a:fld>
            <a:endParaRPr kumimoji="1" lang="en-US" altLang="ja-JP" dirty="0">
              <a:solidFill>
                <a:schemeClr val="tx1"/>
              </a:solidFill>
              <a:latin typeface="Arial" charset="0"/>
              <a:ea typeface="ＭＳ Ｐゴシック" charset="-128"/>
            </a:endParaRPr>
          </a:p>
        </p:txBody>
      </p:sp>
      <p:sp>
        <p:nvSpPr>
          <p:cNvPr id="48131" name="Rectangle 2"/>
          <p:cNvSpPr>
            <a:spLocks noGrp="1" noRot="1" noChangeAspect="1" noChangeArrowheads="1" noTextEdit="1"/>
          </p:cNvSpPr>
          <p:nvPr>
            <p:ph type="sldImg"/>
          </p:nvPr>
        </p:nvSpPr>
        <p:spPr>
          <a:xfrm>
            <a:off x="923925" y="746125"/>
            <a:ext cx="4965700" cy="3725863"/>
          </a:xfrm>
          <a:ln/>
        </p:spPr>
      </p:sp>
      <p:sp>
        <p:nvSpPr>
          <p:cNvPr id="48132" name="Rectangle 3"/>
          <p:cNvSpPr>
            <a:spLocks noGrp="1" noChangeArrowheads="1"/>
          </p:cNvSpPr>
          <p:nvPr>
            <p:ph type="body" idx="1"/>
          </p:nvPr>
        </p:nvSpPr>
        <p:spPr>
          <a:xfrm>
            <a:off x="682626" y="4721226"/>
            <a:ext cx="5441950" cy="4471988"/>
          </a:xfrm>
          <a:noFill/>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dirty="0" smtClean="0">
              <a:ea typeface="ＭＳ Ｐ明朝" charset="-128"/>
            </a:endParaRPr>
          </a:p>
        </p:txBody>
      </p:sp>
    </p:spTree>
    <p:extLst>
      <p:ext uri="{BB962C8B-B14F-4D97-AF65-F5344CB8AC3E}">
        <p14:creationId xmlns:p14="http://schemas.microsoft.com/office/powerpoint/2010/main" val="10666931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lvl1pPr marL="215900" indent="-215900" algn="l" defTabSz="912813" eaLnBrk="0" hangingPunct="0">
              <a:spcBef>
                <a:spcPct val="30000"/>
              </a:spcBef>
              <a:tabLst>
                <a:tab pos="723900" algn="l"/>
                <a:tab pos="1447800" algn="l"/>
                <a:tab pos="2171700" algn="l"/>
                <a:tab pos="2895600" algn="l"/>
              </a:tabLst>
              <a:defRPr sz="1200">
                <a:solidFill>
                  <a:srgbClr val="000000"/>
                </a:solidFill>
                <a:latin typeface="Times New Roman" pitchFamily="16" charset="0"/>
              </a:defRPr>
            </a:lvl1pPr>
            <a:lvl2pPr marL="749300" indent="-287338" algn="l" defTabSz="912813" eaLnBrk="0" hangingPunct="0">
              <a:spcBef>
                <a:spcPct val="30000"/>
              </a:spcBef>
              <a:tabLst>
                <a:tab pos="723900" algn="l"/>
                <a:tab pos="1447800" algn="l"/>
                <a:tab pos="2171700" algn="l"/>
                <a:tab pos="2895600" algn="l"/>
              </a:tabLst>
              <a:defRPr sz="1200">
                <a:solidFill>
                  <a:srgbClr val="000000"/>
                </a:solidFill>
                <a:latin typeface="Times New Roman" pitchFamily="16" charset="0"/>
              </a:defRPr>
            </a:lvl2pPr>
            <a:lvl3pPr marL="1152525" indent="-230188" algn="l" defTabSz="912813" eaLnBrk="0" hangingPunct="0">
              <a:spcBef>
                <a:spcPct val="30000"/>
              </a:spcBef>
              <a:tabLst>
                <a:tab pos="723900" algn="l"/>
                <a:tab pos="1447800" algn="l"/>
                <a:tab pos="2171700" algn="l"/>
                <a:tab pos="2895600" algn="l"/>
              </a:tabLst>
              <a:defRPr sz="1200">
                <a:solidFill>
                  <a:srgbClr val="000000"/>
                </a:solidFill>
                <a:latin typeface="Times New Roman" pitchFamily="16" charset="0"/>
              </a:defRPr>
            </a:lvl3pPr>
            <a:lvl4pPr marL="1612900" indent="-230188" algn="l" defTabSz="912813" eaLnBrk="0" hangingPunct="0">
              <a:spcBef>
                <a:spcPct val="30000"/>
              </a:spcBef>
              <a:tabLst>
                <a:tab pos="723900" algn="l"/>
                <a:tab pos="1447800" algn="l"/>
                <a:tab pos="2171700" algn="l"/>
                <a:tab pos="2895600" algn="l"/>
              </a:tabLst>
              <a:defRPr sz="1200">
                <a:solidFill>
                  <a:srgbClr val="000000"/>
                </a:solidFill>
                <a:latin typeface="Times New Roman" pitchFamily="16" charset="0"/>
              </a:defRPr>
            </a:lvl4pPr>
            <a:lvl5pPr marL="2074863" indent="-230188" algn="l" defTabSz="912813" eaLnBrk="0" hangingPunct="0">
              <a:spcBef>
                <a:spcPct val="30000"/>
              </a:spcBef>
              <a:tabLst>
                <a:tab pos="723900" algn="l"/>
                <a:tab pos="1447800" algn="l"/>
                <a:tab pos="2171700" algn="l"/>
                <a:tab pos="2895600" algn="l"/>
              </a:tabLst>
              <a:defRPr sz="1200">
                <a:solidFill>
                  <a:srgbClr val="000000"/>
                </a:solidFill>
                <a:latin typeface="Times New Roman" pitchFamily="16" charset="0"/>
              </a:defRPr>
            </a:lvl5pPr>
            <a:lvl6pPr marL="2532063" indent="-230188" defTabSz="91281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6pPr>
            <a:lvl7pPr marL="2989263" indent="-230188" defTabSz="91281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7pPr>
            <a:lvl8pPr marL="3446463" indent="-230188" defTabSz="91281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8pPr>
            <a:lvl9pPr marL="3903663" indent="-230188" defTabSz="91281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9pPr>
          </a:lstStyle>
          <a:p>
            <a:pPr algn="r" eaLnBrk="1" hangingPunct="1">
              <a:spcBef>
                <a:spcPct val="0"/>
              </a:spcBef>
            </a:pPr>
            <a:fld id="{E909093F-A7E6-494C-9DC0-71BC942449A6}" type="slidenum">
              <a:rPr kumimoji="1" lang="en-US" altLang="ja-JP">
                <a:solidFill>
                  <a:schemeClr val="tx1"/>
                </a:solidFill>
                <a:latin typeface="Arial" charset="0"/>
                <a:ea typeface="ＭＳ Ｐゴシック" charset="-128"/>
              </a:rPr>
              <a:pPr algn="r" eaLnBrk="1" hangingPunct="1">
                <a:spcBef>
                  <a:spcPct val="0"/>
                </a:spcBef>
              </a:pPr>
              <a:t>20</a:t>
            </a:fld>
            <a:endParaRPr kumimoji="1" lang="en-US" altLang="ja-JP" dirty="0">
              <a:solidFill>
                <a:schemeClr val="tx1"/>
              </a:solidFill>
              <a:latin typeface="Arial" charset="0"/>
              <a:ea typeface="ＭＳ Ｐゴシック" charset="-128"/>
            </a:endParaRPr>
          </a:p>
        </p:txBody>
      </p:sp>
      <p:sp>
        <p:nvSpPr>
          <p:cNvPr id="48131" name="Rectangle 2"/>
          <p:cNvSpPr>
            <a:spLocks noGrp="1" noRot="1" noChangeAspect="1" noChangeArrowheads="1" noTextEdit="1"/>
          </p:cNvSpPr>
          <p:nvPr>
            <p:ph type="sldImg"/>
          </p:nvPr>
        </p:nvSpPr>
        <p:spPr>
          <a:xfrm>
            <a:off x="923925" y="746125"/>
            <a:ext cx="4965700" cy="3725863"/>
          </a:xfrm>
          <a:ln/>
        </p:spPr>
      </p:sp>
      <p:sp>
        <p:nvSpPr>
          <p:cNvPr id="48132" name="Rectangle 3"/>
          <p:cNvSpPr>
            <a:spLocks noGrp="1" noChangeArrowheads="1"/>
          </p:cNvSpPr>
          <p:nvPr>
            <p:ph type="body" idx="1"/>
          </p:nvPr>
        </p:nvSpPr>
        <p:spPr>
          <a:xfrm>
            <a:off x="682626" y="4721226"/>
            <a:ext cx="5441950" cy="4471988"/>
          </a:xfrm>
          <a:noFill/>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dirty="0" smtClean="0">
              <a:ea typeface="ＭＳ Ｐ明朝" charset="-128"/>
            </a:endParaRPr>
          </a:p>
        </p:txBody>
      </p:sp>
    </p:spTree>
    <p:extLst>
      <p:ext uri="{BB962C8B-B14F-4D97-AF65-F5344CB8AC3E}">
        <p14:creationId xmlns:p14="http://schemas.microsoft.com/office/powerpoint/2010/main" val="23699596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lvl1pPr marL="215900" indent="-215900" algn="l" defTabSz="912813" eaLnBrk="0" hangingPunct="0">
              <a:spcBef>
                <a:spcPct val="30000"/>
              </a:spcBef>
              <a:tabLst>
                <a:tab pos="723900" algn="l"/>
                <a:tab pos="1447800" algn="l"/>
                <a:tab pos="2171700" algn="l"/>
                <a:tab pos="2895600" algn="l"/>
              </a:tabLst>
              <a:defRPr sz="1200">
                <a:solidFill>
                  <a:srgbClr val="000000"/>
                </a:solidFill>
                <a:latin typeface="Times New Roman" pitchFamily="16" charset="0"/>
              </a:defRPr>
            </a:lvl1pPr>
            <a:lvl2pPr marL="749300" indent="-287338" algn="l" defTabSz="912813" eaLnBrk="0" hangingPunct="0">
              <a:spcBef>
                <a:spcPct val="30000"/>
              </a:spcBef>
              <a:tabLst>
                <a:tab pos="723900" algn="l"/>
                <a:tab pos="1447800" algn="l"/>
                <a:tab pos="2171700" algn="l"/>
                <a:tab pos="2895600" algn="l"/>
              </a:tabLst>
              <a:defRPr sz="1200">
                <a:solidFill>
                  <a:srgbClr val="000000"/>
                </a:solidFill>
                <a:latin typeface="Times New Roman" pitchFamily="16" charset="0"/>
              </a:defRPr>
            </a:lvl2pPr>
            <a:lvl3pPr marL="1152525" indent="-230188" algn="l" defTabSz="912813" eaLnBrk="0" hangingPunct="0">
              <a:spcBef>
                <a:spcPct val="30000"/>
              </a:spcBef>
              <a:tabLst>
                <a:tab pos="723900" algn="l"/>
                <a:tab pos="1447800" algn="l"/>
                <a:tab pos="2171700" algn="l"/>
                <a:tab pos="2895600" algn="l"/>
              </a:tabLst>
              <a:defRPr sz="1200">
                <a:solidFill>
                  <a:srgbClr val="000000"/>
                </a:solidFill>
                <a:latin typeface="Times New Roman" pitchFamily="16" charset="0"/>
              </a:defRPr>
            </a:lvl3pPr>
            <a:lvl4pPr marL="1612900" indent="-230188" algn="l" defTabSz="912813" eaLnBrk="0" hangingPunct="0">
              <a:spcBef>
                <a:spcPct val="30000"/>
              </a:spcBef>
              <a:tabLst>
                <a:tab pos="723900" algn="l"/>
                <a:tab pos="1447800" algn="l"/>
                <a:tab pos="2171700" algn="l"/>
                <a:tab pos="2895600" algn="l"/>
              </a:tabLst>
              <a:defRPr sz="1200">
                <a:solidFill>
                  <a:srgbClr val="000000"/>
                </a:solidFill>
                <a:latin typeface="Times New Roman" pitchFamily="16" charset="0"/>
              </a:defRPr>
            </a:lvl4pPr>
            <a:lvl5pPr marL="2074863" indent="-230188" algn="l" defTabSz="912813" eaLnBrk="0" hangingPunct="0">
              <a:spcBef>
                <a:spcPct val="30000"/>
              </a:spcBef>
              <a:tabLst>
                <a:tab pos="723900" algn="l"/>
                <a:tab pos="1447800" algn="l"/>
                <a:tab pos="2171700" algn="l"/>
                <a:tab pos="2895600" algn="l"/>
              </a:tabLst>
              <a:defRPr sz="1200">
                <a:solidFill>
                  <a:srgbClr val="000000"/>
                </a:solidFill>
                <a:latin typeface="Times New Roman" pitchFamily="16" charset="0"/>
              </a:defRPr>
            </a:lvl5pPr>
            <a:lvl6pPr marL="2532063" indent="-230188" defTabSz="91281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6pPr>
            <a:lvl7pPr marL="2989263" indent="-230188" defTabSz="91281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7pPr>
            <a:lvl8pPr marL="3446463" indent="-230188" defTabSz="91281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8pPr>
            <a:lvl9pPr marL="3903663" indent="-230188" defTabSz="91281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9pPr>
          </a:lstStyle>
          <a:p>
            <a:pPr algn="r" eaLnBrk="1" hangingPunct="1">
              <a:spcBef>
                <a:spcPct val="0"/>
              </a:spcBef>
            </a:pPr>
            <a:fld id="{E909093F-A7E6-494C-9DC0-71BC942449A6}" type="slidenum">
              <a:rPr kumimoji="1" lang="en-US" altLang="ja-JP">
                <a:solidFill>
                  <a:schemeClr val="tx1"/>
                </a:solidFill>
                <a:latin typeface="Arial" charset="0"/>
                <a:ea typeface="ＭＳ Ｐゴシック" charset="-128"/>
              </a:rPr>
              <a:pPr algn="r" eaLnBrk="1" hangingPunct="1">
                <a:spcBef>
                  <a:spcPct val="0"/>
                </a:spcBef>
              </a:pPr>
              <a:t>21</a:t>
            </a:fld>
            <a:endParaRPr kumimoji="1" lang="en-US" altLang="ja-JP" dirty="0">
              <a:solidFill>
                <a:schemeClr val="tx1"/>
              </a:solidFill>
              <a:latin typeface="Arial" charset="0"/>
              <a:ea typeface="ＭＳ Ｐゴシック" charset="-128"/>
            </a:endParaRPr>
          </a:p>
        </p:txBody>
      </p:sp>
      <p:sp>
        <p:nvSpPr>
          <p:cNvPr id="48131" name="Rectangle 2"/>
          <p:cNvSpPr>
            <a:spLocks noGrp="1" noRot="1" noChangeAspect="1" noChangeArrowheads="1" noTextEdit="1"/>
          </p:cNvSpPr>
          <p:nvPr>
            <p:ph type="sldImg"/>
          </p:nvPr>
        </p:nvSpPr>
        <p:spPr>
          <a:xfrm>
            <a:off x="923925" y="746125"/>
            <a:ext cx="4965700" cy="3725863"/>
          </a:xfrm>
          <a:ln/>
        </p:spPr>
      </p:sp>
      <p:sp>
        <p:nvSpPr>
          <p:cNvPr id="48132" name="Rectangle 3"/>
          <p:cNvSpPr>
            <a:spLocks noGrp="1" noChangeArrowheads="1"/>
          </p:cNvSpPr>
          <p:nvPr>
            <p:ph type="body" idx="1"/>
          </p:nvPr>
        </p:nvSpPr>
        <p:spPr>
          <a:xfrm>
            <a:off x="682626" y="4721226"/>
            <a:ext cx="5441950" cy="4471988"/>
          </a:xfrm>
          <a:noFill/>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dirty="0" smtClean="0">
              <a:ea typeface="ＭＳ Ｐ明朝" charset="-128"/>
            </a:endParaRPr>
          </a:p>
        </p:txBody>
      </p:sp>
    </p:spTree>
    <p:extLst>
      <p:ext uri="{BB962C8B-B14F-4D97-AF65-F5344CB8AC3E}">
        <p14:creationId xmlns:p14="http://schemas.microsoft.com/office/powerpoint/2010/main" val="18784939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lvl1pPr marL="215900" indent="-215900" algn="l" defTabSz="912813" eaLnBrk="0" hangingPunct="0">
              <a:spcBef>
                <a:spcPct val="30000"/>
              </a:spcBef>
              <a:tabLst>
                <a:tab pos="723900" algn="l"/>
                <a:tab pos="1447800" algn="l"/>
                <a:tab pos="2171700" algn="l"/>
                <a:tab pos="2895600" algn="l"/>
              </a:tabLst>
              <a:defRPr sz="1200">
                <a:solidFill>
                  <a:srgbClr val="000000"/>
                </a:solidFill>
                <a:latin typeface="Times New Roman" pitchFamily="16" charset="0"/>
              </a:defRPr>
            </a:lvl1pPr>
            <a:lvl2pPr marL="749300" indent="-287338" algn="l" defTabSz="912813" eaLnBrk="0" hangingPunct="0">
              <a:spcBef>
                <a:spcPct val="30000"/>
              </a:spcBef>
              <a:tabLst>
                <a:tab pos="723900" algn="l"/>
                <a:tab pos="1447800" algn="l"/>
                <a:tab pos="2171700" algn="l"/>
                <a:tab pos="2895600" algn="l"/>
              </a:tabLst>
              <a:defRPr sz="1200">
                <a:solidFill>
                  <a:srgbClr val="000000"/>
                </a:solidFill>
                <a:latin typeface="Times New Roman" pitchFamily="16" charset="0"/>
              </a:defRPr>
            </a:lvl2pPr>
            <a:lvl3pPr marL="1152525" indent="-230188" algn="l" defTabSz="912813" eaLnBrk="0" hangingPunct="0">
              <a:spcBef>
                <a:spcPct val="30000"/>
              </a:spcBef>
              <a:tabLst>
                <a:tab pos="723900" algn="l"/>
                <a:tab pos="1447800" algn="l"/>
                <a:tab pos="2171700" algn="l"/>
                <a:tab pos="2895600" algn="l"/>
              </a:tabLst>
              <a:defRPr sz="1200">
                <a:solidFill>
                  <a:srgbClr val="000000"/>
                </a:solidFill>
                <a:latin typeface="Times New Roman" pitchFamily="16" charset="0"/>
              </a:defRPr>
            </a:lvl3pPr>
            <a:lvl4pPr marL="1612900" indent="-230188" algn="l" defTabSz="912813" eaLnBrk="0" hangingPunct="0">
              <a:spcBef>
                <a:spcPct val="30000"/>
              </a:spcBef>
              <a:tabLst>
                <a:tab pos="723900" algn="l"/>
                <a:tab pos="1447800" algn="l"/>
                <a:tab pos="2171700" algn="l"/>
                <a:tab pos="2895600" algn="l"/>
              </a:tabLst>
              <a:defRPr sz="1200">
                <a:solidFill>
                  <a:srgbClr val="000000"/>
                </a:solidFill>
                <a:latin typeface="Times New Roman" pitchFamily="16" charset="0"/>
              </a:defRPr>
            </a:lvl4pPr>
            <a:lvl5pPr marL="2074863" indent="-230188" algn="l" defTabSz="912813" eaLnBrk="0" hangingPunct="0">
              <a:spcBef>
                <a:spcPct val="30000"/>
              </a:spcBef>
              <a:tabLst>
                <a:tab pos="723900" algn="l"/>
                <a:tab pos="1447800" algn="l"/>
                <a:tab pos="2171700" algn="l"/>
                <a:tab pos="2895600" algn="l"/>
              </a:tabLst>
              <a:defRPr sz="1200">
                <a:solidFill>
                  <a:srgbClr val="000000"/>
                </a:solidFill>
                <a:latin typeface="Times New Roman" pitchFamily="16" charset="0"/>
              </a:defRPr>
            </a:lvl5pPr>
            <a:lvl6pPr marL="2532063" indent="-230188" defTabSz="91281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6pPr>
            <a:lvl7pPr marL="2989263" indent="-230188" defTabSz="91281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7pPr>
            <a:lvl8pPr marL="3446463" indent="-230188" defTabSz="91281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8pPr>
            <a:lvl9pPr marL="3903663" indent="-230188" defTabSz="91281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9pPr>
          </a:lstStyle>
          <a:p>
            <a:pPr algn="r" eaLnBrk="1" hangingPunct="1">
              <a:spcBef>
                <a:spcPct val="0"/>
              </a:spcBef>
            </a:pPr>
            <a:fld id="{E909093F-A7E6-494C-9DC0-71BC942449A6}" type="slidenum">
              <a:rPr kumimoji="1" lang="en-US" altLang="ja-JP">
                <a:solidFill>
                  <a:schemeClr val="tx1"/>
                </a:solidFill>
                <a:latin typeface="Arial" charset="0"/>
                <a:ea typeface="ＭＳ Ｐゴシック" charset="-128"/>
              </a:rPr>
              <a:pPr algn="r" eaLnBrk="1" hangingPunct="1">
                <a:spcBef>
                  <a:spcPct val="0"/>
                </a:spcBef>
              </a:pPr>
              <a:t>22</a:t>
            </a:fld>
            <a:endParaRPr kumimoji="1" lang="en-US" altLang="ja-JP" dirty="0">
              <a:solidFill>
                <a:schemeClr val="tx1"/>
              </a:solidFill>
              <a:latin typeface="Arial" charset="0"/>
              <a:ea typeface="ＭＳ Ｐゴシック" charset="-128"/>
            </a:endParaRPr>
          </a:p>
        </p:txBody>
      </p:sp>
      <p:sp>
        <p:nvSpPr>
          <p:cNvPr id="48131" name="Rectangle 2"/>
          <p:cNvSpPr>
            <a:spLocks noGrp="1" noRot="1" noChangeAspect="1" noChangeArrowheads="1" noTextEdit="1"/>
          </p:cNvSpPr>
          <p:nvPr>
            <p:ph type="sldImg"/>
          </p:nvPr>
        </p:nvSpPr>
        <p:spPr>
          <a:xfrm>
            <a:off x="923925" y="746125"/>
            <a:ext cx="4965700" cy="3725863"/>
          </a:xfrm>
          <a:ln/>
        </p:spPr>
      </p:sp>
      <p:sp>
        <p:nvSpPr>
          <p:cNvPr id="48132" name="Rectangle 3"/>
          <p:cNvSpPr>
            <a:spLocks noGrp="1" noChangeArrowheads="1"/>
          </p:cNvSpPr>
          <p:nvPr>
            <p:ph type="body" idx="1"/>
          </p:nvPr>
        </p:nvSpPr>
        <p:spPr>
          <a:xfrm>
            <a:off x="682626" y="4721226"/>
            <a:ext cx="5441950" cy="4471988"/>
          </a:xfrm>
          <a:noFill/>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dirty="0" smtClean="0">
              <a:ea typeface="ＭＳ Ｐ明朝" charset="-128"/>
            </a:endParaRPr>
          </a:p>
        </p:txBody>
      </p:sp>
    </p:spTree>
    <p:extLst>
      <p:ext uri="{BB962C8B-B14F-4D97-AF65-F5344CB8AC3E}">
        <p14:creationId xmlns:p14="http://schemas.microsoft.com/office/powerpoint/2010/main" val="23387959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lvl1pPr marL="215900" indent="-215900" algn="l" defTabSz="912813" eaLnBrk="0" hangingPunct="0">
              <a:spcBef>
                <a:spcPct val="30000"/>
              </a:spcBef>
              <a:tabLst>
                <a:tab pos="723900" algn="l"/>
                <a:tab pos="1447800" algn="l"/>
                <a:tab pos="2171700" algn="l"/>
                <a:tab pos="2895600" algn="l"/>
              </a:tabLst>
              <a:defRPr sz="1200">
                <a:solidFill>
                  <a:srgbClr val="000000"/>
                </a:solidFill>
                <a:latin typeface="Times New Roman" pitchFamily="16" charset="0"/>
              </a:defRPr>
            </a:lvl1pPr>
            <a:lvl2pPr marL="749300" indent="-287338" algn="l" defTabSz="912813" eaLnBrk="0" hangingPunct="0">
              <a:spcBef>
                <a:spcPct val="30000"/>
              </a:spcBef>
              <a:tabLst>
                <a:tab pos="723900" algn="l"/>
                <a:tab pos="1447800" algn="l"/>
                <a:tab pos="2171700" algn="l"/>
                <a:tab pos="2895600" algn="l"/>
              </a:tabLst>
              <a:defRPr sz="1200">
                <a:solidFill>
                  <a:srgbClr val="000000"/>
                </a:solidFill>
                <a:latin typeface="Times New Roman" pitchFamily="16" charset="0"/>
              </a:defRPr>
            </a:lvl2pPr>
            <a:lvl3pPr marL="1152525" indent="-230188" algn="l" defTabSz="912813" eaLnBrk="0" hangingPunct="0">
              <a:spcBef>
                <a:spcPct val="30000"/>
              </a:spcBef>
              <a:tabLst>
                <a:tab pos="723900" algn="l"/>
                <a:tab pos="1447800" algn="l"/>
                <a:tab pos="2171700" algn="l"/>
                <a:tab pos="2895600" algn="l"/>
              </a:tabLst>
              <a:defRPr sz="1200">
                <a:solidFill>
                  <a:srgbClr val="000000"/>
                </a:solidFill>
                <a:latin typeface="Times New Roman" pitchFamily="16" charset="0"/>
              </a:defRPr>
            </a:lvl3pPr>
            <a:lvl4pPr marL="1612900" indent="-230188" algn="l" defTabSz="912813" eaLnBrk="0" hangingPunct="0">
              <a:spcBef>
                <a:spcPct val="30000"/>
              </a:spcBef>
              <a:tabLst>
                <a:tab pos="723900" algn="l"/>
                <a:tab pos="1447800" algn="l"/>
                <a:tab pos="2171700" algn="l"/>
                <a:tab pos="2895600" algn="l"/>
              </a:tabLst>
              <a:defRPr sz="1200">
                <a:solidFill>
                  <a:srgbClr val="000000"/>
                </a:solidFill>
                <a:latin typeface="Times New Roman" pitchFamily="16" charset="0"/>
              </a:defRPr>
            </a:lvl4pPr>
            <a:lvl5pPr marL="2074863" indent="-230188" algn="l" defTabSz="912813" eaLnBrk="0" hangingPunct="0">
              <a:spcBef>
                <a:spcPct val="30000"/>
              </a:spcBef>
              <a:tabLst>
                <a:tab pos="723900" algn="l"/>
                <a:tab pos="1447800" algn="l"/>
                <a:tab pos="2171700" algn="l"/>
                <a:tab pos="2895600" algn="l"/>
              </a:tabLst>
              <a:defRPr sz="1200">
                <a:solidFill>
                  <a:srgbClr val="000000"/>
                </a:solidFill>
                <a:latin typeface="Times New Roman" pitchFamily="16" charset="0"/>
              </a:defRPr>
            </a:lvl5pPr>
            <a:lvl6pPr marL="2532063" indent="-230188" defTabSz="91281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6pPr>
            <a:lvl7pPr marL="2989263" indent="-230188" defTabSz="91281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7pPr>
            <a:lvl8pPr marL="3446463" indent="-230188" defTabSz="91281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8pPr>
            <a:lvl9pPr marL="3903663" indent="-230188" defTabSz="91281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9pPr>
          </a:lstStyle>
          <a:p>
            <a:pPr algn="r" eaLnBrk="1" hangingPunct="1">
              <a:spcBef>
                <a:spcPct val="0"/>
              </a:spcBef>
            </a:pPr>
            <a:fld id="{E909093F-A7E6-494C-9DC0-71BC942449A6}" type="slidenum">
              <a:rPr kumimoji="1" lang="en-US" altLang="ja-JP">
                <a:solidFill>
                  <a:schemeClr val="tx1"/>
                </a:solidFill>
                <a:latin typeface="Arial" charset="0"/>
                <a:ea typeface="ＭＳ Ｐゴシック" charset="-128"/>
              </a:rPr>
              <a:pPr algn="r" eaLnBrk="1" hangingPunct="1">
                <a:spcBef>
                  <a:spcPct val="0"/>
                </a:spcBef>
              </a:pPr>
              <a:t>23</a:t>
            </a:fld>
            <a:endParaRPr kumimoji="1" lang="en-US" altLang="ja-JP" dirty="0">
              <a:solidFill>
                <a:schemeClr val="tx1"/>
              </a:solidFill>
              <a:latin typeface="Arial" charset="0"/>
              <a:ea typeface="ＭＳ Ｐゴシック" charset="-128"/>
            </a:endParaRPr>
          </a:p>
        </p:txBody>
      </p:sp>
      <p:sp>
        <p:nvSpPr>
          <p:cNvPr id="48131" name="Rectangle 2"/>
          <p:cNvSpPr>
            <a:spLocks noGrp="1" noRot="1" noChangeAspect="1" noChangeArrowheads="1" noTextEdit="1"/>
          </p:cNvSpPr>
          <p:nvPr>
            <p:ph type="sldImg"/>
          </p:nvPr>
        </p:nvSpPr>
        <p:spPr>
          <a:xfrm>
            <a:off x="923925" y="746125"/>
            <a:ext cx="4965700" cy="3725863"/>
          </a:xfrm>
          <a:ln/>
        </p:spPr>
      </p:sp>
      <p:sp>
        <p:nvSpPr>
          <p:cNvPr id="48132" name="Rectangle 3"/>
          <p:cNvSpPr>
            <a:spLocks noGrp="1" noChangeArrowheads="1"/>
          </p:cNvSpPr>
          <p:nvPr>
            <p:ph type="body" idx="1"/>
          </p:nvPr>
        </p:nvSpPr>
        <p:spPr>
          <a:xfrm>
            <a:off x="682626" y="4721226"/>
            <a:ext cx="5441950" cy="4471988"/>
          </a:xfrm>
          <a:noFill/>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dirty="0" smtClean="0">
              <a:ea typeface="ＭＳ Ｐ明朝" charset="-128"/>
            </a:endParaRPr>
          </a:p>
        </p:txBody>
      </p:sp>
    </p:spTree>
    <p:extLst>
      <p:ext uri="{BB962C8B-B14F-4D97-AF65-F5344CB8AC3E}">
        <p14:creationId xmlns:p14="http://schemas.microsoft.com/office/powerpoint/2010/main" val="12073797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lvl1pPr marL="215900" indent="-215900" algn="l" defTabSz="912813" eaLnBrk="0" hangingPunct="0">
              <a:spcBef>
                <a:spcPct val="30000"/>
              </a:spcBef>
              <a:tabLst>
                <a:tab pos="723900" algn="l"/>
                <a:tab pos="1447800" algn="l"/>
                <a:tab pos="2171700" algn="l"/>
                <a:tab pos="2895600" algn="l"/>
              </a:tabLst>
              <a:defRPr sz="1200">
                <a:solidFill>
                  <a:srgbClr val="000000"/>
                </a:solidFill>
                <a:latin typeface="Times New Roman" pitchFamily="16" charset="0"/>
              </a:defRPr>
            </a:lvl1pPr>
            <a:lvl2pPr marL="749300" indent="-287338" algn="l" defTabSz="912813" eaLnBrk="0" hangingPunct="0">
              <a:spcBef>
                <a:spcPct val="30000"/>
              </a:spcBef>
              <a:tabLst>
                <a:tab pos="723900" algn="l"/>
                <a:tab pos="1447800" algn="l"/>
                <a:tab pos="2171700" algn="l"/>
                <a:tab pos="2895600" algn="l"/>
              </a:tabLst>
              <a:defRPr sz="1200">
                <a:solidFill>
                  <a:srgbClr val="000000"/>
                </a:solidFill>
                <a:latin typeface="Times New Roman" pitchFamily="16" charset="0"/>
              </a:defRPr>
            </a:lvl2pPr>
            <a:lvl3pPr marL="1152525" indent="-230188" algn="l" defTabSz="912813" eaLnBrk="0" hangingPunct="0">
              <a:spcBef>
                <a:spcPct val="30000"/>
              </a:spcBef>
              <a:tabLst>
                <a:tab pos="723900" algn="l"/>
                <a:tab pos="1447800" algn="l"/>
                <a:tab pos="2171700" algn="l"/>
                <a:tab pos="2895600" algn="l"/>
              </a:tabLst>
              <a:defRPr sz="1200">
                <a:solidFill>
                  <a:srgbClr val="000000"/>
                </a:solidFill>
                <a:latin typeface="Times New Roman" pitchFamily="16" charset="0"/>
              </a:defRPr>
            </a:lvl3pPr>
            <a:lvl4pPr marL="1612900" indent="-230188" algn="l" defTabSz="912813" eaLnBrk="0" hangingPunct="0">
              <a:spcBef>
                <a:spcPct val="30000"/>
              </a:spcBef>
              <a:tabLst>
                <a:tab pos="723900" algn="l"/>
                <a:tab pos="1447800" algn="l"/>
                <a:tab pos="2171700" algn="l"/>
                <a:tab pos="2895600" algn="l"/>
              </a:tabLst>
              <a:defRPr sz="1200">
                <a:solidFill>
                  <a:srgbClr val="000000"/>
                </a:solidFill>
                <a:latin typeface="Times New Roman" pitchFamily="16" charset="0"/>
              </a:defRPr>
            </a:lvl4pPr>
            <a:lvl5pPr marL="2074863" indent="-230188" algn="l" defTabSz="912813" eaLnBrk="0" hangingPunct="0">
              <a:spcBef>
                <a:spcPct val="30000"/>
              </a:spcBef>
              <a:tabLst>
                <a:tab pos="723900" algn="l"/>
                <a:tab pos="1447800" algn="l"/>
                <a:tab pos="2171700" algn="l"/>
                <a:tab pos="2895600" algn="l"/>
              </a:tabLst>
              <a:defRPr sz="1200">
                <a:solidFill>
                  <a:srgbClr val="000000"/>
                </a:solidFill>
                <a:latin typeface="Times New Roman" pitchFamily="16" charset="0"/>
              </a:defRPr>
            </a:lvl5pPr>
            <a:lvl6pPr marL="2532063" indent="-230188" defTabSz="91281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6pPr>
            <a:lvl7pPr marL="2989263" indent="-230188" defTabSz="91281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7pPr>
            <a:lvl8pPr marL="3446463" indent="-230188" defTabSz="91281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8pPr>
            <a:lvl9pPr marL="3903663" indent="-230188" defTabSz="91281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9pPr>
          </a:lstStyle>
          <a:p>
            <a:pPr algn="r" eaLnBrk="1" hangingPunct="1">
              <a:spcBef>
                <a:spcPct val="0"/>
              </a:spcBef>
            </a:pPr>
            <a:fld id="{E909093F-A7E6-494C-9DC0-71BC942449A6}" type="slidenum">
              <a:rPr kumimoji="1" lang="en-US" altLang="ja-JP">
                <a:solidFill>
                  <a:schemeClr val="tx1"/>
                </a:solidFill>
                <a:latin typeface="Arial" charset="0"/>
                <a:ea typeface="ＭＳ Ｐゴシック" charset="-128"/>
              </a:rPr>
              <a:pPr algn="r" eaLnBrk="1" hangingPunct="1">
                <a:spcBef>
                  <a:spcPct val="0"/>
                </a:spcBef>
              </a:pPr>
              <a:t>24</a:t>
            </a:fld>
            <a:endParaRPr kumimoji="1" lang="en-US" altLang="ja-JP" dirty="0">
              <a:solidFill>
                <a:schemeClr val="tx1"/>
              </a:solidFill>
              <a:latin typeface="Arial" charset="0"/>
              <a:ea typeface="ＭＳ Ｐゴシック" charset="-128"/>
            </a:endParaRPr>
          </a:p>
        </p:txBody>
      </p:sp>
      <p:sp>
        <p:nvSpPr>
          <p:cNvPr id="48131" name="Rectangle 2"/>
          <p:cNvSpPr>
            <a:spLocks noGrp="1" noRot="1" noChangeAspect="1" noChangeArrowheads="1" noTextEdit="1"/>
          </p:cNvSpPr>
          <p:nvPr>
            <p:ph type="sldImg"/>
          </p:nvPr>
        </p:nvSpPr>
        <p:spPr>
          <a:xfrm>
            <a:off x="923925" y="746125"/>
            <a:ext cx="4965700" cy="3725863"/>
          </a:xfrm>
          <a:ln/>
        </p:spPr>
      </p:sp>
      <p:sp>
        <p:nvSpPr>
          <p:cNvPr id="48132" name="Rectangle 3"/>
          <p:cNvSpPr>
            <a:spLocks noGrp="1" noChangeArrowheads="1"/>
          </p:cNvSpPr>
          <p:nvPr>
            <p:ph type="body" idx="1"/>
          </p:nvPr>
        </p:nvSpPr>
        <p:spPr>
          <a:xfrm>
            <a:off x="682626" y="4721226"/>
            <a:ext cx="5441950" cy="4471988"/>
          </a:xfrm>
          <a:noFill/>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dirty="0" smtClean="0">
              <a:ea typeface="ＭＳ Ｐ明朝" charset="-128"/>
            </a:endParaRPr>
          </a:p>
        </p:txBody>
      </p:sp>
    </p:spTree>
    <p:extLst>
      <p:ext uri="{BB962C8B-B14F-4D97-AF65-F5344CB8AC3E}">
        <p14:creationId xmlns:p14="http://schemas.microsoft.com/office/powerpoint/2010/main" val="11884232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lvl1pPr marL="215900" indent="-215900" algn="l" defTabSz="912813" eaLnBrk="0" hangingPunct="0">
              <a:spcBef>
                <a:spcPct val="30000"/>
              </a:spcBef>
              <a:tabLst>
                <a:tab pos="723900" algn="l"/>
                <a:tab pos="1447800" algn="l"/>
                <a:tab pos="2171700" algn="l"/>
                <a:tab pos="2895600" algn="l"/>
              </a:tabLst>
              <a:defRPr sz="1200">
                <a:solidFill>
                  <a:srgbClr val="000000"/>
                </a:solidFill>
                <a:latin typeface="Times New Roman" pitchFamily="16" charset="0"/>
              </a:defRPr>
            </a:lvl1pPr>
            <a:lvl2pPr marL="749300" indent="-287338" algn="l" defTabSz="912813" eaLnBrk="0" hangingPunct="0">
              <a:spcBef>
                <a:spcPct val="30000"/>
              </a:spcBef>
              <a:tabLst>
                <a:tab pos="723900" algn="l"/>
                <a:tab pos="1447800" algn="l"/>
                <a:tab pos="2171700" algn="l"/>
                <a:tab pos="2895600" algn="l"/>
              </a:tabLst>
              <a:defRPr sz="1200">
                <a:solidFill>
                  <a:srgbClr val="000000"/>
                </a:solidFill>
                <a:latin typeface="Times New Roman" pitchFamily="16" charset="0"/>
              </a:defRPr>
            </a:lvl2pPr>
            <a:lvl3pPr marL="1152525" indent="-230188" algn="l" defTabSz="912813" eaLnBrk="0" hangingPunct="0">
              <a:spcBef>
                <a:spcPct val="30000"/>
              </a:spcBef>
              <a:tabLst>
                <a:tab pos="723900" algn="l"/>
                <a:tab pos="1447800" algn="l"/>
                <a:tab pos="2171700" algn="l"/>
                <a:tab pos="2895600" algn="l"/>
              </a:tabLst>
              <a:defRPr sz="1200">
                <a:solidFill>
                  <a:srgbClr val="000000"/>
                </a:solidFill>
                <a:latin typeface="Times New Roman" pitchFamily="16" charset="0"/>
              </a:defRPr>
            </a:lvl3pPr>
            <a:lvl4pPr marL="1612900" indent="-230188" algn="l" defTabSz="912813" eaLnBrk="0" hangingPunct="0">
              <a:spcBef>
                <a:spcPct val="30000"/>
              </a:spcBef>
              <a:tabLst>
                <a:tab pos="723900" algn="l"/>
                <a:tab pos="1447800" algn="l"/>
                <a:tab pos="2171700" algn="l"/>
                <a:tab pos="2895600" algn="l"/>
              </a:tabLst>
              <a:defRPr sz="1200">
                <a:solidFill>
                  <a:srgbClr val="000000"/>
                </a:solidFill>
                <a:latin typeface="Times New Roman" pitchFamily="16" charset="0"/>
              </a:defRPr>
            </a:lvl4pPr>
            <a:lvl5pPr marL="2074863" indent="-230188" algn="l" defTabSz="912813" eaLnBrk="0" hangingPunct="0">
              <a:spcBef>
                <a:spcPct val="30000"/>
              </a:spcBef>
              <a:tabLst>
                <a:tab pos="723900" algn="l"/>
                <a:tab pos="1447800" algn="l"/>
                <a:tab pos="2171700" algn="l"/>
                <a:tab pos="2895600" algn="l"/>
              </a:tabLst>
              <a:defRPr sz="1200">
                <a:solidFill>
                  <a:srgbClr val="000000"/>
                </a:solidFill>
                <a:latin typeface="Times New Roman" pitchFamily="16" charset="0"/>
              </a:defRPr>
            </a:lvl5pPr>
            <a:lvl6pPr marL="2532063" indent="-230188" defTabSz="91281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6pPr>
            <a:lvl7pPr marL="2989263" indent="-230188" defTabSz="91281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7pPr>
            <a:lvl8pPr marL="3446463" indent="-230188" defTabSz="91281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8pPr>
            <a:lvl9pPr marL="3903663" indent="-230188" defTabSz="91281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9pPr>
          </a:lstStyle>
          <a:p>
            <a:pPr algn="r" eaLnBrk="1" hangingPunct="1">
              <a:spcBef>
                <a:spcPct val="0"/>
              </a:spcBef>
            </a:pPr>
            <a:fld id="{E909093F-A7E6-494C-9DC0-71BC942449A6}" type="slidenum">
              <a:rPr kumimoji="1" lang="en-US" altLang="ja-JP">
                <a:solidFill>
                  <a:schemeClr val="tx1"/>
                </a:solidFill>
                <a:latin typeface="Arial" charset="0"/>
                <a:ea typeface="ＭＳ Ｐゴシック" charset="-128"/>
              </a:rPr>
              <a:pPr algn="r" eaLnBrk="1" hangingPunct="1">
                <a:spcBef>
                  <a:spcPct val="0"/>
                </a:spcBef>
              </a:pPr>
              <a:t>25</a:t>
            </a:fld>
            <a:endParaRPr kumimoji="1" lang="en-US" altLang="ja-JP" dirty="0">
              <a:solidFill>
                <a:schemeClr val="tx1"/>
              </a:solidFill>
              <a:latin typeface="Arial" charset="0"/>
              <a:ea typeface="ＭＳ Ｐゴシック" charset="-128"/>
            </a:endParaRPr>
          </a:p>
        </p:txBody>
      </p:sp>
      <p:sp>
        <p:nvSpPr>
          <p:cNvPr id="48131" name="Rectangle 2"/>
          <p:cNvSpPr>
            <a:spLocks noGrp="1" noRot="1" noChangeAspect="1" noChangeArrowheads="1" noTextEdit="1"/>
          </p:cNvSpPr>
          <p:nvPr>
            <p:ph type="sldImg"/>
          </p:nvPr>
        </p:nvSpPr>
        <p:spPr>
          <a:xfrm>
            <a:off x="923925" y="746125"/>
            <a:ext cx="4965700" cy="3725863"/>
          </a:xfrm>
          <a:ln/>
        </p:spPr>
      </p:sp>
      <p:sp>
        <p:nvSpPr>
          <p:cNvPr id="48132" name="Rectangle 3"/>
          <p:cNvSpPr>
            <a:spLocks noGrp="1" noChangeArrowheads="1"/>
          </p:cNvSpPr>
          <p:nvPr>
            <p:ph type="body" idx="1"/>
          </p:nvPr>
        </p:nvSpPr>
        <p:spPr>
          <a:xfrm>
            <a:off x="682626" y="4721226"/>
            <a:ext cx="5441950" cy="4471988"/>
          </a:xfrm>
          <a:noFill/>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dirty="0" smtClean="0">
              <a:ea typeface="ＭＳ Ｐ明朝" charset="-128"/>
            </a:endParaRPr>
          </a:p>
        </p:txBody>
      </p:sp>
    </p:spTree>
    <p:extLst>
      <p:ext uri="{BB962C8B-B14F-4D97-AF65-F5344CB8AC3E}">
        <p14:creationId xmlns:p14="http://schemas.microsoft.com/office/powerpoint/2010/main" val="42690706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A7410FCF-D366-430A-AAB4-A8B228ABE051}" type="slidenum">
              <a:rPr kumimoji="1" lang="ja-JP" altLang="en-US" smtClean="0"/>
              <a:t>6</a:t>
            </a:fld>
            <a:endParaRPr kumimoji="1" lang="ja-JP" altLang="en-US"/>
          </a:p>
        </p:txBody>
      </p:sp>
    </p:spTree>
    <p:extLst>
      <p:ext uri="{BB962C8B-B14F-4D97-AF65-F5344CB8AC3E}">
        <p14:creationId xmlns:p14="http://schemas.microsoft.com/office/powerpoint/2010/main" val="7850432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lvl1pPr marL="215900" indent="-215900" algn="l" defTabSz="912813" eaLnBrk="0" hangingPunct="0">
              <a:spcBef>
                <a:spcPct val="30000"/>
              </a:spcBef>
              <a:tabLst>
                <a:tab pos="723900" algn="l"/>
                <a:tab pos="1447800" algn="l"/>
                <a:tab pos="2171700" algn="l"/>
                <a:tab pos="2895600" algn="l"/>
              </a:tabLst>
              <a:defRPr sz="1200">
                <a:solidFill>
                  <a:srgbClr val="000000"/>
                </a:solidFill>
                <a:latin typeface="Times New Roman" pitchFamily="16" charset="0"/>
              </a:defRPr>
            </a:lvl1pPr>
            <a:lvl2pPr marL="749300" indent="-287338" algn="l" defTabSz="912813" eaLnBrk="0" hangingPunct="0">
              <a:spcBef>
                <a:spcPct val="30000"/>
              </a:spcBef>
              <a:tabLst>
                <a:tab pos="723900" algn="l"/>
                <a:tab pos="1447800" algn="l"/>
                <a:tab pos="2171700" algn="l"/>
                <a:tab pos="2895600" algn="l"/>
              </a:tabLst>
              <a:defRPr sz="1200">
                <a:solidFill>
                  <a:srgbClr val="000000"/>
                </a:solidFill>
                <a:latin typeface="Times New Roman" pitchFamily="16" charset="0"/>
              </a:defRPr>
            </a:lvl2pPr>
            <a:lvl3pPr marL="1152525" indent="-230188" algn="l" defTabSz="912813" eaLnBrk="0" hangingPunct="0">
              <a:spcBef>
                <a:spcPct val="30000"/>
              </a:spcBef>
              <a:tabLst>
                <a:tab pos="723900" algn="l"/>
                <a:tab pos="1447800" algn="l"/>
                <a:tab pos="2171700" algn="l"/>
                <a:tab pos="2895600" algn="l"/>
              </a:tabLst>
              <a:defRPr sz="1200">
                <a:solidFill>
                  <a:srgbClr val="000000"/>
                </a:solidFill>
                <a:latin typeface="Times New Roman" pitchFamily="16" charset="0"/>
              </a:defRPr>
            </a:lvl3pPr>
            <a:lvl4pPr marL="1612900" indent="-230188" algn="l" defTabSz="912813" eaLnBrk="0" hangingPunct="0">
              <a:spcBef>
                <a:spcPct val="30000"/>
              </a:spcBef>
              <a:tabLst>
                <a:tab pos="723900" algn="l"/>
                <a:tab pos="1447800" algn="l"/>
                <a:tab pos="2171700" algn="l"/>
                <a:tab pos="2895600" algn="l"/>
              </a:tabLst>
              <a:defRPr sz="1200">
                <a:solidFill>
                  <a:srgbClr val="000000"/>
                </a:solidFill>
                <a:latin typeface="Times New Roman" pitchFamily="16" charset="0"/>
              </a:defRPr>
            </a:lvl4pPr>
            <a:lvl5pPr marL="2074863" indent="-230188" algn="l" defTabSz="912813" eaLnBrk="0" hangingPunct="0">
              <a:spcBef>
                <a:spcPct val="30000"/>
              </a:spcBef>
              <a:tabLst>
                <a:tab pos="723900" algn="l"/>
                <a:tab pos="1447800" algn="l"/>
                <a:tab pos="2171700" algn="l"/>
                <a:tab pos="2895600" algn="l"/>
              </a:tabLst>
              <a:defRPr sz="1200">
                <a:solidFill>
                  <a:srgbClr val="000000"/>
                </a:solidFill>
                <a:latin typeface="Times New Roman" pitchFamily="16" charset="0"/>
              </a:defRPr>
            </a:lvl5pPr>
            <a:lvl6pPr marL="2532063" indent="-230188" defTabSz="91281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6pPr>
            <a:lvl7pPr marL="2989263" indent="-230188" defTabSz="91281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7pPr>
            <a:lvl8pPr marL="3446463" indent="-230188" defTabSz="91281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8pPr>
            <a:lvl9pPr marL="3903663" indent="-230188" defTabSz="91281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9pPr>
          </a:lstStyle>
          <a:p>
            <a:pPr algn="r" eaLnBrk="1" hangingPunct="1">
              <a:spcBef>
                <a:spcPct val="0"/>
              </a:spcBef>
            </a:pPr>
            <a:fld id="{E909093F-A7E6-494C-9DC0-71BC942449A6}" type="slidenum">
              <a:rPr kumimoji="1" lang="en-US" altLang="ja-JP">
                <a:solidFill>
                  <a:schemeClr val="tx1"/>
                </a:solidFill>
                <a:latin typeface="Arial" charset="0"/>
                <a:ea typeface="ＭＳ Ｐゴシック" charset="-128"/>
              </a:rPr>
              <a:pPr algn="r" eaLnBrk="1" hangingPunct="1">
                <a:spcBef>
                  <a:spcPct val="0"/>
                </a:spcBef>
              </a:pPr>
              <a:t>26</a:t>
            </a:fld>
            <a:endParaRPr kumimoji="1" lang="en-US" altLang="ja-JP" dirty="0">
              <a:solidFill>
                <a:schemeClr val="tx1"/>
              </a:solidFill>
              <a:latin typeface="Arial" charset="0"/>
              <a:ea typeface="ＭＳ Ｐゴシック" charset="-128"/>
            </a:endParaRPr>
          </a:p>
        </p:txBody>
      </p:sp>
      <p:sp>
        <p:nvSpPr>
          <p:cNvPr id="48131" name="Rectangle 2"/>
          <p:cNvSpPr>
            <a:spLocks noGrp="1" noRot="1" noChangeAspect="1" noChangeArrowheads="1" noTextEdit="1"/>
          </p:cNvSpPr>
          <p:nvPr>
            <p:ph type="sldImg"/>
          </p:nvPr>
        </p:nvSpPr>
        <p:spPr>
          <a:xfrm>
            <a:off x="923925" y="746125"/>
            <a:ext cx="4965700" cy="3725863"/>
          </a:xfrm>
          <a:ln/>
        </p:spPr>
      </p:sp>
      <p:sp>
        <p:nvSpPr>
          <p:cNvPr id="48132" name="Rectangle 3"/>
          <p:cNvSpPr>
            <a:spLocks noGrp="1" noChangeArrowheads="1"/>
          </p:cNvSpPr>
          <p:nvPr>
            <p:ph type="body" idx="1"/>
          </p:nvPr>
        </p:nvSpPr>
        <p:spPr>
          <a:xfrm>
            <a:off x="682626" y="4721226"/>
            <a:ext cx="5441950" cy="4471988"/>
          </a:xfrm>
          <a:noFill/>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dirty="0" smtClean="0">
              <a:ea typeface="ＭＳ Ｐ明朝" charset="-128"/>
            </a:endParaRPr>
          </a:p>
        </p:txBody>
      </p:sp>
    </p:spTree>
    <p:extLst>
      <p:ext uri="{BB962C8B-B14F-4D97-AF65-F5344CB8AC3E}">
        <p14:creationId xmlns:p14="http://schemas.microsoft.com/office/powerpoint/2010/main" val="4356013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lvl1pPr marL="215900" indent="-215900" algn="l" defTabSz="912813" eaLnBrk="0" hangingPunct="0">
              <a:spcBef>
                <a:spcPct val="30000"/>
              </a:spcBef>
              <a:tabLst>
                <a:tab pos="723900" algn="l"/>
                <a:tab pos="1447800" algn="l"/>
                <a:tab pos="2171700" algn="l"/>
                <a:tab pos="2895600" algn="l"/>
              </a:tabLst>
              <a:defRPr sz="1200">
                <a:solidFill>
                  <a:srgbClr val="000000"/>
                </a:solidFill>
                <a:latin typeface="Times New Roman" pitchFamily="16" charset="0"/>
              </a:defRPr>
            </a:lvl1pPr>
            <a:lvl2pPr marL="749300" indent="-287338" algn="l" defTabSz="912813" eaLnBrk="0" hangingPunct="0">
              <a:spcBef>
                <a:spcPct val="30000"/>
              </a:spcBef>
              <a:tabLst>
                <a:tab pos="723900" algn="l"/>
                <a:tab pos="1447800" algn="l"/>
                <a:tab pos="2171700" algn="l"/>
                <a:tab pos="2895600" algn="l"/>
              </a:tabLst>
              <a:defRPr sz="1200">
                <a:solidFill>
                  <a:srgbClr val="000000"/>
                </a:solidFill>
                <a:latin typeface="Times New Roman" pitchFamily="16" charset="0"/>
              </a:defRPr>
            </a:lvl2pPr>
            <a:lvl3pPr marL="1152525" indent="-230188" algn="l" defTabSz="912813" eaLnBrk="0" hangingPunct="0">
              <a:spcBef>
                <a:spcPct val="30000"/>
              </a:spcBef>
              <a:tabLst>
                <a:tab pos="723900" algn="l"/>
                <a:tab pos="1447800" algn="l"/>
                <a:tab pos="2171700" algn="l"/>
                <a:tab pos="2895600" algn="l"/>
              </a:tabLst>
              <a:defRPr sz="1200">
                <a:solidFill>
                  <a:srgbClr val="000000"/>
                </a:solidFill>
                <a:latin typeface="Times New Roman" pitchFamily="16" charset="0"/>
              </a:defRPr>
            </a:lvl3pPr>
            <a:lvl4pPr marL="1612900" indent="-230188" algn="l" defTabSz="912813" eaLnBrk="0" hangingPunct="0">
              <a:spcBef>
                <a:spcPct val="30000"/>
              </a:spcBef>
              <a:tabLst>
                <a:tab pos="723900" algn="l"/>
                <a:tab pos="1447800" algn="l"/>
                <a:tab pos="2171700" algn="l"/>
                <a:tab pos="2895600" algn="l"/>
              </a:tabLst>
              <a:defRPr sz="1200">
                <a:solidFill>
                  <a:srgbClr val="000000"/>
                </a:solidFill>
                <a:latin typeface="Times New Roman" pitchFamily="16" charset="0"/>
              </a:defRPr>
            </a:lvl4pPr>
            <a:lvl5pPr marL="2074863" indent="-230188" algn="l" defTabSz="912813" eaLnBrk="0" hangingPunct="0">
              <a:spcBef>
                <a:spcPct val="30000"/>
              </a:spcBef>
              <a:tabLst>
                <a:tab pos="723900" algn="l"/>
                <a:tab pos="1447800" algn="l"/>
                <a:tab pos="2171700" algn="l"/>
                <a:tab pos="2895600" algn="l"/>
              </a:tabLst>
              <a:defRPr sz="1200">
                <a:solidFill>
                  <a:srgbClr val="000000"/>
                </a:solidFill>
                <a:latin typeface="Times New Roman" pitchFamily="16" charset="0"/>
              </a:defRPr>
            </a:lvl5pPr>
            <a:lvl6pPr marL="2532063" indent="-230188" defTabSz="91281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6pPr>
            <a:lvl7pPr marL="2989263" indent="-230188" defTabSz="91281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7pPr>
            <a:lvl8pPr marL="3446463" indent="-230188" defTabSz="91281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8pPr>
            <a:lvl9pPr marL="3903663" indent="-230188" defTabSz="91281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9pPr>
          </a:lstStyle>
          <a:p>
            <a:pPr algn="r" eaLnBrk="1" hangingPunct="1">
              <a:spcBef>
                <a:spcPct val="0"/>
              </a:spcBef>
            </a:pPr>
            <a:fld id="{E909093F-A7E6-494C-9DC0-71BC942449A6}" type="slidenum">
              <a:rPr kumimoji="1" lang="en-US" altLang="ja-JP">
                <a:solidFill>
                  <a:schemeClr val="tx1"/>
                </a:solidFill>
                <a:latin typeface="Arial" charset="0"/>
                <a:ea typeface="ＭＳ Ｐゴシック" charset="-128"/>
              </a:rPr>
              <a:pPr algn="r" eaLnBrk="1" hangingPunct="1">
                <a:spcBef>
                  <a:spcPct val="0"/>
                </a:spcBef>
              </a:pPr>
              <a:t>27</a:t>
            </a:fld>
            <a:endParaRPr kumimoji="1" lang="en-US" altLang="ja-JP" dirty="0">
              <a:solidFill>
                <a:schemeClr val="tx1"/>
              </a:solidFill>
              <a:latin typeface="Arial" charset="0"/>
              <a:ea typeface="ＭＳ Ｐゴシック" charset="-128"/>
            </a:endParaRPr>
          </a:p>
        </p:txBody>
      </p:sp>
      <p:sp>
        <p:nvSpPr>
          <p:cNvPr id="48131" name="Rectangle 2"/>
          <p:cNvSpPr>
            <a:spLocks noGrp="1" noRot="1" noChangeAspect="1" noChangeArrowheads="1" noTextEdit="1"/>
          </p:cNvSpPr>
          <p:nvPr>
            <p:ph type="sldImg"/>
          </p:nvPr>
        </p:nvSpPr>
        <p:spPr>
          <a:xfrm>
            <a:off x="923925" y="746125"/>
            <a:ext cx="4965700" cy="3725863"/>
          </a:xfrm>
          <a:ln/>
        </p:spPr>
      </p:sp>
      <p:sp>
        <p:nvSpPr>
          <p:cNvPr id="48132" name="Rectangle 3"/>
          <p:cNvSpPr>
            <a:spLocks noGrp="1" noChangeArrowheads="1"/>
          </p:cNvSpPr>
          <p:nvPr>
            <p:ph type="body" idx="1"/>
          </p:nvPr>
        </p:nvSpPr>
        <p:spPr>
          <a:xfrm>
            <a:off x="682626" y="4721226"/>
            <a:ext cx="5441950" cy="4471988"/>
          </a:xfrm>
          <a:noFill/>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dirty="0" smtClean="0">
              <a:ea typeface="ＭＳ Ｐ明朝" charset="-128"/>
            </a:endParaRPr>
          </a:p>
        </p:txBody>
      </p:sp>
    </p:spTree>
    <p:extLst>
      <p:ext uri="{BB962C8B-B14F-4D97-AF65-F5344CB8AC3E}">
        <p14:creationId xmlns:p14="http://schemas.microsoft.com/office/powerpoint/2010/main" val="24647295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lvl1pPr marL="215900" indent="-215900" algn="l" defTabSz="912813" eaLnBrk="0" hangingPunct="0">
              <a:spcBef>
                <a:spcPct val="30000"/>
              </a:spcBef>
              <a:tabLst>
                <a:tab pos="723900" algn="l"/>
                <a:tab pos="1447800" algn="l"/>
                <a:tab pos="2171700" algn="l"/>
                <a:tab pos="2895600" algn="l"/>
              </a:tabLst>
              <a:defRPr sz="1200">
                <a:solidFill>
                  <a:srgbClr val="000000"/>
                </a:solidFill>
                <a:latin typeface="Times New Roman" pitchFamily="16" charset="0"/>
              </a:defRPr>
            </a:lvl1pPr>
            <a:lvl2pPr marL="749300" indent="-287338" algn="l" defTabSz="912813" eaLnBrk="0" hangingPunct="0">
              <a:spcBef>
                <a:spcPct val="30000"/>
              </a:spcBef>
              <a:tabLst>
                <a:tab pos="723900" algn="l"/>
                <a:tab pos="1447800" algn="l"/>
                <a:tab pos="2171700" algn="l"/>
                <a:tab pos="2895600" algn="l"/>
              </a:tabLst>
              <a:defRPr sz="1200">
                <a:solidFill>
                  <a:srgbClr val="000000"/>
                </a:solidFill>
                <a:latin typeface="Times New Roman" pitchFamily="16" charset="0"/>
              </a:defRPr>
            </a:lvl2pPr>
            <a:lvl3pPr marL="1152525" indent="-230188" algn="l" defTabSz="912813" eaLnBrk="0" hangingPunct="0">
              <a:spcBef>
                <a:spcPct val="30000"/>
              </a:spcBef>
              <a:tabLst>
                <a:tab pos="723900" algn="l"/>
                <a:tab pos="1447800" algn="l"/>
                <a:tab pos="2171700" algn="l"/>
                <a:tab pos="2895600" algn="l"/>
              </a:tabLst>
              <a:defRPr sz="1200">
                <a:solidFill>
                  <a:srgbClr val="000000"/>
                </a:solidFill>
                <a:latin typeface="Times New Roman" pitchFamily="16" charset="0"/>
              </a:defRPr>
            </a:lvl3pPr>
            <a:lvl4pPr marL="1612900" indent="-230188" algn="l" defTabSz="912813" eaLnBrk="0" hangingPunct="0">
              <a:spcBef>
                <a:spcPct val="30000"/>
              </a:spcBef>
              <a:tabLst>
                <a:tab pos="723900" algn="l"/>
                <a:tab pos="1447800" algn="l"/>
                <a:tab pos="2171700" algn="l"/>
                <a:tab pos="2895600" algn="l"/>
              </a:tabLst>
              <a:defRPr sz="1200">
                <a:solidFill>
                  <a:srgbClr val="000000"/>
                </a:solidFill>
                <a:latin typeface="Times New Roman" pitchFamily="16" charset="0"/>
              </a:defRPr>
            </a:lvl4pPr>
            <a:lvl5pPr marL="2074863" indent="-230188" algn="l" defTabSz="912813" eaLnBrk="0" hangingPunct="0">
              <a:spcBef>
                <a:spcPct val="30000"/>
              </a:spcBef>
              <a:tabLst>
                <a:tab pos="723900" algn="l"/>
                <a:tab pos="1447800" algn="l"/>
                <a:tab pos="2171700" algn="l"/>
                <a:tab pos="2895600" algn="l"/>
              </a:tabLst>
              <a:defRPr sz="1200">
                <a:solidFill>
                  <a:srgbClr val="000000"/>
                </a:solidFill>
                <a:latin typeface="Times New Roman" pitchFamily="16" charset="0"/>
              </a:defRPr>
            </a:lvl5pPr>
            <a:lvl6pPr marL="2532063" indent="-230188" defTabSz="91281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6pPr>
            <a:lvl7pPr marL="2989263" indent="-230188" defTabSz="91281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7pPr>
            <a:lvl8pPr marL="3446463" indent="-230188" defTabSz="91281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8pPr>
            <a:lvl9pPr marL="3903663" indent="-230188" defTabSz="91281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9pPr>
          </a:lstStyle>
          <a:p>
            <a:pPr algn="r" eaLnBrk="1" hangingPunct="1">
              <a:spcBef>
                <a:spcPct val="0"/>
              </a:spcBef>
            </a:pPr>
            <a:fld id="{E909093F-A7E6-494C-9DC0-71BC942449A6}" type="slidenum">
              <a:rPr kumimoji="1" lang="en-US" altLang="ja-JP">
                <a:solidFill>
                  <a:schemeClr val="tx1"/>
                </a:solidFill>
                <a:latin typeface="Arial" charset="0"/>
                <a:ea typeface="ＭＳ Ｐゴシック" charset="-128"/>
              </a:rPr>
              <a:pPr algn="r" eaLnBrk="1" hangingPunct="1">
                <a:spcBef>
                  <a:spcPct val="0"/>
                </a:spcBef>
              </a:pPr>
              <a:t>28</a:t>
            </a:fld>
            <a:endParaRPr kumimoji="1" lang="en-US" altLang="ja-JP" dirty="0">
              <a:solidFill>
                <a:schemeClr val="tx1"/>
              </a:solidFill>
              <a:latin typeface="Arial" charset="0"/>
              <a:ea typeface="ＭＳ Ｐゴシック" charset="-128"/>
            </a:endParaRPr>
          </a:p>
        </p:txBody>
      </p:sp>
      <p:sp>
        <p:nvSpPr>
          <p:cNvPr id="48131" name="Rectangle 2"/>
          <p:cNvSpPr>
            <a:spLocks noGrp="1" noRot="1" noChangeAspect="1" noChangeArrowheads="1" noTextEdit="1"/>
          </p:cNvSpPr>
          <p:nvPr>
            <p:ph type="sldImg"/>
          </p:nvPr>
        </p:nvSpPr>
        <p:spPr>
          <a:xfrm>
            <a:off x="923925" y="746125"/>
            <a:ext cx="4965700" cy="3725863"/>
          </a:xfrm>
          <a:ln/>
        </p:spPr>
      </p:sp>
      <p:sp>
        <p:nvSpPr>
          <p:cNvPr id="48132" name="Rectangle 3"/>
          <p:cNvSpPr>
            <a:spLocks noGrp="1" noChangeArrowheads="1"/>
          </p:cNvSpPr>
          <p:nvPr>
            <p:ph type="body" idx="1"/>
          </p:nvPr>
        </p:nvSpPr>
        <p:spPr>
          <a:xfrm>
            <a:off x="682626" y="4721226"/>
            <a:ext cx="5441950" cy="4471988"/>
          </a:xfrm>
          <a:noFill/>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dirty="0" smtClean="0">
              <a:ea typeface="ＭＳ Ｐ明朝" charset="-128"/>
            </a:endParaRPr>
          </a:p>
        </p:txBody>
      </p:sp>
    </p:spTree>
    <p:extLst>
      <p:ext uri="{BB962C8B-B14F-4D97-AF65-F5344CB8AC3E}">
        <p14:creationId xmlns:p14="http://schemas.microsoft.com/office/powerpoint/2010/main" val="26774575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lvl1pPr marL="215900" indent="-215900" algn="l" defTabSz="912813" eaLnBrk="0" hangingPunct="0">
              <a:spcBef>
                <a:spcPct val="30000"/>
              </a:spcBef>
              <a:tabLst>
                <a:tab pos="723900" algn="l"/>
                <a:tab pos="1447800" algn="l"/>
                <a:tab pos="2171700" algn="l"/>
                <a:tab pos="2895600" algn="l"/>
              </a:tabLst>
              <a:defRPr sz="1200">
                <a:solidFill>
                  <a:srgbClr val="000000"/>
                </a:solidFill>
                <a:latin typeface="Times New Roman" pitchFamily="16" charset="0"/>
              </a:defRPr>
            </a:lvl1pPr>
            <a:lvl2pPr marL="749300" indent="-287338" algn="l" defTabSz="912813" eaLnBrk="0" hangingPunct="0">
              <a:spcBef>
                <a:spcPct val="30000"/>
              </a:spcBef>
              <a:tabLst>
                <a:tab pos="723900" algn="l"/>
                <a:tab pos="1447800" algn="l"/>
                <a:tab pos="2171700" algn="l"/>
                <a:tab pos="2895600" algn="l"/>
              </a:tabLst>
              <a:defRPr sz="1200">
                <a:solidFill>
                  <a:srgbClr val="000000"/>
                </a:solidFill>
                <a:latin typeface="Times New Roman" pitchFamily="16" charset="0"/>
              </a:defRPr>
            </a:lvl2pPr>
            <a:lvl3pPr marL="1152525" indent="-230188" algn="l" defTabSz="912813" eaLnBrk="0" hangingPunct="0">
              <a:spcBef>
                <a:spcPct val="30000"/>
              </a:spcBef>
              <a:tabLst>
                <a:tab pos="723900" algn="l"/>
                <a:tab pos="1447800" algn="l"/>
                <a:tab pos="2171700" algn="l"/>
                <a:tab pos="2895600" algn="l"/>
              </a:tabLst>
              <a:defRPr sz="1200">
                <a:solidFill>
                  <a:srgbClr val="000000"/>
                </a:solidFill>
                <a:latin typeface="Times New Roman" pitchFamily="16" charset="0"/>
              </a:defRPr>
            </a:lvl3pPr>
            <a:lvl4pPr marL="1612900" indent="-230188" algn="l" defTabSz="912813" eaLnBrk="0" hangingPunct="0">
              <a:spcBef>
                <a:spcPct val="30000"/>
              </a:spcBef>
              <a:tabLst>
                <a:tab pos="723900" algn="l"/>
                <a:tab pos="1447800" algn="l"/>
                <a:tab pos="2171700" algn="l"/>
                <a:tab pos="2895600" algn="l"/>
              </a:tabLst>
              <a:defRPr sz="1200">
                <a:solidFill>
                  <a:srgbClr val="000000"/>
                </a:solidFill>
                <a:latin typeface="Times New Roman" pitchFamily="16" charset="0"/>
              </a:defRPr>
            </a:lvl4pPr>
            <a:lvl5pPr marL="2074863" indent="-230188" algn="l" defTabSz="912813" eaLnBrk="0" hangingPunct="0">
              <a:spcBef>
                <a:spcPct val="30000"/>
              </a:spcBef>
              <a:tabLst>
                <a:tab pos="723900" algn="l"/>
                <a:tab pos="1447800" algn="l"/>
                <a:tab pos="2171700" algn="l"/>
                <a:tab pos="2895600" algn="l"/>
              </a:tabLst>
              <a:defRPr sz="1200">
                <a:solidFill>
                  <a:srgbClr val="000000"/>
                </a:solidFill>
                <a:latin typeface="Times New Roman" pitchFamily="16" charset="0"/>
              </a:defRPr>
            </a:lvl5pPr>
            <a:lvl6pPr marL="2532063" indent="-230188" defTabSz="91281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6pPr>
            <a:lvl7pPr marL="2989263" indent="-230188" defTabSz="91281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7pPr>
            <a:lvl8pPr marL="3446463" indent="-230188" defTabSz="91281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8pPr>
            <a:lvl9pPr marL="3903663" indent="-230188" defTabSz="91281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9pPr>
          </a:lstStyle>
          <a:p>
            <a:pPr algn="r" eaLnBrk="1" hangingPunct="1">
              <a:spcBef>
                <a:spcPct val="0"/>
              </a:spcBef>
            </a:pPr>
            <a:fld id="{E909093F-A7E6-494C-9DC0-71BC942449A6}" type="slidenum">
              <a:rPr kumimoji="1" lang="en-US" altLang="ja-JP">
                <a:solidFill>
                  <a:schemeClr val="tx1"/>
                </a:solidFill>
                <a:latin typeface="Arial" charset="0"/>
                <a:ea typeface="ＭＳ Ｐゴシック" charset="-128"/>
              </a:rPr>
              <a:pPr algn="r" eaLnBrk="1" hangingPunct="1">
                <a:spcBef>
                  <a:spcPct val="0"/>
                </a:spcBef>
              </a:pPr>
              <a:t>29</a:t>
            </a:fld>
            <a:endParaRPr kumimoji="1" lang="en-US" altLang="ja-JP" dirty="0">
              <a:solidFill>
                <a:schemeClr val="tx1"/>
              </a:solidFill>
              <a:latin typeface="Arial" charset="0"/>
              <a:ea typeface="ＭＳ Ｐゴシック" charset="-128"/>
            </a:endParaRPr>
          </a:p>
        </p:txBody>
      </p:sp>
      <p:sp>
        <p:nvSpPr>
          <p:cNvPr id="48131" name="Rectangle 2"/>
          <p:cNvSpPr>
            <a:spLocks noGrp="1" noRot="1" noChangeAspect="1" noChangeArrowheads="1" noTextEdit="1"/>
          </p:cNvSpPr>
          <p:nvPr>
            <p:ph type="sldImg"/>
          </p:nvPr>
        </p:nvSpPr>
        <p:spPr>
          <a:xfrm>
            <a:off x="923925" y="746125"/>
            <a:ext cx="4965700" cy="3725863"/>
          </a:xfrm>
          <a:ln/>
        </p:spPr>
      </p:sp>
      <p:sp>
        <p:nvSpPr>
          <p:cNvPr id="48132" name="Rectangle 3"/>
          <p:cNvSpPr>
            <a:spLocks noGrp="1" noChangeArrowheads="1"/>
          </p:cNvSpPr>
          <p:nvPr>
            <p:ph type="body" idx="1"/>
          </p:nvPr>
        </p:nvSpPr>
        <p:spPr>
          <a:xfrm>
            <a:off x="682626" y="4721226"/>
            <a:ext cx="5441950" cy="4471988"/>
          </a:xfrm>
          <a:noFill/>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dirty="0" smtClean="0">
              <a:ea typeface="ＭＳ Ｐ明朝" charset="-128"/>
            </a:endParaRPr>
          </a:p>
        </p:txBody>
      </p:sp>
    </p:spTree>
    <p:extLst>
      <p:ext uri="{BB962C8B-B14F-4D97-AF65-F5344CB8AC3E}">
        <p14:creationId xmlns:p14="http://schemas.microsoft.com/office/powerpoint/2010/main" val="42463348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lvl1pPr marL="215900" indent="-215900" algn="l" defTabSz="912813" eaLnBrk="0" hangingPunct="0">
              <a:spcBef>
                <a:spcPct val="30000"/>
              </a:spcBef>
              <a:tabLst>
                <a:tab pos="723900" algn="l"/>
                <a:tab pos="1447800" algn="l"/>
                <a:tab pos="2171700" algn="l"/>
                <a:tab pos="2895600" algn="l"/>
              </a:tabLst>
              <a:defRPr sz="1200">
                <a:solidFill>
                  <a:srgbClr val="000000"/>
                </a:solidFill>
                <a:latin typeface="Times New Roman" pitchFamily="16" charset="0"/>
              </a:defRPr>
            </a:lvl1pPr>
            <a:lvl2pPr marL="749300" indent="-287338" algn="l" defTabSz="912813" eaLnBrk="0" hangingPunct="0">
              <a:spcBef>
                <a:spcPct val="30000"/>
              </a:spcBef>
              <a:tabLst>
                <a:tab pos="723900" algn="l"/>
                <a:tab pos="1447800" algn="l"/>
                <a:tab pos="2171700" algn="l"/>
                <a:tab pos="2895600" algn="l"/>
              </a:tabLst>
              <a:defRPr sz="1200">
                <a:solidFill>
                  <a:srgbClr val="000000"/>
                </a:solidFill>
                <a:latin typeface="Times New Roman" pitchFamily="16" charset="0"/>
              </a:defRPr>
            </a:lvl2pPr>
            <a:lvl3pPr marL="1152525" indent="-230188" algn="l" defTabSz="912813" eaLnBrk="0" hangingPunct="0">
              <a:spcBef>
                <a:spcPct val="30000"/>
              </a:spcBef>
              <a:tabLst>
                <a:tab pos="723900" algn="l"/>
                <a:tab pos="1447800" algn="l"/>
                <a:tab pos="2171700" algn="l"/>
                <a:tab pos="2895600" algn="l"/>
              </a:tabLst>
              <a:defRPr sz="1200">
                <a:solidFill>
                  <a:srgbClr val="000000"/>
                </a:solidFill>
                <a:latin typeface="Times New Roman" pitchFamily="16" charset="0"/>
              </a:defRPr>
            </a:lvl3pPr>
            <a:lvl4pPr marL="1612900" indent="-230188" algn="l" defTabSz="912813" eaLnBrk="0" hangingPunct="0">
              <a:spcBef>
                <a:spcPct val="30000"/>
              </a:spcBef>
              <a:tabLst>
                <a:tab pos="723900" algn="l"/>
                <a:tab pos="1447800" algn="l"/>
                <a:tab pos="2171700" algn="l"/>
                <a:tab pos="2895600" algn="l"/>
              </a:tabLst>
              <a:defRPr sz="1200">
                <a:solidFill>
                  <a:srgbClr val="000000"/>
                </a:solidFill>
                <a:latin typeface="Times New Roman" pitchFamily="16" charset="0"/>
              </a:defRPr>
            </a:lvl4pPr>
            <a:lvl5pPr marL="2074863" indent="-230188" algn="l" defTabSz="912813" eaLnBrk="0" hangingPunct="0">
              <a:spcBef>
                <a:spcPct val="30000"/>
              </a:spcBef>
              <a:tabLst>
                <a:tab pos="723900" algn="l"/>
                <a:tab pos="1447800" algn="l"/>
                <a:tab pos="2171700" algn="l"/>
                <a:tab pos="2895600" algn="l"/>
              </a:tabLst>
              <a:defRPr sz="1200">
                <a:solidFill>
                  <a:srgbClr val="000000"/>
                </a:solidFill>
                <a:latin typeface="Times New Roman" pitchFamily="16" charset="0"/>
              </a:defRPr>
            </a:lvl5pPr>
            <a:lvl6pPr marL="2532063" indent="-230188" defTabSz="91281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6pPr>
            <a:lvl7pPr marL="2989263" indent="-230188" defTabSz="91281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7pPr>
            <a:lvl8pPr marL="3446463" indent="-230188" defTabSz="91281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8pPr>
            <a:lvl9pPr marL="3903663" indent="-230188" defTabSz="91281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9pPr>
          </a:lstStyle>
          <a:p>
            <a:pPr algn="r" eaLnBrk="1" hangingPunct="1">
              <a:spcBef>
                <a:spcPct val="0"/>
              </a:spcBef>
            </a:pPr>
            <a:fld id="{E909093F-A7E6-494C-9DC0-71BC942449A6}" type="slidenum">
              <a:rPr kumimoji="1" lang="en-US" altLang="ja-JP">
                <a:solidFill>
                  <a:schemeClr val="tx1"/>
                </a:solidFill>
                <a:latin typeface="Arial" charset="0"/>
                <a:ea typeface="ＭＳ Ｐゴシック" charset="-128"/>
              </a:rPr>
              <a:pPr algn="r" eaLnBrk="1" hangingPunct="1">
                <a:spcBef>
                  <a:spcPct val="0"/>
                </a:spcBef>
              </a:pPr>
              <a:t>30</a:t>
            </a:fld>
            <a:endParaRPr kumimoji="1" lang="en-US" altLang="ja-JP" dirty="0">
              <a:solidFill>
                <a:schemeClr val="tx1"/>
              </a:solidFill>
              <a:latin typeface="Arial" charset="0"/>
              <a:ea typeface="ＭＳ Ｐゴシック" charset="-128"/>
            </a:endParaRPr>
          </a:p>
        </p:txBody>
      </p:sp>
      <p:sp>
        <p:nvSpPr>
          <p:cNvPr id="48131" name="Rectangle 2"/>
          <p:cNvSpPr>
            <a:spLocks noGrp="1" noRot="1" noChangeAspect="1" noChangeArrowheads="1" noTextEdit="1"/>
          </p:cNvSpPr>
          <p:nvPr>
            <p:ph type="sldImg"/>
          </p:nvPr>
        </p:nvSpPr>
        <p:spPr>
          <a:xfrm>
            <a:off x="923925" y="746125"/>
            <a:ext cx="4965700" cy="3725863"/>
          </a:xfrm>
          <a:ln/>
        </p:spPr>
      </p:sp>
      <p:sp>
        <p:nvSpPr>
          <p:cNvPr id="48132" name="Rectangle 3"/>
          <p:cNvSpPr>
            <a:spLocks noGrp="1" noChangeArrowheads="1"/>
          </p:cNvSpPr>
          <p:nvPr>
            <p:ph type="body" idx="1"/>
          </p:nvPr>
        </p:nvSpPr>
        <p:spPr>
          <a:xfrm>
            <a:off x="682626" y="4721226"/>
            <a:ext cx="5441950" cy="4471988"/>
          </a:xfrm>
          <a:noFill/>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dirty="0" smtClean="0">
              <a:ea typeface="ＭＳ Ｐ明朝" charset="-128"/>
            </a:endParaRPr>
          </a:p>
        </p:txBody>
      </p:sp>
    </p:spTree>
    <p:extLst>
      <p:ext uri="{BB962C8B-B14F-4D97-AF65-F5344CB8AC3E}">
        <p14:creationId xmlns:p14="http://schemas.microsoft.com/office/powerpoint/2010/main" val="25578671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A7410FCF-D366-430A-AAB4-A8B228ABE051}" type="slidenum">
              <a:rPr kumimoji="1" lang="ja-JP" altLang="en-US" smtClean="0"/>
              <a:t>31</a:t>
            </a:fld>
            <a:endParaRPr kumimoji="1" lang="ja-JP" altLang="en-US"/>
          </a:p>
        </p:txBody>
      </p:sp>
    </p:spTree>
    <p:extLst>
      <p:ext uri="{BB962C8B-B14F-4D97-AF65-F5344CB8AC3E}">
        <p14:creationId xmlns:p14="http://schemas.microsoft.com/office/powerpoint/2010/main" val="21900682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A7410FCF-D366-430A-AAB4-A8B228ABE051}" type="slidenum">
              <a:rPr kumimoji="1" lang="ja-JP" altLang="en-US" smtClean="0"/>
              <a:t>32</a:t>
            </a:fld>
            <a:endParaRPr kumimoji="1" lang="ja-JP" altLang="en-US"/>
          </a:p>
        </p:txBody>
      </p:sp>
    </p:spTree>
    <p:extLst>
      <p:ext uri="{BB962C8B-B14F-4D97-AF65-F5344CB8AC3E}">
        <p14:creationId xmlns:p14="http://schemas.microsoft.com/office/powerpoint/2010/main" val="31459301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A7410FCF-D366-430A-AAB4-A8B228ABE051}" type="slidenum">
              <a:rPr kumimoji="1" lang="ja-JP" altLang="en-US" smtClean="0"/>
              <a:t>35</a:t>
            </a:fld>
            <a:endParaRPr kumimoji="1" lang="ja-JP" altLang="en-US"/>
          </a:p>
        </p:txBody>
      </p:sp>
    </p:spTree>
    <p:extLst>
      <p:ext uri="{BB962C8B-B14F-4D97-AF65-F5344CB8AC3E}">
        <p14:creationId xmlns:p14="http://schemas.microsoft.com/office/powerpoint/2010/main" val="4090430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A7410FCF-D366-430A-AAB4-A8B228ABE051}" type="slidenum">
              <a:rPr kumimoji="1" lang="ja-JP" altLang="en-US" smtClean="0"/>
              <a:t>36</a:t>
            </a:fld>
            <a:endParaRPr kumimoji="1" lang="ja-JP" altLang="en-US"/>
          </a:p>
        </p:txBody>
      </p:sp>
    </p:spTree>
    <p:extLst>
      <p:ext uri="{BB962C8B-B14F-4D97-AF65-F5344CB8AC3E}">
        <p14:creationId xmlns:p14="http://schemas.microsoft.com/office/powerpoint/2010/main" val="157331027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A7410FCF-D366-430A-AAB4-A8B228ABE051}" type="slidenum">
              <a:rPr kumimoji="1" lang="ja-JP" altLang="en-US" smtClean="0"/>
              <a:t>37</a:t>
            </a:fld>
            <a:endParaRPr kumimoji="1" lang="ja-JP" altLang="en-US"/>
          </a:p>
        </p:txBody>
      </p:sp>
    </p:spTree>
    <p:extLst>
      <p:ext uri="{BB962C8B-B14F-4D97-AF65-F5344CB8AC3E}">
        <p14:creationId xmlns:p14="http://schemas.microsoft.com/office/powerpoint/2010/main" val="26609569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A7410FCF-D366-430A-AAB4-A8B228ABE051}" type="slidenum">
              <a:rPr kumimoji="1" lang="ja-JP" altLang="en-US" smtClean="0"/>
              <a:t>8</a:t>
            </a:fld>
            <a:endParaRPr kumimoji="1" lang="ja-JP" altLang="en-US"/>
          </a:p>
        </p:txBody>
      </p:sp>
    </p:spTree>
    <p:extLst>
      <p:ext uri="{BB962C8B-B14F-4D97-AF65-F5344CB8AC3E}">
        <p14:creationId xmlns:p14="http://schemas.microsoft.com/office/powerpoint/2010/main" val="135700766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A7410FCF-D366-430A-AAB4-A8B228ABE051}" type="slidenum">
              <a:rPr kumimoji="1" lang="ja-JP" altLang="en-US" smtClean="0"/>
              <a:t>38</a:t>
            </a:fld>
            <a:endParaRPr kumimoji="1" lang="ja-JP" altLang="en-US"/>
          </a:p>
        </p:txBody>
      </p:sp>
    </p:spTree>
    <p:extLst>
      <p:ext uri="{BB962C8B-B14F-4D97-AF65-F5344CB8AC3E}">
        <p14:creationId xmlns:p14="http://schemas.microsoft.com/office/powerpoint/2010/main" val="25497909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lvl1pPr marL="215900" indent="-215900" algn="l" defTabSz="912813" eaLnBrk="0" hangingPunct="0">
              <a:spcBef>
                <a:spcPct val="30000"/>
              </a:spcBef>
              <a:tabLst>
                <a:tab pos="723900" algn="l"/>
                <a:tab pos="1447800" algn="l"/>
                <a:tab pos="2171700" algn="l"/>
                <a:tab pos="2895600" algn="l"/>
              </a:tabLst>
              <a:defRPr sz="1200">
                <a:solidFill>
                  <a:srgbClr val="000000"/>
                </a:solidFill>
                <a:latin typeface="Times New Roman" pitchFamily="16" charset="0"/>
              </a:defRPr>
            </a:lvl1pPr>
            <a:lvl2pPr marL="749300" indent="-287338" algn="l" defTabSz="912813" eaLnBrk="0" hangingPunct="0">
              <a:spcBef>
                <a:spcPct val="30000"/>
              </a:spcBef>
              <a:tabLst>
                <a:tab pos="723900" algn="l"/>
                <a:tab pos="1447800" algn="l"/>
                <a:tab pos="2171700" algn="l"/>
                <a:tab pos="2895600" algn="l"/>
              </a:tabLst>
              <a:defRPr sz="1200">
                <a:solidFill>
                  <a:srgbClr val="000000"/>
                </a:solidFill>
                <a:latin typeface="Times New Roman" pitchFamily="16" charset="0"/>
              </a:defRPr>
            </a:lvl2pPr>
            <a:lvl3pPr marL="1152525" indent="-230188" algn="l" defTabSz="912813" eaLnBrk="0" hangingPunct="0">
              <a:spcBef>
                <a:spcPct val="30000"/>
              </a:spcBef>
              <a:tabLst>
                <a:tab pos="723900" algn="l"/>
                <a:tab pos="1447800" algn="l"/>
                <a:tab pos="2171700" algn="l"/>
                <a:tab pos="2895600" algn="l"/>
              </a:tabLst>
              <a:defRPr sz="1200">
                <a:solidFill>
                  <a:srgbClr val="000000"/>
                </a:solidFill>
                <a:latin typeface="Times New Roman" pitchFamily="16" charset="0"/>
              </a:defRPr>
            </a:lvl3pPr>
            <a:lvl4pPr marL="1612900" indent="-230188" algn="l" defTabSz="912813" eaLnBrk="0" hangingPunct="0">
              <a:spcBef>
                <a:spcPct val="30000"/>
              </a:spcBef>
              <a:tabLst>
                <a:tab pos="723900" algn="l"/>
                <a:tab pos="1447800" algn="l"/>
                <a:tab pos="2171700" algn="l"/>
                <a:tab pos="2895600" algn="l"/>
              </a:tabLst>
              <a:defRPr sz="1200">
                <a:solidFill>
                  <a:srgbClr val="000000"/>
                </a:solidFill>
                <a:latin typeface="Times New Roman" pitchFamily="16" charset="0"/>
              </a:defRPr>
            </a:lvl4pPr>
            <a:lvl5pPr marL="2074863" indent="-230188" algn="l" defTabSz="912813" eaLnBrk="0" hangingPunct="0">
              <a:spcBef>
                <a:spcPct val="30000"/>
              </a:spcBef>
              <a:tabLst>
                <a:tab pos="723900" algn="l"/>
                <a:tab pos="1447800" algn="l"/>
                <a:tab pos="2171700" algn="l"/>
                <a:tab pos="2895600" algn="l"/>
              </a:tabLst>
              <a:defRPr sz="1200">
                <a:solidFill>
                  <a:srgbClr val="000000"/>
                </a:solidFill>
                <a:latin typeface="Times New Roman" pitchFamily="16" charset="0"/>
              </a:defRPr>
            </a:lvl5pPr>
            <a:lvl6pPr marL="2532063" indent="-230188" defTabSz="91281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6pPr>
            <a:lvl7pPr marL="2989263" indent="-230188" defTabSz="91281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7pPr>
            <a:lvl8pPr marL="3446463" indent="-230188" defTabSz="91281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8pPr>
            <a:lvl9pPr marL="3903663" indent="-230188" defTabSz="91281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9pPr>
          </a:lstStyle>
          <a:p>
            <a:pPr algn="r" eaLnBrk="1" hangingPunct="1">
              <a:spcBef>
                <a:spcPct val="0"/>
              </a:spcBef>
            </a:pPr>
            <a:fld id="{E909093F-A7E6-494C-9DC0-71BC942449A6}" type="slidenum">
              <a:rPr kumimoji="1" lang="en-US" altLang="ja-JP">
                <a:solidFill>
                  <a:schemeClr val="tx1"/>
                </a:solidFill>
                <a:latin typeface="Arial" charset="0"/>
                <a:ea typeface="ＭＳ Ｐゴシック" charset="-128"/>
              </a:rPr>
              <a:pPr algn="r" eaLnBrk="1" hangingPunct="1">
                <a:spcBef>
                  <a:spcPct val="0"/>
                </a:spcBef>
              </a:pPr>
              <a:t>10</a:t>
            </a:fld>
            <a:endParaRPr kumimoji="1" lang="en-US" altLang="ja-JP" dirty="0">
              <a:solidFill>
                <a:schemeClr val="tx1"/>
              </a:solidFill>
              <a:latin typeface="Arial" charset="0"/>
              <a:ea typeface="ＭＳ Ｐゴシック" charset="-128"/>
            </a:endParaRPr>
          </a:p>
        </p:txBody>
      </p:sp>
      <p:sp>
        <p:nvSpPr>
          <p:cNvPr id="48131" name="Rectangle 2"/>
          <p:cNvSpPr>
            <a:spLocks noGrp="1" noRot="1" noChangeAspect="1" noChangeArrowheads="1" noTextEdit="1"/>
          </p:cNvSpPr>
          <p:nvPr>
            <p:ph type="sldImg"/>
          </p:nvPr>
        </p:nvSpPr>
        <p:spPr>
          <a:xfrm>
            <a:off x="923925" y="746125"/>
            <a:ext cx="4965700" cy="3725863"/>
          </a:xfrm>
          <a:ln/>
        </p:spPr>
      </p:sp>
      <p:sp>
        <p:nvSpPr>
          <p:cNvPr id="48132" name="Rectangle 3"/>
          <p:cNvSpPr>
            <a:spLocks noGrp="1" noChangeArrowheads="1"/>
          </p:cNvSpPr>
          <p:nvPr>
            <p:ph type="body" idx="1"/>
          </p:nvPr>
        </p:nvSpPr>
        <p:spPr>
          <a:xfrm>
            <a:off x="682626" y="4721226"/>
            <a:ext cx="5441950" cy="4471988"/>
          </a:xfrm>
          <a:noFill/>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dirty="0" smtClean="0">
              <a:ea typeface="ＭＳ Ｐ明朝" charset="-128"/>
            </a:endParaRPr>
          </a:p>
        </p:txBody>
      </p:sp>
    </p:spTree>
    <p:extLst>
      <p:ext uri="{BB962C8B-B14F-4D97-AF65-F5344CB8AC3E}">
        <p14:creationId xmlns:p14="http://schemas.microsoft.com/office/powerpoint/2010/main" val="13409569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lvl1pPr marL="215900" indent="-215900" algn="l" defTabSz="912813" eaLnBrk="0" hangingPunct="0">
              <a:spcBef>
                <a:spcPct val="30000"/>
              </a:spcBef>
              <a:tabLst>
                <a:tab pos="723900" algn="l"/>
                <a:tab pos="1447800" algn="l"/>
                <a:tab pos="2171700" algn="l"/>
                <a:tab pos="2895600" algn="l"/>
              </a:tabLst>
              <a:defRPr sz="1200">
                <a:solidFill>
                  <a:srgbClr val="000000"/>
                </a:solidFill>
                <a:latin typeface="Times New Roman" pitchFamily="16" charset="0"/>
              </a:defRPr>
            </a:lvl1pPr>
            <a:lvl2pPr marL="749300" indent="-287338" algn="l" defTabSz="912813" eaLnBrk="0" hangingPunct="0">
              <a:spcBef>
                <a:spcPct val="30000"/>
              </a:spcBef>
              <a:tabLst>
                <a:tab pos="723900" algn="l"/>
                <a:tab pos="1447800" algn="l"/>
                <a:tab pos="2171700" algn="l"/>
                <a:tab pos="2895600" algn="l"/>
              </a:tabLst>
              <a:defRPr sz="1200">
                <a:solidFill>
                  <a:srgbClr val="000000"/>
                </a:solidFill>
                <a:latin typeface="Times New Roman" pitchFamily="16" charset="0"/>
              </a:defRPr>
            </a:lvl2pPr>
            <a:lvl3pPr marL="1152525" indent="-230188" algn="l" defTabSz="912813" eaLnBrk="0" hangingPunct="0">
              <a:spcBef>
                <a:spcPct val="30000"/>
              </a:spcBef>
              <a:tabLst>
                <a:tab pos="723900" algn="l"/>
                <a:tab pos="1447800" algn="l"/>
                <a:tab pos="2171700" algn="l"/>
                <a:tab pos="2895600" algn="l"/>
              </a:tabLst>
              <a:defRPr sz="1200">
                <a:solidFill>
                  <a:srgbClr val="000000"/>
                </a:solidFill>
                <a:latin typeface="Times New Roman" pitchFamily="16" charset="0"/>
              </a:defRPr>
            </a:lvl3pPr>
            <a:lvl4pPr marL="1612900" indent="-230188" algn="l" defTabSz="912813" eaLnBrk="0" hangingPunct="0">
              <a:spcBef>
                <a:spcPct val="30000"/>
              </a:spcBef>
              <a:tabLst>
                <a:tab pos="723900" algn="l"/>
                <a:tab pos="1447800" algn="l"/>
                <a:tab pos="2171700" algn="l"/>
                <a:tab pos="2895600" algn="l"/>
              </a:tabLst>
              <a:defRPr sz="1200">
                <a:solidFill>
                  <a:srgbClr val="000000"/>
                </a:solidFill>
                <a:latin typeface="Times New Roman" pitchFamily="16" charset="0"/>
              </a:defRPr>
            </a:lvl4pPr>
            <a:lvl5pPr marL="2074863" indent="-230188" algn="l" defTabSz="912813" eaLnBrk="0" hangingPunct="0">
              <a:spcBef>
                <a:spcPct val="30000"/>
              </a:spcBef>
              <a:tabLst>
                <a:tab pos="723900" algn="l"/>
                <a:tab pos="1447800" algn="l"/>
                <a:tab pos="2171700" algn="l"/>
                <a:tab pos="2895600" algn="l"/>
              </a:tabLst>
              <a:defRPr sz="1200">
                <a:solidFill>
                  <a:srgbClr val="000000"/>
                </a:solidFill>
                <a:latin typeface="Times New Roman" pitchFamily="16" charset="0"/>
              </a:defRPr>
            </a:lvl5pPr>
            <a:lvl6pPr marL="2532063" indent="-230188" defTabSz="91281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6pPr>
            <a:lvl7pPr marL="2989263" indent="-230188" defTabSz="91281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7pPr>
            <a:lvl8pPr marL="3446463" indent="-230188" defTabSz="91281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8pPr>
            <a:lvl9pPr marL="3903663" indent="-230188" defTabSz="91281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9pPr>
          </a:lstStyle>
          <a:p>
            <a:pPr algn="r" eaLnBrk="1" hangingPunct="1">
              <a:spcBef>
                <a:spcPct val="0"/>
              </a:spcBef>
            </a:pPr>
            <a:fld id="{E909093F-A7E6-494C-9DC0-71BC942449A6}" type="slidenum">
              <a:rPr kumimoji="1" lang="en-US" altLang="ja-JP">
                <a:solidFill>
                  <a:schemeClr val="tx1"/>
                </a:solidFill>
                <a:latin typeface="Arial" charset="0"/>
                <a:ea typeface="ＭＳ Ｐゴシック" charset="-128"/>
              </a:rPr>
              <a:pPr algn="r" eaLnBrk="1" hangingPunct="1">
                <a:spcBef>
                  <a:spcPct val="0"/>
                </a:spcBef>
              </a:pPr>
              <a:t>11</a:t>
            </a:fld>
            <a:endParaRPr kumimoji="1" lang="en-US" altLang="ja-JP" dirty="0">
              <a:solidFill>
                <a:schemeClr val="tx1"/>
              </a:solidFill>
              <a:latin typeface="Arial" charset="0"/>
              <a:ea typeface="ＭＳ Ｐゴシック" charset="-128"/>
            </a:endParaRPr>
          </a:p>
        </p:txBody>
      </p:sp>
      <p:sp>
        <p:nvSpPr>
          <p:cNvPr id="48131" name="Rectangle 2"/>
          <p:cNvSpPr>
            <a:spLocks noGrp="1" noRot="1" noChangeAspect="1" noChangeArrowheads="1" noTextEdit="1"/>
          </p:cNvSpPr>
          <p:nvPr>
            <p:ph type="sldImg"/>
          </p:nvPr>
        </p:nvSpPr>
        <p:spPr>
          <a:xfrm>
            <a:off x="923925" y="746125"/>
            <a:ext cx="4965700" cy="3725863"/>
          </a:xfrm>
          <a:ln/>
        </p:spPr>
      </p:sp>
      <p:sp>
        <p:nvSpPr>
          <p:cNvPr id="48132" name="Rectangle 3"/>
          <p:cNvSpPr>
            <a:spLocks noGrp="1" noChangeArrowheads="1"/>
          </p:cNvSpPr>
          <p:nvPr>
            <p:ph type="body" idx="1"/>
          </p:nvPr>
        </p:nvSpPr>
        <p:spPr>
          <a:xfrm>
            <a:off x="682626" y="4721226"/>
            <a:ext cx="5441950" cy="4471988"/>
          </a:xfrm>
          <a:noFill/>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dirty="0" smtClean="0">
              <a:ea typeface="ＭＳ Ｐ明朝" charset="-128"/>
            </a:endParaRPr>
          </a:p>
        </p:txBody>
      </p:sp>
    </p:spTree>
    <p:extLst>
      <p:ext uri="{BB962C8B-B14F-4D97-AF65-F5344CB8AC3E}">
        <p14:creationId xmlns:p14="http://schemas.microsoft.com/office/powerpoint/2010/main" val="19847194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lvl1pPr marL="215900" indent="-215900" algn="l" defTabSz="912813" eaLnBrk="0" hangingPunct="0">
              <a:spcBef>
                <a:spcPct val="30000"/>
              </a:spcBef>
              <a:tabLst>
                <a:tab pos="723900" algn="l"/>
                <a:tab pos="1447800" algn="l"/>
                <a:tab pos="2171700" algn="l"/>
                <a:tab pos="2895600" algn="l"/>
              </a:tabLst>
              <a:defRPr sz="1200">
                <a:solidFill>
                  <a:srgbClr val="000000"/>
                </a:solidFill>
                <a:latin typeface="Times New Roman" pitchFamily="16" charset="0"/>
              </a:defRPr>
            </a:lvl1pPr>
            <a:lvl2pPr marL="749300" indent="-287338" algn="l" defTabSz="912813" eaLnBrk="0" hangingPunct="0">
              <a:spcBef>
                <a:spcPct val="30000"/>
              </a:spcBef>
              <a:tabLst>
                <a:tab pos="723900" algn="l"/>
                <a:tab pos="1447800" algn="l"/>
                <a:tab pos="2171700" algn="l"/>
                <a:tab pos="2895600" algn="l"/>
              </a:tabLst>
              <a:defRPr sz="1200">
                <a:solidFill>
                  <a:srgbClr val="000000"/>
                </a:solidFill>
                <a:latin typeface="Times New Roman" pitchFamily="16" charset="0"/>
              </a:defRPr>
            </a:lvl2pPr>
            <a:lvl3pPr marL="1152525" indent="-230188" algn="l" defTabSz="912813" eaLnBrk="0" hangingPunct="0">
              <a:spcBef>
                <a:spcPct val="30000"/>
              </a:spcBef>
              <a:tabLst>
                <a:tab pos="723900" algn="l"/>
                <a:tab pos="1447800" algn="l"/>
                <a:tab pos="2171700" algn="l"/>
                <a:tab pos="2895600" algn="l"/>
              </a:tabLst>
              <a:defRPr sz="1200">
                <a:solidFill>
                  <a:srgbClr val="000000"/>
                </a:solidFill>
                <a:latin typeface="Times New Roman" pitchFamily="16" charset="0"/>
              </a:defRPr>
            </a:lvl3pPr>
            <a:lvl4pPr marL="1612900" indent="-230188" algn="l" defTabSz="912813" eaLnBrk="0" hangingPunct="0">
              <a:spcBef>
                <a:spcPct val="30000"/>
              </a:spcBef>
              <a:tabLst>
                <a:tab pos="723900" algn="l"/>
                <a:tab pos="1447800" algn="l"/>
                <a:tab pos="2171700" algn="l"/>
                <a:tab pos="2895600" algn="l"/>
              </a:tabLst>
              <a:defRPr sz="1200">
                <a:solidFill>
                  <a:srgbClr val="000000"/>
                </a:solidFill>
                <a:latin typeface="Times New Roman" pitchFamily="16" charset="0"/>
              </a:defRPr>
            </a:lvl4pPr>
            <a:lvl5pPr marL="2074863" indent="-230188" algn="l" defTabSz="912813" eaLnBrk="0" hangingPunct="0">
              <a:spcBef>
                <a:spcPct val="30000"/>
              </a:spcBef>
              <a:tabLst>
                <a:tab pos="723900" algn="l"/>
                <a:tab pos="1447800" algn="l"/>
                <a:tab pos="2171700" algn="l"/>
                <a:tab pos="2895600" algn="l"/>
              </a:tabLst>
              <a:defRPr sz="1200">
                <a:solidFill>
                  <a:srgbClr val="000000"/>
                </a:solidFill>
                <a:latin typeface="Times New Roman" pitchFamily="16" charset="0"/>
              </a:defRPr>
            </a:lvl5pPr>
            <a:lvl6pPr marL="2532063" indent="-230188" defTabSz="91281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6pPr>
            <a:lvl7pPr marL="2989263" indent="-230188" defTabSz="91281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7pPr>
            <a:lvl8pPr marL="3446463" indent="-230188" defTabSz="91281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8pPr>
            <a:lvl9pPr marL="3903663" indent="-230188" defTabSz="91281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9pPr>
          </a:lstStyle>
          <a:p>
            <a:pPr algn="r" eaLnBrk="1" hangingPunct="1">
              <a:spcBef>
                <a:spcPct val="0"/>
              </a:spcBef>
            </a:pPr>
            <a:fld id="{E909093F-A7E6-494C-9DC0-71BC942449A6}" type="slidenum">
              <a:rPr kumimoji="1" lang="en-US" altLang="ja-JP">
                <a:solidFill>
                  <a:schemeClr val="tx1"/>
                </a:solidFill>
                <a:latin typeface="Arial" charset="0"/>
                <a:ea typeface="ＭＳ Ｐゴシック" charset="-128"/>
              </a:rPr>
              <a:pPr algn="r" eaLnBrk="1" hangingPunct="1">
                <a:spcBef>
                  <a:spcPct val="0"/>
                </a:spcBef>
              </a:pPr>
              <a:t>12</a:t>
            </a:fld>
            <a:endParaRPr kumimoji="1" lang="en-US" altLang="ja-JP" dirty="0">
              <a:solidFill>
                <a:schemeClr val="tx1"/>
              </a:solidFill>
              <a:latin typeface="Arial" charset="0"/>
              <a:ea typeface="ＭＳ Ｐゴシック" charset="-128"/>
            </a:endParaRPr>
          </a:p>
        </p:txBody>
      </p:sp>
      <p:sp>
        <p:nvSpPr>
          <p:cNvPr id="48131" name="Rectangle 2"/>
          <p:cNvSpPr>
            <a:spLocks noGrp="1" noRot="1" noChangeAspect="1" noChangeArrowheads="1" noTextEdit="1"/>
          </p:cNvSpPr>
          <p:nvPr>
            <p:ph type="sldImg"/>
          </p:nvPr>
        </p:nvSpPr>
        <p:spPr>
          <a:xfrm>
            <a:off x="923925" y="746125"/>
            <a:ext cx="4965700" cy="3725863"/>
          </a:xfrm>
          <a:ln/>
        </p:spPr>
      </p:sp>
      <p:sp>
        <p:nvSpPr>
          <p:cNvPr id="48132" name="Rectangle 3"/>
          <p:cNvSpPr>
            <a:spLocks noGrp="1" noChangeArrowheads="1"/>
          </p:cNvSpPr>
          <p:nvPr>
            <p:ph type="body" idx="1"/>
          </p:nvPr>
        </p:nvSpPr>
        <p:spPr>
          <a:xfrm>
            <a:off x="682626" y="4721226"/>
            <a:ext cx="5441950" cy="4471988"/>
          </a:xfrm>
          <a:noFill/>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dirty="0" smtClean="0">
              <a:ea typeface="ＭＳ Ｐ明朝" charset="-128"/>
            </a:endParaRPr>
          </a:p>
        </p:txBody>
      </p:sp>
    </p:spTree>
    <p:extLst>
      <p:ext uri="{BB962C8B-B14F-4D97-AF65-F5344CB8AC3E}">
        <p14:creationId xmlns:p14="http://schemas.microsoft.com/office/powerpoint/2010/main" val="42554598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lvl1pPr marL="215900" indent="-215900" algn="l" defTabSz="912813" eaLnBrk="0" hangingPunct="0">
              <a:spcBef>
                <a:spcPct val="30000"/>
              </a:spcBef>
              <a:tabLst>
                <a:tab pos="723900" algn="l"/>
                <a:tab pos="1447800" algn="l"/>
                <a:tab pos="2171700" algn="l"/>
                <a:tab pos="2895600" algn="l"/>
              </a:tabLst>
              <a:defRPr sz="1200">
                <a:solidFill>
                  <a:srgbClr val="000000"/>
                </a:solidFill>
                <a:latin typeface="Times New Roman" pitchFamily="16" charset="0"/>
              </a:defRPr>
            </a:lvl1pPr>
            <a:lvl2pPr marL="749300" indent="-287338" algn="l" defTabSz="912813" eaLnBrk="0" hangingPunct="0">
              <a:spcBef>
                <a:spcPct val="30000"/>
              </a:spcBef>
              <a:tabLst>
                <a:tab pos="723900" algn="l"/>
                <a:tab pos="1447800" algn="l"/>
                <a:tab pos="2171700" algn="l"/>
                <a:tab pos="2895600" algn="l"/>
              </a:tabLst>
              <a:defRPr sz="1200">
                <a:solidFill>
                  <a:srgbClr val="000000"/>
                </a:solidFill>
                <a:latin typeface="Times New Roman" pitchFamily="16" charset="0"/>
              </a:defRPr>
            </a:lvl2pPr>
            <a:lvl3pPr marL="1152525" indent="-230188" algn="l" defTabSz="912813" eaLnBrk="0" hangingPunct="0">
              <a:spcBef>
                <a:spcPct val="30000"/>
              </a:spcBef>
              <a:tabLst>
                <a:tab pos="723900" algn="l"/>
                <a:tab pos="1447800" algn="l"/>
                <a:tab pos="2171700" algn="l"/>
                <a:tab pos="2895600" algn="l"/>
              </a:tabLst>
              <a:defRPr sz="1200">
                <a:solidFill>
                  <a:srgbClr val="000000"/>
                </a:solidFill>
                <a:latin typeface="Times New Roman" pitchFamily="16" charset="0"/>
              </a:defRPr>
            </a:lvl3pPr>
            <a:lvl4pPr marL="1612900" indent="-230188" algn="l" defTabSz="912813" eaLnBrk="0" hangingPunct="0">
              <a:spcBef>
                <a:spcPct val="30000"/>
              </a:spcBef>
              <a:tabLst>
                <a:tab pos="723900" algn="l"/>
                <a:tab pos="1447800" algn="l"/>
                <a:tab pos="2171700" algn="l"/>
                <a:tab pos="2895600" algn="l"/>
              </a:tabLst>
              <a:defRPr sz="1200">
                <a:solidFill>
                  <a:srgbClr val="000000"/>
                </a:solidFill>
                <a:latin typeface="Times New Roman" pitchFamily="16" charset="0"/>
              </a:defRPr>
            </a:lvl4pPr>
            <a:lvl5pPr marL="2074863" indent="-230188" algn="l" defTabSz="912813" eaLnBrk="0" hangingPunct="0">
              <a:spcBef>
                <a:spcPct val="30000"/>
              </a:spcBef>
              <a:tabLst>
                <a:tab pos="723900" algn="l"/>
                <a:tab pos="1447800" algn="l"/>
                <a:tab pos="2171700" algn="l"/>
                <a:tab pos="2895600" algn="l"/>
              </a:tabLst>
              <a:defRPr sz="1200">
                <a:solidFill>
                  <a:srgbClr val="000000"/>
                </a:solidFill>
                <a:latin typeface="Times New Roman" pitchFamily="16" charset="0"/>
              </a:defRPr>
            </a:lvl5pPr>
            <a:lvl6pPr marL="2532063" indent="-230188" defTabSz="91281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6pPr>
            <a:lvl7pPr marL="2989263" indent="-230188" defTabSz="91281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7pPr>
            <a:lvl8pPr marL="3446463" indent="-230188" defTabSz="91281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8pPr>
            <a:lvl9pPr marL="3903663" indent="-230188" defTabSz="91281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9pPr>
          </a:lstStyle>
          <a:p>
            <a:pPr algn="r" eaLnBrk="1" hangingPunct="1">
              <a:spcBef>
                <a:spcPct val="0"/>
              </a:spcBef>
            </a:pPr>
            <a:fld id="{E909093F-A7E6-494C-9DC0-71BC942449A6}" type="slidenum">
              <a:rPr kumimoji="1" lang="en-US" altLang="ja-JP">
                <a:solidFill>
                  <a:schemeClr val="tx1"/>
                </a:solidFill>
                <a:latin typeface="Arial" charset="0"/>
                <a:ea typeface="ＭＳ Ｐゴシック" charset="-128"/>
              </a:rPr>
              <a:pPr algn="r" eaLnBrk="1" hangingPunct="1">
                <a:spcBef>
                  <a:spcPct val="0"/>
                </a:spcBef>
              </a:pPr>
              <a:t>13</a:t>
            </a:fld>
            <a:endParaRPr kumimoji="1" lang="en-US" altLang="ja-JP" dirty="0">
              <a:solidFill>
                <a:schemeClr val="tx1"/>
              </a:solidFill>
              <a:latin typeface="Arial" charset="0"/>
              <a:ea typeface="ＭＳ Ｐゴシック" charset="-128"/>
            </a:endParaRPr>
          </a:p>
        </p:txBody>
      </p:sp>
      <p:sp>
        <p:nvSpPr>
          <p:cNvPr id="48131" name="Rectangle 2"/>
          <p:cNvSpPr>
            <a:spLocks noGrp="1" noRot="1" noChangeAspect="1" noChangeArrowheads="1" noTextEdit="1"/>
          </p:cNvSpPr>
          <p:nvPr>
            <p:ph type="sldImg"/>
          </p:nvPr>
        </p:nvSpPr>
        <p:spPr>
          <a:xfrm>
            <a:off x="923925" y="746125"/>
            <a:ext cx="4965700" cy="3725863"/>
          </a:xfrm>
          <a:ln/>
        </p:spPr>
      </p:sp>
      <p:sp>
        <p:nvSpPr>
          <p:cNvPr id="48132" name="Rectangle 3"/>
          <p:cNvSpPr>
            <a:spLocks noGrp="1" noChangeArrowheads="1"/>
          </p:cNvSpPr>
          <p:nvPr>
            <p:ph type="body" idx="1"/>
          </p:nvPr>
        </p:nvSpPr>
        <p:spPr>
          <a:xfrm>
            <a:off x="682626" y="4721226"/>
            <a:ext cx="5441950" cy="4471988"/>
          </a:xfrm>
          <a:noFill/>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dirty="0" smtClean="0">
              <a:ea typeface="ＭＳ Ｐ明朝" charset="-128"/>
            </a:endParaRPr>
          </a:p>
        </p:txBody>
      </p:sp>
    </p:spTree>
    <p:extLst>
      <p:ext uri="{BB962C8B-B14F-4D97-AF65-F5344CB8AC3E}">
        <p14:creationId xmlns:p14="http://schemas.microsoft.com/office/powerpoint/2010/main" val="13996742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lvl1pPr marL="215900" indent="-215900" algn="l" defTabSz="912813" eaLnBrk="0" hangingPunct="0">
              <a:spcBef>
                <a:spcPct val="30000"/>
              </a:spcBef>
              <a:tabLst>
                <a:tab pos="723900" algn="l"/>
                <a:tab pos="1447800" algn="l"/>
                <a:tab pos="2171700" algn="l"/>
                <a:tab pos="2895600" algn="l"/>
              </a:tabLst>
              <a:defRPr sz="1200">
                <a:solidFill>
                  <a:srgbClr val="000000"/>
                </a:solidFill>
                <a:latin typeface="Times New Roman" pitchFamily="16" charset="0"/>
              </a:defRPr>
            </a:lvl1pPr>
            <a:lvl2pPr marL="749300" indent="-287338" algn="l" defTabSz="912813" eaLnBrk="0" hangingPunct="0">
              <a:spcBef>
                <a:spcPct val="30000"/>
              </a:spcBef>
              <a:tabLst>
                <a:tab pos="723900" algn="l"/>
                <a:tab pos="1447800" algn="l"/>
                <a:tab pos="2171700" algn="l"/>
                <a:tab pos="2895600" algn="l"/>
              </a:tabLst>
              <a:defRPr sz="1200">
                <a:solidFill>
                  <a:srgbClr val="000000"/>
                </a:solidFill>
                <a:latin typeface="Times New Roman" pitchFamily="16" charset="0"/>
              </a:defRPr>
            </a:lvl2pPr>
            <a:lvl3pPr marL="1152525" indent="-230188" algn="l" defTabSz="912813" eaLnBrk="0" hangingPunct="0">
              <a:spcBef>
                <a:spcPct val="30000"/>
              </a:spcBef>
              <a:tabLst>
                <a:tab pos="723900" algn="l"/>
                <a:tab pos="1447800" algn="l"/>
                <a:tab pos="2171700" algn="l"/>
                <a:tab pos="2895600" algn="l"/>
              </a:tabLst>
              <a:defRPr sz="1200">
                <a:solidFill>
                  <a:srgbClr val="000000"/>
                </a:solidFill>
                <a:latin typeface="Times New Roman" pitchFamily="16" charset="0"/>
              </a:defRPr>
            </a:lvl3pPr>
            <a:lvl4pPr marL="1612900" indent="-230188" algn="l" defTabSz="912813" eaLnBrk="0" hangingPunct="0">
              <a:spcBef>
                <a:spcPct val="30000"/>
              </a:spcBef>
              <a:tabLst>
                <a:tab pos="723900" algn="l"/>
                <a:tab pos="1447800" algn="l"/>
                <a:tab pos="2171700" algn="l"/>
                <a:tab pos="2895600" algn="l"/>
              </a:tabLst>
              <a:defRPr sz="1200">
                <a:solidFill>
                  <a:srgbClr val="000000"/>
                </a:solidFill>
                <a:latin typeface="Times New Roman" pitchFamily="16" charset="0"/>
              </a:defRPr>
            </a:lvl4pPr>
            <a:lvl5pPr marL="2074863" indent="-230188" algn="l" defTabSz="912813" eaLnBrk="0" hangingPunct="0">
              <a:spcBef>
                <a:spcPct val="30000"/>
              </a:spcBef>
              <a:tabLst>
                <a:tab pos="723900" algn="l"/>
                <a:tab pos="1447800" algn="l"/>
                <a:tab pos="2171700" algn="l"/>
                <a:tab pos="2895600" algn="l"/>
              </a:tabLst>
              <a:defRPr sz="1200">
                <a:solidFill>
                  <a:srgbClr val="000000"/>
                </a:solidFill>
                <a:latin typeface="Times New Roman" pitchFamily="16" charset="0"/>
              </a:defRPr>
            </a:lvl5pPr>
            <a:lvl6pPr marL="2532063" indent="-230188" defTabSz="91281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6pPr>
            <a:lvl7pPr marL="2989263" indent="-230188" defTabSz="91281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7pPr>
            <a:lvl8pPr marL="3446463" indent="-230188" defTabSz="91281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8pPr>
            <a:lvl9pPr marL="3903663" indent="-230188" defTabSz="91281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9pPr>
          </a:lstStyle>
          <a:p>
            <a:pPr algn="r" eaLnBrk="1" hangingPunct="1">
              <a:spcBef>
                <a:spcPct val="0"/>
              </a:spcBef>
            </a:pPr>
            <a:fld id="{E909093F-A7E6-494C-9DC0-71BC942449A6}" type="slidenum">
              <a:rPr kumimoji="1" lang="en-US" altLang="ja-JP">
                <a:solidFill>
                  <a:schemeClr val="tx1"/>
                </a:solidFill>
                <a:latin typeface="Arial" charset="0"/>
                <a:ea typeface="ＭＳ Ｐゴシック" charset="-128"/>
              </a:rPr>
              <a:pPr algn="r" eaLnBrk="1" hangingPunct="1">
                <a:spcBef>
                  <a:spcPct val="0"/>
                </a:spcBef>
              </a:pPr>
              <a:t>14</a:t>
            </a:fld>
            <a:endParaRPr kumimoji="1" lang="en-US" altLang="ja-JP" dirty="0">
              <a:solidFill>
                <a:schemeClr val="tx1"/>
              </a:solidFill>
              <a:latin typeface="Arial" charset="0"/>
              <a:ea typeface="ＭＳ Ｐゴシック" charset="-128"/>
            </a:endParaRPr>
          </a:p>
        </p:txBody>
      </p:sp>
      <p:sp>
        <p:nvSpPr>
          <p:cNvPr id="48131" name="Rectangle 2"/>
          <p:cNvSpPr>
            <a:spLocks noGrp="1" noRot="1" noChangeAspect="1" noChangeArrowheads="1" noTextEdit="1"/>
          </p:cNvSpPr>
          <p:nvPr>
            <p:ph type="sldImg"/>
          </p:nvPr>
        </p:nvSpPr>
        <p:spPr>
          <a:xfrm>
            <a:off x="923925" y="746125"/>
            <a:ext cx="4965700" cy="3725863"/>
          </a:xfrm>
          <a:ln/>
        </p:spPr>
      </p:sp>
      <p:sp>
        <p:nvSpPr>
          <p:cNvPr id="48132" name="Rectangle 3"/>
          <p:cNvSpPr>
            <a:spLocks noGrp="1" noChangeArrowheads="1"/>
          </p:cNvSpPr>
          <p:nvPr>
            <p:ph type="body" idx="1"/>
          </p:nvPr>
        </p:nvSpPr>
        <p:spPr>
          <a:xfrm>
            <a:off x="682626" y="4721226"/>
            <a:ext cx="5441950" cy="4471988"/>
          </a:xfrm>
          <a:noFill/>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dirty="0" smtClean="0">
              <a:ea typeface="ＭＳ Ｐ明朝" charset="-128"/>
            </a:endParaRPr>
          </a:p>
        </p:txBody>
      </p:sp>
    </p:spTree>
    <p:extLst>
      <p:ext uri="{BB962C8B-B14F-4D97-AF65-F5344CB8AC3E}">
        <p14:creationId xmlns:p14="http://schemas.microsoft.com/office/powerpoint/2010/main" val="22688245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lvl1pPr marL="215900" indent="-215900" algn="l" defTabSz="912813" eaLnBrk="0" hangingPunct="0">
              <a:spcBef>
                <a:spcPct val="30000"/>
              </a:spcBef>
              <a:tabLst>
                <a:tab pos="723900" algn="l"/>
                <a:tab pos="1447800" algn="l"/>
                <a:tab pos="2171700" algn="l"/>
                <a:tab pos="2895600" algn="l"/>
              </a:tabLst>
              <a:defRPr sz="1200">
                <a:solidFill>
                  <a:srgbClr val="000000"/>
                </a:solidFill>
                <a:latin typeface="Times New Roman" pitchFamily="16" charset="0"/>
              </a:defRPr>
            </a:lvl1pPr>
            <a:lvl2pPr marL="749300" indent="-287338" algn="l" defTabSz="912813" eaLnBrk="0" hangingPunct="0">
              <a:spcBef>
                <a:spcPct val="30000"/>
              </a:spcBef>
              <a:tabLst>
                <a:tab pos="723900" algn="l"/>
                <a:tab pos="1447800" algn="l"/>
                <a:tab pos="2171700" algn="l"/>
                <a:tab pos="2895600" algn="l"/>
              </a:tabLst>
              <a:defRPr sz="1200">
                <a:solidFill>
                  <a:srgbClr val="000000"/>
                </a:solidFill>
                <a:latin typeface="Times New Roman" pitchFamily="16" charset="0"/>
              </a:defRPr>
            </a:lvl2pPr>
            <a:lvl3pPr marL="1152525" indent="-230188" algn="l" defTabSz="912813" eaLnBrk="0" hangingPunct="0">
              <a:spcBef>
                <a:spcPct val="30000"/>
              </a:spcBef>
              <a:tabLst>
                <a:tab pos="723900" algn="l"/>
                <a:tab pos="1447800" algn="l"/>
                <a:tab pos="2171700" algn="l"/>
                <a:tab pos="2895600" algn="l"/>
              </a:tabLst>
              <a:defRPr sz="1200">
                <a:solidFill>
                  <a:srgbClr val="000000"/>
                </a:solidFill>
                <a:latin typeface="Times New Roman" pitchFamily="16" charset="0"/>
              </a:defRPr>
            </a:lvl3pPr>
            <a:lvl4pPr marL="1612900" indent="-230188" algn="l" defTabSz="912813" eaLnBrk="0" hangingPunct="0">
              <a:spcBef>
                <a:spcPct val="30000"/>
              </a:spcBef>
              <a:tabLst>
                <a:tab pos="723900" algn="l"/>
                <a:tab pos="1447800" algn="l"/>
                <a:tab pos="2171700" algn="l"/>
                <a:tab pos="2895600" algn="l"/>
              </a:tabLst>
              <a:defRPr sz="1200">
                <a:solidFill>
                  <a:srgbClr val="000000"/>
                </a:solidFill>
                <a:latin typeface="Times New Roman" pitchFamily="16" charset="0"/>
              </a:defRPr>
            </a:lvl4pPr>
            <a:lvl5pPr marL="2074863" indent="-230188" algn="l" defTabSz="912813" eaLnBrk="0" hangingPunct="0">
              <a:spcBef>
                <a:spcPct val="30000"/>
              </a:spcBef>
              <a:tabLst>
                <a:tab pos="723900" algn="l"/>
                <a:tab pos="1447800" algn="l"/>
                <a:tab pos="2171700" algn="l"/>
                <a:tab pos="2895600" algn="l"/>
              </a:tabLst>
              <a:defRPr sz="1200">
                <a:solidFill>
                  <a:srgbClr val="000000"/>
                </a:solidFill>
                <a:latin typeface="Times New Roman" pitchFamily="16" charset="0"/>
              </a:defRPr>
            </a:lvl5pPr>
            <a:lvl6pPr marL="2532063" indent="-230188" defTabSz="91281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6pPr>
            <a:lvl7pPr marL="2989263" indent="-230188" defTabSz="91281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7pPr>
            <a:lvl8pPr marL="3446463" indent="-230188" defTabSz="91281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8pPr>
            <a:lvl9pPr marL="3903663" indent="-230188" defTabSz="91281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9pPr>
          </a:lstStyle>
          <a:p>
            <a:pPr algn="r" eaLnBrk="1" hangingPunct="1">
              <a:spcBef>
                <a:spcPct val="0"/>
              </a:spcBef>
            </a:pPr>
            <a:fld id="{E909093F-A7E6-494C-9DC0-71BC942449A6}" type="slidenum">
              <a:rPr kumimoji="1" lang="en-US" altLang="ja-JP">
                <a:solidFill>
                  <a:schemeClr val="tx1"/>
                </a:solidFill>
                <a:latin typeface="Arial" charset="0"/>
                <a:ea typeface="ＭＳ Ｐゴシック" charset="-128"/>
              </a:rPr>
              <a:pPr algn="r" eaLnBrk="1" hangingPunct="1">
                <a:spcBef>
                  <a:spcPct val="0"/>
                </a:spcBef>
              </a:pPr>
              <a:t>15</a:t>
            </a:fld>
            <a:endParaRPr kumimoji="1" lang="en-US" altLang="ja-JP" dirty="0">
              <a:solidFill>
                <a:schemeClr val="tx1"/>
              </a:solidFill>
              <a:latin typeface="Arial" charset="0"/>
              <a:ea typeface="ＭＳ Ｐゴシック" charset="-128"/>
            </a:endParaRPr>
          </a:p>
        </p:txBody>
      </p:sp>
      <p:sp>
        <p:nvSpPr>
          <p:cNvPr id="48131" name="Rectangle 2"/>
          <p:cNvSpPr>
            <a:spLocks noGrp="1" noRot="1" noChangeAspect="1" noChangeArrowheads="1" noTextEdit="1"/>
          </p:cNvSpPr>
          <p:nvPr>
            <p:ph type="sldImg"/>
          </p:nvPr>
        </p:nvSpPr>
        <p:spPr>
          <a:xfrm>
            <a:off x="923925" y="746125"/>
            <a:ext cx="4965700" cy="3725863"/>
          </a:xfrm>
          <a:ln/>
        </p:spPr>
      </p:sp>
      <p:sp>
        <p:nvSpPr>
          <p:cNvPr id="48132" name="Rectangle 3"/>
          <p:cNvSpPr>
            <a:spLocks noGrp="1" noChangeArrowheads="1"/>
          </p:cNvSpPr>
          <p:nvPr>
            <p:ph type="body" idx="1"/>
          </p:nvPr>
        </p:nvSpPr>
        <p:spPr>
          <a:xfrm>
            <a:off x="682626" y="4721226"/>
            <a:ext cx="5441950" cy="4471988"/>
          </a:xfrm>
          <a:noFill/>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dirty="0" smtClean="0">
              <a:ea typeface="ＭＳ Ｐ明朝" charset="-128"/>
            </a:endParaRPr>
          </a:p>
        </p:txBody>
      </p:sp>
    </p:spTree>
    <p:extLst>
      <p:ext uri="{BB962C8B-B14F-4D97-AF65-F5344CB8AC3E}">
        <p14:creationId xmlns:p14="http://schemas.microsoft.com/office/powerpoint/2010/main" val="7886164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B6B7BFB5-2B15-4C02-8063-BC84DDF5EED7}" type="datetimeFigureOut">
              <a:rPr kumimoji="1" lang="ja-JP" altLang="en-US" smtClean="0"/>
              <a:t>2019/12/13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4C7A614-994C-4A24-AF5B-0E0B47F2C510}" type="slidenum">
              <a:rPr kumimoji="1" lang="ja-JP" altLang="en-US" smtClean="0"/>
              <a:t>‹#›</a:t>
            </a:fld>
            <a:endParaRPr kumimoji="1" lang="ja-JP" altLang="en-US"/>
          </a:p>
        </p:txBody>
      </p:sp>
    </p:spTree>
    <p:extLst>
      <p:ext uri="{BB962C8B-B14F-4D97-AF65-F5344CB8AC3E}">
        <p14:creationId xmlns:p14="http://schemas.microsoft.com/office/powerpoint/2010/main" val="8475332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B6B7BFB5-2B15-4C02-8063-BC84DDF5EED7}" type="datetimeFigureOut">
              <a:rPr kumimoji="1" lang="ja-JP" altLang="en-US" smtClean="0"/>
              <a:t>2019/12/13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4C7A614-994C-4A24-AF5B-0E0B47F2C510}" type="slidenum">
              <a:rPr kumimoji="1" lang="ja-JP" altLang="en-US" smtClean="0"/>
              <a:t>‹#›</a:t>
            </a:fld>
            <a:endParaRPr kumimoji="1" lang="ja-JP" altLang="en-US"/>
          </a:p>
        </p:txBody>
      </p:sp>
    </p:spTree>
    <p:extLst>
      <p:ext uri="{BB962C8B-B14F-4D97-AF65-F5344CB8AC3E}">
        <p14:creationId xmlns:p14="http://schemas.microsoft.com/office/powerpoint/2010/main" val="34211969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B6B7BFB5-2B15-4C02-8063-BC84DDF5EED7}" type="datetimeFigureOut">
              <a:rPr kumimoji="1" lang="ja-JP" altLang="en-US" smtClean="0"/>
              <a:t>2019/12/13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4C7A614-994C-4A24-AF5B-0E0B47F2C510}" type="slidenum">
              <a:rPr kumimoji="1" lang="ja-JP" altLang="en-US" smtClean="0"/>
              <a:t>‹#›</a:t>
            </a:fld>
            <a:endParaRPr kumimoji="1" lang="ja-JP" altLang="en-US"/>
          </a:p>
        </p:txBody>
      </p:sp>
    </p:spTree>
    <p:extLst>
      <p:ext uri="{BB962C8B-B14F-4D97-AF65-F5344CB8AC3E}">
        <p14:creationId xmlns:p14="http://schemas.microsoft.com/office/powerpoint/2010/main" val="42247320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B6B7BFB5-2B15-4C02-8063-BC84DDF5EED7}" type="datetimeFigureOut">
              <a:rPr kumimoji="1" lang="ja-JP" altLang="en-US" smtClean="0"/>
              <a:t>2019/12/13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4C7A614-994C-4A24-AF5B-0E0B47F2C510}" type="slidenum">
              <a:rPr kumimoji="1" lang="ja-JP" altLang="en-US" smtClean="0"/>
              <a:t>‹#›</a:t>
            </a:fld>
            <a:endParaRPr kumimoji="1" lang="ja-JP" altLang="en-US"/>
          </a:p>
        </p:txBody>
      </p:sp>
    </p:spTree>
    <p:extLst>
      <p:ext uri="{BB962C8B-B14F-4D97-AF65-F5344CB8AC3E}">
        <p14:creationId xmlns:p14="http://schemas.microsoft.com/office/powerpoint/2010/main" val="19986303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B6B7BFB5-2B15-4C02-8063-BC84DDF5EED7}" type="datetimeFigureOut">
              <a:rPr kumimoji="1" lang="ja-JP" altLang="en-US" smtClean="0"/>
              <a:t>2019/12/13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4C7A614-994C-4A24-AF5B-0E0B47F2C510}" type="slidenum">
              <a:rPr kumimoji="1" lang="ja-JP" altLang="en-US" smtClean="0"/>
              <a:t>‹#›</a:t>
            </a:fld>
            <a:endParaRPr kumimoji="1" lang="ja-JP" altLang="en-US"/>
          </a:p>
        </p:txBody>
      </p:sp>
    </p:spTree>
    <p:extLst>
      <p:ext uri="{BB962C8B-B14F-4D97-AF65-F5344CB8AC3E}">
        <p14:creationId xmlns:p14="http://schemas.microsoft.com/office/powerpoint/2010/main" val="82360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B6B7BFB5-2B15-4C02-8063-BC84DDF5EED7}" type="datetimeFigureOut">
              <a:rPr kumimoji="1" lang="ja-JP" altLang="en-US" smtClean="0"/>
              <a:t>2019/12/13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4C7A614-994C-4A24-AF5B-0E0B47F2C510}" type="slidenum">
              <a:rPr kumimoji="1" lang="ja-JP" altLang="en-US" smtClean="0"/>
              <a:t>‹#›</a:t>
            </a:fld>
            <a:endParaRPr kumimoji="1" lang="ja-JP" altLang="en-US"/>
          </a:p>
        </p:txBody>
      </p:sp>
    </p:spTree>
    <p:extLst>
      <p:ext uri="{BB962C8B-B14F-4D97-AF65-F5344CB8AC3E}">
        <p14:creationId xmlns:p14="http://schemas.microsoft.com/office/powerpoint/2010/main" val="3418004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B6B7BFB5-2B15-4C02-8063-BC84DDF5EED7}" type="datetimeFigureOut">
              <a:rPr kumimoji="1" lang="ja-JP" altLang="en-US" smtClean="0"/>
              <a:t>2019/12/13</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24C7A614-994C-4A24-AF5B-0E0B47F2C510}" type="slidenum">
              <a:rPr kumimoji="1" lang="ja-JP" altLang="en-US" smtClean="0"/>
              <a:t>‹#›</a:t>
            </a:fld>
            <a:endParaRPr kumimoji="1" lang="ja-JP" altLang="en-US"/>
          </a:p>
        </p:txBody>
      </p:sp>
    </p:spTree>
    <p:extLst>
      <p:ext uri="{BB962C8B-B14F-4D97-AF65-F5344CB8AC3E}">
        <p14:creationId xmlns:p14="http://schemas.microsoft.com/office/powerpoint/2010/main" val="26415685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B6B7BFB5-2B15-4C02-8063-BC84DDF5EED7}" type="datetimeFigureOut">
              <a:rPr kumimoji="1" lang="ja-JP" altLang="en-US" smtClean="0"/>
              <a:t>2019/12/13</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24C7A614-994C-4A24-AF5B-0E0B47F2C510}" type="slidenum">
              <a:rPr kumimoji="1" lang="ja-JP" altLang="en-US" smtClean="0"/>
              <a:t>‹#›</a:t>
            </a:fld>
            <a:endParaRPr kumimoji="1" lang="ja-JP" altLang="en-US"/>
          </a:p>
        </p:txBody>
      </p:sp>
    </p:spTree>
    <p:extLst>
      <p:ext uri="{BB962C8B-B14F-4D97-AF65-F5344CB8AC3E}">
        <p14:creationId xmlns:p14="http://schemas.microsoft.com/office/powerpoint/2010/main" val="39302516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B6B7BFB5-2B15-4C02-8063-BC84DDF5EED7}" type="datetimeFigureOut">
              <a:rPr kumimoji="1" lang="ja-JP" altLang="en-US" smtClean="0"/>
              <a:t>2019/12/13</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24C7A614-994C-4A24-AF5B-0E0B47F2C510}" type="slidenum">
              <a:rPr kumimoji="1" lang="ja-JP" altLang="en-US" smtClean="0"/>
              <a:t>‹#›</a:t>
            </a:fld>
            <a:endParaRPr kumimoji="1" lang="ja-JP" altLang="en-US"/>
          </a:p>
        </p:txBody>
      </p:sp>
    </p:spTree>
    <p:extLst>
      <p:ext uri="{BB962C8B-B14F-4D97-AF65-F5344CB8AC3E}">
        <p14:creationId xmlns:p14="http://schemas.microsoft.com/office/powerpoint/2010/main" val="26721645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B6B7BFB5-2B15-4C02-8063-BC84DDF5EED7}" type="datetimeFigureOut">
              <a:rPr kumimoji="1" lang="ja-JP" altLang="en-US" smtClean="0"/>
              <a:t>2019/12/13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4C7A614-994C-4A24-AF5B-0E0B47F2C510}" type="slidenum">
              <a:rPr kumimoji="1" lang="ja-JP" altLang="en-US" smtClean="0"/>
              <a:t>‹#›</a:t>
            </a:fld>
            <a:endParaRPr kumimoji="1" lang="ja-JP" altLang="en-US"/>
          </a:p>
        </p:txBody>
      </p:sp>
    </p:spTree>
    <p:extLst>
      <p:ext uri="{BB962C8B-B14F-4D97-AF65-F5344CB8AC3E}">
        <p14:creationId xmlns:p14="http://schemas.microsoft.com/office/powerpoint/2010/main" val="35304785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B6B7BFB5-2B15-4C02-8063-BC84DDF5EED7}" type="datetimeFigureOut">
              <a:rPr kumimoji="1" lang="ja-JP" altLang="en-US" smtClean="0"/>
              <a:t>2019/12/13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4C7A614-994C-4A24-AF5B-0E0B47F2C510}" type="slidenum">
              <a:rPr kumimoji="1" lang="ja-JP" altLang="en-US" smtClean="0"/>
              <a:t>‹#›</a:t>
            </a:fld>
            <a:endParaRPr kumimoji="1" lang="ja-JP" altLang="en-US"/>
          </a:p>
        </p:txBody>
      </p:sp>
    </p:spTree>
    <p:extLst>
      <p:ext uri="{BB962C8B-B14F-4D97-AF65-F5344CB8AC3E}">
        <p14:creationId xmlns:p14="http://schemas.microsoft.com/office/powerpoint/2010/main" val="14466506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B7BFB5-2B15-4C02-8063-BC84DDF5EED7}" type="datetimeFigureOut">
              <a:rPr kumimoji="1" lang="ja-JP" altLang="en-US" smtClean="0"/>
              <a:t>2019/12/13</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C7A614-994C-4A24-AF5B-0E0B47F2C510}" type="slidenum">
              <a:rPr kumimoji="1" lang="ja-JP" altLang="en-US" smtClean="0"/>
              <a:t>‹#›</a:t>
            </a:fld>
            <a:endParaRPr kumimoji="1" lang="ja-JP" altLang="en-US"/>
          </a:p>
        </p:txBody>
      </p:sp>
    </p:spTree>
    <p:extLst>
      <p:ext uri="{BB962C8B-B14F-4D97-AF65-F5344CB8AC3E}">
        <p14:creationId xmlns:p14="http://schemas.microsoft.com/office/powerpoint/2010/main" val="138976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25.emf"/><Relationship Id="rId4" Type="http://schemas.openxmlformats.org/officeDocument/2006/relationships/image" Target="../media/image24.emf"/></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0" y="2105270"/>
            <a:ext cx="9144000" cy="792088"/>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ctr" eaLnBrk="1" hangingPunct="1"/>
            <a:r>
              <a:rPr lang="ja-JP" altLang="en-US" sz="24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住宅ストックの活用</a:t>
            </a:r>
            <a:endParaRPr lang="en-US" altLang="ja-JP" sz="24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スライド番号プレースホルダー 1"/>
          <p:cNvSpPr>
            <a:spLocks noGrp="1"/>
          </p:cNvSpPr>
          <p:nvPr>
            <p:ph type="sldNum" sz="quarter" idx="12"/>
          </p:nvPr>
        </p:nvSpPr>
        <p:spPr>
          <a:xfrm>
            <a:off x="8431648" y="6517782"/>
            <a:ext cx="712351" cy="365125"/>
          </a:xfrm>
        </p:spPr>
        <p:txBody>
          <a:bodyPr/>
          <a:lstStyle/>
          <a:p>
            <a:fld id="{BEBE85B1-8F12-4F7B-A383-E6CF6791D3DF}" type="slidenum">
              <a:rPr kumimoji="1" lang="ja-JP" altLang="en-US" sz="1600" smtClean="0">
                <a:solidFill>
                  <a:schemeClr val="tx1"/>
                </a:solidFill>
              </a:rPr>
              <a:t>1</a:t>
            </a:fld>
            <a:endParaRPr kumimoji="1" lang="ja-JP" altLang="en-US" sz="1600" dirty="0">
              <a:solidFill>
                <a:schemeClr val="tx1"/>
              </a:solidFill>
            </a:endParaRPr>
          </a:p>
        </p:txBody>
      </p:sp>
      <p:sp>
        <p:nvSpPr>
          <p:cNvPr id="8" name="正方形/長方形 7"/>
          <p:cNvSpPr/>
          <p:nvPr/>
        </p:nvSpPr>
        <p:spPr>
          <a:xfrm>
            <a:off x="7524328" y="251356"/>
            <a:ext cx="1440161" cy="369332"/>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資料 </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２－１</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正方形/長方形 1"/>
          <p:cNvSpPr/>
          <p:nvPr/>
        </p:nvSpPr>
        <p:spPr>
          <a:xfrm>
            <a:off x="467544" y="3933056"/>
            <a:ext cx="8253772" cy="2016224"/>
          </a:xfrm>
          <a:prstGeom prst="rect">
            <a:avLst/>
          </a:prstGeom>
          <a:noFill/>
          <a:ln w="12700">
            <a:solidFill>
              <a:schemeClr val="tx1"/>
            </a:solidFill>
          </a:ln>
        </p:spPr>
        <p:style>
          <a:lnRef idx="2">
            <a:schemeClr val="dk1"/>
          </a:lnRef>
          <a:fillRef idx="1">
            <a:schemeClr val="lt1"/>
          </a:fillRef>
          <a:effectRef idx="0">
            <a:schemeClr val="dk1"/>
          </a:effectRef>
          <a:fontRef idx="minor">
            <a:schemeClr val="dk1"/>
          </a:fontRef>
        </p:style>
        <p:txBody>
          <a:bodyPr vert="horz" rtlCol="0" anchor="t" anchorCtr="0"/>
          <a:lstStyle/>
          <a:p>
            <a:pPr marL="92075" indent="-92075" algn="ctr">
              <a:spcBef>
                <a:spcPts val="600"/>
              </a:spcBef>
            </a:pPr>
            <a:r>
              <a:rPr lang="en-US" altLang="ja-JP"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目　次</a:t>
            </a:r>
            <a:r>
              <a:rPr lang="en-US" altLang="ja-JP"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92075" indent="-92075">
              <a:spcBef>
                <a:spcPts val="600"/>
              </a:spcBef>
            </a:pP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92075" indent="-92075">
              <a:spcBef>
                <a:spcPts val="600"/>
              </a:spcBef>
            </a:pP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１</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．第</a:t>
            </a:r>
            <a:r>
              <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回課題検討部会における意見</a:t>
            </a:r>
            <a:r>
              <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P 2</a:t>
            </a:r>
          </a:p>
          <a:p>
            <a:pPr marL="92075" indent="-92075">
              <a:spcBef>
                <a:spcPts val="600"/>
              </a:spcBef>
            </a:pP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２．質の確保や維持管理</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P 7</a:t>
            </a:r>
          </a:p>
          <a:p>
            <a:pPr marL="92075" indent="-92075">
              <a:spcBef>
                <a:spcPts val="600"/>
              </a:spcBef>
            </a:pP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３．多様（柔軟）な活用のあり方</a:t>
            </a:r>
            <a:r>
              <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P34</a:t>
            </a:r>
          </a:p>
        </p:txBody>
      </p:sp>
    </p:spTree>
    <p:extLst>
      <p:ext uri="{BB962C8B-B14F-4D97-AF65-F5344CB8AC3E}">
        <p14:creationId xmlns:p14="http://schemas.microsoft.com/office/powerpoint/2010/main" val="6490051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79"/>
          <p:cNvSpPr>
            <a:spLocks noChangeArrowheads="1"/>
          </p:cNvSpPr>
          <p:nvPr/>
        </p:nvSpPr>
        <p:spPr bwMode="auto">
          <a:xfrm>
            <a:off x="8818563" y="6673850"/>
            <a:ext cx="325437"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algn="ctr" eaLnBrk="1" hangingPunct="1">
              <a:spcBef>
                <a:spcPct val="50000"/>
              </a:spcBef>
              <a:buFontTx/>
              <a:buNone/>
            </a:pPr>
            <a:fld id="{CA032A52-4366-4BB7-A8D8-908CF18EB9ED}" type="slidenum">
              <a:rPr kumimoji="1" lang="en-US" altLang="ja-JP" sz="1200">
                <a:solidFill>
                  <a:schemeClr val="tx1"/>
                </a:solidFill>
                <a:latin typeface="HGSｺﾞｼｯｸM" pitchFamily="50" charset="-128"/>
                <a:ea typeface="HGSｺﾞｼｯｸM" pitchFamily="50" charset="-128"/>
              </a:rPr>
              <a:pPr algn="ctr" eaLnBrk="1" hangingPunct="1">
                <a:spcBef>
                  <a:spcPct val="50000"/>
                </a:spcBef>
                <a:buFontTx/>
                <a:buNone/>
              </a:pPr>
              <a:t>10</a:t>
            </a:fld>
            <a:endParaRPr kumimoji="1" lang="en-US" altLang="ja-JP" sz="1200" dirty="0">
              <a:solidFill>
                <a:schemeClr val="tx1"/>
              </a:solidFill>
              <a:latin typeface="HGSｺﾞｼｯｸM" pitchFamily="50" charset="-128"/>
              <a:ea typeface="HGSｺﾞｼｯｸM" pitchFamily="50" charset="-128"/>
            </a:endParaRPr>
          </a:p>
        </p:txBody>
      </p:sp>
      <p:sp>
        <p:nvSpPr>
          <p:cNvPr id="19461" name="Rectangle 2"/>
          <p:cNvSpPr>
            <a:spLocks noChangeArrowheads="1"/>
          </p:cNvSpPr>
          <p:nvPr/>
        </p:nvSpPr>
        <p:spPr bwMode="auto">
          <a:xfrm>
            <a:off x="0" y="0"/>
            <a:ext cx="9144000" cy="396000"/>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eaLnBrk="1" hangingPunct="1">
              <a:spcBef>
                <a:spcPct val="0"/>
              </a:spcBef>
            </a:pPr>
            <a:r>
              <a:rPr lang="ja-JP" altLang="en-US"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維持管理の実施状況（年齢別）</a:t>
            </a:r>
          </a:p>
        </p:txBody>
      </p:sp>
      <p:sp>
        <p:nvSpPr>
          <p:cNvPr id="19462" name="Rectangle 6"/>
          <p:cNvSpPr>
            <a:spLocks noChangeArrowheads="1"/>
          </p:cNvSpPr>
          <p:nvPr/>
        </p:nvSpPr>
        <p:spPr bwMode="auto">
          <a:xfrm>
            <a:off x="229256" y="444166"/>
            <a:ext cx="8685488" cy="864518"/>
          </a:xfrm>
          <a:prstGeom prst="rect">
            <a:avLst/>
          </a:prstGeom>
          <a:solidFill>
            <a:schemeClr val="bg1"/>
          </a:solidFill>
          <a:ln w="9525">
            <a:solidFill>
              <a:schemeClr val="tx1"/>
            </a:solidFill>
            <a:prstDash val="sysDot"/>
            <a:miter lim="800000"/>
            <a:headEnd/>
            <a:tailEnd/>
          </a:ln>
        </p:spPr>
        <p:txBody>
          <a:bodyPr wrap="square" anchor="ctr">
            <a:no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eaLnBrk="1" hangingPunct="1">
              <a:spcBef>
                <a:spcPct val="0"/>
              </a:spcBef>
              <a:buFontTx/>
              <a:buNone/>
            </a:pPr>
            <a:r>
              <a:rPr lang="ja-JP" altLang="en-US"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○全体の</a:t>
            </a:r>
            <a:r>
              <a:rPr lang="en-US" altLang="ja-JP"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a:t>
            </a:r>
            <a:r>
              <a:rPr lang="ja-JP" altLang="en-US"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割以上の所有者は、「専門家等による点検を受けていない」。</a:t>
            </a:r>
            <a:endParaRPr lang="en-US" altLang="ja-JP"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buFontTx/>
              <a:buNone/>
            </a:pPr>
            <a:r>
              <a:rPr lang="ja-JP" altLang="en-US"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○すべての世代において、「点検は受けず、壊れた箇所だけ工事を行う」所有者が最も多い。  </a:t>
            </a:r>
            <a:r>
              <a:rPr kumimoji="1" lang="ja-JP" altLang="en-US"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buFontTx/>
              <a:buNone/>
            </a:pPr>
            <a:r>
              <a:rPr lang="ja-JP" altLang="en-US"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30</a:t>
            </a:r>
            <a:r>
              <a:rPr lang="ja-JP" altLang="en-US"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代以下の世代は、他の世代と比べて「専門家等による点検を受けている」所有者が多い。</a:t>
            </a:r>
            <a:endParaRPr kumimoji="1" lang="ja-JP" altLang="en-US"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4" name="図 3"/>
          <p:cNvPicPr>
            <a:picLocks noChangeAspect="1"/>
          </p:cNvPicPr>
          <p:nvPr/>
        </p:nvPicPr>
        <p:blipFill>
          <a:blip r:embed="rId3"/>
          <a:stretch>
            <a:fillRect/>
          </a:stretch>
        </p:blipFill>
        <p:spPr>
          <a:xfrm>
            <a:off x="220374" y="1230555"/>
            <a:ext cx="8703251" cy="5510813"/>
          </a:xfrm>
          <a:prstGeom prst="rect">
            <a:avLst/>
          </a:prstGeom>
        </p:spPr>
      </p:pic>
    </p:spTree>
    <p:extLst>
      <p:ext uri="{BB962C8B-B14F-4D97-AF65-F5344CB8AC3E}">
        <p14:creationId xmlns:p14="http://schemas.microsoft.com/office/powerpoint/2010/main" val="35317268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79"/>
          <p:cNvSpPr>
            <a:spLocks noChangeArrowheads="1"/>
          </p:cNvSpPr>
          <p:nvPr/>
        </p:nvSpPr>
        <p:spPr bwMode="auto">
          <a:xfrm>
            <a:off x="8818563" y="6673850"/>
            <a:ext cx="325437"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algn="ctr" eaLnBrk="1" hangingPunct="1">
              <a:spcBef>
                <a:spcPct val="50000"/>
              </a:spcBef>
              <a:buFontTx/>
              <a:buNone/>
            </a:pPr>
            <a:fld id="{CA032A52-4366-4BB7-A8D8-908CF18EB9ED}" type="slidenum">
              <a:rPr kumimoji="1" lang="en-US" altLang="ja-JP" sz="1200">
                <a:solidFill>
                  <a:schemeClr val="tx1"/>
                </a:solidFill>
                <a:latin typeface="HGSｺﾞｼｯｸM" pitchFamily="50" charset="-128"/>
                <a:ea typeface="HGSｺﾞｼｯｸM" pitchFamily="50" charset="-128"/>
              </a:rPr>
              <a:pPr algn="ctr" eaLnBrk="1" hangingPunct="1">
                <a:spcBef>
                  <a:spcPct val="50000"/>
                </a:spcBef>
                <a:buFontTx/>
                <a:buNone/>
              </a:pPr>
              <a:t>11</a:t>
            </a:fld>
            <a:endParaRPr kumimoji="1" lang="en-US" altLang="ja-JP" sz="1200" dirty="0">
              <a:solidFill>
                <a:schemeClr val="tx1"/>
              </a:solidFill>
              <a:latin typeface="HGSｺﾞｼｯｸM" pitchFamily="50" charset="-128"/>
              <a:ea typeface="HGSｺﾞｼｯｸM" pitchFamily="50" charset="-128"/>
            </a:endParaRPr>
          </a:p>
        </p:txBody>
      </p:sp>
      <p:sp>
        <p:nvSpPr>
          <p:cNvPr id="19461" name="Rectangle 2"/>
          <p:cNvSpPr>
            <a:spLocks noChangeArrowheads="1"/>
          </p:cNvSpPr>
          <p:nvPr/>
        </p:nvSpPr>
        <p:spPr bwMode="auto">
          <a:xfrm>
            <a:off x="0" y="0"/>
            <a:ext cx="9144000" cy="396000"/>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eaLnBrk="1" hangingPunct="1">
              <a:spcBef>
                <a:spcPct val="0"/>
              </a:spcBef>
            </a:pPr>
            <a:r>
              <a:rPr lang="en-US" altLang="ja-JP"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30</a:t>
            </a:r>
            <a:r>
              <a:rPr lang="ja-JP" altLang="en-US"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代以下の所有者の</a:t>
            </a:r>
            <a:r>
              <a:rPr lang="ja-JP" altLang="en-US" sz="2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住宅の築年数、入手方法</a:t>
            </a:r>
            <a:endParaRPr lang="ja-JP" altLang="en-US"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462" name="Rectangle 6"/>
          <p:cNvSpPr>
            <a:spLocks noChangeArrowheads="1"/>
          </p:cNvSpPr>
          <p:nvPr/>
        </p:nvSpPr>
        <p:spPr bwMode="auto">
          <a:xfrm>
            <a:off x="229256" y="444166"/>
            <a:ext cx="8685488" cy="864518"/>
          </a:xfrm>
          <a:prstGeom prst="rect">
            <a:avLst/>
          </a:prstGeom>
          <a:solidFill>
            <a:schemeClr val="bg1"/>
          </a:solidFill>
          <a:ln w="9525">
            <a:solidFill>
              <a:schemeClr val="tx1"/>
            </a:solidFill>
            <a:prstDash val="sysDot"/>
            <a:miter lim="800000"/>
            <a:headEnd/>
            <a:tailEnd/>
          </a:ln>
        </p:spPr>
        <p:txBody>
          <a:bodyPr wrap="square" anchor="ctr">
            <a:no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marL="176213" indent="-176213" eaLnBrk="1" hangingPunct="1">
              <a:spcBef>
                <a:spcPct val="0"/>
              </a:spcBef>
              <a:buFontTx/>
              <a:buNone/>
            </a:pPr>
            <a:r>
              <a:rPr lang="ja-JP" altLang="en-US"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30</a:t>
            </a:r>
            <a:r>
              <a:rPr lang="ja-JP" altLang="en-US"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代以下の所有者は、「</a:t>
            </a:r>
            <a:r>
              <a:rPr lang="en-US" altLang="ja-JP"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1~10</a:t>
            </a:r>
            <a:r>
              <a:rPr lang="ja-JP" altLang="en-US"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年以内」の住宅を所有している人が最も多く、特に注文住宅を所有している人が多い。</a:t>
            </a:r>
            <a:endParaRPr kumimoji="1" lang="ja-JP" altLang="en-US"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2" name="図 1"/>
          <p:cNvPicPr>
            <a:picLocks noChangeAspect="1"/>
          </p:cNvPicPr>
          <p:nvPr/>
        </p:nvPicPr>
        <p:blipFill>
          <a:blip r:embed="rId3"/>
          <a:stretch>
            <a:fillRect/>
          </a:stretch>
        </p:blipFill>
        <p:spPr>
          <a:xfrm>
            <a:off x="-1080581" y="1756319"/>
            <a:ext cx="11305161" cy="4264969"/>
          </a:xfrm>
          <a:prstGeom prst="rect">
            <a:avLst/>
          </a:prstGeom>
        </p:spPr>
      </p:pic>
    </p:spTree>
    <p:extLst>
      <p:ext uri="{BB962C8B-B14F-4D97-AF65-F5344CB8AC3E}">
        <p14:creationId xmlns:p14="http://schemas.microsoft.com/office/powerpoint/2010/main" val="15383084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79"/>
          <p:cNvSpPr>
            <a:spLocks noChangeArrowheads="1"/>
          </p:cNvSpPr>
          <p:nvPr/>
        </p:nvSpPr>
        <p:spPr bwMode="auto">
          <a:xfrm>
            <a:off x="8818563" y="6673850"/>
            <a:ext cx="325437"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algn="ctr" eaLnBrk="1" hangingPunct="1">
              <a:spcBef>
                <a:spcPct val="50000"/>
              </a:spcBef>
              <a:buFontTx/>
              <a:buNone/>
            </a:pPr>
            <a:fld id="{CA032A52-4366-4BB7-A8D8-908CF18EB9ED}" type="slidenum">
              <a:rPr kumimoji="1" lang="en-US" altLang="ja-JP" sz="1200">
                <a:solidFill>
                  <a:schemeClr val="tx1"/>
                </a:solidFill>
                <a:latin typeface="HGSｺﾞｼｯｸM" pitchFamily="50" charset="-128"/>
                <a:ea typeface="HGSｺﾞｼｯｸM" pitchFamily="50" charset="-128"/>
              </a:rPr>
              <a:pPr algn="ctr" eaLnBrk="1" hangingPunct="1">
                <a:spcBef>
                  <a:spcPct val="50000"/>
                </a:spcBef>
                <a:buFontTx/>
                <a:buNone/>
              </a:pPr>
              <a:t>12</a:t>
            </a:fld>
            <a:endParaRPr kumimoji="1" lang="en-US" altLang="ja-JP" sz="1200" dirty="0">
              <a:solidFill>
                <a:schemeClr val="tx1"/>
              </a:solidFill>
              <a:latin typeface="HGSｺﾞｼｯｸM" pitchFamily="50" charset="-128"/>
              <a:ea typeface="HGSｺﾞｼｯｸM" pitchFamily="50" charset="-128"/>
            </a:endParaRPr>
          </a:p>
        </p:txBody>
      </p:sp>
      <p:sp>
        <p:nvSpPr>
          <p:cNvPr id="19461" name="Rectangle 2"/>
          <p:cNvSpPr>
            <a:spLocks noChangeArrowheads="1"/>
          </p:cNvSpPr>
          <p:nvPr/>
        </p:nvSpPr>
        <p:spPr bwMode="auto">
          <a:xfrm>
            <a:off x="0" y="0"/>
            <a:ext cx="9144000" cy="396000"/>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eaLnBrk="1" hangingPunct="1">
              <a:spcBef>
                <a:spcPct val="0"/>
              </a:spcBef>
            </a:pPr>
            <a:r>
              <a:rPr lang="ja-JP" altLang="en-US"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維持管理の実施状況（入手方法別）</a:t>
            </a:r>
          </a:p>
        </p:txBody>
      </p:sp>
      <p:sp>
        <p:nvSpPr>
          <p:cNvPr id="19462" name="Rectangle 6"/>
          <p:cNvSpPr>
            <a:spLocks noChangeArrowheads="1"/>
          </p:cNvSpPr>
          <p:nvPr/>
        </p:nvSpPr>
        <p:spPr bwMode="auto">
          <a:xfrm>
            <a:off x="279000" y="476250"/>
            <a:ext cx="8586000" cy="612321"/>
          </a:xfrm>
          <a:prstGeom prst="rect">
            <a:avLst/>
          </a:prstGeom>
          <a:solidFill>
            <a:schemeClr val="bg1"/>
          </a:solidFill>
          <a:ln w="9525">
            <a:solidFill>
              <a:schemeClr val="tx1"/>
            </a:solidFill>
            <a:prstDash val="sysDot"/>
            <a:miter lim="800000"/>
            <a:headEnd/>
            <a:tailEnd/>
          </a:ln>
        </p:spPr>
        <p:txBody>
          <a:bodyPr wrap="square" anchor="ctr">
            <a:no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marL="177800" indent="-177800" eaLnBrk="1" hangingPunct="1">
              <a:spcBef>
                <a:spcPct val="0"/>
              </a:spcBef>
              <a:buFontTx/>
              <a:buNone/>
            </a:pPr>
            <a:r>
              <a:rPr kumimoji="1" lang="ja-JP" altLang="en-US"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注文住宅による入手は、他の入手方法と比べて「専門家等による点検を受けている」割合が高い。</a:t>
            </a:r>
            <a:r>
              <a:rPr kumimoji="1" lang="ja-JP" altLang="en-US"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2" name="図 1"/>
          <p:cNvPicPr>
            <a:picLocks noChangeAspect="1"/>
          </p:cNvPicPr>
          <p:nvPr/>
        </p:nvPicPr>
        <p:blipFill>
          <a:blip r:embed="rId3"/>
          <a:stretch>
            <a:fillRect/>
          </a:stretch>
        </p:blipFill>
        <p:spPr>
          <a:xfrm>
            <a:off x="220374" y="1413172"/>
            <a:ext cx="8703251" cy="5256188"/>
          </a:xfrm>
          <a:prstGeom prst="rect">
            <a:avLst/>
          </a:prstGeom>
        </p:spPr>
      </p:pic>
    </p:spTree>
    <p:extLst>
      <p:ext uri="{BB962C8B-B14F-4D97-AF65-F5344CB8AC3E}">
        <p14:creationId xmlns:p14="http://schemas.microsoft.com/office/powerpoint/2010/main" val="14550021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79"/>
          <p:cNvSpPr>
            <a:spLocks noChangeArrowheads="1"/>
          </p:cNvSpPr>
          <p:nvPr/>
        </p:nvSpPr>
        <p:spPr bwMode="auto">
          <a:xfrm>
            <a:off x="8818563" y="6673850"/>
            <a:ext cx="325437"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algn="ctr" eaLnBrk="1" hangingPunct="1">
              <a:spcBef>
                <a:spcPct val="50000"/>
              </a:spcBef>
              <a:buFontTx/>
              <a:buNone/>
            </a:pPr>
            <a:fld id="{CA032A52-4366-4BB7-A8D8-908CF18EB9ED}" type="slidenum">
              <a:rPr kumimoji="1" lang="en-US" altLang="ja-JP" sz="1200">
                <a:solidFill>
                  <a:schemeClr val="tx1"/>
                </a:solidFill>
                <a:latin typeface="HGSｺﾞｼｯｸM" pitchFamily="50" charset="-128"/>
                <a:ea typeface="HGSｺﾞｼｯｸM" pitchFamily="50" charset="-128"/>
              </a:rPr>
              <a:pPr algn="ctr" eaLnBrk="1" hangingPunct="1">
                <a:spcBef>
                  <a:spcPct val="50000"/>
                </a:spcBef>
                <a:buFontTx/>
                <a:buNone/>
              </a:pPr>
              <a:t>13</a:t>
            </a:fld>
            <a:endParaRPr kumimoji="1" lang="en-US" altLang="ja-JP" sz="1200" dirty="0">
              <a:solidFill>
                <a:schemeClr val="tx1"/>
              </a:solidFill>
              <a:latin typeface="HGSｺﾞｼｯｸM" pitchFamily="50" charset="-128"/>
              <a:ea typeface="HGSｺﾞｼｯｸM" pitchFamily="50" charset="-128"/>
            </a:endParaRPr>
          </a:p>
        </p:txBody>
      </p:sp>
      <p:sp>
        <p:nvSpPr>
          <p:cNvPr id="19461" name="Rectangle 2"/>
          <p:cNvSpPr>
            <a:spLocks noChangeArrowheads="1"/>
          </p:cNvSpPr>
          <p:nvPr/>
        </p:nvSpPr>
        <p:spPr bwMode="auto">
          <a:xfrm>
            <a:off x="0" y="0"/>
            <a:ext cx="9144000" cy="396000"/>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eaLnBrk="1" hangingPunct="1">
              <a:spcBef>
                <a:spcPct val="0"/>
              </a:spcBef>
            </a:pPr>
            <a:r>
              <a:rPr lang="ja-JP" altLang="en-US"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維持管理の実施状況</a:t>
            </a:r>
            <a:r>
              <a:rPr lang="ja-JP" altLang="en-US" sz="2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（住宅</a:t>
            </a:r>
            <a:r>
              <a:rPr lang="ja-JP" altLang="en-US"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の維持管理についての説明の</a:t>
            </a:r>
            <a:r>
              <a:rPr lang="ja-JP" altLang="en-US" sz="2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有無別）</a:t>
            </a:r>
            <a:endParaRPr kumimoji="1" lang="ja-JP" altLang="en-US"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462" name="Rectangle 6"/>
          <p:cNvSpPr>
            <a:spLocks noChangeArrowheads="1"/>
          </p:cNvSpPr>
          <p:nvPr/>
        </p:nvSpPr>
        <p:spPr bwMode="auto">
          <a:xfrm>
            <a:off x="251985" y="506257"/>
            <a:ext cx="8586000" cy="824516"/>
          </a:xfrm>
          <a:prstGeom prst="rect">
            <a:avLst/>
          </a:prstGeom>
          <a:solidFill>
            <a:schemeClr val="bg1"/>
          </a:solidFill>
          <a:ln w="9525">
            <a:solidFill>
              <a:schemeClr val="tx1"/>
            </a:solidFill>
            <a:prstDash val="sysDot"/>
            <a:miter lim="800000"/>
            <a:headEnd/>
            <a:tailEnd/>
          </a:ln>
        </p:spPr>
        <p:txBody>
          <a:bodyPr wrap="square" anchor="ctr">
            <a:no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marL="265113" indent="-265113" eaLnBrk="1" hangingPunct="1">
              <a:spcBef>
                <a:spcPct val="0"/>
              </a:spcBef>
              <a:buFontTx/>
              <a:buNone/>
            </a:pPr>
            <a:r>
              <a:rPr lang="ja-JP" altLang="en-US"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○購入時等に住宅の維持管理方法について業者や親から「説明を受けた」所有者は約</a:t>
            </a:r>
            <a:r>
              <a:rPr lang="en-US" altLang="ja-JP"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割にとどまる。</a:t>
            </a:r>
            <a:endParaRPr lang="en-US" altLang="ja-JP"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65113" indent="-265113" eaLnBrk="1" hangingPunct="1">
              <a:spcBef>
                <a:spcPct val="0"/>
              </a:spcBef>
              <a:buFontTx/>
              <a:buNone/>
            </a:pPr>
            <a:r>
              <a:rPr lang="ja-JP" altLang="en-US"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○説明を受けた所有者は、「専門家等による点検を受けている」割合が高い。</a:t>
            </a:r>
            <a:endParaRPr lang="en-US" altLang="ja-JP"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2" name="図 1"/>
          <p:cNvPicPr>
            <a:picLocks noChangeAspect="1"/>
          </p:cNvPicPr>
          <p:nvPr/>
        </p:nvPicPr>
        <p:blipFill>
          <a:blip r:embed="rId3"/>
          <a:stretch>
            <a:fillRect/>
          </a:stretch>
        </p:blipFill>
        <p:spPr>
          <a:xfrm>
            <a:off x="220374" y="1375313"/>
            <a:ext cx="8703251" cy="5438063"/>
          </a:xfrm>
          <a:prstGeom prst="rect">
            <a:avLst/>
          </a:prstGeom>
        </p:spPr>
      </p:pic>
    </p:spTree>
    <p:extLst>
      <p:ext uri="{BB962C8B-B14F-4D97-AF65-F5344CB8AC3E}">
        <p14:creationId xmlns:p14="http://schemas.microsoft.com/office/powerpoint/2010/main" val="22395549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79"/>
          <p:cNvSpPr>
            <a:spLocks noChangeArrowheads="1"/>
          </p:cNvSpPr>
          <p:nvPr/>
        </p:nvSpPr>
        <p:spPr bwMode="auto">
          <a:xfrm>
            <a:off x="8818563" y="6673850"/>
            <a:ext cx="325437"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algn="ctr" eaLnBrk="1" hangingPunct="1">
              <a:spcBef>
                <a:spcPct val="50000"/>
              </a:spcBef>
              <a:buFontTx/>
              <a:buNone/>
            </a:pPr>
            <a:fld id="{CA032A52-4366-4BB7-A8D8-908CF18EB9ED}" type="slidenum">
              <a:rPr kumimoji="1" lang="en-US" altLang="ja-JP" sz="1200">
                <a:solidFill>
                  <a:schemeClr val="tx1"/>
                </a:solidFill>
                <a:latin typeface="HGSｺﾞｼｯｸM" pitchFamily="50" charset="-128"/>
                <a:ea typeface="HGSｺﾞｼｯｸM" pitchFamily="50" charset="-128"/>
              </a:rPr>
              <a:pPr algn="ctr" eaLnBrk="1" hangingPunct="1">
                <a:spcBef>
                  <a:spcPct val="50000"/>
                </a:spcBef>
                <a:buFontTx/>
                <a:buNone/>
              </a:pPr>
              <a:t>14</a:t>
            </a:fld>
            <a:endParaRPr kumimoji="1" lang="en-US" altLang="ja-JP" sz="1200" dirty="0">
              <a:solidFill>
                <a:schemeClr val="tx1"/>
              </a:solidFill>
              <a:latin typeface="HGSｺﾞｼｯｸM" pitchFamily="50" charset="-128"/>
              <a:ea typeface="HGSｺﾞｼｯｸM" pitchFamily="50" charset="-128"/>
            </a:endParaRPr>
          </a:p>
        </p:txBody>
      </p:sp>
      <p:sp>
        <p:nvSpPr>
          <p:cNvPr id="19461" name="Rectangle 2"/>
          <p:cNvSpPr>
            <a:spLocks noChangeArrowheads="1"/>
          </p:cNvSpPr>
          <p:nvPr/>
        </p:nvSpPr>
        <p:spPr bwMode="auto">
          <a:xfrm>
            <a:off x="0" y="0"/>
            <a:ext cx="9144000" cy="396000"/>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eaLnBrk="1" hangingPunct="1">
              <a:spcBef>
                <a:spcPct val="0"/>
              </a:spcBef>
            </a:pPr>
            <a:r>
              <a:rPr lang="ja-JP" altLang="en-US"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維持管理の実施状況</a:t>
            </a:r>
            <a:r>
              <a:rPr lang="ja-JP" altLang="en-US" sz="2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（住宅の今後の意識別）</a:t>
            </a:r>
            <a:endParaRPr kumimoji="1" lang="ja-JP" altLang="en-US"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462" name="Rectangle 6"/>
          <p:cNvSpPr>
            <a:spLocks noChangeArrowheads="1"/>
          </p:cNvSpPr>
          <p:nvPr/>
        </p:nvSpPr>
        <p:spPr bwMode="auto">
          <a:xfrm>
            <a:off x="251985" y="506257"/>
            <a:ext cx="8586000" cy="1036248"/>
          </a:xfrm>
          <a:prstGeom prst="rect">
            <a:avLst/>
          </a:prstGeom>
          <a:solidFill>
            <a:schemeClr val="bg1"/>
          </a:solidFill>
          <a:ln w="9525">
            <a:solidFill>
              <a:schemeClr val="tx1"/>
            </a:solidFill>
            <a:prstDash val="sysDot"/>
            <a:miter lim="800000"/>
            <a:headEnd/>
            <a:tailEnd/>
          </a:ln>
        </p:spPr>
        <p:txBody>
          <a:bodyPr wrap="square" anchor="ctr">
            <a:no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marL="265113" indent="-265113" eaLnBrk="1" hangingPunct="1">
              <a:spcBef>
                <a:spcPct val="0"/>
              </a:spcBef>
              <a:buFontTx/>
              <a:buNone/>
            </a:pPr>
            <a:r>
              <a:rPr lang="ja-JP" altLang="en-US"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○「いずれは賃貸に出したい」、「相続や贈与をしたい」所有者は、専門家等による点検を受けている割合は約３割だった。</a:t>
            </a:r>
            <a:endParaRPr lang="en-US" altLang="ja-JP"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2" name="図 1"/>
          <p:cNvPicPr>
            <a:picLocks noChangeAspect="1"/>
          </p:cNvPicPr>
          <p:nvPr/>
        </p:nvPicPr>
        <p:blipFill>
          <a:blip r:embed="rId3"/>
          <a:stretch>
            <a:fillRect/>
          </a:stretch>
        </p:blipFill>
        <p:spPr>
          <a:xfrm>
            <a:off x="252105" y="1513204"/>
            <a:ext cx="8639790" cy="5156156"/>
          </a:xfrm>
          <a:prstGeom prst="rect">
            <a:avLst/>
          </a:prstGeom>
        </p:spPr>
      </p:pic>
    </p:spTree>
    <p:extLst>
      <p:ext uri="{BB962C8B-B14F-4D97-AF65-F5344CB8AC3E}">
        <p14:creationId xmlns:p14="http://schemas.microsoft.com/office/powerpoint/2010/main" val="35958572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79"/>
          <p:cNvSpPr>
            <a:spLocks noChangeArrowheads="1"/>
          </p:cNvSpPr>
          <p:nvPr/>
        </p:nvSpPr>
        <p:spPr bwMode="auto">
          <a:xfrm>
            <a:off x="8818563" y="6673850"/>
            <a:ext cx="325437"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algn="ctr" eaLnBrk="1" hangingPunct="1">
              <a:spcBef>
                <a:spcPct val="50000"/>
              </a:spcBef>
              <a:buFontTx/>
              <a:buNone/>
            </a:pPr>
            <a:fld id="{CA032A52-4366-4BB7-A8D8-908CF18EB9ED}" type="slidenum">
              <a:rPr kumimoji="1" lang="en-US" altLang="ja-JP" sz="1200">
                <a:solidFill>
                  <a:schemeClr val="tx1"/>
                </a:solidFill>
                <a:latin typeface="HGSｺﾞｼｯｸM" pitchFamily="50" charset="-128"/>
                <a:ea typeface="HGSｺﾞｼｯｸM" pitchFamily="50" charset="-128"/>
              </a:rPr>
              <a:pPr algn="ctr" eaLnBrk="1" hangingPunct="1">
                <a:spcBef>
                  <a:spcPct val="50000"/>
                </a:spcBef>
                <a:buFontTx/>
                <a:buNone/>
              </a:pPr>
              <a:t>15</a:t>
            </a:fld>
            <a:endParaRPr kumimoji="1" lang="en-US" altLang="ja-JP" sz="1200" dirty="0">
              <a:solidFill>
                <a:schemeClr val="tx1"/>
              </a:solidFill>
              <a:latin typeface="HGSｺﾞｼｯｸM" pitchFamily="50" charset="-128"/>
              <a:ea typeface="HGSｺﾞｼｯｸM" pitchFamily="50" charset="-128"/>
            </a:endParaRPr>
          </a:p>
        </p:txBody>
      </p:sp>
      <p:sp>
        <p:nvSpPr>
          <p:cNvPr id="19461" name="Rectangle 2"/>
          <p:cNvSpPr>
            <a:spLocks noChangeArrowheads="1"/>
          </p:cNvSpPr>
          <p:nvPr/>
        </p:nvSpPr>
        <p:spPr bwMode="auto">
          <a:xfrm>
            <a:off x="0" y="0"/>
            <a:ext cx="9144000" cy="396000"/>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eaLnBrk="1" hangingPunct="1">
              <a:spcBef>
                <a:spcPct val="0"/>
              </a:spcBef>
            </a:pPr>
            <a:r>
              <a:rPr lang="ja-JP" altLang="en-US"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維持管理を行っている業者（入手方法別）</a:t>
            </a:r>
          </a:p>
        </p:txBody>
      </p:sp>
      <p:sp>
        <p:nvSpPr>
          <p:cNvPr id="19462" name="Rectangle 6"/>
          <p:cNvSpPr>
            <a:spLocks noChangeArrowheads="1"/>
          </p:cNvSpPr>
          <p:nvPr/>
        </p:nvSpPr>
        <p:spPr bwMode="auto">
          <a:xfrm>
            <a:off x="279000" y="476250"/>
            <a:ext cx="8586000" cy="842956"/>
          </a:xfrm>
          <a:prstGeom prst="rect">
            <a:avLst/>
          </a:prstGeom>
          <a:solidFill>
            <a:schemeClr val="bg1"/>
          </a:solidFill>
          <a:ln w="9525">
            <a:solidFill>
              <a:schemeClr val="tx1"/>
            </a:solidFill>
            <a:prstDash val="sysDot"/>
            <a:miter lim="800000"/>
            <a:headEnd/>
            <a:tailEnd/>
          </a:ln>
        </p:spPr>
        <p:txBody>
          <a:bodyPr wrap="square" anchor="ctr">
            <a:no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marL="177800" indent="-177800" eaLnBrk="1" hangingPunct="1">
              <a:spcBef>
                <a:spcPct val="0"/>
              </a:spcBef>
              <a:buFontTx/>
              <a:buNone/>
            </a:pPr>
            <a:r>
              <a:rPr kumimoji="1" lang="ja-JP" altLang="en-US"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○サンプル数が少ない</a:t>
            </a:r>
            <a:r>
              <a:rPr kumimoji="1" lang="ja-JP" altLang="en-US" sz="180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ため参考値では</a:t>
            </a:r>
            <a:r>
              <a:rPr kumimoji="1" lang="ja-JP" altLang="en-US"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あるが、専門家等による点検を受けている所有者のうち、</a:t>
            </a:r>
            <a:r>
              <a:rPr kumimoji="1" lang="en-US" altLang="ja-JP"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65</a:t>
            </a:r>
            <a:r>
              <a:rPr kumimoji="1" lang="ja-JP" altLang="en-US"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％の所有者は「住宅を購入した業者の維持管理を受けている」</a:t>
            </a:r>
            <a:r>
              <a:rPr lang="ja-JP" altLang="en-US"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。特に、注文住宅では、</a:t>
            </a:r>
            <a:r>
              <a:rPr lang="en-US" altLang="ja-JP"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81%</a:t>
            </a:r>
            <a:r>
              <a:rPr lang="ja-JP" altLang="en-US"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に上るものの、中古住宅は７％と低い。</a:t>
            </a:r>
            <a:r>
              <a:rPr kumimoji="1" lang="ja-JP" altLang="en-US"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3" name="図 2"/>
          <p:cNvPicPr>
            <a:picLocks noChangeAspect="1"/>
          </p:cNvPicPr>
          <p:nvPr/>
        </p:nvPicPr>
        <p:blipFill>
          <a:blip r:embed="rId3"/>
          <a:stretch>
            <a:fillRect/>
          </a:stretch>
        </p:blipFill>
        <p:spPr>
          <a:xfrm>
            <a:off x="170512" y="1404079"/>
            <a:ext cx="8802976" cy="5265281"/>
          </a:xfrm>
          <a:prstGeom prst="rect">
            <a:avLst/>
          </a:prstGeom>
        </p:spPr>
      </p:pic>
    </p:spTree>
    <p:extLst>
      <p:ext uri="{BB962C8B-B14F-4D97-AF65-F5344CB8AC3E}">
        <p14:creationId xmlns:p14="http://schemas.microsoft.com/office/powerpoint/2010/main" val="3623810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79"/>
          <p:cNvSpPr>
            <a:spLocks noChangeArrowheads="1"/>
          </p:cNvSpPr>
          <p:nvPr/>
        </p:nvSpPr>
        <p:spPr bwMode="auto">
          <a:xfrm>
            <a:off x="8818563" y="6673850"/>
            <a:ext cx="325437"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algn="ctr" eaLnBrk="1" hangingPunct="1">
              <a:spcBef>
                <a:spcPct val="50000"/>
              </a:spcBef>
              <a:buFontTx/>
              <a:buNone/>
            </a:pPr>
            <a:fld id="{CA032A52-4366-4BB7-A8D8-908CF18EB9ED}" type="slidenum">
              <a:rPr kumimoji="1" lang="en-US" altLang="ja-JP" sz="1200">
                <a:solidFill>
                  <a:schemeClr val="tx1"/>
                </a:solidFill>
                <a:latin typeface="HGSｺﾞｼｯｸM" pitchFamily="50" charset="-128"/>
                <a:ea typeface="HGSｺﾞｼｯｸM" pitchFamily="50" charset="-128"/>
              </a:rPr>
              <a:pPr algn="ctr" eaLnBrk="1" hangingPunct="1">
                <a:spcBef>
                  <a:spcPct val="50000"/>
                </a:spcBef>
                <a:buFontTx/>
                <a:buNone/>
              </a:pPr>
              <a:t>16</a:t>
            </a:fld>
            <a:endParaRPr kumimoji="1" lang="en-US" altLang="ja-JP" sz="1200" dirty="0">
              <a:solidFill>
                <a:schemeClr val="tx1"/>
              </a:solidFill>
              <a:latin typeface="HGSｺﾞｼｯｸM" pitchFamily="50" charset="-128"/>
              <a:ea typeface="HGSｺﾞｼｯｸM" pitchFamily="50" charset="-128"/>
            </a:endParaRPr>
          </a:p>
        </p:txBody>
      </p:sp>
      <p:sp>
        <p:nvSpPr>
          <p:cNvPr id="19461" name="Rectangle 2"/>
          <p:cNvSpPr>
            <a:spLocks noChangeArrowheads="1"/>
          </p:cNvSpPr>
          <p:nvPr/>
        </p:nvSpPr>
        <p:spPr bwMode="auto">
          <a:xfrm>
            <a:off x="0" y="0"/>
            <a:ext cx="9144000" cy="396000"/>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eaLnBrk="1" hangingPunct="1">
              <a:spcBef>
                <a:spcPct val="0"/>
              </a:spcBef>
            </a:pPr>
            <a:r>
              <a:rPr lang="ja-JP" altLang="en-US" sz="2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維持</a:t>
            </a:r>
            <a:r>
              <a:rPr lang="ja-JP" altLang="en-US"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管理</a:t>
            </a:r>
            <a:r>
              <a:rPr lang="ja-JP" altLang="en-US" sz="2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を行う</a:t>
            </a:r>
            <a:r>
              <a:rPr lang="ja-JP" altLang="en-US"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理由</a:t>
            </a:r>
            <a:endParaRPr kumimoji="1" lang="ja-JP" altLang="en-US"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462" name="Rectangle 6"/>
          <p:cNvSpPr>
            <a:spLocks noChangeArrowheads="1"/>
          </p:cNvSpPr>
          <p:nvPr/>
        </p:nvSpPr>
        <p:spPr bwMode="auto">
          <a:xfrm>
            <a:off x="279000" y="476250"/>
            <a:ext cx="8586000" cy="1160792"/>
          </a:xfrm>
          <a:prstGeom prst="rect">
            <a:avLst/>
          </a:prstGeom>
          <a:solidFill>
            <a:schemeClr val="bg1"/>
          </a:solidFill>
          <a:ln w="9525">
            <a:solidFill>
              <a:schemeClr val="tx1"/>
            </a:solidFill>
            <a:prstDash val="sysDot"/>
            <a:miter lim="800000"/>
            <a:headEnd/>
            <a:tailEnd/>
          </a:ln>
        </p:spPr>
        <p:txBody>
          <a:bodyPr wrap="square" anchor="ctr">
            <a:no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marL="177800" indent="-177800" eaLnBrk="1" hangingPunct="1">
              <a:spcBef>
                <a:spcPct val="0"/>
              </a:spcBef>
              <a:buFontTx/>
              <a:buNone/>
            </a:pPr>
            <a:r>
              <a:rPr kumimoji="1" lang="ja-JP" altLang="en-US"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○専門家等による点検を受けている理由は「長く住み続けたいから」が最も多く、次に「壊れる前に修繕する方が、結果的に安上がりだと思うから」が多い。</a:t>
            </a:r>
            <a:endParaRPr kumimoji="1" lang="en-US" altLang="ja-JP"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7800" indent="-177800" eaLnBrk="1" hangingPunct="1">
              <a:spcBef>
                <a:spcPct val="0"/>
              </a:spcBef>
              <a:buFontTx/>
              <a:buNone/>
            </a:pPr>
            <a:r>
              <a:rPr lang="ja-JP" altLang="en-US"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○「資産価値を保ちたいから」、「売却するときに売りやすく、少しでも高く売りたいから」を理由とする割合は低い。</a:t>
            </a:r>
            <a:endParaRPr kumimoji="1" lang="en-US" altLang="ja-JP"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2" name="図 1"/>
          <p:cNvPicPr>
            <a:picLocks noChangeAspect="1"/>
          </p:cNvPicPr>
          <p:nvPr/>
        </p:nvPicPr>
        <p:blipFill>
          <a:blip r:embed="rId3"/>
          <a:stretch>
            <a:fillRect/>
          </a:stretch>
        </p:blipFill>
        <p:spPr>
          <a:xfrm>
            <a:off x="351829" y="1757993"/>
            <a:ext cx="8440341" cy="4983375"/>
          </a:xfrm>
          <a:prstGeom prst="rect">
            <a:avLst/>
          </a:prstGeom>
        </p:spPr>
      </p:pic>
    </p:spTree>
    <p:extLst>
      <p:ext uri="{BB962C8B-B14F-4D97-AF65-F5344CB8AC3E}">
        <p14:creationId xmlns:p14="http://schemas.microsoft.com/office/powerpoint/2010/main" val="7472767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79"/>
          <p:cNvSpPr>
            <a:spLocks noChangeArrowheads="1"/>
          </p:cNvSpPr>
          <p:nvPr/>
        </p:nvSpPr>
        <p:spPr bwMode="auto">
          <a:xfrm>
            <a:off x="8818563" y="6673850"/>
            <a:ext cx="325437"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algn="ctr" eaLnBrk="1" hangingPunct="1">
              <a:spcBef>
                <a:spcPct val="50000"/>
              </a:spcBef>
              <a:buFontTx/>
              <a:buNone/>
            </a:pPr>
            <a:fld id="{CA032A52-4366-4BB7-A8D8-908CF18EB9ED}" type="slidenum">
              <a:rPr kumimoji="1" lang="en-US" altLang="ja-JP" sz="1200">
                <a:solidFill>
                  <a:schemeClr val="tx1"/>
                </a:solidFill>
                <a:latin typeface="HGSｺﾞｼｯｸM" pitchFamily="50" charset="-128"/>
                <a:ea typeface="HGSｺﾞｼｯｸM" pitchFamily="50" charset="-128"/>
              </a:rPr>
              <a:pPr algn="ctr" eaLnBrk="1" hangingPunct="1">
                <a:spcBef>
                  <a:spcPct val="50000"/>
                </a:spcBef>
                <a:buFontTx/>
                <a:buNone/>
              </a:pPr>
              <a:t>17</a:t>
            </a:fld>
            <a:endParaRPr kumimoji="1" lang="en-US" altLang="ja-JP" sz="1200" dirty="0">
              <a:solidFill>
                <a:schemeClr val="tx1"/>
              </a:solidFill>
              <a:latin typeface="HGSｺﾞｼｯｸM" pitchFamily="50" charset="-128"/>
              <a:ea typeface="HGSｺﾞｼｯｸM" pitchFamily="50" charset="-128"/>
            </a:endParaRPr>
          </a:p>
        </p:txBody>
      </p:sp>
      <p:sp>
        <p:nvSpPr>
          <p:cNvPr id="19461" name="Rectangle 2"/>
          <p:cNvSpPr>
            <a:spLocks noChangeArrowheads="1"/>
          </p:cNvSpPr>
          <p:nvPr/>
        </p:nvSpPr>
        <p:spPr bwMode="auto">
          <a:xfrm>
            <a:off x="0" y="0"/>
            <a:ext cx="9144000" cy="396000"/>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eaLnBrk="1" hangingPunct="1">
              <a:spcBef>
                <a:spcPct val="0"/>
              </a:spcBef>
            </a:pPr>
            <a:r>
              <a:rPr lang="ja-JP" altLang="en-US"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維持管理の実施状況（世帯年収別）</a:t>
            </a:r>
          </a:p>
        </p:txBody>
      </p:sp>
      <p:sp>
        <p:nvSpPr>
          <p:cNvPr id="19462" name="Rectangle 6"/>
          <p:cNvSpPr>
            <a:spLocks noChangeArrowheads="1"/>
          </p:cNvSpPr>
          <p:nvPr/>
        </p:nvSpPr>
        <p:spPr bwMode="auto">
          <a:xfrm>
            <a:off x="279000" y="476250"/>
            <a:ext cx="8586000" cy="612321"/>
          </a:xfrm>
          <a:prstGeom prst="rect">
            <a:avLst/>
          </a:prstGeom>
          <a:solidFill>
            <a:schemeClr val="bg1"/>
          </a:solidFill>
          <a:ln w="9525">
            <a:solidFill>
              <a:schemeClr val="tx1"/>
            </a:solidFill>
            <a:prstDash val="sysDot"/>
            <a:miter lim="800000"/>
            <a:headEnd/>
            <a:tailEnd/>
          </a:ln>
        </p:spPr>
        <p:txBody>
          <a:bodyPr wrap="square" anchor="ctr">
            <a:no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marL="177800" indent="-177800" eaLnBrk="1" hangingPunct="1">
              <a:spcBef>
                <a:spcPct val="0"/>
              </a:spcBef>
              <a:buFontTx/>
              <a:buNone/>
            </a:pPr>
            <a:r>
              <a:rPr kumimoji="1" lang="ja-JP" altLang="en-US"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900</a:t>
            </a:r>
            <a:r>
              <a:rPr lang="ja-JP" altLang="en-US"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万</a:t>
            </a:r>
            <a:r>
              <a:rPr lang="ja-JP" altLang="en-US"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円以上の年収がある所有者は、年収が</a:t>
            </a:r>
            <a:r>
              <a:rPr lang="en-US" altLang="ja-JP"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900</a:t>
            </a:r>
            <a:r>
              <a:rPr lang="ja-JP" altLang="en-US"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万円未満の所有者と比べて「専門家等による点検を受けている」割合が高い。</a:t>
            </a:r>
            <a:r>
              <a:rPr kumimoji="1" lang="ja-JP" altLang="en-US"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3" name="図 2"/>
          <p:cNvPicPr>
            <a:picLocks noChangeAspect="1"/>
          </p:cNvPicPr>
          <p:nvPr/>
        </p:nvPicPr>
        <p:blipFill>
          <a:blip r:embed="rId3"/>
          <a:stretch>
            <a:fillRect/>
          </a:stretch>
        </p:blipFill>
        <p:spPr>
          <a:xfrm>
            <a:off x="323528" y="1302563"/>
            <a:ext cx="8540065" cy="5510813"/>
          </a:xfrm>
          <a:prstGeom prst="rect">
            <a:avLst/>
          </a:prstGeom>
        </p:spPr>
      </p:pic>
    </p:spTree>
    <p:extLst>
      <p:ext uri="{BB962C8B-B14F-4D97-AF65-F5344CB8AC3E}">
        <p14:creationId xmlns:p14="http://schemas.microsoft.com/office/powerpoint/2010/main" val="5524697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79"/>
          <p:cNvSpPr>
            <a:spLocks noChangeArrowheads="1"/>
          </p:cNvSpPr>
          <p:nvPr/>
        </p:nvSpPr>
        <p:spPr bwMode="auto">
          <a:xfrm>
            <a:off x="8818563" y="6673850"/>
            <a:ext cx="325437"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algn="ctr" eaLnBrk="1" hangingPunct="1">
              <a:spcBef>
                <a:spcPct val="50000"/>
              </a:spcBef>
              <a:buFontTx/>
              <a:buNone/>
            </a:pPr>
            <a:fld id="{CA032A52-4366-4BB7-A8D8-908CF18EB9ED}" type="slidenum">
              <a:rPr kumimoji="1" lang="en-US" altLang="ja-JP" sz="1200">
                <a:solidFill>
                  <a:schemeClr val="tx1"/>
                </a:solidFill>
                <a:latin typeface="HGSｺﾞｼｯｸM" pitchFamily="50" charset="-128"/>
                <a:ea typeface="HGSｺﾞｼｯｸM" pitchFamily="50" charset="-128"/>
              </a:rPr>
              <a:pPr algn="ctr" eaLnBrk="1" hangingPunct="1">
                <a:spcBef>
                  <a:spcPct val="50000"/>
                </a:spcBef>
                <a:buFontTx/>
                <a:buNone/>
              </a:pPr>
              <a:t>18</a:t>
            </a:fld>
            <a:endParaRPr kumimoji="1" lang="en-US" altLang="ja-JP" sz="1200" dirty="0">
              <a:solidFill>
                <a:schemeClr val="tx1"/>
              </a:solidFill>
              <a:latin typeface="HGSｺﾞｼｯｸM" pitchFamily="50" charset="-128"/>
              <a:ea typeface="HGSｺﾞｼｯｸM" pitchFamily="50" charset="-128"/>
            </a:endParaRPr>
          </a:p>
        </p:txBody>
      </p:sp>
      <p:sp>
        <p:nvSpPr>
          <p:cNvPr id="19461" name="Rectangle 2"/>
          <p:cNvSpPr>
            <a:spLocks noChangeArrowheads="1"/>
          </p:cNvSpPr>
          <p:nvPr/>
        </p:nvSpPr>
        <p:spPr bwMode="auto">
          <a:xfrm>
            <a:off x="0" y="0"/>
            <a:ext cx="9144000" cy="396000"/>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eaLnBrk="1" hangingPunct="1">
              <a:spcBef>
                <a:spcPct val="0"/>
              </a:spcBef>
            </a:pPr>
            <a:r>
              <a:rPr lang="ja-JP" altLang="en-US"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維持管理の実施状況（最寄駅からの所要時間別）</a:t>
            </a:r>
          </a:p>
        </p:txBody>
      </p:sp>
      <p:sp>
        <p:nvSpPr>
          <p:cNvPr id="19462" name="Rectangle 6"/>
          <p:cNvSpPr>
            <a:spLocks noChangeArrowheads="1"/>
          </p:cNvSpPr>
          <p:nvPr/>
        </p:nvSpPr>
        <p:spPr bwMode="auto">
          <a:xfrm>
            <a:off x="279000" y="476250"/>
            <a:ext cx="8586000" cy="612321"/>
          </a:xfrm>
          <a:prstGeom prst="rect">
            <a:avLst/>
          </a:prstGeom>
          <a:solidFill>
            <a:schemeClr val="bg1"/>
          </a:solidFill>
          <a:ln w="9525">
            <a:solidFill>
              <a:schemeClr val="tx1"/>
            </a:solidFill>
            <a:prstDash val="sysDot"/>
            <a:miter lim="800000"/>
            <a:headEnd/>
            <a:tailEnd/>
          </a:ln>
        </p:spPr>
        <p:txBody>
          <a:bodyPr wrap="square" anchor="ctr">
            <a:no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marL="177800" indent="-177800" eaLnBrk="1" hangingPunct="1">
              <a:spcBef>
                <a:spcPct val="0"/>
              </a:spcBef>
              <a:buFontTx/>
              <a:buNone/>
            </a:pPr>
            <a:r>
              <a:rPr lang="ja-JP" altLang="en-US"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○最寄り駅からの所要時間に</a:t>
            </a:r>
            <a:r>
              <a:rPr lang="ja-JP" altLang="en-US"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よる住宅</a:t>
            </a:r>
            <a:r>
              <a:rPr lang="ja-JP" altLang="en-US"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の維持管理方法の実施状況の</a:t>
            </a:r>
            <a:r>
              <a:rPr lang="ja-JP" altLang="en-US"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違いはあまり見られない。 </a:t>
            </a:r>
            <a:r>
              <a:rPr kumimoji="1" lang="ja-JP" altLang="en-US"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3" name="図 2"/>
          <p:cNvPicPr>
            <a:picLocks noChangeAspect="1"/>
          </p:cNvPicPr>
          <p:nvPr/>
        </p:nvPicPr>
        <p:blipFill>
          <a:blip r:embed="rId3"/>
          <a:stretch>
            <a:fillRect/>
          </a:stretch>
        </p:blipFill>
        <p:spPr>
          <a:xfrm>
            <a:off x="188644" y="1322977"/>
            <a:ext cx="8766712" cy="5274375"/>
          </a:xfrm>
          <a:prstGeom prst="rect">
            <a:avLst/>
          </a:prstGeom>
        </p:spPr>
      </p:pic>
    </p:spTree>
    <p:extLst>
      <p:ext uri="{BB962C8B-B14F-4D97-AF65-F5344CB8AC3E}">
        <p14:creationId xmlns:p14="http://schemas.microsoft.com/office/powerpoint/2010/main" val="30699125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79"/>
          <p:cNvSpPr>
            <a:spLocks noChangeArrowheads="1"/>
          </p:cNvSpPr>
          <p:nvPr/>
        </p:nvSpPr>
        <p:spPr bwMode="auto">
          <a:xfrm>
            <a:off x="8818563" y="6673850"/>
            <a:ext cx="325437"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algn="ctr" eaLnBrk="1" hangingPunct="1">
              <a:spcBef>
                <a:spcPct val="50000"/>
              </a:spcBef>
              <a:buFontTx/>
              <a:buNone/>
            </a:pPr>
            <a:fld id="{CA032A52-4366-4BB7-A8D8-908CF18EB9ED}" type="slidenum">
              <a:rPr kumimoji="1" lang="en-US" altLang="ja-JP" sz="1200">
                <a:solidFill>
                  <a:schemeClr val="tx1"/>
                </a:solidFill>
                <a:latin typeface="HGSｺﾞｼｯｸM" pitchFamily="50" charset="-128"/>
                <a:ea typeface="HGSｺﾞｼｯｸM" pitchFamily="50" charset="-128"/>
              </a:rPr>
              <a:pPr algn="ctr" eaLnBrk="1" hangingPunct="1">
                <a:spcBef>
                  <a:spcPct val="50000"/>
                </a:spcBef>
                <a:buFontTx/>
                <a:buNone/>
              </a:pPr>
              <a:t>19</a:t>
            </a:fld>
            <a:endParaRPr kumimoji="1" lang="en-US" altLang="ja-JP" sz="1200" dirty="0">
              <a:solidFill>
                <a:schemeClr val="tx1"/>
              </a:solidFill>
              <a:latin typeface="HGSｺﾞｼｯｸM" pitchFamily="50" charset="-128"/>
              <a:ea typeface="HGSｺﾞｼｯｸM" pitchFamily="50" charset="-128"/>
            </a:endParaRPr>
          </a:p>
        </p:txBody>
      </p:sp>
      <p:sp>
        <p:nvSpPr>
          <p:cNvPr id="19461" name="Rectangle 2"/>
          <p:cNvSpPr>
            <a:spLocks noChangeArrowheads="1"/>
          </p:cNvSpPr>
          <p:nvPr/>
        </p:nvSpPr>
        <p:spPr bwMode="auto">
          <a:xfrm>
            <a:off x="0" y="0"/>
            <a:ext cx="9144000" cy="396000"/>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eaLnBrk="1" hangingPunct="1">
              <a:spcBef>
                <a:spcPct val="0"/>
              </a:spcBef>
            </a:pPr>
            <a:r>
              <a:rPr kumimoji="1" lang="ja-JP" altLang="en-US" sz="2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補修や修繕</a:t>
            </a:r>
            <a:r>
              <a:rPr lang="ja-JP" altLang="en-US" sz="2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等を</a:t>
            </a:r>
            <a:r>
              <a:rPr lang="ja-JP" altLang="en-US"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実施</a:t>
            </a:r>
            <a:r>
              <a:rPr lang="ja-JP" altLang="en-US" sz="2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した部位、築年数</a:t>
            </a:r>
            <a:endParaRPr kumimoji="1" lang="ja-JP" altLang="en-US"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462" name="Rectangle 6"/>
          <p:cNvSpPr>
            <a:spLocks noChangeArrowheads="1"/>
          </p:cNvSpPr>
          <p:nvPr/>
        </p:nvSpPr>
        <p:spPr bwMode="auto">
          <a:xfrm>
            <a:off x="251985" y="506257"/>
            <a:ext cx="8586000" cy="936104"/>
          </a:xfrm>
          <a:prstGeom prst="rect">
            <a:avLst/>
          </a:prstGeom>
          <a:solidFill>
            <a:schemeClr val="bg1"/>
          </a:solidFill>
          <a:ln w="9525">
            <a:solidFill>
              <a:schemeClr val="tx1"/>
            </a:solidFill>
            <a:prstDash val="sysDot"/>
            <a:miter lim="800000"/>
            <a:headEnd/>
            <a:tailEnd/>
          </a:ln>
        </p:spPr>
        <p:txBody>
          <a:bodyPr wrap="square" anchor="ctr">
            <a:no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marL="265113" indent="-265113" eaLnBrk="1" hangingPunct="1">
              <a:spcBef>
                <a:spcPct val="0"/>
              </a:spcBef>
              <a:buFontTx/>
              <a:buNone/>
            </a:pPr>
            <a:r>
              <a:rPr lang="ja-JP" altLang="en-US"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○「外壁」、「台所、便所、洗面、浴室などの水まわり</a:t>
            </a:r>
            <a:r>
              <a:rPr lang="ja-JP" altLang="en-US"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屋根、樋（とい）</a:t>
            </a:r>
            <a:r>
              <a:rPr lang="ja-JP" altLang="en-US"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」は、全体で</a:t>
            </a:r>
            <a:r>
              <a:rPr lang="en-US" altLang="ja-JP"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a:t>
            </a:r>
            <a:r>
              <a:rPr lang="ja-JP" altLang="en-US"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割以上の所有者が補修や修繕等を実施している。</a:t>
            </a:r>
            <a:endParaRPr lang="en-US" altLang="ja-JP"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65113" indent="-265113" eaLnBrk="1" hangingPunct="1">
              <a:spcBef>
                <a:spcPct val="0"/>
              </a:spcBef>
            </a:pPr>
            <a:r>
              <a:rPr lang="ja-JP" altLang="en-US"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○築年数が</a:t>
            </a:r>
            <a:r>
              <a:rPr lang="en-US" altLang="ja-JP"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a:t>
            </a:r>
            <a:r>
              <a:rPr lang="ja-JP" altLang="en-US"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ja-JP" altLang="en-US"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を超えた住宅では、</a:t>
            </a:r>
            <a:r>
              <a:rPr lang="en-US" altLang="ja-JP"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9</a:t>
            </a:r>
            <a:r>
              <a:rPr lang="ja-JP" altLang="en-US"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割以上が何らかの修繕等を実施している。</a:t>
            </a:r>
            <a:endParaRPr lang="en-US" altLang="ja-JP"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2" name="図 1"/>
          <p:cNvPicPr>
            <a:picLocks noChangeAspect="1"/>
          </p:cNvPicPr>
          <p:nvPr/>
        </p:nvPicPr>
        <p:blipFill>
          <a:blip r:embed="rId3"/>
          <a:stretch>
            <a:fillRect/>
          </a:stretch>
        </p:blipFill>
        <p:spPr>
          <a:xfrm>
            <a:off x="306500" y="1556792"/>
            <a:ext cx="8530999" cy="5065219"/>
          </a:xfrm>
          <a:prstGeom prst="rect">
            <a:avLst/>
          </a:prstGeom>
        </p:spPr>
      </p:pic>
    </p:spTree>
    <p:extLst>
      <p:ext uri="{BB962C8B-B14F-4D97-AF65-F5344CB8AC3E}">
        <p14:creationId xmlns:p14="http://schemas.microsoft.com/office/powerpoint/2010/main" val="9847862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248" y="2852936"/>
            <a:ext cx="9144000" cy="792088"/>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ctr" eaLnBrk="1" hangingPunct="1"/>
            <a:r>
              <a:rPr lang="ja-JP" altLang="en-US" sz="24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１</a:t>
            </a:r>
            <a:r>
              <a:rPr lang="ja-JP" altLang="en-US" sz="24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．第</a:t>
            </a:r>
            <a:r>
              <a:rPr lang="en-US" altLang="ja-JP" sz="24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24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回課題検討部会における意見</a:t>
            </a:r>
            <a:endParaRPr lang="ja-JP" altLang="en-US" sz="24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Rectangle 79"/>
          <p:cNvSpPr>
            <a:spLocks noChangeArrowheads="1"/>
          </p:cNvSpPr>
          <p:nvPr/>
        </p:nvSpPr>
        <p:spPr bwMode="auto">
          <a:xfrm>
            <a:off x="8818564" y="6673850"/>
            <a:ext cx="32543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algn="ctr" eaLnBrk="1" hangingPunct="1">
              <a:spcBef>
                <a:spcPct val="50000"/>
              </a:spcBef>
              <a:buFontTx/>
              <a:buNone/>
            </a:pPr>
            <a:fld id="{4BAD665A-AF1B-43EC-8DED-B94A1BD886CB}" type="slidenum">
              <a:rPr kumimoji="1" lang="en-US" altLang="ja-JP" sz="1200">
                <a:solidFill>
                  <a:schemeClr val="tx1"/>
                </a:solidFill>
                <a:latin typeface="HGSｺﾞｼｯｸM" pitchFamily="50" charset="-128"/>
                <a:ea typeface="HGSｺﾞｼｯｸM" pitchFamily="50" charset="-128"/>
              </a:rPr>
              <a:pPr algn="ctr" eaLnBrk="1" hangingPunct="1">
                <a:spcBef>
                  <a:spcPct val="50000"/>
                </a:spcBef>
                <a:buFontTx/>
                <a:buNone/>
              </a:pPr>
              <a:t>2</a:t>
            </a:fld>
            <a:endParaRPr kumimoji="1" lang="en-US" altLang="ja-JP" sz="1200" dirty="0">
              <a:solidFill>
                <a:schemeClr val="tx1"/>
              </a:solidFill>
              <a:latin typeface="HGSｺﾞｼｯｸM" pitchFamily="50" charset="-128"/>
              <a:ea typeface="HGSｺﾞｼｯｸM" pitchFamily="50" charset="-128"/>
            </a:endParaRPr>
          </a:p>
        </p:txBody>
      </p:sp>
    </p:spTree>
    <p:extLst>
      <p:ext uri="{BB962C8B-B14F-4D97-AF65-F5344CB8AC3E}">
        <p14:creationId xmlns:p14="http://schemas.microsoft.com/office/powerpoint/2010/main" val="8071704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79"/>
          <p:cNvSpPr>
            <a:spLocks noChangeArrowheads="1"/>
          </p:cNvSpPr>
          <p:nvPr/>
        </p:nvSpPr>
        <p:spPr bwMode="auto">
          <a:xfrm>
            <a:off x="8818563" y="6673850"/>
            <a:ext cx="325437"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algn="ctr" eaLnBrk="1" hangingPunct="1">
              <a:spcBef>
                <a:spcPct val="50000"/>
              </a:spcBef>
              <a:buFontTx/>
              <a:buNone/>
            </a:pPr>
            <a:fld id="{CA032A52-4366-4BB7-A8D8-908CF18EB9ED}" type="slidenum">
              <a:rPr kumimoji="1" lang="en-US" altLang="ja-JP" sz="1200">
                <a:solidFill>
                  <a:schemeClr val="tx1"/>
                </a:solidFill>
                <a:latin typeface="HGSｺﾞｼｯｸM" pitchFamily="50" charset="-128"/>
                <a:ea typeface="HGSｺﾞｼｯｸM" pitchFamily="50" charset="-128"/>
              </a:rPr>
              <a:pPr algn="ctr" eaLnBrk="1" hangingPunct="1">
                <a:spcBef>
                  <a:spcPct val="50000"/>
                </a:spcBef>
                <a:buFontTx/>
                <a:buNone/>
              </a:pPr>
              <a:t>20</a:t>
            </a:fld>
            <a:endParaRPr kumimoji="1" lang="en-US" altLang="ja-JP" sz="1200" dirty="0">
              <a:solidFill>
                <a:schemeClr val="tx1"/>
              </a:solidFill>
              <a:latin typeface="HGSｺﾞｼｯｸM" pitchFamily="50" charset="-128"/>
              <a:ea typeface="HGSｺﾞｼｯｸM" pitchFamily="50" charset="-128"/>
            </a:endParaRPr>
          </a:p>
        </p:txBody>
      </p:sp>
      <p:sp>
        <p:nvSpPr>
          <p:cNvPr id="19461" name="Rectangle 2"/>
          <p:cNvSpPr>
            <a:spLocks noChangeArrowheads="1"/>
          </p:cNvSpPr>
          <p:nvPr/>
        </p:nvSpPr>
        <p:spPr bwMode="auto">
          <a:xfrm>
            <a:off x="0" y="0"/>
            <a:ext cx="9144000" cy="396000"/>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eaLnBrk="1" hangingPunct="1">
              <a:spcBef>
                <a:spcPct val="0"/>
              </a:spcBef>
            </a:pPr>
            <a:r>
              <a:rPr lang="ja-JP" altLang="en-US"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相談できる工事業者</a:t>
            </a:r>
            <a:r>
              <a:rPr lang="ja-JP" altLang="en-US" sz="2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等の把握状況</a:t>
            </a:r>
            <a:endParaRPr kumimoji="1" lang="ja-JP" altLang="en-US"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462" name="Rectangle 6"/>
          <p:cNvSpPr>
            <a:spLocks noChangeArrowheads="1"/>
          </p:cNvSpPr>
          <p:nvPr/>
        </p:nvSpPr>
        <p:spPr bwMode="auto">
          <a:xfrm>
            <a:off x="279000" y="476249"/>
            <a:ext cx="8586000" cy="1132013"/>
          </a:xfrm>
          <a:prstGeom prst="rect">
            <a:avLst/>
          </a:prstGeom>
          <a:solidFill>
            <a:schemeClr val="bg1"/>
          </a:solidFill>
          <a:ln w="9525">
            <a:solidFill>
              <a:schemeClr val="tx1"/>
            </a:solidFill>
            <a:prstDash val="sysDot"/>
            <a:miter lim="800000"/>
            <a:headEnd/>
            <a:tailEnd/>
          </a:ln>
        </p:spPr>
        <p:txBody>
          <a:bodyPr wrap="square" anchor="ctr">
            <a:no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marL="265113" indent="-265113" eaLnBrk="1" hangingPunct="1">
              <a:spcBef>
                <a:spcPct val="0"/>
              </a:spcBef>
              <a:buFontTx/>
              <a:buNone/>
            </a:pPr>
            <a:r>
              <a:rPr kumimoji="1" lang="ja-JP" altLang="en-US"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維持管理に</a:t>
            </a:r>
            <a:r>
              <a:rPr lang="ja-JP" altLang="en-US"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ついて「相談できる業者等を把握していない」が過半数を</a:t>
            </a:r>
            <a:r>
              <a:rPr lang="ja-JP" altLang="en-US"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占める。</a:t>
            </a:r>
          </a:p>
          <a:p>
            <a:pPr marL="265113" indent="-265113" eaLnBrk="1" hangingPunct="1">
              <a:spcBef>
                <a:spcPct val="0"/>
              </a:spcBef>
              <a:buFontTx/>
              <a:buNone/>
            </a:pPr>
            <a:r>
              <a:rPr lang="ja-JP" altLang="en-US"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○入手方法別に見ると、建売住宅において</a:t>
            </a:r>
            <a:r>
              <a:rPr lang="ja-JP" altLang="en-US"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相談できる工事業者等を把握していない」が約３分の</a:t>
            </a:r>
            <a:r>
              <a:rPr lang="en-US" altLang="ja-JP"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を占める。</a:t>
            </a:r>
            <a:endParaRPr lang="ja-JP" altLang="en-US"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2" name="図 1"/>
          <p:cNvPicPr>
            <a:picLocks noChangeAspect="1"/>
          </p:cNvPicPr>
          <p:nvPr/>
        </p:nvPicPr>
        <p:blipFill>
          <a:blip r:embed="rId3"/>
          <a:stretch>
            <a:fillRect/>
          </a:stretch>
        </p:blipFill>
        <p:spPr>
          <a:xfrm>
            <a:off x="410758" y="1677633"/>
            <a:ext cx="8322484" cy="4919719"/>
          </a:xfrm>
          <a:prstGeom prst="rect">
            <a:avLst/>
          </a:prstGeom>
        </p:spPr>
      </p:pic>
    </p:spTree>
    <p:extLst>
      <p:ext uri="{BB962C8B-B14F-4D97-AF65-F5344CB8AC3E}">
        <p14:creationId xmlns:p14="http://schemas.microsoft.com/office/powerpoint/2010/main" val="198038848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79"/>
          <p:cNvSpPr>
            <a:spLocks noChangeArrowheads="1"/>
          </p:cNvSpPr>
          <p:nvPr/>
        </p:nvSpPr>
        <p:spPr bwMode="auto">
          <a:xfrm>
            <a:off x="8818563" y="6673850"/>
            <a:ext cx="325437"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algn="ctr" eaLnBrk="1" hangingPunct="1">
              <a:spcBef>
                <a:spcPct val="50000"/>
              </a:spcBef>
              <a:buFontTx/>
              <a:buNone/>
            </a:pPr>
            <a:fld id="{CA032A52-4366-4BB7-A8D8-908CF18EB9ED}" type="slidenum">
              <a:rPr kumimoji="1" lang="en-US" altLang="ja-JP" sz="1200">
                <a:solidFill>
                  <a:schemeClr val="tx1"/>
                </a:solidFill>
                <a:latin typeface="HGSｺﾞｼｯｸM" pitchFamily="50" charset="-128"/>
                <a:ea typeface="HGSｺﾞｼｯｸM" pitchFamily="50" charset="-128"/>
              </a:rPr>
              <a:pPr algn="ctr" eaLnBrk="1" hangingPunct="1">
                <a:spcBef>
                  <a:spcPct val="50000"/>
                </a:spcBef>
                <a:buFontTx/>
                <a:buNone/>
              </a:pPr>
              <a:t>21</a:t>
            </a:fld>
            <a:endParaRPr kumimoji="1" lang="en-US" altLang="ja-JP" sz="1200" dirty="0">
              <a:solidFill>
                <a:schemeClr val="tx1"/>
              </a:solidFill>
              <a:latin typeface="HGSｺﾞｼｯｸM" pitchFamily="50" charset="-128"/>
              <a:ea typeface="HGSｺﾞｼｯｸM" pitchFamily="50" charset="-128"/>
            </a:endParaRPr>
          </a:p>
        </p:txBody>
      </p:sp>
      <p:sp>
        <p:nvSpPr>
          <p:cNvPr id="19461" name="Rectangle 2"/>
          <p:cNvSpPr>
            <a:spLocks noChangeArrowheads="1"/>
          </p:cNvSpPr>
          <p:nvPr/>
        </p:nvSpPr>
        <p:spPr bwMode="auto">
          <a:xfrm>
            <a:off x="0" y="0"/>
            <a:ext cx="9144000" cy="396000"/>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eaLnBrk="1" hangingPunct="1">
              <a:spcBef>
                <a:spcPct val="0"/>
              </a:spcBef>
            </a:pPr>
            <a:r>
              <a:rPr lang="ja-JP" altLang="en-US"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住宅の今後の意向（年齢別）</a:t>
            </a:r>
            <a:endParaRPr kumimoji="1" lang="ja-JP" altLang="en-US"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462" name="Rectangle 6"/>
          <p:cNvSpPr>
            <a:spLocks noChangeArrowheads="1"/>
          </p:cNvSpPr>
          <p:nvPr/>
        </p:nvSpPr>
        <p:spPr bwMode="auto">
          <a:xfrm>
            <a:off x="279000" y="476250"/>
            <a:ext cx="8586000" cy="1152550"/>
          </a:xfrm>
          <a:prstGeom prst="rect">
            <a:avLst/>
          </a:prstGeom>
          <a:solidFill>
            <a:schemeClr val="bg1"/>
          </a:solidFill>
          <a:ln w="9525">
            <a:solidFill>
              <a:schemeClr val="tx1"/>
            </a:solidFill>
            <a:prstDash val="sysDot"/>
            <a:miter lim="800000"/>
            <a:headEnd/>
            <a:tailEnd/>
          </a:ln>
        </p:spPr>
        <p:txBody>
          <a:bodyPr wrap="square" anchor="ctr">
            <a:no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marL="265113" indent="-265113" eaLnBrk="1" hangingPunct="1">
              <a:spcBef>
                <a:spcPct val="0"/>
              </a:spcBef>
              <a:buFontTx/>
              <a:buNone/>
            </a:pPr>
            <a:r>
              <a:rPr kumimoji="1" lang="ja-JP" altLang="en-US"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すべての世代において、</a:t>
            </a:r>
            <a:r>
              <a:rPr lang="ja-JP" altLang="en-US"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「このまま終生住み続けたいため、その後は特に何も考えていない」</a:t>
            </a:r>
            <a:r>
              <a:rPr lang="ja-JP" altLang="en-US"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所有者が最も</a:t>
            </a:r>
            <a:r>
              <a:rPr lang="ja-JP" altLang="en-US"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多く、高齢になるほど割合が高くなっている。 </a:t>
            </a:r>
            <a:r>
              <a:rPr kumimoji="1" lang="ja-JP" altLang="en-US"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3" name="図 2"/>
          <p:cNvPicPr>
            <a:picLocks noChangeAspect="1"/>
          </p:cNvPicPr>
          <p:nvPr/>
        </p:nvPicPr>
        <p:blipFill>
          <a:blip r:embed="rId3"/>
          <a:stretch>
            <a:fillRect/>
          </a:stretch>
        </p:blipFill>
        <p:spPr>
          <a:xfrm>
            <a:off x="519995" y="1622518"/>
            <a:ext cx="9020557" cy="5910938"/>
          </a:xfrm>
          <a:prstGeom prst="rect">
            <a:avLst/>
          </a:prstGeom>
        </p:spPr>
      </p:pic>
    </p:spTree>
    <p:extLst>
      <p:ext uri="{BB962C8B-B14F-4D97-AF65-F5344CB8AC3E}">
        <p14:creationId xmlns:p14="http://schemas.microsoft.com/office/powerpoint/2010/main" val="27040718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79"/>
          <p:cNvSpPr>
            <a:spLocks noChangeArrowheads="1"/>
          </p:cNvSpPr>
          <p:nvPr/>
        </p:nvSpPr>
        <p:spPr bwMode="auto">
          <a:xfrm>
            <a:off x="8818563" y="6673850"/>
            <a:ext cx="325437"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algn="ctr" eaLnBrk="1" hangingPunct="1">
              <a:spcBef>
                <a:spcPct val="50000"/>
              </a:spcBef>
              <a:buFontTx/>
              <a:buNone/>
            </a:pPr>
            <a:fld id="{CA032A52-4366-4BB7-A8D8-908CF18EB9ED}" type="slidenum">
              <a:rPr kumimoji="1" lang="en-US" altLang="ja-JP" sz="1200">
                <a:solidFill>
                  <a:schemeClr val="tx1"/>
                </a:solidFill>
                <a:latin typeface="HGSｺﾞｼｯｸM" pitchFamily="50" charset="-128"/>
                <a:ea typeface="HGSｺﾞｼｯｸM" pitchFamily="50" charset="-128"/>
              </a:rPr>
              <a:pPr algn="ctr" eaLnBrk="1" hangingPunct="1">
                <a:spcBef>
                  <a:spcPct val="50000"/>
                </a:spcBef>
                <a:buFontTx/>
                <a:buNone/>
              </a:pPr>
              <a:t>22</a:t>
            </a:fld>
            <a:endParaRPr kumimoji="1" lang="en-US" altLang="ja-JP" sz="1200" dirty="0">
              <a:solidFill>
                <a:schemeClr val="tx1"/>
              </a:solidFill>
              <a:latin typeface="HGSｺﾞｼｯｸM" pitchFamily="50" charset="-128"/>
              <a:ea typeface="HGSｺﾞｼｯｸM" pitchFamily="50" charset="-128"/>
            </a:endParaRPr>
          </a:p>
        </p:txBody>
      </p:sp>
      <p:sp>
        <p:nvSpPr>
          <p:cNvPr id="19461" name="Rectangle 2"/>
          <p:cNvSpPr>
            <a:spLocks noChangeArrowheads="1"/>
          </p:cNvSpPr>
          <p:nvPr/>
        </p:nvSpPr>
        <p:spPr bwMode="auto">
          <a:xfrm>
            <a:off x="0" y="0"/>
            <a:ext cx="9144000" cy="396000"/>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eaLnBrk="1" hangingPunct="1">
              <a:spcBef>
                <a:spcPct val="0"/>
              </a:spcBef>
            </a:pPr>
            <a:r>
              <a:rPr lang="ja-JP" altLang="en-US"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住宅の今後の意向（築年数別）</a:t>
            </a:r>
            <a:endParaRPr kumimoji="1" lang="ja-JP" altLang="en-US"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462" name="Rectangle 6"/>
          <p:cNvSpPr>
            <a:spLocks noChangeArrowheads="1"/>
          </p:cNvSpPr>
          <p:nvPr/>
        </p:nvSpPr>
        <p:spPr bwMode="auto">
          <a:xfrm>
            <a:off x="279000" y="476672"/>
            <a:ext cx="8865000" cy="936104"/>
          </a:xfrm>
          <a:prstGeom prst="rect">
            <a:avLst/>
          </a:prstGeom>
          <a:solidFill>
            <a:schemeClr val="bg1"/>
          </a:solidFill>
          <a:ln w="9525">
            <a:solidFill>
              <a:schemeClr val="tx1"/>
            </a:solidFill>
            <a:prstDash val="sysDot"/>
            <a:miter lim="800000"/>
            <a:headEnd/>
            <a:tailEnd/>
          </a:ln>
        </p:spPr>
        <p:txBody>
          <a:bodyPr wrap="square" anchor="ctr">
            <a:no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marL="265113" indent="-265113" eaLnBrk="1" hangingPunct="1">
              <a:spcBef>
                <a:spcPct val="0"/>
              </a:spcBef>
            </a:pPr>
            <a:r>
              <a:rPr kumimoji="1" lang="ja-JP" altLang="en-US"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○「このまま終生住み続けたいため、その後は特に</a:t>
            </a:r>
            <a:r>
              <a:rPr lang="ja-JP" altLang="en-US"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何</a:t>
            </a:r>
            <a:r>
              <a:rPr lang="ja-JP" altLang="en-US"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も</a:t>
            </a:r>
            <a:r>
              <a:rPr lang="ja-JP" altLang="en-US"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考</a:t>
            </a:r>
            <a:r>
              <a:rPr lang="ja-JP" altLang="en-US"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えていない」が全ての年代で最も多い一方、「いずれは賃貸に出したい」、「いずれは解体して更地にしたい」はどの年代でも少ない。</a:t>
            </a:r>
            <a:endParaRPr kumimoji="1" lang="en-US" altLang="ja-JP"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2" name="図 1"/>
          <p:cNvPicPr>
            <a:picLocks noChangeAspect="1"/>
          </p:cNvPicPr>
          <p:nvPr/>
        </p:nvPicPr>
        <p:blipFill>
          <a:blip r:embed="rId3"/>
          <a:stretch>
            <a:fillRect/>
          </a:stretch>
        </p:blipFill>
        <p:spPr>
          <a:xfrm>
            <a:off x="320545" y="1574634"/>
            <a:ext cx="9220007" cy="5310750"/>
          </a:xfrm>
          <a:prstGeom prst="rect">
            <a:avLst/>
          </a:prstGeom>
        </p:spPr>
      </p:pic>
    </p:spTree>
    <p:extLst>
      <p:ext uri="{BB962C8B-B14F-4D97-AF65-F5344CB8AC3E}">
        <p14:creationId xmlns:p14="http://schemas.microsoft.com/office/powerpoint/2010/main" val="311884290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79"/>
          <p:cNvSpPr>
            <a:spLocks noChangeArrowheads="1"/>
          </p:cNvSpPr>
          <p:nvPr/>
        </p:nvSpPr>
        <p:spPr bwMode="auto">
          <a:xfrm>
            <a:off x="8818563" y="6673850"/>
            <a:ext cx="325437"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algn="ctr" eaLnBrk="1" hangingPunct="1">
              <a:spcBef>
                <a:spcPct val="50000"/>
              </a:spcBef>
              <a:buFontTx/>
              <a:buNone/>
            </a:pPr>
            <a:fld id="{CA032A52-4366-4BB7-A8D8-908CF18EB9ED}" type="slidenum">
              <a:rPr kumimoji="1" lang="en-US" altLang="ja-JP" sz="1200">
                <a:solidFill>
                  <a:schemeClr val="tx1"/>
                </a:solidFill>
                <a:latin typeface="HGSｺﾞｼｯｸM" pitchFamily="50" charset="-128"/>
                <a:ea typeface="HGSｺﾞｼｯｸM" pitchFamily="50" charset="-128"/>
              </a:rPr>
              <a:pPr algn="ctr" eaLnBrk="1" hangingPunct="1">
                <a:spcBef>
                  <a:spcPct val="50000"/>
                </a:spcBef>
                <a:buFontTx/>
                <a:buNone/>
              </a:pPr>
              <a:t>23</a:t>
            </a:fld>
            <a:endParaRPr kumimoji="1" lang="en-US" altLang="ja-JP" sz="1200" dirty="0">
              <a:solidFill>
                <a:schemeClr val="tx1"/>
              </a:solidFill>
              <a:latin typeface="HGSｺﾞｼｯｸM" pitchFamily="50" charset="-128"/>
              <a:ea typeface="HGSｺﾞｼｯｸM" pitchFamily="50" charset="-128"/>
            </a:endParaRPr>
          </a:p>
        </p:txBody>
      </p:sp>
      <p:sp>
        <p:nvSpPr>
          <p:cNvPr id="19461" name="Rectangle 2"/>
          <p:cNvSpPr>
            <a:spLocks noChangeArrowheads="1"/>
          </p:cNvSpPr>
          <p:nvPr/>
        </p:nvSpPr>
        <p:spPr bwMode="auto">
          <a:xfrm>
            <a:off x="0" y="0"/>
            <a:ext cx="9144000" cy="396000"/>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eaLnBrk="1" hangingPunct="1">
              <a:spcBef>
                <a:spcPct val="0"/>
              </a:spcBef>
            </a:pPr>
            <a:r>
              <a:rPr lang="ja-JP" altLang="en-US"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住宅の今後の意向（世帯別）</a:t>
            </a:r>
            <a:endParaRPr kumimoji="1" lang="ja-JP" altLang="en-US"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462" name="Rectangle 6"/>
          <p:cNvSpPr>
            <a:spLocks noChangeArrowheads="1"/>
          </p:cNvSpPr>
          <p:nvPr/>
        </p:nvSpPr>
        <p:spPr bwMode="auto">
          <a:xfrm>
            <a:off x="279000" y="476250"/>
            <a:ext cx="8586000" cy="1152550"/>
          </a:xfrm>
          <a:prstGeom prst="rect">
            <a:avLst/>
          </a:prstGeom>
          <a:solidFill>
            <a:schemeClr val="bg1"/>
          </a:solidFill>
          <a:ln w="9525">
            <a:solidFill>
              <a:schemeClr val="tx1"/>
            </a:solidFill>
            <a:prstDash val="sysDot"/>
            <a:miter lim="800000"/>
            <a:headEnd/>
            <a:tailEnd/>
          </a:ln>
        </p:spPr>
        <p:txBody>
          <a:bodyPr wrap="square" anchor="ctr">
            <a:no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marL="265113" indent="-265113" eaLnBrk="1" hangingPunct="1">
              <a:spcBef>
                <a:spcPct val="0"/>
              </a:spcBef>
              <a:buFontTx/>
              <a:buNone/>
            </a:pPr>
            <a:r>
              <a:rPr kumimoji="1" lang="ja-JP" altLang="en-US"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このまま終生住み続けたいため、その後は特に何も考えていない</a:t>
            </a:r>
            <a:r>
              <a:rPr lang="ja-JP" altLang="en-US"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」がどの世帯類型においても最も多い。</a:t>
            </a:r>
            <a:endParaRPr kumimoji="1" lang="en-US" altLang="ja-JP"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65113" indent="-265113" eaLnBrk="1" hangingPunct="1">
              <a:spcBef>
                <a:spcPct val="0"/>
              </a:spcBef>
              <a:buFontTx/>
              <a:buNone/>
            </a:pPr>
            <a:r>
              <a:rPr kumimoji="1" lang="ja-JP" altLang="en-US"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いずれは売却したい」は単独世帯が</a:t>
            </a:r>
            <a:r>
              <a:rPr kumimoji="1" lang="en-US" altLang="ja-JP"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27%</a:t>
            </a:r>
            <a:r>
              <a:rPr kumimoji="1" lang="ja-JP" altLang="en-US"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で最も多い。また、「相続や贈与をしたい」は</a:t>
            </a:r>
            <a:r>
              <a:rPr kumimoji="1" lang="en-US" altLang="ja-JP"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世代以上の世帯が</a:t>
            </a:r>
            <a:r>
              <a:rPr kumimoji="1" lang="en-US" altLang="ja-JP"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29</a:t>
            </a:r>
            <a:r>
              <a:rPr kumimoji="1" lang="ja-JP" altLang="en-US"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％で最も多く、単独世帯が</a:t>
            </a:r>
            <a:r>
              <a:rPr kumimoji="1" lang="en-US" altLang="ja-JP"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a:t>
            </a:r>
            <a:r>
              <a:rPr kumimoji="1" lang="ja-JP" altLang="en-US"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だった。</a:t>
            </a:r>
            <a:endParaRPr kumimoji="1" lang="en-US" altLang="ja-JP"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3" name="図 2"/>
          <p:cNvPicPr>
            <a:picLocks noChangeAspect="1"/>
          </p:cNvPicPr>
          <p:nvPr/>
        </p:nvPicPr>
        <p:blipFill>
          <a:blip r:embed="rId3"/>
          <a:stretch>
            <a:fillRect/>
          </a:stretch>
        </p:blipFill>
        <p:spPr>
          <a:xfrm>
            <a:off x="328054" y="1749641"/>
            <a:ext cx="9428522" cy="4919719"/>
          </a:xfrm>
          <a:prstGeom prst="rect">
            <a:avLst/>
          </a:prstGeom>
        </p:spPr>
      </p:pic>
    </p:spTree>
    <p:extLst>
      <p:ext uri="{BB962C8B-B14F-4D97-AF65-F5344CB8AC3E}">
        <p14:creationId xmlns:p14="http://schemas.microsoft.com/office/powerpoint/2010/main" val="241223282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79"/>
          <p:cNvSpPr>
            <a:spLocks noChangeArrowheads="1"/>
          </p:cNvSpPr>
          <p:nvPr/>
        </p:nvSpPr>
        <p:spPr bwMode="auto">
          <a:xfrm>
            <a:off x="8818563" y="6673850"/>
            <a:ext cx="325437"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algn="ctr" eaLnBrk="1" hangingPunct="1">
              <a:spcBef>
                <a:spcPct val="50000"/>
              </a:spcBef>
              <a:buFontTx/>
              <a:buNone/>
            </a:pPr>
            <a:fld id="{CA032A52-4366-4BB7-A8D8-908CF18EB9ED}" type="slidenum">
              <a:rPr kumimoji="1" lang="en-US" altLang="ja-JP" sz="1200">
                <a:solidFill>
                  <a:schemeClr val="tx1"/>
                </a:solidFill>
                <a:latin typeface="HGSｺﾞｼｯｸM" pitchFamily="50" charset="-128"/>
                <a:ea typeface="HGSｺﾞｼｯｸM" pitchFamily="50" charset="-128"/>
              </a:rPr>
              <a:pPr algn="ctr" eaLnBrk="1" hangingPunct="1">
                <a:spcBef>
                  <a:spcPct val="50000"/>
                </a:spcBef>
                <a:buFontTx/>
                <a:buNone/>
              </a:pPr>
              <a:t>24</a:t>
            </a:fld>
            <a:endParaRPr kumimoji="1" lang="en-US" altLang="ja-JP" sz="1200" dirty="0">
              <a:solidFill>
                <a:schemeClr val="tx1"/>
              </a:solidFill>
              <a:latin typeface="HGSｺﾞｼｯｸM" pitchFamily="50" charset="-128"/>
              <a:ea typeface="HGSｺﾞｼｯｸM" pitchFamily="50" charset="-128"/>
            </a:endParaRPr>
          </a:p>
        </p:txBody>
      </p:sp>
      <p:sp>
        <p:nvSpPr>
          <p:cNvPr id="19461" name="Rectangle 2"/>
          <p:cNvSpPr>
            <a:spLocks noChangeArrowheads="1"/>
          </p:cNvSpPr>
          <p:nvPr/>
        </p:nvSpPr>
        <p:spPr bwMode="auto">
          <a:xfrm>
            <a:off x="0" y="0"/>
            <a:ext cx="9144000" cy="396000"/>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eaLnBrk="1" hangingPunct="1">
              <a:spcBef>
                <a:spcPct val="0"/>
              </a:spcBef>
            </a:pPr>
            <a:r>
              <a:rPr lang="ja-JP" altLang="en-US"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住宅の状態（築年数別）</a:t>
            </a:r>
            <a:endParaRPr kumimoji="1" lang="ja-JP" altLang="en-US"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462" name="Rectangle 6"/>
          <p:cNvSpPr>
            <a:spLocks noChangeArrowheads="1"/>
          </p:cNvSpPr>
          <p:nvPr/>
        </p:nvSpPr>
        <p:spPr bwMode="auto">
          <a:xfrm>
            <a:off x="279000" y="476250"/>
            <a:ext cx="8586000" cy="792510"/>
          </a:xfrm>
          <a:prstGeom prst="rect">
            <a:avLst/>
          </a:prstGeom>
          <a:solidFill>
            <a:schemeClr val="bg1"/>
          </a:solidFill>
          <a:ln w="9525">
            <a:solidFill>
              <a:schemeClr val="tx1"/>
            </a:solidFill>
            <a:prstDash val="sysDot"/>
            <a:miter lim="800000"/>
            <a:headEnd/>
            <a:tailEnd/>
          </a:ln>
        </p:spPr>
        <p:txBody>
          <a:bodyPr wrap="square" anchor="ctr">
            <a:no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marL="176213" indent="-176213" eaLnBrk="1" hangingPunct="1">
              <a:spcBef>
                <a:spcPct val="0"/>
              </a:spcBef>
              <a:buFontTx/>
              <a:buNone/>
            </a:pPr>
            <a:r>
              <a:rPr lang="ja-JP" altLang="en-US"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○「とてもいい</a:t>
            </a:r>
            <a:r>
              <a:rPr lang="ja-JP" altLang="en-US"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状態だと</a:t>
            </a:r>
            <a:r>
              <a:rPr lang="ja-JP" altLang="en-US"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思う</a:t>
            </a:r>
            <a:r>
              <a:rPr lang="ja-JP" altLang="en-US"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」は</a:t>
            </a:r>
            <a:r>
              <a:rPr lang="en-US" altLang="ja-JP"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年を超えると劇的に減少する。</a:t>
            </a:r>
            <a:endParaRPr kumimoji="1" lang="en-US" altLang="ja-JP"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5738" indent="-185738" eaLnBrk="1" hangingPunct="1">
              <a:spcBef>
                <a:spcPct val="0"/>
              </a:spcBef>
              <a:buFontTx/>
              <a:buNone/>
            </a:pPr>
            <a:r>
              <a:rPr lang="ja-JP" altLang="en-US"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○全体では「どちらかと言えばいい状態だと思う」が最も多い。また、築年数が</a:t>
            </a:r>
            <a:r>
              <a:rPr lang="en-US" altLang="ja-JP"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21</a:t>
            </a:r>
            <a:r>
              <a:rPr lang="ja-JP" altLang="en-US"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年以上の方が、</a:t>
            </a:r>
            <a:r>
              <a:rPr lang="en-US" altLang="ja-JP"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a:t>
            </a:r>
            <a:r>
              <a:rPr lang="ja-JP" altLang="en-US"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年以下に比べ「どちらかと言えば悪い状態だと思う」割合が高い。</a:t>
            </a:r>
            <a:endParaRPr kumimoji="1" lang="ja-JP" altLang="en-US"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2" name="図 1"/>
          <p:cNvPicPr>
            <a:picLocks noChangeAspect="1"/>
          </p:cNvPicPr>
          <p:nvPr/>
        </p:nvPicPr>
        <p:blipFill>
          <a:blip r:embed="rId3"/>
          <a:stretch>
            <a:fillRect/>
          </a:stretch>
        </p:blipFill>
        <p:spPr>
          <a:xfrm>
            <a:off x="519995" y="1327808"/>
            <a:ext cx="9020557" cy="6565688"/>
          </a:xfrm>
          <a:prstGeom prst="rect">
            <a:avLst/>
          </a:prstGeom>
        </p:spPr>
      </p:pic>
    </p:spTree>
    <p:extLst>
      <p:ext uri="{BB962C8B-B14F-4D97-AF65-F5344CB8AC3E}">
        <p14:creationId xmlns:p14="http://schemas.microsoft.com/office/powerpoint/2010/main" val="171915684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79"/>
          <p:cNvSpPr>
            <a:spLocks noChangeArrowheads="1"/>
          </p:cNvSpPr>
          <p:nvPr/>
        </p:nvSpPr>
        <p:spPr bwMode="auto">
          <a:xfrm>
            <a:off x="8818563" y="6673850"/>
            <a:ext cx="325437"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algn="ctr" eaLnBrk="1" hangingPunct="1">
              <a:spcBef>
                <a:spcPct val="50000"/>
              </a:spcBef>
              <a:buFontTx/>
              <a:buNone/>
            </a:pPr>
            <a:fld id="{CA032A52-4366-4BB7-A8D8-908CF18EB9ED}" type="slidenum">
              <a:rPr kumimoji="1" lang="en-US" altLang="ja-JP" sz="1200">
                <a:solidFill>
                  <a:schemeClr val="tx1"/>
                </a:solidFill>
                <a:latin typeface="HGSｺﾞｼｯｸM" pitchFamily="50" charset="-128"/>
                <a:ea typeface="HGSｺﾞｼｯｸM" pitchFamily="50" charset="-128"/>
              </a:rPr>
              <a:pPr algn="ctr" eaLnBrk="1" hangingPunct="1">
                <a:spcBef>
                  <a:spcPct val="50000"/>
                </a:spcBef>
                <a:buFontTx/>
                <a:buNone/>
              </a:pPr>
              <a:t>25</a:t>
            </a:fld>
            <a:endParaRPr kumimoji="1" lang="en-US" altLang="ja-JP" sz="1200" dirty="0">
              <a:solidFill>
                <a:schemeClr val="tx1"/>
              </a:solidFill>
              <a:latin typeface="HGSｺﾞｼｯｸM" pitchFamily="50" charset="-128"/>
              <a:ea typeface="HGSｺﾞｼｯｸM" pitchFamily="50" charset="-128"/>
            </a:endParaRPr>
          </a:p>
        </p:txBody>
      </p:sp>
      <p:sp>
        <p:nvSpPr>
          <p:cNvPr id="19461" name="Rectangle 2"/>
          <p:cNvSpPr>
            <a:spLocks noChangeArrowheads="1"/>
          </p:cNvSpPr>
          <p:nvPr/>
        </p:nvSpPr>
        <p:spPr bwMode="auto">
          <a:xfrm>
            <a:off x="0" y="0"/>
            <a:ext cx="9144000" cy="396000"/>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eaLnBrk="1" hangingPunct="1">
              <a:spcBef>
                <a:spcPct val="0"/>
              </a:spcBef>
            </a:pPr>
            <a:r>
              <a:rPr lang="ja-JP" altLang="en-US" sz="2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大阪北部地震・台風</a:t>
            </a:r>
            <a:r>
              <a:rPr lang="en-US" altLang="ja-JP" sz="2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21</a:t>
            </a:r>
            <a:r>
              <a:rPr lang="ja-JP" altLang="en-US"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号による住宅</a:t>
            </a:r>
            <a:r>
              <a:rPr lang="ja-JP" altLang="en-US" sz="2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被害</a:t>
            </a:r>
            <a:endParaRPr lang="ja-JP" altLang="en-US"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462" name="Rectangle 6"/>
          <p:cNvSpPr>
            <a:spLocks noChangeArrowheads="1"/>
          </p:cNvSpPr>
          <p:nvPr/>
        </p:nvSpPr>
        <p:spPr bwMode="auto">
          <a:xfrm>
            <a:off x="279000" y="476250"/>
            <a:ext cx="8586000" cy="994032"/>
          </a:xfrm>
          <a:prstGeom prst="rect">
            <a:avLst/>
          </a:prstGeom>
          <a:solidFill>
            <a:schemeClr val="bg1"/>
          </a:solidFill>
          <a:ln w="9525">
            <a:solidFill>
              <a:schemeClr val="tx1"/>
            </a:solidFill>
            <a:prstDash val="sysDot"/>
            <a:miter lim="800000"/>
            <a:headEnd/>
            <a:tailEnd/>
          </a:ln>
        </p:spPr>
        <p:txBody>
          <a:bodyPr wrap="square" anchor="ctr">
            <a:no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marL="176213" indent="-176213" eaLnBrk="1" hangingPunct="1">
              <a:spcBef>
                <a:spcPct val="0"/>
              </a:spcBef>
              <a:buFontTx/>
              <a:buNone/>
            </a:pPr>
            <a:r>
              <a:rPr kumimoji="1" lang="ja-JP" altLang="en-US"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○大阪北部地震では</a:t>
            </a:r>
            <a:r>
              <a:rPr kumimoji="1" lang="en-US" altLang="ja-JP"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17%</a:t>
            </a:r>
            <a:r>
              <a:rPr lang="ja-JP" altLang="en-US" sz="1800"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台風</a:t>
            </a:r>
            <a:r>
              <a:rPr kumimoji="1" lang="en-US" altLang="ja-JP"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21</a:t>
            </a:r>
            <a:r>
              <a:rPr kumimoji="1" lang="ja-JP" altLang="en-US"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号では</a:t>
            </a:r>
            <a:r>
              <a:rPr kumimoji="1" lang="en-US" altLang="ja-JP"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36</a:t>
            </a:r>
            <a:r>
              <a:rPr kumimoji="1" lang="ja-JP" altLang="en-US"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％の住宅被害があった。</a:t>
            </a:r>
            <a:endParaRPr kumimoji="1" lang="en-US" altLang="ja-JP"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6213" indent="-176213" eaLnBrk="1" hangingPunct="1">
              <a:spcBef>
                <a:spcPct val="0"/>
              </a:spcBef>
              <a:buFontTx/>
              <a:buNone/>
            </a:pPr>
            <a:r>
              <a:rPr kumimoji="1" lang="ja-JP" altLang="en-US"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○台風</a:t>
            </a:r>
            <a:r>
              <a:rPr kumimoji="1" lang="en-US" altLang="ja-JP"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21</a:t>
            </a:r>
            <a:r>
              <a:rPr kumimoji="1" lang="ja-JP" altLang="en-US"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号については、築年数</a:t>
            </a:r>
            <a:r>
              <a:rPr kumimoji="1" lang="en-US" altLang="ja-JP"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31</a:t>
            </a:r>
            <a:r>
              <a:rPr kumimoji="1" lang="ja-JP" altLang="en-US"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年以上を境に住宅被害状況に差があった。</a:t>
            </a:r>
            <a:endParaRPr kumimoji="1" lang="en-US" altLang="ja-JP"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2" name="図 1"/>
          <p:cNvPicPr>
            <a:picLocks noChangeAspect="1"/>
          </p:cNvPicPr>
          <p:nvPr/>
        </p:nvPicPr>
        <p:blipFill>
          <a:blip r:embed="rId3"/>
          <a:stretch>
            <a:fillRect/>
          </a:stretch>
        </p:blipFill>
        <p:spPr>
          <a:xfrm>
            <a:off x="392626" y="1556792"/>
            <a:ext cx="8358748" cy="5010656"/>
          </a:xfrm>
          <a:prstGeom prst="rect">
            <a:avLst/>
          </a:prstGeom>
        </p:spPr>
      </p:pic>
    </p:spTree>
    <p:extLst>
      <p:ext uri="{BB962C8B-B14F-4D97-AF65-F5344CB8AC3E}">
        <p14:creationId xmlns:p14="http://schemas.microsoft.com/office/powerpoint/2010/main" val="1605857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79"/>
          <p:cNvSpPr>
            <a:spLocks noChangeArrowheads="1"/>
          </p:cNvSpPr>
          <p:nvPr/>
        </p:nvSpPr>
        <p:spPr bwMode="auto">
          <a:xfrm>
            <a:off x="8818563" y="6673850"/>
            <a:ext cx="325437"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algn="ctr" eaLnBrk="1" hangingPunct="1">
              <a:spcBef>
                <a:spcPct val="50000"/>
              </a:spcBef>
              <a:buFontTx/>
              <a:buNone/>
            </a:pPr>
            <a:fld id="{CA032A52-4366-4BB7-A8D8-908CF18EB9ED}" type="slidenum">
              <a:rPr kumimoji="1" lang="en-US" altLang="ja-JP" sz="1200">
                <a:solidFill>
                  <a:schemeClr val="tx1"/>
                </a:solidFill>
                <a:latin typeface="HGSｺﾞｼｯｸM" pitchFamily="50" charset="-128"/>
                <a:ea typeface="HGSｺﾞｼｯｸM" pitchFamily="50" charset="-128"/>
              </a:rPr>
              <a:pPr algn="ctr" eaLnBrk="1" hangingPunct="1">
                <a:spcBef>
                  <a:spcPct val="50000"/>
                </a:spcBef>
                <a:buFontTx/>
                <a:buNone/>
              </a:pPr>
              <a:t>26</a:t>
            </a:fld>
            <a:endParaRPr kumimoji="1" lang="en-US" altLang="ja-JP" sz="1200" dirty="0">
              <a:solidFill>
                <a:schemeClr val="tx1"/>
              </a:solidFill>
              <a:latin typeface="HGSｺﾞｼｯｸM" pitchFamily="50" charset="-128"/>
              <a:ea typeface="HGSｺﾞｼｯｸM" pitchFamily="50" charset="-128"/>
            </a:endParaRPr>
          </a:p>
        </p:txBody>
      </p:sp>
      <p:sp>
        <p:nvSpPr>
          <p:cNvPr id="19461" name="Rectangle 2"/>
          <p:cNvSpPr>
            <a:spLocks noChangeArrowheads="1"/>
          </p:cNvSpPr>
          <p:nvPr/>
        </p:nvSpPr>
        <p:spPr bwMode="auto">
          <a:xfrm>
            <a:off x="0" y="0"/>
            <a:ext cx="9144000" cy="396000"/>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eaLnBrk="1" hangingPunct="1">
              <a:spcBef>
                <a:spcPct val="0"/>
              </a:spcBef>
            </a:pPr>
            <a:r>
              <a:rPr lang="ja-JP" altLang="en-US" sz="2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大阪北部地震・台風</a:t>
            </a:r>
            <a:r>
              <a:rPr lang="en-US" altLang="ja-JP" sz="2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21</a:t>
            </a:r>
            <a:r>
              <a:rPr lang="ja-JP" altLang="en-US"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号による住宅</a:t>
            </a:r>
            <a:r>
              <a:rPr lang="ja-JP" altLang="en-US" sz="2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被害（地域別）</a:t>
            </a:r>
            <a:endParaRPr lang="ja-JP" altLang="en-US"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462" name="Rectangle 6"/>
          <p:cNvSpPr>
            <a:spLocks noChangeArrowheads="1"/>
          </p:cNvSpPr>
          <p:nvPr/>
        </p:nvSpPr>
        <p:spPr bwMode="auto">
          <a:xfrm>
            <a:off x="279000" y="476250"/>
            <a:ext cx="8586000" cy="994032"/>
          </a:xfrm>
          <a:prstGeom prst="rect">
            <a:avLst/>
          </a:prstGeom>
          <a:solidFill>
            <a:schemeClr val="bg1"/>
          </a:solidFill>
          <a:ln w="9525">
            <a:solidFill>
              <a:schemeClr val="tx1"/>
            </a:solidFill>
            <a:prstDash val="sysDot"/>
            <a:miter lim="800000"/>
            <a:headEnd/>
            <a:tailEnd/>
          </a:ln>
        </p:spPr>
        <p:txBody>
          <a:bodyPr wrap="square" anchor="ctr">
            <a:no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marL="176213" indent="-176213" eaLnBrk="1" hangingPunct="1">
              <a:spcBef>
                <a:spcPct val="0"/>
              </a:spcBef>
              <a:buFontTx/>
              <a:buNone/>
            </a:pPr>
            <a:r>
              <a:rPr kumimoji="1" lang="ja-JP" altLang="en-US"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地域別</a:t>
            </a:r>
            <a:r>
              <a:rPr lang="ja-JP" altLang="en-US"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a:t>
            </a:r>
            <a:r>
              <a:rPr lang="ja-JP" altLang="en-US"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住宅被害を見ると、大阪北部地震では北部大阪が約</a:t>
            </a:r>
            <a:r>
              <a:rPr lang="en-US" altLang="ja-JP"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割と最も多く、台風</a:t>
            </a:r>
            <a:r>
              <a:rPr lang="en-US" altLang="ja-JP"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21</a:t>
            </a:r>
            <a:r>
              <a:rPr lang="ja-JP" altLang="en-US"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号では全地域において約</a:t>
            </a:r>
            <a:r>
              <a:rPr lang="en-US" altLang="ja-JP"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割から</a:t>
            </a:r>
            <a:r>
              <a:rPr lang="en-US" altLang="ja-JP"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割の住宅が被害を受けている。</a:t>
            </a:r>
            <a:endParaRPr lang="en-US" altLang="ja-JP"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正方形/長方形 18"/>
          <p:cNvSpPr/>
          <p:nvPr/>
        </p:nvSpPr>
        <p:spPr>
          <a:xfrm>
            <a:off x="35536" y="5762639"/>
            <a:ext cx="8784896" cy="978729"/>
          </a:xfrm>
          <a:prstGeom prst="rect">
            <a:avLst/>
          </a:prstGeom>
          <a:ln cmpd="sng">
            <a:noFill/>
          </a:ln>
        </p:spPr>
        <p:txBody>
          <a:bodyPr wrap="square">
            <a:spAutoFit/>
          </a:bodyPr>
          <a:lstStyle/>
          <a:p>
            <a:pPr marL="542925" lvl="0" indent="-185738">
              <a:lnSpc>
                <a:spcPct val="120000"/>
              </a:lnSpc>
              <a:buFont typeface="Arial" panose="020B0604020202020204" pitchFamily="34" charset="0"/>
              <a:buChar char="•"/>
            </a:pPr>
            <a:r>
              <a:rPr lang="ja-JP" altLang="en-US" sz="1200" dirty="0" smtClean="0">
                <a:solidFill>
                  <a:prstClr val="black"/>
                </a:solidFill>
                <a:latin typeface="+mj-ea"/>
                <a:ea typeface="+mj-ea"/>
                <a:cs typeface="Meiryo UI" panose="020B0604030504040204" pitchFamily="50" charset="-128"/>
              </a:rPr>
              <a:t>北部</a:t>
            </a:r>
            <a:r>
              <a:rPr lang="ja-JP" altLang="en-US" sz="1200" dirty="0">
                <a:solidFill>
                  <a:prstClr val="black"/>
                </a:solidFill>
                <a:latin typeface="+mj-ea"/>
                <a:ea typeface="+mj-ea"/>
                <a:cs typeface="Meiryo UI" panose="020B0604030504040204" pitchFamily="50" charset="-128"/>
              </a:rPr>
              <a:t>大阪：豊中市、池田市、箕面市、</a:t>
            </a:r>
            <a:r>
              <a:rPr lang="ja-JP" altLang="en-US" sz="1200" dirty="0" smtClean="0">
                <a:solidFill>
                  <a:prstClr val="black"/>
                </a:solidFill>
                <a:latin typeface="+mj-ea"/>
                <a:ea typeface="+mj-ea"/>
                <a:cs typeface="Meiryo UI" panose="020B0604030504040204" pitchFamily="50" charset="-128"/>
              </a:rPr>
              <a:t>豊能町</a:t>
            </a:r>
            <a:r>
              <a:rPr lang="ja-JP" altLang="en-US" sz="1200" dirty="0">
                <a:solidFill>
                  <a:prstClr val="black"/>
                </a:solidFill>
                <a:latin typeface="+mj-ea"/>
                <a:ea typeface="+mj-ea"/>
                <a:cs typeface="Meiryo UI" panose="020B0604030504040204" pitchFamily="50" charset="-128"/>
              </a:rPr>
              <a:t>、</a:t>
            </a:r>
            <a:r>
              <a:rPr lang="ja-JP" altLang="en-US" sz="1200" dirty="0" smtClean="0">
                <a:solidFill>
                  <a:prstClr val="black"/>
                </a:solidFill>
                <a:latin typeface="+mj-ea"/>
                <a:ea typeface="+mj-ea"/>
                <a:cs typeface="Meiryo UI" panose="020B0604030504040204" pitchFamily="50" charset="-128"/>
              </a:rPr>
              <a:t>能勢町、吹田市</a:t>
            </a:r>
            <a:r>
              <a:rPr lang="ja-JP" altLang="en-US" sz="1200" dirty="0">
                <a:solidFill>
                  <a:prstClr val="black"/>
                </a:solidFill>
                <a:latin typeface="+mj-ea"/>
                <a:ea typeface="+mj-ea"/>
                <a:cs typeface="Meiryo UI" panose="020B0604030504040204" pitchFamily="50" charset="-128"/>
              </a:rPr>
              <a:t>、高槻市、茨木市、</a:t>
            </a:r>
            <a:r>
              <a:rPr lang="ja-JP" altLang="en-US" sz="1200" dirty="0" smtClean="0">
                <a:solidFill>
                  <a:prstClr val="black"/>
                </a:solidFill>
                <a:latin typeface="+mj-ea"/>
                <a:ea typeface="+mj-ea"/>
                <a:cs typeface="Meiryo UI" panose="020B0604030504040204" pitchFamily="50" charset="-128"/>
              </a:rPr>
              <a:t>摂津市、島本町</a:t>
            </a:r>
            <a:endParaRPr lang="en-US" altLang="ja-JP" sz="1200" dirty="0" smtClean="0">
              <a:solidFill>
                <a:prstClr val="black"/>
              </a:solidFill>
              <a:latin typeface="+mj-ea"/>
              <a:ea typeface="+mj-ea"/>
              <a:cs typeface="Meiryo UI" panose="020B0604030504040204" pitchFamily="50" charset="-128"/>
            </a:endParaRPr>
          </a:p>
          <a:p>
            <a:pPr marL="542925" lvl="0" indent="-185738">
              <a:lnSpc>
                <a:spcPct val="120000"/>
              </a:lnSpc>
              <a:buFont typeface="Arial" panose="020B0604020202020204" pitchFamily="34" charset="0"/>
              <a:buChar char="•"/>
            </a:pPr>
            <a:r>
              <a:rPr lang="ja-JP" altLang="en-US" sz="1200" dirty="0" smtClean="0">
                <a:solidFill>
                  <a:prstClr val="black"/>
                </a:solidFill>
                <a:latin typeface="+mj-ea"/>
                <a:ea typeface="+mj-ea"/>
                <a:cs typeface="Meiryo UI" panose="020B0604030504040204" pitchFamily="50" charset="-128"/>
              </a:rPr>
              <a:t>東部</a:t>
            </a:r>
            <a:r>
              <a:rPr lang="ja-JP" altLang="en-US" sz="1200" dirty="0">
                <a:solidFill>
                  <a:prstClr val="black"/>
                </a:solidFill>
                <a:latin typeface="+mj-ea"/>
                <a:ea typeface="+mj-ea"/>
                <a:cs typeface="Meiryo UI" panose="020B0604030504040204" pitchFamily="50" charset="-128"/>
              </a:rPr>
              <a:t>大阪：守口市、枚方市、寝屋川市、大東市、門真市、四條畷市、</a:t>
            </a:r>
            <a:r>
              <a:rPr lang="ja-JP" altLang="en-US" sz="1200" dirty="0" smtClean="0">
                <a:solidFill>
                  <a:prstClr val="black"/>
                </a:solidFill>
                <a:latin typeface="+mj-ea"/>
                <a:ea typeface="+mj-ea"/>
                <a:cs typeface="Meiryo UI" panose="020B0604030504040204" pitchFamily="50" charset="-128"/>
              </a:rPr>
              <a:t>交野市、八尾市</a:t>
            </a:r>
            <a:r>
              <a:rPr lang="ja-JP" altLang="en-US" sz="1200" dirty="0">
                <a:solidFill>
                  <a:prstClr val="black"/>
                </a:solidFill>
                <a:latin typeface="+mj-ea"/>
                <a:ea typeface="+mj-ea"/>
                <a:cs typeface="Meiryo UI" panose="020B0604030504040204" pitchFamily="50" charset="-128"/>
              </a:rPr>
              <a:t>、</a:t>
            </a:r>
            <a:r>
              <a:rPr lang="ja-JP" altLang="en-US" sz="1200" dirty="0" smtClean="0">
                <a:solidFill>
                  <a:prstClr val="black"/>
                </a:solidFill>
                <a:latin typeface="+mj-ea"/>
                <a:ea typeface="+mj-ea"/>
                <a:cs typeface="Meiryo UI" panose="020B0604030504040204" pitchFamily="50" charset="-128"/>
              </a:rPr>
              <a:t>柏原市、東大阪市</a:t>
            </a:r>
            <a:endParaRPr lang="en-US" altLang="ja-JP" sz="1200" dirty="0" smtClean="0">
              <a:solidFill>
                <a:prstClr val="black"/>
              </a:solidFill>
              <a:latin typeface="+mj-ea"/>
              <a:ea typeface="+mj-ea"/>
              <a:cs typeface="Meiryo UI" panose="020B0604030504040204" pitchFamily="50" charset="-128"/>
            </a:endParaRPr>
          </a:p>
          <a:p>
            <a:pPr marL="542925" lvl="0" indent="-185738">
              <a:lnSpc>
                <a:spcPct val="120000"/>
              </a:lnSpc>
              <a:buFont typeface="Arial" panose="020B0604020202020204" pitchFamily="34" charset="0"/>
              <a:buChar char="•"/>
            </a:pPr>
            <a:r>
              <a:rPr lang="ja-JP" altLang="en-US" sz="1200" dirty="0" smtClean="0">
                <a:solidFill>
                  <a:prstClr val="black"/>
                </a:solidFill>
                <a:latin typeface="+mj-ea"/>
                <a:ea typeface="+mj-ea"/>
                <a:cs typeface="Meiryo UI" panose="020B0604030504040204" pitchFamily="50" charset="-128"/>
              </a:rPr>
              <a:t>南部</a:t>
            </a:r>
            <a:r>
              <a:rPr lang="ja-JP" altLang="en-US" sz="1200" dirty="0">
                <a:solidFill>
                  <a:prstClr val="black"/>
                </a:solidFill>
                <a:latin typeface="+mj-ea"/>
                <a:ea typeface="+mj-ea"/>
                <a:cs typeface="Meiryo UI" panose="020B0604030504040204" pitchFamily="50" charset="-128"/>
              </a:rPr>
              <a:t>大阪：富田林市、河内長野市、松原市、羽曳野市、藤井寺市、大阪狭山市</a:t>
            </a:r>
            <a:r>
              <a:rPr lang="ja-JP" altLang="en-US" sz="1200" dirty="0" smtClean="0">
                <a:solidFill>
                  <a:prstClr val="black"/>
                </a:solidFill>
                <a:latin typeface="+mj-ea"/>
                <a:ea typeface="+mj-ea"/>
                <a:cs typeface="Meiryo UI" panose="020B0604030504040204" pitchFamily="50" charset="-128"/>
              </a:rPr>
              <a:t>、太子町</a:t>
            </a:r>
            <a:r>
              <a:rPr lang="ja-JP" altLang="en-US" sz="1200" dirty="0">
                <a:solidFill>
                  <a:prstClr val="black"/>
                </a:solidFill>
                <a:latin typeface="+mj-ea"/>
                <a:ea typeface="+mj-ea"/>
                <a:cs typeface="Meiryo UI" panose="020B0604030504040204" pitchFamily="50" charset="-128"/>
              </a:rPr>
              <a:t>、河南町、</a:t>
            </a:r>
            <a:r>
              <a:rPr lang="ja-JP" altLang="en-US" sz="1200" dirty="0" smtClean="0">
                <a:solidFill>
                  <a:prstClr val="black"/>
                </a:solidFill>
                <a:latin typeface="+mj-ea"/>
                <a:ea typeface="+mj-ea"/>
                <a:cs typeface="Meiryo UI" panose="020B0604030504040204" pitchFamily="50" charset="-128"/>
              </a:rPr>
              <a:t>千早赤阪村、</a:t>
            </a:r>
            <a:endParaRPr lang="en-US" altLang="ja-JP" sz="1200" dirty="0" smtClean="0">
              <a:solidFill>
                <a:prstClr val="black"/>
              </a:solidFill>
              <a:latin typeface="+mj-ea"/>
              <a:ea typeface="+mj-ea"/>
              <a:cs typeface="Meiryo UI" panose="020B0604030504040204" pitchFamily="50" charset="-128"/>
            </a:endParaRPr>
          </a:p>
          <a:p>
            <a:pPr marL="357187" lvl="0">
              <a:lnSpc>
                <a:spcPct val="120000"/>
              </a:lnSpc>
            </a:pPr>
            <a:r>
              <a:rPr lang="ja-JP" altLang="en-US" sz="1200" dirty="0">
                <a:solidFill>
                  <a:prstClr val="black"/>
                </a:solidFill>
                <a:latin typeface="+mj-ea"/>
                <a:ea typeface="+mj-ea"/>
                <a:cs typeface="Meiryo UI" panose="020B0604030504040204" pitchFamily="50" charset="-128"/>
              </a:rPr>
              <a:t>　</a:t>
            </a:r>
            <a:r>
              <a:rPr lang="ja-JP" altLang="en-US" sz="1200" dirty="0" smtClean="0">
                <a:solidFill>
                  <a:prstClr val="black"/>
                </a:solidFill>
                <a:latin typeface="+mj-ea"/>
                <a:ea typeface="+mj-ea"/>
                <a:cs typeface="Meiryo UI" panose="020B0604030504040204" pitchFamily="50" charset="-128"/>
              </a:rPr>
              <a:t>　　　　　　　堺市、泉大津市、和泉市、高石市、忠岡町、岸和田市、貝塚市、泉佐野市、泉南市、阪南市、</a:t>
            </a:r>
            <a:r>
              <a:rPr lang="en-US" altLang="ja-JP" sz="1200" dirty="0" smtClean="0">
                <a:solidFill>
                  <a:prstClr val="black"/>
                </a:solidFill>
                <a:latin typeface="+mj-ea"/>
                <a:ea typeface="+mj-ea"/>
                <a:cs typeface="Meiryo UI" panose="020B0604030504040204" pitchFamily="50" charset="-128"/>
              </a:rPr>
              <a:t> </a:t>
            </a:r>
            <a:r>
              <a:rPr lang="ja-JP" altLang="en-US" sz="1200" dirty="0" smtClean="0">
                <a:solidFill>
                  <a:prstClr val="black"/>
                </a:solidFill>
                <a:latin typeface="+mj-ea"/>
                <a:ea typeface="+mj-ea"/>
                <a:cs typeface="Meiryo UI" panose="020B0604030504040204" pitchFamily="50" charset="-128"/>
              </a:rPr>
              <a:t>熊取町</a:t>
            </a:r>
            <a:r>
              <a:rPr lang="ja-JP" altLang="en-US" sz="1200" dirty="0">
                <a:solidFill>
                  <a:prstClr val="black"/>
                </a:solidFill>
                <a:latin typeface="+mj-ea"/>
                <a:ea typeface="+mj-ea"/>
                <a:cs typeface="Meiryo UI" panose="020B0604030504040204" pitchFamily="50" charset="-128"/>
              </a:rPr>
              <a:t>、</a:t>
            </a:r>
            <a:r>
              <a:rPr lang="ja-JP" altLang="en-US" sz="1200" dirty="0" smtClean="0">
                <a:solidFill>
                  <a:prstClr val="black"/>
                </a:solidFill>
                <a:latin typeface="+mj-ea"/>
                <a:ea typeface="+mj-ea"/>
                <a:cs typeface="Meiryo UI" panose="020B0604030504040204" pitchFamily="50" charset="-128"/>
              </a:rPr>
              <a:t>田尻町、岬町</a:t>
            </a:r>
          </a:p>
        </p:txBody>
      </p:sp>
      <p:pic>
        <p:nvPicPr>
          <p:cNvPr id="2" name="図 1"/>
          <p:cNvPicPr>
            <a:picLocks noChangeAspect="1"/>
          </p:cNvPicPr>
          <p:nvPr/>
        </p:nvPicPr>
        <p:blipFill>
          <a:blip r:embed="rId3"/>
          <a:stretch>
            <a:fillRect/>
          </a:stretch>
        </p:blipFill>
        <p:spPr>
          <a:xfrm>
            <a:off x="469686" y="1696373"/>
            <a:ext cx="8204627" cy="3964875"/>
          </a:xfrm>
          <a:prstGeom prst="rect">
            <a:avLst/>
          </a:prstGeom>
        </p:spPr>
      </p:pic>
    </p:spTree>
    <p:extLst>
      <p:ext uri="{BB962C8B-B14F-4D97-AF65-F5344CB8AC3E}">
        <p14:creationId xmlns:p14="http://schemas.microsoft.com/office/powerpoint/2010/main" val="136628911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79"/>
          <p:cNvSpPr>
            <a:spLocks noChangeArrowheads="1"/>
          </p:cNvSpPr>
          <p:nvPr/>
        </p:nvSpPr>
        <p:spPr bwMode="auto">
          <a:xfrm>
            <a:off x="8818563" y="6673850"/>
            <a:ext cx="325437"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algn="ctr" eaLnBrk="1" hangingPunct="1">
              <a:spcBef>
                <a:spcPct val="50000"/>
              </a:spcBef>
              <a:buFontTx/>
              <a:buNone/>
            </a:pPr>
            <a:fld id="{CA032A52-4366-4BB7-A8D8-908CF18EB9ED}" type="slidenum">
              <a:rPr kumimoji="1" lang="en-US" altLang="ja-JP" sz="1200">
                <a:solidFill>
                  <a:schemeClr val="tx1"/>
                </a:solidFill>
                <a:latin typeface="HGSｺﾞｼｯｸM" pitchFamily="50" charset="-128"/>
                <a:ea typeface="HGSｺﾞｼｯｸM" pitchFamily="50" charset="-128"/>
              </a:rPr>
              <a:pPr algn="ctr" eaLnBrk="1" hangingPunct="1">
                <a:spcBef>
                  <a:spcPct val="50000"/>
                </a:spcBef>
                <a:buFontTx/>
                <a:buNone/>
              </a:pPr>
              <a:t>27</a:t>
            </a:fld>
            <a:endParaRPr kumimoji="1" lang="en-US" altLang="ja-JP" sz="1200" dirty="0">
              <a:solidFill>
                <a:schemeClr val="tx1"/>
              </a:solidFill>
              <a:latin typeface="HGSｺﾞｼｯｸM" pitchFamily="50" charset="-128"/>
              <a:ea typeface="HGSｺﾞｼｯｸM" pitchFamily="50" charset="-128"/>
            </a:endParaRPr>
          </a:p>
        </p:txBody>
      </p:sp>
      <p:sp>
        <p:nvSpPr>
          <p:cNvPr id="19461" name="Rectangle 2"/>
          <p:cNvSpPr>
            <a:spLocks noChangeArrowheads="1"/>
          </p:cNvSpPr>
          <p:nvPr/>
        </p:nvSpPr>
        <p:spPr bwMode="auto">
          <a:xfrm>
            <a:off x="0" y="0"/>
            <a:ext cx="9144000" cy="396000"/>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eaLnBrk="1" hangingPunct="1">
              <a:spcBef>
                <a:spcPct val="0"/>
              </a:spcBef>
            </a:pPr>
            <a:r>
              <a:rPr lang="ja-JP" altLang="en-US"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大阪北部</a:t>
            </a:r>
            <a:r>
              <a:rPr lang="ja-JP" altLang="en-US" sz="2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地震に</a:t>
            </a:r>
            <a:r>
              <a:rPr lang="ja-JP" altLang="en-US"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よる住宅</a:t>
            </a:r>
            <a:r>
              <a:rPr lang="ja-JP" altLang="en-US" sz="2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被害箇所（築年数別）</a:t>
            </a:r>
            <a:endParaRPr kumimoji="1" lang="ja-JP" altLang="en-US"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462" name="Rectangle 6"/>
          <p:cNvSpPr>
            <a:spLocks noChangeArrowheads="1"/>
          </p:cNvSpPr>
          <p:nvPr/>
        </p:nvSpPr>
        <p:spPr bwMode="auto">
          <a:xfrm>
            <a:off x="279000" y="476250"/>
            <a:ext cx="8586000" cy="612321"/>
          </a:xfrm>
          <a:prstGeom prst="rect">
            <a:avLst/>
          </a:prstGeom>
          <a:solidFill>
            <a:schemeClr val="bg1"/>
          </a:solidFill>
          <a:ln w="9525">
            <a:solidFill>
              <a:schemeClr val="tx1"/>
            </a:solidFill>
            <a:prstDash val="sysDot"/>
            <a:miter lim="800000"/>
            <a:headEnd/>
            <a:tailEnd/>
          </a:ln>
        </p:spPr>
        <p:txBody>
          <a:bodyPr wrap="square" anchor="ctr">
            <a:no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eaLnBrk="1" hangingPunct="1">
              <a:spcBef>
                <a:spcPct val="0"/>
              </a:spcBef>
              <a:buFontTx/>
              <a:buNone/>
            </a:pPr>
            <a:r>
              <a:rPr lang="ja-JP" altLang="en-US"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○被害があった住宅の</a:t>
            </a:r>
            <a:r>
              <a:rPr lang="ja-JP" altLang="en-US"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うち、約</a:t>
            </a:r>
            <a:r>
              <a:rPr lang="en-US" altLang="ja-JP"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割の</a:t>
            </a:r>
            <a:r>
              <a:rPr lang="ja-JP" altLang="en-US"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住宅</a:t>
            </a:r>
            <a:r>
              <a:rPr lang="ja-JP" altLang="en-US"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が「外壁・基礎」、「内壁・内装」に被害を</a:t>
            </a:r>
            <a:r>
              <a:rPr lang="ja-JP" altLang="en-US"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受けた</a:t>
            </a:r>
            <a:r>
              <a:rPr lang="ja-JP" altLang="en-US"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2" name="図 1"/>
          <p:cNvPicPr>
            <a:picLocks noChangeAspect="1"/>
          </p:cNvPicPr>
          <p:nvPr/>
        </p:nvPicPr>
        <p:blipFill>
          <a:blip r:embed="rId3"/>
          <a:stretch>
            <a:fillRect/>
          </a:stretch>
        </p:blipFill>
        <p:spPr>
          <a:xfrm>
            <a:off x="328054" y="1196752"/>
            <a:ext cx="9428522" cy="5574469"/>
          </a:xfrm>
          <a:prstGeom prst="rect">
            <a:avLst/>
          </a:prstGeom>
        </p:spPr>
      </p:pic>
    </p:spTree>
    <p:extLst>
      <p:ext uri="{BB962C8B-B14F-4D97-AF65-F5344CB8AC3E}">
        <p14:creationId xmlns:p14="http://schemas.microsoft.com/office/powerpoint/2010/main" val="123475284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79"/>
          <p:cNvSpPr>
            <a:spLocks noChangeArrowheads="1"/>
          </p:cNvSpPr>
          <p:nvPr/>
        </p:nvSpPr>
        <p:spPr bwMode="auto">
          <a:xfrm>
            <a:off x="8818563" y="6673850"/>
            <a:ext cx="325437"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algn="ctr" eaLnBrk="1" hangingPunct="1">
              <a:spcBef>
                <a:spcPct val="50000"/>
              </a:spcBef>
              <a:buFontTx/>
              <a:buNone/>
            </a:pPr>
            <a:fld id="{CA032A52-4366-4BB7-A8D8-908CF18EB9ED}" type="slidenum">
              <a:rPr kumimoji="1" lang="en-US" altLang="ja-JP" sz="1200">
                <a:solidFill>
                  <a:schemeClr val="tx1"/>
                </a:solidFill>
                <a:latin typeface="HGSｺﾞｼｯｸM" pitchFamily="50" charset="-128"/>
                <a:ea typeface="HGSｺﾞｼｯｸM" pitchFamily="50" charset="-128"/>
              </a:rPr>
              <a:pPr algn="ctr" eaLnBrk="1" hangingPunct="1">
                <a:spcBef>
                  <a:spcPct val="50000"/>
                </a:spcBef>
                <a:buFontTx/>
                <a:buNone/>
              </a:pPr>
              <a:t>28</a:t>
            </a:fld>
            <a:endParaRPr kumimoji="1" lang="en-US" altLang="ja-JP" sz="1200" dirty="0">
              <a:solidFill>
                <a:schemeClr val="tx1"/>
              </a:solidFill>
              <a:latin typeface="HGSｺﾞｼｯｸM" pitchFamily="50" charset="-128"/>
              <a:ea typeface="HGSｺﾞｼｯｸM" pitchFamily="50" charset="-128"/>
            </a:endParaRPr>
          </a:p>
        </p:txBody>
      </p:sp>
      <p:sp>
        <p:nvSpPr>
          <p:cNvPr id="19461" name="Rectangle 2"/>
          <p:cNvSpPr>
            <a:spLocks noChangeArrowheads="1"/>
          </p:cNvSpPr>
          <p:nvPr/>
        </p:nvSpPr>
        <p:spPr bwMode="auto">
          <a:xfrm>
            <a:off x="0" y="0"/>
            <a:ext cx="9144000" cy="396000"/>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eaLnBrk="1" hangingPunct="1">
              <a:spcBef>
                <a:spcPct val="0"/>
              </a:spcBef>
            </a:pPr>
            <a:r>
              <a:rPr lang="ja-JP" altLang="en-US" sz="2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台風</a:t>
            </a:r>
            <a:r>
              <a:rPr lang="en-US" altLang="ja-JP"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21</a:t>
            </a:r>
            <a:r>
              <a:rPr lang="ja-JP" altLang="en-US"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号による住宅</a:t>
            </a:r>
            <a:r>
              <a:rPr lang="ja-JP" altLang="en-US" sz="2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被害</a:t>
            </a:r>
            <a:r>
              <a:rPr lang="zh-TW" altLang="en-US"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箇所（築年数別）</a:t>
            </a:r>
            <a:endParaRPr kumimoji="1" lang="ja-JP" altLang="en-US"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462" name="Rectangle 6"/>
          <p:cNvSpPr>
            <a:spLocks noChangeArrowheads="1"/>
          </p:cNvSpPr>
          <p:nvPr/>
        </p:nvSpPr>
        <p:spPr bwMode="auto">
          <a:xfrm>
            <a:off x="279000" y="476250"/>
            <a:ext cx="8586000" cy="612321"/>
          </a:xfrm>
          <a:prstGeom prst="rect">
            <a:avLst/>
          </a:prstGeom>
          <a:solidFill>
            <a:schemeClr val="bg1"/>
          </a:solidFill>
          <a:ln w="9525">
            <a:solidFill>
              <a:schemeClr val="tx1"/>
            </a:solidFill>
            <a:prstDash val="sysDot"/>
            <a:miter lim="800000"/>
            <a:headEnd/>
            <a:tailEnd/>
          </a:ln>
        </p:spPr>
        <p:txBody>
          <a:bodyPr wrap="square" anchor="ctr">
            <a:no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marL="185738" indent="-185738" eaLnBrk="1" hangingPunct="1">
              <a:spcBef>
                <a:spcPct val="0"/>
              </a:spcBef>
              <a:buFontTx/>
              <a:buNone/>
            </a:pPr>
            <a:r>
              <a:rPr kumimoji="1" lang="ja-JP" altLang="en-US"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○被害があった住宅のうち、過半数の住宅が屋根に軽微な被害（瓦やスレートのずれや一部飛散など）を受けた。　</a:t>
            </a:r>
            <a:endParaRPr kumimoji="1" lang="en-US" altLang="ja-JP"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2" name="図 1"/>
          <p:cNvPicPr>
            <a:picLocks noChangeAspect="1"/>
          </p:cNvPicPr>
          <p:nvPr/>
        </p:nvPicPr>
        <p:blipFill>
          <a:blip r:embed="rId3"/>
          <a:stretch>
            <a:fillRect/>
          </a:stretch>
        </p:blipFill>
        <p:spPr>
          <a:xfrm>
            <a:off x="200093" y="1184345"/>
            <a:ext cx="9700499" cy="5629031"/>
          </a:xfrm>
          <a:prstGeom prst="rect">
            <a:avLst/>
          </a:prstGeom>
        </p:spPr>
      </p:pic>
    </p:spTree>
    <p:extLst>
      <p:ext uri="{BB962C8B-B14F-4D97-AF65-F5344CB8AC3E}">
        <p14:creationId xmlns:p14="http://schemas.microsoft.com/office/powerpoint/2010/main" val="291077810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79"/>
          <p:cNvSpPr>
            <a:spLocks noChangeArrowheads="1"/>
          </p:cNvSpPr>
          <p:nvPr/>
        </p:nvSpPr>
        <p:spPr bwMode="auto">
          <a:xfrm>
            <a:off x="8818563" y="6673850"/>
            <a:ext cx="325437"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algn="ctr" eaLnBrk="1" hangingPunct="1">
              <a:spcBef>
                <a:spcPct val="50000"/>
              </a:spcBef>
              <a:buFontTx/>
              <a:buNone/>
            </a:pPr>
            <a:fld id="{CA032A52-4366-4BB7-A8D8-908CF18EB9ED}" type="slidenum">
              <a:rPr kumimoji="1" lang="en-US" altLang="ja-JP" sz="1200">
                <a:solidFill>
                  <a:schemeClr val="tx1"/>
                </a:solidFill>
                <a:latin typeface="HGSｺﾞｼｯｸM" pitchFamily="50" charset="-128"/>
                <a:ea typeface="HGSｺﾞｼｯｸM" pitchFamily="50" charset="-128"/>
              </a:rPr>
              <a:pPr algn="ctr" eaLnBrk="1" hangingPunct="1">
                <a:spcBef>
                  <a:spcPct val="50000"/>
                </a:spcBef>
                <a:buFontTx/>
                <a:buNone/>
              </a:pPr>
              <a:t>29</a:t>
            </a:fld>
            <a:endParaRPr kumimoji="1" lang="en-US" altLang="ja-JP" sz="1200" dirty="0">
              <a:solidFill>
                <a:schemeClr val="tx1"/>
              </a:solidFill>
              <a:latin typeface="HGSｺﾞｼｯｸM" pitchFamily="50" charset="-128"/>
              <a:ea typeface="HGSｺﾞｼｯｸM" pitchFamily="50" charset="-128"/>
            </a:endParaRPr>
          </a:p>
        </p:txBody>
      </p:sp>
      <p:sp>
        <p:nvSpPr>
          <p:cNvPr id="19461" name="Rectangle 2"/>
          <p:cNvSpPr>
            <a:spLocks noChangeArrowheads="1"/>
          </p:cNvSpPr>
          <p:nvPr/>
        </p:nvSpPr>
        <p:spPr bwMode="auto">
          <a:xfrm>
            <a:off x="0" y="0"/>
            <a:ext cx="9144000" cy="396000"/>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eaLnBrk="1" hangingPunct="1">
              <a:spcBef>
                <a:spcPct val="0"/>
              </a:spcBef>
            </a:pPr>
            <a:r>
              <a:rPr lang="ja-JP" altLang="en-US"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大阪北部地震・台風</a:t>
            </a:r>
            <a:r>
              <a:rPr lang="en-US" altLang="ja-JP"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21</a:t>
            </a:r>
            <a:r>
              <a:rPr lang="ja-JP" altLang="en-US"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号による住宅</a:t>
            </a:r>
            <a:r>
              <a:rPr lang="ja-JP" altLang="en-US" sz="2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被害への対応状況</a:t>
            </a:r>
            <a:endParaRPr kumimoji="1" lang="ja-JP" altLang="en-US"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462" name="Rectangle 6"/>
          <p:cNvSpPr>
            <a:spLocks noChangeArrowheads="1"/>
          </p:cNvSpPr>
          <p:nvPr/>
        </p:nvSpPr>
        <p:spPr bwMode="auto">
          <a:xfrm>
            <a:off x="279000" y="476250"/>
            <a:ext cx="8586000" cy="612321"/>
          </a:xfrm>
          <a:prstGeom prst="rect">
            <a:avLst/>
          </a:prstGeom>
          <a:solidFill>
            <a:schemeClr val="bg1"/>
          </a:solidFill>
          <a:ln w="9525">
            <a:solidFill>
              <a:schemeClr val="tx1"/>
            </a:solidFill>
            <a:prstDash val="sysDot"/>
            <a:miter lim="800000"/>
            <a:headEnd/>
            <a:tailEnd/>
          </a:ln>
        </p:spPr>
        <p:txBody>
          <a:bodyPr wrap="square" anchor="ctr">
            <a:no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eaLnBrk="1" hangingPunct="1">
              <a:spcBef>
                <a:spcPct val="0"/>
              </a:spcBef>
              <a:buFontTx/>
              <a:buNone/>
            </a:pPr>
            <a:r>
              <a:rPr lang="ja-JP" altLang="en-US"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○大阪北部地震、台風</a:t>
            </a:r>
            <a:r>
              <a:rPr lang="en-US" altLang="ja-JP"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21</a:t>
            </a:r>
            <a:r>
              <a:rPr lang="ja-JP" altLang="en-US"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号による被害を受けた住宅の過半数が「対応済み」。</a:t>
            </a:r>
            <a:endParaRPr kumimoji="1" lang="en-US" altLang="ja-JP"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2" name="図 1"/>
          <p:cNvPicPr>
            <a:picLocks noChangeAspect="1"/>
          </p:cNvPicPr>
          <p:nvPr/>
        </p:nvPicPr>
        <p:blipFill>
          <a:blip r:embed="rId3"/>
          <a:stretch>
            <a:fillRect/>
          </a:stretch>
        </p:blipFill>
        <p:spPr>
          <a:xfrm>
            <a:off x="374494" y="1158547"/>
            <a:ext cx="8395011" cy="5510813"/>
          </a:xfrm>
          <a:prstGeom prst="rect">
            <a:avLst/>
          </a:prstGeom>
        </p:spPr>
      </p:pic>
    </p:spTree>
    <p:extLst>
      <p:ext uri="{BB962C8B-B14F-4D97-AF65-F5344CB8AC3E}">
        <p14:creationId xmlns:p14="http://schemas.microsoft.com/office/powerpoint/2010/main" val="31235598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0" y="1"/>
            <a:ext cx="9144000" cy="432000"/>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eaLnBrk="1" hangingPunct="1"/>
            <a:r>
              <a:rPr lang="ja-JP" altLang="en-US" sz="2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第</a:t>
            </a:r>
            <a:r>
              <a:rPr lang="ja-JP" altLang="en-US"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３</a:t>
            </a:r>
            <a:r>
              <a:rPr lang="ja-JP" altLang="en-US" sz="2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回課題検討部会における意見①</a:t>
            </a:r>
            <a:endParaRPr lang="ja-JP" altLang="en-US"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スライド番号プレースホルダー 1"/>
          <p:cNvSpPr>
            <a:spLocks noGrp="1"/>
          </p:cNvSpPr>
          <p:nvPr>
            <p:ph type="sldNum" sz="quarter" idx="12"/>
          </p:nvPr>
        </p:nvSpPr>
        <p:spPr>
          <a:xfrm>
            <a:off x="8319084" y="6517783"/>
            <a:ext cx="824916" cy="352220"/>
          </a:xfrm>
        </p:spPr>
        <p:txBody>
          <a:bodyPr/>
          <a:lstStyle/>
          <a:p>
            <a:fld id="{BEBE85B1-8F12-4F7B-A383-E6CF6791D3DF}" type="slidenum">
              <a:rPr kumimoji="1" lang="ja-JP" altLang="en-US" sz="1600" smtClean="0">
                <a:solidFill>
                  <a:schemeClr val="tx1"/>
                </a:solidFill>
              </a:rPr>
              <a:t>3</a:t>
            </a:fld>
            <a:endParaRPr kumimoji="1" lang="ja-JP" altLang="en-US" sz="1600" dirty="0">
              <a:solidFill>
                <a:schemeClr val="tx1"/>
              </a:solidFill>
            </a:endParaRPr>
          </a:p>
        </p:txBody>
      </p:sp>
      <p:sp>
        <p:nvSpPr>
          <p:cNvPr id="3" name="正方形/長方形 2"/>
          <p:cNvSpPr/>
          <p:nvPr/>
        </p:nvSpPr>
        <p:spPr>
          <a:xfrm>
            <a:off x="144874" y="1048045"/>
            <a:ext cx="8784896" cy="3724096"/>
          </a:xfrm>
          <a:prstGeom prst="rect">
            <a:avLst/>
          </a:prstGeom>
          <a:ln cmpd="sng">
            <a:noFill/>
          </a:ln>
        </p:spPr>
        <p:txBody>
          <a:bodyPr wrap="square">
            <a:spAutoFit/>
          </a:bodyPr>
          <a:lstStyle/>
          <a:p>
            <a:pPr marL="185738" lvl="0" indent="-185738">
              <a:lnSpc>
                <a:spcPct val="150000"/>
              </a:lnSpc>
              <a:spcBef>
                <a:spcPts val="1200"/>
              </a:spcBef>
            </a:pP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全体</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a:t>
            </a:r>
          </a:p>
          <a:p>
            <a:pPr marL="185738" lvl="0" indent="-185738">
              <a:lnSpc>
                <a:spcPct val="150000"/>
              </a:lnSpc>
              <a:spcBef>
                <a:spcPts val="1200"/>
              </a:spcBef>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〇 統計上</a:t>
            </a:r>
            <a:r>
              <a:rPr lang="ja-JP" altLang="en-US" dirty="0">
                <a:latin typeface="Meiryo UI" panose="020B0604030504040204" pitchFamily="50" charset="-128"/>
                <a:ea typeface="Meiryo UI" panose="020B0604030504040204" pitchFamily="50" charset="-128"/>
                <a:cs typeface="Meiryo UI" panose="020B0604030504040204" pitchFamily="50" charset="-128"/>
              </a:rPr>
              <a:t>の</a:t>
            </a:r>
            <a:r>
              <a:rPr lang="ja-JP" altLang="en-US" u="sng" dirty="0">
                <a:latin typeface="Meiryo UI" panose="020B0604030504040204" pitchFamily="50" charset="-128"/>
                <a:ea typeface="Meiryo UI" panose="020B0604030504040204" pitchFamily="50" charset="-128"/>
                <a:cs typeface="Meiryo UI" panose="020B0604030504040204" pitchFamily="50" charset="-128"/>
              </a:rPr>
              <a:t>持家、分譲、賃貸等の概念と実態が、必ずしも一致しない</a:t>
            </a:r>
            <a:r>
              <a:rPr lang="ja-JP" altLang="en-US" dirty="0">
                <a:latin typeface="Meiryo UI" panose="020B0604030504040204" pitchFamily="50" charset="-128"/>
                <a:ea typeface="Meiryo UI" panose="020B0604030504040204" pitchFamily="50" charset="-128"/>
                <a:cs typeface="Meiryo UI" panose="020B0604030504040204" pitchFamily="50" charset="-128"/>
              </a:rPr>
              <a:t>ということに注意して見る必要がある。また、</a:t>
            </a:r>
            <a:r>
              <a:rPr lang="ja-JP" altLang="en-US" u="sng" dirty="0">
                <a:latin typeface="Meiryo UI" panose="020B0604030504040204" pitchFamily="50" charset="-128"/>
                <a:ea typeface="Meiryo UI" panose="020B0604030504040204" pitchFamily="50" charset="-128"/>
                <a:cs typeface="Meiryo UI" panose="020B0604030504040204" pitchFamily="50" charset="-128"/>
              </a:rPr>
              <a:t>時間軸の中で用途すら変わっていく</a:t>
            </a:r>
            <a:r>
              <a:rPr lang="ja-JP" altLang="en-US" dirty="0">
                <a:latin typeface="Meiryo UI" panose="020B0604030504040204" pitchFamily="50" charset="-128"/>
                <a:ea typeface="Meiryo UI" panose="020B0604030504040204" pitchFamily="50" charset="-128"/>
                <a:cs typeface="Meiryo UI" panose="020B0604030504040204" pitchFamily="50" charset="-128"/>
              </a:rPr>
              <a:t>ことも含めて、ストックの問題を考えなければいけない</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185738" lvl="0" indent="-185738">
              <a:lnSpc>
                <a:spcPct val="150000"/>
              </a:lnSpc>
              <a:spcBef>
                <a:spcPts val="1200"/>
              </a:spcBef>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〇 ストック</a:t>
            </a:r>
            <a:r>
              <a:rPr lang="ja-JP" altLang="en-US" dirty="0">
                <a:latin typeface="Meiryo UI" panose="020B0604030504040204" pitchFamily="50" charset="-128"/>
                <a:ea typeface="Meiryo UI" panose="020B0604030504040204" pitchFamily="50" charset="-128"/>
                <a:cs typeface="Meiryo UI" panose="020B0604030504040204" pitchFamily="50" charset="-128"/>
              </a:rPr>
              <a:t>の状況について、時間とともに</a:t>
            </a:r>
            <a:r>
              <a:rPr lang="ja-JP" altLang="en-US" u="sng" dirty="0">
                <a:latin typeface="Meiryo UI" panose="020B0604030504040204" pitchFamily="50" charset="-128"/>
                <a:ea typeface="Meiryo UI" panose="020B0604030504040204" pitchFamily="50" charset="-128"/>
                <a:cs typeface="Meiryo UI" panose="020B0604030504040204" pitchFamily="50" charset="-128"/>
              </a:rPr>
              <a:t>物理的な老朽化が進み、それを改修し、健全な状態にするという単純な話だけでは済まない様々な問題</a:t>
            </a:r>
            <a:r>
              <a:rPr lang="ja-JP" altLang="en-US" dirty="0">
                <a:latin typeface="Meiryo UI" panose="020B0604030504040204" pitchFamily="50" charset="-128"/>
                <a:ea typeface="Meiryo UI" panose="020B0604030504040204" pitchFamily="50" charset="-128"/>
                <a:cs typeface="Meiryo UI" panose="020B0604030504040204" pitchFamily="50" charset="-128"/>
              </a:rPr>
              <a:t>があり、その中には</a:t>
            </a:r>
            <a:r>
              <a:rPr lang="ja-JP" altLang="en-US" u="sng" dirty="0">
                <a:latin typeface="Meiryo UI" panose="020B0604030504040204" pitchFamily="50" charset="-128"/>
                <a:ea typeface="Meiryo UI" panose="020B0604030504040204" pitchFamily="50" charset="-128"/>
                <a:cs typeface="Meiryo UI" panose="020B0604030504040204" pitchFamily="50" charset="-128"/>
              </a:rPr>
              <a:t>相続</a:t>
            </a:r>
            <a:r>
              <a:rPr lang="ja-JP" altLang="en-US" u="sng" dirty="0" smtClean="0">
                <a:latin typeface="Meiryo UI" panose="020B0604030504040204" pitchFamily="50" charset="-128"/>
                <a:ea typeface="Meiryo UI" panose="020B0604030504040204" pitchFamily="50" charset="-128"/>
                <a:cs typeface="Meiryo UI" panose="020B0604030504040204" pitchFamily="50" charset="-128"/>
              </a:rPr>
              <a:t>や世帯</a:t>
            </a:r>
            <a:r>
              <a:rPr lang="ja-JP" altLang="en-US" u="sng" dirty="0">
                <a:latin typeface="Meiryo UI" panose="020B0604030504040204" pitchFamily="50" charset="-128"/>
                <a:ea typeface="Meiryo UI" panose="020B0604030504040204" pitchFamily="50" charset="-128"/>
                <a:cs typeface="Meiryo UI" panose="020B0604030504040204" pitchFamily="50" charset="-128"/>
              </a:rPr>
              <a:t>の変化等に伴う様々な問題</a:t>
            </a:r>
            <a:r>
              <a:rPr lang="ja-JP" altLang="en-US" dirty="0">
                <a:latin typeface="Meiryo UI" panose="020B0604030504040204" pitchFamily="50" charset="-128"/>
                <a:ea typeface="Meiryo UI" panose="020B0604030504040204" pitchFamily="50" charset="-128"/>
                <a:cs typeface="Meiryo UI" panose="020B0604030504040204" pitchFamily="50" charset="-128"/>
              </a:rPr>
              <a:t>も関わっていて、</a:t>
            </a:r>
            <a:r>
              <a:rPr lang="ja-JP" altLang="en-US" u="sng" dirty="0">
                <a:latin typeface="Meiryo UI" panose="020B0604030504040204" pitchFamily="50" charset="-128"/>
                <a:ea typeface="Meiryo UI" panose="020B0604030504040204" pitchFamily="50" charset="-128"/>
                <a:cs typeface="Meiryo UI" panose="020B0604030504040204" pitchFamily="50" charset="-128"/>
              </a:rPr>
              <a:t>上手くストックが継承されていかないという問題が</a:t>
            </a:r>
            <a:r>
              <a:rPr lang="ja-JP" altLang="en-US" dirty="0">
                <a:latin typeface="Meiryo UI" panose="020B0604030504040204" pitchFamily="50" charset="-128"/>
                <a:ea typeface="Meiryo UI" panose="020B0604030504040204" pitchFamily="50" charset="-128"/>
                <a:cs typeface="Meiryo UI" panose="020B0604030504040204" pitchFamily="50" charset="-128"/>
              </a:rPr>
              <a:t>バックにあるということが見えてきた</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Rectangle 1"/>
          <p:cNvSpPr>
            <a:spLocks noChangeArrowheads="1"/>
          </p:cNvSpPr>
          <p:nvPr/>
        </p:nvSpPr>
        <p:spPr bwMode="auto">
          <a:xfrm>
            <a:off x="179512" y="620688"/>
            <a:ext cx="3096344" cy="344597"/>
          </a:xfrm>
          <a:prstGeom prst="rect">
            <a:avLst/>
          </a:prstGeom>
          <a:ln/>
          <a:extLst/>
        </p:spPr>
        <p:style>
          <a:lnRef idx="0">
            <a:schemeClr val="accent1"/>
          </a:lnRef>
          <a:fillRef idx="3">
            <a:schemeClr val="accent1"/>
          </a:fillRef>
          <a:effectRef idx="3">
            <a:schemeClr val="accent1"/>
          </a:effectRef>
          <a:fontRef idx="minor">
            <a:schemeClr val="lt1"/>
          </a:fontRef>
        </p:style>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ctr" eaLnBrk="1" hangingPunct="1"/>
            <a:r>
              <a:rPr lang="ja-JP" altLang="en-US" sz="1800" b="1" dirty="0" smtClean="0">
                <a:latin typeface="Meiryo UI" panose="020B0604030504040204" pitchFamily="50" charset="-128"/>
                <a:ea typeface="Meiryo UI" panose="020B0604030504040204" pitchFamily="50" charset="-128"/>
                <a:cs typeface="Meiryo UI" panose="020B0604030504040204" pitchFamily="50" charset="-128"/>
              </a:rPr>
              <a:t>住宅ストックにおける課題</a:t>
            </a:r>
            <a:endParaRPr lang="ja-JP" altLang="en-US" sz="1800" b="1"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65938056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79"/>
          <p:cNvSpPr>
            <a:spLocks noChangeArrowheads="1"/>
          </p:cNvSpPr>
          <p:nvPr/>
        </p:nvSpPr>
        <p:spPr bwMode="auto">
          <a:xfrm>
            <a:off x="8818563" y="6673850"/>
            <a:ext cx="325437"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algn="ctr" eaLnBrk="1" hangingPunct="1">
              <a:spcBef>
                <a:spcPct val="50000"/>
              </a:spcBef>
              <a:buFontTx/>
              <a:buNone/>
            </a:pPr>
            <a:fld id="{CA032A52-4366-4BB7-A8D8-908CF18EB9ED}" type="slidenum">
              <a:rPr kumimoji="1" lang="en-US" altLang="ja-JP" sz="1200">
                <a:solidFill>
                  <a:schemeClr val="tx1"/>
                </a:solidFill>
                <a:latin typeface="HGSｺﾞｼｯｸM" pitchFamily="50" charset="-128"/>
                <a:ea typeface="HGSｺﾞｼｯｸM" pitchFamily="50" charset="-128"/>
              </a:rPr>
              <a:pPr algn="ctr" eaLnBrk="1" hangingPunct="1">
                <a:spcBef>
                  <a:spcPct val="50000"/>
                </a:spcBef>
                <a:buFontTx/>
                <a:buNone/>
              </a:pPr>
              <a:t>30</a:t>
            </a:fld>
            <a:endParaRPr kumimoji="1" lang="en-US" altLang="ja-JP" sz="1200" dirty="0">
              <a:solidFill>
                <a:schemeClr val="tx1"/>
              </a:solidFill>
              <a:latin typeface="HGSｺﾞｼｯｸM" pitchFamily="50" charset="-128"/>
              <a:ea typeface="HGSｺﾞｼｯｸM" pitchFamily="50" charset="-128"/>
            </a:endParaRPr>
          </a:p>
        </p:txBody>
      </p:sp>
      <p:sp>
        <p:nvSpPr>
          <p:cNvPr id="19461" name="Rectangle 2"/>
          <p:cNvSpPr>
            <a:spLocks noChangeArrowheads="1"/>
          </p:cNvSpPr>
          <p:nvPr/>
        </p:nvSpPr>
        <p:spPr bwMode="auto">
          <a:xfrm>
            <a:off x="0" y="0"/>
            <a:ext cx="9144000" cy="396000"/>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eaLnBrk="1" hangingPunct="1">
              <a:spcBef>
                <a:spcPct val="0"/>
              </a:spcBef>
            </a:pPr>
            <a:r>
              <a:rPr lang="ja-JP" altLang="en-US"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修繕工事着手までにかかった期間</a:t>
            </a:r>
          </a:p>
        </p:txBody>
      </p:sp>
      <p:sp>
        <p:nvSpPr>
          <p:cNvPr id="19462" name="Rectangle 6"/>
          <p:cNvSpPr>
            <a:spLocks noChangeArrowheads="1"/>
          </p:cNvSpPr>
          <p:nvPr/>
        </p:nvSpPr>
        <p:spPr bwMode="auto">
          <a:xfrm>
            <a:off x="279000" y="476250"/>
            <a:ext cx="8586000" cy="612321"/>
          </a:xfrm>
          <a:prstGeom prst="rect">
            <a:avLst/>
          </a:prstGeom>
          <a:solidFill>
            <a:schemeClr val="bg1"/>
          </a:solidFill>
          <a:ln w="9525">
            <a:solidFill>
              <a:schemeClr val="tx1"/>
            </a:solidFill>
            <a:prstDash val="sysDot"/>
            <a:miter lim="800000"/>
            <a:headEnd/>
            <a:tailEnd/>
          </a:ln>
        </p:spPr>
        <p:txBody>
          <a:bodyPr wrap="square" anchor="ctr">
            <a:no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marL="176213" indent="-176213" eaLnBrk="1" hangingPunct="1">
              <a:spcBef>
                <a:spcPct val="0"/>
              </a:spcBef>
              <a:buFontTx/>
              <a:buNone/>
            </a:pPr>
            <a:r>
              <a:rPr kumimoji="1" lang="ja-JP" altLang="en-US"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大阪北部</a:t>
            </a:r>
            <a:r>
              <a:rPr lang="ja-JP" altLang="en-US"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地震、台風</a:t>
            </a:r>
            <a:r>
              <a:rPr lang="en-US" altLang="ja-JP"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21</a:t>
            </a:r>
            <a:r>
              <a:rPr lang="ja-JP" altLang="en-US"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号による被害に対する修繕工事は、約</a:t>
            </a:r>
            <a:r>
              <a:rPr lang="en-US" altLang="ja-JP"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60%</a:t>
            </a:r>
            <a:r>
              <a:rPr lang="ja-JP" altLang="en-US"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の住宅が</a:t>
            </a:r>
            <a:r>
              <a:rPr lang="en-US" altLang="ja-JP"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カ月以内に、約</a:t>
            </a:r>
            <a:r>
              <a:rPr lang="en-US" altLang="ja-JP"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75</a:t>
            </a:r>
            <a:r>
              <a:rPr lang="ja-JP" altLang="en-US"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％以上の住宅が</a:t>
            </a:r>
            <a:r>
              <a:rPr lang="en-US" altLang="ja-JP"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a:t>
            </a:r>
            <a:r>
              <a:rPr lang="ja-JP" altLang="en-US"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カ月以内に工事着手した。</a:t>
            </a:r>
            <a:endParaRPr kumimoji="1" lang="en-US" altLang="ja-JP"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3" name="図 2"/>
          <p:cNvPicPr>
            <a:picLocks noChangeAspect="1"/>
          </p:cNvPicPr>
          <p:nvPr/>
        </p:nvPicPr>
        <p:blipFill>
          <a:blip r:embed="rId3"/>
          <a:stretch>
            <a:fillRect/>
          </a:stretch>
        </p:blipFill>
        <p:spPr>
          <a:xfrm>
            <a:off x="243039" y="1341164"/>
            <a:ext cx="8657922" cy="5256188"/>
          </a:xfrm>
          <a:prstGeom prst="rect">
            <a:avLst/>
          </a:prstGeom>
        </p:spPr>
      </p:pic>
    </p:spTree>
    <p:extLst>
      <p:ext uri="{BB962C8B-B14F-4D97-AF65-F5344CB8AC3E}">
        <p14:creationId xmlns:p14="http://schemas.microsoft.com/office/powerpoint/2010/main" val="203246426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p:cNvGraphicFramePr>
            <a:graphicFrameLocks noGrp="1"/>
          </p:cNvGraphicFramePr>
          <p:nvPr>
            <p:extLst>
              <p:ext uri="{D42A27DB-BD31-4B8C-83A1-F6EECF244321}">
                <p14:modId xmlns:p14="http://schemas.microsoft.com/office/powerpoint/2010/main" val="3383272881"/>
              </p:ext>
            </p:extLst>
          </p:nvPr>
        </p:nvGraphicFramePr>
        <p:xfrm>
          <a:off x="32369" y="2223464"/>
          <a:ext cx="9004127" cy="4462664"/>
        </p:xfrm>
        <a:graphic>
          <a:graphicData uri="http://schemas.openxmlformats.org/drawingml/2006/table">
            <a:tbl>
              <a:tblPr firstRow="1" bandRow="1">
                <a:tableStyleId>{5C22544A-7EE6-4342-B048-85BDC9FD1C3A}</a:tableStyleId>
              </a:tblPr>
              <a:tblGrid>
                <a:gridCol w="1187768">
                  <a:extLst>
                    <a:ext uri="{9D8B030D-6E8A-4147-A177-3AD203B41FA5}">
                      <a16:colId xmlns:a16="http://schemas.microsoft.com/office/drawing/2014/main" val="3123513797"/>
                    </a:ext>
                  </a:extLst>
                </a:gridCol>
                <a:gridCol w="2415759">
                  <a:extLst>
                    <a:ext uri="{9D8B030D-6E8A-4147-A177-3AD203B41FA5}">
                      <a16:colId xmlns:a16="http://schemas.microsoft.com/office/drawing/2014/main" val="10659756"/>
                    </a:ext>
                  </a:extLst>
                </a:gridCol>
                <a:gridCol w="2736304">
                  <a:extLst>
                    <a:ext uri="{9D8B030D-6E8A-4147-A177-3AD203B41FA5}">
                      <a16:colId xmlns:a16="http://schemas.microsoft.com/office/drawing/2014/main" val="1347336915"/>
                    </a:ext>
                  </a:extLst>
                </a:gridCol>
                <a:gridCol w="2664296">
                  <a:extLst>
                    <a:ext uri="{9D8B030D-6E8A-4147-A177-3AD203B41FA5}">
                      <a16:colId xmlns:a16="http://schemas.microsoft.com/office/drawing/2014/main" val="143878254"/>
                    </a:ext>
                  </a:extLst>
                </a:gridCol>
              </a:tblGrid>
              <a:tr h="538803">
                <a:tc>
                  <a:txBody>
                    <a:bodyPr/>
                    <a:lstStyle/>
                    <a:p>
                      <a:pPr algn="ctr"/>
                      <a:r>
                        <a:rPr kumimoji="1" lang="ja-JP" altLang="en-US" sz="1400" b="0" dirty="0" smtClean="0">
                          <a:solidFill>
                            <a:schemeClr val="tx1"/>
                          </a:solidFill>
                          <a:latin typeface="Meiryo UI" panose="020B0604030504040204" pitchFamily="50" charset="-128"/>
                          <a:ea typeface="Meiryo UI" panose="020B0604030504040204" pitchFamily="50" charset="-128"/>
                        </a:rPr>
                        <a:t>地区</a:t>
                      </a:r>
                      <a:endParaRPr kumimoji="1" lang="ja-JP" altLang="en-US" sz="1400" b="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kumimoji="1" lang="ja-JP" altLang="en-US" sz="1400" b="0" dirty="0" smtClean="0">
                          <a:solidFill>
                            <a:schemeClr val="tx1"/>
                          </a:solidFill>
                          <a:latin typeface="Meiryo UI" panose="020B0604030504040204" pitchFamily="50" charset="-128"/>
                          <a:ea typeface="Meiryo UI" panose="020B0604030504040204" pitchFamily="50" charset="-128"/>
                        </a:rPr>
                        <a:t>①高槻市　淀の原町</a:t>
                      </a: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kumimoji="1" lang="ja-JP" altLang="en-US" sz="1400" b="0" dirty="0" smtClean="0">
                          <a:solidFill>
                            <a:schemeClr val="tx1"/>
                          </a:solidFill>
                          <a:latin typeface="Meiryo UI" panose="020B0604030504040204" pitchFamily="50" charset="-128"/>
                          <a:ea typeface="Meiryo UI" panose="020B0604030504040204" pitchFamily="50" charset="-128"/>
                        </a:rPr>
                        <a:t>②富田林市　梅の里</a:t>
                      </a:r>
                      <a:r>
                        <a:rPr kumimoji="1" lang="en-US" altLang="ja-JP" sz="1400" b="0" dirty="0" smtClean="0">
                          <a:solidFill>
                            <a:schemeClr val="tx1"/>
                          </a:solidFill>
                          <a:latin typeface="Meiryo UI" panose="020B0604030504040204" pitchFamily="50" charset="-128"/>
                          <a:ea typeface="Meiryo UI" panose="020B0604030504040204" pitchFamily="50" charset="-128"/>
                        </a:rPr>
                        <a:t>1</a:t>
                      </a:r>
                      <a:r>
                        <a:rPr kumimoji="1" lang="ja-JP" altLang="en-US" sz="1400" b="0" dirty="0" smtClean="0">
                          <a:solidFill>
                            <a:schemeClr val="tx1"/>
                          </a:solidFill>
                          <a:latin typeface="Meiryo UI" panose="020B0604030504040204" pitchFamily="50" charset="-128"/>
                          <a:ea typeface="Meiryo UI" panose="020B0604030504040204" pitchFamily="50" charset="-128"/>
                        </a:rPr>
                        <a:t>～</a:t>
                      </a:r>
                      <a:r>
                        <a:rPr kumimoji="1" lang="en-US" altLang="ja-JP" sz="1400" b="0" dirty="0" smtClean="0">
                          <a:solidFill>
                            <a:schemeClr val="tx1"/>
                          </a:solidFill>
                          <a:latin typeface="Meiryo UI" panose="020B0604030504040204" pitchFamily="50" charset="-128"/>
                          <a:ea typeface="Meiryo UI" panose="020B0604030504040204" pitchFamily="50" charset="-128"/>
                        </a:rPr>
                        <a:t>3</a:t>
                      </a:r>
                      <a:r>
                        <a:rPr kumimoji="1" lang="ja-JP" altLang="en-US" sz="1400" b="0" dirty="0" smtClean="0">
                          <a:solidFill>
                            <a:schemeClr val="tx1"/>
                          </a:solidFill>
                          <a:latin typeface="Meiryo UI" panose="020B0604030504040204" pitchFamily="50" charset="-128"/>
                          <a:ea typeface="Meiryo UI" panose="020B0604030504040204" pitchFamily="50" charset="-128"/>
                        </a:rPr>
                        <a:t>丁目</a:t>
                      </a:r>
                    </a:p>
                    <a:p>
                      <a:pPr algn="ctr"/>
                      <a:endParaRPr kumimoji="1" lang="ja-JP" altLang="en-US" sz="1400" b="0" dirty="0">
                        <a:solidFill>
                          <a:schemeClr val="tx1"/>
                        </a:solidFill>
                        <a:latin typeface="Meiryo UI" panose="020B0604030504040204" pitchFamily="50" charset="-128"/>
                        <a:ea typeface="Meiryo UI" panose="020B0604030504040204" pitchFamily="50" charset="-128"/>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kumimoji="1" lang="ja-JP" altLang="en-US" sz="1400" b="0" dirty="0" smtClean="0">
                          <a:solidFill>
                            <a:schemeClr val="tx1"/>
                          </a:solidFill>
                          <a:latin typeface="Meiryo UI" panose="020B0604030504040204" pitchFamily="50" charset="-128"/>
                          <a:ea typeface="Meiryo UI" panose="020B0604030504040204" pitchFamily="50" charset="-128"/>
                        </a:rPr>
                        <a:t>③阪南市　桃の木台</a:t>
                      </a:r>
                      <a:r>
                        <a:rPr kumimoji="1" lang="en-US" altLang="ja-JP" sz="1400" b="0" dirty="0" smtClean="0">
                          <a:solidFill>
                            <a:schemeClr val="tx1"/>
                          </a:solidFill>
                          <a:latin typeface="Meiryo UI" panose="020B0604030504040204" pitchFamily="50" charset="-128"/>
                          <a:ea typeface="Meiryo UI" panose="020B0604030504040204" pitchFamily="50" charset="-128"/>
                        </a:rPr>
                        <a:t>4</a:t>
                      </a:r>
                      <a:r>
                        <a:rPr kumimoji="1" lang="ja-JP" altLang="en-US" sz="1400" b="0" dirty="0" smtClean="0">
                          <a:solidFill>
                            <a:schemeClr val="tx1"/>
                          </a:solidFill>
                          <a:latin typeface="Meiryo UI" panose="020B0604030504040204" pitchFamily="50" charset="-128"/>
                          <a:ea typeface="Meiryo UI" panose="020B0604030504040204" pitchFamily="50" charset="-128"/>
                        </a:rPr>
                        <a:t>～</a:t>
                      </a:r>
                      <a:r>
                        <a:rPr kumimoji="1" lang="en-US" altLang="ja-JP" sz="1400" b="0" dirty="0" smtClean="0">
                          <a:solidFill>
                            <a:schemeClr val="tx1"/>
                          </a:solidFill>
                          <a:latin typeface="Meiryo UI" panose="020B0604030504040204" pitchFamily="50" charset="-128"/>
                          <a:ea typeface="Meiryo UI" panose="020B0604030504040204" pitchFamily="50" charset="-128"/>
                        </a:rPr>
                        <a:t>6</a:t>
                      </a:r>
                      <a:r>
                        <a:rPr kumimoji="1" lang="ja-JP" altLang="en-US" sz="1400" b="0" dirty="0" smtClean="0">
                          <a:solidFill>
                            <a:schemeClr val="tx1"/>
                          </a:solidFill>
                          <a:latin typeface="Meiryo UI" panose="020B0604030504040204" pitchFamily="50" charset="-128"/>
                          <a:ea typeface="Meiryo UI" panose="020B0604030504040204" pitchFamily="50" charset="-128"/>
                        </a:rPr>
                        <a:t>丁目</a:t>
                      </a:r>
                    </a:p>
                    <a:p>
                      <a:pPr algn="ctr"/>
                      <a:r>
                        <a:rPr kumimoji="1" lang="ja-JP" altLang="en-US" sz="1400" b="0" dirty="0" smtClean="0">
                          <a:solidFill>
                            <a:schemeClr val="tx1"/>
                          </a:solidFill>
                          <a:latin typeface="Meiryo UI" panose="020B0604030504040204" pitchFamily="50" charset="-128"/>
                          <a:ea typeface="Meiryo UI" panose="020B0604030504040204" pitchFamily="50" charset="-128"/>
                        </a:rPr>
                        <a:t>（阪南スカイタウン）</a:t>
                      </a: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073380804"/>
                  </a:ext>
                </a:extLst>
              </a:tr>
              <a:tr h="289925">
                <a:tc>
                  <a:txBody>
                    <a:bodyPr/>
                    <a:lstStyle/>
                    <a:p>
                      <a:pPr algn="ctr"/>
                      <a:r>
                        <a:rPr kumimoji="1" lang="ja-JP" altLang="en-US" sz="1400" b="0" dirty="0" smtClean="0">
                          <a:solidFill>
                            <a:schemeClr val="tx1"/>
                          </a:solidFill>
                          <a:latin typeface="Meiryo UI" panose="020B0604030504040204" pitchFamily="50" charset="-128"/>
                          <a:ea typeface="Meiryo UI" panose="020B0604030504040204" pitchFamily="50" charset="-128"/>
                        </a:rPr>
                        <a:t>開発時期</a:t>
                      </a:r>
                      <a:endParaRPr kumimoji="1" lang="ja-JP" altLang="en-US" sz="1400" b="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400" b="0" dirty="0" smtClean="0">
                          <a:solidFill>
                            <a:schemeClr val="tx1"/>
                          </a:solidFill>
                          <a:latin typeface="Meiryo UI" panose="020B0604030504040204" pitchFamily="50" charset="-128"/>
                          <a:ea typeface="Meiryo UI" panose="020B0604030504040204" pitchFamily="50" charset="-128"/>
                        </a:rPr>
                        <a:t>1970</a:t>
                      </a:r>
                      <a:r>
                        <a:rPr kumimoji="1" lang="ja-JP" altLang="en-US" sz="1400" b="0" dirty="0" smtClean="0">
                          <a:solidFill>
                            <a:schemeClr val="tx1"/>
                          </a:solidFill>
                          <a:latin typeface="Meiryo UI" panose="020B0604030504040204" pitchFamily="50" charset="-128"/>
                          <a:ea typeface="Meiryo UI" panose="020B0604030504040204" pitchFamily="50" charset="-128"/>
                        </a:rPr>
                        <a:t>年頃</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1980</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年頃</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1995</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年頃</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68017712"/>
                  </a:ext>
                </a:extLst>
              </a:tr>
              <a:tr h="201149">
                <a:tc>
                  <a:txBody>
                    <a:bodyPr/>
                    <a:lstStyle/>
                    <a:p>
                      <a:pPr algn="ctr"/>
                      <a:r>
                        <a:rPr kumimoji="1" lang="ja-JP" altLang="en-US" sz="1400" b="0" dirty="0" smtClean="0">
                          <a:solidFill>
                            <a:schemeClr val="tx1"/>
                          </a:solidFill>
                          <a:latin typeface="Meiryo UI" panose="020B0604030504040204" pitchFamily="50" charset="-128"/>
                          <a:ea typeface="Meiryo UI" panose="020B0604030504040204" pitchFamily="50" charset="-128"/>
                        </a:rPr>
                        <a:t>駅からの距離</a:t>
                      </a:r>
                      <a:endParaRPr kumimoji="1" lang="ja-JP" altLang="en-US" sz="1400" b="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400" b="0" dirty="0" smtClean="0">
                          <a:solidFill>
                            <a:schemeClr val="tx1"/>
                          </a:solidFill>
                          <a:latin typeface="Meiryo UI" panose="020B0604030504040204" pitchFamily="50" charset="-128"/>
                          <a:ea typeface="Meiryo UI" panose="020B0604030504040204" pitchFamily="50" charset="-128"/>
                        </a:rPr>
                        <a:t>徒歩</a:t>
                      </a:r>
                      <a:r>
                        <a:rPr kumimoji="1" lang="en-US" altLang="ja-JP" sz="1400" b="0" dirty="0" smtClean="0">
                          <a:solidFill>
                            <a:schemeClr val="tx1"/>
                          </a:solidFill>
                          <a:latin typeface="Meiryo UI" panose="020B0604030504040204" pitchFamily="50" charset="-128"/>
                          <a:ea typeface="Meiryo UI" panose="020B0604030504040204" pitchFamily="50" charset="-128"/>
                        </a:rPr>
                        <a:t>5</a:t>
                      </a:r>
                      <a:r>
                        <a:rPr kumimoji="1" lang="ja-JP" altLang="en-US" sz="1400" b="0" dirty="0" smtClean="0">
                          <a:solidFill>
                            <a:schemeClr val="tx1"/>
                          </a:solidFill>
                          <a:latin typeface="Meiryo UI" panose="020B0604030504040204" pitchFamily="50" charset="-128"/>
                          <a:ea typeface="Meiryo UI" panose="020B0604030504040204" pitchFamily="50" charset="-128"/>
                        </a:rPr>
                        <a:t>分前後</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400" b="0" dirty="0" smtClean="0">
                          <a:solidFill>
                            <a:schemeClr val="tx1"/>
                          </a:solidFill>
                          <a:latin typeface="Meiryo UI" panose="020B0604030504040204" pitchFamily="50" charset="-128"/>
                          <a:ea typeface="Meiryo UI" panose="020B0604030504040204" pitchFamily="50" charset="-128"/>
                        </a:rPr>
                        <a:t>徒歩</a:t>
                      </a:r>
                      <a:r>
                        <a:rPr kumimoji="1" lang="en-US" altLang="ja-JP" sz="1400" b="0" dirty="0" smtClean="0">
                          <a:solidFill>
                            <a:schemeClr val="tx1"/>
                          </a:solidFill>
                          <a:latin typeface="Meiryo UI" panose="020B0604030504040204" pitchFamily="50" charset="-128"/>
                          <a:ea typeface="Meiryo UI" panose="020B0604030504040204" pitchFamily="50" charset="-128"/>
                        </a:rPr>
                        <a:t>10</a:t>
                      </a:r>
                      <a:r>
                        <a:rPr kumimoji="1" lang="ja-JP" altLang="en-US" sz="1400" b="0" dirty="0" smtClean="0">
                          <a:solidFill>
                            <a:schemeClr val="tx1"/>
                          </a:solidFill>
                          <a:latin typeface="Meiryo UI" panose="020B0604030504040204" pitchFamily="50" charset="-128"/>
                          <a:ea typeface="Meiryo UI" panose="020B0604030504040204" pitchFamily="50" charset="-128"/>
                        </a:rPr>
                        <a:t>分強</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400" b="0" dirty="0" smtClean="0">
                          <a:solidFill>
                            <a:schemeClr val="tx1"/>
                          </a:solidFill>
                          <a:latin typeface="Meiryo UI" panose="020B0604030504040204" pitchFamily="50" charset="-128"/>
                          <a:ea typeface="Meiryo UI" panose="020B0604030504040204" pitchFamily="50" charset="-128"/>
                        </a:rPr>
                        <a:t>バス圏</a:t>
                      </a:r>
                      <a:endParaRPr kumimoji="1" lang="en-US" altLang="ja-JP" sz="1400" b="0" dirty="0" smtClean="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65695698"/>
                  </a:ext>
                </a:extLst>
              </a:tr>
              <a:tr h="3009461">
                <a:tc>
                  <a:txBody>
                    <a:bodyPr/>
                    <a:lstStyle/>
                    <a:p>
                      <a:pPr algn="ctr"/>
                      <a:r>
                        <a:rPr kumimoji="1" lang="ja-JP" altLang="en-US" sz="1400" b="0" dirty="0" smtClean="0">
                          <a:solidFill>
                            <a:schemeClr val="tx1"/>
                          </a:solidFill>
                          <a:latin typeface="Meiryo UI" panose="020B0604030504040204" pitchFamily="50" charset="-128"/>
                          <a:ea typeface="Meiryo UI" panose="020B0604030504040204" pitchFamily="50" charset="-128"/>
                        </a:rPr>
                        <a:t>航空写真</a:t>
                      </a:r>
                      <a:endParaRPr kumimoji="1" lang="ja-JP" altLang="en-US" sz="1400" b="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400" b="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400" b="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400" b="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3548178"/>
                  </a:ext>
                </a:extLst>
              </a:tr>
              <a:tr h="216024">
                <a:tc>
                  <a:txBody>
                    <a:bodyPr/>
                    <a:lstStyle/>
                    <a:p>
                      <a:pPr algn="ctr"/>
                      <a:r>
                        <a:rPr kumimoji="1" lang="ja-JP" altLang="en-US" sz="1400" b="0" dirty="0" smtClean="0">
                          <a:solidFill>
                            <a:schemeClr val="tx1"/>
                          </a:solidFill>
                          <a:latin typeface="Meiryo UI" panose="020B0604030504040204" pitchFamily="50" charset="-128"/>
                          <a:ea typeface="Meiryo UI" panose="020B0604030504040204" pitchFamily="50" charset="-128"/>
                        </a:rPr>
                        <a:t>配布数</a:t>
                      </a:r>
                      <a:endParaRPr kumimoji="1" lang="ja-JP" altLang="en-US" sz="1400" b="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400" b="0" dirty="0" smtClean="0">
                          <a:solidFill>
                            <a:schemeClr val="tx1"/>
                          </a:solidFill>
                          <a:latin typeface="Meiryo UI" panose="020B0604030504040204" pitchFamily="50" charset="-128"/>
                          <a:ea typeface="Meiryo UI" panose="020B0604030504040204" pitchFamily="50" charset="-128"/>
                        </a:rPr>
                        <a:t>1,000</a:t>
                      </a:r>
                      <a:r>
                        <a:rPr kumimoji="1" lang="ja-JP" altLang="en-US" sz="1400" b="0" dirty="0" smtClean="0">
                          <a:solidFill>
                            <a:schemeClr val="tx1"/>
                          </a:solidFill>
                          <a:latin typeface="Meiryo UI" panose="020B0604030504040204" pitchFamily="50" charset="-128"/>
                          <a:ea typeface="Meiryo UI" panose="020B0604030504040204" pitchFamily="50" charset="-128"/>
                        </a:rPr>
                        <a:t>戸</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400" b="0" dirty="0" smtClean="0">
                          <a:solidFill>
                            <a:schemeClr val="tx1"/>
                          </a:solidFill>
                          <a:latin typeface="Meiryo UI" panose="020B0604030504040204" pitchFamily="50" charset="-128"/>
                          <a:ea typeface="Meiryo UI" panose="020B0604030504040204" pitchFamily="50" charset="-128"/>
                        </a:rPr>
                        <a:t>1,216</a:t>
                      </a:r>
                      <a:r>
                        <a:rPr kumimoji="1" lang="ja-JP" altLang="en-US" sz="1400" b="0" dirty="0" smtClean="0">
                          <a:solidFill>
                            <a:schemeClr val="tx1"/>
                          </a:solidFill>
                          <a:latin typeface="Meiryo UI" panose="020B0604030504040204" pitchFamily="50" charset="-128"/>
                          <a:ea typeface="Meiryo UI" panose="020B0604030504040204" pitchFamily="50" charset="-128"/>
                        </a:rPr>
                        <a:t>戸</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400" b="0" dirty="0" smtClean="0">
                          <a:solidFill>
                            <a:schemeClr val="tx1"/>
                          </a:solidFill>
                          <a:latin typeface="Meiryo UI" panose="020B0604030504040204" pitchFamily="50" charset="-128"/>
                          <a:ea typeface="Meiryo UI" panose="020B0604030504040204" pitchFamily="50" charset="-128"/>
                        </a:rPr>
                        <a:t>1,057</a:t>
                      </a:r>
                      <a:r>
                        <a:rPr kumimoji="1" lang="ja-JP" altLang="en-US" sz="1400" b="0" dirty="0" smtClean="0">
                          <a:solidFill>
                            <a:schemeClr val="tx1"/>
                          </a:solidFill>
                          <a:latin typeface="Meiryo UI" panose="020B0604030504040204" pitchFamily="50" charset="-128"/>
                          <a:ea typeface="Meiryo UI" panose="020B0604030504040204" pitchFamily="50" charset="-128"/>
                        </a:rPr>
                        <a:t>戸</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00216473"/>
                  </a:ext>
                </a:extLst>
              </a:tr>
            </a:tbl>
          </a:graphicData>
        </a:graphic>
      </p:graphicFrame>
      <p:sp>
        <p:nvSpPr>
          <p:cNvPr id="5" name="Rectangle 1"/>
          <p:cNvSpPr>
            <a:spLocks noChangeArrowheads="1"/>
          </p:cNvSpPr>
          <p:nvPr/>
        </p:nvSpPr>
        <p:spPr bwMode="auto">
          <a:xfrm>
            <a:off x="0" y="1"/>
            <a:ext cx="9144000" cy="432000"/>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eaLnBrk="1" hangingPunct="1"/>
            <a:r>
              <a:rPr lang="ja-JP" altLang="en-US" sz="20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今後</a:t>
            </a:r>
            <a:r>
              <a:rPr lang="ja-JP" altLang="en-US" sz="20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20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調査</a:t>
            </a:r>
          </a:p>
        </p:txBody>
      </p:sp>
      <p:sp>
        <p:nvSpPr>
          <p:cNvPr id="6" name="スライド番号プレースホルダー 1"/>
          <p:cNvSpPr>
            <a:spLocks noGrp="1"/>
          </p:cNvSpPr>
          <p:nvPr>
            <p:ph type="sldNum" sz="quarter" idx="12"/>
          </p:nvPr>
        </p:nvSpPr>
        <p:spPr>
          <a:xfrm>
            <a:off x="8319084" y="6517783"/>
            <a:ext cx="824916" cy="352220"/>
          </a:xfrm>
        </p:spPr>
        <p:txBody>
          <a:bodyPr/>
          <a:lstStyle/>
          <a:p>
            <a:fld id="{BEBE85B1-8F12-4F7B-A383-E6CF6791D3DF}" type="slidenum">
              <a:rPr kumimoji="1" lang="ja-JP" altLang="en-US" sz="1600" smtClean="0">
                <a:solidFill>
                  <a:schemeClr val="tx1"/>
                </a:solidFill>
              </a:rPr>
              <a:t>31</a:t>
            </a:fld>
            <a:endParaRPr kumimoji="1" lang="ja-JP" altLang="en-US" sz="1600" dirty="0">
              <a:solidFill>
                <a:schemeClr val="tx1"/>
              </a:solidFill>
            </a:endParaRPr>
          </a:p>
        </p:txBody>
      </p:sp>
      <p:sp>
        <p:nvSpPr>
          <p:cNvPr id="9" name="正方形/長方形 8"/>
          <p:cNvSpPr/>
          <p:nvPr/>
        </p:nvSpPr>
        <p:spPr>
          <a:xfrm>
            <a:off x="32369" y="447114"/>
            <a:ext cx="8784896" cy="1865126"/>
          </a:xfrm>
          <a:prstGeom prst="rect">
            <a:avLst/>
          </a:prstGeom>
          <a:ln cmpd="sng">
            <a:noFill/>
          </a:ln>
        </p:spPr>
        <p:txBody>
          <a:bodyPr wrap="square">
            <a:spAutoFit/>
          </a:bodyPr>
          <a:lstStyle/>
          <a:p>
            <a:pPr marL="185738" lvl="0" indent="-185738">
              <a:lnSpc>
                <a:spcPct val="120000"/>
              </a:lnSpc>
            </a:pP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〇</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持家の維持管理に関する実態調査</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（ポスティング調査</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marL="185738" lvl="0" indent="-185738">
              <a:lnSpc>
                <a:spcPct val="120000"/>
              </a:lnSpc>
            </a:pP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　調査手法　区域を限定し</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た</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ポスティングに</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よる悉皆</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調査</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85738" lvl="0" indent="-185738">
              <a:lnSpc>
                <a:spcPct val="120000"/>
              </a:lnSpc>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　調査時期　</a:t>
            </a: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2019</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12</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日（月）～</a:t>
            </a: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12</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23</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日（月）</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85738" lvl="0" indent="-185738">
              <a:lnSpc>
                <a:spcPct val="120000"/>
              </a:lnSpc>
            </a:pP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　調査対象　下記①～③の</a:t>
            </a: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地区の戸建て住宅　各約</a:t>
            </a: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1000</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戸</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695450" lvl="0" indent="-1695450">
              <a:lnSpc>
                <a:spcPct val="120000"/>
              </a:lnSpc>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※H27 </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国勢調査より「一戸建世帯数</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主世帯数」が</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100</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％に近い地区を抽出、開発時期・駅からの距離が異なる地区を選定</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5" name="図 14"/>
          <p:cNvPicPr>
            <a:picLocks noChangeAspect="1"/>
          </p:cNvPicPr>
          <p:nvPr/>
        </p:nvPicPr>
        <p:blipFill rotWithShape="1">
          <a:blip r:embed="rId3"/>
          <a:srcRect l="18908" r="21985"/>
          <a:stretch/>
        </p:blipFill>
        <p:spPr>
          <a:xfrm>
            <a:off x="1259632" y="3501008"/>
            <a:ext cx="2304256" cy="2756297"/>
          </a:xfrm>
          <a:prstGeom prst="rect">
            <a:avLst/>
          </a:prstGeom>
        </p:spPr>
      </p:pic>
      <p:pic>
        <p:nvPicPr>
          <p:cNvPr id="16" name="図 15"/>
          <p:cNvPicPr>
            <a:picLocks noChangeAspect="1"/>
          </p:cNvPicPr>
          <p:nvPr/>
        </p:nvPicPr>
        <p:blipFill>
          <a:blip r:embed="rId4"/>
          <a:stretch>
            <a:fillRect/>
          </a:stretch>
        </p:blipFill>
        <p:spPr>
          <a:xfrm>
            <a:off x="6444208" y="3942184"/>
            <a:ext cx="2553952" cy="1802749"/>
          </a:xfrm>
          <a:prstGeom prst="rect">
            <a:avLst/>
          </a:prstGeom>
        </p:spPr>
      </p:pic>
      <p:pic>
        <p:nvPicPr>
          <p:cNvPr id="18" name="図 17"/>
          <p:cNvPicPr>
            <a:picLocks noChangeAspect="1"/>
          </p:cNvPicPr>
          <p:nvPr/>
        </p:nvPicPr>
        <p:blipFill>
          <a:blip r:embed="rId5"/>
          <a:stretch>
            <a:fillRect/>
          </a:stretch>
        </p:blipFill>
        <p:spPr>
          <a:xfrm>
            <a:off x="3707904" y="3933056"/>
            <a:ext cx="2542740" cy="1802749"/>
          </a:xfrm>
          <a:prstGeom prst="rect">
            <a:avLst/>
          </a:prstGeom>
        </p:spPr>
      </p:pic>
    </p:spTree>
    <p:extLst>
      <p:ext uri="{BB962C8B-B14F-4D97-AF65-F5344CB8AC3E}">
        <p14:creationId xmlns:p14="http://schemas.microsoft.com/office/powerpoint/2010/main" val="201283417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0" y="1"/>
            <a:ext cx="9144000" cy="432000"/>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eaLnBrk="1" hangingPunct="1"/>
            <a:r>
              <a:rPr lang="ja-JP" altLang="en-US" sz="20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有識者・事業者等ヒアリング</a:t>
            </a:r>
            <a:endParaRPr lang="ja-JP" altLang="en-US" sz="20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スライド番号プレースホルダー 1"/>
          <p:cNvSpPr>
            <a:spLocks noGrp="1"/>
          </p:cNvSpPr>
          <p:nvPr>
            <p:ph type="sldNum" sz="quarter" idx="12"/>
          </p:nvPr>
        </p:nvSpPr>
        <p:spPr>
          <a:xfrm>
            <a:off x="8319084" y="6517783"/>
            <a:ext cx="824916" cy="352220"/>
          </a:xfrm>
        </p:spPr>
        <p:txBody>
          <a:bodyPr/>
          <a:lstStyle/>
          <a:p>
            <a:fld id="{BEBE85B1-8F12-4F7B-A383-E6CF6791D3DF}" type="slidenum">
              <a:rPr kumimoji="1" lang="ja-JP" altLang="en-US" sz="1600" smtClean="0">
                <a:solidFill>
                  <a:schemeClr val="tx1"/>
                </a:solidFill>
              </a:rPr>
              <a:t>32</a:t>
            </a:fld>
            <a:endParaRPr kumimoji="1" lang="ja-JP" altLang="en-US" sz="1600" dirty="0">
              <a:solidFill>
                <a:schemeClr val="tx1"/>
              </a:solidFill>
            </a:endParaRPr>
          </a:p>
        </p:txBody>
      </p:sp>
      <p:sp>
        <p:nvSpPr>
          <p:cNvPr id="3" name="正方形/長方形 2"/>
          <p:cNvSpPr/>
          <p:nvPr/>
        </p:nvSpPr>
        <p:spPr>
          <a:xfrm>
            <a:off x="179552" y="516915"/>
            <a:ext cx="8784896" cy="6660285"/>
          </a:xfrm>
          <a:prstGeom prst="rect">
            <a:avLst/>
          </a:prstGeom>
          <a:ln cmpd="sng">
            <a:noFill/>
          </a:ln>
        </p:spPr>
        <p:txBody>
          <a:bodyPr wrap="square">
            <a:spAutoFit/>
          </a:bodyPr>
          <a:lstStyle/>
          <a:p>
            <a:pPr marL="185738" indent="-185738">
              <a:lnSpc>
                <a:spcPct val="120000"/>
              </a:lnSpc>
              <a:spcBef>
                <a:spcPts val="600"/>
              </a:spcBef>
            </a:pPr>
            <a:r>
              <a:rPr lang="en-US" altLang="ja-JP"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戸建て</a:t>
            </a:r>
            <a:r>
              <a:rPr lang="en-US" altLang="ja-JP" b="1"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185738" lvl="0" indent="-185738">
              <a:lnSpc>
                <a:spcPct val="120000"/>
              </a:lnSpc>
              <a:spcBef>
                <a:spcPts val="600"/>
              </a:spcBef>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核家族化や高齢化により、</a:t>
            </a:r>
            <a:r>
              <a:rPr lang="ja-JP" altLang="en-US" u="sng" dirty="0" smtClean="0">
                <a:latin typeface="Meiryo UI" panose="020B0604030504040204" pitchFamily="50" charset="-128"/>
                <a:ea typeface="Meiryo UI" panose="020B0604030504040204" pitchFamily="50" charset="-128"/>
                <a:cs typeface="Meiryo UI" panose="020B0604030504040204" pitchFamily="50" charset="-128"/>
              </a:rPr>
              <a:t>子供に家を受け継いでいくという考え方から、自分の生きている間だけ持てばよいという考え方に変わり、住宅の維持管理に関する意識が低下</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している。</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学識経験者</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185738" indent="-185738">
              <a:lnSpc>
                <a:spcPct val="120000"/>
              </a:lnSpc>
              <a:spcBef>
                <a:spcPts val="600"/>
              </a:spcBef>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住宅</a:t>
            </a:r>
            <a:r>
              <a:rPr lang="ja-JP" altLang="en-US" dirty="0">
                <a:latin typeface="Meiryo UI" panose="020B0604030504040204" pitchFamily="50" charset="-128"/>
                <a:ea typeface="Meiryo UI" panose="020B0604030504040204" pitchFamily="50" charset="-128"/>
                <a:cs typeface="Meiryo UI" panose="020B0604030504040204" pitchFamily="50" charset="-128"/>
              </a:rPr>
              <a:t>の</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維持管理</a:t>
            </a:r>
            <a:r>
              <a:rPr lang="ja-JP" altLang="en-US" dirty="0">
                <a:latin typeface="Meiryo UI" panose="020B0604030504040204" pitchFamily="50" charset="-128"/>
                <a:ea typeface="Meiryo UI" panose="020B0604030504040204" pitchFamily="50" charset="-128"/>
                <a:cs typeface="Meiryo UI" panose="020B0604030504040204" pitchFamily="50" charset="-128"/>
              </a:rPr>
              <a:t>は</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u="sng" dirty="0" smtClean="0">
                <a:latin typeface="Meiryo UI" panose="020B0604030504040204" pitchFamily="50" charset="-128"/>
                <a:ea typeface="Meiryo UI" panose="020B0604030504040204" pitchFamily="50" charset="-128"/>
                <a:cs typeface="Meiryo UI" panose="020B0604030504040204" pitchFamily="50" charset="-128"/>
              </a:rPr>
              <a:t>販売業者のサポート</a:t>
            </a:r>
            <a:r>
              <a:rPr lang="ja-JP" altLang="en-US" u="sng" dirty="0">
                <a:latin typeface="Meiryo UI" panose="020B0604030504040204" pitchFamily="50" charset="-128"/>
                <a:ea typeface="Meiryo UI" panose="020B0604030504040204" pitchFamily="50" charset="-128"/>
                <a:cs typeface="Meiryo UI" panose="020B0604030504040204" pitchFamily="50" charset="-128"/>
              </a:rPr>
              <a:t>がある</a:t>
            </a:r>
            <a:r>
              <a:rPr lang="ja-JP" altLang="en-US" u="sng" dirty="0" smtClean="0">
                <a:latin typeface="Meiryo UI" panose="020B0604030504040204" pitchFamily="50" charset="-128"/>
                <a:ea typeface="Meiryo UI" panose="020B0604030504040204" pitchFamily="50" charset="-128"/>
                <a:cs typeface="Meiryo UI" panose="020B0604030504040204" pitchFamily="50" charset="-128"/>
              </a:rPr>
              <a:t>かという点が大きい</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。売っておしまいという場合が多い。</a:t>
            </a:r>
            <a:r>
              <a:rPr lang="en-US" altLang="ja-JP" dirty="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学識経験者</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185738" indent="-185738">
              <a:lnSpc>
                <a:spcPct val="120000"/>
              </a:lnSpc>
              <a:spcBef>
                <a:spcPts val="600"/>
              </a:spcBef>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住宅の維持管理は、車検制度のある自動車と</a:t>
            </a:r>
            <a:r>
              <a:rPr lang="ja-JP" altLang="en-US" dirty="0">
                <a:latin typeface="Meiryo UI" panose="020B0604030504040204" pitchFamily="50" charset="-128"/>
                <a:ea typeface="Meiryo UI" panose="020B0604030504040204" pitchFamily="50" charset="-128"/>
                <a:cs typeface="Meiryo UI" panose="020B0604030504040204" pitchFamily="50" charset="-128"/>
              </a:rPr>
              <a:t>異なり</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u="sng" dirty="0" smtClean="0">
                <a:latin typeface="Meiryo UI" panose="020B0604030504040204" pitchFamily="50" charset="-128"/>
                <a:ea typeface="Meiryo UI" panose="020B0604030504040204" pitchFamily="50" charset="-128"/>
                <a:cs typeface="Meiryo UI" panose="020B0604030504040204" pitchFamily="50" charset="-128"/>
              </a:rPr>
              <a:t>費用</a:t>
            </a:r>
            <a:r>
              <a:rPr lang="ja-JP" altLang="en-US" u="sng" dirty="0">
                <a:latin typeface="Meiryo UI" panose="020B0604030504040204" pitchFamily="50" charset="-128"/>
                <a:ea typeface="Meiryo UI" panose="020B0604030504040204" pitchFamily="50" charset="-128"/>
                <a:cs typeface="Meiryo UI" panose="020B0604030504040204" pitchFamily="50" charset="-128"/>
              </a:rPr>
              <a:t>も大きく、法律による</a:t>
            </a:r>
            <a:r>
              <a:rPr lang="ja-JP" altLang="en-US" u="sng" dirty="0" smtClean="0">
                <a:latin typeface="Meiryo UI" panose="020B0604030504040204" pitchFamily="50" charset="-128"/>
                <a:ea typeface="Meiryo UI" panose="020B0604030504040204" pitchFamily="50" charset="-128"/>
                <a:cs typeface="Meiryo UI" panose="020B0604030504040204" pitchFamily="50" charset="-128"/>
              </a:rPr>
              <a:t>強制もなく、あくまで自主性にまかせられている。</a:t>
            </a:r>
            <a:r>
              <a:rPr lang="en-US" altLang="ja-JP" dirty="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学識経験者</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p>
          <a:p>
            <a:pPr marL="185738" indent="-185738">
              <a:lnSpc>
                <a:spcPct val="120000"/>
              </a:lnSpc>
              <a:spcBef>
                <a:spcPts val="600"/>
              </a:spcBef>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u="sng" dirty="0" smtClean="0">
                <a:latin typeface="Meiryo UI" panose="020B0604030504040204" pitchFamily="50" charset="-128"/>
                <a:ea typeface="Meiryo UI" panose="020B0604030504040204" pitchFamily="50" charset="-128"/>
                <a:cs typeface="Meiryo UI" panose="020B0604030504040204" pitchFamily="50" charset="-128"/>
              </a:rPr>
              <a:t>住宅</a:t>
            </a:r>
            <a:r>
              <a:rPr lang="ja-JP" altLang="en-US" u="sng" dirty="0">
                <a:latin typeface="Meiryo UI" panose="020B0604030504040204" pitchFamily="50" charset="-128"/>
                <a:ea typeface="Meiryo UI" panose="020B0604030504040204" pitchFamily="50" charset="-128"/>
                <a:cs typeface="Meiryo UI" panose="020B0604030504040204" pitchFamily="50" charset="-128"/>
              </a:rPr>
              <a:t>の維持管理として何をすれば良いのか知る機会が無くなってきている</a:t>
            </a:r>
            <a:r>
              <a:rPr lang="ja-JP" altLang="en-US" dirty="0">
                <a:latin typeface="Meiryo UI" panose="020B0604030504040204" pitchFamily="50" charset="-128"/>
                <a:ea typeface="Meiryo UI" panose="020B0604030504040204" pitchFamily="50" charset="-128"/>
                <a:cs typeface="Meiryo UI" panose="020B0604030504040204" pitchFamily="50" charset="-128"/>
              </a:rPr>
              <a:t>ので、中立的な団体による大人のための維持管理セミナーがあっても良い</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dirty="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学識経験者</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a:p>
            <a:pPr marL="185738" lvl="0" indent="-185738">
              <a:lnSpc>
                <a:spcPct val="120000"/>
              </a:lnSpc>
              <a:spcBef>
                <a:spcPts val="600"/>
              </a:spcBef>
            </a:pPr>
            <a:r>
              <a:rPr lang="en-US" altLang="ja-JP"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b="1" dirty="0">
                <a:latin typeface="Meiryo UI" panose="020B0604030504040204" pitchFamily="50" charset="-128"/>
                <a:ea typeface="Meiryo UI" panose="020B0604030504040204" pitchFamily="50" charset="-128"/>
                <a:cs typeface="Meiryo UI" panose="020B0604030504040204" pitchFamily="50" charset="-128"/>
              </a:rPr>
              <a:t>民間賃貸住宅</a:t>
            </a:r>
            <a:r>
              <a:rPr lang="en-US" altLang="ja-JP" b="1" dirty="0">
                <a:latin typeface="Meiryo UI" panose="020B0604030504040204" pitchFamily="50" charset="-128"/>
                <a:ea typeface="Meiryo UI" panose="020B0604030504040204" pitchFamily="50" charset="-128"/>
                <a:cs typeface="Meiryo UI" panose="020B0604030504040204" pitchFamily="50" charset="-128"/>
              </a:rPr>
              <a:t>】</a:t>
            </a:r>
          </a:p>
          <a:p>
            <a:pPr marL="185738" lvl="0" indent="-185738">
              <a:lnSpc>
                <a:spcPct val="120000"/>
              </a:lnSpc>
              <a:spcBef>
                <a:spcPts val="600"/>
              </a:spcBef>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古い</a:t>
            </a:r>
            <a:r>
              <a:rPr lang="ja-JP" altLang="en-US" dirty="0">
                <a:latin typeface="Meiryo UI" panose="020B0604030504040204" pitchFamily="50" charset="-128"/>
                <a:ea typeface="Meiryo UI" panose="020B0604030504040204" pitchFamily="50" charset="-128"/>
                <a:cs typeface="Meiryo UI" panose="020B0604030504040204" pitchFamily="50" charset="-128"/>
              </a:rPr>
              <a:t>賃貸住宅をリノベーションしようにも、</a:t>
            </a:r>
            <a:r>
              <a:rPr lang="ja-JP" altLang="en-US" u="sng" dirty="0">
                <a:latin typeface="Meiryo UI" panose="020B0604030504040204" pitchFamily="50" charset="-128"/>
                <a:ea typeface="Meiryo UI" panose="020B0604030504040204" pitchFamily="50" charset="-128"/>
                <a:cs typeface="Meiryo UI" panose="020B0604030504040204" pitchFamily="50" charset="-128"/>
              </a:rPr>
              <a:t>必要な資金調達が難しい</a:t>
            </a:r>
            <a:r>
              <a:rPr lang="ja-JP" altLang="en-US" dirty="0">
                <a:latin typeface="Meiryo UI" panose="020B0604030504040204" pitchFamily="50" charset="-128"/>
                <a:ea typeface="Meiryo UI" panose="020B0604030504040204" pitchFamily="50" charset="-128"/>
                <a:cs typeface="Meiryo UI" panose="020B0604030504040204" pitchFamily="50" charset="-128"/>
              </a:rPr>
              <a:t>。銀行融資が受けにくく、受けられても期間が短い</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賃貸業経営者</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85738" indent="-185738">
              <a:lnSpc>
                <a:spcPct val="120000"/>
              </a:lnSpc>
              <a:spcBef>
                <a:spcPts val="600"/>
              </a:spcBef>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新耐震</a:t>
            </a:r>
            <a:r>
              <a:rPr lang="ja-JP" altLang="en-US" dirty="0">
                <a:latin typeface="Meiryo UI" panose="020B0604030504040204" pitchFamily="50" charset="-128"/>
                <a:ea typeface="Meiryo UI" panose="020B0604030504040204" pitchFamily="50" charset="-128"/>
                <a:cs typeface="Meiryo UI" panose="020B0604030504040204" pitchFamily="50" charset="-128"/>
              </a:rPr>
              <a:t>など</a:t>
            </a:r>
            <a:r>
              <a:rPr lang="ja-JP" altLang="en-US" u="sng" dirty="0">
                <a:latin typeface="Meiryo UI" panose="020B0604030504040204" pitchFamily="50" charset="-128"/>
                <a:ea typeface="Meiryo UI" panose="020B0604030504040204" pitchFamily="50" charset="-128"/>
                <a:cs typeface="Meiryo UI" panose="020B0604030504040204" pitchFamily="50" charset="-128"/>
              </a:rPr>
              <a:t>現行法を満たす改修は、コストがかかりすぎる</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賃貸業経営者</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185738" indent="-185738">
              <a:lnSpc>
                <a:spcPct val="120000"/>
              </a:lnSpc>
              <a:spcBef>
                <a:spcPts val="600"/>
              </a:spcBef>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u="sng" dirty="0" smtClean="0">
                <a:latin typeface="Meiryo UI" panose="020B0604030504040204" pitchFamily="50" charset="-128"/>
                <a:ea typeface="Meiryo UI" panose="020B0604030504040204" pitchFamily="50" charset="-128"/>
                <a:cs typeface="Meiryo UI" panose="020B0604030504040204" pitchFamily="50" charset="-128"/>
              </a:rPr>
              <a:t>魅力</a:t>
            </a:r>
            <a:r>
              <a:rPr lang="ja-JP" altLang="en-US" u="sng" dirty="0">
                <a:latin typeface="Meiryo UI" panose="020B0604030504040204" pitchFamily="50" charset="-128"/>
                <a:ea typeface="Meiryo UI" panose="020B0604030504040204" pitchFamily="50" charset="-128"/>
                <a:cs typeface="Meiryo UI" panose="020B0604030504040204" pitchFamily="50" charset="-128"/>
              </a:rPr>
              <a:t>あるリノベーションとテナント付けを企画できるノウハウを持った事業者が不足</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賃貸業経営者</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p>
          <a:p>
            <a:pPr marL="185738" indent="-185738">
              <a:lnSpc>
                <a:spcPct val="120000"/>
              </a:lnSpc>
              <a:spcBef>
                <a:spcPts val="600"/>
              </a:spcBef>
            </a:pP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185738" indent="-185738">
              <a:lnSpc>
                <a:spcPct val="120000"/>
              </a:lnSpc>
              <a:spcBef>
                <a:spcPts val="600"/>
              </a:spcBef>
            </a:pP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18990007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0" y="1"/>
            <a:ext cx="9144000" cy="432000"/>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eaLnBrk="1" hangingPunct="1"/>
            <a:r>
              <a:rPr lang="ja-JP" altLang="en-US" sz="20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質の確保や維持管理に関する分析と課題</a:t>
            </a:r>
            <a:endParaRPr lang="ja-JP" altLang="en-US"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スライド番号プレースホルダー 1"/>
          <p:cNvSpPr>
            <a:spLocks noGrp="1"/>
          </p:cNvSpPr>
          <p:nvPr>
            <p:ph type="sldNum" sz="quarter" idx="12"/>
          </p:nvPr>
        </p:nvSpPr>
        <p:spPr>
          <a:xfrm>
            <a:off x="8319084" y="6517783"/>
            <a:ext cx="824916" cy="352220"/>
          </a:xfrm>
        </p:spPr>
        <p:txBody>
          <a:bodyPr/>
          <a:lstStyle/>
          <a:p>
            <a:fld id="{BEBE85B1-8F12-4F7B-A383-E6CF6791D3DF}" type="slidenum">
              <a:rPr kumimoji="1" lang="ja-JP" altLang="en-US" sz="1600" smtClean="0">
                <a:solidFill>
                  <a:schemeClr val="tx1"/>
                </a:solidFill>
              </a:rPr>
              <a:t>33</a:t>
            </a:fld>
            <a:endParaRPr kumimoji="1" lang="ja-JP" altLang="en-US" sz="1600" dirty="0">
              <a:solidFill>
                <a:schemeClr val="tx1"/>
              </a:solidFill>
            </a:endParaRPr>
          </a:p>
        </p:txBody>
      </p:sp>
      <p:sp>
        <p:nvSpPr>
          <p:cNvPr id="2" name="角丸四角形 1"/>
          <p:cNvSpPr/>
          <p:nvPr/>
        </p:nvSpPr>
        <p:spPr>
          <a:xfrm>
            <a:off x="215516" y="548680"/>
            <a:ext cx="8712968" cy="5969103"/>
          </a:xfrm>
          <a:prstGeom prst="roundRect">
            <a:avLst>
              <a:gd name="adj" fmla="val 6413"/>
            </a:avLst>
          </a:prstGeom>
          <a:solidFill>
            <a:schemeClr val="accent1">
              <a:lumMod val="20000"/>
              <a:lumOff val="80000"/>
            </a:schemeClr>
          </a:solidFill>
          <a:ln w="12700">
            <a:noFill/>
          </a:ln>
        </p:spPr>
        <p:style>
          <a:lnRef idx="2">
            <a:schemeClr val="dk1"/>
          </a:lnRef>
          <a:fillRef idx="1">
            <a:schemeClr val="lt1"/>
          </a:fillRef>
          <a:effectRef idx="0">
            <a:schemeClr val="dk1"/>
          </a:effectRef>
          <a:fontRef idx="minor">
            <a:schemeClr val="dk1"/>
          </a:fontRef>
        </p:style>
        <p:txBody>
          <a:bodyPr vert="horz" rtlCol="0" anchor="t" anchorCtr="0"/>
          <a:lstStyle/>
          <a:p>
            <a:pPr marL="285750" lvl="0" indent="-285750">
              <a:lnSpc>
                <a:spcPct val="120000"/>
              </a:lnSpc>
              <a:spcBef>
                <a:spcPts val="600"/>
              </a:spcBef>
              <a:buFont typeface="Meiryo UI" panose="020B0604030504040204" pitchFamily="50" charset="-128"/>
              <a:buChar char="○"/>
            </a:pP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定期点検の実施状況をみると、費用の問題・必要性を感じないなどから約</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8</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割の住宅が点検を受けていない一方、点検を受けている住宅の約</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3</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分の２は購入した業者により実施されており、維持管理には業者のサポートが重要であることがわかりました。</a:t>
            </a:r>
          </a:p>
          <a:p>
            <a:pPr marL="285750" lvl="0" indent="-285750">
              <a:lnSpc>
                <a:spcPct val="120000"/>
              </a:lnSpc>
              <a:spcBef>
                <a:spcPts val="600"/>
              </a:spcBef>
              <a:buFont typeface="Meiryo UI" panose="020B0604030504040204" pitchFamily="50" charset="-128"/>
              <a:buChar char="○"/>
            </a:pP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住宅の購入時等に維持管理の説明があった場合は、説明がなかったものに比べ、定期点検の実施は約</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5</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倍高いという結果であり、購入時等の維持管理に関する説明が重要であるとわかりました。</a:t>
            </a:r>
            <a:endParaRPr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a:p>
            <a:pPr marL="285750" lvl="0" indent="-285750">
              <a:lnSpc>
                <a:spcPct val="120000"/>
              </a:lnSpc>
              <a:spcBef>
                <a:spcPts val="600"/>
              </a:spcBef>
              <a:buFont typeface="Meiryo UI" panose="020B0604030504040204" pitchFamily="50" charset="-128"/>
              <a:buChar char="○"/>
            </a:pP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賃貸や相続等の活用意向がある</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場合は</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、そうでない場合に比べ、定期点検の実施率が高い結果となり、住宅の活用意向が維持管理に影響を与えていることがわかりました。</a:t>
            </a:r>
            <a:endParaRPr lang="ja-JP" altLang="en-US" sz="2000" dirty="0">
              <a:latin typeface="Meiryo UI" panose="020B0604030504040204" pitchFamily="50" charset="-128"/>
              <a:ea typeface="Meiryo UI" panose="020B0604030504040204" pitchFamily="50" charset="-128"/>
              <a:cs typeface="Meiryo UI" panose="020B0604030504040204" pitchFamily="50" charset="-128"/>
            </a:endParaRPr>
          </a:p>
          <a:p>
            <a:pPr marL="285750" lvl="0" indent="-285750">
              <a:lnSpc>
                <a:spcPct val="120000"/>
              </a:lnSpc>
              <a:spcBef>
                <a:spcPts val="600"/>
              </a:spcBef>
              <a:buFont typeface="Meiryo UI" panose="020B0604030504040204" pitchFamily="50" charset="-128"/>
              <a:buChar char="○"/>
            </a:pP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住宅の維持管理は法規制がなく、所有者の自主性に任されているにもかかわらず、維持管理を知る機会がなく、その意識</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も</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低下しています。</a:t>
            </a:r>
            <a:endParaRPr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a:p>
            <a:pPr marL="285750" lvl="0" indent="-285750">
              <a:lnSpc>
                <a:spcPct val="120000"/>
              </a:lnSpc>
              <a:spcBef>
                <a:spcPts val="600"/>
              </a:spcBef>
              <a:buFont typeface="Meiryo UI" panose="020B0604030504040204" pitchFamily="50" charset="-128"/>
              <a:buChar char="○"/>
            </a:pP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また、民間賃貸住宅では、リノベーションに必要な資金調達が難しく、ノウハウのある事業者も少ないという課題に直面していま</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す</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1363273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248" y="2852936"/>
            <a:ext cx="9144000" cy="792088"/>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ctr" eaLnBrk="1" hangingPunct="1"/>
            <a:r>
              <a:rPr lang="ja-JP" altLang="en-US" sz="24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３</a:t>
            </a:r>
            <a:r>
              <a:rPr lang="ja-JP" altLang="en-US" sz="24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．多様（柔軟）な活用のあり方</a:t>
            </a:r>
            <a:endParaRPr lang="ja-JP" altLang="en-US" sz="24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Rectangle 79"/>
          <p:cNvSpPr>
            <a:spLocks noChangeArrowheads="1"/>
          </p:cNvSpPr>
          <p:nvPr/>
        </p:nvSpPr>
        <p:spPr bwMode="auto">
          <a:xfrm>
            <a:off x="8818564" y="6673850"/>
            <a:ext cx="32543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algn="ctr" eaLnBrk="1" hangingPunct="1">
              <a:spcBef>
                <a:spcPct val="50000"/>
              </a:spcBef>
              <a:buFontTx/>
              <a:buNone/>
            </a:pPr>
            <a:fld id="{4BAD665A-AF1B-43EC-8DED-B94A1BD886CB}" type="slidenum">
              <a:rPr kumimoji="1" lang="en-US" altLang="ja-JP" sz="1200">
                <a:solidFill>
                  <a:schemeClr val="tx1"/>
                </a:solidFill>
                <a:latin typeface="HGSｺﾞｼｯｸM" pitchFamily="50" charset="-128"/>
                <a:ea typeface="HGSｺﾞｼｯｸM" pitchFamily="50" charset="-128"/>
              </a:rPr>
              <a:pPr algn="ctr" eaLnBrk="1" hangingPunct="1">
                <a:spcBef>
                  <a:spcPct val="50000"/>
                </a:spcBef>
                <a:buFontTx/>
                <a:buNone/>
              </a:pPr>
              <a:t>34</a:t>
            </a:fld>
            <a:endParaRPr kumimoji="1" lang="en-US" altLang="ja-JP" sz="1200" dirty="0">
              <a:solidFill>
                <a:schemeClr val="tx1"/>
              </a:solidFill>
              <a:latin typeface="HGSｺﾞｼｯｸM" pitchFamily="50" charset="-128"/>
              <a:ea typeface="HGSｺﾞｼｯｸM" pitchFamily="50" charset="-128"/>
            </a:endParaRPr>
          </a:p>
        </p:txBody>
      </p:sp>
    </p:spTree>
    <p:extLst>
      <p:ext uri="{BB962C8B-B14F-4D97-AF65-F5344CB8AC3E}">
        <p14:creationId xmlns:p14="http://schemas.microsoft.com/office/powerpoint/2010/main" val="37340858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0" y="1"/>
            <a:ext cx="9144000" cy="432000"/>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eaLnBrk="1" hangingPunct="1"/>
            <a:r>
              <a:rPr lang="ja-JP" altLang="en-US" sz="20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有識者</a:t>
            </a:r>
            <a:r>
              <a:rPr lang="ja-JP" altLang="en-US" sz="20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事業者等ヒアリング①</a:t>
            </a:r>
            <a:endParaRPr lang="ja-JP" altLang="en-US"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スライド番号プレースホルダー 1"/>
          <p:cNvSpPr>
            <a:spLocks noGrp="1"/>
          </p:cNvSpPr>
          <p:nvPr>
            <p:ph type="sldNum" sz="quarter" idx="12"/>
          </p:nvPr>
        </p:nvSpPr>
        <p:spPr>
          <a:xfrm>
            <a:off x="8319084" y="6517783"/>
            <a:ext cx="824916" cy="352220"/>
          </a:xfrm>
        </p:spPr>
        <p:txBody>
          <a:bodyPr/>
          <a:lstStyle/>
          <a:p>
            <a:fld id="{BEBE85B1-8F12-4F7B-A383-E6CF6791D3DF}" type="slidenum">
              <a:rPr kumimoji="1" lang="ja-JP" altLang="en-US" sz="1600" smtClean="0">
                <a:solidFill>
                  <a:schemeClr val="tx1"/>
                </a:solidFill>
              </a:rPr>
              <a:t>35</a:t>
            </a:fld>
            <a:endParaRPr kumimoji="1" lang="ja-JP" altLang="en-US" sz="1600" dirty="0">
              <a:solidFill>
                <a:schemeClr val="tx1"/>
              </a:solidFill>
            </a:endParaRPr>
          </a:p>
        </p:txBody>
      </p:sp>
      <p:sp>
        <p:nvSpPr>
          <p:cNvPr id="3" name="正方形/長方形 2"/>
          <p:cNvSpPr/>
          <p:nvPr/>
        </p:nvSpPr>
        <p:spPr>
          <a:xfrm>
            <a:off x="89796" y="620688"/>
            <a:ext cx="8964408" cy="6435608"/>
          </a:xfrm>
          <a:prstGeom prst="rect">
            <a:avLst/>
          </a:prstGeom>
          <a:ln cmpd="sng">
            <a:noFill/>
          </a:ln>
        </p:spPr>
        <p:txBody>
          <a:bodyPr wrap="square">
            <a:spAutoFit/>
          </a:bodyPr>
          <a:lstStyle/>
          <a:p>
            <a:pPr marL="185738" lvl="0" indent="-185738">
              <a:lnSpc>
                <a:spcPct val="120000"/>
              </a:lnSpc>
              <a:spcBef>
                <a:spcPts val="600"/>
              </a:spcBef>
            </a:pPr>
            <a:r>
              <a:rPr lang="en-US" altLang="ja-JP" b="1" dirty="0">
                <a:latin typeface="Meiryo UI" panose="020B0604030504040204" pitchFamily="50" charset="-128"/>
                <a:ea typeface="Meiryo UI" panose="020B0604030504040204" pitchFamily="50" charset="-128"/>
                <a:cs typeface="Meiryo UI" panose="020B0604030504040204" pitchFamily="50" charset="-128"/>
              </a:rPr>
              <a:t>【</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資金・コスト面の問題</a:t>
            </a:r>
            <a:r>
              <a:rPr lang="en-US" altLang="ja-JP" b="1"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b="1" dirty="0">
              <a:latin typeface="Meiryo UI" panose="020B0604030504040204" pitchFamily="50" charset="-128"/>
              <a:ea typeface="Meiryo UI" panose="020B0604030504040204" pitchFamily="50" charset="-128"/>
              <a:cs typeface="Meiryo UI" panose="020B0604030504040204" pitchFamily="50" charset="-128"/>
            </a:endParaRPr>
          </a:p>
          <a:p>
            <a:pPr marL="185738" indent="-185738">
              <a:lnSpc>
                <a:spcPct val="120000"/>
              </a:lnSpc>
              <a:spcBef>
                <a:spcPts val="600"/>
              </a:spcBef>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新築</a:t>
            </a:r>
            <a:r>
              <a:rPr lang="ja-JP" altLang="en-US" dirty="0">
                <a:latin typeface="Meiryo UI" panose="020B0604030504040204" pitchFamily="50" charset="-128"/>
                <a:ea typeface="Meiryo UI" panose="020B0604030504040204" pitchFamily="50" charset="-128"/>
                <a:cs typeface="Meiryo UI" panose="020B0604030504040204" pitchFamily="50" charset="-128"/>
              </a:rPr>
              <a:t>コストの高騰に伴い、</a:t>
            </a:r>
            <a:r>
              <a:rPr lang="ja-JP" altLang="en-US" u="sng" dirty="0">
                <a:latin typeface="Meiryo UI" panose="020B0604030504040204" pitchFamily="50" charset="-128"/>
                <a:ea typeface="Meiryo UI" panose="020B0604030504040204" pitchFamily="50" charset="-128"/>
                <a:cs typeface="Meiryo UI" panose="020B0604030504040204" pitchFamily="50" charset="-128"/>
              </a:rPr>
              <a:t>中古の社宅や賃貸を居付きで１棟丸ごと買い取って、リノベーションし再販</a:t>
            </a:r>
            <a:r>
              <a:rPr lang="ja-JP" altLang="en-US" u="sng" dirty="0" smtClean="0">
                <a:latin typeface="Meiryo UI" panose="020B0604030504040204" pitchFamily="50" charset="-128"/>
                <a:ea typeface="Meiryo UI" panose="020B0604030504040204" pitchFamily="50" charset="-128"/>
                <a:cs typeface="Meiryo UI" panose="020B0604030504040204" pitchFamily="50" charset="-128"/>
              </a:rPr>
              <a:t>する買取再販事業を</a:t>
            </a:r>
            <a:r>
              <a:rPr lang="ja-JP" altLang="en-US" u="sng" dirty="0">
                <a:latin typeface="Meiryo UI" panose="020B0604030504040204" pitchFamily="50" charset="-128"/>
                <a:ea typeface="Meiryo UI" panose="020B0604030504040204" pitchFamily="50" charset="-128"/>
                <a:cs typeface="Meiryo UI" panose="020B0604030504040204" pitchFamily="50" charset="-128"/>
              </a:rPr>
              <a:t>手掛けており、同様のビジネスが増えてきている</a:t>
            </a:r>
            <a:r>
              <a:rPr lang="ja-JP" altLang="en-US" u="sng"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ハウスメーカー</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185738" indent="-185738">
              <a:lnSpc>
                <a:spcPct val="120000"/>
              </a:lnSpc>
              <a:spcBef>
                <a:spcPts val="600"/>
              </a:spcBef>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買取</a:t>
            </a:r>
            <a:r>
              <a:rPr lang="ja-JP" altLang="en-US" dirty="0">
                <a:latin typeface="Meiryo UI" panose="020B0604030504040204" pitchFamily="50" charset="-128"/>
                <a:ea typeface="Meiryo UI" panose="020B0604030504040204" pitchFamily="50" charset="-128"/>
                <a:cs typeface="Meiryo UI" panose="020B0604030504040204" pitchFamily="50" charset="-128"/>
              </a:rPr>
              <a:t>再販事業の場合、旧耐震の物件は買わない。</a:t>
            </a:r>
            <a:r>
              <a:rPr lang="ja-JP" altLang="en-US" u="sng" dirty="0">
                <a:latin typeface="Meiryo UI" panose="020B0604030504040204" pitchFamily="50" charset="-128"/>
                <a:ea typeface="Meiryo UI" panose="020B0604030504040204" pitchFamily="50" charset="-128"/>
                <a:cs typeface="Meiryo UI" panose="020B0604030504040204" pitchFamily="50" charset="-128"/>
              </a:rPr>
              <a:t>図面が残っていて構造や仕様を確認できる物件というのも重要である</a:t>
            </a:r>
            <a:r>
              <a:rPr lang="ja-JP" altLang="en-US" u="sng"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ハウスメーカー</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85738" indent="-185738">
              <a:lnSpc>
                <a:spcPct val="120000"/>
              </a:lnSpc>
              <a:spcBef>
                <a:spcPts val="600"/>
              </a:spcBef>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u="sng" dirty="0" smtClean="0">
                <a:latin typeface="Meiryo UI" panose="020B0604030504040204" pitchFamily="50" charset="-128"/>
                <a:ea typeface="Meiryo UI" panose="020B0604030504040204" pitchFamily="50" charset="-128"/>
                <a:cs typeface="Meiryo UI" panose="020B0604030504040204" pitchFamily="50" charset="-128"/>
              </a:rPr>
              <a:t>リノベーションであっても、住宅性能評価を受けることで、購入者に新築マンションと同じローン金利を適用することが可能</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。ただし新築マンションのような</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5</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年間の固定資産税の減免措置などはない。</a:t>
            </a:r>
            <a:r>
              <a:rPr lang="en-US" altLang="ja-JP"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ハウスメーカー</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185738" indent="-185738">
              <a:lnSpc>
                <a:spcPct val="120000"/>
              </a:lnSpc>
              <a:spcBef>
                <a:spcPts val="600"/>
              </a:spcBef>
            </a:pPr>
            <a:r>
              <a:rPr lang="en-US" altLang="ja-JP" b="1" dirty="0">
                <a:latin typeface="Meiryo UI" panose="020B0604030504040204" pitchFamily="50" charset="-128"/>
                <a:ea typeface="Meiryo UI" panose="020B0604030504040204" pitchFamily="50" charset="-128"/>
                <a:cs typeface="Meiryo UI" panose="020B0604030504040204" pitchFamily="50" charset="-128"/>
              </a:rPr>
              <a:t>【</a:t>
            </a:r>
            <a:r>
              <a:rPr lang="ja-JP" altLang="en-US" b="1" dirty="0">
                <a:latin typeface="Meiryo UI" panose="020B0604030504040204" pitchFamily="50" charset="-128"/>
                <a:ea typeface="Meiryo UI" panose="020B0604030504040204" pitchFamily="50" charset="-128"/>
                <a:cs typeface="Meiryo UI" panose="020B0604030504040204" pitchFamily="50" charset="-128"/>
              </a:rPr>
              <a:t>新たなニーズへの対応</a:t>
            </a:r>
            <a:r>
              <a:rPr lang="en-US" altLang="ja-JP" b="1" dirty="0">
                <a:latin typeface="Meiryo UI" panose="020B0604030504040204" pitchFamily="50" charset="-128"/>
                <a:ea typeface="Meiryo UI" panose="020B0604030504040204" pitchFamily="50" charset="-128"/>
                <a:cs typeface="Meiryo UI" panose="020B0604030504040204" pitchFamily="50" charset="-128"/>
              </a:rPr>
              <a:t>】</a:t>
            </a:r>
          </a:p>
          <a:p>
            <a:pPr marL="185738" indent="-185738">
              <a:lnSpc>
                <a:spcPct val="120000"/>
              </a:lnSpc>
              <a:spcBef>
                <a:spcPts val="600"/>
              </a:spcBef>
            </a:pPr>
            <a:r>
              <a:rPr lang="ja-JP" altLang="en-US" b="1" dirty="0">
                <a:latin typeface="Meiryo UI" panose="020B0604030504040204" pitchFamily="50" charset="-128"/>
                <a:ea typeface="Meiryo UI" panose="020B0604030504040204" pitchFamily="50" charset="-128"/>
                <a:cs typeface="Meiryo UI" panose="020B0604030504040204" pitchFamily="50" charset="-128"/>
              </a:rPr>
              <a:t>（外国人）</a:t>
            </a:r>
            <a:endParaRPr lang="en-US" altLang="ja-JP" b="1" dirty="0">
              <a:latin typeface="Meiryo UI" panose="020B0604030504040204" pitchFamily="50" charset="-128"/>
              <a:ea typeface="Meiryo UI" panose="020B0604030504040204" pitchFamily="50" charset="-128"/>
              <a:cs typeface="Meiryo UI" panose="020B0604030504040204" pitchFamily="50" charset="-128"/>
            </a:endParaRPr>
          </a:p>
          <a:p>
            <a:pPr marL="185738" indent="-184150">
              <a:lnSpc>
                <a:spcPct val="120000"/>
              </a:lnSpc>
              <a:spcBef>
                <a:spcPts val="600"/>
              </a:spcBef>
            </a:pPr>
            <a:r>
              <a:rPr lang="ja-JP" altLang="en-US" dirty="0">
                <a:latin typeface="Meiryo UI" panose="020B0604030504040204" pitchFamily="50" charset="-128"/>
                <a:ea typeface="Meiryo UI" panose="020B0604030504040204" pitchFamily="50" charset="-128"/>
                <a:cs typeface="Meiryo UI" panose="020B0604030504040204" pitchFamily="50" charset="-128"/>
              </a:rPr>
              <a:t>○ 弊社では、外国人でも住民票がとれるようになったので日本語が理解できれば、審査上は日本人と同じ。</a:t>
            </a:r>
            <a:r>
              <a:rPr lang="ja-JP" altLang="en-US" u="sng" dirty="0">
                <a:latin typeface="Meiryo UI" panose="020B0604030504040204" pitchFamily="50" charset="-128"/>
                <a:ea typeface="Meiryo UI" panose="020B0604030504040204" pitchFamily="50" charset="-128"/>
                <a:cs typeface="Meiryo UI" panose="020B0604030504040204" pitchFamily="50" charset="-128"/>
              </a:rPr>
              <a:t>対応する保証会社が増えると嬉しい。周辺住民の偏見はときどきある。</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賃貸業経営者</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185738" indent="-184150">
              <a:lnSpc>
                <a:spcPct val="120000"/>
              </a:lnSpc>
              <a:spcBef>
                <a:spcPts val="600"/>
              </a:spcBef>
            </a:pPr>
            <a:r>
              <a:rPr lang="ja-JP" altLang="en-US" dirty="0">
                <a:latin typeface="Meiryo UI" panose="020B0604030504040204" pitchFamily="50" charset="-128"/>
                <a:ea typeface="Meiryo UI" panose="020B0604030504040204" pitchFamily="50" charset="-128"/>
                <a:cs typeface="Meiryo UI" panose="020B0604030504040204" pitchFamily="50" charset="-128"/>
              </a:rPr>
              <a:t>○ 大阪市部の都心タワーマンションは、中国人など外国の人が買う場合も多いが、</a:t>
            </a:r>
            <a:r>
              <a:rPr lang="ja-JP" altLang="en-US" u="sng" dirty="0">
                <a:latin typeface="Meiryo UI" panose="020B0604030504040204" pitchFamily="50" charset="-128"/>
                <a:ea typeface="Meiryo UI" panose="020B0604030504040204" pitchFamily="50" charset="-128"/>
                <a:cs typeface="Meiryo UI" panose="020B0604030504040204" pitchFamily="50" charset="-128"/>
              </a:rPr>
              <a:t>資産として買うだけなので管理費を払わないなどの問題も起きている</a:t>
            </a:r>
            <a:r>
              <a:rPr lang="ja-JP" altLang="en-US" dirty="0">
                <a:latin typeface="Meiryo UI" panose="020B0604030504040204" pitchFamily="50" charset="-128"/>
                <a:ea typeface="Meiryo UI" panose="020B0604030504040204" pitchFamily="50" charset="-128"/>
                <a:cs typeface="Meiryo UI" panose="020B0604030504040204" pitchFamily="50" charset="-128"/>
              </a:rPr>
              <a:t>。</a:t>
            </a:r>
            <a:r>
              <a:rPr lang="en-US" altLang="ja-JP" sz="8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ハウスメーカー</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endParaRPr lang="en-US" altLang="zh-TW" sz="1200" dirty="0">
              <a:latin typeface="Meiryo UI" panose="020B0604030504040204" pitchFamily="50" charset="-128"/>
              <a:ea typeface="Meiryo UI" panose="020B0604030504040204" pitchFamily="50" charset="-128"/>
              <a:cs typeface="Meiryo UI" panose="020B0604030504040204" pitchFamily="50" charset="-128"/>
            </a:endParaRPr>
          </a:p>
          <a:p>
            <a:pPr marL="185738" indent="-184150">
              <a:lnSpc>
                <a:spcPct val="120000"/>
              </a:lnSpc>
              <a:spcBef>
                <a:spcPts val="600"/>
              </a:spcBef>
            </a:pPr>
            <a:r>
              <a:rPr lang="ja-JP" altLang="en-US" dirty="0">
                <a:latin typeface="Meiryo UI" panose="020B0604030504040204" pitchFamily="50" charset="-128"/>
                <a:ea typeface="Meiryo UI" panose="020B0604030504040204" pitchFamily="50" charset="-128"/>
                <a:cs typeface="Meiryo UI" panose="020B0604030504040204" pitchFamily="50" charset="-128"/>
              </a:rPr>
              <a:t>○ 外国人が投資対象でマンションを買うとしても、実際には</a:t>
            </a:r>
            <a:r>
              <a:rPr lang="ja-JP" altLang="en-US" u="sng" dirty="0">
                <a:latin typeface="Meiryo UI" panose="020B0604030504040204" pitchFamily="50" charset="-128"/>
                <a:ea typeface="Meiryo UI" panose="020B0604030504040204" pitchFamily="50" charset="-128"/>
                <a:cs typeface="Meiryo UI" panose="020B0604030504040204" pitchFamily="50" charset="-128"/>
              </a:rPr>
              <a:t>サブリース会社が間に入って賃貸に出す場合が多いと思われる。</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アナリスト</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85738" indent="-185738">
              <a:lnSpc>
                <a:spcPct val="120000"/>
              </a:lnSpc>
              <a:spcBef>
                <a:spcPts val="600"/>
              </a:spcBef>
            </a:pP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01195526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0" y="1"/>
            <a:ext cx="9144000" cy="432000"/>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eaLnBrk="1" hangingPunct="1"/>
            <a:r>
              <a:rPr lang="ja-JP" altLang="en-US" sz="20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有識者・事</a:t>
            </a:r>
            <a:r>
              <a:rPr lang="ja-JP" altLang="en-US" sz="20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業者等ヒアリング②</a:t>
            </a:r>
            <a:endParaRPr lang="ja-JP" altLang="en-US"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スライド番号プレースホルダー 1"/>
          <p:cNvSpPr>
            <a:spLocks noGrp="1"/>
          </p:cNvSpPr>
          <p:nvPr>
            <p:ph type="sldNum" sz="quarter" idx="12"/>
          </p:nvPr>
        </p:nvSpPr>
        <p:spPr>
          <a:xfrm>
            <a:off x="8319084" y="6517783"/>
            <a:ext cx="824916" cy="352220"/>
          </a:xfrm>
        </p:spPr>
        <p:txBody>
          <a:bodyPr/>
          <a:lstStyle/>
          <a:p>
            <a:fld id="{BEBE85B1-8F12-4F7B-A383-E6CF6791D3DF}" type="slidenum">
              <a:rPr kumimoji="1" lang="ja-JP" altLang="en-US" sz="1600" smtClean="0">
                <a:solidFill>
                  <a:schemeClr val="tx1"/>
                </a:solidFill>
              </a:rPr>
              <a:t>36</a:t>
            </a:fld>
            <a:endParaRPr kumimoji="1" lang="ja-JP" altLang="en-US" sz="1600" dirty="0">
              <a:solidFill>
                <a:schemeClr val="tx1"/>
              </a:solidFill>
            </a:endParaRPr>
          </a:p>
        </p:txBody>
      </p:sp>
      <p:sp>
        <p:nvSpPr>
          <p:cNvPr id="3" name="正方形/長方形 2"/>
          <p:cNvSpPr/>
          <p:nvPr/>
        </p:nvSpPr>
        <p:spPr>
          <a:xfrm>
            <a:off x="107504" y="620688"/>
            <a:ext cx="8856904" cy="6480000"/>
          </a:xfrm>
          <a:prstGeom prst="rect">
            <a:avLst/>
          </a:prstGeom>
          <a:ln cmpd="sng">
            <a:noFill/>
          </a:ln>
        </p:spPr>
        <p:txBody>
          <a:bodyPr wrap="square">
            <a:spAutoFit/>
          </a:bodyPr>
          <a:lstStyle/>
          <a:p>
            <a:pPr marL="274638" lvl="0" indent="-274638">
              <a:lnSpc>
                <a:spcPct val="120000"/>
              </a:lnSpc>
              <a:spcBef>
                <a:spcPts val="600"/>
              </a:spcBef>
            </a:pP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（ストック活用によるまちづくり）</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185738" indent="-185738">
              <a:lnSpc>
                <a:spcPct val="120000"/>
              </a:lnSpc>
              <a:spcBef>
                <a:spcPts val="600"/>
              </a:spcBef>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今後の住宅販売のビジネスモデル</a:t>
            </a:r>
            <a:r>
              <a:rPr lang="ja-JP" altLang="en-US" dirty="0">
                <a:latin typeface="Meiryo UI" panose="020B0604030504040204" pitchFamily="50" charset="-128"/>
                <a:ea typeface="Meiryo UI" panose="020B0604030504040204" pitchFamily="50" charset="-128"/>
                <a:cs typeface="Meiryo UI" panose="020B0604030504040204" pitchFamily="50" charset="-128"/>
              </a:rPr>
              <a:t>として、新築を売っては終わりではなく、</a:t>
            </a:r>
            <a:r>
              <a:rPr lang="ja-JP" altLang="en-US" u="sng" dirty="0">
                <a:latin typeface="Meiryo UI" panose="020B0604030504040204" pitchFamily="50" charset="-128"/>
                <a:ea typeface="Meiryo UI" panose="020B0604030504040204" pitchFamily="50" charset="-128"/>
                <a:cs typeface="Meiryo UI" panose="020B0604030504040204" pitchFamily="50" charset="-128"/>
              </a:rPr>
              <a:t>持続的にまちづくりにかかわっていくストックビジネスを模索</a:t>
            </a:r>
            <a:r>
              <a:rPr lang="ja-JP" altLang="en-US" dirty="0">
                <a:latin typeface="Meiryo UI" panose="020B0604030504040204" pitchFamily="50" charset="-128"/>
                <a:ea typeface="Meiryo UI" panose="020B0604030504040204" pitchFamily="50" charset="-128"/>
                <a:cs typeface="Meiryo UI" panose="020B0604030504040204" pitchFamily="50" charset="-128"/>
              </a:rPr>
              <a:t>している</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ハウスメーカー</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85738" indent="-185738">
              <a:lnSpc>
                <a:spcPct val="120000"/>
              </a:lnSpc>
              <a:spcBef>
                <a:spcPts val="600"/>
              </a:spcBef>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高齢者</a:t>
            </a:r>
            <a:r>
              <a:rPr lang="ja-JP" altLang="en-US" dirty="0">
                <a:latin typeface="Meiryo UI" panose="020B0604030504040204" pitchFamily="50" charset="-128"/>
                <a:ea typeface="Meiryo UI" panose="020B0604030504040204" pitchFamily="50" charset="-128"/>
                <a:cs typeface="Meiryo UI" panose="020B0604030504040204" pitchFamily="50" charset="-128"/>
              </a:rPr>
              <a:t>が健康に住み続けられるための取り組みとして、自動運転やシェアリングによる移動手段確保、クラウドソーシングや農業ハウス、健康増進の取組などがあり、様々な実証実験を行っている</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ハウスメーカー</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185738" indent="-185738">
              <a:lnSpc>
                <a:spcPct val="120000"/>
              </a:lnSpc>
              <a:spcBef>
                <a:spcPts val="600"/>
              </a:spcBef>
            </a:pPr>
            <a:r>
              <a:rPr lang="ja-JP" altLang="en-US" dirty="0">
                <a:latin typeface="Meiryo UI" panose="020B0604030504040204" pitchFamily="50" charset="-128"/>
                <a:ea typeface="Meiryo UI" panose="020B0604030504040204" pitchFamily="50" charset="-128"/>
                <a:cs typeface="Meiryo UI" panose="020B0604030504040204" pitchFamily="50" charset="-128"/>
              </a:rPr>
              <a:t>○ 郊外型住宅団地が永続的に続くためには、</a:t>
            </a:r>
            <a:r>
              <a:rPr lang="ja-JP" altLang="en-US" u="sng" dirty="0">
                <a:latin typeface="Meiryo UI" panose="020B0604030504040204" pitchFamily="50" charset="-128"/>
                <a:ea typeface="Meiryo UI" panose="020B0604030504040204" pitchFamily="50" charset="-128"/>
                <a:cs typeface="Meiryo UI" panose="020B0604030504040204" pitchFamily="50" charset="-128"/>
              </a:rPr>
              <a:t>高齢者が健康に住み続けられることと、若年層が継続的に流入することが必要</a:t>
            </a:r>
            <a:r>
              <a:rPr lang="ja-JP" altLang="en-US" dirty="0">
                <a:latin typeface="Meiryo UI" panose="020B0604030504040204" pitchFamily="50" charset="-128"/>
                <a:ea typeface="Meiryo UI" panose="020B0604030504040204" pitchFamily="50" charset="-128"/>
                <a:cs typeface="Meiryo UI" panose="020B0604030504040204" pitchFamily="50" charset="-128"/>
              </a:rPr>
              <a:t>である</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ハウスメーカー</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274638" indent="-274638">
              <a:lnSpc>
                <a:spcPct val="120000"/>
              </a:lnSpc>
              <a:spcBef>
                <a:spcPts val="600"/>
              </a:spcBef>
            </a:pPr>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定額制</a:t>
            </a:r>
            <a:r>
              <a:rPr lang="ja-JP" altLang="en-US" dirty="0">
                <a:latin typeface="Meiryo UI" panose="020B0604030504040204" pitchFamily="50" charset="-128"/>
                <a:ea typeface="Meiryo UI" panose="020B0604030504040204" pitchFamily="50" charset="-128"/>
                <a:cs typeface="Meiryo UI" panose="020B0604030504040204" pitchFamily="50" charset="-128"/>
              </a:rPr>
              <a:t>で</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、数週間で居住地を移動できる住宅において、</a:t>
            </a:r>
            <a:r>
              <a:rPr lang="ja-JP" altLang="en-US" u="sng" dirty="0" smtClean="0">
                <a:latin typeface="Meiryo UI" panose="020B0604030504040204" pitchFamily="50" charset="-128"/>
                <a:ea typeface="Meiryo UI" panose="020B0604030504040204" pitchFamily="50" charset="-128"/>
                <a:cs typeface="Meiryo UI" panose="020B0604030504040204" pitchFamily="50" charset="-128"/>
              </a:rPr>
              <a:t>行政によっては旅館業法の許可が必要になるなど法的見解が分かれる</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。規制緩和があれば事業しやすい。</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住宅賃貸事業者</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274638" indent="-274638">
              <a:lnSpc>
                <a:spcPct val="120000"/>
              </a:lnSpc>
              <a:spcBef>
                <a:spcPts val="600"/>
              </a:spcBef>
            </a:pPr>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駅から離れた物件でも定額制の対象物件としての可能性はあるが、</a:t>
            </a:r>
            <a:r>
              <a:rPr lang="ja-JP" altLang="en-US" u="sng" dirty="0" smtClean="0">
                <a:latin typeface="Meiryo UI" panose="020B0604030504040204" pitchFamily="50" charset="-128"/>
                <a:ea typeface="Meiryo UI" panose="020B0604030504040204" pitchFamily="50" charset="-128"/>
                <a:cs typeface="Meiryo UI" panose="020B0604030504040204" pitchFamily="50" charset="-128"/>
              </a:rPr>
              <a:t>シェアサイクルポートの充実や公用車のカーシェア化など、公共交通関連の充実を進めることが重要</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住宅賃貸事業者</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274638" indent="-274638">
              <a:lnSpc>
                <a:spcPct val="120000"/>
              </a:lnSpc>
              <a:spcBef>
                <a:spcPts val="600"/>
              </a:spcBef>
            </a:pPr>
            <a:r>
              <a:rPr lang="ja-JP" altLang="en-US" dirty="0">
                <a:latin typeface="Meiryo UI" panose="020B0604030504040204" pitchFamily="50" charset="-128"/>
                <a:ea typeface="Meiryo UI" panose="020B0604030504040204" pitchFamily="50" charset="-128"/>
                <a:cs typeface="Meiryo UI" panose="020B0604030504040204" pitchFamily="50" charset="-128"/>
              </a:rPr>
              <a:t>○ 現在の土地・住宅所有者が亡くなる前に権利関係を明確にしておかないと、</a:t>
            </a:r>
            <a:r>
              <a:rPr lang="ja-JP" altLang="en-US" u="sng" dirty="0">
                <a:latin typeface="Meiryo UI" panose="020B0604030504040204" pitchFamily="50" charset="-128"/>
                <a:ea typeface="Meiryo UI" panose="020B0604030504040204" pitchFamily="50" charset="-128"/>
                <a:cs typeface="Meiryo UI" panose="020B0604030504040204" pitchFamily="50" charset="-128"/>
              </a:rPr>
              <a:t>権利関係が不明のため手がつけられない住宅が増加する</a:t>
            </a:r>
            <a:r>
              <a:rPr lang="ja-JP" altLang="en-US" dirty="0">
                <a:latin typeface="Meiryo UI" panose="020B0604030504040204" pitchFamily="50" charset="-128"/>
                <a:ea typeface="Meiryo UI" panose="020B0604030504040204" pitchFamily="50" charset="-128"/>
                <a:cs typeface="Meiryo UI" panose="020B0604030504040204" pitchFamily="50" charset="-128"/>
              </a:rPr>
              <a:t>恐れがある。</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アナリスト</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274638" indent="-274638">
              <a:lnSpc>
                <a:spcPct val="120000"/>
              </a:lnSpc>
              <a:spcBef>
                <a:spcPts val="600"/>
              </a:spcBef>
            </a:pPr>
            <a:r>
              <a:rPr lang="ja-JP" altLang="en-US" dirty="0">
                <a:latin typeface="Meiryo UI" panose="020B0604030504040204" pitchFamily="50" charset="-128"/>
                <a:ea typeface="Meiryo UI" panose="020B0604030504040204" pitchFamily="50" charset="-128"/>
                <a:cs typeface="Meiryo UI" panose="020B0604030504040204" pitchFamily="50" charset="-128"/>
              </a:rPr>
              <a:t>○ 人口減少により必要な住宅の数が減少することは明らかであり、今のうちから</a:t>
            </a:r>
            <a:r>
              <a:rPr lang="ja-JP" altLang="en-US" u="sng" dirty="0">
                <a:latin typeface="Meiryo UI" panose="020B0604030504040204" pitchFamily="50" charset="-128"/>
                <a:ea typeface="Meiryo UI" panose="020B0604030504040204" pitchFamily="50" charset="-128"/>
                <a:cs typeface="Meiryo UI" panose="020B0604030504040204" pitchFamily="50" charset="-128"/>
              </a:rPr>
              <a:t>最終的に家をどうするかを考える「家の終活」を考えてもらうことが必要</a:t>
            </a:r>
            <a:r>
              <a:rPr lang="ja-JP" altLang="en-US" dirty="0">
                <a:latin typeface="Meiryo UI" panose="020B0604030504040204" pitchFamily="50" charset="-128"/>
                <a:ea typeface="Meiryo UI" panose="020B0604030504040204" pitchFamily="50" charset="-128"/>
                <a:cs typeface="Meiryo UI" panose="020B0604030504040204" pitchFamily="50" charset="-128"/>
              </a:rPr>
              <a:t>である。</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アナリスト</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274638" indent="-274638">
              <a:lnSpc>
                <a:spcPct val="120000"/>
              </a:lnSpc>
              <a:spcBef>
                <a:spcPts val="600"/>
              </a:spcBef>
            </a:pP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06426627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0" y="1"/>
            <a:ext cx="9144000" cy="432000"/>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eaLnBrk="1" hangingPunct="1"/>
            <a:r>
              <a:rPr lang="ja-JP" altLang="en-US" sz="20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有識者・事</a:t>
            </a:r>
            <a:r>
              <a:rPr lang="ja-JP" altLang="en-US" sz="20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業者等ヒアリング</a:t>
            </a:r>
            <a:r>
              <a:rPr lang="ja-JP" altLang="en-US" sz="20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③</a:t>
            </a:r>
            <a:endParaRPr lang="ja-JP" altLang="en-US"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スライド番号プレースホルダー 1"/>
          <p:cNvSpPr>
            <a:spLocks noGrp="1"/>
          </p:cNvSpPr>
          <p:nvPr>
            <p:ph type="sldNum" sz="quarter" idx="12"/>
          </p:nvPr>
        </p:nvSpPr>
        <p:spPr>
          <a:xfrm>
            <a:off x="8319084" y="6517783"/>
            <a:ext cx="824916" cy="352220"/>
          </a:xfrm>
        </p:spPr>
        <p:txBody>
          <a:bodyPr/>
          <a:lstStyle/>
          <a:p>
            <a:fld id="{BEBE85B1-8F12-4F7B-A383-E6CF6791D3DF}" type="slidenum">
              <a:rPr kumimoji="1" lang="ja-JP" altLang="en-US" sz="1600" smtClean="0">
                <a:solidFill>
                  <a:schemeClr val="tx1"/>
                </a:solidFill>
              </a:rPr>
              <a:t>37</a:t>
            </a:fld>
            <a:endParaRPr kumimoji="1" lang="ja-JP" altLang="en-US" sz="1600" dirty="0">
              <a:solidFill>
                <a:schemeClr val="tx1"/>
              </a:solidFill>
            </a:endParaRPr>
          </a:p>
        </p:txBody>
      </p:sp>
      <p:sp>
        <p:nvSpPr>
          <p:cNvPr id="7" name="正方形/長方形 6"/>
          <p:cNvSpPr/>
          <p:nvPr/>
        </p:nvSpPr>
        <p:spPr>
          <a:xfrm>
            <a:off x="107584" y="738623"/>
            <a:ext cx="8856904" cy="5210657"/>
          </a:xfrm>
          <a:prstGeom prst="rect">
            <a:avLst/>
          </a:prstGeom>
          <a:ln cmpd="sng">
            <a:noFill/>
          </a:ln>
        </p:spPr>
        <p:txBody>
          <a:bodyPr wrap="square">
            <a:spAutoFit/>
          </a:bodyPr>
          <a:lstStyle/>
          <a:p>
            <a:pPr marL="274638" indent="-274638">
              <a:lnSpc>
                <a:spcPct val="120000"/>
              </a:lnSpc>
              <a:spcBef>
                <a:spcPts val="600"/>
              </a:spcBef>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dirty="0">
                <a:latin typeface="Meiryo UI" panose="020B0604030504040204" pitchFamily="50" charset="-128"/>
                <a:ea typeface="Meiryo UI" panose="020B0604030504040204" pitchFamily="50" charset="-128"/>
                <a:cs typeface="Meiryo UI" panose="020B0604030504040204" pitchFamily="50" charset="-128"/>
              </a:rPr>
              <a:t>60</a:t>
            </a:r>
            <a:r>
              <a:rPr lang="ja-JP" altLang="en-US" dirty="0">
                <a:latin typeface="Meiryo UI" panose="020B0604030504040204" pitchFamily="50" charset="-128"/>
                <a:ea typeface="Meiryo UI" panose="020B0604030504040204" pitchFamily="50" charset="-128"/>
                <a:cs typeface="Meiryo UI" panose="020B0604030504040204" pitchFamily="50" charset="-128"/>
              </a:rPr>
              <a:t>～</a:t>
            </a:r>
            <a:r>
              <a:rPr lang="en-US" altLang="ja-JP" dirty="0">
                <a:latin typeface="Meiryo UI" panose="020B0604030504040204" pitchFamily="50" charset="-128"/>
                <a:ea typeface="Meiryo UI" panose="020B0604030504040204" pitchFamily="50" charset="-128"/>
                <a:cs typeface="Meiryo UI" panose="020B0604030504040204" pitchFamily="50" charset="-128"/>
              </a:rPr>
              <a:t>70</a:t>
            </a:r>
            <a:r>
              <a:rPr lang="ja-JP" altLang="en-US" dirty="0">
                <a:latin typeface="Meiryo UI" panose="020B0604030504040204" pitchFamily="50" charset="-128"/>
                <a:ea typeface="Meiryo UI" panose="020B0604030504040204" pitchFamily="50" charset="-128"/>
                <a:cs typeface="Meiryo UI" panose="020B0604030504040204" pitchFamily="50" charset="-128"/>
              </a:rPr>
              <a:t>歳代を対象に住宅の扱いや住み方、</a:t>
            </a:r>
            <a:r>
              <a:rPr lang="ja-JP" altLang="en-US" u="sng" dirty="0">
                <a:latin typeface="Meiryo UI" panose="020B0604030504040204" pitchFamily="50" charset="-128"/>
                <a:ea typeface="Meiryo UI" panose="020B0604030504040204" pitchFamily="50" charset="-128"/>
                <a:cs typeface="Meiryo UI" panose="020B0604030504040204" pitchFamily="50" charset="-128"/>
              </a:rPr>
              <a:t>人口減少時代の住宅所有のリスク</a:t>
            </a:r>
            <a:r>
              <a:rPr lang="ja-JP" altLang="en-US" dirty="0">
                <a:latin typeface="Meiryo UI" panose="020B0604030504040204" pitchFamily="50" charset="-128"/>
                <a:ea typeface="Meiryo UI" panose="020B0604030504040204" pitchFamily="50" charset="-128"/>
                <a:cs typeface="Meiryo UI" panose="020B0604030504040204" pitchFamily="50" charset="-128"/>
              </a:rPr>
              <a:t>を教えるセミナーを開く必要があるのではないか</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アナリスト</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274638" indent="-274638">
              <a:lnSpc>
                <a:spcPct val="120000"/>
              </a:lnSpc>
              <a:spcBef>
                <a:spcPts val="600"/>
              </a:spcBef>
            </a:pPr>
            <a:r>
              <a:rPr lang="ja-JP" altLang="en-US" dirty="0">
                <a:latin typeface="Meiryo UI" panose="020B0604030504040204" pitchFamily="50" charset="-128"/>
                <a:ea typeface="Meiryo UI" panose="020B0604030504040204" pitchFamily="50" charset="-128"/>
                <a:cs typeface="Meiryo UI" panose="020B0604030504040204" pitchFamily="50" charset="-128"/>
              </a:rPr>
              <a:t>○大阪府下市町村別の人口増減率をみると、東京と比べて市町村毎の差が大きい。</a:t>
            </a:r>
            <a:r>
              <a:rPr lang="ja-JP" altLang="en-US" u="sng" dirty="0">
                <a:latin typeface="Meiryo UI" panose="020B0604030504040204" pitchFamily="50" charset="-128"/>
                <a:ea typeface="Meiryo UI" panose="020B0604030504040204" pitchFamily="50" charset="-128"/>
                <a:cs typeface="Meiryo UI" panose="020B0604030504040204" pitchFamily="50" charset="-128"/>
              </a:rPr>
              <a:t>各市町村・区毎に個別に対策を考える必要</a:t>
            </a:r>
            <a:r>
              <a:rPr lang="ja-JP" altLang="en-US" dirty="0">
                <a:latin typeface="Meiryo UI" panose="020B0604030504040204" pitchFamily="50" charset="-128"/>
                <a:ea typeface="Meiryo UI" panose="020B0604030504040204" pitchFamily="50" charset="-128"/>
                <a:cs typeface="Meiryo UI" panose="020B0604030504040204" pitchFamily="50" charset="-128"/>
              </a:rPr>
              <a:t>がある</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アナリスト</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185738" indent="-185738">
              <a:lnSpc>
                <a:spcPct val="120000"/>
              </a:lnSpc>
              <a:spcBef>
                <a:spcPts val="600"/>
              </a:spcBef>
            </a:pPr>
            <a:endParaRPr lang="en-US" altLang="ja-JP" b="1" dirty="0">
              <a:latin typeface="Meiryo UI" panose="020B0604030504040204" pitchFamily="50" charset="-128"/>
              <a:ea typeface="Meiryo UI" panose="020B0604030504040204" pitchFamily="50" charset="-128"/>
              <a:cs typeface="Meiryo UI" panose="020B0604030504040204" pitchFamily="50" charset="-128"/>
            </a:endParaRPr>
          </a:p>
          <a:p>
            <a:pPr marL="185738" indent="-185738">
              <a:lnSpc>
                <a:spcPct val="120000"/>
              </a:lnSpc>
              <a:spcBef>
                <a:spcPts val="600"/>
              </a:spcBef>
            </a:pP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b="1" dirty="0">
                <a:latin typeface="Meiryo UI" panose="020B0604030504040204" pitchFamily="50" charset="-128"/>
                <a:ea typeface="Meiryo UI" panose="020B0604030504040204" pitchFamily="50" charset="-128"/>
                <a:cs typeface="Meiryo UI" panose="020B0604030504040204" pitchFamily="50" charset="-128"/>
              </a:rPr>
              <a:t>マンションの供給動向）</a:t>
            </a:r>
          </a:p>
          <a:p>
            <a:pPr marL="185738" lvl="0" indent="-184150">
              <a:lnSpc>
                <a:spcPct val="120000"/>
              </a:lnSpc>
              <a:spcBef>
                <a:spcPts val="600"/>
              </a:spcBef>
            </a:pPr>
            <a:r>
              <a:rPr lang="ja-JP" altLang="en-US" dirty="0">
                <a:latin typeface="Meiryo UI" panose="020B0604030504040204" pitchFamily="50" charset="-128"/>
                <a:ea typeface="Meiryo UI" panose="020B0604030504040204" pitchFamily="50" charset="-128"/>
                <a:cs typeface="Meiryo UI" panose="020B0604030504040204" pitchFamily="50" charset="-128"/>
              </a:rPr>
              <a:t>○ 大阪市内ではワンルームの分譲マンション（</a:t>
            </a:r>
            <a:r>
              <a:rPr lang="en-US" altLang="ja-JP" dirty="0">
                <a:latin typeface="Meiryo UI" panose="020B0604030504040204" pitchFamily="50" charset="-128"/>
                <a:ea typeface="Meiryo UI" panose="020B0604030504040204" pitchFamily="50" charset="-128"/>
                <a:cs typeface="Meiryo UI" panose="020B0604030504040204" pitchFamily="50" charset="-128"/>
              </a:rPr>
              <a:t>20~30</a:t>
            </a:r>
            <a:r>
              <a:rPr lang="ja-JP" altLang="en-US" dirty="0">
                <a:latin typeface="Meiryo UI" panose="020B0604030504040204" pitchFamily="50" charset="-128"/>
                <a:ea typeface="Meiryo UI" panose="020B0604030504040204" pitchFamily="50" charset="-128"/>
                <a:cs typeface="Meiryo UI" panose="020B0604030504040204" pitchFamily="50" charset="-128"/>
              </a:rPr>
              <a:t>㎡程度で</a:t>
            </a:r>
            <a:r>
              <a:rPr lang="en-US" altLang="ja-JP" dirty="0">
                <a:latin typeface="Meiryo UI" panose="020B0604030504040204" pitchFamily="50" charset="-128"/>
                <a:ea typeface="Meiryo UI" panose="020B0604030504040204" pitchFamily="50" charset="-128"/>
                <a:cs typeface="Meiryo UI" panose="020B0604030504040204" pitchFamily="50" charset="-128"/>
              </a:rPr>
              <a:t>1K</a:t>
            </a:r>
            <a:r>
              <a:rPr lang="ja-JP" altLang="en-US" dirty="0">
                <a:latin typeface="Meiryo UI" panose="020B0604030504040204" pitchFamily="50" charset="-128"/>
                <a:ea typeface="Meiryo UI" panose="020B0604030504040204" pitchFamily="50" charset="-128"/>
                <a:cs typeface="Meiryo UI" panose="020B0604030504040204" pitchFamily="50" charset="-128"/>
              </a:rPr>
              <a:t>）が増えている。</a:t>
            </a:r>
            <a:r>
              <a:rPr lang="ja-JP" altLang="en-US" u="sng" dirty="0">
                <a:latin typeface="Meiryo UI" panose="020B0604030504040204" pitchFamily="50" charset="-128"/>
                <a:ea typeface="Meiryo UI" panose="020B0604030504040204" pitchFamily="50" charset="-128"/>
                <a:cs typeface="Meiryo UI" panose="020B0604030504040204" pitchFamily="50" charset="-128"/>
              </a:rPr>
              <a:t>取得者は半分実需で半分投資という割合。サブリースによる賃貸マンションにしている例が多い</a:t>
            </a:r>
            <a:r>
              <a:rPr lang="ja-JP" altLang="en-US" u="sng"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アナリスト</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185738" lvl="0" indent="-184150">
              <a:lnSpc>
                <a:spcPct val="120000"/>
              </a:lnSpc>
              <a:spcBef>
                <a:spcPts val="600"/>
              </a:spcBef>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新築</a:t>
            </a:r>
            <a:r>
              <a:rPr lang="ja-JP" altLang="en-US" dirty="0">
                <a:latin typeface="Meiryo UI" panose="020B0604030504040204" pitchFamily="50" charset="-128"/>
                <a:ea typeface="Meiryo UI" panose="020B0604030504040204" pitchFamily="50" charset="-128"/>
                <a:cs typeface="Meiryo UI" panose="020B0604030504040204" pitchFamily="50" charset="-128"/>
              </a:rPr>
              <a:t>マンションの平均面積は小さくなる傾向。世帯の細分化というより、価格が大きく上昇したことによると分析</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アナリスト</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274638" indent="-274638">
              <a:lnSpc>
                <a:spcPct val="120000"/>
              </a:lnSpc>
              <a:spcBef>
                <a:spcPts val="600"/>
              </a:spcBef>
            </a:pPr>
            <a:r>
              <a:rPr lang="ja-JP" altLang="en-US" dirty="0">
                <a:latin typeface="Meiryo UI" panose="020B0604030504040204" pitchFamily="50" charset="-128"/>
                <a:ea typeface="Meiryo UI" panose="020B0604030504040204" pitchFamily="50" charset="-128"/>
                <a:cs typeface="Meiryo UI" panose="020B0604030504040204" pitchFamily="50" charset="-128"/>
              </a:rPr>
              <a:t>○ 近年、中古マンションの成約戸数が新築販売戸数を上回っているが、これは、積極的に中古を選んでいるというより、新築の価格が上がりすぎて、販売戸数が減っているだけと分析。</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アナリスト</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dirty="0">
              <a:latin typeface="Meiryo UI" panose="020B0604030504040204" pitchFamily="50" charset="-128"/>
              <a:ea typeface="Meiryo UI" panose="020B0604030504040204" pitchFamily="50" charset="-128"/>
              <a:cs typeface="Meiryo UI" panose="020B0604030504040204" pitchFamily="50" charset="-128"/>
            </a:endParaRPr>
          </a:p>
          <a:p>
            <a:pPr marL="185738" indent="-184150">
              <a:lnSpc>
                <a:spcPct val="120000"/>
              </a:lnSpc>
              <a:spcBef>
                <a:spcPts val="600"/>
              </a:spcBef>
            </a:pPr>
            <a:endParaRPr lang="en-US" altLang="ja-JP" b="1" dirty="0" smtClean="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33087304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0" y="1"/>
            <a:ext cx="9144000" cy="432000"/>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eaLnBrk="1" hangingPunct="1"/>
            <a:r>
              <a:rPr lang="ja-JP" altLang="en-US" sz="20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有識者・事</a:t>
            </a:r>
            <a:r>
              <a:rPr lang="ja-JP" altLang="en-US" sz="20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業者等ヒアリング④</a:t>
            </a:r>
            <a:endParaRPr lang="ja-JP" altLang="en-US"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スライド番号プレースホルダー 1"/>
          <p:cNvSpPr>
            <a:spLocks noGrp="1"/>
          </p:cNvSpPr>
          <p:nvPr>
            <p:ph type="sldNum" sz="quarter" idx="12"/>
          </p:nvPr>
        </p:nvSpPr>
        <p:spPr>
          <a:xfrm>
            <a:off x="8319084" y="6517783"/>
            <a:ext cx="824916" cy="352220"/>
          </a:xfrm>
        </p:spPr>
        <p:txBody>
          <a:bodyPr/>
          <a:lstStyle/>
          <a:p>
            <a:fld id="{BEBE85B1-8F12-4F7B-A383-E6CF6791D3DF}" type="slidenum">
              <a:rPr kumimoji="1" lang="ja-JP" altLang="en-US" sz="1600" smtClean="0">
                <a:solidFill>
                  <a:schemeClr val="tx1"/>
                </a:solidFill>
              </a:rPr>
              <a:t>38</a:t>
            </a:fld>
            <a:endParaRPr kumimoji="1" lang="ja-JP" altLang="en-US" sz="1600" dirty="0">
              <a:solidFill>
                <a:schemeClr val="tx1"/>
              </a:solidFill>
            </a:endParaRPr>
          </a:p>
        </p:txBody>
      </p:sp>
      <p:sp>
        <p:nvSpPr>
          <p:cNvPr id="7" name="正方形/長方形 6"/>
          <p:cNvSpPr/>
          <p:nvPr/>
        </p:nvSpPr>
        <p:spPr>
          <a:xfrm>
            <a:off x="89776" y="476672"/>
            <a:ext cx="8964448" cy="6617196"/>
          </a:xfrm>
          <a:prstGeom prst="rect">
            <a:avLst/>
          </a:prstGeom>
          <a:ln cmpd="sng">
            <a:noFill/>
          </a:ln>
        </p:spPr>
        <p:txBody>
          <a:bodyPr wrap="square">
            <a:spAutoFit/>
          </a:bodyPr>
          <a:lstStyle/>
          <a:p>
            <a:pPr marL="185738" indent="-184150">
              <a:lnSpc>
                <a:spcPct val="120000"/>
              </a:lnSpc>
              <a:spcBef>
                <a:spcPts val="600"/>
              </a:spcBef>
            </a:pPr>
            <a:r>
              <a:rPr lang="ja-JP" altLang="en-US" b="1" dirty="0">
                <a:latin typeface="Meiryo UI" panose="020B0604030504040204" pitchFamily="50" charset="-128"/>
                <a:ea typeface="Meiryo UI" panose="020B0604030504040204" pitchFamily="50" charset="-128"/>
                <a:cs typeface="Meiryo UI" panose="020B0604030504040204" pitchFamily="50" charset="-128"/>
              </a:rPr>
              <a:t>（新たな技術）</a:t>
            </a:r>
            <a:endParaRPr lang="en-US" altLang="ja-JP" b="1" dirty="0">
              <a:latin typeface="Meiryo UI" panose="020B0604030504040204" pitchFamily="50" charset="-128"/>
              <a:ea typeface="Meiryo UI" panose="020B0604030504040204" pitchFamily="50" charset="-128"/>
              <a:cs typeface="Meiryo UI" panose="020B0604030504040204" pitchFamily="50" charset="-128"/>
            </a:endParaRPr>
          </a:p>
          <a:p>
            <a:pPr marL="185738" lvl="0" indent="-184150">
              <a:lnSpc>
                <a:spcPct val="120000"/>
              </a:lnSpc>
              <a:spcBef>
                <a:spcPts val="600"/>
              </a:spcBef>
            </a:pPr>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u="sng" dirty="0">
                <a:latin typeface="Meiryo UI" panose="020B0604030504040204" pitchFamily="50" charset="-128"/>
                <a:ea typeface="Meiryo UI" panose="020B0604030504040204" pitchFamily="50" charset="-128"/>
                <a:cs typeface="Meiryo UI" panose="020B0604030504040204" pitchFamily="50" charset="-128"/>
              </a:rPr>
              <a:t>自動運転の普及では駅近物件に対するニーズは変わらない</a:t>
            </a:r>
            <a:r>
              <a:rPr lang="ja-JP" altLang="en-US" dirty="0">
                <a:latin typeface="Meiryo UI" panose="020B0604030504040204" pitchFamily="50" charset="-128"/>
                <a:ea typeface="Meiryo UI" panose="020B0604030504040204" pitchFamily="50" charset="-128"/>
                <a:cs typeface="Meiryo UI" panose="020B0604030504040204" pitchFamily="50" charset="-128"/>
              </a:rPr>
              <a:t>ように思う。自宅から駅までの</a:t>
            </a:r>
            <a:r>
              <a:rPr lang="en-US" altLang="ja-JP" dirty="0">
                <a:latin typeface="Meiryo UI" panose="020B0604030504040204" pitchFamily="50" charset="-128"/>
                <a:ea typeface="Meiryo UI" panose="020B0604030504040204" pitchFamily="50" charset="-128"/>
                <a:cs typeface="Meiryo UI" panose="020B0604030504040204" pitchFamily="50" charset="-128"/>
              </a:rPr>
              <a:t>10</a:t>
            </a:r>
            <a:r>
              <a:rPr lang="ja-JP" altLang="en-US" dirty="0">
                <a:latin typeface="Meiryo UI" panose="020B0604030504040204" pitchFamily="50" charset="-128"/>
                <a:ea typeface="Meiryo UI" panose="020B0604030504040204" pitchFamily="50" charset="-128"/>
                <a:cs typeface="Meiryo UI" panose="020B0604030504040204" pitchFamily="50" charset="-128"/>
              </a:rPr>
              <a:t>分といった時間ではそう影響が無い。むしろ</a:t>
            </a:r>
            <a:r>
              <a:rPr lang="ja-JP" altLang="en-US" u="sng" dirty="0">
                <a:latin typeface="Meiryo UI" panose="020B0604030504040204" pitchFamily="50" charset="-128"/>
                <a:ea typeface="Meiryo UI" panose="020B0604030504040204" pitchFamily="50" charset="-128"/>
                <a:cs typeface="Meiryo UI" panose="020B0604030504040204" pitchFamily="50" charset="-128"/>
              </a:rPr>
              <a:t>サテライトオフィスの普及などの働き方改革の方がインパクトはある</a:t>
            </a:r>
            <a:r>
              <a:rPr lang="ja-JP" altLang="en-US" dirty="0">
                <a:latin typeface="Meiryo UI" panose="020B0604030504040204" pitchFamily="50" charset="-128"/>
                <a:ea typeface="Meiryo UI" panose="020B0604030504040204" pitchFamily="50" charset="-128"/>
                <a:cs typeface="Meiryo UI" panose="020B0604030504040204" pitchFamily="50" charset="-128"/>
              </a:rPr>
              <a:t>ように思う。</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アナリスト</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274638" lvl="0" indent="-274638">
              <a:lnSpc>
                <a:spcPct val="120000"/>
              </a:lnSpc>
              <a:spcBef>
                <a:spcPts val="600"/>
              </a:spcBef>
            </a:pPr>
            <a:endParaRPr lang="en-US" altLang="ja-JP" b="1" dirty="0" smtClean="0">
              <a:latin typeface="Meiryo UI" panose="020B0604030504040204" pitchFamily="50" charset="-128"/>
              <a:ea typeface="Meiryo UI" panose="020B0604030504040204" pitchFamily="50" charset="-128"/>
              <a:cs typeface="Meiryo UI" panose="020B0604030504040204" pitchFamily="50" charset="-128"/>
            </a:endParaRPr>
          </a:p>
          <a:p>
            <a:pPr marL="274638" lvl="0" indent="-274638">
              <a:lnSpc>
                <a:spcPct val="120000"/>
              </a:lnSpc>
              <a:spcBef>
                <a:spcPts val="600"/>
              </a:spcBef>
            </a:pP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（健康）</a:t>
            </a:r>
            <a:endParaRPr lang="en-US" altLang="ja-JP" b="1" dirty="0">
              <a:latin typeface="Meiryo UI" panose="020B0604030504040204" pitchFamily="50" charset="-128"/>
              <a:ea typeface="Meiryo UI" panose="020B0604030504040204" pitchFamily="50" charset="-128"/>
              <a:cs typeface="Meiryo UI" panose="020B0604030504040204" pitchFamily="50" charset="-128"/>
            </a:endParaRPr>
          </a:p>
          <a:p>
            <a:pPr marL="185738" indent="-185738">
              <a:lnSpc>
                <a:spcPct val="120000"/>
              </a:lnSpc>
              <a:spcBef>
                <a:spcPts val="600"/>
              </a:spcBef>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u="sng" dirty="0" smtClean="0">
                <a:latin typeface="Meiryo UI" panose="020B0604030504040204" pitchFamily="50" charset="-128"/>
                <a:ea typeface="Meiryo UI" panose="020B0604030504040204" pitchFamily="50" charset="-128"/>
                <a:cs typeface="Meiryo UI" panose="020B0604030504040204" pitchFamily="50" charset="-128"/>
              </a:rPr>
              <a:t> 住宅</a:t>
            </a:r>
            <a:r>
              <a:rPr lang="ja-JP" altLang="en-US" u="sng" dirty="0">
                <a:latin typeface="Meiryo UI" panose="020B0604030504040204" pitchFamily="50" charset="-128"/>
                <a:ea typeface="Meiryo UI" panose="020B0604030504040204" pitchFamily="50" charset="-128"/>
                <a:cs typeface="Meiryo UI" panose="020B0604030504040204" pitchFamily="50" charset="-128"/>
              </a:rPr>
              <a:t>の１次取得層（</a:t>
            </a:r>
            <a:r>
              <a:rPr lang="en-US" altLang="ja-JP" u="sng" dirty="0">
                <a:latin typeface="Meiryo UI" panose="020B0604030504040204" pitchFamily="50" charset="-128"/>
                <a:ea typeface="Meiryo UI" panose="020B0604030504040204" pitchFamily="50" charset="-128"/>
                <a:cs typeface="Meiryo UI" panose="020B0604030504040204" pitchFamily="50" charset="-128"/>
              </a:rPr>
              <a:t>30</a:t>
            </a:r>
            <a:r>
              <a:rPr lang="ja-JP" altLang="en-US" u="sng" dirty="0">
                <a:latin typeface="Meiryo UI" panose="020B0604030504040204" pitchFamily="50" charset="-128"/>
                <a:ea typeface="Meiryo UI" panose="020B0604030504040204" pitchFamily="50" charset="-128"/>
                <a:cs typeface="Meiryo UI" panose="020B0604030504040204" pitchFamily="50" charset="-128"/>
              </a:rPr>
              <a:t>～</a:t>
            </a:r>
            <a:r>
              <a:rPr lang="en-US" altLang="ja-JP" u="sng" dirty="0">
                <a:latin typeface="Meiryo UI" panose="020B0604030504040204" pitchFamily="50" charset="-128"/>
                <a:ea typeface="Meiryo UI" panose="020B0604030504040204" pitchFamily="50" charset="-128"/>
                <a:cs typeface="Meiryo UI" panose="020B0604030504040204" pitchFamily="50" charset="-128"/>
              </a:rPr>
              <a:t>40</a:t>
            </a:r>
            <a:r>
              <a:rPr lang="ja-JP" altLang="en-US" u="sng" dirty="0">
                <a:latin typeface="Meiryo UI" panose="020B0604030504040204" pitchFamily="50" charset="-128"/>
                <a:ea typeface="Meiryo UI" panose="020B0604030504040204" pitchFamily="50" charset="-128"/>
                <a:cs typeface="Meiryo UI" panose="020B0604030504040204" pitchFamily="50" charset="-128"/>
              </a:rPr>
              <a:t>歳代）はあまり健康に関心が</a:t>
            </a:r>
            <a:r>
              <a:rPr lang="ja-JP" altLang="en-US" u="sng" dirty="0" smtClean="0">
                <a:latin typeface="Meiryo UI" panose="020B0604030504040204" pitchFamily="50" charset="-128"/>
                <a:ea typeface="Meiryo UI" panose="020B0604030504040204" pitchFamily="50" charset="-128"/>
                <a:cs typeface="Meiryo UI" panose="020B0604030504040204" pitchFamily="50" charset="-128"/>
              </a:rPr>
              <a:t>ないことから、住宅供給事業者は健康</a:t>
            </a:r>
            <a:r>
              <a:rPr lang="ja-JP" altLang="en-US" u="sng" dirty="0">
                <a:latin typeface="Meiryo UI" panose="020B0604030504040204" pitchFamily="50" charset="-128"/>
                <a:ea typeface="Meiryo UI" panose="020B0604030504040204" pitchFamily="50" charset="-128"/>
                <a:cs typeface="Meiryo UI" panose="020B0604030504040204" pitchFamily="50" charset="-128"/>
              </a:rPr>
              <a:t>をテーマとした住宅づくりにはあまり乗り気ではない</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。このため</a:t>
            </a:r>
            <a:r>
              <a:rPr lang="ja-JP" altLang="en-US" u="sng" dirty="0" smtClean="0">
                <a:latin typeface="Meiryo UI" panose="020B0604030504040204" pitchFamily="50" charset="-128"/>
                <a:ea typeface="Meiryo UI" panose="020B0604030504040204" pitchFamily="50" charset="-128"/>
                <a:cs typeface="Meiryo UI" panose="020B0604030504040204" pitchFamily="50" charset="-128"/>
              </a:rPr>
              <a:t>健康に興味があるが既</a:t>
            </a:r>
            <a:r>
              <a:rPr lang="ja-JP" altLang="en-US" u="sng" dirty="0">
                <a:latin typeface="Meiryo UI" panose="020B0604030504040204" pitchFamily="50" charset="-128"/>
                <a:ea typeface="Meiryo UI" panose="020B0604030504040204" pitchFamily="50" charset="-128"/>
                <a:cs typeface="Meiryo UI" panose="020B0604030504040204" pitchFamily="50" charset="-128"/>
              </a:rPr>
              <a:t>に家を持っている</a:t>
            </a:r>
            <a:r>
              <a:rPr lang="en-US" altLang="ja-JP" u="sng" dirty="0" smtClean="0">
                <a:latin typeface="Meiryo UI" panose="020B0604030504040204" pitchFamily="50" charset="-128"/>
                <a:ea typeface="Meiryo UI" panose="020B0604030504040204" pitchFamily="50" charset="-128"/>
                <a:cs typeface="Meiryo UI" panose="020B0604030504040204" pitchFamily="50" charset="-128"/>
              </a:rPr>
              <a:t>60</a:t>
            </a:r>
            <a:r>
              <a:rPr lang="ja-JP" altLang="en-US" u="sng" dirty="0">
                <a:latin typeface="Meiryo UI" panose="020B0604030504040204" pitchFamily="50" charset="-128"/>
                <a:ea typeface="Meiryo UI" panose="020B0604030504040204" pitchFamily="50" charset="-128"/>
                <a:cs typeface="Meiryo UI" panose="020B0604030504040204" pitchFamily="50" charset="-128"/>
              </a:rPr>
              <a:t>歳</a:t>
            </a:r>
            <a:r>
              <a:rPr lang="ja-JP" altLang="en-US" u="sng" dirty="0" smtClean="0">
                <a:latin typeface="Meiryo UI" panose="020B0604030504040204" pitchFamily="50" charset="-128"/>
                <a:ea typeface="Meiryo UI" panose="020B0604030504040204" pitchFamily="50" charset="-128"/>
                <a:cs typeface="Meiryo UI" panose="020B0604030504040204" pitchFamily="50" charset="-128"/>
              </a:rPr>
              <a:t>以上の世代を対象に、既存</a:t>
            </a:r>
            <a:r>
              <a:rPr lang="ja-JP" altLang="en-US" u="sng" dirty="0">
                <a:latin typeface="Meiryo UI" panose="020B0604030504040204" pitchFamily="50" charset="-128"/>
                <a:ea typeface="Meiryo UI" panose="020B0604030504040204" pitchFamily="50" charset="-128"/>
                <a:cs typeface="Meiryo UI" panose="020B0604030504040204" pitchFamily="50" charset="-128"/>
              </a:rPr>
              <a:t>住宅の</a:t>
            </a:r>
            <a:r>
              <a:rPr lang="ja-JP" altLang="en-US" u="sng" dirty="0" smtClean="0">
                <a:latin typeface="Meiryo UI" panose="020B0604030504040204" pitchFamily="50" charset="-128"/>
                <a:ea typeface="Meiryo UI" panose="020B0604030504040204" pitchFamily="50" charset="-128"/>
                <a:cs typeface="Meiryo UI" panose="020B0604030504040204" pitchFamily="50" charset="-128"/>
              </a:rPr>
              <a:t>断熱改修</a:t>
            </a:r>
            <a:r>
              <a:rPr lang="ja-JP" altLang="en-US" u="sng" dirty="0">
                <a:latin typeface="Meiryo UI" panose="020B0604030504040204" pitchFamily="50" charset="-128"/>
                <a:ea typeface="Meiryo UI" panose="020B0604030504040204" pitchFamily="50" charset="-128"/>
                <a:cs typeface="Meiryo UI" panose="020B0604030504040204" pitchFamily="50" charset="-128"/>
              </a:rPr>
              <a:t>を支援していくことが</a:t>
            </a:r>
            <a:r>
              <a:rPr lang="ja-JP" altLang="en-US" u="sng" dirty="0" smtClean="0">
                <a:latin typeface="Meiryo UI" panose="020B0604030504040204" pitchFamily="50" charset="-128"/>
                <a:ea typeface="Meiryo UI" panose="020B0604030504040204" pitchFamily="50" charset="-128"/>
                <a:cs typeface="Meiryo UI" panose="020B0604030504040204" pitchFamily="50" charset="-128"/>
              </a:rPr>
              <a:t>必要</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学識経験者</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marL="185738" indent="-185738">
              <a:lnSpc>
                <a:spcPct val="120000"/>
              </a:lnSpc>
              <a:spcBef>
                <a:spcPts val="600"/>
              </a:spcBef>
            </a:pPr>
            <a:r>
              <a:rPr lang="ja-JP" altLang="en-US" dirty="0">
                <a:latin typeface="Meiryo UI" panose="020B0604030504040204" pitchFamily="50" charset="-128"/>
                <a:ea typeface="Meiryo UI" panose="020B0604030504040204" pitchFamily="50" charset="-128"/>
                <a:cs typeface="Meiryo UI" panose="020B0604030504040204" pitchFamily="50" charset="-128"/>
              </a:rPr>
              <a:t>○ 健康をキーワードとした住宅づくりは、</a:t>
            </a:r>
            <a:r>
              <a:rPr lang="ja-JP" altLang="en-US" u="sng" dirty="0">
                <a:latin typeface="Meiryo UI" panose="020B0604030504040204" pitchFamily="50" charset="-128"/>
                <a:ea typeface="Meiryo UI" panose="020B0604030504040204" pitchFamily="50" charset="-128"/>
                <a:cs typeface="Meiryo UI" panose="020B0604030504040204" pitchFamily="50" charset="-128"/>
              </a:rPr>
              <a:t>健康がどの程度向上したか、リスクや医療費がどの程度減ったかという効果や便益が見えないところが課題</a:t>
            </a:r>
            <a:r>
              <a:rPr lang="ja-JP" altLang="en-US"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学識経験者</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185738" indent="-185738">
              <a:lnSpc>
                <a:spcPct val="120000"/>
              </a:lnSpc>
              <a:spcBef>
                <a:spcPts val="600"/>
              </a:spcBef>
            </a:pPr>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u="sng" dirty="0">
                <a:latin typeface="Meiryo UI" panose="020B0604030504040204" pitchFamily="50" charset="-128"/>
                <a:ea typeface="Meiryo UI" panose="020B0604030504040204" pitchFamily="50" charset="-128"/>
                <a:cs typeface="Meiryo UI" panose="020B0604030504040204" pitchFamily="50" charset="-128"/>
              </a:rPr>
              <a:t>既存住宅の断熱性・気密性の確保による健康に対するエビデンス</a:t>
            </a:r>
            <a:r>
              <a:rPr lang="ja-JP" altLang="en-US" dirty="0">
                <a:latin typeface="Meiryo UI" panose="020B0604030504040204" pitchFamily="50" charset="-128"/>
                <a:ea typeface="Meiryo UI" panose="020B0604030504040204" pitchFamily="50" charset="-128"/>
                <a:cs typeface="Meiryo UI" panose="020B0604030504040204" pitchFamily="50" charset="-128"/>
              </a:rPr>
              <a:t>としては、温度差によるヒートショックの軽減以外に、夜間頻尿の減少による睡眠時間の確保や血圧を下げるなどの効果があり、</a:t>
            </a:r>
            <a:r>
              <a:rPr lang="ja-JP" altLang="en-US" u="sng" dirty="0">
                <a:latin typeface="Meiryo UI" panose="020B0604030504040204" pitchFamily="50" charset="-128"/>
                <a:ea typeface="Meiryo UI" panose="020B0604030504040204" pitchFamily="50" charset="-128"/>
                <a:cs typeface="Meiryo UI" panose="020B0604030504040204" pitchFamily="50" charset="-128"/>
              </a:rPr>
              <a:t>徐々にエビデンスが蓄積</a:t>
            </a:r>
            <a:r>
              <a:rPr lang="ja-JP" altLang="en-US" dirty="0">
                <a:latin typeface="Meiryo UI" panose="020B0604030504040204" pitchFamily="50" charset="-128"/>
                <a:ea typeface="Meiryo UI" panose="020B0604030504040204" pitchFamily="50" charset="-128"/>
                <a:cs typeface="Meiryo UI" panose="020B0604030504040204" pitchFamily="50" charset="-128"/>
              </a:rPr>
              <a:t>されている。</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学識経験者</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185738" indent="-185738">
              <a:lnSpc>
                <a:spcPct val="120000"/>
              </a:lnSpc>
              <a:spcBef>
                <a:spcPts val="600"/>
              </a:spcBef>
            </a:pPr>
            <a:r>
              <a:rPr lang="ja-JP" altLang="en-US" dirty="0">
                <a:latin typeface="Meiryo UI" panose="020B0604030504040204" pitchFamily="50" charset="-128"/>
                <a:ea typeface="Meiryo UI" panose="020B0604030504040204" pitchFamily="50" charset="-128"/>
                <a:cs typeface="Meiryo UI" panose="020B0604030504040204" pitchFamily="50" charset="-128"/>
              </a:rPr>
              <a:t>○ 断熱住宅を普及させるためには、①情報提供の見える化、②公共の介入（補助）を行うことが必要。</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学識経験者</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marL="185738" indent="-185738">
              <a:lnSpc>
                <a:spcPct val="120000"/>
              </a:lnSpc>
              <a:spcBef>
                <a:spcPts val="600"/>
              </a:spcBef>
            </a:pP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6687034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0" y="1"/>
            <a:ext cx="9144000" cy="432000"/>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eaLnBrk="1" hangingPunct="1"/>
            <a:r>
              <a:rPr lang="ja-JP" altLang="en-US" sz="2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第</a:t>
            </a:r>
            <a:r>
              <a:rPr lang="ja-JP" altLang="en-US"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３</a:t>
            </a:r>
            <a:r>
              <a:rPr lang="ja-JP" altLang="en-US" sz="2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回課題検討部会における意見②</a:t>
            </a:r>
            <a:endParaRPr lang="ja-JP" altLang="en-US"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スライド番号プレースホルダー 1"/>
          <p:cNvSpPr>
            <a:spLocks noGrp="1"/>
          </p:cNvSpPr>
          <p:nvPr>
            <p:ph type="sldNum" sz="quarter" idx="12"/>
          </p:nvPr>
        </p:nvSpPr>
        <p:spPr>
          <a:xfrm>
            <a:off x="8319084" y="6517783"/>
            <a:ext cx="824916" cy="352220"/>
          </a:xfrm>
        </p:spPr>
        <p:txBody>
          <a:bodyPr/>
          <a:lstStyle/>
          <a:p>
            <a:fld id="{BEBE85B1-8F12-4F7B-A383-E6CF6791D3DF}" type="slidenum">
              <a:rPr kumimoji="1" lang="ja-JP" altLang="en-US" sz="1600" smtClean="0">
                <a:solidFill>
                  <a:schemeClr val="tx1"/>
                </a:solidFill>
              </a:rPr>
              <a:t>4</a:t>
            </a:fld>
            <a:endParaRPr kumimoji="1" lang="ja-JP" altLang="en-US" sz="1600" dirty="0">
              <a:solidFill>
                <a:schemeClr val="tx1"/>
              </a:solidFill>
            </a:endParaRPr>
          </a:p>
        </p:txBody>
      </p:sp>
      <p:sp>
        <p:nvSpPr>
          <p:cNvPr id="3" name="正方形/長方形 2"/>
          <p:cNvSpPr/>
          <p:nvPr/>
        </p:nvSpPr>
        <p:spPr>
          <a:xfrm>
            <a:off x="144874" y="620688"/>
            <a:ext cx="8784896" cy="4031873"/>
          </a:xfrm>
          <a:prstGeom prst="rect">
            <a:avLst/>
          </a:prstGeom>
          <a:ln cmpd="sng">
            <a:noFill/>
          </a:ln>
        </p:spPr>
        <p:txBody>
          <a:bodyPr wrap="square">
            <a:spAutoFit/>
          </a:bodyPr>
          <a:lstStyle/>
          <a:p>
            <a:pPr marL="185738" lvl="0" indent="-185738">
              <a:lnSpc>
                <a:spcPct val="150000"/>
              </a:lnSpc>
              <a:spcBef>
                <a:spcPts val="1200"/>
              </a:spcBef>
            </a:pP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民間賃貸住宅</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a:t>
            </a:r>
          </a:p>
          <a:p>
            <a:pPr marL="185738" lvl="0" indent="-185738">
              <a:lnSpc>
                <a:spcPct val="150000"/>
              </a:lnSpc>
              <a:spcBef>
                <a:spcPts val="1200"/>
              </a:spcBef>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〇 </a:t>
            </a:r>
            <a:r>
              <a:rPr lang="ja-JP" altLang="en-US" u="sng" dirty="0" smtClean="0">
                <a:latin typeface="Meiryo UI" panose="020B0604030504040204" pitchFamily="50" charset="-128"/>
                <a:ea typeface="Meiryo UI" panose="020B0604030504040204" pitchFamily="50" charset="-128"/>
                <a:cs typeface="Meiryo UI" panose="020B0604030504040204" pitchFamily="50" charset="-128"/>
              </a:rPr>
              <a:t>大家</a:t>
            </a:r>
            <a:r>
              <a:rPr lang="ja-JP" altLang="en-US" u="sng" dirty="0">
                <a:latin typeface="Meiryo UI" panose="020B0604030504040204" pitchFamily="50" charset="-128"/>
                <a:ea typeface="Meiryo UI" panose="020B0604030504040204" pitchFamily="50" charset="-128"/>
                <a:cs typeface="Meiryo UI" panose="020B0604030504040204" pitchFamily="50" charset="-128"/>
              </a:rPr>
              <a:t>が銀行融資の仕方を</a:t>
            </a:r>
            <a:r>
              <a:rPr lang="ja-JP" altLang="en-US" u="sng" dirty="0" smtClean="0">
                <a:latin typeface="Meiryo UI" panose="020B0604030504040204" pitchFamily="50" charset="-128"/>
                <a:ea typeface="Meiryo UI" panose="020B0604030504040204" pitchFamily="50" charset="-128"/>
                <a:cs typeface="Meiryo UI" panose="020B0604030504040204" pitchFamily="50" charset="-128"/>
              </a:rPr>
              <a:t>知らない</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ため、空家</a:t>
            </a:r>
            <a:r>
              <a:rPr lang="ja-JP" altLang="en-US" dirty="0">
                <a:latin typeface="Meiryo UI" panose="020B0604030504040204" pitchFamily="50" charset="-128"/>
                <a:ea typeface="Meiryo UI" panose="020B0604030504040204" pitchFamily="50" charset="-128"/>
                <a:cs typeface="Meiryo UI" panose="020B0604030504040204" pitchFamily="50" charset="-128"/>
              </a:rPr>
              <a:t>を貸せない</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状態のままにしていることが多い。</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185738" lvl="0" indent="-185738">
              <a:lnSpc>
                <a:spcPct val="150000"/>
              </a:lnSpc>
              <a:spcBef>
                <a:spcPts val="1200"/>
              </a:spcBef>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〇 建設</a:t>
            </a:r>
            <a:r>
              <a:rPr lang="ja-JP" altLang="en-US" dirty="0">
                <a:latin typeface="Meiryo UI" panose="020B0604030504040204" pitchFamily="50" charset="-128"/>
                <a:ea typeface="Meiryo UI" panose="020B0604030504040204" pitchFamily="50" charset="-128"/>
                <a:cs typeface="Meiryo UI" panose="020B0604030504040204" pitchFamily="50" charset="-128"/>
              </a:rPr>
              <a:t>するか否かの時に</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周辺</a:t>
            </a:r>
            <a:r>
              <a:rPr lang="ja-JP" altLang="en-US" dirty="0">
                <a:latin typeface="Meiryo UI" panose="020B0604030504040204" pitchFamily="50" charset="-128"/>
                <a:ea typeface="Meiryo UI" panose="020B0604030504040204" pitchFamily="50" charset="-128"/>
                <a:cs typeface="Meiryo UI" panose="020B0604030504040204" pitchFamily="50" charset="-128"/>
              </a:rPr>
              <a:t>の賃料相場を調べない、契約自体が非常に不利な状況になっているなど</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、建設するか否かの時に</a:t>
            </a:r>
            <a:r>
              <a:rPr lang="ja-JP" altLang="en-US" u="sng" dirty="0" smtClean="0">
                <a:latin typeface="Meiryo UI" panose="020B0604030504040204" pitchFamily="50" charset="-128"/>
                <a:ea typeface="Meiryo UI" panose="020B0604030504040204" pitchFamily="50" charset="-128"/>
                <a:cs typeface="Meiryo UI" panose="020B0604030504040204" pitchFamily="50" charset="-128"/>
              </a:rPr>
              <a:t>大家が知識</a:t>
            </a:r>
            <a:r>
              <a:rPr lang="ja-JP" altLang="en-US" u="sng" dirty="0">
                <a:latin typeface="Meiryo UI" panose="020B0604030504040204" pitchFamily="50" charset="-128"/>
                <a:ea typeface="Meiryo UI" panose="020B0604030504040204" pitchFamily="50" charset="-128"/>
                <a:cs typeface="Meiryo UI" panose="020B0604030504040204" pitchFamily="50" charset="-128"/>
              </a:rPr>
              <a:t>の</a:t>
            </a:r>
            <a:r>
              <a:rPr lang="ja-JP" altLang="en-US" u="sng" dirty="0" smtClean="0">
                <a:latin typeface="Meiryo UI" panose="020B0604030504040204" pitchFamily="50" charset="-128"/>
                <a:ea typeface="Meiryo UI" panose="020B0604030504040204" pitchFamily="50" charset="-128"/>
                <a:cs typeface="Meiryo UI" panose="020B0604030504040204" pitchFamily="50" charset="-128"/>
              </a:rPr>
              <a:t>ないまま進めている</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ことが問題。</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185738" lvl="0" indent="-185738">
              <a:lnSpc>
                <a:spcPct val="150000"/>
              </a:lnSpc>
              <a:spcBef>
                <a:spcPts val="1200"/>
              </a:spcBef>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〇 これから</a:t>
            </a:r>
            <a:r>
              <a:rPr lang="ja-JP" altLang="en-US" dirty="0">
                <a:latin typeface="Meiryo UI" panose="020B0604030504040204" pitchFamily="50" charset="-128"/>
                <a:ea typeface="Meiryo UI" panose="020B0604030504040204" pitchFamily="50" charset="-128"/>
                <a:cs typeface="Meiryo UI" panose="020B0604030504040204" pitchFamily="50" charset="-128"/>
              </a:rPr>
              <a:t>、</a:t>
            </a:r>
            <a:r>
              <a:rPr lang="ja-JP" altLang="en-US" u="sng" dirty="0">
                <a:latin typeface="Meiryo UI" panose="020B0604030504040204" pitchFamily="50" charset="-128"/>
                <a:ea typeface="Meiryo UI" panose="020B0604030504040204" pitchFamily="50" charset="-128"/>
                <a:cs typeface="Meiryo UI" panose="020B0604030504040204" pitchFamily="50" charset="-128"/>
              </a:rPr>
              <a:t>空家の相続で、たくさんではなく</a:t>
            </a:r>
            <a:r>
              <a:rPr lang="en-US" altLang="ja-JP" u="sng" dirty="0">
                <a:latin typeface="Meiryo UI" panose="020B0604030504040204" pitchFamily="50" charset="-128"/>
                <a:ea typeface="Meiryo UI" panose="020B0604030504040204" pitchFamily="50" charset="-128"/>
                <a:cs typeface="Meiryo UI" panose="020B0604030504040204" pitchFamily="50" charset="-128"/>
              </a:rPr>
              <a:t>1</a:t>
            </a:r>
            <a:r>
              <a:rPr lang="ja-JP" altLang="en-US" u="sng" dirty="0">
                <a:latin typeface="Meiryo UI" panose="020B0604030504040204" pitchFamily="50" charset="-128"/>
                <a:ea typeface="Meiryo UI" panose="020B0604030504040204" pitchFamily="50" charset="-128"/>
                <a:cs typeface="Meiryo UI" panose="020B0604030504040204" pitchFamily="50" charset="-128"/>
              </a:rPr>
              <a:t>軒、親からの家を引き継いだという方も増えてくる</a:t>
            </a:r>
            <a:r>
              <a:rPr lang="ja-JP" altLang="en-US" dirty="0">
                <a:latin typeface="Meiryo UI" panose="020B0604030504040204" pitchFamily="50" charset="-128"/>
                <a:ea typeface="Meiryo UI" panose="020B0604030504040204" pitchFamily="50" charset="-128"/>
                <a:cs typeface="Meiryo UI" panose="020B0604030504040204" pitchFamily="50" charset="-128"/>
              </a:rPr>
              <a:t>と</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思う。</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185738" lvl="0" indent="-185738">
              <a:lnSpc>
                <a:spcPct val="150000"/>
              </a:lnSpc>
              <a:spcBef>
                <a:spcPts val="1200"/>
              </a:spcBef>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〇 </a:t>
            </a:r>
            <a:r>
              <a:rPr lang="ja-JP" altLang="en-US" u="sng" dirty="0" smtClean="0">
                <a:latin typeface="Meiryo UI" panose="020B0604030504040204" pitchFamily="50" charset="-128"/>
                <a:ea typeface="Meiryo UI" panose="020B0604030504040204" pitchFamily="50" charset="-128"/>
                <a:cs typeface="Meiryo UI" panose="020B0604030504040204" pitchFamily="50" charset="-128"/>
              </a:rPr>
              <a:t>健康上の理由等から家賃を滞納せざるを得なくなった入居者の方が容易に転居できる制度</a:t>
            </a:r>
            <a:r>
              <a:rPr lang="ja-JP" altLang="en-US" u="sng" dirty="0">
                <a:latin typeface="Meiryo UI" panose="020B0604030504040204" pitchFamily="50" charset="-128"/>
                <a:ea typeface="Meiryo UI" panose="020B0604030504040204" pitchFamily="50" charset="-128"/>
                <a:cs typeface="Meiryo UI" panose="020B0604030504040204" pitchFamily="50" charset="-128"/>
              </a:rPr>
              <a:t>があればいい</a:t>
            </a:r>
            <a:r>
              <a:rPr lang="ja-JP" altLang="en-US" dirty="0">
                <a:latin typeface="Meiryo UI" panose="020B0604030504040204" pitchFamily="50" charset="-128"/>
                <a:ea typeface="Meiryo UI" panose="020B0604030504040204" pitchFamily="50" charset="-128"/>
                <a:cs typeface="Meiryo UI" panose="020B0604030504040204" pitchFamily="50" charset="-128"/>
              </a:rPr>
              <a:t>と思う。</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6290769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1"/>
          <p:cNvSpPr>
            <a:spLocks noGrp="1"/>
          </p:cNvSpPr>
          <p:nvPr>
            <p:ph type="sldNum" sz="quarter" idx="12"/>
          </p:nvPr>
        </p:nvSpPr>
        <p:spPr>
          <a:xfrm>
            <a:off x="8319084" y="6517783"/>
            <a:ext cx="824916" cy="352220"/>
          </a:xfrm>
        </p:spPr>
        <p:txBody>
          <a:bodyPr/>
          <a:lstStyle/>
          <a:p>
            <a:fld id="{BEBE85B1-8F12-4F7B-A383-E6CF6791D3DF}" type="slidenum">
              <a:rPr kumimoji="1" lang="ja-JP" altLang="en-US" sz="1600" smtClean="0">
                <a:solidFill>
                  <a:schemeClr val="tx1"/>
                </a:solidFill>
              </a:rPr>
              <a:t>5</a:t>
            </a:fld>
            <a:endParaRPr kumimoji="1" lang="ja-JP" altLang="en-US" sz="1600" dirty="0">
              <a:solidFill>
                <a:schemeClr val="tx1"/>
              </a:solidFill>
            </a:endParaRPr>
          </a:p>
        </p:txBody>
      </p:sp>
      <p:sp>
        <p:nvSpPr>
          <p:cNvPr id="3" name="正方形/長方形 2"/>
          <p:cNvSpPr/>
          <p:nvPr/>
        </p:nvSpPr>
        <p:spPr>
          <a:xfrm>
            <a:off x="177344" y="595489"/>
            <a:ext cx="8784896" cy="6161687"/>
          </a:xfrm>
          <a:prstGeom prst="rect">
            <a:avLst/>
          </a:prstGeom>
          <a:ln cmpd="sng">
            <a:noFill/>
          </a:ln>
        </p:spPr>
        <p:txBody>
          <a:bodyPr wrap="square">
            <a:spAutoFit/>
          </a:bodyPr>
          <a:lstStyle/>
          <a:p>
            <a:pPr marL="185738" lvl="0">
              <a:lnSpc>
                <a:spcPct val="130000"/>
              </a:lnSpc>
              <a:spcBef>
                <a:spcPts val="1200"/>
              </a:spcBef>
            </a:pP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185738" lvl="0" indent="-185738">
              <a:lnSpc>
                <a:spcPct val="130000"/>
              </a:lnSpc>
              <a:spcBef>
                <a:spcPts val="1200"/>
              </a:spcBef>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〇 </a:t>
            </a:r>
            <a:r>
              <a:rPr lang="ja-JP" altLang="en-US" u="sng" dirty="0" smtClean="0">
                <a:latin typeface="Meiryo UI" panose="020B0604030504040204" pitchFamily="50" charset="-128"/>
                <a:ea typeface="Meiryo UI" panose="020B0604030504040204" pitchFamily="50" charset="-128"/>
                <a:cs typeface="Meiryo UI" panose="020B0604030504040204" pitchFamily="50" charset="-128"/>
              </a:rPr>
              <a:t>大阪</a:t>
            </a:r>
            <a:r>
              <a:rPr lang="ja-JP" altLang="en-US" u="sng" dirty="0">
                <a:latin typeface="Meiryo UI" panose="020B0604030504040204" pitchFamily="50" charset="-128"/>
                <a:ea typeface="Meiryo UI" panose="020B0604030504040204" pitchFamily="50" charset="-128"/>
                <a:cs typeface="Meiryo UI" panose="020B0604030504040204" pitchFamily="50" charset="-128"/>
              </a:rPr>
              <a:t>は破損住宅が多いということだが、理由は分かっているのか</a:t>
            </a:r>
            <a:r>
              <a:rPr lang="ja-JP" altLang="en-US" dirty="0">
                <a:latin typeface="Meiryo UI" panose="020B0604030504040204" pitchFamily="50" charset="-128"/>
                <a:ea typeface="Meiryo UI" panose="020B0604030504040204" pitchFamily="50" charset="-128"/>
                <a:cs typeface="Meiryo UI" panose="020B0604030504040204" pitchFamily="50" charset="-128"/>
              </a:rPr>
              <a:t>。例えば、所有関係に</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特徴     </a:t>
            </a:r>
            <a:r>
              <a:rPr lang="en-US" altLang="ja-JP" dirty="0">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が</a:t>
            </a:r>
            <a:r>
              <a:rPr lang="ja-JP" altLang="en-US" dirty="0">
                <a:latin typeface="Meiryo UI" panose="020B0604030504040204" pitchFamily="50" charset="-128"/>
                <a:ea typeface="Meiryo UI" panose="020B0604030504040204" pitchFamily="50" charset="-128"/>
                <a:cs typeface="Meiryo UI" panose="020B0604030504040204" pitchFamily="50" charset="-128"/>
              </a:rPr>
              <a:t>あるとか、台風・地震等からの復旧が遅れている等あれば教えてほしい</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185738" lvl="0" indent="-185738">
              <a:lnSpc>
                <a:spcPct val="130000"/>
              </a:lnSpc>
              <a:spcBef>
                <a:spcPts val="1200"/>
              </a:spcBef>
            </a:pPr>
            <a:endParaRPr lang="ja-JP" altLang="en-US" dirty="0" smtClean="0">
              <a:latin typeface="Meiryo UI" panose="020B0604030504040204" pitchFamily="50" charset="-128"/>
              <a:ea typeface="Meiryo UI" panose="020B0604030504040204" pitchFamily="50" charset="-128"/>
              <a:cs typeface="Meiryo UI" panose="020B0604030504040204" pitchFamily="50" charset="-128"/>
            </a:endParaRPr>
          </a:p>
          <a:p>
            <a:pPr marL="185738" lvl="0" indent="-185738">
              <a:lnSpc>
                <a:spcPct val="130000"/>
              </a:lnSpc>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〇 特</a:t>
            </a:r>
            <a:r>
              <a:rPr lang="ja-JP" altLang="en-US" dirty="0">
                <a:latin typeface="Meiryo UI" panose="020B0604030504040204" pitchFamily="50" charset="-128"/>
                <a:ea typeface="Meiryo UI" panose="020B0604030504040204" pitchFamily="50" charset="-128"/>
                <a:cs typeface="Meiryo UI" panose="020B0604030504040204" pitchFamily="50" charset="-128"/>
              </a:rPr>
              <a:t>に</a:t>
            </a:r>
            <a:r>
              <a:rPr lang="ja-JP" altLang="en-US" u="sng" dirty="0">
                <a:latin typeface="Meiryo UI" panose="020B0604030504040204" pitchFamily="50" charset="-128"/>
                <a:ea typeface="Meiryo UI" panose="020B0604030504040204" pitchFamily="50" charset="-128"/>
                <a:cs typeface="Meiryo UI" panose="020B0604030504040204" pitchFamily="50" charset="-128"/>
              </a:rPr>
              <a:t>台風被害の問題は、現在も放置された状態のものが多く、腐朽・破損の住宅数に影響していると思う</a:t>
            </a:r>
            <a:r>
              <a:rPr lang="ja-JP" altLang="en-US" dirty="0">
                <a:latin typeface="Meiryo UI" panose="020B0604030504040204" pitchFamily="50" charset="-128"/>
                <a:ea typeface="Meiryo UI" panose="020B0604030504040204" pitchFamily="50" charset="-128"/>
                <a:cs typeface="Meiryo UI" panose="020B0604030504040204" pitchFamily="50" charset="-128"/>
              </a:rPr>
              <a:t>ので、メカニズムを調べていただきたい。　</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185738" indent="-185738">
              <a:lnSpc>
                <a:spcPct val="130000"/>
              </a:lnSpc>
            </a:pP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185738" indent="-185738">
              <a:lnSpc>
                <a:spcPct val="130000"/>
              </a:lnSpc>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〇 持家</a:t>
            </a:r>
            <a:r>
              <a:rPr lang="ja-JP" altLang="en-US" dirty="0">
                <a:latin typeface="Meiryo UI" panose="020B0604030504040204" pitchFamily="50" charset="-128"/>
                <a:ea typeface="Meiryo UI" panose="020B0604030504040204" pitchFamily="50" charset="-128"/>
                <a:cs typeface="Meiryo UI" panose="020B0604030504040204" pitchFamily="50" charset="-128"/>
              </a:rPr>
              <a:t>に関する実態調査で</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u="sng" dirty="0" smtClean="0">
                <a:latin typeface="Meiryo UI" panose="020B0604030504040204" pitchFamily="50" charset="-128"/>
                <a:ea typeface="Meiryo UI" panose="020B0604030504040204" pitchFamily="50" charset="-128"/>
                <a:cs typeface="Meiryo UI" panose="020B0604030504040204" pitchFamily="50" charset="-128"/>
              </a:rPr>
              <a:t>取壊し</a:t>
            </a:r>
            <a:r>
              <a:rPr lang="ja-JP" altLang="en-US" u="sng" dirty="0">
                <a:latin typeface="Meiryo UI" panose="020B0604030504040204" pitchFamily="50" charset="-128"/>
                <a:ea typeface="Meiryo UI" panose="020B0604030504040204" pitchFamily="50" charset="-128"/>
                <a:cs typeface="Meiryo UI" panose="020B0604030504040204" pitchFamily="50" charset="-128"/>
              </a:rPr>
              <a:t>をどう考えているのか</a:t>
            </a:r>
            <a:r>
              <a:rPr lang="ja-JP" altLang="en-US" u="sng" dirty="0" err="1">
                <a:latin typeface="Meiryo UI" panose="020B0604030504040204" pitchFamily="50" charset="-128"/>
                <a:ea typeface="Meiryo UI" panose="020B0604030504040204" pitchFamily="50" charset="-128"/>
                <a:cs typeface="Meiryo UI" panose="020B0604030504040204" pitchFamily="50" charset="-128"/>
              </a:rPr>
              <a:t>や</a:t>
            </a:r>
            <a:r>
              <a:rPr lang="ja-JP" altLang="en-US" u="sng" dirty="0">
                <a:latin typeface="Meiryo UI" panose="020B0604030504040204" pitchFamily="50" charset="-128"/>
                <a:ea typeface="Meiryo UI" panose="020B0604030504040204" pitchFamily="50" charset="-128"/>
                <a:cs typeface="Meiryo UI" panose="020B0604030504040204" pitchFamily="50" charset="-128"/>
              </a:rPr>
              <a:t>、壊すということが面倒くさいのかなど、どのようにお考えになっているのかを聞く</a:t>
            </a:r>
            <a:r>
              <a:rPr lang="ja-JP" altLang="en-US" u="sng" dirty="0" smtClean="0">
                <a:latin typeface="Meiryo UI" panose="020B0604030504040204" pitchFamily="50" charset="-128"/>
                <a:ea typeface="Meiryo UI" panose="020B0604030504040204" pitchFamily="50" charset="-128"/>
                <a:cs typeface="Meiryo UI" panose="020B0604030504040204" pitchFamily="50" charset="-128"/>
              </a:rPr>
              <a:t>必要</a:t>
            </a:r>
            <a:r>
              <a:rPr lang="ja-JP" altLang="en-US" dirty="0">
                <a:latin typeface="Meiryo UI" panose="020B0604030504040204" pitchFamily="50" charset="-128"/>
                <a:ea typeface="Meiryo UI" panose="020B0604030504040204" pitchFamily="50" charset="-128"/>
                <a:cs typeface="Meiryo UI" panose="020B0604030504040204" pitchFamily="50" charset="-128"/>
              </a:rPr>
              <a:t>がある。</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185738" indent="-185738">
              <a:lnSpc>
                <a:spcPct val="130000"/>
              </a:lnSpc>
            </a:pP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185738" indent="-185738">
              <a:lnSpc>
                <a:spcPct val="130000"/>
              </a:lnSpc>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〇 </a:t>
            </a:r>
            <a:r>
              <a:rPr lang="ja-JP" altLang="en-US" u="sng" dirty="0" smtClean="0">
                <a:latin typeface="Meiryo UI" panose="020B0604030504040204" pitchFamily="50" charset="-128"/>
                <a:ea typeface="Meiryo UI" panose="020B0604030504040204" pitchFamily="50" charset="-128"/>
                <a:cs typeface="Meiryo UI" panose="020B0604030504040204" pitchFamily="50" charset="-128"/>
              </a:rPr>
              <a:t>住宅</a:t>
            </a:r>
            <a:r>
              <a:rPr lang="ja-JP" altLang="en-US" u="sng" dirty="0">
                <a:latin typeface="Meiryo UI" panose="020B0604030504040204" pitchFamily="50" charset="-128"/>
                <a:ea typeface="Meiryo UI" panose="020B0604030504040204" pitchFamily="50" charset="-128"/>
                <a:cs typeface="Meiryo UI" panose="020B0604030504040204" pitchFamily="50" charset="-128"/>
              </a:rPr>
              <a:t>の柔軟な利用を進めていく上で、何か障害になることがあるのか</a:t>
            </a:r>
            <a:r>
              <a:rPr lang="ja-JP" altLang="en-US" dirty="0">
                <a:latin typeface="Meiryo UI" panose="020B0604030504040204" pitchFamily="50" charset="-128"/>
                <a:ea typeface="Meiryo UI" panose="020B0604030504040204" pitchFamily="50" charset="-128"/>
                <a:cs typeface="Meiryo UI" panose="020B0604030504040204" pitchFamily="50" charset="-128"/>
              </a:rPr>
              <a:t>。例えば設計上、あらかじめ何か作っておかないといけないということが多いのか。それとも、法的な規制があるので利用転換が難しいというようなことがあれば教えほしい</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185738" indent="-185738">
              <a:lnSpc>
                <a:spcPct val="130000"/>
              </a:lnSpc>
            </a:pP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185738" indent="-185738">
              <a:lnSpc>
                <a:spcPct val="130000"/>
              </a:lnSpc>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〇 </a:t>
            </a:r>
            <a:r>
              <a:rPr lang="ja-JP" altLang="en-US" u="sng" dirty="0" smtClean="0">
                <a:latin typeface="Meiryo UI" panose="020B0604030504040204" pitchFamily="50" charset="-128"/>
                <a:ea typeface="Meiryo UI" panose="020B0604030504040204" pitchFamily="50" charset="-128"/>
                <a:cs typeface="Meiryo UI" panose="020B0604030504040204" pitchFamily="50" charset="-128"/>
              </a:rPr>
              <a:t>空家</a:t>
            </a:r>
            <a:r>
              <a:rPr lang="ja-JP" altLang="en-US" u="sng" dirty="0">
                <a:latin typeface="Meiryo UI" panose="020B0604030504040204" pitchFamily="50" charset="-128"/>
                <a:ea typeface="Meiryo UI" panose="020B0604030504040204" pitchFamily="50" charset="-128"/>
                <a:cs typeface="Meiryo UI" panose="020B0604030504040204" pitchFamily="50" charset="-128"/>
              </a:rPr>
              <a:t>について、住宅ストックとして、もう既に使えないぐらいのものなのか、本当は使えるけれど利用しないのか</a:t>
            </a:r>
            <a:r>
              <a:rPr lang="ja-JP" altLang="en-US" dirty="0">
                <a:latin typeface="Meiryo UI" panose="020B0604030504040204" pitchFamily="50" charset="-128"/>
                <a:ea typeface="Meiryo UI" panose="020B0604030504040204" pitchFamily="50" charset="-128"/>
                <a:cs typeface="Meiryo UI" panose="020B0604030504040204" pitchFamily="50" charset="-128"/>
              </a:rPr>
              <a:t>というところを調査していただければ</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Rectangle 1"/>
          <p:cNvSpPr>
            <a:spLocks noChangeArrowheads="1"/>
          </p:cNvSpPr>
          <p:nvPr/>
        </p:nvSpPr>
        <p:spPr bwMode="auto">
          <a:xfrm>
            <a:off x="195030" y="620688"/>
            <a:ext cx="2504762" cy="344597"/>
          </a:xfrm>
          <a:prstGeom prst="rect">
            <a:avLst/>
          </a:prstGeom>
          <a:ln/>
          <a:extLst/>
        </p:spPr>
        <p:style>
          <a:lnRef idx="0">
            <a:schemeClr val="accent1"/>
          </a:lnRef>
          <a:fillRef idx="3">
            <a:schemeClr val="accent1"/>
          </a:fillRef>
          <a:effectRef idx="3">
            <a:schemeClr val="accent1"/>
          </a:effectRef>
          <a:fontRef idx="minor">
            <a:schemeClr val="lt1"/>
          </a:fontRef>
        </p:style>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ctr" eaLnBrk="1" hangingPunct="1"/>
            <a:r>
              <a:rPr lang="ja-JP" altLang="en-US" sz="1800" b="1" dirty="0" smtClean="0">
                <a:latin typeface="Meiryo UI" panose="020B0604030504040204" pitchFamily="50" charset="-128"/>
                <a:ea typeface="Meiryo UI" panose="020B0604030504040204" pitchFamily="50" charset="-128"/>
                <a:cs typeface="Meiryo UI" panose="020B0604030504040204" pitchFamily="50" charset="-128"/>
              </a:rPr>
              <a:t>調査項目について</a:t>
            </a:r>
            <a:endParaRPr lang="ja-JP" altLang="en-US" sz="18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Rectangle 1"/>
          <p:cNvSpPr>
            <a:spLocks noChangeArrowheads="1"/>
          </p:cNvSpPr>
          <p:nvPr/>
        </p:nvSpPr>
        <p:spPr bwMode="auto">
          <a:xfrm>
            <a:off x="0" y="1"/>
            <a:ext cx="9144000" cy="432000"/>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eaLnBrk="1" hangingPunct="1"/>
            <a:r>
              <a:rPr lang="ja-JP" altLang="en-US" sz="2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第</a:t>
            </a:r>
            <a:r>
              <a:rPr lang="ja-JP" altLang="en-US"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３</a:t>
            </a:r>
            <a:r>
              <a:rPr lang="ja-JP" altLang="en-US" sz="2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回課題検討部会における意見③</a:t>
            </a:r>
            <a:endParaRPr lang="ja-JP" altLang="en-US"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0428840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1"/>
          <p:cNvSpPr>
            <a:spLocks noGrp="1"/>
          </p:cNvSpPr>
          <p:nvPr>
            <p:ph type="sldNum" sz="quarter" idx="12"/>
          </p:nvPr>
        </p:nvSpPr>
        <p:spPr>
          <a:xfrm>
            <a:off x="8319084" y="6517783"/>
            <a:ext cx="824916" cy="352220"/>
          </a:xfrm>
        </p:spPr>
        <p:txBody>
          <a:bodyPr/>
          <a:lstStyle/>
          <a:p>
            <a:fld id="{BEBE85B1-8F12-4F7B-A383-E6CF6791D3DF}" type="slidenum">
              <a:rPr kumimoji="1" lang="ja-JP" altLang="en-US" sz="1600" smtClean="0">
                <a:solidFill>
                  <a:schemeClr val="tx1"/>
                </a:solidFill>
              </a:rPr>
              <a:t>6</a:t>
            </a:fld>
            <a:endParaRPr kumimoji="1" lang="ja-JP" altLang="en-US" sz="1600" dirty="0">
              <a:solidFill>
                <a:schemeClr val="tx1"/>
              </a:solidFill>
            </a:endParaRPr>
          </a:p>
        </p:txBody>
      </p:sp>
      <p:sp>
        <p:nvSpPr>
          <p:cNvPr id="3" name="正方形/長方形 2"/>
          <p:cNvSpPr/>
          <p:nvPr/>
        </p:nvSpPr>
        <p:spPr>
          <a:xfrm>
            <a:off x="179552" y="692696"/>
            <a:ext cx="8784896" cy="4729372"/>
          </a:xfrm>
          <a:prstGeom prst="rect">
            <a:avLst/>
          </a:prstGeom>
          <a:ln cmpd="sng">
            <a:noFill/>
          </a:ln>
        </p:spPr>
        <p:txBody>
          <a:bodyPr wrap="square">
            <a:spAutoFit/>
          </a:bodyPr>
          <a:lstStyle/>
          <a:p>
            <a:pPr marL="185738" indent="-185738">
              <a:lnSpc>
                <a:spcPct val="130000"/>
              </a:lnSpc>
            </a:pPr>
            <a:r>
              <a:rPr lang="ja-JP" altLang="en-US" dirty="0">
                <a:latin typeface="Meiryo UI" panose="020B0604030504040204" pitchFamily="50" charset="-128"/>
                <a:ea typeface="Meiryo UI" panose="020B0604030504040204" pitchFamily="50" charset="-128"/>
                <a:cs typeface="Meiryo UI" panose="020B0604030504040204" pitchFamily="50" charset="-128"/>
              </a:rPr>
              <a:t>〇 </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資料に</a:t>
            </a:r>
            <a:r>
              <a:rPr lang="ja-JP" altLang="en-US" dirty="0">
                <a:latin typeface="Meiryo UI" panose="020B0604030504040204" pitchFamily="50" charset="-128"/>
                <a:ea typeface="Meiryo UI" panose="020B0604030504040204" pitchFamily="50" charset="-128"/>
                <a:cs typeface="Meiryo UI" panose="020B0604030504040204" pitchFamily="50" charset="-128"/>
              </a:rPr>
              <a:t>記載の維持管理の満足度について、どう理解をしたらいいのか。</a:t>
            </a:r>
            <a:r>
              <a:rPr lang="ja-JP" altLang="en-US" u="sng" dirty="0">
                <a:latin typeface="Meiryo UI" panose="020B0604030504040204" pitchFamily="50" charset="-128"/>
                <a:ea typeface="Meiryo UI" panose="020B0604030504040204" pitchFamily="50" charset="-128"/>
                <a:cs typeface="Meiryo UI" panose="020B0604030504040204" pitchFamily="50" charset="-128"/>
              </a:rPr>
              <a:t>維持管理のしやすさというものが、どういったところでしやすいと感じているのか</a:t>
            </a:r>
            <a:r>
              <a:rPr lang="ja-JP" altLang="en-US" dirty="0">
                <a:latin typeface="Meiryo UI" panose="020B0604030504040204" pitchFamily="50" charset="-128"/>
                <a:ea typeface="Meiryo UI" panose="020B0604030504040204" pitchFamily="50" charset="-128"/>
                <a:cs typeface="Meiryo UI" panose="020B0604030504040204" pitchFamily="50" charset="-128"/>
              </a:rPr>
              <a:t>知りたい。</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185738" indent="-185738">
              <a:lnSpc>
                <a:spcPct val="130000"/>
              </a:lnSpc>
            </a:pP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185738" indent="-185738">
              <a:lnSpc>
                <a:spcPct val="130000"/>
              </a:lnSpc>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〇 </a:t>
            </a:r>
            <a:r>
              <a:rPr lang="ja-JP" altLang="en-US" u="sng" dirty="0" smtClean="0">
                <a:latin typeface="Meiryo UI" panose="020B0604030504040204" pitchFamily="50" charset="-128"/>
                <a:ea typeface="Meiryo UI" panose="020B0604030504040204" pitchFamily="50" charset="-128"/>
                <a:cs typeface="Meiryo UI" panose="020B0604030504040204" pitchFamily="50" charset="-128"/>
              </a:rPr>
              <a:t>有利</a:t>
            </a:r>
            <a:r>
              <a:rPr lang="ja-JP" altLang="en-US" u="sng" dirty="0">
                <a:latin typeface="Meiryo UI" panose="020B0604030504040204" pitchFamily="50" charset="-128"/>
                <a:ea typeface="Meiryo UI" panose="020B0604030504040204" pitchFamily="50" charset="-128"/>
                <a:cs typeface="Meiryo UI" panose="020B0604030504040204" pitchFamily="50" charset="-128"/>
              </a:rPr>
              <a:t>な融資が受けられないことがハードルになっているのではないか。</a:t>
            </a:r>
            <a:r>
              <a:rPr lang="ja-JP" altLang="en-US" dirty="0">
                <a:latin typeface="Meiryo UI" panose="020B0604030504040204" pitchFamily="50" charset="-128"/>
                <a:ea typeface="Meiryo UI" panose="020B0604030504040204" pitchFamily="50" charset="-128"/>
                <a:cs typeface="Meiryo UI" panose="020B0604030504040204" pitchFamily="50" charset="-128"/>
              </a:rPr>
              <a:t>賃貸事業として、どのように成立させていくのかという分析が必要</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185738" indent="-185738">
              <a:lnSpc>
                <a:spcPct val="130000"/>
              </a:lnSpc>
            </a:pP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185738" indent="-185738">
              <a:lnSpc>
                <a:spcPct val="130000"/>
              </a:lnSpc>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〇 民間</a:t>
            </a:r>
            <a:r>
              <a:rPr lang="ja-JP" altLang="en-US" dirty="0">
                <a:latin typeface="Meiryo UI" panose="020B0604030504040204" pitchFamily="50" charset="-128"/>
                <a:ea typeface="Meiryo UI" panose="020B0604030504040204" pitchFamily="50" charset="-128"/>
                <a:cs typeface="Meiryo UI" panose="020B0604030504040204" pitchFamily="50" charset="-128"/>
              </a:rPr>
              <a:t>賃貸住宅の先進事例について調査する際は、特に</a:t>
            </a:r>
            <a:r>
              <a:rPr lang="ja-JP" altLang="en-US" u="sng" dirty="0">
                <a:latin typeface="Meiryo UI" panose="020B0604030504040204" pitchFamily="50" charset="-128"/>
                <a:ea typeface="Meiryo UI" panose="020B0604030504040204" pitchFamily="50" charset="-128"/>
                <a:cs typeface="Meiryo UI" panose="020B0604030504040204" pitchFamily="50" charset="-128"/>
              </a:rPr>
              <a:t>どういう人が先進的な住宅サービスに乗ってくるのか、何か問題がないのか、具体的な事例</a:t>
            </a:r>
            <a:r>
              <a:rPr lang="ja-JP" altLang="en-US" dirty="0">
                <a:latin typeface="Meiryo UI" panose="020B0604030504040204" pitchFamily="50" charset="-128"/>
                <a:ea typeface="Meiryo UI" panose="020B0604030504040204" pitchFamily="50" charset="-128"/>
                <a:cs typeface="Meiryo UI" panose="020B0604030504040204" pitchFamily="50" charset="-128"/>
              </a:rPr>
              <a:t>なども聞いてほしい</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185738" indent="-185738">
              <a:lnSpc>
                <a:spcPct val="130000"/>
              </a:lnSpc>
            </a:pP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185738" indent="-185738">
              <a:lnSpc>
                <a:spcPct val="130000"/>
              </a:lnSpc>
            </a:pP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185738" indent="-185738">
              <a:lnSpc>
                <a:spcPct val="130000"/>
              </a:lnSpc>
            </a:pP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185738" indent="-185738">
              <a:lnSpc>
                <a:spcPct val="130000"/>
              </a:lnSpc>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〇 </a:t>
            </a:r>
            <a:r>
              <a:rPr lang="ja-JP" altLang="en-US" u="sng" dirty="0" smtClean="0">
                <a:latin typeface="Meiryo UI" panose="020B0604030504040204" pitchFamily="50" charset="-128"/>
                <a:ea typeface="Meiryo UI" panose="020B0604030504040204" pitchFamily="50" charset="-128"/>
                <a:cs typeface="Meiryo UI" panose="020B0604030504040204" pitchFamily="50" charset="-128"/>
              </a:rPr>
              <a:t>インタビュー</a:t>
            </a:r>
            <a:r>
              <a:rPr lang="ja-JP" altLang="en-US" u="sng" dirty="0">
                <a:latin typeface="Meiryo UI" panose="020B0604030504040204" pitchFamily="50" charset="-128"/>
                <a:ea typeface="Meiryo UI" panose="020B0604030504040204" pitchFamily="50" charset="-128"/>
                <a:cs typeface="Meiryo UI" panose="020B0604030504040204" pitchFamily="50" charset="-128"/>
              </a:rPr>
              <a:t>調査等で、ソフトな問題について切り込んでいただくことも必要</a:t>
            </a:r>
            <a:r>
              <a:rPr lang="ja-JP" altLang="en-US" dirty="0">
                <a:latin typeface="Meiryo UI" panose="020B0604030504040204" pitchFamily="50" charset="-128"/>
                <a:ea typeface="Meiryo UI" panose="020B0604030504040204" pitchFamily="50" charset="-128"/>
                <a:cs typeface="Meiryo UI" panose="020B0604030504040204" pitchFamily="50" charset="-128"/>
              </a:rPr>
              <a:t>である</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。建築</a:t>
            </a:r>
            <a:r>
              <a:rPr lang="ja-JP" altLang="en-US" dirty="0">
                <a:latin typeface="Meiryo UI" panose="020B0604030504040204" pitchFamily="50" charset="-128"/>
                <a:ea typeface="Meiryo UI" panose="020B0604030504040204" pitchFamily="50" charset="-128"/>
                <a:cs typeface="Meiryo UI" panose="020B0604030504040204" pitchFamily="50" charset="-128"/>
              </a:rPr>
              <a:t>行政以外と連携しないと問題は解決しない</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Rectangle 1"/>
          <p:cNvSpPr>
            <a:spLocks noChangeArrowheads="1"/>
          </p:cNvSpPr>
          <p:nvPr/>
        </p:nvSpPr>
        <p:spPr bwMode="auto">
          <a:xfrm>
            <a:off x="0" y="1"/>
            <a:ext cx="9144000" cy="432000"/>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eaLnBrk="1" hangingPunct="1"/>
            <a:r>
              <a:rPr lang="ja-JP" altLang="en-US" sz="2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第</a:t>
            </a:r>
            <a:r>
              <a:rPr lang="ja-JP" altLang="en-US"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３</a:t>
            </a:r>
            <a:r>
              <a:rPr lang="ja-JP" altLang="en-US" sz="2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回課題検討部会における意見④</a:t>
            </a:r>
            <a:endParaRPr lang="ja-JP" altLang="en-US"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Rectangle 1"/>
          <p:cNvSpPr>
            <a:spLocks noChangeArrowheads="1"/>
          </p:cNvSpPr>
          <p:nvPr/>
        </p:nvSpPr>
        <p:spPr bwMode="auto">
          <a:xfrm>
            <a:off x="251520" y="4149080"/>
            <a:ext cx="1280626" cy="344597"/>
          </a:xfrm>
          <a:prstGeom prst="rect">
            <a:avLst/>
          </a:prstGeom>
          <a:ln/>
          <a:extLst/>
        </p:spPr>
        <p:style>
          <a:lnRef idx="0">
            <a:schemeClr val="accent1"/>
          </a:lnRef>
          <a:fillRef idx="3">
            <a:schemeClr val="accent1"/>
          </a:fillRef>
          <a:effectRef idx="3">
            <a:schemeClr val="accent1"/>
          </a:effectRef>
          <a:fontRef idx="minor">
            <a:schemeClr val="lt1"/>
          </a:fontRef>
        </p:style>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ctr" eaLnBrk="1" hangingPunct="1"/>
            <a:r>
              <a:rPr lang="ja-JP" altLang="en-US" sz="1800" b="1" dirty="0" smtClean="0">
                <a:latin typeface="Meiryo UI" panose="020B0604030504040204" pitchFamily="50" charset="-128"/>
                <a:ea typeface="Meiryo UI" panose="020B0604030504040204" pitchFamily="50" charset="-128"/>
                <a:cs typeface="Meiryo UI" panose="020B0604030504040204" pitchFamily="50" charset="-128"/>
              </a:rPr>
              <a:t>調査</a:t>
            </a:r>
            <a:r>
              <a:rPr lang="ja-JP" altLang="en-US" sz="1800" b="1" dirty="0">
                <a:latin typeface="Meiryo UI" panose="020B0604030504040204" pitchFamily="50" charset="-128"/>
                <a:ea typeface="Meiryo UI" panose="020B0604030504040204" pitchFamily="50" charset="-128"/>
                <a:cs typeface="Meiryo UI" panose="020B0604030504040204" pitchFamily="50" charset="-128"/>
              </a:rPr>
              <a:t>手法</a:t>
            </a:r>
          </a:p>
        </p:txBody>
      </p:sp>
    </p:spTree>
    <p:extLst>
      <p:ext uri="{BB962C8B-B14F-4D97-AF65-F5344CB8AC3E}">
        <p14:creationId xmlns:p14="http://schemas.microsoft.com/office/powerpoint/2010/main" val="40841321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248" y="2852936"/>
            <a:ext cx="9144000" cy="792088"/>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ctr" eaLnBrk="1" hangingPunct="1"/>
            <a:r>
              <a:rPr lang="ja-JP" altLang="en-US" sz="24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２</a:t>
            </a:r>
            <a:r>
              <a:rPr lang="ja-JP" altLang="en-US" sz="24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．質の確保や維持管理</a:t>
            </a:r>
            <a:endParaRPr lang="ja-JP" altLang="en-US" sz="24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Rectangle 79"/>
          <p:cNvSpPr>
            <a:spLocks noChangeArrowheads="1"/>
          </p:cNvSpPr>
          <p:nvPr/>
        </p:nvSpPr>
        <p:spPr bwMode="auto">
          <a:xfrm>
            <a:off x="8818564" y="6673850"/>
            <a:ext cx="32543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algn="ctr" eaLnBrk="1" hangingPunct="1">
              <a:spcBef>
                <a:spcPct val="50000"/>
              </a:spcBef>
              <a:buFontTx/>
              <a:buNone/>
            </a:pPr>
            <a:fld id="{4BAD665A-AF1B-43EC-8DED-B94A1BD886CB}" type="slidenum">
              <a:rPr kumimoji="1" lang="en-US" altLang="ja-JP" sz="1200">
                <a:solidFill>
                  <a:schemeClr val="tx1"/>
                </a:solidFill>
                <a:latin typeface="HGSｺﾞｼｯｸM" pitchFamily="50" charset="-128"/>
                <a:ea typeface="HGSｺﾞｼｯｸM" pitchFamily="50" charset="-128"/>
              </a:rPr>
              <a:pPr algn="ctr" eaLnBrk="1" hangingPunct="1">
                <a:spcBef>
                  <a:spcPct val="50000"/>
                </a:spcBef>
                <a:buFontTx/>
                <a:buNone/>
              </a:pPr>
              <a:t>7</a:t>
            </a:fld>
            <a:endParaRPr kumimoji="1" lang="en-US" altLang="ja-JP" sz="1200" dirty="0">
              <a:solidFill>
                <a:schemeClr val="tx1"/>
              </a:solidFill>
              <a:latin typeface="HGSｺﾞｼｯｸM" pitchFamily="50" charset="-128"/>
              <a:ea typeface="HGSｺﾞｼｯｸM" pitchFamily="50" charset="-128"/>
            </a:endParaRPr>
          </a:p>
        </p:txBody>
      </p:sp>
    </p:spTree>
    <p:extLst>
      <p:ext uri="{BB962C8B-B14F-4D97-AF65-F5344CB8AC3E}">
        <p14:creationId xmlns:p14="http://schemas.microsoft.com/office/powerpoint/2010/main" val="238934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0" y="1"/>
            <a:ext cx="9144000" cy="432000"/>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eaLnBrk="1" hangingPunct="1"/>
            <a:r>
              <a:rPr lang="ja-JP" altLang="en-US" sz="20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戸建て住宅の維持管理等に関するアンケート調査の概要（インターネット調査）</a:t>
            </a:r>
            <a:endParaRPr lang="ja-JP" altLang="en-US" sz="20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スライド番号プレースホルダー 1"/>
          <p:cNvSpPr>
            <a:spLocks noGrp="1"/>
          </p:cNvSpPr>
          <p:nvPr>
            <p:ph type="sldNum" sz="quarter" idx="12"/>
          </p:nvPr>
        </p:nvSpPr>
        <p:spPr>
          <a:xfrm>
            <a:off x="8319084" y="6517783"/>
            <a:ext cx="824916" cy="352220"/>
          </a:xfrm>
        </p:spPr>
        <p:txBody>
          <a:bodyPr/>
          <a:lstStyle/>
          <a:p>
            <a:fld id="{BEBE85B1-8F12-4F7B-A383-E6CF6791D3DF}" type="slidenum">
              <a:rPr kumimoji="1" lang="ja-JP" altLang="en-US" sz="1600" smtClean="0">
                <a:solidFill>
                  <a:schemeClr val="tx1"/>
                </a:solidFill>
              </a:rPr>
              <a:t>8</a:t>
            </a:fld>
            <a:endParaRPr kumimoji="1" lang="ja-JP" altLang="en-US" sz="1600" dirty="0">
              <a:solidFill>
                <a:schemeClr val="tx1"/>
              </a:solidFill>
            </a:endParaRPr>
          </a:p>
        </p:txBody>
      </p:sp>
      <p:sp>
        <p:nvSpPr>
          <p:cNvPr id="3" name="正方形/長方形 2"/>
          <p:cNvSpPr/>
          <p:nvPr/>
        </p:nvSpPr>
        <p:spPr>
          <a:xfrm>
            <a:off x="179592" y="620688"/>
            <a:ext cx="8784896" cy="2086725"/>
          </a:xfrm>
          <a:prstGeom prst="rect">
            <a:avLst/>
          </a:prstGeom>
          <a:ln cmpd="sng">
            <a:noFill/>
          </a:ln>
        </p:spPr>
        <p:txBody>
          <a:bodyPr wrap="square">
            <a:spAutoFit/>
          </a:bodyPr>
          <a:lstStyle/>
          <a:p>
            <a:pPr marL="285750" lvl="0" indent="-285750">
              <a:lnSpc>
                <a:spcPct val="120000"/>
              </a:lnSpc>
              <a:buFont typeface="Meiryo UI" panose="020B0604030504040204" pitchFamily="50" charset="-128"/>
              <a:buChar char="○"/>
            </a:pP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戸建て</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住宅の維持管理に関して、その状況や所有者の意識を把握するため</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にインターネットモニターアンケートを実施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区域限定のポスティングによる悉皆調査は別途実施中（</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P</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３２）</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85750" lvl="0" indent="-285750">
              <a:lnSpc>
                <a:spcPct val="120000"/>
              </a:lnSpc>
              <a:buFont typeface="Meiryo UI" panose="020B0604030504040204" pitchFamily="50" charset="-128"/>
              <a:buChar char="○"/>
            </a:pP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542925" lvl="0" indent="-185738">
              <a:lnSpc>
                <a:spcPct val="120000"/>
              </a:lnSpc>
              <a:buFont typeface="Arial" panose="020B0604020202020204" pitchFamily="34" charset="0"/>
              <a:buChar char="•"/>
            </a:pP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調査</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対象</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大阪府内在住で戸建て住宅を所有する男女</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1,000</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名</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542925" lvl="0" indent="-185738">
              <a:lnSpc>
                <a:spcPct val="120000"/>
              </a:lnSpc>
              <a:buFont typeface="Arial" panose="020B0604020202020204" pitchFamily="34" charset="0"/>
              <a:buChar char="•"/>
            </a:pP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調査時期　</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2019</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11</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９日（火）～</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日（水）</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542925" lvl="0" indent="-185738">
              <a:lnSpc>
                <a:spcPct val="120000"/>
              </a:lnSpc>
              <a:buFont typeface="Arial" panose="020B0604020202020204" pitchFamily="34" charset="0"/>
              <a:buChar char="•"/>
            </a:pP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調査機関　楽天インサイト株式会社</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テキスト ボックス 1"/>
          <p:cNvSpPr txBox="1"/>
          <p:nvPr/>
        </p:nvSpPr>
        <p:spPr>
          <a:xfrm>
            <a:off x="216204" y="3005616"/>
            <a:ext cx="8244228" cy="646331"/>
          </a:xfrm>
          <a:prstGeom prst="rect">
            <a:avLst/>
          </a:prstGeom>
          <a:noFill/>
        </p:spPr>
        <p:txBody>
          <a:bodyPr wrap="square" rtlCol="0">
            <a:spAutoFit/>
          </a:bodyPr>
          <a:lstStyle/>
          <a:p>
            <a:r>
              <a:rPr kumimoji="1" lang="ja-JP" altLang="en-US" dirty="0" smtClean="0">
                <a:latin typeface="Meiryo UI" panose="020B0604030504040204" pitchFamily="50" charset="-128"/>
                <a:ea typeface="Meiryo UI" panose="020B0604030504040204" pitchFamily="50" charset="-128"/>
              </a:rPr>
              <a:t>■アンケート</a:t>
            </a:r>
            <a:r>
              <a:rPr lang="ja-JP" altLang="en-US" dirty="0" smtClean="0">
                <a:latin typeface="Meiryo UI" panose="020B0604030504040204" pitchFamily="50" charset="-128"/>
                <a:ea typeface="Meiryo UI" panose="020B0604030504040204" pitchFamily="50" charset="-128"/>
              </a:rPr>
              <a:t>回収人数の割付け</a:t>
            </a:r>
            <a:endParaRPr lang="en-US" altLang="ja-JP" dirty="0" smtClean="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　</a:t>
            </a:r>
            <a:r>
              <a:rPr kumimoji="1" lang="ja-JP" altLang="en-US" dirty="0" smtClean="0">
                <a:latin typeface="Meiryo UI" panose="020B0604030504040204" pitchFamily="50" charset="-128"/>
                <a:ea typeface="Meiryo UI" panose="020B0604030504040204" pitchFamily="50" charset="-128"/>
              </a:rPr>
              <a:t>　調査対象（</a:t>
            </a:r>
            <a:r>
              <a:rPr kumimoji="1" lang="en-US" altLang="ja-JP" dirty="0" smtClean="0">
                <a:latin typeface="Meiryo UI" panose="020B0604030504040204" pitchFamily="50" charset="-128"/>
                <a:ea typeface="Meiryo UI" panose="020B0604030504040204" pitchFamily="50" charset="-128"/>
              </a:rPr>
              <a:t>1,000</a:t>
            </a:r>
            <a:r>
              <a:rPr kumimoji="1" lang="ja-JP" altLang="en-US" dirty="0" smtClean="0">
                <a:latin typeface="Meiryo UI" panose="020B0604030504040204" pitchFamily="50" charset="-128"/>
                <a:ea typeface="Meiryo UI" panose="020B0604030504040204" pitchFamily="50" charset="-128"/>
              </a:rPr>
              <a:t>名）を住宅の築年数別に以下の分類で割付け</a:t>
            </a:r>
            <a:endParaRPr kumimoji="1" lang="ja-JP" altLang="en-US" dirty="0">
              <a:latin typeface="Meiryo UI" panose="020B0604030504040204" pitchFamily="50" charset="-128"/>
              <a:ea typeface="Meiryo UI" panose="020B0604030504040204" pitchFamily="50" charset="-128"/>
            </a:endParaRPr>
          </a:p>
        </p:txBody>
      </p:sp>
      <p:graphicFrame>
        <p:nvGraphicFramePr>
          <p:cNvPr id="18" name="表 17"/>
          <p:cNvGraphicFramePr>
            <a:graphicFrameLocks noGrp="1"/>
          </p:cNvGraphicFramePr>
          <p:nvPr>
            <p:extLst>
              <p:ext uri="{D42A27DB-BD31-4B8C-83A1-F6EECF244321}">
                <p14:modId xmlns:p14="http://schemas.microsoft.com/office/powerpoint/2010/main" val="1609494059"/>
              </p:ext>
            </p:extLst>
          </p:nvPr>
        </p:nvGraphicFramePr>
        <p:xfrm>
          <a:off x="412169" y="3714972"/>
          <a:ext cx="8352930" cy="781562"/>
        </p:xfrm>
        <a:graphic>
          <a:graphicData uri="http://schemas.openxmlformats.org/drawingml/2006/table">
            <a:tbl>
              <a:tblPr firstRow="1" bandRow="1">
                <a:tableStyleId>{5C22544A-7EE6-4342-B048-85BDC9FD1C3A}</a:tableStyleId>
              </a:tblPr>
              <a:tblGrid>
                <a:gridCol w="940308">
                  <a:extLst>
                    <a:ext uri="{9D8B030D-6E8A-4147-A177-3AD203B41FA5}">
                      <a16:colId xmlns:a16="http://schemas.microsoft.com/office/drawing/2014/main" val="4156306001"/>
                    </a:ext>
                  </a:extLst>
                </a:gridCol>
                <a:gridCol w="1235437">
                  <a:extLst>
                    <a:ext uri="{9D8B030D-6E8A-4147-A177-3AD203B41FA5}">
                      <a16:colId xmlns:a16="http://schemas.microsoft.com/office/drawing/2014/main" val="3752328001"/>
                    </a:ext>
                  </a:extLst>
                </a:gridCol>
                <a:gridCol w="1235437">
                  <a:extLst>
                    <a:ext uri="{9D8B030D-6E8A-4147-A177-3AD203B41FA5}">
                      <a16:colId xmlns:a16="http://schemas.microsoft.com/office/drawing/2014/main" val="1462896845"/>
                    </a:ext>
                  </a:extLst>
                </a:gridCol>
                <a:gridCol w="1235437">
                  <a:extLst>
                    <a:ext uri="{9D8B030D-6E8A-4147-A177-3AD203B41FA5}">
                      <a16:colId xmlns:a16="http://schemas.microsoft.com/office/drawing/2014/main" val="1324030577"/>
                    </a:ext>
                  </a:extLst>
                </a:gridCol>
                <a:gridCol w="1235437">
                  <a:extLst>
                    <a:ext uri="{9D8B030D-6E8A-4147-A177-3AD203B41FA5}">
                      <a16:colId xmlns:a16="http://schemas.microsoft.com/office/drawing/2014/main" val="86545871"/>
                    </a:ext>
                  </a:extLst>
                </a:gridCol>
                <a:gridCol w="1235437">
                  <a:extLst>
                    <a:ext uri="{9D8B030D-6E8A-4147-A177-3AD203B41FA5}">
                      <a16:colId xmlns:a16="http://schemas.microsoft.com/office/drawing/2014/main" val="271887789"/>
                    </a:ext>
                  </a:extLst>
                </a:gridCol>
                <a:gridCol w="1235437">
                  <a:extLst>
                    <a:ext uri="{9D8B030D-6E8A-4147-A177-3AD203B41FA5}">
                      <a16:colId xmlns:a16="http://schemas.microsoft.com/office/drawing/2014/main" val="2000049986"/>
                    </a:ext>
                  </a:extLst>
                </a:gridCol>
              </a:tblGrid>
              <a:tr h="390781">
                <a:tc>
                  <a:txBody>
                    <a:bodyPr/>
                    <a:lstStyle/>
                    <a:p>
                      <a:pPr algn="ctr" fontAlgn="ctr"/>
                      <a:r>
                        <a:rPr lang="ja-JP" altLang="en-US" sz="1500" b="1" i="0" u="none" strike="noStrike" dirty="0" smtClean="0">
                          <a:effectLst/>
                          <a:latin typeface="Meiryo UI" panose="020B0604030504040204" pitchFamily="50" charset="-128"/>
                          <a:ea typeface="Meiryo UI" panose="020B0604030504040204" pitchFamily="50" charset="-128"/>
                        </a:rPr>
                        <a:t>築年数</a:t>
                      </a:r>
                      <a:endParaRPr lang="ja-JP" altLang="en-US" sz="1500" b="1" i="0" u="none" strike="noStrike" dirty="0">
                        <a:effectLst/>
                        <a:latin typeface="Meiryo UI" panose="020B0604030504040204" pitchFamily="50" charset="-128"/>
                        <a:ea typeface="Meiryo UI" panose="020B0604030504040204" pitchFamily="50" charset="-128"/>
                      </a:endParaRPr>
                    </a:p>
                  </a:txBody>
                  <a:tcPr marL="11176" marR="11176" marT="11176"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1600" b="0" i="0" u="none" strike="noStrike" dirty="0" smtClean="0">
                          <a:effectLst/>
                          <a:latin typeface="Meiryo UI" panose="020B0604030504040204" pitchFamily="50" charset="-128"/>
                          <a:ea typeface="Meiryo UI" panose="020B0604030504040204" pitchFamily="50" charset="-128"/>
                        </a:rPr>
                        <a:t>10</a:t>
                      </a:r>
                      <a:r>
                        <a:rPr lang="ja-JP" altLang="en-US" sz="1600" b="0" i="0" u="none" strike="noStrike" dirty="0" smtClean="0">
                          <a:effectLst/>
                          <a:latin typeface="Meiryo UI" panose="020B0604030504040204" pitchFamily="50" charset="-128"/>
                          <a:ea typeface="Meiryo UI" panose="020B0604030504040204" pitchFamily="50" charset="-128"/>
                        </a:rPr>
                        <a:t>年以下</a:t>
                      </a:r>
                    </a:p>
                  </a:txBody>
                  <a:tcPr marL="11176" marR="11176" marT="11176"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1600" b="0" i="0" u="none" strike="noStrike" dirty="0" smtClean="0">
                          <a:effectLst/>
                          <a:latin typeface="Meiryo UI" panose="020B0604030504040204" pitchFamily="50" charset="-128"/>
                          <a:ea typeface="Meiryo UI" panose="020B0604030504040204" pitchFamily="50" charset="-128"/>
                        </a:rPr>
                        <a:t>11</a:t>
                      </a:r>
                      <a:r>
                        <a:rPr lang="ja-JP" altLang="en-US" sz="1600" b="0" i="0" u="none" strike="noStrike" dirty="0" smtClean="0">
                          <a:effectLst/>
                          <a:latin typeface="Meiryo UI" panose="020B0604030504040204" pitchFamily="50" charset="-128"/>
                          <a:ea typeface="Meiryo UI" panose="020B0604030504040204" pitchFamily="50" charset="-128"/>
                        </a:rPr>
                        <a:t>年～</a:t>
                      </a:r>
                      <a:r>
                        <a:rPr lang="en-US" altLang="ja-JP" sz="1600" b="0" i="0" u="none" strike="noStrike" dirty="0" smtClean="0">
                          <a:effectLst/>
                          <a:latin typeface="Meiryo UI" panose="020B0604030504040204" pitchFamily="50" charset="-128"/>
                          <a:ea typeface="Meiryo UI" panose="020B0604030504040204" pitchFamily="50" charset="-128"/>
                        </a:rPr>
                        <a:t>20</a:t>
                      </a:r>
                      <a:r>
                        <a:rPr lang="ja-JP" altLang="en-US" sz="1600" b="0" i="0" u="none" strike="noStrike" dirty="0" smtClean="0">
                          <a:effectLst/>
                          <a:latin typeface="Meiryo UI" panose="020B0604030504040204" pitchFamily="50" charset="-128"/>
                          <a:ea typeface="Meiryo UI" panose="020B0604030504040204" pitchFamily="50" charset="-128"/>
                        </a:rPr>
                        <a:t>年</a:t>
                      </a:r>
                    </a:p>
                  </a:txBody>
                  <a:tcPr marL="11176" marR="11176" marT="11176"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1600" b="0" i="0" u="none" strike="noStrike" dirty="0" smtClean="0">
                          <a:effectLst/>
                          <a:latin typeface="Meiryo UI" panose="020B0604030504040204" pitchFamily="50" charset="-128"/>
                          <a:ea typeface="Meiryo UI" panose="020B0604030504040204" pitchFamily="50" charset="-128"/>
                        </a:rPr>
                        <a:t>21</a:t>
                      </a:r>
                      <a:r>
                        <a:rPr lang="ja-JP" altLang="en-US" sz="1600" b="0" i="0" u="none" strike="noStrike" dirty="0" smtClean="0">
                          <a:effectLst/>
                          <a:latin typeface="Meiryo UI" panose="020B0604030504040204" pitchFamily="50" charset="-128"/>
                          <a:ea typeface="Meiryo UI" panose="020B0604030504040204" pitchFamily="50" charset="-128"/>
                        </a:rPr>
                        <a:t>年～</a:t>
                      </a:r>
                      <a:r>
                        <a:rPr lang="en-US" altLang="ja-JP" sz="1600" b="0" i="0" u="none" strike="noStrike" dirty="0" smtClean="0">
                          <a:effectLst/>
                          <a:latin typeface="Meiryo UI" panose="020B0604030504040204" pitchFamily="50" charset="-128"/>
                          <a:ea typeface="Meiryo UI" panose="020B0604030504040204" pitchFamily="50" charset="-128"/>
                        </a:rPr>
                        <a:t>30</a:t>
                      </a:r>
                      <a:r>
                        <a:rPr lang="ja-JP" altLang="en-US" sz="1600" b="0" i="0" u="none" strike="noStrike" dirty="0" smtClean="0">
                          <a:effectLst/>
                          <a:latin typeface="Meiryo UI" panose="020B0604030504040204" pitchFamily="50" charset="-128"/>
                          <a:ea typeface="Meiryo UI" panose="020B0604030504040204" pitchFamily="50" charset="-128"/>
                        </a:rPr>
                        <a:t>年</a:t>
                      </a:r>
                    </a:p>
                  </a:txBody>
                  <a:tcPr marL="11176" marR="11176" marT="11176"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1600" b="0" i="0" u="none" strike="noStrike" dirty="0" smtClean="0">
                          <a:effectLst/>
                          <a:latin typeface="Meiryo UI" panose="020B0604030504040204" pitchFamily="50" charset="-128"/>
                          <a:ea typeface="Meiryo UI" panose="020B0604030504040204" pitchFamily="50" charset="-128"/>
                        </a:rPr>
                        <a:t>31</a:t>
                      </a:r>
                      <a:r>
                        <a:rPr lang="ja-JP" altLang="en-US" sz="1600" b="0" i="0" u="none" strike="noStrike" dirty="0" smtClean="0">
                          <a:effectLst/>
                          <a:latin typeface="Meiryo UI" panose="020B0604030504040204" pitchFamily="50" charset="-128"/>
                          <a:ea typeface="Meiryo UI" panose="020B0604030504040204" pitchFamily="50" charset="-128"/>
                        </a:rPr>
                        <a:t>年～</a:t>
                      </a:r>
                      <a:r>
                        <a:rPr lang="en-US" altLang="ja-JP" sz="1600" b="0" i="0" u="none" strike="noStrike" dirty="0" smtClean="0">
                          <a:effectLst/>
                          <a:latin typeface="Meiryo UI" panose="020B0604030504040204" pitchFamily="50" charset="-128"/>
                          <a:ea typeface="Meiryo UI" panose="020B0604030504040204" pitchFamily="50" charset="-128"/>
                        </a:rPr>
                        <a:t>40</a:t>
                      </a:r>
                      <a:r>
                        <a:rPr lang="ja-JP" altLang="en-US" sz="1600" b="0" i="0" u="none" strike="noStrike" dirty="0" smtClean="0">
                          <a:effectLst/>
                          <a:latin typeface="Meiryo UI" panose="020B0604030504040204" pitchFamily="50" charset="-128"/>
                          <a:ea typeface="Meiryo UI" panose="020B0604030504040204" pitchFamily="50" charset="-128"/>
                        </a:rPr>
                        <a:t>年</a:t>
                      </a:r>
                    </a:p>
                  </a:txBody>
                  <a:tcPr marL="11176" marR="11176" marT="11176"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1600" b="0" i="0" u="none" strike="noStrike" dirty="0" smtClean="0">
                          <a:effectLst/>
                          <a:latin typeface="Meiryo UI" panose="020B0604030504040204" pitchFamily="50" charset="-128"/>
                          <a:ea typeface="Meiryo UI" panose="020B0604030504040204" pitchFamily="50" charset="-128"/>
                        </a:rPr>
                        <a:t>41</a:t>
                      </a:r>
                      <a:r>
                        <a:rPr lang="ja-JP" altLang="en-US" sz="1600" b="0" i="0" u="none" strike="noStrike" dirty="0" smtClean="0">
                          <a:effectLst/>
                          <a:latin typeface="Meiryo UI" panose="020B0604030504040204" pitchFamily="50" charset="-128"/>
                          <a:ea typeface="Meiryo UI" panose="020B0604030504040204" pitchFamily="50" charset="-128"/>
                        </a:rPr>
                        <a:t>年以上</a:t>
                      </a:r>
                    </a:p>
                  </a:txBody>
                  <a:tcPr marL="11176" marR="11176" marT="11176"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600" b="0" i="0" u="none" strike="noStrike" dirty="0" smtClean="0">
                          <a:effectLst/>
                          <a:latin typeface="Meiryo UI" panose="020B0604030504040204" pitchFamily="50" charset="-128"/>
                          <a:ea typeface="Meiryo UI" panose="020B0604030504040204" pitchFamily="50" charset="-128"/>
                        </a:rPr>
                        <a:t>計</a:t>
                      </a:r>
                    </a:p>
                  </a:txBody>
                  <a:tcPr marL="11176" marR="11176" marT="11176" marB="0" anchor="ctr"/>
                </a:tc>
                <a:extLst>
                  <a:ext uri="{0D108BD9-81ED-4DB2-BD59-A6C34878D82A}">
                    <a16:rowId xmlns:a16="http://schemas.microsoft.com/office/drawing/2014/main" val="885275808"/>
                  </a:ext>
                </a:extLst>
              </a:tr>
              <a:tr h="390781">
                <a:tc>
                  <a:txBody>
                    <a:bodyPr/>
                    <a:lstStyle/>
                    <a:p>
                      <a:pPr algn="ctr" fontAlgn="ctr"/>
                      <a:r>
                        <a:rPr lang="ja-JP" altLang="en-US" sz="1400" b="0" i="0" u="none" strike="noStrike" dirty="0" smtClean="0">
                          <a:effectLst/>
                          <a:latin typeface="Meiryo UI" panose="020B0604030504040204" pitchFamily="50" charset="-128"/>
                          <a:ea typeface="Meiryo UI" panose="020B0604030504040204" pitchFamily="50" charset="-128"/>
                        </a:rPr>
                        <a:t>人数</a:t>
                      </a:r>
                      <a:endParaRPr lang="ja-JP" altLang="en-US" sz="1400" b="0" i="0" u="none" strike="noStrike" dirty="0">
                        <a:effectLst/>
                        <a:latin typeface="Meiryo UI" panose="020B0604030504040204" pitchFamily="50" charset="-128"/>
                        <a:ea typeface="Meiryo UI" panose="020B0604030504040204" pitchFamily="50" charset="-128"/>
                      </a:endParaRPr>
                    </a:p>
                  </a:txBody>
                  <a:tcPr marL="11176" marR="11176" marT="11176" marB="0" anchor="ctr"/>
                </a:tc>
                <a:tc>
                  <a:txBody>
                    <a:bodyPr/>
                    <a:lstStyle/>
                    <a:p>
                      <a:pPr algn="ctr" fontAlgn="ctr"/>
                      <a:r>
                        <a:rPr lang="en-US" altLang="ja-JP" sz="1400" b="0" i="0" u="none" strike="noStrike" dirty="0">
                          <a:effectLst/>
                          <a:latin typeface="Meiryo UI" panose="020B0604030504040204" pitchFamily="50" charset="-128"/>
                          <a:ea typeface="Meiryo UI" panose="020B0604030504040204" pitchFamily="50" charset="-128"/>
                        </a:rPr>
                        <a:t>125</a:t>
                      </a:r>
                    </a:p>
                  </a:txBody>
                  <a:tcPr marL="11176" marR="11176" marT="11176"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1400" b="0" i="0" u="none" strike="noStrike" dirty="0" smtClean="0">
                          <a:effectLst/>
                          <a:latin typeface="Meiryo UI" panose="020B0604030504040204" pitchFamily="50" charset="-128"/>
                          <a:ea typeface="Meiryo UI" panose="020B0604030504040204" pitchFamily="50" charset="-128"/>
                        </a:rPr>
                        <a:t>125</a:t>
                      </a:r>
                    </a:p>
                  </a:txBody>
                  <a:tcPr marL="11176" marR="11176" marT="11176"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1400" b="0" i="0" u="none" strike="noStrike" dirty="0" smtClean="0">
                          <a:effectLst/>
                          <a:latin typeface="Meiryo UI" panose="020B0604030504040204" pitchFamily="50" charset="-128"/>
                          <a:ea typeface="Meiryo UI" panose="020B0604030504040204" pitchFamily="50" charset="-128"/>
                        </a:rPr>
                        <a:t>250</a:t>
                      </a:r>
                    </a:p>
                  </a:txBody>
                  <a:tcPr marL="11176" marR="11176" marT="11176"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1400" b="0" i="0" u="none" strike="noStrike" dirty="0" smtClean="0">
                          <a:effectLst/>
                          <a:latin typeface="Meiryo UI" panose="020B0604030504040204" pitchFamily="50" charset="-128"/>
                          <a:ea typeface="Meiryo UI" panose="020B0604030504040204" pitchFamily="50" charset="-128"/>
                        </a:rPr>
                        <a:t>250</a:t>
                      </a:r>
                    </a:p>
                  </a:txBody>
                  <a:tcPr marL="11176" marR="11176" marT="11176"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1400" b="0" i="0" u="none" strike="noStrike" dirty="0" smtClean="0">
                          <a:effectLst/>
                          <a:latin typeface="Meiryo UI" panose="020B0604030504040204" pitchFamily="50" charset="-128"/>
                          <a:ea typeface="Meiryo UI" panose="020B0604030504040204" pitchFamily="50" charset="-128"/>
                        </a:rPr>
                        <a:t>250</a:t>
                      </a:r>
                    </a:p>
                  </a:txBody>
                  <a:tcPr marL="11176" marR="11176" marT="11176"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1400" b="0" i="0" u="none" strike="noStrike" dirty="0" smtClean="0">
                          <a:effectLst/>
                          <a:latin typeface="Meiryo UI" panose="020B0604030504040204" pitchFamily="50" charset="-128"/>
                          <a:ea typeface="Meiryo UI" panose="020B0604030504040204" pitchFamily="50" charset="-128"/>
                        </a:rPr>
                        <a:t>1,000</a:t>
                      </a:r>
                    </a:p>
                  </a:txBody>
                  <a:tcPr marL="11176" marR="11176" marT="11176" marB="0" anchor="ctr"/>
                </a:tc>
                <a:extLst>
                  <a:ext uri="{0D108BD9-81ED-4DB2-BD59-A6C34878D82A}">
                    <a16:rowId xmlns:a16="http://schemas.microsoft.com/office/drawing/2014/main" val="597433679"/>
                  </a:ext>
                </a:extLst>
              </a:tr>
            </a:tbl>
          </a:graphicData>
        </a:graphic>
      </p:graphicFrame>
      <p:sp>
        <p:nvSpPr>
          <p:cNvPr id="19" name="テキスト ボックス 18"/>
          <p:cNvSpPr txBox="1"/>
          <p:nvPr/>
        </p:nvSpPr>
        <p:spPr>
          <a:xfrm>
            <a:off x="196186" y="4823494"/>
            <a:ext cx="1338828" cy="369332"/>
          </a:xfrm>
          <a:prstGeom prst="rect">
            <a:avLst/>
          </a:prstGeom>
          <a:noFill/>
        </p:spPr>
        <p:txBody>
          <a:bodyPr wrap="none" rtlCol="0">
            <a:spAutoFit/>
          </a:bodyPr>
          <a:lstStyle/>
          <a:p>
            <a:r>
              <a:rPr kumimoji="1" lang="ja-JP" altLang="en-US" dirty="0" smtClean="0">
                <a:latin typeface="Meiryo UI" panose="020B0604030504040204" pitchFamily="50" charset="-128"/>
                <a:ea typeface="Meiryo UI" panose="020B0604030504040204" pitchFamily="50" charset="-128"/>
              </a:rPr>
              <a:t>■調査項目</a:t>
            </a:r>
            <a:endParaRPr kumimoji="1" lang="ja-JP" altLang="en-US" dirty="0">
              <a:latin typeface="Meiryo UI" panose="020B0604030504040204" pitchFamily="50" charset="-128"/>
              <a:ea typeface="Meiryo UI" panose="020B0604030504040204" pitchFamily="50" charset="-128"/>
            </a:endParaRPr>
          </a:p>
        </p:txBody>
      </p:sp>
      <p:sp>
        <p:nvSpPr>
          <p:cNvPr id="20" name="正方形/長方形 19"/>
          <p:cNvSpPr/>
          <p:nvPr/>
        </p:nvSpPr>
        <p:spPr>
          <a:xfrm>
            <a:off x="196186" y="5171708"/>
            <a:ext cx="8784896" cy="1569660"/>
          </a:xfrm>
          <a:prstGeom prst="rect">
            <a:avLst/>
          </a:prstGeom>
          <a:ln cmpd="sng">
            <a:noFill/>
          </a:ln>
        </p:spPr>
        <p:txBody>
          <a:bodyPr wrap="square">
            <a:spAutoFit/>
          </a:bodyPr>
          <a:lstStyle/>
          <a:p>
            <a:pPr marL="542925" lvl="0" indent="-185738">
              <a:lnSpc>
                <a:spcPct val="120000"/>
              </a:lnSpc>
              <a:buFont typeface="Arial" panose="020B0604020202020204" pitchFamily="34" charset="0"/>
              <a:buChar char="•"/>
            </a:pP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回答者の属性（居住地、年齢、世帯構成、世帯年収、住宅ローン残額　など）</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542925" lvl="0" indent="-185738">
              <a:lnSpc>
                <a:spcPct val="120000"/>
              </a:lnSpc>
              <a:buFont typeface="Arial" panose="020B0604020202020204" pitchFamily="34" charset="0"/>
              <a:buChar char="•"/>
            </a:pP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戸建て住宅の属性（築年数、構造、床面積、入手方法、最寄り駅からの所要時間）</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542925" lvl="0" indent="-185738">
              <a:lnSpc>
                <a:spcPct val="120000"/>
              </a:lnSpc>
              <a:buFont typeface="Arial" panose="020B0604020202020204" pitchFamily="34" charset="0"/>
              <a:buChar char="•"/>
            </a:pP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維持管理の状況（日常的な手入れ、維持管理の有無、住宅の今後の意向、現在の状態　など）</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542925" lvl="0" indent="-185738">
              <a:lnSpc>
                <a:spcPct val="120000"/>
              </a:lnSpc>
              <a:buFont typeface="Arial" panose="020B0604020202020204" pitchFamily="34" charset="0"/>
              <a:buChar char="•"/>
            </a:pP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インスペクションの実施状況（知識の有無、実施の有無、実施希望の有無　など）</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542925" lvl="0" indent="-185738">
              <a:lnSpc>
                <a:spcPct val="120000"/>
              </a:lnSpc>
              <a:buFont typeface="Arial" panose="020B0604020202020204" pitchFamily="34" charset="0"/>
              <a:buChar char="•"/>
            </a:pP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災害による被害への対応状況（被害の有無、修繕工事着手までの期間　など）</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1741460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396000"/>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eaLnBrk="1" hangingPunct="1">
              <a:spcBef>
                <a:spcPct val="0"/>
              </a:spcBef>
            </a:pPr>
            <a:r>
              <a:rPr lang="ja-JP" altLang="en-US"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維持管理の実施状況</a:t>
            </a:r>
            <a:r>
              <a:rPr lang="ja-JP" altLang="en-US" sz="2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（築年数別）</a:t>
            </a:r>
            <a:endParaRPr lang="ja-JP" altLang="en-US"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Rectangle 6"/>
          <p:cNvSpPr>
            <a:spLocks noChangeArrowheads="1"/>
          </p:cNvSpPr>
          <p:nvPr/>
        </p:nvSpPr>
        <p:spPr bwMode="auto">
          <a:xfrm>
            <a:off x="229256" y="444166"/>
            <a:ext cx="8685488" cy="864518"/>
          </a:xfrm>
          <a:prstGeom prst="rect">
            <a:avLst/>
          </a:prstGeom>
          <a:solidFill>
            <a:schemeClr val="bg1"/>
          </a:solidFill>
          <a:ln w="9525">
            <a:solidFill>
              <a:schemeClr val="tx1"/>
            </a:solidFill>
            <a:prstDash val="sysDot"/>
            <a:miter lim="800000"/>
            <a:headEnd/>
            <a:tailEnd/>
          </a:ln>
        </p:spPr>
        <p:txBody>
          <a:bodyPr wrap="square" anchor="ctr">
            <a:no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eaLnBrk="1" hangingPunct="1">
              <a:spcBef>
                <a:spcPct val="0"/>
              </a:spcBef>
              <a:buFontTx/>
              <a:buNone/>
            </a:pPr>
            <a:r>
              <a:rPr lang="ja-JP" altLang="en-US"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○築年数が古いほど「専門家等による点検を受けている」が少ない。</a:t>
            </a:r>
            <a:endParaRPr kumimoji="1" lang="ja-JP" altLang="en-US"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スライド番号プレースホルダー 1"/>
          <p:cNvSpPr>
            <a:spLocks noGrp="1"/>
          </p:cNvSpPr>
          <p:nvPr>
            <p:ph type="sldNum" sz="quarter" idx="12"/>
          </p:nvPr>
        </p:nvSpPr>
        <p:spPr>
          <a:xfrm>
            <a:off x="8319084" y="6517783"/>
            <a:ext cx="824916" cy="352220"/>
          </a:xfrm>
        </p:spPr>
        <p:txBody>
          <a:bodyPr/>
          <a:lstStyle/>
          <a:p>
            <a:fld id="{BEBE85B1-8F12-4F7B-A383-E6CF6791D3DF}" type="slidenum">
              <a:rPr kumimoji="1" lang="ja-JP" altLang="en-US" sz="1600" smtClean="0">
                <a:solidFill>
                  <a:schemeClr val="tx1"/>
                </a:solidFill>
              </a:rPr>
              <a:t>9</a:t>
            </a:fld>
            <a:endParaRPr kumimoji="1" lang="ja-JP" altLang="en-US" sz="1600" dirty="0">
              <a:solidFill>
                <a:schemeClr val="tx1"/>
              </a:solidFill>
            </a:endParaRPr>
          </a:p>
        </p:txBody>
      </p:sp>
      <p:pic>
        <p:nvPicPr>
          <p:cNvPr id="3" name="図 2"/>
          <p:cNvPicPr>
            <a:picLocks noChangeAspect="1"/>
          </p:cNvPicPr>
          <p:nvPr/>
        </p:nvPicPr>
        <p:blipFill>
          <a:blip r:embed="rId2"/>
          <a:stretch>
            <a:fillRect/>
          </a:stretch>
        </p:blipFill>
        <p:spPr>
          <a:xfrm>
            <a:off x="311033" y="1203274"/>
            <a:ext cx="8521933" cy="5538094"/>
          </a:xfrm>
          <a:prstGeom prst="rect">
            <a:avLst/>
          </a:prstGeom>
        </p:spPr>
      </p:pic>
    </p:spTree>
    <p:extLst>
      <p:ext uri="{BB962C8B-B14F-4D97-AF65-F5344CB8AC3E}">
        <p14:creationId xmlns:p14="http://schemas.microsoft.com/office/powerpoint/2010/main" val="96176699"/>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9800</TotalTime>
  <Words>3647</Words>
  <Application>Microsoft Office PowerPoint</Application>
  <PresentationFormat>画面に合わせる (4:3)</PresentationFormat>
  <Paragraphs>273</Paragraphs>
  <Slides>38</Slides>
  <Notes>30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38</vt:i4>
      </vt:variant>
    </vt:vector>
  </HeadingPairs>
  <TitlesOfParts>
    <vt:vector size="45" baseType="lpstr">
      <vt:lpstr>HGSｺﾞｼｯｸM</vt:lpstr>
      <vt:lpstr>Meiryo UI</vt:lpstr>
      <vt:lpstr>ＭＳ Ｐゴシック</vt:lpstr>
      <vt:lpstr>ＭＳ Ｐ明朝</vt:lpstr>
      <vt:lpstr>Arial</vt:lpstr>
      <vt:lpstr>Calibri</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大阪府</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西　あかね</dc:creator>
  <cp:lastModifiedBy>西　あかね</cp:lastModifiedBy>
  <cp:revision>548</cp:revision>
  <cp:lastPrinted>2019-12-10T08:17:32Z</cp:lastPrinted>
  <dcterms:created xsi:type="dcterms:W3CDTF">2018-07-03T08:27:08Z</dcterms:created>
  <dcterms:modified xsi:type="dcterms:W3CDTF">2019-12-13T07:02:27Z</dcterms:modified>
</cp:coreProperties>
</file>