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33" r:id="rId2"/>
    <p:sldId id="322" r:id="rId3"/>
    <p:sldId id="325" r:id="rId4"/>
    <p:sldId id="383" r:id="rId5"/>
    <p:sldId id="349" r:id="rId6"/>
    <p:sldId id="384" r:id="rId7"/>
    <p:sldId id="385" r:id="rId8"/>
    <p:sldId id="324" r:id="rId9"/>
    <p:sldId id="386" r:id="rId10"/>
    <p:sldId id="323" r:id="rId11"/>
    <p:sldId id="358" r:id="rId12"/>
    <p:sldId id="389" r:id="rId13"/>
    <p:sldId id="341" r:id="rId14"/>
    <p:sldId id="342" r:id="rId15"/>
    <p:sldId id="343" r:id="rId16"/>
    <p:sldId id="397" r:id="rId17"/>
    <p:sldId id="395" r:id="rId18"/>
    <p:sldId id="393" r:id="rId19"/>
    <p:sldId id="394" r:id="rId20"/>
    <p:sldId id="391" r:id="rId21"/>
    <p:sldId id="354" r:id="rId22"/>
    <p:sldId id="387" r:id="rId23"/>
    <p:sldId id="398" r:id="rId24"/>
    <p:sldId id="396" r:id="rId25"/>
    <p:sldId id="367" r:id="rId26"/>
    <p:sldId id="368" r:id="rId27"/>
    <p:sldId id="369" r:id="rId28"/>
    <p:sldId id="370" r:id="rId29"/>
    <p:sldId id="371" r:id="rId30"/>
    <p:sldId id="372" r:id="rId31"/>
    <p:sldId id="373" r:id="rId32"/>
    <p:sldId id="374" r:id="rId33"/>
    <p:sldId id="375" r:id="rId34"/>
    <p:sldId id="376" r:id="rId35"/>
    <p:sldId id="340" r:id="rId36"/>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86" autoAdjust="0"/>
    <p:restoredTop sz="94604" autoAdjust="0"/>
  </p:normalViewPr>
  <p:slideViewPr>
    <p:cSldViewPr>
      <p:cViewPr varScale="1">
        <p:scale>
          <a:sx n="67" d="100"/>
          <a:sy n="67" d="100"/>
        </p:scale>
        <p:origin x="1452"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6888"/>
          </a:xfrm>
          <a:prstGeom prst="rect">
            <a:avLst/>
          </a:prstGeom>
        </p:spPr>
        <p:txBody>
          <a:bodyPr vert="horz" lIns="91440" tIns="45720" rIns="91440" bIns="45720" rtlCol="0"/>
          <a:lstStyle>
            <a:lvl1pPr algn="r">
              <a:defRPr sz="1200"/>
            </a:lvl1pPr>
          </a:lstStyle>
          <a:p>
            <a:fld id="{35A81F1B-0329-4052-BE59-1AFDD22F778C}" type="datetimeFigureOut">
              <a:rPr kumimoji="1" lang="ja-JP" altLang="en-US" smtClean="0"/>
              <a:t>2019/7/19</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6887"/>
          </a:xfrm>
          <a:prstGeom prst="rect">
            <a:avLst/>
          </a:prstGeom>
        </p:spPr>
        <p:txBody>
          <a:bodyPr vert="horz" lIns="91440" tIns="45720" rIns="91440" bIns="45720" rtlCol="0" anchor="b"/>
          <a:lstStyle>
            <a:lvl1pPr algn="r">
              <a:defRPr sz="1200"/>
            </a:lvl1pPr>
          </a:lstStyle>
          <a:p>
            <a:fld id="{F8942646-AE46-4063-930C-1DDE33F9934D}" type="slidenum">
              <a:rPr kumimoji="1" lang="ja-JP" altLang="en-US" smtClean="0"/>
              <a:t>‹#›</a:t>
            </a:fld>
            <a:endParaRPr kumimoji="1" lang="ja-JP" altLang="en-US"/>
          </a:p>
        </p:txBody>
      </p:sp>
    </p:spTree>
    <p:extLst>
      <p:ext uri="{BB962C8B-B14F-4D97-AF65-F5344CB8AC3E}">
        <p14:creationId xmlns:p14="http://schemas.microsoft.com/office/powerpoint/2010/main" val="89892411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E909093F-A7E6-494C-9DC0-71BC942449A6}" type="slidenum">
              <a:rPr kumimoji="1" lang="en-US" altLang="ja-JP">
                <a:solidFill>
                  <a:schemeClr val="tx1"/>
                </a:solidFill>
                <a:latin typeface="Arial" charset="0"/>
                <a:ea typeface="ＭＳ Ｐゴシック" charset="-128"/>
              </a:rPr>
              <a:pPr algn="r" eaLnBrk="1" hangingPunct="1">
                <a:spcBef>
                  <a:spcPct val="0"/>
                </a:spcBef>
              </a:pPr>
              <a:t>3</a:t>
            </a:fld>
            <a:endParaRPr kumimoji="1" lang="en-US" altLang="ja-JP" dirty="0">
              <a:solidFill>
                <a:schemeClr val="tx1"/>
              </a:solidFill>
              <a:latin typeface="Arial" charset="0"/>
              <a:ea typeface="ＭＳ Ｐゴシック" charset="-128"/>
            </a:endParaRPr>
          </a:p>
        </p:txBody>
      </p:sp>
      <p:sp>
        <p:nvSpPr>
          <p:cNvPr id="48131" name="Rectangle 2"/>
          <p:cNvSpPr>
            <a:spLocks noGrp="1" noRot="1" noChangeAspect="1" noChangeArrowheads="1" noTextEdit="1"/>
          </p:cNvSpPr>
          <p:nvPr>
            <p:ph type="sldImg"/>
          </p:nvPr>
        </p:nvSpPr>
        <p:spPr>
          <a:xfrm>
            <a:off x="923925" y="746125"/>
            <a:ext cx="4965700" cy="3725863"/>
          </a:xfrm>
          <a:ln/>
        </p:spPr>
      </p:sp>
      <p:sp>
        <p:nvSpPr>
          <p:cNvPr id="48132"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Tree>
    <p:extLst>
      <p:ext uri="{BB962C8B-B14F-4D97-AF65-F5344CB8AC3E}">
        <p14:creationId xmlns:p14="http://schemas.microsoft.com/office/powerpoint/2010/main" val="1340956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56039" y="9440865"/>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A0394F64-0B0F-44FA-96DE-02C82AA58B2D}" type="slidenum">
              <a:rPr kumimoji="1" lang="en-US" altLang="ja-JP">
                <a:solidFill>
                  <a:schemeClr val="tx1"/>
                </a:solidFill>
                <a:latin typeface="Arial" charset="0"/>
              </a:rPr>
              <a:pPr algn="r" eaLnBrk="1" hangingPunct="1">
                <a:spcBef>
                  <a:spcPct val="0"/>
                </a:spcBef>
              </a:pPr>
              <a:t>21</a:t>
            </a:fld>
            <a:endParaRPr kumimoji="1" lang="en-US" altLang="ja-JP">
              <a:solidFill>
                <a:schemeClr val="tx1"/>
              </a:solidFill>
              <a:latin typeface="Arial" charset="0"/>
            </a:endParaRPr>
          </a:p>
        </p:txBody>
      </p:sp>
      <p:sp>
        <p:nvSpPr>
          <p:cNvPr id="50179" name="Rectangle 2"/>
          <p:cNvSpPr>
            <a:spLocks noGrp="1" noRot="1" noChangeAspect="1" noChangeArrowheads="1" noTextEdit="1"/>
          </p:cNvSpPr>
          <p:nvPr>
            <p:ph type="sldImg"/>
          </p:nvPr>
        </p:nvSpPr>
        <p:spPr>
          <a:xfrm>
            <a:off x="923925" y="746125"/>
            <a:ext cx="4965700" cy="3725863"/>
          </a:xfrm>
          <a:ln/>
        </p:spPr>
      </p:sp>
      <p:sp>
        <p:nvSpPr>
          <p:cNvPr id="50180"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extLst>
      <p:ext uri="{BB962C8B-B14F-4D97-AF65-F5344CB8AC3E}">
        <p14:creationId xmlns:p14="http://schemas.microsoft.com/office/powerpoint/2010/main" val="2428479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56039" y="9440865"/>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A0394F64-0B0F-44FA-96DE-02C82AA58B2D}" type="slidenum">
              <a:rPr kumimoji="1" lang="en-US" altLang="ja-JP">
                <a:solidFill>
                  <a:schemeClr val="tx1"/>
                </a:solidFill>
                <a:latin typeface="Arial" charset="0"/>
              </a:rPr>
              <a:pPr algn="r" eaLnBrk="1" hangingPunct="1">
                <a:spcBef>
                  <a:spcPct val="0"/>
                </a:spcBef>
              </a:pPr>
              <a:t>23</a:t>
            </a:fld>
            <a:endParaRPr kumimoji="1" lang="en-US" altLang="ja-JP">
              <a:solidFill>
                <a:schemeClr val="tx1"/>
              </a:solidFill>
              <a:latin typeface="Arial" charset="0"/>
            </a:endParaRPr>
          </a:p>
        </p:txBody>
      </p:sp>
      <p:sp>
        <p:nvSpPr>
          <p:cNvPr id="50179" name="Rectangle 2"/>
          <p:cNvSpPr>
            <a:spLocks noGrp="1" noRot="1" noChangeAspect="1" noChangeArrowheads="1" noTextEdit="1"/>
          </p:cNvSpPr>
          <p:nvPr>
            <p:ph type="sldImg"/>
          </p:nvPr>
        </p:nvSpPr>
        <p:spPr>
          <a:xfrm>
            <a:off x="923925" y="746125"/>
            <a:ext cx="4965700" cy="3725863"/>
          </a:xfrm>
          <a:ln/>
        </p:spPr>
      </p:sp>
      <p:sp>
        <p:nvSpPr>
          <p:cNvPr id="50180"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extLst>
      <p:ext uri="{BB962C8B-B14F-4D97-AF65-F5344CB8AC3E}">
        <p14:creationId xmlns:p14="http://schemas.microsoft.com/office/powerpoint/2010/main" val="2809070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53342" y="9436341"/>
            <a:ext cx="2947512" cy="49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89" rIns="91378" bIns="45689"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A0394F64-0B0F-44FA-96DE-02C82AA58B2D}" type="slidenum">
              <a:rPr kumimoji="1" lang="en-US" altLang="ja-JP">
                <a:solidFill>
                  <a:schemeClr val="tx1"/>
                </a:solidFill>
                <a:latin typeface="Arial" charset="0"/>
              </a:rPr>
              <a:pPr algn="r" eaLnBrk="1" hangingPunct="1">
                <a:spcBef>
                  <a:spcPct val="0"/>
                </a:spcBef>
              </a:pPr>
              <a:t>24</a:t>
            </a:fld>
            <a:endParaRPr kumimoji="1" lang="en-US" altLang="ja-JP">
              <a:solidFill>
                <a:schemeClr val="tx1"/>
              </a:solidFill>
              <a:latin typeface="Arial" charset="0"/>
            </a:endParaRPr>
          </a:p>
        </p:txBody>
      </p:sp>
      <p:sp>
        <p:nvSpPr>
          <p:cNvPr id="50179" name="Rectangle 2"/>
          <p:cNvSpPr>
            <a:spLocks noGrp="1" noRot="1" noChangeAspect="1" noChangeArrowheads="1" noTextEdit="1"/>
          </p:cNvSpPr>
          <p:nvPr>
            <p:ph type="sldImg"/>
          </p:nvPr>
        </p:nvSpPr>
        <p:spPr>
          <a:xfrm>
            <a:off x="922338" y="746125"/>
            <a:ext cx="4964112" cy="3724275"/>
          </a:xfrm>
          <a:ln/>
        </p:spPr>
      </p:sp>
      <p:sp>
        <p:nvSpPr>
          <p:cNvPr id="50180" name="Rectangle 3"/>
          <p:cNvSpPr>
            <a:spLocks noGrp="1" noChangeArrowheads="1"/>
          </p:cNvSpPr>
          <p:nvPr>
            <p:ph type="body" idx="1"/>
          </p:nvPr>
        </p:nvSpPr>
        <p:spPr>
          <a:xfrm>
            <a:off x="682148" y="4718964"/>
            <a:ext cx="5438143" cy="4469845"/>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extLst>
      <p:ext uri="{BB962C8B-B14F-4D97-AF65-F5344CB8AC3E}">
        <p14:creationId xmlns:p14="http://schemas.microsoft.com/office/powerpoint/2010/main" val="254205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56039" y="9440865"/>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A0394F64-0B0F-44FA-96DE-02C82AA58B2D}" type="slidenum">
              <a:rPr kumimoji="1" lang="en-US" altLang="ja-JP">
                <a:solidFill>
                  <a:schemeClr val="tx1"/>
                </a:solidFill>
                <a:latin typeface="Arial" charset="0"/>
              </a:rPr>
              <a:pPr algn="r" eaLnBrk="1" hangingPunct="1">
                <a:spcBef>
                  <a:spcPct val="0"/>
                </a:spcBef>
              </a:pPr>
              <a:t>25</a:t>
            </a:fld>
            <a:endParaRPr kumimoji="1" lang="en-US" altLang="ja-JP">
              <a:solidFill>
                <a:schemeClr val="tx1"/>
              </a:solidFill>
              <a:latin typeface="Arial" charset="0"/>
            </a:endParaRPr>
          </a:p>
        </p:txBody>
      </p:sp>
      <p:sp>
        <p:nvSpPr>
          <p:cNvPr id="50179" name="Rectangle 2"/>
          <p:cNvSpPr>
            <a:spLocks noGrp="1" noRot="1" noChangeAspect="1" noChangeArrowheads="1" noTextEdit="1"/>
          </p:cNvSpPr>
          <p:nvPr>
            <p:ph type="sldImg"/>
          </p:nvPr>
        </p:nvSpPr>
        <p:spPr>
          <a:xfrm>
            <a:off x="923925" y="746125"/>
            <a:ext cx="4965700" cy="3725863"/>
          </a:xfrm>
          <a:ln/>
        </p:spPr>
      </p:sp>
      <p:sp>
        <p:nvSpPr>
          <p:cNvPr id="50180"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extLst>
      <p:ext uri="{BB962C8B-B14F-4D97-AF65-F5344CB8AC3E}">
        <p14:creationId xmlns:p14="http://schemas.microsoft.com/office/powerpoint/2010/main" val="663545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27</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extLst>
      <p:ext uri="{BB962C8B-B14F-4D97-AF65-F5344CB8AC3E}">
        <p14:creationId xmlns:p14="http://schemas.microsoft.com/office/powerpoint/2010/main" val="2864257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28</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extLst>
      <p:ext uri="{BB962C8B-B14F-4D97-AF65-F5344CB8AC3E}">
        <p14:creationId xmlns:p14="http://schemas.microsoft.com/office/powerpoint/2010/main" val="3887157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29</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extLst>
      <p:ext uri="{BB962C8B-B14F-4D97-AF65-F5344CB8AC3E}">
        <p14:creationId xmlns:p14="http://schemas.microsoft.com/office/powerpoint/2010/main" val="2570112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30</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extLst>
      <p:ext uri="{BB962C8B-B14F-4D97-AF65-F5344CB8AC3E}">
        <p14:creationId xmlns:p14="http://schemas.microsoft.com/office/powerpoint/2010/main" val="1297892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31</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extLst>
      <p:ext uri="{BB962C8B-B14F-4D97-AF65-F5344CB8AC3E}">
        <p14:creationId xmlns:p14="http://schemas.microsoft.com/office/powerpoint/2010/main" val="2359493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34</a:t>
            </a:fld>
            <a:endParaRPr kumimoji="1" lang="en-US" altLang="ja-JP" dirty="0">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Tree>
    <p:extLst>
      <p:ext uri="{BB962C8B-B14F-4D97-AF65-F5344CB8AC3E}">
        <p14:creationId xmlns:p14="http://schemas.microsoft.com/office/powerpoint/2010/main" val="1616105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56039" y="9440865"/>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A0394F64-0B0F-44FA-96DE-02C82AA58B2D}" type="slidenum">
              <a:rPr kumimoji="1" lang="en-US" altLang="ja-JP">
                <a:solidFill>
                  <a:schemeClr val="tx1"/>
                </a:solidFill>
                <a:latin typeface="Arial" charset="0"/>
              </a:rPr>
              <a:pPr algn="r" eaLnBrk="1" hangingPunct="1">
                <a:spcBef>
                  <a:spcPct val="0"/>
                </a:spcBef>
              </a:pPr>
              <a:t>5</a:t>
            </a:fld>
            <a:endParaRPr kumimoji="1" lang="en-US" altLang="ja-JP" dirty="0">
              <a:solidFill>
                <a:schemeClr val="tx1"/>
              </a:solidFill>
              <a:latin typeface="Arial" charset="0"/>
            </a:endParaRPr>
          </a:p>
        </p:txBody>
      </p:sp>
      <p:sp>
        <p:nvSpPr>
          <p:cNvPr id="50179" name="Rectangle 2"/>
          <p:cNvSpPr>
            <a:spLocks noGrp="1" noRot="1" noChangeAspect="1" noChangeArrowheads="1" noTextEdit="1"/>
          </p:cNvSpPr>
          <p:nvPr>
            <p:ph type="sldImg"/>
          </p:nvPr>
        </p:nvSpPr>
        <p:spPr>
          <a:xfrm>
            <a:off x="923925" y="746125"/>
            <a:ext cx="4965700" cy="3725863"/>
          </a:xfrm>
          <a:ln/>
        </p:spPr>
      </p:sp>
      <p:sp>
        <p:nvSpPr>
          <p:cNvPr id="50180"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Tree>
    <p:extLst>
      <p:ext uri="{BB962C8B-B14F-4D97-AF65-F5344CB8AC3E}">
        <p14:creationId xmlns:p14="http://schemas.microsoft.com/office/powerpoint/2010/main" val="1774765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35</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Tree>
    <p:extLst>
      <p:ext uri="{BB962C8B-B14F-4D97-AF65-F5344CB8AC3E}">
        <p14:creationId xmlns:p14="http://schemas.microsoft.com/office/powerpoint/2010/main" val="858458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56039" y="9440865"/>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A0394F64-0B0F-44FA-96DE-02C82AA58B2D}" type="slidenum">
              <a:rPr kumimoji="1" lang="en-US" altLang="ja-JP">
                <a:solidFill>
                  <a:schemeClr val="tx1"/>
                </a:solidFill>
                <a:latin typeface="Arial" charset="0"/>
              </a:rPr>
              <a:pPr algn="r" eaLnBrk="1" hangingPunct="1">
                <a:spcBef>
                  <a:spcPct val="0"/>
                </a:spcBef>
              </a:pPr>
              <a:t>8</a:t>
            </a:fld>
            <a:endParaRPr kumimoji="1" lang="en-US" altLang="ja-JP" dirty="0">
              <a:solidFill>
                <a:schemeClr val="tx1"/>
              </a:solidFill>
              <a:latin typeface="Arial" charset="0"/>
            </a:endParaRPr>
          </a:p>
        </p:txBody>
      </p:sp>
      <p:sp>
        <p:nvSpPr>
          <p:cNvPr id="50179" name="Rectangle 2"/>
          <p:cNvSpPr>
            <a:spLocks noGrp="1" noRot="1" noChangeAspect="1" noChangeArrowheads="1" noTextEdit="1"/>
          </p:cNvSpPr>
          <p:nvPr>
            <p:ph type="sldImg"/>
          </p:nvPr>
        </p:nvSpPr>
        <p:spPr>
          <a:xfrm>
            <a:off x="923925" y="746125"/>
            <a:ext cx="4965700" cy="3725863"/>
          </a:xfrm>
          <a:ln/>
        </p:spPr>
      </p:sp>
      <p:sp>
        <p:nvSpPr>
          <p:cNvPr id="50180"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Tree>
    <p:extLst>
      <p:ext uri="{BB962C8B-B14F-4D97-AF65-F5344CB8AC3E}">
        <p14:creationId xmlns:p14="http://schemas.microsoft.com/office/powerpoint/2010/main" val="2934638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10</a:t>
            </a:fld>
            <a:endParaRPr kumimoji="1" lang="en-US" altLang="ja-JP" dirty="0">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Tree>
    <p:extLst>
      <p:ext uri="{BB962C8B-B14F-4D97-AF65-F5344CB8AC3E}">
        <p14:creationId xmlns:p14="http://schemas.microsoft.com/office/powerpoint/2010/main" val="1625775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11</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Tree>
    <p:extLst>
      <p:ext uri="{BB962C8B-B14F-4D97-AF65-F5344CB8AC3E}">
        <p14:creationId xmlns:p14="http://schemas.microsoft.com/office/powerpoint/2010/main" val="3045800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13</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Tree>
    <p:extLst>
      <p:ext uri="{BB962C8B-B14F-4D97-AF65-F5344CB8AC3E}">
        <p14:creationId xmlns:p14="http://schemas.microsoft.com/office/powerpoint/2010/main" val="76532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14</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Tree>
    <p:extLst>
      <p:ext uri="{BB962C8B-B14F-4D97-AF65-F5344CB8AC3E}">
        <p14:creationId xmlns:p14="http://schemas.microsoft.com/office/powerpoint/2010/main" val="2437620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15</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Tree>
    <p:extLst>
      <p:ext uri="{BB962C8B-B14F-4D97-AF65-F5344CB8AC3E}">
        <p14:creationId xmlns:p14="http://schemas.microsoft.com/office/powerpoint/2010/main" val="44687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8942646-AE46-4063-930C-1DDE33F9934D}" type="slidenum">
              <a:rPr kumimoji="1" lang="ja-JP" altLang="en-US" smtClean="0"/>
              <a:t>16</a:t>
            </a:fld>
            <a:endParaRPr kumimoji="1" lang="ja-JP" altLang="en-US"/>
          </a:p>
        </p:txBody>
      </p:sp>
    </p:spTree>
    <p:extLst>
      <p:ext uri="{BB962C8B-B14F-4D97-AF65-F5344CB8AC3E}">
        <p14:creationId xmlns:p14="http://schemas.microsoft.com/office/powerpoint/2010/main" val="449706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B6B7BFB5-2B15-4C02-8063-BC84DDF5EED7}" type="datetimeFigureOut">
              <a:rPr kumimoji="1" lang="ja-JP" altLang="en-US" smtClean="0"/>
              <a:t>2019/7/19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847533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6B7BFB5-2B15-4C02-8063-BC84DDF5EED7}" type="datetimeFigureOut">
              <a:rPr kumimoji="1" lang="ja-JP" altLang="en-US" smtClean="0"/>
              <a:t>2019/7/19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3421196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6B7BFB5-2B15-4C02-8063-BC84DDF5EED7}" type="datetimeFigureOut">
              <a:rPr kumimoji="1" lang="ja-JP" altLang="en-US" smtClean="0"/>
              <a:t>2019/7/19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4224732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9"/>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3"/>
          <p:cNvSpPr>
            <a:spLocks noGrp="1"/>
          </p:cNvSpPr>
          <p:nvPr>
            <p:ph type="dt" sz="half" idx="10"/>
          </p:nvPr>
        </p:nvSpPr>
        <p:spPr>
          <a:xfrm>
            <a:off x="457200" y="6356351"/>
            <a:ext cx="2133600" cy="365125"/>
          </a:xfrm>
          <a:prstGeom prst="rect">
            <a:avLst/>
          </a:prstGeom>
        </p:spPr>
        <p:txBody>
          <a:bodyPr/>
          <a:lstStyle>
            <a:lvl1pPr>
              <a:defRPr/>
            </a:lvl1pPr>
          </a:lstStyle>
          <a:p>
            <a:pPr>
              <a:defRPr/>
            </a:pPr>
            <a:endParaRPr lang="en-US" altLang="ja-JP"/>
          </a:p>
        </p:txBody>
      </p:sp>
      <p:sp>
        <p:nvSpPr>
          <p:cNvPr id="4" name="フッター プレースホルダ 4"/>
          <p:cNvSpPr>
            <a:spLocks noGrp="1"/>
          </p:cNvSpPr>
          <p:nvPr>
            <p:ph type="ftr" sz="quarter" idx="11"/>
          </p:nvPr>
        </p:nvSpPr>
        <p:spPr>
          <a:xfrm>
            <a:off x="3124200" y="6356351"/>
            <a:ext cx="2895600" cy="365125"/>
          </a:xfrm>
          <a:prstGeom prst="rect">
            <a:avLst/>
          </a:prstGeom>
        </p:spPr>
        <p:txBody>
          <a:bodyPr/>
          <a:lstStyle>
            <a:lvl1pPr>
              <a:defRPr/>
            </a:lvl1pPr>
          </a:lstStyle>
          <a:p>
            <a:pPr>
              <a:defRPr/>
            </a:pPr>
            <a:endParaRPr lang="en-US" altLang="ja-JP"/>
          </a:p>
        </p:txBody>
      </p:sp>
      <p:sp>
        <p:nvSpPr>
          <p:cNvPr id="5" name="スライド番号プレースホルダ 5"/>
          <p:cNvSpPr>
            <a:spLocks noGrp="1"/>
          </p:cNvSpPr>
          <p:nvPr>
            <p:ph type="sldNum" sz="quarter" idx="12"/>
          </p:nvPr>
        </p:nvSpPr>
        <p:spPr/>
        <p:txBody>
          <a:bodyPr/>
          <a:lstStyle>
            <a:lvl1pPr>
              <a:defRPr/>
            </a:lvl1pPr>
          </a:lstStyle>
          <a:p>
            <a:pPr>
              <a:defRPr/>
            </a:pPr>
            <a:fld id="{4C4AE124-F07C-4949-85EC-055B3F0DE189}" type="slidenum">
              <a:rPr lang="en-US" altLang="ja-JP"/>
              <a:pPr>
                <a:defRPr/>
              </a:pPr>
              <a:t>‹#›</a:t>
            </a:fld>
            <a:endParaRPr lang="en-US" altLang="ja-JP"/>
          </a:p>
        </p:txBody>
      </p:sp>
    </p:spTree>
    <p:extLst>
      <p:ext uri="{BB962C8B-B14F-4D97-AF65-F5344CB8AC3E}">
        <p14:creationId xmlns:p14="http://schemas.microsoft.com/office/powerpoint/2010/main" val="3730437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6B7BFB5-2B15-4C02-8063-BC84DDF5EED7}" type="datetimeFigureOut">
              <a:rPr kumimoji="1" lang="ja-JP" altLang="en-US" smtClean="0"/>
              <a:t>2019/7/19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1998630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B6B7BFB5-2B15-4C02-8063-BC84DDF5EED7}" type="datetimeFigureOut">
              <a:rPr kumimoji="1" lang="ja-JP" altLang="en-US" smtClean="0"/>
              <a:t>2019/7/19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8236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B6B7BFB5-2B15-4C02-8063-BC84DDF5EED7}" type="datetimeFigureOut">
              <a:rPr kumimoji="1" lang="ja-JP" altLang="en-US" smtClean="0"/>
              <a:t>2019/7/19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341800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B6B7BFB5-2B15-4C02-8063-BC84DDF5EED7}" type="datetimeFigureOut">
              <a:rPr kumimoji="1" lang="ja-JP" altLang="en-US" smtClean="0"/>
              <a:t>2019/7/19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2641568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B6B7BFB5-2B15-4C02-8063-BC84DDF5EED7}" type="datetimeFigureOut">
              <a:rPr kumimoji="1" lang="ja-JP" altLang="en-US" smtClean="0"/>
              <a:t>2019/7/19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3930251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6B7BFB5-2B15-4C02-8063-BC84DDF5EED7}" type="datetimeFigureOut">
              <a:rPr kumimoji="1" lang="ja-JP" altLang="en-US" smtClean="0"/>
              <a:t>2019/7/19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2672164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6B7BFB5-2B15-4C02-8063-BC84DDF5EED7}" type="datetimeFigureOut">
              <a:rPr kumimoji="1" lang="ja-JP" altLang="en-US" smtClean="0"/>
              <a:t>2019/7/19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3530478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6B7BFB5-2B15-4C02-8063-BC84DDF5EED7}" type="datetimeFigureOut">
              <a:rPr kumimoji="1" lang="ja-JP" altLang="en-US" smtClean="0"/>
              <a:t>2019/7/19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1446650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B7BFB5-2B15-4C02-8063-BC84DDF5EED7}" type="datetimeFigureOut">
              <a:rPr kumimoji="1" lang="ja-JP" altLang="en-US" smtClean="0"/>
              <a:t>2019/7/19</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13897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4.jpe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105270"/>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住宅ストックの現状</a:t>
            </a:r>
            <a:endParaRPr lang="en-US" altLang="ja-JP" sz="2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1"/>
          <p:cNvSpPr>
            <a:spLocks noGrp="1"/>
          </p:cNvSpPr>
          <p:nvPr>
            <p:ph type="sldNum" sz="quarter" idx="12"/>
          </p:nvPr>
        </p:nvSpPr>
        <p:spPr>
          <a:xfrm>
            <a:off x="8431648" y="6517782"/>
            <a:ext cx="712351" cy="365125"/>
          </a:xfrm>
        </p:spPr>
        <p:txBody>
          <a:bodyPr/>
          <a:lstStyle/>
          <a:p>
            <a:fld id="{BEBE85B1-8F12-4F7B-A383-E6CF6791D3DF}" type="slidenum">
              <a:rPr kumimoji="1" lang="ja-JP" altLang="en-US" sz="1600" smtClean="0">
                <a:solidFill>
                  <a:schemeClr val="tx1"/>
                </a:solidFill>
              </a:rPr>
              <a:t>1</a:t>
            </a:fld>
            <a:endParaRPr kumimoji="1" lang="ja-JP" altLang="en-US" sz="1600" dirty="0">
              <a:solidFill>
                <a:schemeClr val="tx1"/>
              </a:solidFill>
            </a:endParaRPr>
          </a:p>
        </p:txBody>
      </p:sp>
      <p:sp>
        <p:nvSpPr>
          <p:cNvPr id="8" name="正方形/長方形 7"/>
          <p:cNvSpPr/>
          <p:nvPr/>
        </p:nvSpPr>
        <p:spPr>
          <a:xfrm>
            <a:off x="7898811" y="251356"/>
            <a:ext cx="1065677" cy="36933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資料 ２</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50676" y="3861048"/>
            <a:ext cx="8253772" cy="2656734"/>
          </a:xfrm>
          <a:prstGeom prst="rect">
            <a:avLst/>
          </a:prstGeom>
          <a:noFill/>
          <a:ln w="12700">
            <a:solidFill>
              <a:schemeClr val="tx1"/>
            </a:solidFill>
          </a:ln>
        </p:spPr>
        <p:style>
          <a:lnRef idx="2">
            <a:schemeClr val="dk1"/>
          </a:lnRef>
          <a:fillRef idx="1">
            <a:schemeClr val="lt1"/>
          </a:fillRef>
          <a:effectRef idx="0">
            <a:schemeClr val="dk1"/>
          </a:effectRef>
          <a:fontRef idx="minor">
            <a:schemeClr val="dk1"/>
          </a:fontRef>
        </p:style>
        <p:txBody>
          <a:bodyPr vert="horz" rtlCol="0" anchor="t" anchorCtr="0"/>
          <a:lstStyle/>
          <a:p>
            <a:pPr marL="92075" indent="-92075" algn="ctr">
              <a:spcBef>
                <a:spcPts val="600"/>
              </a:spcBef>
            </a:pPr>
            <a:r>
              <a:rPr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目　次</a:t>
            </a:r>
            <a:r>
              <a:rPr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92075" indent="-92075">
              <a:spcBef>
                <a:spcPts val="600"/>
              </a:spcBef>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2075" indent="-92075">
              <a:spcBef>
                <a:spcPts val="600"/>
              </a:spcBef>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１</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．住宅ストック、建設の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動向</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P</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 </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2075" indent="-92075">
              <a:spcBef>
                <a:spcPts val="600"/>
              </a:spcBef>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２．住宅の質の状況</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P</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１２</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2075" indent="-92075">
              <a:spcBef>
                <a:spcPts val="600"/>
              </a:spcBef>
            </a:pPr>
            <a:r>
              <a:rPr lang="ja-JP" altLang="en-US"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．住宅の維持管理の</a:t>
            </a:r>
            <a:r>
              <a:rPr lang="ja-JP" altLang="en-US"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状況</a:t>
            </a:r>
            <a:r>
              <a:rPr lang="en-US" altLang="ja-JP"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P</a:t>
            </a:r>
            <a:r>
              <a:rPr lang="ja-JP" altLang="en-US"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１７</a:t>
            </a:r>
            <a:endParaRPr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2075" indent="-92075">
              <a:spcBef>
                <a:spcPts val="600"/>
              </a:spcBef>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４．多様なニーズへの対応</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P</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２０</a:t>
            </a:r>
          </a:p>
          <a:p>
            <a:pPr marL="92075" indent="-92075">
              <a:spcBef>
                <a:spcPts val="600"/>
              </a:spcBef>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（参考）関連データ</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２６</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490051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10</a:t>
            </a:fld>
            <a:endParaRPr kumimoji="1" lang="en-US" altLang="ja-JP" sz="1200" dirty="0">
              <a:solidFill>
                <a:schemeClr val="tx1"/>
              </a:solidFill>
              <a:latin typeface="HGSｺﾞｼｯｸM" pitchFamily="50" charset="-128"/>
              <a:ea typeface="HGSｺﾞｼｯｸM" pitchFamily="50" charset="-128"/>
            </a:endParaRPr>
          </a:p>
        </p:txBody>
      </p:sp>
      <p:sp>
        <p:nvSpPr>
          <p:cNvPr id="11"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所有関係別の住宅数の</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割合</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9"/>
          <p:cNvSpPr txBox="1"/>
          <p:nvPr/>
        </p:nvSpPr>
        <p:spPr>
          <a:xfrm>
            <a:off x="279000" y="429042"/>
            <a:ext cx="8586000" cy="923330"/>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住宅ストックの</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46.6</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214</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万戸）が賃貸</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住宅と推計</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され、うち公的</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賃貸住宅は約</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43</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万戸で、賃貸住宅ストックの約２割を占めている</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住宅</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全体の約９割</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を、民間</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住宅（民間賃貸住宅及び持家）が占めている</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Text Box 78"/>
          <p:cNvSpPr txBox="1">
            <a:spLocks noChangeArrowheads="1"/>
          </p:cNvSpPr>
          <p:nvPr/>
        </p:nvSpPr>
        <p:spPr bwMode="auto">
          <a:xfrm>
            <a:off x="489996" y="6142680"/>
            <a:ext cx="8258467" cy="670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square" lIns="74295" tIns="8890" rIns="74295" bIns="889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lnSpc>
                <a:spcPts val="800"/>
              </a:lnSpc>
              <a:spcBef>
                <a:spcPct val="50000"/>
              </a:spcBef>
              <a:buFontTx/>
              <a:buNone/>
            </a:pPr>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公的賃貸住宅戸数は</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H26.3.31</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時点であり、</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H26.3.31</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以降</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から大阪市・大東市・門真市に</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14,947</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戸を</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移管済み</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800"/>
              </a:lnSpc>
              <a:spcBef>
                <a:spcPct val="50000"/>
              </a:spcBef>
              <a:buFontTx/>
              <a:buNone/>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公的賃貸住宅以外の住宅数については、Ｈ２５住宅･土地統計調査より推計</a:t>
            </a:r>
          </a:p>
          <a:p>
            <a:pPr eaLnBrk="1" hangingPunct="1">
              <a:lnSpc>
                <a:spcPts val="800"/>
              </a:lnSpc>
              <a:spcBef>
                <a:spcPct val="50000"/>
              </a:spcBef>
              <a:buFontTx/>
              <a:buNone/>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特定公共賃貸住宅は特優賃として計上</a:t>
            </a:r>
          </a:p>
          <a:p>
            <a:pPr eaLnBrk="1" hangingPunct="1">
              <a:lnSpc>
                <a:spcPts val="800"/>
              </a:lnSpc>
              <a:spcBef>
                <a:spcPct val="50000"/>
              </a:spcBef>
              <a:buFontTx/>
              <a:buNone/>
            </a:pPr>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高優賃には、公社・ＵＲ分を含む</a:t>
            </a:r>
          </a:p>
        </p:txBody>
      </p:sp>
      <p:grpSp>
        <p:nvGrpSpPr>
          <p:cNvPr id="10" name="グループ化 9"/>
          <p:cNvGrpSpPr/>
          <p:nvPr/>
        </p:nvGrpSpPr>
        <p:grpSpPr>
          <a:xfrm>
            <a:off x="789373" y="1839589"/>
            <a:ext cx="7719027" cy="4253707"/>
            <a:chOff x="251320" y="1794644"/>
            <a:chExt cx="6515100" cy="5480619"/>
          </a:xfrm>
        </p:grpSpPr>
        <p:sp>
          <p:nvSpPr>
            <p:cNvPr id="14" name="Freeform 57"/>
            <p:cNvSpPr>
              <a:spLocks/>
            </p:cNvSpPr>
            <p:nvPr/>
          </p:nvSpPr>
          <p:spPr bwMode="auto">
            <a:xfrm>
              <a:off x="4334370" y="6583112"/>
              <a:ext cx="2046288" cy="663575"/>
            </a:xfrm>
            <a:custGeom>
              <a:avLst/>
              <a:gdLst/>
              <a:ahLst/>
              <a:cxnLst>
                <a:cxn ang="0">
                  <a:pos x="43" y="0"/>
                </a:cxn>
                <a:cxn ang="0">
                  <a:pos x="31" y="0"/>
                </a:cxn>
                <a:cxn ang="0">
                  <a:pos x="23" y="0"/>
                </a:cxn>
                <a:cxn ang="0">
                  <a:pos x="16" y="3"/>
                </a:cxn>
                <a:cxn ang="0">
                  <a:pos x="12" y="9"/>
                </a:cxn>
                <a:cxn ang="0">
                  <a:pos x="4" y="12"/>
                </a:cxn>
                <a:cxn ang="0">
                  <a:pos x="0" y="18"/>
                </a:cxn>
                <a:cxn ang="0">
                  <a:pos x="0" y="24"/>
                </a:cxn>
                <a:cxn ang="0">
                  <a:pos x="0" y="33"/>
                </a:cxn>
                <a:cxn ang="0">
                  <a:pos x="0" y="279"/>
                </a:cxn>
                <a:cxn ang="0">
                  <a:pos x="0" y="288"/>
                </a:cxn>
                <a:cxn ang="0">
                  <a:pos x="0" y="294"/>
                </a:cxn>
                <a:cxn ang="0">
                  <a:pos x="4" y="300"/>
                </a:cxn>
                <a:cxn ang="0">
                  <a:pos x="12" y="303"/>
                </a:cxn>
                <a:cxn ang="0">
                  <a:pos x="16" y="309"/>
                </a:cxn>
                <a:cxn ang="0">
                  <a:pos x="23" y="312"/>
                </a:cxn>
                <a:cxn ang="0">
                  <a:pos x="31" y="312"/>
                </a:cxn>
                <a:cxn ang="0">
                  <a:pos x="43" y="315"/>
                </a:cxn>
                <a:cxn ang="0">
                  <a:pos x="1243" y="315"/>
                </a:cxn>
                <a:cxn ang="0">
                  <a:pos x="1255" y="312"/>
                </a:cxn>
                <a:cxn ang="0">
                  <a:pos x="1262" y="312"/>
                </a:cxn>
                <a:cxn ang="0">
                  <a:pos x="1270" y="309"/>
                </a:cxn>
                <a:cxn ang="0">
                  <a:pos x="1274" y="303"/>
                </a:cxn>
                <a:cxn ang="0">
                  <a:pos x="1281" y="300"/>
                </a:cxn>
                <a:cxn ang="0">
                  <a:pos x="1285" y="294"/>
                </a:cxn>
                <a:cxn ang="0">
                  <a:pos x="1285" y="288"/>
                </a:cxn>
                <a:cxn ang="0">
                  <a:pos x="1289" y="279"/>
                </a:cxn>
                <a:cxn ang="0">
                  <a:pos x="1289" y="33"/>
                </a:cxn>
                <a:cxn ang="0">
                  <a:pos x="1285" y="24"/>
                </a:cxn>
                <a:cxn ang="0">
                  <a:pos x="1285" y="18"/>
                </a:cxn>
                <a:cxn ang="0">
                  <a:pos x="1281" y="12"/>
                </a:cxn>
                <a:cxn ang="0">
                  <a:pos x="1274" y="9"/>
                </a:cxn>
                <a:cxn ang="0">
                  <a:pos x="1270" y="3"/>
                </a:cxn>
                <a:cxn ang="0">
                  <a:pos x="1262" y="0"/>
                </a:cxn>
                <a:cxn ang="0">
                  <a:pos x="1255" y="0"/>
                </a:cxn>
                <a:cxn ang="0">
                  <a:pos x="1243" y="0"/>
                </a:cxn>
                <a:cxn ang="0">
                  <a:pos x="43" y="0"/>
                </a:cxn>
              </a:cxnLst>
              <a:rect l="0" t="0" r="r" b="b"/>
              <a:pathLst>
                <a:path w="1289" h="315">
                  <a:moveTo>
                    <a:pt x="43" y="0"/>
                  </a:moveTo>
                  <a:lnTo>
                    <a:pt x="31" y="0"/>
                  </a:lnTo>
                  <a:lnTo>
                    <a:pt x="23" y="0"/>
                  </a:lnTo>
                  <a:lnTo>
                    <a:pt x="16" y="3"/>
                  </a:lnTo>
                  <a:lnTo>
                    <a:pt x="12" y="9"/>
                  </a:lnTo>
                  <a:lnTo>
                    <a:pt x="4" y="12"/>
                  </a:lnTo>
                  <a:lnTo>
                    <a:pt x="0" y="18"/>
                  </a:lnTo>
                  <a:lnTo>
                    <a:pt x="0" y="24"/>
                  </a:lnTo>
                  <a:lnTo>
                    <a:pt x="0" y="33"/>
                  </a:lnTo>
                  <a:lnTo>
                    <a:pt x="0" y="279"/>
                  </a:lnTo>
                  <a:lnTo>
                    <a:pt x="0" y="288"/>
                  </a:lnTo>
                  <a:lnTo>
                    <a:pt x="0" y="294"/>
                  </a:lnTo>
                  <a:lnTo>
                    <a:pt x="4" y="300"/>
                  </a:lnTo>
                  <a:lnTo>
                    <a:pt x="12" y="303"/>
                  </a:lnTo>
                  <a:lnTo>
                    <a:pt x="16" y="309"/>
                  </a:lnTo>
                  <a:lnTo>
                    <a:pt x="23" y="312"/>
                  </a:lnTo>
                  <a:lnTo>
                    <a:pt x="31" y="312"/>
                  </a:lnTo>
                  <a:lnTo>
                    <a:pt x="43" y="315"/>
                  </a:lnTo>
                  <a:lnTo>
                    <a:pt x="1243" y="315"/>
                  </a:lnTo>
                  <a:lnTo>
                    <a:pt x="1255" y="312"/>
                  </a:lnTo>
                  <a:lnTo>
                    <a:pt x="1262" y="312"/>
                  </a:lnTo>
                  <a:lnTo>
                    <a:pt x="1270" y="309"/>
                  </a:lnTo>
                  <a:lnTo>
                    <a:pt x="1274" y="303"/>
                  </a:lnTo>
                  <a:lnTo>
                    <a:pt x="1281" y="300"/>
                  </a:lnTo>
                  <a:lnTo>
                    <a:pt x="1285" y="294"/>
                  </a:lnTo>
                  <a:lnTo>
                    <a:pt x="1285" y="288"/>
                  </a:lnTo>
                  <a:lnTo>
                    <a:pt x="1289" y="279"/>
                  </a:lnTo>
                  <a:lnTo>
                    <a:pt x="1289" y="33"/>
                  </a:lnTo>
                  <a:lnTo>
                    <a:pt x="1285" y="24"/>
                  </a:lnTo>
                  <a:lnTo>
                    <a:pt x="1285" y="18"/>
                  </a:lnTo>
                  <a:lnTo>
                    <a:pt x="1281" y="12"/>
                  </a:lnTo>
                  <a:lnTo>
                    <a:pt x="1274" y="9"/>
                  </a:lnTo>
                  <a:lnTo>
                    <a:pt x="1270" y="3"/>
                  </a:lnTo>
                  <a:lnTo>
                    <a:pt x="1262" y="0"/>
                  </a:lnTo>
                  <a:lnTo>
                    <a:pt x="1255" y="0"/>
                  </a:lnTo>
                  <a:lnTo>
                    <a:pt x="1243" y="0"/>
                  </a:lnTo>
                  <a:lnTo>
                    <a:pt x="43" y="0"/>
                  </a:lnTo>
                </a:path>
              </a:pathLst>
            </a:custGeom>
            <a:noFill/>
            <a:ln w="19050">
              <a:solidFill>
                <a:srgbClr val="000000"/>
              </a:solidFill>
              <a:prstDash val="solid"/>
              <a:round/>
              <a:headEnd/>
              <a:tailEnd/>
            </a:ln>
          </p:spPr>
          <p:txBody>
            <a:bodyPr/>
            <a:lstStyle/>
            <a:p>
              <a:pPr>
                <a:defRPr/>
              </a:pPr>
              <a:endParaRPr lang="ja-JP" altLang="en-US" sz="1200" b="1" u="sng" dirty="0">
                <a:effectLst>
                  <a:outerShdw blurRad="38100" dist="38100" dir="2700000" algn="tl">
                    <a:srgbClr val="000000">
                      <a:alpha val="43137"/>
                    </a:srgbClr>
                  </a:outerShdw>
                </a:effectLst>
                <a:latin typeface="ＭＳ Ｐゴシック" pitchFamily="50" charset="-128"/>
                <a:ea typeface="ＭＳ Ｐゴシック" pitchFamily="50" charset="-128"/>
              </a:endParaRPr>
            </a:p>
          </p:txBody>
        </p:sp>
        <p:sp>
          <p:nvSpPr>
            <p:cNvPr id="15" name="Freeform 27"/>
            <p:cNvSpPr>
              <a:spLocks/>
            </p:cNvSpPr>
            <p:nvPr/>
          </p:nvSpPr>
          <p:spPr bwMode="auto">
            <a:xfrm>
              <a:off x="2210295" y="2090687"/>
              <a:ext cx="4143375" cy="1060450"/>
            </a:xfrm>
            <a:custGeom>
              <a:avLst/>
              <a:gdLst/>
              <a:ahLst/>
              <a:cxnLst>
                <a:cxn ang="0">
                  <a:pos x="54" y="0"/>
                </a:cxn>
                <a:cxn ang="0">
                  <a:pos x="42" y="0"/>
                </a:cxn>
                <a:cxn ang="0">
                  <a:pos x="31" y="3"/>
                </a:cxn>
                <a:cxn ang="0">
                  <a:pos x="23" y="6"/>
                </a:cxn>
                <a:cxn ang="0">
                  <a:pos x="15" y="12"/>
                </a:cxn>
                <a:cxn ang="0">
                  <a:pos x="8" y="18"/>
                </a:cxn>
                <a:cxn ang="0">
                  <a:pos x="4" y="24"/>
                </a:cxn>
                <a:cxn ang="0">
                  <a:pos x="0" y="33"/>
                </a:cxn>
                <a:cxn ang="0">
                  <a:pos x="0" y="42"/>
                </a:cxn>
                <a:cxn ang="0">
                  <a:pos x="0" y="384"/>
                </a:cxn>
                <a:cxn ang="0">
                  <a:pos x="0" y="393"/>
                </a:cxn>
                <a:cxn ang="0">
                  <a:pos x="4" y="402"/>
                </a:cxn>
                <a:cxn ang="0">
                  <a:pos x="8" y="408"/>
                </a:cxn>
                <a:cxn ang="0">
                  <a:pos x="15" y="414"/>
                </a:cxn>
                <a:cxn ang="0">
                  <a:pos x="23" y="420"/>
                </a:cxn>
                <a:cxn ang="0">
                  <a:pos x="31" y="423"/>
                </a:cxn>
                <a:cxn ang="0">
                  <a:pos x="42" y="426"/>
                </a:cxn>
                <a:cxn ang="0">
                  <a:pos x="54" y="429"/>
                </a:cxn>
                <a:cxn ang="0">
                  <a:pos x="2716" y="429"/>
                </a:cxn>
                <a:cxn ang="0">
                  <a:pos x="2728" y="426"/>
                </a:cxn>
                <a:cxn ang="0">
                  <a:pos x="2740" y="423"/>
                </a:cxn>
                <a:cxn ang="0">
                  <a:pos x="2747" y="420"/>
                </a:cxn>
                <a:cxn ang="0">
                  <a:pos x="2755" y="414"/>
                </a:cxn>
                <a:cxn ang="0">
                  <a:pos x="2763" y="408"/>
                </a:cxn>
                <a:cxn ang="0">
                  <a:pos x="2766" y="402"/>
                </a:cxn>
                <a:cxn ang="0">
                  <a:pos x="2770" y="393"/>
                </a:cxn>
                <a:cxn ang="0">
                  <a:pos x="2774" y="384"/>
                </a:cxn>
                <a:cxn ang="0">
                  <a:pos x="2774" y="42"/>
                </a:cxn>
                <a:cxn ang="0">
                  <a:pos x="2770" y="33"/>
                </a:cxn>
                <a:cxn ang="0">
                  <a:pos x="2766" y="24"/>
                </a:cxn>
                <a:cxn ang="0">
                  <a:pos x="2763" y="18"/>
                </a:cxn>
                <a:cxn ang="0">
                  <a:pos x="2755" y="12"/>
                </a:cxn>
                <a:cxn ang="0">
                  <a:pos x="2747" y="6"/>
                </a:cxn>
                <a:cxn ang="0">
                  <a:pos x="2740" y="3"/>
                </a:cxn>
                <a:cxn ang="0">
                  <a:pos x="2728" y="0"/>
                </a:cxn>
                <a:cxn ang="0">
                  <a:pos x="2716" y="0"/>
                </a:cxn>
                <a:cxn ang="0">
                  <a:pos x="54" y="0"/>
                </a:cxn>
              </a:cxnLst>
              <a:rect l="0" t="0" r="r" b="b"/>
              <a:pathLst>
                <a:path w="2774" h="429">
                  <a:moveTo>
                    <a:pt x="54" y="0"/>
                  </a:moveTo>
                  <a:lnTo>
                    <a:pt x="42" y="0"/>
                  </a:lnTo>
                  <a:lnTo>
                    <a:pt x="31" y="3"/>
                  </a:lnTo>
                  <a:lnTo>
                    <a:pt x="23" y="6"/>
                  </a:lnTo>
                  <a:lnTo>
                    <a:pt x="15" y="12"/>
                  </a:lnTo>
                  <a:lnTo>
                    <a:pt x="8" y="18"/>
                  </a:lnTo>
                  <a:lnTo>
                    <a:pt x="4" y="24"/>
                  </a:lnTo>
                  <a:lnTo>
                    <a:pt x="0" y="33"/>
                  </a:lnTo>
                  <a:lnTo>
                    <a:pt x="0" y="42"/>
                  </a:lnTo>
                  <a:lnTo>
                    <a:pt x="0" y="384"/>
                  </a:lnTo>
                  <a:lnTo>
                    <a:pt x="0" y="393"/>
                  </a:lnTo>
                  <a:lnTo>
                    <a:pt x="4" y="402"/>
                  </a:lnTo>
                  <a:lnTo>
                    <a:pt x="8" y="408"/>
                  </a:lnTo>
                  <a:lnTo>
                    <a:pt x="15" y="414"/>
                  </a:lnTo>
                  <a:lnTo>
                    <a:pt x="23" y="420"/>
                  </a:lnTo>
                  <a:lnTo>
                    <a:pt x="31" y="423"/>
                  </a:lnTo>
                  <a:lnTo>
                    <a:pt x="42" y="426"/>
                  </a:lnTo>
                  <a:lnTo>
                    <a:pt x="54" y="429"/>
                  </a:lnTo>
                  <a:lnTo>
                    <a:pt x="2716" y="429"/>
                  </a:lnTo>
                  <a:lnTo>
                    <a:pt x="2728" y="426"/>
                  </a:lnTo>
                  <a:lnTo>
                    <a:pt x="2740" y="423"/>
                  </a:lnTo>
                  <a:lnTo>
                    <a:pt x="2747" y="420"/>
                  </a:lnTo>
                  <a:lnTo>
                    <a:pt x="2755" y="414"/>
                  </a:lnTo>
                  <a:lnTo>
                    <a:pt x="2763" y="408"/>
                  </a:lnTo>
                  <a:lnTo>
                    <a:pt x="2766" y="402"/>
                  </a:lnTo>
                  <a:lnTo>
                    <a:pt x="2770" y="393"/>
                  </a:lnTo>
                  <a:lnTo>
                    <a:pt x="2774" y="384"/>
                  </a:lnTo>
                  <a:lnTo>
                    <a:pt x="2774" y="42"/>
                  </a:lnTo>
                  <a:lnTo>
                    <a:pt x="2770" y="33"/>
                  </a:lnTo>
                  <a:lnTo>
                    <a:pt x="2766" y="24"/>
                  </a:lnTo>
                  <a:lnTo>
                    <a:pt x="2763" y="18"/>
                  </a:lnTo>
                  <a:lnTo>
                    <a:pt x="2755" y="12"/>
                  </a:lnTo>
                  <a:lnTo>
                    <a:pt x="2747" y="6"/>
                  </a:lnTo>
                  <a:lnTo>
                    <a:pt x="2740" y="3"/>
                  </a:lnTo>
                  <a:lnTo>
                    <a:pt x="2728" y="0"/>
                  </a:lnTo>
                  <a:lnTo>
                    <a:pt x="2716" y="0"/>
                  </a:lnTo>
                  <a:lnTo>
                    <a:pt x="54" y="0"/>
                  </a:lnTo>
                </a:path>
              </a:pathLst>
            </a:custGeom>
            <a:noFill/>
            <a:ln w="19050">
              <a:solidFill>
                <a:srgbClr val="000000"/>
              </a:solidFill>
              <a:prstDash val="solid"/>
              <a:round/>
              <a:headEnd/>
              <a:tailEnd/>
            </a:ln>
          </p:spPr>
          <p:txBody>
            <a:bodyPr/>
            <a:lstStyle/>
            <a:p>
              <a:pPr>
                <a:defRPr/>
              </a:pPr>
              <a:endParaRPr lang="ja-JP" altLang="en-US" sz="1200" b="1" u="sng" dirty="0">
                <a:effectLst>
                  <a:outerShdw blurRad="38100" dist="38100" dir="2700000" algn="tl">
                    <a:srgbClr val="000000">
                      <a:alpha val="43137"/>
                    </a:srgbClr>
                  </a:outerShdw>
                </a:effectLst>
                <a:latin typeface="ＭＳ Ｐゴシック" pitchFamily="50" charset="-128"/>
                <a:ea typeface="ＭＳ Ｐゴシック" pitchFamily="50" charset="-128"/>
              </a:endParaRPr>
            </a:p>
          </p:txBody>
        </p:sp>
        <p:sp>
          <p:nvSpPr>
            <p:cNvPr id="16" name="Freeform 32"/>
            <p:cNvSpPr>
              <a:spLocks/>
            </p:cNvSpPr>
            <p:nvPr/>
          </p:nvSpPr>
          <p:spPr bwMode="auto">
            <a:xfrm>
              <a:off x="2210295" y="3222574"/>
              <a:ext cx="4151313" cy="1372915"/>
            </a:xfrm>
            <a:custGeom>
              <a:avLst/>
              <a:gdLst/>
              <a:ahLst/>
              <a:cxnLst>
                <a:cxn ang="0">
                  <a:pos x="46" y="0"/>
                </a:cxn>
                <a:cxn ang="0">
                  <a:pos x="38" y="0"/>
                </a:cxn>
                <a:cxn ang="0">
                  <a:pos x="27" y="3"/>
                </a:cxn>
                <a:cxn ang="0">
                  <a:pos x="19" y="6"/>
                </a:cxn>
                <a:cxn ang="0">
                  <a:pos x="12" y="9"/>
                </a:cxn>
                <a:cxn ang="0">
                  <a:pos x="8" y="15"/>
                </a:cxn>
                <a:cxn ang="0">
                  <a:pos x="4" y="21"/>
                </a:cxn>
                <a:cxn ang="0">
                  <a:pos x="0" y="30"/>
                </a:cxn>
                <a:cxn ang="0">
                  <a:pos x="0" y="36"/>
                </a:cxn>
                <a:cxn ang="0">
                  <a:pos x="0" y="1008"/>
                </a:cxn>
                <a:cxn ang="0">
                  <a:pos x="0" y="1014"/>
                </a:cxn>
                <a:cxn ang="0">
                  <a:pos x="4" y="1023"/>
                </a:cxn>
                <a:cxn ang="0">
                  <a:pos x="8" y="1029"/>
                </a:cxn>
                <a:cxn ang="0">
                  <a:pos x="12" y="1035"/>
                </a:cxn>
                <a:cxn ang="0">
                  <a:pos x="19" y="1038"/>
                </a:cxn>
                <a:cxn ang="0">
                  <a:pos x="27" y="1044"/>
                </a:cxn>
                <a:cxn ang="0">
                  <a:pos x="38" y="1044"/>
                </a:cxn>
                <a:cxn ang="0">
                  <a:pos x="46" y="1047"/>
                </a:cxn>
                <a:cxn ang="0">
                  <a:pos x="2724" y="1047"/>
                </a:cxn>
                <a:cxn ang="0">
                  <a:pos x="2732" y="1044"/>
                </a:cxn>
                <a:cxn ang="0">
                  <a:pos x="2743" y="1044"/>
                </a:cxn>
                <a:cxn ang="0">
                  <a:pos x="2751" y="1038"/>
                </a:cxn>
                <a:cxn ang="0">
                  <a:pos x="2759" y="1035"/>
                </a:cxn>
                <a:cxn ang="0">
                  <a:pos x="2763" y="1029"/>
                </a:cxn>
                <a:cxn ang="0">
                  <a:pos x="2770" y="1023"/>
                </a:cxn>
                <a:cxn ang="0">
                  <a:pos x="2770" y="1014"/>
                </a:cxn>
                <a:cxn ang="0">
                  <a:pos x="2774" y="1008"/>
                </a:cxn>
                <a:cxn ang="0">
                  <a:pos x="2774" y="36"/>
                </a:cxn>
                <a:cxn ang="0">
                  <a:pos x="2770" y="30"/>
                </a:cxn>
                <a:cxn ang="0">
                  <a:pos x="2770" y="21"/>
                </a:cxn>
                <a:cxn ang="0">
                  <a:pos x="2763" y="15"/>
                </a:cxn>
                <a:cxn ang="0">
                  <a:pos x="2759" y="9"/>
                </a:cxn>
                <a:cxn ang="0">
                  <a:pos x="2751" y="6"/>
                </a:cxn>
                <a:cxn ang="0">
                  <a:pos x="2743" y="3"/>
                </a:cxn>
                <a:cxn ang="0">
                  <a:pos x="2732" y="0"/>
                </a:cxn>
                <a:cxn ang="0">
                  <a:pos x="2724" y="0"/>
                </a:cxn>
                <a:cxn ang="0">
                  <a:pos x="46" y="0"/>
                </a:cxn>
              </a:cxnLst>
              <a:rect l="0" t="0" r="r" b="b"/>
              <a:pathLst>
                <a:path w="2774" h="1047">
                  <a:moveTo>
                    <a:pt x="46" y="0"/>
                  </a:moveTo>
                  <a:lnTo>
                    <a:pt x="38" y="0"/>
                  </a:lnTo>
                  <a:lnTo>
                    <a:pt x="27" y="3"/>
                  </a:lnTo>
                  <a:lnTo>
                    <a:pt x="19" y="6"/>
                  </a:lnTo>
                  <a:lnTo>
                    <a:pt x="12" y="9"/>
                  </a:lnTo>
                  <a:lnTo>
                    <a:pt x="8" y="15"/>
                  </a:lnTo>
                  <a:lnTo>
                    <a:pt x="4" y="21"/>
                  </a:lnTo>
                  <a:lnTo>
                    <a:pt x="0" y="30"/>
                  </a:lnTo>
                  <a:lnTo>
                    <a:pt x="0" y="36"/>
                  </a:lnTo>
                  <a:lnTo>
                    <a:pt x="0" y="1008"/>
                  </a:lnTo>
                  <a:lnTo>
                    <a:pt x="0" y="1014"/>
                  </a:lnTo>
                  <a:lnTo>
                    <a:pt x="4" y="1023"/>
                  </a:lnTo>
                  <a:lnTo>
                    <a:pt x="8" y="1029"/>
                  </a:lnTo>
                  <a:lnTo>
                    <a:pt x="12" y="1035"/>
                  </a:lnTo>
                  <a:lnTo>
                    <a:pt x="19" y="1038"/>
                  </a:lnTo>
                  <a:lnTo>
                    <a:pt x="27" y="1044"/>
                  </a:lnTo>
                  <a:lnTo>
                    <a:pt x="38" y="1044"/>
                  </a:lnTo>
                  <a:lnTo>
                    <a:pt x="46" y="1047"/>
                  </a:lnTo>
                  <a:lnTo>
                    <a:pt x="2724" y="1047"/>
                  </a:lnTo>
                  <a:lnTo>
                    <a:pt x="2732" y="1044"/>
                  </a:lnTo>
                  <a:lnTo>
                    <a:pt x="2743" y="1044"/>
                  </a:lnTo>
                  <a:lnTo>
                    <a:pt x="2751" y="1038"/>
                  </a:lnTo>
                  <a:lnTo>
                    <a:pt x="2759" y="1035"/>
                  </a:lnTo>
                  <a:lnTo>
                    <a:pt x="2763" y="1029"/>
                  </a:lnTo>
                  <a:lnTo>
                    <a:pt x="2770" y="1023"/>
                  </a:lnTo>
                  <a:lnTo>
                    <a:pt x="2770" y="1014"/>
                  </a:lnTo>
                  <a:lnTo>
                    <a:pt x="2774" y="1008"/>
                  </a:lnTo>
                  <a:lnTo>
                    <a:pt x="2774" y="36"/>
                  </a:lnTo>
                  <a:lnTo>
                    <a:pt x="2770" y="30"/>
                  </a:lnTo>
                  <a:lnTo>
                    <a:pt x="2770" y="21"/>
                  </a:lnTo>
                  <a:lnTo>
                    <a:pt x="2763" y="15"/>
                  </a:lnTo>
                  <a:lnTo>
                    <a:pt x="2759" y="9"/>
                  </a:lnTo>
                  <a:lnTo>
                    <a:pt x="2751" y="6"/>
                  </a:lnTo>
                  <a:lnTo>
                    <a:pt x="2743" y="3"/>
                  </a:lnTo>
                  <a:lnTo>
                    <a:pt x="2732" y="0"/>
                  </a:lnTo>
                  <a:lnTo>
                    <a:pt x="2724" y="0"/>
                  </a:lnTo>
                  <a:lnTo>
                    <a:pt x="46" y="0"/>
                  </a:lnTo>
                </a:path>
              </a:pathLst>
            </a:custGeom>
            <a:noFill/>
            <a:ln w="19050">
              <a:solidFill>
                <a:srgbClr val="000000"/>
              </a:solidFill>
              <a:prstDash val="solid"/>
              <a:round/>
              <a:headEnd/>
              <a:tailEnd/>
            </a:ln>
          </p:spPr>
          <p:txBody>
            <a:bodyPr/>
            <a:lstStyle/>
            <a:p>
              <a:pPr>
                <a:defRPr/>
              </a:pPr>
              <a:endParaRPr lang="ja-JP" altLang="en-US" sz="1200" b="1" u="sng" dirty="0">
                <a:effectLst>
                  <a:outerShdw blurRad="38100" dist="38100" dir="2700000" algn="tl">
                    <a:srgbClr val="000000">
                      <a:alpha val="43137"/>
                    </a:srgbClr>
                  </a:outerShdw>
                </a:effectLst>
                <a:latin typeface="ＭＳ Ｐゴシック" pitchFamily="50" charset="-128"/>
                <a:ea typeface="ＭＳ Ｐゴシック" pitchFamily="50" charset="-128"/>
              </a:endParaRPr>
            </a:p>
          </p:txBody>
        </p:sp>
        <p:sp>
          <p:nvSpPr>
            <p:cNvPr id="17" name="Freeform 10"/>
            <p:cNvSpPr>
              <a:spLocks/>
            </p:cNvSpPr>
            <p:nvPr/>
          </p:nvSpPr>
          <p:spPr bwMode="auto">
            <a:xfrm>
              <a:off x="265607" y="2823438"/>
              <a:ext cx="1871663" cy="536947"/>
            </a:xfrm>
            <a:custGeom>
              <a:avLst/>
              <a:gdLst>
                <a:gd name="T0" fmla="*/ 328058 w 1035"/>
                <a:gd name="T1" fmla="*/ 0 h 432"/>
                <a:gd name="T2" fmla="*/ 258990 w 1035"/>
                <a:gd name="T3" fmla="*/ 0 h 432"/>
                <a:gd name="T4" fmla="*/ 198565 w 1035"/>
                <a:gd name="T5" fmla="*/ 0 h 432"/>
                <a:gd name="T6" fmla="*/ 129499 w 1035"/>
                <a:gd name="T7" fmla="*/ 1438 h 432"/>
                <a:gd name="T8" fmla="*/ 94966 w 1035"/>
                <a:gd name="T9" fmla="*/ 4317 h 432"/>
                <a:gd name="T10" fmla="*/ 25900 w 1035"/>
                <a:gd name="T11" fmla="*/ 5755 h 432"/>
                <a:gd name="T12" fmla="*/ 0 w 1035"/>
                <a:gd name="T13" fmla="*/ 8632 h 432"/>
                <a:gd name="T14" fmla="*/ 0 w 1035"/>
                <a:gd name="T15" fmla="*/ 11511 h 432"/>
                <a:gd name="T16" fmla="*/ 0 w 1035"/>
                <a:gd name="T17" fmla="*/ 14388 h 432"/>
                <a:gd name="T18" fmla="*/ 0 w 1035"/>
                <a:gd name="T19" fmla="*/ 191358 h 432"/>
                <a:gd name="T20" fmla="*/ 0 w 1035"/>
                <a:gd name="T21" fmla="*/ 194237 h 432"/>
                <a:gd name="T22" fmla="*/ 0 w 1035"/>
                <a:gd name="T23" fmla="*/ 197114 h 432"/>
                <a:gd name="T24" fmla="*/ 25900 w 1035"/>
                <a:gd name="T25" fmla="*/ 199991 h 432"/>
                <a:gd name="T26" fmla="*/ 94966 w 1035"/>
                <a:gd name="T27" fmla="*/ 201431 h 432"/>
                <a:gd name="T28" fmla="*/ 129499 w 1035"/>
                <a:gd name="T29" fmla="*/ 204308 h 432"/>
                <a:gd name="T30" fmla="*/ 198565 w 1035"/>
                <a:gd name="T31" fmla="*/ 205747 h 432"/>
                <a:gd name="T32" fmla="*/ 258990 w 1035"/>
                <a:gd name="T33" fmla="*/ 205747 h 432"/>
                <a:gd name="T34" fmla="*/ 328058 w 1035"/>
                <a:gd name="T35" fmla="*/ 207186 h 432"/>
                <a:gd name="T36" fmla="*/ 8564077 w 1035"/>
                <a:gd name="T37" fmla="*/ 207186 h 432"/>
                <a:gd name="T38" fmla="*/ 8633138 w 1035"/>
                <a:gd name="T39" fmla="*/ 205747 h 432"/>
                <a:gd name="T40" fmla="*/ 8702205 w 1035"/>
                <a:gd name="T41" fmla="*/ 205747 h 432"/>
                <a:gd name="T42" fmla="*/ 8762633 w 1035"/>
                <a:gd name="T43" fmla="*/ 204308 h 432"/>
                <a:gd name="T44" fmla="*/ 8797167 w 1035"/>
                <a:gd name="T45" fmla="*/ 201431 h 432"/>
                <a:gd name="T46" fmla="*/ 8866234 w 1035"/>
                <a:gd name="T47" fmla="*/ 199991 h 432"/>
                <a:gd name="T48" fmla="*/ 8900770 w 1035"/>
                <a:gd name="T49" fmla="*/ 197114 h 432"/>
                <a:gd name="T50" fmla="*/ 8900770 w 1035"/>
                <a:gd name="T51" fmla="*/ 194237 h 432"/>
                <a:gd name="T52" fmla="*/ 8935303 w 1035"/>
                <a:gd name="T53" fmla="*/ 191358 h 432"/>
                <a:gd name="T54" fmla="*/ 8935303 w 1035"/>
                <a:gd name="T55" fmla="*/ 14388 h 432"/>
                <a:gd name="T56" fmla="*/ 8900770 w 1035"/>
                <a:gd name="T57" fmla="*/ 11511 h 432"/>
                <a:gd name="T58" fmla="*/ 8900770 w 1035"/>
                <a:gd name="T59" fmla="*/ 8632 h 432"/>
                <a:gd name="T60" fmla="*/ 8866234 w 1035"/>
                <a:gd name="T61" fmla="*/ 5755 h 432"/>
                <a:gd name="T62" fmla="*/ 8797167 w 1035"/>
                <a:gd name="T63" fmla="*/ 4317 h 432"/>
                <a:gd name="T64" fmla="*/ 8762633 w 1035"/>
                <a:gd name="T65" fmla="*/ 1438 h 432"/>
                <a:gd name="T66" fmla="*/ 8702205 w 1035"/>
                <a:gd name="T67" fmla="*/ 0 h 432"/>
                <a:gd name="T68" fmla="*/ 8633138 w 1035"/>
                <a:gd name="T69" fmla="*/ 0 h 432"/>
                <a:gd name="T70" fmla="*/ 8564077 w 1035"/>
                <a:gd name="T71" fmla="*/ 0 h 432"/>
                <a:gd name="T72" fmla="*/ 328058 w 1035"/>
                <a:gd name="T73" fmla="*/ 0 h 43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35"/>
                <a:gd name="T112" fmla="*/ 0 h 432"/>
                <a:gd name="T113" fmla="*/ 1035 w 1035"/>
                <a:gd name="T114" fmla="*/ 432 h 43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35" h="432">
                  <a:moveTo>
                    <a:pt x="38" y="0"/>
                  </a:moveTo>
                  <a:lnTo>
                    <a:pt x="30" y="0"/>
                  </a:lnTo>
                  <a:lnTo>
                    <a:pt x="23" y="0"/>
                  </a:lnTo>
                  <a:lnTo>
                    <a:pt x="15" y="3"/>
                  </a:lnTo>
                  <a:lnTo>
                    <a:pt x="11" y="9"/>
                  </a:lnTo>
                  <a:lnTo>
                    <a:pt x="3" y="12"/>
                  </a:lnTo>
                  <a:lnTo>
                    <a:pt x="0" y="18"/>
                  </a:lnTo>
                  <a:lnTo>
                    <a:pt x="0" y="24"/>
                  </a:lnTo>
                  <a:lnTo>
                    <a:pt x="0" y="30"/>
                  </a:lnTo>
                  <a:lnTo>
                    <a:pt x="0" y="399"/>
                  </a:lnTo>
                  <a:lnTo>
                    <a:pt x="0" y="405"/>
                  </a:lnTo>
                  <a:lnTo>
                    <a:pt x="0" y="411"/>
                  </a:lnTo>
                  <a:lnTo>
                    <a:pt x="3" y="417"/>
                  </a:lnTo>
                  <a:lnTo>
                    <a:pt x="11" y="420"/>
                  </a:lnTo>
                  <a:lnTo>
                    <a:pt x="15" y="426"/>
                  </a:lnTo>
                  <a:lnTo>
                    <a:pt x="23" y="429"/>
                  </a:lnTo>
                  <a:lnTo>
                    <a:pt x="30" y="429"/>
                  </a:lnTo>
                  <a:lnTo>
                    <a:pt x="38" y="432"/>
                  </a:lnTo>
                  <a:lnTo>
                    <a:pt x="992" y="432"/>
                  </a:lnTo>
                  <a:lnTo>
                    <a:pt x="1000" y="429"/>
                  </a:lnTo>
                  <a:lnTo>
                    <a:pt x="1008" y="429"/>
                  </a:lnTo>
                  <a:lnTo>
                    <a:pt x="1015" y="426"/>
                  </a:lnTo>
                  <a:lnTo>
                    <a:pt x="1019" y="420"/>
                  </a:lnTo>
                  <a:lnTo>
                    <a:pt x="1027" y="417"/>
                  </a:lnTo>
                  <a:lnTo>
                    <a:pt x="1031" y="411"/>
                  </a:lnTo>
                  <a:lnTo>
                    <a:pt x="1031" y="405"/>
                  </a:lnTo>
                  <a:lnTo>
                    <a:pt x="1035" y="399"/>
                  </a:lnTo>
                  <a:lnTo>
                    <a:pt x="1035" y="30"/>
                  </a:lnTo>
                  <a:lnTo>
                    <a:pt x="1031" y="24"/>
                  </a:lnTo>
                  <a:lnTo>
                    <a:pt x="1031" y="18"/>
                  </a:lnTo>
                  <a:lnTo>
                    <a:pt x="1027" y="12"/>
                  </a:lnTo>
                  <a:lnTo>
                    <a:pt x="1019" y="9"/>
                  </a:lnTo>
                  <a:lnTo>
                    <a:pt x="1015" y="3"/>
                  </a:lnTo>
                  <a:lnTo>
                    <a:pt x="1008" y="0"/>
                  </a:lnTo>
                  <a:lnTo>
                    <a:pt x="1000" y="0"/>
                  </a:lnTo>
                  <a:lnTo>
                    <a:pt x="992" y="0"/>
                  </a:lnTo>
                  <a:lnTo>
                    <a:pt x="38" y="0"/>
                  </a:lnTo>
                </a:path>
              </a:pathLst>
            </a:custGeom>
            <a:solidFill>
              <a:srgbClr val="99FF66"/>
            </a:solidFill>
            <a:ln w="19050">
              <a:solidFill>
                <a:srgbClr val="000000"/>
              </a:solidFill>
              <a:prstDash val="solid"/>
              <a:round/>
              <a:headEnd/>
              <a:tailEnd/>
            </a:ln>
          </p:spPr>
          <p:txBody>
            <a:bodyPr/>
            <a:lstStyle/>
            <a:p>
              <a:endParaRPr lang="ja-JP" altLang="en-US" sz="1400" dirty="0"/>
            </a:p>
          </p:txBody>
        </p:sp>
        <p:sp>
          <p:nvSpPr>
            <p:cNvPr id="18" name="Freeform 16"/>
            <p:cNvSpPr>
              <a:spLocks/>
            </p:cNvSpPr>
            <p:nvPr/>
          </p:nvSpPr>
          <p:spPr bwMode="auto">
            <a:xfrm>
              <a:off x="265607" y="2090686"/>
              <a:ext cx="1871663" cy="649371"/>
            </a:xfrm>
            <a:custGeom>
              <a:avLst/>
              <a:gdLst>
                <a:gd name="T0" fmla="*/ 453009 w 1035"/>
                <a:gd name="T1" fmla="*/ 0 h 477"/>
                <a:gd name="T2" fmla="*/ 334829 w 1035"/>
                <a:gd name="T3" fmla="*/ 0 h 477"/>
                <a:gd name="T4" fmla="*/ 256043 w 1035"/>
                <a:gd name="T5" fmla="*/ 0 h 477"/>
                <a:gd name="T6" fmla="*/ 187114 w 1035"/>
                <a:gd name="T7" fmla="*/ 3434 h 477"/>
                <a:gd name="T8" fmla="*/ 108327 w 1035"/>
                <a:gd name="T9" fmla="*/ 5151 h 477"/>
                <a:gd name="T10" fmla="*/ 68931 w 1035"/>
                <a:gd name="T11" fmla="*/ 8585 h 477"/>
                <a:gd name="T12" fmla="*/ 0 w 1035"/>
                <a:gd name="T13" fmla="*/ 12020 h 477"/>
                <a:gd name="T14" fmla="*/ 0 w 1035"/>
                <a:gd name="T15" fmla="*/ 15454 h 477"/>
                <a:gd name="T16" fmla="*/ 0 w 1035"/>
                <a:gd name="T17" fmla="*/ 20606 h 477"/>
                <a:gd name="T18" fmla="*/ 0 w 1035"/>
                <a:gd name="T19" fmla="*/ 250698 h 477"/>
                <a:gd name="T20" fmla="*/ 0 w 1035"/>
                <a:gd name="T21" fmla="*/ 255848 h 477"/>
                <a:gd name="T22" fmla="*/ 0 w 1035"/>
                <a:gd name="T23" fmla="*/ 259283 h 477"/>
                <a:gd name="T24" fmla="*/ 68931 w 1035"/>
                <a:gd name="T25" fmla="*/ 262718 h 477"/>
                <a:gd name="T26" fmla="*/ 108327 w 1035"/>
                <a:gd name="T27" fmla="*/ 266151 h 477"/>
                <a:gd name="T28" fmla="*/ 187114 w 1035"/>
                <a:gd name="T29" fmla="*/ 267869 h 477"/>
                <a:gd name="T30" fmla="*/ 256043 w 1035"/>
                <a:gd name="T31" fmla="*/ 271303 h 477"/>
                <a:gd name="T32" fmla="*/ 334829 w 1035"/>
                <a:gd name="T33" fmla="*/ 271303 h 477"/>
                <a:gd name="T34" fmla="*/ 453009 w 1035"/>
                <a:gd name="T35" fmla="*/ 273020 h 477"/>
                <a:gd name="T36" fmla="*/ 9700150 w 1035"/>
                <a:gd name="T37" fmla="*/ 273020 h 477"/>
                <a:gd name="T38" fmla="*/ 9808474 w 1035"/>
                <a:gd name="T39" fmla="*/ 271303 h 477"/>
                <a:gd name="T40" fmla="*/ 9887259 w 1035"/>
                <a:gd name="T41" fmla="*/ 271303 h 477"/>
                <a:gd name="T42" fmla="*/ 9956194 w 1035"/>
                <a:gd name="T43" fmla="*/ 267869 h 477"/>
                <a:gd name="T44" fmla="*/ 10034979 w 1035"/>
                <a:gd name="T45" fmla="*/ 266151 h 477"/>
                <a:gd name="T46" fmla="*/ 10074369 w 1035"/>
                <a:gd name="T47" fmla="*/ 262718 h 477"/>
                <a:gd name="T48" fmla="*/ 10153154 w 1035"/>
                <a:gd name="T49" fmla="*/ 259283 h 477"/>
                <a:gd name="T50" fmla="*/ 10153154 w 1035"/>
                <a:gd name="T51" fmla="*/ 255848 h 477"/>
                <a:gd name="T52" fmla="*/ 10192540 w 1035"/>
                <a:gd name="T53" fmla="*/ 250698 h 477"/>
                <a:gd name="T54" fmla="*/ 10192540 w 1035"/>
                <a:gd name="T55" fmla="*/ 20606 h 477"/>
                <a:gd name="T56" fmla="*/ 10153154 w 1035"/>
                <a:gd name="T57" fmla="*/ 15454 h 477"/>
                <a:gd name="T58" fmla="*/ 10153154 w 1035"/>
                <a:gd name="T59" fmla="*/ 12020 h 477"/>
                <a:gd name="T60" fmla="*/ 10074369 w 1035"/>
                <a:gd name="T61" fmla="*/ 8585 h 477"/>
                <a:gd name="T62" fmla="*/ 10034979 w 1035"/>
                <a:gd name="T63" fmla="*/ 5151 h 477"/>
                <a:gd name="T64" fmla="*/ 9956194 w 1035"/>
                <a:gd name="T65" fmla="*/ 3434 h 477"/>
                <a:gd name="T66" fmla="*/ 9887259 w 1035"/>
                <a:gd name="T67" fmla="*/ 0 h 477"/>
                <a:gd name="T68" fmla="*/ 9808474 w 1035"/>
                <a:gd name="T69" fmla="*/ 0 h 477"/>
                <a:gd name="T70" fmla="*/ 9700150 w 1035"/>
                <a:gd name="T71" fmla="*/ 0 h 477"/>
                <a:gd name="T72" fmla="*/ 453009 w 1035"/>
                <a:gd name="T73" fmla="*/ 0 h 47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35"/>
                <a:gd name="T112" fmla="*/ 0 h 477"/>
                <a:gd name="T113" fmla="*/ 1035 w 1035"/>
                <a:gd name="T114" fmla="*/ 477 h 47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35" h="477">
                  <a:moveTo>
                    <a:pt x="46" y="0"/>
                  </a:moveTo>
                  <a:lnTo>
                    <a:pt x="34" y="0"/>
                  </a:lnTo>
                  <a:lnTo>
                    <a:pt x="26" y="0"/>
                  </a:lnTo>
                  <a:lnTo>
                    <a:pt x="19" y="6"/>
                  </a:lnTo>
                  <a:lnTo>
                    <a:pt x="11" y="9"/>
                  </a:lnTo>
                  <a:lnTo>
                    <a:pt x="7" y="15"/>
                  </a:lnTo>
                  <a:lnTo>
                    <a:pt x="0" y="21"/>
                  </a:lnTo>
                  <a:lnTo>
                    <a:pt x="0" y="27"/>
                  </a:lnTo>
                  <a:lnTo>
                    <a:pt x="0" y="36"/>
                  </a:lnTo>
                  <a:lnTo>
                    <a:pt x="0" y="438"/>
                  </a:lnTo>
                  <a:lnTo>
                    <a:pt x="0" y="447"/>
                  </a:lnTo>
                  <a:lnTo>
                    <a:pt x="0" y="453"/>
                  </a:lnTo>
                  <a:lnTo>
                    <a:pt x="7" y="459"/>
                  </a:lnTo>
                  <a:lnTo>
                    <a:pt x="11" y="465"/>
                  </a:lnTo>
                  <a:lnTo>
                    <a:pt x="19" y="468"/>
                  </a:lnTo>
                  <a:lnTo>
                    <a:pt x="26" y="474"/>
                  </a:lnTo>
                  <a:lnTo>
                    <a:pt x="34" y="474"/>
                  </a:lnTo>
                  <a:lnTo>
                    <a:pt x="46" y="477"/>
                  </a:lnTo>
                  <a:lnTo>
                    <a:pt x="985" y="477"/>
                  </a:lnTo>
                  <a:lnTo>
                    <a:pt x="996" y="474"/>
                  </a:lnTo>
                  <a:lnTo>
                    <a:pt x="1004" y="474"/>
                  </a:lnTo>
                  <a:lnTo>
                    <a:pt x="1011" y="468"/>
                  </a:lnTo>
                  <a:lnTo>
                    <a:pt x="1019" y="465"/>
                  </a:lnTo>
                  <a:lnTo>
                    <a:pt x="1023" y="459"/>
                  </a:lnTo>
                  <a:lnTo>
                    <a:pt x="1031" y="453"/>
                  </a:lnTo>
                  <a:lnTo>
                    <a:pt x="1031" y="447"/>
                  </a:lnTo>
                  <a:lnTo>
                    <a:pt x="1035" y="438"/>
                  </a:lnTo>
                  <a:lnTo>
                    <a:pt x="1035" y="36"/>
                  </a:lnTo>
                  <a:lnTo>
                    <a:pt x="1031" y="27"/>
                  </a:lnTo>
                  <a:lnTo>
                    <a:pt x="1031" y="21"/>
                  </a:lnTo>
                  <a:lnTo>
                    <a:pt x="1023" y="15"/>
                  </a:lnTo>
                  <a:lnTo>
                    <a:pt x="1019" y="9"/>
                  </a:lnTo>
                  <a:lnTo>
                    <a:pt x="1011" y="6"/>
                  </a:lnTo>
                  <a:lnTo>
                    <a:pt x="1004" y="0"/>
                  </a:lnTo>
                  <a:lnTo>
                    <a:pt x="996" y="0"/>
                  </a:lnTo>
                  <a:lnTo>
                    <a:pt x="985" y="0"/>
                  </a:lnTo>
                  <a:lnTo>
                    <a:pt x="46" y="0"/>
                  </a:lnTo>
                </a:path>
              </a:pathLst>
            </a:custGeom>
            <a:solidFill>
              <a:srgbClr val="99FF66"/>
            </a:solidFill>
            <a:ln w="19050" cmpd="sng">
              <a:solidFill>
                <a:srgbClr val="000000"/>
              </a:solidFill>
              <a:prstDash val="solid"/>
              <a:round/>
              <a:headEnd/>
              <a:tailEnd/>
            </a:ln>
          </p:spPr>
          <p:txBody>
            <a:bodyPr/>
            <a:lstStyle/>
            <a:p>
              <a:endParaRPr lang="ja-JP" altLang="en-US" sz="1400" dirty="0"/>
            </a:p>
          </p:txBody>
        </p:sp>
        <p:sp>
          <p:nvSpPr>
            <p:cNvPr id="19" name="Rectangle 17"/>
            <p:cNvSpPr>
              <a:spLocks noChangeArrowheads="1"/>
            </p:cNvSpPr>
            <p:nvPr/>
          </p:nvSpPr>
          <p:spPr bwMode="auto">
            <a:xfrm>
              <a:off x="444995" y="2220855"/>
              <a:ext cx="1439863" cy="44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ts val="500"/>
                </a:lnSpc>
                <a:spcBef>
                  <a:spcPct val="50000"/>
                </a:spcBef>
                <a:buFontTx/>
                <a:buNone/>
              </a:pPr>
              <a:r>
                <a:rPr kumimoji="1" lang="ja-JP" altLang="en-US" sz="1000" b="1" dirty="0">
                  <a:latin typeface="ＭＳ Ｐゴシック" charset="-128"/>
                </a:rPr>
                <a:t>府営住宅（公営）</a:t>
              </a:r>
            </a:p>
            <a:p>
              <a:pPr algn="ctr" eaLnBrk="1" hangingPunct="1">
                <a:lnSpc>
                  <a:spcPts val="500"/>
                </a:lnSpc>
                <a:spcBef>
                  <a:spcPct val="50000"/>
                </a:spcBef>
                <a:buFontTx/>
                <a:buNone/>
              </a:pPr>
              <a:r>
                <a:rPr kumimoji="1" lang="en-US" altLang="ja-JP" sz="1000" b="1" dirty="0" smtClean="0">
                  <a:latin typeface="ＭＳ Ｐゴシック" charset="-128"/>
                </a:rPr>
                <a:t>13.6 </a:t>
              </a:r>
              <a:r>
                <a:rPr kumimoji="1" lang="ja-JP" altLang="en-US" sz="1000" b="1" dirty="0" smtClean="0">
                  <a:latin typeface="ＭＳ Ｐゴシック" charset="-128"/>
                </a:rPr>
                <a:t>万戸</a:t>
              </a:r>
              <a:endParaRPr kumimoji="1" lang="ja-JP" altLang="en-US" sz="1000" b="1" dirty="0">
                <a:latin typeface="ＭＳ Ｐゴシック" charset="-128"/>
              </a:endParaRPr>
            </a:p>
            <a:p>
              <a:pPr algn="ctr" eaLnBrk="1" hangingPunct="1">
                <a:lnSpc>
                  <a:spcPts val="500"/>
                </a:lnSpc>
                <a:spcBef>
                  <a:spcPct val="50000"/>
                </a:spcBef>
                <a:buFontTx/>
                <a:buNone/>
              </a:pPr>
              <a:r>
                <a:rPr kumimoji="1" lang="en-US" altLang="ja-JP" sz="1000" b="1" dirty="0">
                  <a:latin typeface="ＭＳ Ｐゴシック" charset="-128"/>
                </a:rPr>
                <a:t>【</a:t>
              </a:r>
              <a:r>
                <a:rPr kumimoji="1" lang="ja-JP" altLang="en-US" sz="1000" b="1" dirty="0">
                  <a:latin typeface="ＭＳ Ｐゴシック" charset="-128"/>
                </a:rPr>
                <a:t>賃貸全体</a:t>
              </a:r>
              <a:r>
                <a:rPr kumimoji="1" lang="ja-JP" altLang="en-US" sz="1000" b="1" dirty="0" smtClean="0">
                  <a:latin typeface="ＭＳ Ｐゴシック" charset="-128"/>
                </a:rPr>
                <a:t>の </a:t>
              </a:r>
              <a:r>
                <a:rPr kumimoji="1" lang="en-US" altLang="ja-JP" sz="1000" b="1" dirty="0" smtClean="0">
                  <a:latin typeface="ＭＳ Ｐゴシック" charset="-128"/>
                </a:rPr>
                <a:t>6.3</a:t>
              </a:r>
              <a:r>
                <a:rPr kumimoji="1" lang="ja-JP" altLang="en-US" sz="1000" b="1" dirty="0" smtClean="0">
                  <a:latin typeface="ＭＳ Ｐゴシック" charset="-128"/>
                </a:rPr>
                <a:t>％ </a:t>
              </a:r>
              <a:r>
                <a:rPr kumimoji="1" lang="en-US" altLang="ja-JP" sz="1000" b="1" dirty="0" smtClean="0">
                  <a:latin typeface="ＭＳ Ｐゴシック" charset="-128"/>
                </a:rPr>
                <a:t>】</a:t>
              </a:r>
              <a:endParaRPr kumimoji="1" lang="en-US" altLang="ja-JP" sz="1000" b="1" dirty="0">
                <a:solidFill>
                  <a:schemeClr val="tx1"/>
                </a:solidFill>
                <a:latin typeface="ＭＳ Ｐゴシック" charset="-128"/>
              </a:endParaRPr>
            </a:p>
          </p:txBody>
        </p:sp>
        <p:sp>
          <p:nvSpPr>
            <p:cNvPr id="20" name="Freeform 21"/>
            <p:cNvSpPr>
              <a:spLocks/>
            </p:cNvSpPr>
            <p:nvPr/>
          </p:nvSpPr>
          <p:spPr bwMode="auto">
            <a:xfrm>
              <a:off x="265607" y="4240932"/>
              <a:ext cx="1871663" cy="639022"/>
            </a:xfrm>
            <a:custGeom>
              <a:avLst/>
              <a:gdLst/>
              <a:ahLst/>
              <a:cxnLst>
                <a:cxn ang="0">
                  <a:pos x="35" y="0"/>
                </a:cxn>
                <a:cxn ang="0">
                  <a:pos x="27" y="0"/>
                </a:cxn>
                <a:cxn ang="0">
                  <a:pos x="20" y="0"/>
                </a:cxn>
                <a:cxn ang="0">
                  <a:pos x="16" y="3"/>
                </a:cxn>
                <a:cxn ang="0">
                  <a:pos x="8" y="6"/>
                </a:cxn>
                <a:cxn ang="0">
                  <a:pos x="4" y="12"/>
                </a:cxn>
                <a:cxn ang="0">
                  <a:pos x="0" y="15"/>
                </a:cxn>
                <a:cxn ang="0">
                  <a:pos x="0" y="21"/>
                </a:cxn>
                <a:cxn ang="0">
                  <a:pos x="0" y="27"/>
                </a:cxn>
                <a:cxn ang="0">
                  <a:pos x="0" y="372"/>
                </a:cxn>
                <a:cxn ang="0">
                  <a:pos x="0" y="378"/>
                </a:cxn>
                <a:cxn ang="0">
                  <a:pos x="0" y="384"/>
                </a:cxn>
                <a:cxn ang="0">
                  <a:pos x="4" y="387"/>
                </a:cxn>
                <a:cxn ang="0">
                  <a:pos x="8" y="393"/>
                </a:cxn>
                <a:cxn ang="0">
                  <a:pos x="16" y="396"/>
                </a:cxn>
                <a:cxn ang="0">
                  <a:pos x="20" y="399"/>
                </a:cxn>
                <a:cxn ang="0">
                  <a:pos x="27" y="399"/>
                </a:cxn>
                <a:cxn ang="0">
                  <a:pos x="35" y="402"/>
                </a:cxn>
                <a:cxn ang="0">
                  <a:pos x="997" y="402"/>
                </a:cxn>
                <a:cxn ang="0">
                  <a:pos x="1005" y="399"/>
                </a:cxn>
                <a:cxn ang="0">
                  <a:pos x="1012" y="399"/>
                </a:cxn>
                <a:cxn ang="0">
                  <a:pos x="1016" y="396"/>
                </a:cxn>
                <a:cxn ang="0">
                  <a:pos x="1024" y="393"/>
                </a:cxn>
                <a:cxn ang="0">
                  <a:pos x="1028" y="387"/>
                </a:cxn>
                <a:cxn ang="0">
                  <a:pos x="1032" y="384"/>
                </a:cxn>
                <a:cxn ang="0">
                  <a:pos x="1032" y="378"/>
                </a:cxn>
                <a:cxn ang="0">
                  <a:pos x="1035" y="372"/>
                </a:cxn>
                <a:cxn ang="0">
                  <a:pos x="1035" y="27"/>
                </a:cxn>
                <a:cxn ang="0">
                  <a:pos x="1032" y="21"/>
                </a:cxn>
                <a:cxn ang="0">
                  <a:pos x="1032" y="15"/>
                </a:cxn>
                <a:cxn ang="0">
                  <a:pos x="1028" y="12"/>
                </a:cxn>
                <a:cxn ang="0">
                  <a:pos x="1024" y="6"/>
                </a:cxn>
                <a:cxn ang="0">
                  <a:pos x="1016" y="3"/>
                </a:cxn>
                <a:cxn ang="0">
                  <a:pos x="1012" y="0"/>
                </a:cxn>
                <a:cxn ang="0">
                  <a:pos x="1005" y="0"/>
                </a:cxn>
                <a:cxn ang="0">
                  <a:pos x="997" y="0"/>
                </a:cxn>
                <a:cxn ang="0">
                  <a:pos x="35" y="0"/>
                </a:cxn>
              </a:cxnLst>
              <a:rect l="0" t="0" r="r" b="b"/>
              <a:pathLst>
                <a:path w="1035" h="402">
                  <a:moveTo>
                    <a:pt x="35" y="0"/>
                  </a:moveTo>
                  <a:lnTo>
                    <a:pt x="27" y="0"/>
                  </a:lnTo>
                  <a:lnTo>
                    <a:pt x="20" y="0"/>
                  </a:lnTo>
                  <a:lnTo>
                    <a:pt x="16" y="3"/>
                  </a:lnTo>
                  <a:lnTo>
                    <a:pt x="8" y="6"/>
                  </a:lnTo>
                  <a:lnTo>
                    <a:pt x="4" y="12"/>
                  </a:lnTo>
                  <a:lnTo>
                    <a:pt x="0" y="15"/>
                  </a:lnTo>
                  <a:lnTo>
                    <a:pt x="0" y="21"/>
                  </a:lnTo>
                  <a:lnTo>
                    <a:pt x="0" y="27"/>
                  </a:lnTo>
                  <a:lnTo>
                    <a:pt x="0" y="372"/>
                  </a:lnTo>
                  <a:lnTo>
                    <a:pt x="0" y="378"/>
                  </a:lnTo>
                  <a:lnTo>
                    <a:pt x="0" y="384"/>
                  </a:lnTo>
                  <a:lnTo>
                    <a:pt x="4" y="387"/>
                  </a:lnTo>
                  <a:lnTo>
                    <a:pt x="8" y="393"/>
                  </a:lnTo>
                  <a:lnTo>
                    <a:pt x="16" y="396"/>
                  </a:lnTo>
                  <a:lnTo>
                    <a:pt x="20" y="399"/>
                  </a:lnTo>
                  <a:lnTo>
                    <a:pt x="27" y="399"/>
                  </a:lnTo>
                  <a:lnTo>
                    <a:pt x="35" y="402"/>
                  </a:lnTo>
                  <a:lnTo>
                    <a:pt x="997" y="402"/>
                  </a:lnTo>
                  <a:lnTo>
                    <a:pt x="1005" y="399"/>
                  </a:lnTo>
                  <a:lnTo>
                    <a:pt x="1012" y="399"/>
                  </a:lnTo>
                  <a:lnTo>
                    <a:pt x="1016" y="396"/>
                  </a:lnTo>
                  <a:lnTo>
                    <a:pt x="1024" y="393"/>
                  </a:lnTo>
                  <a:lnTo>
                    <a:pt x="1028" y="387"/>
                  </a:lnTo>
                  <a:lnTo>
                    <a:pt x="1032" y="384"/>
                  </a:lnTo>
                  <a:lnTo>
                    <a:pt x="1032" y="378"/>
                  </a:lnTo>
                  <a:lnTo>
                    <a:pt x="1035" y="372"/>
                  </a:lnTo>
                  <a:lnTo>
                    <a:pt x="1035" y="27"/>
                  </a:lnTo>
                  <a:lnTo>
                    <a:pt x="1032" y="21"/>
                  </a:lnTo>
                  <a:lnTo>
                    <a:pt x="1032" y="15"/>
                  </a:lnTo>
                  <a:lnTo>
                    <a:pt x="1028" y="12"/>
                  </a:lnTo>
                  <a:lnTo>
                    <a:pt x="1024" y="6"/>
                  </a:lnTo>
                  <a:lnTo>
                    <a:pt x="1016" y="3"/>
                  </a:lnTo>
                  <a:lnTo>
                    <a:pt x="1012" y="0"/>
                  </a:lnTo>
                  <a:lnTo>
                    <a:pt x="1005" y="0"/>
                  </a:lnTo>
                  <a:lnTo>
                    <a:pt x="997" y="0"/>
                  </a:lnTo>
                  <a:lnTo>
                    <a:pt x="35" y="0"/>
                  </a:lnTo>
                </a:path>
              </a:pathLst>
            </a:custGeom>
            <a:solidFill>
              <a:srgbClr val="99FF66"/>
            </a:solidFill>
            <a:ln w="19050">
              <a:solidFill>
                <a:srgbClr val="000000"/>
              </a:solidFill>
              <a:prstDash val="solid"/>
              <a:round/>
              <a:headEnd/>
              <a:tailEnd/>
            </a:ln>
          </p:spPr>
          <p:txBody>
            <a:bodyPr/>
            <a:lstStyle/>
            <a:p>
              <a:pPr>
                <a:defRPr/>
              </a:pPr>
              <a:endParaRPr lang="ja-JP" altLang="en-US" sz="1200" b="1" u="sng" dirty="0">
                <a:effectLst>
                  <a:outerShdw blurRad="38100" dist="38100" dir="2700000" algn="tl">
                    <a:srgbClr val="000000">
                      <a:alpha val="43137"/>
                    </a:srgbClr>
                  </a:outerShdw>
                </a:effectLst>
                <a:latin typeface="ＭＳ Ｐゴシック" pitchFamily="50" charset="-128"/>
                <a:ea typeface="ＭＳ Ｐゴシック" pitchFamily="50" charset="-128"/>
              </a:endParaRPr>
            </a:p>
          </p:txBody>
        </p:sp>
        <p:sp>
          <p:nvSpPr>
            <p:cNvPr id="21" name="Rectangle 37"/>
            <p:cNvSpPr>
              <a:spLocks noChangeArrowheads="1"/>
            </p:cNvSpPr>
            <p:nvPr/>
          </p:nvSpPr>
          <p:spPr bwMode="auto">
            <a:xfrm>
              <a:off x="251320" y="1802656"/>
              <a:ext cx="1885950" cy="219075"/>
            </a:xfrm>
            <a:prstGeom prst="rect">
              <a:avLst/>
            </a:prstGeom>
            <a:solidFill>
              <a:srgbClr val="FFFF00"/>
            </a:solidFill>
            <a:ln w="12700">
              <a:solidFill>
                <a:srgbClr val="000000"/>
              </a:solidFill>
              <a:miter lim="800000"/>
              <a:headEnd/>
              <a:tailEnd/>
            </a:ln>
          </p:spPr>
          <p:txBody>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ct val="90000"/>
                </a:lnSpc>
                <a:spcBef>
                  <a:spcPct val="0"/>
                </a:spcBef>
                <a:buFontTx/>
                <a:buNone/>
              </a:pPr>
              <a:r>
                <a:rPr kumimoji="1" lang="ja-JP" altLang="en-US" sz="1050" b="1" dirty="0">
                  <a:solidFill>
                    <a:schemeClr val="tx1"/>
                  </a:solidFill>
                  <a:latin typeface="HG丸ｺﾞｼｯｸM-PRO" panose="020F0600000000000000" pitchFamily="50" charset="-128"/>
                  <a:ea typeface="HG丸ｺﾞｼｯｸM-PRO" panose="020F0600000000000000" pitchFamily="50" charset="-128"/>
                </a:rPr>
                <a:t>公的賃貸</a:t>
              </a:r>
              <a:r>
                <a:rPr kumimoji="1" lang="ja-JP" altLang="en-US" sz="1050" b="1" dirty="0" smtClean="0">
                  <a:solidFill>
                    <a:schemeClr val="tx1"/>
                  </a:solidFill>
                  <a:latin typeface="HG丸ｺﾞｼｯｸM-PRO" panose="020F0600000000000000" pitchFamily="50" charset="-128"/>
                  <a:ea typeface="HG丸ｺﾞｼｯｸM-PRO" panose="020F0600000000000000" pitchFamily="50" charset="-128"/>
                </a:rPr>
                <a:t>住宅 </a:t>
              </a:r>
              <a:r>
                <a:rPr kumimoji="1" lang="en-US" altLang="ja-JP" sz="1050" b="1" dirty="0" smtClean="0">
                  <a:solidFill>
                    <a:schemeClr val="tx1"/>
                  </a:solidFill>
                  <a:latin typeface="HG丸ｺﾞｼｯｸM-PRO" panose="020F0600000000000000" pitchFamily="50" charset="-128"/>
                  <a:ea typeface="HG丸ｺﾞｼｯｸM-PRO" panose="020F0600000000000000" pitchFamily="50" charset="-128"/>
                </a:rPr>
                <a:t>43</a:t>
              </a:r>
              <a:r>
                <a:rPr kumimoji="1" lang="ja-JP" altLang="en-US" sz="1050" b="1" dirty="0">
                  <a:solidFill>
                    <a:schemeClr val="tx1"/>
                  </a:solidFill>
                  <a:latin typeface="HG丸ｺﾞｼｯｸM-PRO" panose="020F0600000000000000" pitchFamily="50" charset="-128"/>
                  <a:ea typeface="HG丸ｺﾞｼｯｸM-PRO" panose="020F0600000000000000" pitchFamily="50" charset="-128"/>
                </a:rPr>
                <a:t>万戸</a:t>
              </a:r>
            </a:p>
          </p:txBody>
        </p:sp>
        <p:sp>
          <p:nvSpPr>
            <p:cNvPr id="22" name="Freeform 43"/>
            <p:cNvSpPr>
              <a:spLocks/>
            </p:cNvSpPr>
            <p:nvPr/>
          </p:nvSpPr>
          <p:spPr bwMode="auto">
            <a:xfrm>
              <a:off x="265607" y="4961232"/>
              <a:ext cx="3989388" cy="2314031"/>
            </a:xfrm>
            <a:custGeom>
              <a:avLst/>
              <a:gdLst/>
              <a:ahLst/>
              <a:cxnLst>
                <a:cxn ang="0">
                  <a:pos x="66" y="0"/>
                </a:cxn>
                <a:cxn ang="0">
                  <a:pos x="50" y="0"/>
                </a:cxn>
                <a:cxn ang="0">
                  <a:pos x="39" y="3"/>
                </a:cxn>
                <a:cxn ang="0">
                  <a:pos x="27" y="6"/>
                </a:cxn>
                <a:cxn ang="0">
                  <a:pos x="20" y="15"/>
                </a:cxn>
                <a:cxn ang="0">
                  <a:pos x="8" y="21"/>
                </a:cxn>
                <a:cxn ang="0">
                  <a:pos x="4" y="30"/>
                </a:cxn>
                <a:cxn ang="0">
                  <a:pos x="0" y="39"/>
                </a:cxn>
                <a:cxn ang="0">
                  <a:pos x="0" y="51"/>
                </a:cxn>
                <a:cxn ang="0">
                  <a:pos x="0" y="1485"/>
                </a:cxn>
                <a:cxn ang="0">
                  <a:pos x="0" y="1497"/>
                </a:cxn>
                <a:cxn ang="0">
                  <a:pos x="4" y="1506"/>
                </a:cxn>
                <a:cxn ang="0">
                  <a:pos x="8" y="1515"/>
                </a:cxn>
                <a:cxn ang="0">
                  <a:pos x="20" y="1524"/>
                </a:cxn>
                <a:cxn ang="0">
                  <a:pos x="27" y="1530"/>
                </a:cxn>
                <a:cxn ang="0">
                  <a:pos x="39" y="1533"/>
                </a:cxn>
                <a:cxn ang="0">
                  <a:pos x="50" y="1536"/>
                </a:cxn>
                <a:cxn ang="0">
                  <a:pos x="66" y="1539"/>
                </a:cxn>
                <a:cxn ang="0">
                  <a:pos x="2444" y="1539"/>
                </a:cxn>
                <a:cxn ang="0">
                  <a:pos x="2459" y="1536"/>
                </a:cxn>
                <a:cxn ang="0">
                  <a:pos x="2471" y="1533"/>
                </a:cxn>
                <a:cxn ang="0">
                  <a:pos x="2482" y="1530"/>
                </a:cxn>
                <a:cxn ang="0">
                  <a:pos x="2494" y="1524"/>
                </a:cxn>
                <a:cxn ang="0">
                  <a:pos x="2501" y="1515"/>
                </a:cxn>
                <a:cxn ang="0">
                  <a:pos x="2505" y="1506"/>
                </a:cxn>
                <a:cxn ang="0">
                  <a:pos x="2509" y="1497"/>
                </a:cxn>
                <a:cxn ang="0">
                  <a:pos x="2513" y="1485"/>
                </a:cxn>
                <a:cxn ang="0">
                  <a:pos x="2513" y="51"/>
                </a:cxn>
                <a:cxn ang="0">
                  <a:pos x="2509" y="39"/>
                </a:cxn>
                <a:cxn ang="0">
                  <a:pos x="2505" y="30"/>
                </a:cxn>
                <a:cxn ang="0">
                  <a:pos x="2501" y="21"/>
                </a:cxn>
                <a:cxn ang="0">
                  <a:pos x="2494" y="15"/>
                </a:cxn>
                <a:cxn ang="0">
                  <a:pos x="2482" y="6"/>
                </a:cxn>
                <a:cxn ang="0">
                  <a:pos x="2471" y="3"/>
                </a:cxn>
                <a:cxn ang="0">
                  <a:pos x="2459" y="0"/>
                </a:cxn>
                <a:cxn ang="0">
                  <a:pos x="2444" y="0"/>
                </a:cxn>
                <a:cxn ang="0">
                  <a:pos x="66" y="0"/>
                </a:cxn>
              </a:cxnLst>
              <a:rect l="0" t="0" r="r" b="b"/>
              <a:pathLst>
                <a:path w="2513" h="1539">
                  <a:moveTo>
                    <a:pt x="66" y="0"/>
                  </a:moveTo>
                  <a:lnTo>
                    <a:pt x="50" y="0"/>
                  </a:lnTo>
                  <a:lnTo>
                    <a:pt x="39" y="3"/>
                  </a:lnTo>
                  <a:lnTo>
                    <a:pt x="27" y="6"/>
                  </a:lnTo>
                  <a:lnTo>
                    <a:pt x="20" y="15"/>
                  </a:lnTo>
                  <a:lnTo>
                    <a:pt x="8" y="21"/>
                  </a:lnTo>
                  <a:lnTo>
                    <a:pt x="4" y="30"/>
                  </a:lnTo>
                  <a:lnTo>
                    <a:pt x="0" y="39"/>
                  </a:lnTo>
                  <a:lnTo>
                    <a:pt x="0" y="51"/>
                  </a:lnTo>
                  <a:lnTo>
                    <a:pt x="0" y="1485"/>
                  </a:lnTo>
                  <a:lnTo>
                    <a:pt x="0" y="1497"/>
                  </a:lnTo>
                  <a:lnTo>
                    <a:pt x="4" y="1506"/>
                  </a:lnTo>
                  <a:lnTo>
                    <a:pt x="8" y="1515"/>
                  </a:lnTo>
                  <a:lnTo>
                    <a:pt x="20" y="1524"/>
                  </a:lnTo>
                  <a:lnTo>
                    <a:pt x="27" y="1530"/>
                  </a:lnTo>
                  <a:lnTo>
                    <a:pt x="39" y="1533"/>
                  </a:lnTo>
                  <a:lnTo>
                    <a:pt x="50" y="1536"/>
                  </a:lnTo>
                  <a:lnTo>
                    <a:pt x="66" y="1539"/>
                  </a:lnTo>
                  <a:lnTo>
                    <a:pt x="2444" y="1539"/>
                  </a:lnTo>
                  <a:lnTo>
                    <a:pt x="2459" y="1536"/>
                  </a:lnTo>
                  <a:lnTo>
                    <a:pt x="2471" y="1533"/>
                  </a:lnTo>
                  <a:lnTo>
                    <a:pt x="2482" y="1530"/>
                  </a:lnTo>
                  <a:lnTo>
                    <a:pt x="2494" y="1524"/>
                  </a:lnTo>
                  <a:lnTo>
                    <a:pt x="2501" y="1515"/>
                  </a:lnTo>
                  <a:lnTo>
                    <a:pt x="2505" y="1506"/>
                  </a:lnTo>
                  <a:lnTo>
                    <a:pt x="2509" y="1497"/>
                  </a:lnTo>
                  <a:lnTo>
                    <a:pt x="2513" y="1485"/>
                  </a:lnTo>
                  <a:lnTo>
                    <a:pt x="2513" y="51"/>
                  </a:lnTo>
                  <a:lnTo>
                    <a:pt x="2509" y="39"/>
                  </a:lnTo>
                  <a:lnTo>
                    <a:pt x="2505" y="30"/>
                  </a:lnTo>
                  <a:lnTo>
                    <a:pt x="2501" y="21"/>
                  </a:lnTo>
                  <a:lnTo>
                    <a:pt x="2494" y="15"/>
                  </a:lnTo>
                  <a:lnTo>
                    <a:pt x="2482" y="6"/>
                  </a:lnTo>
                  <a:lnTo>
                    <a:pt x="2471" y="3"/>
                  </a:lnTo>
                  <a:lnTo>
                    <a:pt x="2459" y="0"/>
                  </a:lnTo>
                  <a:lnTo>
                    <a:pt x="2444" y="0"/>
                  </a:lnTo>
                  <a:lnTo>
                    <a:pt x="66" y="0"/>
                  </a:lnTo>
                </a:path>
              </a:pathLst>
            </a:custGeom>
            <a:noFill/>
            <a:ln w="19050">
              <a:solidFill>
                <a:srgbClr val="000000"/>
              </a:solidFill>
              <a:prstDash val="solid"/>
              <a:round/>
              <a:headEnd/>
              <a:tailEnd/>
            </a:ln>
          </p:spPr>
          <p:txBody>
            <a:bodyPr/>
            <a:lstStyle/>
            <a:p>
              <a:pPr>
                <a:defRPr/>
              </a:pPr>
              <a:endParaRPr lang="ja-JP" altLang="en-US" sz="1200" b="1" u="sng" dirty="0">
                <a:effectLst>
                  <a:outerShdw blurRad="38100" dist="38100" dir="2700000" algn="tl">
                    <a:srgbClr val="000000">
                      <a:alpha val="43137"/>
                    </a:srgbClr>
                  </a:outerShdw>
                </a:effectLst>
                <a:latin typeface="ＭＳ Ｐゴシック" pitchFamily="50" charset="-128"/>
                <a:ea typeface="ＭＳ Ｐゴシック" pitchFamily="50" charset="-128"/>
              </a:endParaRPr>
            </a:p>
          </p:txBody>
        </p:sp>
        <p:sp>
          <p:nvSpPr>
            <p:cNvPr id="23" name="Freeform 48"/>
            <p:cNvSpPr>
              <a:spLocks/>
            </p:cNvSpPr>
            <p:nvPr/>
          </p:nvSpPr>
          <p:spPr bwMode="auto">
            <a:xfrm>
              <a:off x="2210295" y="4659285"/>
              <a:ext cx="4157662" cy="231918"/>
            </a:xfrm>
            <a:custGeom>
              <a:avLst/>
              <a:gdLst/>
              <a:ahLst/>
              <a:cxnLst>
                <a:cxn ang="0">
                  <a:pos x="50" y="0"/>
                </a:cxn>
                <a:cxn ang="0">
                  <a:pos x="39" y="0"/>
                </a:cxn>
                <a:cxn ang="0">
                  <a:pos x="31" y="3"/>
                </a:cxn>
                <a:cxn ang="0">
                  <a:pos x="20" y="6"/>
                </a:cxn>
                <a:cxn ang="0">
                  <a:pos x="12" y="9"/>
                </a:cxn>
                <a:cxn ang="0">
                  <a:pos x="8" y="15"/>
                </a:cxn>
                <a:cxn ang="0">
                  <a:pos x="4" y="25"/>
                </a:cxn>
                <a:cxn ang="0">
                  <a:pos x="0" y="31"/>
                </a:cxn>
                <a:cxn ang="0">
                  <a:pos x="0" y="40"/>
                </a:cxn>
                <a:cxn ang="0">
                  <a:pos x="0" y="109"/>
                </a:cxn>
                <a:cxn ang="0">
                  <a:pos x="0" y="118"/>
                </a:cxn>
                <a:cxn ang="0">
                  <a:pos x="4" y="127"/>
                </a:cxn>
                <a:cxn ang="0">
                  <a:pos x="8" y="133"/>
                </a:cxn>
                <a:cxn ang="0">
                  <a:pos x="12" y="139"/>
                </a:cxn>
                <a:cxn ang="0">
                  <a:pos x="20" y="142"/>
                </a:cxn>
                <a:cxn ang="0">
                  <a:pos x="31" y="145"/>
                </a:cxn>
                <a:cxn ang="0">
                  <a:pos x="39" y="148"/>
                </a:cxn>
                <a:cxn ang="0">
                  <a:pos x="50" y="151"/>
                </a:cxn>
                <a:cxn ang="0">
                  <a:pos x="3790" y="151"/>
                </a:cxn>
                <a:cxn ang="0">
                  <a:pos x="3802" y="148"/>
                </a:cxn>
                <a:cxn ang="0">
                  <a:pos x="3813" y="145"/>
                </a:cxn>
                <a:cxn ang="0">
                  <a:pos x="3821" y="142"/>
                </a:cxn>
                <a:cxn ang="0">
                  <a:pos x="3829" y="139"/>
                </a:cxn>
                <a:cxn ang="0">
                  <a:pos x="3833" y="133"/>
                </a:cxn>
                <a:cxn ang="0">
                  <a:pos x="3836" y="127"/>
                </a:cxn>
                <a:cxn ang="0">
                  <a:pos x="3840" y="118"/>
                </a:cxn>
                <a:cxn ang="0">
                  <a:pos x="3844" y="109"/>
                </a:cxn>
                <a:cxn ang="0">
                  <a:pos x="3844" y="40"/>
                </a:cxn>
                <a:cxn ang="0">
                  <a:pos x="3840" y="31"/>
                </a:cxn>
                <a:cxn ang="0">
                  <a:pos x="3836" y="25"/>
                </a:cxn>
                <a:cxn ang="0">
                  <a:pos x="3833" y="15"/>
                </a:cxn>
                <a:cxn ang="0">
                  <a:pos x="3829" y="9"/>
                </a:cxn>
                <a:cxn ang="0">
                  <a:pos x="3821" y="6"/>
                </a:cxn>
                <a:cxn ang="0">
                  <a:pos x="3813" y="3"/>
                </a:cxn>
                <a:cxn ang="0">
                  <a:pos x="3802" y="0"/>
                </a:cxn>
                <a:cxn ang="0">
                  <a:pos x="3790" y="0"/>
                </a:cxn>
                <a:cxn ang="0">
                  <a:pos x="50" y="0"/>
                </a:cxn>
              </a:cxnLst>
              <a:rect l="0" t="0" r="r" b="b"/>
              <a:pathLst>
                <a:path w="3844" h="151">
                  <a:moveTo>
                    <a:pt x="50" y="0"/>
                  </a:moveTo>
                  <a:lnTo>
                    <a:pt x="39" y="0"/>
                  </a:lnTo>
                  <a:lnTo>
                    <a:pt x="31" y="3"/>
                  </a:lnTo>
                  <a:lnTo>
                    <a:pt x="20" y="6"/>
                  </a:lnTo>
                  <a:lnTo>
                    <a:pt x="12" y="9"/>
                  </a:lnTo>
                  <a:lnTo>
                    <a:pt x="8" y="15"/>
                  </a:lnTo>
                  <a:lnTo>
                    <a:pt x="4" y="25"/>
                  </a:lnTo>
                  <a:lnTo>
                    <a:pt x="0" y="31"/>
                  </a:lnTo>
                  <a:lnTo>
                    <a:pt x="0" y="40"/>
                  </a:lnTo>
                  <a:lnTo>
                    <a:pt x="0" y="109"/>
                  </a:lnTo>
                  <a:lnTo>
                    <a:pt x="0" y="118"/>
                  </a:lnTo>
                  <a:lnTo>
                    <a:pt x="4" y="127"/>
                  </a:lnTo>
                  <a:lnTo>
                    <a:pt x="8" y="133"/>
                  </a:lnTo>
                  <a:lnTo>
                    <a:pt x="12" y="139"/>
                  </a:lnTo>
                  <a:lnTo>
                    <a:pt x="20" y="142"/>
                  </a:lnTo>
                  <a:lnTo>
                    <a:pt x="31" y="145"/>
                  </a:lnTo>
                  <a:lnTo>
                    <a:pt x="39" y="148"/>
                  </a:lnTo>
                  <a:lnTo>
                    <a:pt x="50" y="151"/>
                  </a:lnTo>
                  <a:lnTo>
                    <a:pt x="3790" y="151"/>
                  </a:lnTo>
                  <a:lnTo>
                    <a:pt x="3802" y="148"/>
                  </a:lnTo>
                  <a:lnTo>
                    <a:pt x="3813" y="145"/>
                  </a:lnTo>
                  <a:lnTo>
                    <a:pt x="3821" y="142"/>
                  </a:lnTo>
                  <a:lnTo>
                    <a:pt x="3829" y="139"/>
                  </a:lnTo>
                  <a:lnTo>
                    <a:pt x="3833" y="133"/>
                  </a:lnTo>
                  <a:lnTo>
                    <a:pt x="3836" y="127"/>
                  </a:lnTo>
                  <a:lnTo>
                    <a:pt x="3840" y="118"/>
                  </a:lnTo>
                  <a:lnTo>
                    <a:pt x="3844" y="109"/>
                  </a:lnTo>
                  <a:lnTo>
                    <a:pt x="3844" y="40"/>
                  </a:lnTo>
                  <a:lnTo>
                    <a:pt x="3840" y="31"/>
                  </a:lnTo>
                  <a:lnTo>
                    <a:pt x="3836" y="25"/>
                  </a:lnTo>
                  <a:lnTo>
                    <a:pt x="3833" y="15"/>
                  </a:lnTo>
                  <a:lnTo>
                    <a:pt x="3829" y="9"/>
                  </a:lnTo>
                  <a:lnTo>
                    <a:pt x="3821" y="6"/>
                  </a:lnTo>
                  <a:lnTo>
                    <a:pt x="3813" y="3"/>
                  </a:lnTo>
                  <a:lnTo>
                    <a:pt x="3802" y="0"/>
                  </a:lnTo>
                  <a:lnTo>
                    <a:pt x="3790" y="0"/>
                  </a:lnTo>
                  <a:lnTo>
                    <a:pt x="50" y="0"/>
                  </a:lnTo>
                </a:path>
              </a:pathLst>
            </a:custGeom>
            <a:noFill/>
            <a:ln w="19050">
              <a:solidFill>
                <a:srgbClr val="000000"/>
              </a:solidFill>
              <a:prstDash val="solid"/>
              <a:round/>
              <a:headEnd/>
              <a:tailEnd/>
            </a:ln>
          </p:spPr>
          <p:txBody>
            <a:bodyPr/>
            <a:lstStyle/>
            <a:p>
              <a:pPr>
                <a:defRPr/>
              </a:pPr>
              <a:endParaRPr lang="ja-JP" altLang="en-US" sz="1200" b="1" u="sng" dirty="0">
                <a:effectLst>
                  <a:outerShdw blurRad="38100" dist="38100" dir="2700000" algn="tl">
                    <a:srgbClr val="000000">
                      <a:alpha val="43137"/>
                    </a:srgbClr>
                  </a:outerShdw>
                </a:effectLst>
                <a:latin typeface="ＭＳ Ｐゴシック" pitchFamily="50" charset="-128"/>
                <a:ea typeface="ＭＳ Ｐゴシック" pitchFamily="50" charset="-128"/>
              </a:endParaRPr>
            </a:p>
          </p:txBody>
        </p:sp>
        <p:sp>
          <p:nvSpPr>
            <p:cNvPr id="24" name="Freeform 51"/>
            <p:cNvSpPr>
              <a:spLocks/>
            </p:cNvSpPr>
            <p:nvPr/>
          </p:nvSpPr>
          <p:spPr bwMode="auto">
            <a:xfrm>
              <a:off x="4307382" y="4961232"/>
              <a:ext cx="2046288" cy="1548856"/>
            </a:xfrm>
            <a:custGeom>
              <a:avLst/>
              <a:gdLst/>
              <a:ahLst/>
              <a:cxnLst>
                <a:cxn ang="0">
                  <a:pos x="62" y="0"/>
                </a:cxn>
                <a:cxn ang="0">
                  <a:pos x="50" y="0"/>
                </a:cxn>
                <a:cxn ang="0">
                  <a:pos x="39" y="3"/>
                </a:cxn>
                <a:cxn ang="0">
                  <a:pos x="27" y="6"/>
                </a:cxn>
                <a:cxn ang="0">
                  <a:pos x="16" y="12"/>
                </a:cxn>
                <a:cxn ang="0">
                  <a:pos x="8" y="21"/>
                </a:cxn>
                <a:cxn ang="0">
                  <a:pos x="4" y="30"/>
                </a:cxn>
                <a:cxn ang="0">
                  <a:pos x="0" y="39"/>
                </a:cxn>
                <a:cxn ang="0">
                  <a:pos x="0" y="48"/>
                </a:cxn>
                <a:cxn ang="0">
                  <a:pos x="0" y="1143"/>
                </a:cxn>
                <a:cxn ang="0">
                  <a:pos x="0" y="1152"/>
                </a:cxn>
                <a:cxn ang="0">
                  <a:pos x="4" y="1161"/>
                </a:cxn>
                <a:cxn ang="0">
                  <a:pos x="8" y="1170"/>
                </a:cxn>
                <a:cxn ang="0">
                  <a:pos x="16" y="1179"/>
                </a:cxn>
                <a:cxn ang="0">
                  <a:pos x="27" y="1185"/>
                </a:cxn>
                <a:cxn ang="0">
                  <a:pos x="39" y="1188"/>
                </a:cxn>
                <a:cxn ang="0">
                  <a:pos x="50" y="1191"/>
                </a:cxn>
                <a:cxn ang="0">
                  <a:pos x="62" y="1194"/>
                </a:cxn>
                <a:cxn ang="0">
                  <a:pos x="1224" y="1194"/>
                </a:cxn>
                <a:cxn ang="0">
                  <a:pos x="1235" y="1191"/>
                </a:cxn>
                <a:cxn ang="0">
                  <a:pos x="1247" y="1188"/>
                </a:cxn>
                <a:cxn ang="0">
                  <a:pos x="1258" y="1185"/>
                </a:cxn>
                <a:cxn ang="0">
                  <a:pos x="1270" y="1179"/>
                </a:cxn>
                <a:cxn ang="0">
                  <a:pos x="1278" y="1170"/>
                </a:cxn>
                <a:cxn ang="0">
                  <a:pos x="1281" y="1161"/>
                </a:cxn>
                <a:cxn ang="0">
                  <a:pos x="1285" y="1152"/>
                </a:cxn>
                <a:cxn ang="0">
                  <a:pos x="1289" y="1143"/>
                </a:cxn>
                <a:cxn ang="0">
                  <a:pos x="1289" y="48"/>
                </a:cxn>
                <a:cxn ang="0">
                  <a:pos x="1285" y="39"/>
                </a:cxn>
                <a:cxn ang="0">
                  <a:pos x="1281" y="30"/>
                </a:cxn>
                <a:cxn ang="0">
                  <a:pos x="1278" y="21"/>
                </a:cxn>
                <a:cxn ang="0">
                  <a:pos x="1270" y="12"/>
                </a:cxn>
                <a:cxn ang="0">
                  <a:pos x="1258" y="6"/>
                </a:cxn>
                <a:cxn ang="0">
                  <a:pos x="1247" y="3"/>
                </a:cxn>
                <a:cxn ang="0">
                  <a:pos x="1235" y="0"/>
                </a:cxn>
                <a:cxn ang="0">
                  <a:pos x="1224" y="0"/>
                </a:cxn>
                <a:cxn ang="0">
                  <a:pos x="62" y="0"/>
                </a:cxn>
              </a:cxnLst>
              <a:rect l="0" t="0" r="r" b="b"/>
              <a:pathLst>
                <a:path w="1289" h="1194">
                  <a:moveTo>
                    <a:pt x="62" y="0"/>
                  </a:moveTo>
                  <a:lnTo>
                    <a:pt x="50" y="0"/>
                  </a:lnTo>
                  <a:lnTo>
                    <a:pt x="39" y="3"/>
                  </a:lnTo>
                  <a:lnTo>
                    <a:pt x="27" y="6"/>
                  </a:lnTo>
                  <a:lnTo>
                    <a:pt x="16" y="12"/>
                  </a:lnTo>
                  <a:lnTo>
                    <a:pt x="8" y="21"/>
                  </a:lnTo>
                  <a:lnTo>
                    <a:pt x="4" y="30"/>
                  </a:lnTo>
                  <a:lnTo>
                    <a:pt x="0" y="39"/>
                  </a:lnTo>
                  <a:lnTo>
                    <a:pt x="0" y="48"/>
                  </a:lnTo>
                  <a:lnTo>
                    <a:pt x="0" y="1143"/>
                  </a:lnTo>
                  <a:lnTo>
                    <a:pt x="0" y="1152"/>
                  </a:lnTo>
                  <a:lnTo>
                    <a:pt x="4" y="1161"/>
                  </a:lnTo>
                  <a:lnTo>
                    <a:pt x="8" y="1170"/>
                  </a:lnTo>
                  <a:lnTo>
                    <a:pt x="16" y="1179"/>
                  </a:lnTo>
                  <a:lnTo>
                    <a:pt x="27" y="1185"/>
                  </a:lnTo>
                  <a:lnTo>
                    <a:pt x="39" y="1188"/>
                  </a:lnTo>
                  <a:lnTo>
                    <a:pt x="50" y="1191"/>
                  </a:lnTo>
                  <a:lnTo>
                    <a:pt x="62" y="1194"/>
                  </a:lnTo>
                  <a:lnTo>
                    <a:pt x="1224" y="1194"/>
                  </a:lnTo>
                  <a:lnTo>
                    <a:pt x="1235" y="1191"/>
                  </a:lnTo>
                  <a:lnTo>
                    <a:pt x="1247" y="1188"/>
                  </a:lnTo>
                  <a:lnTo>
                    <a:pt x="1258" y="1185"/>
                  </a:lnTo>
                  <a:lnTo>
                    <a:pt x="1270" y="1179"/>
                  </a:lnTo>
                  <a:lnTo>
                    <a:pt x="1278" y="1170"/>
                  </a:lnTo>
                  <a:lnTo>
                    <a:pt x="1281" y="1161"/>
                  </a:lnTo>
                  <a:lnTo>
                    <a:pt x="1285" y="1152"/>
                  </a:lnTo>
                  <a:lnTo>
                    <a:pt x="1289" y="1143"/>
                  </a:lnTo>
                  <a:lnTo>
                    <a:pt x="1289" y="48"/>
                  </a:lnTo>
                  <a:lnTo>
                    <a:pt x="1285" y="39"/>
                  </a:lnTo>
                  <a:lnTo>
                    <a:pt x="1281" y="30"/>
                  </a:lnTo>
                  <a:lnTo>
                    <a:pt x="1278" y="21"/>
                  </a:lnTo>
                  <a:lnTo>
                    <a:pt x="1270" y="12"/>
                  </a:lnTo>
                  <a:lnTo>
                    <a:pt x="1258" y="6"/>
                  </a:lnTo>
                  <a:lnTo>
                    <a:pt x="1247" y="3"/>
                  </a:lnTo>
                  <a:lnTo>
                    <a:pt x="1235" y="0"/>
                  </a:lnTo>
                  <a:lnTo>
                    <a:pt x="1224" y="0"/>
                  </a:lnTo>
                  <a:lnTo>
                    <a:pt x="62" y="0"/>
                  </a:lnTo>
                </a:path>
              </a:pathLst>
            </a:custGeom>
            <a:noFill/>
            <a:ln w="19050">
              <a:solidFill>
                <a:srgbClr val="000000"/>
              </a:solidFill>
              <a:prstDash val="solid"/>
              <a:round/>
              <a:headEnd/>
              <a:tailEnd/>
            </a:ln>
          </p:spPr>
          <p:txBody>
            <a:bodyPr/>
            <a:lstStyle/>
            <a:p>
              <a:pPr>
                <a:defRPr/>
              </a:pPr>
              <a:endParaRPr lang="ja-JP" altLang="en-US" sz="1200" b="1" u="sng" dirty="0">
                <a:effectLst>
                  <a:outerShdw blurRad="38100" dist="38100" dir="2700000" algn="tl">
                    <a:srgbClr val="000000">
                      <a:alpha val="43137"/>
                    </a:srgbClr>
                  </a:outerShdw>
                </a:effectLst>
                <a:latin typeface="ＭＳ Ｐゴシック" pitchFamily="50" charset="-128"/>
                <a:ea typeface="ＭＳ Ｐゴシック" pitchFamily="50" charset="-128"/>
              </a:endParaRPr>
            </a:p>
          </p:txBody>
        </p:sp>
        <p:sp>
          <p:nvSpPr>
            <p:cNvPr id="25" name="Text Box 72"/>
            <p:cNvSpPr txBox="1">
              <a:spLocks noChangeArrowheads="1"/>
            </p:cNvSpPr>
            <p:nvPr/>
          </p:nvSpPr>
          <p:spPr bwMode="auto">
            <a:xfrm>
              <a:off x="6525317" y="1794644"/>
              <a:ext cx="241103" cy="3104354"/>
            </a:xfrm>
            <a:prstGeom prst="rect">
              <a:avLst/>
            </a:prstGeom>
            <a:solidFill>
              <a:srgbClr val="0000FF"/>
            </a:solidFill>
            <a:ln w="12700" algn="ctr">
              <a:solidFill>
                <a:schemeClr val="tx1"/>
              </a:solidFill>
              <a:miter lim="800000"/>
              <a:headEnd/>
              <a:tailEnd/>
            </a:ln>
          </p:spPr>
          <p:txBody>
            <a:bodyPr vert="eaVert" wrap="square" lIns="74295" tIns="8890" rIns="74295" bIns="889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just" eaLnBrk="1" hangingPunct="1">
                <a:spcBef>
                  <a:spcPct val="50000"/>
                </a:spcBef>
                <a:buFontTx/>
                <a:buNone/>
              </a:pPr>
              <a:r>
                <a:rPr kumimoji="1" lang="ja-JP" altLang="en-US" sz="1050" b="1" dirty="0">
                  <a:solidFill>
                    <a:schemeClr val="bg1"/>
                  </a:solidFill>
                  <a:latin typeface="ＭＳ Ｐゴシック" charset="-128"/>
                </a:rPr>
                <a:t>　　　　　　　賃貸住宅　　　　</a:t>
              </a:r>
              <a:r>
                <a:rPr kumimoji="1" lang="ja-JP" altLang="en-US" sz="1050" b="1" dirty="0" smtClean="0">
                  <a:solidFill>
                    <a:schemeClr val="bg1"/>
                  </a:solidFill>
                  <a:latin typeface="ＭＳ Ｐゴシック" charset="-128"/>
                </a:rPr>
                <a:t>２１</a:t>
              </a:r>
              <a:r>
                <a:rPr kumimoji="1" lang="ja-JP" altLang="en-US" sz="1050" b="1" dirty="0">
                  <a:solidFill>
                    <a:schemeClr val="bg1"/>
                  </a:solidFill>
                  <a:latin typeface="ＭＳ Ｐゴシック" charset="-128"/>
                </a:rPr>
                <a:t>４</a:t>
              </a:r>
              <a:r>
                <a:rPr kumimoji="1" lang="ja-JP" altLang="en-US" sz="1050" b="1" dirty="0" smtClean="0">
                  <a:solidFill>
                    <a:schemeClr val="bg1"/>
                  </a:solidFill>
                  <a:latin typeface="ＭＳ Ｐゴシック" charset="-128"/>
                </a:rPr>
                <a:t>　万戸</a:t>
              </a:r>
              <a:endParaRPr kumimoji="1" lang="ja-JP" altLang="en-US" sz="1050" b="1" dirty="0">
                <a:solidFill>
                  <a:schemeClr val="bg1"/>
                </a:solidFill>
                <a:latin typeface="ＭＳ Ｐゴシック" charset="-128"/>
              </a:endParaRPr>
            </a:p>
          </p:txBody>
        </p:sp>
        <p:sp>
          <p:nvSpPr>
            <p:cNvPr id="26" name="Text Box 73"/>
            <p:cNvSpPr txBox="1">
              <a:spLocks noChangeArrowheads="1"/>
            </p:cNvSpPr>
            <p:nvPr/>
          </p:nvSpPr>
          <p:spPr bwMode="auto">
            <a:xfrm>
              <a:off x="6525317" y="4961233"/>
              <a:ext cx="241103" cy="2314030"/>
            </a:xfrm>
            <a:prstGeom prst="rect">
              <a:avLst/>
            </a:prstGeom>
            <a:solidFill>
              <a:srgbClr val="0000FF"/>
            </a:solidFill>
            <a:ln w="12700" algn="ctr">
              <a:solidFill>
                <a:schemeClr val="tx1"/>
              </a:solidFill>
              <a:miter lim="800000"/>
              <a:headEnd/>
              <a:tailEnd/>
            </a:ln>
          </p:spPr>
          <p:txBody>
            <a:bodyPr vert="eaVert" wrap="square" lIns="74295" tIns="8890" rIns="74295" bIns="889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just" eaLnBrk="1" hangingPunct="1">
                <a:spcBef>
                  <a:spcPct val="50000"/>
                </a:spcBef>
                <a:buFontTx/>
                <a:buNone/>
              </a:pPr>
              <a:r>
                <a:rPr kumimoji="1" lang="ja-JP" altLang="en-US" sz="800" b="1" dirty="0">
                  <a:solidFill>
                    <a:schemeClr val="bg1"/>
                  </a:solidFill>
                  <a:latin typeface="ＭＳ Ｐゴシック" charset="-128"/>
                </a:rPr>
                <a:t>　　　</a:t>
              </a:r>
              <a:r>
                <a:rPr kumimoji="1" lang="ja-JP" altLang="en-US" sz="1050" b="1" dirty="0">
                  <a:solidFill>
                    <a:schemeClr val="bg1"/>
                  </a:solidFill>
                  <a:latin typeface="ＭＳ Ｐゴシック" charset="-128"/>
                </a:rPr>
                <a:t>　持　家　　　　</a:t>
              </a:r>
              <a:r>
                <a:rPr kumimoji="1" lang="ja-JP" altLang="en-US" sz="1050" b="1" dirty="0" smtClean="0">
                  <a:solidFill>
                    <a:schemeClr val="bg1"/>
                  </a:solidFill>
                  <a:latin typeface="ＭＳ Ｐゴシック" charset="-128"/>
                </a:rPr>
                <a:t>２４</a:t>
              </a:r>
              <a:r>
                <a:rPr kumimoji="1" lang="ja-JP" altLang="en-US" sz="1050" b="1" dirty="0">
                  <a:solidFill>
                    <a:schemeClr val="bg1"/>
                  </a:solidFill>
                  <a:latin typeface="ＭＳ Ｐゴシック" charset="-128"/>
                </a:rPr>
                <a:t>５　万戸</a:t>
              </a:r>
            </a:p>
          </p:txBody>
        </p:sp>
        <p:sp>
          <p:nvSpPr>
            <p:cNvPr id="27" name="Freeform 77"/>
            <p:cNvSpPr>
              <a:spLocks/>
            </p:cNvSpPr>
            <p:nvPr/>
          </p:nvSpPr>
          <p:spPr bwMode="auto">
            <a:xfrm>
              <a:off x="265607" y="3435739"/>
              <a:ext cx="1871663" cy="369938"/>
            </a:xfrm>
            <a:custGeom>
              <a:avLst/>
              <a:gdLst>
                <a:gd name="T0" fmla="*/ 233093 w 1035"/>
                <a:gd name="T1" fmla="*/ 0 h 120"/>
                <a:gd name="T2" fmla="*/ 198565 w 1035"/>
                <a:gd name="T3" fmla="*/ 0 h 120"/>
                <a:gd name="T4" fmla="*/ 138137 w 1035"/>
                <a:gd name="T5" fmla="*/ 0 h 120"/>
                <a:gd name="T6" fmla="*/ 103598 w 1035"/>
                <a:gd name="T7" fmla="*/ 1233478 h 120"/>
                <a:gd name="T8" fmla="*/ 69067 w 1035"/>
                <a:gd name="T9" fmla="*/ 2466758 h 120"/>
                <a:gd name="T10" fmla="*/ 34527 w 1035"/>
                <a:gd name="T11" fmla="*/ 3700329 h 120"/>
                <a:gd name="T12" fmla="*/ 0 w 1035"/>
                <a:gd name="T13" fmla="*/ 4933692 h 120"/>
                <a:gd name="T14" fmla="*/ 0 w 1035"/>
                <a:gd name="T15" fmla="*/ 7400529 h 120"/>
                <a:gd name="T16" fmla="*/ 0 w 1035"/>
                <a:gd name="T17" fmla="*/ 8634008 h 120"/>
                <a:gd name="T18" fmla="*/ 0 w 1035"/>
                <a:gd name="T19" fmla="*/ 39469363 h 120"/>
                <a:gd name="T20" fmla="*/ 0 w 1035"/>
                <a:gd name="T21" fmla="*/ 40702812 h 120"/>
                <a:gd name="T22" fmla="*/ 0 w 1035"/>
                <a:gd name="T23" fmla="*/ 43169778 h 120"/>
                <a:gd name="T24" fmla="*/ 34527 w 1035"/>
                <a:gd name="T25" fmla="*/ 44403087 h 120"/>
                <a:gd name="T26" fmla="*/ 69067 w 1035"/>
                <a:gd name="T27" fmla="*/ 45636606 h 120"/>
                <a:gd name="T28" fmla="*/ 103598 w 1035"/>
                <a:gd name="T29" fmla="*/ 46869851 h 120"/>
                <a:gd name="T30" fmla="*/ 138137 w 1035"/>
                <a:gd name="T31" fmla="*/ 48103371 h 120"/>
                <a:gd name="T32" fmla="*/ 198565 w 1035"/>
                <a:gd name="T33" fmla="*/ 48103371 h 120"/>
                <a:gd name="T34" fmla="*/ 233093 w 1035"/>
                <a:gd name="T35" fmla="*/ 49336766 h 120"/>
                <a:gd name="T36" fmla="*/ 8676300 w 1035"/>
                <a:gd name="T37" fmla="*/ 49336766 h 120"/>
                <a:gd name="T38" fmla="*/ 8702205 w 1035"/>
                <a:gd name="T39" fmla="*/ 48103371 h 120"/>
                <a:gd name="T40" fmla="*/ 8771275 w 1035"/>
                <a:gd name="T41" fmla="*/ 48103371 h 120"/>
                <a:gd name="T42" fmla="*/ 8805797 w 1035"/>
                <a:gd name="T43" fmla="*/ 46869851 h 120"/>
                <a:gd name="T44" fmla="*/ 8840338 w 1035"/>
                <a:gd name="T45" fmla="*/ 45636606 h 120"/>
                <a:gd name="T46" fmla="*/ 8874862 w 1035"/>
                <a:gd name="T47" fmla="*/ 44403087 h 120"/>
                <a:gd name="T48" fmla="*/ 8909401 w 1035"/>
                <a:gd name="T49" fmla="*/ 43169778 h 120"/>
                <a:gd name="T50" fmla="*/ 8909401 w 1035"/>
                <a:gd name="T51" fmla="*/ 40702812 h 120"/>
                <a:gd name="T52" fmla="*/ 8935303 w 1035"/>
                <a:gd name="T53" fmla="*/ 39469363 h 120"/>
                <a:gd name="T54" fmla="*/ 8935303 w 1035"/>
                <a:gd name="T55" fmla="*/ 8634008 h 120"/>
                <a:gd name="T56" fmla="*/ 8909401 w 1035"/>
                <a:gd name="T57" fmla="*/ 7400529 h 120"/>
                <a:gd name="T58" fmla="*/ 8909401 w 1035"/>
                <a:gd name="T59" fmla="*/ 4933692 h 120"/>
                <a:gd name="T60" fmla="*/ 8874862 w 1035"/>
                <a:gd name="T61" fmla="*/ 3700329 h 120"/>
                <a:gd name="T62" fmla="*/ 8840338 w 1035"/>
                <a:gd name="T63" fmla="*/ 2466758 h 120"/>
                <a:gd name="T64" fmla="*/ 8805797 w 1035"/>
                <a:gd name="T65" fmla="*/ 1233478 h 120"/>
                <a:gd name="T66" fmla="*/ 8771275 w 1035"/>
                <a:gd name="T67" fmla="*/ 0 h 120"/>
                <a:gd name="T68" fmla="*/ 8702205 w 1035"/>
                <a:gd name="T69" fmla="*/ 0 h 120"/>
                <a:gd name="T70" fmla="*/ 8676300 w 1035"/>
                <a:gd name="T71" fmla="*/ 0 h 120"/>
                <a:gd name="T72" fmla="*/ 233093 w 1035"/>
                <a:gd name="T73" fmla="*/ 0 h 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35"/>
                <a:gd name="T112" fmla="*/ 0 h 120"/>
                <a:gd name="T113" fmla="*/ 1035 w 1035"/>
                <a:gd name="T114" fmla="*/ 120 h 12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35" h="120">
                  <a:moveTo>
                    <a:pt x="27" y="0"/>
                  </a:moveTo>
                  <a:lnTo>
                    <a:pt x="23" y="0"/>
                  </a:lnTo>
                  <a:lnTo>
                    <a:pt x="16" y="0"/>
                  </a:lnTo>
                  <a:lnTo>
                    <a:pt x="12" y="3"/>
                  </a:lnTo>
                  <a:lnTo>
                    <a:pt x="8" y="6"/>
                  </a:lnTo>
                  <a:lnTo>
                    <a:pt x="4" y="9"/>
                  </a:lnTo>
                  <a:lnTo>
                    <a:pt x="0" y="12"/>
                  </a:lnTo>
                  <a:lnTo>
                    <a:pt x="0" y="18"/>
                  </a:lnTo>
                  <a:lnTo>
                    <a:pt x="0" y="21"/>
                  </a:lnTo>
                  <a:lnTo>
                    <a:pt x="0" y="96"/>
                  </a:lnTo>
                  <a:lnTo>
                    <a:pt x="0" y="99"/>
                  </a:lnTo>
                  <a:lnTo>
                    <a:pt x="0" y="105"/>
                  </a:lnTo>
                  <a:lnTo>
                    <a:pt x="4" y="108"/>
                  </a:lnTo>
                  <a:lnTo>
                    <a:pt x="8" y="111"/>
                  </a:lnTo>
                  <a:lnTo>
                    <a:pt x="12" y="114"/>
                  </a:lnTo>
                  <a:lnTo>
                    <a:pt x="16" y="117"/>
                  </a:lnTo>
                  <a:lnTo>
                    <a:pt x="23" y="117"/>
                  </a:lnTo>
                  <a:lnTo>
                    <a:pt x="27" y="120"/>
                  </a:lnTo>
                  <a:lnTo>
                    <a:pt x="1005" y="120"/>
                  </a:lnTo>
                  <a:lnTo>
                    <a:pt x="1008" y="117"/>
                  </a:lnTo>
                  <a:lnTo>
                    <a:pt x="1016" y="117"/>
                  </a:lnTo>
                  <a:lnTo>
                    <a:pt x="1020" y="114"/>
                  </a:lnTo>
                  <a:lnTo>
                    <a:pt x="1024" y="111"/>
                  </a:lnTo>
                  <a:lnTo>
                    <a:pt x="1028" y="108"/>
                  </a:lnTo>
                  <a:lnTo>
                    <a:pt x="1032" y="105"/>
                  </a:lnTo>
                  <a:lnTo>
                    <a:pt x="1032" y="99"/>
                  </a:lnTo>
                  <a:lnTo>
                    <a:pt x="1035" y="96"/>
                  </a:lnTo>
                  <a:lnTo>
                    <a:pt x="1035" y="21"/>
                  </a:lnTo>
                  <a:lnTo>
                    <a:pt x="1032" y="18"/>
                  </a:lnTo>
                  <a:lnTo>
                    <a:pt x="1032" y="12"/>
                  </a:lnTo>
                  <a:lnTo>
                    <a:pt x="1028" y="9"/>
                  </a:lnTo>
                  <a:lnTo>
                    <a:pt x="1024" y="6"/>
                  </a:lnTo>
                  <a:lnTo>
                    <a:pt x="1020" y="3"/>
                  </a:lnTo>
                  <a:lnTo>
                    <a:pt x="1016" y="0"/>
                  </a:lnTo>
                  <a:lnTo>
                    <a:pt x="1008" y="0"/>
                  </a:lnTo>
                  <a:lnTo>
                    <a:pt x="1005" y="0"/>
                  </a:lnTo>
                  <a:lnTo>
                    <a:pt x="27" y="0"/>
                  </a:lnTo>
                </a:path>
              </a:pathLst>
            </a:custGeom>
            <a:solidFill>
              <a:srgbClr val="99FF66"/>
            </a:solidFill>
            <a:ln w="19050">
              <a:solidFill>
                <a:srgbClr val="000000"/>
              </a:solidFill>
              <a:prstDash val="solid"/>
              <a:round/>
              <a:headEnd/>
              <a:tailEnd/>
            </a:ln>
          </p:spPr>
          <p:txBody>
            <a:bodyPr/>
            <a:lstStyle/>
            <a:p>
              <a:endParaRPr lang="ja-JP" altLang="en-US" sz="1400" dirty="0"/>
            </a:p>
          </p:txBody>
        </p:sp>
        <p:sp>
          <p:nvSpPr>
            <p:cNvPr id="28" name="Rectangle 17"/>
            <p:cNvSpPr>
              <a:spLocks noChangeArrowheads="1"/>
            </p:cNvSpPr>
            <p:nvPr/>
          </p:nvSpPr>
          <p:spPr bwMode="auto">
            <a:xfrm>
              <a:off x="481507" y="2915085"/>
              <a:ext cx="1439863" cy="44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ts val="500"/>
                </a:lnSpc>
                <a:spcBef>
                  <a:spcPct val="50000"/>
                </a:spcBef>
                <a:buFontTx/>
                <a:buNone/>
              </a:pPr>
              <a:r>
                <a:rPr kumimoji="1" lang="ja-JP" altLang="en-US" sz="1000" b="1" dirty="0">
                  <a:latin typeface="ＭＳ Ｐゴシック" charset="-128"/>
                </a:rPr>
                <a:t>市町営住宅（公営</a:t>
              </a:r>
              <a:r>
                <a:rPr kumimoji="1" lang="ja-JP" altLang="en-US" sz="1000" b="1" dirty="0" smtClean="0">
                  <a:latin typeface="ＭＳ Ｐゴシック" charset="-128"/>
                </a:rPr>
                <a:t>）</a:t>
              </a:r>
            </a:p>
            <a:p>
              <a:pPr algn="ctr" eaLnBrk="1" hangingPunct="1">
                <a:lnSpc>
                  <a:spcPts val="500"/>
                </a:lnSpc>
                <a:spcBef>
                  <a:spcPct val="50000"/>
                </a:spcBef>
                <a:buFontTx/>
                <a:buNone/>
              </a:pPr>
              <a:r>
                <a:rPr kumimoji="1" lang="en-US" altLang="ja-JP" sz="1000" b="1" dirty="0" smtClean="0">
                  <a:latin typeface="ＭＳ Ｐゴシック" charset="-128"/>
                </a:rPr>
                <a:t>10.6 </a:t>
              </a:r>
              <a:r>
                <a:rPr kumimoji="1" lang="ja-JP" altLang="en-US" sz="1000" b="1" dirty="0" smtClean="0">
                  <a:latin typeface="ＭＳ Ｐゴシック" charset="-128"/>
                </a:rPr>
                <a:t>万戸</a:t>
              </a:r>
            </a:p>
            <a:p>
              <a:pPr algn="ctr" eaLnBrk="1" hangingPunct="1">
                <a:lnSpc>
                  <a:spcPts val="500"/>
                </a:lnSpc>
                <a:spcBef>
                  <a:spcPct val="50000"/>
                </a:spcBef>
                <a:buFontTx/>
                <a:buNone/>
              </a:pPr>
              <a:r>
                <a:rPr kumimoji="1" lang="en-US" altLang="ja-JP" sz="1000" b="1" dirty="0" smtClean="0">
                  <a:latin typeface="ＭＳ Ｐゴシック" charset="-128"/>
                </a:rPr>
                <a:t>【</a:t>
              </a:r>
              <a:r>
                <a:rPr kumimoji="1" lang="ja-JP" altLang="en-US" sz="1000" b="1" dirty="0">
                  <a:latin typeface="ＭＳ Ｐゴシック" charset="-128"/>
                </a:rPr>
                <a:t>賃貸全体</a:t>
              </a:r>
              <a:r>
                <a:rPr kumimoji="1" lang="ja-JP" altLang="en-US" sz="1000" b="1" dirty="0" smtClean="0">
                  <a:solidFill>
                    <a:schemeClr val="tx1"/>
                  </a:solidFill>
                  <a:latin typeface="ＭＳ Ｐゴシック" charset="-128"/>
                </a:rPr>
                <a:t>の </a:t>
              </a:r>
              <a:r>
                <a:rPr kumimoji="1" lang="en-US" altLang="ja-JP" sz="1000" b="1" dirty="0" smtClean="0">
                  <a:solidFill>
                    <a:schemeClr val="tx1"/>
                  </a:solidFill>
                  <a:latin typeface="ＭＳ Ｐゴシック" charset="-128"/>
                </a:rPr>
                <a:t>4.9</a:t>
              </a:r>
              <a:r>
                <a:rPr kumimoji="1" lang="ja-JP" altLang="en-US" sz="1000" b="1" dirty="0" smtClean="0">
                  <a:latin typeface="ＭＳ Ｐゴシック" charset="-128"/>
                </a:rPr>
                <a:t>％</a:t>
              </a:r>
              <a:r>
                <a:rPr kumimoji="1" lang="en-US" altLang="ja-JP" sz="1000" b="1" dirty="0">
                  <a:latin typeface="ＭＳ Ｐゴシック" charset="-128"/>
                </a:rPr>
                <a:t>】</a:t>
              </a:r>
              <a:endParaRPr kumimoji="1" lang="en-US" altLang="ja-JP" sz="1000" b="1" dirty="0">
                <a:solidFill>
                  <a:schemeClr val="tx1"/>
                </a:solidFill>
                <a:latin typeface="ＭＳ Ｐゴシック" charset="-128"/>
              </a:endParaRPr>
            </a:p>
          </p:txBody>
        </p:sp>
        <p:sp>
          <p:nvSpPr>
            <p:cNvPr id="29" name="Freeform 77"/>
            <p:cNvSpPr>
              <a:spLocks/>
            </p:cNvSpPr>
            <p:nvPr/>
          </p:nvSpPr>
          <p:spPr bwMode="auto">
            <a:xfrm>
              <a:off x="265607" y="3886273"/>
              <a:ext cx="1871663" cy="290513"/>
            </a:xfrm>
            <a:custGeom>
              <a:avLst/>
              <a:gdLst/>
              <a:ahLst/>
              <a:cxnLst>
                <a:cxn ang="0">
                  <a:pos x="27" y="0"/>
                </a:cxn>
                <a:cxn ang="0">
                  <a:pos x="23" y="0"/>
                </a:cxn>
                <a:cxn ang="0">
                  <a:pos x="16" y="0"/>
                </a:cxn>
                <a:cxn ang="0">
                  <a:pos x="12" y="3"/>
                </a:cxn>
                <a:cxn ang="0">
                  <a:pos x="8" y="6"/>
                </a:cxn>
                <a:cxn ang="0">
                  <a:pos x="4" y="9"/>
                </a:cxn>
                <a:cxn ang="0">
                  <a:pos x="0" y="12"/>
                </a:cxn>
                <a:cxn ang="0">
                  <a:pos x="0" y="18"/>
                </a:cxn>
                <a:cxn ang="0">
                  <a:pos x="0" y="21"/>
                </a:cxn>
                <a:cxn ang="0">
                  <a:pos x="0" y="96"/>
                </a:cxn>
                <a:cxn ang="0">
                  <a:pos x="0" y="99"/>
                </a:cxn>
                <a:cxn ang="0">
                  <a:pos x="0" y="105"/>
                </a:cxn>
                <a:cxn ang="0">
                  <a:pos x="4" y="108"/>
                </a:cxn>
                <a:cxn ang="0">
                  <a:pos x="8" y="111"/>
                </a:cxn>
                <a:cxn ang="0">
                  <a:pos x="12" y="114"/>
                </a:cxn>
                <a:cxn ang="0">
                  <a:pos x="16" y="117"/>
                </a:cxn>
                <a:cxn ang="0">
                  <a:pos x="23" y="117"/>
                </a:cxn>
                <a:cxn ang="0">
                  <a:pos x="27" y="120"/>
                </a:cxn>
                <a:cxn ang="0">
                  <a:pos x="1005" y="120"/>
                </a:cxn>
                <a:cxn ang="0">
                  <a:pos x="1008" y="117"/>
                </a:cxn>
                <a:cxn ang="0">
                  <a:pos x="1016" y="117"/>
                </a:cxn>
                <a:cxn ang="0">
                  <a:pos x="1020" y="114"/>
                </a:cxn>
                <a:cxn ang="0">
                  <a:pos x="1024" y="111"/>
                </a:cxn>
                <a:cxn ang="0">
                  <a:pos x="1028" y="108"/>
                </a:cxn>
                <a:cxn ang="0">
                  <a:pos x="1032" y="105"/>
                </a:cxn>
                <a:cxn ang="0">
                  <a:pos x="1032" y="99"/>
                </a:cxn>
                <a:cxn ang="0">
                  <a:pos x="1035" y="96"/>
                </a:cxn>
                <a:cxn ang="0">
                  <a:pos x="1035" y="21"/>
                </a:cxn>
                <a:cxn ang="0">
                  <a:pos x="1032" y="18"/>
                </a:cxn>
                <a:cxn ang="0">
                  <a:pos x="1032" y="12"/>
                </a:cxn>
                <a:cxn ang="0">
                  <a:pos x="1028" y="9"/>
                </a:cxn>
                <a:cxn ang="0">
                  <a:pos x="1024" y="6"/>
                </a:cxn>
                <a:cxn ang="0">
                  <a:pos x="1020" y="3"/>
                </a:cxn>
                <a:cxn ang="0">
                  <a:pos x="1016" y="0"/>
                </a:cxn>
                <a:cxn ang="0">
                  <a:pos x="1008" y="0"/>
                </a:cxn>
                <a:cxn ang="0">
                  <a:pos x="1005" y="0"/>
                </a:cxn>
                <a:cxn ang="0">
                  <a:pos x="27" y="0"/>
                </a:cxn>
              </a:cxnLst>
              <a:rect l="0" t="0" r="r" b="b"/>
              <a:pathLst>
                <a:path w="1035" h="120">
                  <a:moveTo>
                    <a:pt x="27" y="0"/>
                  </a:moveTo>
                  <a:lnTo>
                    <a:pt x="23" y="0"/>
                  </a:lnTo>
                  <a:lnTo>
                    <a:pt x="16" y="0"/>
                  </a:lnTo>
                  <a:lnTo>
                    <a:pt x="12" y="3"/>
                  </a:lnTo>
                  <a:lnTo>
                    <a:pt x="8" y="6"/>
                  </a:lnTo>
                  <a:lnTo>
                    <a:pt x="4" y="9"/>
                  </a:lnTo>
                  <a:lnTo>
                    <a:pt x="0" y="12"/>
                  </a:lnTo>
                  <a:lnTo>
                    <a:pt x="0" y="18"/>
                  </a:lnTo>
                  <a:lnTo>
                    <a:pt x="0" y="21"/>
                  </a:lnTo>
                  <a:lnTo>
                    <a:pt x="0" y="96"/>
                  </a:lnTo>
                  <a:lnTo>
                    <a:pt x="0" y="99"/>
                  </a:lnTo>
                  <a:lnTo>
                    <a:pt x="0" y="105"/>
                  </a:lnTo>
                  <a:lnTo>
                    <a:pt x="4" y="108"/>
                  </a:lnTo>
                  <a:lnTo>
                    <a:pt x="8" y="111"/>
                  </a:lnTo>
                  <a:lnTo>
                    <a:pt x="12" y="114"/>
                  </a:lnTo>
                  <a:lnTo>
                    <a:pt x="16" y="117"/>
                  </a:lnTo>
                  <a:lnTo>
                    <a:pt x="23" y="117"/>
                  </a:lnTo>
                  <a:lnTo>
                    <a:pt x="27" y="120"/>
                  </a:lnTo>
                  <a:lnTo>
                    <a:pt x="1005" y="120"/>
                  </a:lnTo>
                  <a:lnTo>
                    <a:pt x="1008" y="117"/>
                  </a:lnTo>
                  <a:lnTo>
                    <a:pt x="1016" y="117"/>
                  </a:lnTo>
                  <a:lnTo>
                    <a:pt x="1020" y="114"/>
                  </a:lnTo>
                  <a:lnTo>
                    <a:pt x="1024" y="111"/>
                  </a:lnTo>
                  <a:lnTo>
                    <a:pt x="1028" y="108"/>
                  </a:lnTo>
                  <a:lnTo>
                    <a:pt x="1032" y="105"/>
                  </a:lnTo>
                  <a:lnTo>
                    <a:pt x="1032" y="99"/>
                  </a:lnTo>
                  <a:lnTo>
                    <a:pt x="1035" y="96"/>
                  </a:lnTo>
                  <a:lnTo>
                    <a:pt x="1035" y="21"/>
                  </a:lnTo>
                  <a:lnTo>
                    <a:pt x="1032" y="18"/>
                  </a:lnTo>
                  <a:lnTo>
                    <a:pt x="1032" y="12"/>
                  </a:lnTo>
                  <a:lnTo>
                    <a:pt x="1028" y="9"/>
                  </a:lnTo>
                  <a:lnTo>
                    <a:pt x="1024" y="6"/>
                  </a:lnTo>
                  <a:lnTo>
                    <a:pt x="1020" y="3"/>
                  </a:lnTo>
                  <a:lnTo>
                    <a:pt x="1016" y="0"/>
                  </a:lnTo>
                  <a:lnTo>
                    <a:pt x="1008" y="0"/>
                  </a:lnTo>
                  <a:lnTo>
                    <a:pt x="1005" y="0"/>
                  </a:lnTo>
                  <a:lnTo>
                    <a:pt x="27" y="0"/>
                  </a:lnTo>
                </a:path>
              </a:pathLst>
            </a:custGeom>
            <a:solidFill>
              <a:srgbClr val="99FF66"/>
            </a:solidFill>
            <a:ln w="19050">
              <a:solidFill>
                <a:srgbClr val="000000"/>
              </a:solidFill>
              <a:prstDash val="solid"/>
              <a:round/>
              <a:headEnd/>
              <a:tailEnd/>
            </a:ln>
          </p:spPr>
          <p:txBody>
            <a:bodyPr/>
            <a:lstStyle/>
            <a:p>
              <a:pPr>
                <a:defRPr/>
              </a:pPr>
              <a:endParaRPr lang="ja-JP" altLang="en-US" sz="1200" b="1" u="sng" dirty="0">
                <a:effectLst>
                  <a:outerShdw blurRad="38100" dist="38100" dir="2700000" algn="tl">
                    <a:srgbClr val="000000">
                      <a:alpha val="43137"/>
                    </a:srgbClr>
                  </a:outerShdw>
                </a:effectLst>
                <a:latin typeface="ＭＳ Ｐゴシック" pitchFamily="50" charset="-128"/>
                <a:ea typeface="ＭＳ Ｐゴシック" pitchFamily="50" charset="-128"/>
              </a:endParaRPr>
            </a:p>
          </p:txBody>
        </p:sp>
        <p:sp>
          <p:nvSpPr>
            <p:cNvPr id="30" name="Rectangle 17"/>
            <p:cNvSpPr>
              <a:spLocks noChangeArrowheads="1"/>
            </p:cNvSpPr>
            <p:nvPr/>
          </p:nvSpPr>
          <p:spPr bwMode="auto">
            <a:xfrm>
              <a:off x="410070" y="3542908"/>
              <a:ext cx="1619250" cy="135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ct val="80000"/>
                </a:lnSpc>
                <a:spcBef>
                  <a:spcPct val="50000"/>
                </a:spcBef>
                <a:buFontTx/>
                <a:buNone/>
              </a:pPr>
              <a:r>
                <a:rPr kumimoji="1" lang="ja-JP" altLang="en-US" sz="1000" b="1" dirty="0">
                  <a:latin typeface="ＭＳ Ｐゴシック" charset="-128"/>
                </a:rPr>
                <a:t>改良</a:t>
              </a:r>
              <a:r>
                <a:rPr kumimoji="1" lang="ja-JP" altLang="en-US" sz="1000" b="1" dirty="0" smtClean="0">
                  <a:latin typeface="ＭＳ Ｐゴシック" charset="-128"/>
                </a:rPr>
                <a:t>住宅、再開発住宅等</a:t>
              </a:r>
              <a:r>
                <a:rPr kumimoji="1" lang="ja-JP" altLang="en-US" sz="1000" b="1" dirty="0">
                  <a:latin typeface="ＭＳ Ｐゴシック" charset="-128"/>
                </a:rPr>
                <a:t>　</a:t>
              </a:r>
              <a:r>
                <a:rPr kumimoji="1" lang="en-US" altLang="ja-JP" sz="1000" b="1" dirty="0" smtClean="0">
                  <a:latin typeface="ＭＳ Ｐゴシック" charset="-128"/>
                </a:rPr>
                <a:t>2.6 </a:t>
              </a:r>
              <a:r>
                <a:rPr kumimoji="1" lang="ja-JP" altLang="en-US" sz="1000" b="1" dirty="0" smtClean="0">
                  <a:latin typeface="ＭＳ Ｐゴシック" charset="-128"/>
                </a:rPr>
                <a:t>万戸</a:t>
              </a:r>
              <a:endParaRPr kumimoji="1" lang="ja-JP" altLang="en-US" sz="1000" b="1" dirty="0">
                <a:latin typeface="ＭＳ Ｐゴシック" charset="-128"/>
              </a:endParaRPr>
            </a:p>
          </p:txBody>
        </p:sp>
        <p:sp>
          <p:nvSpPr>
            <p:cNvPr id="31" name="Rectangle 17"/>
            <p:cNvSpPr>
              <a:spLocks noChangeArrowheads="1"/>
            </p:cNvSpPr>
            <p:nvPr/>
          </p:nvSpPr>
          <p:spPr bwMode="auto">
            <a:xfrm>
              <a:off x="302120" y="3992047"/>
              <a:ext cx="1727200" cy="11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ct val="65000"/>
                </a:lnSpc>
                <a:spcBef>
                  <a:spcPct val="50000"/>
                </a:spcBef>
                <a:buFontTx/>
                <a:buNone/>
              </a:pPr>
              <a:r>
                <a:rPr kumimoji="1" lang="ja-JP" altLang="en-US" sz="1000" b="1" dirty="0">
                  <a:latin typeface="ＭＳ Ｐゴシック" charset="-128"/>
                </a:rPr>
                <a:t>高優賃・特優賃　</a:t>
              </a:r>
              <a:r>
                <a:rPr kumimoji="1" lang="en-US" altLang="ja-JP" sz="1000" b="1" dirty="0" smtClean="0">
                  <a:latin typeface="ＭＳ Ｐゴシック" charset="-128"/>
                </a:rPr>
                <a:t>2.4 </a:t>
              </a:r>
              <a:r>
                <a:rPr kumimoji="1" lang="ja-JP" altLang="en-US" sz="1000" b="1" dirty="0" smtClean="0">
                  <a:latin typeface="ＭＳ Ｐゴシック" charset="-128"/>
                </a:rPr>
                <a:t>万戸</a:t>
              </a:r>
              <a:endParaRPr kumimoji="1" lang="ja-JP" altLang="en-US" sz="1000" b="1" dirty="0">
                <a:latin typeface="ＭＳ Ｐゴシック" charset="-128"/>
              </a:endParaRPr>
            </a:p>
          </p:txBody>
        </p:sp>
        <p:sp>
          <p:nvSpPr>
            <p:cNvPr id="32" name="Rectangle 17"/>
            <p:cNvSpPr>
              <a:spLocks noChangeArrowheads="1"/>
            </p:cNvSpPr>
            <p:nvPr/>
          </p:nvSpPr>
          <p:spPr bwMode="auto">
            <a:xfrm>
              <a:off x="474023" y="4382523"/>
              <a:ext cx="1439863" cy="44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ts val="500"/>
                </a:lnSpc>
                <a:spcBef>
                  <a:spcPct val="50000"/>
                </a:spcBef>
                <a:buFontTx/>
                <a:buNone/>
              </a:pPr>
              <a:r>
                <a:rPr kumimoji="1" lang="ja-JP" altLang="en-US" sz="1000" b="1" dirty="0">
                  <a:latin typeface="ＭＳ Ｐゴシック" charset="-128"/>
                </a:rPr>
                <a:t>公社・</a:t>
              </a:r>
              <a:r>
                <a:rPr kumimoji="1" lang="en-US" altLang="ja-JP" sz="1000" b="1" dirty="0">
                  <a:latin typeface="ＭＳ Ｐゴシック" charset="-128"/>
                </a:rPr>
                <a:t>UR</a:t>
              </a:r>
              <a:r>
                <a:rPr kumimoji="1" lang="ja-JP" altLang="en-US" sz="1000" b="1" dirty="0">
                  <a:latin typeface="ＭＳ Ｐゴシック" charset="-128"/>
                </a:rPr>
                <a:t>住宅</a:t>
              </a:r>
            </a:p>
            <a:p>
              <a:pPr algn="ctr" eaLnBrk="1" hangingPunct="1">
                <a:lnSpc>
                  <a:spcPts val="500"/>
                </a:lnSpc>
                <a:spcBef>
                  <a:spcPct val="50000"/>
                </a:spcBef>
                <a:buFontTx/>
                <a:buNone/>
              </a:pPr>
              <a:r>
                <a:rPr kumimoji="1" lang="en-US" altLang="ja-JP" sz="1000" b="1" dirty="0" smtClean="0">
                  <a:latin typeface="ＭＳ Ｐゴシック" charset="-128"/>
                </a:rPr>
                <a:t>13.4 </a:t>
              </a:r>
              <a:r>
                <a:rPr kumimoji="1" lang="ja-JP" altLang="en-US" sz="1000" b="1" dirty="0" smtClean="0">
                  <a:latin typeface="ＭＳ Ｐゴシック" charset="-128"/>
                </a:rPr>
                <a:t>万戸</a:t>
              </a:r>
              <a:endParaRPr kumimoji="1" lang="ja-JP" altLang="en-US" sz="1000" b="1" dirty="0">
                <a:latin typeface="ＭＳ Ｐゴシック" charset="-128"/>
              </a:endParaRPr>
            </a:p>
            <a:p>
              <a:pPr algn="ctr" eaLnBrk="1" hangingPunct="1">
                <a:lnSpc>
                  <a:spcPts val="500"/>
                </a:lnSpc>
                <a:spcBef>
                  <a:spcPct val="50000"/>
                </a:spcBef>
                <a:buFontTx/>
                <a:buNone/>
              </a:pPr>
              <a:r>
                <a:rPr kumimoji="1" lang="en-US" altLang="ja-JP" sz="1000" b="1" dirty="0">
                  <a:latin typeface="ＭＳ Ｐゴシック" charset="-128"/>
                </a:rPr>
                <a:t>【</a:t>
              </a:r>
              <a:r>
                <a:rPr kumimoji="1" lang="ja-JP" altLang="en-US" sz="1000" b="1" dirty="0">
                  <a:latin typeface="ＭＳ Ｐゴシック" charset="-128"/>
                </a:rPr>
                <a:t>賃貸全体</a:t>
              </a:r>
              <a:r>
                <a:rPr kumimoji="1" lang="ja-JP" altLang="en-US" sz="1000" b="1" dirty="0" smtClean="0">
                  <a:latin typeface="ＭＳ Ｐゴシック" charset="-128"/>
                </a:rPr>
                <a:t>の </a:t>
              </a:r>
              <a:r>
                <a:rPr kumimoji="1" lang="en-US" altLang="ja-JP" sz="1000" b="1" dirty="0" smtClean="0">
                  <a:latin typeface="ＭＳ Ｐゴシック" charset="-128"/>
                </a:rPr>
                <a:t>6.3</a:t>
              </a:r>
              <a:r>
                <a:rPr kumimoji="1" lang="ja-JP" altLang="en-US" sz="1000" b="1" dirty="0" smtClean="0">
                  <a:latin typeface="ＭＳ Ｐゴシック" charset="-128"/>
                </a:rPr>
                <a:t>％ </a:t>
              </a:r>
              <a:r>
                <a:rPr kumimoji="1" lang="en-US" altLang="ja-JP" sz="1000" b="1" dirty="0" smtClean="0">
                  <a:latin typeface="ＭＳ Ｐゴシック" charset="-128"/>
                </a:rPr>
                <a:t>】</a:t>
              </a:r>
              <a:endParaRPr kumimoji="1" lang="en-US" altLang="ja-JP" sz="1000" b="1" dirty="0">
                <a:solidFill>
                  <a:schemeClr val="tx1"/>
                </a:solidFill>
                <a:latin typeface="ＭＳ Ｐゴシック" charset="-128"/>
              </a:endParaRPr>
            </a:p>
          </p:txBody>
        </p:sp>
        <p:sp>
          <p:nvSpPr>
            <p:cNvPr id="33" name="Rectangle 17"/>
            <p:cNvSpPr>
              <a:spLocks noChangeArrowheads="1"/>
            </p:cNvSpPr>
            <p:nvPr/>
          </p:nvSpPr>
          <p:spPr bwMode="auto">
            <a:xfrm>
              <a:off x="3505694" y="2374307"/>
              <a:ext cx="2014410" cy="55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ct val="70000"/>
                </a:lnSpc>
                <a:spcBef>
                  <a:spcPct val="50000"/>
                </a:spcBef>
                <a:buFontTx/>
                <a:buNone/>
              </a:pPr>
              <a:r>
                <a:rPr kumimoji="1" lang="ja-JP" altLang="en-US" sz="1050" b="1" dirty="0">
                  <a:latin typeface="ＭＳ Ｐゴシック" charset="-128"/>
                </a:rPr>
                <a:t>木造民間賃貸住宅</a:t>
              </a:r>
            </a:p>
            <a:p>
              <a:pPr algn="ctr" eaLnBrk="1" hangingPunct="1">
                <a:lnSpc>
                  <a:spcPct val="70000"/>
                </a:lnSpc>
                <a:spcBef>
                  <a:spcPct val="50000"/>
                </a:spcBef>
                <a:buFontTx/>
                <a:buNone/>
              </a:pPr>
              <a:r>
                <a:rPr kumimoji="1" lang="en-US" altLang="ja-JP" sz="1050" b="1" dirty="0" smtClean="0">
                  <a:latin typeface="ＭＳ Ｐゴシック" charset="-128"/>
                </a:rPr>
                <a:t>31</a:t>
              </a:r>
              <a:r>
                <a:rPr kumimoji="1" lang="ja-JP" altLang="en-US" sz="1050" b="1" dirty="0" smtClean="0">
                  <a:latin typeface="ＭＳ Ｐゴシック" charset="-128"/>
                </a:rPr>
                <a:t>万戸</a:t>
              </a:r>
              <a:endParaRPr kumimoji="1" lang="ja-JP" altLang="en-US" sz="1050" b="1" dirty="0">
                <a:latin typeface="ＭＳ Ｐゴシック" charset="-128"/>
              </a:endParaRPr>
            </a:p>
            <a:p>
              <a:pPr algn="ctr" eaLnBrk="1" hangingPunct="1">
                <a:lnSpc>
                  <a:spcPct val="70000"/>
                </a:lnSpc>
                <a:spcBef>
                  <a:spcPct val="50000"/>
                </a:spcBef>
                <a:buFontTx/>
                <a:buNone/>
              </a:pPr>
              <a:r>
                <a:rPr kumimoji="1" lang="en-US" altLang="ja-JP" sz="1050" b="1" dirty="0">
                  <a:latin typeface="ＭＳ Ｐゴシック" charset="-128"/>
                </a:rPr>
                <a:t>【</a:t>
              </a:r>
              <a:r>
                <a:rPr kumimoji="1" lang="ja-JP" altLang="en-US" sz="1050" b="1" dirty="0">
                  <a:latin typeface="ＭＳ Ｐゴシック" charset="-128"/>
                </a:rPr>
                <a:t>賃貸全体</a:t>
              </a:r>
              <a:r>
                <a:rPr kumimoji="1" lang="ja-JP" altLang="en-US" sz="1050" b="1" dirty="0" smtClean="0">
                  <a:latin typeface="ＭＳ Ｐゴシック" charset="-128"/>
                </a:rPr>
                <a:t>の </a:t>
              </a:r>
              <a:r>
                <a:rPr kumimoji="1" lang="en-US" altLang="ja-JP" sz="1050" b="1" dirty="0" smtClean="0">
                  <a:latin typeface="ＭＳ Ｐゴシック" charset="-128"/>
                </a:rPr>
                <a:t>14.6</a:t>
              </a:r>
              <a:r>
                <a:rPr kumimoji="1" lang="ja-JP" altLang="en-US" sz="1050" b="1" dirty="0" smtClean="0">
                  <a:latin typeface="ＭＳ Ｐゴシック" charset="-128"/>
                </a:rPr>
                <a:t>％ </a:t>
              </a:r>
              <a:r>
                <a:rPr kumimoji="1" lang="en-US" altLang="ja-JP" sz="1050" b="1" dirty="0" smtClean="0">
                  <a:latin typeface="ＭＳ Ｐゴシック" charset="-128"/>
                </a:rPr>
                <a:t>】</a:t>
              </a:r>
              <a:endParaRPr kumimoji="1" lang="en-US" altLang="ja-JP" sz="1050" b="1" dirty="0">
                <a:solidFill>
                  <a:schemeClr val="tx1"/>
                </a:solidFill>
                <a:latin typeface="ＭＳ Ｐゴシック" charset="-128"/>
              </a:endParaRPr>
            </a:p>
          </p:txBody>
        </p:sp>
        <p:sp>
          <p:nvSpPr>
            <p:cNvPr id="34" name="Rectangle 17"/>
            <p:cNvSpPr>
              <a:spLocks noChangeArrowheads="1"/>
            </p:cNvSpPr>
            <p:nvPr/>
          </p:nvSpPr>
          <p:spPr bwMode="auto">
            <a:xfrm>
              <a:off x="3650157" y="3745011"/>
              <a:ext cx="1869948" cy="55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ct val="70000"/>
                </a:lnSpc>
                <a:spcBef>
                  <a:spcPct val="50000"/>
                </a:spcBef>
                <a:buFontTx/>
                <a:buNone/>
              </a:pPr>
              <a:r>
                <a:rPr kumimoji="1" lang="ja-JP" altLang="en-US" sz="1050" b="1" dirty="0">
                  <a:latin typeface="ＭＳ Ｐゴシック" charset="-128"/>
                </a:rPr>
                <a:t>非木造民間賃貸住宅</a:t>
              </a:r>
            </a:p>
            <a:p>
              <a:pPr algn="ctr" eaLnBrk="1" hangingPunct="1">
                <a:lnSpc>
                  <a:spcPct val="70000"/>
                </a:lnSpc>
                <a:spcBef>
                  <a:spcPct val="50000"/>
                </a:spcBef>
                <a:buFontTx/>
                <a:buNone/>
              </a:pPr>
              <a:r>
                <a:rPr kumimoji="1" lang="en-US" altLang="ja-JP" sz="1050" b="1" dirty="0">
                  <a:latin typeface="ＭＳ Ｐゴシック" charset="-128"/>
                </a:rPr>
                <a:t>129</a:t>
              </a:r>
              <a:r>
                <a:rPr kumimoji="1" lang="ja-JP" altLang="en-US" sz="1050" b="1" dirty="0" smtClean="0">
                  <a:latin typeface="ＭＳ Ｐゴシック" charset="-128"/>
                </a:rPr>
                <a:t>万戸</a:t>
              </a:r>
              <a:endParaRPr kumimoji="1" lang="ja-JP" altLang="en-US" sz="1050" b="1" dirty="0">
                <a:latin typeface="ＭＳ Ｐゴシック" charset="-128"/>
              </a:endParaRPr>
            </a:p>
            <a:p>
              <a:pPr algn="ctr" eaLnBrk="1" hangingPunct="1">
                <a:lnSpc>
                  <a:spcPct val="70000"/>
                </a:lnSpc>
                <a:spcBef>
                  <a:spcPct val="50000"/>
                </a:spcBef>
                <a:buFontTx/>
                <a:buNone/>
              </a:pPr>
              <a:r>
                <a:rPr kumimoji="1" lang="en-US" altLang="ja-JP" sz="1050" b="1" dirty="0">
                  <a:latin typeface="ＭＳ Ｐゴシック" charset="-128"/>
                </a:rPr>
                <a:t>【</a:t>
              </a:r>
              <a:r>
                <a:rPr kumimoji="1" lang="ja-JP" altLang="en-US" sz="1050" b="1" dirty="0">
                  <a:latin typeface="ＭＳ Ｐゴシック" charset="-128"/>
                </a:rPr>
                <a:t>賃貸全体</a:t>
              </a:r>
              <a:r>
                <a:rPr kumimoji="1" lang="ja-JP" altLang="en-US" sz="1050" b="1" dirty="0" smtClean="0">
                  <a:latin typeface="ＭＳ Ｐゴシック" charset="-128"/>
                </a:rPr>
                <a:t>の </a:t>
              </a:r>
              <a:r>
                <a:rPr kumimoji="1" lang="en-US" altLang="ja-JP" sz="1050" b="1" dirty="0">
                  <a:latin typeface="ＭＳ Ｐゴシック" charset="-128"/>
                </a:rPr>
                <a:t>60.5</a:t>
              </a:r>
              <a:r>
                <a:rPr kumimoji="1" lang="ja-JP" altLang="en-US" sz="1050" b="1" dirty="0" smtClean="0">
                  <a:latin typeface="ＭＳ Ｐゴシック" charset="-128"/>
                </a:rPr>
                <a:t>％ </a:t>
              </a:r>
              <a:r>
                <a:rPr kumimoji="1" lang="en-US" altLang="ja-JP" sz="1050" b="1" dirty="0" smtClean="0">
                  <a:latin typeface="ＭＳ Ｐゴシック" charset="-128"/>
                </a:rPr>
                <a:t>】</a:t>
              </a:r>
              <a:endParaRPr kumimoji="1" lang="en-US" altLang="ja-JP" sz="1050" b="1" dirty="0">
                <a:solidFill>
                  <a:schemeClr val="tx1"/>
                </a:solidFill>
                <a:latin typeface="ＭＳ Ｐゴシック" charset="-128"/>
              </a:endParaRPr>
            </a:p>
          </p:txBody>
        </p:sp>
        <p:sp>
          <p:nvSpPr>
            <p:cNvPr id="35" name="Rectangle 17"/>
            <p:cNvSpPr>
              <a:spLocks noChangeArrowheads="1"/>
            </p:cNvSpPr>
            <p:nvPr/>
          </p:nvSpPr>
          <p:spPr bwMode="auto">
            <a:xfrm>
              <a:off x="1526082" y="5933824"/>
              <a:ext cx="1705359" cy="55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ct val="70000"/>
                </a:lnSpc>
                <a:spcBef>
                  <a:spcPct val="50000"/>
                </a:spcBef>
                <a:buFontTx/>
                <a:buNone/>
              </a:pPr>
              <a:r>
                <a:rPr kumimoji="1" lang="ja-JP" altLang="en-US" sz="1050" b="1" dirty="0">
                  <a:latin typeface="ＭＳ Ｐゴシック" charset="-128"/>
                </a:rPr>
                <a:t>戸建て（持家）</a:t>
              </a:r>
            </a:p>
            <a:p>
              <a:pPr algn="ctr" eaLnBrk="1" hangingPunct="1">
                <a:lnSpc>
                  <a:spcPct val="70000"/>
                </a:lnSpc>
                <a:spcBef>
                  <a:spcPct val="50000"/>
                </a:spcBef>
                <a:buFontTx/>
                <a:buNone/>
              </a:pPr>
              <a:r>
                <a:rPr kumimoji="1" lang="en-US" altLang="ja-JP" sz="1050" b="1" dirty="0">
                  <a:latin typeface="ＭＳ Ｐゴシック" charset="-128"/>
                </a:rPr>
                <a:t>166</a:t>
              </a:r>
              <a:r>
                <a:rPr kumimoji="1" lang="ja-JP" altLang="en-US" sz="1050" b="1" dirty="0" smtClean="0">
                  <a:latin typeface="ＭＳ Ｐゴシック" charset="-128"/>
                </a:rPr>
                <a:t>万戸</a:t>
              </a:r>
              <a:endParaRPr kumimoji="1" lang="ja-JP" altLang="en-US" sz="1050" b="1" dirty="0">
                <a:latin typeface="ＭＳ Ｐゴシック" charset="-128"/>
              </a:endParaRPr>
            </a:p>
            <a:p>
              <a:pPr algn="ctr" eaLnBrk="1" hangingPunct="1">
                <a:lnSpc>
                  <a:spcPct val="70000"/>
                </a:lnSpc>
                <a:spcBef>
                  <a:spcPct val="50000"/>
                </a:spcBef>
                <a:buFontTx/>
                <a:buNone/>
              </a:pPr>
              <a:r>
                <a:rPr kumimoji="1" lang="en-US" altLang="ja-JP" sz="1050" b="1" dirty="0">
                  <a:latin typeface="ＭＳ Ｐゴシック" charset="-128"/>
                </a:rPr>
                <a:t>【</a:t>
              </a:r>
              <a:r>
                <a:rPr kumimoji="1" lang="ja-JP" altLang="en-US" sz="1050" b="1" dirty="0">
                  <a:latin typeface="ＭＳ Ｐゴシック" charset="-128"/>
                </a:rPr>
                <a:t>持家</a:t>
              </a:r>
              <a:r>
                <a:rPr kumimoji="1" lang="ja-JP" altLang="en-US" sz="1050" b="1" dirty="0" smtClean="0">
                  <a:latin typeface="ＭＳ Ｐゴシック" charset="-128"/>
                </a:rPr>
                <a:t>全体</a:t>
              </a:r>
              <a:r>
                <a:rPr lang="ja-JP" altLang="en-US" sz="1050" b="1" dirty="0">
                  <a:latin typeface="ＭＳ Ｐゴシック" charset="-128"/>
                </a:rPr>
                <a:t>の</a:t>
              </a:r>
              <a:r>
                <a:rPr kumimoji="1" lang="en-US" altLang="ja-JP" sz="1050" b="1" dirty="0" smtClean="0">
                  <a:latin typeface="ＭＳ Ｐゴシック" charset="-128"/>
                </a:rPr>
                <a:t>67.9</a:t>
              </a:r>
              <a:r>
                <a:rPr kumimoji="1" lang="ja-JP" altLang="en-US" sz="1050" b="1" dirty="0" smtClean="0">
                  <a:latin typeface="ＭＳ Ｐゴシック" charset="-128"/>
                </a:rPr>
                <a:t>％ </a:t>
              </a:r>
              <a:r>
                <a:rPr kumimoji="1" lang="en-US" altLang="ja-JP" sz="1050" b="1" dirty="0" smtClean="0">
                  <a:latin typeface="ＭＳ Ｐゴシック" charset="-128"/>
                </a:rPr>
                <a:t>】</a:t>
              </a:r>
              <a:endParaRPr kumimoji="1" lang="en-US" altLang="ja-JP" sz="1050" b="1" dirty="0">
                <a:solidFill>
                  <a:schemeClr val="tx1"/>
                </a:solidFill>
                <a:latin typeface="ＭＳ Ｐゴシック" charset="-128"/>
              </a:endParaRPr>
            </a:p>
          </p:txBody>
        </p:sp>
        <p:sp>
          <p:nvSpPr>
            <p:cNvPr id="36" name="Rectangle 17"/>
            <p:cNvSpPr>
              <a:spLocks noChangeArrowheads="1"/>
            </p:cNvSpPr>
            <p:nvPr/>
          </p:nvSpPr>
          <p:spPr bwMode="auto">
            <a:xfrm>
              <a:off x="4334370" y="5351610"/>
              <a:ext cx="1979613" cy="75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ct val="70000"/>
                </a:lnSpc>
                <a:spcBef>
                  <a:spcPct val="50000"/>
                </a:spcBef>
                <a:buFontTx/>
                <a:buNone/>
              </a:pPr>
              <a:r>
                <a:rPr kumimoji="1" lang="ja-JP" altLang="en-US" sz="1050" b="1" dirty="0">
                  <a:latin typeface="ＭＳ Ｐゴシック" charset="-128"/>
                </a:rPr>
                <a:t>マンション（持家）</a:t>
              </a:r>
            </a:p>
            <a:p>
              <a:pPr algn="ctr" eaLnBrk="1" hangingPunct="1">
                <a:lnSpc>
                  <a:spcPct val="70000"/>
                </a:lnSpc>
                <a:spcBef>
                  <a:spcPct val="50000"/>
                </a:spcBef>
                <a:buFontTx/>
                <a:buNone/>
              </a:pPr>
              <a:r>
                <a:rPr kumimoji="1" lang="ja-JP" altLang="en-US" sz="1000" b="1" dirty="0">
                  <a:latin typeface="ＭＳ Ｐゴシック" charset="-128"/>
                </a:rPr>
                <a:t>共同</a:t>
              </a:r>
              <a:r>
                <a:rPr kumimoji="1" lang="ja-JP" altLang="en-US" sz="1000" b="1" dirty="0" smtClean="0">
                  <a:latin typeface="ＭＳ Ｐゴシック" charset="-128"/>
                </a:rPr>
                <a:t>建て・</a:t>
              </a:r>
              <a:r>
                <a:rPr kumimoji="1" lang="ja-JP" altLang="en-US" sz="1000" b="1" dirty="0">
                  <a:latin typeface="ＭＳ Ｐゴシック" charset="-128"/>
                </a:rPr>
                <a:t>３階建て以上</a:t>
              </a:r>
            </a:p>
            <a:p>
              <a:pPr algn="ctr" eaLnBrk="1" hangingPunct="1">
                <a:lnSpc>
                  <a:spcPct val="70000"/>
                </a:lnSpc>
                <a:spcBef>
                  <a:spcPct val="50000"/>
                </a:spcBef>
                <a:buFontTx/>
                <a:buNone/>
              </a:pPr>
              <a:r>
                <a:rPr kumimoji="1" lang="en-US" altLang="ja-JP" sz="1050" b="1" dirty="0" smtClean="0">
                  <a:latin typeface="ＭＳ Ｐゴシック" charset="-128"/>
                </a:rPr>
                <a:t>70</a:t>
              </a:r>
              <a:r>
                <a:rPr kumimoji="1" lang="ja-JP" altLang="en-US" sz="1050" b="1" dirty="0" smtClean="0">
                  <a:latin typeface="ＭＳ Ｐゴシック" charset="-128"/>
                </a:rPr>
                <a:t>万戸</a:t>
              </a:r>
              <a:endParaRPr kumimoji="1" lang="ja-JP" altLang="en-US" sz="1050" b="1" dirty="0">
                <a:latin typeface="ＭＳ Ｐゴシック" charset="-128"/>
              </a:endParaRPr>
            </a:p>
            <a:p>
              <a:pPr algn="ctr" eaLnBrk="1" hangingPunct="1">
                <a:lnSpc>
                  <a:spcPct val="70000"/>
                </a:lnSpc>
                <a:spcBef>
                  <a:spcPct val="50000"/>
                </a:spcBef>
                <a:buFontTx/>
                <a:buNone/>
              </a:pPr>
              <a:r>
                <a:rPr kumimoji="1" lang="en-US" altLang="ja-JP" sz="1050" b="1" dirty="0">
                  <a:latin typeface="ＭＳ Ｐゴシック" charset="-128"/>
                </a:rPr>
                <a:t>【</a:t>
              </a:r>
              <a:r>
                <a:rPr kumimoji="1" lang="ja-JP" altLang="en-US" sz="1050" b="1" dirty="0">
                  <a:latin typeface="ＭＳ Ｐゴシック" charset="-128"/>
                </a:rPr>
                <a:t>持家全体</a:t>
              </a:r>
              <a:r>
                <a:rPr kumimoji="1" lang="ja-JP" altLang="en-US" sz="1050" b="1" dirty="0" smtClean="0">
                  <a:latin typeface="ＭＳ Ｐゴシック" charset="-128"/>
                </a:rPr>
                <a:t>の </a:t>
              </a:r>
              <a:r>
                <a:rPr kumimoji="1" lang="en-US" altLang="ja-JP" sz="1050" b="1" dirty="0" smtClean="0">
                  <a:latin typeface="ＭＳ Ｐゴシック" charset="-128"/>
                </a:rPr>
                <a:t>28.8</a:t>
              </a:r>
              <a:r>
                <a:rPr kumimoji="1" lang="ja-JP" altLang="en-US" sz="1050" b="1" dirty="0" smtClean="0">
                  <a:latin typeface="ＭＳ Ｐゴシック" charset="-128"/>
                </a:rPr>
                <a:t>％ </a:t>
              </a:r>
              <a:r>
                <a:rPr kumimoji="1" lang="en-US" altLang="ja-JP" sz="1050" b="1" dirty="0" smtClean="0">
                  <a:latin typeface="ＭＳ Ｐゴシック" charset="-128"/>
                </a:rPr>
                <a:t>】</a:t>
              </a:r>
              <a:endParaRPr kumimoji="1" lang="en-US" altLang="ja-JP" sz="1050" b="1" dirty="0">
                <a:solidFill>
                  <a:schemeClr val="tx1"/>
                </a:solidFill>
                <a:latin typeface="ＭＳ Ｐゴシック" charset="-128"/>
              </a:endParaRPr>
            </a:p>
          </p:txBody>
        </p:sp>
        <p:sp>
          <p:nvSpPr>
            <p:cNvPr id="37" name="Rectangle 17"/>
            <p:cNvSpPr>
              <a:spLocks noChangeArrowheads="1"/>
            </p:cNvSpPr>
            <p:nvPr/>
          </p:nvSpPr>
          <p:spPr bwMode="auto">
            <a:xfrm>
              <a:off x="4495330" y="6717861"/>
              <a:ext cx="1810006" cy="46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ts val="500"/>
                </a:lnSpc>
                <a:spcBef>
                  <a:spcPct val="50000"/>
                </a:spcBef>
                <a:buFontTx/>
                <a:buNone/>
              </a:pPr>
              <a:r>
                <a:rPr kumimoji="1" lang="ja-JP" altLang="en-US" sz="1050" b="1" dirty="0" smtClean="0">
                  <a:latin typeface="ＭＳ Ｐゴシック" charset="-128"/>
                </a:rPr>
                <a:t>その他</a:t>
              </a:r>
              <a:r>
                <a:rPr kumimoji="1" lang="ja-JP" altLang="en-US" sz="1050" b="1" dirty="0">
                  <a:latin typeface="ＭＳ Ｐゴシック" charset="-128"/>
                </a:rPr>
                <a:t>長屋等（持家）</a:t>
              </a:r>
            </a:p>
            <a:p>
              <a:pPr algn="ctr" eaLnBrk="1" hangingPunct="1">
                <a:lnSpc>
                  <a:spcPts val="500"/>
                </a:lnSpc>
                <a:spcBef>
                  <a:spcPct val="50000"/>
                </a:spcBef>
                <a:buFontTx/>
                <a:buNone/>
              </a:pPr>
              <a:r>
                <a:rPr kumimoji="1" lang="en-US" altLang="ja-JP" sz="1050" b="1" dirty="0">
                  <a:latin typeface="ＭＳ Ｐゴシック" charset="-128"/>
                </a:rPr>
                <a:t>8</a:t>
              </a:r>
              <a:r>
                <a:rPr kumimoji="1" lang="ja-JP" altLang="en-US" sz="1050" b="1" dirty="0" smtClean="0">
                  <a:latin typeface="ＭＳ Ｐゴシック" charset="-128"/>
                </a:rPr>
                <a:t>万戸</a:t>
              </a:r>
              <a:endParaRPr kumimoji="1" lang="ja-JP" altLang="en-US" sz="1050" b="1" dirty="0">
                <a:latin typeface="ＭＳ Ｐゴシック" charset="-128"/>
              </a:endParaRPr>
            </a:p>
            <a:p>
              <a:pPr algn="ctr" eaLnBrk="1" hangingPunct="1">
                <a:lnSpc>
                  <a:spcPts val="500"/>
                </a:lnSpc>
                <a:spcBef>
                  <a:spcPct val="50000"/>
                </a:spcBef>
                <a:buFontTx/>
                <a:buNone/>
              </a:pPr>
              <a:r>
                <a:rPr kumimoji="1" lang="en-US" altLang="ja-JP" sz="1050" b="1" dirty="0">
                  <a:latin typeface="ＭＳ Ｐゴシック" charset="-128"/>
                </a:rPr>
                <a:t>【</a:t>
              </a:r>
              <a:r>
                <a:rPr kumimoji="1" lang="ja-JP" altLang="en-US" sz="1050" b="1" dirty="0">
                  <a:latin typeface="ＭＳ Ｐゴシック" charset="-128"/>
                </a:rPr>
                <a:t>持家全体</a:t>
              </a:r>
              <a:r>
                <a:rPr kumimoji="1" lang="ja-JP" altLang="en-US" sz="1050" b="1" dirty="0" smtClean="0">
                  <a:latin typeface="ＭＳ Ｐゴシック" charset="-128"/>
                </a:rPr>
                <a:t>の </a:t>
              </a:r>
              <a:r>
                <a:rPr kumimoji="1" lang="en-US" altLang="ja-JP" sz="1050" b="1" dirty="0" smtClean="0">
                  <a:latin typeface="ＭＳ Ｐゴシック" charset="-128"/>
                </a:rPr>
                <a:t>3.3</a:t>
              </a:r>
              <a:r>
                <a:rPr kumimoji="1" lang="ja-JP" altLang="en-US" sz="1050" b="1" dirty="0" smtClean="0">
                  <a:latin typeface="ＭＳ Ｐゴシック" charset="-128"/>
                </a:rPr>
                <a:t>％ </a:t>
              </a:r>
              <a:r>
                <a:rPr kumimoji="1" lang="en-US" altLang="ja-JP" sz="1050" b="1" dirty="0" smtClean="0">
                  <a:latin typeface="ＭＳ Ｐゴシック" charset="-128"/>
                </a:rPr>
                <a:t>】</a:t>
              </a:r>
              <a:endParaRPr kumimoji="1" lang="en-US" altLang="ja-JP" sz="1050" b="1" dirty="0">
                <a:solidFill>
                  <a:schemeClr val="tx1"/>
                </a:solidFill>
                <a:latin typeface="ＭＳ Ｐゴシック" charset="-128"/>
              </a:endParaRPr>
            </a:p>
          </p:txBody>
        </p:sp>
        <p:sp>
          <p:nvSpPr>
            <p:cNvPr id="38" name="Rectangle 17"/>
            <p:cNvSpPr>
              <a:spLocks noChangeArrowheads="1"/>
            </p:cNvSpPr>
            <p:nvPr/>
          </p:nvSpPr>
          <p:spPr bwMode="auto">
            <a:xfrm>
              <a:off x="3354637" y="4733977"/>
              <a:ext cx="2557463" cy="118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ct val="70000"/>
                </a:lnSpc>
                <a:spcBef>
                  <a:spcPct val="50000"/>
                </a:spcBef>
                <a:buFontTx/>
                <a:buNone/>
              </a:pPr>
              <a:r>
                <a:rPr kumimoji="1" lang="ja-JP" altLang="en-US" sz="1000" b="1" dirty="0">
                  <a:solidFill>
                    <a:schemeClr val="tx1"/>
                  </a:solidFill>
                  <a:latin typeface="ＭＳ Ｐゴシック" charset="-128"/>
                </a:rPr>
                <a:t>その他（給与</a:t>
              </a:r>
              <a:r>
                <a:rPr kumimoji="1" lang="ja-JP" altLang="en-US" sz="800" b="1" dirty="0">
                  <a:solidFill>
                    <a:schemeClr val="tx1"/>
                  </a:solidFill>
                  <a:latin typeface="ＭＳ Ｐゴシック" charset="-128"/>
                </a:rPr>
                <a:t>住宅</a:t>
              </a:r>
              <a:r>
                <a:rPr kumimoji="1" lang="ja-JP" altLang="en-US" sz="1000" b="1" dirty="0">
                  <a:solidFill>
                    <a:schemeClr val="tx1"/>
                  </a:solidFill>
                  <a:latin typeface="ＭＳ Ｐゴシック" charset="-128"/>
                </a:rPr>
                <a:t>・不詳等）</a:t>
              </a:r>
            </a:p>
          </p:txBody>
        </p:sp>
        <p:sp>
          <p:nvSpPr>
            <p:cNvPr id="39" name="Rectangle 37"/>
            <p:cNvSpPr>
              <a:spLocks noChangeArrowheads="1"/>
            </p:cNvSpPr>
            <p:nvPr/>
          </p:nvSpPr>
          <p:spPr bwMode="auto">
            <a:xfrm>
              <a:off x="2210295" y="1802655"/>
              <a:ext cx="4103688" cy="219075"/>
            </a:xfrm>
            <a:prstGeom prst="rect">
              <a:avLst/>
            </a:prstGeom>
            <a:solidFill>
              <a:srgbClr val="FFFF00"/>
            </a:solidFill>
            <a:ln w="12700">
              <a:solidFill>
                <a:srgbClr val="000000"/>
              </a:solidFill>
              <a:miter lim="800000"/>
              <a:headEnd/>
              <a:tailEnd/>
            </a:ln>
          </p:spPr>
          <p:txBody>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ct val="90000"/>
                </a:lnSpc>
                <a:spcBef>
                  <a:spcPct val="0"/>
                </a:spcBef>
                <a:buFontTx/>
                <a:buNone/>
              </a:pPr>
              <a:r>
                <a:rPr kumimoji="1" lang="zh-TW" altLang="en-US" sz="1050" b="1" dirty="0">
                  <a:solidFill>
                    <a:schemeClr val="tx1"/>
                  </a:solidFill>
                  <a:latin typeface="HG丸ｺﾞｼｯｸM-PRO" panose="020F0600000000000000" pitchFamily="50" charset="-128"/>
                  <a:ea typeface="HG丸ｺﾞｼｯｸM-PRO" panose="020F0600000000000000" pitchFamily="50" charset="-128"/>
                </a:rPr>
                <a:t>民間賃貸住宅　</a:t>
              </a:r>
              <a:r>
                <a:rPr kumimoji="1" lang="en-US" altLang="ja-JP" sz="1050" b="1" dirty="0">
                  <a:solidFill>
                    <a:schemeClr val="tx1"/>
                  </a:solidFill>
                  <a:latin typeface="HG丸ｺﾞｼｯｸM-PRO" panose="020F0600000000000000" pitchFamily="50" charset="-128"/>
                  <a:ea typeface="HG丸ｺﾞｼｯｸM-PRO" panose="020F0600000000000000" pitchFamily="50" charset="-128"/>
                </a:rPr>
                <a:t>161</a:t>
              </a:r>
              <a:r>
                <a:rPr kumimoji="1" lang="zh-TW" altLang="en-US" sz="1050" b="1" dirty="0" smtClean="0">
                  <a:solidFill>
                    <a:schemeClr val="tx1"/>
                  </a:solidFill>
                  <a:latin typeface="HG丸ｺﾞｼｯｸM-PRO" panose="020F0600000000000000" pitchFamily="50" charset="-128"/>
                  <a:ea typeface="HG丸ｺﾞｼｯｸM-PRO" panose="020F0600000000000000" pitchFamily="50" charset="-128"/>
                </a:rPr>
                <a:t>万戸</a:t>
              </a:r>
              <a:endParaRPr kumimoji="1" lang="zh-TW" altLang="en-US" sz="1050" b="1" dirty="0">
                <a:solidFill>
                  <a:schemeClr val="tx1"/>
                </a:solidFill>
                <a:latin typeface="HG丸ｺﾞｼｯｸM-PRO" panose="020F0600000000000000" pitchFamily="50" charset="-128"/>
                <a:ea typeface="HG丸ｺﾞｼｯｸM-PRO" panose="020F0600000000000000" pitchFamily="50" charset="-128"/>
              </a:endParaRPr>
            </a:p>
          </p:txBody>
        </p:sp>
      </p:grpSp>
      <p:sp>
        <p:nvSpPr>
          <p:cNvPr id="40" name="テキスト ボックス 39"/>
          <p:cNvSpPr txBox="1"/>
          <p:nvPr/>
        </p:nvSpPr>
        <p:spPr>
          <a:xfrm>
            <a:off x="3635896" y="6631468"/>
            <a:ext cx="5218227" cy="253916"/>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資料」「平成</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年住宅・土地統計調査」（総務省統計局）、大阪府資料を基に大阪府作成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196721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11</a:t>
            </a:fld>
            <a:endParaRPr kumimoji="1" lang="en-US" altLang="ja-JP" sz="1200">
              <a:solidFill>
                <a:schemeClr val="tx1"/>
              </a:solidFill>
              <a:latin typeface="HGSｺﾞｼｯｸM" pitchFamily="50" charset="-128"/>
              <a:ea typeface="HGSｺﾞｼｯｸM" pitchFamily="50" charset="-128"/>
            </a:endParaRPr>
          </a:p>
        </p:txBody>
      </p:sp>
      <p:sp>
        <p:nvSpPr>
          <p:cNvPr id="11"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賃貸住宅の総量</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9"/>
          <p:cNvSpPr txBox="1"/>
          <p:nvPr/>
        </p:nvSpPr>
        <p:spPr>
          <a:xfrm>
            <a:off x="279000" y="429042"/>
            <a:ext cx="8586000" cy="1089529"/>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lnSpc>
                <a:spcPct val="120000"/>
              </a:lnSpc>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賃貸住宅の総量をみると、平成</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年は、平成</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年から約</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万戸増加。</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355600" indent="-355600">
              <a:lnSpc>
                <a:spcPct val="120000"/>
              </a:lnSpc>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賃貸住宅のうち、空家は</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割程度であり、近年は横ばいの状況</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355600" indent="-355600">
              <a:lnSpc>
                <a:spcPct val="120000"/>
              </a:lnSpc>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全国と比較すると、空家率の差は</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ポイント程度であり、大きな傾向の違いはない。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10" name="テキスト ボックス 9"/>
          <p:cNvSpPr txBox="1"/>
          <p:nvPr/>
        </p:nvSpPr>
        <p:spPr>
          <a:xfrm>
            <a:off x="4227532" y="6551766"/>
            <a:ext cx="4626591" cy="253916"/>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資料：各年「住宅・土地統計調査」（総務省統計局）を基に大阪府作成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2483768" y="1901285"/>
            <a:ext cx="1419541" cy="153888"/>
          </a:xfrm>
          <a:prstGeom prst="rect">
            <a:avLst/>
          </a:prstGeom>
          <a:solidFill>
            <a:schemeClr val="bg1"/>
          </a:solidFill>
          <a:ln>
            <a:solidFill>
              <a:schemeClr val="tx1"/>
            </a:solidFill>
          </a:ln>
        </p:spPr>
        <p:txBody>
          <a:bodyPr wrap="square" lIns="0" tIns="0" rIns="0" bIns="0" rtlCol="0">
            <a:spAutoFit/>
          </a:bodyPr>
          <a:lstStyle/>
          <a:p>
            <a:pPr algn="ctr"/>
            <a:r>
              <a:rPr kumimoji="1" lang="ja-JP" altLang="en-US" sz="1000" b="1" dirty="0" smtClean="0">
                <a:latin typeface="Meiryo UI" panose="020B0604030504040204" pitchFamily="50" charset="-128"/>
                <a:ea typeface="Meiryo UI" panose="020B0604030504040204" pitchFamily="50" charset="-128"/>
              </a:rPr>
              <a:t>居住世帯のある借家</a:t>
            </a:r>
            <a:endParaRPr kumimoji="1" lang="ja-JP" altLang="en-US" sz="1000" b="1"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5004048" y="1901285"/>
            <a:ext cx="987493" cy="159561"/>
          </a:xfrm>
          <a:prstGeom prst="rect">
            <a:avLst/>
          </a:prstGeom>
          <a:solidFill>
            <a:schemeClr val="bg1"/>
          </a:solidFill>
          <a:ln>
            <a:solidFill>
              <a:schemeClr val="tx1"/>
            </a:solidFill>
          </a:ln>
        </p:spPr>
        <p:txBody>
          <a:bodyPr wrap="square" lIns="0" tIns="0" rIns="0" bIns="0" rtlCol="0">
            <a:spAutoFit/>
          </a:bodyPr>
          <a:lstStyle/>
          <a:p>
            <a:pPr algn="ctr"/>
            <a:r>
              <a:rPr kumimoji="1" lang="ja-JP" altLang="en-US" sz="1000" b="1" dirty="0" smtClean="0">
                <a:latin typeface="Meiryo UI" panose="020B0604030504040204" pitchFamily="50" charset="-128"/>
                <a:ea typeface="Meiryo UI" panose="020B0604030504040204" pitchFamily="50" charset="-128"/>
              </a:rPr>
              <a:t>賃貸住宅</a:t>
            </a:r>
            <a:r>
              <a:rPr lang="ja-JP" altLang="en-US" sz="1000" b="1" dirty="0" smtClean="0">
                <a:latin typeface="Meiryo UI" panose="020B0604030504040204" pitchFamily="50" charset="-128"/>
                <a:ea typeface="Meiryo UI" panose="020B0604030504040204" pitchFamily="50" charset="-128"/>
              </a:rPr>
              <a:t>の空家</a:t>
            </a:r>
            <a:endParaRPr kumimoji="1" lang="ja-JP" altLang="en-US" sz="1000" b="1" dirty="0">
              <a:latin typeface="Meiryo UI" panose="020B0604030504040204" pitchFamily="50" charset="-128"/>
              <a:ea typeface="Meiryo UI" panose="020B0604030504040204" pitchFamily="50" charset="-128"/>
            </a:endParaRPr>
          </a:p>
        </p:txBody>
      </p:sp>
      <p:cxnSp>
        <p:nvCxnSpPr>
          <p:cNvPr id="3" name="直線コネクタ 2"/>
          <p:cNvCxnSpPr>
            <a:stCxn id="8" idx="2"/>
          </p:cNvCxnSpPr>
          <p:nvPr/>
        </p:nvCxnSpPr>
        <p:spPr>
          <a:xfrm>
            <a:off x="3193539" y="2055173"/>
            <a:ext cx="154325" cy="326284"/>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p:nvCxnSpPr>
        <p:spPr>
          <a:xfrm>
            <a:off x="5497794" y="2055173"/>
            <a:ext cx="82318" cy="149691"/>
          </a:xfrm>
          <a:prstGeom prst="line">
            <a:avLst/>
          </a:prstGeom>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5546948" y="4348011"/>
            <a:ext cx="987493" cy="159561"/>
          </a:xfrm>
          <a:prstGeom prst="rect">
            <a:avLst/>
          </a:prstGeom>
          <a:solidFill>
            <a:schemeClr val="bg1"/>
          </a:solidFill>
          <a:ln>
            <a:solidFill>
              <a:schemeClr val="tx1"/>
            </a:solidFill>
          </a:ln>
        </p:spPr>
        <p:txBody>
          <a:bodyPr wrap="square" lIns="0" tIns="0" rIns="0" bIns="0" rtlCol="0">
            <a:spAutoFit/>
          </a:bodyPr>
          <a:lstStyle/>
          <a:p>
            <a:pPr algn="ctr"/>
            <a:r>
              <a:rPr kumimoji="1" lang="ja-JP" altLang="en-US" sz="1000" b="1" dirty="0" smtClean="0">
                <a:latin typeface="Meiryo UI" panose="020B0604030504040204" pitchFamily="50" charset="-128"/>
                <a:ea typeface="Meiryo UI" panose="020B0604030504040204" pitchFamily="50" charset="-128"/>
              </a:rPr>
              <a:t>賃貸住宅</a:t>
            </a:r>
            <a:r>
              <a:rPr lang="ja-JP" altLang="en-US" sz="1000" b="1" dirty="0" smtClean="0">
                <a:latin typeface="Meiryo UI" panose="020B0604030504040204" pitchFamily="50" charset="-128"/>
                <a:ea typeface="Meiryo UI" panose="020B0604030504040204" pitchFamily="50" charset="-128"/>
              </a:rPr>
              <a:t>の空家</a:t>
            </a:r>
            <a:endParaRPr kumimoji="1" lang="ja-JP" altLang="en-US" sz="1000" b="1" dirty="0">
              <a:latin typeface="Meiryo UI" panose="020B0604030504040204" pitchFamily="50" charset="-128"/>
              <a:ea typeface="Meiryo UI" panose="020B0604030504040204" pitchFamily="50" charset="-128"/>
            </a:endParaRPr>
          </a:p>
        </p:txBody>
      </p:sp>
      <p:cxnSp>
        <p:nvCxnSpPr>
          <p:cNvPr id="15" name="直線コネクタ 14"/>
          <p:cNvCxnSpPr/>
          <p:nvPr/>
        </p:nvCxnSpPr>
        <p:spPr>
          <a:xfrm>
            <a:off x="6040694" y="4501899"/>
            <a:ext cx="82318" cy="149691"/>
          </a:xfrm>
          <a:prstGeom prst="line">
            <a:avLst/>
          </a:prstGeom>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825787" y="4350848"/>
            <a:ext cx="1419541" cy="153888"/>
          </a:xfrm>
          <a:prstGeom prst="rect">
            <a:avLst/>
          </a:prstGeom>
          <a:solidFill>
            <a:schemeClr val="bg1"/>
          </a:solidFill>
          <a:ln>
            <a:solidFill>
              <a:schemeClr val="tx1"/>
            </a:solidFill>
          </a:ln>
        </p:spPr>
        <p:txBody>
          <a:bodyPr wrap="square" lIns="0" tIns="0" rIns="0" bIns="0" rtlCol="0">
            <a:spAutoFit/>
          </a:bodyPr>
          <a:lstStyle/>
          <a:p>
            <a:pPr algn="ctr"/>
            <a:r>
              <a:rPr kumimoji="1" lang="ja-JP" altLang="en-US" sz="1000" b="1" dirty="0" smtClean="0">
                <a:latin typeface="Meiryo UI" panose="020B0604030504040204" pitchFamily="50" charset="-128"/>
                <a:ea typeface="Meiryo UI" panose="020B0604030504040204" pitchFamily="50" charset="-128"/>
              </a:rPr>
              <a:t>居住世帯のある借家</a:t>
            </a:r>
            <a:endParaRPr kumimoji="1" lang="ja-JP" altLang="en-US" sz="1000" b="1" dirty="0">
              <a:latin typeface="Meiryo UI" panose="020B0604030504040204" pitchFamily="50" charset="-128"/>
              <a:ea typeface="Meiryo UI" panose="020B0604030504040204" pitchFamily="50" charset="-128"/>
            </a:endParaRPr>
          </a:p>
        </p:txBody>
      </p:sp>
      <p:cxnSp>
        <p:nvCxnSpPr>
          <p:cNvPr id="17" name="直線コネクタ 16"/>
          <p:cNvCxnSpPr>
            <a:stCxn id="16" idx="2"/>
          </p:cNvCxnSpPr>
          <p:nvPr/>
        </p:nvCxnSpPr>
        <p:spPr>
          <a:xfrm>
            <a:off x="3535558" y="4504736"/>
            <a:ext cx="154325" cy="326284"/>
          </a:xfrm>
          <a:prstGeom prst="line">
            <a:avLst/>
          </a:prstGeom>
        </p:spPr>
        <p:style>
          <a:lnRef idx="1">
            <a:schemeClr val="accent1"/>
          </a:lnRef>
          <a:fillRef idx="0">
            <a:schemeClr val="accent1"/>
          </a:fillRef>
          <a:effectRef idx="0">
            <a:schemeClr val="accent1"/>
          </a:effectRef>
          <a:fontRef idx="minor">
            <a:schemeClr val="tx1"/>
          </a:fontRef>
        </p:style>
      </p:cxnSp>
      <p:pic>
        <p:nvPicPr>
          <p:cNvPr id="2" name="図 1"/>
          <p:cNvPicPr>
            <a:picLocks noChangeAspect="1"/>
          </p:cNvPicPr>
          <p:nvPr/>
        </p:nvPicPr>
        <p:blipFill>
          <a:blip r:embed="rId3"/>
          <a:stretch>
            <a:fillRect/>
          </a:stretch>
        </p:blipFill>
        <p:spPr>
          <a:xfrm>
            <a:off x="266436" y="1572247"/>
            <a:ext cx="7529213" cy="2523963"/>
          </a:xfrm>
          <a:prstGeom prst="rect">
            <a:avLst/>
          </a:prstGeom>
        </p:spPr>
      </p:pic>
      <p:pic>
        <p:nvPicPr>
          <p:cNvPr id="4" name="図 3"/>
          <p:cNvPicPr>
            <a:picLocks noChangeAspect="1"/>
          </p:cNvPicPr>
          <p:nvPr/>
        </p:nvPicPr>
        <p:blipFill>
          <a:blip r:embed="rId4"/>
          <a:stretch>
            <a:fillRect/>
          </a:stretch>
        </p:blipFill>
        <p:spPr>
          <a:xfrm>
            <a:off x="239001" y="4055549"/>
            <a:ext cx="7584081" cy="2353260"/>
          </a:xfrm>
          <a:prstGeom prst="rect">
            <a:avLst/>
          </a:prstGeom>
        </p:spPr>
      </p:pic>
    </p:spTree>
    <p:extLst>
      <p:ext uri="{BB962C8B-B14F-4D97-AF65-F5344CB8AC3E}">
        <p14:creationId xmlns:p14="http://schemas.microsoft.com/office/powerpoint/2010/main" val="42218761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48" y="2852936"/>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．住宅の質の状況</a:t>
            </a:r>
            <a:endPar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12</a:t>
            </a:fld>
            <a:endParaRPr kumimoji="1" lang="en-US" altLang="ja-JP" sz="1200" dirty="0">
              <a:solidFill>
                <a:schemeClr val="tx1"/>
              </a:solidFill>
              <a:latin typeface="HGSｺﾞｼｯｸM" pitchFamily="50" charset="-128"/>
              <a:ea typeface="HGSｺﾞｼｯｸM" pitchFamily="50" charset="-128"/>
            </a:endParaRPr>
          </a:p>
        </p:txBody>
      </p:sp>
    </p:spTree>
    <p:extLst>
      <p:ext uri="{BB962C8B-B14F-4D97-AF65-F5344CB8AC3E}">
        <p14:creationId xmlns:p14="http://schemas.microsoft.com/office/powerpoint/2010/main" val="3550077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13</a:t>
            </a:fld>
            <a:endParaRPr kumimoji="1" lang="en-US" altLang="ja-JP" sz="1200">
              <a:solidFill>
                <a:schemeClr val="tx1"/>
              </a:solidFill>
              <a:latin typeface="HGSｺﾞｼｯｸM" pitchFamily="50" charset="-128"/>
              <a:ea typeface="HGSｺﾞｼｯｸM" pitchFamily="50" charset="-128"/>
            </a:endParaRPr>
          </a:p>
        </p:txBody>
      </p:sp>
      <p:sp>
        <p:nvSpPr>
          <p:cNvPr id="11"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賃貸住宅の質（既存ストックのバリアフリー化）</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9"/>
          <p:cNvSpPr txBox="1"/>
          <p:nvPr/>
        </p:nvSpPr>
        <p:spPr>
          <a:xfrm>
            <a:off x="279000" y="429042"/>
            <a:ext cx="8586000" cy="1200329"/>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共同住宅のバリアフリー化の状況を見ると、持ち家の約半数はバリアフリー化されているが、賃貸は</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14</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smtClean="0">
                <a:latin typeface="Meiryo UI" panose="020B0604030504040204" pitchFamily="50" charset="-128"/>
                <a:ea typeface="Meiryo UI" panose="020B0604030504040204" pitchFamily="50" charset="-128"/>
                <a:cs typeface="Meiryo UI" panose="020B0604030504040204" pitchFamily="50" charset="-128"/>
              </a:rPr>
              <a:t>と</a:t>
            </a:r>
            <a:r>
              <a:rPr lang="ja-JP" altLang="en-US" sz="180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smtClean="0">
                <a:latin typeface="Meiryo UI" panose="020B0604030504040204" pitchFamily="50" charset="-128"/>
                <a:ea typeface="Meiryo UI" panose="020B0604030504040204" pitchFamily="50" charset="-128"/>
                <a:cs typeface="Meiryo UI" panose="020B0604030504040204" pitchFamily="50" charset="-128"/>
              </a:rPr>
              <a:t>持ち家</a:t>
            </a:r>
            <a:r>
              <a:rPr lang="ja-JP" altLang="en-US" sz="1800" smtClean="0">
                <a:latin typeface="Meiryo UI" panose="020B0604030504040204" pitchFamily="50" charset="-128"/>
                <a:ea typeface="Meiryo UI" panose="020B0604030504040204" pitchFamily="50" charset="-128"/>
                <a:cs typeface="Meiryo UI" panose="020B0604030504040204" pitchFamily="50" charset="-128"/>
              </a:rPr>
              <a:t>に</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比べ低い。</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355600" indent="-355600"/>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建築年別にみると、持ち家は平成</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13</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年以降は</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90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％前後で推移しているが、借家は上昇傾向にあるものの、</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％から</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40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％と持ち家に比べて低い。</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4227532" y="6551766"/>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資料：「平成</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年住宅・土地統計調査」（総務省統計局）を基に大阪府作成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0" y="6267712"/>
            <a:ext cx="6624736" cy="253916"/>
          </a:xfrm>
          <a:prstGeom prst="rect">
            <a:avLst/>
          </a:prstGeom>
          <a:noFill/>
        </p:spPr>
        <p:txBody>
          <a:bodyPr wrap="square" rtlCol="0">
            <a:spAutoFit/>
          </a:bodyPr>
          <a:lstStyle/>
          <a:p>
            <a:pPr fontAlgn="base">
              <a:spcBef>
                <a:spcPct val="50000"/>
              </a:spcBef>
              <a:spcAft>
                <a:spcPct val="0"/>
              </a:spcAft>
            </a:pP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バリアフリー化は</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箇所以上の手すりの設置、段差のない屋内のいずれかに該当するもの（一定のバリアフリー化）</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4932040" y="2813911"/>
            <a:ext cx="1419541" cy="153888"/>
          </a:xfrm>
          <a:prstGeom prst="rect">
            <a:avLst/>
          </a:prstGeom>
          <a:solidFill>
            <a:schemeClr val="bg1"/>
          </a:solidFill>
          <a:ln>
            <a:solidFill>
              <a:schemeClr val="tx1"/>
            </a:solidFill>
          </a:ln>
        </p:spPr>
        <p:txBody>
          <a:bodyPr wrap="square" lIns="0" tIns="0" rIns="0" bIns="0" rtlCol="0">
            <a:spAutoFit/>
          </a:bodyPr>
          <a:lstStyle/>
          <a:p>
            <a:pPr algn="ctr"/>
            <a:r>
              <a:rPr kumimoji="1" lang="ja-JP" altLang="en-US" sz="1000" b="1" dirty="0" smtClean="0">
                <a:latin typeface="Meiryo UI" panose="020B0604030504040204" pitchFamily="50" charset="-128"/>
                <a:ea typeface="Meiryo UI" panose="020B0604030504040204" pitchFamily="50" charset="-128"/>
              </a:rPr>
              <a:t>共同住宅（持ち家）</a:t>
            </a:r>
            <a:endParaRPr kumimoji="1" lang="ja-JP" altLang="en-US" sz="1000" b="1"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286140" y="1671743"/>
            <a:ext cx="8571719" cy="4694327"/>
          </a:xfrm>
          <a:prstGeom prst="rect">
            <a:avLst/>
          </a:prstGeom>
        </p:spPr>
      </p:pic>
    </p:spTree>
    <p:extLst>
      <p:ext uri="{BB962C8B-B14F-4D97-AF65-F5344CB8AC3E}">
        <p14:creationId xmlns:p14="http://schemas.microsoft.com/office/powerpoint/2010/main" val="27467549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14</a:t>
            </a:fld>
            <a:endParaRPr kumimoji="1" lang="en-US" altLang="ja-JP" sz="1200">
              <a:solidFill>
                <a:schemeClr val="tx1"/>
              </a:solidFill>
              <a:latin typeface="HGSｺﾞｼｯｸM" pitchFamily="50" charset="-128"/>
              <a:ea typeface="HGSｺﾞｼｯｸM" pitchFamily="50" charset="-128"/>
            </a:endParaRPr>
          </a:p>
        </p:txBody>
      </p:sp>
      <p:sp>
        <p:nvSpPr>
          <p:cNvPr id="11"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賃貸住宅の質（既存ストックの省エネルギー化）</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9"/>
          <p:cNvSpPr txBox="1"/>
          <p:nvPr/>
        </p:nvSpPr>
        <p:spPr>
          <a:xfrm>
            <a:off x="279000" y="429042"/>
            <a:ext cx="8586000" cy="1200329"/>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a:latin typeface="Meiryo UI" panose="020B0604030504040204" pitchFamily="50" charset="-128"/>
                <a:ea typeface="Meiryo UI" panose="020B0604030504040204" pitchFamily="50" charset="-128"/>
                <a:cs typeface="Meiryo UI" panose="020B0604030504040204" pitchFamily="50" charset="-128"/>
              </a:rPr>
              <a:t>○　共同住宅</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の省エネ化</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の状況を見ると</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、持ち家、借家共に低い状況であるが、特に借家には持ち家の半数以下。</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355600" indent="-355600"/>
            <a:r>
              <a:rPr lang="ja-JP" altLang="en-US" sz="1800" dirty="0">
                <a:latin typeface="Meiryo UI" panose="020B0604030504040204" pitchFamily="50" charset="-128"/>
                <a:ea typeface="Meiryo UI" panose="020B0604030504040204" pitchFamily="50" charset="-128"/>
                <a:cs typeface="Meiryo UI" panose="020B0604030504040204" pitchFamily="50" charset="-128"/>
              </a:rPr>
              <a:t>◯　建築年別にみると、</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持ち家、借家共平成８年以降上昇傾向にあるものの借家</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は上昇傾向にあるものの</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、借家は伸び率が低い。</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4227532" y="6551766"/>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資料：「平成</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年住宅・土地統計調査」（総務省統計局）を基に大阪府作成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2510036" y="3009156"/>
            <a:ext cx="1152128" cy="153888"/>
          </a:xfrm>
          <a:prstGeom prst="rect">
            <a:avLst/>
          </a:prstGeom>
          <a:solidFill>
            <a:schemeClr val="bg1"/>
          </a:solidFill>
          <a:ln>
            <a:solidFill>
              <a:schemeClr val="tx1"/>
            </a:solidFill>
          </a:ln>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000" b="1" dirty="0" smtClean="0">
                <a:latin typeface="Meiryo UI" panose="020B0604030504040204" pitchFamily="50" charset="-128"/>
                <a:ea typeface="Meiryo UI" panose="020B0604030504040204" pitchFamily="50" charset="-128"/>
              </a:rPr>
              <a:t>共同住宅（賃貸）</a:t>
            </a:r>
            <a:endParaRPr kumimoji="1" lang="ja-JP" altLang="en-US" sz="1000" b="1"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3995936" y="2829496"/>
            <a:ext cx="1419541" cy="153888"/>
          </a:xfrm>
          <a:prstGeom prst="rect">
            <a:avLst/>
          </a:prstGeom>
          <a:solidFill>
            <a:schemeClr val="bg1"/>
          </a:solidFill>
          <a:ln>
            <a:solidFill>
              <a:schemeClr val="tx1"/>
            </a:solidFill>
          </a:ln>
        </p:spPr>
        <p:txBody>
          <a:bodyPr wrap="square" lIns="0" tIns="0" rIns="0" bIns="0" rtlCol="0">
            <a:spAutoFit/>
          </a:bodyPr>
          <a:lstStyle/>
          <a:p>
            <a:pPr algn="ctr"/>
            <a:r>
              <a:rPr kumimoji="1" lang="ja-JP" altLang="en-US" sz="1000" b="1" dirty="0" smtClean="0">
                <a:latin typeface="Meiryo UI" panose="020B0604030504040204" pitchFamily="50" charset="-128"/>
                <a:ea typeface="Meiryo UI" panose="020B0604030504040204" pitchFamily="50" charset="-128"/>
              </a:rPr>
              <a:t>共同住宅（持ち家）</a:t>
            </a:r>
            <a:endParaRPr kumimoji="1" lang="ja-JP" altLang="en-US" sz="1000" b="1"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109341" y="1690369"/>
            <a:ext cx="8925318" cy="4816257"/>
          </a:xfrm>
          <a:prstGeom prst="rect">
            <a:avLst/>
          </a:prstGeom>
        </p:spPr>
      </p:pic>
    </p:spTree>
    <p:extLst>
      <p:ext uri="{BB962C8B-B14F-4D97-AF65-F5344CB8AC3E}">
        <p14:creationId xmlns:p14="http://schemas.microsoft.com/office/powerpoint/2010/main" val="17125672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15</a:t>
            </a:fld>
            <a:endParaRPr kumimoji="1" lang="en-US" altLang="ja-JP" sz="1200" dirty="0">
              <a:solidFill>
                <a:schemeClr val="tx1"/>
              </a:solidFill>
              <a:latin typeface="HGSｺﾞｼｯｸM" pitchFamily="50" charset="-128"/>
              <a:ea typeface="HGSｺﾞｼｯｸM" pitchFamily="50" charset="-128"/>
            </a:endParaRPr>
          </a:p>
        </p:txBody>
      </p:sp>
      <p:sp>
        <p:nvSpPr>
          <p:cNvPr id="11"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賃貸住宅の質</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（利用関係別、面積別の着工戸数）</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9"/>
          <p:cNvSpPr txBox="1"/>
          <p:nvPr/>
        </p:nvSpPr>
        <p:spPr>
          <a:xfrm>
            <a:off x="279000" y="429042"/>
            <a:ext cx="8586000" cy="923330"/>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住宅着工のうち、貸家は</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7</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0㎡</a:t>
            </a:r>
            <a:r>
              <a:rPr lang="ja-JP" altLang="en-US" sz="18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持家は</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150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㎡が多く、分譲は</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40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㎡と比較的狭いもの、</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70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150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㎡と大きいものの両方が多い。</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355600" indent="-355600"/>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大阪市内は府内と同様の傾向だが、持ち家が少ない。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共用部を</a:t>
            </a:r>
            <a:r>
              <a:rPr lang="ja-JP" altLang="en-US" sz="1400" smtClean="0">
                <a:latin typeface="Meiryo UI" panose="020B0604030504040204" pitchFamily="50" charset="-128"/>
                <a:ea typeface="Meiryo UI" panose="020B0604030504040204" pitchFamily="50" charset="-128"/>
                <a:cs typeface="Meiryo UI" panose="020B0604030504040204" pitchFamily="50" charset="-128"/>
              </a:rPr>
              <a:t>含む戸あたり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面積</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4227532" y="6551766"/>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資料：「平成</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年度住宅着工統計」（国土交通省）を基に大阪府作成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72008" y="6237312"/>
            <a:ext cx="6228184" cy="3693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rPr>
              <a:t>持家</a:t>
            </a:r>
            <a:r>
              <a:rPr lang="ja-JP" altLang="en-US" sz="900" dirty="0">
                <a:latin typeface="Meiryo UI" panose="020B0604030504040204" pitchFamily="50" charset="-128"/>
                <a:ea typeface="Meiryo UI" panose="020B0604030504040204" pitchFamily="50" charset="-128"/>
              </a:rPr>
              <a:t>：建築主（個人）が自分で居住する目的で建築するもの</a:t>
            </a:r>
            <a:r>
              <a:rPr lang="ja-JP" altLang="en-US"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貸家</a:t>
            </a:r>
            <a:r>
              <a:rPr lang="ja-JP" altLang="en-US" sz="900" dirty="0">
                <a:latin typeface="Meiryo UI" panose="020B0604030504040204" pitchFamily="50" charset="-128"/>
                <a:ea typeface="Meiryo UI" panose="020B0604030504040204" pitchFamily="50" charset="-128"/>
              </a:rPr>
              <a:t>：建築主が賃貸する目的で建築するもの。</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分譲住宅：</a:t>
            </a:r>
            <a:r>
              <a:rPr lang="ja-JP" altLang="en-US" sz="900" dirty="0">
                <a:latin typeface="Meiryo UI" panose="020B0604030504040204" pitchFamily="50" charset="-128"/>
                <a:ea typeface="Meiryo UI" panose="020B0604030504040204" pitchFamily="50" charset="-128"/>
              </a:rPr>
              <a:t>建て売り又は分譲の目的で建築するもの</a:t>
            </a:r>
            <a:r>
              <a:rPr lang="ja-JP" altLang="en-US" sz="900" dirty="0" smtClean="0">
                <a:latin typeface="Meiryo UI" panose="020B0604030504040204" pitchFamily="50" charset="-128"/>
                <a:ea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801297" y="1482975"/>
            <a:ext cx="7541406" cy="2469094"/>
          </a:xfrm>
          <a:prstGeom prst="rect">
            <a:avLst/>
          </a:prstGeom>
        </p:spPr>
      </p:pic>
      <p:pic>
        <p:nvPicPr>
          <p:cNvPr id="3" name="図 2"/>
          <p:cNvPicPr>
            <a:picLocks noChangeAspect="1"/>
          </p:cNvPicPr>
          <p:nvPr/>
        </p:nvPicPr>
        <p:blipFill>
          <a:blip r:embed="rId4"/>
          <a:stretch>
            <a:fillRect/>
          </a:stretch>
        </p:blipFill>
        <p:spPr>
          <a:xfrm>
            <a:off x="801297" y="3768218"/>
            <a:ext cx="7541406" cy="2469094"/>
          </a:xfrm>
          <a:prstGeom prst="rect">
            <a:avLst/>
          </a:prstGeom>
        </p:spPr>
      </p:pic>
    </p:spTree>
    <p:extLst>
      <p:ext uri="{BB962C8B-B14F-4D97-AF65-F5344CB8AC3E}">
        <p14:creationId xmlns:p14="http://schemas.microsoft.com/office/powerpoint/2010/main" val="42423097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nvPr>
        </p:nvGraphicFramePr>
        <p:xfrm>
          <a:off x="80646" y="1375648"/>
          <a:ext cx="8982708" cy="3617322"/>
        </p:xfrm>
        <a:graphic>
          <a:graphicData uri="http://schemas.openxmlformats.org/drawingml/2006/table">
            <a:tbl>
              <a:tblPr firstRow="1" bandRow="1">
                <a:tableStyleId>{5C22544A-7EE6-4342-B048-85BDC9FD1C3A}</a:tableStyleId>
              </a:tblPr>
              <a:tblGrid>
                <a:gridCol w="1235786">
                  <a:extLst>
                    <a:ext uri="{9D8B030D-6E8A-4147-A177-3AD203B41FA5}">
                      <a16:colId xmlns:a16="http://schemas.microsoft.com/office/drawing/2014/main" val="3514564769"/>
                    </a:ext>
                  </a:extLst>
                </a:gridCol>
                <a:gridCol w="3873461">
                  <a:extLst>
                    <a:ext uri="{9D8B030D-6E8A-4147-A177-3AD203B41FA5}">
                      <a16:colId xmlns:a16="http://schemas.microsoft.com/office/drawing/2014/main" val="717526648"/>
                    </a:ext>
                  </a:extLst>
                </a:gridCol>
                <a:gridCol w="3873461">
                  <a:extLst>
                    <a:ext uri="{9D8B030D-6E8A-4147-A177-3AD203B41FA5}">
                      <a16:colId xmlns:a16="http://schemas.microsoft.com/office/drawing/2014/main" val="636196803"/>
                    </a:ext>
                  </a:extLst>
                </a:gridCol>
              </a:tblGrid>
              <a:tr h="400399">
                <a:tc>
                  <a:txBody>
                    <a:bodyPr/>
                    <a:lstStyle/>
                    <a:p>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レオパレス</a:t>
                      </a:r>
                      <a:r>
                        <a:rPr kumimoji="1" lang="en-US" altLang="ja-JP" sz="1400" dirty="0" smtClean="0">
                          <a:latin typeface="Meiryo UI" panose="020B0604030504040204" pitchFamily="50" charset="-128"/>
                          <a:ea typeface="Meiryo UI" panose="020B0604030504040204" pitchFamily="50" charset="-128"/>
                        </a:rPr>
                        <a:t>21</a:t>
                      </a:r>
                      <a:r>
                        <a:rPr kumimoji="1" lang="ja-JP" altLang="en-US" sz="1400" dirty="0" smtClean="0">
                          <a:latin typeface="Meiryo UI" panose="020B0604030504040204" pitchFamily="50" charset="-128"/>
                          <a:ea typeface="Meiryo UI" panose="020B0604030504040204" pitchFamily="50" charset="-128"/>
                        </a:rPr>
                        <a:t>事案</a:t>
                      </a:r>
                      <a:endParaRPr kumimoji="1" lang="ja-JP" altLang="en-US" sz="14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rPr>
                        <a:t>大和ハウス事案</a:t>
                      </a:r>
                      <a:endParaRPr kumimoji="1" lang="ja-JP" altLang="en-US"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19183341"/>
                  </a:ext>
                </a:extLst>
              </a:tr>
              <a:tr h="716849">
                <a:tc>
                  <a:txBody>
                    <a:bodyPr/>
                    <a:lstStyle/>
                    <a:p>
                      <a:r>
                        <a:rPr kumimoji="1" lang="ja-JP" altLang="en-US" sz="1400" dirty="0" smtClean="0">
                          <a:latin typeface="Meiryo UI" panose="020B0604030504040204" pitchFamily="50" charset="-128"/>
                          <a:ea typeface="Meiryo UI" panose="020B0604030504040204" pitchFamily="50" charset="-128"/>
                        </a:rPr>
                        <a:t>概要</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rPr>
                        <a:t>（株）レオパレス２１が供給した共同住宅において小屋裏界壁等の不備が判明</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rPr>
                        <a:t>大和ハウス工業（株）が供給した住宅において防火基準への不適合等が判明</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180097119"/>
                  </a:ext>
                </a:extLst>
              </a:tr>
              <a:tr h="1477206">
                <a:tc>
                  <a:txBody>
                    <a:bodyPr/>
                    <a:lstStyle/>
                    <a:p>
                      <a:r>
                        <a:rPr kumimoji="1" lang="ja-JP" altLang="en-US" sz="1400" dirty="0" smtClean="0">
                          <a:latin typeface="Meiryo UI" panose="020B0604030504040204" pitchFamily="50" charset="-128"/>
                          <a:ea typeface="Meiryo UI" panose="020B0604030504040204" pitchFamily="50" charset="-128"/>
                        </a:rPr>
                        <a:t>違反内容</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rPr>
                        <a:t>① </a:t>
                      </a:r>
                      <a:r>
                        <a:rPr kumimoji="1" lang="ja-JP" altLang="en-US" sz="1200" dirty="0" smtClean="0">
                          <a:latin typeface="Meiryo UI" panose="020B0604030504040204" pitchFamily="50" charset="-128"/>
                          <a:ea typeface="Meiryo UI" panose="020B0604030504040204" pitchFamily="50" charset="-128"/>
                        </a:rPr>
                        <a:t>小屋裏等の界壁が未施工、仕様違いまたは不備がある</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② 外壁仕様が大臣認定の仕様と異なる</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③ 天井部の施工仕上げが設計図書と異なる</a:t>
                      </a:r>
                      <a:endParaRPr kumimoji="1" lang="en-US" altLang="ja-JP" sz="1400" dirty="0" smtClean="0">
                        <a:latin typeface="Meiryo UI" panose="020B0604030504040204" pitchFamily="50" charset="-128"/>
                        <a:ea typeface="Meiryo UI" panose="020B0604030504040204" pitchFamily="50" charset="-128"/>
                      </a:endParaRPr>
                    </a:p>
                  </a:txBody>
                  <a:tcPr/>
                </a:tc>
                <a:tc>
                  <a:txBody>
                    <a:bodyPr/>
                    <a:lstStyle/>
                    <a:p>
                      <a:pPr marL="93662" indent="0">
                        <a:buFont typeface="Arial" panose="020B0604020202020204" pitchFamily="34" charset="0"/>
                        <a:buNone/>
                      </a:pPr>
                      <a:r>
                        <a:rPr kumimoji="1" lang="ja-JP" altLang="en-US" sz="1400" baseline="0" dirty="0" smtClean="0">
                          <a:latin typeface="Meiryo UI" panose="020B0604030504040204" pitchFamily="50" charset="-128"/>
                          <a:ea typeface="Meiryo UI" panose="020B0604030504040204" pitchFamily="50" charset="-128"/>
                        </a:rPr>
                        <a:t>①廊下を支える柱等が防火基準に不適合</a:t>
                      </a:r>
                      <a:endParaRPr kumimoji="1" lang="en-US" altLang="ja-JP" sz="1400" baseline="0" dirty="0" smtClean="0">
                        <a:latin typeface="Meiryo UI" panose="020B0604030504040204" pitchFamily="50" charset="-128"/>
                        <a:ea typeface="Meiryo UI" panose="020B0604030504040204" pitchFamily="50" charset="-128"/>
                      </a:endParaRPr>
                    </a:p>
                    <a:p>
                      <a:pPr marL="93662" indent="0">
                        <a:buFont typeface="Arial" panose="020B0604020202020204" pitchFamily="34" charset="0"/>
                        <a:buNone/>
                      </a:pPr>
                      <a:r>
                        <a:rPr kumimoji="1" lang="ja-JP" altLang="en-US" sz="1400" baseline="0" dirty="0" smtClean="0">
                          <a:latin typeface="Meiryo UI" panose="020B0604030504040204" pitchFamily="50" charset="-128"/>
                          <a:ea typeface="Meiryo UI" panose="020B0604030504040204" pitchFamily="50" charset="-128"/>
                        </a:rPr>
                        <a:t>②あらかじめ認定を受けた型式の仕様に適合しない住宅を供給</a:t>
                      </a:r>
                      <a:endParaRPr kumimoji="1" lang="en-US" altLang="ja-JP" sz="1400" baseline="0" dirty="0" smtClean="0">
                        <a:latin typeface="Meiryo UI" panose="020B0604030504040204" pitchFamily="50" charset="-128"/>
                        <a:ea typeface="Meiryo UI" panose="020B0604030504040204" pitchFamily="50" charset="-128"/>
                      </a:endParaRPr>
                    </a:p>
                    <a:p>
                      <a:pPr marL="93662" indent="0">
                        <a:buFont typeface="Arial" panose="020B0604020202020204" pitchFamily="34" charset="0"/>
                        <a:buNone/>
                      </a:pPr>
                      <a:r>
                        <a:rPr kumimoji="1" lang="ja-JP" altLang="en-US" sz="1400" baseline="0" dirty="0" smtClean="0">
                          <a:latin typeface="Meiryo UI" panose="020B0604030504040204" pitchFamily="50" charset="-128"/>
                          <a:ea typeface="Meiryo UI" panose="020B0604030504040204" pitchFamily="50" charset="-128"/>
                        </a:rPr>
                        <a:t>　②</a:t>
                      </a:r>
                      <a:r>
                        <a:rPr kumimoji="1" lang="en-US" altLang="ja-JP" sz="1400" baseline="0" dirty="0" smtClean="0">
                          <a:latin typeface="Meiryo UI" panose="020B0604030504040204" pitchFamily="50" charset="-128"/>
                          <a:ea typeface="Meiryo UI" panose="020B0604030504040204" pitchFamily="50" charset="-128"/>
                        </a:rPr>
                        <a:t>-1</a:t>
                      </a:r>
                      <a:r>
                        <a:rPr kumimoji="1" lang="ja-JP" altLang="en-US" sz="1400" baseline="0" dirty="0" smtClean="0">
                          <a:latin typeface="Meiryo UI" panose="020B0604030504040204" pitchFamily="50" charset="-128"/>
                          <a:ea typeface="Meiryo UI" panose="020B0604030504040204" pitchFamily="50" charset="-128"/>
                        </a:rPr>
                        <a:t>　柱等が型式の仕様と不適合</a:t>
                      </a:r>
                      <a:endParaRPr kumimoji="1" lang="en-US" altLang="ja-JP" sz="1400" baseline="0" dirty="0" smtClean="0">
                        <a:latin typeface="Meiryo UI" panose="020B0604030504040204" pitchFamily="50" charset="-128"/>
                        <a:ea typeface="Meiryo UI" panose="020B0604030504040204" pitchFamily="50" charset="-128"/>
                      </a:endParaRPr>
                    </a:p>
                    <a:p>
                      <a:pPr marL="93662" indent="0">
                        <a:buFont typeface="Arial" panose="020B0604020202020204" pitchFamily="34" charset="0"/>
                        <a:buNone/>
                      </a:pPr>
                      <a:r>
                        <a:rPr kumimoji="1" lang="ja-JP" altLang="en-US" sz="1400" baseline="0" dirty="0" smtClean="0">
                          <a:latin typeface="Meiryo UI" panose="020B0604030504040204" pitchFamily="50" charset="-128"/>
                          <a:ea typeface="Meiryo UI" panose="020B0604030504040204" pitchFamily="50" charset="-128"/>
                        </a:rPr>
                        <a:t>　②</a:t>
                      </a:r>
                      <a:r>
                        <a:rPr kumimoji="1" lang="en-US" altLang="ja-JP" sz="1400" baseline="0" dirty="0" smtClean="0">
                          <a:latin typeface="Meiryo UI" panose="020B0604030504040204" pitchFamily="50" charset="-128"/>
                          <a:ea typeface="Meiryo UI" panose="020B0604030504040204" pitchFamily="50" charset="-128"/>
                        </a:rPr>
                        <a:t>-2</a:t>
                      </a:r>
                      <a:r>
                        <a:rPr kumimoji="1" lang="ja-JP" altLang="en-US" sz="1400" baseline="0" dirty="0" smtClean="0">
                          <a:latin typeface="Meiryo UI" panose="020B0604030504040204" pitchFamily="50" charset="-128"/>
                          <a:ea typeface="Meiryo UI" panose="020B0604030504040204" pitchFamily="50" charset="-128"/>
                        </a:rPr>
                        <a:t>　独立基礎が型式の仕様と不適合</a:t>
                      </a:r>
                      <a:endParaRPr kumimoji="1" lang="en-US" altLang="ja-JP" sz="1400" baseline="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053069896"/>
                  </a:ext>
                </a:extLst>
              </a:tr>
              <a:tr h="1022868">
                <a:tc>
                  <a:txBody>
                    <a:bodyPr/>
                    <a:lstStyle/>
                    <a:p>
                      <a:r>
                        <a:rPr kumimoji="1" lang="ja-JP" altLang="en-US" sz="1400" dirty="0" smtClean="0">
                          <a:latin typeface="Meiryo UI" panose="020B0604030504040204" pitchFamily="50" charset="-128"/>
                          <a:ea typeface="Meiryo UI" panose="020B0604030504040204" pitchFamily="50" charset="-128"/>
                        </a:rPr>
                        <a:t>不適合状況等</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　</a:t>
                      </a:r>
                      <a:endParaRPr kumimoji="1" lang="en-US" altLang="ja-JP" sz="1400" dirty="0" smtClean="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rPr>
                        <a:t>①</a:t>
                      </a:r>
                      <a:r>
                        <a:rPr kumimoji="1" lang="ja-JP" altLang="en-US" sz="1200" dirty="0" smtClean="0">
                          <a:latin typeface="Meiryo UI" panose="020B0604030504040204" pitchFamily="50" charset="-128"/>
                          <a:ea typeface="Meiryo UI" panose="020B0604030504040204" pitchFamily="50" charset="-128"/>
                        </a:rPr>
                        <a:t>全国調査対象</a:t>
                      </a:r>
                      <a:r>
                        <a:rPr kumimoji="1" lang="en-US" altLang="ja-JP" sz="1200" dirty="0" smtClean="0">
                          <a:latin typeface="Meiryo UI" panose="020B0604030504040204" pitchFamily="50" charset="-128"/>
                          <a:ea typeface="Meiryo UI" panose="020B0604030504040204" pitchFamily="50" charset="-128"/>
                        </a:rPr>
                        <a:t>39,085</a:t>
                      </a:r>
                      <a:r>
                        <a:rPr kumimoji="1" lang="ja-JP" altLang="en-US" sz="1200" dirty="0" smtClean="0">
                          <a:latin typeface="Meiryo UI" panose="020B0604030504040204" pitchFamily="50" charset="-128"/>
                          <a:ea typeface="Meiryo UI" panose="020B0604030504040204" pitchFamily="50" charset="-128"/>
                        </a:rPr>
                        <a:t>棟　大阪府調査対象</a:t>
                      </a:r>
                      <a:r>
                        <a:rPr kumimoji="1" lang="en-US" altLang="ja-JP" sz="1200" dirty="0" smtClean="0">
                          <a:latin typeface="Meiryo UI" panose="020B0604030504040204" pitchFamily="50" charset="-128"/>
                          <a:ea typeface="Meiryo UI" panose="020B0604030504040204" pitchFamily="50" charset="-128"/>
                        </a:rPr>
                        <a:t>2,086</a:t>
                      </a:r>
                      <a:r>
                        <a:rPr kumimoji="1" lang="ja-JP" altLang="en-US" sz="1200" dirty="0" smtClean="0">
                          <a:latin typeface="Meiryo UI" panose="020B0604030504040204" pitchFamily="50" charset="-128"/>
                          <a:ea typeface="Meiryo UI" panose="020B0604030504040204" pitchFamily="50" charset="-128"/>
                        </a:rPr>
                        <a:t>棟</a:t>
                      </a:r>
                      <a:r>
                        <a:rPr kumimoji="1" lang="en-US" altLang="ja-JP" sz="1200" dirty="0" smtClean="0">
                          <a:latin typeface="Meiryo UI" panose="020B0604030504040204" pitchFamily="50" charset="-128"/>
                          <a:ea typeface="Meiryo UI" panose="020B0604030504040204" pitchFamily="50" charset="-128"/>
                        </a:rPr>
                        <a:t>※</a:t>
                      </a:r>
                    </a:p>
                    <a:p>
                      <a:r>
                        <a:rPr kumimoji="1" lang="ja-JP" altLang="en-US" sz="1400" dirty="0" smtClean="0">
                          <a:latin typeface="Meiryo UI" panose="020B0604030504040204" pitchFamily="50" charset="-128"/>
                          <a:ea typeface="Meiryo UI" panose="020B0604030504040204" pitchFamily="50" charset="-128"/>
                        </a:rPr>
                        <a:t>②全国</a:t>
                      </a:r>
                      <a:r>
                        <a:rPr kumimoji="1" lang="en-US" altLang="ja-JP" sz="1400" dirty="0" smtClean="0">
                          <a:latin typeface="Meiryo UI" panose="020B0604030504040204" pitchFamily="50" charset="-128"/>
                          <a:ea typeface="Meiryo UI" panose="020B0604030504040204" pitchFamily="50" charset="-128"/>
                        </a:rPr>
                        <a:t>925</a:t>
                      </a:r>
                      <a:r>
                        <a:rPr kumimoji="1" lang="ja-JP" altLang="en-US" sz="1400" dirty="0" smtClean="0">
                          <a:latin typeface="Meiryo UI" panose="020B0604030504040204" pitchFamily="50" charset="-128"/>
                          <a:ea typeface="Meiryo UI" panose="020B0604030504040204" pitchFamily="50" charset="-128"/>
                        </a:rPr>
                        <a:t>棟　大阪府</a:t>
                      </a:r>
                      <a:r>
                        <a:rPr kumimoji="1" lang="en-US" altLang="ja-JP" sz="1400" dirty="0" smtClean="0">
                          <a:latin typeface="Meiryo UI" panose="020B0604030504040204" pitchFamily="50" charset="-128"/>
                          <a:ea typeface="Meiryo UI" panose="020B0604030504040204" pitchFamily="50" charset="-128"/>
                        </a:rPr>
                        <a:t>0</a:t>
                      </a:r>
                      <a:r>
                        <a:rPr kumimoji="1" lang="ja-JP" altLang="en-US" sz="1400" dirty="0" smtClean="0">
                          <a:latin typeface="Meiryo UI" panose="020B0604030504040204" pitchFamily="50" charset="-128"/>
                          <a:ea typeface="Meiryo UI" panose="020B0604030504040204" pitchFamily="50" charset="-128"/>
                        </a:rPr>
                        <a:t>棟</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③全国</a:t>
                      </a:r>
                      <a:r>
                        <a:rPr kumimoji="1" lang="en-US" altLang="ja-JP" sz="1400" dirty="0" smtClean="0">
                          <a:latin typeface="Meiryo UI" panose="020B0604030504040204" pitchFamily="50" charset="-128"/>
                          <a:ea typeface="Meiryo UI" panose="020B0604030504040204" pitchFamily="50" charset="-128"/>
                        </a:rPr>
                        <a:t>641</a:t>
                      </a:r>
                      <a:r>
                        <a:rPr kumimoji="1" lang="ja-JP" altLang="en-US" sz="1400" dirty="0" smtClean="0">
                          <a:latin typeface="Meiryo UI" panose="020B0604030504040204" pitchFamily="50" charset="-128"/>
                          <a:ea typeface="Meiryo UI" panose="020B0604030504040204" pitchFamily="50" charset="-128"/>
                        </a:rPr>
                        <a:t>棟　大阪府</a:t>
                      </a:r>
                      <a:r>
                        <a:rPr kumimoji="1" lang="en-US" altLang="ja-JP" sz="1400" dirty="0" smtClean="0">
                          <a:latin typeface="Meiryo UI" panose="020B0604030504040204" pitchFamily="50" charset="-128"/>
                          <a:ea typeface="Meiryo UI" panose="020B0604030504040204" pitchFamily="50" charset="-128"/>
                        </a:rPr>
                        <a:t>37</a:t>
                      </a:r>
                      <a:r>
                        <a:rPr kumimoji="1" lang="ja-JP" altLang="en-US" sz="1400" dirty="0" smtClean="0">
                          <a:latin typeface="Meiryo UI" panose="020B0604030504040204" pitchFamily="50" charset="-128"/>
                          <a:ea typeface="Meiryo UI" panose="020B0604030504040204" pitchFamily="50" charset="-128"/>
                        </a:rPr>
                        <a:t>棟</a:t>
                      </a:r>
                      <a:endParaRPr kumimoji="1" lang="en-US" altLang="ja-JP" sz="1400" dirty="0" smtClean="0">
                        <a:latin typeface="Meiryo UI" panose="020B0604030504040204" pitchFamily="50" charset="-128"/>
                        <a:ea typeface="Meiryo UI" panose="020B0604030504040204" pitchFamily="50" charset="-128"/>
                      </a:endParaRPr>
                    </a:p>
                  </a:txBody>
                  <a:tcPr/>
                </a:tc>
                <a:tc>
                  <a:txBody>
                    <a:bodyPr/>
                    <a:lstStyle/>
                    <a:p>
                      <a:pPr marL="93662" indent="0">
                        <a:buFont typeface="Arial" panose="020B0604020202020204" pitchFamily="34" charset="0"/>
                        <a:buNone/>
                      </a:pPr>
                      <a:r>
                        <a:rPr kumimoji="1" lang="ja-JP" altLang="en-US" sz="1400" dirty="0" smtClean="0">
                          <a:latin typeface="Meiryo UI" panose="020B0604030504040204" pitchFamily="50" charset="-128"/>
                          <a:ea typeface="Meiryo UI" panose="020B0604030504040204" pitchFamily="50" charset="-128"/>
                        </a:rPr>
                        <a:t>①</a:t>
                      </a:r>
                      <a:r>
                        <a:rPr kumimoji="1" lang="ja-JP" altLang="en-US" sz="1400" baseline="0" dirty="0" smtClean="0">
                          <a:latin typeface="Meiryo UI" panose="020B0604030504040204" pitchFamily="50" charset="-128"/>
                          <a:ea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rPr>
                        <a:t>全国　</a:t>
                      </a:r>
                      <a:r>
                        <a:rPr kumimoji="1" lang="ja-JP" altLang="en-US" sz="1400" baseline="0" dirty="0" smtClean="0">
                          <a:latin typeface="Meiryo UI" panose="020B0604030504040204" pitchFamily="50" charset="-128"/>
                          <a:ea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rPr>
                        <a:t>　７３棟　うち大阪府　０棟</a:t>
                      </a:r>
                      <a:endParaRPr kumimoji="1" lang="en-US" altLang="ja-JP" sz="1400" dirty="0" smtClean="0">
                        <a:latin typeface="Meiryo UI" panose="020B0604030504040204" pitchFamily="50" charset="-128"/>
                        <a:ea typeface="Meiryo UI" panose="020B0604030504040204" pitchFamily="50" charset="-128"/>
                      </a:endParaRPr>
                    </a:p>
                    <a:p>
                      <a:pPr marL="93662" indent="0">
                        <a:buFont typeface="Arial" panose="020B0604020202020204" pitchFamily="34" charset="0"/>
                        <a:buNone/>
                      </a:pPr>
                      <a:r>
                        <a:rPr kumimoji="1" lang="ja-JP" altLang="en-US" sz="1400" dirty="0" smtClean="0">
                          <a:latin typeface="Meiryo UI" panose="020B0604030504040204" pitchFamily="50" charset="-128"/>
                          <a:ea typeface="Meiryo UI" panose="020B0604030504040204" pitchFamily="50" charset="-128"/>
                        </a:rPr>
                        <a:t>②</a:t>
                      </a:r>
                      <a:r>
                        <a:rPr kumimoji="1" lang="en-US" altLang="ja-JP" sz="1400" dirty="0" smtClean="0">
                          <a:latin typeface="Meiryo UI" panose="020B0604030504040204" pitchFamily="50" charset="-128"/>
                          <a:ea typeface="Meiryo UI" panose="020B0604030504040204" pitchFamily="50" charset="-128"/>
                        </a:rPr>
                        <a:t>-1</a:t>
                      </a:r>
                      <a:r>
                        <a:rPr kumimoji="1" lang="ja-JP" altLang="en-US" sz="1400" dirty="0" smtClean="0">
                          <a:latin typeface="Meiryo UI" panose="020B0604030504040204" pitchFamily="50" charset="-128"/>
                          <a:ea typeface="Meiryo UI" panose="020B0604030504040204" pitchFamily="50" charset="-128"/>
                        </a:rPr>
                        <a:t>　全国　１８８棟　うち大阪府　０棟</a:t>
                      </a:r>
                      <a:endParaRPr kumimoji="1" lang="en-US" altLang="ja-JP" sz="1400" dirty="0" smtClean="0">
                        <a:latin typeface="Meiryo UI" panose="020B0604030504040204" pitchFamily="50" charset="-128"/>
                        <a:ea typeface="Meiryo UI" panose="020B0604030504040204" pitchFamily="50" charset="-128"/>
                      </a:endParaRPr>
                    </a:p>
                    <a:p>
                      <a:pPr marL="93662" indent="0">
                        <a:buFont typeface="Arial" panose="020B0604020202020204" pitchFamily="34" charset="0"/>
                        <a:buNone/>
                      </a:pPr>
                      <a:r>
                        <a:rPr kumimoji="1" lang="ja-JP" altLang="en-US" sz="1400" dirty="0" smtClean="0">
                          <a:latin typeface="Meiryo UI" panose="020B0604030504040204" pitchFamily="50" charset="-128"/>
                          <a:ea typeface="Meiryo UI" panose="020B0604030504040204" pitchFamily="50" charset="-128"/>
                        </a:rPr>
                        <a:t>②</a:t>
                      </a:r>
                      <a:r>
                        <a:rPr kumimoji="1" lang="en-US" altLang="ja-JP" sz="1400" dirty="0" smtClean="0">
                          <a:latin typeface="Meiryo UI" panose="020B0604030504040204" pitchFamily="50" charset="-128"/>
                          <a:ea typeface="Meiryo UI" panose="020B0604030504040204" pitchFamily="50" charset="-128"/>
                        </a:rPr>
                        <a:t>-2</a:t>
                      </a:r>
                      <a:r>
                        <a:rPr kumimoji="1" lang="ja-JP" altLang="en-US" sz="1400" dirty="0" smtClean="0">
                          <a:latin typeface="Meiryo UI" panose="020B0604030504040204" pitchFamily="50" charset="-128"/>
                          <a:ea typeface="Meiryo UI" panose="020B0604030504040204" pitchFamily="50" charset="-128"/>
                        </a:rPr>
                        <a:t>　全国３７６３棟　うち大阪府４８棟</a:t>
                      </a:r>
                      <a:endParaRPr kumimoji="1" lang="en-US" altLang="ja-JP" sz="140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196883906"/>
                  </a:ext>
                </a:extLst>
              </a:tr>
            </a:tbl>
          </a:graphicData>
        </a:graphic>
      </p:graphicFrame>
      <p:sp>
        <p:nvSpPr>
          <p:cNvPr id="6"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賃貸住宅の安全性に関する最近の事案</a:t>
            </a:r>
          </a:p>
        </p:txBody>
      </p:sp>
      <p:sp>
        <p:nvSpPr>
          <p:cNvPr id="8"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16</a:t>
            </a:fld>
            <a:endParaRPr kumimoji="1" lang="en-US" altLang="ja-JP" sz="1200" dirty="0">
              <a:solidFill>
                <a:schemeClr val="tx1"/>
              </a:solidFill>
              <a:latin typeface="HGSｺﾞｼｯｸM" pitchFamily="50" charset="-128"/>
              <a:ea typeface="HGSｺﾞｼｯｸM" pitchFamily="50" charset="-128"/>
            </a:endParaRPr>
          </a:p>
        </p:txBody>
      </p:sp>
      <p:sp>
        <p:nvSpPr>
          <p:cNvPr id="9" name="Rectangle 3"/>
          <p:cNvSpPr>
            <a:spLocks noChangeArrowheads="1"/>
          </p:cNvSpPr>
          <p:nvPr/>
        </p:nvSpPr>
        <p:spPr bwMode="auto">
          <a:xfrm>
            <a:off x="4356483" y="6592862"/>
            <a:ext cx="4427984" cy="22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r" eaLnBrk="1" hangingPunct="1">
              <a:spcBef>
                <a:spcPct val="20000"/>
              </a:spcBef>
              <a:buFontTx/>
              <a:buNone/>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資料：大阪府作成</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279000" y="429042"/>
            <a:ext cx="8586000" cy="646331"/>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大手</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事</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業者の供給した住宅において、建築基準法の不適合が判明するなど、賃貸住宅の安全性に懸念を抱く事案が生じている。</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3203848" y="5023116"/>
            <a:ext cx="6030923" cy="276999"/>
          </a:xfrm>
          <a:prstGeom prst="rect">
            <a:avLst/>
          </a:prstGeom>
          <a:noFill/>
        </p:spPr>
        <p:txBody>
          <a:bodyPr wrap="square" rtlCol="0">
            <a:spAutoFit/>
          </a:bodyPr>
          <a:lstStyle/>
          <a:p>
            <a:r>
              <a:rPr kumimoji="1" lang="en-US" altLang="ja-JP" sz="1200" dirty="0" smtClean="0"/>
              <a:t>※</a:t>
            </a:r>
            <a:r>
              <a:rPr kumimoji="1" lang="ja-JP" altLang="en-US" sz="1200" dirty="0" smtClean="0"/>
              <a:t>界壁について</a:t>
            </a:r>
            <a:r>
              <a:rPr lang="ja-JP" altLang="en-US" sz="1200" dirty="0" smtClean="0"/>
              <a:t>は㈱レオパレス</a:t>
            </a:r>
            <a:r>
              <a:rPr lang="en-US" altLang="ja-JP" sz="1200" dirty="0" smtClean="0"/>
              <a:t>21</a:t>
            </a:r>
            <a:r>
              <a:rPr lang="ja-JP" altLang="en-US" sz="1200" dirty="0" smtClean="0"/>
              <a:t>において全棟調査中で違反箇所の特定を進めている。</a:t>
            </a:r>
            <a:endParaRPr kumimoji="1" lang="ja-JP" altLang="en-US" sz="1200" dirty="0"/>
          </a:p>
        </p:txBody>
      </p:sp>
      <p:sp>
        <p:nvSpPr>
          <p:cNvPr id="5" name="テキスト ボックス 4"/>
          <p:cNvSpPr txBox="1"/>
          <p:nvPr/>
        </p:nvSpPr>
        <p:spPr>
          <a:xfrm>
            <a:off x="360039" y="5304397"/>
            <a:ext cx="7992888" cy="1200329"/>
          </a:xfrm>
          <a:prstGeom prst="rect">
            <a:avLst/>
          </a:prstGeom>
          <a:noFill/>
        </p:spPr>
        <p:txBody>
          <a:bodyPr wrap="square" rtlCol="0">
            <a:spAutoFit/>
          </a:bodyPr>
          <a:lstStyle/>
          <a:p>
            <a:r>
              <a:rPr kumimoji="1" lang="en-US" altLang="ja-JP" b="1" dirty="0" smtClean="0">
                <a:latin typeface="Meiryo UI" panose="020B0604030504040204" pitchFamily="50" charset="-128"/>
                <a:ea typeface="Meiryo UI" panose="020B0604030504040204" pitchFamily="50" charset="-128"/>
              </a:rPr>
              <a:t>《</a:t>
            </a:r>
            <a:r>
              <a:rPr kumimoji="1" lang="ja-JP" altLang="en-US" b="1" dirty="0" smtClean="0">
                <a:latin typeface="Meiryo UI" panose="020B0604030504040204" pitchFamily="50" charset="-128"/>
                <a:ea typeface="Meiryo UI" panose="020B0604030504040204" pitchFamily="50" charset="-128"/>
              </a:rPr>
              <a:t>対応状況</a:t>
            </a:r>
            <a:r>
              <a:rPr kumimoji="1" lang="en-US" altLang="ja-JP" b="1" dirty="0" smtClean="0">
                <a:latin typeface="Meiryo UI" panose="020B0604030504040204" pitchFamily="50" charset="-128"/>
                <a:ea typeface="Meiryo UI" panose="020B0604030504040204" pitchFamily="50" charset="-128"/>
              </a:rPr>
              <a:t>》</a:t>
            </a:r>
          </a:p>
          <a:p>
            <a:pPr marL="177800" indent="177800"/>
            <a:r>
              <a:rPr lang="ja-JP" altLang="en-US" dirty="0" smtClean="0">
                <a:latin typeface="Meiryo UI" panose="020B0604030504040204" pitchFamily="50" charset="-128"/>
                <a:ea typeface="Meiryo UI" panose="020B0604030504040204" pitchFamily="50" charset="-128"/>
              </a:rPr>
              <a:t>大阪府：両社に対し、</a:t>
            </a:r>
            <a:r>
              <a:rPr lang="ja-JP" altLang="en-US" dirty="0">
                <a:latin typeface="Meiryo UI" panose="020B0604030504040204" pitchFamily="50" charset="-128"/>
                <a:ea typeface="Meiryo UI" panose="020B0604030504040204" pitchFamily="50" charset="-128"/>
              </a:rPr>
              <a:t>早急に</a:t>
            </a:r>
            <a:r>
              <a:rPr lang="ja-JP" altLang="en-US" dirty="0" smtClean="0">
                <a:latin typeface="Meiryo UI" panose="020B0604030504040204" pitchFamily="50" charset="-128"/>
                <a:ea typeface="Meiryo UI" panose="020B0604030504040204" pitchFamily="50" charset="-128"/>
              </a:rPr>
              <a:t>調査・是正を進め報告するよう指示</a:t>
            </a:r>
            <a:endParaRPr lang="en-US" altLang="ja-JP" dirty="0" smtClean="0">
              <a:latin typeface="Meiryo UI" panose="020B0604030504040204" pitchFamily="50" charset="-128"/>
              <a:ea typeface="Meiryo UI" panose="020B0604030504040204" pitchFamily="50" charset="-128"/>
            </a:endParaRPr>
          </a:p>
          <a:p>
            <a:pPr marL="1701800" indent="-1346200"/>
            <a:r>
              <a:rPr lang="ja-JP" altLang="en-US" dirty="0" smtClean="0">
                <a:latin typeface="Meiryo UI" panose="020B0604030504040204" pitchFamily="50" charset="-128"/>
                <a:ea typeface="Meiryo UI" panose="020B0604030504040204" pitchFamily="50" charset="-128"/>
              </a:rPr>
              <a:t>国土交通省：「共同住宅の建築時のあり方に関する検討会」を設置し、事案の原因究明や再発防止策等を検討中</a:t>
            </a:r>
            <a:endParaRPr lang="en-US" altLang="ja-JP"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68413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48" y="2852936"/>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．住宅の維持管理の状況</a:t>
            </a:r>
            <a:endPar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17</a:t>
            </a:fld>
            <a:endParaRPr kumimoji="1" lang="en-US" altLang="ja-JP" sz="1200" dirty="0">
              <a:solidFill>
                <a:schemeClr val="tx1"/>
              </a:solidFill>
              <a:latin typeface="HGSｺﾞｼｯｸM" pitchFamily="50" charset="-128"/>
              <a:ea typeface="HGSｺﾞｼｯｸM" pitchFamily="50" charset="-128"/>
            </a:endParaRPr>
          </a:p>
        </p:txBody>
      </p:sp>
    </p:spTree>
    <p:extLst>
      <p:ext uri="{BB962C8B-B14F-4D97-AF65-F5344CB8AC3E}">
        <p14:creationId xmlns:p14="http://schemas.microsoft.com/office/powerpoint/2010/main" val="1441549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356248" y="1025820"/>
            <a:ext cx="8431499" cy="4413887"/>
          </a:xfrm>
          <a:prstGeom prst="rect">
            <a:avLst/>
          </a:prstGeom>
        </p:spPr>
      </p:pic>
      <p:sp>
        <p:nvSpPr>
          <p:cNvPr id="4"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住宅の維持管理</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Rectangle 6"/>
          <p:cNvSpPr>
            <a:spLocks noChangeArrowheads="1"/>
          </p:cNvSpPr>
          <p:nvPr/>
        </p:nvSpPr>
        <p:spPr bwMode="auto">
          <a:xfrm>
            <a:off x="279000" y="476250"/>
            <a:ext cx="8586000" cy="612321"/>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大阪府は、東京都、全国と比較して腐朽・破損がある住宅の割合が高い。</a:t>
            </a:r>
            <a:endPar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特に大阪府では、長屋の</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腐朽・</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破損がみられる。</a:t>
            </a:r>
            <a:endPar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 name="表 6"/>
          <p:cNvGraphicFramePr>
            <a:graphicFrameLocks noGrp="1"/>
          </p:cNvGraphicFramePr>
          <p:nvPr>
            <p:extLst/>
          </p:nvPr>
        </p:nvGraphicFramePr>
        <p:xfrm>
          <a:off x="1269999" y="5607038"/>
          <a:ext cx="6603999" cy="885825"/>
        </p:xfrm>
        <a:graphic>
          <a:graphicData uri="http://schemas.openxmlformats.org/drawingml/2006/table">
            <a:tbl>
              <a:tblPr>
                <a:tableStyleId>{616DA210-FB5B-4158-B5E0-FEB733F419BA}</a:tableStyleId>
              </a:tblPr>
              <a:tblGrid>
                <a:gridCol w="518954">
                  <a:extLst>
                    <a:ext uri="{9D8B030D-6E8A-4147-A177-3AD203B41FA5}">
                      <a16:colId xmlns:a16="http://schemas.microsoft.com/office/drawing/2014/main" val="1618463544"/>
                    </a:ext>
                  </a:extLst>
                </a:gridCol>
                <a:gridCol w="446173">
                  <a:extLst>
                    <a:ext uri="{9D8B030D-6E8A-4147-A177-3AD203B41FA5}">
                      <a16:colId xmlns:a16="http://schemas.microsoft.com/office/drawing/2014/main" val="2395811575"/>
                    </a:ext>
                  </a:extLst>
                </a:gridCol>
                <a:gridCol w="1091701">
                  <a:extLst>
                    <a:ext uri="{9D8B030D-6E8A-4147-A177-3AD203B41FA5}">
                      <a16:colId xmlns:a16="http://schemas.microsoft.com/office/drawing/2014/main" val="4280446567"/>
                    </a:ext>
                  </a:extLst>
                </a:gridCol>
                <a:gridCol w="446173">
                  <a:extLst>
                    <a:ext uri="{9D8B030D-6E8A-4147-A177-3AD203B41FA5}">
                      <a16:colId xmlns:a16="http://schemas.microsoft.com/office/drawing/2014/main" val="3195114524"/>
                    </a:ext>
                  </a:extLst>
                </a:gridCol>
                <a:gridCol w="1091701">
                  <a:extLst>
                    <a:ext uri="{9D8B030D-6E8A-4147-A177-3AD203B41FA5}">
                      <a16:colId xmlns:a16="http://schemas.microsoft.com/office/drawing/2014/main" val="2746402148"/>
                    </a:ext>
                  </a:extLst>
                </a:gridCol>
                <a:gridCol w="379722">
                  <a:extLst>
                    <a:ext uri="{9D8B030D-6E8A-4147-A177-3AD203B41FA5}">
                      <a16:colId xmlns:a16="http://schemas.microsoft.com/office/drawing/2014/main" val="882952992"/>
                    </a:ext>
                  </a:extLst>
                </a:gridCol>
                <a:gridCol w="1091701">
                  <a:extLst>
                    <a:ext uri="{9D8B030D-6E8A-4147-A177-3AD203B41FA5}">
                      <a16:colId xmlns:a16="http://schemas.microsoft.com/office/drawing/2014/main" val="464201761"/>
                    </a:ext>
                  </a:extLst>
                </a:gridCol>
                <a:gridCol w="446173">
                  <a:extLst>
                    <a:ext uri="{9D8B030D-6E8A-4147-A177-3AD203B41FA5}">
                      <a16:colId xmlns:a16="http://schemas.microsoft.com/office/drawing/2014/main" val="3109679385"/>
                    </a:ext>
                  </a:extLst>
                </a:gridCol>
                <a:gridCol w="1091701">
                  <a:extLst>
                    <a:ext uri="{9D8B030D-6E8A-4147-A177-3AD203B41FA5}">
                      <a16:colId xmlns:a16="http://schemas.microsoft.com/office/drawing/2014/main" val="235174156"/>
                    </a:ext>
                  </a:extLst>
                </a:gridCol>
              </a:tblGrid>
              <a:tr h="152400">
                <a:tc rowSpan="2">
                  <a:txBody>
                    <a:bodyPr/>
                    <a:lstStyle/>
                    <a:p>
                      <a:pPr algn="ctr" fontAlgn="ctr"/>
                      <a:r>
                        <a:rPr lang="ja-JP" altLang="en-US" sz="1100" u="none" strike="noStrike">
                          <a:effectLst/>
                          <a:latin typeface="Meiryo UI" panose="020B0604030504040204" pitchFamily="50" charset="-128"/>
                          <a:ea typeface="Meiryo UI" panose="020B0604030504040204" pitchFamily="50" charset="-128"/>
                        </a:rPr>
                        <a:t>　</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gridSpan="2">
                  <a:txBody>
                    <a:bodyPr/>
                    <a:lstStyle/>
                    <a:p>
                      <a:pPr algn="ctr" fontAlgn="ctr"/>
                      <a:r>
                        <a:rPr lang="ja-JP" altLang="en-US" sz="1100" u="none" strike="noStrike">
                          <a:effectLst/>
                          <a:latin typeface="Meiryo UI" panose="020B0604030504040204" pitchFamily="50" charset="-128"/>
                          <a:ea typeface="Meiryo UI" panose="020B0604030504040204" pitchFamily="50" charset="-128"/>
                        </a:rPr>
                        <a:t>総数</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endParaRPr kumimoji="1" lang="ja-JP" altLang="en-US"/>
                    </a:p>
                  </a:txBody>
                  <a:tcPr/>
                </a:tc>
                <a:tc gridSpan="2">
                  <a:txBody>
                    <a:bodyPr/>
                    <a:lstStyle/>
                    <a:p>
                      <a:pPr algn="ctr" fontAlgn="ctr"/>
                      <a:r>
                        <a:rPr lang="ja-JP" altLang="en-US" sz="1100" u="none" strike="noStrike">
                          <a:effectLst/>
                          <a:latin typeface="Meiryo UI" panose="020B0604030504040204" pitchFamily="50" charset="-128"/>
                          <a:ea typeface="Meiryo UI" panose="020B0604030504040204" pitchFamily="50" charset="-128"/>
                        </a:rPr>
                        <a:t>戸建て</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endParaRPr kumimoji="1" lang="ja-JP" altLang="en-US"/>
                    </a:p>
                  </a:txBody>
                  <a:tcPr/>
                </a:tc>
                <a:tc gridSpan="2">
                  <a:txBody>
                    <a:bodyPr/>
                    <a:lstStyle/>
                    <a:p>
                      <a:pPr algn="ctr" fontAlgn="ctr"/>
                      <a:r>
                        <a:rPr lang="ja-JP" altLang="en-US" sz="1100" u="none" strike="noStrike">
                          <a:effectLst/>
                          <a:latin typeface="Meiryo UI" panose="020B0604030504040204" pitchFamily="50" charset="-128"/>
                          <a:ea typeface="Meiryo UI" panose="020B0604030504040204" pitchFamily="50" charset="-128"/>
                        </a:rPr>
                        <a:t>長屋</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endParaRPr kumimoji="1" lang="ja-JP" altLang="en-US"/>
                    </a:p>
                  </a:txBody>
                  <a:tcPr/>
                </a:tc>
                <a:tc gridSpan="2">
                  <a:txBody>
                    <a:bodyPr/>
                    <a:lstStyle/>
                    <a:p>
                      <a:pPr algn="ctr" fontAlgn="ctr"/>
                      <a:r>
                        <a:rPr lang="ja-JP" altLang="en-US" sz="1100" u="none" strike="noStrike">
                          <a:effectLst/>
                          <a:latin typeface="Meiryo UI" panose="020B0604030504040204" pitchFamily="50" charset="-128"/>
                          <a:ea typeface="Meiryo UI" panose="020B0604030504040204" pitchFamily="50" charset="-128"/>
                        </a:rPr>
                        <a:t>共同住宅</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endParaRPr kumimoji="1" lang="ja-JP" altLang="en-US"/>
                    </a:p>
                  </a:txBody>
                  <a:tcPr/>
                </a:tc>
                <a:extLst>
                  <a:ext uri="{0D108BD9-81ED-4DB2-BD59-A6C34878D82A}">
                    <a16:rowId xmlns:a16="http://schemas.microsoft.com/office/drawing/2014/main" val="4244702720"/>
                  </a:ext>
                </a:extLst>
              </a:tr>
              <a:tr h="152400">
                <a:tc vMerge="1">
                  <a:txBody>
                    <a:bodyPr/>
                    <a:lstStyle/>
                    <a:p>
                      <a:endParaRPr kumimoji="1" lang="ja-JP" altLang="en-US"/>
                    </a:p>
                  </a:txBody>
                  <a:tcPr/>
                </a:tc>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総数</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腐朽・破損あり</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総数</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腐朽・破損あり</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総数</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腐朽・破損あり</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総数</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腐朽・破損あり</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673284514"/>
                  </a:ext>
                </a:extLst>
              </a:tr>
              <a:tr h="152400">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大阪府</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395</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34</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161</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12</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16</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4</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218</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17</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466407812"/>
                  </a:ext>
                </a:extLst>
              </a:tr>
              <a:tr h="152400">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東京都</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680</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39</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182</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10</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12</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483</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27</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858370072"/>
                  </a:ext>
                </a:extLst>
              </a:tr>
              <a:tr h="152400">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全国</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5,366</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344</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2,876</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172</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141</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20</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2,334</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151</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932048886"/>
                  </a:ext>
                </a:extLst>
              </a:tr>
            </a:tbl>
          </a:graphicData>
        </a:graphic>
      </p:graphicFrame>
      <p:sp>
        <p:nvSpPr>
          <p:cNvPr id="8" name="テキスト ボックス 7"/>
          <p:cNvSpPr txBox="1"/>
          <p:nvPr/>
        </p:nvSpPr>
        <p:spPr>
          <a:xfrm>
            <a:off x="7524328" y="5301208"/>
            <a:ext cx="1002184" cy="276999"/>
          </a:xfrm>
          <a:prstGeom prst="rect">
            <a:avLst/>
          </a:prstGeom>
          <a:noFill/>
        </p:spPr>
        <p:txBody>
          <a:bodyPr wrap="square" rtlCol="0">
            <a:spAutoFit/>
          </a:bodyPr>
          <a:lstStyle/>
          <a:p>
            <a:pPr algn="ctr"/>
            <a:r>
              <a:rPr kumimoji="1" lang="ja-JP" altLang="en-US" sz="1200" dirty="0" smtClean="0">
                <a:latin typeface="Meiryo UI" panose="020B0604030504040204" pitchFamily="50" charset="-128"/>
                <a:ea typeface="Meiryo UI" panose="020B0604030504040204" pitchFamily="50" charset="-128"/>
              </a:rPr>
              <a:t>（万戸）</a:t>
            </a:r>
            <a:endParaRPr kumimoji="1" lang="ja-JP" altLang="en-US" sz="1200" dirty="0">
              <a:latin typeface="Meiryo UI" panose="020B0604030504040204" pitchFamily="50" charset="-128"/>
              <a:ea typeface="Meiryo UI" panose="020B0604030504040204" pitchFamily="50" charset="-128"/>
            </a:endParaRPr>
          </a:p>
        </p:txBody>
      </p:sp>
      <p:sp>
        <p:nvSpPr>
          <p:cNvPr id="9" name="Rectangle 3"/>
          <p:cNvSpPr>
            <a:spLocks noChangeArrowheads="1"/>
          </p:cNvSpPr>
          <p:nvPr/>
        </p:nvSpPr>
        <p:spPr bwMode="auto">
          <a:xfrm>
            <a:off x="4356483" y="6492863"/>
            <a:ext cx="4427984" cy="22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r" eaLnBrk="1" hangingPunct="1">
              <a:spcBef>
                <a:spcPct val="20000"/>
              </a:spcBef>
              <a:buFontTx/>
              <a:buNone/>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資料：「</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年住宅・</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土地</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統計調査」（国土交通省）を基に大阪府作成</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1269999" y="4077072"/>
            <a:ext cx="504056" cy="246221"/>
          </a:xfrm>
          <a:prstGeom prst="rect">
            <a:avLst/>
          </a:prstGeom>
          <a:noFill/>
        </p:spPr>
        <p:txBody>
          <a:bodyPr wrap="square" rtlCol="0">
            <a:spAutoFit/>
          </a:bodyPr>
          <a:lstStyle/>
          <a:p>
            <a:pPr algn="ctr"/>
            <a:r>
              <a:rPr kumimoji="1" lang="ja-JP" altLang="en-US" sz="1000" b="1" dirty="0" smtClean="0">
                <a:latin typeface="Meiryo UI" panose="020B0604030504040204" pitchFamily="50" charset="-128"/>
                <a:ea typeface="Meiryo UI" panose="020B0604030504040204" pitchFamily="50" charset="-128"/>
              </a:rPr>
              <a:t>総数</a:t>
            </a:r>
            <a:endParaRPr kumimoji="1" lang="ja-JP" altLang="en-US" sz="1000" b="1"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1691680" y="4077072"/>
            <a:ext cx="755935" cy="400110"/>
          </a:xfrm>
          <a:prstGeom prst="rect">
            <a:avLst/>
          </a:prstGeom>
          <a:noFill/>
        </p:spPr>
        <p:txBody>
          <a:bodyPr wrap="square" rtlCol="0">
            <a:spAutoFit/>
          </a:bodyPr>
          <a:lstStyle/>
          <a:p>
            <a:pPr algn="ctr"/>
            <a:r>
              <a:rPr lang="ja-JP" altLang="en-US" sz="1000" b="1" dirty="0" smtClean="0">
                <a:latin typeface="Meiryo UI" panose="020B0604030504040204" pitchFamily="50" charset="-128"/>
                <a:ea typeface="Meiryo UI" panose="020B0604030504040204" pitchFamily="50" charset="-128"/>
              </a:rPr>
              <a:t>戸建て</a:t>
            </a:r>
            <a:endParaRPr lang="en-US" altLang="ja-JP" sz="1000" b="1" dirty="0" smtClean="0">
              <a:latin typeface="Meiryo UI" panose="020B0604030504040204" pitchFamily="50" charset="-128"/>
              <a:ea typeface="Meiryo UI" panose="020B0604030504040204" pitchFamily="50" charset="-128"/>
            </a:endParaRPr>
          </a:p>
          <a:p>
            <a:pPr algn="ctr"/>
            <a:r>
              <a:rPr lang="ja-JP" altLang="en-US" sz="1000" b="1" dirty="0" smtClean="0">
                <a:latin typeface="Meiryo UI" panose="020B0604030504040204" pitchFamily="50" charset="-128"/>
                <a:ea typeface="Meiryo UI" panose="020B0604030504040204" pitchFamily="50" charset="-128"/>
              </a:rPr>
              <a:t>住宅</a:t>
            </a:r>
            <a:endParaRPr kumimoji="1" lang="ja-JP" altLang="en-US" sz="1000" b="1"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2365240" y="4075538"/>
            <a:ext cx="504056" cy="246221"/>
          </a:xfrm>
          <a:prstGeom prst="rect">
            <a:avLst/>
          </a:prstGeom>
          <a:noFill/>
        </p:spPr>
        <p:txBody>
          <a:bodyPr wrap="square" rtlCol="0">
            <a:spAutoFit/>
          </a:bodyPr>
          <a:lstStyle/>
          <a:p>
            <a:pPr algn="ctr"/>
            <a:r>
              <a:rPr lang="ja-JP" altLang="en-US" sz="1000" b="1" dirty="0">
                <a:latin typeface="Meiryo UI" panose="020B0604030504040204" pitchFamily="50" charset="-128"/>
                <a:ea typeface="Meiryo UI" panose="020B0604030504040204" pitchFamily="50" charset="-128"/>
              </a:rPr>
              <a:t>長屋</a:t>
            </a:r>
            <a:endParaRPr kumimoji="1" lang="ja-JP" altLang="en-US" sz="1000" b="1" dirty="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2915816" y="4075538"/>
            <a:ext cx="504056" cy="400110"/>
          </a:xfrm>
          <a:prstGeom prst="rect">
            <a:avLst/>
          </a:prstGeom>
          <a:noFill/>
        </p:spPr>
        <p:txBody>
          <a:bodyPr wrap="square" rtlCol="0">
            <a:spAutoFit/>
          </a:bodyPr>
          <a:lstStyle/>
          <a:p>
            <a:pPr algn="ctr"/>
            <a:r>
              <a:rPr lang="ja-JP" altLang="en-US" sz="1000" b="1" dirty="0" smtClean="0">
                <a:latin typeface="Meiryo UI" panose="020B0604030504040204" pitchFamily="50" charset="-128"/>
                <a:ea typeface="Meiryo UI" panose="020B0604030504040204" pitchFamily="50" charset="-128"/>
              </a:rPr>
              <a:t>共同</a:t>
            </a:r>
            <a:r>
              <a:rPr lang="ja-JP" altLang="en-US" sz="1000" b="1" dirty="0">
                <a:latin typeface="Meiryo UI" panose="020B0604030504040204" pitchFamily="50" charset="-128"/>
                <a:ea typeface="Meiryo UI" panose="020B0604030504040204" pitchFamily="50" charset="-128"/>
              </a:rPr>
              <a:t>住宅</a:t>
            </a:r>
            <a:endParaRPr kumimoji="1" lang="ja-JP" altLang="en-US" sz="1000" b="1" dirty="0">
              <a:latin typeface="Meiryo UI" panose="020B0604030504040204" pitchFamily="50" charset="-128"/>
              <a:ea typeface="Meiryo UI" panose="020B0604030504040204" pitchFamily="50" charset="-128"/>
            </a:endParaRPr>
          </a:p>
        </p:txBody>
      </p:sp>
      <p:sp>
        <p:nvSpPr>
          <p:cNvPr id="14"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6A606E54-0D34-4B78-B8CE-A47E96D1226F}"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18</a:t>
            </a:fld>
            <a:endParaRPr kumimoji="1" lang="en-US" altLang="ja-JP" sz="1200" dirty="0">
              <a:solidFill>
                <a:schemeClr val="tx1"/>
              </a:solidFill>
              <a:latin typeface="HGSｺﾞｼｯｸM" pitchFamily="50" charset="-128"/>
              <a:ea typeface="HGSｺﾞｼｯｸM" pitchFamily="50" charset="-128"/>
            </a:endParaRPr>
          </a:p>
        </p:txBody>
      </p:sp>
    </p:spTree>
    <p:extLst>
      <p:ext uri="{BB962C8B-B14F-4D97-AF65-F5344CB8AC3E}">
        <p14:creationId xmlns:p14="http://schemas.microsoft.com/office/powerpoint/2010/main" val="1723743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住宅の維持管理</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Rectangle 6"/>
          <p:cNvSpPr>
            <a:spLocks noChangeArrowheads="1"/>
          </p:cNvSpPr>
          <p:nvPr/>
        </p:nvSpPr>
        <p:spPr bwMode="auto">
          <a:xfrm>
            <a:off x="279000" y="476250"/>
            <a:ext cx="8586000" cy="612321"/>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352425" indent="-352425" eaLnBrk="1" hangingPunct="1">
              <a:spcBef>
                <a:spcPct val="0"/>
              </a:spcBef>
              <a:buFontTx/>
              <a:buNone/>
            </a:pP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「住宅のいたみの少なさに対する満足度」及び「住宅の維持や管理のしやすさに対する満　足度」は、大阪府と全国において大きな差はない。　</a:t>
            </a:r>
            <a:endPar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6A606E54-0D34-4B78-B8CE-A47E96D1226F}"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19</a:t>
            </a:fld>
            <a:endParaRPr kumimoji="1" lang="en-US" altLang="ja-JP" sz="1200" dirty="0">
              <a:solidFill>
                <a:schemeClr val="tx1"/>
              </a:solidFill>
              <a:latin typeface="HGSｺﾞｼｯｸM" pitchFamily="50" charset="-128"/>
              <a:ea typeface="HGSｺﾞｼｯｸM" pitchFamily="50" charset="-128"/>
            </a:endParaRPr>
          </a:p>
        </p:txBody>
      </p:sp>
      <p:sp>
        <p:nvSpPr>
          <p:cNvPr id="7" name="Rectangle 3"/>
          <p:cNvSpPr>
            <a:spLocks noChangeArrowheads="1"/>
          </p:cNvSpPr>
          <p:nvPr/>
        </p:nvSpPr>
        <p:spPr bwMode="auto">
          <a:xfrm>
            <a:off x="4356483" y="6492863"/>
            <a:ext cx="4427984" cy="22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r" eaLnBrk="1" hangingPunct="1">
              <a:spcBef>
                <a:spcPct val="20000"/>
              </a:spcBef>
              <a:buFontTx/>
              <a:buNone/>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資料：「</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住生活総合</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調査</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」（国土交通省）を基に大阪府作成</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2"/>
          <a:stretch>
            <a:fillRect/>
          </a:stretch>
        </p:blipFill>
        <p:spPr>
          <a:xfrm>
            <a:off x="562585" y="1219460"/>
            <a:ext cx="8016935" cy="1969179"/>
          </a:xfrm>
          <a:prstGeom prst="rect">
            <a:avLst/>
          </a:prstGeom>
        </p:spPr>
      </p:pic>
      <p:pic>
        <p:nvPicPr>
          <p:cNvPr id="3" name="図 2"/>
          <p:cNvPicPr>
            <a:picLocks noChangeAspect="1"/>
          </p:cNvPicPr>
          <p:nvPr/>
        </p:nvPicPr>
        <p:blipFill>
          <a:blip r:embed="rId3"/>
          <a:stretch>
            <a:fillRect/>
          </a:stretch>
        </p:blipFill>
        <p:spPr>
          <a:xfrm>
            <a:off x="562585" y="3629982"/>
            <a:ext cx="8016935" cy="2164268"/>
          </a:xfrm>
          <a:prstGeom prst="rect">
            <a:avLst/>
          </a:prstGeom>
        </p:spPr>
      </p:pic>
    </p:spTree>
    <p:extLst>
      <p:ext uri="{BB962C8B-B14F-4D97-AF65-F5344CB8AC3E}">
        <p14:creationId xmlns:p14="http://schemas.microsoft.com/office/powerpoint/2010/main" val="2591917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48" y="2852936"/>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．住宅ストック、建設の動向</a:t>
            </a:r>
            <a:endPar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a:t>
            </a:fld>
            <a:endParaRPr kumimoji="1" lang="en-US" altLang="ja-JP" sz="1200" dirty="0">
              <a:solidFill>
                <a:schemeClr val="tx1"/>
              </a:solidFill>
              <a:latin typeface="HGSｺﾞｼｯｸM" pitchFamily="50" charset="-128"/>
              <a:ea typeface="HGSｺﾞｼｯｸM" pitchFamily="50" charset="-128"/>
            </a:endParaRPr>
          </a:p>
        </p:txBody>
      </p:sp>
    </p:spTree>
    <p:extLst>
      <p:ext uri="{BB962C8B-B14F-4D97-AF65-F5344CB8AC3E}">
        <p14:creationId xmlns:p14="http://schemas.microsoft.com/office/powerpoint/2010/main" val="23893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48" y="2852936"/>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４</a:t>
            </a:r>
            <a:r>
              <a:rPr lang="ja-JP" altLang="en-US"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．多様なニーズへの対応</a:t>
            </a:r>
            <a:endPar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20</a:t>
            </a:fld>
            <a:endParaRPr kumimoji="1" lang="en-US" altLang="ja-JP" sz="1200" dirty="0">
              <a:solidFill>
                <a:schemeClr val="tx1"/>
              </a:solidFill>
              <a:latin typeface="HGSｺﾞｼｯｸM" pitchFamily="50" charset="-128"/>
              <a:ea typeface="HGSｺﾞｼｯｸM" pitchFamily="50" charset="-128"/>
            </a:endParaRPr>
          </a:p>
        </p:txBody>
      </p:sp>
    </p:spTree>
    <p:extLst>
      <p:ext uri="{BB962C8B-B14F-4D97-AF65-F5344CB8AC3E}">
        <p14:creationId xmlns:p14="http://schemas.microsoft.com/office/powerpoint/2010/main" val="3784224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712897" y="1630727"/>
            <a:ext cx="7718205" cy="4950381"/>
          </a:xfrm>
          <a:prstGeom prst="rect">
            <a:avLst/>
          </a:prstGeom>
        </p:spPr>
      </p:pic>
      <p:sp>
        <p:nvSpPr>
          <p:cNvPr id="21508"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6A606E54-0D34-4B78-B8CE-A47E96D1226F}"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21</a:t>
            </a:fld>
            <a:endParaRPr kumimoji="1" lang="en-US" altLang="ja-JP" sz="1200" dirty="0">
              <a:solidFill>
                <a:schemeClr val="tx1"/>
              </a:solidFill>
              <a:latin typeface="HGSｺﾞｼｯｸM" pitchFamily="50" charset="-128"/>
              <a:ea typeface="HGSｺﾞｼｯｸM" pitchFamily="50" charset="-128"/>
            </a:endParaRPr>
          </a:p>
        </p:txBody>
      </p:sp>
      <p:sp>
        <p:nvSpPr>
          <p:cNvPr id="21509"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民泊に係る許可・認定・</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届出数の推移</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9"/>
          <p:cNvSpPr txBox="1"/>
          <p:nvPr/>
        </p:nvSpPr>
        <p:spPr>
          <a:xfrm>
            <a:off x="279000" y="429042"/>
            <a:ext cx="8586000" cy="646331"/>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近年、いわゆる「民泊」の（特区民泊、住宅宿泊事業法）に関する規定が整備され、既存住宅や新築住宅における民泊の認定・届出数が増加している。</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3"/>
          <p:cNvSpPr>
            <a:spLocks noChangeArrowheads="1"/>
          </p:cNvSpPr>
          <p:nvPr/>
        </p:nvSpPr>
        <p:spPr bwMode="auto">
          <a:xfrm>
            <a:off x="4356483" y="6492863"/>
            <a:ext cx="4427984" cy="22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r" eaLnBrk="1" hangingPunct="1">
              <a:spcBef>
                <a:spcPct val="20000"/>
              </a:spcBef>
              <a:buFontTx/>
              <a:buNone/>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資料：大阪府調べ</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タイトル 1"/>
          <p:cNvSpPr txBox="1">
            <a:spLocks/>
          </p:cNvSpPr>
          <p:nvPr/>
        </p:nvSpPr>
        <p:spPr>
          <a:xfrm>
            <a:off x="245202" y="6543526"/>
            <a:ext cx="3432182" cy="260648"/>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en-US" altLang="ja-JP" sz="1100"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住宅宿泊事業法については、</a:t>
            </a:r>
            <a:r>
              <a:rPr lang="en-US" altLang="ja-JP" sz="1100" dirty="0" smtClean="0">
                <a:latin typeface="Meiryo UI" panose="020B0604030504040204" pitchFamily="50" charset="-128"/>
                <a:ea typeface="Meiryo UI" panose="020B0604030504040204" pitchFamily="50" charset="-128"/>
              </a:rPr>
              <a:t>H31.3.15</a:t>
            </a:r>
            <a:r>
              <a:rPr lang="ja-JP" altLang="en-US" sz="1100" dirty="0" smtClean="0">
                <a:latin typeface="Meiryo UI" panose="020B0604030504040204" pitchFamily="50" charset="-128"/>
                <a:ea typeface="Meiryo UI" panose="020B0604030504040204" pitchFamily="50" charset="-128"/>
              </a:rPr>
              <a:t>時点の届出数</a:t>
            </a:r>
            <a:endParaRPr lang="ja-JP" altLang="en-US" sz="800" dirty="0">
              <a:latin typeface="Meiryo UI" panose="020B0604030504040204" pitchFamily="50" charset="-128"/>
              <a:ea typeface="Meiryo UI" panose="020B0604030504040204" pitchFamily="50" charset="-128"/>
            </a:endParaRPr>
          </a:p>
        </p:txBody>
      </p:sp>
      <p:sp>
        <p:nvSpPr>
          <p:cNvPr id="11" name="正方形/長方形 10"/>
          <p:cNvSpPr/>
          <p:nvPr/>
        </p:nvSpPr>
        <p:spPr>
          <a:xfrm>
            <a:off x="7945312" y="2426185"/>
            <a:ext cx="833003" cy="36004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dirty="0" smtClean="0">
                <a:solidFill>
                  <a:schemeClr val="tx1"/>
                </a:solidFill>
                <a:latin typeface="Meiryo UI" panose="020B0604030504040204" pitchFamily="50" charset="-128"/>
                <a:ea typeface="Meiryo UI" panose="020B0604030504040204" pitchFamily="50" charset="-128"/>
              </a:rPr>
              <a:t>住宅宿泊</a:t>
            </a:r>
            <a:endParaRPr lang="en-US" altLang="ja-JP" dirty="0" smtClean="0">
              <a:solidFill>
                <a:schemeClr val="tx1"/>
              </a:solidFill>
              <a:latin typeface="Meiryo UI" panose="020B0604030504040204" pitchFamily="50" charset="-128"/>
              <a:ea typeface="Meiryo UI" panose="020B0604030504040204" pitchFamily="50" charset="-128"/>
            </a:endParaRPr>
          </a:p>
          <a:p>
            <a:pPr algn="ctr"/>
            <a:r>
              <a:rPr lang="ja-JP" altLang="en-US" dirty="0">
                <a:solidFill>
                  <a:schemeClr val="tx1"/>
                </a:solidFill>
                <a:latin typeface="Meiryo UI" panose="020B0604030504040204" pitchFamily="50" charset="-128"/>
                <a:ea typeface="Meiryo UI" panose="020B0604030504040204" pitchFamily="50" charset="-128"/>
              </a:rPr>
              <a:t>事業法</a:t>
            </a:r>
            <a:endParaRPr lang="ja-JP" dirty="0">
              <a:solidFill>
                <a:schemeClr val="tx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7945311" y="3587909"/>
            <a:ext cx="833003" cy="27212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dirty="0" smtClean="0">
                <a:solidFill>
                  <a:schemeClr val="tx1"/>
                </a:solidFill>
                <a:latin typeface="Meiryo UI" panose="020B0604030504040204" pitchFamily="50" charset="-128"/>
                <a:ea typeface="Meiryo UI" panose="020B0604030504040204" pitchFamily="50" charset="-128"/>
              </a:rPr>
              <a:t>特区民泊</a:t>
            </a:r>
            <a:endParaRPr lang="ja-JP" dirty="0">
              <a:solidFill>
                <a:schemeClr val="tx1"/>
              </a:solidFill>
              <a:latin typeface="Meiryo UI" panose="020B0604030504040204" pitchFamily="50" charset="-128"/>
              <a:ea typeface="Meiryo UI" panose="020B0604030504040204" pitchFamily="50" charset="-128"/>
            </a:endParaRPr>
          </a:p>
        </p:txBody>
      </p:sp>
      <p:sp>
        <p:nvSpPr>
          <p:cNvPr id="14" name="正方形/長方形 13"/>
          <p:cNvSpPr/>
          <p:nvPr/>
        </p:nvSpPr>
        <p:spPr>
          <a:xfrm>
            <a:off x="7945311" y="4475476"/>
            <a:ext cx="833003" cy="27212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dirty="0" smtClean="0">
                <a:solidFill>
                  <a:schemeClr val="tx1"/>
                </a:solidFill>
                <a:latin typeface="Meiryo UI" panose="020B0604030504040204" pitchFamily="50" charset="-128"/>
                <a:ea typeface="Meiryo UI" panose="020B0604030504040204" pitchFamily="50" charset="-128"/>
              </a:rPr>
              <a:t>簡易宿所</a:t>
            </a:r>
            <a:endParaRPr lang="ja-JP" dirty="0">
              <a:solidFill>
                <a:schemeClr val="tx1"/>
              </a:solidFill>
              <a:latin typeface="Meiryo UI" panose="020B0604030504040204" pitchFamily="50" charset="-128"/>
              <a:ea typeface="Meiryo UI" panose="020B0604030504040204" pitchFamily="50" charset="-128"/>
            </a:endParaRPr>
          </a:p>
        </p:txBody>
      </p:sp>
      <p:sp>
        <p:nvSpPr>
          <p:cNvPr id="15" name="正方形/長方形 14"/>
          <p:cNvSpPr/>
          <p:nvPr/>
        </p:nvSpPr>
        <p:spPr>
          <a:xfrm>
            <a:off x="7926459" y="5003003"/>
            <a:ext cx="833003" cy="36004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dirty="0" smtClean="0">
                <a:solidFill>
                  <a:schemeClr val="tx1"/>
                </a:solidFill>
                <a:latin typeface="Meiryo UI" panose="020B0604030504040204" pitchFamily="50" charset="-128"/>
                <a:ea typeface="Meiryo UI" panose="020B0604030504040204" pitchFamily="50" charset="-128"/>
              </a:rPr>
              <a:t>旅館・ホテル・下宿</a:t>
            </a:r>
            <a:endParaRPr lang="ja-JP" dirty="0">
              <a:solidFill>
                <a:schemeClr val="tx1"/>
              </a:solidFill>
              <a:latin typeface="Meiryo UI" panose="020B0604030504040204" pitchFamily="50" charset="-128"/>
              <a:ea typeface="Meiryo UI" panose="020B0604030504040204" pitchFamily="50" charset="-128"/>
            </a:endParaRPr>
          </a:p>
        </p:txBody>
      </p:sp>
      <p:sp>
        <p:nvSpPr>
          <p:cNvPr id="2" name="角丸四角形 1"/>
          <p:cNvSpPr/>
          <p:nvPr/>
        </p:nvSpPr>
        <p:spPr>
          <a:xfrm>
            <a:off x="7308304" y="1901696"/>
            <a:ext cx="720080" cy="2523117"/>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7136057" y="1450707"/>
            <a:ext cx="1064573" cy="36004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b="1" dirty="0">
                <a:solidFill>
                  <a:srgbClr val="FF0000"/>
                </a:solidFill>
                <a:latin typeface="Meiryo UI" panose="020B0604030504040204" pitchFamily="50" charset="-128"/>
                <a:ea typeface="Meiryo UI" panose="020B0604030504040204" pitchFamily="50" charset="-128"/>
              </a:rPr>
              <a:t>主</a:t>
            </a:r>
            <a:r>
              <a:rPr lang="ja-JP" altLang="en-US" b="1" dirty="0" smtClean="0">
                <a:solidFill>
                  <a:srgbClr val="FF0000"/>
                </a:solidFill>
                <a:latin typeface="Meiryo UI" panose="020B0604030504040204" pitchFamily="50" charset="-128"/>
                <a:ea typeface="Meiryo UI" panose="020B0604030504040204" pitchFamily="50" charset="-128"/>
              </a:rPr>
              <a:t>に用途が</a:t>
            </a:r>
            <a:endParaRPr lang="en-US" altLang="ja-JP" b="1" dirty="0" smtClean="0">
              <a:solidFill>
                <a:srgbClr val="FF0000"/>
              </a:solidFill>
              <a:latin typeface="Meiryo UI" panose="020B0604030504040204" pitchFamily="50" charset="-128"/>
              <a:ea typeface="Meiryo UI" panose="020B0604030504040204" pitchFamily="50" charset="-128"/>
            </a:endParaRPr>
          </a:p>
          <a:p>
            <a:pPr algn="ctr"/>
            <a:r>
              <a:rPr lang="ja-JP" altLang="en-US" b="1" dirty="0" smtClean="0">
                <a:solidFill>
                  <a:srgbClr val="FF0000"/>
                </a:solidFill>
                <a:latin typeface="Meiryo UI" panose="020B0604030504040204" pitchFamily="50" charset="-128"/>
                <a:ea typeface="Meiryo UI" panose="020B0604030504040204" pitchFamily="50" charset="-128"/>
              </a:rPr>
              <a:t>住宅のもの</a:t>
            </a:r>
            <a:endParaRPr lang="ja-JP" b="1" dirty="0">
              <a:solidFill>
                <a:srgbClr val="FF0000"/>
              </a:solidFill>
              <a:latin typeface="Meiryo UI" panose="020B0604030504040204" pitchFamily="50" charset="-128"/>
              <a:ea typeface="Meiryo UI" panose="020B0604030504040204" pitchFamily="50" charset="-128"/>
            </a:endParaRPr>
          </a:p>
        </p:txBody>
      </p:sp>
      <p:sp>
        <p:nvSpPr>
          <p:cNvPr id="17" name="正方形/長方形 16"/>
          <p:cNvSpPr/>
          <p:nvPr/>
        </p:nvSpPr>
        <p:spPr>
          <a:xfrm>
            <a:off x="392376" y="1407049"/>
            <a:ext cx="598737" cy="19049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900" dirty="0" smtClean="0">
                <a:solidFill>
                  <a:schemeClr val="tx1"/>
                </a:solidFill>
                <a:latin typeface="Meiryo UI" panose="020B0604030504040204" pitchFamily="50" charset="-128"/>
                <a:ea typeface="Meiryo UI" panose="020B0604030504040204" pitchFamily="50" charset="-128"/>
              </a:rPr>
              <a:t>施設数</a:t>
            </a:r>
            <a:endParaRPr lang="ja-JP" sz="9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391049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民泊制度を活用した住宅の建設</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rotWithShape="1">
          <a:blip r:embed="rId2"/>
          <a:srcRect l="5727" t="25274" r="6832" b="17515"/>
          <a:stretch/>
        </p:blipFill>
        <p:spPr>
          <a:xfrm>
            <a:off x="827584" y="3234751"/>
            <a:ext cx="7488833" cy="2754691"/>
          </a:xfrm>
          <a:prstGeom prst="rect">
            <a:avLst/>
          </a:prstGeom>
        </p:spPr>
      </p:pic>
      <p:sp>
        <p:nvSpPr>
          <p:cNvPr id="6"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22</a:t>
            </a:fld>
            <a:endParaRPr kumimoji="1" lang="en-US" altLang="ja-JP" sz="1200" dirty="0">
              <a:solidFill>
                <a:schemeClr val="tx1"/>
              </a:solidFill>
              <a:latin typeface="HGSｺﾞｼｯｸM" pitchFamily="50" charset="-128"/>
              <a:ea typeface="HGSｺﾞｼｯｸM" pitchFamily="50" charset="-128"/>
            </a:endParaRPr>
          </a:p>
        </p:txBody>
      </p:sp>
      <p:sp>
        <p:nvSpPr>
          <p:cNvPr id="8" name="正方形/長方形 7"/>
          <p:cNvSpPr/>
          <p:nvPr/>
        </p:nvSpPr>
        <p:spPr>
          <a:xfrm>
            <a:off x="536818" y="1637745"/>
            <a:ext cx="7272808"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solidFill>
                  <a:schemeClr val="tx1"/>
                </a:solidFill>
                <a:latin typeface="Meiryo UI" panose="020B0604030504040204" pitchFamily="50" charset="-128"/>
                <a:ea typeface="Meiryo UI" panose="020B0604030504040204" pitchFamily="50" charset="-128"/>
              </a:rPr>
              <a:t>■特区民泊制度を活用した事例（株式会社　宅都）</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9" name="テキスト ボックス 9"/>
          <p:cNvSpPr txBox="1"/>
          <p:nvPr/>
        </p:nvSpPr>
        <p:spPr>
          <a:xfrm>
            <a:off x="760731" y="1925777"/>
            <a:ext cx="8072785" cy="978729"/>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lnSpc>
                <a:spcPct val="1200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・特区民泊制度を活用し、新築の共同住宅を１棟丸ごと宿泊施設として利用。</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・民泊需要が減った際は、賃貸マンションとして</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運用もできるよう検討。</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・運営形態は主にサブリース形式。</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5364817" y="6042688"/>
            <a:ext cx="2965372" cy="276999"/>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出展：株式会社　宅都</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ホームページ</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より引用</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9"/>
          <p:cNvSpPr txBox="1"/>
          <p:nvPr/>
        </p:nvSpPr>
        <p:spPr>
          <a:xfrm>
            <a:off x="279000" y="548680"/>
            <a:ext cx="8586000" cy="646331"/>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近年の観光客の増加に対応し、これまでの賃貸契約を前提とした賃貸住宅事業ではなく、民泊と賃貸住宅経営の両面に対応したビジネスモデルが増加している。</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791401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6A606E54-0D34-4B78-B8CE-A47E96D1226F}"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23</a:t>
            </a:fld>
            <a:endParaRPr kumimoji="1" lang="en-US" altLang="ja-JP" sz="1200" dirty="0">
              <a:solidFill>
                <a:schemeClr val="tx1"/>
              </a:solidFill>
              <a:latin typeface="HGSｺﾞｼｯｸM" pitchFamily="50" charset="-128"/>
              <a:ea typeface="HGSｺﾞｼｯｸM" pitchFamily="50" charset="-128"/>
            </a:endParaRPr>
          </a:p>
        </p:txBody>
      </p:sp>
      <p:sp>
        <p:nvSpPr>
          <p:cNvPr id="21509"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公的</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賃貸住宅の先進事例①</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387647" y="722508"/>
            <a:ext cx="7272808"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solidFill>
                  <a:schemeClr val="tx1"/>
                </a:solidFill>
                <a:latin typeface="Meiryo UI" panose="020B0604030504040204" pitchFamily="50" charset="-128"/>
                <a:ea typeface="Meiryo UI" panose="020B0604030504040204" pitchFamily="50" charset="-128"/>
              </a:rPr>
              <a:t>■</a:t>
            </a:r>
            <a:r>
              <a:rPr kumimoji="1" lang="en-US" altLang="ja-JP" b="1" dirty="0" smtClean="0">
                <a:solidFill>
                  <a:schemeClr val="tx1"/>
                </a:solidFill>
                <a:latin typeface="Meiryo UI" panose="020B0604030504040204" pitchFamily="50" charset="-128"/>
                <a:ea typeface="Meiryo UI" panose="020B0604030504040204" pitchFamily="50" charset="-128"/>
              </a:rPr>
              <a:t>DIY</a:t>
            </a:r>
            <a:r>
              <a:rPr kumimoji="1" lang="ja-JP" altLang="en-US" b="1" dirty="0" smtClean="0">
                <a:solidFill>
                  <a:schemeClr val="tx1"/>
                </a:solidFill>
                <a:latin typeface="Meiryo UI" panose="020B0604030504040204" pitchFamily="50" charset="-128"/>
                <a:ea typeface="Meiryo UI" panose="020B0604030504040204" pitchFamily="50" charset="-128"/>
              </a:rPr>
              <a:t>賃貸</a:t>
            </a:r>
            <a:r>
              <a:rPr kumimoji="1" lang="en-US" altLang="ja-JP" b="1" dirty="0" smtClean="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団地カスタマイズ</a:t>
            </a:r>
            <a:r>
              <a:rPr kumimoji="1" lang="en-US" altLang="ja-JP" b="1" dirty="0" smtClean="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（大阪府住宅供給公社）</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7" name="テキスト ボックス 9"/>
          <p:cNvSpPr txBox="1"/>
          <p:nvPr/>
        </p:nvSpPr>
        <p:spPr>
          <a:xfrm>
            <a:off x="531661" y="1073072"/>
            <a:ext cx="5816569" cy="1569660"/>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lnSpc>
                <a:spcPct val="1200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管理戸数約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22,000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戸の半数を超える約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12,000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戸を対象に、退去時の原状回復義務を緩和して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簡単</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な</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DIY</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壁の塗装替えや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クロス替え、棚の設置等）行うことができる制度。</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月からスタートし、</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月には申込み件数が</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300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件を突破した。</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387647" y="2947402"/>
            <a:ext cx="7272808"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solidFill>
                  <a:schemeClr val="tx1"/>
                </a:solidFill>
                <a:latin typeface="Meiryo UI" panose="020B0604030504040204" pitchFamily="50" charset="-128"/>
                <a:ea typeface="Meiryo UI" panose="020B0604030504040204" pitchFamily="50" charset="-128"/>
              </a:rPr>
              <a:t>■ニコイチ（大阪府住宅供給公社）</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531662" y="3305904"/>
            <a:ext cx="8286901" cy="1274195"/>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lnSpc>
                <a:spcPct val="1200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隣り合う</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戸</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つ</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につなげるリノベーション住宅。若年世帯や子育て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世帯などの若年層に対し</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、多様なライフスタイルへの対応やゆとりある空間を提供している。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設計・施工を民間事業者から広く公募することでデザイン性の高い創意工夫に満ちたプランを実現しており、</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年度グッドデザイン賞を受賞した。</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3157" y="4892704"/>
            <a:ext cx="3115891" cy="1674574"/>
          </a:xfrm>
          <a:prstGeom prst="rect">
            <a:avLst/>
          </a:prstGeom>
        </p:spPr>
      </p:pic>
      <p:sp>
        <p:nvSpPr>
          <p:cNvPr id="16" name="正方形/長方形 15"/>
          <p:cNvSpPr/>
          <p:nvPr/>
        </p:nvSpPr>
        <p:spPr>
          <a:xfrm>
            <a:off x="3034996" y="4559826"/>
            <a:ext cx="2016224" cy="27837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solidFill>
                  <a:schemeClr val="tx1"/>
                </a:solidFill>
                <a:latin typeface="Meiryo UI" panose="020B0604030504040204" pitchFamily="50" charset="-128"/>
                <a:ea typeface="Meiryo UI" panose="020B0604030504040204" pitchFamily="50" charset="-128"/>
              </a:rPr>
              <a:t>（プラン例）昼と夜のいえ</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17" name="テキスト ボックス 9"/>
          <p:cNvSpPr txBox="1"/>
          <p:nvPr/>
        </p:nvSpPr>
        <p:spPr>
          <a:xfrm>
            <a:off x="5609608" y="6585797"/>
            <a:ext cx="3306099" cy="276999"/>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lgn="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出典：大阪府住宅供給公社</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ホームページ</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引用</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Picture 2" descr="ãã³ã¤ãã¡ã¤ã³ãã¸ã¥ã¢ã«"/>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955" t="14345" r="36388" b="53993"/>
          <a:stretch/>
        </p:blipFill>
        <p:spPr bwMode="auto">
          <a:xfrm>
            <a:off x="531662" y="5175468"/>
            <a:ext cx="2262312" cy="1109047"/>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8230" y="4906028"/>
            <a:ext cx="2472242" cy="1647926"/>
          </a:xfrm>
          <a:prstGeom prst="rect">
            <a:avLst/>
          </a:prstGeom>
        </p:spPr>
      </p:pic>
      <p:grpSp>
        <p:nvGrpSpPr>
          <p:cNvPr id="2" name="グループ化 1"/>
          <p:cNvGrpSpPr/>
          <p:nvPr/>
        </p:nvGrpSpPr>
        <p:grpSpPr>
          <a:xfrm>
            <a:off x="6633495" y="1073072"/>
            <a:ext cx="2217846" cy="2004573"/>
            <a:chOff x="6398741" y="1073072"/>
            <a:chExt cx="2217846" cy="2004573"/>
          </a:xfrm>
        </p:grpSpPr>
        <p:pic>
          <p:nvPicPr>
            <p:cNvPr id="15" name="図 14" descr="\\kjzsvad211\保護対象外\団地再生課\善家\三井C　団地カスタマイズ（105-509）\完成291122\IMG_7655.JPG"/>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429610" y="1073072"/>
              <a:ext cx="2156108" cy="1686404"/>
            </a:xfrm>
            <a:prstGeom prst="rect">
              <a:avLst/>
            </a:prstGeom>
            <a:noFill/>
            <a:ln>
              <a:noFill/>
            </a:ln>
          </p:spPr>
        </p:pic>
        <p:sp>
          <p:nvSpPr>
            <p:cNvPr id="18" name="正方形/長方形 17"/>
            <p:cNvSpPr/>
            <p:nvPr/>
          </p:nvSpPr>
          <p:spPr>
            <a:xfrm>
              <a:off x="6398741" y="2799270"/>
              <a:ext cx="2217846" cy="27837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smtClean="0">
                  <a:solidFill>
                    <a:schemeClr val="tx1"/>
                  </a:solidFill>
                  <a:latin typeface="Meiryo UI" panose="020B0604030504040204" pitchFamily="50" charset="-128"/>
                  <a:ea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rPr>
                <a:t>団地カスタマイズ</a:t>
              </a:r>
              <a:r>
                <a:rPr lang="en-US" altLang="ja-JP" sz="1200" dirty="0" smtClean="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rPr>
                <a:t>モデル</a:t>
              </a:r>
              <a:r>
                <a:rPr lang="ja-JP" altLang="en-US" sz="1200" dirty="0">
                  <a:solidFill>
                    <a:schemeClr val="tx1"/>
                  </a:solidFill>
                  <a:latin typeface="Meiryo UI" panose="020B0604030504040204" pitchFamily="50" charset="-128"/>
                  <a:ea typeface="Meiryo UI" panose="020B0604030504040204" pitchFamily="50" charset="-128"/>
                </a:rPr>
                <a:t>ルーム</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23951420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6A606E54-0D34-4B78-B8CE-A47E96D1226F}"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24</a:t>
            </a:fld>
            <a:endParaRPr kumimoji="1" lang="en-US" altLang="ja-JP" sz="1200" dirty="0">
              <a:solidFill>
                <a:schemeClr val="tx1"/>
              </a:solidFill>
              <a:latin typeface="HGSｺﾞｼｯｸM" pitchFamily="50" charset="-128"/>
              <a:ea typeface="HGSｺﾞｼｯｸM" pitchFamily="50" charset="-128"/>
            </a:endParaRPr>
          </a:p>
        </p:txBody>
      </p:sp>
      <p:sp>
        <p:nvSpPr>
          <p:cNvPr id="21509"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公的</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賃貸住宅の先進事例②</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611560" y="1916832"/>
            <a:ext cx="8265196" cy="1155701"/>
          </a:xfrm>
          <a:prstGeom prst="rect">
            <a:avLst/>
          </a:prstGeom>
          <a:noFill/>
          <a:ln>
            <a:solidFill>
              <a:schemeClr val="tx1"/>
            </a:solidFill>
            <a:prstDash val="dash"/>
          </a:ln>
        </p:spPr>
        <p:txBody>
          <a:bodyPr wrap="square" rtlCol="0">
            <a:spAutoFit/>
          </a:bodyPr>
          <a:lstStyle/>
          <a:p>
            <a:pPr marL="82550" indent="90488" defTabSz="793425">
              <a:lnSpc>
                <a:spcPct val="110000"/>
              </a:lnSpc>
              <a:spcBef>
                <a:spcPts val="300"/>
              </a:spcBef>
              <a:defRPr/>
            </a:pP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活用事例</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marL="82550" indent="90488" defTabSz="793425">
              <a:lnSpc>
                <a:spcPct val="110000"/>
              </a:lnSpc>
              <a:spcBef>
                <a:spcPts val="300"/>
              </a:spcBef>
              <a:defRPr/>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小規模保育所、一時預かり、つどいの広場、子ども</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食堂、子ども・若者支援拠点</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者</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児</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相談支援拠点、</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82550" indent="90488" defTabSz="793425">
              <a:lnSpc>
                <a:spcPct val="110000"/>
              </a:lnSpc>
              <a:spcBef>
                <a:spcPts val="300"/>
              </a:spcBef>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高齢者等の交流活動拠点、福祉相談窓口・活動拠点、</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サポート付き住宅、若者</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の職業的自立用住戸、</a:t>
            </a:r>
          </a:p>
          <a:p>
            <a:pPr marL="82550" indent="90488" defTabSz="793425">
              <a:lnSpc>
                <a:spcPct val="110000"/>
              </a:lnSpc>
              <a:spcBef>
                <a:spcPts val="300"/>
              </a:spcBef>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介護研修生寮、</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おためし居住用</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戸　　　等</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367499" y="769143"/>
            <a:ext cx="7272808"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solidFill>
                  <a:schemeClr val="tx1"/>
                </a:solidFill>
                <a:latin typeface="Meiryo UI" panose="020B0604030504040204" pitchFamily="50" charset="-128"/>
                <a:ea typeface="Meiryo UI" panose="020B0604030504040204" pitchFamily="50" charset="-128"/>
              </a:rPr>
              <a:t>■府営住宅の空室活用</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31" name="テキスト ボックス 9"/>
          <p:cNvSpPr txBox="1"/>
          <p:nvPr/>
        </p:nvSpPr>
        <p:spPr>
          <a:xfrm>
            <a:off x="511515" y="1124744"/>
            <a:ext cx="8307048" cy="683264"/>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地元市町と連携し、府営住宅の空室</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を地域コミュニティの活性化や地域住民への生活支援サービスの提供に資する多様な用途に活用（</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団地</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56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戸で活用中</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（グループホームを除く）</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図 1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2238" b="4296"/>
          <a:stretch/>
        </p:blipFill>
        <p:spPr>
          <a:xfrm>
            <a:off x="627009" y="3573016"/>
            <a:ext cx="4160250" cy="2592288"/>
          </a:xfrm>
          <a:prstGeom prst="rect">
            <a:avLst/>
          </a:prstGeom>
        </p:spPr>
      </p:pic>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8323" y="3573016"/>
            <a:ext cx="3888433" cy="2592288"/>
          </a:xfrm>
          <a:prstGeom prst="rect">
            <a:avLst/>
          </a:prstGeom>
        </p:spPr>
      </p:pic>
      <p:sp>
        <p:nvSpPr>
          <p:cNvPr id="17" name="テキスト ボックス 2270"/>
          <p:cNvSpPr txBox="1"/>
          <p:nvPr/>
        </p:nvSpPr>
        <p:spPr>
          <a:xfrm>
            <a:off x="1089981" y="6165303"/>
            <a:ext cx="3234305" cy="310337"/>
          </a:xfrm>
          <a:prstGeom prst="rect">
            <a:avLst/>
          </a:prstGeom>
          <a:noFill/>
          <a:ln w="6350">
            <a:noFill/>
          </a:ln>
          <a:effectLst/>
        </p:spPr>
        <p:txBody>
          <a:bodyPr rot="0" spcFirstLastPara="0" vert="horz" wrap="square" lIns="0" tIns="0" rIns="0" bIns="0" numCol="1" spcCol="0" rtlCol="0" fromWordArt="0" anchor="ctr" anchorCtr="0" forceAA="0" compatLnSpc="1">
            <a:prstTxWarp prst="textNoShape">
              <a:avLst/>
            </a:prstTxWarp>
            <a:noAutofit/>
          </a:bodyPr>
          <a:lstStyle/>
          <a:p>
            <a:pPr algn="ctr" defTabSz="914400"/>
            <a:r>
              <a:rPr lang="ja-JP" altLang="en-US" sz="1200" kern="100" dirty="0" smtClean="0">
                <a:solidFill>
                  <a:prstClr val="black"/>
                </a:solidFill>
                <a:latin typeface="Century"/>
                <a:ea typeface="Meiryo UI"/>
                <a:cs typeface="Times New Roman"/>
              </a:rPr>
              <a:t>小規模保育所（高槻城東住宅）</a:t>
            </a:r>
            <a:endParaRPr lang="ja-JP" altLang="en-US" sz="2400" kern="100" dirty="0">
              <a:solidFill>
                <a:prstClr val="black"/>
              </a:solidFill>
              <a:latin typeface="Century"/>
              <a:ea typeface="ＭＳ 明朝"/>
              <a:cs typeface="Times New Roman"/>
            </a:endParaRPr>
          </a:p>
        </p:txBody>
      </p:sp>
      <p:sp>
        <p:nvSpPr>
          <p:cNvPr id="18" name="テキスト ボックス 2270"/>
          <p:cNvSpPr txBox="1"/>
          <p:nvPr/>
        </p:nvSpPr>
        <p:spPr>
          <a:xfrm>
            <a:off x="5315386" y="6165303"/>
            <a:ext cx="3234305" cy="508547"/>
          </a:xfrm>
          <a:prstGeom prst="rect">
            <a:avLst/>
          </a:prstGeom>
          <a:noFill/>
          <a:ln w="6350">
            <a:noFill/>
          </a:ln>
          <a:effectLst/>
        </p:spPr>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200" kern="100" dirty="0">
                <a:solidFill>
                  <a:prstClr val="black"/>
                </a:solidFill>
                <a:latin typeface="Century"/>
                <a:ea typeface="Meiryo UI"/>
                <a:cs typeface="Times New Roman"/>
              </a:rPr>
              <a:t>若者の職業的自立用住戸（</a:t>
            </a:r>
            <a:r>
              <a:rPr lang="ja-JP" altLang="en-US" sz="1200" kern="100" dirty="0" smtClean="0">
                <a:solidFill>
                  <a:prstClr val="black"/>
                </a:solidFill>
                <a:latin typeface="Century"/>
                <a:ea typeface="Meiryo UI"/>
                <a:cs typeface="Times New Roman"/>
              </a:rPr>
              <a:t>清滝住宅）</a:t>
            </a:r>
            <a:endParaRPr lang="en-US" altLang="ja-JP" sz="1200" kern="100" dirty="0" smtClean="0">
              <a:solidFill>
                <a:prstClr val="black"/>
              </a:solidFill>
              <a:latin typeface="Century"/>
              <a:ea typeface="Meiryo UI"/>
              <a:cs typeface="Times New Roman"/>
            </a:endParaRPr>
          </a:p>
          <a:p>
            <a:pPr algn="ctr"/>
            <a:r>
              <a:rPr lang="en-US" altLang="ja-JP" sz="1200" kern="100" dirty="0" smtClean="0">
                <a:solidFill>
                  <a:prstClr val="black"/>
                </a:solidFill>
                <a:latin typeface="Century"/>
                <a:ea typeface="Meiryo UI"/>
                <a:cs typeface="Times New Roman"/>
              </a:rPr>
              <a:t>※</a:t>
            </a:r>
            <a:r>
              <a:rPr lang="ja-JP" altLang="en-US" sz="1200" kern="100" dirty="0" smtClean="0">
                <a:solidFill>
                  <a:prstClr val="black"/>
                </a:solidFill>
                <a:latin typeface="Century"/>
                <a:ea typeface="Meiryo UI"/>
                <a:cs typeface="Times New Roman"/>
              </a:rPr>
              <a:t>写真はコミュニティスペース</a:t>
            </a:r>
            <a:endParaRPr lang="ja-JP" altLang="en-US" sz="2400" kern="100" dirty="0">
              <a:solidFill>
                <a:prstClr val="black"/>
              </a:solidFill>
              <a:latin typeface="Century"/>
              <a:ea typeface="ＭＳ 明朝"/>
              <a:cs typeface="Times New Roman"/>
            </a:endParaRPr>
          </a:p>
        </p:txBody>
      </p:sp>
    </p:spTree>
    <p:extLst>
      <p:ext uri="{BB962C8B-B14F-4D97-AF65-F5344CB8AC3E}">
        <p14:creationId xmlns:p14="http://schemas.microsoft.com/office/powerpoint/2010/main" val="12412174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6A606E54-0D34-4B78-B8CE-A47E96D1226F}"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25</a:t>
            </a:fld>
            <a:endParaRPr kumimoji="1" lang="en-US" altLang="ja-JP" sz="1200" dirty="0">
              <a:solidFill>
                <a:schemeClr val="tx1"/>
              </a:solidFill>
              <a:latin typeface="HGSｺﾞｼｯｸM" pitchFamily="50" charset="-128"/>
              <a:ea typeface="HGSｺﾞｼｯｸM" pitchFamily="50" charset="-128"/>
            </a:endParaRPr>
          </a:p>
        </p:txBody>
      </p:sp>
      <p:sp>
        <p:nvSpPr>
          <p:cNvPr id="21509"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（参考）民間賃貸住宅の先進事例</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Picture 4" descr="D:\naitotak\Desktop\aba1dd9afd994bc383f5259806be7bb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0465" y="1052736"/>
            <a:ext cx="3744416" cy="2106234"/>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367499" y="769143"/>
            <a:ext cx="7272808"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solidFill>
                  <a:schemeClr val="tx1"/>
                </a:solidFill>
                <a:latin typeface="Meiryo UI" panose="020B0604030504040204" pitchFamily="50" charset="-128"/>
                <a:ea typeface="Meiryo UI" panose="020B0604030504040204" pitchFamily="50" charset="-128"/>
              </a:rPr>
              <a:t>■社員寮</a:t>
            </a:r>
            <a:r>
              <a:rPr lang="ja-JP" altLang="en-US" b="1" dirty="0" smtClean="0">
                <a:solidFill>
                  <a:schemeClr val="tx1"/>
                </a:solidFill>
                <a:latin typeface="Meiryo UI" panose="020B0604030504040204" pitchFamily="50" charset="-128"/>
                <a:ea typeface="Meiryo UI" panose="020B0604030504040204" pitchFamily="50" charset="-128"/>
              </a:rPr>
              <a:t>の</a:t>
            </a:r>
            <a:r>
              <a:rPr kumimoji="1" lang="ja-JP" altLang="en-US" b="1" dirty="0" smtClean="0">
                <a:solidFill>
                  <a:schemeClr val="tx1"/>
                </a:solidFill>
                <a:latin typeface="Meiryo UI" panose="020B0604030504040204" pitchFamily="50" charset="-128"/>
                <a:ea typeface="Meiryo UI" panose="020B0604030504040204" pitchFamily="50" charset="-128"/>
              </a:rPr>
              <a:t>シェアハウス化</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7" name="テキスト ボックス 9"/>
          <p:cNvSpPr txBox="1"/>
          <p:nvPr/>
        </p:nvSpPr>
        <p:spPr>
          <a:xfrm>
            <a:off x="511515" y="1200657"/>
            <a:ext cx="3932960" cy="1241045"/>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社員寮であった建物をリノベーションし、ラウンジやビリヤードルーム、スタジオ、ワーキングスペースなどの共有部を備え、住人間の自発的なコミュニティ形成を促すシェアハウス</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323528" y="3645024"/>
            <a:ext cx="7272808"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solidFill>
                  <a:schemeClr val="tx1"/>
                </a:solidFill>
                <a:latin typeface="Meiryo UI" panose="020B0604030504040204" pitchFamily="50" charset="-128"/>
                <a:ea typeface="Meiryo UI" panose="020B0604030504040204" pitchFamily="50" charset="-128"/>
              </a:rPr>
              <a:t>■サブスクリプション（定額制）の住宅サービス</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11" name="テキスト ボックス 9"/>
          <p:cNvSpPr txBox="1"/>
          <p:nvPr/>
        </p:nvSpPr>
        <p:spPr>
          <a:xfrm>
            <a:off x="583534" y="4116959"/>
            <a:ext cx="3932960" cy="1569660"/>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空家を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活用し、</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拠点、多拠点居住をターゲットとした定額、住み放題の住宅サービス</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・各拠点は個室を確保しつつ、シェアハウスのよう</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にリビ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ング・キッチン等を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共有</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8383" y="4080294"/>
            <a:ext cx="3685921" cy="2152624"/>
          </a:xfrm>
          <a:prstGeom prst="rect">
            <a:avLst/>
          </a:prstGeom>
        </p:spPr>
      </p:pic>
      <p:sp>
        <p:nvSpPr>
          <p:cNvPr id="14" name="テキスト ボックス 9"/>
          <p:cNvSpPr txBox="1"/>
          <p:nvPr/>
        </p:nvSpPr>
        <p:spPr>
          <a:xfrm>
            <a:off x="4598383" y="3204133"/>
            <a:ext cx="4122601" cy="276999"/>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出展：</a:t>
            </a:r>
            <a:r>
              <a:rPr lang="ja-JP" altLang="en-US" sz="1200" dirty="0">
                <a:latin typeface="Meiryo UI" panose="020B0604030504040204" pitchFamily="50" charset="-128"/>
                <a:ea typeface="Meiryo UI" panose="020B0604030504040204" pitchFamily="50" charset="-128"/>
              </a:rPr>
              <a:t>株式会社</a:t>
            </a:r>
            <a:r>
              <a:rPr lang="ja-JP" altLang="en-US" sz="1200" dirty="0" smtClean="0">
                <a:latin typeface="Meiryo UI" panose="020B0604030504040204" pitchFamily="50" charset="-128"/>
                <a:ea typeface="Meiryo UI" panose="020B0604030504040204" pitchFamily="50" charset="-128"/>
              </a:rPr>
              <a:t>グローバルエージェンツホームページより引用</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9"/>
          <p:cNvSpPr txBox="1"/>
          <p:nvPr/>
        </p:nvSpPr>
        <p:spPr>
          <a:xfrm>
            <a:off x="5292080" y="6232918"/>
            <a:ext cx="4122601" cy="276999"/>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出展：</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株式</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会社アドレス</a:t>
            </a:r>
            <a:r>
              <a:rPr lang="ja-JP" altLang="en-US" sz="1200" dirty="0" smtClean="0">
                <a:latin typeface="Meiryo UI" panose="020B0604030504040204" pitchFamily="50" charset="-128"/>
                <a:ea typeface="Meiryo UI" panose="020B0604030504040204" pitchFamily="50" charset="-128"/>
              </a:rPr>
              <a:t>ホームページより引用</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902779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48" y="2852936"/>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（参考）関連データ</a:t>
            </a:r>
            <a:endPar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26</a:t>
            </a:fld>
            <a:endParaRPr kumimoji="1" lang="en-US" altLang="ja-JP" sz="1200">
              <a:solidFill>
                <a:schemeClr val="tx1"/>
              </a:solidFill>
              <a:latin typeface="HGSｺﾞｼｯｸM" pitchFamily="50" charset="-128"/>
              <a:ea typeface="HGSｺﾞｼｯｸM" pitchFamily="50" charset="-128"/>
            </a:endParaRPr>
          </a:p>
        </p:txBody>
      </p:sp>
    </p:spTree>
    <p:extLst>
      <p:ext uri="{BB962C8B-B14F-4D97-AF65-F5344CB8AC3E}">
        <p14:creationId xmlns:p14="http://schemas.microsoft.com/office/powerpoint/2010/main" val="1312782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zh-TW"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都道府県別人口</a:t>
            </a:r>
          </a:p>
        </p:txBody>
      </p:sp>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27</a:t>
            </a:fld>
            <a:endParaRPr kumimoji="1" lang="en-US" altLang="ja-JP" sz="1200">
              <a:solidFill>
                <a:schemeClr val="tx1"/>
              </a:solidFill>
              <a:latin typeface="HGSｺﾞｼｯｸM" pitchFamily="50" charset="-128"/>
              <a:ea typeface="HGSｺﾞｼｯｸM" pitchFamily="50" charset="-128"/>
            </a:endParaRPr>
          </a:p>
        </p:txBody>
      </p:sp>
      <p:pic>
        <p:nvPicPr>
          <p:cNvPr id="1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020" y="1772816"/>
            <a:ext cx="8495036" cy="462529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テキスト ボックス 13"/>
          <p:cNvSpPr txBox="1"/>
          <p:nvPr/>
        </p:nvSpPr>
        <p:spPr>
          <a:xfrm>
            <a:off x="4227532" y="646369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資料：「国勢調査時系列データ」（総務省統計局）より</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7"/>
          <p:cNvSpPr>
            <a:spLocks noChangeArrowheads="1"/>
          </p:cNvSpPr>
          <p:nvPr/>
        </p:nvSpPr>
        <p:spPr bwMode="auto">
          <a:xfrm>
            <a:off x="279000" y="549275"/>
            <a:ext cx="8586000" cy="715963"/>
          </a:xfrm>
          <a:prstGeom prst="rect">
            <a:avLst/>
          </a:prstGeom>
          <a:solidFill>
            <a:schemeClr val="bg1"/>
          </a:solidFill>
          <a:ln w="12700">
            <a:solidFill>
              <a:schemeClr val="tx1"/>
            </a:solidFill>
            <a:prstDash val="solid"/>
            <a:miter lim="800000"/>
            <a:headEnd/>
            <a:tailEnd/>
          </a:ln>
        </p:spPr>
        <p:txBody>
          <a:bodyPr wrap="square" anchor="ct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355600" indent="-355600" eaLnBrk="1" hangingPunct="1">
              <a:buFont typeface="Wingdings" pitchFamily="2" charset="2"/>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府内</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の人口は、戦後一貫して増加していたが、</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年（平成</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年）に戦後初めて</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人口が</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減少に転じた</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3419872" y="2833191"/>
            <a:ext cx="1224136" cy="307777"/>
          </a:xfrm>
          <a:prstGeom prst="rect">
            <a:avLst/>
          </a:prstGeom>
          <a:noFill/>
          <a:ln>
            <a:solidFill>
              <a:schemeClr val="tx1"/>
            </a:solidFill>
          </a:ln>
        </p:spPr>
        <p:txBody>
          <a:bodyPr wrap="square" rtlCol="0">
            <a:spAutoFit/>
          </a:bodyPr>
          <a:lstStyle/>
          <a:p>
            <a:pPr algn="ctr"/>
            <a:r>
              <a:rPr lang="ja-JP" altLang="en-US" sz="1400" dirty="0"/>
              <a:t>東京都</a:t>
            </a:r>
            <a:endParaRPr kumimoji="1" lang="ja-JP" altLang="en-US" sz="1400" dirty="0"/>
          </a:p>
        </p:txBody>
      </p:sp>
      <p:sp>
        <p:nvSpPr>
          <p:cNvPr id="8" name="テキスト ボックス 7"/>
          <p:cNvSpPr txBox="1"/>
          <p:nvPr/>
        </p:nvSpPr>
        <p:spPr>
          <a:xfrm>
            <a:off x="4604494" y="3284984"/>
            <a:ext cx="1224136" cy="307777"/>
          </a:xfrm>
          <a:prstGeom prst="rect">
            <a:avLst/>
          </a:prstGeom>
          <a:noFill/>
          <a:ln>
            <a:solidFill>
              <a:schemeClr val="tx1"/>
            </a:solidFill>
          </a:ln>
        </p:spPr>
        <p:txBody>
          <a:bodyPr wrap="square" rtlCol="0">
            <a:spAutoFit/>
          </a:bodyPr>
          <a:lstStyle/>
          <a:p>
            <a:pPr algn="ctr"/>
            <a:r>
              <a:rPr lang="ja-JP" altLang="en-US" sz="1400" dirty="0"/>
              <a:t>大阪府</a:t>
            </a:r>
            <a:endParaRPr kumimoji="1" lang="ja-JP" altLang="en-US" sz="1400" dirty="0"/>
          </a:p>
        </p:txBody>
      </p:sp>
      <p:sp>
        <p:nvSpPr>
          <p:cNvPr id="9" name="テキスト ボックス 8"/>
          <p:cNvSpPr txBox="1"/>
          <p:nvPr/>
        </p:nvSpPr>
        <p:spPr>
          <a:xfrm>
            <a:off x="3615464" y="5013176"/>
            <a:ext cx="1224136" cy="307777"/>
          </a:xfrm>
          <a:prstGeom prst="rect">
            <a:avLst/>
          </a:prstGeom>
          <a:noFill/>
          <a:ln>
            <a:solidFill>
              <a:schemeClr val="tx1"/>
            </a:solidFill>
          </a:ln>
        </p:spPr>
        <p:txBody>
          <a:bodyPr wrap="square" rtlCol="0">
            <a:spAutoFit/>
          </a:bodyPr>
          <a:lstStyle/>
          <a:p>
            <a:pPr algn="ctr"/>
            <a:r>
              <a:rPr lang="ja-JP" altLang="en-US" sz="1400" dirty="0"/>
              <a:t>神奈川県</a:t>
            </a:r>
            <a:endParaRPr kumimoji="1" lang="ja-JP" altLang="en-US" sz="1400" dirty="0"/>
          </a:p>
        </p:txBody>
      </p:sp>
      <p:sp>
        <p:nvSpPr>
          <p:cNvPr id="11" name="テキスト ボックス 10"/>
          <p:cNvSpPr txBox="1"/>
          <p:nvPr/>
        </p:nvSpPr>
        <p:spPr>
          <a:xfrm>
            <a:off x="6084168" y="4085461"/>
            <a:ext cx="1224136" cy="307777"/>
          </a:xfrm>
          <a:prstGeom prst="rect">
            <a:avLst/>
          </a:prstGeom>
          <a:noFill/>
          <a:ln>
            <a:solidFill>
              <a:schemeClr val="tx1"/>
            </a:solidFill>
          </a:ln>
        </p:spPr>
        <p:txBody>
          <a:bodyPr wrap="square" rtlCol="0">
            <a:spAutoFit/>
          </a:bodyPr>
          <a:lstStyle/>
          <a:p>
            <a:pPr algn="ctr"/>
            <a:r>
              <a:rPr lang="ja-JP" altLang="en-US" sz="1400" dirty="0"/>
              <a:t>愛知県</a:t>
            </a:r>
            <a:endParaRPr kumimoji="1" lang="ja-JP" altLang="en-US" sz="1400" dirty="0"/>
          </a:p>
        </p:txBody>
      </p:sp>
    </p:spTree>
    <p:extLst>
      <p:ext uri="{BB962C8B-B14F-4D97-AF65-F5344CB8AC3E}">
        <p14:creationId xmlns:p14="http://schemas.microsoft.com/office/powerpoint/2010/main" val="25896493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zh-TW"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都道府県別年平均人口増加率</a:t>
            </a:r>
          </a:p>
        </p:txBody>
      </p:sp>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28</a:t>
            </a:fld>
            <a:endParaRPr kumimoji="1" lang="en-US" altLang="ja-JP" sz="1200">
              <a:solidFill>
                <a:schemeClr val="tx1"/>
              </a:solidFill>
              <a:latin typeface="HGSｺﾞｼｯｸM" pitchFamily="50" charset="-128"/>
              <a:ea typeface="HGSｺﾞｼｯｸM" pitchFamily="50" charset="-128"/>
            </a:endParaRPr>
          </a:p>
        </p:txBody>
      </p:sp>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772816"/>
            <a:ext cx="8801770"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57"/>
          <p:cNvSpPr>
            <a:spLocks noChangeArrowheads="1"/>
          </p:cNvSpPr>
          <p:nvPr/>
        </p:nvSpPr>
        <p:spPr bwMode="auto">
          <a:xfrm>
            <a:off x="279000" y="549275"/>
            <a:ext cx="8586000" cy="715963"/>
          </a:xfrm>
          <a:prstGeom prst="rect">
            <a:avLst/>
          </a:prstGeom>
          <a:solidFill>
            <a:schemeClr val="bg1"/>
          </a:solidFill>
          <a:ln w="9525">
            <a:solidFill>
              <a:schemeClr val="tx1"/>
            </a:solidFill>
            <a:prstDash val="sysDot"/>
            <a:miter lim="800000"/>
            <a:headEnd/>
            <a:tailEnd/>
          </a:ln>
        </p:spPr>
        <p:txBody>
          <a:bodyPr wrap="square" anchor="ct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355600" indent="-355600" eaLnBrk="1" hangingPunct="1">
              <a:buFont typeface="Wingdings" pitchFamily="2" charset="2"/>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で</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は</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1985</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年以降、微増・微減となっているが、東京は</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1995</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年以降、増加を続けている。</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3615464" y="1988840"/>
            <a:ext cx="1224136" cy="307777"/>
          </a:xfrm>
          <a:prstGeom prst="rect">
            <a:avLst/>
          </a:prstGeom>
          <a:noFill/>
          <a:ln>
            <a:solidFill>
              <a:schemeClr val="tx1"/>
            </a:solidFill>
          </a:ln>
        </p:spPr>
        <p:txBody>
          <a:bodyPr wrap="square" rtlCol="0">
            <a:spAutoFit/>
          </a:bodyPr>
          <a:lstStyle/>
          <a:p>
            <a:pPr algn="ctr"/>
            <a:r>
              <a:rPr lang="ja-JP" altLang="en-US" sz="1400" dirty="0"/>
              <a:t>東京都</a:t>
            </a:r>
            <a:endParaRPr kumimoji="1" lang="ja-JP" altLang="en-US" sz="1400" dirty="0"/>
          </a:p>
        </p:txBody>
      </p:sp>
      <p:sp>
        <p:nvSpPr>
          <p:cNvPr id="11" name="テキスト ボックス 10"/>
          <p:cNvSpPr txBox="1"/>
          <p:nvPr/>
        </p:nvSpPr>
        <p:spPr>
          <a:xfrm>
            <a:off x="5316691" y="3113627"/>
            <a:ext cx="1224136" cy="307777"/>
          </a:xfrm>
          <a:prstGeom prst="rect">
            <a:avLst/>
          </a:prstGeom>
          <a:noFill/>
          <a:ln>
            <a:solidFill>
              <a:schemeClr val="tx1"/>
            </a:solidFill>
          </a:ln>
        </p:spPr>
        <p:txBody>
          <a:bodyPr wrap="square" rtlCol="0">
            <a:spAutoFit/>
          </a:bodyPr>
          <a:lstStyle/>
          <a:p>
            <a:pPr algn="ctr"/>
            <a:r>
              <a:rPr lang="ja-JP" altLang="en-US" sz="1400" dirty="0"/>
              <a:t>大阪府</a:t>
            </a:r>
            <a:endParaRPr kumimoji="1" lang="ja-JP" altLang="en-US" sz="1400" dirty="0"/>
          </a:p>
        </p:txBody>
      </p:sp>
      <p:sp>
        <p:nvSpPr>
          <p:cNvPr id="12" name="テキスト ボックス 11"/>
          <p:cNvSpPr txBox="1"/>
          <p:nvPr/>
        </p:nvSpPr>
        <p:spPr>
          <a:xfrm>
            <a:off x="4839600" y="2708920"/>
            <a:ext cx="1224136" cy="307777"/>
          </a:xfrm>
          <a:prstGeom prst="rect">
            <a:avLst/>
          </a:prstGeom>
          <a:noFill/>
          <a:ln>
            <a:solidFill>
              <a:schemeClr val="tx1"/>
            </a:solidFill>
          </a:ln>
        </p:spPr>
        <p:txBody>
          <a:bodyPr wrap="square" rtlCol="0">
            <a:spAutoFit/>
          </a:bodyPr>
          <a:lstStyle/>
          <a:p>
            <a:pPr algn="ctr"/>
            <a:r>
              <a:rPr lang="ja-JP" altLang="en-US" sz="1400" dirty="0"/>
              <a:t>神奈川県</a:t>
            </a:r>
            <a:endParaRPr kumimoji="1" lang="ja-JP" altLang="en-US" sz="1400" dirty="0"/>
          </a:p>
        </p:txBody>
      </p:sp>
      <p:sp>
        <p:nvSpPr>
          <p:cNvPr id="13" name="テキスト ボックス 12"/>
          <p:cNvSpPr txBox="1"/>
          <p:nvPr/>
        </p:nvSpPr>
        <p:spPr>
          <a:xfrm>
            <a:off x="3854009" y="3933056"/>
            <a:ext cx="1224136" cy="307777"/>
          </a:xfrm>
          <a:prstGeom prst="rect">
            <a:avLst/>
          </a:prstGeom>
          <a:noFill/>
          <a:ln>
            <a:solidFill>
              <a:schemeClr val="tx1"/>
            </a:solidFill>
          </a:ln>
        </p:spPr>
        <p:txBody>
          <a:bodyPr wrap="square" rtlCol="0">
            <a:spAutoFit/>
          </a:bodyPr>
          <a:lstStyle/>
          <a:p>
            <a:pPr algn="ctr"/>
            <a:r>
              <a:rPr lang="ja-JP" altLang="en-US" sz="1400" dirty="0"/>
              <a:t>愛知県</a:t>
            </a:r>
            <a:endParaRPr kumimoji="1" lang="ja-JP" altLang="en-US" sz="1400" dirty="0"/>
          </a:p>
        </p:txBody>
      </p:sp>
      <p:cxnSp>
        <p:nvCxnSpPr>
          <p:cNvPr id="3" name="直線コネクタ 2"/>
          <p:cNvCxnSpPr>
            <a:stCxn id="12" idx="1"/>
          </p:cNvCxnSpPr>
          <p:nvPr/>
        </p:nvCxnSpPr>
        <p:spPr>
          <a:xfrm flipH="1">
            <a:off x="4644008" y="2862809"/>
            <a:ext cx="195592" cy="4941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a:stCxn id="11" idx="1"/>
          </p:cNvCxnSpPr>
          <p:nvPr/>
        </p:nvCxnSpPr>
        <p:spPr>
          <a:xfrm flipH="1">
            <a:off x="4839601" y="3267516"/>
            <a:ext cx="477090" cy="305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a:stCxn id="13" idx="1"/>
          </p:cNvCxnSpPr>
          <p:nvPr/>
        </p:nvCxnSpPr>
        <p:spPr>
          <a:xfrm flipH="1" flipV="1">
            <a:off x="3707905" y="3645025"/>
            <a:ext cx="146104" cy="441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4227532" y="646369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資料：「国勢調査時系列データ」（総務省統計局）より</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802698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将来</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人口推計</a:t>
            </a:r>
          </a:p>
        </p:txBody>
      </p:sp>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29</a:t>
            </a:fld>
            <a:endParaRPr kumimoji="1" lang="en-US" altLang="ja-JP" sz="1200">
              <a:solidFill>
                <a:schemeClr val="tx1"/>
              </a:solidFill>
              <a:latin typeface="HGSｺﾞｼｯｸM" pitchFamily="50" charset="-128"/>
              <a:ea typeface="HGSｺﾞｼｯｸM" pitchFamily="50" charset="-128"/>
            </a:endParaRPr>
          </a:p>
        </p:txBody>
      </p:sp>
      <p:sp>
        <p:nvSpPr>
          <p:cNvPr id="6" name="テキスト ボックス 9"/>
          <p:cNvSpPr txBox="1"/>
          <p:nvPr/>
        </p:nvSpPr>
        <p:spPr>
          <a:xfrm>
            <a:off x="70293" y="431050"/>
            <a:ext cx="8910989" cy="923330"/>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人口は</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2010</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年をピークとして減少期に突入し、</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年は</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884</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万人と、約</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万人減少した</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。今後、減少傾向は続き、</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2045</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年には</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748</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万人となり、</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年からの</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年間</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で</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136</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万人の急激な減少（▲</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15.4</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％）が</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見込まれ</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る</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4067944" y="6434195"/>
            <a:ext cx="4626591" cy="253916"/>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「大阪府の将来推計人口（</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H30.8</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176" y="1868388"/>
            <a:ext cx="8684304" cy="4512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グループ化 11"/>
          <p:cNvGrpSpPr/>
          <p:nvPr/>
        </p:nvGrpSpPr>
        <p:grpSpPr>
          <a:xfrm>
            <a:off x="3563888" y="1955678"/>
            <a:ext cx="2691863" cy="393202"/>
            <a:chOff x="3533825" y="3967565"/>
            <a:chExt cx="2643186" cy="372766"/>
          </a:xfrm>
        </p:grpSpPr>
        <p:sp>
          <p:nvSpPr>
            <p:cNvPr id="13" name="直線コネクタ 2"/>
            <p:cNvSpPr>
              <a:spLocks noChangeShapeType="1"/>
            </p:cNvSpPr>
            <p:nvPr/>
          </p:nvSpPr>
          <p:spPr bwMode="auto">
            <a:xfrm>
              <a:off x="4765726" y="4059343"/>
              <a:ext cx="0" cy="2809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4" name="直線コネクタ 4"/>
            <p:cNvSpPr>
              <a:spLocks noChangeShapeType="1"/>
            </p:cNvSpPr>
            <p:nvPr/>
          </p:nvSpPr>
          <p:spPr bwMode="auto">
            <a:xfrm>
              <a:off x="4075161" y="4051405"/>
              <a:ext cx="1358900" cy="0"/>
            </a:xfrm>
            <a:prstGeom prst="line">
              <a:avLst/>
            </a:prstGeom>
            <a:noFill/>
            <a:ln w="19050">
              <a:solidFill>
                <a:srgbClr val="000000"/>
              </a:solidFill>
              <a:round/>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5" name="テキスト ボックス 9"/>
            <p:cNvSpPr txBox="1">
              <a:spLocks noChangeArrowheads="1"/>
            </p:cNvSpPr>
            <p:nvPr/>
          </p:nvSpPr>
          <p:spPr bwMode="auto">
            <a:xfrm>
              <a:off x="3533825" y="3967565"/>
              <a:ext cx="788987"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ja-JP" altLang="ja-JP" sz="800" smtClean="0">
                  <a:solidFill>
                    <a:srgbClr val="000000"/>
                  </a:solidFill>
                  <a:latin typeface="HG丸ｺﾞｼｯｸM-PRO" pitchFamily="50" charset="-128"/>
                  <a:ea typeface="HG丸ｺﾞｼｯｸM-PRO" pitchFamily="50" charset="-128"/>
                  <a:cs typeface="Times New Roman" pitchFamily="18" charset="0"/>
                </a:rPr>
                <a:t>これまで</a:t>
              </a:r>
              <a:endParaRPr lang="ja-JP" altLang="ja-JP" smtClean="0">
                <a:solidFill>
                  <a:prstClr val="black"/>
                </a:solidFill>
                <a:latin typeface="Arial" pitchFamily="34" charset="0"/>
                <a:ea typeface="ＭＳ Ｐゴシック" pitchFamily="50" charset="-128"/>
                <a:cs typeface="ＭＳ Ｐゴシック" pitchFamily="50" charset="-128"/>
              </a:endParaRPr>
            </a:p>
          </p:txBody>
        </p:sp>
        <p:sp>
          <p:nvSpPr>
            <p:cNvPr id="16" name="テキスト ボックス 10"/>
            <p:cNvSpPr txBox="1">
              <a:spLocks noChangeArrowheads="1"/>
            </p:cNvSpPr>
            <p:nvPr/>
          </p:nvSpPr>
          <p:spPr bwMode="auto">
            <a:xfrm>
              <a:off x="5388024" y="3967565"/>
              <a:ext cx="788987"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ja-JP" altLang="ja-JP" sz="800" dirty="0" smtClean="0">
                  <a:solidFill>
                    <a:srgbClr val="000000"/>
                  </a:solidFill>
                  <a:latin typeface="HG丸ｺﾞｼｯｸM-PRO" pitchFamily="50" charset="-128"/>
                  <a:ea typeface="HG丸ｺﾞｼｯｸM-PRO" pitchFamily="50" charset="-128"/>
                  <a:cs typeface="Times New Roman" pitchFamily="18" charset="0"/>
                </a:rPr>
                <a:t>これから</a:t>
              </a:r>
              <a:endParaRPr lang="ja-JP" altLang="ja-JP" dirty="0" smtClean="0">
                <a:solidFill>
                  <a:prstClr val="black"/>
                </a:solidFill>
                <a:latin typeface="Arial" pitchFamily="34" charset="0"/>
                <a:ea typeface="ＭＳ Ｐゴシック" pitchFamily="50" charset="-128"/>
                <a:cs typeface="ＭＳ Ｐゴシック" pitchFamily="50" charset="-128"/>
              </a:endParaRPr>
            </a:p>
          </p:txBody>
        </p:sp>
      </p:grpSp>
      <p:cxnSp>
        <p:nvCxnSpPr>
          <p:cNvPr id="3" name="直線コネクタ 2"/>
          <p:cNvCxnSpPr/>
          <p:nvPr/>
        </p:nvCxnSpPr>
        <p:spPr>
          <a:xfrm>
            <a:off x="4818476" y="2982664"/>
            <a:ext cx="3713964" cy="0"/>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直線コネクタ 16"/>
          <p:cNvCxnSpPr/>
          <p:nvPr/>
        </p:nvCxnSpPr>
        <p:spPr>
          <a:xfrm>
            <a:off x="6961582" y="3976488"/>
            <a:ext cx="1570858" cy="0"/>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下矢印 4"/>
          <p:cNvSpPr/>
          <p:nvPr/>
        </p:nvSpPr>
        <p:spPr>
          <a:xfrm>
            <a:off x="7530987" y="3027809"/>
            <a:ext cx="432048" cy="907693"/>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7845035" y="3265239"/>
            <a:ext cx="1119453" cy="307777"/>
          </a:xfrm>
          <a:prstGeom prst="rect">
            <a:avLst/>
          </a:prstGeom>
          <a:noFill/>
        </p:spPr>
        <p:txBody>
          <a:bodyPr wrap="square" rtlCol="0">
            <a:spAutoFit/>
          </a:bodyPr>
          <a:lstStyle/>
          <a:p>
            <a:r>
              <a:rPr kumimoji="1" lang="en-US" altLang="ja-JP" sz="1400" b="1" dirty="0" smtClean="0">
                <a:latin typeface="Meiryo UI" panose="020B0604030504040204" pitchFamily="50" charset="-128"/>
                <a:ea typeface="Meiryo UI" panose="020B0604030504040204" pitchFamily="50" charset="-128"/>
              </a:rPr>
              <a:t>136</a:t>
            </a:r>
            <a:r>
              <a:rPr kumimoji="1" lang="ja-JP" altLang="en-US" sz="1400" b="1" dirty="0" smtClean="0">
                <a:latin typeface="Meiryo UI" panose="020B0604030504040204" pitchFamily="50" charset="-128"/>
                <a:ea typeface="Meiryo UI" panose="020B0604030504040204" pitchFamily="50" charset="-128"/>
              </a:rPr>
              <a:t>万人減</a:t>
            </a:r>
            <a:endParaRPr kumimoji="1" lang="ja-JP" altLang="en-US" sz="14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530013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137454" y="1088571"/>
            <a:ext cx="8766808" cy="5371042"/>
          </a:xfrm>
          <a:prstGeom prst="rect">
            <a:avLst/>
          </a:prstGeom>
        </p:spPr>
      </p:pic>
      <p:sp>
        <p:nvSpPr>
          <p:cNvPr id="19460"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a:t>
            </a:fld>
            <a:endParaRPr kumimoji="1" lang="en-US" altLang="ja-JP" sz="1200" dirty="0">
              <a:solidFill>
                <a:schemeClr val="tx1"/>
              </a:solidFill>
              <a:latin typeface="HGSｺﾞｼｯｸM" pitchFamily="50" charset="-128"/>
              <a:ea typeface="HGSｺﾞｼｯｸM" pitchFamily="50" charset="-128"/>
            </a:endParaRPr>
          </a:p>
        </p:txBody>
      </p:sp>
      <p:sp>
        <p:nvSpPr>
          <p:cNvPr id="19461"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住宅数</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、世帯数、空家数の</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推移</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462" name="Rectangle 6"/>
          <p:cNvSpPr>
            <a:spLocks noChangeArrowheads="1"/>
          </p:cNvSpPr>
          <p:nvPr/>
        </p:nvSpPr>
        <p:spPr bwMode="auto">
          <a:xfrm>
            <a:off x="279000" y="476250"/>
            <a:ext cx="8586000" cy="612321"/>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平成</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年の住宅数は約</a:t>
            </a:r>
            <a:r>
              <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468</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万戸、空家数は約</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71</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万戸。</a:t>
            </a:r>
            <a:endPar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住宅総数、世帯数、空家数とも一貫して増加している。　</a:t>
            </a:r>
            <a:endPar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4227532" y="6551766"/>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資料：各年「住宅・土地統計調査」（総務省統計局）を基に大阪府作成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7212049" y="2603574"/>
            <a:ext cx="1397732"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空家率：</a:t>
            </a:r>
            <a:r>
              <a:rPr kumimoji="1" lang="en-US" altLang="ja-JP" sz="1000" dirty="0" smtClean="0">
                <a:latin typeface="Meiryo UI" panose="020B0604030504040204" pitchFamily="50" charset="-128"/>
                <a:ea typeface="Meiryo UI" panose="020B0604030504040204" pitchFamily="50" charset="-128"/>
              </a:rPr>
              <a:t>15.2</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6775673" y="2849795"/>
            <a:ext cx="936104"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14.8</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6307621" y="3067441"/>
            <a:ext cx="936104"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14.4</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5695553" y="3165593"/>
            <a:ext cx="936104"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14.</a:t>
            </a:r>
            <a:r>
              <a:rPr kumimoji="1" lang="ja-JP" altLang="en-US" sz="1000" dirty="0" smtClean="0">
                <a:latin typeface="Meiryo UI" panose="020B0604030504040204" pitchFamily="50" charset="-128"/>
                <a:ea typeface="Meiryo UI" panose="020B0604030504040204" pitchFamily="50" charset="-128"/>
              </a:rPr>
              <a:t>６％）</a:t>
            </a:r>
            <a:endParaRPr kumimoji="1" lang="ja-JP" altLang="en-US" sz="10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5148064" y="3456438"/>
            <a:ext cx="936104"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13.</a:t>
            </a:r>
            <a:r>
              <a:rPr lang="en-US" altLang="ja-JP" sz="1000" dirty="0">
                <a:latin typeface="Meiryo UI" panose="020B0604030504040204" pitchFamily="50" charset="-128"/>
                <a:ea typeface="Meiryo UI" panose="020B0604030504040204" pitchFamily="50" charset="-128"/>
              </a:rPr>
              <a:t>0</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4592935" y="4005064"/>
            <a:ext cx="936104"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10.</a:t>
            </a:r>
            <a:r>
              <a:rPr lang="en-US" altLang="ja-JP" sz="1000" dirty="0">
                <a:latin typeface="Meiryo UI" panose="020B0604030504040204" pitchFamily="50" charset="-128"/>
                <a:ea typeface="Meiryo UI" panose="020B0604030504040204" pitchFamily="50" charset="-128"/>
              </a:rPr>
              <a:t>6</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4027748" y="4172798"/>
            <a:ext cx="936104"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11.0</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3491136" y="4313924"/>
            <a:ext cx="936104"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10.7</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2915816" y="4506785"/>
            <a:ext cx="936104"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9</a:t>
            </a:r>
            <a:r>
              <a:rPr kumimoji="1" lang="en-US" altLang="ja-JP" sz="1000" dirty="0" smtClean="0">
                <a:latin typeface="Meiryo UI" panose="020B0604030504040204" pitchFamily="50" charset="-128"/>
                <a:ea typeface="Meiryo UI" panose="020B0604030504040204" pitchFamily="50" charset="-128"/>
              </a:rPr>
              <a:t>.8</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2411760" y="4838963"/>
            <a:ext cx="936104"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6</a:t>
            </a:r>
            <a:r>
              <a:rPr kumimoji="1" lang="en-US" altLang="ja-JP" sz="1000" dirty="0" smtClean="0">
                <a:latin typeface="Meiryo UI" panose="020B0604030504040204" pitchFamily="50" charset="-128"/>
                <a:ea typeface="Meiryo UI" panose="020B0604030504040204" pitchFamily="50" charset="-128"/>
              </a:rPr>
              <a:t>.5</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1854746" y="5171141"/>
            <a:ext cx="936104"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5</a:t>
            </a:r>
            <a:r>
              <a:rPr kumimoji="1" lang="en-US" altLang="ja-JP" sz="1000" dirty="0" smtClean="0">
                <a:latin typeface="Meiryo UI" panose="020B0604030504040204" pitchFamily="50" charset="-128"/>
                <a:ea typeface="Meiryo UI" panose="020B0604030504040204" pitchFamily="50" charset="-128"/>
              </a:rPr>
              <a:t>.3</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1278682" y="5343019"/>
            <a:ext cx="936104"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2.9</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317268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604" y="1903151"/>
            <a:ext cx="8279828" cy="4046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年齢</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別人口推計</a:t>
            </a:r>
          </a:p>
        </p:txBody>
      </p:sp>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30</a:t>
            </a:fld>
            <a:endParaRPr kumimoji="1" lang="en-US" altLang="ja-JP" sz="1200">
              <a:solidFill>
                <a:schemeClr val="tx1"/>
              </a:solidFill>
              <a:latin typeface="HGSｺﾞｼｯｸM" pitchFamily="50" charset="-128"/>
              <a:ea typeface="HGSｺﾞｼｯｸM" pitchFamily="50" charset="-128"/>
            </a:endParaRPr>
          </a:p>
        </p:txBody>
      </p:sp>
      <p:sp>
        <p:nvSpPr>
          <p:cNvPr id="6" name="テキスト ボックス 9"/>
          <p:cNvSpPr txBox="1"/>
          <p:nvPr/>
        </p:nvSpPr>
        <p:spPr>
          <a:xfrm>
            <a:off x="109643" y="476672"/>
            <a:ext cx="8924714" cy="1477328"/>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高齢者人口の割合は年々増加し、</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2045</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年（令和</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年）には</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、全体の</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36.2</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を占めると</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見込まれる。</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355600" indent="-355600"/>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一方</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、生産年齢人口の割合は減少を続け、</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2045</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年（令和</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には</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年（平成</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年）の</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61.3</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％から</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53.5</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％まで減少し、年少人口の割合は、全体</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の約１割の</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10.3</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にまで減少すると</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予測される。</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8172400" y="2606779"/>
            <a:ext cx="864096" cy="276999"/>
          </a:xfrm>
          <a:prstGeom prst="rect">
            <a:avLst/>
          </a:prstGeom>
          <a:solidFill>
            <a:schemeClr val="bg1"/>
          </a:solidFill>
          <a:ln>
            <a:solidFill>
              <a:schemeClr val="tx1"/>
            </a:solidFill>
          </a:ln>
        </p:spPr>
        <p:txBody>
          <a:bodyPr wrap="square" rtlCol="0">
            <a:spAutoFit/>
          </a:bodyPr>
          <a:lstStyle/>
          <a:p>
            <a:pPr algn="ctr"/>
            <a:r>
              <a:rPr lang="ja-JP" altLang="en-US" sz="1200" dirty="0" smtClean="0"/>
              <a:t>６５歳以上</a:t>
            </a:r>
            <a:endParaRPr kumimoji="1" lang="ja-JP" altLang="en-US" sz="1200" dirty="0"/>
          </a:p>
        </p:txBody>
      </p:sp>
      <p:sp>
        <p:nvSpPr>
          <p:cNvPr id="8" name="テキスト ボックス 7"/>
          <p:cNvSpPr txBox="1"/>
          <p:nvPr/>
        </p:nvSpPr>
        <p:spPr>
          <a:xfrm>
            <a:off x="8172400" y="3830915"/>
            <a:ext cx="936104" cy="276999"/>
          </a:xfrm>
          <a:prstGeom prst="rect">
            <a:avLst/>
          </a:prstGeom>
          <a:solidFill>
            <a:schemeClr val="bg1"/>
          </a:solidFill>
          <a:ln>
            <a:solidFill>
              <a:schemeClr val="tx1"/>
            </a:solidFill>
          </a:ln>
        </p:spPr>
        <p:txBody>
          <a:bodyPr wrap="square" rtlCol="0">
            <a:spAutoFit/>
          </a:bodyPr>
          <a:lstStyle/>
          <a:p>
            <a:pPr algn="ctr"/>
            <a:r>
              <a:rPr lang="ja-JP" altLang="en-US" sz="1200" dirty="0" smtClean="0"/>
              <a:t>１５～６４歳</a:t>
            </a:r>
            <a:endParaRPr kumimoji="1" lang="ja-JP" altLang="en-US" sz="1200" dirty="0"/>
          </a:p>
        </p:txBody>
      </p:sp>
      <p:sp>
        <p:nvSpPr>
          <p:cNvPr id="10" name="テキスト ボックス 9"/>
          <p:cNvSpPr txBox="1"/>
          <p:nvPr/>
        </p:nvSpPr>
        <p:spPr>
          <a:xfrm>
            <a:off x="8172400" y="4808185"/>
            <a:ext cx="808882" cy="276999"/>
          </a:xfrm>
          <a:prstGeom prst="rect">
            <a:avLst/>
          </a:prstGeom>
          <a:solidFill>
            <a:schemeClr val="bg1"/>
          </a:solidFill>
          <a:ln>
            <a:solidFill>
              <a:schemeClr val="tx1"/>
            </a:solidFill>
          </a:ln>
        </p:spPr>
        <p:txBody>
          <a:bodyPr wrap="square" rtlCol="0">
            <a:spAutoFit/>
          </a:bodyPr>
          <a:lstStyle/>
          <a:p>
            <a:pPr algn="ctr"/>
            <a:r>
              <a:rPr lang="ja-JP" altLang="en-US" sz="1200" dirty="0" smtClean="0"/>
              <a:t>０～１４歳</a:t>
            </a:r>
            <a:endParaRPr kumimoji="1" lang="ja-JP" altLang="en-US" sz="1200" dirty="0"/>
          </a:p>
        </p:txBody>
      </p:sp>
      <p:sp>
        <p:nvSpPr>
          <p:cNvPr id="11" name="テキスト ボックス 10"/>
          <p:cNvSpPr txBox="1"/>
          <p:nvPr/>
        </p:nvSpPr>
        <p:spPr>
          <a:xfrm>
            <a:off x="4067944" y="6453336"/>
            <a:ext cx="4626591" cy="253916"/>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「大阪府の将来推計人口（</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H30.8</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3519175" y="5877272"/>
            <a:ext cx="5724128" cy="369332"/>
          </a:xfrm>
          <a:prstGeom prst="rect">
            <a:avLst/>
          </a:prstGeom>
          <a:noFill/>
        </p:spPr>
        <p:txBody>
          <a:bodyPr wrap="square" rtlCol="0">
            <a:spAutoFit/>
          </a:bodyPr>
          <a:lstStyle/>
          <a:p>
            <a:r>
              <a:rPr lang="en-US" altLang="ja-JP" sz="900" dirty="0" smtClean="0">
                <a:solidFill>
                  <a:prstClr val="black"/>
                </a:solidFill>
                <a:cs typeface="Meiryo UI" panose="020B0604030504040204" pitchFamily="50" charset="-128"/>
              </a:rPr>
              <a:t>※</a:t>
            </a:r>
            <a:r>
              <a:rPr lang="ja-JP" altLang="en-US" sz="900" dirty="0" smtClean="0">
                <a:solidFill>
                  <a:prstClr val="black"/>
                </a:solidFill>
                <a:cs typeface="Meiryo UI" panose="020B0604030504040204" pitchFamily="50" charset="-128"/>
              </a:rPr>
              <a:t>　年少</a:t>
            </a:r>
            <a:r>
              <a:rPr lang="ja-JP" altLang="en-US" sz="900" dirty="0">
                <a:solidFill>
                  <a:prstClr val="black"/>
                </a:solidFill>
                <a:cs typeface="Meiryo UI" panose="020B0604030504040204" pitchFamily="50" charset="-128"/>
              </a:rPr>
              <a:t>人口：</a:t>
            </a:r>
            <a:r>
              <a:rPr lang="en-US" altLang="ja-JP" sz="900" dirty="0">
                <a:solidFill>
                  <a:prstClr val="black"/>
                </a:solidFill>
                <a:cs typeface="Meiryo UI" panose="020B0604030504040204" pitchFamily="50" charset="-128"/>
              </a:rPr>
              <a:t>0</a:t>
            </a:r>
            <a:r>
              <a:rPr lang="ja-JP" altLang="en-US" sz="900" dirty="0">
                <a:solidFill>
                  <a:prstClr val="black"/>
                </a:solidFill>
                <a:cs typeface="Meiryo UI" panose="020B0604030504040204" pitchFamily="50" charset="-128"/>
              </a:rPr>
              <a:t>歳～</a:t>
            </a:r>
            <a:r>
              <a:rPr lang="en-US" altLang="ja-JP" sz="900" dirty="0">
                <a:solidFill>
                  <a:prstClr val="black"/>
                </a:solidFill>
                <a:cs typeface="Meiryo UI" panose="020B0604030504040204" pitchFamily="50" charset="-128"/>
              </a:rPr>
              <a:t>14</a:t>
            </a:r>
            <a:r>
              <a:rPr lang="ja-JP" altLang="en-US" sz="900" dirty="0" smtClean="0">
                <a:solidFill>
                  <a:prstClr val="black"/>
                </a:solidFill>
                <a:cs typeface="Meiryo UI" panose="020B0604030504040204" pitchFamily="50" charset="-128"/>
              </a:rPr>
              <a:t>歳、生産</a:t>
            </a:r>
            <a:r>
              <a:rPr lang="ja-JP" altLang="en-US" sz="900" dirty="0">
                <a:solidFill>
                  <a:prstClr val="black"/>
                </a:solidFill>
                <a:cs typeface="Meiryo UI" panose="020B0604030504040204" pitchFamily="50" charset="-128"/>
              </a:rPr>
              <a:t>年齢人口：生産活動の中心となる</a:t>
            </a:r>
            <a:r>
              <a:rPr lang="en-US" altLang="ja-JP" sz="900" dirty="0">
                <a:solidFill>
                  <a:prstClr val="black"/>
                </a:solidFill>
                <a:cs typeface="Meiryo UI" panose="020B0604030504040204" pitchFamily="50" charset="-128"/>
              </a:rPr>
              <a:t>15</a:t>
            </a:r>
            <a:r>
              <a:rPr lang="ja-JP" altLang="en-US" sz="900" dirty="0">
                <a:solidFill>
                  <a:prstClr val="black"/>
                </a:solidFill>
                <a:cs typeface="Meiryo UI" panose="020B0604030504040204" pitchFamily="50" charset="-128"/>
              </a:rPr>
              <a:t>歳～</a:t>
            </a:r>
            <a:r>
              <a:rPr lang="en-US" altLang="ja-JP" sz="900" dirty="0">
                <a:solidFill>
                  <a:prstClr val="black"/>
                </a:solidFill>
                <a:cs typeface="Meiryo UI" panose="020B0604030504040204" pitchFamily="50" charset="-128"/>
              </a:rPr>
              <a:t>64</a:t>
            </a:r>
            <a:r>
              <a:rPr lang="ja-JP" altLang="en-US" sz="900" dirty="0" smtClean="0">
                <a:solidFill>
                  <a:prstClr val="black"/>
                </a:solidFill>
                <a:cs typeface="Meiryo UI" panose="020B0604030504040204" pitchFamily="50" charset="-128"/>
              </a:rPr>
              <a:t>歳、高齢者</a:t>
            </a:r>
            <a:r>
              <a:rPr lang="ja-JP" altLang="en-US" sz="900" dirty="0">
                <a:solidFill>
                  <a:prstClr val="black"/>
                </a:solidFill>
                <a:cs typeface="Meiryo UI" panose="020B0604030504040204" pitchFamily="50" charset="-128"/>
              </a:rPr>
              <a:t>人口：</a:t>
            </a:r>
            <a:r>
              <a:rPr lang="en-US" altLang="ja-JP" sz="900" dirty="0">
                <a:solidFill>
                  <a:prstClr val="black"/>
                </a:solidFill>
                <a:cs typeface="Meiryo UI" panose="020B0604030504040204" pitchFamily="50" charset="-128"/>
              </a:rPr>
              <a:t>65</a:t>
            </a:r>
            <a:r>
              <a:rPr lang="ja-JP" altLang="en-US" sz="900" dirty="0">
                <a:solidFill>
                  <a:prstClr val="black"/>
                </a:solidFill>
                <a:cs typeface="Meiryo UI" panose="020B0604030504040204" pitchFamily="50" charset="-128"/>
              </a:rPr>
              <a:t>歳</a:t>
            </a:r>
            <a:r>
              <a:rPr lang="ja-JP" altLang="en-US" sz="900" dirty="0" smtClean="0">
                <a:solidFill>
                  <a:prstClr val="black"/>
                </a:solidFill>
                <a:cs typeface="Meiryo UI" panose="020B0604030504040204" pitchFamily="50" charset="-128"/>
              </a:rPr>
              <a:t>以上</a:t>
            </a:r>
            <a:endParaRPr lang="en-US" altLang="ja-JP" sz="900" dirty="0" smtClean="0">
              <a:solidFill>
                <a:prstClr val="black"/>
              </a:solidFill>
              <a:cs typeface="Meiryo UI" panose="020B0604030504040204" pitchFamily="50" charset="-128"/>
            </a:endParaRPr>
          </a:p>
          <a:p>
            <a:r>
              <a:rPr lang="en-US" altLang="ja-JP" sz="900" dirty="0" smtClean="0">
                <a:solidFill>
                  <a:prstClr val="black"/>
                </a:solidFill>
                <a:cs typeface="Meiryo UI" panose="020B0604030504040204" pitchFamily="50" charset="-128"/>
              </a:rPr>
              <a:t>※</a:t>
            </a:r>
            <a:r>
              <a:rPr lang="ja-JP" altLang="en-US" sz="900" dirty="0" smtClean="0">
                <a:solidFill>
                  <a:prstClr val="black"/>
                </a:solidFill>
                <a:cs typeface="Meiryo UI" panose="020B0604030504040204" pitchFamily="50" charset="-128"/>
              </a:rPr>
              <a:t>　国勢調査の年齢不詳分は各年齢区分に按分</a:t>
            </a:r>
            <a:endParaRPr lang="en-US" altLang="ja-JP" sz="900" dirty="0">
              <a:solidFill>
                <a:prstClr val="black"/>
              </a:solidFill>
              <a:cs typeface="Meiryo UI" panose="020B0604030504040204" pitchFamily="50" charset="-128"/>
            </a:endParaRPr>
          </a:p>
        </p:txBody>
      </p:sp>
      <p:sp>
        <p:nvSpPr>
          <p:cNvPr id="14" name="Text Box 3"/>
          <p:cNvSpPr txBox="1">
            <a:spLocks noChangeArrowheads="1"/>
          </p:cNvSpPr>
          <p:nvPr/>
        </p:nvSpPr>
        <p:spPr bwMode="auto">
          <a:xfrm>
            <a:off x="1950554" y="6243724"/>
            <a:ext cx="6626287" cy="128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0" lvl="1" algn="r" fontAlgn="base">
              <a:lnSpc>
                <a:spcPct val="80000"/>
              </a:lnSpc>
              <a:spcBef>
                <a:spcPct val="0"/>
              </a:spcBef>
              <a:spcAft>
                <a:spcPct val="0"/>
              </a:spcAft>
            </a:pPr>
            <a:r>
              <a:rPr lang="ja-JP" altLang="en-US" sz="1000" dirty="0" smtClean="0">
                <a:solidFill>
                  <a:prstClr val="black"/>
                </a:solidFill>
                <a:cs typeface="Meiryo UI" panose="020B0604030504040204" pitchFamily="50" charset="-128"/>
              </a:rPr>
              <a:t>資料：</a:t>
            </a:r>
            <a:r>
              <a:rPr lang="en-US" altLang="ja-JP" sz="1000" dirty="0">
                <a:solidFill>
                  <a:prstClr val="black"/>
                </a:solidFill>
                <a:cs typeface="Meiryo UI" panose="020B0604030504040204" pitchFamily="50" charset="-128"/>
              </a:rPr>
              <a:t> 2015</a:t>
            </a:r>
            <a:r>
              <a:rPr lang="ja-JP" altLang="en-US" sz="1000" dirty="0">
                <a:solidFill>
                  <a:prstClr val="black"/>
                </a:solidFill>
                <a:cs typeface="Meiryo UI" panose="020B0604030504040204" pitchFamily="50" charset="-128"/>
              </a:rPr>
              <a:t>年までは総務省「国勢調査」、 </a:t>
            </a:r>
            <a:r>
              <a:rPr lang="en-US" altLang="ja-JP" sz="1000" dirty="0" smtClean="0">
                <a:solidFill>
                  <a:prstClr val="black"/>
                </a:solidFill>
                <a:cs typeface="Meiryo UI" panose="020B0604030504040204" pitchFamily="50" charset="-128"/>
              </a:rPr>
              <a:t>2020</a:t>
            </a:r>
            <a:r>
              <a:rPr lang="ja-JP" altLang="en-US" sz="1000" dirty="0" smtClean="0">
                <a:solidFill>
                  <a:prstClr val="black"/>
                </a:solidFill>
                <a:cs typeface="Meiryo UI" panose="020B0604030504040204" pitchFamily="50" charset="-128"/>
              </a:rPr>
              <a:t>年以降は</a:t>
            </a:r>
            <a:r>
              <a:rPr lang="en-US" altLang="ja-JP" sz="1000" dirty="0" smtClean="0">
                <a:solidFill>
                  <a:prstClr val="black"/>
                </a:solidFill>
                <a:cs typeface="Meiryo UI" panose="020B0604030504040204" pitchFamily="50" charset="-128"/>
              </a:rPr>
              <a:t>2018</a:t>
            </a:r>
            <a:r>
              <a:rPr lang="ja-JP" altLang="en-US" sz="1000" dirty="0">
                <a:solidFill>
                  <a:prstClr val="black"/>
                </a:solidFill>
                <a:cs typeface="Meiryo UI" panose="020B0604030504040204" pitchFamily="50" charset="-128"/>
              </a:rPr>
              <a:t>年府推計（ケース２）を基に</a:t>
            </a:r>
            <a:r>
              <a:rPr lang="ja-JP" altLang="en-US" sz="1000" dirty="0" smtClean="0">
                <a:solidFill>
                  <a:prstClr val="black"/>
                </a:solidFill>
                <a:cs typeface="Meiryo UI" panose="020B0604030504040204" pitchFamily="50" charset="-128"/>
              </a:rPr>
              <a:t>作成</a:t>
            </a:r>
            <a:endParaRPr lang="ja-JP" altLang="ja-JP" sz="1000" dirty="0" smtClean="0">
              <a:solidFill>
                <a:prstClr val="black"/>
              </a:solidFill>
              <a:cs typeface="Meiryo UI" panose="020B0604030504040204" pitchFamily="50" charset="-128"/>
            </a:endParaRPr>
          </a:p>
        </p:txBody>
      </p:sp>
      <p:cxnSp>
        <p:nvCxnSpPr>
          <p:cNvPr id="15" name="直線コネクタ 14"/>
          <p:cNvCxnSpPr/>
          <p:nvPr/>
        </p:nvCxnSpPr>
        <p:spPr>
          <a:xfrm>
            <a:off x="5508104" y="2132856"/>
            <a:ext cx="0" cy="298817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5459976" y="1902060"/>
            <a:ext cx="1153976" cy="380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50" dirty="0">
                <a:solidFill>
                  <a:schemeClr val="tx1"/>
                </a:solidFill>
                <a:latin typeface="Meiryo UI" panose="020B0604030504040204" pitchFamily="50" charset="-128"/>
                <a:ea typeface="Meiryo UI" panose="020B0604030504040204" pitchFamily="50" charset="-128"/>
              </a:rPr>
              <a:t>推計</a:t>
            </a:r>
            <a:endParaRPr lang="ja-JP" sz="1050" dirty="0">
              <a:solidFill>
                <a:schemeClr val="tx1"/>
              </a:solidFill>
              <a:latin typeface="Meiryo UI" panose="020B0604030504040204" pitchFamily="50" charset="-128"/>
              <a:ea typeface="Meiryo UI" panose="020B0604030504040204" pitchFamily="50" charset="-128"/>
            </a:endParaRPr>
          </a:p>
        </p:txBody>
      </p:sp>
      <p:cxnSp>
        <p:nvCxnSpPr>
          <p:cNvPr id="17" name="直線コネクタ 16"/>
          <p:cNvCxnSpPr/>
          <p:nvPr/>
        </p:nvCxnSpPr>
        <p:spPr>
          <a:xfrm flipH="1">
            <a:off x="5519952" y="2124689"/>
            <a:ext cx="461624" cy="11105"/>
          </a:xfrm>
          <a:prstGeom prst="line">
            <a:avLst/>
          </a:prstGeom>
          <a:ln>
            <a:solidFill>
              <a:schemeClr val="tx1"/>
            </a:solidFill>
            <a:prstDash val="dash"/>
            <a:head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62074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大阪府内外への人口移動の状況（</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31</a:t>
            </a:fld>
            <a:endParaRPr kumimoji="1" lang="en-US" altLang="ja-JP" sz="1200" dirty="0">
              <a:solidFill>
                <a:schemeClr val="tx1"/>
              </a:solidFill>
              <a:latin typeface="HGSｺﾞｼｯｸM" pitchFamily="50" charset="-128"/>
              <a:ea typeface="HGSｺﾞｼｯｸM" pitchFamily="50" charset="-128"/>
            </a:endParaRPr>
          </a:p>
        </p:txBody>
      </p:sp>
      <p:sp>
        <p:nvSpPr>
          <p:cNvPr id="57" name="テキスト ボックス 56"/>
          <p:cNvSpPr txBox="1"/>
          <p:nvPr/>
        </p:nvSpPr>
        <p:spPr>
          <a:xfrm>
            <a:off x="2759269" y="6479758"/>
            <a:ext cx="6222013"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n-ea"/>
              </a:rPr>
              <a:t>資料：「</a:t>
            </a:r>
            <a:r>
              <a:rPr lang="zh-TW" altLang="en-US" sz="1050" dirty="0">
                <a:solidFill>
                  <a:prstClr val="black"/>
                </a:solidFill>
                <a:latin typeface="ＭＳ Ｐゴシック" panose="020B0600070205080204" pitchFamily="50" charset="-128"/>
                <a:ea typeface="ＭＳ Ｐゴシック" panose="020B0600070205080204" pitchFamily="50" charset="-128"/>
              </a:rPr>
              <a:t>住民基本台帳人口移動報告</a:t>
            </a:r>
            <a:r>
              <a:rPr lang="zh-TW" altLang="en-US" sz="1050" dirty="0" smtClean="0">
                <a:solidFill>
                  <a:prstClr val="black"/>
                </a:solidFill>
                <a:latin typeface="ＭＳ Ｐゴシック" panose="020B0600070205080204" pitchFamily="50" charset="-128"/>
                <a:ea typeface="ＭＳ Ｐゴシック" panose="020B0600070205080204" pitchFamily="50" charset="-128"/>
              </a:rPr>
              <a:t>平成</a:t>
            </a:r>
            <a:r>
              <a:rPr lang="en-US" altLang="zh-TW" sz="1050" dirty="0" smtClean="0">
                <a:latin typeface="Meiryo UI" panose="020B0604030504040204" pitchFamily="50" charset="-128"/>
                <a:ea typeface="Meiryo UI" panose="020B0604030504040204" pitchFamily="50" charset="-128"/>
              </a:rPr>
              <a:t>30</a:t>
            </a:r>
            <a:r>
              <a:rPr lang="zh-TW"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zh-TW" altLang="en-US" sz="1050" dirty="0" smtClean="0">
                <a:solidFill>
                  <a:prstClr val="black"/>
                </a:solidFill>
                <a:latin typeface="ＭＳ Ｐゴシック" panose="020B0600070205080204" pitchFamily="50" charset="-128"/>
                <a:ea typeface="ＭＳ Ｐゴシック" panose="020B0600070205080204" pitchFamily="50" charset="-128"/>
              </a:rPr>
              <a:t>結果</a:t>
            </a:r>
            <a:r>
              <a:rPr lang="ja-JP" altLang="en-US" sz="1050" dirty="0" smtClean="0">
                <a:solidFill>
                  <a:prstClr val="black"/>
                </a:solidFill>
                <a:latin typeface="+mn-ea"/>
              </a:rPr>
              <a:t>」（総務省統計局）より</a:t>
            </a:r>
            <a:r>
              <a:rPr lang="ja-JP" altLang="en-US" sz="1050" dirty="0">
                <a:solidFill>
                  <a:prstClr val="black"/>
                </a:solidFill>
                <a:latin typeface="+mn-ea"/>
              </a:rPr>
              <a:t>大阪府</a:t>
            </a:r>
            <a:r>
              <a:rPr lang="ja-JP" altLang="en-US" sz="1050" dirty="0" smtClean="0">
                <a:solidFill>
                  <a:prstClr val="black"/>
                </a:solidFill>
                <a:latin typeface="+mn-ea"/>
              </a:rPr>
              <a:t>作成</a:t>
            </a:r>
            <a:endParaRPr lang="ja-JP" altLang="en-US" sz="1050" dirty="0">
              <a:solidFill>
                <a:prstClr val="black"/>
              </a:solidFill>
              <a:latin typeface="+mn-ea"/>
            </a:endParaRPr>
          </a:p>
        </p:txBody>
      </p:sp>
      <p:sp>
        <p:nvSpPr>
          <p:cNvPr id="58" name="Rectangle 57"/>
          <p:cNvSpPr>
            <a:spLocks noChangeArrowheads="1"/>
          </p:cNvSpPr>
          <p:nvPr/>
        </p:nvSpPr>
        <p:spPr bwMode="auto">
          <a:xfrm>
            <a:off x="156879" y="548680"/>
            <a:ext cx="8818564" cy="715963"/>
          </a:xfrm>
          <a:prstGeom prst="rect">
            <a:avLst/>
          </a:prstGeom>
          <a:solidFill>
            <a:schemeClr val="bg1"/>
          </a:solidFill>
          <a:ln w="9525">
            <a:solidFill>
              <a:schemeClr val="tx1"/>
            </a:solidFill>
            <a:prstDash val="sysDot"/>
            <a:miter lim="800000"/>
            <a:headEnd/>
            <a:tailEnd/>
          </a:ln>
        </p:spPr>
        <p:txBody>
          <a:bodyPr wrap="none" anchor="ct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buFont typeface="Wingdings" pitchFamily="2" charset="2"/>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年の大阪府は</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5,197</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人の転入超過</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buFont typeface="Wingdings" pitchFamily="2" charset="2"/>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・関東圏</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に対しては、</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11,355</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人の転出超過。（関東地方以外は全て転入超過）</a:t>
            </a:r>
          </a:p>
        </p:txBody>
      </p:sp>
      <p:pic>
        <p:nvPicPr>
          <p:cNvPr id="7" name="図 6"/>
          <p:cNvPicPr>
            <a:picLocks noChangeAspect="1"/>
          </p:cNvPicPr>
          <p:nvPr/>
        </p:nvPicPr>
        <p:blipFill>
          <a:blip r:embed="rId3"/>
          <a:stretch>
            <a:fillRect/>
          </a:stretch>
        </p:blipFill>
        <p:spPr>
          <a:xfrm>
            <a:off x="156879" y="1536784"/>
            <a:ext cx="8661685" cy="5025468"/>
          </a:xfrm>
          <a:prstGeom prst="rect">
            <a:avLst/>
          </a:prstGeom>
        </p:spPr>
      </p:pic>
    </p:spTree>
    <p:extLst>
      <p:ext uri="{BB962C8B-B14F-4D97-AF65-F5344CB8AC3E}">
        <p14:creationId xmlns:p14="http://schemas.microsoft.com/office/powerpoint/2010/main" val="4205689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9"/>
          <p:cNvSpPr txBox="1"/>
          <p:nvPr/>
        </p:nvSpPr>
        <p:spPr>
          <a:xfrm>
            <a:off x="275400" y="500414"/>
            <a:ext cx="8593200" cy="408189"/>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nSpc>
                <a:spcPct val="130000"/>
              </a:lnSpc>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府内市町村別では、大阪市が</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10,000</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人を超える転入超過。</a:t>
            </a:r>
          </a:p>
        </p:txBody>
      </p:sp>
      <p:sp>
        <p:nvSpPr>
          <p:cNvPr id="5"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大阪府内の人口移動の状況（</a:t>
            </a:r>
            <a:r>
              <a:rPr lang="ja-JP" altLang="en-US"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8" name="テキスト ボックス 7"/>
          <p:cNvSpPr txBox="1"/>
          <p:nvPr/>
        </p:nvSpPr>
        <p:spPr>
          <a:xfrm>
            <a:off x="2759269" y="6479758"/>
            <a:ext cx="6222013"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n-ea"/>
              </a:rPr>
              <a:t>資料：「</a:t>
            </a:r>
            <a:r>
              <a:rPr lang="zh-TW" altLang="en-US" sz="1050" dirty="0">
                <a:solidFill>
                  <a:prstClr val="black"/>
                </a:solidFill>
                <a:latin typeface="ＭＳ Ｐゴシック" panose="020B0600070205080204" pitchFamily="50" charset="-128"/>
                <a:ea typeface="ＭＳ Ｐゴシック" panose="020B0600070205080204" pitchFamily="50" charset="-128"/>
              </a:rPr>
              <a:t>住民基本台帳人口移動報告</a:t>
            </a:r>
            <a:r>
              <a:rPr lang="zh-TW" altLang="en-US" sz="1050" dirty="0" smtClean="0">
                <a:solidFill>
                  <a:prstClr val="black"/>
                </a:solidFill>
                <a:latin typeface="ＭＳ Ｐゴシック" panose="020B0600070205080204" pitchFamily="50" charset="-128"/>
                <a:ea typeface="ＭＳ Ｐゴシック" panose="020B0600070205080204" pitchFamily="50" charset="-128"/>
              </a:rPr>
              <a:t>平成</a:t>
            </a:r>
            <a:r>
              <a:rPr lang="en-US" altLang="zh-TW" sz="1050" dirty="0" smtClean="0">
                <a:latin typeface="Meiryo UI" panose="020B0604030504040204" pitchFamily="50" charset="-128"/>
                <a:ea typeface="Meiryo UI" panose="020B0604030504040204" pitchFamily="50" charset="-128"/>
              </a:rPr>
              <a:t>30</a:t>
            </a:r>
            <a:r>
              <a:rPr lang="zh-TW"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zh-TW" altLang="en-US" sz="1050" dirty="0" smtClean="0">
                <a:solidFill>
                  <a:prstClr val="black"/>
                </a:solidFill>
                <a:latin typeface="ＭＳ Ｐゴシック" panose="020B0600070205080204" pitchFamily="50" charset="-128"/>
                <a:ea typeface="ＭＳ Ｐゴシック" panose="020B0600070205080204" pitchFamily="50" charset="-128"/>
              </a:rPr>
              <a:t>結果</a:t>
            </a:r>
            <a:r>
              <a:rPr lang="ja-JP" altLang="en-US" sz="1050" dirty="0" smtClean="0">
                <a:solidFill>
                  <a:prstClr val="black"/>
                </a:solidFill>
                <a:latin typeface="+mn-ea"/>
              </a:rPr>
              <a:t>」（総務省統計局）より</a:t>
            </a:r>
            <a:r>
              <a:rPr lang="ja-JP" altLang="en-US" sz="1050" dirty="0">
                <a:solidFill>
                  <a:prstClr val="black"/>
                </a:solidFill>
                <a:latin typeface="+mn-ea"/>
              </a:rPr>
              <a:t>大阪府</a:t>
            </a:r>
            <a:r>
              <a:rPr lang="ja-JP" altLang="en-US" sz="1050" dirty="0" smtClean="0">
                <a:solidFill>
                  <a:prstClr val="black"/>
                </a:solidFill>
                <a:latin typeface="+mn-ea"/>
              </a:rPr>
              <a:t>作成</a:t>
            </a:r>
            <a:endParaRPr lang="ja-JP" altLang="en-US" sz="1050" dirty="0">
              <a:solidFill>
                <a:prstClr val="black"/>
              </a:solidFill>
              <a:latin typeface="+mn-ea"/>
            </a:endParaRPr>
          </a:p>
        </p:txBody>
      </p:sp>
      <p:sp>
        <p:nvSpPr>
          <p:cNvPr id="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32</a:t>
            </a:fld>
            <a:endParaRPr kumimoji="1" lang="en-US" altLang="ja-JP" sz="1200" dirty="0">
              <a:solidFill>
                <a:schemeClr val="tx1"/>
              </a:solidFill>
              <a:latin typeface="HGSｺﾞｼｯｸM" pitchFamily="50" charset="-128"/>
              <a:ea typeface="HGSｺﾞｼｯｸM" pitchFamily="50" charset="-128"/>
            </a:endParaRPr>
          </a:p>
        </p:txBody>
      </p:sp>
      <p:pic>
        <p:nvPicPr>
          <p:cNvPr id="10" name="図 9"/>
          <p:cNvPicPr>
            <a:picLocks noChangeAspect="1"/>
          </p:cNvPicPr>
          <p:nvPr/>
        </p:nvPicPr>
        <p:blipFill>
          <a:blip r:embed="rId2"/>
          <a:stretch>
            <a:fillRect/>
          </a:stretch>
        </p:blipFill>
        <p:spPr>
          <a:xfrm>
            <a:off x="225863" y="1048262"/>
            <a:ext cx="8849500" cy="5117041"/>
          </a:xfrm>
          <a:prstGeom prst="rect">
            <a:avLst/>
          </a:prstGeom>
        </p:spPr>
      </p:pic>
      <p:cxnSp>
        <p:nvCxnSpPr>
          <p:cNvPr id="7" name="直線コネクタ 6"/>
          <p:cNvCxnSpPr/>
          <p:nvPr/>
        </p:nvCxnSpPr>
        <p:spPr>
          <a:xfrm>
            <a:off x="72008" y="4509120"/>
            <a:ext cx="45720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7007333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年齢階級別転</a:t>
            </a:r>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出入の状況（</a:t>
            </a:r>
            <a:r>
              <a:rPr lang="ja-JP" altLang="en-US"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8" name="テキスト ボックス 9"/>
          <p:cNvSpPr txBox="1"/>
          <p:nvPr/>
        </p:nvSpPr>
        <p:spPr>
          <a:xfrm>
            <a:off x="275400" y="404664"/>
            <a:ext cx="8593200" cy="387414"/>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7800" indent="-177800">
              <a:lnSpc>
                <a:spcPct val="120000"/>
              </a:lnSpc>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57"/>
          <p:cNvSpPr>
            <a:spLocks noChangeArrowheads="1"/>
          </p:cNvSpPr>
          <p:nvPr/>
        </p:nvSpPr>
        <p:spPr bwMode="auto">
          <a:xfrm>
            <a:off x="156879" y="699812"/>
            <a:ext cx="8818564" cy="701731"/>
          </a:xfrm>
          <a:prstGeom prst="rect">
            <a:avLst/>
          </a:prstGeom>
          <a:solidFill>
            <a:schemeClr val="bg1"/>
          </a:solidFill>
          <a:ln w="9525">
            <a:solidFill>
              <a:schemeClr val="tx1"/>
            </a:solidFill>
            <a:prstDash val="sysDot"/>
            <a:miter lim="800000"/>
            <a:headEnd/>
            <a:tailEnd/>
          </a:ln>
        </p:spPr>
        <p:txBody>
          <a:bodyPr wrap="square" anchor="ctr">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buFont typeface="Wingdings" pitchFamily="2" charset="2"/>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平成３０年の大阪府は</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5,197</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人の転入超過。</a:t>
            </a:r>
          </a:p>
          <a:p>
            <a:pPr eaLnBrk="1" hangingPunct="1">
              <a:buFont typeface="Wingdings" pitchFamily="2" charset="2"/>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15</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歳</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の若い世代の転入超過がある一方</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歳</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及び３０代の転出超過が顕著。</a:t>
            </a:r>
          </a:p>
        </p:txBody>
      </p:sp>
      <p:sp>
        <p:nvSpPr>
          <p:cNvPr id="10" name="テキスト ボックス 9"/>
          <p:cNvSpPr txBox="1"/>
          <p:nvPr/>
        </p:nvSpPr>
        <p:spPr>
          <a:xfrm>
            <a:off x="2759269" y="6551766"/>
            <a:ext cx="6222013"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n-ea"/>
              </a:rPr>
              <a:t>資料：「</a:t>
            </a:r>
            <a:r>
              <a:rPr lang="zh-TW" altLang="en-US" sz="1050" dirty="0">
                <a:solidFill>
                  <a:prstClr val="black"/>
                </a:solidFill>
                <a:latin typeface="ＭＳ Ｐゴシック" panose="020B0600070205080204" pitchFamily="50" charset="-128"/>
                <a:ea typeface="ＭＳ Ｐゴシック" panose="020B0600070205080204" pitchFamily="50" charset="-128"/>
              </a:rPr>
              <a:t>住民基本台帳人口移動報告</a:t>
            </a:r>
            <a:r>
              <a:rPr lang="zh-TW" altLang="en-US" sz="1050" dirty="0" smtClean="0">
                <a:solidFill>
                  <a:prstClr val="black"/>
                </a:solidFill>
                <a:latin typeface="ＭＳ Ｐゴシック" panose="020B0600070205080204" pitchFamily="50" charset="-128"/>
                <a:ea typeface="ＭＳ Ｐゴシック" panose="020B0600070205080204" pitchFamily="50" charset="-128"/>
              </a:rPr>
              <a:t>平成</a:t>
            </a:r>
            <a:r>
              <a:rPr lang="en-US" altLang="zh-TW" sz="1050" dirty="0" smtClean="0">
                <a:latin typeface="Meiryo UI" panose="020B0604030504040204" pitchFamily="50" charset="-128"/>
                <a:ea typeface="Meiryo UI" panose="020B0604030504040204" pitchFamily="50" charset="-128"/>
              </a:rPr>
              <a:t>30</a:t>
            </a:r>
            <a:r>
              <a:rPr lang="zh-TW"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zh-TW" altLang="en-US" sz="1050" dirty="0" smtClean="0">
                <a:solidFill>
                  <a:prstClr val="black"/>
                </a:solidFill>
                <a:latin typeface="ＭＳ Ｐゴシック" panose="020B0600070205080204" pitchFamily="50" charset="-128"/>
                <a:ea typeface="ＭＳ Ｐゴシック" panose="020B0600070205080204" pitchFamily="50" charset="-128"/>
              </a:rPr>
              <a:t>結果</a:t>
            </a:r>
            <a:r>
              <a:rPr lang="ja-JP" altLang="en-US" sz="1050" dirty="0" smtClean="0">
                <a:solidFill>
                  <a:prstClr val="black"/>
                </a:solidFill>
                <a:latin typeface="+mn-ea"/>
              </a:rPr>
              <a:t>」（総務省統計局）より</a:t>
            </a:r>
            <a:r>
              <a:rPr lang="ja-JP" altLang="en-US" sz="1050" dirty="0">
                <a:solidFill>
                  <a:prstClr val="black"/>
                </a:solidFill>
                <a:latin typeface="+mn-ea"/>
              </a:rPr>
              <a:t>大阪府</a:t>
            </a:r>
            <a:r>
              <a:rPr lang="ja-JP" altLang="en-US" sz="1050" dirty="0" smtClean="0">
                <a:solidFill>
                  <a:prstClr val="black"/>
                </a:solidFill>
                <a:latin typeface="+mn-ea"/>
              </a:rPr>
              <a:t>作成</a:t>
            </a:r>
            <a:endParaRPr lang="ja-JP" altLang="en-US" sz="1050" dirty="0">
              <a:solidFill>
                <a:prstClr val="black"/>
              </a:solidFill>
              <a:latin typeface="+mn-ea"/>
            </a:endParaRPr>
          </a:p>
        </p:txBody>
      </p:sp>
      <p:sp>
        <p:nvSpPr>
          <p:cNvPr id="7"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33</a:t>
            </a:fld>
            <a:endParaRPr kumimoji="1" lang="en-US" altLang="ja-JP" sz="1200">
              <a:solidFill>
                <a:schemeClr val="tx1"/>
              </a:solidFill>
              <a:latin typeface="HGSｺﾞｼｯｸM" pitchFamily="50" charset="-128"/>
              <a:ea typeface="HGSｺﾞｼｯｸM" pitchFamily="50" charset="-128"/>
            </a:endParaRPr>
          </a:p>
        </p:txBody>
      </p:sp>
      <p:grpSp>
        <p:nvGrpSpPr>
          <p:cNvPr id="2" name="グループ化 1"/>
          <p:cNvGrpSpPr>
            <a:grpSpLocks noChangeAspect="1"/>
          </p:cNvGrpSpPr>
          <p:nvPr/>
        </p:nvGrpSpPr>
        <p:grpSpPr>
          <a:xfrm>
            <a:off x="611560" y="1669354"/>
            <a:ext cx="7869220" cy="4469517"/>
            <a:chOff x="-128868" y="1978611"/>
            <a:chExt cx="6544921" cy="3717349"/>
          </a:xfrm>
        </p:grpSpPr>
        <p:pic>
          <p:nvPicPr>
            <p:cNvPr id="11" name="図 10"/>
            <p:cNvPicPr>
              <a:picLocks noChangeAspect="1"/>
            </p:cNvPicPr>
            <p:nvPr/>
          </p:nvPicPr>
          <p:blipFill>
            <a:blip r:embed="rId2"/>
            <a:stretch>
              <a:fillRect/>
            </a:stretch>
          </p:blipFill>
          <p:spPr>
            <a:xfrm>
              <a:off x="441947" y="2032152"/>
              <a:ext cx="5974106" cy="3663808"/>
            </a:xfrm>
            <a:prstGeom prst="rect">
              <a:avLst/>
            </a:prstGeom>
          </p:spPr>
        </p:pic>
        <p:sp>
          <p:nvSpPr>
            <p:cNvPr id="12" name="Rectangle 19"/>
            <p:cNvSpPr>
              <a:spLocks noChangeArrowheads="1"/>
            </p:cNvSpPr>
            <p:nvPr/>
          </p:nvSpPr>
          <p:spPr bwMode="auto">
            <a:xfrm>
              <a:off x="-128868" y="1978611"/>
              <a:ext cx="613590" cy="234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nchor="ctr">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0"/>
                </a:spcBef>
                <a:buFontTx/>
                <a:buNone/>
              </a:pPr>
              <a:r>
                <a:rPr kumimoji="1" lang="ja-JP" altLang="en-US" sz="1050" dirty="0" smtClean="0">
                  <a:solidFill>
                    <a:schemeClr val="tx1"/>
                  </a:solidFill>
                  <a:latin typeface="ＭＳ ゴシック" panose="020B0609070205080204" pitchFamily="49" charset="-128"/>
                  <a:ea typeface="ＭＳ ゴシック" panose="020B0609070205080204" pitchFamily="49" charset="-128"/>
                  <a:cs typeface="ＭＳ Ｐゴシック" pitchFamily="50" charset="-128"/>
                </a:rPr>
                <a:t>（</a:t>
              </a:r>
              <a:r>
                <a:rPr lang="ja-JP" altLang="en-US" sz="1050" dirty="0">
                  <a:solidFill>
                    <a:schemeClr val="tx1"/>
                  </a:solidFill>
                  <a:latin typeface="ＭＳ ゴシック" panose="020B0609070205080204" pitchFamily="49" charset="-128"/>
                  <a:ea typeface="ＭＳ ゴシック" panose="020B0609070205080204" pitchFamily="49" charset="-128"/>
                  <a:cs typeface="ＭＳ Ｐゴシック" pitchFamily="50" charset="-128"/>
                </a:rPr>
                <a:t>人</a:t>
              </a:r>
              <a:r>
                <a:rPr kumimoji="1" lang="ja-JP" altLang="en-US" sz="1050" dirty="0" smtClean="0">
                  <a:solidFill>
                    <a:schemeClr val="tx1"/>
                  </a:solidFill>
                  <a:latin typeface="ＭＳ ゴシック" panose="020B0609070205080204" pitchFamily="49" charset="-128"/>
                  <a:ea typeface="ＭＳ ゴシック" panose="020B0609070205080204" pitchFamily="49" charset="-128"/>
                  <a:cs typeface="ＭＳ Ｐゴシック" pitchFamily="50" charset="-128"/>
                </a:rPr>
                <a:t>）</a:t>
              </a:r>
              <a:endParaRPr kumimoji="1" lang="ja-JP" altLang="en-US" sz="1050" dirty="0">
                <a:solidFill>
                  <a:schemeClr val="tx1"/>
                </a:solidFill>
                <a:latin typeface="ＭＳ Ｐゴシック" charset="-128"/>
              </a:endParaRPr>
            </a:p>
          </p:txBody>
        </p:sp>
        <p:sp>
          <p:nvSpPr>
            <p:cNvPr id="13" name="テキスト ボックス 4"/>
            <p:cNvSpPr txBox="1"/>
            <p:nvPr/>
          </p:nvSpPr>
          <p:spPr>
            <a:xfrm>
              <a:off x="4437112" y="2238400"/>
              <a:ext cx="1857375" cy="914400"/>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kumimoji="1" lang="en-US" altLang="ja-JP" sz="1400" dirty="0"/>
            </a:p>
            <a:p>
              <a:r>
                <a:rPr kumimoji="1" lang="ja-JP" altLang="en-US" sz="1400" dirty="0"/>
                <a:t>転入者数　　：　</a:t>
              </a:r>
              <a:r>
                <a:rPr kumimoji="1" lang="en-US" altLang="ja-JP" sz="1400" dirty="0"/>
                <a:t>156,125</a:t>
              </a:r>
              <a:r>
                <a:rPr kumimoji="1" lang="ja-JP" altLang="en-US" sz="1400" dirty="0"/>
                <a:t>人</a:t>
              </a:r>
              <a:endParaRPr kumimoji="1" lang="en-US" altLang="ja-JP" sz="1400" dirty="0"/>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ja-JP" sz="1400" dirty="0">
                  <a:solidFill>
                    <a:schemeClr val="dk1"/>
                  </a:solidFill>
                  <a:effectLst/>
                </a:rPr>
                <a:t>転出者数　　：　</a:t>
              </a:r>
              <a:r>
                <a:rPr kumimoji="1" lang="en-US" altLang="ja-JP" sz="1400" dirty="0">
                  <a:solidFill>
                    <a:schemeClr val="dk1"/>
                  </a:solidFill>
                  <a:effectLst/>
                </a:rPr>
                <a:t>150,928</a:t>
              </a:r>
              <a:r>
                <a:rPr kumimoji="1" lang="ja-JP" altLang="ja-JP" sz="1400" dirty="0">
                  <a:solidFill>
                    <a:schemeClr val="dk1"/>
                  </a:solidFill>
                  <a:effectLst/>
                </a:rPr>
                <a:t>人</a:t>
              </a:r>
              <a:endParaRPr kumimoji="1" lang="en-US" altLang="ja-JP" sz="1400" dirty="0"/>
            </a:p>
            <a:p>
              <a:r>
                <a:rPr kumimoji="1" lang="ja-JP" altLang="en-US" sz="1400" dirty="0"/>
                <a:t>転入超過数</a:t>
              </a:r>
              <a:r>
                <a:rPr kumimoji="1" lang="ja-JP" altLang="en-US" sz="1400" baseline="0" dirty="0"/>
                <a:t> </a:t>
              </a:r>
              <a:r>
                <a:rPr kumimoji="1" lang="ja-JP" altLang="en-US" sz="1400" dirty="0"/>
                <a:t>：　　</a:t>
              </a:r>
              <a:r>
                <a:rPr kumimoji="1" lang="ja-JP" altLang="en-US" sz="1400" baseline="0" dirty="0"/>
                <a:t>  </a:t>
              </a:r>
              <a:r>
                <a:rPr kumimoji="1" lang="en-US" altLang="ja-JP" sz="1400" baseline="0" dirty="0"/>
                <a:t>5,197</a:t>
              </a:r>
              <a:r>
                <a:rPr kumimoji="1" lang="ja-JP" altLang="en-US" sz="1400" dirty="0"/>
                <a:t>人</a:t>
              </a:r>
            </a:p>
          </p:txBody>
        </p:sp>
      </p:grpSp>
    </p:spTree>
    <p:extLst>
      <p:ext uri="{BB962C8B-B14F-4D97-AF65-F5344CB8AC3E}">
        <p14:creationId xmlns:p14="http://schemas.microsoft.com/office/powerpoint/2010/main" val="18909165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89818" y="1923242"/>
            <a:ext cx="8937511" cy="4395597"/>
          </a:xfrm>
          <a:prstGeom prst="rect">
            <a:avLst/>
          </a:prstGeom>
        </p:spPr>
      </p:pic>
      <p:sp>
        <p:nvSpPr>
          <p:cNvPr id="11267"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家族類型別普通世帯数推計</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34</a:t>
            </a:fld>
            <a:endParaRPr kumimoji="1" lang="en-US" altLang="ja-JP" sz="1200" dirty="0">
              <a:solidFill>
                <a:schemeClr val="tx1"/>
              </a:solidFill>
              <a:latin typeface="HGSｺﾞｼｯｸM" pitchFamily="50" charset="-128"/>
              <a:ea typeface="HGSｺﾞｼｯｸM" pitchFamily="50" charset="-128"/>
            </a:endParaRPr>
          </a:p>
        </p:txBody>
      </p:sp>
      <p:sp>
        <p:nvSpPr>
          <p:cNvPr id="4" name="テキスト ボックス 3"/>
          <p:cNvSpPr txBox="1"/>
          <p:nvPr/>
        </p:nvSpPr>
        <p:spPr>
          <a:xfrm>
            <a:off x="503548" y="476672"/>
            <a:ext cx="8136904" cy="1200329"/>
          </a:xfrm>
          <a:prstGeom prst="rect">
            <a:avLst/>
          </a:prstGeom>
          <a:noFill/>
          <a:ln>
            <a:solidFill>
              <a:schemeClr val="tx1"/>
            </a:solidFill>
          </a:ln>
        </p:spPr>
        <p:txBody>
          <a:bodyPr wrap="square" rtlCol="0">
            <a:spAutoFit/>
          </a:bodyPr>
          <a:lstStyle/>
          <a:p>
            <a:pPr marL="355600" indent="-355600"/>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　一般世帯総数は、</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年（令和</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年）をピークに、</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年（令和</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年）以降　は</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減少に転じる。</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家族類型別に見ると、「夫婦のみ」「ひとり親と子」「単独世帯」が増加している。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世帯当たり人員は、一貫して減少傾向である。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4817999" y="2723038"/>
            <a:ext cx="818878" cy="281062"/>
          </a:xfrm>
          <a:prstGeom prst="rect">
            <a:avLst/>
          </a:prstGeom>
          <a:solidFill>
            <a:schemeClr val="bg1"/>
          </a:solidFill>
          <a:ln>
            <a:solidFill>
              <a:schemeClr val="tx1"/>
            </a:solidFill>
          </a:ln>
        </p:spPr>
        <p:txBody>
          <a:bodyPr wrap="square" rtlCol="0">
            <a:spAutoFit/>
          </a:bodyPr>
          <a:lstStyle/>
          <a:p>
            <a:pPr algn="ctr"/>
            <a:r>
              <a:rPr lang="ja-JP" altLang="en-US" sz="1200" dirty="0" smtClean="0"/>
              <a:t>単独</a:t>
            </a:r>
            <a:r>
              <a:rPr lang="ja-JP" altLang="en-US" sz="1200" dirty="0"/>
              <a:t>世帯</a:t>
            </a:r>
            <a:endParaRPr kumimoji="1" lang="ja-JP" altLang="en-US" sz="1200" dirty="0"/>
          </a:p>
        </p:txBody>
      </p:sp>
      <p:sp>
        <p:nvSpPr>
          <p:cNvPr id="8" name="テキスト ボックス 7"/>
          <p:cNvSpPr txBox="1"/>
          <p:nvPr/>
        </p:nvSpPr>
        <p:spPr>
          <a:xfrm>
            <a:off x="4722106" y="3134126"/>
            <a:ext cx="936104" cy="276999"/>
          </a:xfrm>
          <a:prstGeom prst="rect">
            <a:avLst/>
          </a:prstGeom>
          <a:solidFill>
            <a:schemeClr val="bg1"/>
          </a:solidFill>
          <a:ln>
            <a:solidFill>
              <a:schemeClr val="tx1"/>
            </a:solidFill>
          </a:ln>
        </p:spPr>
        <p:txBody>
          <a:bodyPr wrap="square" rtlCol="0">
            <a:spAutoFit/>
          </a:bodyPr>
          <a:lstStyle/>
          <a:p>
            <a:pPr algn="ctr"/>
            <a:r>
              <a:rPr lang="ja-JP" altLang="en-US" sz="1200" dirty="0"/>
              <a:t>その他</a:t>
            </a:r>
            <a:r>
              <a:rPr lang="ja-JP" altLang="en-US" sz="1200" dirty="0" smtClean="0"/>
              <a:t>世帯</a:t>
            </a:r>
            <a:endParaRPr kumimoji="1" lang="ja-JP" altLang="en-US" sz="1200" dirty="0"/>
          </a:p>
        </p:txBody>
      </p:sp>
      <p:sp>
        <p:nvSpPr>
          <p:cNvPr id="10" name="テキスト ボックス 9"/>
          <p:cNvSpPr txBox="1"/>
          <p:nvPr/>
        </p:nvSpPr>
        <p:spPr>
          <a:xfrm>
            <a:off x="4034559" y="4036782"/>
            <a:ext cx="1080120" cy="276999"/>
          </a:xfrm>
          <a:prstGeom prst="rect">
            <a:avLst/>
          </a:prstGeom>
          <a:solidFill>
            <a:schemeClr val="bg1"/>
          </a:solidFill>
          <a:ln>
            <a:solidFill>
              <a:schemeClr val="tx1"/>
            </a:solidFill>
          </a:ln>
        </p:spPr>
        <p:txBody>
          <a:bodyPr wrap="square" rtlCol="0">
            <a:spAutoFit/>
          </a:bodyPr>
          <a:lstStyle/>
          <a:p>
            <a:pPr algn="ctr"/>
            <a:r>
              <a:rPr lang="ja-JP" altLang="en-US" sz="1200" dirty="0" smtClean="0"/>
              <a:t>ひとり親と子</a:t>
            </a:r>
            <a:endParaRPr kumimoji="1" lang="ja-JP" altLang="en-US" sz="1200" dirty="0"/>
          </a:p>
        </p:txBody>
      </p:sp>
      <p:sp>
        <p:nvSpPr>
          <p:cNvPr id="11" name="テキスト ボックス 10"/>
          <p:cNvSpPr txBox="1"/>
          <p:nvPr/>
        </p:nvSpPr>
        <p:spPr>
          <a:xfrm>
            <a:off x="4865530" y="4590524"/>
            <a:ext cx="1080120" cy="276999"/>
          </a:xfrm>
          <a:prstGeom prst="rect">
            <a:avLst/>
          </a:prstGeom>
          <a:solidFill>
            <a:schemeClr val="bg1"/>
          </a:solidFill>
          <a:ln>
            <a:solidFill>
              <a:schemeClr val="tx1"/>
            </a:solidFill>
          </a:ln>
        </p:spPr>
        <p:txBody>
          <a:bodyPr wrap="square" rtlCol="0">
            <a:spAutoFit/>
          </a:bodyPr>
          <a:lstStyle/>
          <a:p>
            <a:pPr algn="ctr"/>
            <a:r>
              <a:rPr lang="ja-JP" altLang="en-US" sz="1200" dirty="0"/>
              <a:t>夫婦</a:t>
            </a:r>
            <a:r>
              <a:rPr lang="ja-JP" altLang="en-US" sz="1200" dirty="0" smtClean="0"/>
              <a:t>と子</a:t>
            </a:r>
            <a:endParaRPr kumimoji="1" lang="ja-JP" altLang="en-US" sz="1200" dirty="0"/>
          </a:p>
        </p:txBody>
      </p:sp>
      <p:sp>
        <p:nvSpPr>
          <p:cNvPr id="12" name="テキスト ボックス 11"/>
          <p:cNvSpPr txBox="1"/>
          <p:nvPr/>
        </p:nvSpPr>
        <p:spPr>
          <a:xfrm>
            <a:off x="4894996" y="5384249"/>
            <a:ext cx="1080120" cy="276999"/>
          </a:xfrm>
          <a:prstGeom prst="rect">
            <a:avLst/>
          </a:prstGeom>
          <a:solidFill>
            <a:schemeClr val="bg1"/>
          </a:solidFill>
          <a:ln>
            <a:solidFill>
              <a:schemeClr val="tx1"/>
            </a:solidFill>
          </a:ln>
        </p:spPr>
        <p:txBody>
          <a:bodyPr wrap="square" rtlCol="0">
            <a:spAutoFit/>
          </a:bodyPr>
          <a:lstStyle/>
          <a:p>
            <a:pPr algn="ctr"/>
            <a:r>
              <a:rPr lang="ja-JP" altLang="en-US" sz="1200" dirty="0" smtClean="0"/>
              <a:t>夫婦のみ</a:t>
            </a:r>
            <a:endParaRPr kumimoji="1" lang="ja-JP" altLang="en-US" sz="1200" dirty="0"/>
          </a:p>
        </p:txBody>
      </p:sp>
      <p:sp>
        <p:nvSpPr>
          <p:cNvPr id="14" name="テキスト ボックス 13"/>
          <p:cNvSpPr txBox="1"/>
          <p:nvPr/>
        </p:nvSpPr>
        <p:spPr>
          <a:xfrm>
            <a:off x="5466390" y="2395742"/>
            <a:ext cx="646331" cy="369332"/>
          </a:xfrm>
          <a:prstGeom prst="rect">
            <a:avLst/>
          </a:prstGeom>
          <a:noFill/>
        </p:spPr>
        <p:txBody>
          <a:bodyPr wrap="none" rtlCol="0">
            <a:spAutoFit/>
          </a:bodyPr>
          <a:lstStyle/>
          <a:p>
            <a:r>
              <a:rPr kumimoji="1" lang="en-US" altLang="ja-JP" sz="900" dirty="0" smtClean="0"/>
              <a:t>1,470,615</a:t>
            </a:r>
          </a:p>
          <a:p>
            <a:r>
              <a:rPr lang="ja-JP" altLang="en-US" sz="900" dirty="0" smtClean="0"/>
              <a:t>（</a:t>
            </a:r>
            <a:r>
              <a:rPr lang="en-US" altLang="ja-JP" sz="900" dirty="0" smtClean="0"/>
              <a:t>37.5%</a:t>
            </a:r>
            <a:r>
              <a:rPr lang="ja-JP" altLang="en-US" sz="900" dirty="0" smtClean="0"/>
              <a:t>）</a:t>
            </a:r>
            <a:endParaRPr kumimoji="1" lang="ja-JP" altLang="en-US" sz="900" dirty="0"/>
          </a:p>
        </p:txBody>
      </p:sp>
      <p:sp>
        <p:nvSpPr>
          <p:cNvPr id="15" name="テキスト ボックス 14"/>
          <p:cNvSpPr txBox="1"/>
          <p:nvPr/>
        </p:nvSpPr>
        <p:spPr>
          <a:xfrm>
            <a:off x="5473549" y="3443776"/>
            <a:ext cx="632014" cy="369332"/>
          </a:xfrm>
          <a:prstGeom prst="rect">
            <a:avLst/>
          </a:prstGeom>
          <a:noFill/>
        </p:spPr>
        <p:txBody>
          <a:bodyPr wrap="square" rtlCol="0">
            <a:spAutoFit/>
          </a:bodyPr>
          <a:lstStyle/>
          <a:p>
            <a:r>
              <a:rPr kumimoji="1" lang="en-US" altLang="ja-JP" sz="900" dirty="0" smtClean="0"/>
              <a:t>189,878</a:t>
            </a:r>
          </a:p>
          <a:p>
            <a:r>
              <a:rPr lang="ja-JP" altLang="en-US" sz="900" dirty="0" smtClean="0"/>
              <a:t>（</a:t>
            </a:r>
            <a:r>
              <a:rPr lang="en-US" altLang="ja-JP" sz="900" dirty="0"/>
              <a:t>4.8</a:t>
            </a:r>
            <a:r>
              <a:rPr lang="en-US" altLang="ja-JP" sz="900" dirty="0" smtClean="0"/>
              <a:t>%</a:t>
            </a:r>
            <a:r>
              <a:rPr lang="ja-JP" altLang="en-US" sz="900" dirty="0" smtClean="0"/>
              <a:t>）</a:t>
            </a:r>
            <a:endParaRPr kumimoji="1" lang="ja-JP" altLang="en-US" sz="900" dirty="0"/>
          </a:p>
        </p:txBody>
      </p:sp>
      <p:sp>
        <p:nvSpPr>
          <p:cNvPr id="16" name="テキスト ボックス 15"/>
          <p:cNvSpPr txBox="1"/>
          <p:nvPr/>
        </p:nvSpPr>
        <p:spPr>
          <a:xfrm>
            <a:off x="5489800" y="3711557"/>
            <a:ext cx="559769" cy="369332"/>
          </a:xfrm>
          <a:prstGeom prst="rect">
            <a:avLst/>
          </a:prstGeom>
          <a:noFill/>
        </p:spPr>
        <p:txBody>
          <a:bodyPr wrap="none" rtlCol="0">
            <a:spAutoFit/>
          </a:bodyPr>
          <a:lstStyle/>
          <a:p>
            <a:r>
              <a:rPr lang="en-US" altLang="ja-JP" sz="900" dirty="0"/>
              <a:t>379,678</a:t>
            </a:r>
            <a:endParaRPr kumimoji="1" lang="en-US" altLang="ja-JP" sz="900" dirty="0" smtClean="0"/>
          </a:p>
          <a:p>
            <a:r>
              <a:rPr lang="ja-JP" altLang="en-US" sz="900" dirty="0" smtClean="0"/>
              <a:t>（</a:t>
            </a:r>
            <a:r>
              <a:rPr lang="en-US" altLang="ja-JP" sz="900" dirty="0"/>
              <a:t>9.7</a:t>
            </a:r>
            <a:r>
              <a:rPr lang="en-US" altLang="ja-JP" sz="900" dirty="0" smtClean="0"/>
              <a:t>%</a:t>
            </a:r>
            <a:r>
              <a:rPr lang="ja-JP" altLang="en-US" sz="900" dirty="0" smtClean="0"/>
              <a:t>）</a:t>
            </a:r>
            <a:endParaRPr kumimoji="1" lang="ja-JP" altLang="en-US" sz="900" dirty="0"/>
          </a:p>
        </p:txBody>
      </p:sp>
      <p:sp>
        <p:nvSpPr>
          <p:cNvPr id="17" name="テキスト ボックス 16"/>
          <p:cNvSpPr txBox="1"/>
          <p:nvPr/>
        </p:nvSpPr>
        <p:spPr>
          <a:xfrm>
            <a:off x="5435056" y="4193315"/>
            <a:ext cx="646331" cy="369332"/>
          </a:xfrm>
          <a:prstGeom prst="rect">
            <a:avLst/>
          </a:prstGeom>
          <a:noFill/>
        </p:spPr>
        <p:txBody>
          <a:bodyPr wrap="none" rtlCol="0">
            <a:spAutoFit/>
          </a:bodyPr>
          <a:lstStyle/>
          <a:p>
            <a:r>
              <a:rPr lang="en-US" altLang="ja-JP" sz="900" dirty="0"/>
              <a:t>1,054,207</a:t>
            </a:r>
            <a:endParaRPr kumimoji="1" lang="en-US" altLang="ja-JP" sz="900" dirty="0" smtClean="0"/>
          </a:p>
          <a:p>
            <a:r>
              <a:rPr lang="ja-JP" altLang="en-US" sz="900" dirty="0" smtClean="0"/>
              <a:t>（</a:t>
            </a:r>
            <a:r>
              <a:rPr lang="en-US" altLang="ja-JP" sz="900" dirty="0"/>
              <a:t>26.9</a:t>
            </a:r>
            <a:r>
              <a:rPr lang="en-US" altLang="ja-JP" sz="900" dirty="0" smtClean="0"/>
              <a:t>%</a:t>
            </a:r>
            <a:r>
              <a:rPr lang="ja-JP" altLang="en-US" sz="900" dirty="0" smtClean="0"/>
              <a:t>）</a:t>
            </a:r>
            <a:endParaRPr kumimoji="1" lang="ja-JP" altLang="en-US" sz="900" dirty="0"/>
          </a:p>
        </p:txBody>
      </p:sp>
      <p:sp>
        <p:nvSpPr>
          <p:cNvPr id="18" name="テキスト ボックス 17"/>
          <p:cNvSpPr txBox="1"/>
          <p:nvPr/>
        </p:nvSpPr>
        <p:spPr>
          <a:xfrm>
            <a:off x="5458149" y="5020085"/>
            <a:ext cx="583814" cy="369332"/>
          </a:xfrm>
          <a:prstGeom prst="rect">
            <a:avLst/>
          </a:prstGeom>
          <a:noFill/>
        </p:spPr>
        <p:txBody>
          <a:bodyPr wrap="none" rtlCol="0">
            <a:spAutoFit/>
          </a:bodyPr>
          <a:lstStyle/>
          <a:p>
            <a:r>
              <a:rPr lang="en-US" altLang="ja-JP" sz="900" dirty="0"/>
              <a:t>763849</a:t>
            </a:r>
            <a:endParaRPr kumimoji="1" lang="en-US" altLang="ja-JP" sz="900" dirty="0" smtClean="0"/>
          </a:p>
          <a:p>
            <a:r>
              <a:rPr lang="ja-JP" altLang="en-US" sz="900" dirty="0" smtClean="0"/>
              <a:t>（</a:t>
            </a:r>
            <a:r>
              <a:rPr lang="en-US" altLang="ja-JP" sz="900" dirty="0"/>
              <a:t>19.5</a:t>
            </a:r>
            <a:r>
              <a:rPr lang="en-US" altLang="ja-JP" sz="900" dirty="0" smtClean="0"/>
              <a:t>%</a:t>
            </a:r>
            <a:r>
              <a:rPr lang="ja-JP" altLang="en-US" sz="900" dirty="0" smtClean="0"/>
              <a:t>）</a:t>
            </a:r>
            <a:endParaRPr kumimoji="1" lang="ja-JP" altLang="en-US" sz="900" dirty="0"/>
          </a:p>
        </p:txBody>
      </p:sp>
      <p:cxnSp>
        <p:nvCxnSpPr>
          <p:cNvPr id="5" name="直線コネクタ 4"/>
          <p:cNvCxnSpPr>
            <a:stCxn id="8" idx="2"/>
          </p:cNvCxnSpPr>
          <p:nvPr/>
        </p:nvCxnSpPr>
        <p:spPr>
          <a:xfrm>
            <a:off x="5190158" y="3411125"/>
            <a:ext cx="176965" cy="201953"/>
          </a:xfrm>
          <a:prstGeom prst="line">
            <a:avLst/>
          </a:prstGeom>
        </p:spPr>
        <p:style>
          <a:lnRef idx="1">
            <a:schemeClr val="dk1"/>
          </a:lnRef>
          <a:fillRef idx="0">
            <a:schemeClr val="dk1"/>
          </a:fillRef>
          <a:effectRef idx="0">
            <a:schemeClr val="dk1"/>
          </a:effectRef>
          <a:fontRef idx="minor">
            <a:schemeClr val="tx1"/>
          </a:fontRef>
        </p:style>
      </p:cxnSp>
      <p:cxnSp>
        <p:nvCxnSpPr>
          <p:cNvPr id="21" name="直線コネクタ 20"/>
          <p:cNvCxnSpPr>
            <a:endCxn id="10" idx="3"/>
          </p:cNvCxnSpPr>
          <p:nvPr/>
        </p:nvCxnSpPr>
        <p:spPr>
          <a:xfrm flipH="1">
            <a:off x="5114679" y="3918195"/>
            <a:ext cx="303113" cy="257087"/>
          </a:xfrm>
          <a:prstGeom prst="line">
            <a:avLst/>
          </a:prstGeom>
        </p:spPr>
        <p:style>
          <a:lnRef idx="1">
            <a:schemeClr val="dk1"/>
          </a:lnRef>
          <a:fillRef idx="0">
            <a:schemeClr val="dk1"/>
          </a:fillRef>
          <a:effectRef idx="0">
            <a:schemeClr val="dk1"/>
          </a:effectRef>
          <a:fontRef idx="minor">
            <a:schemeClr val="tx1"/>
          </a:fontRef>
        </p:style>
      </p:cxnSp>
      <p:cxnSp>
        <p:nvCxnSpPr>
          <p:cNvPr id="25" name="直線コネクタ 24"/>
          <p:cNvCxnSpPr/>
          <p:nvPr/>
        </p:nvCxnSpPr>
        <p:spPr>
          <a:xfrm flipV="1">
            <a:off x="5114679" y="2151411"/>
            <a:ext cx="281696" cy="228864"/>
          </a:xfrm>
          <a:prstGeom prst="line">
            <a:avLst/>
          </a:prstGeom>
        </p:spPr>
        <p:style>
          <a:lnRef idx="1">
            <a:schemeClr val="dk1"/>
          </a:lnRef>
          <a:fillRef idx="0">
            <a:schemeClr val="dk1"/>
          </a:fillRef>
          <a:effectRef idx="0">
            <a:schemeClr val="dk1"/>
          </a:effectRef>
          <a:fontRef idx="minor">
            <a:schemeClr val="tx1"/>
          </a:fontRef>
        </p:style>
      </p:cxnSp>
      <p:sp>
        <p:nvSpPr>
          <p:cNvPr id="28" name="テキスト ボックス 27"/>
          <p:cNvSpPr txBox="1"/>
          <p:nvPr/>
        </p:nvSpPr>
        <p:spPr>
          <a:xfrm>
            <a:off x="5509186" y="2008496"/>
            <a:ext cx="526106" cy="369332"/>
          </a:xfrm>
          <a:prstGeom prst="rect">
            <a:avLst/>
          </a:prstGeom>
          <a:noFill/>
        </p:spPr>
        <p:txBody>
          <a:bodyPr wrap="none" rtlCol="0">
            <a:spAutoFit/>
          </a:bodyPr>
          <a:lstStyle/>
          <a:p>
            <a:r>
              <a:rPr lang="en-US" altLang="ja-JP" sz="900" dirty="0"/>
              <a:t>49,282</a:t>
            </a:r>
            <a:endParaRPr kumimoji="1" lang="en-US" altLang="ja-JP" sz="900" dirty="0" smtClean="0"/>
          </a:p>
          <a:p>
            <a:r>
              <a:rPr lang="ja-JP" altLang="en-US" sz="900" dirty="0" smtClean="0"/>
              <a:t>（</a:t>
            </a:r>
            <a:r>
              <a:rPr lang="en-US" altLang="ja-JP" sz="900" dirty="0"/>
              <a:t>1.3</a:t>
            </a:r>
            <a:r>
              <a:rPr lang="en-US" altLang="ja-JP" sz="900" dirty="0" smtClean="0"/>
              <a:t>%</a:t>
            </a:r>
            <a:r>
              <a:rPr lang="ja-JP" altLang="en-US" sz="900" dirty="0" smtClean="0"/>
              <a:t>）</a:t>
            </a:r>
            <a:endParaRPr kumimoji="1" lang="ja-JP" altLang="en-US" sz="900" dirty="0"/>
          </a:p>
        </p:txBody>
      </p:sp>
      <p:cxnSp>
        <p:nvCxnSpPr>
          <p:cNvPr id="30" name="直線コネクタ 29"/>
          <p:cNvCxnSpPr/>
          <p:nvPr/>
        </p:nvCxnSpPr>
        <p:spPr>
          <a:xfrm>
            <a:off x="6082320" y="1909862"/>
            <a:ext cx="0" cy="390722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正方形/長方形 30"/>
          <p:cNvSpPr/>
          <p:nvPr/>
        </p:nvSpPr>
        <p:spPr>
          <a:xfrm>
            <a:off x="6010312" y="1680842"/>
            <a:ext cx="1153976" cy="380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50" dirty="0">
                <a:solidFill>
                  <a:schemeClr val="tx1"/>
                </a:solidFill>
                <a:latin typeface="Meiryo UI" panose="020B0604030504040204" pitchFamily="50" charset="-128"/>
                <a:ea typeface="Meiryo UI" panose="020B0604030504040204" pitchFamily="50" charset="-128"/>
              </a:rPr>
              <a:t>推計</a:t>
            </a:r>
            <a:endParaRPr lang="ja-JP" sz="1050" dirty="0">
              <a:solidFill>
                <a:schemeClr val="tx1"/>
              </a:solidFill>
              <a:latin typeface="Meiryo UI" panose="020B0604030504040204" pitchFamily="50" charset="-128"/>
              <a:ea typeface="Meiryo UI" panose="020B0604030504040204" pitchFamily="50" charset="-128"/>
            </a:endParaRPr>
          </a:p>
        </p:txBody>
      </p:sp>
      <p:cxnSp>
        <p:nvCxnSpPr>
          <p:cNvPr id="32" name="直線コネクタ 31"/>
          <p:cNvCxnSpPr/>
          <p:nvPr/>
        </p:nvCxnSpPr>
        <p:spPr>
          <a:xfrm flipH="1">
            <a:off x="6082320" y="1891439"/>
            <a:ext cx="461624" cy="11105"/>
          </a:xfrm>
          <a:prstGeom prst="line">
            <a:avLst/>
          </a:prstGeom>
          <a:ln>
            <a:solidFill>
              <a:schemeClr val="tx1"/>
            </a:solidFill>
            <a:prstDash val="dash"/>
            <a:headEnd type="arrow" w="lg" len="lg"/>
          </a:ln>
        </p:spPr>
        <p:style>
          <a:lnRef idx="1">
            <a:schemeClr val="accent1"/>
          </a:lnRef>
          <a:fillRef idx="0">
            <a:schemeClr val="accent1"/>
          </a:fillRef>
          <a:effectRef idx="0">
            <a:schemeClr val="accent1"/>
          </a:effectRef>
          <a:fontRef idx="minor">
            <a:schemeClr val="tx1"/>
          </a:fontRef>
        </p:style>
      </p:cxnSp>
      <p:sp>
        <p:nvSpPr>
          <p:cNvPr id="39" name="Text Box 4"/>
          <p:cNvSpPr txBox="1">
            <a:spLocks noChangeArrowheads="1"/>
          </p:cNvSpPr>
          <p:nvPr/>
        </p:nvSpPr>
        <p:spPr bwMode="auto">
          <a:xfrm>
            <a:off x="107504" y="6093296"/>
            <a:ext cx="9361040"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8890" rIns="36000" bIns="8890" numCol="1" anchor="ctr" anchorCtr="0" compatLnSpc="1">
            <a:prstTxWarp prst="textNoShape">
              <a:avLst/>
            </a:prstTxWarp>
          </a:bodyPr>
          <a:lstStyle/>
          <a:p>
            <a:pPr lvl="0" fontAlgn="base">
              <a:spcBef>
                <a:spcPct val="0"/>
              </a:spcBef>
              <a:spcAft>
                <a:spcPct val="0"/>
              </a:spcAft>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資料</a:t>
            </a: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：・現状</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は「国勢調査」（総務省）より府</a:t>
            </a: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作成</a:t>
            </a:r>
            <a:endParaRPr lang="en-US" altLang="ja-JP"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a:p>
            <a:pPr lvl="0" fontAlgn="base">
              <a:spcBef>
                <a:spcPct val="0"/>
              </a:spcBef>
              <a:spcAft>
                <a:spcPct val="0"/>
              </a:spcAft>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・人問研推計は、</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年都道府県別の世帯数将来推計（国立社会保障・人口問題研究所）より府作成</a:t>
            </a:r>
            <a:endParaRPr lang="en-US" altLang="ja-JP"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4549529" y="2359913"/>
            <a:ext cx="997858" cy="276999"/>
          </a:xfrm>
          <a:prstGeom prst="rect">
            <a:avLst/>
          </a:prstGeom>
          <a:solidFill>
            <a:schemeClr val="bg1"/>
          </a:solidFill>
          <a:ln>
            <a:solidFill>
              <a:schemeClr val="tx1"/>
            </a:solidFill>
          </a:ln>
        </p:spPr>
        <p:txBody>
          <a:bodyPr wrap="square" rtlCol="0">
            <a:spAutoFit/>
          </a:bodyPr>
          <a:lstStyle/>
          <a:p>
            <a:pPr algn="ctr"/>
            <a:r>
              <a:rPr lang="ja-JP" altLang="en-US" sz="1200" dirty="0" smtClean="0"/>
              <a:t>非親族世帯</a:t>
            </a:r>
            <a:endParaRPr kumimoji="1" lang="ja-JP" altLang="en-US" sz="1200" dirty="0"/>
          </a:p>
        </p:txBody>
      </p:sp>
      <p:cxnSp>
        <p:nvCxnSpPr>
          <p:cNvPr id="38" name="直線コネクタ 37"/>
          <p:cNvCxnSpPr/>
          <p:nvPr/>
        </p:nvCxnSpPr>
        <p:spPr>
          <a:xfrm flipV="1">
            <a:off x="1139577" y="2403060"/>
            <a:ext cx="210182" cy="248019"/>
          </a:xfrm>
          <a:prstGeom prst="line">
            <a:avLst/>
          </a:prstGeom>
        </p:spPr>
        <p:style>
          <a:lnRef idx="1">
            <a:schemeClr val="dk1"/>
          </a:lnRef>
          <a:fillRef idx="0">
            <a:schemeClr val="dk1"/>
          </a:fillRef>
          <a:effectRef idx="0">
            <a:schemeClr val="dk1"/>
          </a:effectRef>
          <a:fontRef idx="minor">
            <a:schemeClr val="tx1"/>
          </a:fontRef>
        </p:style>
      </p:cxnSp>
      <p:sp>
        <p:nvSpPr>
          <p:cNvPr id="40" name="テキスト ボックス 39"/>
          <p:cNvSpPr txBox="1"/>
          <p:nvPr/>
        </p:nvSpPr>
        <p:spPr>
          <a:xfrm>
            <a:off x="1349759" y="2118743"/>
            <a:ext cx="1205252" cy="276999"/>
          </a:xfrm>
          <a:prstGeom prst="rect">
            <a:avLst/>
          </a:prstGeom>
          <a:solidFill>
            <a:schemeClr val="bg1"/>
          </a:solidFill>
          <a:ln>
            <a:solidFill>
              <a:schemeClr val="tx1"/>
            </a:solidFill>
          </a:ln>
        </p:spPr>
        <p:txBody>
          <a:bodyPr wrap="square" rtlCol="0">
            <a:spAutoFit/>
          </a:bodyPr>
          <a:lstStyle/>
          <a:p>
            <a:pPr algn="ctr"/>
            <a:r>
              <a:rPr lang="ja-JP" altLang="en-US" sz="1200" dirty="0" smtClean="0"/>
              <a:t>世帯当たり人員</a:t>
            </a:r>
            <a:endParaRPr kumimoji="1" lang="ja-JP" altLang="en-US" sz="1200" dirty="0"/>
          </a:p>
        </p:txBody>
      </p:sp>
    </p:spTree>
    <p:extLst>
      <p:ext uri="{BB962C8B-B14F-4D97-AF65-F5344CB8AC3E}">
        <p14:creationId xmlns:p14="http://schemas.microsoft.com/office/powerpoint/2010/main" val="14469541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35</a:t>
            </a:fld>
            <a:endParaRPr kumimoji="1" lang="en-US" altLang="ja-JP" sz="1200" dirty="0">
              <a:solidFill>
                <a:schemeClr val="tx1"/>
              </a:solidFill>
              <a:latin typeface="HGSｺﾞｼｯｸM" pitchFamily="50" charset="-128"/>
              <a:ea typeface="HGSｺﾞｼｯｸM" pitchFamily="50" charset="-128"/>
            </a:endParaRPr>
          </a:p>
        </p:txBody>
      </p:sp>
      <p:sp>
        <p:nvSpPr>
          <p:cNvPr id="11"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国における検討会等（近年の課題等）</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855741053"/>
              </p:ext>
            </p:extLst>
          </p:nvPr>
        </p:nvGraphicFramePr>
        <p:xfrm>
          <a:off x="29012" y="1556792"/>
          <a:ext cx="9085977" cy="4915536"/>
        </p:xfrm>
        <a:graphic>
          <a:graphicData uri="http://schemas.openxmlformats.org/drawingml/2006/table">
            <a:tbl>
              <a:tblPr firstRow="1" bandRow="1">
                <a:tableStyleId>{5C22544A-7EE6-4342-B048-85BDC9FD1C3A}</a:tableStyleId>
              </a:tblPr>
              <a:tblGrid>
                <a:gridCol w="366524">
                  <a:extLst>
                    <a:ext uri="{9D8B030D-6E8A-4147-A177-3AD203B41FA5}">
                      <a16:colId xmlns:a16="http://schemas.microsoft.com/office/drawing/2014/main" val="1582861773"/>
                    </a:ext>
                  </a:extLst>
                </a:gridCol>
                <a:gridCol w="2011865">
                  <a:extLst>
                    <a:ext uri="{9D8B030D-6E8A-4147-A177-3AD203B41FA5}">
                      <a16:colId xmlns:a16="http://schemas.microsoft.com/office/drawing/2014/main" val="3662246121"/>
                    </a:ext>
                  </a:extLst>
                </a:gridCol>
                <a:gridCol w="1676897">
                  <a:extLst>
                    <a:ext uri="{9D8B030D-6E8A-4147-A177-3AD203B41FA5}">
                      <a16:colId xmlns:a16="http://schemas.microsoft.com/office/drawing/2014/main" val="1660654414"/>
                    </a:ext>
                  </a:extLst>
                </a:gridCol>
                <a:gridCol w="1676897">
                  <a:extLst>
                    <a:ext uri="{9D8B030D-6E8A-4147-A177-3AD203B41FA5}">
                      <a16:colId xmlns:a16="http://schemas.microsoft.com/office/drawing/2014/main" val="3348502784"/>
                    </a:ext>
                  </a:extLst>
                </a:gridCol>
                <a:gridCol w="1676897">
                  <a:extLst>
                    <a:ext uri="{9D8B030D-6E8A-4147-A177-3AD203B41FA5}">
                      <a16:colId xmlns:a16="http://schemas.microsoft.com/office/drawing/2014/main" val="81376861"/>
                    </a:ext>
                  </a:extLst>
                </a:gridCol>
                <a:gridCol w="1676897">
                  <a:extLst>
                    <a:ext uri="{9D8B030D-6E8A-4147-A177-3AD203B41FA5}">
                      <a16:colId xmlns:a16="http://schemas.microsoft.com/office/drawing/2014/main" val="343246025"/>
                    </a:ext>
                  </a:extLst>
                </a:gridCol>
              </a:tblGrid>
              <a:tr h="613303">
                <a:tc>
                  <a:txBody>
                    <a:bodyPr/>
                    <a:lstStyle/>
                    <a:p>
                      <a:endParaRPr kumimoji="1" lang="ja-JP" altLang="en-US" sz="12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400" dirty="0" smtClean="0">
                          <a:latin typeface="Meiryo UI" panose="020B0604030504040204" pitchFamily="50" charset="-128"/>
                          <a:ea typeface="Meiryo UI" panose="020B0604030504040204" pitchFamily="50" charset="-128"/>
                        </a:rPr>
                        <a:t>住宅団地の再生のあり方に関する検討会（第２期）</a:t>
                      </a:r>
                      <a:endParaRPr kumimoji="1" lang="ja-JP" altLang="en-US" sz="14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400" dirty="0" smtClean="0">
                          <a:latin typeface="Meiryo UI" panose="020B0604030504040204" pitchFamily="50" charset="-128"/>
                          <a:ea typeface="Meiryo UI" panose="020B0604030504040204" pitchFamily="50" charset="-128"/>
                        </a:rPr>
                        <a:t>住宅・建築物のエネルギー消費性能の実態に関する研究会</a:t>
                      </a:r>
                      <a:endParaRPr kumimoji="1" lang="ja-JP" altLang="en-US" sz="14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400" dirty="0" smtClean="0">
                          <a:latin typeface="Meiryo UI" panose="020B0604030504040204" pitchFamily="50" charset="-128"/>
                          <a:ea typeface="Meiryo UI" panose="020B0604030504040204" pitchFamily="50" charset="-128"/>
                        </a:rPr>
                        <a:t>長期優良住宅制度のあり方に関する検討会</a:t>
                      </a:r>
                      <a:endParaRPr kumimoji="1" lang="ja-JP" altLang="en-US" sz="14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400" dirty="0" smtClean="0">
                          <a:latin typeface="Meiryo UI" panose="020B0604030504040204" pitchFamily="50" charset="-128"/>
                          <a:ea typeface="Meiryo UI" panose="020B0604030504040204" pitchFamily="50" charset="-128"/>
                        </a:rPr>
                        <a:t>福祉・住宅行政の連携強化のための連絡協議会</a:t>
                      </a:r>
                      <a:endParaRPr kumimoji="1" lang="ja-JP" altLang="en-US" sz="14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400" dirty="0" smtClean="0">
                          <a:latin typeface="Meiryo UI" panose="020B0604030504040204" pitchFamily="50" charset="-128"/>
                          <a:ea typeface="Meiryo UI" panose="020B0604030504040204" pitchFamily="50" charset="-128"/>
                        </a:rPr>
                        <a:t>サービス付き高齢者向け住宅に関する懇親会</a:t>
                      </a:r>
                      <a:endParaRPr kumimoji="1" lang="ja-JP" altLang="en-US" sz="1400" dirty="0">
                        <a:latin typeface="Meiryo UI" panose="020B0604030504040204" pitchFamily="50" charset="-128"/>
                        <a:ea typeface="Meiryo UI" panose="020B0604030504040204" pitchFamily="50" charset="-128"/>
                      </a:endParaRPr>
                    </a:p>
                  </a:txBody>
                  <a:tcPr marL="68145" marR="68145" marT="34072" marB="34072"/>
                </a:tc>
                <a:extLst>
                  <a:ext uri="{0D108BD9-81ED-4DB2-BD59-A6C34878D82A}">
                    <a16:rowId xmlns:a16="http://schemas.microsoft.com/office/drawing/2014/main" val="409515171"/>
                  </a:ext>
                </a:extLst>
              </a:tr>
              <a:tr h="443904">
                <a:tc>
                  <a:txBody>
                    <a:bodyPr/>
                    <a:lstStyle/>
                    <a:p>
                      <a:pPr algn="ctr"/>
                      <a:r>
                        <a:rPr kumimoji="1" lang="ja-JP" altLang="en-US" sz="1400" dirty="0" smtClean="0">
                          <a:latin typeface="Meiryo UI" panose="020B0604030504040204" pitchFamily="50" charset="-128"/>
                          <a:ea typeface="Meiryo UI" panose="020B0604030504040204" pitchFamily="50" charset="-128"/>
                        </a:rPr>
                        <a:t>設置</a:t>
                      </a:r>
                      <a:endParaRPr kumimoji="1" lang="ja-JP" altLang="en-US" sz="1400" dirty="0">
                        <a:latin typeface="Meiryo UI" panose="020B0604030504040204" pitchFamily="50" charset="-128"/>
                        <a:ea typeface="Meiryo UI" panose="020B0604030504040204" pitchFamily="50" charset="-128"/>
                      </a:endParaRPr>
                    </a:p>
                  </a:txBody>
                  <a:tcPr marL="68145" marR="68145" marT="34072" marB="34072" vert="eaVert" anchor="ctr"/>
                </a:tc>
                <a:tc>
                  <a:txBody>
                    <a:bodyPr/>
                    <a:lstStyle/>
                    <a:p>
                      <a:r>
                        <a:rPr kumimoji="1" lang="en-US" altLang="ja-JP" sz="1400" dirty="0" smtClean="0">
                          <a:latin typeface="Meiryo UI" panose="020B0604030504040204" pitchFamily="50" charset="-128"/>
                          <a:ea typeface="Meiryo UI" panose="020B0604030504040204" pitchFamily="50" charset="-128"/>
                        </a:rPr>
                        <a:t>H29.8</a:t>
                      </a:r>
                      <a:endParaRPr kumimoji="1" lang="ja-JP" altLang="en-US" sz="1400" dirty="0">
                        <a:latin typeface="Meiryo UI" panose="020B0604030504040204" pitchFamily="50" charset="-128"/>
                        <a:ea typeface="Meiryo UI" panose="020B0604030504040204" pitchFamily="50" charset="-128"/>
                      </a:endParaRPr>
                    </a:p>
                  </a:txBody>
                  <a:tcPr marL="68145" marR="68145" marT="34072" marB="34072" anchor="ctr"/>
                </a:tc>
                <a:tc>
                  <a:txBody>
                    <a:bodyPr/>
                    <a:lstStyle/>
                    <a:p>
                      <a:r>
                        <a:rPr kumimoji="1" lang="en-US" altLang="ja-JP" sz="1400" dirty="0" smtClean="0">
                          <a:latin typeface="Meiryo UI" panose="020B0604030504040204" pitchFamily="50" charset="-128"/>
                          <a:ea typeface="Meiryo UI" panose="020B0604030504040204" pitchFamily="50" charset="-128"/>
                        </a:rPr>
                        <a:t>H29.9</a:t>
                      </a:r>
                      <a:endParaRPr kumimoji="1" lang="ja-JP" altLang="en-US" sz="1400" dirty="0">
                        <a:latin typeface="Meiryo UI" panose="020B0604030504040204" pitchFamily="50" charset="-128"/>
                        <a:ea typeface="Meiryo UI" panose="020B0604030504040204" pitchFamily="50" charset="-128"/>
                      </a:endParaRPr>
                    </a:p>
                  </a:txBody>
                  <a:tcPr marL="68145" marR="68145" marT="34072" marB="34072" anchor="ctr"/>
                </a:tc>
                <a:tc>
                  <a:txBody>
                    <a:bodyPr/>
                    <a:lstStyle/>
                    <a:p>
                      <a:r>
                        <a:rPr kumimoji="1" lang="en-US" altLang="ja-JP" sz="1400" dirty="0" smtClean="0">
                          <a:latin typeface="Meiryo UI" panose="020B0604030504040204" pitchFamily="50" charset="-128"/>
                          <a:ea typeface="Meiryo UI" panose="020B0604030504040204" pitchFamily="50" charset="-128"/>
                        </a:rPr>
                        <a:t>H30.11</a:t>
                      </a:r>
                      <a:endParaRPr kumimoji="1" lang="ja-JP" altLang="en-US" sz="1400" dirty="0">
                        <a:latin typeface="Meiryo UI" panose="020B0604030504040204" pitchFamily="50" charset="-128"/>
                        <a:ea typeface="Meiryo UI" panose="020B0604030504040204" pitchFamily="50" charset="-128"/>
                      </a:endParaRPr>
                    </a:p>
                  </a:txBody>
                  <a:tcPr marL="68145" marR="68145" marT="34072" marB="34072" anchor="ctr"/>
                </a:tc>
                <a:tc>
                  <a:txBody>
                    <a:bodyPr/>
                    <a:lstStyle/>
                    <a:p>
                      <a:r>
                        <a:rPr kumimoji="1" lang="en-US" altLang="ja-JP" sz="1400" dirty="0" smtClean="0">
                          <a:latin typeface="Meiryo UI" panose="020B0604030504040204" pitchFamily="50" charset="-128"/>
                          <a:ea typeface="Meiryo UI" panose="020B0604030504040204" pitchFamily="50" charset="-128"/>
                        </a:rPr>
                        <a:t>H28.12</a:t>
                      </a:r>
                      <a:endParaRPr kumimoji="1" lang="ja-JP" altLang="en-US" sz="1400" dirty="0">
                        <a:latin typeface="Meiryo UI" panose="020B0604030504040204" pitchFamily="50" charset="-128"/>
                        <a:ea typeface="Meiryo UI" panose="020B0604030504040204" pitchFamily="50" charset="-128"/>
                      </a:endParaRPr>
                    </a:p>
                  </a:txBody>
                  <a:tcPr marL="68145" marR="68145" marT="34072" marB="34072" anchor="ctr"/>
                </a:tc>
                <a:tc>
                  <a:txBody>
                    <a:bodyPr/>
                    <a:lstStyle/>
                    <a:p>
                      <a:r>
                        <a:rPr kumimoji="1" lang="en-US" altLang="ja-JP" sz="1400" dirty="0" smtClean="0">
                          <a:latin typeface="Meiryo UI" panose="020B0604030504040204" pitchFamily="50" charset="-128"/>
                          <a:ea typeface="Meiryo UI" panose="020B0604030504040204" pitchFamily="50" charset="-128"/>
                        </a:rPr>
                        <a:t>H30.1</a:t>
                      </a:r>
                      <a:endParaRPr kumimoji="1" lang="ja-JP" altLang="en-US" sz="1400" dirty="0">
                        <a:latin typeface="Meiryo UI" panose="020B0604030504040204" pitchFamily="50" charset="-128"/>
                        <a:ea typeface="Meiryo UI" panose="020B0604030504040204" pitchFamily="50" charset="-128"/>
                      </a:endParaRPr>
                    </a:p>
                  </a:txBody>
                  <a:tcPr marL="68145" marR="68145" marT="34072" marB="34072" anchor="ctr"/>
                </a:tc>
                <a:extLst>
                  <a:ext uri="{0D108BD9-81ED-4DB2-BD59-A6C34878D82A}">
                    <a16:rowId xmlns:a16="http://schemas.microsoft.com/office/drawing/2014/main" val="3109875087"/>
                  </a:ext>
                </a:extLst>
              </a:tr>
              <a:tr h="1340181">
                <a:tc>
                  <a:txBody>
                    <a:bodyPr/>
                    <a:lstStyle/>
                    <a:p>
                      <a:pPr algn="ctr"/>
                      <a:r>
                        <a:rPr kumimoji="1" lang="ja-JP" altLang="en-US" sz="1400" dirty="0" smtClean="0">
                          <a:latin typeface="Meiryo UI" panose="020B0604030504040204" pitchFamily="50" charset="-128"/>
                          <a:ea typeface="Meiryo UI" panose="020B0604030504040204" pitchFamily="50" charset="-128"/>
                        </a:rPr>
                        <a:t>目的</a:t>
                      </a:r>
                      <a:endParaRPr kumimoji="1" lang="ja-JP" altLang="en-US" sz="1400" dirty="0">
                        <a:latin typeface="Meiryo UI" panose="020B0604030504040204" pitchFamily="50" charset="-128"/>
                        <a:ea typeface="Meiryo UI" panose="020B0604030504040204" pitchFamily="50" charset="-128"/>
                      </a:endParaRPr>
                    </a:p>
                  </a:txBody>
                  <a:tcPr marL="68145" marR="68145" marT="34072" marB="34072" vert="eaVert" anchor="ctr"/>
                </a:tc>
                <a:tc>
                  <a:txBody>
                    <a:bodyPr/>
                    <a:lstStyle/>
                    <a:p>
                      <a:r>
                        <a:rPr kumimoji="1" lang="ja-JP" altLang="en-US" sz="1400" dirty="0" smtClean="0">
                          <a:latin typeface="Meiryo UI" panose="020B0604030504040204" pitchFamily="50" charset="-128"/>
                          <a:ea typeface="Meiryo UI" panose="020B0604030504040204" pitchFamily="50" charset="-128"/>
                        </a:rPr>
                        <a:t>老朽化した住宅団地の建替、改修を含めた再生を進めるための施策のあり方について幅広い検討を行う</a:t>
                      </a:r>
                      <a:endParaRPr kumimoji="1" lang="ja-JP" altLang="en-US" sz="14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400" dirty="0" smtClean="0">
                          <a:latin typeface="Meiryo UI" panose="020B0604030504040204" pitchFamily="50" charset="-128"/>
                          <a:ea typeface="Meiryo UI" panose="020B0604030504040204" pitchFamily="50" charset="-128"/>
                        </a:rPr>
                        <a:t>住宅・建築物の省エネ性能に関する実態を把握・検証し、住宅・建築物の省エネ基準への適合率の更なる向上等に向けた課題を整理</a:t>
                      </a:r>
                      <a:endParaRPr kumimoji="1" lang="ja-JP" altLang="en-US" sz="14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400" dirty="0" smtClean="0">
                          <a:latin typeface="Meiryo UI" panose="020B0604030504040204" pitchFamily="50" charset="-128"/>
                          <a:ea typeface="Meiryo UI" panose="020B0604030504040204" pitchFamily="50" charset="-128"/>
                        </a:rPr>
                        <a:t>長期優良住宅制度に対する評価や課題を整理し、長期優良住宅のさらなる普及促進に向けた取組みの方向性について検討</a:t>
                      </a:r>
                      <a:endParaRPr kumimoji="1" lang="ja-JP" altLang="en-US" sz="14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400" dirty="0" smtClean="0">
                          <a:latin typeface="Meiryo UI" panose="020B0604030504040204" pitchFamily="50" charset="-128"/>
                          <a:ea typeface="Meiryo UI" panose="020B0604030504040204" pitchFamily="50" charset="-128"/>
                        </a:rPr>
                        <a:t>住宅確保要配慮者の住まいの確保や生活の安定、自立の促進に係るセーフティネット機能の強化に向けて、福祉行政と住宅行政のより一層の緊密な連携を図る</a:t>
                      </a:r>
                      <a:endParaRPr kumimoji="1" lang="ja-JP" altLang="en-US" sz="14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400" dirty="0" smtClean="0">
                          <a:latin typeface="Meiryo UI" panose="020B0604030504040204" pitchFamily="50" charset="-128"/>
                          <a:ea typeface="Meiryo UI" panose="020B0604030504040204" pitchFamily="50" charset="-128"/>
                        </a:rPr>
                        <a:t>制度創設から７年が経過し、多様なニーズに応じたサービス提供のあり方や地域コミュニティの連携について検討</a:t>
                      </a:r>
                      <a:endParaRPr kumimoji="1" lang="ja-JP" altLang="en-US" sz="1400" dirty="0">
                        <a:latin typeface="Meiryo UI" panose="020B0604030504040204" pitchFamily="50" charset="-128"/>
                        <a:ea typeface="Meiryo UI" panose="020B0604030504040204" pitchFamily="50" charset="-128"/>
                      </a:endParaRPr>
                    </a:p>
                  </a:txBody>
                  <a:tcPr marL="68145" marR="68145" marT="34072" marB="34072"/>
                </a:tc>
                <a:extLst>
                  <a:ext uri="{0D108BD9-81ED-4DB2-BD59-A6C34878D82A}">
                    <a16:rowId xmlns:a16="http://schemas.microsoft.com/office/drawing/2014/main" val="3562136962"/>
                  </a:ext>
                </a:extLst>
              </a:tr>
              <a:tr h="1703620">
                <a:tc>
                  <a:txBody>
                    <a:bodyPr/>
                    <a:lstStyle/>
                    <a:p>
                      <a:pPr algn="ctr"/>
                      <a:r>
                        <a:rPr kumimoji="1" lang="ja-JP" altLang="en-US" sz="1400" dirty="0" smtClean="0">
                          <a:latin typeface="Meiryo UI" panose="020B0604030504040204" pitchFamily="50" charset="-128"/>
                          <a:ea typeface="Meiryo UI" panose="020B0604030504040204" pitchFamily="50" charset="-128"/>
                        </a:rPr>
                        <a:t>検討状況</a:t>
                      </a:r>
                      <a:endParaRPr kumimoji="1" lang="ja-JP" altLang="en-US" sz="1400" dirty="0">
                        <a:latin typeface="Meiryo UI" panose="020B0604030504040204" pitchFamily="50" charset="-128"/>
                        <a:ea typeface="Meiryo UI" panose="020B0604030504040204" pitchFamily="50" charset="-128"/>
                      </a:endParaRPr>
                    </a:p>
                  </a:txBody>
                  <a:tcPr marL="68145" marR="68145" marT="34072" marB="34072" vert="eaVert" anchor="ctr"/>
                </a:tc>
                <a:tc>
                  <a:txBody>
                    <a:bodyPr/>
                    <a:lstStyle/>
                    <a:p>
                      <a:r>
                        <a:rPr kumimoji="1" lang="ja-JP" altLang="en-US" sz="1400" dirty="0" smtClean="0">
                          <a:latin typeface="Meiryo UI" panose="020B0604030504040204" pitchFamily="50" charset="-128"/>
                          <a:ea typeface="Meiryo UI" panose="020B0604030504040204" pitchFamily="50" charset="-128"/>
                        </a:rPr>
                        <a:t>＜マンション</a:t>
                      </a:r>
                      <a:r>
                        <a:rPr kumimoji="1" lang="en-US" altLang="ja-JP" sz="1400" dirty="0" smtClean="0">
                          <a:latin typeface="Meiryo UI" panose="020B0604030504040204" pitchFamily="50" charset="-128"/>
                          <a:ea typeface="Meiryo UI" panose="020B0604030504040204" pitchFamily="50" charset="-128"/>
                        </a:rPr>
                        <a:t>WG</a:t>
                      </a:r>
                      <a:r>
                        <a:rPr kumimoji="1" lang="ja-JP" altLang="en-US" sz="1400" dirty="0" smtClean="0">
                          <a:latin typeface="Meiryo UI" panose="020B0604030504040204" pitchFamily="50" charset="-128"/>
                          <a:ea typeface="Meiryo UI" panose="020B0604030504040204" pitchFamily="50" charset="-128"/>
                        </a:rPr>
                        <a:t>＞</a:t>
                      </a:r>
                      <a:endParaRPr kumimoji="1" lang="en-US" altLang="ja-JP" sz="14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400" dirty="0" smtClean="0">
                          <a:latin typeface="Meiryo UI" panose="020B0604030504040204" pitchFamily="50" charset="-128"/>
                          <a:ea typeface="Meiryo UI" panose="020B0604030504040204" pitchFamily="50" charset="-128"/>
                        </a:rPr>
                        <a:t>適正管理や再生（建替えや売却等）を円滑化する方策を検討中</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＜戸建て</a:t>
                      </a:r>
                      <a:r>
                        <a:rPr kumimoji="1" lang="en-US" altLang="ja-JP" sz="1400" dirty="0" smtClean="0">
                          <a:latin typeface="Meiryo UI" panose="020B0604030504040204" pitchFamily="50" charset="-128"/>
                          <a:ea typeface="Meiryo UI" panose="020B0604030504040204" pitchFamily="50" charset="-128"/>
                        </a:rPr>
                        <a:t>WG</a:t>
                      </a:r>
                      <a:r>
                        <a:rPr kumimoji="1" lang="ja-JP" altLang="en-US" sz="1400" dirty="0" smtClean="0">
                          <a:latin typeface="Meiryo UI" panose="020B0604030504040204" pitchFamily="50" charset="-128"/>
                          <a:ea typeface="Meiryo UI" panose="020B0604030504040204" pitchFamily="50" charset="-128"/>
                        </a:rPr>
                        <a:t>＞</a:t>
                      </a:r>
                      <a:endParaRPr kumimoji="1" lang="en-US" altLang="ja-JP" sz="14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400" dirty="0" smtClean="0">
                          <a:latin typeface="Meiryo UI" panose="020B0604030504040204" pitchFamily="50" charset="-128"/>
                          <a:ea typeface="Meiryo UI" panose="020B0604030504040204" pitchFamily="50" charset="-128"/>
                        </a:rPr>
                        <a:t>住宅団地再生の取組みの方向と進め方を整理</a:t>
                      </a:r>
                      <a:endParaRPr kumimoji="1" lang="en-US" altLang="ja-JP" sz="1400" dirty="0" smtClean="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400" dirty="0" smtClean="0">
                          <a:latin typeface="Meiryo UI" panose="020B0604030504040204" pitchFamily="50" charset="-128"/>
                          <a:ea typeface="Meiryo UI" panose="020B0604030504040204" pitchFamily="50" charset="-128"/>
                        </a:rPr>
                        <a:t>建築物省エネ法の施行状況、住宅・建築物の省エネ性能の実態や課題について、委員からの指摘事項を中間とりまとめ</a:t>
                      </a:r>
                      <a:endParaRPr kumimoji="1" lang="ja-JP" altLang="en-US" sz="14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400" dirty="0" smtClean="0">
                          <a:latin typeface="Meiryo UI" panose="020B0604030504040204" pitchFamily="50" charset="-128"/>
                          <a:ea typeface="Meiryo UI" panose="020B0604030504040204" pitchFamily="50" charset="-128"/>
                        </a:rPr>
                        <a:t>長期優良住宅制度に対する評価と課題に関するアンケートを実施して得られた課題を踏まえ、今後の方向性（住宅性能表示との一体的運用等）をとりまとめ中</a:t>
                      </a:r>
                      <a:endParaRPr kumimoji="1" lang="ja-JP" altLang="en-US" sz="14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400" dirty="0" smtClean="0">
                          <a:latin typeface="Meiryo UI" panose="020B0604030504040204" pitchFamily="50" charset="-128"/>
                          <a:ea typeface="Meiryo UI" panose="020B0604030504040204" pitchFamily="50" charset="-128"/>
                        </a:rPr>
                        <a:t>国土交通省と厚生労働省との間で、住宅確保要配慮者の居住安定確保に関する取組み状況について共有</a:t>
                      </a:r>
                      <a:endParaRPr kumimoji="1" lang="ja-JP" altLang="en-US" sz="14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400" dirty="0" smtClean="0">
                          <a:latin typeface="Meiryo UI" panose="020B0604030504040204" pitchFamily="50" charset="-128"/>
                          <a:ea typeface="Meiryo UI" panose="020B0604030504040204" pitchFamily="50" charset="-128"/>
                        </a:rPr>
                        <a:t>サービス付き高齢者向け住宅の課題と今後の方向性について整理</a:t>
                      </a:r>
                      <a:endParaRPr kumimoji="1" lang="ja-JP" altLang="en-US" sz="1400" dirty="0">
                        <a:latin typeface="Meiryo UI" panose="020B0604030504040204" pitchFamily="50" charset="-128"/>
                        <a:ea typeface="Meiryo UI" panose="020B0604030504040204" pitchFamily="50" charset="-128"/>
                      </a:endParaRPr>
                    </a:p>
                  </a:txBody>
                  <a:tcPr marL="68145" marR="68145" marT="34072" marB="34072"/>
                </a:tc>
                <a:extLst>
                  <a:ext uri="{0D108BD9-81ED-4DB2-BD59-A6C34878D82A}">
                    <a16:rowId xmlns:a16="http://schemas.microsoft.com/office/drawing/2014/main" val="2792484662"/>
                  </a:ext>
                </a:extLst>
              </a:tr>
            </a:tbl>
          </a:graphicData>
        </a:graphic>
      </p:graphicFrame>
      <p:sp>
        <p:nvSpPr>
          <p:cNvPr id="6" name="テキスト ボックス 5"/>
          <p:cNvSpPr txBox="1"/>
          <p:nvPr/>
        </p:nvSpPr>
        <p:spPr>
          <a:xfrm>
            <a:off x="2759269" y="6479758"/>
            <a:ext cx="6222013"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n-ea"/>
              </a:rPr>
              <a:t>資料：国土交通省</a:t>
            </a:r>
            <a:r>
              <a:rPr lang="en-US" altLang="ja-JP" sz="1050" dirty="0" smtClean="0">
                <a:solidFill>
                  <a:prstClr val="black"/>
                </a:solidFill>
                <a:latin typeface="+mn-ea"/>
              </a:rPr>
              <a:t>HP</a:t>
            </a:r>
            <a:r>
              <a:rPr lang="ja-JP" altLang="en-US" sz="1050" dirty="0" smtClean="0">
                <a:solidFill>
                  <a:prstClr val="black"/>
                </a:solidFill>
                <a:latin typeface="+mn-ea"/>
              </a:rPr>
              <a:t>より</a:t>
            </a:r>
            <a:r>
              <a:rPr lang="ja-JP" altLang="en-US" sz="1050" dirty="0">
                <a:solidFill>
                  <a:prstClr val="black"/>
                </a:solidFill>
                <a:latin typeface="+mn-ea"/>
              </a:rPr>
              <a:t>大阪府</a:t>
            </a:r>
            <a:r>
              <a:rPr lang="ja-JP" altLang="en-US" sz="1050" dirty="0" smtClean="0">
                <a:solidFill>
                  <a:prstClr val="black"/>
                </a:solidFill>
                <a:latin typeface="+mn-ea"/>
              </a:rPr>
              <a:t>作成</a:t>
            </a:r>
            <a:endParaRPr lang="ja-JP" altLang="en-US" sz="1050" dirty="0">
              <a:solidFill>
                <a:prstClr val="black"/>
              </a:solidFill>
              <a:latin typeface="+mn-ea"/>
            </a:endParaRPr>
          </a:p>
        </p:txBody>
      </p:sp>
      <p:sp>
        <p:nvSpPr>
          <p:cNvPr id="7" name="Rectangle 57"/>
          <p:cNvSpPr>
            <a:spLocks noChangeArrowheads="1"/>
          </p:cNvSpPr>
          <p:nvPr/>
        </p:nvSpPr>
        <p:spPr bwMode="auto">
          <a:xfrm>
            <a:off x="257519" y="562708"/>
            <a:ext cx="8586000" cy="715963"/>
          </a:xfrm>
          <a:prstGeom prst="rect">
            <a:avLst/>
          </a:prstGeom>
          <a:solidFill>
            <a:schemeClr val="bg1"/>
          </a:solidFill>
          <a:ln w="12700">
            <a:solidFill>
              <a:schemeClr val="tx1"/>
            </a:solidFill>
            <a:prstDash val="solid"/>
            <a:miter lim="800000"/>
            <a:headEnd/>
            <a:tailEnd/>
          </a:ln>
        </p:spPr>
        <p:txBody>
          <a:bodyPr wrap="square" anchor="ct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355600" indent="-355600" eaLnBrk="1" hangingPunct="1">
              <a:buFont typeface="Wingdings" pitchFamily="2" charset="2"/>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近年の課題等に対応して、国土交通省において、検討会等により議論が進められている。</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13504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609256" y="1228153"/>
            <a:ext cx="7925487" cy="4401693"/>
          </a:xfrm>
          <a:prstGeom prst="rect">
            <a:avLst/>
          </a:prstGeom>
        </p:spPr>
      </p:pic>
      <p:sp>
        <p:nvSpPr>
          <p:cNvPr id="4"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空家率の推移</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全国・東京都との比較</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213524821"/>
              </p:ext>
            </p:extLst>
          </p:nvPr>
        </p:nvGraphicFramePr>
        <p:xfrm>
          <a:off x="609600" y="5711527"/>
          <a:ext cx="7924800" cy="885825"/>
        </p:xfrm>
        <a:graphic>
          <a:graphicData uri="http://schemas.openxmlformats.org/drawingml/2006/table">
            <a:tbl>
              <a:tblPr>
                <a:tableStyleId>{616DA210-FB5B-4158-B5E0-FEB733F419BA}</a:tableStyleId>
              </a:tblPr>
              <a:tblGrid>
                <a:gridCol w="609600">
                  <a:extLst>
                    <a:ext uri="{9D8B030D-6E8A-4147-A177-3AD203B41FA5}">
                      <a16:colId xmlns:a16="http://schemas.microsoft.com/office/drawing/2014/main" val="847741504"/>
                    </a:ext>
                  </a:extLst>
                </a:gridCol>
                <a:gridCol w="609600">
                  <a:extLst>
                    <a:ext uri="{9D8B030D-6E8A-4147-A177-3AD203B41FA5}">
                      <a16:colId xmlns:a16="http://schemas.microsoft.com/office/drawing/2014/main" val="2409098804"/>
                    </a:ext>
                  </a:extLst>
                </a:gridCol>
                <a:gridCol w="609600">
                  <a:extLst>
                    <a:ext uri="{9D8B030D-6E8A-4147-A177-3AD203B41FA5}">
                      <a16:colId xmlns:a16="http://schemas.microsoft.com/office/drawing/2014/main" val="2968208188"/>
                    </a:ext>
                  </a:extLst>
                </a:gridCol>
                <a:gridCol w="609600">
                  <a:extLst>
                    <a:ext uri="{9D8B030D-6E8A-4147-A177-3AD203B41FA5}">
                      <a16:colId xmlns:a16="http://schemas.microsoft.com/office/drawing/2014/main" val="2813966318"/>
                    </a:ext>
                  </a:extLst>
                </a:gridCol>
                <a:gridCol w="609600">
                  <a:extLst>
                    <a:ext uri="{9D8B030D-6E8A-4147-A177-3AD203B41FA5}">
                      <a16:colId xmlns:a16="http://schemas.microsoft.com/office/drawing/2014/main" val="2612097294"/>
                    </a:ext>
                  </a:extLst>
                </a:gridCol>
                <a:gridCol w="609600">
                  <a:extLst>
                    <a:ext uri="{9D8B030D-6E8A-4147-A177-3AD203B41FA5}">
                      <a16:colId xmlns:a16="http://schemas.microsoft.com/office/drawing/2014/main" val="2739180719"/>
                    </a:ext>
                  </a:extLst>
                </a:gridCol>
                <a:gridCol w="609600">
                  <a:extLst>
                    <a:ext uri="{9D8B030D-6E8A-4147-A177-3AD203B41FA5}">
                      <a16:colId xmlns:a16="http://schemas.microsoft.com/office/drawing/2014/main" val="1731954401"/>
                    </a:ext>
                  </a:extLst>
                </a:gridCol>
                <a:gridCol w="609600">
                  <a:extLst>
                    <a:ext uri="{9D8B030D-6E8A-4147-A177-3AD203B41FA5}">
                      <a16:colId xmlns:a16="http://schemas.microsoft.com/office/drawing/2014/main" val="4128371376"/>
                    </a:ext>
                  </a:extLst>
                </a:gridCol>
                <a:gridCol w="609600">
                  <a:extLst>
                    <a:ext uri="{9D8B030D-6E8A-4147-A177-3AD203B41FA5}">
                      <a16:colId xmlns:a16="http://schemas.microsoft.com/office/drawing/2014/main" val="4209133907"/>
                    </a:ext>
                  </a:extLst>
                </a:gridCol>
                <a:gridCol w="609600">
                  <a:extLst>
                    <a:ext uri="{9D8B030D-6E8A-4147-A177-3AD203B41FA5}">
                      <a16:colId xmlns:a16="http://schemas.microsoft.com/office/drawing/2014/main" val="1068708750"/>
                    </a:ext>
                  </a:extLst>
                </a:gridCol>
                <a:gridCol w="609600">
                  <a:extLst>
                    <a:ext uri="{9D8B030D-6E8A-4147-A177-3AD203B41FA5}">
                      <a16:colId xmlns:a16="http://schemas.microsoft.com/office/drawing/2014/main" val="3744894158"/>
                    </a:ext>
                  </a:extLst>
                </a:gridCol>
                <a:gridCol w="609600">
                  <a:extLst>
                    <a:ext uri="{9D8B030D-6E8A-4147-A177-3AD203B41FA5}">
                      <a16:colId xmlns:a16="http://schemas.microsoft.com/office/drawing/2014/main" val="2926787357"/>
                    </a:ext>
                  </a:extLst>
                </a:gridCol>
                <a:gridCol w="609600">
                  <a:extLst>
                    <a:ext uri="{9D8B030D-6E8A-4147-A177-3AD203B41FA5}">
                      <a16:colId xmlns:a16="http://schemas.microsoft.com/office/drawing/2014/main" val="3709891894"/>
                    </a:ext>
                  </a:extLst>
                </a:gridCol>
              </a:tblGrid>
              <a:tr h="152400">
                <a:tc rowSpan="2">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rPr>
                        <a:t>　</a:t>
                      </a:r>
                      <a:endParaRPr lang="ja-JP" alt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gridSpan="12">
                  <a:txBody>
                    <a:bodyPr/>
                    <a:lstStyle/>
                    <a:p>
                      <a:pPr algn="l" fontAlgn="ctr"/>
                      <a:r>
                        <a:rPr lang="ja-JP" altLang="en-US" sz="1100" b="0" i="0" u="none" strike="noStrike" dirty="0" smtClean="0">
                          <a:effectLst/>
                          <a:latin typeface="Meiryo UI" panose="020B0604030504040204" pitchFamily="50" charset="-128"/>
                          <a:ea typeface="Meiryo UI" panose="020B0604030504040204" pitchFamily="50" charset="-128"/>
                        </a:rPr>
                        <a:t>空家数</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000" b="0" i="0" u="none" strike="noStrike" dirty="0">
                        <a:effectLst/>
                        <a:latin typeface="ＭＳ 明朝" panose="02020609040205080304" pitchFamily="17" charset="-128"/>
                        <a:ea typeface="ＭＳ 明朝" panose="02020609040205080304" pitchFamily="17" charset="-128"/>
                      </a:endParaRPr>
                    </a:p>
                  </a:txBody>
                  <a:tcPr marL="9525" marR="9525" marT="9525" marB="0" anchor="ctr"/>
                </a:tc>
                <a:tc hMerge="1">
                  <a:txBody>
                    <a:bodyPr/>
                    <a:lstStyle/>
                    <a:p>
                      <a:pPr algn="l" fontAlgn="ctr"/>
                      <a:endParaRPr lang="en-US" sz="1000" b="0" i="0" u="none" strike="noStrike" dirty="0">
                        <a:effectLst/>
                        <a:latin typeface="ＭＳ 明朝" panose="02020609040205080304" pitchFamily="17" charset="-128"/>
                        <a:ea typeface="ＭＳ 明朝" panose="02020609040205080304" pitchFamily="17" charset="-128"/>
                      </a:endParaRPr>
                    </a:p>
                  </a:txBody>
                  <a:tcPr marL="9525" marR="9525" marT="9525" marB="0" anchor="ctr"/>
                </a:tc>
                <a:tc hMerge="1">
                  <a:txBody>
                    <a:bodyPr/>
                    <a:lstStyle/>
                    <a:p>
                      <a:pPr algn="l" fontAlgn="ctr"/>
                      <a:endParaRPr lang="en-US" sz="1000" b="0" i="0" u="none" strike="noStrike" dirty="0">
                        <a:effectLst/>
                        <a:latin typeface="ＭＳ 明朝" panose="02020609040205080304" pitchFamily="17" charset="-128"/>
                        <a:ea typeface="ＭＳ 明朝" panose="02020609040205080304" pitchFamily="17" charset="-128"/>
                      </a:endParaRPr>
                    </a:p>
                  </a:txBody>
                  <a:tcPr marL="9525" marR="9525" marT="9525" marB="0" anchor="ctr"/>
                </a:tc>
                <a:tc hMerge="1">
                  <a:txBody>
                    <a:bodyPr/>
                    <a:lstStyle/>
                    <a:p>
                      <a:pPr algn="l" fontAlgn="ctr"/>
                      <a:endParaRPr lang="en-US" sz="1000" b="0" i="0" u="none" strike="noStrike" dirty="0">
                        <a:effectLst/>
                        <a:latin typeface="ＭＳ 明朝" panose="02020609040205080304" pitchFamily="17" charset="-128"/>
                        <a:ea typeface="ＭＳ 明朝" panose="02020609040205080304" pitchFamily="17" charset="-128"/>
                      </a:endParaRPr>
                    </a:p>
                  </a:txBody>
                  <a:tcPr marL="9525" marR="9525" marT="9525" marB="0" anchor="ctr"/>
                </a:tc>
                <a:tc hMerge="1">
                  <a:txBody>
                    <a:bodyPr/>
                    <a:lstStyle/>
                    <a:p>
                      <a:pPr algn="l" fontAlgn="ctr"/>
                      <a:endParaRPr lang="en-US" sz="1000" b="0" i="0" u="none" strike="noStrike" dirty="0">
                        <a:effectLst/>
                        <a:latin typeface="ＭＳ 明朝" panose="02020609040205080304" pitchFamily="17" charset="-128"/>
                        <a:ea typeface="ＭＳ 明朝" panose="02020609040205080304" pitchFamily="17" charset="-128"/>
                      </a:endParaRPr>
                    </a:p>
                  </a:txBody>
                  <a:tcPr marL="9525" marR="9525" marT="9525" marB="0" anchor="ctr"/>
                </a:tc>
                <a:tc hMerge="1">
                  <a:txBody>
                    <a:bodyPr/>
                    <a:lstStyle/>
                    <a:p>
                      <a:pPr algn="l" fontAlgn="ctr"/>
                      <a:endParaRPr lang="en-US" sz="1000" b="0" i="0" u="none" strike="noStrike" dirty="0">
                        <a:effectLst/>
                        <a:latin typeface="ＭＳ 明朝" panose="02020609040205080304" pitchFamily="17" charset="-128"/>
                        <a:ea typeface="ＭＳ 明朝" panose="02020609040205080304" pitchFamily="17" charset="-128"/>
                      </a:endParaRPr>
                    </a:p>
                  </a:txBody>
                  <a:tcPr marL="9525" marR="9525" marT="9525" marB="0" anchor="ctr"/>
                </a:tc>
                <a:tc hMerge="1">
                  <a:txBody>
                    <a:bodyPr/>
                    <a:lstStyle/>
                    <a:p>
                      <a:pPr algn="l" fontAlgn="ctr"/>
                      <a:endParaRPr lang="en-US" sz="1000" b="0" i="0" u="none" strike="noStrike" dirty="0">
                        <a:effectLst/>
                        <a:latin typeface="ＭＳ 明朝" panose="02020609040205080304" pitchFamily="17" charset="-128"/>
                        <a:ea typeface="ＭＳ 明朝" panose="02020609040205080304" pitchFamily="17" charset="-128"/>
                      </a:endParaRPr>
                    </a:p>
                  </a:txBody>
                  <a:tcPr marL="9525" marR="9525" marT="9525" marB="0" anchor="ctr"/>
                </a:tc>
                <a:tc hMerge="1">
                  <a:txBody>
                    <a:bodyPr/>
                    <a:lstStyle/>
                    <a:p>
                      <a:pPr algn="l" fontAlgn="ctr"/>
                      <a:endParaRPr lang="en-US" sz="1000" b="0" i="0" u="none" strike="noStrike" dirty="0">
                        <a:effectLst/>
                        <a:latin typeface="ＭＳ 明朝" panose="02020609040205080304" pitchFamily="17" charset="-128"/>
                        <a:ea typeface="ＭＳ 明朝" panose="02020609040205080304" pitchFamily="17" charset="-128"/>
                      </a:endParaRPr>
                    </a:p>
                  </a:txBody>
                  <a:tcPr marL="9525" marR="9525" marT="9525" marB="0" anchor="ctr"/>
                </a:tc>
                <a:tc hMerge="1">
                  <a:txBody>
                    <a:bodyPr/>
                    <a:lstStyle/>
                    <a:p>
                      <a:pPr algn="l" fontAlgn="ctr"/>
                      <a:endParaRPr lang="en-US" sz="1000" b="0" i="0" u="none" strike="noStrike" dirty="0">
                        <a:effectLst/>
                        <a:latin typeface="ＭＳ 明朝" panose="02020609040205080304" pitchFamily="17" charset="-128"/>
                        <a:ea typeface="ＭＳ 明朝" panose="02020609040205080304" pitchFamily="17" charset="-128"/>
                      </a:endParaRPr>
                    </a:p>
                  </a:txBody>
                  <a:tcPr marL="9525" marR="9525" marT="9525" marB="0" anchor="ctr"/>
                </a:tc>
                <a:tc hMerge="1">
                  <a:txBody>
                    <a:bodyPr/>
                    <a:lstStyle/>
                    <a:p>
                      <a:pPr algn="l" fontAlgn="ctr"/>
                      <a:endParaRPr lang="en-US" sz="1000" b="0" i="0" u="none" strike="noStrike" dirty="0">
                        <a:effectLst/>
                        <a:latin typeface="ＭＳ 明朝" panose="02020609040205080304" pitchFamily="17" charset="-128"/>
                        <a:ea typeface="ＭＳ 明朝" panose="02020609040205080304" pitchFamily="17" charset="-128"/>
                      </a:endParaRPr>
                    </a:p>
                  </a:txBody>
                  <a:tcPr marL="9525" marR="9525" marT="9525" marB="0" anchor="ctr"/>
                </a:tc>
                <a:tc hMerge="1">
                  <a:txBody>
                    <a:bodyPr/>
                    <a:lstStyle/>
                    <a:p>
                      <a:pPr algn="l" fontAlgn="ctr"/>
                      <a:endParaRPr lang="en-US" sz="1000" b="0" i="0" u="none" strike="noStrike" dirty="0">
                        <a:effectLst/>
                        <a:latin typeface="ＭＳ 明朝" panose="02020609040205080304" pitchFamily="17" charset="-128"/>
                        <a:ea typeface="ＭＳ 明朝" panose="02020609040205080304" pitchFamily="17" charset="-128"/>
                      </a:endParaRPr>
                    </a:p>
                  </a:txBody>
                  <a:tcPr marL="9525" marR="9525" marT="9525" marB="0" anchor="ctr"/>
                </a:tc>
                <a:extLst>
                  <a:ext uri="{0D108BD9-81ED-4DB2-BD59-A6C34878D82A}">
                    <a16:rowId xmlns:a16="http://schemas.microsoft.com/office/drawing/2014/main" val="3068866517"/>
                  </a:ext>
                </a:extLst>
              </a:tr>
              <a:tr h="152400">
                <a:tc vMerge="1">
                  <a:txBody>
                    <a:bodyPr/>
                    <a:lstStyle/>
                    <a:p>
                      <a:pPr algn="l" fontAlgn="ctr"/>
                      <a:endParaRPr lang="ja-JP" altLang="en-US" sz="1000" b="0" i="0" u="none" strike="noStrike" dirty="0">
                        <a:effectLst/>
                        <a:latin typeface="ＭＳ 明朝" panose="02020609040205080304" pitchFamily="17" charset="-128"/>
                        <a:ea typeface="ＭＳ 明朝" panose="02020609040205080304" pitchFamily="17"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S38</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S43</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S48</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S53</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S58</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S63</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H5</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H10</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a:effectLst/>
                          <a:latin typeface="Meiryo UI" panose="020B0604030504040204" pitchFamily="50" charset="-128"/>
                          <a:ea typeface="Meiryo UI" panose="020B0604030504040204" pitchFamily="50" charset="-128"/>
                        </a:rPr>
                        <a:t>H15</a:t>
                      </a:r>
                      <a:endParaRPr 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a:effectLst/>
                          <a:latin typeface="Meiryo UI" panose="020B0604030504040204" pitchFamily="50" charset="-128"/>
                          <a:ea typeface="Meiryo UI" panose="020B0604030504040204" pitchFamily="50" charset="-128"/>
                        </a:rPr>
                        <a:t>H20</a:t>
                      </a:r>
                      <a:endParaRPr 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a:effectLst/>
                          <a:latin typeface="Meiryo UI" panose="020B0604030504040204" pitchFamily="50" charset="-128"/>
                          <a:ea typeface="Meiryo UI" panose="020B0604030504040204" pitchFamily="50" charset="-128"/>
                        </a:rPr>
                        <a:t>H25</a:t>
                      </a:r>
                      <a:endParaRPr 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H30</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4055100082"/>
                  </a:ext>
                </a:extLst>
              </a:tr>
              <a:tr h="152400">
                <a:tc>
                  <a:txBody>
                    <a:bodyPr/>
                    <a:lstStyle/>
                    <a:p>
                      <a:pPr algn="ctr" fontAlgn="ctr"/>
                      <a:r>
                        <a:rPr lang="ja-JP" altLang="en-US" sz="1100" u="none" strike="noStrike" dirty="0">
                          <a:effectLst/>
                          <a:latin typeface="Meiryo UI" panose="020B0604030504040204" pitchFamily="50" charset="-128"/>
                          <a:ea typeface="Meiryo UI" panose="020B0604030504040204" pitchFamily="50" charset="-128"/>
                        </a:rPr>
                        <a:t>大阪府</a:t>
                      </a:r>
                      <a:endParaRPr lang="ja-JP" alt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4.1</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10.4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16.6</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27.9</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32.8</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36.4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36.9</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50.1</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60.3</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62.5</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67.9</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70.9</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449432512"/>
                  </a:ext>
                </a:extLst>
              </a:tr>
              <a:tr h="152400">
                <a:tc>
                  <a:txBody>
                    <a:bodyPr/>
                    <a:lstStyle/>
                    <a:p>
                      <a:pPr algn="ctr" fontAlgn="ctr"/>
                      <a:r>
                        <a:rPr lang="ja-JP" altLang="en-US" sz="1100" u="none" strike="noStrike" dirty="0">
                          <a:effectLst/>
                          <a:latin typeface="Meiryo UI" panose="020B0604030504040204" pitchFamily="50" charset="-128"/>
                          <a:ea typeface="Meiryo UI" panose="020B0604030504040204" pitchFamily="50" charset="-128"/>
                        </a:rPr>
                        <a:t>東京都</a:t>
                      </a:r>
                      <a:endParaRPr lang="ja-JP" alt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6.7</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12.4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21.3</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34.2</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39.5</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41.1</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52.7</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62.4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66.5</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75.0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81.7</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80.9</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979692775"/>
                  </a:ext>
                </a:extLst>
              </a:tr>
              <a:tr h="152400">
                <a:tc>
                  <a:txBody>
                    <a:bodyPr/>
                    <a:lstStyle/>
                    <a:p>
                      <a:pPr algn="ctr" fontAlgn="ctr"/>
                      <a:r>
                        <a:rPr lang="ja-JP" altLang="en-US" sz="1100" u="none" strike="noStrike" dirty="0">
                          <a:effectLst/>
                          <a:latin typeface="Meiryo UI" panose="020B0604030504040204" pitchFamily="50" charset="-128"/>
                          <a:ea typeface="Meiryo UI" panose="020B0604030504040204" pitchFamily="50" charset="-128"/>
                        </a:rPr>
                        <a:t>全国</a:t>
                      </a:r>
                      <a:endParaRPr lang="ja-JP" alt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52.2</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103.4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172.0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267.9</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330.2</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394.0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447.6</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576.4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659.3</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756.8</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819.6</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846.0</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497418576"/>
                  </a:ext>
                </a:extLst>
              </a:tr>
            </a:tbl>
          </a:graphicData>
        </a:graphic>
      </p:graphicFrame>
      <p:sp>
        <p:nvSpPr>
          <p:cNvPr id="8" name="テキスト ボックス 7"/>
          <p:cNvSpPr txBox="1"/>
          <p:nvPr/>
        </p:nvSpPr>
        <p:spPr>
          <a:xfrm>
            <a:off x="7828409" y="5459215"/>
            <a:ext cx="1002184" cy="276999"/>
          </a:xfrm>
          <a:prstGeom prst="rect">
            <a:avLst/>
          </a:prstGeom>
          <a:noFill/>
        </p:spPr>
        <p:txBody>
          <a:bodyPr wrap="square" rtlCol="0">
            <a:spAutoFit/>
          </a:bodyPr>
          <a:lstStyle/>
          <a:p>
            <a:pPr algn="ctr"/>
            <a:r>
              <a:rPr kumimoji="1" lang="ja-JP" altLang="en-US" sz="1200" dirty="0" smtClean="0">
                <a:latin typeface="Meiryo UI" panose="020B0604030504040204" pitchFamily="50" charset="-128"/>
                <a:ea typeface="Meiryo UI" panose="020B0604030504040204" pitchFamily="50" charset="-128"/>
              </a:rPr>
              <a:t>（万戸）</a:t>
            </a:r>
            <a:endParaRPr kumimoji="1" lang="ja-JP" altLang="en-US" sz="1200"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4227532" y="6597352"/>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資料：各年「住宅・土地統計調査」（総務省統計局）を基に大阪府作成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4</a:t>
            </a:fld>
            <a:endParaRPr kumimoji="1" lang="en-US" altLang="ja-JP" sz="1200" dirty="0">
              <a:solidFill>
                <a:schemeClr val="tx1"/>
              </a:solidFill>
              <a:latin typeface="HGSｺﾞｼｯｸM" pitchFamily="50" charset="-128"/>
              <a:ea typeface="HGSｺﾞｼｯｸM" pitchFamily="50" charset="-128"/>
            </a:endParaRPr>
          </a:p>
        </p:txBody>
      </p:sp>
      <p:sp>
        <p:nvSpPr>
          <p:cNvPr id="11" name="Rectangle 6"/>
          <p:cNvSpPr>
            <a:spLocks noChangeArrowheads="1"/>
          </p:cNvSpPr>
          <p:nvPr/>
        </p:nvSpPr>
        <p:spPr bwMode="auto">
          <a:xfrm>
            <a:off x="279000" y="476250"/>
            <a:ext cx="8586000" cy="612321"/>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全国に比べ大阪府</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は高い水準であるが、ここ</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年は同程度の微増となっている。</a:t>
            </a:r>
            <a:endPar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東京都は平成</a:t>
            </a:r>
            <a:r>
              <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％前後で横ばいが続く</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8400007" y="1921704"/>
            <a:ext cx="576000" cy="19049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dirty="0">
                <a:solidFill>
                  <a:schemeClr val="tx1"/>
                </a:solidFill>
                <a:latin typeface="Meiryo UI" panose="020B0604030504040204" pitchFamily="50" charset="-128"/>
                <a:ea typeface="Meiryo UI" panose="020B0604030504040204" pitchFamily="50" charset="-128"/>
              </a:rPr>
              <a:t>大阪府</a:t>
            </a:r>
            <a:endParaRPr lang="ja-JP" sz="1000" dirty="0">
              <a:solidFill>
                <a:schemeClr val="tx1"/>
              </a:solidFill>
              <a:latin typeface="Meiryo UI" panose="020B0604030504040204" pitchFamily="50" charset="-128"/>
              <a:ea typeface="Meiryo UI" panose="020B0604030504040204" pitchFamily="50" charset="-128"/>
            </a:endParaRPr>
          </a:p>
        </p:txBody>
      </p:sp>
      <p:sp>
        <p:nvSpPr>
          <p:cNvPr id="14" name="正方形/長方形 13"/>
          <p:cNvSpPr/>
          <p:nvPr/>
        </p:nvSpPr>
        <p:spPr>
          <a:xfrm>
            <a:off x="8400007" y="2315942"/>
            <a:ext cx="576000" cy="19049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dirty="0">
                <a:solidFill>
                  <a:schemeClr val="tx1"/>
                </a:solidFill>
                <a:latin typeface="Meiryo UI" panose="020B0604030504040204" pitchFamily="50" charset="-128"/>
                <a:ea typeface="Meiryo UI" panose="020B0604030504040204" pitchFamily="50" charset="-128"/>
              </a:rPr>
              <a:t>全国</a:t>
            </a:r>
            <a:endParaRPr lang="ja-JP" sz="1000" dirty="0">
              <a:solidFill>
                <a:schemeClr val="tx1"/>
              </a:solidFill>
              <a:latin typeface="Meiryo UI" panose="020B0604030504040204" pitchFamily="50" charset="-128"/>
              <a:ea typeface="Meiryo UI" panose="020B0604030504040204" pitchFamily="50" charset="-128"/>
            </a:endParaRPr>
          </a:p>
        </p:txBody>
      </p:sp>
      <p:sp>
        <p:nvSpPr>
          <p:cNvPr id="15" name="正方形/長方形 14"/>
          <p:cNvSpPr/>
          <p:nvPr/>
        </p:nvSpPr>
        <p:spPr>
          <a:xfrm>
            <a:off x="8394497" y="2878089"/>
            <a:ext cx="576000" cy="19049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dirty="0" smtClean="0">
                <a:solidFill>
                  <a:schemeClr val="tx1"/>
                </a:solidFill>
                <a:latin typeface="Meiryo UI" panose="020B0604030504040204" pitchFamily="50" charset="-128"/>
                <a:ea typeface="Meiryo UI" panose="020B0604030504040204" pitchFamily="50" charset="-128"/>
              </a:rPr>
              <a:t>東京</a:t>
            </a:r>
            <a:r>
              <a:rPr lang="ja-JP" altLang="en-US" sz="1000" dirty="0">
                <a:solidFill>
                  <a:schemeClr val="tx1"/>
                </a:solidFill>
                <a:latin typeface="Meiryo UI" panose="020B0604030504040204" pitchFamily="50" charset="-128"/>
                <a:ea typeface="Meiryo UI" panose="020B0604030504040204" pitchFamily="50" charset="-128"/>
              </a:rPr>
              <a:t>都</a:t>
            </a:r>
            <a:endParaRPr lang="ja-JP" sz="10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4553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629893" y="1625225"/>
            <a:ext cx="7779170" cy="4663844"/>
          </a:xfrm>
          <a:prstGeom prst="rect">
            <a:avLst/>
          </a:prstGeom>
        </p:spPr>
      </p:pic>
      <p:sp>
        <p:nvSpPr>
          <p:cNvPr id="21506" name="Rectangle 3"/>
          <p:cNvSpPr>
            <a:spLocks noChangeArrowheads="1"/>
          </p:cNvSpPr>
          <p:nvPr/>
        </p:nvSpPr>
        <p:spPr bwMode="auto">
          <a:xfrm>
            <a:off x="4370946" y="6623933"/>
            <a:ext cx="4427984" cy="22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r" eaLnBrk="1" hangingPunct="1">
              <a:spcBef>
                <a:spcPct val="20000"/>
              </a:spcBef>
              <a:buFontTx/>
              <a:buNone/>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資料：各年「</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総務省</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）を基に大阪府作成</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508"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6A606E54-0D34-4B78-B8CE-A47E96D1226F}"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5</a:t>
            </a:fld>
            <a:endParaRPr kumimoji="1" lang="en-US" altLang="ja-JP" sz="1200" dirty="0">
              <a:solidFill>
                <a:schemeClr val="tx1"/>
              </a:solidFill>
              <a:latin typeface="HGSｺﾞｼｯｸM" pitchFamily="50" charset="-128"/>
              <a:ea typeface="HGSｺﾞｼｯｸM" pitchFamily="50" charset="-128"/>
            </a:endParaRPr>
          </a:p>
        </p:txBody>
      </p:sp>
      <p:sp>
        <p:nvSpPr>
          <p:cNvPr id="21509"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建て方別住宅数（居住世帯あり）</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510" name="Rectangle 6"/>
          <p:cNvSpPr>
            <a:spLocks noChangeArrowheads="1"/>
          </p:cNvSpPr>
          <p:nvPr/>
        </p:nvSpPr>
        <p:spPr bwMode="auto">
          <a:xfrm>
            <a:off x="193252" y="548681"/>
            <a:ext cx="8757496" cy="923330"/>
          </a:xfrm>
          <a:prstGeom prst="rect">
            <a:avLst/>
          </a:prstGeom>
          <a:solidFill>
            <a:schemeClr val="bg1"/>
          </a:solidFill>
          <a:ln w="9525">
            <a:solidFill>
              <a:schemeClr val="tx1"/>
            </a:solidFill>
            <a:prstDash val="sysDot"/>
            <a:miter lim="800000"/>
            <a:headEnd/>
            <a:tailEnd/>
          </a:ln>
        </p:spPr>
        <p:txBody>
          <a:bodyPr wrap="square" lIns="72000" rIns="72000" anchor="ctr">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361950" indent="-361950" eaLnBrk="1" hangingPunct="1">
              <a:spcBef>
                <a:spcPct val="0"/>
              </a:spcBef>
              <a:buFontTx/>
              <a:buNone/>
            </a:pP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建て方別に住宅ストック数をみると、一戸建、共同住宅が一貫して増加し、長屋建は減少。</a:t>
            </a:r>
            <a:endPar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61950" indent="-361950" eaLnBrk="1" hangingPunct="1">
              <a:spcBef>
                <a:spcPct val="0"/>
              </a:spcBef>
              <a:buFontTx/>
              <a:buNone/>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平成</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年度は一戸建が約</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161</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万戸（</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40.7</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％）、長屋建が約</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万戸（</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3.9</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％）、共同住宅が約</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218</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万戸（</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55.3</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7582815" y="4823579"/>
            <a:ext cx="603105" cy="246221"/>
          </a:xfrm>
          <a:prstGeom prst="rect">
            <a:avLst/>
          </a:prstGeom>
          <a:solidFill>
            <a:schemeClr val="bg1"/>
          </a:solidFill>
          <a:ln>
            <a:solidFill>
              <a:schemeClr val="tx1"/>
            </a:solidFill>
          </a:ln>
        </p:spPr>
        <p:txBody>
          <a:bodyPr wrap="square" rtlCol="0">
            <a:spAutoFit/>
          </a:bodyPr>
          <a:lstStyle/>
          <a:p>
            <a:pPr algn="ctr"/>
            <a:r>
              <a:rPr lang="ja-JP" altLang="en-US" sz="1000" b="1" dirty="0" smtClean="0">
                <a:latin typeface="Meiryo UI" panose="020B0604030504040204" pitchFamily="50" charset="-128"/>
                <a:ea typeface="Meiryo UI" panose="020B0604030504040204" pitchFamily="50" charset="-128"/>
              </a:rPr>
              <a:t>長屋建</a:t>
            </a:r>
            <a:endParaRPr kumimoji="1" lang="ja-JP" altLang="en-US" sz="1000" b="1"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7760991" y="1843621"/>
            <a:ext cx="648072" cy="153888"/>
          </a:xfrm>
          <a:prstGeom prst="rect">
            <a:avLst/>
          </a:prstGeom>
          <a:solidFill>
            <a:schemeClr val="bg1"/>
          </a:solidFill>
          <a:ln>
            <a:solidFill>
              <a:schemeClr val="tx1"/>
            </a:solidFill>
          </a:ln>
        </p:spPr>
        <p:txBody>
          <a:bodyPr wrap="square" lIns="0" tIns="0" rIns="0" bIns="0" rtlCol="0">
            <a:spAutoFit/>
          </a:bodyPr>
          <a:lstStyle/>
          <a:p>
            <a:pPr algn="ctr"/>
            <a:r>
              <a:rPr lang="ja-JP" altLang="en-US" sz="1000" b="1" dirty="0" smtClean="0">
                <a:latin typeface="Meiryo UI" panose="020B0604030504040204" pitchFamily="50" charset="-128"/>
                <a:ea typeface="Meiryo UI" panose="020B0604030504040204" pitchFamily="50" charset="-128"/>
              </a:rPr>
              <a:t>共同</a:t>
            </a:r>
            <a:r>
              <a:rPr lang="ja-JP" altLang="en-US" sz="1000" b="1" dirty="0">
                <a:latin typeface="Meiryo UI" panose="020B0604030504040204" pitchFamily="50" charset="-128"/>
                <a:ea typeface="Meiryo UI" panose="020B0604030504040204" pitchFamily="50" charset="-128"/>
              </a:rPr>
              <a:t>住宅</a:t>
            </a:r>
            <a:endParaRPr kumimoji="1" lang="ja-JP" altLang="en-US" sz="1000" b="1"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193252" y="6175379"/>
            <a:ext cx="8757496" cy="461665"/>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rPr>
              <a:t>一戸建</a:t>
            </a:r>
            <a:r>
              <a:rPr lang="ja-JP" altLang="en-US" sz="800" dirty="0">
                <a:latin typeface="Meiryo UI" panose="020B0604030504040204" pitchFamily="50" charset="-128"/>
                <a:ea typeface="Meiryo UI" panose="020B0604030504040204" pitchFamily="50" charset="-128"/>
              </a:rPr>
              <a:t>：一つの建物が１住宅である</a:t>
            </a:r>
            <a:r>
              <a:rPr lang="ja-JP" altLang="en-US" sz="800" dirty="0" smtClean="0">
                <a:latin typeface="Meiryo UI" panose="020B0604030504040204" pitchFamily="50" charset="-128"/>
                <a:ea typeface="Meiryo UI" panose="020B0604030504040204" pitchFamily="50" charset="-128"/>
              </a:rPr>
              <a:t>もの。</a:t>
            </a:r>
            <a:endParaRPr lang="en-US" altLang="ja-JP" sz="800" dirty="0" smtClean="0">
              <a:latin typeface="Meiryo UI" panose="020B0604030504040204" pitchFamily="50" charset="-128"/>
              <a:ea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rPr>
              <a:t>長屋建</a:t>
            </a:r>
            <a:r>
              <a:rPr lang="ja-JP" altLang="en-US" sz="800" dirty="0">
                <a:latin typeface="Meiryo UI" panose="020B0604030504040204" pitchFamily="50" charset="-128"/>
                <a:ea typeface="Meiryo UI" panose="020B0604030504040204" pitchFamily="50" charset="-128"/>
              </a:rPr>
              <a:t>：二つ以上の住宅を一棟に建て連ねたもので，各住宅が壁を共通にし，それぞれ別々に外部への出入口をもっているもの</a:t>
            </a:r>
            <a:r>
              <a:rPr lang="ja-JP" altLang="en-US" sz="800" dirty="0" smtClean="0">
                <a:latin typeface="Meiryo UI" panose="020B0604030504040204" pitchFamily="50" charset="-128"/>
                <a:ea typeface="Meiryo UI" panose="020B0604030504040204" pitchFamily="50" charset="-128"/>
              </a:rPr>
              <a:t>。いわゆる</a:t>
            </a:r>
            <a:r>
              <a:rPr lang="ja-JP" altLang="en-US" sz="800" dirty="0">
                <a:latin typeface="Meiryo UI" panose="020B0604030504040204" pitchFamily="50" charset="-128"/>
                <a:ea typeface="Meiryo UI" panose="020B0604030504040204" pitchFamily="50" charset="-128"/>
              </a:rPr>
              <a:t>「テラスハウス」と呼ばれる住宅もここに含まれる。</a:t>
            </a:r>
            <a:endParaRPr lang="en-US" altLang="ja-JP" sz="800" dirty="0" smtClean="0">
              <a:latin typeface="Meiryo UI" panose="020B0604030504040204" pitchFamily="50" charset="-128"/>
              <a:ea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rPr>
              <a:t>共同住宅</a:t>
            </a:r>
            <a:r>
              <a:rPr lang="ja-JP" altLang="en-US" sz="800" dirty="0">
                <a:latin typeface="Meiryo UI" panose="020B0604030504040204" pitchFamily="50" charset="-128"/>
                <a:ea typeface="Meiryo UI" panose="020B0604030504040204" pitchFamily="50" charset="-128"/>
              </a:rPr>
              <a:t>：一棟の中に二つ以上の住宅があり，廊下・階段などを共用しているものや二つ以上の住宅を重ねて建てたもの</a:t>
            </a:r>
            <a:r>
              <a:rPr lang="ja-JP" altLang="en-US" sz="800" dirty="0" smtClean="0">
                <a:latin typeface="Meiryo UI" panose="020B0604030504040204" pitchFamily="50" charset="-128"/>
                <a:ea typeface="Meiryo UI" panose="020B0604030504040204" pitchFamily="50" charset="-128"/>
              </a:rPr>
              <a:t>。１階</a:t>
            </a:r>
            <a:r>
              <a:rPr lang="ja-JP" altLang="en-US" sz="800" dirty="0">
                <a:latin typeface="Meiryo UI" panose="020B0604030504040204" pitchFamily="50" charset="-128"/>
                <a:ea typeface="Meiryo UI" panose="020B0604030504040204" pitchFamily="50" charset="-128"/>
              </a:rPr>
              <a:t>が商店で，２階以上に二つ以上の住宅がある場合も「共同住宅」とした。</a:t>
            </a:r>
            <a:endParaRPr lang="en-US" altLang="ja-JP" sz="8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7308304" y="2703511"/>
            <a:ext cx="576064" cy="153888"/>
          </a:xfrm>
          <a:prstGeom prst="rect">
            <a:avLst/>
          </a:prstGeom>
          <a:solidFill>
            <a:schemeClr val="bg1"/>
          </a:solidFill>
          <a:ln>
            <a:solidFill>
              <a:schemeClr val="tx1"/>
            </a:solidFill>
          </a:ln>
        </p:spPr>
        <p:txBody>
          <a:bodyPr wrap="square" lIns="0" tIns="0" rIns="0" bIns="0" rtlCol="0">
            <a:spAutoFit/>
          </a:bodyPr>
          <a:lstStyle/>
          <a:p>
            <a:pPr algn="ctr"/>
            <a:r>
              <a:rPr lang="ja-JP" altLang="en-US" sz="1000" b="1" dirty="0" smtClean="0">
                <a:latin typeface="Meiryo UI" panose="020B0604030504040204" pitchFamily="50" charset="-128"/>
                <a:ea typeface="Meiryo UI" panose="020B0604030504040204" pitchFamily="50" charset="-128"/>
              </a:rPr>
              <a:t>一戸建</a:t>
            </a:r>
            <a:endParaRPr kumimoji="1" lang="ja-JP" altLang="en-US" sz="1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065353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688511" y="1097078"/>
            <a:ext cx="7766977" cy="4663844"/>
          </a:xfrm>
          <a:prstGeom prst="rect">
            <a:avLst/>
          </a:prstGeom>
        </p:spPr>
      </p:pic>
      <p:sp>
        <p:nvSpPr>
          <p:cNvPr id="2"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建て方別住宅数（居住世帯あり）</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全国・東京都との比較</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4227532" y="6551766"/>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資料：各年「住宅・土地統計調査」（総務省統計局）を基に大阪府作成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6</a:t>
            </a:fld>
            <a:endParaRPr kumimoji="1" lang="en-US" altLang="ja-JP" sz="1200" dirty="0">
              <a:solidFill>
                <a:schemeClr val="tx1"/>
              </a:solidFill>
              <a:latin typeface="HGSｺﾞｼｯｸM" pitchFamily="50" charset="-128"/>
              <a:ea typeface="HGSｺﾞｼｯｸM" pitchFamily="50" charset="-128"/>
            </a:endParaRPr>
          </a:p>
        </p:txBody>
      </p:sp>
      <p:graphicFrame>
        <p:nvGraphicFramePr>
          <p:cNvPr id="10" name="表 9"/>
          <p:cNvGraphicFramePr>
            <a:graphicFrameLocks noGrp="1"/>
          </p:cNvGraphicFramePr>
          <p:nvPr>
            <p:extLst>
              <p:ext uri="{D42A27DB-BD31-4B8C-83A1-F6EECF244321}">
                <p14:modId xmlns:p14="http://schemas.microsoft.com/office/powerpoint/2010/main" val="207310182"/>
              </p:ext>
            </p:extLst>
          </p:nvPr>
        </p:nvGraphicFramePr>
        <p:xfrm>
          <a:off x="671699" y="5686777"/>
          <a:ext cx="7784820" cy="885825"/>
        </p:xfrm>
        <a:graphic>
          <a:graphicData uri="http://schemas.openxmlformats.org/drawingml/2006/table">
            <a:tbl>
              <a:tblPr>
                <a:tableStyleId>{616DA210-FB5B-4158-B5E0-FEB733F419BA}</a:tableStyleId>
              </a:tblPr>
              <a:tblGrid>
                <a:gridCol w="864980">
                  <a:extLst>
                    <a:ext uri="{9D8B030D-6E8A-4147-A177-3AD203B41FA5}">
                      <a16:colId xmlns:a16="http://schemas.microsoft.com/office/drawing/2014/main" val="2748759594"/>
                    </a:ext>
                  </a:extLst>
                </a:gridCol>
                <a:gridCol w="864980">
                  <a:extLst>
                    <a:ext uri="{9D8B030D-6E8A-4147-A177-3AD203B41FA5}">
                      <a16:colId xmlns:a16="http://schemas.microsoft.com/office/drawing/2014/main" val="3494999854"/>
                    </a:ext>
                  </a:extLst>
                </a:gridCol>
                <a:gridCol w="864980">
                  <a:extLst>
                    <a:ext uri="{9D8B030D-6E8A-4147-A177-3AD203B41FA5}">
                      <a16:colId xmlns:a16="http://schemas.microsoft.com/office/drawing/2014/main" val="1131704920"/>
                    </a:ext>
                  </a:extLst>
                </a:gridCol>
                <a:gridCol w="864980">
                  <a:extLst>
                    <a:ext uri="{9D8B030D-6E8A-4147-A177-3AD203B41FA5}">
                      <a16:colId xmlns:a16="http://schemas.microsoft.com/office/drawing/2014/main" val="2147641239"/>
                    </a:ext>
                  </a:extLst>
                </a:gridCol>
                <a:gridCol w="864980">
                  <a:extLst>
                    <a:ext uri="{9D8B030D-6E8A-4147-A177-3AD203B41FA5}">
                      <a16:colId xmlns:a16="http://schemas.microsoft.com/office/drawing/2014/main" val="545563773"/>
                    </a:ext>
                  </a:extLst>
                </a:gridCol>
                <a:gridCol w="864980">
                  <a:extLst>
                    <a:ext uri="{9D8B030D-6E8A-4147-A177-3AD203B41FA5}">
                      <a16:colId xmlns:a16="http://schemas.microsoft.com/office/drawing/2014/main" val="4123626697"/>
                    </a:ext>
                  </a:extLst>
                </a:gridCol>
                <a:gridCol w="864980">
                  <a:extLst>
                    <a:ext uri="{9D8B030D-6E8A-4147-A177-3AD203B41FA5}">
                      <a16:colId xmlns:a16="http://schemas.microsoft.com/office/drawing/2014/main" val="2169740636"/>
                    </a:ext>
                  </a:extLst>
                </a:gridCol>
                <a:gridCol w="864980">
                  <a:extLst>
                    <a:ext uri="{9D8B030D-6E8A-4147-A177-3AD203B41FA5}">
                      <a16:colId xmlns:a16="http://schemas.microsoft.com/office/drawing/2014/main" val="961521156"/>
                    </a:ext>
                  </a:extLst>
                </a:gridCol>
                <a:gridCol w="864980">
                  <a:extLst>
                    <a:ext uri="{9D8B030D-6E8A-4147-A177-3AD203B41FA5}">
                      <a16:colId xmlns:a16="http://schemas.microsoft.com/office/drawing/2014/main" val="844689706"/>
                    </a:ext>
                  </a:extLst>
                </a:gridCol>
              </a:tblGrid>
              <a:tr h="152400">
                <a:tc rowSpan="2">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rPr>
                        <a:t>　</a:t>
                      </a:r>
                      <a:endParaRPr lang="ja-JP" alt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gridSpan="8">
                  <a:txBody>
                    <a:bodyPr/>
                    <a:lstStyle/>
                    <a:p>
                      <a:pPr algn="l" fontAlgn="ctr"/>
                      <a:r>
                        <a:rPr lang="ja-JP" altLang="en-US" sz="1100" b="0" i="0" u="none" strike="noStrike" dirty="0" smtClean="0">
                          <a:effectLst/>
                          <a:latin typeface="Meiryo UI" panose="020B0604030504040204" pitchFamily="50" charset="-128"/>
                          <a:ea typeface="Meiryo UI" panose="020B0604030504040204" pitchFamily="50" charset="-128"/>
                        </a:rPr>
                        <a:t>戸建て住宅数</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2637766421"/>
                  </a:ext>
                </a:extLst>
              </a:tr>
              <a:tr h="152400">
                <a:tc vMerge="1">
                  <a:txBody>
                    <a:bodyPr/>
                    <a:lstStyle/>
                    <a:p>
                      <a:pPr algn="l" fontAlgn="ctr"/>
                      <a:endParaRPr lang="ja-JP" alt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S58</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S63</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H5</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H10</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H15</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H20</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H25</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H30</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239025836"/>
                  </a:ext>
                </a:extLst>
              </a:tr>
              <a:tr h="152400">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大阪府</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100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106</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110</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121</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138</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147</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158</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161</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318910743"/>
                  </a:ext>
                </a:extLst>
              </a:tr>
              <a:tr h="152400">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東京都</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150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148</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145</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150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161</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169</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180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182</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859437167"/>
                  </a:ext>
                </a:extLst>
              </a:tr>
              <a:tr h="152400">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全国</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2,231</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2,331</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2,414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2,527</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2,649</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2,745</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2,860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2,876</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2961884264"/>
                  </a:ext>
                </a:extLst>
              </a:tr>
            </a:tbl>
          </a:graphicData>
        </a:graphic>
      </p:graphicFrame>
      <p:sp>
        <p:nvSpPr>
          <p:cNvPr id="6" name="テキスト ボックス 5"/>
          <p:cNvSpPr txBox="1"/>
          <p:nvPr/>
        </p:nvSpPr>
        <p:spPr>
          <a:xfrm>
            <a:off x="7653137" y="5454885"/>
            <a:ext cx="1002184" cy="276999"/>
          </a:xfrm>
          <a:prstGeom prst="rect">
            <a:avLst/>
          </a:prstGeom>
          <a:noFill/>
        </p:spPr>
        <p:txBody>
          <a:bodyPr wrap="square" rtlCol="0">
            <a:spAutoFit/>
          </a:bodyPr>
          <a:lstStyle/>
          <a:p>
            <a:pPr algn="ctr"/>
            <a:r>
              <a:rPr kumimoji="1" lang="ja-JP" altLang="en-US" sz="1200" dirty="0" smtClean="0">
                <a:latin typeface="Meiryo UI" panose="020B0604030504040204" pitchFamily="50" charset="-128"/>
                <a:ea typeface="Meiryo UI" panose="020B0604030504040204" pitchFamily="50" charset="-128"/>
              </a:rPr>
              <a:t>（万戸）</a:t>
            </a:r>
            <a:endParaRPr kumimoji="1" lang="ja-JP" altLang="en-US" sz="1200" dirty="0">
              <a:latin typeface="Meiryo UI" panose="020B0604030504040204" pitchFamily="50" charset="-128"/>
              <a:ea typeface="Meiryo UI" panose="020B0604030504040204" pitchFamily="50" charset="-128"/>
            </a:endParaRPr>
          </a:p>
        </p:txBody>
      </p:sp>
      <p:sp>
        <p:nvSpPr>
          <p:cNvPr id="11" name="Rectangle 6"/>
          <p:cNvSpPr>
            <a:spLocks noChangeArrowheads="1"/>
          </p:cNvSpPr>
          <p:nvPr/>
        </p:nvSpPr>
        <p:spPr bwMode="auto">
          <a:xfrm>
            <a:off x="279000" y="476250"/>
            <a:ext cx="8586000" cy="612321"/>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大阪府の戸建て住宅の比率は約</a:t>
            </a:r>
            <a:r>
              <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横ばいだが、東京都、全国は、ともに</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減少傾向</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8168519" y="3055944"/>
            <a:ext cx="576000" cy="19049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dirty="0">
                <a:solidFill>
                  <a:schemeClr val="tx1"/>
                </a:solidFill>
                <a:latin typeface="Meiryo UI" panose="020B0604030504040204" pitchFamily="50" charset="-128"/>
                <a:ea typeface="Meiryo UI" panose="020B0604030504040204" pitchFamily="50" charset="-128"/>
              </a:rPr>
              <a:t>大阪府</a:t>
            </a:r>
            <a:endParaRPr lang="ja-JP" sz="1000" dirty="0">
              <a:solidFill>
                <a:schemeClr val="tx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8168519" y="2413230"/>
            <a:ext cx="576000" cy="19049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dirty="0">
                <a:solidFill>
                  <a:schemeClr val="tx1"/>
                </a:solidFill>
                <a:latin typeface="Meiryo UI" panose="020B0604030504040204" pitchFamily="50" charset="-128"/>
                <a:ea typeface="Meiryo UI" panose="020B0604030504040204" pitchFamily="50" charset="-128"/>
              </a:rPr>
              <a:t>全国</a:t>
            </a:r>
            <a:endParaRPr lang="ja-JP" sz="1000" dirty="0">
              <a:solidFill>
                <a:schemeClr val="tx1"/>
              </a:solidFill>
              <a:latin typeface="Meiryo UI" panose="020B0604030504040204" pitchFamily="50" charset="-128"/>
              <a:ea typeface="Meiryo UI" panose="020B0604030504040204" pitchFamily="50" charset="-128"/>
            </a:endParaRPr>
          </a:p>
        </p:txBody>
      </p:sp>
      <p:sp>
        <p:nvSpPr>
          <p:cNvPr id="14" name="正方形/長方形 13"/>
          <p:cNvSpPr/>
          <p:nvPr/>
        </p:nvSpPr>
        <p:spPr>
          <a:xfrm>
            <a:off x="8184302" y="3748372"/>
            <a:ext cx="576000" cy="19049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dirty="0" smtClean="0">
                <a:solidFill>
                  <a:schemeClr val="tx1"/>
                </a:solidFill>
                <a:latin typeface="Meiryo UI" panose="020B0604030504040204" pitchFamily="50" charset="-128"/>
                <a:ea typeface="Meiryo UI" panose="020B0604030504040204" pitchFamily="50" charset="-128"/>
              </a:rPr>
              <a:t>東京</a:t>
            </a:r>
            <a:r>
              <a:rPr lang="ja-JP" altLang="en-US" sz="1000" dirty="0">
                <a:solidFill>
                  <a:schemeClr val="tx1"/>
                </a:solidFill>
                <a:latin typeface="Meiryo UI" panose="020B0604030504040204" pitchFamily="50" charset="-128"/>
                <a:ea typeface="Meiryo UI" panose="020B0604030504040204" pitchFamily="50" charset="-128"/>
              </a:rPr>
              <a:t>都</a:t>
            </a:r>
            <a:endParaRPr lang="ja-JP" sz="10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88442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建て方別住宅数（居住世帯あり）</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全国・東京都との比較</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807708893"/>
              </p:ext>
            </p:extLst>
          </p:nvPr>
        </p:nvGraphicFramePr>
        <p:xfrm>
          <a:off x="755573" y="5664503"/>
          <a:ext cx="7668855" cy="885825"/>
        </p:xfrm>
        <a:graphic>
          <a:graphicData uri="http://schemas.openxmlformats.org/drawingml/2006/table">
            <a:tbl>
              <a:tblPr>
                <a:tableStyleId>{616DA210-FB5B-4158-B5E0-FEB733F419BA}</a:tableStyleId>
              </a:tblPr>
              <a:tblGrid>
                <a:gridCol w="852095">
                  <a:extLst>
                    <a:ext uri="{9D8B030D-6E8A-4147-A177-3AD203B41FA5}">
                      <a16:colId xmlns:a16="http://schemas.microsoft.com/office/drawing/2014/main" val="2292448725"/>
                    </a:ext>
                  </a:extLst>
                </a:gridCol>
                <a:gridCol w="852095">
                  <a:extLst>
                    <a:ext uri="{9D8B030D-6E8A-4147-A177-3AD203B41FA5}">
                      <a16:colId xmlns:a16="http://schemas.microsoft.com/office/drawing/2014/main" val="1241006881"/>
                    </a:ext>
                  </a:extLst>
                </a:gridCol>
                <a:gridCol w="852095">
                  <a:extLst>
                    <a:ext uri="{9D8B030D-6E8A-4147-A177-3AD203B41FA5}">
                      <a16:colId xmlns:a16="http://schemas.microsoft.com/office/drawing/2014/main" val="1823707832"/>
                    </a:ext>
                  </a:extLst>
                </a:gridCol>
                <a:gridCol w="852095">
                  <a:extLst>
                    <a:ext uri="{9D8B030D-6E8A-4147-A177-3AD203B41FA5}">
                      <a16:colId xmlns:a16="http://schemas.microsoft.com/office/drawing/2014/main" val="2024949995"/>
                    </a:ext>
                  </a:extLst>
                </a:gridCol>
                <a:gridCol w="852095">
                  <a:extLst>
                    <a:ext uri="{9D8B030D-6E8A-4147-A177-3AD203B41FA5}">
                      <a16:colId xmlns:a16="http://schemas.microsoft.com/office/drawing/2014/main" val="40086766"/>
                    </a:ext>
                  </a:extLst>
                </a:gridCol>
                <a:gridCol w="852095">
                  <a:extLst>
                    <a:ext uri="{9D8B030D-6E8A-4147-A177-3AD203B41FA5}">
                      <a16:colId xmlns:a16="http://schemas.microsoft.com/office/drawing/2014/main" val="1880538518"/>
                    </a:ext>
                  </a:extLst>
                </a:gridCol>
                <a:gridCol w="852095">
                  <a:extLst>
                    <a:ext uri="{9D8B030D-6E8A-4147-A177-3AD203B41FA5}">
                      <a16:colId xmlns:a16="http://schemas.microsoft.com/office/drawing/2014/main" val="3720896277"/>
                    </a:ext>
                  </a:extLst>
                </a:gridCol>
                <a:gridCol w="852095">
                  <a:extLst>
                    <a:ext uri="{9D8B030D-6E8A-4147-A177-3AD203B41FA5}">
                      <a16:colId xmlns:a16="http://schemas.microsoft.com/office/drawing/2014/main" val="836934232"/>
                    </a:ext>
                  </a:extLst>
                </a:gridCol>
                <a:gridCol w="852095">
                  <a:extLst>
                    <a:ext uri="{9D8B030D-6E8A-4147-A177-3AD203B41FA5}">
                      <a16:colId xmlns:a16="http://schemas.microsoft.com/office/drawing/2014/main" val="3032077498"/>
                    </a:ext>
                  </a:extLst>
                </a:gridCol>
              </a:tblGrid>
              <a:tr h="152400">
                <a:tc rowSpan="2">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rPr>
                        <a:t>　</a:t>
                      </a:r>
                      <a:endParaRPr lang="ja-JP" alt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gridSpan="8">
                  <a:txBody>
                    <a:bodyPr/>
                    <a:lstStyle/>
                    <a:p>
                      <a:pPr algn="l" fontAlgn="ctr"/>
                      <a:r>
                        <a:rPr lang="ja-JP" altLang="en-US" sz="1100" b="0" i="0" u="none" strike="noStrike" dirty="0" smtClean="0">
                          <a:effectLst/>
                          <a:latin typeface="Meiryo UI" panose="020B0604030504040204" pitchFamily="50" charset="-128"/>
                          <a:ea typeface="Meiryo UI" panose="020B0604030504040204" pitchFamily="50" charset="-128"/>
                        </a:rPr>
                        <a:t>共同住宅数</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0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0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0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0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0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0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000" b="0" i="0" u="none" strike="noStrike" dirty="0">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2564545725"/>
                  </a:ext>
                </a:extLst>
              </a:tr>
              <a:tr h="152400">
                <a:tc vMerge="1">
                  <a:txBody>
                    <a:bodyPr/>
                    <a:lstStyle/>
                    <a:p>
                      <a:pPr algn="l" fontAlgn="ctr"/>
                      <a:endParaRPr lang="ja-JP" altLang="en-US" sz="10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S58</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S63</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a:effectLst/>
                          <a:latin typeface="Meiryo UI" panose="020B0604030504040204" pitchFamily="50" charset="-128"/>
                          <a:ea typeface="Meiryo UI" panose="020B0604030504040204" pitchFamily="50" charset="-128"/>
                        </a:rPr>
                        <a:t>H5</a:t>
                      </a:r>
                      <a:endParaRPr 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a:effectLst/>
                          <a:latin typeface="Meiryo UI" panose="020B0604030504040204" pitchFamily="50" charset="-128"/>
                          <a:ea typeface="Meiryo UI" panose="020B0604030504040204" pitchFamily="50" charset="-128"/>
                        </a:rPr>
                        <a:t>H10</a:t>
                      </a:r>
                      <a:endParaRPr 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a:effectLst/>
                          <a:latin typeface="Meiryo UI" panose="020B0604030504040204" pitchFamily="50" charset="-128"/>
                          <a:ea typeface="Meiryo UI" panose="020B0604030504040204" pitchFamily="50" charset="-128"/>
                        </a:rPr>
                        <a:t>H15</a:t>
                      </a:r>
                      <a:endParaRPr 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a:effectLst/>
                          <a:latin typeface="Meiryo UI" panose="020B0604030504040204" pitchFamily="50" charset="-128"/>
                          <a:ea typeface="Meiryo UI" panose="020B0604030504040204" pitchFamily="50" charset="-128"/>
                        </a:rPr>
                        <a:t>H20</a:t>
                      </a:r>
                      <a:endParaRPr 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a:effectLst/>
                          <a:latin typeface="Meiryo UI" panose="020B0604030504040204" pitchFamily="50" charset="-128"/>
                          <a:ea typeface="Meiryo UI" panose="020B0604030504040204" pitchFamily="50" charset="-128"/>
                        </a:rPr>
                        <a:t>H25</a:t>
                      </a:r>
                      <a:endParaRPr 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H30</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463211037"/>
                  </a:ext>
                </a:extLst>
              </a:tr>
              <a:tr h="161925">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大阪府</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112</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132</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153</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173</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186</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202</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214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218</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039342040"/>
                  </a:ext>
                </a:extLst>
              </a:tr>
              <a:tr h="152400">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東京都</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233</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265</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304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329</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370</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413</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453</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483</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149980686"/>
                  </a:ext>
                </a:extLst>
              </a:tr>
              <a:tr h="152400">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全国</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933</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1,141</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1,427</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1,660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1,873</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2,068</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2,209</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2,334</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942842021"/>
                  </a:ext>
                </a:extLst>
              </a:tr>
            </a:tbl>
          </a:graphicData>
        </a:graphic>
      </p:graphicFrame>
      <p:sp>
        <p:nvSpPr>
          <p:cNvPr id="6" name="テキスト ボックス 5"/>
          <p:cNvSpPr txBox="1"/>
          <p:nvPr/>
        </p:nvSpPr>
        <p:spPr>
          <a:xfrm>
            <a:off x="7637092" y="5420963"/>
            <a:ext cx="1002184" cy="276999"/>
          </a:xfrm>
          <a:prstGeom prst="rect">
            <a:avLst/>
          </a:prstGeom>
          <a:noFill/>
        </p:spPr>
        <p:txBody>
          <a:bodyPr wrap="square" rtlCol="0">
            <a:spAutoFit/>
          </a:bodyPr>
          <a:lstStyle/>
          <a:p>
            <a:pPr algn="ctr"/>
            <a:r>
              <a:rPr kumimoji="1" lang="ja-JP" altLang="en-US" sz="1200" dirty="0" smtClean="0">
                <a:latin typeface="Meiryo UI" panose="020B0604030504040204" pitchFamily="50" charset="-128"/>
                <a:ea typeface="Meiryo UI" panose="020B0604030504040204" pitchFamily="50" charset="-128"/>
              </a:rPr>
              <a:t>（万戸）</a:t>
            </a:r>
            <a:endParaRPr kumimoji="1" lang="ja-JP" altLang="en-US" sz="12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227532" y="6551766"/>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資料：各年「住宅・土地統計調査」（総務省統計局）を基に大阪府作成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7</a:t>
            </a:fld>
            <a:endParaRPr kumimoji="1" lang="en-US" altLang="ja-JP" sz="1200" dirty="0">
              <a:solidFill>
                <a:schemeClr val="tx1"/>
              </a:solidFill>
              <a:latin typeface="HGSｺﾞｼｯｸM" pitchFamily="50" charset="-128"/>
              <a:ea typeface="HGSｺﾞｼｯｸM" pitchFamily="50" charset="-128"/>
            </a:endParaRPr>
          </a:p>
        </p:txBody>
      </p:sp>
      <p:sp>
        <p:nvSpPr>
          <p:cNvPr id="9" name="Rectangle 6"/>
          <p:cNvSpPr>
            <a:spLocks noChangeArrowheads="1"/>
          </p:cNvSpPr>
          <p:nvPr/>
        </p:nvSpPr>
        <p:spPr bwMode="auto">
          <a:xfrm>
            <a:off x="279000" y="476250"/>
            <a:ext cx="8586000" cy="612321"/>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共同住宅の比率は、</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、東京都、全国ともに</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一貫</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増加傾向。</a:t>
            </a:r>
            <a:endPar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平成</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年度は、</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大阪府は</a:t>
            </a:r>
            <a:r>
              <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％以上、東京都は</a:t>
            </a:r>
            <a:r>
              <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％以上を共同住宅が占める。</a:t>
            </a:r>
            <a:endPar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8138184" y="2641805"/>
            <a:ext cx="576000" cy="19049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dirty="0">
                <a:solidFill>
                  <a:schemeClr val="tx1"/>
                </a:solidFill>
                <a:latin typeface="Meiryo UI" panose="020B0604030504040204" pitchFamily="50" charset="-128"/>
                <a:ea typeface="Meiryo UI" panose="020B0604030504040204" pitchFamily="50" charset="-128"/>
              </a:rPr>
              <a:t>大阪府</a:t>
            </a:r>
            <a:endParaRPr lang="ja-JP" sz="1000" dirty="0">
              <a:solidFill>
                <a:schemeClr val="tx1"/>
              </a:solidFill>
              <a:latin typeface="Meiryo UI" panose="020B0604030504040204" pitchFamily="50" charset="-128"/>
              <a:ea typeface="Meiryo UI" panose="020B0604030504040204" pitchFamily="50" charset="-128"/>
            </a:endParaRPr>
          </a:p>
        </p:txBody>
      </p:sp>
      <p:sp>
        <p:nvSpPr>
          <p:cNvPr id="12" name="正方形/長方形 11"/>
          <p:cNvSpPr/>
          <p:nvPr/>
        </p:nvSpPr>
        <p:spPr>
          <a:xfrm>
            <a:off x="8138184" y="3158978"/>
            <a:ext cx="576000" cy="19049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dirty="0">
                <a:solidFill>
                  <a:schemeClr val="tx1"/>
                </a:solidFill>
                <a:latin typeface="Meiryo UI" panose="020B0604030504040204" pitchFamily="50" charset="-128"/>
                <a:ea typeface="Meiryo UI" panose="020B0604030504040204" pitchFamily="50" charset="-128"/>
              </a:rPr>
              <a:t>全国</a:t>
            </a:r>
            <a:endParaRPr lang="ja-JP" sz="1000" dirty="0">
              <a:solidFill>
                <a:schemeClr val="tx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8136428" y="1957459"/>
            <a:ext cx="576000" cy="19049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dirty="0" smtClean="0">
                <a:solidFill>
                  <a:schemeClr val="tx1"/>
                </a:solidFill>
                <a:latin typeface="Meiryo UI" panose="020B0604030504040204" pitchFamily="50" charset="-128"/>
                <a:ea typeface="Meiryo UI" panose="020B0604030504040204" pitchFamily="50" charset="-128"/>
              </a:rPr>
              <a:t>東京</a:t>
            </a:r>
            <a:r>
              <a:rPr lang="ja-JP" altLang="en-US" sz="1000" dirty="0">
                <a:solidFill>
                  <a:schemeClr val="tx1"/>
                </a:solidFill>
                <a:latin typeface="Meiryo UI" panose="020B0604030504040204" pitchFamily="50" charset="-128"/>
                <a:ea typeface="Meiryo UI" panose="020B0604030504040204" pitchFamily="50" charset="-128"/>
              </a:rPr>
              <a:t>都</a:t>
            </a:r>
            <a:endParaRPr lang="ja-JP" sz="1000" dirty="0">
              <a:solidFill>
                <a:schemeClr val="tx1"/>
              </a:solidFill>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2"/>
          <a:stretch>
            <a:fillRect/>
          </a:stretch>
        </p:blipFill>
        <p:spPr>
          <a:xfrm>
            <a:off x="718994" y="1115367"/>
            <a:ext cx="7706012" cy="4627265"/>
          </a:xfrm>
          <a:prstGeom prst="rect">
            <a:avLst/>
          </a:prstGeom>
        </p:spPr>
      </p:pic>
    </p:spTree>
    <p:extLst>
      <p:ext uri="{BB962C8B-B14F-4D97-AF65-F5344CB8AC3E}">
        <p14:creationId xmlns:p14="http://schemas.microsoft.com/office/powerpoint/2010/main" val="3171314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45920" y="1601274"/>
            <a:ext cx="8852159" cy="4828450"/>
          </a:xfrm>
          <a:prstGeom prst="rect">
            <a:avLst/>
          </a:prstGeom>
        </p:spPr>
      </p:pic>
      <p:sp>
        <p:nvSpPr>
          <p:cNvPr id="21506" name="Rectangle 3"/>
          <p:cNvSpPr>
            <a:spLocks noChangeArrowheads="1"/>
          </p:cNvSpPr>
          <p:nvPr/>
        </p:nvSpPr>
        <p:spPr bwMode="auto">
          <a:xfrm>
            <a:off x="4283968" y="6453337"/>
            <a:ext cx="4427984" cy="22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r" eaLnBrk="1" hangingPunct="1">
              <a:spcBef>
                <a:spcPct val="20000"/>
              </a:spcBef>
              <a:buFontTx/>
              <a:buNone/>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資料：各年「住宅着工統計」（国土交通省）を基に大阪府作成</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508"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6A606E54-0D34-4B78-B8CE-A47E96D1226F}"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8</a:t>
            </a:fld>
            <a:endParaRPr kumimoji="1" lang="en-US" altLang="ja-JP" sz="1200" dirty="0">
              <a:solidFill>
                <a:schemeClr val="tx1"/>
              </a:solidFill>
              <a:latin typeface="HGSｺﾞｼｯｸM" pitchFamily="50" charset="-128"/>
              <a:ea typeface="HGSｺﾞｼｯｸM" pitchFamily="50" charset="-128"/>
            </a:endParaRPr>
          </a:p>
        </p:txBody>
      </p:sp>
      <p:sp>
        <p:nvSpPr>
          <p:cNvPr id="21509"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所有関係別</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の新設住宅</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着工戸数の</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推移</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510" name="Rectangle 6"/>
          <p:cNvSpPr>
            <a:spLocks noChangeArrowheads="1"/>
          </p:cNvSpPr>
          <p:nvPr/>
        </p:nvSpPr>
        <p:spPr bwMode="auto">
          <a:xfrm>
            <a:off x="279000" y="548680"/>
            <a:ext cx="8586000" cy="923330"/>
          </a:xfrm>
          <a:prstGeom prst="rect">
            <a:avLst/>
          </a:prstGeom>
          <a:solidFill>
            <a:schemeClr val="bg1"/>
          </a:solidFill>
          <a:ln w="9525">
            <a:solidFill>
              <a:schemeClr val="tx1"/>
            </a:solidFill>
            <a:prstDash val="sysDot"/>
            <a:miter lim="800000"/>
            <a:headEnd/>
            <a:tailEnd/>
          </a:ln>
        </p:spPr>
        <p:txBody>
          <a:bodyPr wrap="square" lIns="72000" rIns="72000" anchor="ctr">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361950" indent="-361950" eaLnBrk="1" hangingPunct="1">
              <a:spcBef>
                <a:spcPct val="0"/>
              </a:spcBef>
              <a:buFontTx/>
              <a:buNone/>
            </a:pP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大阪府の新設</a:t>
            </a:r>
            <a:r>
              <a:rPr lang="zh-CN"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a:t>
            </a:r>
            <a:r>
              <a:rPr lang="zh-CN"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着工戸数</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、リーマンショック直後の平成</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から増加傾向。</a:t>
            </a:r>
            <a:endPar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61950" indent="-361950" eaLnBrk="1" hangingPunct="1">
              <a:spcBef>
                <a:spcPct val="0"/>
              </a:spcBef>
              <a:buFontTx/>
              <a:buNone/>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平成</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年度は平成</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年度から持家、分譲、給与、貸家の全てにおいて増加し、前年度比約</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13.2</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％増の約</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千戸の新規住宅</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着工</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があった。</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8" name="直線コネクタ 7"/>
          <p:cNvCxnSpPr>
            <a:stCxn id="10" idx="2"/>
          </p:cNvCxnSpPr>
          <p:nvPr/>
        </p:nvCxnSpPr>
        <p:spPr>
          <a:xfrm flipH="1">
            <a:off x="8382000" y="3705999"/>
            <a:ext cx="329952" cy="256401"/>
          </a:xfrm>
          <a:prstGeom prst="line">
            <a:avLst/>
          </a:prstGeom>
        </p:spPr>
        <p:style>
          <a:lnRef idx="1">
            <a:schemeClr val="dk1"/>
          </a:lnRef>
          <a:fillRef idx="0">
            <a:schemeClr val="dk1"/>
          </a:fillRef>
          <a:effectRef idx="0">
            <a:schemeClr val="dk1"/>
          </a:effectRef>
          <a:fontRef idx="minor">
            <a:schemeClr val="tx1"/>
          </a:fontRef>
        </p:style>
      </p:cxnSp>
      <p:sp>
        <p:nvSpPr>
          <p:cNvPr id="9" name="テキスト ボックス 8"/>
          <p:cNvSpPr txBox="1"/>
          <p:nvPr/>
        </p:nvSpPr>
        <p:spPr>
          <a:xfrm>
            <a:off x="7812360" y="2680064"/>
            <a:ext cx="720000" cy="276999"/>
          </a:xfrm>
          <a:prstGeom prst="rect">
            <a:avLst/>
          </a:prstGeom>
          <a:solidFill>
            <a:schemeClr val="bg1"/>
          </a:solidFill>
          <a:ln>
            <a:solidFill>
              <a:schemeClr val="tx1"/>
            </a:solidFill>
          </a:ln>
        </p:spPr>
        <p:txBody>
          <a:bodyPr wrap="square" rtlCol="0">
            <a:spAutoFit/>
          </a:bodyPr>
          <a:lstStyle/>
          <a:p>
            <a:pPr algn="ctr"/>
            <a:r>
              <a:rPr lang="ja-JP" altLang="en-US" sz="1200" dirty="0"/>
              <a:t>貸家</a:t>
            </a:r>
            <a:endParaRPr kumimoji="1" lang="ja-JP" altLang="en-US" sz="1200" dirty="0"/>
          </a:p>
        </p:txBody>
      </p:sp>
      <p:sp>
        <p:nvSpPr>
          <p:cNvPr id="10" name="テキスト ボックス 9"/>
          <p:cNvSpPr txBox="1"/>
          <p:nvPr/>
        </p:nvSpPr>
        <p:spPr>
          <a:xfrm>
            <a:off x="8442156" y="3429000"/>
            <a:ext cx="539592" cy="276999"/>
          </a:xfrm>
          <a:prstGeom prst="rect">
            <a:avLst/>
          </a:prstGeom>
          <a:solidFill>
            <a:schemeClr val="bg1"/>
          </a:solidFill>
          <a:ln>
            <a:solidFill>
              <a:schemeClr val="tx1"/>
            </a:solidFill>
          </a:ln>
        </p:spPr>
        <p:txBody>
          <a:bodyPr wrap="square" rtlCol="0">
            <a:spAutoFit/>
          </a:bodyPr>
          <a:lstStyle/>
          <a:p>
            <a:pPr algn="ctr"/>
            <a:r>
              <a:rPr lang="ja-JP" altLang="en-US" sz="1200" dirty="0"/>
              <a:t>給与</a:t>
            </a:r>
            <a:endParaRPr kumimoji="1" lang="ja-JP" altLang="en-US" sz="1200" dirty="0"/>
          </a:p>
        </p:txBody>
      </p:sp>
      <p:sp>
        <p:nvSpPr>
          <p:cNvPr id="15" name="テキスト ボックス 14"/>
          <p:cNvSpPr txBox="1"/>
          <p:nvPr/>
        </p:nvSpPr>
        <p:spPr>
          <a:xfrm>
            <a:off x="7804032" y="4314508"/>
            <a:ext cx="720000" cy="276999"/>
          </a:xfrm>
          <a:prstGeom prst="rect">
            <a:avLst/>
          </a:prstGeom>
          <a:solidFill>
            <a:schemeClr val="bg1"/>
          </a:solidFill>
          <a:ln>
            <a:solidFill>
              <a:schemeClr val="tx1"/>
            </a:solidFill>
          </a:ln>
        </p:spPr>
        <p:txBody>
          <a:bodyPr wrap="square" rtlCol="0">
            <a:spAutoFit/>
          </a:bodyPr>
          <a:lstStyle/>
          <a:p>
            <a:pPr algn="ctr"/>
            <a:r>
              <a:rPr lang="ja-JP" altLang="en-US" sz="1200" dirty="0"/>
              <a:t>分譲</a:t>
            </a:r>
            <a:endParaRPr kumimoji="1" lang="ja-JP" altLang="en-US" sz="1200" dirty="0"/>
          </a:p>
        </p:txBody>
      </p:sp>
      <p:sp>
        <p:nvSpPr>
          <p:cNvPr id="16" name="テキスト ボックス 15"/>
          <p:cNvSpPr txBox="1"/>
          <p:nvPr/>
        </p:nvSpPr>
        <p:spPr>
          <a:xfrm>
            <a:off x="8461978" y="5245422"/>
            <a:ext cx="499948" cy="276999"/>
          </a:xfrm>
          <a:prstGeom prst="rect">
            <a:avLst/>
          </a:prstGeom>
          <a:solidFill>
            <a:schemeClr val="bg1"/>
          </a:solidFill>
          <a:ln>
            <a:solidFill>
              <a:schemeClr val="tx1"/>
            </a:solidFill>
          </a:ln>
        </p:spPr>
        <p:txBody>
          <a:bodyPr wrap="square" rtlCol="0">
            <a:spAutoFit/>
          </a:bodyPr>
          <a:lstStyle/>
          <a:p>
            <a:pPr algn="ctr"/>
            <a:r>
              <a:rPr lang="ja-JP" altLang="en-US" sz="1200" dirty="0" smtClean="0"/>
              <a:t>持家</a:t>
            </a:r>
            <a:endParaRPr kumimoji="1" lang="ja-JP" altLang="en-US" sz="1200" dirty="0"/>
          </a:p>
        </p:txBody>
      </p:sp>
      <p:cxnSp>
        <p:nvCxnSpPr>
          <p:cNvPr id="17" name="直線コネクタ 16"/>
          <p:cNvCxnSpPr/>
          <p:nvPr/>
        </p:nvCxnSpPr>
        <p:spPr>
          <a:xfrm flipH="1">
            <a:off x="8382000" y="5522421"/>
            <a:ext cx="329952" cy="160919"/>
          </a:xfrm>
          <a:prstGeom prst="line">
            <a:avLst/>
          </a:prstGeom>
        </p:spPr>
        <p:style>
          <a:lnRef idx="1">
            <a:schemeClr val="dk1"/>
          </a:lnRef>
          <a:fillRef idx="0">
            <a:schemeClr val="dk1"/>
          </a:fillRef>
          <a:effectRef idx="0">
            <a:schemeClr val="dk1"/>
          </a:effectRef>
          <a:fontRef idx="minor">
            <a:schemeClr val="tx1"/>
          </a:fontRef>
        </p:style>
      </p:cxnSp>
      <p:sp>
        <p:nvSpPr>
          <p:cNvPr id="13" name="テキスト ボックス 12"/>
          <p:cNvSpPr txBox="1"/>
          <p:nvPr/>
        </p:nvSpPr>
        <p:spPr>
          <a:xfrm>
            <a:off x="145217" y="6269997"/>
            <a:ext cx="4306740" cy="584775"/>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rPr>
              <a:t>持家</a:t>
            </a:r>
            <a:r>
              <a:rPr lang="ja-JP" altLang="en-US" sz="800" dirty="0">
                <a:latin typeface="Meiryo UI" panose="020B0604030504040204" pitchFamily="50" charset="-128"/>
                <a:ea typeface="Meiryo UI" panose="020B0604030504040204" pitchFamily="50" charset="-128"/>
              </a:rPr>
              <a:t>：建築主（個人）が自分で居住する目的で建築するもの</a:t>
            </a:r>
            <a:r>
              <a:rPr lang="ja-JP" altLang="en-US" sz="800" dirty="0" smtClean="0">
                <a:latin typeface="Meiryo UI" panose="020B0604030504040204" pitchFamily="50" charset="-128"/>
                <a:ea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貸家：建築主が賃貸する目的で建築するもの。</a:t>
            </a:r>
            <a:endParaRPr lang="en-US" altLang="ja-JP" sz="800" dirty="0" smtClean="0">
              <a:latin typeface="Meiryo UI" panose="020B0604030504040204" pitchFamily="50" charset="-128"/>
              <a:ea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rPr>
              <a:t>給与住宅：会社</a:t>
            </a:r>
            <a:r>
              <a:rPr lang="ja-JP" altLang="en-US" sz="800" dirty="0">
                <a:latin typeface="Meiryo UI" panose="020B0604030504040204" pitchFamily="50" charset="-128"/>
                <a:ea typeface="Meiryo UI" panose="020B0604030504040204" pitchFamily="50" charset="-128"/>
              </a:rPr>
              <a:t>、官公署、学校等がその社員、職員、教員等を居住</a:t>
            </a:r>
            <a:r>
              <a:rPr lang="ja-JP" altLang="en-US" sz="800" dirty="0" smtClean="0">
                <a:latin typeface="Meiryo UI" panose="020B0604030504040204" pitchFamily="50" charset="-128"/>
                <a:ea typeface="Meiryo UI" panose="020B0604030504040204" pitchFamily="50" charset="-128"/>
              </a:rPr>
              <a:t>させる目的</a:t>
            </a:r>
            <a:r>
              <a:rPr lang="ja-JP" altLang="en-US" sz="800" dirty="0">
                <a:latin typeface="Meiryo UI" panose="020B0604030504040204" pitchFamily="50" charset="-128"/>
                <a:ea typeface="Meiryo UI" panose="020B0604030504040204" pitchFamily="50" charset="-128"/>
              </a:rPr>
              <a:t>で建築するもの</a:t>
            </a:r>
            <a:r>
              <a:rPr lang="ja-JP" altLang="en-US" sz="800" dirty="0" smtClean="0">
                <a:latin typeface="Meiryo UI" panose="020B0604030504040204" pitchFamily="50" charset="-128"/>
                <a:ea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rPr>
              <a:t>分譲住宅：</a:t>
            </a:r>
            <a:r>
              <a:rPr lang="ja-JP" altLang="en-US" sz="800" dirty="0">
                <a:latin typeface="Meiryo UI" panose="020B0604030504040204" pitchFamily="50" charset="-128"/>
                <a:ea typeface="Meiryo UI" panose="020B0604030504040204" pitchFamily="50" charset="-128"/>
              </a:rPr>
              <a:t>建て売り又は分譲の目的で建築するもの</a:t>
            </a:r>
            <a:r>
              <a:rPr lang="ja-JP" altLang="en-US" sz="800" dirty="0" smtClean="0">
                <a:latin typeface="Meiryo UI" panose="020B0604030504040204" pitchFamily="50" charset="-128"/>
                <a:ea typeface="Meiryo UI" panose="020B0604030504040204" pitchFamily="50" charset="-128"/>
              </a:rPr>
              <a:t>。</a:t>
            </a:r>
            <a:endParaRPr lang="en-US" altLang="ja-JP" sz="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515544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所有関係別</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の新設住宅</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着工戸数の</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推移</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全国・東京都との比較</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3036683773"/>
              </p:ext>
            </p:extLst>
          </p:nvPr>
        </p:nvGraphicFramePr>
        <p:xfrm>
          <a:off x="800100" y="5589240"/>
          <a:ext cx="7543800" cy="885825"/>
        </p:xfrm>
        <a:graphic>
          <a:graphicData uri="http://schemas.openxmlformats.org/drawingml/2006/table">
            <a:tbl>
              <a:tblPr>
                <a:tableStyleId>{616DA210-FB5B-4158-B5E0-FEB733F419BA}</a:tableStyleId>
              </a:tblPr>
              <a:tblGrid>
                <a:gridCol w="685800">
                  <a:extLst>
                    <a:ext uri="{9D8B030D-6E8A-4147-A177-3AD203B41FA5}">
                      <a16:colId xmlns:a16="http://schemas.microsoft.com/office/drawing/2014/main" val="1037901379"/>
                    </a:ext>
                  </a:extLst>
                </a:gridCol>
                <a:gridCol w="685800">
                  <a:extLst>
                    <a:ext uri="{9D8B030D-6E8A-4147-A177-3AD203B41FA5}">
                      <a16:colId xmlns:a16="http://schemas.microsoft.com/office/drawing/2014/main" val="1605042411"/>
                    </a:ext>
                  </a:extLst>
                </a:gridCol>
                <a:gridCol w="685800">
                  <a:extLst>
                    <a:ext uri="{9D8B030D-6E8A-4147-A177-3AD203B41FA5}">
                      <a16:colId xmlns:a16="http://schemas.microsoft.com/office/drawing/2014/main" val="1224235681"/>
                    </a:ext>
                  </a:extLst>
                </a:gridCol>
                <a:gridCol w="685800">
                  <a:extLst>
                    <a:ext uri="{9D8B030D-6E8A-4147-A177-3AD203B41FA5}">
                      <a16:colId xmlns:a16="http://schemas.microsoft.com/office/drawing/2014/main" val="3990610155"/>
                    </a:ext>
                  </a:extLst>
                </a:gridCol>
                <a:gridCol w="685800">
                  <a:extLst>
                    <a:ext uri="{9D8B030D-6E8A-4147-A177-3AD203B41FA5}">
                      <a16:colId xmlns:a16="http://schemas.microsoft.com/office/drawing/2014/main" val="1663021782"/>
                    </a:ext>
                  </a:extLst>
                </a:gridCol>
                <a:gridCol w="685800">
                  <a:extLst>
                    <a:ext uri="{9D8B030D-6E8A-4147-A177-3AD203B41FA5}">
                      <a16:colId xmlns:a16="http://schemas.microsoft.com/office/drawing/2014/main" val="4096982217"/>
                    </a:ext>
                  </a:extLst>
                </a:gridCol>
                <a:gridCol w="685800">
                  <a:extLst>
                    <a:ext uri="{9D8B030D-6E8A-4147-A177-3AD203B41FA5}">
                      <a16:colId xmlns:a16="http://schemas.microsoft.com/office/drawing/2014/main" val="4282259347"/>
                    </a:ext>
                  </a:extLst>
                </a:gridCol>
                <a:gridCol w="685800">
                  <a:extLst>
                    <a:ext uri="{9D8B030D-6E8A-4147-A177-3AD203B41FA5}">
                      <a16:colId xmlns:a16="http://schemas.microsoft.com/office/drawing/2014/main" val="3901886635"/>
                    </a:ext>
                  </a:extLst>
                </a:gridCol>
                <a:gridCol w="685800">
                  <a:extLst>
                    <a:ext uri="{9D8B030D-6E8A-4147-A177-3AD203B41FA5}">
                      <a16:colId xmlns:a16="http://schemas.microsoft.com/office/drawing/2014/main" val="2478733917"/>
                    </a:ext>
                  </a:extLst>
                </a:gridCol>
                <a:gridCol w="685800">
                  <a:extLst>
                    <a:ext uri="{9D8B030D-6E8A-4147-A177-3AD203B41FA5}">
                      <a16:colId xmlns:a16="http://schemas.microsoft.com/office/drawing/2014/main" val="2775012405"/>
                    </a:ext>
                  </a:extLst>
                </a:gridCol>
                <a:gridCol w="685800">
                  <a:extLst>
                    <a:ext uri="{9D8B030D-6E8A-4147-A177-3AD203B41FA5}">
                      <a16:colId xmlns:a16="http://schemas.microsoft.com/office/drawing/2014/main" val="520686979"/>
                    </a:ext>
                  </a:extLst>
                </a:gridCol>
              </a:tblGrid>
              <a:tr h="171450">
                <a:tc rowSpan="2">
                  <a:txBody>
                    <a:bodyPr/>
                    <a:lstStyle/>
                    <a:p>
                      <a:pPr algn="l" fontAlgn="b"/>
                      <a:r>
                        <a:rPr lang="ja-JP" altLang="en-US" sz="1100" u="none" strike="noStrike" dirty="0">
                          <a:effectLst/>
                          <a:latin typeface="Meiryo UI" panose="020B0604030504040204" pitchFamily="50" charset="-128"/>
                          <a:ea typeface="Meiryo UI" panose="020B0604030504040204" pitchFamily="50" charset="-128"/>
                        </a:rPr>
                        <a:t>　</a:t>
                      </a:r>
                      <a:endParaRPr lang="ja-JP" alt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gridSpan="10">
                  <a:txBody>
                    <a:bodyPr/>
                    <a:lstStyle/>
                    <a:p>
                      <a:pPr algn="l" fontAlgn="b"/>
                      <a:r>
                        <a:rPr lang="ja-JP" altLang="en-US" sz="1100" b="0" i="0" u="none" strike="noStrike" dirty="0" smtClean="0">
                          <a:effectLst/>
                          <a:latin typeface="Meiryo UI" panose="020B0604030504040204" pitchFamily="50" charset="-128"/>
                          <a:ea typeface="Meiryo UI" panose="020B0604030504040204" pitchFamily="50" charset="-128"/>
                        </a:rPr>
                        <a:t>新設住宅着工数</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extLst>
                  <a:ext uri="{0D108BD9-81ED-4DB2-BD59-A6C34878D82A}">
                    <a16:rowId xmlns:a16="http://schemas.microsoft.com/office/drawing/2014/main" val="2499271714"/>
                  </a:ext>
                </a:extLst>
              </a:tr>
              <a:tr h="171450">
                <a:tc vMerge="1">
                  <a:txBody>
                    <a:bodyPr/>
                    <a:lstStyle/>
                    <a:p>
                      <a:pPr algn="l" fontAlgn="b"/>
                      <a:endParaRPr lang="ja-JP" alt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u="none" strike="noStrike" dirty="0">
                          <a:effectLst/>
                          <a:latin typeface="Meiryo UI" panose="020B0604030504040204" pitchFamily="50" charset="-128"/>
                          <a:ea typeface="Meiryo UI" panose="020B0604030504040204" pitchFamily="50" charset="-128"/>
                        </a:rPr>
                        <a:t>H21</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u="none" strike="noStrike" dirty="0">
                          <a:effectLst/>
                          <a:latin typeface="Meiryo UI" panose="020B0604030504040204" pitchFamily="50" charset="-128"/>
                          <a:ea typeface="Meiryo UI" panose="020B0604030504040204" pitchFamily="50" charset="-128"/>
                        </a:rPr>
                        <a:t>H22</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u="none" strike="noStrike" dirty="0">
                          <a:effectLst/>
                          <a:latin typeface="Meiryo UI" panose="020B0604030504040204" pitchFamily="50" charset="-128"/>
                          <a:ea typeface="Meiryo UI" panose="020B0604030504040204" pitchFamily="50" charset="-128"/>
                        </a:rPr>
                        <a:t>H23</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u="none" strike="noStrike" dirty="0">
                          <a:effectLst/>
                          <a:latin typeface="Meiryo UI" panose="020B0604030504040204" pitchFamily="50" charset="-128"/>
                          <a:ea typeface="Meiryo UI" panose="020B0604030504040204" pitchFamily="50" charset="-128"/>
                        </a:rPr>
                        <a:t>H24</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u="none" strike="noStrike" dirty="0">
                          <a:effectLst/>
                          <a:latin typeface="Meiryo UI" panose="020B0604030504040204" pitchFamily="50" charset="-128"/>
                          <a:ea typeface="Meiryo UI" panose="020B0604030504040204" pitchFamily="50" charset="-128"/>
                        </a:rPr>
                        <a:t>H25</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u="none" strike="noStrike" dirty="0">
                          <a:effectLst/>
                          <a:latin typeface="Meiryo UI" panose="020B0604030504040204" pitchFamily="50" charset="-128"/>
                          <a:ea typeface="Meiryo UI" panose="020B0604030504040204" pitchFamily="50" charset="-128"/>
                        </a:rPr>
                        <a:t>H26</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u="none" strike="noStrike" dirty="0">
                          <a:effectLst/>
                          <a:latin typeface="Meiryo UI" panose="020B0604030504040204" pitchFamily="50" charset="-128"/>
                          <a:ea typeface="Meiryo UI" panose="020B0604030504040204" pitchFamily="50" charset="-128"/>
                        </a:rPr>
                        <a:t>H27</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u="none" strike="noStrike" dirty="0">
                          <a:effectLst/>
                          <a:latin typeface="Meiryo UI" panose="020B0604030504040204" pitchFamily="50" charset="-128"/>
                          <a:ea typeface="Meiryo UI" panose="020B0604030504040204" pitchFamily="50" charset="-128"/>
                        </a:rPr>
                        <a:t>H28</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u="none" strike="noStrike">
                          <a:effectLst/>
                          <a:latin typeface="Meiryo UI" panose="020B0604030504040204" pitchFamily="50" charset="-128"/>
                          <a:ea typeface="Meiryo UI" panose="020B0604030504040204" pitchFamily="50" charset="-128"/>
                        </a:rPr>
                        <a:t>H29</a:t>
                      </a:r>
                      <a:endParaRPr lang="en-US"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u="none" strike="noStrike" dirty="0">
                          <a:effectLst/>
                          <a:latin typeface="Meiryo UI" panose="020B0604030504040204" pitchFamily="50" charset="-128"/>
                          <a:ea typeface="Meiryo UI" panose="020B0604030504040204" pitchFamily="50" charset="-128"/>
                        </a:rPr>
                        <a:t>H30</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extLst>
                  <a:ext uri="{0D108BD9-81ED-4DB2-BD59-A6C34878D82A}">
                    <a16:rowId xmlns:a16="http://schemas.microsoft.com/office/drawing/2014/main" val="2307376063"/>
                  </a:ext>
                </a:extLst>
              </a:tr>
              <a:tr h="171450">
                <a:tc>
                  <a:txBody>
                    <a:bodyPr/>
                    <a:lstStyle/>
                    <a:p>
                      <a:pPr algn="l" fontAlgn="b"/>
                      <a:r>
                        <a:rPr lang="ja-JP" altLang="en-US" sz="1100" u="none" strike="noStrike">
                          <a:effectLst/>
                          <a:latin typeface="Meiryo UI" panose="020B0604030504040204" pitchFamily="50" charset="-128"/>
                          <a:ea typeface="Meiryo UI" panose="020B0604030504040204" pitchFamily="50" charset="-128"/>
                        </a:rPr>
                        <a:t>大阪府</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5.2</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5.7</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6.0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6.1</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6.9</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6.4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6.7</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dirty="0">
                          <a:effectLst/>
                          <a:latin typeface="Meiryo UI" panose="020B0604030504040204" pitchFamily="50" charset="-128"/>
                          <a:ea typeface="Meiryo UI" panose="020B0604030504040204" pitchFamily="50" charset="-128"/>
                        </a:rPr>
                        <a:t>7.0</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dirty="0">
                          <a:effectLst/>
                          <a:latin typeface="Meiryo UI" panose="020B0604030504040204" pitchFamily="50" charset="-128"/>
                          <a:ea typeface="Meiryo UI" panose="020B0604030504040204" pitchFamily="50" charset="-128"/>
                        </a:rPr>
                        <a:t>6.8</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dirty="0">
                          <a:effectLst/>
                          <a:latin typeface="Meiryo UI" panose="020B0604030504040204" pitchFamily="50" charset="-128"/>
                          <a:ea typeface="Meiryo UI" panose="020B0604030504040204" pitchFamily="50" charset="-128"/>
                        </a:rPr>
                        <a:t>7.8</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b"/>
                </a:tc>
                <a:extLst>
                  <a:ext uri="{0D108BD9-81ED-4DB2-BD59-A6C34878D82A}">
                    <a16:rowId xmlns:a16="http://schemas.microsoft.com/office/drawing/2014/main" val="752135463"/>
                  </a:ext>
                </a:extLst>
              </a:tr>
              <a:tr h="171450">
                <a:tc>
                  <a:txBody>
                    <a:bodyPr/>
                    <a:lstStyle/>
                    <a:p>
                      <a:pPr algn="l" fontAlgn="b"/>
                      <a:r>
                        <a:rPr lang="ja-JP" altLang="en-US" sz="1100" u="none" strike="noStrike">
                          <a:effectLst/>
                          <a:latin typeface="Meiryo UI" panose="020B0604030504040204" pitchFamily="50" charset="-128"/>
                          <a:ea typeface="Meiryo UI" panose="020B0604030504040204" pitchFamily="50" charset="-128"/>
                        </a:rPr>
                        <a:t>東京都</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10.4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12.4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13.4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14.1</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14.8</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14.0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14.2</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15.4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14.2</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14.8</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extLst>
                  <a:ext uri="{0D108BD9-81ED-4DB2-BD59-A6C34878D82A}">
                    <a16:rowId xmlns:a16="http://schemas.microsoft.com/office/drawing/2014/main" val="2329846026"/>
                  </a:ext>
                </a:extLst>
              </a:tr>
              <a:tr h="171450">
                <a:tc>
                  <a:txBody>
                    <a:bodyPr/>
                    <a:lstStyle/>
                    <a:p>
                      <a:pPr algn="l" fontAlgn="b"/>
                      <a:r>
                        <a:rPr lang="ja-JP" altLang="en-US" sz="1100" u="none" strike="noStrike">
                          <a:effectLst/>
                          <a:latin typeface="Meiryo UI" panose="020B0604030504040204" pitchFamily="50" charset="-128"/>
                          <a:ea typeface="Meiryo UI" panose="020B0604030504040204" pitchFamily="50" charset="-128"/>
                        </a:rPr>
                        <a:t>全国</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77.5</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81.9</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84.1</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89.3</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98.7</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88.0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92.1</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97.4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94.6</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dirty="0">
                          <a:effectLst/>
                          <a:latin typeface="Meiryo UI" panose="020B0604030504040204" pitchFamily="50" charset="-128"/>
                          <a:ea typeface="Meiryo UI" panose="020B0604030504040204" pitchFamily="50" charset="-128"/>
                        </a:rPr>
                        <a:t>95.3</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b"/>
                </a:tc>
                <a:extLst>
                  <a:ext uri="{0D108BD9-81ED-4DB2-BD59-A6C34878D82A}">
                    <a16:rowId xmlns:a16="http://schemas.microsoft.com/office/drawing/2014/main" val="752232560"/>
                  </a:ext>
                </a:extLst>
              </a:tr>
            </a:tbl>
          </a:graphicData>
        </a:graphic>
      </p:graphicFrame>
      <p:sp>
        <p:nvSpPr>
          <p:cNvPr id="6" name="テキスト ボックス 5"/>
          <p:cNvSpPr txBox="1"/>
          <p:nvPr/>
        </p:nvSpPr>
        <p:spPr>
          <a:xfrm>
            <a:off x="7524328" y="5351096"/>
            <a:ext cx="1002184" cy="276999"/>
          </a:xfrm>
          <a:prstGeom prst="rect">
            <a:avLst/>
          </a:prstGeom>
          <a:noFill/>
        </p:spPr>
        <p:txBody>
          <a:bodyPr wrap="square" rtlCol="0">
            <a:spAutoFit/>
          </a:bodyPr>
          <a:lstStyle/>
          <a:p>
            <a:pPr algn="ctr"/>
            <a:r>
              <a:rPr kumimoji="1" lang="ja-JP" altLang="en-US" sz="1200" dirty="0" smtClean="0">
                <a:latin typeface="Meiryo UI" panose="020B0604030504040204" pitchFamily="50" charset="-128"/>
                <a:ea typeface="Meiryo UI" panose="020B0604030504040204" pitchFamily="50" charset="-128"/>
              </a:rPr>
              <a:t>（万戸）</a:t>
            </a:r>
            <a:endParaRPr kumimoji="1" lang="ja-JP" altLang="en-US" sz="1200" dirty="0">
              <a:latin typeface="Meiryo UI" panose="020B0604030504040204" pitchFamily="50" charset="-128"/>
              <a:ea typeface="Meiryo UI" panose="020B0604030504040204" pitchFamily="50" charset="-128"/>
            </a:endParaRPr>
          </a:p>
        </p:txBody>
      </p:sp>
      <p:sp>
        <p:nvSpPr>
          <p:cNvPr id="7" name="Rectangle 3"/>
          <p:cNvSpPr>
            <a:spLocks noChangeArrowheads="1"/>
          </p:cNvSpPr>
          <p:nvPr/>
        </p:nvSpPr>
        <p:spPr bwMode="auto">
          <a:xfrm>
            <a:off x="4283968" y="6592862"/>
            <a:ext cx="4427984" cy="22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r" eaLnBrk="1" hangingPunct="1">
              <a:spcBef>
                <a:spcPct val="20000"/>
              </a:spcBef>
              <a:buFontTx/>
              <a:buNone/>
            </a:pP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資料：各年</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「住宅着工統計」（国土交通省）を基に大阪府作成</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9</a:t>
            </a:fld>
            <a:endParaRPr kumimoji="1" lang="en-US" altLang="ja-JP" sz="1200" dirty="0">
              <a:solidFill>
                <a:schemeClr val="tx1"/>
              </a:solidFill>
              <a:latin typeface="HGSｺﾞｼｯｸM" pitchFamily="50" charset="-128"/>
              <a:ea typeface="HGSｺﾞｼｯｸM" pitchFamily="50" charset="-128"/>
            </a:endParaRPr>
          </a:p>
        </p:txBody>
      </p:sp>
      <p:sp>
        <p:nvSpPr>
          <p:cNvPr id="9" name="Rectangle 6"/>
          <p:cNvSpPr>
            <a:spLocks noChangeArrowheads="1"/>
          </p:cNvSpPr>
          <p:nvPr/>
        </p:nvSpPr>
        <p:spPr bwMode="auto">
          <a:xfrm>
            <a:off x="279000" y="476250"/>
            <a:ext cx="8586000" cy="827365"/>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71463" indent="-271463" eaLnBrk="1" hangingPunct="1">
              <a:spcBef>
                <a:spcPct val="0"/>
              </a:spcBef>
              <a:buFontTx/>
              <a:buNone/>
            </a:pP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全国の新設住宅着工戸数は近年は</a:t>
            </a:r>
            <a:r>
              <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90</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万戸台で横ばいであり、大阪府（</a:t>
            </a:r>
            <a:r>
              <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台）、東京都（</a:t>
            </a:r>
            <a:r>
              <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台）のシェアもともに</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横</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ばい</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大阪府は東京都の約</a:t>
            </a:r>
            <a:r>
              <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の着工数。</a:t>
            </a:r>
            <a:endPar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7712319" y="4737306"/>
            <a:ext cx="892129" cy="19049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dirty="0" smtClean="0">
                <a:solidFill>
                  <a:schemeClr val="tx1"/>
                </a:solidFill>
                <a:latin typeface="Meiryo UI" panose="020B0604030504040204" pitchFamily="50" charset="-128"/>
                <a:ea typeface="Meiryo UI" panose="020B0604030504040204" pitchFamily="50" charset="-128"/>
              </a:rPr>
              <a:t>大阪府シェア</a:t>
            </a:r>
            <a:endParaRPr lang="ja-JP" sz="1000" dirty="0">
              <a:solidFill>
                <a:schemeClr val="tx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7723262" y="4182731"/>
            <a:ext cx="881186" cy="19049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dirty="0" smtClean="0">
                <a:solidFill>
                  <a:schemeClr val="tx1"/>
                </a:solidFill>
                <a:latin typeface="Meiryo UI" panose="020B0604030504040204" pitchFamily="50" charset="-128"/>
                <a:ea typeface="Meiryo UI" panose="020B0604030504040204" pitchFamily="50" charset="-128"/>
              </a:rPr>
              <a:t>東京都</a:t>
            </a:r>
            <a:r>
              <a:rPr lang="ja-JP" altLang="en-US" sz="1000" dirty="0">
                <a:solidFill>
                  <a:schemeClr val="tx1"/>
                </a:solidFill>
                <a:latin typeface="Meiryo UI" panose="020B0604030504040204" pitchFamily="50" charset="-128"/>
                <a:ea typeface="Meiryo UI" panose="020B0604030504040204" pitchFamily="50" charset="-128"/>
              </a:rPr>
              <a:t>シェア</a:t>
            </a:r>
            <a:endParaRPr lang="ja-JP" sz="1000" dirty="0">
              <a:solidFill>
                <a:schemeClr val="tx1"/>
              </a:solidFill>
              <a:latin typeface="Meiryo UI" panose="020B0604030504040204" pitchFamily="50" charset="-128"/>
              <a:ea typeface="Meiryo UI" panose="020B0604030504040204" pitchFamily="50" charset="-128"/>
            </a:endParaRPr>
          </a:p>
        </p:txBody>
      </p:sp>
      <p:cxnSp>
        <p:nvCxnSpPr>
          <p:cNvPr id="4" name="直線コネクタ 3"/>
          <p:cNvCxnSpPr>
            <a:endCxn id="13" idx="1"/>
          </p:cNvCxnSpPr>
          <p:nvPr/>
        </p:nvCxnSpPr>
        <p:spPr>
          <a:xfrm flipV="1">
            <a:off x="7452320" y="4277978"/>
            <a:ext cx="270942" cy="231142"/>
          </a:xfrm>
          <a:prstGeom prst="line">
            <a:avLst/>
          </a:prstGeom>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a:xfrm>
            <a:off x="7812360" y="2125958"/>
            <a:ext cx="598737" cy="19049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dirty="0" smtClean="0">
                <a:solidFill>
                  <a:schemeClr val="tx1"/>
                </a:solidFill>
                <a:latin typeface="Meiryo UI" panose="020B0604030504040204" pitchFamily="50" charset="-128"/>
                <a:ea typeface="Meiryo UI" panose="020B0604030504040204" pitchFamily="50" charset="-128"/>
              </a:rPr>
              <a:t>全国</a:t>
            </a:r>
            <a:endParaRPr lang="ja-JP" sz="1000" dirty="0">
              <a:solidFill>
                <a:schemeClr val="tx1"/>
              </a:solidFill>
              <a:latin typeface="Meiryo UI" panose="020B0604030504040204" pitchFamily="50" charset="-128"/>
              <a:ea typeface="Meiryo UI" panose="020B0604030504040204" pitchFamily="50" charset="-128"/>
            </a:endParaRPr>
          </a:p>
        </p:txBody>
      </p:sp>
      <p:cxnSp>
        <p:nvCxnSpPr>
          <p:cNvPr id="15" name="直線コネクタ 14"/>
          <p:cNvCxnSpPr/>
          <p:nvPr/>
        </p:nvCxnSpPr>
        <p:spPr>
          <a:xfrm flipV="1">
            <a:off x="7524328" y="2221205"/>
            <a:ext cx="288032" cy="296465"/>
          </a:xfrm>
          <a:prstGeom prst="line">
            <a:avLst/>
          </a:prstGeom>
        </p:spPr>
        <p:style>
          <a:lnRef idx="1">
            <a:schemeClr val="accent1"/>
          </a:lnRef>
          <a:fillRef idx="0">
            <a:schemeClr val="accent1"/>
          </a:fillRef>
          <a:effectRef idx="0">
            <a:schemeClr val="accent1"/>
          </a:effectRef>
          <a:fontRef idx="minor">
            <a:schemeClr val="tx1"/>
          </a:fontRef>
        </p:style>
      </p:cxnSp>
      <p:sp>
        <p:nvSpPr>
          <p:cNvPr id="18" name="正方形/長方形 17"/>
          <p:cNvSpPr/>
          <p:nvPr/>
        </p:nvSpPr>
        <p:spPr>
          <a:xfrm>
            <a:off x="7858248" y="1634335"/>
            <a:ext cx="598737" cy="19049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900" dirty="0" smtClean="0">
                <a:solidFill>
                  <a:schemeClr val="tx1"/>
                </a:solidFill>
                <a:latin typeface="Meiryo UI" panose="020B0604030504040204" pitchFamily="50" charset="-128"/>
                <a:ea typeface="Meiryo UI" panose="020B0604030504040204" pitchFamily="50" charset="-128"/>
              </a:rPr>
              <a:t>万戸</a:t>
            </a:r>
            <a:endParaRPr lang="ja-JP" sz="900" dirty="0">
              <a:solidFill>
                <a:schemeClr val="tx1"/>
              </a:solidFill>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2"/>
          <a:stretch>
            <a:fillRect/>
          </a:stretch>
        </p:blipFill>
        <p:spPr>
          <a:xfrm>
            <a:off x="834828" y="1249491"/>
            <a:ext cx="7474344" cy="4359018"/>
          </a:xfrm>
          <a:prstGeom prst="rect">
            <a:avLst/>
          </a:prstGeom>
        </p:spPr>
      </p:pic>
    </p:spTree>
    <p:extLst>
      <p:ext uri="{BB962C8B-B14F-4D97-AF65-F5344CB8AC3E}">
        <p14:creationId xmlns:p14="http://schemas.microsoft.com/office/powerpoint/2010/main" val="212363799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5696</TotalTime>
  <Words>2693</Words>
  <Application>Microsoft Office PowerPoint</Application>
  <PresentationFormat>画面に合わせる (4:3)</PresentationFormat>
  <Paragraphs>608</Paragraphs>
  <Slides>35</Slides>
  <Notes>20</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35</vt:i4>
      </vt:variant>
    </vt:vector>
  </HeadingPairs>
  <TitlesOfParts>
    <vt:vector size="48" baseType="lpstr">
      <vt:lpstr>HGSｺﾞｼｯｸM</vt:lpstr>
      <vt:lpstr>HG丸ｺﾞｼｯｸM-PRO</vt:lpstr>
      <vt:lpstr>Meiryo UI</vt:lpstr>
      <vt:lpstr>ＭＳ Ｐゴシック</vt:lpstr>
      <vt:lpstr>ＭＳ Ｐ明朝</vt:lpstr>
      <vt:lpstr>ＭＳ ゴシック</vt:lpstr>
      <vt:lpstr>ＭＳ 明朝</vt:lpstr>
      <vt:lpstr>Arial</vt:lpstr>
      <vt:lpstr>Calibri</vt:lpstr>
      <vt:lpstr>Century</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西　あかね</dc:creator>
  <cp:lastModifiedBy>西　あかね</cp:lastModifiedBy>
  <cp:revision>289</cp:revision>
  <cp:lastPrinted>2019-06-21T03:37:05Z</cp:lastPrinted>
  <dcterms:created xsi:type="dcterms:W3CDTF">2018-07-03T08:27:08Z</dcterms:created>
  <dcterms:modified xsi:type="dcterms:W3CDTF">2019-07-19T05:57:17Z</dcterms:modified>
</cp:coreProperties>
</file>