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29" r:id="rId2"/>
    <p:sldId id="330" r:id="rId3"/>
    <p:sldId id="257" r:id="rId4"/>
    <p:sldId id="307" r:id="rId5"/>
    <p:sldId id="308" r:id="rId6"/>
    <p:sldId id="309" r:id="rId7"/>
    <p:sldId id="312" r:id="rId8"/>
    <p:sldId id="310" r:id="rId9"/>
    <p:sldId id="305" r:id="rId10"/>
    <p:sldId id="291" r:id="rId11"/>
    <p:sldId id="346" r:id="rId12"/>
    <p:sldId id="268" r:id="rId13"/>
    <p:sldId id="280" r:id="rId14"/>
    <p:sldId id="341" r:id="rId15"/>
    <p:sldId id="331" r:id="rId16"/>
    <p:sldId id="333" r:id="rId17"/>
    <p:sldId id="334" r:id="rId18"/>
    <p:sldId id="335" r:id="rId19"/>
    <p:sldId id="336" r:id="rId20"/>
    <p:sldId id="338" r:id="rId21"/>
    <p:sldId id="339" r:id="rId22"/>
    <p:sldId id="340" r:id="rId23"/>
    <p:sldId id="342" r:id="rId24"/>
    <p:sldId id="328" r:id="rId25"/>
    <p:sldId id="313" r:id="rId26"/>
    <p:sldId id="314" r:id="rId27"/>
    <p:sldId id="315" r:id="rId28"/>
    <p:sldId id="316" r:id="rId29"/>
    <p:sldId id="319" r:id="rId30"/>
    <p:sldId id="320" r:id="rId31"/>
    <p:sldId id="321" r:id="rId32"/>
    <p:sldId id="322" r:id="rId33"/>
    <p:sldId id="352" r:id="rId34"/>
    <p:sldId id="351" r:id="rId35"/>
    <p:sldId id="343" r:id="rId36"/>
    <p:sldId id="353" r:id="rId37"/>
    <p:sldId id="356" r:id="rId38"/>
    <p:sldId id="344" r:id="rId39"/>
    <p:sldId id="345" r:id="rId40"/>
    <p:sldId id="350" r:id="rId41"/>
    <p:sldId id="347" r:id="rId42"/>
    <p:sldId id="354" r:id="rId43"/>
    <p:sldId id="355" r:id="rId44"/>
    <p:sldId id="348" r:id="rId45"/>
    <p:sldId id="349" r:id="rId4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3" autoAdjust="0"/>
    <p:restoredTop sz="94746" autoAdjust="0"/>
  </p:normalViewPr>
  <p:slideViewPr>
    <p:cSldViewPr>
      <p:cViewPr varScale="1">
        <p:scale>
          <a:sx n="67" d="100"/>
          <a:sy n="67" d="100"/>
        </p:scale>
        <p:origin x="141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49879-CB0F-468F-BC77-69F07B8B3503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0FCF-D366-430A-AAB4-A8B228ABE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475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147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786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769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31B8-5D85-417A-BC5C-3353417168AC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791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179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92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147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605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744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744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030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051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590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180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97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2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61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41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79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04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27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31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2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17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36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24C60-95A5-44E9-A12D-70ED118644CA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48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5516" y="2479103"/>
            <a:ext cx="8712968" cy="18997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ja-JP" altLang="en-US" sz="2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大阪府住宅まちづくり審議会　課題検討部会</a:t>
            </a:r>
          </a:p>
          <a:p>
            <a:pPr algn="ctr" eaLnBrk="1" hangingPunct="1">
              <a:lnSpc>
                <a:spcPct val="150000"/>
              </a:lnSpc>
            </a:pPr>
            <a:r>
              <a:rPr lang="ja-JP" altLang="en-US" sz="2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400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中間</a:t>
            </a:r>
            <a:r>
              <a:rPr lang="ja-JP" altLang="en-US" sz="2400" b="1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</a:t>
            </a:r>
            <a:r>
              <a:rPr lang="ja-JP" altLang="en-US" sz="24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2400" b="1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ja-JP" altLang="en-US" sz="24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（参考データ編）</a:t>
            </a:r>
            <a:endParaRPr lang="ja-JP" altLang="en-US" sz="24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380313" y="251356"/>
            <a:ext cx="1584176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資料２－２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4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80" y="1830580"/>
            <a:ext cx="8908306" cy="496850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世帯の変容　③在留外国人の増加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9592" y="620688"/>
            <a:ext cx="8784896" cy="1089529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大阪の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在留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外国人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、約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万人であり、直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近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年で約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万人、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で約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2.5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万人増加</a:t>
            </a:r>
          </a:p>
          <a:p>
            <a:pPr marL="361950" lvl="0" indent="-361950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在留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資格の内訳をみると、直近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年で、「留学」が約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11,000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人、「技術・人文知識・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国際　業務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」が約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6,400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人、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技能実習生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5,500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人増加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テキスト ボックス 1"/>
          <p:cNvSpPr txBox="1"/>
          <p:nvPr/>
        </p:nvSpPr>
        <p:spPr>
          <a:xfrm>
            <a:off x="179592" y="6502743"/>
            <a:ext cx="3096264" cy="2321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各年在留外国人統計より府作成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1043607" y="3262422"/>
            <a:ext cx="30353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左中かっこ 24"/>
          <p:cNvSpPr/>
          <p:nvPr/>
        </p:nvSpPr>
        <p:spPr>
          <a:xfrm>
            <a:off x="4223439" y="1916832"/>
            <a:ext cx="456994" cy="4729927"/>
          </a:xfrm>
          <a:prstGeom prst="leftBrace">
            <a:avLst>
              <a:gd name="adj1" fmla="val 8333"/>
              <a:gd name="adj2" fmla="val 23963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3707904" y="2737260"/>
            <a:ext cx="3710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3635896" y="2827971"/>
            <a:ext cx="587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2.5</a:t>
            </a:r>
          </a:p>
          <a:p>
            <a:pPr algn="ctr"/>
            <a:r>
              <a:rPr kumimoji="1"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</a:t>
            </a:r>
            <a:endParaRPr kumimoji="1" lang="ja-JP" altLang="en-US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>
            <a:off x="5350793" y="4192513"/>
            <a:ext cx="338437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8490825" y="3759324"/>
            <a:ext cx="23128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8388424" y="3769489"/>
            <a:ext cx="875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0.64</a:t>
            </a:r>
          </a:p>
          <a:p>
            <a:pPr algn="ctr"/>
            <a:r>
              <a:rPr kumimoji="1"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</a:t>
            </a:r>
            <a:endParaRPr kumimoji="1" lang="ja-JP" altLang="en-US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5364088" y="5995162"/>
            <a:ext cx="338437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8520961" y="5439600"/>
            <a:ext cx="21444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8401719" y="5527126"/>
            <a:ext cx="875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0.55</a:t>
            </a:r>
          </a:p>
          <a:p>
            <a:pPr algn="ctr"/>
            <a:r>
              <a:rPr kumimoji="1"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</a:t>
            </a:r>
            <a:endParaRPr kumimoji="1" lang="ja-JP" altLang="en-US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79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 13"/>
          <p:cNvGraphicFramePr>
            <a:graphicFrameLocks noGrp="1"/>
          </p:cNvGraphicFramePr>
          <p:nvPr>
            <p:extLst/>
          </p:nvPr>
        </p:nvGraphicFramePr>
        <p:xfrm>
          <a:off x="0" y="856438"/>
          <a:ext cx="9144000" cy="5452882"/>
        </p:xfrm>
        <a:graphic>
          <a:graphicData uri="http://schemas.openxmlformats.org/drawingml/2006/table">
            <a:tbl>
              <a:tblPr/>
              <a:tblGrid>
                <a:gridCol w="141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50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公営住宅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UR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賃貸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住宅供給公社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特定</a:t>
                      </a:r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公共</a:t>
                      </a:r>
                      <a:endParaRPr lang="en-US" altLang="zh-TW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fontAlgn="ctr"/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賃貸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住宅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特定</a:t>
                      </a:r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優良</a:t>
                      </a:r>
                      <a:endParaRPr lang="en-US" altLang="zh-TW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fontAlgn="ctr"/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賃貸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住宅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サービス付き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高齢者向け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住宅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あんぜん・あんしん賃貸住宅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9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○目的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住宅に困窮する</a:t>
                      </a:r>
                      <a:r>
                        <a:rPr lang="zh-TW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低額所得者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に対して低廉な家賃の賃貸住宅を供給</a:t>
                      </a:r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8" indent="0" algn="l" fontAlgn="ctr">
                        <a:tabLst/>
                      </a:pP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主</a:t>
                      </a:r>
                      <a:r>
                        <a:rPr lang="ja-JP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にファミリー世帯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に対して良好な居住環境を備えた賃貸住宅を供給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8" indent="0" algn="l" fontAlgn="ctr"/>
                      <a:r>
                        <a:rPr lang="ja-JP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勤労者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に対して良好な居住環境の住宅を供給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indent="0" algn="l" fontAlgn="ctr"/>
                      <a:r>
                        <a:rPr lang="zh-TW" altLang="en-US" sz="1050" b="0" i="0" u="sng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中堅</a:t>
                      </a:r>
                      <a:r>
                        <a:rPr lang="zh-TW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所得</a:t>
                      </a:r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者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の良好な賃貸住宅が不足している場合に、地方公共団体が供給</a:t>
                      </a:r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indent="0" algn="l" fontAlgn="ctr"/>
                      <a:r>
                        <a:rPr lang="ja-JP" altLang="en-US" sz="1050" b="0" i="0" u="sng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中堅</a:t>
                      </a:r>
                      <a:r>
                        <a:rPr lang="ja-JP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所得者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に対して優良な賃貸住宅を供給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indent="0" algn="l" fontAlgn="ctr"/>
                      <a:r>
                        <a:rPr lang="zh-TW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高齢</a:t>
                      </a:r>
                      <a:r>
                        <a:rPr lang="ja-JP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者</a:t>
                      </a:r>
                      <a:r>
                        <a:rPr lang="zh-TW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単身</a:t>
                      </a:r>
                      <a:r>
                        <a:rPr lang="zh-TW" altLang="en-US" sz="1050" b="0" i="0" u="sng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、夫婦</a:t>
                      </a:r>
                      <a:r>
                        <a:rPr lang="zh-TW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世帯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が安心して居住できる賃貸等の住まい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indent="0" algn="l" fontAlgn="ctr"/>
                      <a:r>
                        <a:rPr lang="ja-JP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低額所得者、高齢者、</a:t>
                      </a:r>
                      <a:r>
                        <a:rPr lang="ja-JP" altLang="en-US" sz="1050" b="0" i="0" u="sng" strike="noStrike" dirty="0" err="1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障がい</a:t>
                      </a:r>
                      <a:r>
                        <a:rPr lang="ja-JP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者等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の民間賃貸住宅への円滑な入居を促進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11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○事業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主体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地方公共団体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UR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住宅供給公社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地方公共団体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住宅供給</a:t>
                      </a:r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公社</a:t>
                      </a:r>
                      <a:endParaRPr lang="en-US" altLang="zh-TW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fontAlgn="ctr"/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民間事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業者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民間事業者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民間事業者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06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○府内ストック数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237,874 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111,042 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20,999 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6,849 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7,084 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24,763 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2,477 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○家賃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設定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応能応益家賃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近傍同種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家賃と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均衡を失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しない額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近傍同種家賃と均衡を失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しない額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近傍同種家賃と均衡を失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しない額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近傍同種家賃と均衡を失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しない額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近傍同種家賃と均衡を失しない額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171450" indent="-171450" algn="l" fontAlgn="ctr">
                        <a:buFont typeface="MS Mincho" panose="02020609040205080304" pitchFamily="17" charset="-128"/>
                        <a:buChar char="※"/>
                      </a:pPr>
                      <a:r>
                        <a:rPr lang="ja-JP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建設費補助を受ける場合</a:t>
                      </a:r>
                      <a:endParaRPr lang="en-US" altLang="ja-JP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indent="0"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家賃以外にサービス利用料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公営住宅の家賃に準ずる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171450" indent="-171450" algn="l" fontAlgn="ctr">
                        <a:buFont typeface="MS Mincho" panose="02020609040205080304" pitchFamily="17" charset="-128"/>
                        <a:buChar char="※"/>
                      </a:pPr>
                      <a:r>
                        <a:rPr lang="ja-JP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改修費補助を受ける場合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76">
                <a:tc gridSpan="2">
                  <a:txBody>
                    <a:bodyPr/>
                    <a:lstStyle/>
                    <a:p>
                      <a:r>
                        <a:rPr lang="ja-JP" altLang="en-US" sz="1050" dirty="0" smtClean="0"/>
                        <a:t>○対象世帯</a:t>
                      </a:r>
                      <a:endParaRPr lang="ja-JP" altLang="en-US" sz="1050" dirty="0"/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/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050"/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/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/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/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/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/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013"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・収入要件</a:t>
                      </a:r>
                    </a:p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原則階層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  <a:b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収入分位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25%</a:t>
                      </a:r>
                      <a:b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裁量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階層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  <a:b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収入分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位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40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</a:p>
                    <a:p>
                      <a:pPr algn="l" fontAlgn="ctr"/>
                      <a:r>
                        <a:rPr lang="en-US" altLang="ja-JP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</a:t>
                      </a:r>
                      <a:r>
                        <a:rPr lang="ja-JP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高齢者世帯、</a:t>
                      </a:r>
                      <a:endParaRPr lang="en-US" altLang="ja-JP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 fontAlgn="ctr"/>
                      <a:r>
                        <a:rPr lang="ja-JP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</a:t>
                      </a:r>
                      <a:r>
                        <a:rPr lang="ja-JP" alt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障がい</a:t>
                      </a:r>
                      <a:r>
                        <a:rPr lang="ja-JP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者世帯</a:t>
                      </a:r>
                      <a:endParaRPr lang="en-US" altLang="ja-JP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 fontAlgn="ctr"/>
                      <a:r>
                        <a:rPr lang="ja-JP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小学校就学前の子</a:t>
                      </a:r>
                      <a:r>
                        <a:rPr lang="ja-JP" alt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ど</a:t>
                      </a:r>
                      <a:endParaRPr lang="en-US" altLang="ja-JP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 fontAlgn="ctr"/>
                      <a:r>
                        <a:rPr lang="ja-JP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もがいる世帯　等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基準月収額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</a:p>
                    <a:p>
                      <a:pPr marL="0" indent="0"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家賃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の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倍または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33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万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indent="0" algn="l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基準月収額に満たない世帯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</a:p>
                    <a:p>
                      <a:pPr marL="0" indent="0"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貯蓄額が家賃の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倍以上の方等</a:t>
                      </a:r>
                    </a:p>
                  </a:txBody>
                  <a:tcPr marL="6828" marR="6828" marT="68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基準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月収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額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</a:p>
                    <a:p>
                      <a:pPr marL="0" indent="0"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家賃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の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倍または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万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indent="0" algn="l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基準月収額に満たない世帯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</a:p>
                    <a:p>
                      <a:pPr marL="0" indent="0"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貯蓄額が家賃の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倍以上の高齢者世帯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原則階層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  <a:b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収入分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位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50%</a:t>
                      </a:r>
                      <a:b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裁量階層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  <a:b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収入分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位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25%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、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lang="en-US" altLang="zh-TW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80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原則階層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  <a:b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収入分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位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50%</a:t>
                      </a:r>
                      <a:b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裁量階層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  <a:b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収入分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位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25%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、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80</a:t>
                      </a:r>
                    </a:p>
                  </a:txBody>
                  <a:tcPr marL="6828" marR="6828" marT="68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852">
                <a:tc>
                  <a:txBody>
                    <a:bodyPr/>
                    <a:lstStyle/>
                    <a:p>
                      <a:pPr algn="l" fontAlgn="ctr"/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・</a:t>
                      </a:r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同居親族要件</a:t>
                      </a:r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あり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あり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あり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96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○支援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内容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・建設費等</a:t>
                      </a:r>
                    </a:p>
                  </a:txBody>
                  <a:tcPr marL="6828" marR="6828" marT="68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建設費に対し、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１／２の国費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建設費に対し、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１／２の国費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共同施設整備費に２／３補助（国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1/3</a:t>
                      </a:r>
                      <a:r>
                        <a:rPr lang="ja-JP" alt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、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地方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1/3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建設費に対し、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１／１０の国費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改修費に対し１／３の国費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972"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・家賃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近傍同種家賃と入居者負担基準額の差額を補助（国）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家賃と入居者負担額の差額を補助（国、地方）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家賃と入居者負担額の差額を補助（国、地方）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収入に応じて定額補助（国、地方）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公的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賃貸住宅の制度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比較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1"/>
          <p:cNvSpPr txBox="1"/>
          <p:nvPr/>
        </p:nvSpPr>
        <p:spPr>
          <a:xfrm>
            <a:off x="6948264" y="6597352"/>
            <a:ext cx="2016224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大阪府調べ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1"/>
          <p:cNvSpPr txBox="1"/>
          <p:nvPr/>
        </p:nvSpPr>
        <p:spPr>
          <a:xfrm>
            <a:off x="0" y="6300935"/>
            <a:ext cx="5436096" cy="43282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府内ストック数は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H30.3.31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時点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あんぜん・あんしん賃貸住宅は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H30.8.24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時点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23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新たなニーズに対応した住まい　①共同居住（シェアハウス）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1754326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都市部を中心に、新たな住まい方の一つとして</a:t>
            </a:r>
            <a:r>
              <a:rPr lang="ja-JP" altLang="en-US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生活の一部を共同化するシェアハウスの供給が進みつつある。</a:t>
            </a:r>
            <a:endParaRPr lang="en-US" altLang="ja-JP" u="sng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シェアハウス事業者：全国で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752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社（東京商工リサーチ調べ）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大阪においても、一定数の供給が進められている。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シェアハウス紹介ＨＰ件数：２３２件掲載（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H3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.11.8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時点）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"/>
          <p:cNvSpPr txBox="1"/>
          <p:nvPr/>
        </p:nvSpPr>
        <p:spPr>
          <a:xfrm>
            <a:off x="971600" y="6504501"/>
            <a:ext cx="3451877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「シェアハウスガイドブック」（国土交通省）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"/>
          <p:cNvSpPr txBox="1"/>
          <p:nvPr/>
        </p:nvSpPr>
        <p:spPr>
          <a:xfrm>
            <a:off x="5796136" y="4900853"/>
            <a:ext cx="2529818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105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ひつじ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不動産　関西」（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HP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より）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5" t="18204" r="35693" b="6439"/>
          <a:stretch/>
        </p:blipFill>
        <p:spPr bwMode="auto">
          <a:xfrm>
            <a:off x="755576" y="2492896"/>
            <a:ext cx="2800507" cy="39804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6" t="16604" r="14492" b="18284"/>
          <a:stretch/>
        </p:blipFill>
        <p:spPr bwMode="auto">
          <a:xfrm>
            <a:off x="4021803" y="2520983"/>
            <a:ext cx="4677911" cy="2379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14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新たなニーズに対応した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住まい　②在宅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医療・介護の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推進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1421928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住み慣れた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地域で必要な医療・介護サービスを受けつつ、安心して自分らしい生活を実現できる社会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めざ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、在宅医療・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介護が推進されて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いる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介護については、平成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年に創設されたサービス付き高齢者住宅の供給が急速に進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み、</a:t>
            </a:r>
            <a:r>
              <a:rPr lang="ja-JP" altLang="en-US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住まいでサービスを受ける暮らし方が進みつつある。</a:t>
            </a:r>
            <a:endParaRPr lang="en-US" altLang="ja-JP" u="sng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"/>
          <p:cNvSpPr txBox="1"/>
          <p:nvPr/>
        </p:nvSpPr>
        <p:spPr>
          <a:xfrm>
            <a:off x="3108517" y="6004520"/>
            <a:ext cx="1895531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厚生労働省資料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8" t="13406" r="18378" b="6249"/>
          <a:stretch/>
        </p:blipFill>
        <p:spPr bwMode="auto">
          <a:xfrm>
            <a:off x="112750" y="2639489"/>
            <a:ext cx="4725367" cy="331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73" y="2803948"/>
            <a:ext cx="4463416" cy="328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1"/>
          <p:cNvSpPr txBox="1"/>
          <p:nvPr/>
        </p:nvSpPr>
        <p:spPr>
          <a:xfrm>
            <a:off x="7055570" y="5954584"/>
            <a:ext cx="1895531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大阪府調べ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1"/>
          <p:cNvSpPr txBox="1"/>
          <p:nvPr/>
        </p:nvSpPr>
        <p:spPr bwMode="white">
          <a:xfrm>
            <a:off x="5004048" y="2498253"/>
            <a:ext cx="4139952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■サービス付き高齢者住宅の府内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登録状況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新たなニーズに対応した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住まい　③在宅ワーク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の状況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79592" y="620688"/>
            <a:ext cx="8784896" cy="1089529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indent="-274638">
              <a:lnSpc>
                <a:spcPct val="120000"/>
              </a:lnSpc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柔軟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な働き方がしやすい環境整備に向け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政府により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テレワークの導入が推進されている。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在宅型テレワーカーの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人数は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2011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年から増加傾向にあり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26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推計で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550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達するなど、</a:t>
            </a:r>
            <a:r>
              <a:rPr lang="ja-JP" altLang="en-US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働きながら暮らす住まい方が進んでいる。</a:t>
            </a:r>
            <a:endParaRPr lang="en-US" altLang="ja-JP" u="sng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73" y="2309601"/>
            <a:ext cx="433134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"/>
          <p:cNvSpPr txBox="1"/>
          <p:nvPr/>
        </p:nvSpPr>
        <p:spPr>
          <a:xfrm>
            <a:off x="4675473" y="5153734"/>
            <a:ext cx="4577047" cy="2321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国土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交通省「平成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６年度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テレワーク人口実態調査」（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8" y="1916832"/>
            <a:ext cx="4465252" cy="308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"/>
          <p:cNvSpPr txBox="1"/>
          <p:nvPr/>
        </p:nvSpPr>
        <p:spPr>
          <a:xfrm>
            <a:off x="539672" y="5153734"/>
            <a:ext cx="4032368" cy="2321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「働き方改革実行計画」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日） 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85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多様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な世帯の住まいに対するニーズ調査（インターネットアンケート）の概要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1421928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buFont typeface="Meiryo UI" panose="020B0604030504040204" pitchFamily="50" charset="-128"/>
              <a:buChar char="○"/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多様な世帯の住まいに対するニーズを把握するため、インターネットアンケート調査を実施。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542925" lvl="0" indent="-1857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対象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大阪府内に居住する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歳以上の男女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5,000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542925" lvl="0" indent="-1857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調査時期　平成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日（金）～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日（火）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542925" lvl="0" indent="-1857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調査機関：（株）クロス・マーケティング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2944" y="2276872"/>
            <a:ext cx="2266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600" smtClean="0">
                <a:latin typeface="Meiryo UI" panose="020B0604030504040204" pitchFamily="50" charset="-128"/>
                <a:ea typeface="Meiryo UI" panose="020B0604030504040204" pitchFamily="50" charset="-128"/>
              </a:rPr>
              <a:t>世帯分類別サンプル数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536880" y="2615426"/>
          <a:ext cx="4966013" cy="2543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293">
                  <a:extLst>
                    <a:ext uri="{9D8B030D-6E8A-4147-A177-3AD203B41FA5}">
                      <a16:colId xmlns:a16="http://schemas.microsoft.com/office/drawing/2014/main" val="4156306001"/>
                    </a:ext>
                  </a:extLst>
                </a:gridCol>
                <a:gridCol w="740359">
                  <a:extLst>
                    <a:ext uri="{9D8B030D-6E8A-4147-A177-3AD203B41FA5}">
                      <a16:colId xmlns:a16="http://schemas.microsoft.com/office/drawing/2014/main" val="3752328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09280878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296437028"/>
                    </a:ext>
                  </a:extLst>
                </a:gridCol>
                <a:gridCol w="1008193">
                  <a:extLst>
                    <a:ext uri="{9D8B030D-6E8A-4147-A177-3AD203B41FA5}">
                      <a16:colId xmlns:a16="http://schemas.microsoft.com/office/drawing/2014/main" val="2157045336"/>
                    </a:ext>
                  </a:extLst>
                </a:gridCol>
              </a:tblGrid>
              <a:tr h="363313"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男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女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計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割合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275808"/>
                  </a:ext>
                </a:extLst>
              </a:tr>
              <a:tr h="363313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単独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981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896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1,877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37.5%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433679"/>
                  </a:ext>
                </a:extLst>
              </a:tr>
              <a:tr h="363313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夫婦と子ども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639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709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1,348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27.0%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968172"/>
                  </a:ext>
                </a:extLst>
              </a:tr>
              <a:tr h="363313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夫婦のみ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464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515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979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19.6%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825862"/>
                  </a:ext>
                </a:extLst>
              </a:tr>
              <a:tr h="363313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ひとり親と子ども</a:t>
                      </a: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232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257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489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9.8%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670775"/>
                  </a:ext>
                </a:extLst>
              </a:tr>
              <a:tr h="363313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その他親族、非親族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145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162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307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6.1%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249287"/>
                  </a:ext>
                </a:extLst>
              </a:tr>
              <a:tr h="363313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計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2,461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2,539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5,000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100.0%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900176"/>
                  </a:ext>
                </a:extLst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/>
          </p:nvPr>
        </p:nvGraphicFramePr>
        <p:xfrm>
          <a:off x="5767015" y="2615426"/>
          <a:ext cx="2952328" cy="1816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784">
                  <a:extLst>
                    <a:ext uri="{9D8B030D-6E8A-4147-A177-3AD203B41FA5}">
                      <a16:colId xmlns:a16="http://schemas.microsoft.com/office/drawing/2014/main" val="4156306001"/>
                    </a:ext>
                  </a:extLst>
                </a:gridCol>
                <a:gridCol w="740359">
                  <a:extLst>
                    <a:ext uri="{9D8B030D-6E8A-4147-A177-3AD203B41FA5}">
                      <a16:colId xmlns:a16="http://schemas.microsoft.com/office/drawing/2014/main" val="3752328001"/>
                    </a:ext>
                  </a:extLst>
                </a:gridCol>
                <a:gridCol w="936185">
                  <a:extLst>
                    <a:ext uri="{9D8B030D-6E8A-4147-A177-3AD203B41FA5}">
                      <a16:colId xmlns:a16="http://schemas.microsoft.com/office/drawing/2014/main" val="2157045336"/>
                    </a:ext>
                  </a:extLst>
                </a:gridCol>
              </a:tblGrid>
              <a:tr h="363313"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人数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割合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275808"/>
                  </a:ext>
                </a:extLst>
              </a:tr>
              <a:tr h="363313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大阪市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1,918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38.4%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433679"/>
                  </a:ext>
                </a:extLst>
              </a:tr>
              <a:tr h="363313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堺市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390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7.8%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968172"/>
                  </a:ext>
                </a:extLst>
              </a:tr>
              <a:tr h="363313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衛星市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2,692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53.8%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825862"/>
                  </a:ext>
                </a:extLst>
              </a:tr>
              <a:tr h="363313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合計</a:t>
                      </a: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5,000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100.0%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670775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652120" y="2298358"/>
            <a:ext cx="2061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■居住地別サンプル数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3783" y="5373216"/>
            <a:ext cx="2266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■年齢構成別サンプル数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/>
          </p:nvPr>
        </p:nvGraphicFramePr>
        <p:xfrm>
          <a:off x="536880" y="5733256"/>
          <a:ext cx="79955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445">
                  <a:extLst>
                    <a:ext uri="{9D8B030D-6E8A-4147-A177-3AD203B41FA5}">
                      <a16:colId xmlns:a16="http://schemas.microsoft.com/office/drawing/2014/main" val="2482146329"/>
                    </a:ext>
                  </a:extLst>
                </a:gridCol>
                <a:gridCol w="999445">
                  <a:extLst>
                    <a:ext uri="{9D8B030D-6E8A-4147-A177-3AD203B41FA5}">
                      <a16:colId xmlns:a16="http://schemas.microsoft.com/office/drawing/2014/main" val="4276954637"/>
                    </a:ext>
                  </a:extLst>
                </a:gridCol>
                <a:gridCol w="999445">
                  <a:extLst>
                    <a:ext uri="{9D8B030D-6E8A-4147-A177-3AD203B41FA5}">
                      <a16:colId xmlns:a16="http://schemas.microsoft.com/office/drawing/2014/main" val="1029722157"/>
                    </a:ext>
                  </a:extLst>
                </a:gridCol>
                <a:gridCol w="999445">
                  <a:extLst>
                    <a:ext uri="{9D8B030D-6E8A-4147-A177-3AD203B41FA5}">
                      <a16:colId xmlns:a16="http://schemas.microsoft.com/office/drawing/2014/main" val="2744645773"/>
                    </a:ext>
                  </a:extLst>
                </a:gridCol>
                <a:gridCol w="999445">
                  <a:extLst>
                    <a:ext uri="{9D8B030D-6E8A-4147-A177-3AD203B41FA5}">
                      <a16:colId xmlns:a16="http://schemas.microsoft.com/office/drawing/2014/main" val="2406435064"/>
                    </a:ext>
                  </a:extLst>
                </a:gridCol>
                <a:gridCol w="999445">
                  <a:extLst>
                    <a:ext uri="{9D8B030D-6E8A-4147-A177-3AD203B41FA5}">
                      <a16:colId xmlns:a16="http://schemas.microsoft.com/office/drawing/2014/main" val="2557153656"/>
                    </a:ext>
                  </a:extLst>
                </a:gridCol>
                <a:gridCol w="999445">
                  <a:extLst>
                    <a:ext uri="{9D8B030D-6E8A-4147-A177-3AD203B41FA5}">
                      <a16:colId xmlns:a16="http://schemas.microsoft.com/office/drawing/2014/main" val="3382834107"/>
                    </a:ext>
                  </a:extLst>
                </a:gridCol>
                <a:gridCol w="999445">
                  <a:extLst>
                    <a:ext uri="{9D8B030D-6E8A-4147-A177-3AD203B41FA5}">
                      <a16:colId xmlns:a16="http://schemas.microsoft.com/office/drawing/2014/main" val="2640867658"/>
                    </a:ext>
                  </a:extLst>
                </a:gridCol>
              </a:tblGrid>
              <a:tr h="19202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代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代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代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代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代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代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計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665905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330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989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1,049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1,032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1,159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401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5,000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990689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6.6%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19.8%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21.0%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20.6%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23.2%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8.0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0.8%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100.0%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100954"/>
                  </a:ext>
                </a:extLst>
              </a:tr>
            </a:tbl>
          </a:graphicData>
        </a:graphic>
      </p:graphicFrame>
      <p:sp>
        <p:nvSpPr>
          <p:cNvPr id="1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70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75" y="1962680"/>
            <a:ext cx="8256413" cy="4778688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住み替えの際に住みたいと思う特徴や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サービス（全体）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9592" y="620688"/>
            <a:ext cx="8784896" cy="1421928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Meiryo UI" panose="020B0604030504040204" pitchFamily="50" charset="-128"/>
              <a:buChar char="○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全体では「日当たりや空間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ゆとり」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74%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と最も多く、「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健康管理、医療・介護サービス」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、「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趣味を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楽しむ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スペース」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、「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家事サポート」が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続く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20000"/>
              </a:lnSpc>
              <a:buFont typeface="Meiryo UI" panose="020B0604030504040204" pitchFamily="50" charset="-128"/>
              <a:buChar char="○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年代別には、「リビング等を共用して低家賃」、「子育てに適したサービスや施設」が年代が上がるにつれ低くなり、「健康管理、医療・介護サービス」は高くなる。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2987824" y="3789040"/>
            <a:ext cx="432048" cy="36004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5364088" y="3573016"/>
            <a:ext cx="288032" cy="648072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3779912" y="2780928"/>
            <a:ext cx="216024" cy="504056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17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31" y="1718029"/>
            <a:ext cx="8608231" cy="4982315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住み替えの際に住みたいと思う特徴や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サービス（単独世帯）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9592" y="620688"/>
            <a:ext cx="8784896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Meiryo UI" panose="020B0604030504040204" pitchFamily="50" charset="-128"/>
              <a:buChar char="○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単独世帯では、若年（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39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歳）において「健康管理、医療・介護サービス」よりも「家事サポート」のニーズが相対的に高くなっている。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6732240" y="3284984"/>
            <a:ext cx="432048" cy="36004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5292080" y="3645024"/>
            <a:ext cx="288032" cy="432048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3707904" y="2420888"/>
            <a:ext cx="216024" cy="504056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19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住み替えの際に重視する住まいの周辺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環境（全体）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7504" y="620688"/>
            <a:ext cx="8964408" cy="1421928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Meiryo UI" panose="020B0604030504040204" pitchFamily="50" charset="-128"/>
              <a:buChar char="○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全体では「買い物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などの利便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」が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69%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と最も多く、「治安」、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「日当たりや空間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のゆとり」、「医療・福祉・文化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施設の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利便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」、「通勤・通学の利便」が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続く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20000"/>
              </a:lnSpc>
              <a:buFont typeface="Meiryo UI" panose="020B0604030504040204" pitchFamily="50" charset="-128"/>
              <a:buChar char="○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年代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別では「通勤・通学の利便」、「子どもの遊び場、子育て支援」が年代が上がるにつれ低くなり、「買い物などの利便」、「医療・福祉・文化施設の利便」、「公園など自然環境」が高くなる。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1979212" y="2890670"/>
            <a:ext cx="432048" cy="586033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2699292" y="2530630"/>
            <a:ext cx="288032" cy="212546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6875756" y="3754766"/>
            <a:ext cx="288032" cy="212546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039927"/>
            <a:ext cx="8247361" cy="477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住み替えの際に重視する住まいの周辺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環境（単独世帯）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79592" y="620688"/>
            <a:ext cx="8784896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Meiryo UI" panose="020B0604030504040204" pitchFamily="50" charset="-128"/>
              <a:buChar char="○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単独世帯で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は若年（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39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歳）に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おいて、「通勤・通学の利便」、高齢（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歳以上）では、「医療・福祉・文化施設の利便」のニーズが相対的に高い。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1907704" y="2204765"/>
            <a:ext cx="432048" cy="586033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3275856" y="2497781"/>
            <a:ext cx="288032" cy="442544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89" y="1556186"/>
            <a:ext cx="8677485" cy="502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45114" y="1412776"/>
            <a:ext cx="8253772" cy="1800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>
              <a:lnSpc>
                <a:spcPct val="150000"/>
              </a:lnSpc>
              <a:spcBef>
                <a:spcPts val="600"/>
              </a:spcBef>
            </a:pPr>
            <a:r>
              <a:rPr lang="en-US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　次</a:t>
            </a:r>
            <a:r>
              <a:rPr lang="en-US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marL="92075" indent="-92075">
              <a:lnSpc>
                <a:spcPct val="150000"/>
              </a:lnSpc>
              <a:spcBef>
                <a:spcPts val="600"/>
              </a:spcBef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１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単独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世帯の増加や世帯の多様化に応じた住まい・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まちづくり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Ｐ参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endParaRPr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2075" indent="-92075">
              <a:lnSpc>
                <a:spcPct val="150000"/>
              </a:lnSpc>
              <a:spcBef>
                <a:spcPts val="600"/>
              </a:spcBef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２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住まい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・まちづくりと健康との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関係性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		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Ｐ参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24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50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6" y="1729384"/>
            <a:ext cx="9184393" cy="518209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シェア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ハウス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79552" y="620688"/>
            <a:ext cx="8784896" cy="1089529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buFont typeface="Meiryo UI" panose="020B0604030504040204" pitchFamily="50" charset="-128"/>
              <a:buChar char="○"/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シェアハウスに「現在、住んでいる」、「過去に住んだことがある」、「住んだことがない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とても興味がある」、「同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やや興味がある」の合計は全体で約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lvl="0" indent="-285750">
              <a:lnSpc>
                <a:spcPct val="120000"/>
              </a:lnSpc>
              <a:buFont typeface="Meiryo UI" panose="020B0604030504040204" pitchFamily="50" charset="-128"/>
              <a:buChar char="○"/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年齢別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にみると、若年世代の方が興味が高い傾向がある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/>
          </p:nvPr>
        </p:nvGraphicFramePr>
        <p:xfrm>
          <a:off x="323528" y="2348880"/>
          <a:ext cx="1872208" cy="3193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1107113565"/>
                    </a:ext>
                  </a:extLst>
                </a:gridCol>
              </a:tblGrid>
              <a:tr h="45614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全体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（ｎ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=5000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798531"/>
                  </a:ext>
                </a:extLst>
              </a:tr>
              <a:tr h="45614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29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歳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（ｎ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=330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348534"/>
                  </a:ext>
                </a:extLst>
              </a:tr>
              <a:tr h="45614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39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歳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n=989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819856"/>
                  </a:ext>
                </a:extLst>
              </a:tr>
              <a:tr h="45614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49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歳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n=1049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428109"/>
                  </a:ext>
                </a:extLst>
              </a:tr>
              <a:tr h="45614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59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歳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n=1032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15362"/>
                  </a:ext>
                </a:extLst>
              </a:tr>
              <a:tr h="45614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69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歳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n=1159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253614"/>
                  </a:ext>
                </a:extLst>
              </a:tr>
              <a:tr h="45614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70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歳以上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n=441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312936"/>
                  </a:ext>
                </a:extLst>
              </a:tr>
            </a:tbl>
          </a:graphicData>
        </a:graphic>
      </p:graphicFrame>
      <p:cxnSp>
        <p:nvCxnSpPr>
          <p:cNvPr id="11" name="直線コネクタ 10"/>
          <p:cNvCxnSpPr/>
          <p:nvPr/>
        </p:nvCxnSpPr>
        <p:spPr>
          <a:xfrm>
            <a:off x="251520" y="2780928"/>
            <a:ext cx="86409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フリーフォーム 1"/>
          <p:cNvSpPr/>
          <p:nvPr/>
        </p:nvSpPr>
        <p:spPr>
          <a:xfrm>
            <a:off x="2971800" y="2204864"/>
            <a:ext cx="956733" cy="3312368"/>
          </a:xfrm>
          <a:custGeom>
            <a:avLst/>
            <a:gdLst>
              <a:gd name="connsiteX0" fmla="*/ 220133 w 956733"/>
              <a:gd name="connsiteY0" fmla="*/ 0 h 3725333"/>
              <a:gd name="connsiteX1" fmla="*/ 237067 w 956733"/>
              <a:gd name="connsiteY1" fmla="*/ 567266 h 3725333"/>
              <a:gd name="connsiteX2" fmla="*/ 956733 w 956733"/>
              <a:gd name="connsiteY2" fmla="*/ 753533 h 3725333"/>
              <a:gd name="connsiteX3" fmla="*/ 956733 w 956733"/>
              <a:gd name="connsiteY3" fmla="*/ 1109133 h 3725333"/>
              <a:gd name="connsiteX4" fmla="*/ 397933 w 956733"/>
              <a:gd name="connsiteY4" fmla="*/ 1261533 h 3725333"/>
              <a:gd name="connsiteX5" fmla="*/ 397933 w 956733"/>
              <a:gd name="connsiteY5" fmla="*/ 1617133 h 3725333"/>
              <a:gd name="connsiteX6" fmla="*/ 245533 w 956733"/>
              <a:gd name="connsiteY6" fmla="*/ 1803400 h 3725333"/>
              <a:gd name="connsiteX7" fmla="*/ 245533 w 956733"/>
              <a:gd name="connsiteY7" fmla="*/ 2116666 h 3725333"/>
              <a:gd name="connsiteX8" fmla="*/ 245533 w 956733"/>
              <a:gd name="connsiteY8" fmla="*/ 2142066 h 3725333"/>
              <a:gd name="connsiteX9" fmla="*/ 110067 w 956733"/>
              <a:gd name="connsiteY9" fmla="*/ 2328333 h 3725333"/>
              <a:gd name="connsiteX10" fmla="*/ 110067 w 956733"/>
              <a:gd name="connsiteY10" fmla="*/ 2650066 h 3725333"/>
              <a:gd name="connsiteX11" fmla="*/ 76200 w 956733"/>
              <a:gd name="connsiteY11" fmla="*/ 2861733 h 3725333"/>
              <a:gd name="connsiteX12" fmla="*/ 76200 w 956733"/>
              <a:gd name="connsiteY12" fmla="*/ 3141133 h 3725333"/>
              <a:gd name="connsiteX13" fmla="*/ 0 w 956733"/>
              <a:gd name="connsiteY13" fmla="*/ 3395133 h 3725333"/>
              <a:gd name="connsiteX14" fmla="*/ 0 w 956733"/>
              <a:gd name="connsiteY14" fmla="*/ 3725333 h 372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56733" h="3725333">
                <a:moveTo>
                  <a:pt x="220133" y="0"/>
                </a:moveTo>
                <a:lnTo>
                  <a:pt x="237067" y="567266"/>
                </a:lnTo>
                <a:lnTo>
                  <a:pt x="956733" y="753533"/>
                </a:lnTo>
                <a:lnTo>
                  <a:pt x="956733" y="1109133"/>
                </a:lnTo>
                <a:lnTo>
                  <a:pt x="397933" y="1261533"/>
                </a:lnTo>
                <a:lnTo>
                  <a:pt x="397933" y="1617133"/>
                </a:lnTo>
                <a:lnTo>
                  <a:pt x="245533" y="1803400"/>
                </a:lnTo>
                <a:lnTo>
                  <a:pt x="245533" y="2116666"/>
                </a:lnTo>
                <a:lnTo>
                  <a:pt x="245533" y="2142066"/>
                </a:lnTo>
                <a:lnTo>
                  <a:pt x="110067" y="2328333"/>
                </a:lnTo>
                <a:lnTo>
                  <a:pt x="110067" y="2650066"/>
                </a:lnTo>
                <a:lnTo>
                  <a:pt x="76200" y="2861733"/>
                </a:lnTo>
                <a:lnTo>
                  <a:pt x="76200" y="3141133"/>
                </a:lnTo>
                <a:lnTo>
                  <a:pt x="0" y="3395133"/>
                </a:lnTo>
                <a:lnTo>
                  <a:pt x="0" y="3725333"/>
                </a:lnTo>
              </a:path>
            </a:pathLst>
          </a:cu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1763688" y="2204864"/>
            <a:ext cx="1512168" cy="246221"/>
            <a:chOff x="1619671" y="1786768"/>
            <a:chExt cx="1512168" cy="336466"/>
          </a:xfrm>
        </p:grpSpPr>
        <p:sp>
          <p:nvSpPr>
            <p:cNvPr id="13" name="正方形/長方形 12"/>
            <p:cNvSpPr/>
            <p:nvPr/>
          </p:nvSpPr>
          <p:spPr>
            <a:xfrm>
              <a:off x="1619671" y="1844825"/>
              <a:ext cx="1368151" cy="225276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rtlCol="0" anchor="t" anchorCtr="0"/>
            <a:lstStyle/>
            <a:p>
              <a:pPr marL="92075" indent="-92075" algn="ctr"/>
              <a:endPara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675804" y="1786768"/>
              <a:ext cx="1456035" cy="336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 smtClean="0"/>
                <a:t>シェアハウスへの興味</a:t>
              </a:r>
              <a:endParaRPr kumimoji="1" lang="ja-JP" altLang="en-US" sz="1000" dirty="0"/>
            </a:p>
          </p:txBody>
        </p:sp>
      </p:grpSp>
      <p:sp>
        <p:nvSpPr>
          <p:cNvPr id="1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45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6592" y="1484216"/>
            <a:ext cx="9980536" cy="5345132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在宅型テレワーク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9592" y="620688"/>
            <a:ext cx="8784896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buFont typeface="Meiryo UI" panose="020B0604030504040204" pitchFamily="50" charset="-128"/>
              <a:buChar char="○"/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在宅型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テレワークに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関しては、「現在、導入している」「経験がある」「経験はない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とても興味がある。」「同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やや興味がある」の合計が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59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歳で３割を超える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/>
          </p:nvPr>
        </p:nvGraphicFramePr>
        <p:xfrm>
          <a:off x="323528" y="2060851"/>
          <a:ext cx="1337329" cy="3383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7329">
                  <a:extLst>
                    <a:ext uri="{9D8B030D-6E8A-4147-A177-3AD203B41FA5}">
                      <a16:colId xmlns:a16="http://schemas.microsoft.com/office/drawing/2014/main" val="1107113565"/>
                    </a:ext>
                  </a:extLst>
                </a:gridCol>
              </a:tblGrid>
              <a:tr h="48340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全体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（ｎ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=5000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798531"/>
                  </a:ext>
                </a:extLst>
              </a:tr>
              <a:tr h="48340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29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歳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（ｎ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=330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348534"/>
                  </a:ext>
                </a:extLst>
              </a:tr>
              <a:tr h="48340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39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歳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n=989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819856"/>
                  </a:ext>
                </a:extLst>
              </a:tr>
              <a:tr h="48340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49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歳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n=1049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428109"/>
                  </a:ext>
                </a:extLst>
              </a:tr>
              <a:tr h="48340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59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歳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n=1032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15362"/>
                  </a:ext>
                </a:extLst>
              </a:tr>
              <a:tr h="48340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69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歳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n=1159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253614"/>
                  </a:ext>
                </a:extLst>
              </a:tr>
              <a:tr h="48340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70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歳以上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n=441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312936"/>
                  </a:ext>
                </a:extLst>
              </a:tr>
            </a:tbl>
          </a:graphicData>
        </a:graphic>
      </p:graphicFrame>
      <p:cxnSp>
        <p:nvCxnSpPr>
          <p:cNvPr id="9" name="直線コネクタ 8"/>
          <p:cNvCxnSpPr/>
          <p:nvPr/>
        </p:nvCxnSpPr>
        <p:spPr>
          <a:xfrm>
            <a:off x="139057" y="2564904"/>
            <a:ext cx="87129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フリーフォーム 5"/>
          <p:cNvSpPr/>
          <p:nvPr/>
        </p:nvSpPr>
        <p:spPr>
          <a:xfrm>
            <a:off x="3183467" y="2015067"/>
            <a:ext cx="1185333" cy="3386666"/>
          </a:xfrm>
          <a:custGeom>
            <a:avLst/>
            <a:gdLst>
              <a:gd name="connsiteX0" fmla="*/ 745066 w 1185333"/>
              <a:gd name="connsiteY0" fmla="*/ 0 h 3386666"/>
              <a:gd name="connsiteX1" fmla="*/ 745066 w 1185333"/>
              <a:gd name="connsiteY1" fmla="*/ 482600 h 3386666"/>
              <a:gd name="connsiteX2" fmla="*/ 1066800 w 1185333"/>
              <a:gd name="connsiteY2" fmla="*/ 668866 h 3386666"/>
              <a:gd name="connsiteX3" fmla="*/ 1066800 w 1185333"/>
              <a:gd name="connsiteY3" fmla="*/ 939800 h 3386666"/>
              <a:gd name="connsiteX4" fmla="*/ 1185333 w 1185333"/>
              <a:gd name="connsiteY4" fmla="*/ 1159933 h 3386666"/>
              <a:gd name="connsiteX5" fmla="*/ 1185333 w 1185333"/>
              <a:gd name="connsiteY5" fmla="*/ 1388533 h 3386666"/>
              <a:gd name="connsiteX6" fmla="*/ 939800 w 1185333"/>
              <a:gd name="connsiteY6" fmla="*/ 1608666 h 3386666"/>
              <a:gd name="connsiteX7" fmla="*/ 939800 w 1185333"/>
              <a:gd name="connsiteY7" fmla="*/ 1871133 h 3386666"/>
              <a:gd name="connsiteX8" fmla="*/ 880533 w 1185333"/>
              <a:gd name="connsiteY8" fmla="*/ 2091266 h 3386666"/>
              <a:gd name="connsiteX9" fmla="*/ 880533 w 1185333"/>
              <a:gd name="connsiteY9" fmla="*/ 2353733 h 3386666"/>
              <a:gd name="connsiteX10" fmla="*/ 287866 w 1185333"/>
              <a:gd name="connsiteY10" fmla="*/ 2556933 h 3386666"/>
              <a:gd name="connsiteX11" fmla="*/ 287866 w 1185333"/>
              <a:gd name="connsiteY11" fmla="*/ 2819400 h 3386666"/>
              <a:gd name="connsiteX12" fmla="*/ 0 w 1185333"/>
              <a:gd name="connsiteY12" fmla="*/ 3022600 h 3386666"/>
              <a:gd name="connsiteX13" fmla="*/ 0 w 1185333"/>
              <a:gd name="connsiteY13" fmla="*/ 3386666 h 338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5333" h="3386666">
                <a:moveTo>
                  <a:pt x="745066" y="0"/>
                </a:moveTo>
                <a:lnTo>
                  <a:pt x="745066" y="482600"/>
                </a:lnTo>
                <a:lnTo>
                  <a:pt x="1066800" y="668866"/>
                </a:lnTo>
                <a:lnTo>
                  <a:pt x="1066800" y="939800"/>
                </a:lnTo>
                <a:lnTo>
                  <a:pt x="1185333" y="1159933"/>
                </a:lnTo>
                <a:lnTo>
                  <a:pt x="1185333" y="1388533"/>
                </a:lnTo>
                <a:lnTo>
                  <a:pt x="939800" y="1608666"/>
                </a:lnTo>
                <a:lnTo>
                  <a:pt x="939800" y="1871133"/>
                </a:lnTo>
                <a:lnTo>
                  <a:pt x="880533" y="2091266"/>
                </a:lnTo>
                <a:lnTo>
                  <a:pt x="880533" y="2353733"/>
                </a:lnTo>
                <a:lnTo>
                  <a:pt x="287866" y="2556933"/>
                </a:lnTo>
                <a:lnTo>
                  <a:pt x="287866" y="2819400"/>
                </a:lnTo>
                <a:lnTo>
                  <a:pt x="0" y="3022600"/>
                </a:lnTo>
                <a:lnTo>
                  <a:pt x="0" y="3386666"/>
                </a:lnTo>
              </a:path>
            </a:pathLst>
          </a:cu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2267745" y="1988842"/>
            <a:ext cx="1512167" cy="246221"/>
            <a:chOff x="1619672" y="1786768"/>
            <a:chExt cx="1512167" cy="336466"/>
          </a:xfrm>
        </p:grpSpPr>
        <p:sp>
          <p:nvSpPr>
            <p:cNvPr id="12" name="正方形/長方形 11"/>
            <p:cNvSpPr/>
            <p:nvPr/>
          </p:nvSpPr>
          <p:spPr>
            <a:xfrm>
              <a:off x="1619672" y="1844825"/>
              <a:ext cx="1296144" cy="225276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rtlCol="0" anchor="t" anchorCtr="0"/>
            <a:lstStyle/>
            <a:p>
              <a:pPr marL="92075" indent="-92075" algn="ctr"/>
              <a:endPara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675804" y="1786768"/>
              <a:ext cx="1456035" cy="336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 smtClean="0"/>
                <a:t>テレワーク</a:t>
              </a:r>
              <a:r>
                <a:rPr lang="ja-JP" altLang="en-US" sz="1000" dirty="0"/>
                <a:t>へ</a:t>
              </a:r>
              <a:r>
                <a:rPr lang="ja-JP" altLang="en-US" sz="1000" dirty="0" smtClean="0"/>
                <a:t>の興味</a:t>
              </a:r>
              <a:endParaRPr kumimoji="1" lang="ja-JP" altLang="en-US" sz="1000" dirty="0"/>
            </a:p>
          </p:txBody>
        </p:sp>
      </p:grpSp>
      <p:sp>
        <p:nvSpPr>
          <p:cNvPr id="1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3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" y="1554591"/>
            <a:ext cx="9114400" cy="5314028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生活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単位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の個人化（１週間の会話人数（世帯・年齢別））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79592" y="620688"/>
            <a:ext cx="8784896" cy="9233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6213" indent="-176213"/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〇１週間の会話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人数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同居人は除く）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はすべて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世帯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分類において、５名未満が最も多い。世帯類型別にみる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と明確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な有意差はない。</a:t>
            </a:r>
          </a:p>
          <a:p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〇年齢別にみると、高齢になる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ほど会話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人数が減っていく傾向にある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ja-JP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/>
          </p:nvPr>
        </p:nvGraphicFramePr>
        <p:xfrm>
          <a:off x="179552" y="2176264"/>
          <a:ext cx="3384296" cy="1684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296">
                  <a:extLst>
                    <a:ext uri="{9D8B030D-6E8A-4147-A177-3AD203B41FA5}">
                      <a16:colId xmlns:a16="http://schemas.microsoft.com/office/drawing/2014/main" val="241657119"/>
                    </a:ext>
                  </a:extLst>
                </a:gridCol>
              </a:tblGrid>
              <a:tr h="27875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全体（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n=5000)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158362"/>
                  </a:ext>
                </a:extLst>
              </a:tr>
              <a:tr h="27875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単独世帯（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n=1877)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266777"/>
                  </a:ext>
                </a:extLst>
              </a:tr>
              <a:tr h="27875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夫婦と子ども世帯（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n=1348)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880467"/>
                  </a:ext>
                </a:extLst>
              </a:tr>
              <a:tr h="27875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夫婦のみ世帯（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n=979)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297132"/>
                  </a:ext>
                </a:extLst>
              </a:tr>
              <a:tr h="27875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ひとり親と子ども世帯（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n=489)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024080"/>
                  </a:ext>
                </a:extLst>
              </a:tr>
              <a:tr h="29102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その他親族世帯、非親族世帯（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n=307)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427576"/>
                  </a:ext>
                </a:extLst>
              </a:tr>
            </a:tbl>
          </a:graphicData>
        </a:graphic>
      </p:graphicFrame>
      <p:cxnSp>
        <p:nvCxnSpPr>
          <p:cNvPr id="13" name="直線コネクタ 12"/>
          <p:cNvCxnSpPr/>
          <p:nvPr/>
        </p:nvCxnSpPr>
        <p:spPr>
          <a:xfrm>
            <a:off x="179552" y="2449464"/>
            <a:ext cx="87129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表 13"/>
          <p:cNvGraphicFramePr>
            <a:graphicFrameLocks noGrp="1"/>
          </p:cNvGraphicFramePr>
          <p:nvPr>
            <p:extLst/>
          </p:nvPr>
        </p:nvGraphicFramePr>
        <p:xfrm>
          <a:off x="179552" y="4493291"/>
          <a:ext cx="3168312" cy="18160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312">
                  <a:extLst>
                    <a:ext uri="{9D8B030D-6E8A-4147-A177-3AD203B41FA5}">
                      <a16:colId xmlns:a16="http://schemas.microsoft.com/office/drawing/2014/main" val="1107113565"/>
                    </a:ext>
                  </a:extLst>
                </a:gridCol>
              </a:tblGrid>
              <a:tr h="2594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全体（ｎ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=5000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798531"/>
                  </a:ext>
                </a:extLst>
              </a:tr>
              <a:tr h="2594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29</a:t>
                      </a: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歳（ｎ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=330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348534"/>
                  </a:ext>
                </a:extLst>
              </a:tr>
              <a:tr h="2594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39</a:t>
                      </a: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歳（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n=989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819856"/>
                  </a:ext>
                </a:extLst>
              </a:tr>
              <a:tr h="2594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49</a:t>
                      </a: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歳（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n=1049</a:t>
                      </a: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altLang="ja-JP" sz="1400" u="none" strike="noStrike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428109"/>
                  </a:ext>
                </a:extLst>
              </a:tr>
              <a:tr h="2594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59</a:t>
                      </a: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歳（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n=1032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15362"/>
                  </a:ext>
                </a:extLst>
              </a:tr>
              <a:tr h="2594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69</a:t>
                      </a: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歳（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n=1159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253614"/>
                  </a:ext>
                </a:extLst>
              </a:tr>
              <a:tr h="2594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70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歳</a:t>
                      </a: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以上（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n=441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312936"/>
                  </a:ext>
                </a:extLst>
              </a:tr>
            </a:tbl>
          </a:graphicData>
        </a:graphic>
      </p:graphicFrame>
      <p:cxnSp>
        <p:nvCxnSpPr>
          <p:cNvPr id="15" name="直線コネクタ 14"/>
          <p:cNvCxnSpPr/>
          <p:nvPr/>
        </p:nvCxnSpPr>
        <p:spPr>
          <a:xfrm>
            <a:off x="179552" y="4725144"/>
            <a:ext cx="87129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フリーフォーム 1"/>
          <p:cNvSpPr/>
          <p:nvPr/>
        </p:nvSpPr>
        <p:spPr>
          <a:xfrm>
            <a:off x="5251450" y="2070100"/>
            <a:ext cx="374650" cy="1797050"/>
          </a:xfrm>
          <a:custGeom>
            <a:avLst/>
            <a:gdLst>
              <a:gd name="connsiteX0" fmla="*/ 101600 w 374650"/>
              <a:gd name="connsiteY0" fmla="*/ 0 h 1797050"/>
              <a:gd name="connsiteX1" fmla="*/ 101600 w 374650"/>
              <a:gd name="connsiteY1" fmla="*/ 349250 h 1797050"/>
              <a:gd name="connsiteX2" fmla="*/ 44450 w 374650"/>
              <a:gd name="connsiteY2" fmla="*/ 476250 h 1797050"/>
              <a:gd name="connsiteX3" fmla="*/ 44450 w 374650"/>
              <a:gd name="connsiteY3" fmla="*/ 615950 h 1797050"/>
              <a:gd name="connsiteX4" fmla="*/ 0 w 374650"/>
              <a:gd name="connsiteY4" fmla="*/ 730250 h 1797050"/>
              <a:gd name="connsiteX5" fmla="*/ 0 w 374650"/>
              <a:gd name="connsiteY5" fmla="*/ 882650 h 1797050"/>
              <a:gd name="connsiteX6" fmla="*/ 292100 w 374650"/>
              <a:gd name="connsiteY6" fmla="*/ 1003300 h 1797050"/>
              <a:gd name="connsiteX7" fmla="*/ 292100 w 374650"/>
              <a:gd name="connsiteY7" fmla="*/ 1168400 h 1797050"/>
              <a:gd name="connsiteX8" fmla="*/ 203200 w 374650"/>
              <a:gd name="connsiteY8" fmla="*/ 1289050 h 1797050"/>
              <a:gd name="connsiteX9" fmla="*/ 203200 w 374650"/>
              <a:gd name="connsiteY9" fmla="*/ 1435100 h 1797050"/>
              <a:gd name="connsiteX10" fmla="*/ 374650 w 374650"/>
              <a:gd name="connsiteY10" fmla="*/ 1555750 h 1797050"/>
              <a:gd name="connsiteX11" fmla="*/ 374650 w 374650"/>
              <a:gd name="connsiteY11" fmla="*/ 179705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4650" h="1797050">
                <a:moveTo>
                  <a:pt x="101600" y="0"/>
                </a:moveTo>
                <a:lnTo>
                  <a:pt x="101600" y="349250"/>
                </a:lnTo>
                <a:lnTo>
                  <a:pt x="44450" y="476250"/>
                </a:lnTo>
                <a:lnTo>
                  <a:pt x="44450" y="615950"/>
                </a:lnTo>
                <a:lnTo>
                  <a:pt x="0" y="730250"/>
                </a:lnTo>
                <a:lnTo>
                  <a:pt x="0" y="882650"/>
                </a:lnTo>
                <a:lnTo>
                  <a:pt x="292100" y="1003300"/>
                </a:lnTo>
                <a:lnTo>
                  <a:pt x="292100" y="1168400"/>
                </a:lnTo>
                <a:lnTo>
                  <a:pt x="203200" y="1289050"/>
                </a:lnTo>
                <a:lnTo>
                  <a:pt x="203200" y="1435100"/>
                </a:lnTo>
                <a:lnTo>
                  <a:pt x="374650" y="1555750"/>
                </a:lnTo>
                <a:lnTo>
                  <a:pt x="374650" y="1797050"/>
                </a:lnTo>
              </a:path>
            </a:pathLst>
          </a:cu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4067944" y="2035449"/>
            <a:ext cx="1064245" cy="253916"/>
            <a:chOff x="1619672" y="1786768"/>
            <a:chExt cx="1064245" cy="346982"/>
          </a:xfrm>
        </p:grpSpPr>
        <p:sp>
          <p:nvSpPr>
            <p:cNvPr id="3" name="正方形/長方形 2"/>
            <p:cNvSpPr/>
            <p:nvPr/>
          </p:nvSpPr>
          <p:spPr>
            <a:xfrm>
              <a:off x="1619672" y="1844824"/>
              <a:ext cx="864096" cy="225276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rtlCol="0" anchor="t" anchorCtr="0"/>
            <a:lstStyle/>
            <a:p>
              <a:pPr marL="92075" indent="-92075" algn="ctr"/>
              <a:endPara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675805" y="1786768"/>
              <a:ext cx="1008112" cy="34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/>
                <a:t>５人未満</a:t>
              </a:r>
              <a:endParaRPr kumimoji="1" lang="ja-JP" altLang="en-US" sz="1000" dirty="0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4083819" y="4327212"/>
            <a:ext cx="1064245" cy="253916"/>
            <a:chOff x="1619672" y="1786768"/>
            <a:chExt cx="1064245" cy="346982"/>
          </a:xfrm>
        </p:grpSpPr>
        <p:sp>
          <p:nvSpPr>
            <p:cNvPr id="17" name="正方形/長方形 16"/>
            <p:cNvSpPr/>
            <p:nvPr/>
          </p:nvSpPr>
          <p:spPr>
            <a:xfrm>
              <a:off x="1619672" y="1844824"/>
              <a:ext cx="864096" cy="225276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rtlCol="0" anchor="t" anchorCtr="0"/>
            <a:lstStyle/>
            <a:p>
              <a:pPr marL="92075" indent="-92075" algn="ctr"/>
              <a:endPara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675805" y="1786768"/>
              <a:ext cx="1008112" cy="34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/>
                <a:t>５人未満</a:t>
              </a:r>
              <a:endParaRPr kumimoji="1" lang="ja-JP" altLang="en-US" sz="1000" dirty="0"/>
            </a:p>
          </p:txBody>
        </p:sp>
      </p:grpSp>
      <p:sp>
        <p:nvSpPr>
          <p:cNvPr id="19" name="フリーフォーム 18"/>
          <p:cNvSpPr/>
          <p:nvPr/>
        </p:nvSpPr>
        <p:spPr>
          <a:xfrm>
            <a:off x="4692650" y="4330700"/>
            <a:ext cx="1196975" cy="2012950"/>
          </a:xfrm>
          <a:custGeom>
            <a:avLst/>
            <a:gdLst>
              <a:gd name="connsiteX0" fmla="*/ 669925 w 1196975"/>
              <a:gd name="connsiteY0" fmla="*/ 0 h 2012950"/>
              <a:gd name="connsiteX1" fmla="*/ 669925 w 1196975"/>
              <a:gd name="connsiteY1" fmla="*/ 336550 h 2012950"/>
              <a:gd name="connsiteX2" fmla="*/ 0 w 1196975"/>
              <a:gd name="connsiteY2" fmla="*/ 479425 h 2012950"/>
              <a:gd name="connsiteX3" fmla="*/ 0 w 1196975"/>
              <a:gd name="connsiteY3" fmla="*/ 615950 h 2012950"/>
              <a:gd name="connsiteX4" fmla="*/ 285750 w 1196975"/>
              <a:gd name="connsiteY4" fmla="*/ 746125 h 2012950"/>
              <a:gd name="connsiteX5" fmla="*/ 285750 w 1196975"/>
              <a:gd name="connsiteY5" fmla="*/ 879475 h 2012950"/>
              <a:gd name="connsiteX6" fmla="*/ 530225 w 1196975"/>
              <a:gd name="connsiteY6" fmla="*/ 1012825 h 2012950"/>
              <a:gd name="connsiteX7" fmla="*/ 530225 w 1196975"/>
              <a:gd name="connsiteY7" fmla="*/ 1146175 h 2012950"/>
              <a:gd name="connsiteX8" fmla="*/ 625475 w 1196975"/>
              <a:gd name="connsiteY8" fmla="*/ 1285875 h 2012950"/>
              <a:gd name="connsiteX9" fmla="*/ 625475 w 1196975"/>
              <a:gd name="connsiteY9" fmla="*/ 1412875 h 2012950"/>
              <a:gd name="connsiteX10" fmla="*/ 1196975 w 1196975"/>
              <a:gd name="connsiteY10" fmla="*/ 1549400 h 2012950"/>
              <a:gd name="connsiteX11" fmla="*/ 1196975 w 1196975"/>
              <a:gd name="connsiteY11" fmla="*/ 1682750 h 2012950"/>
              <a:gd name="connsiteX12" fmla="*/ 1162050 w 1196975"/>
              <a:gd name="connsiteY12" fmla="*/ 1819275 h 2012950"/>
              <a:gd name="connsiteX13" fmla="*/ 1162050 w 1196975"/>
              <a:gd name="connsiteY13" fmla="*/ 2012950 h 201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6975" h="2012950">
                <a:moveTo>
                  <a:pt x="669925" y="0"/>
                </a:moveTo>
                <a:lnTo>
                  <a:pt x="669925" y="336550"/>
                </a:lnTo>
                <a:lnTo>
                  <a:pt x="0" y="479425"/>
                </a:lnTo>
                <a:lnTo>
                  <a:pt x="0" y="615950"/>
                </a:lnTo>
                <a:lnTo>
                  <a:pt x="285750" y="746125"/>
                </a:lnTo>
                <a:lnTo>
                  <a:pt x="285750" y="879475"/>
                </a:lnTo>
                <a:lnTo>
                  <a:pt x="530225" y="1012825"/>
                </a:lnTo>
                <a:lnTo>
                  <a:pt x="530225" y="1146175"/>
                </a:lnTo>
                <a:lnTo>
                  <a:pt x="625475" y="1285875"/>
                </a:lnTo>
                <a:lnTo>
                  <a:pt x="625475" y="1412875"/>
                </a:lnTo>
                <a:lnTo>
                  <a:pt x="1196975" y="1549400"/>
                </a:lnTo>
                <a:lnTo>
                  <a:pt x="1196975" y="1682750"/>
                </a:lnTo>
                <a:lnTo>
                  <a:pt x="1162050" y="1819275"/>
                </a:lnTo>
                <a:lnTo>
                  <a:pt x="1162050" y="2012950"/>
                </a:lnTo>
              </a:path>
            </a:pathLst>
          </a:cu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311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12" y="1533348"/>
            <a:ext cx="9267106" cy="52675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生活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単位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の個人化（１週間の会話人数（職業別））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79592" y="620688"/>
            <a:ext cx="8784896" cy="646331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65113" indent="-265113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◯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週間の会話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人数（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同居人は除く）を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職業別にみると、「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SOHO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」、「農林漁業」、「無職」、「専業主婦、主夫」の過半数が５人未満となって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いる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ja-JP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/>
          </p:nvPr>
        </p:nvGraphicFramePr>
        <p:xfrm>
          <a:off x="157292" y="2196269"/>
          <a:ext cx="2933700" cy="3897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3700">
                  <a:extLst>
                    <a:ext uri="{9D8B030D-6E8A-4147-A177-3AD203B41FA5}">
                      <a16:colId xmlns:a16="http://schemas.microsoft.com/office/drawing/2014/main" val="2020331150"/>
                    </a:ext>
                  </a:extLst>
                </a:gridCol>
              </a:tblGrid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全体（</a:t>
                      </a:r>
                      <a:r>
                        <a:rPr lang="en-US" altLang="ja-JP" sz="1100" u="none" strike="noStrike" dirty="0" smtClean="0">
                          <a:effectLst/>
                          <a:latin typeface="+mn-ea"/>
                          <a:ea typeface="+mn-ea"/>
                        </a:rPr>
                        <a:t>n=5000</a:t>
                      </a:r>
                      <a:r>
                        <a:rPr 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686573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zh-TW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会社</a:t>
                      </a:r>
                      <a:r>
                        <a:rPr lang="zh-TW" altLang="en-US" sz="1100" u="none" strike="noStrike" dirty="0">
                          <a:effectLst/>
                          <a:latin typeface="+mn-ea"/>
                          <a:ea typeface="+mn-ea"/>
                        </a:rPr>
                        <a:t>勤務（一般社員）（ｎ</a:t>
                      </a:r>
                      <a:r>
                        <a:rPr lang="en-US" altLang="zh-TW" sz="1100" u="none" strike="noStrike" dirty="0">
                          <a:effectLst/>
                          <a:latin typeface="+mn-ea"/>
                          <a:ea typeface="+mn-ea"/>
                        </a:rPr>
                        <a:t>=1234</a:t>
                      </a:r>
                      <a:r>
                        <a:rPr lang="zh-TW" altLang="en-US" sz="1100" u="none" strike="noStrike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117360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zh-TW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会社</a:t>
                      </a:r>
                      <a:r>
                        <a:rPr lang="zh-TW" altLang="en-US" sz="1100" u="none" strike="noStrike" dirty="0">
                          <a:effectLst/>
                          <a:latin typeface="+mn-ea"/>
                          <a:ea typeface="+mn-ea"/>
                        </a:rPr>
                        <a:t>勤務（管理職）（ｎ</a:t>
                      </a:r>
                      <a:r>
                        <a:rPr lang="en-US" altLang="zh-TW" sz="1100" u="none" strike="noStrike" dirty="0">
                          <a:effectLst/>
                          <a:latin typeface="+mn-ea"/>
                          <a:ea typeface="+mn-ea"/>
                        </a:rPr>
                        <a:t>=234</a:t>
                      </a:r>
                      <a:r>
                        <a:rPr lang="zh-TW" altLang="en-US" sz="1100" u="none" strike="noStrike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465691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会社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経営（経営者・役員）（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n=100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554576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公務員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・教職員・非営利団体職員（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n=180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764883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派遣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社員・契約社員（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n=381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103273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自営業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（商工サービス）（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n=270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899864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sz="1100" u="none" strike="noStrike" dirty="0" err="1" smtClean="0">
                          <a:effectLst/>
                          <a:latin typeface="+mn-ea"/>
                          <a:ea typeface="+mn-ea"/>
                        </a:rPr>
                        <a:t>SOHO（n</a:t>
                      </a:r>
                      <a:r>
                        <a:rPr 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=40</a:t>
                      </a:r>
                      <a:r>
                        <a:rPr lang="en-US" sz="1100" u="none" strike="noStrike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91397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zh-TW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農林</a:t>
                      </a:r>
                      <a:r>
                        <a:rPr lang="zh-TW" altLang="en-US" sz="1100" u="none" strike="noStrike" dirty="0">
                          <a:effectLst/>
                          <a:latin typeface="+mn-ea"/>
                          <a:ea typeface="+mn-ea"/>
                        </a:rPr>
                        <a:t>漁業（</a:t>
                      </a:r>
                      <a:r>
                        <a:rPr lang="en-US" altLang="zh-TW" sz="1100" u="none" strike="noStrike" dirty="0">
                          <a:effectLst/>
                          <a:latin typeface="+mn-ea"/>
                          <a:ea typeface="+mn-ea"/>
                        </a:rPr>
                        <a:t>n=6</a:t>
                      </a:r>
                      <a:r>
                        <a:rPr lang="zh-TW" altLang="en-US" sz="1100" u="none" strike="noStrike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969486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専門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職（弁護士・税理士等・医療関連）（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n=123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467799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パート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・アルバイト（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n=684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562476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専業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主婦・主夫（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n=773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533735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学生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sz="1100" u="none" strike="noStrike" dirty="0">
                          <a:effectLst/>
                          <a:latin typeface="+mn-ea"/>
                          <a:ea typeface="+mn-ea"/>
                        </a:rPr>
                        <a:t>n=45）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690769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無職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sz="1100" u="none" strike="noStrike" dirty="0">
                          <a:effectLst/>
                          <a:latin typeface="+mn-ea"/>
                          <a:ea typeface="+mn-ea"/>
                        </a:rPr>
                        <a:t>n=873</a:t>
                      </a:r>
                      <a:r>
                        <a:rPr 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09462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その他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の職業（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n=93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7320407"/>
                  </a:ext>
                </a:extLst>
              </a:tr>
            </a:tbl>
          </a:graphicData>
        </a:graphic>
      </p:graphicFrame>
      <p:cxnSp>
        <p:nvCxnSpPr>
          <p:cNvPr id="10" name="直線コネクタ 9"/>
          <p:cNvCxnSpPr/>
          <p:nvPr/>
        </p:nvCxnSpPr>
        <p:spPr>
          <a:xfrm>
            <a:off x="153345" y="2420888"/>
            <a:ext cx="87129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フリーフォーム 1"/>
          <p:cNvSpPr/>
          <p:nvPr/>
        </p:nvSpPr>
        <p:spPr>
          <a:xfrm>
            <a:off x="3702050" y="1987550"/>
            <a:ext cx="3600450" cy="4152900"/>
          </a:xfrm>
          <a:custGeom>
            <a:avLst/>
            <a:gdLst>
              <a:gd name="connsiteX0" fmla="*/ 1460500 w 3600450"/>
              <a:gd name="connsiteY0" fmla="*/ 0 h 4152900"/>
              <a:gd name="connsiteX1" fmla="*/ 1460500 w 3600450"/>
              <a:gd name="connsiteY1" fmla="*/ 368300 h 4152900"/>
              <a:gd name="connsiteX2" fmla="*/ 546100 w 3600450"/>
              <a:gd name="connsiteY2" fmla="*/ 501650 h 4152900"/>
              <a:gd name="connsiteX3" fmla="*/ 546100 w 3600450"/>
              <a:gd name="connsiteY3" fmla="*/ 628650 h 4152900"/>
              <a:gd name="connsiteX4" fmla="*/ 107950 w 3600450"/>
              <a:gd name="connsiteY4" fmla="*/ 774700 h 4152900"/>
              <a:gd name="connsiteX5" fmla="*/ 107950 w 3600450"/>
              <a:gd name="connsiteY5" fmla="*/ 882650 h 4152900"/>
              <a:gd name="connsiteX6" fmla="*/ 596900 w 3600450"/>
              <a:gd name="connsiteY6" fmla="*/ 1028700 h 4152900"/>
              <a:gd name="connsiteX7" fmla="*/ 596900 w 3600450"/>
              <a:gd name="connsiteY7" fmla="*/ 1149350 h 4152900"/>
              <a:gd name="connsiteX8" fmla="*/ 0 w 3600450"/>
              <a:gd name="connsiteY8" fmla="*/ 1270000 h 4152900"/>
              <a:gd name="connsiteX9" fmla="*/ 0 w 3600450"/>
              <a:gd name="connsiteY9" fmla="*/ 1416050 h 4152900"/>
              <a:gd name="connsiteX10" fmla="*/ 952500 w 3600450"/>
              <a:gd name="connsiteY10" fmla="*/ 1536700 h 4152900"/>
              <a:gd name="connsiteX11" fmla="*/ 952500 w 3600450"/>
              <a:gd name="connsiteY11" fmla="*/ 1663700 h 4152900"/>
              <a:gd name="connsiteX12" fmla="*/ 1435100 w 3600450"/>
              <a:gd name="connsiteY12" fmla="*/ 1809750 h 4152900"/>
              <a:gd name="connsiteX13" fmla="*/ 1435100 w 3600450"/>
              <a:gd name="connsiteY13" fmla="*/ 1943100 h 4152900"/>
              <a:gd name="connsiteX14" fmla="*/ 3600450 w 3600450"/>
              <a:gd name="connsiteY14" fmla="*/ 2063750 h 4152900"/>
              <a:gd name="connsiteX15" fmla="*/ 3600450 w 3600450"/>
              <a:gd name="connsiteY15" fmla="*/ 2171700 h 4152900"/>
              <a:gd name="connsiteX16" fmla="*/ 3257550 w 3600450"/>
              <a:gd name="connsiteY16" fmla="*/ 2305050 h 4152900"/>
              <a:gd name="connsiteX17" fmla="*/ 3257550 w 3600450"/>
              <a:gd name="connsiteY17" fmla="*/ 2444750 h 4152900"/>
              <a:gd name="connsiteX18" fmla="*/ 330200 w 3600450"/>
              <a:gd name="connsiteY18" fmla="*/ 2571750 h 4152900"/>
              <a:gd name="connsiteX19" fmla="*/ 330200 w 3600450"/>
              <a:gd name="connsiteY19" fmla="*/ 2717800 h 4152900"/>
              <a:gd name="connsiteX20" fmla="*/ 1111250 w 3600450"/>
              <a:gd name="connsiteY20" fmla="*/ 2838450 h 4152900"/>
              <a:gd name="connsiteX21" fmla="*/ 1111250 w 3600450"/>
              <a:gd name="connsiteY21" fmla="*/ 2952750 h 4152900"/>
              <a:gd name="connsiteX22" fmla="*/ 2717800 w 3600450"/>
              <a:gd name="connsiteY22" fmla="*/ 3092450 h 4152900"/>
              <a:gd name="connsiteX23" fmla="*/ 2717800 w 3600450"/>
              <a:gd name="connsiteY23" fmla="*/ 3225800 h 4152900"/>
              <a:gd name="connsiteX24" fmla="*/ 685800 w 3600450"/>
              <a:gd name="connsiteY24" fmla="*/ 3359150 h 4152900"/>
              <a:gd name="connsiteX25" fmla="*/ 685800 w 3600450"/>
              <a:gd name="connsiteY25" fmla="*/ 3492500 h 4152900"/>
              <a:gd name="connsiteX26" fmla="*/ 3048000 w 3600450"/>
              <a:gd name="connsiteY26" fmla="*/ 3613150 h 4152900"/>
              <a:gd name="connsiteX27" fmla="*/ 3048000 w 3600450"/>
              <a:gd name="connsiteY27" fmla="*/ 3740150 h 4152900"/>
              <a:gd name="connsiteX28" fmla="*/ 1327150 w 3600450"/>
              <a:gd name="connsiteY28" fmla="*/ 3886200 h 4152900"/>
              <a:gd name="connsiteX29" fmla="*/ 1327150 w 3600450"/>
              <a:gd name="connsiteY29" fmla="*/ 41529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600450" h="4152900">
                <a:moveTo>
                  <a:pt x="1460500" y="0"/>
                </a:moveTo>
                <a:lnTo>
                  <a:pt x="1460500" y="368300"/>
                </a:lnTo>
                <a:lnTo>
                  <a:pt x="546100" y="501650"/>
                </a:lnTo>
                <a:lnTo>
                  <a:pt x="546100" y="628650"/>
                </a:lnTo>
                <a:lnTo>
                  <a:pt x="107950" y="774700"/>
                </a:lnTo>
                <a:lnTo>
                  <a:pt x="107950" y="882650"/>
                </a:lnTo>
                <a:lnTo>
                  <a:pt x="596900" y="1028700"/>
                </a:lnTo>
                <a:lnTo>
                  <a:pt x="596900" y="1149350"/>
                </a:lnTo>
                <a:lnTo>
                  <a:pt x="0" y="1270000"/>
                </a:lnTo>
                <a:lnTo>
                  <a:pt x="0" y="1416050"/>
                </a:lnTo>
                <a:lnTo>
                  <a:pt x="952500" y="1536700"/>
                </a:lnTo>
                <a:lnTo>
                  <a:pt x="952500" y="1663700"/>
                </a:lnTo>
                <a:lnTo>
                  <a:pt x="1435100" y="1809750"/>
                </a:lnTo>
                <a:lnTo>
                  <a:pt x="1435100" y="1943100"/>
                </a:lnTo>
                <a:lnTo>
                  <a:pt x="3600450" y="2063750"/>
                </a:lnTo>
                <a:lnTo>
                  <a:pt x="3600450" y="2171700"/>
                </a:lnTo>
                <a:lnTo>
                  <a:pt x="3257550" y="2305050"/>
                </a:lnTo>
                <a:lnTo>
                  <a:pt x="3257550" y="2444750"/>
                </a:lnTo>
                <a:lnTo>
                  <a:pt x="330200" y="2571750"/>
                </a:lnTo>
                <a:lnTo>
                  <a:pt x="330200" y="2717800"/>
                </a:lnTo>
                <a:lnTo>
                  <a:pt x="1111250" y="2838450"/>
                </a:lnTo>
                <a:lnTo>
                  <a:pt x="1111250" y="2952750"/>
                </a:lnTo>
                <a:lnTo>
                  <a:pt x="2717800" y="3092450"/>
                </a:lnTo>
                <a:lnTo>
                  <a:pt x="2717800" y="3225800"/>
                </a:lnTo>
                <a:lnTo>
                  <a:pt x="685800" y="3359150"/>
                </a:lnTo>
                <a:lnTo>
                  <a:pt x="685800" y="3492500"/>
                </a:lnTo>
                <a:lnTo>
                  <a:pt x="3048000" y="3613150"/>
                </a:lnTo>
                <a:lnTo>
                  <a:pt x="3048000" y="3740150"/>
                </a:lnTo>
                <a:lnTo>
                  <a:pt x="1327150" y="3886200"/>
                </a:lnTo>
                <a:lnTo>
                  <a:pt x="1327150" y="4152900"/>
                </a:lnTo>
              </a:path>
            </a:pathLst>
          </a:cu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3707904" y="1988840"/>
            <a:ext cx="1064245" cy="253916"/>
            <a:chOff x="1619672" y="1786768"/>
            <a:chExt cx="1064245" cy="346982"/>
          </a:xfrm>
        </p:grpSpPr>
        <p:sp>
          <p:nvSpPr>
            <p:cNvPr id="12" name="正方形/長方形 11"/>
            <p:cNvSpPr/>
            <p:nvPr/>
          </p:nvSpPr>
          <p:spPr>
            <a:xfrm>
              <a:off x="1619672" y="1844824"/>
              <a:ext cx="864096" cy="225276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rtlCol="0" anchor="t" anchorCtr="0"/>
            <a:lstStyle/>
            <a:p>
              <a:pPr marL="92075" indent="-92075" algn="ctr"/>
              <a:endPara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675805" y="1786768"/>
              <a:ext cx="1008112" cy="34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/>
                <a:t>５人未満</a:t>
              </a:r>
              <a:endParaRPr kumimoji="1" lang="ja-JP" altLang="en-US" sz="1000" dirty="0"/>
            </a:p>
          </p:txBody>
        </p:sp>
      </p:grpSp>
      <p:sp>
        <p:nvSpPr>
          <p:cNvPr id="1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90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032956"/>
            <a:ext cx="9144000" cy="792088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２．住まい</a:t>
            </a:r>
            <a:r>
              <a:rPr lang="ja-JP" altLang="en-US" sz="2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・まちづくり</a:t>
            </a:r>
            <a:r>
              <a:rPr lang="ja-JP" altLang="en-US" sz="24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と健康と</a:t>
            </a:r>
            <a:r>
              <a:rPr lang="ja-JP" altLang="en-US" sz="2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の関係性</a:t>
            </a:r>
          </a:p>
        </p:txBody>
      </p:sp>
      <p:sp>
        <p:nvSpPr>
          <p:cNvPr id="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62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4" y="1841927"/>
            <a:ext cx="9176556" cy="4989755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平均寿命の年次推移</a:t>
            </a:r>
            <a:endParaRPr kumimoji="1" lang="ja-JP" altLang="en-US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9512" y="548680"/>
            <a:ext cx="8840660" cy="1152128"/>
          </a:xfrm>
          <a:prstGeom prst="rect">
            <a:avLst/>
          </a:prstGeom>
          <a:ln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府民の「平均寿命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）」は延びているが、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依然、全国を下回る状況に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ある。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の全国の「平均寿命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」は、男性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80.77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歳、女性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87.01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歳であるのに対し、大阪府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は、男性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80.23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歳、女性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86.73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歳。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1"/>
          <p:cNvSpPr txBox="1"/>
          <p:nvPr/>
        </p:nvSpPr>
        <p:spPr>
          <a:xfrm>
            <a:off x="5812460" y="4581128"/>
            <a:ext cx="2431948" cy="109980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※</a:t>
            </a:r>
            <a:r>
              <a:rPr lang="ja-JP" altLang="en-US" dirty="0"/>
              <a:t>平均</a:t>
            </a:r>
            <a:r>
              <a:rPr lang="ja-JP" altLang="en-US" dirty="0" smtClean="0"/>
              <a:t>寿命　</a:t>
            </a:r>
            <a:endParaRPr lang="en-US" altLang="ja-JP" dirty="0" smtClean="0"/>
          </a:p>
          <a:p>
            <a:r>
              <a:rPr kumimoji="1" lang="ja-JP" altLang="en-US" sz="1100" dirty="0" smtClean="0"/>
              <a:t>　</a:t>
            </a:r>
            <a:r>
              <a:rPr lang="ja-JP" altLang="en-US" dirty="0"/>
              <a:t>「平均寿命」は</a:t>
            </a:r>
            <a:r>
              <a:rPr lang="en-US" altLang="ja-JP" dirty="0"/>
              <a:t>0</a:t>
            </a:r>
            <a:r>
              <a:rPr lang="ja-JP" altLang="en-US" dirty="0"/>
              <a:t>歳時点の平均余命で、すべての年齢の人の死亡率をもとに計算しており、その時点の集団全体として「何歳まで生きられるかの平均的な年数」をいう。</a:t>
            </a:r>
            <a:endParaRPr kumimoji="1" lang="en-US" altLang="ja-JP" sz="1100" dirty="0"/>
          </a:p>
          <a:p>
            <a:endParaRPr kumimoji="1" lang="ja-JP" altLang="en-US" sz="1100" dirty="0"/>
          </a:p>
        </p:txBody>
      </p:sp>
      <p:sp>
        <p:nvSpPr>
          <p:cNvPr id="8" name="テキスト ボックス 1"/>
          <p:cNvSpPr txBox="1"/>
          <p:nvPr/>
        </p:nvSpPr>
        <p:spPr>
          <a:xfrm>
            <a:off x="3347864" y="2020150"/>
            <a:ext cx="4896544" cy="3287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dirty="0" smtClean="0"/>
              <a:t>【</a:t>
            </a:r>
            <a:r>
              <a:rPr lang="ja-JP" altLang="en-US" sz="1200" dirty="0"/>
              <a:t>平均寿命の推移（大阪府・全国）</a:t>
            </a:r>
            <a:r>
              <a:rPr lang="en-US" altLang="ja-JP" sz="1200" dirty="0" smtClean="0"/>
              <a:t>】</a:t>
            </a:r>
            <a:endParaRPr lang="ja-JP" altLang="en-US" sz="1200" dirty="0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936464" y="6093296"/>
            <a:ext cx="7812000" cy="540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388658" y="622232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S45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009692" y="622232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S</a:t>
            </a:r>
            <a:r>
              <a:rPr lang="en-US" altLang="ja-JP" sz="1400" dirty="0" smtClean="0">
                <a:solidFill>
                  <a:schemeClr val="tx1"/>
                </a:solidFill>
              </a:rPr>
              <a:t>50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739338" y="622232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S</a:t>
            </a:r>
            <a:r>
              <a:rPr lang="en-US" altLang="ja-JP" sz="1400" dirty="0" smtClean="0">
                <a:solidFill>
                  <a:schemeClr val="tx1"/>
                </a:solidFill>
              </a:rPr>
              <a:t>55</a:t>
            </a:r>
            <a:endParaRPr lang="en-US" altLang="ja-JP" sz="14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392834" y="622232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S</a:t>
            </a:r>
            <a:r>
              <a:rPr lang="en-US" altLang="ja-JP" sz="1400" dirty="0" smtClean="0">
                <a:solidFill>
                  <a:schemeClr val="tx1"/>
                </a:solidFill>
              </a:rPr>
              <a:t>60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073828" y="622232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728524" y="622232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409058" y="622232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H12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96076" y="622232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S40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692694" y="622232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354471" y="622232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096676" y="622232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H17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30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健康格差（市町村間における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平均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寿命の差）</a:t>
            </a:r>
            <a:endParaRPr kumimoji="1" lang="ja-JP" altLang="en-US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9512" y="548680"/>
            <a:ext cx="8840660" cy="1152128"/>
          </a:xfrm>
          <a:prstGeom prst="rect">
            <a:avLst/>
          </a:prstGeom>
          <a:ln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府内市町村の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平均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寿命をみると、最も高い自治体と低い自治体の差は、男性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3.8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歳、女性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2.3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歳となっており、年齢構成など、市町村の状況に違いがあるものの、市町村における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平均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寿命の差が生じている。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8342" r="8001" b="13712"/>
          <a:stretch/>
        </p:blipFill>
        <p:spPr>
          <a:xfrm>
            <a:off x="4745288" y="2132856"/>
            <a:ext cx="3931168" cy="460851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t="16512" r="6921" b="13693"/>
          <a:stretch/>
        </p:blipFill>
        <p:spPr>
          <a:xfrm>
            <a:off x="467544" y="2168860"/>
            <a:ext cx="3989712" cy="4572508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547664" y="17995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男性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40152" y="17728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女性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1"/>
          <p:cNvSpPr txBox="1"/>
          <p:nvPr/>
        </p:nvSpPr>
        <p:spPr>
          <a:xfrm>
            <a:off x="5721460" y="6594286"/>
            <a:ext cx="3099012" cy="2757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〕2015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年生命表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厚生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労働省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）より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26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11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92" y="1599656"/>
            <a:ext cx="7726797" cy="5116311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平均寿命と健康寿命の差</a:t>
            </a:r>
            <a:endParaRPr kumimoji="1" lang="ja-JP" altLang="en-US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9512" y="548680"/>
            <a:ext cx="8840660" cy="864096"/>
          </a:xfrm>
          <a:prstGeom prst="rect">
            <a:avLst/>
          </a:prstGeom>
          <a:ln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府民の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健康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寿命</a:t>
            </a:r>
            <a:r>
              <a:rPr lang="en-US" altLang="ja-JP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」は、男性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71.50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歳、女性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74.46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歳。男女ともに全国を下回っており、特に女性の場合、平均寿命の延びに伴い、健康寿命との差が拡大している。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テキスト ボックス 1"/>
          <p:cNvSpPr txBox="1"/>
          <p:nvPr/>
        </p:nvSpPr>
        <p:spPr>
          <a:xfrm>
            <a:off x="6588225" y="4149080"/>
            <a:ext cx="2431948" cy="109980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※</a:t>
            </a:r>
            <a:r>
              <a:rPr lang="ja-JP" altLang="en-US" dirty="0" smtClean="0"/>
              <a:t>健康寿命　</a:t>
            </a:r>
            <a:endParaRPr lang="en-US" altLang="ja-JP" dirty="0" smtClean="0"/>
          </a:p>
          <a:p>
            <a:r>
              <a:rPr kumimoji="1" lang="ja-JP" altLang="en-US" sz="1100" dirty="0" smtClean="0"/>
              <a:t>　日常</a:t>
            </a:r>
            <a:r>
              <a:rPr kumimoji="1" lang="ja-JP" altLang="en-US" sz="1100" dirty="0"/>
              <a:t>生活に制限のない期間の平均</a:t>
            </a:r>
            <a:endParaRPr kumimoji="1" lang="en-US" altLang="ja-JP" sz="1100" dirty="0"/>
          </a:p>
          <a:p>
            <a:r>
              <a:rPr kumimoji="1" lang="ja-JP" altLang="en-US" sz="1100" dirty="0" smtClean="0"/>
              <a:t>　国民</a:t>
            </a:r>
            <a:r>
              <a:rPr kumimoji="1" lang="ja-JP" altLang="en-US" sz="1100" dirty="0"/>
              <a:t>生活基礎調査の日常生活の制限に関する質問に</a:t>
            </a:r>
            <a:r>
              <a:rPr kumimoji="1" lang="ja-JP" altLang="en-US" sz="1100" dirty="0" smtClean="0"/>
              <a:t>対する「</a:t>
            </a:r>
            <a:r>
              <a:rPr kumimoji="1" lang="ja-JP" altLang="en-US" sz="1100" dirty="0"/>
              <a:t>ない」の回答を健康な状態、「ある」の回答を不健康な状態として算定したもの</a:t>
            </a:r>
            <a:endParaRPr kumimoji="1" lang="en-US" altLang="ja-JP" sz="1100" dirty="0"/>
          </a:p>
          <a:p>
            <a:endParaRPr kumimoji="1" lang="en-US" altLang="ja-JP" sz="1100" dirty="0"/>
          </a:p>
          <a:p>
            <a:endParaRPr kumimoji="1" lang="ja-JP" altLang="en-US" sz="11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926267" y="282662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平均寿命</a:t>
            </a:r>
            <a:endParaRPr kumimoji="1" lang="ja-JP" altLang="en-US" sz="14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887552" y="369919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平均寿命</a:t>
            </a:r>
            <a:endParaRPr kumimoji="1" lang="ja-JP" altLang="en-US" sz="1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111688" y="458303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平均寿命</a:t>
            </a:r>
            <a:endParaRPr kumimoji="1" lang="ja-JP" altLang="en-US" sz="1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006387" y="544713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平均寿命</a:t>
            </a:r>
            <a:endParaRPr kumimoji="1" lang="ja-JP" altLang="en-US" sz="14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517061" y="306896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健康</a:t>
            </a:r>
            <a:r>
              <a:rPr kumimoji="1" lang="ja-JP" altLang="en-US" sz="1400" dirty="0" smtClean="0"/>
              <a:t>寿命</a:t>
            </a:r>
            <a:endParaRPr kumimoji="1" lang="ja-JP" altLang="en-US" sz="14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373045" y="39349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健康</a:t>
            </a:r>
            <a:r>
              <a:rPr kumimoji="1" lang="ja-JP" altLang="en-US" sz="1400" dirty="0" smtClean="0"/>
              <a:t>寿命</a:t>
            </a:r>
            <a:endParaRPr kumimoji="1" lang="ja-JP" altLang="en-US" sz="14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021117" y="485132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健康</a:t>
            </a:r>
            <a:r>
              <a:rPr kumimoji="1" lang="ja-JP" altLang="en-US" sz="1400" dirty="0" smtClean="0"/>
              <a:t>寿命</a:t>
            </a:r>
            <a:endParaRPr kumimoji="1" lang="ja-JP" altLang="en-US" sz="1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949109" y="571541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健康</a:t>
            </a:r>
            <a:r>
              <a:rPr kumimoji="1" lang="ja-JP" altLang="en-US" sz="1400" dirty="0" smtClean="0"/>
              <a:t>寿命</a:t>
            </a:r>
            <a:endParaRPr kumimoji="1" lang="ja-JP" altLang="en-US" sz="1400" dirty="0"/>
          </a:p>
        </p:txBody>
      </p:sp>
      <p:sp>
        <p:nvSpPr>
          <p:cNvPr id="19" name="テキスト ボックス 1"/>
          <p:cNvSpPr txBox="1"/>
          <p:nvPr/>
        </p:nvSpPr>
        <p:spPr>
          <a:xfrm>
            <a:off x="2877101" y="6477654"/>
            <a:ext cx="7311523" cy="263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厚生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労働科学研究班による算定結果（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H28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年）、都道府県別生命表（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H27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34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27t\LIB\企画G\02_住総_住まち審議会\02_部会\30年度\データ\PDF\要介護（支援）認定者率_H2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5" t="14945" r="8283" b="15527"/>
          <a:stretch/>
        </p:blipFill>
        <p:spPr bwMode="auto">
          <a:xfrm>
            <a:off x="1907705" y="1772816"/>
            <a:ext cx="4176464" cy="50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要支援・要介護認定者率</a:t>
            </a:r>
            <a:endParaRPr kumimoji="1" lang="ja-JP" altLang="en-US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9512" y="548680"/>
            <a:ext cx="8840660" cy="1152128"/>
          </a:xfrm>
          <a:prstGeom prst="rect">
            <a:avLst/>
          </a:prstGeom>
          <a:ln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大阪府の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65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歳以上人口に占める要介護認定率は、年齢調整後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20.3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％。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府内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市町村別にみると、年齢調整後の要介護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認定率が最も高いのは岬町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23.7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％、最も低いのは千早赤阪村で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14.1</a:t>
            </a:r>
            <a:r>
              <a:rPr lang="ja-JP" altLang="en-US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％となっている。府内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おいて約１０</a:t>
            </a:r>
            <a:r>
              <a:rPr lang="en-US" altLang="ja-JP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pt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の差が発生している。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1"/>
          <p:cNvSpPr txBox="1"/>
          <p:nvPr/>
        </p:nvSpPr>
        <p:spPr>
          <a:xfrm>
            <a:off x="4499992" y="6385925"/>
            <a:ext cx="5040560" cy="263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26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年度介護保険事業状況報告（年報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087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介護が必要となった要因</a:t>
            </a:r>
            <a:endParaRPr kumimoji="1" lang="ja-JP" altLang="en-US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9512" y="548680"/>
            <a:ext cx="8840660" cy="1440160"/>
          </a:xfrm>
          <a:prstGeom prst="rect">
            <a:avLst/>
          </a:prstGeom>
          <a:ln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要介護状態に至った原因は、「高齢による衰弱・関節疾患・骨折・転倒」、「脳血管疾患・心疾患・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糖尿病・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がん」が、全体の約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割を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占める。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性別でみると、男性は「脳血管疾患等の生活習慣病」が、女性は「高齢による衰弱・関節疾患・骨折・転倒」の割合が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高い。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1" title="図表7：介護が必要となった主な原因の割合（平成28年・全国）"/>
          <p:cNvSpPr txBox="1">
            <a:spLocks/>
          </p:cNvSpPr>
          <p:nvPr/>
        </p:nvSpPr>
        <p:spPr>
          <a:xfrm>
            <a:off x="2038454" y="2132856"/>
            <a:ext cx="5845914" cy="2317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ja-JP" sz="14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【</a:t>
            </a:r>
            <a:r>
              <a:rPr lang="ja-JP" sz="1400" kern="1200" dirty="0" smtClean="0">
                <a:solidFill>
                  <a:srgbClr val="000000"/>
                </a:solidFill>
                <a:effectLst/>
                <a:latin typeface="ＭＳ Ｐゴシック"/>
                <a:ea typeface="ＭＳ ゴシック"/>
                <a:cs typeface="Times New Roman"/>
              </a:rPr>
              <a:t>介護</a:t>
            </a:r>
            <a:r>
              <a:rPr lang="ja-JP" sz="1400" kern="1200" dirty="0">
                <a:solidFill>
                  <a:srgbClr val="000000"/>
                </a:solidFill>
                <a:effectLst/>
                <a:latin typeface="ＭＳ Ｐゴシック"/>
                <a:ea typeface="ＭＳ ゴシック"/>
                <a:cs typeface="Times New Roman"/>
              </a:rPr>
              <a:t>が必要となった主な原因の割合（平成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ＭＳ Ｐゴシック"/>
                <a:ea typeface="ＭＳ ゴシック"/>
                <a:cs typeface="Times New Roman"/>
              </a:rPr>
              <a:t>28</a:t>
            </a:r>
            <a:r>
              <a:rPr lang="ja-JP" sz="1400" kern="1200" dirty="0">
                <a:solidFill>
                  <a:srgbClr val="000000"/>
                </a:solidFill>
                <a:effectLst/>
                <a:latin typeface="ＭＳ Ｐゴシック"/>
                <a:ea typeface="ＭＳ ゴシック"/>
                <a:cs typeface="Times New Roman"/>
              </a:rPr>
              <a:t>年・全国</a:t>
            </a:r>
            <a:r>
              <a:rPr lang="ja-JP" sz="1400" kern="1200" dirty="0" smtClean="0">
                <a:solidFill>
                  <a:srgbClr val="000000"/>
                </a:solidFill>
                <a:effectLst/>
                <a:latin typeface="ＭＳ Ｐゴシック"/>
                <a:ea typeface="ＭＳ ゴシック"/>
                <a:cs typeface="Times New Roman"/>
              </a:rPr>
              <a:t>）</a:t>
            </a:r>
            <a:r>
              <a:rPr lang="en-US" altLang="ja-JP" sz="1400" kern="1200" dirty="0" smtClean="0">
                <a:solidFill>
                  <a:srgbClr val="000000"/>
                </a:solidFill>
                <a:effectLst/>
                <a:latin typeface="ＭＳ Ｐゴシック"/>
                <a:ea typeface="ＭＳ ゴシック"/>
                <a:cs typeface="Times New Roman"/>
              </a:rPr>
              <a:t>】</a:t>
            </a:r>
            <a:endParaRPr lang="ja-JP" sz="2000" dirty="0">
              <a:effectLst/>
              <a:latin typeface="ＭＳ Ｐゴシック"/>
              <a:cs typeface="ＭＳ Ｐゴシック"/>
            </a:endParaRPr>
          </a:p>
        </p:txBody>
      </p:sp>
      <p:sp>
        <p:nvSpPr>
          <p:cNvPr id="9" name="テキスト ボックス 1" title="図表8：介護が必要となった主な原因（性別）（平成28年・全国）"/>
          <p:cNvSpPr txBox="1">
            <a:spLocks/>
          </p:cNvSpPr>
          <p:nvPr/>
        </p:nvSpPr>
        <p:spPr>
          <a:xfrm>
            <a:off x="2051720" y="4405997"/>
            <a:ext cx="4880610" cy="262890"/>
          </a:xfrm>
          <a:prstGeom prst="rect">
            <a:avLst/>
          </a:prstGeom>
        </p:spPr>
        <p:txBody>
          <a:bodyPr wrap="square" lIns="0" tIns="0" rIns="0" bIns="0" rtlCol="0"/>
          <a:lstStyle/>
          <a:p>
            <a:pPr>
              <a:spcAft>
                <a:spcPts val="0"/>
              </a:spcAft>
            </a:pPr>
            <a:r>
              <a:rPr lang="en-US" altLang="ja-JP" sz="12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【</a:t>
            </a:r>
            <a:r>
              <a:rPr lang="ja-JP" sz="1200" kern="1200" dirty="0" smtClean="0">
                <a:solidFill>
                  <a:srgbClr val="000000"/>
                </a:solidFill>
                <a:effectLst/>
                <a:latin typeface="ＭＳ Ｐゴシック"/>
                <a:ea typeface="ＭＳ ゴシック"/>
                <a:cs typeface="Times New Roman"/>
              </a:rPr>
              <a:t>介護</a:t>
            </a:r>
            <a:r>
              <a:rPr lang="ja-JP" sz="1200" kern="1200" dirty="0">
                <a:solidFill>
                  <a:srgbClr val="000000"/>
                </a:solidFill>
                <a:effectLst/>
                <a:latin typeface="ＭＳ Ｐゴシック"/>
                <a:ea typeface="ＭＳ ゴシック"/>
                <a:cs typeface="Times New Roman"/>
              </a:rPr>
              <a:t>が必要となった主な原因（性別）（平成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ＭＳ Ｐゴシック"/>
                <a:ea typeface="ＭＳ ゴシック"/>
                <a:cs typeface="Times New Roman"/>
              </a:rPr>
              <a:t>28</a:t>
            </a:r>
            <a:r>
              <a:rPr lang="ja-JP" sz="1200" kern="1200" dirty="0">
                <a:solidFill>
                  <a:srgbClr val="000000"/>
                </a:solidFill>
                <a:effectLst/>
                <a:latin typeface="ＭＳ Ｐゴシック"/>
                <a:ea typeface="ＭＳ ゴシック"/>
                <a:cs typeface="Times New Roman"/>
              </a:rPr>
              <a:t>年・全国</a:t>
            </a:r>
            <a:r>
              <a:rPr lang="ja-JP" sz="1200" kern="1200" dirty="0" smtClean="0">
                <a:solidFill>
                  <a:srgbClr val="000000"/>
                </a:solidFill>
                <a:effectLst/>
                <a:latin typeface="ＭＳ Ｐゴシック"/>
                <a:ea typeface="ＭＳ ゴシック"/>
                <a:cs typeface="Times New Roman"/>
              </a:rPr>
              <a:t>）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ＭＳ Ｐゴシック"/>
                <a:ea typeface="ＭＳ ゴシック"/>
                <a:cs typeface="Times New Roman"/>
              </a:rPr>
              <a:t>】</a:t>
            </a:r>
            <a:endParaRPr lang="ja-JP" sz="1400" dirty="0">
              <a:effectLst/>
              <a:latin typeface="ＭＳ Ｐゴシック"/>
              <a:cs typeface="ＭＳ Ｐゴシック"/>
            </a:endParaRPr>
          </a:p>
        </p:txBody>
      </p:sp>
      <p:sp>
        <p:nvSpPr>
          <p:cNvPr id="13" name="テキスト ボックス 1"/>
          <p:cNvSpPr txBox="1"/>
          <p:nvPr/>
        </p:nvSpPr>
        <p:spPr>
          <a:xfrm>
            <a:off x="5204138" y="6594286"/>
            <a:ext cx="3472318" cy="263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zh-TW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国民生活基礎調査（厚生労働省）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493630"/>
            <a:ext cx="5104094" cy="210065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792" y="2592375"/>
            <a:ext cx="4460416" cy="16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032956"/>
            <a:ext cx="9144000" cy="792088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１．単独</a:t>
            </a:r>
            <a:r>
              <a:rPr lang="ja-JP" altLang="en-US" sz="2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世帯の増加や世帯の多様化に応じた住まい・まちづくり</a:t>
            </a:r>
          </a:p>
        </p:txBody>
      </p:sp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11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32" y="4561208"/>
            <a:ext cx="5853543" cy="198968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04" y="2046560"/>
            <a:ext cx="8496944" cy="2361577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運動習慣者の状況</a:t>
            </a:r>
            <a:endParaRPr kumimoji="1" lang="ja-JP" altLang="en-US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9512" y="548680"/>
            <a:ext cx="8840660" cy="1080120"/>
          </a:xfrm>
          <a:prstGeom prst="rect">
            <a:avLst/>
          </a:prstGeom>
          <a:ln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運動習慣のある者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の割合は、男性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40.1%</a:t>
            </a:r>
            <a:r>
              <a:rPr lang="ja-JP" altLang="en-US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女性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32.9%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である。この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年間でみると、男女とも変化は見られなかった。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年齢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階層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別に見ると、その割合は男女とも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歳代で最も低く、それぞれ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12.5%</a:t>
            </a:r>
            <a:r>
              <a:rPr lang="ja-JP" altLang="en-US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16.0%</a:t>
            </a:r>
            <a:r>
              <a:rPr lang="ja-JP" altLang="en-US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テキスト ボックス 1"/>
          <p:cNvSpPr txBox="1"/>
          <p:nvPr/>
        </p:nvSpPr>
        <p:spPr>
          <a:xfrm>
            <a:off x="323528" y="1732118"/>
            <a:ext cx="4896544" cy="3287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200" dirty="0" smtClean="0"/>
              <a:t>【</a:t>
            </a:r>
            <a:r>
              <a:rPr lang="ja-JP" altLang="en-US" sz="1200" dirty="0" smtClean="0"/>
              <a:t>運動習慣のある者の割合の年次推移（２０歳以上）（平成</a:t>
            </a:r>
            <a:r>
              <a:rPr lang="en-US" altLang="ja-JP" sz="1200" dirty="0" smtClean="0"/>
              <a:t>17</a:t>
            </a:r>
            <a:r>
              <a:rPr lang="ja-JP" altLang="en-US" sz="1200" dirty="0" smtClean="0"/>
              <a:t>～</a:t>
            </a:r>
            <a:r>
              <a:rPr lang="en-US" altLang="ja-JP" sz="1200" dirty="0" smtClean="0"/>
              <a:t>27</a:t>
            </a:r>
            <a:r>
              <a:rPr lang="ja-JP" altLang="en-US" sz="1200" dirty="0" smtClean="0"/>
              <a:t>年）</a:t>
            </a:r>
            <a:r>
              <a:rPr lang="en-US" altLang="ja-JP" sz="1200" dirty="0" smtClean="0"/>
              <a:t>】</a:t>
            </a:r>
            <a:endParaRPr lang="ja-JP" altLang="en-US" sz="1200" dirty="0"/>
          </a:p>
        </p:txBody>
      </p:sp>
      <p:sp>
        <p:nvSpPr>
          <p:cNvPr id="36" name="テキスト ボックス 1"/>
          <p:cNvSpPr txBox="1"/>
          <p:nvPr/>
        </p:nvSpPr>
        <p:spPr>
          <a:xfrm>
            <a:off x="395536" y="4396414"/>
            <a:ext cx="4104456" cy="4727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200" dirty="0" smtClean="0"/>
              <a:t>【</a:t>
            </a:r>
            <a:r>
              <a:rPr lang="ja-JP" altLang="en-US" sz="1200" dirty="0" smtClean="0"/>
              <a:t>運動習慣のある者の割合（２０歳以上、性・年齢階級別</a:t>
            </a:r>
            <a:r>
              <a:rPr lang="en-US" altLang="ja-JP" sz="1200" dirty="0" smtClean="0"/>
              <a:t>】</a:t>
            </a:r>
            <a:endParaRPr lang="ja-JP" altLang="en-US" sz="1200" dirty="0"/>
          </a:p>
        </p:txBody>
      </p:sp>
      <p:sp>
        <p:nvSpPr>
          <p:cNvPr id="12" name="テキスト ボックス 1"/>
          <p:cNvSpPr txBox="1"/>
          <p:nvPr/>
        </p:nvSpPr>
        <p:spPr>
          <a:xfrm>
            <a:off x="7071259" y="4725144"/>
            <a:ext cx="1820388" cy="75139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※</a:t>
            </a:r>
            <a:r>
              <a:rPr lang="ja-JP" altLang="en-US" dirty="0"/>
              <a:t>運動</a:t>
            </a:r>
            <a:r>
              <a:rPr lang="ja-JP" altLang="en-US" dirty="0" smtClean="0"/>
              <a:t>習慣のある者</a:t>
            </a:r>
            <a:endParaRPr lang="en-US" altLang="ja-JP" dirty="0" smtClean="0"/>
          </a:p>
          <a:p>
            <a:r>
              <a:rPr kumimoji="1" lang="ja-JP" altLang="en-US" sz="1100" dirty="0" smtClean="0"/>
              <a:t>１回３０分以上の運動を週２回以上実施し、１年以上継続している者</a:t>
            </a:r>
            <a:endParaRPr kumimoji="1" lang="en-US" altLang="ja-JP" sz="1100" dirty="0"/>
          </a:p>
          <a:p>
            <a:endParaRPr kumimoji="1" lang="ja-JP" altLang="en-US" sz="11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31640" y="4715271"/>
            <a:ext cx="49244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男性</a:t>
            </a:r>
            <a:endParaRPr kumimoji="1" lang="ja-JP" altLang="en-US" sz="1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83362" y="4706292"/>
            <a:ext cx="49244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女</a:t>
            </a:r>
            <a:r>
              <a:rPr kumimoji="1" lang="ja-JP" altLang="en-US" sz="1200" dirty="0" smtClean="0"/>
              <a:t>性</a:t>
            </a:r>
            <a:endParaRPr kumimoji="1" lang="ja-JP" altLang="en-US" sz="1400" dirty="0"/>
          </a:p>
        </p:txBody>
      </p:sp>
      <p:sp>
        <p:nvSpPr>
          <p:cNvPr id="13" name="テキスト ボックス 1"/>
          <p:cNvSpPr txBox="1"/>
          <p:nvPr/>
        </p:nvSpPr>
        <p:spPr>
          <a:xfrm>
            <a:off x="4932040" y="6549662"/>
            <a:ext cx="3888432" cy="263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国民健康・栄養調査結果（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H26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－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H28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 bwMode="white">
          <a:xfrm>
            <a:off x="539552" y="4143084"/>
            <a:ext cx="848062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 bwMode="white">
          <a:xfrm>
            <a:off x="1678801" y="4143084"/>
            <a:ext cx="6408712" cy="21602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116663" y="414308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H26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7752860" y="414308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355976" y="414308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004048" y="414308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746785" y="414308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6456716" y="414308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352260" y="414308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H19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3175537" y="4143084"/>
            <a:ext cx="964415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3635896" y="414308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1632180" y="414308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H18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971600" y="414308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H17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63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運動ができる場所に関する状況</a:t>
            </a:r>
            <a:endParaRPr kumimoji="1" lang="ja-JP" altLang="en-US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9512" y="548680"/>
            <a:ext cx="8840660" cy="1368152"/>
          </a:xfrm>
          <a:prstGeom prst="rect">
            <a:avLst/>
          </a:prstGeom>
          <a:ln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運動ができる場所は、男女とも「運動が行える公園」が最も高く、それぞれ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80.9%</a:t>
            </a:r>
            <a:r>
              <a:rPr lang="ja-JP" altLang="en-US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77.0%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運動習慣の無い者における、整備されることを望む運動ができる場所は、「特にない」を除くと、男女とも「運動が行える公園」「安全な歩道や自転車道など」「スポーツジム、フィットネスクラブ」が高く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％を超えている。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テキスト ボックス 1"/>
          <p:cNvSpPr txBox="1"/>
          <p:nvPr/>
        </p:nvSpPr>
        <p:spPr>
          <a:xfrm>
            <a:off x="1007077" y="2020150"/>
            <a:ext cx="2376264" cy="3287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200" dirty="0" smtClean="0"/>
              <a:t>【</a:t>
            </a:r>
            <a:r>
              <a:rPr lang="ja-JP" altLang="en-US" sz="1200" dirty="0" smtClean="0"/>
              <a:t>運動ができる場所（２０歳以上、男女別）</a:t>
            </a:r>
            <a:r>
              <a:rPr lang="en-US" altLang="ja-JP" sz="1200" dirty="0" smtClean="0"/>
              <a:t>】</a:t>
            </a:r>
            <a:endParaRPr lang="ja-JP" altLang="en-US" sz="1200" dirty="0"/>
          </a:p>
        </p:txBody>
      </p:sp>
      <p:sp>
        <p:nvSpPr>
          <p:cNvPr id="36" name="テキスト ボックス 1"/>
          <p:cNvSpPr txBox="1"/>
          <p:nvPr/>
        </p:nvSpPr>
        <p:spPr>
          <a:xfrm>
            <a:off x="6804248" y="2020150"/>
            <a:ext cx="2376264" cy="3287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200" dirty="0" smtClean="0"/>
              <a:t>【</a:t>
            </a:r>
            <a:r>
              <a:rPr lang="ja-JP" altLang="en-US" sz="1200" dirty="0" smtClean="0"/>
              <a:t>運動習慣が無い者における、整備されることを望む運動ができる場所</a:t>
            </a:r>
            <a:r>
              <a:rPr lang="en-US" altLang="ja-JP" sz="1200" dirty="0" smtClean="0"/>
              <a:t>】</a:t>
            </a:r>
            <a:endParaRPr lang="ja-JP" altLang="en-US" sz="1200" dirty="0"/>
          </a:p>
        </p:txBody>
      </p:sp>
      <p:sp>
        <p:nvSpPr>
          <p:cNvPr id="9" name="テキスト ボックス 1"/>
          <p:cNvSpPr txBox="1"/>
          <p:nvPr/>
        </p:nvSpPr>
        <p:spPr>
          <a:xfrm>
            <a:off x="4716016" y="6594286"/>
            <a:ext cx="3603068" cy="2757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国民健康・栄養調査結果（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H27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329317"/>
            <a:ext cx="4360691" cy="426496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133" y="2347027"/>
            <a:ext cx="4351626" cy="419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93" y="4598403"/>
            <a:ext cx="6143430" cy="20837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08" y="2067288"/>
            <a:ext cx="8288144" cy="233198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歩数の状況</a:t>
            </a:r>
            <a:endParaRPr kumimoji="1" lang="ja-JP" altLang="en-US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9512" y="548680"/>
            <a:ext cx="8840660" cy="1080120"/>
          </a:xfrm>
          <a:prstGeom prst="rect">
            <a:avLst/>
          </a:prstGeom>
          <a:ln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歩数の平均値は男性７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６４０歩、女性６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４７１歩である（平成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年）。この１０年でみると、男女ともに平成２０年までは減少し、その後変化は見られない。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歩数は、男女ともに２０代で最も高く、加齢に伴い減少。特に男性でその特徴が顕著。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テキスト ボックス 1"/>
          <p:cNvSpPr txBox="1"/>
          <p:nvPr/>
        </p:nvSpPr>
        <p:spPr>
          <a:xfrm>
            <a:off x="323528" y="1732118"/>
            <a:ext cx="4896544" cy="3287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dirty="0" smtClean="0"/>
              <a:t>【</a:t>
            </a:r>
            <a:r>
              <a:rPr lang="ja-JP" altLang="en-US" sz="1200" dirty="0" smtClean="0"/>
              <a:t>歩数の平均値の年次推移（２０歳以上）（平成１７～２７年）</a:t>
            </a:r>
            <a:r>
              <a:rPr lang="en-US" altLang="ja-JP" sz="1200" dirty="0" smtClean="0"/>
              <a:t>】</a:t>
            </a:r>
            <a:endParaRPr lang="ja-JP" altLang="en-US" sz="1200" dirty="0"/>
          </a:p>
        </p:txBody>
      </p:sp>
      <p:sp>
        <p:nvSpPr>
          <p:cNvPr id="36" name="テキスト ボックス 1"/>
          <p:cNvSpPr txBox="1"/>
          <p:nvPr/>
        </p:nvSpPr>
        <p:spPr>
          <a:xfrm>
            <a:off x="395536" y="4365104"/>
            <a:ext cx="4104456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dirty="0" smtClean="0"/>
              <a:t>【</a:t>
            </a:r>
            <a:r>
              <a:rPr lang="ja-JP" altLang="en-US" sz="1200" dirty="0" smtClean="0"/>
              <a:t>歩数の平均値（２０歳以上、性・年齢階級別</a:t>
            </a:r>
            <a:r>
              <a:rPr lang="en-US" altLang="ja-JP" sz="1200" dirty="0" smtClean="0"/>
              <a:t>】</a:t>
            </a:r>
            <a:endParaRPr lang="ja-JP" altLang="en-US" sz="1200" dirty="0"/>
          </a:p>
        </p:txBody>
      </p:sp>
      <p:sp>
        <p:nvSpPr>
          <p:cNvPr id="13" name="テキスト ボックス 1"/>
          <p:cNvSpPr txBox="1"/>
          <p:nvPr/>
        </p:nvSpPr>
        <p:spPr>
          <a:xfrm>
            <a:off x="179512" y="2060848"/>
            <a:ext cx="612068" cy="5040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900" dirty="0" smtClean="0"/>
              <a:t>（歩／日）</a:t>
            </a:r>
            <a:endParaRPr lang="ja-JP" altLang="en-US" sz="1200" dirty="0"/>
          </a:p>
        </p:txBody>
      </p:sp>
      <p:sp>
        <p:nvSpPr>
          <p:cNvPr id="15" name="テキスト ボックス 1"/>
          <p:cNvSpPr txBox="1"/>
          <p:nvPr/>
        </p:nvSpPr>
        <p:spPr>
          <a:xfrm>
            <a:off x="395536" y="6489340"/>
            <a:ext cx="3240360" cy="25202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050" dirty="0" smtClean="0"/>
              <a:t>※100</a:t>
            </a:r>
            <a:r>
              <a:rPr lang="ja-JP" altLang="en-US" sz="1050" dirty="0" smtClean="0"/>
              <a:t>歩未満または</a:t>
            </a:r>
            <a:r>
              <a:rPr lang="en-US" altLang="ja-JP" sz="1050" dirty="0" smtClean="0"/>
              <a:t>5</a:t>
            </a:r>
            <a:r>
              <a:rPr lang="ja-JP" altLang="en-US" sz="1050" dirty="0" smtClean="0"/>
              <a:t>万歩以上の者は除く</a:t>
            </a:r>
            <a:endParaRPr lang="ja-JP" alt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28035" y="4715271"/>
            <a:ext cx="49244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男性</a:t>
            </a:r>
            <a:endParaRPr kumimoji="1" lang="ja-JP" altLang="en-US" sz="1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79757" y="4706292"/>
            <a:ext cx="49244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女</a:t>
            </a:r>
            <a:r>
              <a:rPr kumimoji="1" lang="ja-JP" altLang="en-US" sz="1200" dirty="0" smtClean="0"/>
              <a:t>性</a:t>
            </a:r>
            <a:endParaRPr kumimoji="1" lang="ja-JP" altLang="en-US" sz="1400" dirty="0"/>
          </a:p>
        </p:txBody>
      </p:sp>
      <p:sp>
        <p:nvSpPr>
          <p:cNvPr id="19" name="テキスト ボックス 1"/>
          <p:cNvSpPr txBox="1"/>
          <p:nvPr/>
        </p:nvSpPr>
        <p:spPr>
          <a:xfrm>
            <a:off x="4932040" y="6549662"/>
            <a:ext cx="3888432" cy="263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国民健康・栄養調査結果（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H27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）より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 bwMode="white">
          <a:xfrm>
            <a:off x="1403648" y="4149080"/>
            <a:ext cx="73800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 bwMode="white">
          <a:xfrm>
            <a:off x="644482" y="4173064"/>
            <a:ext cx="848062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 bwMode="white">
          <a:xfrm>
            <a:off x="1783731" y="4173064"/>
            <a:ext cx="6408712" cy="21602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221593" y="417306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H26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857790" y="417306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460906" y="417306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108978" y="417306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H23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851715" y="417306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561646" y="417306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457190" y="417306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H19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280467" y="4173064"/>
            <a:ext cx="964415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740826" y="417306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737110" y="417306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H18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076530" y="417306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H17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3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32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74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地図情報を用いた分析調査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115616" y="2003085"/>
            <a:ext cx="6840760" cy="338554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rtlCol="0" anchor="t" anchorCtr="0">
            <a:spAutoFit/>
          </a:bodyPr>
          <a:lstStyle/>
          <a:p>
            <a:pPr marL="92075" indent="-92075"/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〇市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が設定する日常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生活圏域により区分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115616" y="2837300"/>
            <a:ext cx="6840760" cy="338554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rtlCol="0" anchor="t" anchorCtr="0">
            <a:spAutoFit/>
          </a:bodyPr>
          <a:lstStyle/>
          <a:p>
            <a:pPr marL="92075" indent="-92075"/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〇地域別に人口分布、年齢構成を整理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120155" y="3452294"/>
            <a:ext cx="6836221" cy="58477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rtlCol="0" anchor="t" anchorCtr="0">
            <a:spAutoFit/>
          </a:bodyPr>
          <a:lstStyle/>
          <a:p>
            <a:pPr marL="92075" indent="-92075"/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〇都市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基盤データは、施設まで徒歩で移動できる範囲に住む人口の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割合を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GIS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を用いて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数値化（人口カバー率）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115616" y="4588176"/>
            <a:ext cx="6840760" cy="338554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rtlCol="0" anchor="t" anchorCtr="0">
            <a:spAutoFit/>
          </a:bodyPr>
          <a:lstStyle/>
          <a:p>
            <a:pPr marL="92075" indent="-92075"/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〇健康や意識・行動データを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別に集計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115616" y="5302178"/>
            <a:ext cx="6840760" cy="338554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rtlCol="0" anchor="t" anchorCtr="0">
            <a:spAutoFit/>
          </a:bodyPr>
          <a:lstStyle/>
          <a:p>
            <a:pPr marL="92075" indent="-92075"/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〇地区別にデータを整理し一覧化、見える化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15616" y="6021288"/>
            <a:ext cx="6840760" cy="338554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rtlCol="0" anchor="t" anchorCtr="0">
            <a:spAutoFit/>
          </a:bodyPr>
          <a:lstStyle/>
          <a:p>
            <a:pPr marL="92075" indent="-92075"/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〇各データごとの相関関係の分析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0" name="直線矢印コネクタ 9"/>
          <p:cNvCxnSpPr>
            <a:stCxn id="4" idx="2"/>
            <a:endCxn id="5" idx="0"/>
          </p:cNvCxnSpPr>
          <p:nvPr/>
        </p:nvCxnSpPr>
        <p:spPr>
          <a:xfrm>
            <a:off x="4535996" y="2341639"/>
            <a:ext cx="0" cy="4956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5" idx="2"/>
            <a:endCxn id="6" idx="0"/>
          </p:cNvCxnSpPr>
          <p:nvPr/>
        </p:nvCxnSpPr>
        <p:spPr>
          <a:xfrm>
            <a:off x="4535996" y="3175854"/>
            <a:ext cx="2270" cy="2764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6" idx="2"/>
            <a:endCxn id="7" idx="0"/>
          </p:cNvCxnSpPr>
          <p:nvPr/>
        </p:nvCxnSpPr>
        <p:spPr>
          <a:xfrm flipH="1">
            <a:off x="4535996" y="4037069"/>
            <a:ext cx="2270" cy="5511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7" idx="2"/>
            <a:endCxn id="8" idx="0"/>
          </p:cNvCxnSpPr>
          <p:nvPr/>
        </p:nvCxnSpPr>
        <p:spPr>
          <a:xfrm>
            <a:off x="4535996" y="4926730"/>
            <a:ext cx="0" cy="3754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8" idx="2"/>
            <a:endCxn id="9" idx="0"/>
          </p:cNvCxnSpPr>
          <p:nvPr/>
        </p:nvCxnSpPr>
        <p:spPr>
          <a:xfrm>
            <a:off x="4535996" y="5640732"/>
            <a:ext cx="0" cy="3805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99715" y="1484784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■分析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フロ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5496" y="620688"/>
            <a:ext cx="8964408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地域別に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GIS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による地図情報を作成し、都市基盤や健康、意識・行動に関する各指標間の相関関係について分析。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33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5667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モデル地域（吹田市）における地域別の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分析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5496" y="620688"/>
            <a:ext cx="8964408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吹田市では、６つ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の日常生活圏を対象に、日常生活圏域ニーズ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調査に基づく健康、意識・行動に関するデータについて分析。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37271" t="22438" r="39485" b="14563"/>
          <a:stretch/>
        </p:blipFill>
        <p:spPr>
          <a:xfrm>
            <a:off x="3322966" y="1947359"/>
            <a:ext cx="2999341" cy="457042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89339" y="1553975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■地域分け（吹田市）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40651" y="3132212"/>
            <a:ext cx="14401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千里ニュータウン・万博・阪大地域</a:t>
            </a:r>
            <a:endParaRPr kumimoji="1" lang="ja-JP" altLang="en-US" sz="1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24627" y="4500364"/>
            <a:ext cx="1080120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千里山・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佐井寺地域</a:t>
            </a:r>
            <a:endParaRPr kumimoji="1" lang="ja-JP" altLang="en-US" sz="1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82247" y="3808122"/>
            <a:ext cx="1080120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山田・千里丘</a:t>
            </a:r>
            <a:r>
              <a:rPr kumimoji="1" lang="ja-JP" altLang="en-US" sz="1200" dirty="0" smtClean="0"/>
              <a:t>地域</a:t>
            </a:r>
            <a:endParaRPr kumimoji="1" lang="ja-JP" altLang="en-US" sz="1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89300" y="4453384"/>
            <a:ext cx="878276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片山</a:t>
            </a:r>
            <a:r>
              <a:rPr lang="ja-JP" altLang="en-US" sz="1200" dirty="0" smtClean="0"/>
              <a:t>・岸部</a:t>
            </a:r>
            <a:endParaRPr lang="en-US" altLang="ja-JP" sz="1200" dirty="0" smtClean="0"/>
          </a:p>
          <a:p>
            <a:r>
              <a:rPr kumimoji="1" lang="ja-JP" altLang="en-US" sz="1200" dirty="0" smtClean="0"/>
              <a:t>地域</a:t>
            </a:r>
            <a:endParaRPr kumimoji="1"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41783" y="5652492"/>
            <a:ext cx="1080523" cy="27699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ＪＲ以南</a:t>
            </a:r>
            <a:r>
              <a:rPr kumimoji="1" lang="ja-JP" altLang="en-US" sz="1200" dirty="0" smtClean="0"/>
              <a:t>地域</a:t>
            </a:r>
            <a:endParaRPr kumimoji="1" lang="ja-JP" altLang="en-US" sz="1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96232" y="6010753"/>
            <a:ext cx="1080523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豊津・江坂・南吹田地区</a:t>
            </a:r>
            <a:endParaRPr kumimoji="1" lang="ja-JP" altLang="en-US" sz="1200" dirty="0"/>
          </a:p>
        </p:txBody>
      </p:sp>
      <p:sp>
        <p:nvSpPr>
          <p:cNvPr id="2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r>
              <a:rPr kumimoji="1"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34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176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67" y="2434561"/>
            <a:ext cx="4498823" cy="4403347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分析結果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見える化（レーダーチャート①）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1089529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地域別に各指標をレーダーチャート</a:t>
            </a:r>
            <a:r>
              <a:rPr lang="en-US" altLang="ja-JP" baseline="-25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baseline="-25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による見える化を行うと、例えば、各項目の偏差を比較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たところ「千里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NT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・万博・阪大」地域と「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豊津・江坂・南吹田」地域で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は外出や徒歩、健康、バリアフリー化に関して差がみられる。</a:t>
            </a:r>
            <a:endParaRPr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1374" y="2132856"/>
            <a:ext cx="49215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■「千里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NT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・万博・阪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大」地域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円弧 3"/>
          <p:cNvSpPr/>
          <p:nvPr/>
        </p:nvSpPr>
        <p:spPr>
          <a:xfrm>
            <a:off x="107504" y="2636912"/>
            <a:ext cx="4413175" cy="4044127"/>
          </a:xfrm>
          <a:prstGeom prst="arc">
            <a:avLst>
              <a:gd name="adj1" fmla="val 12892118"/>
              <a:gd name="adj2" fmla="val 2831707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六角形 7"/>
          <p:cNvSpPr/>
          <p:nvPr/>
        </p:nvSpPr>
        <p:spPr>
          <a:xfrm>
            <a:off x="3032131" y="2643857"/>
            <a:ext cx="1219945" cy="349329"/>
          </a:xfrm>
          <a:prstGeom prst="hexagon">
            <a:avLst/>
          </a:prstGeom>
          <a:solidFill>
            <a:schemeClr val="tx2"/>
          </a:solidFill>
          <a:ln w="9525">
            <a:solidFill>
              <a:schemeClr val="tx2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>
            <a:spAutoFit/>
          </a:bodyPr>
          <a:lstStyle/>
          <a:p>
            <a:pPr marL="92075" indent="-92075" algn="ctr"/>
            <a:r>
              <a:rPr kumimoji="1" lang="ja-JP" altLang="en-US" sz="1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都市基盤</a:t>
            </a:r>
          </a:p>
        </p:txBody>
      </p:sp>
      <p:sp>
        <p:nvSpPr>
          <p:cNvPr id="20" name="円弧 19"/>
          <p:cNvSpPr/>
          <p:nvPr/>
        </p:nvSpPr>
        <p:spPr>
          <a:xfrm rot="20821737">
            <a:off x="51152" y="2170624"/>
            <a:ext cx="5018153" cy="4311541"/>
          </a:xfrm>
          <a:prstGeom prst="arc">
            <a:avLst>
              <a:gd name="adj1" fmla="val 4483832"/>
              <a:gd name="adj2" fmla="val 7078539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六角形 20"/>
          <p:cNvSpPr/>
          <p:nvPr/>
        </p:nvSpPr>
        <p:spPr>
          <a:xfrm>
            <a:off x="2411067" y="6251414"/>
            <a:ext cx="864016" cy="360045"/>
          </a:xfrm>
          <a:prstGeom prst="hexagon">
            <a:avLst/>
          </a:prstGeom>
          <a:solidFill>
            <a:schemeClr val="tx2"/>
          </a:solidFill>
          <a:ln w="9525">
            <a:solidFill>
              <a:schemeClr val="tx2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>
            <a:spAutoFit/>
          </a:bodyPr>
          <a:lstStyle/>
          <a:p>
            <a:pPr marL="92075" indent="-92075" algn="ctr"/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健康</a:t>
            </a:r>
            <a:endParaRPr kumimoji="1" lang="ja-JP" altLang="en-US" sz="12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円弧 21"/>
          <p:cNvSpPr/>
          <p:nvPr/>
        </p:nvSpPr>
        <p:spPr>
          <a:xfrm rot="501545">
            <a:off x="85486" y="2658250"/>
            <a:ext cx="4288846" cy="3850686"/>
          </a:xfrm>
          <a:prstGeom prst="arc">
            <a:avLst>
              <a:gd name="adj1" fmla="val 5607898"/>
              <a:gd name="adj2" fmla="val 12167372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六角形 22"/>
          <p:cNvSpPr/>
          <p:nvPr/>
        </p:nvSpPr>
        <p:spPr>
          <a:xfrm>
            <a:off x="-19066" y="6044730"/>
            <a:ext cx="1334909" cy="349329"/>
          </a:xfrm>
          <a:prstGeom prst="hexagon">
            <a:avLst/>
          </a:prstGeom>
          <a:solidFill>
            <a:schemeClr val="tx2"/>
          </a:solidFill>
          <a:ln w="9525">
            <a:solidFill>
              <a:schemeClr val="tx2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rtlCol="0" anchor="t" anchorCtr="0">
            <a:spAutoFit/>
          </a:bodyPr>
          <a:lstStyle/>
          <a:p>
            <a:pPr marL="92075" indent="-92075" algn="ctr"/>
            <a:r>
              <a:rPr lang="ja-JP" altLang="en-US" sz="1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意識・行動</a:t>
            </a:r>
            <a:endParaRPr kumimoji="1" lang="ja-JP" altLang="en-US" sz="12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058" y="2501693"/>
            <a:ext cx="4585663" cy="4325962"/>
          </a:xfrm>
          <a:prstGeom prst="rect">
            <a:avLst/>
          </a:prstGeom>
        </p:spPr>
      </p:pic>
      <p:sp>
        <p:nvSpPr>
          <p:cNvPr id="1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35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998797" y="216055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「山田・千里丘」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地域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0620" y="6608385"/>
            <a:ext cx="463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１吹田市全体の平均を偏差値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とした場合の地区別データをグラフ化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54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分析結果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見える化（レーダーチャート②）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838" y="1682797"/>
            <a:ext cx="4643838" cy="452961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81042" y="1636116"/>
            <a:ext cx="311958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「千里山・佐井寺」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地域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612" y="1655907"/>
            <a:ext cx="4659444" cy="456055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945538" y="1649463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「片山・岸部」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地域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r>
              <a:rPr kumimoji="1"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36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78878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分析結果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見える化（レーダーチャート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252" y="1638092"/>
            <a:ext cx="4764976" cy="466385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281211" y="157823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■「豊津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・江坂・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南吹田」地域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7" y="1751370"/>
            <a:ext cx="4707321" cy="4447828"/>
          </a:xfrm>
          <a:prstGeom prst="rect">
            <a:avLst/>
          </a:prstGeom>
        </p:spPr>
      </p:pic>
      <p:sp>
        <p:nvSpPr>
          <p:cNvPr id="3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r>
              <a:rPr kumimoji="1"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37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1636116"/>
            <a:ext cx="311958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■「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JR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以南」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地域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2963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モデル地域における地域別の状況（相関関係①）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1052596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「介護・介助が必要ない」と都市構造データの相関を見ると、「文化・体育施設」と「日常生活サービス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」の徒歩圏人口カバー率との関係に一定の傾向がみられる。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lvl="0" indent="-274638">
              <a:lnSpc>
                <a:spcPct val="120000"/>
              </a:lnSpc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基幹的公共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交通機関（鉄道・バス）、食品スーパー、医療施設（内科系）の３つ</a:t>
            </a:r>
            <a:endParaRPr lang="en-US" altLang="ja-JP" sz="1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93375" y="1951790"/>
            <a:ext cx="492153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■介護・介助が必要がない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日常生活サービス徒歩圏人口カバー率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00" y="1951790"/>
            <a:ext cx="492153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■介護・介助が必要がない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文化・体育施設徒歩圏人口カバー率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375" y="2807533"/>
            <a:ext cx="4634482" cy="371025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625" y="2795530"/>
            <a:ext cx="4634482" cy="3710250"/>
          </a:xfrm>
          <a:prstGeom prst="rect">
            <a:avLst/>
          </a:prstGeom>
        </p:spPr>
      </p:pic>
      <p:sp>
        <p:nvSpPr>
          <p:cNvPr id="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38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34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990" y="2527062"/>
            <a:ext cx="4634482" cy="371025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モデル地域における地域別の状況（相関関係②）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「介護・介助が必要ない」と住まいのデータの相関を見ると、「一定のバリアフリー化」と「断熱措置（二重サッシ等）」との間で一定の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傾向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がみられる。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93375" y="1649210"/>
            <a:ext cx="492153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■介護・介助が必要がない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断熱措置（二重サッシ等）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00" y="1669683"/>
            <a:ext cx="492153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■介護・介助が必要がない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一定のバリアフリー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107" y="2492896"/>
            <a:ext cx="4634482" cy="3710250"/>
          </a:xfrm>
          <a:prstGeom prst="rect">
            <a:avLst/>
          </a:prstGeom>
        </p:spPr>
      </p:pic>
      <p:sp>
        <p:nvSpPr>
          <p:cNvPr id="1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39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3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49652"/>
            <a:ext cx="8272690" cy="5279748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家族類型別普通世帯数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一般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世帯総数は、一貫して増加している。</a:t>
            </a: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家族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類型別に見ると、 「単独世帯」 「夫婦のみ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」「片親と子供」が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増加している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446043" y="3471155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2,457,589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852407" y="3276782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2,680,020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401090" y="3125844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2,752,715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915816" y="2895740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2,882,529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305469" y="2681408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3,039,638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695122" y="2465384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3,270,397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182347" y="2271266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3,454,840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512774" y="2135382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3,590,593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050656" y="2027060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3,823,279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583788" y="1922174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3,918,441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23320" y="2790128"/>
            <a:ext cx="112829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/>
              <a:t>単独</a:t>
            </a:r>
            <a:r>
              <a:rPr lang="ja-JP" altLang="en-US" sz="1200" dirty="0"/>
              <a:t>世帯</a:t>
            </a:r>
            <a:endParaRPr kumimoji="1" lang="ja-JP" altLang="en-US" sz="12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355976" y="3276782"/>
            <a:ext cx="128922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/>
              <a:t>その他親族世帯</a:t>
            </a:r>
            <a:endParaRPr kumimoji="1" lang="ja-JP" altLang="en-US" sz="1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153587" y="4645476"/>
            <a:ext cx="81985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/>
              <a:t>夫婦</a:t>
            </a:r>
            <a:r>
              <a:rPr lang="ja-JP" altLang="en-US" sz="1200" dirty="0" smtClean="0"/>
              <a:t>と子</a:t>
            </a:r>
            <a:endParaRPr kumimoji="1" lang="ja-JP" altLang="en-US" sz="12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42094" y="5667103"/>
            <a:ext cx="81985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/>
              <a:t>夫婦のみ</a:t>
            </a:r>
            <a:endParaRPr kumimoji="1" lang="ja-JP" altLang="en-US" sz="1200" dirty="0"/>
          </a:p>
        </p:txBody>
      </p:sp>
      <p:cxnSp>
        <p:nvCxnSpPr>
          <p:cNvPr id="26" name="直線コネクタ 25"/>
          <p:cNvCxnSpPr>
            <a:stCxn id="23" idx="2"/>
          </p:cNvCxnSpPr>
          <p:nvPr/>
        </p:nvCxnSpPr>
        <p:spPr>
          <a:xfrm>
            <a:off x="5000587" y="3553781"/>
            <a:ext cx="445467" cy="2307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6490816" y="1813890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</a:rPr>
              <a:t>3,991,935 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7092280" y="1915218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</a:rPr>
              <a:t>3,965,848 </a:t>
            </a:r>
            <a:r>
              <a:rPr lang="en-US" altLang="ja-JP" sz="1100" dirty="0" smtClean="0">
                <a:solidFill>
                  <a:schemeClr val="tx1"/>
                </a:solidFill>
              </a:rPr>
              <a:t> </a:t>
            </a:r>
            <a:endParaRPr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7537110" y="2076074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</a:rPr>
              <a:t>3,873,325 </a:t>
            </a:r>
            <a:r>
              <a:rPr lang="en-US" altLang="ja-JP" sz="1100" dirty="0" smtClean="0">
                <a:solidFill>
                  <a:schemeClr val="tx1"/>
                </a:solidFill>
              </a:rPr>
              <a:t> </a:t>
            </a:r>
            <a:endParaRPr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7994558" y="2215774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</a:rPr>
              <a:t>3,737,406 </a:t>
            </a:r>
            <a:r>
              <a:rPr lang="en-US" altLang="ja-JP" sz="1100" dirty="0" smtClean="0">
                <a:solidFill>
                  <a:schemeClr val="tx1"/>
                </a:solidFill>
              </a:rPr>
              <a:t> </a:t>
            </a:r>
            <a:endParaRPr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 bwMode="white">
          <a:xfrm>
            <a:off x="1187624" y="6366838"/>
            <a:ext cx="7272808" cy="540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259632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S45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1732010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S</a:t>
            </a:r>
            <a:r>
              <a:rPr lang="en-US" altLang="ja-JP" sz="1400" dirty="0" smtClean="0">
                <a:solidFill>
                  <a:schemeClr val="tx1"/>
                </a:solidFill>
              </a:rPr>
              <a:t>50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173931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S</a:t>
            </a:r>
            <a:r>
              <a:rPr lang="en-US" altLang="ja-JP" sz="1400" dirty="0" smtClean="0">
                <a:solidFill>
                  <a:schemeClr val="tx1"/>
                </a:solidFill>
              </a:rPr>
              <a:t>55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2640292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S</a:t>
            </a:r>
            <a:r>
              <a:rPr lang="en-US" altLang="ja-JP" sz="1400" dirty="0" smtClean="0">
                <a:solidFill>
                  <a:schemeClr val="tx1"/>
                </a:solidFill>
              </a:rPr>
              <a:t>60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3059832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525596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3974728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H12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4415092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H17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4885432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5317480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6325592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H32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6795740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H37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7274204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H42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7752860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H47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6371086" y="1427478"/>
            <a:ext cx="2531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年国勢調査に基づく推計値</a:t>
            </a:r>
            <a:endParaRPr lang="ja-JP" altLang="en-US" sz="1200" dirty="0"/>
          </a:p>
        </p:txBody>
      </p:sp>
      <p:sp>
        <p:nvSpPr>
          <p:cNvPr id="55" name="屈折矢印 54"/>
          <p:cNvSpPr/>
          <p:nvPr/>
        </p:nvSpPr>
        <p:spPr>
          <a:xfrm rot="5400000" flipH="1">
            <a:off x="6567457" y="1512717"/>
            <a:ext cx="288032" cy="591349"/>
          </a:xfrm>
          <a:prstGeom prst="bentUpArrow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>
            <a:off x="6456742" y="2071670"/>
            <a:ext cx="0" cy="4165642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グループ化 9"/>
          <p:cNvGrpSpPr/>
          <p:nvPr/>
        </p:nvGrpSpPr>
        <p:grpSpPr>
          <a:xfrm>
            <a:off x="5829013" y="2243084"/>
            <a:ext cx="1232467" cy="448131"/>
            <a:chOff x="7736476" y="1886921"/>
            <a:chExt cx="1232467" cy="448131"/>
          </a:xfrm>
        </p:grpSpPr>
        <p:cxnSp>
          <p:nvCxnSpPr>
            <p:cNvPr id="29" name="直線コネクタ 28"/>
            <p:cNvCxnSpPr>
              <a:stCxn id="28" idx="0"/>
            </p:cNvCxnSpPr>
            <p:nvPr/>
          </p:nvCxnSpPr>
          <p:spPr>
            <a:xfrm flipH="1" flipV="1">
              <a:off x="7880904" y="1886921"/>
              <a:ext cx="471806" cy="1711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7736476" y="2058053"/>
              <a:ext cx="1232467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 smtClean="0"/>
                <a:t>非親族</a:t>
              </a:r>
              <a:r>
                <a:rPr lang="ja-JP" altLang="en-US" sz="1200" dirty="0"/>
                <a:t>世帯</a:t>
              </a:r>
              <a:endParaRPr kumimoji="1" lang="ja-JP" altLang="en-US" sz="1200" dirty="0"/>
            </a:p>
          </p:txBody>
        </p:sp>
      </p:grpSp>
      <p:cxnSp>
        <p:nvCxnSpPr>
          <p:cNvPr id="27" name="直線コネクタ 26"/>
          <p:cNvCxnSpPr/>
          <p:nvPr/>
        </p:nvCxnSpPr>
        <p:spPr>
          <a:xfrm>
            <a:off x="5947614" y="4059771"/>
            <a:ext cx="472764" cy="31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6106892" y="4386505"/>
            <a:ext cx="117947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/>
              <a:t>片</a:t>
            </a:r>
            <a:r>
              <a:rPr lang="ja-JP" altLang="en-US" sz="1200" dirty="0" smtClean="0"/>
              <a:t>親と</a:t>
            </a:r>
            <a:r>
              <a:rPr lang="ja-JP" altLang="en-US" sz="1200" dirty="0"/>
              <a:t>子供</a:t>
            </a:r>
            <a:endParaRPr kumimoji="1" lang="ja-JP" altLang="en-US" sz="1200" dirty="0"/>
          </a:p>
        </p:txBody>
      </p:sp>
      <p:sp>
        <p:nvSpPr>
          <p:cNvPr id="60" name="テキスト ボックス 1"/>
          <p:cNvSpPr txBox="1"/>
          <p:nvPr/>
        </p:nvSpPr>
        <p:spPr>
          <a:xfrm>
            <a:off x="3563888" y="6597352"/>
            <a:ext cx="5256584" cy="2606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各年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国勢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調査、国立社会保障人口問題研究所推計（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H26.4)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1" name="テキスト ボックス 1"/>
          <p:cNvSpPr txBox="1"/>
          <p:nvPr/>
        </p:nvSpPr>
        <p:spPr>
          <a:xfrm>
            <a:off x="179592" y="6578002"/>
            <a:ext cx="3456384" cy="2799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※H32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年以降はその他の親族世帯に非親族世帯が含まれている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15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モデル地域（高石市・河内長野市）における地域別の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分析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r="3665"/>
          <a:stretch/>
        </p:blipFill>
        <p:spPr>
          <a:xfrm>
            <a:off x="5007448" y="2438478"/>
            <a:ext cx="3828212" cy="410445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/>
          <a:srcRect r="1515"/>
          <a:stretch/>
        </p:blipFill>
        <p:spPr>
          <a:xfrm>
            <a:off x="179512" y="2420888"/>
            <a:ext cx="4104456" cy="307804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45331" y="1911616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■地域分け（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高石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市）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84578" y="1929206"/>
            <a:ext cx="291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■地域分け（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河内長野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市）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87824" y="3507765"/>
            <a:ext cx="8640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高石中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生活圏域</a:t>
            </a:r>
            <a:endParaRPr kumimoji="1" lang="ja-JP" altLang="en-US" sz="1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69180" y="4797152"/>
            <a:ext cx="810785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高南中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生活圏域</a:t>
            </a:r>
            <a:endParaRPr kumimoji="1" lang="ja-JP" altLang="en-US" sz="1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47461" y="4943116"/>
            <a:ext cx="792491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取石中</a:t>
            </a:r>
            <a:endParaRPr lang="en-US" altLang="ja-JP" sz="1200" dirty="0" smtClean="0"/>
          </a:p>
          <a:p>
            <a:r>
              <a:rPr lang="ja-JP" altLang="en-US" sz="1200" dirty="0" smtClean="0"/>
              <a:t>生活圏域</a:t>
            </a:r>
            <a:endParaRPr kumimoji="1" lang="ja-JP" altLang="en-US" sz="1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80312" y="3224610"/>
            <a:ext cx="14401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東部</a:t>
            </a:r>
            <a:endParaRPr kumimoji="1" lang="en-US" altLang="ja-JP" sz="1200" dirty="0" smtClean="0"/>
          </a:p>
          <a:p>
            <a:r>
              <a:rPr lang="ja-JP" altLang="en-US" sz="1200" dirty="0"/>
              <a:t>包括</a:t>
            </a:r>
            <a:r>
              <a:rPr lang="ja-JP" altLang="en-US" sz="1200" dirty="0" smtClean="0"/>
              <a:t>サービス圏域</a:t>
            </a:r>
            <a:endParaRPr kumimoji="1" lang="ja-JP" altLang="en-US" sz="1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72200" y="4335487"/>
            <a:ext cx="14401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中部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包括サービス圏域</a:t>
            </a:r>
            <a:endParaRPr kumimoji="1"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61687" y="5037265"/>
            <a:ext cx="14401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西部</a:t>
            </a:r>
            <a:endParaRPr lang="en-US" altLang="ja-JP" sz="1200" dirty="0" smtClean="0"/>
          </a:p>
          <a:p>
            <a:r>
              <a:rPr lang="ja-JP" altLang="en-US" sz="1200" dirty="0" smtClean="0"/>
              <a:t>包括サービス圏域</a:t>
            </a:r>
            <a:endParaRPr kumimoji="1" lang="ja-JP" altLang="en-US" sz="1200" dirty="0"/>
          </a:p>
        </p:txBody>
      </p:sp>
      <p:sp>
        <p:nvSpPr>
          <p:cNvPr id="1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5496" y="620688"/>
            <a:ext cx="8964408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高石市、河内長野市では、各３つの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日常生活圏を対象に、国民健康保険レセプトデータ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に基づく健康に関するデータについて分析。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9403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017" y="2520270"/>
            <a:ext cx="4872503" cy="4499583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79592" y="620688"/>
            <a:ext cx="8784896" cy="1089529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高石市、河内長野市の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地区に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おいて、各項目の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偏差を比較したところ、例えば、「高石市・高石中」地域と「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河内長野市・東部」地域で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は医療施設（内科系）徒歩圏、健診受診率、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人当たりの医療費</a:t>
            </a:r>
            <a:r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に関して差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がみられる。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1374" y="2132856"/>
            <a:ext cx="4921539" cy="387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■「高石市・高石中」地域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円弧 10"/>
          <p:cNvSpPr/>
          <p:nvPr/>
        </p:nvSpPr>
        <p:spPr>
          <a:xfrm>
            <a:off x="179592" y="2636912"/>
            <a:ext cx="4341087" cy="4044127"/>
          </a:xfrm>
          <a:prstGeom prst="arc">
            <a:avLst>
              <a:gd name="adj1" fmla="val 11876921"/>
              <a:gd name="adj2" fmla="val 5407456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六角形 11"/>
          <p:cNvSpPr/>
          <p:nvPr/>
        </p:nvSpPr>
        <p:spPr>
          <a:xfrm>
            <a:off x="3032131" y="2643857"/>
            <a:ext cx="1219945" cy="349329"/>
          </a:xfrm>
          <a:prstGeom prst="hexagon">
            <a:avLst/>
          </a:prstGeom>
          <a:solidFill>
            <a:schemeClr val="tx2"/>
          </a:solidFill>
          <a:ln w="9525">
            <a:solidFill>
              <a:schemeClr val="tx2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>
            <a:spAutoFit/>
          </a:bodyPr>
          <a:lstStyle/>
          <a:p>
            <a:pPr marL="92075" indent="-92075" algn="ctr"/>
            <a:r>
              <a:rPr kumimoji="1" lang="ja-JP" altLang="en-US" sz="1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都市基盤</a:t>
            </a:r>
          </a:p>
        </p:txBody>
      </p:sp>
      <p:sp>
        <p:nvSpPr>
          <p:cNvPr id="13" name="円弧 12"/>
          <p:cNvSpPr/>
          <p:nvPr/>
        </p:nvSpPr>
        <p:spPr>
          <a:xfrm rot="501545">
            <a:off x="148599" y="2815411"/>
            <a:ext cx="4288846" cy="3850686"/>
          </a:xfrm>
          <a:prstGeom prst="arc">
            <a:avLst>
              <a:gd name="adj1" fmla="val 5438423"/>
              <a:gd name="adj2" fmla="val 11092382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六角形 13"/>
          <p:cNvSpPr/>
          <p:nvPr/>
        </p:nvSpPr>
        <p:spPr>
          <a:xfrm>
            <a:off x="124610" y="5877272"/>
            <a:ext cx="864016" cy="360045"/>
          </a:xfrm>
          <a:prstGeom prst="hexagon">
            <a:avLst/>
          </a:prstGeom>
          <a:solidFill>
            <a:schemeClr val="tx2"/>
          </a:solidFill>
          <a:ln w="9525">
            <a:solidFill>
              <a:schemeClr val="tx2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>
            <a:spAutoFit/>
          </a:bodyPr>
          <a:lstStyle/>
          <a:p>
            <a:pPr marL="92075" indent="-92075" algn="ctr"/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健康</a:t>
            </a:r>
            <a:endParaRPr kumimoji="1" lang="ja-JP" altLang="en-US" sz="12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0620" y="6608385"/>
            <a:ext cx="5828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高石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市及び河内長野市全体の平均を偏差値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とした場合の地区別データをグラフ化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41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627" y="2746616"/>
            <a:ext cx="4624031" cy="4000268"/>
          </a:xfrm>
          <a:prstGeom prst="rect">
            <a:avLst/>
          </a:prstGeom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分析結果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見える化（レーダーチャート③）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89917" y="2132856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高石市・取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石中」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地域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075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分析結果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見える化（レーダーチャート④）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1340768"/>
            <a:ext cx="311958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高石市・高南中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地域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r>
              <a:rPr kumimoji="1"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42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543" y="1765500"/>
            <a:ext cx="4599073" cy="4255788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860032" y="1368468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■「河内長野市・東部」地域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7" y="1765501"/>
            <a:ext cx="4775138" cy="42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749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分析結果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見える化（レーダーチャート⑤）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1520" y="1412776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河内長野市・中部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地域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61352" y="1357376"/>
            <a:ext cx="311958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河内長野市・西部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地域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r>
              <a:rPr kumimoji="1"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43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057" y="1643063"/>
            <a:ext cx="5009061" cy="445023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102" y="1688405"/>
            <a:ext cx="5101426" cy="440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18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モデル地域における地域別の状況（相関関係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1015663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「１人あたりの医療費」と高石市、河内長野市の都市構造データの相関を見ると、「日常生活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サービス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と「都市公園」の徒歩圏人口カバー率との関係に一定の傾向が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みられる。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indent="-274638">
              <a:lnSpc>
                <a:spcPct val="120000"/>
              </a:lnSpc>
            </a:pP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基幹的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公共交通機関（鉄道・バス）、食品スーパー、医療施設（内科系）の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３つ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93375" y="1787301"/>
            <a:ext cx="4921539" cy="719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人当たり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医療費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都市公園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01" y="1807774"/>
            <a:ext cx="418219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人当たり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医療費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日常生活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サービス徒歩圏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44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904" y="2587545"/>
            <a:ext cx="4474879" cy="357775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33" y="2564905"/>
            <a:ext cx="449726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1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モデル地域における地域別の状況（相関関係④）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1089529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「１人あたりの医療費」と高石市、河内長野市の住まいのデータの相関を見ると、「一定のバリアフリー化」との関係に一定の傾向がみられましたが、「断熱措置（二重サッシ等）」との間では傾向は確認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93375" y="1859309"/>
            <a:ext cx="492153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人当たり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医療費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断熱措置（二重サッシ等）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01" y="1879782"/>
            <a:ext cx="418219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人当たり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医療費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一定のバリアフリー化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45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928" y="2735476"/>
            <a:ext cx="4469482" cy="357384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538" y="2807470"/>
            <a:ext cx="4396955" cy="351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6" y="1877687"/>
            <a:ext cx="8912510" cy="463336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家族類型別世帯比率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1089529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全体に対して「夫婦と子供」「その他の親族世帯」が占める割合が減少する一方、 「単独世帯」 「夫婦のみ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」「片親と子供」が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占める割合が増加している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平成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以降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単独世帯」が最も多く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、平成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年は全世帯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38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占める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1"/>
          <p:cNvSpPr txBox="1"/>
          <p:nvPr/>
        </p:nvSpPr>
        <p:spPr>
          <a:xfrm>
            <a:off x="3563888" y="6453336"/>
            <a:ext cx="5256584" cy="2606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各年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国勢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調査、国立社会保障人口問題研究所推計（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H26.4)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5436096" y="4437112"/>
            <a:ext cx="2808311" cy="21602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"/>
          <p:cNvSpPr txBox="1"/>
          <p:nvPr/>
        </p:nvSpPr>
        <p:spPr>
          <a:xfrm>
            <a:off x="179592" y="6433986"/>
            <a:ext cx="3456384" cy="2799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※H32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年以降はその他の親族世帯に非親族世帯が含まれている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flipH="1">
            <a:off x="188704" y="4993431"/>
            <a:ext cx="8343736" cy="30777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参考　平成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年国勢調査に基づく推計値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75656" y="4725144"/>
            <a:ext cx="792088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/>
              <a:t>夫婦のみ</a:t>
            </a:r>
            <a:endParaRPr kumimoji="1" lang="ja-JP" altLang="en-US" sz="1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31840" y="4725144"/>
            <a:ext cx="864096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/>
              <a:t>夫婦と子供</a:t>
            </a:r>
            <a:endParaRPr kumimoji="1" lang="ja-JP" altLang="en-US" sz="1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07606" y="4716432"/>
            <a:ext cx="82849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/>
              <a:t>片親と子供</a:t>
            </a:r>
            <a:endParaRPr kumimoji="1" lang="ja-JP" altLang="en-US" sz="1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44208" y="4725144"/>
            <a:ext cx="792088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/>
              <a:t>単独</a:t>
            </a:r>
            <a:r>
              <a:rPr lang="ja-JP" altLang="en-US" sz="1000" dirty="0"/>
              <a:t>世帯</a:t>
            </a:r>
            <a:endParaRPr kumimoji="1" lang="ja-JP" altLang="en-US" sz="1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96416" y="4725144"/>
            <a:ext cx="108004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/>
              <a:t>その他親族世帯</a:t>
            </a:r>
            <a:endParaRPr kumimoji="1"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884448" y="5002143"/>
            <a:ext cx="108004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/>
              <a:t>非親族世帯</a:t>
            </a:r>
            <a:endParaRPr kumimoji="1" lang="ja-JP" altLang="en-US" sz="1000" dirty="0"/>
          </a:p>
        </p:txBody>
      </p:sp>
      <p:cxnSp>
        <p:nvCxnSpPr>
          <p:cNvPr id="8" name="直線コネクタ 7"/>
          <p:cNvCxnSpPr/>
          <p:nvPr/>
        </p:nvCxnSpPr>
        <p:spPr>
          <a:xfrm flipH="1" flipV="1">
            <a:off x="8676456" y="4545124"/>
            <a:ext cx="144016" cy="4570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 bwMode="white">
          <a:xfrm>
            <a:off x="179592" y="2133160"/>
            <a:ext cx="792008" cy="2736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-13208" y="228957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S45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-13208" y="256490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S50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-13208" y="2794827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S55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-13208" y="3036251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S60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-13208" y="3252275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-13208" y="350100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-13208" y="3756331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H12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-13208" y="400506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H17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-13208" y="4260387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-13208" y="450912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 bwMode="white">
          <a:xfrm>
            <a:off x="188704" y="5301208"/>
            <a:ext cx="792008" cy="86409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-13208" y="5340507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H32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-13208" y="5543831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H37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-13208" y="5733256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H42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-13208" y="5916571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H47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91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32" y="1738793"/>
            <a:ext cx="8545206" cy="499844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単独</a:t>
            </a:r>
            <a:r>
              <a:rPr lang="zh-TW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の状況（年齢別）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1089529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単独世帯は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42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年まで増加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、その後減少すると推計されている。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特に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歳以上は、平成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年時点で約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62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万世帯であり、平成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47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年には約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82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万世帯まで増加すると見込まれる。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1"/>
          <p:cNvSpPr txBox="1"/>
          <p:nvPr/>
        </p:nvSpPr>
        <p:spPr>
          <a:xfrm>
            <a:off x="3491880" y="6597352"/>
            <a:ext cx="5256584" cy="3083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各年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国勢調査、国立社会保障人口問題研究所推計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.4)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より府作成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4660900" y="2636912"/>
            <a:ext cx="531876" cy="158417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5220072" y="1763048"/>
            <a:ext cx="2531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年国勢調査に基づく推計値</a:t>
            </a:r>
            <a:endParaRPr lang="ja-JP" altLang="en-US" sz="1200" dirty="0"/>
          </a:p>
        </p:txBody>
      </p:sp>
      <p:sp>
        <p:nvSpPr>
          <p:cNvPr id="7" name="屈折矢印 6"/>
          <p:cNvSpPr/>
          <p:nvPr/>
        </p:nvSpPr>
        <p:spPr>
          <a:xfrm rot="5400000" flipH="1">
            <a:off x="5416443" y="1848287"/>
            <a:ext cx="288032" cy="591349"/>
          </a:xfrm>
          <a:prstGeom prst="bentUpArrow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5305728" y="2407240"/>
            <a:ext cx="0" cy="354204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3419872" y="1999945"/>
            <a:ext cx="11521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/>
              <a:t>60</a:t>
            </a:r>
            <a:r>
              <a:rPr lang="ja-JP" altLang="en-US" sz="1400" dirty="0" smtClean="0"/>
              <a:t>歳以上の単独世帯</a:t>
            </a:r>
            <a:endParaRPr kumimoji="1" lang="ja-JP" altLang="en-US" sz="1400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4427984" y="2523165"/>
            <a:ext cx="188728" cy="11374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角丸四角形 14"/>
          <p:cNvSpPr/>
          <p:nvPr/>
        </p:nvSpPr>
        <p:spPr>
          <a:xfrm>
            <a:off x="7962900" y="2287978"/>
            <a:ext cx="533400" cy="207712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 bwMode="white">
          <a:xfrm>
            <a:off x="107504" y="6088980"/>
            <a:ext cx="8856984" cy="216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992808" y="608898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812524" y="608898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H12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640292" y="608898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H17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3453588" y="608898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H22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283968" y="608898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H27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5126856" y="608898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H3</a:t>
            </a:r>
            <a:r>
              <a:rPr lang="en-US" altLang="ja-JP" sz="1400" dirty="0">
                <a:solidFill>
                  <a:schemeClr val="tx1"/>
                </a:solidFill>
              </a:rPr>
              <a:t>2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952660" y="608898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H3</a:t>
            </a:r>
            <a:r>
              <a:rPr lang="en-US" altLang="ja-JP" sz="1400" dirty="0">
                <a:solidFill>
                  <a:schemeClr val="tx1"/>
                </a:solidFill>
              </a:rPr>
              <a:t>7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7596336" y="608898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H4</a:t>
            </a:r>
            <a:r>
              <a:rPr lang="en-US" altLang="ja-JP" sz="1400" dirty="0">
                <a:solidFill>
                  <a:schemeClr val="tx1"/>
                </a:solidFill>
              </a:rPr>
              <a:t>7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6783040" y="6093296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H4</a:t>
            </a:r>
            <a:r>
              <a:rPr lang="en-US" altLang="ja-JP" sz="1400" dirty="0">
                <a:solidFill>
                  <a:schemeClr val="tx1"/>
                </a:solidFill>
              </a:rPr>
              <a:t>2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2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09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37" y="2044895"/>
            <a:ext cx="8319517" cy="3907237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単独</a:t>
            </a:r>
            <a:r>
              <a:rPr lang="zh-TW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の状況（年齢・収入別）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単独世帯の約半数が年収２００万未満である。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特に、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歳未満と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歳以上では、６割以上が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万未満の低所得世帯である。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"/>
          <p:cNvSpPr txBox="1"/>
          <p:nvPr/>
        </p:nvSpPr>
        <p:spPr>
          <a:xfrm>
            <a:off x="350555" y="6549662"/>
            <a:ext cx="3963108" cy="263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「平成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年住宅・土地統計調査」（総務省）より府作成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テキスト ボックス 1"/>
          <p:cNvSpPr txBox="1"/>
          <p:nvPr/>
        </p:nvSpPr>
        <p:spPr>
          <a:xfrm>
            <a:off x="185510" y="1700808"/>
            <a:ext cx="359069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■単独世帯の年代別収入状況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テキスト ボックス 1"/>
          <p:cNvSpPr txBox="1"/>
          <p:nvPr/>
        </p:nvSpPr>
        <p:spPr>
          <a:xfrm>
            <a:off x="1187624" y="5451029"/>
            <a:ext cx="1080120" cy="263714"/>
          </a:xfrm>
          <a:prstGeom prst="rect">
            <a:avLst/>
          </a:prstGeom>
          <a:noFill/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テキスト ボックス 1"/>
          <p:cNvSpPr txBox="1"/>
          <p:nvPr/>
        </p:nvSpPr>
        <p:spPr>
          <a:xfrm>
            <a:off x="3488174" y="5451029"/>
            <a:ext cx="1584176" cy="263714"/>
          </a:xfrm>
          <a:prstGeom prst="rect">
            <a:avLst/>
          </a:prstGeom>
          <a:noFill/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テキスト ボックス 1"/>
          <p:cNvSpPr txBox="1"/>
          <p:nvPr/>
        </p:nvSpPr>
        <p:spPr>
          <a:xfrm>
            <a:off x="5940152" y="5426711"/>
            <a:ext cx="1368152" cy="263714"/>
          </a:xfrm>
          <a:prstGeom prst="rect">
            <a:avLst/>
          </a:prstGeom>
          <a:noFill/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1"/>
          <p:cNvSpPr txBox="1"/>
          <p:nvPr/>
        </p:nvSpPr>
        <p:spPr bwMode="white">
          <a:xfrm>
            <a:off x="5940152" y="5745316"/>
            <a:ext cx="1368152" cy="263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テキスト ボックス 1"/>
          <p:cNvSpPr txBox="1"/>
          <p:nvPr/>
        </p:nvSpPr>
        <p:spPr bwMode="white">
          <a:xfrm>
            <a:off x="6156176" y="6053204"/>
            <a:ext cx="1368152" cy="263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テキスト ボックス 1"/>
          <p:cNvSpPr txBox="1"/>
          <p:nvPr/>
        </p:nvSpPr>
        <p:spPr bwMode="white">
          <a:xfrm>
            <a:off x="6372200" y="6365554"/>
            <a:ext cx="1368152" cy="263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2" name="直線コネクタ 11"/>
          <p:cNvCxnSpPr>
            <a:stCxn id="22" idx="3"/>
          </p:cNvCxnSpPr>
          <p:nvPr/>
        </p:nvCxnSpPr>
        <p:spPr>
          <a:xfrm flipV="1">
            <a:off x="7308304" y="5570727"/>
            <a:ext cx="144016" cy="30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23" idx="3"/>
          </p:cNvCxnSpPr>
          <p:nvPr/>
        </p:nvCxnSpPr>
        <p:spPr>
          <a:xfrm flipV="1">
            <a:off x="7524328" y="5576613"/>
            <a:ext cx="318180" cy="608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24" idx="3"/>
          </p:cNvCxnSpPr>
          <p:nvPr/>
        </p:nvCxnSpPr>
        <p:spPr>
          <a:xfrm flipV="1">
            <a:off x="7740352" y="5570727"/>
            <a:ext cx="275340" cy="9266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1"/>
          <p:cNvSpPr txBox="1"/>
          <p:nvPr/>
        </p:nvSpPr>
        <p:spPr bwMode="white">
          <a:xfrm>
            <a:off x="8172400" y="5373216"/>
            <a:ext cx="8047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以上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テキスト ボックス 1"/>
          <p:cNvSpPr txBox="1"/>
          <p:nvPr/>
        </p:nvSpPr>
        <p:spPr bwMode="white">
          <a:xfrm>
            <a:off x="7956376" y="6083990"/>
            <a:ext cx="1092812" cy="350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7" name="直線コネクタ 36"/>
          <p:cNvCxnSpPr>
            <a:stCxn id="35" idx="0"/>
          </p:cNvCxnSpPr>
          <p:nvPr/>
        </p:nvCxnSpPr>
        <p:spPr>
          <a:xfrm flipH="1" flipV="1">
            <a:off x="8100392" y="5618417"/>
            <a:ext cx="402390" cy="4655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1"/>
          <p:cNvSpPr txBox="1"/>
          <p:nvPr/>
        </p:nvSpPr>
        <p:spPr>
          <a:xfrm>
            <a:off x="994739" y="2445206"/>
            <a:ext cx="1080120" cy="263714"/>
          </a:xfrm>
          <a:prstGeom prst="rect">
            <a:avLst/>
          </a:prstGeom>
          <a:noFill/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テキスト ボックス 1"/>
          <p:cNvSpPr txBox="1"/>
          <p:nvPr/>
        </p:nvSpPr>
        <p:spPr>
          <a:xfrm>
            <a:off x="2411760" y="2445206"/>
            <a:ext cx="1584176" cy="263714"/>
          </a:xfrm>
          <a:prstGeom prst="rect">
            <a:avLst/>
          </a:prstGeom>
          <a:noFill/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" name="テキスト ボックス 1"/>
          <p:cNvSpPr txBox="1"/>
          <p:nvPr/>
        </p:nvSpPr>
        <p:spPr>
          <a:xfrm>
            <a:off x="4427984" y="2445206"/>
            <a:ext cx="1368152" cy="263714"/>
          </a:xfrm>
          <a:prstGeom prst="rect">
            <a:avLst/>
          </a:prstGeom>
          <a:noFill/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863588" y="5426034"/>
            <a:ext cx="4860540" cy="31928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863588" y="4981926"/>
            <a:ext cx="4500500" cy="31928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 48"/>
          <p:cNvSpPr/>
          <p:nvPr/>
        </p:nvSpPr>
        <p:spPr>
          <a:xfrm>
            <a:off x="863588" y="2852936"/>
            <a:ext cx="5292588" cy="31928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1"/>
          <p:cNvSpPr txBox="1"/>
          <p:nvPr/>
        </p:nvSpPr>
        <p:spPr>
          <a:xfrm>
            <a:off x="5692291" y="2373198"/>
            <a:ext cx="1368152" cy="263714"/>
          </a:xfrm>
          <a:prstGeom prst="rect">
            <a:avLst/>
          </a:prstGeom>
          <a:noFill/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2" name="直線コネクタ 51"/>
          <p:cNvCxnSpPr>
            <a:endCxn id="51" idx="3"/>
          </p:cNvCxnSpPr>
          <p:nvPr/>
        </p:nvCxnSpPr>
        <p:spPr>
          <a:xfrm flipH="1" flipV="1">
            <a:off x="6804248" y="1984807"/>
            <a:ext cx="324036" cy="592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1"/>
          <p:cNvSpPr txBox="1"/>
          <p:nvPr/>
        </p:nvSpPr>
        <p:spPr bwMode="white">
          <a:xfrm>
            <a:off x="5436096" y="1852950"/>
            <a:ext cx="1368152" cy="263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5" name="直線コネクタ 54"/>
          <p:cNvCxnSpPr>
            <a:endCxn id="54" idx="2"/>
          </p:cNvCxnSpPr>
          <p:nvPr/>
        </p:nvCxnSpPr>
        <p:spPr>
          <a:xfrm flipH="1" flipV="1">
            <a:off x="7560332" y="2132856"/>
            <a:ext cx="103845" cy="4320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1"/>
          <p:cNvSpPr txBox="1"/>
          <p:nvPr/>
        </p:nvSpPr>
        <p:spPr bwMode="white">
          <a:xfrm>
            <a:off x="6876256" y="1869142"/>
            <a:ext cx="1368152" cy="263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テキスト ボックス 1"/>
          <p:cNvSpPr txBox="1"/>
          <p:nvPr/>
        </p:nvSpPr>
        <p:spPr bwMode="white">
          <a:xfrm>
            <a:off x="8316416" y="2420888"/>
            <a:ext cx="8047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以上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 flipV="1">
            <a:off x="8172400" y="2554936"/>
            <a:ext cx="144016" cy="45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flipV="1">
            <a:off x="7956376" y="1784975"/>
            <a:ext cx="762431" cy="7929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1"/>
          <p:cNvSpPr txBox="1"/>
          <p:nvPr/>
        </p:nvSpPr>
        <p:spPr bwMode="white">
          <a:xfrm>
            <a:off x="7412074" y="1594622"/>
            <a:ext cx="1552414" cy="250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万円未満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884193" y="2445206"/>
            <a:ext cx="3471783" cy="31928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43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017" y="2019984"/>
            <a:ext cx="5004369" cy="380118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48" y="2049126"/>
            <a:ext cx="3129632" cy="3396098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世帯の変容　①女性の就業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率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の上昇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79592" y="620688"/>
            <a:ext cx="8784896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近年、夫婦世帯のうち、共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働き世帯の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割合が増加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、生活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環境も変化してきている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女性の就業率は近年は上昇を続け、女性の社会参画が進む。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"/>
          <p:cNvSpPr txBox="1"/>
          <p:nvPr/>
        </p:nvSpPr>
        <p:spPr>
          <a:xfrm>
            <a:off x="5076056" y="6106426"/>
            <a:ext cx="3816424" cy="263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「平成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年就業構造基本調査」（総務省）より府作成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"/>
          <p:cNvSpPr txBox="1"/>
          <p:nvPr/>
        </p:nvSpPr>
        <p:spPr>
          <a:xfrm>
            <a:off x="189216" y="1556792"/>
            <a:ext cx="2654592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■夫婦共働き世帯の状況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"/>
          <p:cNvSpPr txBox="1"/>
          <p:nvPr/>
        </p:nvSpPr>
        <p:spPr>
          <a:xfrm>
            <a:off x="3707904" y="1556792"/>
            <a:ext cx="374441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■女性の年齢別就業率（大阪府）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9686" y="2288485"/>
            <a:ext cx="12426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 smtClean="0"/>
              <a:t>夫婦世帯</a:t>
            </a:r>
            <a:r>
              <a:rPr kumimoji="1" lang="en-US" altLang="ja-JP" sz="1050" dirty="0" smtClean="0"/>
              <a:t>※</a:t>
            </a:r>
            <a:r>
              <a:rPr kumimoji="1" lang="ja-JP" altLang="en-US" sz="1200" dirty="0" smtClean="0"/>
              <a:t>総数</a:t>
            </a:r>
            <a:endParaRPr kumimoji="1" lang="en-US" altLang="ja-JP" sz="1200" dirty="0" smtClean="0"/>
          </a:p>
          <a:p>
            <a:pPr algn="ctr"/>
            <a:r>
              <a:rPr lang="en-US" altLang="ja-JP" sz="1400" dirty="0"/>
              <a:t>1,979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69120" y="2329716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kumimoji="1" lang="en-US" altLang="ja-JP" sz="1400" dirty="0" smtClean="0"/>
          </a:p>
          <a:p>
            <a:pPr algn="ctr"/>
            <a:r>
              <a:rPr lang="en-US" altLang="ja-JP" sz="1400" dirty="0" smtClean="0"/>
              <a:t>1,887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99592" y="4437112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/>
              <a:t>788.5</a:t>
            </a:r>
          </a:p>
          <a:p>
            <a:pPr algn="ctr"/>
            <a:r>
              <a:rPr kumimoji="1" lang="ja-JP" altLang="en-US" sz="1400" dirty="0" smtClean="0"/>
              <a:t>（</a:t>
            </a:r>
            <a:r>
              <a:rPr kumimoji="1" lang="en-US" altLang="ja-JP" sz="1400" dirty="0" smtClean="0"/>
              <a:t>39.8%</a:t>
            </a:r>
            <a:r>
              <a:rPr kumimoji="1" lang="ja-JP" altLang="en-US" sz="1400" dirty="0" smtClean="0"/>
              <a:t>）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97387" y="4149080"/>
            <a:ext cx="622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b="1" dirty="0"/>
              <a:t>共働き</a:t>
            </a:r>
            <a:endParaRPr lang="en-US" altLang="ja-JP" sz="1400" b="1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95736" y="4149080"/>
            <a:ext cx="622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b="1" dirty="0"/>
              <a:t>共働き</a:t>
            </a:r>
            <a:endParaRPr lang="en-US" altLang="ja-JP" sz="1400" b="1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23728" y="4437112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/>
              <a:t>831.4</a:t>
            </a:r>
          </a:p>
          <a:p>
            <a:pPr algn="ctr"/>
            <a:r>
              <a:rPr kumimoji="1" lang="ja-JP" altLang="en-US" sz="1400" dirty="0" smtClean="0"/>
              <a:t>（</a:t>
            </a:r>
            <a:r>
              <a:rPr lang="en-US" altLang="ja-JP" sz="1400" dirty="0" smtClean="0"/>
              <a:t>44</a:t>
            </a:r>
            <a:r>
              <a:rPr kumimoji="1" lang="en-US" altLang="ja-JP" sz="1400" dirty="0" smtClean="0"/>
              <a:t>.0%</a:t>
            </a:r>
            <a:r>
              <a:rPr kumimoji="1" lang="ja-JP" altLang="en-US" sz="1400" dirty="0" smtClean="0"/>
              <a:t>）</a:t>
            </a:r>
            <a:endParaRPr kumimoji="1" lang="ja-JP" altLang="en-US" sz="1400" dirty="0"/>
          </a:p>
        </p:txBody>
      </p:sp>
      <p:sp>
        <p:nvSpPr>
          <p:cNvPr id="19" name="テキスト ボックス 1"/>
          <p:cNvSpPr txBox="1"/>
          <p:nvPr/>
        </p:nvSpPr>
        <p:spPr>
          <a:xfrm>
            <a:off x="251520" y="5445224"/>
            <a:ext cx="3391802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夫婦世帯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「夫婦のみ世帯」、夫婦と親から成る世帯」、「夫婦と子供から成る世帯」、「夫婦、子供と親から成る世帯」の合計数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5436096" y="2564904"/>
            <a:ext cx="0" cy="108012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4860032" y="3645024"/>
            <a:ext cx="108012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/>
              <a:t>25</a:t>
            </a:r>
            <a:r>
              <a:rPr kumimoji="1" lang="ja-JP" altLang="en-US" sz="1200" dirty="0" smtClean="0"/>
              <a:t>～</a:t>
            </a:r>
            <a:r>
              <a:rPr kumimoji="1" lang="en-US" altLang="ja-JP" sz="1200" dirty="0" smtClean="0"/>
              <a:t>34</a:t>
            </a:r>
            <a:r>
              <a:rPr kumimoji="1" lang="ja-JP" altLang="en-US" sz="1200" dirty="0" smtClean="0"/>
              <a:t>歳の</a:t>
            </a:r>
            <a:endParaRPr kumimoji="1" lang="en-US" altLang="ja-JP" sz="1200" dirty="0" smtClean="0"/>
          </a:p>
          <a:p>
            <a:pPr algn="ctr"/>
            <a:r>
              <a:rPr kumimoji="1" lang="ja-JP" altLang="en-US" sz="1200" dirty="0" smtClean="0"/>
              <a:t>上昇が著しい</a:t>
            </a:r>
            <a:endParaRPr kumimoji="1" lang="ja-JP" altLang="en-US" sz="1200" dirty="0"/>
          </a:p>
        </p:txBody>
      </p:sp>
      <p:sp>
        <p:nvSpPr>
          <p:cNvPr id="22" name="テキスト ボックス 1"/>
          <p:cNvSpPr txBox="1"/>
          <p:nvPr/>
        </p:nvSpPr>
        <p:spPr>
          <a:xfrm>
            <a:off x="35496" y="1941150"/>
            <a:ext cx="825649" cy="263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（千）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 bwMode="white">
          <a:xfrm>
            <a:off x="731196" y="5157192"/>
            <a:ext cx="2520280" cy="252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83376" y="5131867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848204" y="5131867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H29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67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変容　②高齢者人口の増加、労働ニーズ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79592" y="476672"/>
            <a:ext cx="8784896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高齢者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人口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増加に伴い、労働力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人口に占める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65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歳以上の割合も増加が続き、高齢になっても働くニーズが増えている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"/>
          <p:cNvSpPr txBox="1"/>
          <p:nvPr/>
        </p:nvSpPr>
        <p:spPr>
          <a:xfrm>
            <a:off x="179512" y="1484784"/>
            <a:ext cx="374441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■労働力人口の推移（全国）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97540" y="7916361"/>
            <a:ext cx="4843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 smtClean="0"/>
              <a:t>「大阪府の将来推計人口について（</a:t>
            </a:r>
            <a:r>
              <a:rPr lang="en-US" altLang="ja-JP" sz="1200" dirty="0" smtClean="0"/>
              <a:t>2018</a:t>
            </a:r>
            <a:r>
              <a:rPr lang="en-US" altLang="ja-JP" sz="1200" dirty="0"/>
              <a:t>.8</a:t>
            </a:r>
            <a:r>
              <a:rPr lang="ja-JP" altLang="en-US" sz="1200" dirty="0" smtClean="0"/>
              <a:t>）」（府企画室）をもとに作成</a:t>
            </a:r>
            <a:endParaRPr kumimoji="1" lang="ja-JP" alt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18237" r="22898" b="9935"/>
          <a:stretch/>
        </p:blipFill>
        <p:spPr bwMode="auto">
          <a:xfrm>
            <a:off x="1115616" y="1844824"/>
            <a:ext cx="6546010" cy="491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1"/>
          <p:cNvSpPr txBox="1"/>
          <p:nvPr/>
        </p:nvSpPr>
        <p:spPr>
          <a:xfrm>
            <a:off x="6156176" y="6453336"/>
            <a:ext cx="3024336" cy="37619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zh-CN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zh-CN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zh-CN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年版高齢社会</a:t>
            </a:r>
            <a:r>
              <a:rPr lang="zh-CN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白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書」（内閣府）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32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60000"/>
            <a:lumOff val="40000"/>
          </a:schemeClr>
        </a:solidFill>
        <a:ln w="12700">
          <a:noFill/>
        </a:ln>
      </a:spPr>
      <a:bodyPr vert="horz" rtlCol="0" anchor="t" anchorCtr="0"/>
      <a:lstStyle>
        <a:defPPr marL="92075" indent="-92075">
          <a:defRPr kumimoji="1" dirty="0" smtClean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4912</TotalTime>
  <Words>3744</Words>
  <Application>Microsoft Office PowerPoint</Application>
  <PresentationFormat>画面に合わせる (4:3)</PresentationFormat>
  <Paragraphs>703</Paragraphs>
  <Slides>45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4" baseType="lpstr">
      <vt:lpstr>Meiryo UI</vt:lpstr>
      <vt:lpstr>ＭＳ Ｐゴシック</vt:lpstr>
      <vt:lpstr>ＭＳ ゴシック</vt:lpstr>
      <vt:lpstr>MS Mincho</vt:lpstr>
      <vt:lpstr>メイリオ</vt:lpstr>
      <vt:lpstr>Arial</vt:lpstr>
      <vt:lpstr>Calibri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西　あかね</dc:creator>
  <cp:lastModifiedBy>西　あかね</cp:lastModifiedBy>
  <cp:revision>332</cp:revision>
  <cp:lastPrinted>2019-03-20T05:02:28Z</cp:lastPrinted>
  <dcterms:created xsi:type="dcterms:W3CDTF">2018-09-20T10:07:27Z</dcterms:created>
  <dcterms:modified xsi:type="dcterms:W3CDTF">2019-04-05T05:51:42Z</dcterms:modified>
</cp:coreProperties>
</file>