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79" r:id="rId5"/>
    <p:sldId id="457" r:id="rId6"/>
    <p:sldId id="500" r:id="rId7"/>
    <p:sldId id="427" r:id="rId8"/>
    <p:sldId id="511" r:id="rId9"/>
    <p:sldId id="514" r:id="rId10"/>
    <p:sldId id="512" r:id="rId11"/>
    <p:sldId id="520" r:id="rId12"/>
    <p:sldId id="521" r:id="rId13"/>
    <p:sldId id="519" r:id="rId14"/>
    <p:sldId id="503" r:id="rId15"/>
    <p:sldId id="508" r:id="rId16"/>
    <p:sldId id="516" r:id="rId17"/>
    <p:sldId id="525" r:id="rId18"/>
    <p:sldId id="428" r:id="rId19"/>
    <p:sldId id="513" r:id="rId20"/>
    <p:sldId id="524" r:id="rId21"/>
    <p:sldId id="522" r:id="rId22"/>
    <p:sldId id="518" r:id="rId23"/>
    <p:sldId id="515" r:id="rId24"/>
    <p:sldId id="452" r:id="rId25"/>
    <p:sldId id="517" r:id="rId26"/>
    <p:sldId id="523" r:id="rId27"/>
    <p:sldId id="526" r:id="rId28"/>
  </p:sldIdLst>
  <p:sldSz cx="9144000" cy="6858000" type="screen4x3"/>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4" autoAdjust="0"/>
    <p:restoredTop sz="83146" autoAdjust="0"/>
  </p:normalViewPr>
  <p:slideViewPr>
    <p:cSldViewPr snapToGrid="0">
      <p:cViewPr varScale="1">
        <p:scale>
          <a:sx n="71" d="100"/>
          <a:sy n="71" d="100"/>
        </p:scale>
        <p:origin x="1326"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5" tIns="45714" rIns="91425" bIns="45714" rtlCol="0"/>
          <a:lstStyle>
            <a:lvl1pPr algn="r">
              <a:defRPr sz="1200"/>
            </a:lvl1pPr>
          </a:lstStyle>
          <a:p>
            <a:fld id="{485394BA-47FE-44C3-B0BC-BF9107A377DF}" type="datetimeFigureOut">
              <a:rPr kumimoji="1" lang="ja-JP" altLang="en-US" smtClean="0"/>
              <a:t>2019/4/5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6887"/>
          </a:xfrm>
          <a:prstGeom prst="rect">
            <a:avLst/>
          </a:prstGeom>
        </p:spPr>
        <p:txBody>
          <a:bodyPr vert="horz" lIns="91425" tIns="45714" rIns="91425" bIns="45714"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69735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190084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784907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312038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3573749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21</a:t>
            </a:fld>
            <a:endParaRPr kumimoji="1" lang="ja-JP" altLang="en-US"/>
          </a:p>
        </p:txBody>
      </p:sp>
    </p:spTree>
    <p:extLst>
      <p:ext uri="{BB962C8B-B14F-4D97-AF65-F5344CB8AC3E}">
        <p14:creationId xmlns:p14="http://schemas.microsoft.com/office/powerpoint/2010/main" val="292697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9E4CD9-3B14-4783-AC6B-8A75D0728531}" type="slidenum">
              <a:rPr kumimoji="1" lang="ja-JP" altLang="en-US" smtClean="0"/>
              <a:t>23</a:t>
            </a:fld>
            <a:endParaRPr kumimoji="1" lang="ja-JP" altLang="en-US"/>
          </a:p>
        </p:txBody>
      </p:sp>
    </p:spTree>
    <p:extLst>
      <p:ext uri="{BB962C8B-B14F-4D97-AF65-F5344CB8AC3E}">
        <p14:creationId xmlns:p14="http://schemas.microsoft.com/office/powerpoint/2010/main" val="254879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263112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defTabSz="914218">
              <a:defRPr/>
            </a:pPr>
            <a:endParaRPr lang="ja-JP" altLang="en-US">
              <a:solidFill>
                <a:prstClr val="black"/>
              </a:solidFill>
              <a:latin typeface="Calibri"/>
              <a:ea typeface="ＭＳ Ｐゴシック" panose="020B0600070205080204" pitchFamily="50" charset="-128"/>
            </a:endParaRPr>
          </a:p>
        </p:txBody>
      </p:sp>
      <p:sp>
        <p:nvSpPr>
          <p:cNvPr id="5" name="日付プレースホルダー 4"/>
          <p:cNvSpPr>
            <a:spLocks noGrp="1"/>
          </p:cNvSpPr>
          <p:nvPr>
            <p:ph type="dt" idx="11"/>
          </p:nvPr>
        </p:nvSpPr>
        <p:spPr/>
        <p:txBody>
          <a:bodyPr/>
          <a:lstStyle/>
          <a:p>
            <a:pPr defTabSz="914218">
              <a:defRPr/>
            </a:pPr>
            <a:endParaRPr lang="ja-JP" altLang="en-US">
              <a:solidFill>
                <a:prstClr val="black"/>
              </a:solidFill>
              <a:latin typeface="Calibri"/>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pPr defTabSz="914218">
              <a:defRPr/>
            </a:pPr>
            <a:fld id="{CE2F61C8-56B2-432A-BF71-F30109C7CF41}" type="slidenum">
              <a:rPr lang="ja-JP" altLang="en-US">
                <a:solidFill>
                  <a:prstClr val="black"/>
                </a:solidFill>
                <a:latin typeface="Calibri"/>
                <a:ea typeface="ＭＳ Ｐゴシック" panose="020B0600070205080204" pitchFamily="50" charset="-128"/>
              </a:rPr>
              <a:pPr defTabSz="914218">
                <a:defRPr/>
              </a:pPr>
              <a:t>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1070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65461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46190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2131720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10</a:t>
            </a:fld>
            <a:endParaRPr kumimoji="1" lang="ja-JP" altLang="en-US"/>
          </a:p>
        </p:txBody>
      </p:sp>
    </p:spTree>
    <p:extLst>
      <p:ext uri="{BB962C8B-B14F-4D97-AF65-F5344CB8AC3E}">
        <p14:creationId xmlns:p14="http://schemas.microsoft.com/office/powerpoint/2010/main" val="166924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124411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D3E358B-3A7B-41FD-B874-C161E471F882}" type="datetime1">
              <a:rPr kumimoji="1" lang="ja-JP" altLang="en-US" smtClean="0"/>
              <a:t>2019/4/5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9A4841-E213-4814-83E3-2005DF2BA36F}" type="datetime1">
              <a:rPr kumimoji="1" lang="ja-JP" altLang="en-US" smtClean="0"/>
              <a:t>2019/4/5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FA0FC5-6719-4B9F-BED4-8DB76390E3F8}" type="datetime1">
              <a:rPr kumimoji="1" lang="ja-JP" altLang="en-US" smtClean="0"/>
              <a:t>2019/4/5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498C94-CCE2-4940-9B52-8B48E5673AD6}" type="datetime1">
              <a:rPr kumimoji="1" lang="ja-JP" altLang="en-US" smtClean="0"/>
              <a:t>2019/4/5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D96E652-55F9-40F6-BBBB-7EEA73A2B4DD}" type="datetime1">
              <a:rPr kumimoji="1" lang="ja-JP" altLang="en-US" smtClean="0"/>
              <a:t>2019/4/5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A9AD81E-AB12-45DD-A7B2-B806BA5F4179}" type="datetime1">
              <a:rPr kumimoji="1" lang="ja-JP" altLang="en-US" smtClean="0"/>
              <a:t>2019/4/5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7FBD5F-B546-48B6-A470-1D381BD863D4}" type="datetime1">
              <a:rPr kumimoji="1" lang="ja-JP" altLang="en-US" smtClean="0"/>
              <a:t>2019/4/5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B16914F-9A0A-4AC2-B124-2BE11C4BC234}" type="datetime1">
              <a:rPr kumimoji="1" lang="ja-JP" altLang="en-US" smtClean="0"/>
              <a:t>2019/4/5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82503F3-D115-4491-8C30-552AC919355B}" type="datetime1">
              <a:rPr kumimoji="1" lang="ja-JP" altLang="en-US" smtClean="0"/>
              <a:t>2019/4/5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9480916-864D-415A-AE36-A48C4AC4BD0C}" type="datetime1">
              <a:rPr kumimoji="1" lang="ja-JP" altLang="en-US" smtClean="0"/>
              <a:t>2019/4/5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33E8830-0D4E-4B1B-8416-C1A1C519FE8A}" type="datetime1">
              <a:rPr kumimoji="1" lang="ja-JP" altLang="en-US" smtClean="0"/>
              <a:t>2019/4/5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C76A884E-5E48-4EF9-AA98-21323ECC1BBD}" type="datetime1">
              <a:rPr kumimoji="1" lang="ja-JP" altLang="en-US" smtClean="0"/>
              <a:t>2019/4/5</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2000">
                <a:solidFill>
                  <a:schemeClr val="tx1">
                    <a:tint val="75000"/>
                  </a:schemeClr>
                </a:solidFill>
              </a:defRPr>
            </a:lvl1pPr>
          </a:lstStyle>
          <a:p>
            <a:fld id="{EA6D242B-6A52-4C5C-AF40-54B5FB6D04E5}" type="slidenum">
              <a:rPr lang="ja-JP" altLang="en-US" smtClean="0"/>
              <a:pPr/>
              <a:t>‹#›</a:t>
            </a:fld>
            <a:endParaRPr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47655" y="263578"/>
            <a:ext cx="1368152" cy="4001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smtClean="0">
                <a:solidFill>
                  <a:schemeClr val="tx1"/>
                </a:solidFill>
              </a:rPr>
              <a:t>資料１</a:t>
            </a:r>
            <a:endParaRPr kumimoji="1" lang="ja-JP" altLang="en-US" sz="2000" dirty="0">
              <a:solidFill>
                <a:schemeClr val="tx1"/>
              </a:solidFill>
            </a:endParaRPr>
          </a:p>
        </p:txBody>
      </p:sp>
      <p:sp>
        <p:nvSpPr>
          <p:cNvPr id="8" name="Rectangle 1"/>
          <p:cNvSpPr>
            <a:spLocks noChangeArrowheads="1"/>
          </p:cNvSpPr>
          <p:nvPr/>
        </p:nvSpPr>
        <p:spPr bwMode="auto">
          <a:xfrm>
            <a:off x="1547664" y="5517232"/>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回大阪府住宅まちづくり審議会　資料</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01824" y="2705340"/>
            <a:ext cx="7740353" cy="1201661"/>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kumimoji="1"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住まうビジョン・大阪</a:t>
            </a: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の進捗状況</a:t>
            </a:r>
            <a:endParaRPr lang="en-US" altLang="ja-JP"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r>
              <a:rPr lang="ja-JP" altLang="en-US" sz="28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（前回審</a:t>
            </a:r>
            <a:r>
              <a:rPr lang="ja-JP" altLang="en-US" sz="28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議会以降の主な取組み</a:t>
            </a:r>
            <a:r>
              <a:rPr lang="ja-JP" altLang="en-US" sz="28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endParaRPr lang="ja-JP" altLang="en-US" sz="28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1414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「府有建築物の整備における環境配慮指針」の改定（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0" y="895992"/>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建築物のエネルギー消費性能の向上に関する法律、大阪府温暖化の防止等に関する条例等の改正を踏まえ、府有建築物の再生可能エネルギーの活用をさらに推進するため同指針を改定</a:t>
            </a:r>
          </a:p>
        </p:txBody>
      </p:sp>
      <p:sp>
        <p:nvSpPr>
          <p:cNvPr id="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環境にやさしく快適にくらすことができる住まいと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189792" y="1843363"/>
            <a:ext cx="8749121" cy="355492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95250" defTabSz="793425">
              <a:spcBef>
                <a:spcPts val="300"/>
              </a:spcBef>
              <a:defRPr/>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04947" y="1664944"/>
            <a:ext cx="1222148"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改定概要</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221876" y="5893423"/>
            <a:ext cx="8749121" cy="70392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04945" y="5659573"/>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21876" y="6071581"/>
            <a:ext cx="8814548" cy="4328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指針に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基づき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、府有建築物の整備を実施し、一層の環境</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配慮の推進を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89792" y="2084722"/>
            <a:ext cx="8749121" cy="11083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lvl="0"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〇太陽光発電</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などの自然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エネルギーの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利用の検討対象に「地中熱空調」を追加</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42913" lvl="0" indent="-347663"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〇府有建築物の整備の際に検討項目を示す環境</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配慮整備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基準の対象項目に「自然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採光を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得やすい建築計画」、「地中熱利用システム」を追加</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3787" t="24716" r="4426" b="26042"/>
          <a:stretch/>
        </p:blipFill>
        <p:spPr>
          <a:xfrm>
            <a:off x="1556290" y="3260590"/>
            <a:ext cx="6016124" cy="1814608"/>
          </a:xfrm>
          <a:prstGeom prst="rect">
            <a:avLst/>
          </a:prstGeom>
        </p:spPr>
      </p:pic>
      <p:sp>
        <p:nvSpPr>
          <p:cNvPr id="16" name="テキスト ボックス 15"/>
          <p:cNvSpPr txBox="1"/>
          <p:nvPr/>
        </p:nvSpPr>
        <p:spPr>
          <a:xfrm>
            <a:off x="4743978" y="5067471"/>
            <a:ext cx="3976737" cy="292388"/>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anose="020B0604030504040204" pitchFamily="50" charset="-128"/>
                <a:ea typeface="Meiryo UI" panose="020B0604030504040204" pitchFamily="50" charset="-128"/>
              </a:rPr>
              <a:t>［出展］</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環境省　「地中熱利用パンフレット」</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94455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大阪府北部を震源とする地震等への対応（住宅まちづくり部関連項目）</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10" name="テキスト ボックス 9"/>
          <p:cNvSpPr txBox="1"/>
          <p:nvPr/>
        </p:nvSpPr>
        <p:spPr>
          <a:xfrm>
            <a:off x="404944" y="1066861"/>
            <a:ext cx="7575273"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大阪府北部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を震源とする地震」、「台風第２１号」の概要、被害状況</a:t>
            </a:r>
          </a:p>
        </p:txBody>
      </p:sp>
      <p:graphicFrame>
        <p:nvGraphicFramePr>
          <p:cNvPr id="12" name="表 11"/>
          <p:cNvGraphicFramePr>
            <a:graphicFrameLocks noGrp="1"/>
          </p:cNvGraphicFramePr>
          <p:nvPr>
            <p:extLst>
              <p:ext uri="{D42A27DB-BD31-4B8C-83A1-F6EECF244321}">
                <p14:modId xmlns:p14="http://schemas.microsoft.com/office/powerpoint/2010/main" val="1678180956"/>
              </p:ext>
            </p:extLst>
          </p:nvPr>
        </p:nvGraphicFramePr>
        <p:xfrm>
          <a:off x="485724" y="1636929"/>
          <a:ext cx="8172553" cy="4652131"/>
        </p:xfrm>
        <a:graphic>
          <a:graphicData uri="http://schemas.openxmlformats.org/drawingml/2006/table">
            <a:tbl>
              <a:tblPr firstRow="1" bandRow="1">
                <a:tableStyleId>{5940675A-B579-460E-94D1-54222C63F5DA}</a:tableStyleId>
              </a:tblPr>
              <a:tblGrid>
                <a:gridCol w="294205">
                  <a:extLst>
                    <a:ext uri="{9D8B030D-6E8A-4147-A177-3AD203B41FA5}">
                      <a16:colId xmlns:a16="http://schemas.microsoft.com/office/drawing/2014/main" val="1875171830"/>
                    </a:ext>
                  </a:extLst>
                </a:gridCol>
                <a:gridCol w="684097">
                  <a:extLst>
                    <a:ext uri="{9D8B030D-6E8A-4147-A177-3AD203B41FA5}">
                      <a16:colId xmlns:a16="http://schemas.microsoft.com/office/drawing/2014/main" val="4186881473"/>
                    </a:ext>
                  </a:extLst>
                </a:gridCol>
                <a:gridCol w="3606892">
                  <a:extLst>
                    <a:ext uri="{9D8B030D-6E8A-4147-A177-3AD203B41FA5}">
                      <a16:colId xmlns:a16="http://schemas.microsoft.com/office/drawing/2014/main" val="3057141916"/>
                    </a:ext>
                  </a:extLst>
                </a:gridCol>
                <a:gridCol w="3587359">
                  <a:extLst>
                    <a:ext uri="{9D8B030D-6E8A-4147-A177-3AD203B41FA5}">
                      <a16:colId xmlns:a16="http://schemas.microsoft.com/office/drawing/2014/main" val="1135914108"/>
                    </a:ext>
                  </a:extLst>
                </a:gridCol>
              </a:tblGrid>
              <a:tr h="314168">
                <a:tc gridSpan="2">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hMerge="1">
                  <a:txBody>
                    <a:bodyPr/>
                    <a:lstStyle/>
                    <a:p>
                      <a:endParaRPr kumimoji="1" lang="ja-JP" altLang="en-US"/>
                    </a:p>
                  </a:txBody>
                  <a:tcPr/>
                </a:tc>
                <a:tc>
                  <a:txBody>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大阪府北部を震源とする地震</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a:txBody>
                    <a:bodyPr/>
                    <a:lstStyle/>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台風第</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号</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extLst>
                  <a:ext uri="{0D108BD9-81ED-4DB2-BD59-A6C34878D82A}">
                    <a16:rowId xmlns:a16="http://schemas.microsoft.com/office/drawing/2014/main" val="603189102"/>
                  </a:ext>
                </a:extLst>
              </a:tr>
              <a:tr h="319249">
                <a:tc gridSpan="2">
                  <a:txBody>
                    <a:bodyPr/>
                    <a:lstStyle/>
                    <a:p>
                      <a:pPr algn="ctr"/>
                      <a:r>
                        <a:rPr kumimoji="1" lang="ja-JP" altLang="en-US" sz="1400" dirty="0" smtClean="0">
                          <a:latin typeface="Meiryo UI" panose="020B0604030504040204" pitchFamily="50" charset="-128"/>
                          <a:ea typeface="Meiryo UI" panose="020B0604030504040204" pitchFamily="50" charset="-128"/>
                        </a:rPr>
                        <a:t>発生日時</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hMerge="1">
                  <a:txBody>
                    <a:bodyPr/>
                    <a:lstStyle/>
                    <a:p>
                      <a:endParaRPr kumimoji="1" lang="ja-JP" altLang="en-US"/>
                    </a:p>
                  </a:txBody>
                  <a:tcPr/>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kumimoji="0" lang="en-US" altLang="ja-JP" sz="1400" kern="0" spc="50" dirty="0" smtClean="0">
                          <a:latin typeface="Meiryo UI" panose="020B0604030504040204" pitchFamily="50" charset="-128"/>
                          <a:ea typeface="Meiryo UI" panose="020B0604030504040204" pitchFamily="50" charset="-128"/>
                        </a:rPr>
                        <a:t>6</a:t>
                      </a:r>
                      <a:r>
                        <a:rPr kumimoji="0" lang="ja-JP" altLang="en-US" sz="1400" kern="0" spc="50" dirty="0" smtClean="0">
                          <a:latin typeface="Meiryo UI" panose="020B0604030504040204" pitchFamily="50" charset="-128"/>
                          <a:ea typeface="Meiryo UI" panose="020B0604030504040204" pitchFamily="50" charset="-128"/>
                        </a:rPr>
                        <a:t>月</a:t>
                      </a:r>
                      <a:r>
                        <a:rPr kumimoji="0" lang="en-US" altLang="ja-JP" sz="1400" kern="0" spc="50" dirty="0" smtClean="0">
                          <a:latin typeface="Meiryo UI" panose="020B0604030504040204" pitchFamily="50" charset="-128"/>
                          <a:ea typeface="Meiryo UI" panose="020B0604030504040204" pitchFamily="50" charset="-128"/>
                        </a:rPr>
                        <a:t>18</a:t>
                      </a:r>
                      <a:r>
                        <a:rPr kumimoji="0" lang="ja-JP" altLang="en-US" sz="1400" kern="0" spc="50" dirty="0" smtClean="0">
                          <a:latin typeface="Meiryo UI" panose="020B0604030504040204" pitchFamily="50" charset="-128"/>
                          <a:ea typeface="Meiryo UI" panose="020B0604030504040204" pitchFamily="50" charset="-128"/>
                        </a:rPr>
                        <a:t>日（月）</a:t>
                      </a:r>
                      <a:r>
                        <a:rPr kumimoji="0" lang="en-US" altLang="ja-JP" sz="1400" kern="0" spc="50" dirty="0" smtClean="0">
                          <a:latin typeface="Meiryo UI" panose="020B0604030504040204" pitchFamily="50" charset="-128"/>
                          <a:ea typeface="Meiryo UI" panose="020B0604030504040204" pitchFamily="50" charset="-128"/>
                        </a:rPr>
                        <a:t>7</a:t>
                      </a:r>
                      <a:r>
                        <a:rPr kumimoji="0" lang="ja-JP" altLang="en-US" sz="1400" kern="0" spc="50" dirty="0" smtClean="0">
                          <a:latin typeface="Meiryo UI" panose="020B0604030504040204" pitchFamily="50" charset="-128"/>
                          <a:ea typeface="Meiryo UI" panose="020B0604030504040204" pitchFamily="50" charset="-128"/>
                        </a:rPr>
                        <a:t>時</a:t>
                      </a:r>
                      <a:r>
                        <a:rPr kumimoji="0" lang="en-US" altLang="ja-JP" sz="1400" kern="0" spc="50" dirty="0" smtClean="0">
                          <a:latin typeface="Meiryo UI" panose="020B0604030504040204" pitchFamily="50" charset="-128"/>
                          <a:ea typeface="Meiryo UI" panose="020B0604030504040204" pitchFamily="50" charset="-128"/>
                        </a:rPr>
                        <a:t>58</a:t>
                      </a:r>
                      <a:r>
                        <a:rPr kumimoji="0" lang="ja-JP" altLang="en-US" sz="1400" kern="0" spc="50" dirty="0" smtClean="0">
                          <a:latin typeface="Meiryo UI" panose="020B0604030504040204" pitchFamily="50" charset="-128"/>
                          <a:ea typeface="Meiryo UI" panose="020B0604030504040204" pitchFamily="50" charset="-128"/>
                        </a:rPr>
                        <a:t>分</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kumimoji="0" lang="en-US" altLang="ja-JP" sz="1400" kern="0" spc="50" dirty="0" smtClean="0">
                          <a:latin typeface="Meiryo UI" panose="020B0604030504040204" pitchFamily="50" charset="-128"/>
                          <a:ea typeface="Meiryo UI" panose="020B0604030504040204" pitchFamily="50" charset="-128"/>
                        </a:rPr>
                        <a:t>9</a:t>
                      </a:r>
                      <a:r>
                        <a:rPr kumimoji="0" lang="ja-JP" altLang="en-US" sz="1400" kern="0" spc="50" dirty="0" smtClean="0">
                          <a:latin typeface="Meiryo UI" panose="020B0604030504040204" pitchFamily="50" charset="-128"/>
                          <a:ea typeface="Meiryo UI" panose="020B0604030504040204" pitchFamily="50" charset="-128"/>
                        </a:rPr>
                        <a:t>月</a:t>
                      </a:r>
                      <a:r>
                        <a:rPr kumimoji="0" lang="en-US" altLang="ja-JP" sz="1400" kern="0" spc="50" dirty="0" smtClean="0">
                          <a:latin typeface="Meiryo UI" panose="020B0604030504040204" pitchFamily="50" charset="-128"/>
                          <a:ea typeface="Meiryo UI" panose="020B0604030504040204" pitchFamily="50" charset="-128"/>
                        </a:rPr>
                        <a:t>4</a:t>
                      </a:r>
                      <a:r>
                        <a:rPr kumimoji="0" lang="ja-JP" altLang="en-US" sz="1400" kern="0" spc="50" dirty="0" smtClean="0">
                          <a:latin typeface="Meiryo UI" panose="020B0604030504040204" pitchFamily="50" charset="-128"/>
                          <a:ea typeface="Meiryo UI" panose="020B0604030504040204" pitchFamily="50" charset="-128"/>
                        </a:rPr>
                        <a:t>日（火）～</a:t>
                      </a:r>
                      <a:r>
                        <a:rPr kumimoji="0" lang="en-US" altLang="ja-JP" sz="1400" kern="0" spc="50" dirty="0" smtClean="0">
                          <a:latin typeface="Meiryo UI" panose="020B0604030504040204" pitchFamily="50" charset="-128"/>
                          <a:ea typeface="Meiryo UI" panose="020B0604030504040204" pitchFamily="50" charset="-128"/>
                        </a:rPr>
                        <a:t>9</a:t>
                      </a:r>
                      <a:r>
                        <a:rPr kumimoji="0" lang="ja-JP" altLang="en-US" sz="1400" kern="0" spc="50" dirty="0" smtClean="0">
                          <a:latin typeface="Meiryo UI" panose="020B0604030504040204" pitchFamily="50" charset="-128"/>
                          <a:ea typeface="Meiryo UI" panose="020B0604030504040204" pitchFamily="50" charset="-128"/>
                        </a:rPr>
                        <a:t>月</a:t>
                      </a:r>
                      <a:r>
                        <a:rPr kumimoji="0" lang="en-US" altLang="ja-JP" sz="1400" kern="0" spc="50" dirty="0" smtClean="0">
                          <a:latin typeface="Meiryo UI" panose="020B0604030504040204" pitchFamily="50" charset="-128"/>
                          <a:ea typeface="Meiryo UI" panose="020B0604030504040204" pitchFamily="50" charset="-128"/>
                        </a:rPr>
                        <a:t>5</a:t>
                      </a:r>
                      <a:r>
                        <a:rPr kumimoji="0" lang="ja-JP" altLang="en-US" sz="1400" kern="0" spc="50" dirty="0" smtClean="0">
                          <a:latin typeface="Meiryo UI" panose="020B0604030504040204" pitchFamily="50" charset="-128"/>
                          <a:ea typeface="Meiryo UI" panose="020B0604030504040204" pitchFamily="50" charset="-128"/>
                        </a:rPr>
                        <a:t>日（水）</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extLst>
                  <a:ext uri="{0D108BD9-81ED-4DB2-BD59-A6C34878D82A}">
                    <a16:rowId xmlns:a16="http://schemas.microsoft.com/office/drawing/2014/main" val="2507561016"/>
                  </a:ext>
                </a:extLst>
              </a:tr>
              <a:tr h="1035592">
                <a:tc gridSpan="2">
                  <a:txBody>
                    <a:bodyPr/>
                    <a:lstStyle/>
                    <a:p>
                      <a:pPr algn="ctr"/>
                      <a:r>
                        <a:rPr kumimoji="1" lang="ja-JP" altLang="en-US" sz="1400" dirty="0" smtClean="0">
                          <a:latin typeface="Meiryo UI" panose="020B0604030504040204" pitchFamily="50" charset="-128"/>
                          <a:ea typeface="Meiryo UI" panose="020B0604030504040204" pitchFamily="50" charset="-128"/>
                        </a:rPr>
                        <a:t>規模等</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hMerge="1">
                  <a:txBody>
                    <a:bodyPr/>
                    <a:lstStyle/>
                    <a:p>
                      <a:endParaRPr kumimoji="1" lang="ja-JP" altLang="en-US"/>
                    </a:p>
                  </a:txBody>
                  <a:tcPr/>
                </a:tc>
                <a:tc>
                  <a:txBody>
                    <a:bodyPr/>
                    <a:lstStyle/>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・最大震度　震度６弱</a:t>
                      </a:r>
                      <a:r>
                        <a:rPr kumimoji="0" lang="ja-JP" altLang="en-US" sz="1400" kern="0" spc="0" baseline="0" dirty="0" smtClean="0">
                          <a:latin typeface="Meiryo UI" panose="020B0604030504040204" pitchFamily="50" charset="-128"/>
                          <a:ea typeface="Meiryo UI" panose="020B0604030504040204" pitchFamily="50" charset="-128"/>
                        </a:rPr>
                        <a:t>（高槻市、枚方市、</a:t>
                      </a:r>
                      <a:endParaRPr kumimoji="0" lang="en-US" altLang="ja-JP" sz="1400" kern="0" spc="0" baseline="0" dirty="0" smtClean="0">
                        <a:latin typeface="Meiryo UI" panose="020B0604030504040204" pitchFamily="50" charset="-128"/>
                        <a:ea typeface="Meiryo UI" panose="020B0604030504040204" pitchFamily="50" charset="-128"/>
                      </a:endParaRPr>
                    </a:p>
                    <a:p>
                      <a:pPr fontAlgn="auto">
                        <a:lnSpc>
                          <a:spcPts val="1600"/>
                        </a:lnSpc>
                        <a:spcBef>
                          <a:spcPts val="0"/>
                        </a:spcBef>
                        <a:defRPr/>
                      </a:pPr>
                      <a:r>
                        <a:rPr kumimoji="0" lang="ja-JP" altLang="en-US" sz="1400" kern="0" spc="0" baseline="0" dirty="0" smtClean="0">
                          <a:latin typeface="Meiryo UI" panose="020B0604030504040204" pitchFamily="50" charset="-128"/>
                          <a:ea typeface="Meiryo UI" panose="020B0604030504040204" pitchFamily="50" charset="-128"/>
                        </a:rPr>
                        <a:t>　茨木市、箕面市、大阪市北区）</a:t>
                      </a:r>
                      <a:endParaRPr kumimoji="0" lang="en-US" altLang="ja-JP" sz="1400" kern="0" spc="0" baseline="0" dirty="0" smtClean="0">
                        <a:latin typeface="Meiryo UI" panose="020B0604030504040204" pitchFamily="50" charset="-128"/>
                        <a:ea typeface="Meiryo UI" panose="020B0604030504040204" pitchFamily="50" charset="-128"/>
                      </a:endParaRPr>
                    </a:p>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・深さ　</a:t>
                      </a:r>
                      <a:r>
                        <a:rPr kumimoji="0" lang="en-US" altLang="ja-JP" sz="1400" kern="0" spc="50" dirty="0" smtClean="0">
                          <a:latin typeface="Meiryo UI" panose="020B0604030504040204" pitchFamily="50" charset="-128"/>
                          <a:ea typeface="Meiryo UI" panose="020B0604030504040204" pitchFamily="50" charset="-128"/>
                        </a:rPr>
                        <a:t>13</a:t>
                      </a:r>
                      <a:r>
                        <a:rPr kumimoji="0" lang="ja-JP" altLang="en-US" sz="1400" kern="0" spc="50" dirty="0" smtClean="0">
                          <a:latin typeface="Meiryo UI" panose="020B0604030504040204" pitchFamily="50" charset="-128"/>
                          <a:ea typeface="Meiryo UI" panose="020B0604030504040204" pitchFamily="50" charset="-128"/>
                        </a:rPr>
                        <a:t>キロ（暫定値）</a:t>
                      </a:r>
                      <a:endParaRPr kumimoji="0" lang="en-US" altLang="ja-JP" sz="1400" kern="0" spc="50" dirty="0" smtClean="0">
                        <a:latin typeface="Meiryo UI" panose="020B0604030504040204" pitchFamily="50" charset="-128"/>
                        <a:ea typeface="Meiryo UI" panose="020B0604030504040204" pitchFamily="50" charset="-128"/>
                      </a:endParaRPr>
                    </a:p>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・マグニチュード　</a:t>
                      </a:r>
                      <a:r>
                        <a:rPr kumimoji="0" lang="en-US" altLang="ja-JP" sz="1400" kern="0" spc="50" dirty="0" smtClean="0">
                          <a:latin typeface="Meiryo UI" panose="020B0604030504040204" pitchFamily="50" charset="-128"/>
                          <a:ea typeface="Meiryo UI" panose="020B0604030504040204" pitchFamily="50" charset="-128"/>
                        </a:rPr>
                        <a:t>6.1</a:t>
                      </a:r>
                      <a:r>
                        <a:rPr kumimoji="0" lang="ja-JP" altLang="en-US" sz="1400" kern="0" spc="50" dirty="0" smtClean="0">
                          <a:latin typeface="Meiryo UI" panose="020B0604030504040204" pitchFamily="50" charset="-128"/>
                          <a:ea typeface="Meiryo UI" panose="020B0604030504040204" pitchFamily="50" charset="-128"/>
                        </a:rPr>
                        <a:t>（暫定値）</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tc>
                  <a:txBody>
                    <a:bodyPr/>
                    <a:lstStyle/>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・最大総雨量　</a:t>
                      </a:r>
                      <a:r>
                        <a:rPr kumimoji="0" lang="en-US" altLang="ja-JP" sz="1400" kern="0" spc="50" dirty="0" smtClean="0">
                          <a:latin typeface="Meiryo UI" panose="020B0604030504040204" pitchFamily="50" charset="-128"/>
                          <a:ea typeface="Meiryo UI" panose="020B0604030504040204" pitchFamily="50" charset="-128"/>
                        </a:rPr>
                        <a:t>122</a:t>
                      </a:r>
                      <a:r>
                        <a:rPr kumimoji="0" lang="ja-JP" altLang="en-US" sz="1400" kern="0" spc="50" dirty="0" smtClean="0">
                          <a:latin typeface="Meiryo UI" panose="020B0604030504040204" pitchFamily="50" charset="-128"/>
                          <a:ea typeface="Meiryo UI" panose="020B0604030504040204" pitchFamily="50" charset="-128"/>
                        </a:rPr>
                        <a:t>㎜（富田林市）</a:t>
                      </a:r>
                      <a:endParaRPr kumimoji="0" lang="en-US" altLang="ja-JP" sz="1400" kern="0" spc="50" dirty="0" smtClean="0">
                        <a:latin typeface="Meiryo UI" panose="020B0604030504040204" pitchFamily="50" charset="-128"/>
                        <a:ea typeface="Meiryo UI" panose="020B0604030504040204" pitchFamily="50" charset="-128"/>
                      </a:endParaRPr>
                    </a:p>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・最大</a:t>
                      </a:r>
                      <a:r>
                        <a:rPr kumimoji="0" lang="en-US" altLang="ja-JP" sz="1400" kern="0" spc="50" dirty="0" smtClean="0">
                          <a:latin typeface="Meiryo UI" panose="020B0604030504040204" pitchFamily="50" charset="-128"/>
                          <a:ea typeface="Meiryo UI" panose="020B0604030504040204" pitchFamily="50" charset="-128"/>
                        </a:rPr>
                        <a:t>1</a:t>
                      </a:r>
                      <a:r>
                        <a:rPr kumimoji="0" lang="ja-JP" altLang="en-US" sz="1400" kern="0" spc="50" dirty="0" smtClean="0">
                          <a:latin typeface="Meiryo UI" panose="020B0604030504040204" pitchFamily="50" charset="-128"/>
                          <a:ea typeface="Meiryo UI" panose="020B0604030504040204" pitchFamily="50" charset="-128"/>
                        </a:rPr>
                        <a:t>時間雨量　</a:t>
                      </a:r>
                      <a:r>
                        <a:rPr kumimoji="0" lang="en-US" altLang="ja-JP" sz="1400" kern="0" spc="50" dirty="0" smtClean="0">
                          <a:latin typeface="Meiryo UI" panose="020B0604030504040204" pitchFamily="50" charset="-128"/>
                          <a:ea typeface="Meiryo UI" panose="020B0604030504040204" pitchFamily="50" charset="-128"/>
                        </a:rPr>
                        <a:t>73</a:t>
                      </a:r>
                      <a:r>
                        <a:rPr kumimoji="0" lang="ja-JP" altLang="en-US" sz="1400" kern="0" spc="50" dirty="0" smtClean="0">
                          <a:latin typeface="Meiryo UI" panose="020B0604030504040204" pitchFamily="50" charset="-128"/>
                          <a:ea typeface="Meiryo UI" panose="020B0604030504040204" pitchFamily="50" charset="-128"/>
                        </a:rPr>
                        <a:t>㎜（能勢町）</a:t>
                      </a:r>
                      <a:endParaRPr kumimoji="0" lang="en-US" altLang="ja-JP" sz="1400" kern="0" spc="50" dirty="0" smtClean="0">
                        <a:latin typeface="Meiryo UI" panose="020B0604030504040204" pitchFamily="50" charset="-128"/>
                        <a:ea typeface="Meiryo UI" panose="020B0604030504040204" pitchFamily="50" charset="-128"/>
                      </a:endParaRPr>
                    </a:p>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・最大瞬間風速：関西空港　</a:t>
                      </a:r>
                      <a:r>
                        <a:rPr kumimoji="0" lang="en-US" altLang="ja-JP" sz="1400" kern="0" spc="50" dirty="0" smtClean="0">
                          <a:latin typeface="Meiryo UI" panose="020B0604030504040204" pitchFamily="50" charset="-128"/>
                          <a:ea typeface="Meiryo UI" panose="020B0604030504040204" pitchFamily="50" charset="-128"/>
                        </a:rPr>
                        <a:t>58.1m/s</a:t>
                      </a:r>
                    </a:p>
                    <a:p>
                      <a:pPr fontAlgn="auto">
                        <a:lnSpc>
                          <a:spcPts val="1600"/>
                        </a:lnSpc>
                        <a:spcBef>
                          <a:spcPts val="0"/>
                        </a:spcBef>
                        <a:defRPr/>
                      </a:pPr>
                      <a:r>
                        <a:rPr kumimoji="0" lang="ja-JP" altLang="en-US" sz="1400" kern="0" spc="50" dirty="0" smtClean="0">
                          <a:latin typeface="Meiryo UI" panose="020B0604030504040204" pitchFamily="50" charset="-128"/>
                          <a:ea typeface="Meiryo UI" panose="020B0604030504040204" pitchFamily="50" charset="-128"/>
                        </a:rPr>
                        <a:t>　　　　　　　　　　　（</a:t>
                      </a:r>
                      <a:r>
                        <a:rPr kumimoji="0" lang="en-US" altLang="ja-JP" sz="1400" kern="0" spc="50" dirty="0" smtClean="0">
                          <a:latin typeface="Meiryo UI" panose="020B0604030504040204" pitchFamily="50" charset="-128"/>
                          <a:ea typeface="Meiryo UI" panose="020B0604030504040204" pitchFamily="50" charset="-128"/>
                        </a:rPr>
                        <a:t>9</a:t>
                      </a:r>
                      <a:r>
                        <a:rPr kumimoji="0" lang="ja-JP" altLang="en-US" sz="1400" kern="0" spc="50" dirty="0" smtClean="0">
                          <a:latin typeface="Meiryo UI" panose="020B0604030504040204" pitchFamily="50" charset="-128"/>
                          <a:ea typeface="Meiryo UI" panose="020B0604030504040204" pitchFamily="50" charset="-128"/>
                        </a:rPr>
                        <a:t>月</a:t>
                      </a:r>
                      <a:r>
                        <a:rPr kumimoji="0" lang="en-US" altLang="ja-JP" sz="1400" kern="0" spc="50" dirty="0" smtClean="0">
                          <a:latin typeface="Meiryo UI" panose="020B0604030504040204" pitchFamily="50" charset="-128"/>
                          <a:ea typeface="Meiryo UI" panose="020B0604030504040204" pitchFamily="50" charset="-128"/>
                        </a:rPr>
                        <a:t>4</a:t>
                      </a:r>
                      <a:r>
                        <a:rPr kumimoji="0" lang="ja-JP" altLang="en-US" sz="1400" kern="0" spc="50" dirty="0" smtClean="0">
                          <a:latin typeface="Meiryo UI" panose="020B0604030504040204" pitchFamily="50" charset="-128"/>
                          <a:ea typeface="Meiryo UI" panose="020B0604030504040204" pitchFamily="50" charset="-128"/>
                        </a:rPr>
                        <a:t>日　</a:t>
                      </a:r>
                      <a:r>
                        <a:rPr kumimoji="0" lang="en-US" altLang="ja-JP" sz="1400" kern="0" spc="50" dirty="0" smtClean="0">
                          <a:latin typeface="Meiryo UI" panose="020B0604030504040204" pitchFamily="50" charset="-128"/>
                          <a:ea typeface="Meiryo UI" panose="020B0604030504040204" pitchFamily="50" charset="-128"/>
                        </a:rPr>
                        <a:t>13</a:t>
                      </a:r>
                      <a:r>
                        <a:rPr kumimoji="0" lang="ja-JP" altLang="en-US" sz="1400" kern="0" spc="50" dirty="0" smtClean="0">
                          <a:latin typeface="Meiryo UI" panose="020B0604030504040204" pitchFamily="50" charset="-128"/>
                          <a:ea typeface="Meiryo UI" panose="020B0604030504040204" pitchFamily="50" charset="-128"/>
                        </a:rPr>
                        <a:t>時</a:t>
                      </a:r>
                      <a:r>
                        <a:rPr kumimoji="0" lang="en-US" altLang="ja-JP" sz="1400" kern="0" spc="50" dirty="0" smtClean="0">
                          <a:latin typeface="Meiryo UI" panose="020B0604030504040204" pitchFamily="50" charset="-128"/>
                          <a:ea typeface="Meiryo UI" panose="020B0604030504040204" pitchFamily="50" charset="-128"/>
                        </a:rPr>
                        <a:t>38</a:t>
                      </a:r>
                      <a:r>
                        <a:rPr kumimoji="0" lang="ja-JP" altLang="en-US" sz="1400" kern="0" spc="50" dirty="0" smtClean="0">
                          <a:latin typeface="Meiryo UI" panose="020B0604030504040204" pitchFamily="50" charset="-128"/>
                          <a:ea typeface="Meiryo UI" panose="020B0604030504040204" pitchFamily="50" charset="-128"/>
                        </a:rPr>
                        <a:t>分）</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extLst>
                  <a:ext uri="{0D108BD9-81ED-4DB2-BD59-A6C34878D82A}">
                    <a16:rowId xmlns:a16="http://schemas.microsoft.com/office/drawing/2014/main" val="1396973123"/>
                  </a:ext>
                </a:extLst>
              </a:tr>
              <a:tr h="942505">
                <a:tc gridSpan="2">
                  <a:txBody>
                    <a:bodyPr/>
                    <a:lstStyle/>
                    <a:p>
                      <a:pPr algn="ctr"/>
                      <a:r>
                        <a:rPr kumimoji="1" lang="ja-JP" altLang="en-US" sz="1400" dirty="0" smtClean="0">
                          <a:latin typeface="Meiryo UI" panose="020B0604030504040204" pitchFamily="50" charset="-128"/>
                          <a:ea typeface="Meiryo UI" panose="020B0604030504040204" pitchFamily="50" charset="-128"/>
                        </a:rPr>
                        <a:t>被害状況</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lnB w="12700" cmpd="sng">
                      <a:noFill/>
                    </a:lnB>
                  </a:tcPr>
                </a:tc>
                <a:tc hMerge="1">
                  <a:txBody>
                    <a:bodyPr/>
                    <a:lstStyle/>
                    <a:p>
                      <a:endParaRPr kumimoji="1" lang="ja-JP" altLang="en-US"/>
                    </a:p>
                  </a:txBody>
                  <a:tcPr/>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人的被害：死者</a:t>
                      </a:r>
                      <a:r>
                        <a:rPr kumimoji="0" lang="en-US" altLang="ja-JP" sz="1400" kern="0" spc="50" dirty="0" smtClean="0">
                          <a:latin typeface="Meiryo UI" panose="020B0604030504040204" pitchFamily="50" charset="-128"/>
                          <a:ea typeface="Meiryo UI" panose="020B0604030504040204" pitchFamily="50" charset="-128"/>
                        </a:rPr>
                        <a:t>6</a:t>
                      </a:r>
                      <a:r>
                        <a:rPr kumimoji="0" lang="ja-JP" altLang="en-US" sz="1400" kern="0" spc="50" dirty="0" smtClean="0">
                          <a:latin typeface="Meiryo UI" panose="020B0604030504040204" pitchFamily="50" charset="-128"/>
                          <a:ea typeface="Meiryo UI" panose="020B0604030504040204" pitchFamily="50" charset="-128"/>
                        </a:rPr>
                        <a:t>名、負傷者</a:t>
                      </a:r>
                      <a:r>
                        <a:rPr kumimoji="0" lang="en-US" altLang="ja-JP" sz="1400" kern="0" spc="50" dirty="0" smtClean="0">
                          <a:latin typeface="Meiryo UI" panose="020B0604030504040204" pitchFamily="50" charset="-128"/>
                          <a:ea typeface="Meiryo UI" panose="020B0604030504040204" pitchFamily="50" charset="-128"/>
                        </a:rPr>
                        <a:t>369</a:t>
                      </a:r>
                      <a:r>
                        <a:rPr kumimoji="0" lang="ja-JP" altLang="en-US" sz="1400" kern="0" spc="50" dirty="0" smtClean="0">
                          <a:latin typeface="Meiryo UI" panose="020B0604030504040204" pitchFamily="50" charset="-128"/>
                          <a:ea typeface="Meiryo UI" panose="020B0604030504040204" pitchFamily="50" charset="-128"/>
                        </a:rPr>
                        <a:t>名</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住家被害：全壊</a:t>
                      </a:r>
                      <a:r>
                        <a:rPr kumimoji="0" lang="en-US" altLang="ja-JP" sz="1400" kern="0" spc="50" dirty="0" smtClean="0">
                          <a:latin typeface="Meiryo UI" panose="020B0604030504040204" pitchFamily="50" charset="-128"/>
                          <a:ea typeface="Meiryo UI" panose="020B0604030504040204" pitchFamily="50" charset="-128"/>
                        </a:rPr>
                        <a:t>18</a:t>
                      </a:r>
                      <a:r>
                        <a:rPr kumimoji="0" lang="ja-JP" altLang="en-US" sz="1400" kern="0" spc="50" dirty="0" smtClean="0">
                          <a:latin typeface="Meiryo UI" panose="020B0604030504040204" pitchFamily="50" charset="-128"/>
                          <a:ea typeface="Meiryo UI" panose="020B0604030504040204" pitchFamily="50" charset="-128"/>
                        </a:rPr>
                        <a:t>棟、半壊</a:t>
                      </a:r>
                      <a:r>
                        <a:rPr kumimoji="0" lang="en-US" altLang="ja-JP" sz="1400" kern="0" spc="50" dirty="0" smtClean="0">
                          <a:latin typeface="Meiryo UI" panose="020B0604030504040204" pitchFamily="50" charset="-128"/>
                          <a:ea typeface="Meiryo UI" panose="020B0604030504040204" pitchFamily="50" charset="-128"/>
                        </a:rPr>
                        <a:t>512</a:t>
                      </a:r>
                      <a:r>
                        <a:rPr kumimoji="0" lang="ja-JP" altLang="en-US" sz="1400" kern="0" spc="50" dirty="0" smtClean="0">
                          <a:latin typeface="Meiryo UI" panose="020B0604030504040204" pitchFamily="50" charset="-128"/>
                          <a:ea typeface="Meiryo UI" panose="020B0604030504040204" pitchFamily="50" charset="-128"/>
                        </a:rPr>
                        <a:t>棟、</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　　　　　　　一部損壊</a:t>
                      </a:r>
                      <a:r>
                        <a:rPr kumimoji="0" lang="en-US" altLang="ja-JP" sz="1400" kern="0" spc="50" dirty="0" smtClean="0">
                          <a:latin typeface="Meiryo UI" panose="020B0604030504040204" pitchFamily="50" charset="-128"/>
                          <a:ea typeface="Meiryo UI" panose="020B0604030504040204" pitchFamily="50" charset="-128"/>
                        </a:rPr>
                        <a:t>55,081</a:t>
                      </a:r>
                      <a:r>
                        <a:rPr kumimoji="0" lang="ja-JP" altLang="en-US" sz="1400" kern="0" spc="50" dirty="0" smtClean="0">
                          <a:latin typeface="Meiryo UI" panose="020B0604030504040204" pitchFamily="50" charset="-128"/>
                          <a:ea typeface="Meiryo UI" panose="020B0604030504040204" pitchFamily="50" charset="-128"/>
                        </a:rPr>
                        <a:t>棟</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a:t>
                      </a:r>
                      <a:r>
                        <a:rPr kumimoji="0" lang="en-US" altLang="ja-JP" sz="1400" kern="0" spc="50" dirty="0" smtClean="0">
                          <a:latin typeface="Meiryo UI" panose="020B0604030504040204" pitchFamily="50" charset="-128"/>
                          <a:ea typeface="Meiryo UI" panose="020B0604030504040204" pitchFamily="50" charset="-128"/>
                        </a:rPr>
                        <a:t>H30.11.2</a:t>
                      </a:r>
                      <a:r>
                        <a:rPr kumimoji="0" lang="ja-JP" altLang="en-US" sz="1400" kern="0" spc="50" dirty="0" smtClean="0">
                          <a:latin typeface="Meiryo UI" panose="020B0604030504040204" pitchFamily="50" charset="-128"/>
                          <a:ea typeface="Meiryo UI" panose="020B0604030504040204" pitchFamily="50" charset="-128"/>
                        </a:rPr>
                        <a:t>　</a:t>
                      </a:r>
                      <a:r>
                        <a:rPr kumimoji="0" lang="en-US" altLang="ja-JP" sz="1400" kern="0" spc="50" dirty="0" smtClean="0">
                          <a:latin typeface="Meiryo UI" panose="020B0604030504040204" pitchFamily="50" charset="-128"/>
                          <a:ea typeface="Meiryo UI" panose="020B0604030504040204" pitchFamily="50" charset="-128"/>
                        </a:rPr>
                        <a:t>12</a:t>
                      </a:r>
                      <a:r>
                        <a:rPr kumimoji="0" lang="ja-JP" altLang="en-US" sz="1400" kern="0" spc="50" dirty="0" smtClean="0">
                          <a:latin typeface="Meiryo UI" panose="020B0604030504040204" pitchFamily="50" charset="-128"/>
                          <a:ea typeface="Meiryo UI" panose="020B0604030504040204" pitchFamily="50" charset="-128"/>
                        </a:rPr>
                        <a:t>時時点）</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人的被害：死者</a:t>
                      </a:r>
                      <a:r>
                        <a:rPr kumimoji="0" lang="en-US" altLang="ja-JP" sz="1400" kern="0" spc="50" dirty="0" smtClean="0">
                          <a:latin typeface="Meiryo UI" panose="020B0604030504040204" pitchFamily="50" charset="-128"/>
                          <a:ea typeface="Meiryo UI" panose="020B0604030504040204" pitchFamily="50" charset="-128"/>
                        </a:rPr>
                        <a:t>8</a:t>
                      </a:r>
                      <a:r>
                        <a:rPr kumimoji="0" lang="ja-JP" altLang="en-US" sz="1400" kern="0" spc="50" dirty="0" smtClean="0">
                          <a:latin typeface="Meiryo UI" panose="020B0604030504040204" pitchFamily="50" charset="-128"/>
                          <a:ea typeface="Meiryo UI" panose="020B0604030504040204" pitchFamily="50" charset="-128"/>
                        </a:rPr>
                        <a:t>名、負傷者</a:t>
                      </a:r>
                      <a:r>
                        <a:rPr kumimoji="0" lang="en-US" altLang="ja-JP" sz="1400" kern="0" spc="50" dirty="0" smtClean="0">
                          <a:latin typeface="Meiryo UI" panose="020B0604030504040204" pitchFamily="50" charset="-128"/>
                          <a:ea typeface="Meiryo UI" panose="020B0604030504040204" pitchFamily="50" charset="-128"/>
                        </a:rPr>
                        <a:t>493</a:t>
                      </a:r>
                      <a:r>
                        <a:rPr kumimoji="0" lang="ja-JP" altLang="en-US" sz="1400" kern="0" spc="50" dirty="0" smtClean="0">
                          <a:latin typeface="Meiryo UI" panose="020B0604030504040204" pitchFamily="50" charset="-128"/>
                          <a:ea typeface="Meiryo UI" panose="020B0604030504040204" pitchFamily="50" charset="-128"/>
                        </a:rPr>
                        <a:t>名</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住家被害：全壊</a:t>
                      </a:r>
                      <a:r>
                        <a:rPr kumimoji="0" lang="en-US" altLang="ja-JP" sz="1400" kern="0" spc="50" dirty="0" smtClean="0">
                          <a:latin typeface="Meiryo UI" panose="020B0604030504040204" pitchFamily="50" charset="-128"/>
                          <a:ea typeface="Meiryo UI" panose="020B0604030504040204" pitchFamily="50" charset="-128"/>
                        </a:rPr>
                        <a:t>30</a:t>
                      </a:r>
                      <a:r>
                        <a:rPr kumimoji="0" lang="ja-JP" altLang="en-US" sz="1400" kern="0" spc="50" dirty="0" smtClean="0">
                          <a:latin typeface="Meiryo UI" panose="020B0604030504040204" pitchFamily="50" charset="-128"/>
                          <a:ea typeface="Meiryo UI" panose="020B0604030504040204" pitchFamily="50" charset="-128"/>
                        </a:rPr>
                        <a:t>棟、半壊</a:t>
                      </a:r>
                      <a:r>
                        <a:rPr kumimoji="0" lang="en-US" altLang="ja-JP" sz="1400" kern="0" spc="50" dirty="0" smtClean="0">
                          <a:latin typeface="Meiryo UI" panose="020B0604030504040204" pitchFamily="50" charset="-128"/>
                          <a:ea typeface="Meiryo UI" panose="020B0604030504040204" pitchFamily="50" charset="-128"/>
                        </a:rPr>
                        <a:t>445</a:t>
                      </a:r>
                      <a:r>
                        <a:rPr kumimoji="0" lang="ja-JP" altLang="en-US" sz="1400" kern="0" spc="50" dirty="0" smtClean="0">
                          <a:latin typeface="Meiryo UI" panose="020B0604030504040204" pitchFamily="50" charset="-128"/>
                          <a:ea typeface="Meiryo UI" panose="020B0604030504040204" pitchFamily="50" charset="-128"/>
                        </a:rPr>
                        <a:t>棟、</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　　　　　　　一部損壊</a:t>
                      </a:r>
                      <a:r>
                        <a:rPr kumimoji="0" lang="en-US" altLang="ja-JP" sz="1400" kern="0" spc="50" dirty="0" smtClean="0">
                          <a:latin typeface="Meiryo UI" panose="020B0604030504040204" pitchFamily="50" charset="-128"/>
                          <a:ea typeface="Meiryo UI" panose="020B0604030504040204" pitchFamily="50" charset="-128"/>
                        </a:rPr>
                        <a:t>65,932</a:t>
                      </a:r>
                      <a:r>
                        <a:rPr kumimoji="0" lang="ja-JP" altLang="en-US" sz="1400" kern="0" spc="50" dirty="0" smtClean="0">
                          <a:latin typeface="Meiryo UI" panose="020B0604030504040204" pitchFamily="50" charset="-128"/>
                          <a:ea typeface="Meiryo UI" panose="020B0604030504040204" pitchFamily="50" charset="-128"/>
                        </a:rPr>
                        <a:t>棟</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a:t>
                      </a:r>
                      <a:r>
                        <a:rPr kumimoji="0" lang="en-US" altLang="ja-JP" sz="1400" kern="0" spc="50" dirty="0" smtClean="0">
                          <a:latin typeface="Meiryo UI" panose="020B0604030504040204" pitchFamily="50" charset="-128"/>
                          <a:ea typeface="Meiryo UI" panose="020B0604030504040204" pitchFamily="50" charset="-128"/>
                        </a:rPr>
                        <a:t>H30.12.25</a:t>
                      </a:r>
                      <a:r>
                        <a:rPr kumimoji="0" lang="ja-JP" altLang="en-US" sz="1400" kern="0" spc="50" dirty="0" smtClean="0">
                          <a:latin typeface="Meiryo UI" panose="020B0604030504040204" pitchFamily="50" charset="-128"/>
                          <a:ea typeface="Meiryo UI" panose="020B0604030504040204" pitchFamily="50" charset="-128"/>
                        </a:rPr>
                        <a:t>　</a:t>
                      </a:r>
                      <a:r>
                        <a:rPr kumimoji="0" lang="en-US" altLang="ja-JP" sz="1400" kern="0" spc="50" dirty="0" smtClean="0">
                          <a:latin typeface="Meiryo UI" panose="020B0604030504040204" pitchFamily="50" charset="-128"/>
                          <a:ea typeface="Meiryo UI" panose="020B0604030504040204" pitchFamily="50" charset="-128"/>
                        </a:rPr>
                        <a:t>11</a:t>
                      </a:r>
                      <a:r>
                        <a:rPr kumimoji="0" lang="ja-JP" altLang="en-US" sz="1400" kern="0" spc="50" dirty="0" smtClean="0">
                          <a:latin typeface="Meiryo UI" panose="020B0604030504040204" pitchFamily="50" charset="-128"/>
                          <a:ea typeface="Meiryo UI" panose="020B0604030504040204" pitchFamily="50" charset="-128"/>
                        </a:rPr>
                        <a:t>時時点）</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extLst>
                  <a:ext uri="{0D108BD9-81ED-4DB2-BD59-A6C34878D82A}">
                    <a16:rowId xmlns:a16="http://schemas.microsoft.com/office/drawing/2014/main" val="661889875"/>
                  </a:ext>
                </a:extLst>
              </a:tr>
              <a:tr h="733059">
                <a:tc rowSpan="2">
                  <a:txBody>
                    <a:bodyPr/>
                    <a:lstStyle/>
                    <a:p>
                      <a:endParaRPr lang="ja-JP" altLang="en-US" dirty="0"/>
                    </a:p>
                  </a:txBody>
                  <a:tcPr marL="104723" marR="104723" marT="52361" marB="52361">
                    <a:lnT w="12700" cmpd="sng">
                      <a:noFill/>
                    </a:lnT>
                  </a:tcPr>
                </a:tc>
                <a:tc>
                  <a:txBody>
                    <a:bodyPr/>
                    <a:lstStyle/>
                    <a:p>
                      <a:pPr algn="ctr"/>
                      <a:r>
                        <a:rPr kumimoji="1" lang="ja-JP" altLang="en-US" sz="1400" dirty="0" smtClean="0">
                          <a:latin typeface="Meiryo UI" panose="020B0604030504040204" pitchFamily="50" charset="-128"/>
                          <a:ea typeface="Meiryo UI" panose="020B0604030504040204" pitchFamily="50" charset="-128"/>
                        </a:rPr>
                        <a:t>府営住宅</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rPr>
                        <a:t>159</a:t>
                      </a:r>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団地で被害</a:t>
                      </a:r>
                      <a:endPar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（外壁ｸﾗｯｸ・一部欠損、地盤隆起陥没等） </a:t>
                      </a:r>
                      <a:endPar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endParaRPr>
                    </a:p>
                  </a:txBody>
                  <a:tcPr marL="104723" marR="104723" marT="52361" marB="52361"/>
                </a:tc>
                <a:tc>
                  <a:txBody>
                    <a:bodyPr/>
                    <a:lstStyle/>
                    <a:p>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全</a:t>
                      </a:r>
                      <a:r>
                        <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rPr>
                        <a:t>313</a:t>
                      </a:r>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団地で被害</a:t>
                      </a:r>
                      <a:endPar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（屋上防水シート・屋根材めくれ、窓ガラス破損、停電による給水ポンプ停止　等）</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extLst>
                  <a:ext uri="{0D108BD9-81ED-4DB2-BD59-A6C34878D82A}">
                    <a16:rowId xmlns:a16="http://schemas.microsoft.com/office/drawing/2014/main" val="4002413660"/>
                  </a:ext>
                </a:extLst>
              </a:tr>
              <a:tr h="535841">
                <a:tc vMerge="1">
                  <a:txBody>
                    <a:bodyPr/>
                    <a:lstStyle/>
                    <a:p>
                      <a:endParaRPr lang="ja-JP" altLang="en-US" dirty="0"/>
                    </a:p>
                  </a:txBody>
                  <a:tcPr marL="104723" marR="104723" marT="52361" marB="52361"/>
                </a:tc>
                <a:tc>
                  <a:txBody>
                    <a:bodyPr/>
                    <a:lstStyle/>
                    <a:p>
                      <a:pPr algn="ctr"/>
                      <a:r>
                        <a:rPr kumimoji="1" lang="ja-JP" altLang="en-US" sz="1400" dirty="0" smtClean="0">
                          <a:latin typeface="Meiryo UI" panose="020B0604030504040204" pitchFamily="50" charset="-128"/>
                          <a:ea typeface="Meiryo UI" panose="020B0604030504040204" pitchFamily="50" charset="-128"/>
                        </a:rPr>
                        <a:t>保全対象施設</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施設で被害（ガラス破損、外装材等脱落、躯体ひび割れ　等）</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400" spc="50" dirty="0" smtClean="0">
                          <a:latin typeface="Meiryo UI" panose="020B0604030504040204" pitchFamily="50" charset="-128"/>
                          <a:ea typeface="Meiryo UI" panose="020B0604030504040204" pitchFamily="50" charset="-128"/>
                          <a:cs typeface="Meiryo UI" panose="020B0604030504040204" pitchFamily="50" charset="-128"/>
                        </a:rPr>
                        <a:t>施設で被害（ガラス破損、外壁破損、屋根破損、外壁工事足場囲い倒壊　等）</a:t>
                      </a:r>
                      <a:endParaRPr lang="en-US" altLang="ja-JP" sz="1400" spc="50" dirty="0" smtClean="0">
                        <a:latin typeface="Meiryo UI" panose="020B0604030504040204" pitchFamily="50" charset="-128"/>
                        <a:ea typeface="Meiryo UI" panose="020B0604030504040204" pitchFamily="50" charset="-128"/>
                        <a:cs typeface="Meiryo UI" panose="020B0604030504040204" pitchFamily="50" charset="-128"/>
                      </a:endParaRPr>
                    </a:p>
                  </a:txBody>
                  <a:tcPr marL="104723" marR="104723" marT="52361" marB="52361"/>
                </a:tc>
                <a:extLst>
                  <a:ext uri="{0D108BD9-81ED-4DB2-BD59-A6C34878D82A}">
                    <a16:rowId xmlns:a16="http://schemas.microsoft.com/office/drawing/2014/main" val="308396832"/>
                  </a:ext>
                </a:extLst>
              </a:tr>
              <a:tr h="523614">
                <a:tc gridSpan="2">
                  <a:txBody>
                    <a:bodyPr/>
                    <a:lstStyle/>
                    <a:p>
                      <a:pPr algn="ctr"/>
                      <a:r>
                        <a:rPr kumimoji="1" lang="ja-JP" altLang="en-US" sz="1400" dirty="0" smtClean="0">
                          <a:latin typeface="Meiryo UI" panose="020B0604030504040204" pitchFamily="50" charset="-128"/>
                          <a:ea typeface="Meiryo UI" panose="020B0604030504040204" pitchFamily="50" charset="-128"/>
                        </a:rPr>
                        <a:t>法適用</a:t>
                      </a:r>
                      <a:endParaRPr kumimoji="1" lang="ja-JP" altLang="en-US" sz="1400" dirty="0">
                        <a:latin typeface="Meiryo UI" panose="020B0604030504040204" pitchFamily="50" charset="-128"/>
                        <a:ea typeface="Meiryo UI" panose="020B0604030504040204" pitchFamily="50" charset="-128"/>
                      </a:endParaRPr>
                    </a:p>
                  </a:txBody>
                  <a:tcPr marL="104723" marR="104723" marT="52361" marB="52361"/>
                </a:tc>
                <a:tc hMerge="1">
                  <a:txBody>
                    <a:bodyPr/>
                    <a:lstStyle/>
                    <a:p>
                      <a:endParaRPr kumimoji="1" lang="ja-JP" altLang="en-US"/>
                    </a:p>
                  </a:txBody>
                  <a:tcPr/>
                </a:tc>
                <a:tc>
                  <a:txBody>
                    <a:bodyPr/>
                    <a:lstStyle/>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災害救助法適用：</a:t>
                      </a:r>
                      <a:r>
                        <a:rPr kumimoji="0" lang="en-US" altLang="ja-JP" sz="1400" kern="0" spc="50" dirty="0" smtClean="0">
                          <a:latin typeface="Meiryo UI" panose="020B0604030504040204" pitchFamily="50" charset="-128"/>
                          <a:ea typeface="Meiryo UI" panose="020B0604030504040204" pitchFamily="50" charset="-128"/>
                        </a:rPr>
                        <a:t>12</a:t>
                      </a:r>
                      <a:r>
                        <a:rPr kumimoji="0" lang="ja-JP" altLang="en-US" sz="1400" kern="0" spc="50" dirty="0" smtClean="0">
                          <a:latin typeface="Meiryo UI" panose="020B0604030504040204" pitchFamily="50" charset="-128"/>
                          <a:ea typeface="Meiryo UI" panose="020B0604030504040204" pitchFamily="50" charset="-128"/>
                        </a:rPr>
                        <a:t>市１町</a:t>
                      </a:r>
                      <a:endParaRPr kumimoji="0" lang="en-US" altLang="ja-JP" sz="1400" kern="0" spc="50" dirty="0" smtClean="0">
                        <a:latin typeface="Meiryo UI" panose="020B0604030504040204" pitchFamily="50" charset="-128"/>
                        <a:ea typeface="Meiryo UI" panose="020B0604030504040204" pitchFamily="50" charset="-128"/>
                      </a:endParaRPr>
                    </a:p>
                    <a:p>
                      <a:pPr marL="0" marR="0" lvl="0" indent="0" algn="l" defTabSz="1429005" rtl="0" eaLnBrk="1" fontAlgn="auto" latinLnBrk="0" hangingPunct="1">
                        <a:lnSpc>
                          <a:spcPct val="100000"/>
                        </a:lnSpc>
                        <a:spcBef>
                          <a:spcPts val="0"/>
                        </a:spcBef>
                        <a:spcAft>
                          <a:spcPts val="0"/>
                        </a:spcAft>
                        <a:buClrTx/>
                        <a:buSzTx/>
                        <a:buFontTx/>
                        <a:buNone/>
                        <a:tabLst/>
                        <a:defRPr/>
                      </a:pPr>
                      <a:r>
                        <a:rPr kumimoji="0" lang="ja-JP" altLang="en-US" sz="1400" kern="0" spc="50" dirty="0" smtClean="0">
                          <a:latin typeface="Meiryo UI" panose="020B0604030504040204" pitchFamily="50" charset="-128"/>
                          <a:ea typeface="Meiryo UI" panose="020B0604030504040204" pitchFamily="50" charset="-128"/>
                        </a:rPr>
                        <a:t>被災者生活再建支援法適用：高槻市</a:t>
                      </a:r>
                      <a:endParaRPr kumimoji="0" lang="en-US" altLang="ja-JP" sz="1400" kern="0" spc="50" dirty="0" smtClean="0">
                        <a:latin typeface="Meiryo UI" panose="020B0604030504040204" pitchFamily="50" charset="-128"/>
                        <a:ea typeface="Meiryo UI" panose="020B0604030504040204" pitchFamily="50" charset="-128"/>
                      </a:endParaRPr>
                    </a:p>
                  </a:txBody>
                  <a:tcPr marL="104723" marR="104723" marT="52361" marB="52361"/>
                </a:tc>
                <a:tc>
                  <a:txBody>
                    <a:bodyPr/>
                    <a:lstStyle/>
                    <a:p>
                      <a:pPr marL="0" marR="0" lvl="0" indent="0" algn="ctr" defTabSz="1429005" rtl="0" eaLnBrk="1" fontAlgn="auto" latinLnBrk="0" hangingPunct="1">
                        <a:lnSpc>
                          <a:spcPct val="100000"/>
                        </a:lnSpc>
                        <a:spcBef>
                          <a:spcPts val="0"/>
                        </a:spcBef>
                        <a:spcAft>
                          <a:spcPts val="0"/>
                        </a:spcAft>
                        <a:buClrTx/>
                        <a:buSzTx/>
                        <a:buFontTx/>
                        <a:buNone/>
                        <a:tabLst/>
                        <a:defRPr/>
                      </a:pPr>
                      <a:r>
                        <a:rPr kumimoji="0" lang="en-US" altLang="ja-JP" sz="1400" kern="0" spc="50" dirty="0" smtClean="0">
                          <a:latin typeface="Meiryo UI" panose="020B0604030504040204" pitchFamily="50" charset="-128"/>
                          <a:ea typeface="Meiryo UI" panose="020B0604030504040204" pitchFamily="50" charset="-128"/>
                        </a:rPr>
                        <a:t>―</a:t>
                      </a:r>
                    </a:p>
                  </a:txBody>
                  <a:tcPr marL="104723" marR="104723" marT="52361" marB="52361"/>
                </a:tc>
                <a:extLst>
                  <a:ext uri="{0D108BD9-81ED-4DB2-BD59-A6C34878D82A}">
                    <a16:rowId xmlns:a16="http://schemas.microsoft.com/office/drawing/2014/main" val="526245803"/>
                  </a:ext>
                </a:extLst>
              </a:tr>
            </a:tbl>
          </a:graphicData>
        </a:graphic>
      </p:graphicFrame>
    </p:spTree>
    <p:extLst>
      <p:ext uri="{BB962C8B-B14F-4D97-AF65-F5344CB8AC3E}">
        <p14:creationId xmlns:p14="http://schemas.microsoft.com/office/powerpoint/2010/main" val="749378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大阪府北部を震源とする地震等への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対応（住宅まちづくり部関連項目）</a:t>
            </a:r>
          </a:p>
        </p:txBody>
      </p:sp>
      <p:sp>
        <p:nvSpPr>
          <p:cNvPr id="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11" name="正方形/長方形 10"/>
          <p:cNvSpPr/>
          <p:nvPr/>
        </p:nvSpPr>
        <p:spPr>
          <a:xfrm>
            <a:off x="107504" y="725356"/>
            <a:ext cx="8928992" cy="39783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■応急危険度判定</a:t>
            </a: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○被災建築物応急危険度判定：</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町で実施　計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9,361</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6/19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○被災宅地危険度判定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町で実施　計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66</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6/19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■ブロック塀への対応</a:t>
            </a: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○「ブロック塀に関する相談窓口」の開設：相談件数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1,625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a:t>
            </a: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民間のブロック塀の安全確保</a:t>
            </a: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「大阪府ブロック塀等除却緊急促進事業」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3,750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月補正</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住まいに関する支援</a:t>
            </a: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住宅、法律、金融等の「住まいのケア・専門家チーム」の被災市開催の個別相談会への派遣</a:t>
            </a: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「大阪版みなし仮設住宅」</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府独自制度</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高槻市・枚方市のみ募集</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継続中</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大阪版被災住宅無利子融資制度」</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府独自制度</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247806869"/>
              </p:ext>
            </p:extLst>
          </p:nvPr>
        </p:nvGraphicFramePr>
        <p:xfrm>
          <a:off x="808357" y="4651170"/>
          <a:ext cx="7918783" cy="914400"/>
        </p:xfrm>
        <a:graphic>
          <a:graphicData uri="http://schemas.openxmlformats.org/drawingml/2006/table">
            <a:tbl>
              <a:tblPr firstRow="1" bandRow="1">
                <a:tableStyleId>{5940675A-B579-460E-94D1-54222C63F5DA}</a:tableStyleId>
              </a:tblPr>
              <a:tblGrid>
                <a:gridCol w="2956819">
                  <a:extLst>
                    <a:ext uri="{9D8B030D-6E8A-4147-A177-3AD203B41FA5}">
                      <a16:colId xmlns:a16="http://schemas.microsoft.com/office/drawing/2014/main" val="2883988547"/>
                    </a:ext>
                  </a:extLst>
                </a:gridCol>
                <a:gridCol w="1240491">
                  <a:extLst>
                    <a:ext uri="{9D8B030D-6E8A-4147-A177-3AD203B41FA5}">
                      <a16:colId xmlns:a16="http://schemas.microsoft.com/office/drawing/2014/main" val="2447036466"/>
                    </a:ext>
                  </a:extLst>
                </a:gridCol>
                <a:gridCol w="1240491">
                  <a:extLst>
                    <a:ext uri="{9D8B030D-6E8A-4147-A177-3AD203B41FA5}">
                      <a16:colId xmlns:a16="http://schemas.microsoft.com/office/drawing/2014/main" val="1945606558"/>
                    </a:ext>
                  </a:extLst>
                </a:gridCol>
                <a:gridCol w="1240491">
                  <a:extLst>
                    <a:ext uri="{9D8B030D-6E8A-4147-A177-3AD203B41FA5}">
                      <a16:colId xmlns:a16="http://schemas.microsoft.com/office/drawing/2014/main" val="1231780857"/>
                    </a:ext>
                  </a:extLst>
                </a:gridCol>
                <a:gridCol w="1240491">
                  <a:extLst>
                    <a:ext uri="{9D8B030D-6E8A-4147-A177-3AD203B41FA5}">
                      <a16:colId xmlns:a16="http://schemas.microsoft.com/office/drawing/2014/main" val="726105540"/>
                    </a:ext>
                  </a:extLst>
                </a:gridCol>
              </a:tblGrid>
              <a:tr h="248013">
                <a:tc>
                  <a:txBody>
                    <a:bodyPr/>
                    <a:lstStyle/>
                    <a:p>
                      <a:pPr algn="ctr"/>
                      <a:r>
                        <a:rPr kumimoji="1" lang="ja-JP" altLang="en-US" sz="1400" dirty="0" smtClean="0">
                          <a:latin typeface="Meiryo UI" panose="020B0604030504040204" pitchFamily="50" charset="-128"/>
                          <a:ea typeface="Meiryo UI" panose="020B0604030504040204" pitchFamily="50" charset="-128"/>
                        </a:rPr>
                        <a:t>実績（</a:t>
                      </a:r>
                      <a:r>
                        <a:rPr kumimoji="1" lang="en-US" altLang="ja-JP" sz="1400" dirty="0" smtClean="0">
                          <a:latin typeface="Meiryo UI" panose="020B0604030504040204" pitchFamily="50" charset="-128"/>
                          <a:ea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rPr>
                        <a:t>月末時点）</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地震</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豪雨</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台風</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計</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1895367"/>
                  </a:ext>
                </a:extLst>
              </a:tr>
              <a:tr h="210856">
                <a:tc>
                  <a:txBody>
                    <a:bodyPr/>
                    <a:lstStyle/>
                    <a:p>
                      <a:r>
                        <a:rPr kumimoji="1" lang="ja-JP" altLang="en-US" sz="1400" dirty="0" smtClean="0">
                          <a:latin typeface="Meiryo UI" panose="020B0604030504040204" pitchFamily="50" charset="-128"/>
                          <a:ea typeface="Meiryo UI" panose="020B0604030504040204" pitchFamily="50" charset="-128"/>
                        </a:rPr>
                        <a:t>大阪版みなし仮設住宅</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rPr>
                        <a:t>市</a:t>
                      </a:r>
                      <a:r>
                        <a:rPr kumimoji="1" lang="en-US" altLang="ja-JP" sz="1400" dirty="0" smtClean="0">
                          <a:latin typeface="Meiryo UI" panose="020B0604030504040204" pitchFamily="50" charset="-128"/>
                          <a:ea typeface="Meiryo UI" panose="020B0604030504040204" pitchFamily="50" charset="-128"/>
                        </a:rPr>
                        <a:t>51</a:t>
                      </a:r>
                      <a:r>
                        <a:rPr kumimoji="1" lang="ja-JP" altLang="en-US" sz="1400" dirty="0" smtClean="0">
                          <a:latin typeface="Meiryo UI" panose="020B0604030504040204" pitchFamily="50" charset="-128"/>
                          <a:ea typeface="Meiryo UI" panose="020B0604030504040204" pitchFamily="50" charset="-128"/>
                        </a:rPr>
                        <a:t>戸</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rPr>
                        <a:t>市</a:t>
                      </a:r>
                      <a:r>
                        <a:rPr kumimoji="1" lang="en-US" altLang="ja-JP" sz="1400" dirty="0" smtClean="0">
                          <a:latin typeface="Meiryo UI" panose="020B0604030504040204" pitchFamily="50" charset="-128"/>
                          <a:ea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rPr>
                        <a:t>町</a:t>
                      </a:r>
                      <a:r>
                        <a:rPr kumimoji="1" lang="en-US" altLang="ja-JP" sz="1400" dirty="0" smtClean="0">
                          <a:latin typeface="Meiryo UI" panose="020B0604030504040204" pitchFamily="50" charset="-128"/>
                          <a:ea typeface="Meiryo UI" panose="020B0604030504040204" pitchFamily="50" charset="-128"/>
                        </a:rPr>
                        <a:t>6</a:t>
                      </a:r>
                      <a:r>
                        <a:rPr kumimoji="1" lang="ja-JP" altLang="en-US" sz="1400" dirty="0" smtClean="0">
                          <a:latin typeface="Meiryo UI" panose="020B0604030504040204" pitchFamily="50" charset="-128"/>
                          <a:ea typeface="Meiryo UI" panose="020B0604030504040204" pitchFamily="50" charset="-128"/>
                        </a:rPr>
                        <a:t>戸</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7</a:t>
                      </a:r>
                      <a:r>
                        <a:rPr kumimoji="1" lang="ja-JP" altLang="en-US" sz="1400" dirty="0" smtClean="0">
                          <a:latin typeface="Meiryo UI" panose="020B0604030504040204" pitchFamily="50" charset="-128"/>
                          <a:ea typeface="Meiryo UI" panose="020B0604030504040204" pitchFamily="50" charset="-128"/>
                        </a:rPr>
                        <a:t>市</a:t>
                      </a:r>
                      <a:r>
                        <a:rPr kumimoji="1" lang="en-US" altLang="ja-JP" sz="1400" dirty="0" smtClean="0">
                          <a:latin typeface="Meiryo UI" panose="020B0604030504040204" pitchFamily="50" charset="-128"/>
                          <a:ea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rPr>
                        <a:t>町</a:t>
                      </a:r>
                      <a:r>
                        <a:rPr kumimoji="1" lang="en-US" altLang="ja-JP" sz="1400" dirty="0" smtClean="0">
                          <a:latin typeface="Meiryo UI" panose="020B0604030504040204" pitchFamily="50" charset="-128"/>
                          <a:ea typeface="Meiryo UI" panose="020B0604030504040204" pitchFamily="50" charset="-128"/>
                        </a:rPr>
                        <a:t>31</a:t>
                      </a:r>
                      <a:r>
                        <a:rPr kumimoji="1" lang="ja-JP" altLang="en-US" sz="1400" dirty="0" smtClean="0">
                          <a:latin typeface="Meiryo UI" panose="020B0604030504040204" pitchFamily="50" charset="-128"/>
                          <a:ea typeface="Meiryo UI" panose="020B0604030504040204" pitchFamily="50" charset="-128"/>
                        </a:rPr>
                        <a:t>戸</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8</a:t>
                      </a:r>
                      <a:r>
                        <a:rPr kumimoji="1" lang="ja-JP" altLang="en-US" sz="1400" dirty="0" smtClean="0">
                          <a:latin typeface="Meiryo UI" panose="020B0604030504040204" pitchFamily="50" charset="-128"/>
                          <a:ea typeface="Meiryo UI" panose="020B0604030504040204" pitchFamily="50" charset="-128"/>
                        </a:rPr>
                        <a:t>市</a:t>
                      </a:r>
                      <a:r>
                        <a:rPr kumimoji="1" lang="en-US" altLang="ja-JP" sz="1400" dirty="0" smtClean="0">
                          <a:latin typeface="Meiryo UI" panose="020B0604030504040204" pitchFamily="50" charset="-128"/>
                          <a:ea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rPr>
                        <a:t>町</a:t>
                      </a:r>
                      <a:r>
                        <a:rPr kumimoji="1" lang="en-US" altLang="ja-JP" sz="1400" dirty="0" smtClean="0">
                          <a:latin typeface="Meiryo UI" panose="020B0604030504040204" pitchFamily="50" charset="-128"/>
                          <a:ea typeface="Meiryo UI" panose="020B0604030504040204" pitchFamily="50" charset="-128"/>
                        </a:rPr>
                        <a:t>88</a:t>
                      </a:r>
                      <a:r>
                        <a:rPr kumimoji="1" lang="ja-JP" altLang="en-US" sz="1400" dirty="0" smtClean="0">
                          <a:latin typeface="Meiryo UI" panose="020B0604030504040204" pitchFamily="50" charset="-128"/>
                          <a:ea typeface="Meiryo UI" panose="020B0604030504040204" pitchFamily="50" charset="-128"/>
                        </a:rPr>
                        <a:t>戸</a:t>
                      </a:r>
                      <a:endParaRPr kumimoji="1" lang="ja-JP" altLang="en-US" sz="140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1665276918"/>
                  </a:ext>
                </a:extLst>
              </a:tr>
              <a:tr h="210856">
                <a:tc>
                  <a:txBody>
                    <a:bodyPr/>
                    <a:lstStyle/>
                    <a:p>
                      <a:r>
                        <a:rPr kumimoji="1" lang="ja-JP" altLang="en-US" sz="1400" dirty="0" smtClean="0">
                          <a:latin typeface="Meiryo UI" panose="020B0604030504040204" pitchFamily="50" charset="-128"/>
                          <a:ea typeface="Meiryo UI" panose="020B0604030504040204" pitchFamily="50" charset="-128"/>
                        </a:rPr>
                        <a:t>大阪版被災住宅無利子融資</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rPr>
                        <a:t>613</a:t>
                      </a:r>
                      <a:r>
                        <a:rPr kumimoji="1" lang="ja-JP" altLang="en-US" sz="1400" dirty="0" smtClean="0">
                          <a:latin typeface="Meiryo UI" panose="020B0604030504040204" pitchFamily="50" charset="-128"/>
                          <a:ea typeface="Meiryo UI" panose="020B0604030504040204" pitchFamily="50" charset="-128"/>
                        </a:rPr>
                        <a:t>件</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rPr>
                        <a:t>件</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506</a:t>
                      </a:r>
                      <a:r>
                        <a:rPr kumimoji="1" lang="ja-JP" altLang="en-US" sz="1400" dirty="0" smtClean="0">
                          <a:latin typeface="Meiryo UI" panose="020B0604030504040204" pitchFamily="50" charset="-128"/>
                          <a:ea typeface="Meiryo UI" panose="020B0604030504040204" pitchFamily="50" charset="-128"/>
                        </a:rPr>
                        <a:t>件</a:t>
                      </a:r>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r"/>
                      <a:r>
                        <a:rPr kumimoji="1" lang="en-US" altLang="ja-JP" sz="1400" dirty="0" smtClean="0">
                          <a:latin typeface="Meiryo UI" panose="020B0604030504040204" pitchFamily="50" charset="-128"/>
                          <a:ea typeface="Meiryo UI" panose="020B0604030504040204" pitchFamily="50" charset="-128"/>
                        </a:rPr>
                        <a:t>1,121</a:t>
                      </a:r>
                      <a:r>
                        <a:rPr kumimoji="1" lang="ja-JP" altLang="en-US" sz="1400" dirty="0" smtClean="0">
                          <a:latin typeface="Meiryo UI" panose="020B0604030504040204" pitchFamily="50" charset="-128"/>
                          <a:ea typeface="Meiryo UI" panose="020B0604030504040204" pitchFamily="50" charset="-128"/>
                        </a:rPr>
                        <a:t>件</a:t>
                      </a:r>
                      <a:endParaRPr kumimoji="1" lang="ja-JP" altLang="en-US" sz="140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260961565"/>
                  </a:ext>
                </a:extLst>
              </a:tr>
            </a:tbl>
          </a:graphicData>
        </a:graphic>
      </p:graphicFrame>
      <p:sp>
        <p:nvSpPr>
          <p:cNvPr id="9" name="角丸四角形 8"/>
          <p:cNvSpPr/>
          <p:nvPr/>
        </p:nvSpPr>
        <p:spPr>
          <a:xfrm>
            <a:off x="107504" y="5719352"/>
            <a:ext cx="8928992" cy="1098308"/>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lvl="0" defTabSz="421965"/>
            <a:endParaRPr kumimoji="0" lang="en-US" altLang="ja-JP" sz="1600" dirty="0" smtClean="0">
              <a:solidFill>
                <a:schemeClr val="tx1"/>
              </a:solidFill>
              <a:latin typeface="Meiryo UI" panose="020B0604030504040204" pitchFamily="50" charset="-128"/>
              <a:ea typeface="Meiryo UI" panose="020B0604030504040204" pitchFamily="50" charset="-128"/>
            </a:endParaRPr>
          </a:p>
          <a:p>
            <a:pPr lvl="0" defTabSz="421965"/>
            <a:r>
              <a:rPr kumimoji="0" lang="ja-JP" altLang="en-US" sz="1600" dirty="0">
                <a:solidFill>
                  <a:schemeClr val="tx1"/>
                </a:solidFill>
                <a:latin typeface="Meiryo UI" panose="020B0604030504040204" pitchFamily="50" charset="-128"/>
                <a:ea typeface="Meiryo UI" panose="020B0604030504040204" pitchFamily="50" charset="-128"/>
              </a:rPr>
              <a:t>　</a:t>
            </a:r>
            <a:r>
              <a:rPr kumimoji="0" lang="ja-JP" altLang="en-US" sz="1600" dirty="0" smtClean="0">
                <a:solidFill>
                  <a:schemeClr val="tx1"/>
                </a:solidFill>
                <a:latin typeface="Meiryo UI" panose="020B0604030504040204" pitchFamily="50" charset="-128"/>
                <a:ea typeface="Meiryo UI" panose="020B0604030504040204" pitchFamily="50" charset="-128"/>
              </a:rPr>
              <a:t>・ 災害</a:t>
            </a:r>
            <a:r>
              <a:rPr kumimoji="0" lang="ja-JP" altLang="en-US" sz="1600" dirty="0">
                <a:solidFill>
                  <a:schemeClr val="tx1"/>
                </a:solidFill>
                <a:latin typeface="Meiryo UI" panose="020B0604030504040204" pitchFamily="50" charset="-128"/>
                <a:ea typeface="Meiryo UI" panose="020B0604030504040204" pitchFamily="50" charset="-128"/>
              </a:rPr>
              <a:t>時徒歩帰宅ルートの通行機能確保のため、沿道の</a:t>
            </a:r>
            <a:r>
              <a:rPr kumimoji="0" lang="ja-JP" altLang="en-US" sz="1600" dirty="0" smtClean="0">
                <a:solidFill>
                  <a:schemeClr val="tx1"/>
                </a:solidFill>
                <a:latin typeface="Meiryo UI" panose="020B0604030504040204" pitchFamily="50" charset="-128"/>
                <a:ea typeface="Meiryo UI" panose="020B0604030504040204" pitchFamily="50" charset="-128"/>
              </a:rPr>
              <a:t>建築物、ブロック塀の</a:t>
            </a:r>
            <a:r>
              <a:rPr kumimoji="0" lang="ja-JP" altLang="en-US" sz="1600" dirty="0">
                <a:solidFill>
                  <a:schemeClr val="tx1"/>
                </a:solidFill>
                <a:latin typeface="Meiryo UI" panose="020B0604030504040204" pitchFamily="50" charset="-128"/>
                <a:ea typeface="Meiryo UI" panose="020B0604030504040204" pitchFamily="50" charset="-128"/>
              </a:rPr>
              <a:t>耐震化を促進</a:t>
            </a:r>
          </a:p>
          <a:p>
            <a:pPr lvl="0" defTabSz="421965"/>
            <a:r>
              <a:rPr kumimoji="0" lang="ja-JP" altLang="en-US" sz="1600" dirty="0" smtClean="0">
                <a:solidFill>
                  <a:schemeClr val="tx1"/>
                </a:solidFill>
                <a:latin typeface="Meiryo UI" panose="020B0604030504040204" pitchFamily="50" charset="-128"/>
                <a:ea typeface="Meiryo UI" panose="020B0604030504040204" pitchFamily="50" charset="-128"/>
              </a:rPr>
              <a:t>　・ 民間</a:t>
            </a:r>
            <a:r>
              <a:rPr kumimoji="0" lang="ja-JP" altLang="en-US" sz="1600" dirty="0">
                <a:solidFill>
                  <a:schemeClr val="tx1"/>
                </a:solidFill>
                <a:latin typeface="Meiryo UI" panose="020B0604030504040204" pitchFamily="50" charset="-128"/>
                <a:ea typeface="Meiryo UI" panose="020B0604030504040204" pitchFamily="50" charset="-128"/>
              </a:rPr>
              <a:t>ﾌﾞﾛｯｸ塀への緊急補助等による市町村と連携した除却促進、普及</a:t>
            </a:r>
            <a:r>
              <a:rPr kumimoji="0" lang="ja-JP" altLang="en-US" sz="1600" dirty="0" smtClean="0">
                <a:solidFill>
                  <a:schemeClr val="tx1"/>
                </a:solidFill>
                <a:latin typeface="Meiryo UI" panose="020B0604030504040204" pitchFamily="50" charset="-128"/>
                <a:ea typeface="Meiryo UI" panose="020B0604030504040204" pitchFamily="50" charset="-128"/>
              </a:rPr>
              <a:t>啓発</a:t>
            </a:r>
            <a:endParaRPr kumimoji="0" lang="en-US" altLang="ja-JP" sz="1600" dirty="0" smtClean="0">
              <a:solidFill>
                <a:schemeClr val="tx1"/>
              </a:solidFill>
              <a:latin typeface="Meiryo UI" panose="020B0604030504040204" pitchFamily="50" charset="-128"/>
              <a:ea typeface="Meiryo UI" panose="020B0604030504040204" pitchFamily="50" charset="-128"/>
            </a:endParaRPr>
          </a:p>
          <a:p>
            <a:pPr lvl="0" defTabSz="421965"/>
            <a:r>
              <a:rPr kumimoji="0" lang="ja-JP" altLang="en-US" sz="1600" dirty="0">
                <a:solidFill>
                  <a:schemeClr val="tx1"/>
                </a:solidFill>
                <a:latin typeface="Meiryo UI" panose="020B0604030504040204" pitchFamily="50" charset="-128"/>
                <a:ea typeface="Meiryo UI" panose="020B0604030504040204" pitchFamily="50" charset="-128"/>
              </a:rPr>
              <a:t>　</a:t>
            </a:r>
            <a:r>
              <a:rPr kumimoji="0" lang="ja-JP" altLang="en-US" sz="1600" dirty="0" smtClean="0">
                <a:solidFill>
                  <a:schemeClr val="tx1"/>
                </a:solidFill>
                <a:latin typeface="Meiryo UI" panose="020B0604030504040204" pitchFamily="50" charset="-128"/>
                <a:ea typeface="Meiryo UI" panose="020B0604030504040204" pitchFamily="50" charset="-128"/>
              </a:rPr>
              <a:t>・ </a:t>
            </a:r>
            <a:r>
              <a:rPr kumimoji="0" lang="zh-TW" altLang="en-US" sz="1600" dirty="0">
                <a:solidFill>
                  <a:schemeClr val="tx1"/>
                </a:solidFill>
                <a:latin typeface="Meiryo UI" panose="020B0604030504040204" pitchFamily="50" charset="-128"/>
                <a:ea typeface="Meiryo UI" panose="020B0604030504040204" pitchFamily="50" charset="-128"/>
              </a:rPr>
              <a:t>「大阪版被災住宅無利子融資制度</a:t>
            </a:r>
            <a:r>
              <a:rPr kumimoji="0" lang="zh-TW" altLang="en-US" sz="1600" dirty="0" smtClean="0">
                <a:solidFill>
                  <a:schemeClr val="tx1"/>
                </a:solidFill>
                <a:latin typeface="Meiryo UI" panose="020B0604030504040204" pitchFamily="50" charset="-128"/>
                <a:ea typeface="Meiryo UI" panose="020B0604030504040204" pitchFamily="50" charset="-128"/>
              </a:rPr>
              <a:t>」</a:t>
            </a:r>
            <a:r>
              <a:rPr kumimoji="0" lang="ja-JP" altLang="en-US" sz="1600" dirty="0" smtClean="0">
                <a:solidFill>
                  <a:schemeClr val="tx1"/>
                </a:solidFill>
                <a:latin typeface="Meiryo UI" panose="020B0604030504040204" pitchFamily="50" charset="-128"/>
                <a:ea typeface="Meiryo UI" panose="020B0604030504040204" pitchFamily="50" charset="-128"/>
              </a:rPr>
              <a:t>の継続実施</a:t>
            </a:r>
            <a:endParaRPr kumimoji="0" lang="en-US" altLang="ja-JP" sz="1600" dirty="0" smtClean="0">
              <a:solidFill>
                <a:schemeClr val="tx1"/>
              </a:solidFill>
              <a:latin typeface="Meiryo UI" panose="020B0604030504040204" pitchFamily="50" charset="-128"/>
              <a:ea typeface="Meiryo UI" panose="020B0604030504040204" pitchFamily="50" charset="-128"/>
            </a:endParaRPr>
          </a:p>
          <a:p>
            <a:pPr lvl="0" defTabSz="421965"/>
            <a:endParaRPr kumimoji="0" lang="en-US" altLang="ja-JP" sz="1600" dirty="0">
              <a:solidFill>
                <a:schemeClr val="tx1"/>
              </a:solidFill>
              <a:latin typeface="Meiryo UI" panose="020B0604030504040204" pitchFamily="50" charset="-128"/>
              <a:ea typeface="Meiryo UI" panose="020B0604030504040204" pitchFamily="50" charset="-128"/>
            </a:endParaRPr>
          </a:p>
          <a:p>
            <a:pPr lvl="0" defTabSz="421965"/>
            <a:endParaRPr kumimoji="0" lang="ja-JP" altLang="en-US" sz="1600" dirty="0">
              <a:solidFill>
                <a:schemeClr val="tx1"/>
              </a:solidFill>
              <a:latin typeface="Meiryo UI" panose="020B0604030504040204" pitchFamily="50" charset="-128"/>
              <a:ea typeface="Meiryo UI" panose="020B0604030504040204" pitchFamily="50" charset="-128"/>
            </a:endParaRPr>
          </a:p>
          <a:p>
            <a:pPr lvl="0" defTabSz="421965"/>
            <a:endParaRPr kumimoji="0" lang="ja-JP" altLang="ja-JP"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10745" y="5610207"/>
            <a:ext cx="1556052"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067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7504" y="1871711"/>
            <a:ext cx="8928992" cy="346890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「バリアフリー基本構想等作成促進指針」の作成（</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バリアフリー法の改正（</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による都道府県の役割強化等を踏まえ、さらなるバリアフリー化に向け、新たに創設されたマスタープランや基本構想の作成・見直しを促進するため、指針を作成</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25269" y="1671655"/>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概要</a:t>
            </a: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20" name="角丸四角形 19"/>
          <p:cNvSpPr/>
          <p:nvPr/>
        </p:nvSpPr>
        <p:spPr>
          <a:xfrm>
            <a:off x="107504" y="5618022"/>
            <a:ext cx="8928992" cy="860052"/>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5452550"/>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の予定</a:t>
            </a:r>
            <a:endParaRPr lang="ja-JP" altLang="en-US" sz="20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0" y="5918898"/>
            <a:ext cx="9144000" cy="4328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国、市町村、鉄道事業者などからなる連絡会議での説明など、市町村の取組みを支援</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bwMode="white">
          <a:xfrm>
            <a:off x="234979" y="2162716"/>
            <a:ext cx="8603242" cy="114195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263525" indent="-84138">
              <a:lnSpc>
                <a:spcPct val="120000"/>
              </a:lnSpc>
            </a:pPr>
            <a:r>
              <a:rPr lang="ja-JP" altLang="en-US" b="1" dirty="0" smtClean="0">
                <a:solidFill>
                  <a:schemeClr val="tx1"/>
                </a:solidFill>
                <a:latin typeface="Meiryo UI" panose="020B0604030504040204" pitchFamily="50" charset="-128"/>
                <a:ea typeface="Meiryo UI" panose="020B0604030504040204" pitchFamily="50" charset="-128"/>
              </a:rPr>
              <a:t>■目標</a:t>
            </a:r>
            <a:endParaRPr lang="en-US" altLang="ja-JP" b="1"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rPr>
              <a:t>　①　全市町村における基本構想等の作成・見直し</a:t>
            </a:r>
            <a:endParaRPr lang="en-US" altLang="ja-JP"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②</a:t>
            </a: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利用者数</a:t>
            </a:r>
            <a:r>
              <a:rPr lang="en-US" altLang="ja-JP" dirty="0" smtClean="0">
                <a:solidFill>
                  <a:schemeClr val="tx1"/>
                </a:solidFill>
                <a:latin typeface="Meiryo UI" panose="020B0604030504040204" pitchFamily="50" charset="-128"/>
                <a:ea typeface="Meiryo UI" panose="020B0604030504040204" pitchFamily="50" charset="-128"/>
              </a:rPr>
              <a:t>3</a:t>
            </a:r>
            <a:r>
              <a:rPr lang="ja-JP" altLang="en-US" dirty="0" smtClean="0">
                <a:solidFill>
                  <a:schemeClr val="tx1"/>
                </a:solidFill>
                <a:latin typeface="Meiryo UI" panose="020B0604030504040204" pitchFamily="50" charset="-128"/>
                <a:ea typeface="Meiryo UI" panose="020B0604030504040204" pitchFamily="50" charset="-128"/>
              </a:rPr>
              <a:t>千人以上</a:t>
            </a:r>
            <a:r>
              <a:rPr lang="en-US" altLang="ja-JP" dirty="0" smtClean="0">
                <a:solidFill>
                  <a:schemeClr val="tx1"/>
                </a:solidFill>
                <a:latin typeface="Meiryo UI" panose="020B0604030504040204" pitchFamily="50" charset="-128"/>
                <a:ea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rPr>
              <a:t>日の鉄道駅等のバリアフリー化</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bwMode="white">
          <a:xfrm>
            <a:off x="234979" y="3410060"/>
            <a:ext cx="8603242" cy="180362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263525" indent="-84138">
              <a:lnSpc>
                <a:spcPct val="120000"/>
              </a:lnSpc>
            </a:pPr>
            <a:r>
              <a:rPr lang="ja-JP" altLang="en-US" b="1" dirty="0" smtClean="0">
                <a:solidFill>
                  <a:schemeClr val="tx1"/>
                </a:solidFill>
                <a:latin typeface="Meiryo UI" panose="020B0604030504040204" pitchFamily="50" charset="-128"/>
                <a:ea typeface="Meiryo UI" panose="020B0604030504040204" pitchFamily="50" charset="-128"/>
              </a:rPr>
              <a:t>■大阪府の取組み</a:t>
            </a:r>
            <a:endParaRPr lang="en-US" altLang="ja-JP" b="1"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rPr>
              <a:t>1</a:t>
            </a:r>
            <a:r>
              <a:rPr lang="ja-JP" altLang="en-US" dirty="0" smtClean="0">
                <a:solidFill>
                  <a:schemeClr val="tx1"/>
                </a:solidFill>
                <a:latin typeface="Meiryo UI" panose="020B0604030504040204" pitchFamily="50" charset="-128"/>
                <a:ea typeface="Meiryo UI" panose="020B0604030504040204" pitchFamily="50" charset="-128"/>
              </a:rPr>
              <a:t>）府域一元的なまちのバリアフリー情報の提供</a:t>
            </a:r>
            <a:endParaRPr lang="en-US" altLang="ja-JP"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）基本構想等の作成に係る広域的な視点からの助言・情報提供</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）国や鉄道事業者等との協議・調整</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）鉄道駅等のさらなるバリアフリー化の検討</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9757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7504" y="1783396"/>
            <a:ext cx="8928992" cy="4052627"/>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 y="440416"/>
            <a:ext cx="9545783"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「建設工事従事者の安全及び健康の確保に関する大阪府計画」の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建設工事従事者の安全及び健康の確保の推進に関する法律（</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施行）に基づき、関連施策を総合的、計画的に推進するため、計画を策定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25269" y="1574224"/>
            <a:ext cx="4607352"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基本的</a:t>
            </a:r>
            <a:r>
              <a:rPr lang="ja-JP" altLang="en-US" sz="2000" b="1" dirty="0" smtClean="0">
                <a:latin typeface="Meiryo UI" panose="020B0604030504040204" pitchFamily="50" charset="-128"/>
                <a:ea typeface="Meiryo UI" panose="020B0604030504040204" pitchFamily="50" charset="-128"/>
              </a:rPr>
              <a:t>な方針及び</a:t>
            </a:r>
            <a:r>
              <a:rPr lang="ja-JP" altLang="en-US" sz="2000" b="1" dirty="0">
                <a:latin typeface="Meiryo UI" panose="020B0604030504040204" pitchFamily="50" charset="-128"/>
                <a:ea typeface="Meiryo UI" panose="020B0604030504040204" pitchFamily="50" charset="-128"/>
              </a:rPr>
              <a:t>講</a:t>
            </a:r>
            <a:r>
              <a:rPr lang="ja-JP" altLang="en-US" sz="2000" b="1" dirty="0" smtClean="0">
                <a:latin typeface="Meiryo UI" panose="020B0604030504040204" pitchFamily="50" charset="-128"/>
                <a:ea typeface="Meiryo UI" panose="020B0604030504040204" pitchFamily="50" charset="-128"/>
              </a:rPr>
              <a:t>ずべき施策の具体例</a:t>
            </a:r>
            <a:endParaRPr lang="ja-JP" altLang="en-US" sz="2000" b="1" dirty="0">
              <a:latin typeface="Meiryo UI" panose="020B0604030504040204" pitchFamily="50" charset="-128"/>
              <a:ea typeface="Meiryo UI" panose="020B0604030504040204" pitchFamily="50" charset="-128"/>
            </a:endParaRP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20" name="角丸四角形 19"/>
          <p:cNvSpPr/>
          <p:nvPr/>
        </p:nvSpPr>
        <p:spPr>
          <a:xfrm>
            <a:off x="107504" y="6098312"/>
            <a:ext cx="8928992" cy="698328"/>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5913939"/>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の予定</a:t>
            </a:r>
            <a:endParaRPr lang="ja-JP" altLang="en-US" sz="20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0" y="6294874"/>
            <a:ext cx="9144000" cy="4328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建設業者団体、労働組合、国、府などからなる常設の連絡会議を設置</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913720"/>
            <a:ext cx="8928992" cy="39783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適正な請負代金の額、</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工期等の設定</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〇建設工事従事者の安全及び健康に関する経費の適切な確保を促進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〇必要な休日等を確保し、工事を施工するための日数を適切に設定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設計、施工等の各段階における措置</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〇建設工事従事者の安全及び健康の確保に配慮した施工方法等の検討を促進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〇元請負人及び下請負人がそれぞれの役割により安全措置を講ずることを促進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安全及び健康に関する意識の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〇建設工事従事者の危険に対する感受性の高揚に尽力</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〇リスクアセスメントによるリスク軽減などの自主的な取組を促進</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建設工事従事者の処遇の改善及び地位の向上等による担い手の確保</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〇若年者の入職を促し、担い手確保につながる職場環境づくりを促進</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05390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「重点的に取り組む施策」の進捗状況</a:t>
            </a: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7969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サイクルルート社会実験（</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９～</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bwMode="white">
          <a:xfrm>
            <a:off x="0" y="800507"/>
            <a:ext cx="9144000" cy="843963"/>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グランドデザイン・大阪都市圏」に基づき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一円の広域サイクルルート形成に向け、企業版ふるさと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納税を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し泉州地域から和歌山方面への「広域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サイクルルート連携事業」を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136443" y="6049356"/>
            <a:ext cx="8884727" cy="72272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157823" y="5777172"/>
            <a:ext cx="1813604" cy="400110"/>
          </a:xfrm>
          <a:prstGeom prst="rect">
            <a:avLst/>
          </a:prstGeom>
          <a:solidFill>
            <a:schemeClr val="tx2">
              <a:lumMod val="40000"/>
              <a:lumOff val="60000"/>
            </a:schemeClr>
          </a:solidFill>
        </p:spPr>
        <p:txBody>
          <a:bodyPr wrap="square" rtlCol="0" anchor="ctr" anchorCtr="0">
            <a:no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0" y="6114568"/>
            <a:ext cx="9144000" cy="71287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沿川でのまちづくりの取組みを活かし、ベイエリアから京都方面へと展開し、「ビワイチ」や「京奈和自転車道」との広域サイクルルート形成やまちの周遊魅力の向上に向けた、課題抽出のための社会実験を実施</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000" y="1584007"/>
            <a:ext cx="3024000" cy="2014742"/>
          </a:xfrm>
          <a:prstGeom prst="rect">
            <a:avLst/>
          </a:prstGeom>
        </p:spPr>
      </p:pic>
      <p:sp>
        <p:nvSpPr>
          <p:cNvPr id="18" name="正方形/長方形 17"/>
          <p:cNvSpPr/>
          <p:nvPr/>
        </p:nvSpPr>
        <p:spPr>
          <a:xfrm>
            <a:off x="7912204" y="3344833"/>
            <a:ext cx="1127232" cy="253916"/>
          </a:xfrm>
          <a:prstGeom prst="rect">
            <a:avLst/>
          </a:prstGeom>
        </p:spPr>
        <p:txBody>
          <a:bodyPr wrap="none">
            <a:spAutoFit/>
          </a:bodyPr>
          <a:lstStyle/>
          <a:p>
            <a:pPr algn="r"/>
            <a:r>
              <a:rPr lang="ja-JP" altLang="en-US" sz="1050" dirty="0" smtClean="0">
                <a:effectLst>
                  <a:glow rad="76200">
                    <a:schemeClr val="bg1"/>
                  </a:glow>
                </a:effectLst>
                <a:latin typeface="Meiryo UI" panose="020B0604030504040204" pitchFamily="50" charset="-128"/>
                <a:ea typeface="Meiryo UI" panose="020B0604030504040204" pitchFamily="50" charset="-128"/>
              </a:rPr>
              <a:t>社会実験試走会</a:t>
            </a:r>
            <a:endParaRPr lang="ja-JP" altLang="en-US" sz="1050" dirty="0">
              <a:effectLst>
                <a:glow rad="76200">
                  <a:schemeClr val="bg1"/>
                </a:glow>
              </a:effectLst>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2000" y="3672000"/>
            <a:ext cx="3024000" cy="2042429"/>
          </a:xfrm>
          <a:prstGeom prst="rect">
            <a:avLst/>
          </a:prstGeom>
        </p:spPr>
      </p:pic>
      <p:sp>
        <p:nvSpPr>
          <p:cNvPr id="20" name="正方形/長方形 19"/>
          <p:cNvSpPr/>
          <p:nvPr/>
        </p:nvSpPr>
        <p:spPr>
          <a:xfrm>
            <a:off x="6834756" y="5460513"/>
            <a:ext cx="2201244" cy="253916"/>
          </a:xfrm>
          <a:prstGeom prst="rect">
            <a:avLst/>
          </a:prstGeom>
        </p:spPr>
        <p:txBody>
          <a:bodyPr wrap="none">
            <a:spAutoFit/>
          </a:bodyPr>
          <a:lstStyle/>
          <a:p>
            <a:pPr algn="r"/>
            <a:r>
              <a:rPr lang="ja-JP" altLang="en-US" sz="1050" dirty="0" smtClean="0">
                <a:effectLst>
                  <a:glow rad="76200">
                    <a:schemeClr val="bg1"/>
                  </a:glow>
                </a:effectLst>
                <a:latin typeface="Meiryo UI" panose="020B0604030504040204" pitchFamily="50" charset="-128"/>
                <a:ea typeface="Meiryo UI" panose="020B0604030504040204" pitchFamily="50" charset="-128"/>
              </a:rPr>
              <a:t>近畿府県政令市を集めた連携会議</a:t>
            </a:r>
            <a:endParaRPr lang="ja-JP" altLang="en-US" sz="1050" dirty="0">
              <a:effectLst>
                <a:glow rad="76200">
                  <a:schemeClr val="bg1"/>
                </a:glow>
              </a:effectLst>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rotWithShape="1">
          <a:blip r:embed="rId5"/>
          <a:srcRect t="20375" b="16169"/>
          <a:stretch/>
        </p:blipFill>
        <p:spPr>
          <a:xfrm>
            <a:off x="475441" y="1596370"/>
            <a:ext cx="5061118" cy="4044710"/>
          </a:xfrm>
          <a:prstGeom prst="rect">
            <a:avLst/>
          </a:prstGeom>
        </p:spPr>
      </p:pic>
    </p:spTree>
    <p:extLst>
      <p:ext uri="{BB962C8B-B14F-4D97-AF65-F5344CB8AC3E}">
        <p14:creationId xmlns:p14="http://schemas.microsoft.com/office/powerpoint/2010/main" val="3968259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らしに関する支援・情報提供</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住まう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情報</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発信</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よる若年・子育て世代の移住・定住促進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63627" y="1165984"/>
            <a:ext cx="8857543" cy="569201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294" y="2214182"/>
            <a:ext cx="2423706" cy="1817779"/>
          </a:xfrm>
          <a:prstGeom prst="rect">
            <a:avLst/>
          </a:prstGeom>
        </p:spPr>
      </p:pic>
      <p:grpSp>
        <p:nvGrpSpPr>
          <p:cNvPr id="27" name="グループ化 26"/>
          <p:cNvGrpSpPr/>
          <p:nvPr/>
        </p:nvGrpSpPr>
        <p:grpSpPr>
          <a:xfrm>
            <a:off x="4297473" y="4838019"/>
            <a:ext cx="4253629" cy="857644"/>
            <a:chOff x="458918" y="5174666"/>
            <a:chExt cx="4253629" cy="857644"/>
          </a:xfrm>
        </p:grpSpPr>
        <p:sp>
          <p:nvSpPr>
            <p:cNvPr id="24" name="正方形/長方形 23"/>
            <p:cNvSpPr/>
            <p:nvPr/>
          </p:nvSpPr>
          <p:spPr>
            <a:xfrm>
              <a:off x="458918" y="5174666"/>
              <a:ext cx="4253629" cy="857644"/>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solidFill>
                  <a:schemeClr val="tx1"/>
                </a:solidFill>
              </a:endParaRPr>
            </a:p>
          </p:txBody>
        </p:sp>
        <p:sp>
          <p:nvSpPr>
            <p:cNvPr id="17" name="正方形/長方形 16"/>
            <p:cNvSpPr/>
            <p:nvPr/>
          </p:nvSpPr>
          <p:spPr>
            <a:xfrm>
              <a:off x="511272" y="5279586"/>
              <a:ext cx="4148920" cy="63048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lnSpc>
                  <a:spcPct val="12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泉佐野市において、既存集落の機能やコミュニティ維持を目的とする審査基準を策定</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 name="テキスト ボックス 18"/>
          <p:cNvSpPr txBox="1"/>
          <p:nvPr/>
        </p:nvSpPr>
        <p:spPr>
          <a:xfrm>
            <a:off x="319214" y="1037347"/>
            <a:ext cx="3323346"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住み」「働く」</a:t>
            </a:r>
            <a:r>
              <a:rPr lang="ja-JP" altLang="en-US" sz="2000" b="1" dirty="0" smtClean="0">
                <a:latin typeface="Meiryo UI" panose="020B0604030504040204" pitchFamily="50" charset="-128"/>
                <a:ea typeface="Meiryo UI" panose="020B0604030504040204" pitchFamily="50" charset="-128"/>
              </a:rPr>
              <a:t>魅力の発信など</a:t>
            </a:r>
            <a:endParaRPr lang="ja-JP" altLang="en-US" sz="20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86974" y="1420266"/>
            <a:ext cx="4358338" cy="830997"/>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暮らしの魅力を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移住定住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１０市町村が市町村の魅力発信や</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を実施</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於：大阪駅前グランフロント　パナソニックセンター大阪</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209" y="4089663"/>
            <a:ext cx="3943263" cy="830997"/>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■岬町お試し居住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町が府営住宅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の住戸を借り上げ、移住を希望する者に対し無償で住戸を提供</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747542" y="1420266"/>
            <a:ext cx="3288351"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■万博誘致チラシにおける情報発信</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15" y="4942938"/>
            <a:ext cx="2702781" cy="1807485"/>
          </a:xfrm>
          <a:prstGeom prst="rect">
            <a:avLst/>
          </a:prstGeom>
        </p:spPr>
      </p:pic>
      <p:sp>
        <p:nvSpPr>
          <p:cNvPr id="25" name="テキスト ボックス 24"/>
          <p:cNvSpPr txBox="1"/>
          <p:nvPr/>
        </p:nvSpPr>
        <p:spPr>
          <a:xfrm>
            <a:off x="4709452" y="4084749"/>
            <a:ext cx="3288351"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■市街化調整区域の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開発</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許可基準</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4"/>
          <a:stretch>
            <a:fillRect/>
          </a:stretch>
        </p:blipFill>
        <p:spPr>
          <a:xfrm>
            <a:off x="4457680" y="1996712"/>
            <a:ext cx="4024023" cy="1939618"/>
          </a:xfrm>
          <a:prstGeom prst="rect">
            <a:avLst/>
          </a:prstGeom>
        </p:spPr>
      </p:pic>
    </p:spTree>
    <p:extLst>
      <p:ext uri="{BB962C8B-B14F-4D97-AF65-F5344CB8AC3E}">
        <p14:creationId xmlns:p14="http://schemas.microsoft.com/office/powerpoint/2010/main" val="246645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07504" y="5653232"/>
            <a:ext cx="8928992" cy="10852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5269" y="5469043"/>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2" name="正方形/長方形 11"/>
          <p:cNvSpPr/>
          <p:nvPr/>
        </p:nvSpPr>
        <p:spPr bwMode="black">
          <a:xfrm>
            <a:off x="107504" y="5926658"/>
            <a:ext cx="8928991" cy="67069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93663" indent="-93663"/>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・空家対策の更なる充実とスピードアップを図るため、新たな戦略に基づき、</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年間、集中的に取り組む</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white">
          <a:xfrm>
            <a:off x="0" y="800507"/>
            <a:ext cx="9144000" cy="843963"/>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これまでの取組成果と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の経験を踏まえ、更なる空家対策の充実を図るため、府、市町村、民間による一体的な取組みの方向性と具体的な対応策を示した新たな戦略を策定</a:t>
            </a:r>
          </a:p>
        </p:txBody>
      </p:sp>
      <p:sp>
        <p:nvSpPr>
          <p:cNvPr id="14" name="角丸四角形 13"/>
          <p:cNvSpPr/>
          <p:nvPr/>
        </p:nvSpPr>
        <p:spPr>
          <a:xfrm>
            <a:off x="107504" y="1871711"/>
            <a:ext cx="8928992" cy="3476038"/>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25269" y="1671655"/>
            <a:ext cx="1943161"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取組み（概要）</a:t>
            </a:r>
          </a:p>
        </p:txBody>
      </p:sp>
      <p:sp>
        <p:nvSpPr>
          <p:cNvPr id="16" name="正方形/長方形 15"/>
          <p:cNvSpPr/>
          <p:nvPr/>
        </p:nvSpPr>
        <p:spPr>
          <a:xfrm>
            <a:off x="107504" y="2086481"/>
            <a:ext cx="8928992" cy="32612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空家の適正管理等の促進</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〇特定空家等解消に向けた取組み強化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〇民間等との連携強化による空家の適正管理・除却の促進</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空家対策によるまちづくりの促進</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〇空家除却後の土地利用の促進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〇空家バンクの活用促進</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〇地域特性に応じたまちづくりの支援</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〇長期的スパンでまちづくりを支援する方策の検討</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中古住宅流通、リフォーム・リノベーション市場の活性化</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〇インスペクション等の普及促進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〇中古住宅適正評価の仕組み構築の支援</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災害を教訓とした空家対策の強化</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〇災害対応力の強化　　　　　　　　　　　　 〇災害に備えた所有者への意識啓発</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31639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府営住宅ストックの地域資源化の推進（空室活用）</a:t>
            </a: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賃貸</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住宅ストック</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を活用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子育てしやすい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nvPr>
        </p:nvGraphicFramePr>
        <p:xfrm>
          <a:off x="251520" y="1780610"/>
          <a:ext cx="8640960" cy="1525335"/>
        </p:xfrm>
        <a:graphic>
          <a:graphicData uri="http://schemas.openxmlformats.org/drawingml/2006/table">
            <a:tbl>
              <a:tblPr firstRow="1" bandRow="1">
                <a:tableStyleId>{5C22544A-7EE6-4342-B048-85BDC9FD1C3A}</a:tableStyleId>
              </a:tblPr>
              <a:tblGrid>
                <a:gridCol w="1158302">
                  <a:extLst>
                    <a:ext uri="{9D8B030D-6E8A-4147-A177-3AD203B41FA5}">
                      <a16:colId xmlns:a16="http://schemas.microsoft.com/office/drawing/2014/main" val="20000"/>
                    </a:ext>
                  </a:extLst>
                </a:gridCol>
                <a:gridCol w="1683808">
                  <a:extLst>
                    <a:ext uri="{9D8B030D-6E8A-4147-A177-3AD203B41FA5}">
                      <a16:colId xmlns:a16="http://schemas.microsoft.com/office/drawing/2014/main" val="20001"/>
                    </a:ext>
                  </a:extLst>
                </a:gridCol>
                <a:gridCol w="3777817">
                  <a:extLst>
                    <a:ext uri="{9D8B030D-6E8A-4147-A177-3AD203B41FA5}">
                      <a16:colId xmlns:a16="http://schemas.microsoft.com/office/drawing/2014/main" val="20002"/>
                    </a:ext>
                  </a:extLst>
                </a:gridCol>
                <a:gridCol w="2021033">
                  <a:extLst>
                    <a:ext uri="{9D8B030D-6E8A-4147-A177-3AD203B41FA5}">
                      <a16:colId xmlns:a16="http://schemas.microsoft.com/office/drawing/2014/main" val="20003"/>
                    </a:ext>
                  </a:extLst>
                </a:gridCol>
              </a:tblGrid>
              <a:tr h="305067">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開設年度</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団地名</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施　設</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使用者</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0"/>
                  </a:ext>
                </a:extLst>
              </a:tr>
              <a:tr h="305067">
                <a:tc rowSpan="4">
                  <a:txBody>
                    <a:bodyPr/>
                    <a:lstStyle/>
                    <a:p>
                      <a:pPr algn="ctr" rtl="0" fontAlgn="ctr"/>
                      <a:r>
                        <a:rPr lang="en-US" altLang="ja-JP"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茨木松ケ本</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者（児）相談支援拠点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一般社団法人</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7"/>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岬深日</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お試し居住用住戸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marL="0" marR="0" lvl="0" indent="0" algn="l" defTabSz="957674"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町</a:t>
                      </a:r>
                      <a:endParaRPr kumimoji="1" lang="en-US" altLang="ja-JP"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8"/>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茨木安威</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子ども・若者支援拠点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市</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9"/>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茨木東奈良</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つどいの広場（地域子育て支援拠点事業）</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任意団体</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3643388482"/>
                  </a:ext>
                </a:extLst>
              </a:tr>
            </a:tbl>
          </a:graphicData>
        </a:graphic>
      </p:graphicFrame>
      <p:sp>
        <p:nvSpPr>
          <p:cNvPr id="7" name="正方形/長方形 6"/>
          <p:cNvSpPr/>
          <p:nvPr/>
        </p:nvSpPr>
        <p:spPr>
          <a:xfrm>
            <a:off x="0" y="814104"/>
            <a:ext cx="9144000" cy="6517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1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住宅ストックは府民の貴重な資産であるという認識のもと、地元市町と連携し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住宅の空室を人々が集まる拠点や子育て支援拠点等として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6253" y="1450410"/>
            <a:ext cx="2704587" cy="369332"/>
          </a:xfrm>
          <a:prstGeom prst="rect">
            <a:avLst/>
          </a:prstGeom>
        </p:spPr>
        <p:txBody>
          <a:bodyPr wrap="none">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府営</a:t>
            </a:r>
            <a:r>
              <a:rPr lang="ja-JP" altLang="en-US" b="1" dirty="0">
                <a:latin typeface="Meiryo UI" panose="020B0604030504040204" pitchFamily="50" charset="-128"/>
                <a:ea typeface="Meiryo UI" panose="020B0604030504040204" pitchFamily="50" charset="-128"/>
                <a:cs typeface="Meiryo UI" panose="020B0604030504040204" pitchFamily="50" charset="-128"/>
              </a:rPr>
              <a:t>住宅空室活用の実績</a:t>
            </a:r>
          </a:p>
        </p:txBody>
      </p:sp>
      <p:sp>
        <p:nvSpPr>
          <p:cNvPr id="11" name="テキスト ボックス 2270"/>
          <p:cNvSpPr txBox="1"/>
          <p:nvPr/>
        </p:nvSpPr>
        <p:spPr>
          <a:xfrm>
            <a:off x="891797" y="6577248"/>
            <a:ext cx="3234305" cy="31033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smtClean="0">
                <a:solidFill>
                  <a:prstClr val="black"/>
                </a:solidFill>
                <a:latin typeface="Century"/>
                <a:ea typeface="Meiryo UI"/>
                <a:cs typeface="Times New Roman"/>
              </a:rPr>
              <a:t>子ども・若者支援拠点（茨木安威）</a:t>
            </a:r>
            <a:endParaRPr lang="ja-JP" altLang="en-US" sz="2800" kern="100" dirty="0">
              <a:solidFill>
                <a:prstClr val="black"/>
              </a:solidFill>
              <a:latin typeface="Century"/>
              <a:ea typeface="ＭＳ 明朝"/>
              <a:cs typeface="Times New Roman"/>
            </a:endParaRPr>
          </a:p>
        </p:txBody>
      </p:sp>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97120" y="3378365"/>
            <a:ext cx="8595360" cy="981807"/>
          </a:xfrm>
          <a:prstGeom prst="rect">
            <a:avLst/>
          </a:prstGeom>
          <a:noFill/>
          <a:ln>
            <a:solidFill>
              <a:schemeClr val="tx1"/>
            </a:solidFill>
            <a:prstDash val="dash"/>
          </a:ln>
        </p:spPr>
        <p:txBody>
          <a:bodyPr wrap="square" rtlCol="0">
            <a:spAutoFit/>
          </a:bodyPr>
          <a:lstStyle/>
          <a:p>
            <a:pPr marL="82550" indent="90488" defTabSz="793425">
              <a:lnSpc>
                <a:spcPct val="11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その他の活用事例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：小規模保育事業、教育相談・学習支援拠点</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：若者の職業的自立用住戸、おためし移住用住戸、高齢者等の交流活動拠点</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270"/>
          <p:cNvSpPr txBox="1"/>
          <p:nvPr/>
        </p:nvSpPr>
        <p:spPr>
          <a:xfrm>
            <a:off x="5017899" y="6577248"/>
            <a:ext cx="3234305" cy="31033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smtClean="0">
                <a:solidFill>
                  <a:prstClr val="black"/>
                </a:solidFill>
                <a:latin typeface="Century"/>
                <a:ea typeface="Meiryo UI"/>
                <a:cs typeface="Times New Roman"/>
              </a:rPr>
              <a:t>つどいの広場（茨木東奈良）</a:t>
            </a:r>
            <a:endParaRPr lang="ja-JP" altLang="en-US" sz="2800" kern="100" dirty="0">
              <a:solidFill>
                <a:prstClr val="black"/>
              </a:solidFill>
              <a:latin typeface="Century"/>
              <a:ea typeface="ＭＳ 明朝"/>
              <a:cs typeface="Times New Roman"/>
            </a:endParaRPr>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r="8159" b="16916"/>
          <a:stretch/>
        </p:blipFill>
        <p:spPr>
          <a:xfrm>
            <a:off x="664397" y="4432592"/>
            <a:ext cx="3599245" cy="208800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039" y="4432592"/>
            <a:ext cx="3583274" cy="2088000"/>
          </a:xfrm>
          <a:prstGeom prst="rect">
            <a:avLst/>
          </a:prstGeom>
        </p:spPr>
      </p:pic>
    </p:spTree>
    <p:extLst>
      <p:ext uri="{BB962C8B-B14F-4D97-AF65-F5344CB8AC3E}">
        <p14:creationId xmlns:p14="http://schemas.microsoft.com/office/powerpoint/2010/main" val="336574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3392482" y="3423940"/>
            <a:ext cx="0" cy="1116104"/>
          </a:xfrm>
          <a:prstGeom prst="line">
            <a:avLst/>
          </a:prstGeom>
          <a:noFill/>
          <a:ln w="38100" cap="flat" cmpd="sng" algn="ctr">
            <a:solidFill>
              <a:srgbClr val="4F81BD"/>
            </a:solidFill>
            <a:prstDash val="solid"/>
            <a:headEnd type="none" w="med" len="med"/>
          </a:ln>
          <a:effectLst/>
        </p:spPr>
      </p:cxnSp>
      <p:cxnSp>
        <p:nvCxnSpPr>
          <p:cNvPr id="7" name="直線コネクタ 6"/>
          <p:cNvCxnSpPr/>
          <p:nvPr/>
        </p:nvCxnSpPr>
        <p:spPr>
          <a:xfrm>
            <a:off x="6300192" y="3171684"/>
            <a:ext cx="0" cy="1165472"/>
          </a:xfrm>
          <a:prstGeom prst="line">
            <a:avLst/>
          </a:prstGeom>
          <a:noFill/>
          <a:ln w="38100" cap="flat" cmpd="sng" algn="ctr">
            <a:solidFill>
              <a:srgbClr val="4F81BD"/>
            </a:solidFill>
            <a:prstDash val="solid"/>
            <a:headEnd type="none" w="med" len="med"/>
          </a:ln>
          <a:effectLst/>
        </p:spPr>
      </p:cxnSp>
      <p:sp>
        <p:nvSpPr>
          <p:cNvPr id="8" name="フリーフォーム 7"/>
          <p:cNvSpPr/>
          <p:nvPr/>
        </p:nvSpPr>
        <p:spPr>
          <a:xfrm>
            <a:off x="2046680" y="4006717"/>
            <a:ext cx="2600387" cy="31431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2" name="フリーフォーム 11"/>
          <p:cNvSpPr/>
          <p:nvPr/>
        </p:nvSpPr>
        <p:spPr>
          <a:xfrm>
            <a:off x="5292079" y="4006717"/>
            <a:ext cx="2607999" cy="314673"/>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6" name="Rectangle 2"/>
          <p:cNvSpPr>
            <a:spLocks noChangeArrowheads="1"/>
          </p:cNvSpPr>
          <p:nvPr/>
        </p:nvSpPr>
        <p:spPr bwMode="auto">
          <a:xfrm>
            <a:off x="179512" y="2778350"/>
            <a:ext cx="514171" cy="1185781"/>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政策展開の方向性</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7" name="Rectangle 2"/>
          <p:cNvSpPr>
            <a:spLocks noChangeArrowheads="1"/>
          </p:cNvSpPr>
          <p:nvPr/>
        </p:nvSpPr>
        <p:spPr bwMode="auto">
          <a:xfrm>
            <a:off x="179512" y="545239"/>
            <a:ext cx="514171" cy="945712"/>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基本的な考え方</a:t>
            </a:r>
            <a:endParaRPr lang="en-US" altLang="ja-JP"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8" name="Rectangle 2"/>
          <p:cNvSpPr>
            <a:spLocks noChangeArrowheads="1"/>
          </p:cNvSpPr>
          <p:nvPr/>
        </p:nvSpPr>
        <p:spPr bwMode="auto">
          <a:xfrm>
            <a:off x="179512" y="1682464"/>
            <a:ext cx="514171" cy="936104"/>
          </a:xfrm>
          <a:prstGeom prst="roundRect">
            <a:avLst/>
          </a:prstGeom>
          <a:solidFill>
            <a:schemeClr val="accent1"/>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a:t>
            </a:r>
            <a:r>
              <a:rPr lang="ja-JP" altLang="en-US"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目標</a:t>
            </a:r>
            <a:endParaRPr lang="en-US" altLang="ja-JP"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9" name="Rectangle 2"/>
          <p:cNvSpPr>
            <a:spLocks noChangeArrowheads="1"/>
          </p:cNvSpPr>
          <p:nvPr/>
        </p:nvSpPr>
        <p:spPr bwMode="auto">
          <a:xfrm>
            <a:off x="179512" y="4130280"/>
            <a:ext cx="514171" cy="919390"/>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施策の柱</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cxnSp>
        <p:nvCxnSpPr>
          <p:cNvPr id="33" name="直線コネクタ 32"/>
          <p:cNvCxnSpPr/>
          <p:nvPr/>
        </p:nvCxnSpPr>
        <p:spPr>
          <a:xfrm>
            <a:off x="4788024" y="2247790"/>
            <a:ext cx="0" cy="472843"/>
          </a:xfrm>
          <a:prstGeom prst="line">
            <a:avLst/>
          </a:prstGeom>
          <a:noFill/>
          <a:ln w="38100" cap="flat" cmpd="sng" algn="ctr">
            <a:solidFill>
              <a:srgbClr val="4F81BD"/>
            </a:solidFill>
            <a:prstDash val="solid"/>
            <a:headEnd type="none" w="med" len="med"/>
          </a:ln>
          <a:effectLst/>
        </p:spPr>
      </p:cxnSp>
      <p:sp>
        <p:nvSpPr>
          <p:cNvPr id="34" name="フリーフォーム 33"/>
          <p:cNvSpPr/>
          <p:nvPr/>
        </p:nvSpPr>
        <p:spPr>
          <a:xfrm>
            <a:off x="3390662" y="2736399"/>
            <a:ext cx="2909530" cy="29375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 name="connsiteX0" fmla="*/ 0 w 2590800"/>
              <a:gd name="connsiteY0" fmla="*/ 292100 h 303077"/>
              <a:gd name="connsiteX1" fmla="*/ 0 w 2590800"/>
              <a:gd name="connsiteY1" fmla="*/ 0 h 303077"/>
              <a:gd name="connsiteX2" fmla="*/ 2590800 w 2590800"/>
              <a:gd name="connsiteY2" fmla="*/ 0 h 303077"/>
              <a:gd name="connsiteX3" fmla="*/ 2590800 w 2590800"/>
              <a:gd name="connsiteY3" fmla="*/ 303077 h 303077"/>
              <a:gd name="connsiteX0" fmla="*/ 0 w 2590800"/>
              <a:gd name="connsiteY0" fmla="*/ 304368 h 304368"/>
              <a:gd name="connsiteX1" fmla="*/ 0 w 2590800"/>
              <a:gd name="connsiteY1" fmla="*/ 0 h 304368"/>
              <a:gd name="connsiteX2" fmla="*/ 2590800 w 2590800"/>
              <a:gd name="connsiteY2" fmla="*/ 0 h 304368"/>
              <a:gd name="connsiteX3" fmla="*/ 2590800 w 2590800"/>
              <a:gd name="connsiteY3" fmla="*/ 303077 h 304368"/>
            </a:gdLst>
            <a:ahLst/>
            <a:cxnLst>
              <a:cxn ang="0">
                <a:pos x="connsiteX0" y="connsiteY0"/>
              </a:cxn>
              <a:cxn ang="0">
                <a:pos x="connsiteX1" y="connsiteY1"/>
              </a:cxn>
              <a:cxn ang="0">
                <a:pos x="connsiteX2" y="connsiteY2"/>
              </a:cxn>
              <a:cxn ang="0">
                <a:pos x="connsiteX3" y="connsiteY3"/>
              </a:cxn>
            </a:cxnLst>
            <a:rect l="l" t="t" r="r" b="b"/>
            <a:pathLst>
              <a:path w="2590800" h="304368">
                <a:moveTo>
                  <a:pt x="0" y="304368"/>
                </a:moveTo>
                <a:lnTo>
                  <a:pt x="0" y="0"/>
                </a:lnTo>
                <a:lnTo>
                  <a:pt x="2590800" y="0"/>
                </a:lnTo>
                <a:lnTo>
                  <a:pt x="2590800" y="303077"/>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35" name="角丸四角形 34"/>
          <p:cNvSpPr/>
          <p:nvPr/>
        </p:nvSpPr>
        <p:spPr>
          <a:xfrm>
            <a:off x="89959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１．</a:t>
            </a:r>
            <a:r>
              <a:rPr lang="ja-JP" sz="1200" b="1" kern="1200" dirty="0" smtClean="0">
                <a:solidFill>
                  <a:srgbClr val="FFFFFF"/>
                </a:solidFill>
                <a:effectLst/>
                <a:latin typeface="ＭＳ Ｐゴシック"/>
                <a:ea typeface="Meiryo UI"/>
                <a:cs typeface="ＭＳ Ｐゴシック"/>
              </a:rPr>
              <a:t>国内外</a:t>
            </a:r>
            <a:r>
              <a:rPr lang="ja-JP" sz="1200" b="1" kern="1200" dirty="0">
                <a:solidFill>
                  <a:srgbClr val="FFFFFF"/>
                </a:solidFill>
                <a:effectLst/>
                <a:latin typeface="ＭＳ Ｐゴシック"/>
                <a:ea typeface="Meiryo UI"/>
                <a:cs typeface="ＭＳ Ｐゴシック"/>
              </a:rPr>
              <a:t>から</a:t>
            </a:r>
            <a:endParaRPr lang="ja-JP" sz="1200" dirty="0">
              <a:effectLst/>
              <a:latin typeface="ＭＳ Ｐゴシック"/>
              <a:cs typeface="ＭＳ Ｐゴシック"/>
            </a:endParaRPr>
          </a:p>
          <a:p>
            <a:pPr algn="ctr">
              <a:lnSpc>
                <a:spcPts val="1500"/>
              </a:lnSpc>
              <a:spcAft>
                <a:spcPts val="0"/>
              </a:spcAft>
            </a:pPr>
            <a:r>
              <a:rPr lang="ja-JP" sz="1200" b="1" kern="1200" spc="-60" dirty="0">
                <a:solidFill>
                  <a:srgbClr val="FFFFFF"/>
                </a:solidFill>
                <a:effectLst/>
                <a:latin typeface="ＭＳ Ｐゴシック"/>
                <a:ea typeface="Meiryo UI"/>
                <a:cs typeface="ＭＳ Ｐゴシック"/>
              </a:rPr>
              <a:t>多様な人々を惹きつける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6" name="角丸四角形 35"/>
          <p:cNvSpPr/>
          <p:nvPr/>
        </p:nvSpPr>
        <p:spPr>
          <a:xfrm>
            <a:off x="2555776"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spc="-20" dirty="0" smtClean="0">
                <a:solidFill>
                  <a:srgbClr val="FFFFFF"/>
                </a:solidFill>
                <a:effectLst/>
                <a:latin typeface="ＭＳ Ｐゴシック"/>
                <a:ea typeface="Meiryo UI"/>
                <a:cs typeface="ＭＳ Ｐゴシック"/>
              </a:rPr>
              <a:t>２．</a:t>
            </a:r>
            <a:r>
              <a:rPr lang="ja-JP" sz="1200" b="1" kern="1200" spc="-20" dirty="0" smtClean="0">
                <a:solidFill>
                  <a:srgbClr val="FFFFFF"/>
                </a:solidFill>
                <a:effectLst/>
                <a:latin typeface="ＭＳ Ｐゴシック"/>
                <a:ea typeface="Meiryo UI"/>
                <a:cs typeface="ＭＳ Ｐゴシック"/>
              </a:rPr>
              <a:t>活き活き</a:t>
            </a:r>
            <a:r>
              <a:rPr lang="ja-JP" sz="1200" b="1" kern="1200" spc="-20" dirty="0">
                <a:solidFill>
                  <a:srgbClr val="FFFFFF"/>
                </a:solidFill>
                <a:effectLst/>
                <a:latin typeface="ＭＳ Ｐゴシック"/>
                <a:ea typeface="Meiryo UI"/>
                <a:cs typeface="ＭＳ Ｐゴシック"/>
              </a:rPr>
              <a:t>と</a:t>
            </a:r>
            <a:endParaRPr lang="ja-JP" sz="1200" dirty="0">
              <a:effectLst/>
              <a:latin typeface="ＭＳ Ｐゴシック"/>
              <a:cs typeface="ＭＳ Ｐゴシック"/>
            </a:endParaRPr>
          </a:p>
          <a:p>
            <a:pPr algn="ctr">
              <a:lnSpc>
                <a:spcPts val="1500"/>
              </a:lnSpc>
              <a:spcAft>
                <a:spcPts val="0"/>
              </a:spcAft>
            </a:pPr>
            <a:r>
              <a:rPr lang="ja-JP" sz="1200" b="1" kern="1200" spc="-2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7" name="角丸四角形 36"/>
          <p:cNvSpPr/>
          <p:nvPr/>
        </p:nvSpPr>
        <p:spPr>
          <a:xfrm>
            <a:off x="41846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36000" tIns="32653" rIns="36000" bIns="32653" rtlCol="0" anchor="ctr">
            <a:noAutofit/>
          </a:bodyPr>
          <a:lstStyle/>
          <a:p>
            <a:pPr algn="ctr">
              <a:lnSpc>
                <a:spcPts val="1500"/>
              </a:lnSpc>
              <a:spcAft>
                <a:spcPts val="0"/>
              </a:spcAft>
            </a:pPr>
            <a:r>
              <a:rPr lang="ja-JP" altLang="en-US" sz="1200" b="1" kern="1200" spc="-40" dirty="0" smtClean="0">
                <a:solidFill>
                  <a:srgbClr val="FFFFFF"/>
                </a:solidFill>
                <a:effectLst/>
                <a:latin typeface="ＭＳ Ｐゴシック"/>
                <a:ea typeface="Meiryo UI"/>
                <a:cs typeface="ＭＳ Ｐゴシック"/>
              </a:rPr>
              <a:t>３．</a:t>
            </a:r>
            <a:r>
              <a:rPr lang="ja-JP" sz="1200" b="1" kern="1200" spc="-40" dirty="0" smtClean="0">
                <a:solidFill>
                  <a:srgbClr val="FFFFFF"/>
                </a:solidFill>
                <a:effectLst/>
                <a:latin typeface="ＭＳ Ｐゴシック"/>
                <a:ea typeface="Meiryo UI"/>
                <a:cs typeface="ＭＳ Ｐゴシック"/>
              </a:rPr>
              <a:t>環境</a:t>
            </a:r>
            <a:r>
              <a:rPr lang="ja-JP" sz="1200" b="1" kern="1200" spc="-40" dirty="0">
                <a:solidFill>
                  <a:srgbClr val="FFFFFF"/>
                </a:solidFill>
                <a:effectLst/>
                <a:latin typeface="ＭＳ Ｐゴシック"/>
                <a:ea typeface="Meiryo UI"/>
                <a:cs typeface="ＭＳ Ｐゴシック"/>
              </a:rPr>
              <a:t>にやさしく</a:t>
            </a:r>
            <a:endParaRPr lang="ja-JP" sz="1200" dirty="0">
              <a:effectLst/>
              <a:latin typeface="ＭＳ Ｐゴシック"/>
              <a:cs typeface="ＭＳ Ｐゴシック"/>
            </a:endParaRPr>
          </a:p>
          <a:p>
            <a:pPr algn="ctr">
              <a:lnSpc>
                <a:spcPts val="1500"/>
              </a:lnSpc>
              <a:spcAft>
                <a:spcPts val="0"/>
              </a:spcAft>
            </a:pPr>
            <a:r>
              <a:rPr lang="ja-JP" sz="1200" b="1" kern="1200" spc="-80" dirty="0">
                <a:solidFill>
                  <a:srgbClr val="FFFFFF"/>
                </a:solidFill>
                <a:effectLst/>
                <a:latin typeface="ＭＳ Ｐゴシック"/>
                <a:ea typeface="Meiryo UI"/>
                <a:cs typeface="ＭＳ Ｐゴシック"/>
              </a:rPr>
              <a:t>快適にくらすことができる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spc="-4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8" name="角丸四角形 37"/>
          <p:cNvSpPr/>
          <p:nvPr/>
        </p:nvSpPr>
        <p:spPr>
          <a:xfrm>
            <a:off x="58271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65307" tIns="32653" rIns="65307"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４．</a:t>
            </a:r>
            <a:r>
              <a:rPr lang="ja-JP" sz="1200" b="1" kern="1200" dirty="0" smtClean="0">
                <a:solidFill>
                  <a:srgbClr val="FFFFFF"/>
                </a:solidFill>
                <a:effectLst/>
                <a:latin typeface="ＭＳ Ｐゴシック"/>
                <a:ea typeface="Meiryo UI"/>
                <a:cs typeface="ＭＳ Ｐゴシック"/>
              </a:rPr>
              <a:t>安全</a:t>
            </a:r>
            <a:r>
              <a:rPr lang="ja-JP" sz="1200" b="1" kern="1200" dirty="0">
                <a:solidFill>
                  <a:srgbClr val="FFFFFF"/>
                </a:solidFill>
                <a:effectLst/>
                <a:latin typeface="ＭＳ Ｐゴシック"/>
                <a:ea typeface="Meiryo UI"/>
                <a:cs typeface="ＭＳ Ｐゴシック"/>
              </a:rPr>
              <a:t>を支える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9" name="角丸四角形 38"/>
          <p:cNvSpPr/>
          <p:nvPr/>
        </p:nvSpPr>
        <p:spPr>
          <a:xfrm>
            <a:off x="7496938"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５．</a:t>
            </a:r>
            <a:r>
              <a:rPr lang="ja-JP" sz="1200" b="1" kern="1200" dirty="0" smtClean="0">
                <a:solidFill>
                  <a:srgbClr val="FFFFFF"/>
                </a:solidFill>
                <a:effectLst/>
                <a:latin typeface="ＭＳ Ｐゴシック"/>
                <a:ea typeface="Meiryo UI"/>
                <a:cs typeface="ＭＳ Ｐゴシック"/>
              </a:rPr>
              <a:t>安心</a:t>
            </a:r>
            <a:r>
              <a:rPr lang="ja-JP" sz="1200" b="1" kern="1200" dirty="0">
                <a:solidFill>
                  <a:srgbClr val="FFFFFF"/>
                </a:solidFill>
                <a:effectLst/>
                <a:latin typeface="ＭＳ Ｐゴシック"/>
                <a:ea typeface="Meiryo UI"/>
                <a:cs typeface="ＭＳ Ｐゴシック"/>
              </a:rPr>
              <a:t>して</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40" name="正方形/長方形 39"/>
          <p:cNvSpPr>
            <a:spLocks/>
          </p:cNvSpPr>
          <p:nvPr/>
        </p:nvSpPr>
        <p:spPr>
          <a:xfrm>
            <a:off x="1475656" y="1770610"/>
            <a:ext cx="6714330" cy="68817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dbl"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b="1" kern="100" spc="30" dirty="0">
                <a:solidFill>
                  <a:srgbClr val="000000"/>
                </a:solidFill>
                <a:effectLst/>
                <a:latin typeface="Century"/>
                <a:ea typeface="Meiryo UI"/>
                <a:cs typeface="Times New Roman"/>
              </a:rPr>
              <a:t>住まうなら大阪</a:t>
            </a:r>
            <a:r>
              <a:rPr lang="ja-JP" b="1" kern="100" spc="30" dirty="0" smtClean="0">
                <a:solidFill>
                  <a:srgbClr val="000000"/>
                </a:solidFill>
                <a:effectLst/>
                <a:latin typeface="Century"/>
                <a:ea typeface="Meiryo UI"/>
                <a:cs typeface="Times New Roman"/>
              </a:rPr>
              <a:t>！</a:t>
            </a:r>
            <a:endParaRPr lang="en-US" altLang="ja-JP" b="1" kern="100" spc="30" dirty="0" smtClean="0">
              <a:solidFill>
                <a:srgbClr val="000000"/>
              </a:solidFill>
              <a:effectLst/>
              <a:latin typeface="Century"/>
              <a:ea typeface="Meiryo UI"/>
              <a:cs typeface="Times New Roman"/>
            </a:endParaRPr>
          </a:p>
          <a:p>
            <a:pPr algn="ctr">
              <a:lnSpc>
                <a:spcPts val="1900"/>
              </a:lnSpc>
              <a:spcAft>
                <a:spcPts val="0"/>
              </a:spcAft>
            </a:pPr>
            <a:r>
              <a:rPr lang="ja-JP" b="1" kern="100" spc="30" dirty="0" smtClean="0">
                <a:solidFill>
                  <a:srgbClr val="000000"/>
                </a:solidFill>
                <a:effectLst/>
                <a:latin typeface="Century"/>
                <a:ea typeface="Meiryo UI"/>
                <a:cs typeface="Times New Roman"/>
              </a:rPr>
              <a:t> </a:t>
            </a:r>
            <a:r>
              <a:rPr lang="ja-JP" b="1" kern="100" spc="30" dirty="0">
                <a:solidFill>
                  <a:srgbClr val="000000"/>
                </a:solidFill>
                <a:effectLst/>
                <a:latin typeface="Century"/>
                <a:ea typeface="Meiryo UI"/>
                <a:cs typeface="Times New Roman"/>
              </a:rPr>
              <a:t>～多様な人々が住まい、訪れる居住魅力あふれる都市の創造～</a:t>
            </a:r>
            <a:endParaRPr lang="ja-JP" sz="1200" kern="100" spc="30" dirty="0">
              <a:effectLst/>
              <a:latin typeface="Century"/>
              <a:ea typeface="ＭＳ 明朝"/>
              <a:cs typeface="Times New Roman"/>
            </a:endParaRPr>
          </a:p>
        </p:txBody>
      </p:sp>
      <p:sp>
        <p:nvSpPr>
          <p:cNvPr id="41" name="角丸四角形 40"/>
          <p:cNvSpPr/>
          <p:nvPr/>
        </p:nvSpPr>
        <p:spPr>
          <a:xfrm>
            <a:off x="1732934" y="568690"/>
            <a:ext cx="6336000" cy="526380"/>
          </a:xfrm>
          <a:prstGeom prst="roundRect">
            <a:avLst>
              <a:gd name="adj" fmla="val 1306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spcAft>
                <a:spcPts val="0"/>
              </a:spcAft>
            </a:pPr>
            <a:r>
              <a:rPr lang="ja-JP" sz="2400" b="1" kern="1200" spc="600" dirty="0">
                <a:solidFill>
                  <a:srgbClr val="FFFFFF"/>
                </a:solidFill>
                <a:effectLst/>
                <a:latin typeface="Century"/>
                <a:ea typeface="Meiryo UI"/>
                <a:cs typeface="Times New Roman"/>
              </a:rPr>
              <a:t>都市の活力の源は「人」</a:t>
            </a:r>
            <a:endParaRPr lang="ja-JP" sz="1600" kern="100" spc="600" dirty="0">
              <a:effectLst/>
              <a:latin typeface="Century"/>
              <a:ea typeface="ＭＳ 明朝"/>
              <a:cs typeface="Times New Roman"/>
            </a:endParaRPr>
          </a:p>
        </p:txBody>
      </p:sp>
      <p:sp>
        <p:nvSpPr>
          <p:cNvPr id="42" name="正方形/長方形 41"/>
          <p:cNvSpPr>
            <a:spLocks/>
          </p:cNvSpPr>
          <p:nvPr/>
        </p:nvSpPr>
        <p:spPr>
          <a:xfrm>
            <a:off x="2011997" y="1175630"/>
            <a:ext cx="5666859" cy="28798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sz="1600" b="1" kern="100" spc="300" dirty="0">
                <a:solidFill>
                  <a:srgbClr val="000000"/>
                </a:solidFill>
                <a:effectLst/>
                <a:ea typeface="Meiryo UI"/>
                <a:cs typeface="Times New Roman"/>
              </a:rPr>
              <a:t>《大阪ならではの魅力を活かす》</a:t>
            </a:r>
            <a:endParaRPr lang="ja-JP" sz="1200" kern="100" spc="300" dirty="0">
              <a:effectLst/>
              <a:ea typeface="ＭＳ 明朝"/>
              <a:cs typeface="Times New Roman"/>
            </a:endParaRPr>
          </a:p>
        </p:txBody>
      </p:sp>
      <p:sp>
        <p:nvSpPr>
          <p:cNvPr id="43" name="円/楕円 42"/>
          <p:cNvSpPr/>
          <p:nvPr/>
        </p:nvSpPr>
        <p:spPr>
          <a:xfrm>
            <a:off x="4876859" y="2946940"/>
            <a:ext cx="2376000"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36000" tIns="45714" rIns="36000" bIns="45714" rtlCol="0" anchor="ctr"/>
          <a:lstStyle/>
          <a:p>
            <a:pPr algn="ctr">
              <a:lnSpc>
                <a:spcPts val="1960"/>
              </a:lnSpc>
            </a:pPr>
            <a:endPar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3"/>
          <p:cNvSpPr/>
          <p:nvPr/>
        </p:nvSpPr>
        <p:spPr>
          <a:xfrm>
            <a:off x="2178150" y="2946940"/>
            <a:ext cx="2266662"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endPar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Oval 6"/>
          <p:cNvSpPr>
            <a:spLocks noChangeArrowheads="1"/>
          </p:cNvSpPr>
          <p:nvPr/>
        </p:nvSpPr>
        <p:spPr bwMode="auto">
          <a:xfrm>
            <a:off x="4256578" y="3217708"/>
            <a:ext cx="780979" cy="290817"/>
          </a:xfrm>
          <a:prstGeom prst="rect">
            <a:avLst/>
          </a:prstGeom>
          <a:noFill/>
          <a:ln w="25400" cap="flat" cmpd="sng" algn="ctr">
            <a:noFill/>
            <a:prstDash val="solid"/>
            <a:headEnd/>
            <a:tailEnd/>
          </a:ln>
          <a:effectLst/>
        </p:spPr>
        <p:txBody>
          <a:bodyPr rot="0" vert="horz" wrap="square" lIns="74295" tIns="0" rIns="74295" bIns="0" anchor="ctr" anchorCtr="0" upright="1">
            <a:noAutofit/>
          </a:bodyPr>
          <a:lstStyle/>
          <a:p>
            <a:pPr algn="ctr">
              <a:lnSpc>
                <a:spcPts val="2000"/>
              </a:lnSpc>
              <a:spcAft>
                <a:spcPts val="0"/>
              </a:spcAft>
            </a:pPr>
            <a:r>
              <a:rPr lang="ja-JP" sz="1400" b="1" kern="100" dirty="0">
                <a:solidFill>
                  <a:srgbClr val="FF0000"/>
                </a:solidFill>
                <a:effectLst/>
                <a:latin typeface="Century"/>
                <a:ea typeface="Meiryo UI"/>
                <a:cs typeface="Times New Roman"/>
              </a:rPr>
              <a:t>好循環</a:t>
            </a:r>
            <a:endParaRPr lang="ja-JP" sz="1100" kern="100" dirty="0">
              <a:effectLst/>
              <a:latin typeface="Century"/>
              <a:ea typeface="ＭＳ 明朝"/>
              <a:cs typeface="Times New Roman"/>
            </a:endParaRPr>
          </a:p>
        </p:txBody>
      </p:sp>
      <p:sp>
        <p:nvSpPr>
          <p:cNvPr id="46" name="下カーブ矢印 45"/>
          <p:cNvSpPr/>
          <p:nvPr/>
        </p:nvSpPr>
        <p:spPr>
          <a:xfrm>
            <a:off x="4256573" y="2981730"/>
            <a:ext cx="891491" cy="319117"/>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rtlCol="0" anchor="ctr"/>
          <a:lstStyle/>
          <a:p>
            <a:endParaRPr lang="ja-JP" altLang="en-US"/>
          </a:p>
        </p:txBody>
      </p:sp>
      <p:sp>
        <p:nvSpPr>
          <p:cNvPr id="47" name="下カーブ矢印 46"/>
          <p:cNvSpPr/>
          <p:nvPr/>
        </p:nvSpPr>
        <p:spPr>
          <a:xfrm flipH="1" flipV="1">
            <a:off x="4222580" y="3471588"/>
            <a:ext cx="891491" cy="319117"/>
          </a:xfrm>
          <a:prstGeom prst="curvedDownArrow">
            <a:avLst>
              <a:gd name="adj1" fmla="val 25000"/>
              <a:gd name="adj2" fmla="val 50000"/>
              <a:gd name="adj3" fmla="val 38229"/>
            </a:avLst>
          </a:prstGeom>
          <a:solidFill>
            <a:srgbClr val="FF3399"/>
          </a:solidFill>
          <a:ln w="25400" cap="flat" cmpd="sng" algn="ctr">
            <a:noFill/>
            <a:prstDash val="solid"/>
          </a:ln>
          <a:effectLst/>
        </p:spPr>
        <p:txBody>
          <a:bodyPr rtlCol="0" anchor="ctr"/>
          <a:lstStyle/>
          <a:p>
            <a:endParaRPr lang="ja-JP" altLang="en-US"/>
          </a:p>
        </p:txBody>
      </p:sp>
      <p:sp>
        <p:nvSpPr>
          <p:cNvPr id="48" name="角丸四角形 47"/>
          <p:cNvSpPr/>
          <p:nvPr/>
        </p:nvSpPr>
        <p:spPr>
          <a:xfrm>
            <a:off x="4977549" y="3085416"/>
            <a:ext cx="2196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36000" tIns="45714" rIns="36000" bIns="45714" rtlCol="0" anchor="ctr"/>
          <a:lstStyle/>
          <a:p>
            <a:pPr algn="ctr">
              <a:lnSpc>
                <a:spcPts val="196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安全・安心にくらすことが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49" name="角丸四角形 48"/>
          <p:cNvSpPr/>
          <p:nvPr/>
        </p:nvSpPr>
        <p:spPr>
          <a:xfrm>
            <a:off x="2336061" y="3085416"/>
            <a:ext cx="2088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91430" tIns="45714" rIns="91430" bIns="45714" rtlCol="0" anchor="ctr"/>
          <a:lstStyle/>
          <a:p>
            <a:pPr algn="ctr">
              <a:lnSpc>
                <a:spcPts val="1960"/>
              </a:lnSpc>
            </a:pP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活力と魅力</a:t>
            </a: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あふれる</a:t>
            </a:r>
            <a:endParaRPr lang="en-US" altLang="ja-JP"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5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「住まうビジョン・大阪」の概要</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2"/>
          <p:cNvSpPr>
            <a:spLocks noChangeArrowheads="1"/>
          </p:cNvSpPr>
          <p:nvPr/>
        </p:nvSpPr>
        <p:spPr bwMode="auto">
          <a:xfrm>
            <a:off x="179512" y="5186854"/>
            <a:ext cx="8856984" cy="1545021"/>
          </a:xfrm>
          <a:prstGeom prst="roundRect">
            <a:avLst/>
          </a:prstGeom>
          <a:solidFill>
            <a:srgbClr val="4F81BD"/>
          </a:solidFill>
          <a:ln w="9525">
            <a:solidFill>
              <a:schemeClr val="tx2"/>
            </a:solidFill>
            <a:prstDash val="solid"/>
            <a:miter lim="800000"/>
            <a:headEnd/>
            <a:tailEnd/>
          </a:ln>
          <a:extLst/>
        </p:spPr>
        <p:txBody>
          <a:bodyPr vert="horz" wrap="square" lIns="0" tIns="0" rIns="0" bIns="0"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重点的に取り組む施策</a:t>
            </a:r>
            <a:endParaRPr lang="en-US" altLang="ja-JP"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31"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white">
          <a:xfrm>
            <a:off x="75067" y="5609455"/>
            <a:ext cx="5072997"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大阪らしいストック・ポテンシャルを活かした魅力ある都市空間の形成</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大阪に住まう魅力の情報発信による若年・子育て世代の移住・定住促進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公的賃貸住宅ストックを活用した子育てしやすいまちづくりの推進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bwMode="white">
          <a:xfrm>
            <a:off x="4928481" y="5590618"/>
            <a:ext cx="4278578"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密集</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市街地に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おける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特性に応じた総合的</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施策展開に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よる耐震化の促進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あんしん住まいの充実による居住魅力の向上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4375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89599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建築物の総合的な環境配慮を促進するため、「大阪府温暖化の防止等に関する条例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」に基づき</a:t>
            </a:r>
            <a:r>
              <a:rPr lang="ja-JP" altLang="en-US" dirty="0">
                <a:latin typeface="Meiryo UI" panose="020B0604030504040204" pitchFamily="50" charset="-128"/>
                <a:ea typeface="Meiryo UI" panose="020B0604030504040204" pitchFamily="50" charset="-128"/>
                <a:cs typeface="Meiryo UI" panose="020B0604030504040204" pitchFamily="50" charset="-128"/>
              </a:rPr>
              <a:t>、府民への積極的な周知を行い、環境に配慮した建築物の普及促進を図る</a:t>
            </a: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p>
        </p:txBody>
      </p:sp>
      <p:sp>
        <p:nvSpPr>
          <p:cNvPr id="11" name="角丸四角形 10"/>
          <p:cNvSpPr/>
          <p:nvPr/>
        </p:nvSpPr>
        <p:spPr>
          <a:xfrm>
            <a:off x="186124" y="1869142"/>
            <a:ext cx="8729276" cy="472821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60394" y="1707732"/>
            <a:ext cx="336181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おおさか環境にやさしい建築賞</a:t>
            </a:r>
          </a:p>
        </p:txBody>
      </p:sp>
      <p:sp>
        <p:nvSpPr>
          <p:cNvPr id="14" name="正方形/長方形 13"/>
          <p:cNvSpPr/>
          <p:nvPr/>
        </p:nvSpPr>
        <p:spPr>
          <a:xfrm>
            <a:off x="186124" y="2206868"/>
            <a:ext cx="4332959" cy="10698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大阪市ととも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に地球温暖化やヒートアイランド現象防止等、環境への配慮に優れた建築物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表彰</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1432" y="3452691"/>
            <a:ext cx="4524421" cy="646331"/>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知事賞　和泉市立総合医療センター</a:t>
            </a:r>
          </a:p>
        </p:txBody>
      </p:sp>
      <p:sp>
        <p:nvSpPr>
          <p:cNvPr id="31" name="テキスト ボックス 30"/>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建築物の環境配慮制度の円滑な運用と促進</a:t>
            </a:r>
          </a:p>
        </p:txBody>
      </p:sp>
      <p:sp>
        <p:nvSpPr>
          <p:cNvPr id="20" name="テキスト ボックス 19"/>
          <p:cNvSpPr txBox="1"/>
          <p:nvPr/>
        </p:nvSpPr>
        <p:spPr>
          <a:xfrm>
            <a:off x="5140188" y="2355399"/>
            <a:ext cx="1723549" cy="400110"/>
          </a:xfrm>
          <a:prstGeom prst="rect">
            <a:avLst/>
          </a:prstGeom>
          <a:noFill/>
          <a:ln>
            <a:noFill/>
          </a:ln>
        </p:spPr>
        <p:txBody>
          <a:bodyPr wrap="none" rtlCol="0" anchor="ctr" anchorCtr="0">
            <a:spAutoFit/>
          </a:bodyPr>
          <a:lstStyle/>
          <a:p>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現地見学会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219896" y="2741817"/>
            <a:ext cx="3615796" cy="10698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より多くの方々に先進的な環境配慮の取組みを知ってもらうため</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、受賞建築物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の現地見学会を初めて開催</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36" y="4202054"/>
            <a:ext cx="3372752" cy="224709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896" y="3820252"/>
            <a:ext cx="3553139" cy="2664854"/>
          </a:xfrm>
          <a:prstGeom prst="rect">
            <a:avLst/>
          </a:prstGeom>
        </p:spPr>
      </p:pic>
    </p:spTree>
    <p:extLst>
      <p:ext uri="{BB962C8B-B14F-4D97-AF65-F5344CB8AC3E}">
        <p14:creationId xmlns:p14="http://schemas.microsoft.com/office/powerpoint/2010/main" val="3799903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「大阪府密集市街地整備方針」に基づく取組み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密集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市街地における魅力あるまちづくりの推進</a:t>
            </a:r>
          </a:p>
        </p:txBody>
      </p:sp>
      <p:sp>
        <p:nvSpPr>
          <p:cNvPr id="29" name="正方形/長方形 28"/>
          <p:cNvSpPr/>
          <p:nvPr/>
        </p:nvSpPr>
        <p:spPr>
          <a:xfrm>
            <a:off x="0" y="814104"/>
            <a:ext cx="9144000" cy="4051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大阪府密集市街地整備方針」に基づき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な推進方策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等により、事業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のスピードアップ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図</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07504" y="1347197"/>
            <a:ext cx="8928992" cy="5436000"/>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テキスト ボックス 11"/>
          <p:cNvSpPr txBox="1"/>
          <p:nvPr/>
        </p:nvSpPr>
        <p:spPr>
          <a:xfrm>
            <a:off x="297973" y="1166646"/>
            <a:ext cx="2706190" cy="400110"/>
          </a:xfrm>
          <a:prstGeom prst="rect">
            <a:avLst/>
          </a:prstGeom>
          <a:solidFill>
            <a:schemeClr val="tx2">
              <a:lumMod val="40000"/>
              <a:lumOff val="60000"/>
            </a:schemeClr>
          </a:solidFill>
        </p:spPr>
        <p:txBody>
          <a:bodyPr wrap="none" rtlCol="0" anchor="ctr" anchorCtr="0">
            <a:spAutoFit/>
          </a:bodyPr>
          <a:lstStyle/>
          <a:p>
            <a:r>
              <a:rPr lang="en-US" altLang="ja-JP" sz="2000" b="1" dirty="0" smtClean="0">
                <a:latin typeface="Meiryo UI" panose="020B0604030504040204" pitchFamily="50" charset="-128"/>
                <a:ea typeface="Meiryo UI" panose="020B0604030504040204" pitchFamily="50" charset="-128"/>
              </a:rPr>
              <a:t>H31</a:t>
            </a:r>
            <a:r>
              <a:rPr lang="ja-JP" altLang="en-US" sz="2000" b="1" dirty="0" smtClean="0">
                <a:latin typeface="Meiryo UI" panose="020B0604030504040204" pitchFamily="50" charset="-128"/>
                <a:ea typeface="Meiryo UI" panose="020B0604030504040204" pitchFamily="50" charset="-128"/>
              </a:rPr>
              <a:t>年度の主な取組み</a:t>
            </a:r>
            <a:endParaRPr lang="ja-JP" altLang="en-US" sz="2000" b="1"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2726647" y="1622341"/>
            <a:ext cx="3690706" cy="4209802"/>
            <a:chOff x="-2091205" y="-252725"/>
            <a:chExt cx="6873812" cy="7840610"/>
          </a:xfrm>
        </p:grpSpPr>
        <p:pic>
          <p:nvPicPr>
            <p:cNvPr id="14"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091205" y="231991"/>
              <a:ext cx="6873812" cy="7355894"/>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15" name="円/楕円 41"/>
            <p:cNvSpPr/>
            <p:nvPr/>
          </p:nvSpPr>
          <p:spPr>
            <a:xfrm rot="20887380">
              <a:off x="-1444128" y="1955545"/>
              <a:ext cx="3720001" cy="125982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42"/>
            <p:cNvSpPr/>
            <p:nvPr/>
          </p:nvSpPr>
          <p:spPr>
            <a:xfrm>
              <a:off x="-215231" y="3411254"/>
              <a:ext cx="1588661" cy="1455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a:stCxn id="18" idx="3"/>
              <a:endCxn id="35" idx="3"/>
            </p:cNvCxnSpPr>
            <p:nvPr/>
          </p:nvCxnSpPr>
          <p:spPr>
            <a:xfrm flipH="1">
              <a:off x="-333975" y="4653474"/>
              <a:ext cx="351397" cy="1277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円/楕円 47"/>
            <p:cNvSpPr/>
            <p:nvPr/>
          </p:nvSpPr>
          <p:spPr>
            <a:xfrm rot="3307326">
              <a:off x="-293307" y="2433796"/>
              <a:ext cx="6739371" cy="136632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52"/>
            <p:cNvSpPr/>
            <p:nvPr/>
          </p:nvSpPr>
          <p:spPr>
            <a:xfrm>
              <a:off x="3552030" y="3127516"/>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1" name="正方形/長方形 40"/>
          <p:cNvSpPr>
            <a:spLocks/>
          </p:cNvSpPr>
          <p:nvPr/>
        </p:nvSpPr>
        <p:spPr bwMode="auto">
          <a:xfrm>
            <a:off x="6012169" y="4030755"/>
            <a:ext cx="2953669" cy="1683216"/>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t"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地域防災力</a:t>
            </a: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・大学と連携した</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VR</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等映像技術を用いた啓発による防災まちづくりの推進</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・「建築防災啓発員制度」の連携企業拡大による効果的な防災啓発</a:t>
            </a:r>
            <a:endParaRPr kumimoji="1" lang="en-US"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・都市整備推進センターの補助制度等を活用した感震ブレーカーの普及啓発</a:t>
            </a:r>
            <a:endParaRPr kumimoji="1" lang="ja-JP"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40"/>
          <p:cNvSpPr>
            <a:spLocks/>
          </p:cNvSpPr>
          <p:nvPr/>
        </p:nvSpPr>
        <p:spPr bwMode="auto">
          <a:xfrm>
            <a:off x="178162" y="5856180"/>
            <a:ext cx="8769157" cy="834691"/>
          </a:xfrm>
          <a:prstGeom prst="roundRect">
            <a:avLst>
              <a:gd name="adj" fmla="val 10691"/>
            </a:avLst>
          </a:prstGeom>
          <a:solidFill>
            <a:srgbClr val="99FF66"/>
          </a:solidFill>
          <a:ln w="635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36000" tIns="0" rIns="0" bIns="0" numCol="1" anchor="t" anchorCtr="0" compatLnSpc="1">
            <a:prstTxWarp prst="textNoShape">
              <a:avLst/>
            </a:prstTxWarp>
          </a:bodyPr>
          <a:lstStyle/>
          <a:p>
            <a:pPr defTabSz="914400" fontAlgn="base">
              <a:lnSpc>
                <a:spcPts val="2600"/>
              </a:lnSpc>
              <a:spcBef>
                <a:spcPct val="0"/>
              </a:spcBef>
              <a:spcAft>
                <a:spcPct val="0"/>
              </a:spcAft>
            </a:pP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密集事業の見える化</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（「密集市街地まちの防災性マップ」の活用・公表）</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・表現方法をよりわかりやすくバージョンアップ</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・地区毎の改善状況を見える化</a:t>
            </a:r>
            <a:endParaRPr lang="ja-JP"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40"/>
          <p:cNvSpPr>
            <a:spLocks/>
          </p:cNvSpPr>
          <p:nvPr/>
        </p:nvSpPr>
        <p:spPr bwMode="auto">
          <a:xfrm>
            <a:off x="178162" y="1714696"/>
            <a:ext cx="3408320" cy="1175926"/>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・まちの将来像を見据えた、まちづくり構想を検討</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・除却跡地等の緑化や農園の整備による、みどりを活かした魅力あるまちづくり</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40"/>
          <p:cNvSpPr>
            <a:spLocks/>
          </p:cNvSpPr>
          <p:nvPr/>
        </p:nvSpPr>
        <p:spPr bwMode="auto">
          <a:xfrm>
            <a:off x="5993650" y="1580896"/>
            <a:ext cx="2953670" cy="1024419"/>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延焼遮断帯の整備</a:t>
            </a:r>
            <a:endParaRPr kumimoji="1" lang="en-US" altLang="ja-JP" sz="15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・大幅な予算の拡充により着実に整備を推進</a:t>
            </a:r>
            <a:endParaRPr kumimoji="1" lang="en-US"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・用地買収を本格実施</a:t>
            </a:r>
            <a:endParaRPr kumimoji="1" lang="ja-JP"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a:spLocks/>
          </p:cNvSpPr>
          <p:nvPr/>
        </p:nvSpPr>
        <p:spPr bwMode="auto">
          <a:xfrm>
            <a:off x="178162" y="4189475"/>
            <a:ext cx="3491982" cy="1506070"/>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lvl="0" defTabSz="914400" fontAlgn="base">
              <a:lnSpc>
                <a:spcPts val="2600"/>
              </a:lnSpc>
              <a:spcBef>
                <a:spcPct val="0"/>
              </a:spcBef>
              <a:spcAft>
                <a:spcPct val="0"/>
              </a:spcAft>
            </a:pP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まちの不燃化</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・大幅な予算の拡充により地元市を強力に支援</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・地元市に技術者等を派遣し、事業執行体制を強化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と連携した戸別訪問により除却補助等を啓発</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・空家・空地の活用方策を検討し、まちの安全性と魅力を向上</a:t>
            </a:r>
            <a:endParaRPr lang="ja-JP"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a:endCxn id="34" idx="1"/>
          </p:cNvCxnSpPr>
          <p:nvPr/>
        </p:nvCxnSpPr>
        <p:spPr>
          <a:xfrm flipV="1">
            <a:off x="5338482" y="2093106"/>
            <a:ext cx="655168" cy="5122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endCxn id="33" idx="3"/>
          </p:cNvCxnSpPr>
          <p:nvPr/>
        </p:nvCxnSpPr>
        <p:spPr>
          <a:xfrm flipH="1" flipV="1">
            <a:off x="3586482" y="2302659"/>
            <a:ext cx="147420" cy="5510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endCxn id="35" idx="3"/>
          </p:cNvCxnSpPr>
          <p:nvPr/>
        </p:nvCxnSpPr>
        <p:spPr>
          <a:xfrm flipH="1">
            <a:off x="3670144" y="4527712"/>
            <a:ext cx="943498" cy="414798"/>
          </a:xfrm>
          <a:prstGeom prst="line">
            <a:avLst/>
          </a:prstGeom>
          <a:ln w="28575">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35" idx="3"/>
          </p:cNvCxnSpPr>
          <p:nvPr/>
        </p:nvCxnSpPr>
        <p:spPr>
          <a:xfrm>
            <a:off x="3670144" y="4942510"/>
            <a:ext cx="2135823" cy="192263"/>
          </a:xfrm>
          <a:prstGeom prst="line">
            <a:avLst/>
          </a:prstGeom>
          <a:ln w="28575">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41" name="スライド番号プレースホルダー 2"/>
          <p:cNvSpPr txBox="1">
            <a:spLocks/>
          </p:cNvSpPr>
          <p:nvPr/>
        </p:nvSpPr>
        <p:spPr>
          <a:xfrm>
            <a:off x="8532440" y="6584640"/>
            <a:ext cx="611560" cy="260648"/>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21</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71612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ヵ年戦略・大阪」の改定（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地域特性</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応じた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施策</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よる耐震化の促進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81410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大阪府北部地震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の被害状況や国における耐震診断義務付け対象</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目標設定、さらには南海トラフ巨大地震</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の切迫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した状況を踏まえ、更なる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耐震化の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ついて同戦略</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を改定</a:t>
            </a:r>
          </a:p>
        </p:txBody>
      </p:sp>
      <p:sp>
        <p:nvSpPr>
          <p:cNvPr id="15" name="角丸四角形 14"/>
          <p:cNvSpPr/>
          <p:nvPr/>
        </p:nvSpPr>
        <p:spPr>
          <a:xfrm>
            <a:off x="107504" y="5780964"/>
            <a:ext cx="8928992" cy="8163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97973" y="5636860"/>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7" name="正方形/長方形 16"/>
          <p:cNvSpPr/>
          <p:nvPr/>
        </p:nvSpPr>
        <p:spPr bwMode="black">
          <a:xfrm>
            <a:off x="312760" y="6071247"/>
            <a:ext cx="8573071" cy="37073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・改定後の戦略に基づき、住宅・建築物等の更なる耐震化及び安全対策に取り組む</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07504" y="1772762"/>
            <a:ext cx="8928992" cy="370630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25269" y="1586962"/>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改定</a:t>
            </a:r>
            <a:r>
              <a:rPr lang="ja-JP" altLang="en-US" sz="2000" b="1" dirty="0" smtClean="0">
                <a:latin typeface="Meiryo UI" panose="020B0604030504040204" pitchFamily="50" charset="-128"/>
                <a:ea typeface="Meiryo UI" panose="020B0604030504040204" pitchFamily="50" charset="-128"/>
              </a:rPr>
              <a:t>の概要</a:t>
            </a:r>
            <a:endParaRPr lang="ja-JP" altLang="en-US" sz="20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107504" y="1970947"/>
            <a:ext cx="8928992" cy="32227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546100" indent="-450850" defTabSz="793425">
              <a:lnSpc>
                <a:spcPct val="130000"/>
              </a:lnSpc>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１．新た</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な目標を追加</a:t>
            </a:r>
          </a:p>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＜耐震化率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（府民みんなでめざそう値</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■大規模建築物</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を目途に耐震性の不足するものをおおむね解消</a:t>
            </a:r>
          </a:p>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■広域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緊急交通路沿道</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を目途に耐震性の不足するものをおおむね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6100" indent="-450850" defTabSz="793425">
              <a:lnSpc>
                <a:spcPct val="130000"/>
              </a:lnSpc>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な取組みを追加</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6100" indent="-450850" defTabSz="793425">
              <a:lnSpc>
                <a:spcPct val="130000"/>
              </a:lnSpc>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・大規模建築物やブロック塀等の安全対策など</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p:cNvSpPr>
            <a:spLocks noGrp="1"/>
          </p:cNvSpPr>
          <p:nvPr>
            <p:ph type="sldNum" sz="quarter" idx="12"/>
          </p:nvPr>
        </p:nvSpPr>
        <p:spPr>
          <a:xfrm>
            <a:off x="8532441" y="6597352"/>
            <a:ext cx="611560" cy="260648"/>
          </a:xfrm>
        </p:spPr>
        <p: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79352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83584" y="793043"/>
            <a:ext cx="8972019" cy="757130"/>
          </a:xfrm>
          <a:prstGeom prst="rect">
            <a:avLst/>
          </a:prstGeom>
        </p:spPr>
        <p:txBody>
          <a:bodyPr wrap="square">
            <a:spAutoFit/>
          </a:bodyPr>
          <a:lstStyle/>
          <a:p>
            <a:pPr>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「あんぜん・あんしん賃貸住宅登録制度」への登録促進等により、住宅確保要配慮者が安心して住まいを確保できる環境整備を</a:t>
            </a:r>
            <a:r>
              <a:rPr lang="ja-JP" altLang="en-US" dirty="0">
                <a:latin typeface="Meiryo UI" panose="020B0604030504040204" pitchFamily="50" charset="-128"/>
                <a:ea typeface="Meiryo UI" panose="020B0604030504040204" pitchFamily="50" charset="-128"/>
                <a:cs typeface="Meiryo UI" panose="020B0604030504040204" pitchFamily="50" charset="-128"/>
              </a:rPr>
              <a:t>推進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0"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テキスト ボックス 6"/>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住宅確保要配慮者の居住の安定確保</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あんしん</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住まいの充実による居住魅力の向上</a:t>
            </a:r>
          </a:p>
        </p:txBody>
      </p:sp>
      <p:sp>
        <p:nvSpPr>
          <p:cNvPr id="3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166709" y="2310921"/>
            <a:ext cx="8750785" cy="4200467"/>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27768" y="2083236"/>
            <a:ext cx="5766322"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「大阪府</a:t>
            </a:r>
            <a:r>
              <a:rPr lang="ja-JP" altLang="en-US" sz="2000" b="1" dirty="0">
                <a:latin typeface="Meiryo UI" panose="020B0604030504040204" pitchFamily="50" charset="-128"/>
                <a:ea typeface="Meiryo UI" panose="020B0604030504040204" pitchFamily="50" charset="-128"/>
              </a:rPr>
              <a:t>賃貸住宅供給</a:t>
            </a:r>
            <a:r>
              <a:rPr lang="ja-JP" altLang="en-US" sz="2000" b="1" dirty="0" smtClean="0">
                <a:latin typeface="Meiryo UI" panose="020B0604030504040204" pitchFamily="50" charset="-128"/>
                <a:ea typeface="Meiryo UI" panose="020B0604030504040204" pitchFamily="50" charset="-128"/>
              </a:rPr>
              <a:t>計画」の</a:t>
            </a:r>
            <a:r>
              <a:rPr lang="ja-JP" altLang="en-US" sz="2000" b="1" dirty="0">
                <a:latin typeface="Meiryo UI" panose="020B0604030504040204" pitchFamily="50" charset="-128"/>
                <a:ea typeface="Meiryo UI" panose="020B0604030504040204" pitchFamily="50" charset="-128"/>
              </a:rPr>
              <a:t>一部</a:t>
            </a:r>
            <a:r>
              <a:rPr lang="ja-JP" altLang="en-US" sz="2000" b="1" dirty="0" smtClean="0">
                <a:latin typeface="Meiryo UI" panose="020B0604030504040204" pitchFamily="50" charset="-128"/>
                <a:ea typeface="Meiryo UI" panose="020B0604030504040204" pitchFamily="50" charset="-128"/>
              </a:rPr>
              <a:t>改定</a:t>
            </a:r>
            <a:r>
              <a:rPr lang="en-US" altLang="ja-JP" sz="2000" b="1" dirty="0" smtClean="0">
                <a:latin typeface="Meiryo UI" panose="020B0604030504040204" pitchFamily="50" charset="-128"/>
                <a:ea typeface="Meiryo UI" panose="020B0604030504040204" pitchFamily="50" charset="-128"/>
              </a:rPr>
              <a:t>(H30.12)</a:t>
            </a:r>
            <a:endParaRPr lang="ja-JP" altLang="en-US" sz="20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183002" y="2501453"/>
            <a:ext cx="8734492" cy="719812"/>
          </a:xfrm>
          <a:prstGeom prst="rect">
            <a:avLst/>
          </a:prstGeom>
        </p:spPr>
        <p:txBody>
          <a:bodyPr wrap="square">
            <a:spAutoFit/>
          </a:bodyPr>
          <a:lstStyle/>
          <a:p>
            <a:pPr>
              <a:lnSpc>
                <a:spcPct val="12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シェアハウスのような住まい方の多様化に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対応した住宅の登録のため、一般型に加え、「</a:t>
            </a:r>
            <a:r>
              <a:rPr lang="ja-JP" altLang="en-US" dirty="0">
                <a:latin typeface="Meiryo UI" panose="020B0604030504040204" pitchFamily="50" charset="-128"/>
                <a:ea typeface="Meiryo UI" panose="020B0604030504040204" pitchFamily="50" charset="-128"/>
                <a:cs typeface="Meiryo UI" panose="020B0604030504040204" pitchFamily="50" charset="-128"/>
              </a:rPr>
              <a:t>共用部分を有する住宅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」にかかる国の面積基準を緩和</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733029973"/>
              </p:ext>
            </p:extLst>
          </p:nvPr>
        </p:nvGraphicFramePr>
        <p:xfrm>
          <a:off x="344424" y="3572979"/>
          <a:ext cx="8086659" cy="2772402"/>
        </p:xfrm>
        <a:graphic>
          <a:graphicData uri="http://schemas.openxmlformats.org/drawingml/2006/table">
            <a:tbl>
              <a:tblPr>
                <a:tableStyleId>{3C2FFA5D-87B4-456A-9821-1D502468CF0F}</a:tableStyleId>
              </a:tblPr>
              <a:tblGrid>
                <a:gridCol w="957755">
                  <a:extLst>
                    <a:ext uri="{9D8B030D-6E8A-4147-A177-3AD203B41FA5}">
                      <a16:colId xmlns:a16="http://schemas.microsoft.com/office/drawing/2014/main" val="1561894004"/>
                    </a:ext>
                  </a:extLst>
                </a:gridCol>
                <a:gridCol w="1328089">
                  <a:extLst>
                    <a:ext uri="{9D8B030D-6E8A-4147-A177-3AD203B41FA5}">
                      <a16:colId xmlns:a16="http://schemas.microsoft.com/office/drawing/2014/main" val="2716328548"/>
                    </a:ext>
                  </a:extLst>
                </a:gridCol>
                <a:gridCol w="2096521">
                  <a:extLst>
                    <a:ext uri="{9D8B030D-6E8A-4147-A177-3AD203B41FA5}">
                      <a16:colId xmlns:a16="http://schemas.microsoft.com/office/drawing/2014/main" val="2991191131"/>
                    </a:ext>
                  </a:extLst>
                </a:gridCol>
                <a:gridCol w="3704294">
                  <a:extLst>
                    <a:ext uri="{9D8B030D-6E8A-4147-A177-3AD203B41FA5}">
                      <a16:colId xmlns:a16="http://schemas.microsoft.com/office/drawing/2014/main" val="3971850746"/>
                    </a:ext>
                  </a:extLst>
                </a:gridCol>
              </a:tblGrid>
              <a:tr h="382489">
                <a:tc gridSpan="2">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国基準</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600" u="none" strike="noStrike" dirty="0" smtClean="0">
                          <a:effectLst/>
                          <a:latin typeface="Meiryo UI" panose="020B0604030504040204" pitchFamily="50" charset="-128"/>
                          <a:ea typeface="Meiryo UI" panose="020B0604030504040204" pitchFamily="50" charset="-128"/>
                        </a:rPr>
                        <a:t>府基準</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83939301"/>
                  </a:ext>
                </a:extLst>
              </a:tr>
              <a:tr h="1217771">
                <a:tc gridSpan="2">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一部共用型</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18㎡</a:t>
                      </a:r>
                      <a:r>
                        <a:rPr lang="ja-JP" altLang="en-US" sz="1600" u="none" strike="noStrike" dirty="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13㎡</a:t>
                      </a:r>
                      <a:r>
                        <a:rPr lang="ja-JP" altLang="en-US" sz="1600" u="none" strike="noStrike" dirty="0">
                          <a:effectLst/>
                          <a:latin typeface="Meiryo UI" panose="020B0604030504040204" pitchFamily="50" charset="-128"/>
                          <a:ea typeface="Meiryo UI" panose="020B0604030504040204" pitchFamily="50" charset="-128"/>
                        </a:rPr>
                        <a:t>以上</a:t>
                      </a:r>
                      <a:br>
                        <a:rPr lang="ja-JP" altLang="en-US" sz="1600" u="none" strike="noStrike" dirty="0">
                          <a:effectLst/>
                          <a:latin typeface="Meiryo UI" panose="020B0604030504040204" pitchFamily="50" charset="-128"/>
                          <a:ea typeface="Meiryo UI" panose="020B0604030504040204" pitchFamily="50" charset="-128"/>
                        </a:rPr>
                      </a:br>
                      <a:r>
                        <a:rPr lang="ja-JP" altLang="en-US" sz="1600" u="none" strike="noStrike" dirty="0">
                          <a:effectLst/>
                          <a:latin typeface="Meiryo UI" panose="020B0604030504040204" pitchFamily="50" charset="-128"/>
                          <a:ea typeface="Meiryo UI" panose="020B0604030504040204" pitchFamily="50" charset="-128"/>
                        </a:rPr>
                        <a:t> </a:t>
                      </a:r>
                      <a:r>
                        <a:rPr lang="ja-JP" altLang="en-US" sz="1600" u="none" strike="noStrike" dirty="0" smtClean="0">
                          <a:effectLst/>
                          <a:latin typeface="Meiryo UI" panose="020B0604030504040204" pitchFamily="50" charset="-128"/>
                          <a:ea typeface="Meiryo UI" panose="020B0604030504040204" pitchFamily="50" charset="-128"/>
                        </a:rPr>
                        <a:t>ただし</a:t>
                      </a:r>
                      <a:r>
                        <a:rPr lang="ja-JP" altLang="en-US" sz="1600" u="none" strike="noStrike" dirty="0">
                          <a:effectLst/>
                          <a:latin typeface="Meiryo UI" panose="020B0604030504040204" pitchFamily="50" charset="-128"/>
                          <a:ea typeface="Meiryo UI" panose="020B0604030504040204" pitchFamily="50" charset="-128"/>
                        </a:rPr>
                        <a:t>、台所、浴室（シャワー室含む）の</a:t>
                      </a:r>
                      <a:br>
                        <a:rPr lang="ja-JP" altLang="en-US" sz="1600" u="none" strike="noStrike" dirty="0">
                          <a:effectLst/>
                          <a:latin typeface="Meiryo UI" panose="020B0604030504040204" pitchFamily="50" charset="-128"/>
                          <a:ea typeface="Meiryo UI" panose="020B0604030504040204" pitchFamily="50" charset="-128"/>
                        </a:rPr>
                      </a:br>
                      <a:r>
                        <a:rPr lang="ja-JP" altLang="en-US" sz="1600" u="none" strike="noStrike" dirty="0">
                          <a:effectLst/>
                          <a:latin typeface="Meiryo UI" panose="020B0604030504040204" pitchFamily="50" charset="-128"/>
                          <a:ea typeface="Meiryo UI" panose="020B0604030504040204" pitchFamily="50" charset="-128"/>
                        </a:rPr>
                        <a:t> いずれかが共用されているもののみ適用</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717340040"/>
                  </a:ext>
                </a:extLst>
              </a:tr>
              <a:tr h="370150">
                <a:tc rowSpan="2">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a:t>
                      </a:r>
                      <a:r>
                        <a:rPr lang="ja-JP" altLang="en-US" sz="1600" u="none" strike="noStrike" dirty="0" smtClean="0">
                          <a:effectLst/>
                          <a:latin typeface="Meiryo UI" panose="020B0604030504040204" pitchFamily="50" charset="-128"/>
                          <a:ea typeface="Meiryo UI" panose="020B0604030504040204" pitchFamily="50" charset="-128"/>
                        </a:rPr>
                        <a:t>共同</a:t>
                      </a:r>
                      <a:endParaRPr lang="en-US" altLang="ja-JP" sz="1600" u="none" strike="noStrike" dirty="0" smtClean="0">
                        <a:effectLst/>
                        <a:latin typeface="Meiryo UI" panose="020B0604030504040204" pitchFamily="50" charset="-128"/>
                        <a:ea typeface="Meiryo UI" panose="020B0604030504040204" pitchFamily="50" charset="-128"/>
                      </a:endParaRPr>
                    </a:p>
                    <a:p>
                      <a:pPr algn="ctr" fontAlgn="ctr"/>
                      <a:r>
                        <a:rPr lang="ja-JP" altLang="en-US" sz="1600" u="none" strike="noStrike" dirty="0" smtClean="0">
                          <a:effectLst/>
                          <a:latin typeface="Meiryo UI" panose="020B0604030504040204" pitchFamily="50" charset="-128"/>
                          <a:ea typeface="Meiryo UI" panose="020B0604030504040204" pitchFamily="50" charset="-128"/>
                        </a:rPr>
                        <a:t>居住型</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専用居室</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9㎡</a:t>
                      </a:r>
                      <a:r>
                        <a:rPr lang="ja-JP" altLang="en-US" sz="1600" u="none" strike="noStrike" dirty="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7.5㎡</a:t>
                      </a:r>
                      <a:r>
                        <a:rPr lang="ja-JP" altLang="en-US" sz="1600" u="none" strike="noStrike" dirty="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4106142674"/>
                  </a:ext>
                </a:extLst>
              </a:tr>
              <a:tr h="390714">
                <a:tc vMerge="1">
                  <a:txBody>
                    <a:bodyPr/>
                    <a:lstStyle/>
                    <a:p>
                      <a:endParaRPr kumimoji="1" lang="ja-JP" altLang="en-US"/>
                    </a:p>
                  </a:txBody>
                  <a:tcPr/>
                </a:tc>
                <a:tc>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住棟全体</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sz="1600" u="none" strike="noStrike">
                          <a:effectLst/>
                          <a:latin typeface="Meiryo UI" panose="020B0604030504040204" pitchFamily="50" charset="-128"/>
                          <a:ea typeface="Meiryo UI" panose="020B0604030504040204" pitchFamily="50" charset="-128"/>
                        </a:rPr>
                        <a:t> 15×ｎ＋10㎡</a:t>
                      </a:r>
                      <a:r>
                        <a:rPr lang="ja-JP" altLang="en-US" sz="1600" u="none" strike="noStrike">
                          <a:effectLst/>
                          <a:latin typeface="Meiryo UI" panose="020B0604030504040204" pitchFamily="50" charset="-128"/>
                          <a:ea typeface="Meiryo UI" panose="020B0604030504040204" pitchFamily="50" charset="-128"/>
                        </a:rPr>
                        <a:t>以上</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sz="1600" u="none" strike="noStrike" dirty="0">
                          <a:effectLst/>
                          <a:latin typeface="Meiryo UI" panose="020B0604030504040204" pitchFamily="50" charset="-128"/>
                          <a:ea typeface="Meiryo UI" panose="020B0604030504040204" pitchFamily="50" charset="-128"/>
                        </a:rPr>
                        <a:t> 13.5×ｎ＋10㎡</a:t>
                      </a:r>
                      <a:r>
                        <a:rPr lang="ja-JP" altLang="en-US" sz="1600" u="none" strike="noStrike" dirty="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712817336"/>
                  </a:ext>
                </a:extLst>
              </a:tr>
              <a:tr h="411278">
                <a:tc gridSpan="2">
                  <a:txBody>
                    <a:bodyPr/>
                    <a:lstStyle/>
                    <a:p>
                      <a:pPr algn="ctr" fontAlgn="ctr"/>
                      <a:r>
                        <a:rPr lang="ja-JP" altLang="en-US" sz="1600" u="none" strike="noStrike" dirty="0">
                          <a:effectLst/>
                          <a:latin typeface="Meiryo UI" panose="020B0604030504040204" pitchFamily="50" charset="-128"/>
                          <a:ea typeface="Meiryo UI" panose="020B0604030504040204" pitchFamily="50" charset="-128"/>
                        </a:rPr>
                        <a:t> 一般型</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25㎡</a:t>
                      </a:r>
                      <a:r>
                        <a:rPr lang="ja-JP" altLang="en-US" sz="1600" u="none" strike="noStrike" dirty="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600" u="none" strike="noStrike" dirty="0">
                          <a:effectLst/>
                          <a:latin typeface="Meiryo UI" panose="020B0604030504040204" pitchFamily="50" charset="-128"/>
                          <a:ea typeface="Meiryo UI" panose="020B0604030504040204" pitchFamily="50" charset="-128"/>
                        </a:rPr>
                        <a:t> </a:t>
                      </a:r>
                      <a:r>
                        <a:rPr lang="en-US" altLang="ja-JP" sz="1600" u="none" strike="noStrike" dirty="0">
                          <a:effectLst/>
                          <a:latin typeface="Meiryo UI" panose="020B0604030504040204" pitchFamily="50" charset="-128"/>
                          <a:ea typeface="Meiryo UI" panose="020B0604030504040204" pitchFamily="50" charset="-128"/>
                        </a:rPr>
                        <a:t>18㎡</a:t>
                      </a:r>
                      <a:r>
                        <a:rPr lang="ja-JP" altLang="en-US" sz="1600" u="none" strike="noStrike" dirty="0" smtClean="0">
                          <a:effectLst/>
                          <a:latin typeface="Meiryo UI" panose="020B0604030504040204" pitchFamily="50" charset="-128"/>
                          <a:ea typeface="Meiryo UI" panose="020B0604030504040204" pitchFamily="50" charset="-128"/>
                        </a:rPr>
                        <a:t>以上</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029687810"/>
                  </a:ext>
                </a:extLst>
              </a:tr>
            </a:tbl>
          </a:graphicData>
        </a:graphic>
      </p:graphicFrame>
      <p:sp>
        <p:nvSpPr>
          <p:cNvPr id="5" name="テキスト ボックス 4"/>
          <p:cNvSpPr txBox="1"/>
          <p:nvPr/>
        </p:nvSpPr>
        <p:spPr>
          <a:xfrm>
            <a:off x="206643" y="3246735"/>
            <a:ext cx="4370548" cy="338554"/>
          </a:xfrm>
          <a:prstGeom prst="rect">
            <a:avLst/>
          </a:prstGeom>
          <a:noFill/>
        </p:spPr>
        <p:txBody>
          <a:bodyPr wrap="square" rtlCol="0">
            <a:spAutoFit/>
          </a:bodyPr>
          <a:lstStyle/>
          <a:p>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府における登録基準の緩和内容</a:t>
            </a:r>
            <a:r>
              <a:rPr kumimoji="1" lang="en-US" altLang="ja-JP"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69728" y="1567605"/>
            <a:ext cx="8972019" cy="338554"/>
          </a:xfrm>
          <a:prstGeom prst="rect">
            <a:avLst/>
          </a:prstGeom>
          <a:noFill/>
        </p:spPr>
        <p:txBody>
          <a:bodyPr wrap="square" rtlCol="0">
            <a:spAutoFit/>
          </a:bodyPr>
          <a:lstStyle/>
          <a:p>
            <a:pPr algn="ctr"/>
            <a:r>
              <a:rPr kumimoji="1"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登録数</a:t>
            </a:r>
            <a:r>
              <a:rPr kumimoji="1" lang="en-US" altLang="ja-JP"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5,377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戸（全国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登録数の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67.6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75265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角丸四角形 78"/>
          <p:cNvSpPr/>
          <p:nvPr/>
        </p:nvSpPr>
        <p:spPr>
          <a:xfrm>
            <a:off x="83584" y="1118359"/>
            <a:ext cx="8928992" cy="465802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あんしん</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住まいの充実による居住魅力の向上</a:t>
            </a:r>
          </a:p>
        </p:txBody>
      </p:sp>
      <p:sp>
        <p:nvSpPr>
          <p:cNvPr id="9" name="正方形/長方形 8"/>
          <p:cNvSpPr/>
          <p:nvPr/>
        </p:nvSpPr>
        <p:spPr>
          <a:xfrm>
            <a:off x="83584" y="847635"/>
            <a:ext cx="8972019" cy="369332"/>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7" name="図 76"/>
          <p:cNvPicPr>
            <a:picLocks noChangeAspect="1"/>
          </p:cNvPicPr>
          <p:nvPr/>
        </p:nvPicPr>
        <p:blipFill>
          <a:blip r:embed="rId2"/>
          <a:stretch>
            <a:fillRect/>
          </a:stretch>
        </p:blipFill>
        <p:spPr>
          <a:xfrm>
            <a:off x="5479811" y="1233914"/>
            <a:ext cx="3358410" cy="4470214"/>
          </a:xfrm>
          <a:prstGeom prst="rect">
            <a:avLst/>
          </a:prstGeom>
        </p:spPr>
      </p:pic>
      <p:sp>
        <p:nvSpPr>
          <p:cNvPr id="78" name="正方形/長方形 77">
            <a:extLst>
              <a:ext uri="{FF2B5EF4-FFF2-40B4-BE49-F238E27FC236}">
                <a16:creationId xmlns:a16="http://schemas.microsoft.com/office/drawing/2014/main" id="{ABFB00D4-C8FB-4D03-B441-A11E8E291D5E}"/>
              </a:ext>
            </a:extLst>
          </p:cNvPr>
          <p:cNvSpPr/>
          <p:nvPr/>
        </p:nvSpPr>
        <p:spPr>
          <a:xfrm>
            <a:off x="171802" y="1400928"/>
            <a:ext cx="5133654" cy="1089529"/>
          </a:xfrm>
          <a:prstGeom prst="rect">
            <a:avLst/>
          </a:prstGeom>
        </p:spPr>
        <p:txBody>
          <a:bodyPr wrap="square">
            <a:spAutoFit/>
          </a:bodyPr>
          <a:lstStyle/>
          <a:p>
            <a:pPr>
              <a:lnSpc>
                <a:spcPct val="12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要配慮者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の入居と入居後の生活支援を行う居住支援</a:t>
            </a:r>
            <a:r>
              <a:rPr lang="ja-JP" altLang="en-US" dirty="0">
                <a:latin typeface="Meiryo UI" panose="020B0604030504040204" pitchFamily="50" charset="-128"/>
                <a:ea typeface="Meiryo UI" panose="020B0604030504040204" pitchFamily="50" charset="-128"/>
                <a:cs typeface="Meiryo UI" panose="020B0604030504040204" pitchFamily="50" charset="-128"/>
              </a:rPr>
              <a:t>体制の構築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に向け、相談窓口の設置、マニュアルの作成などの業務に対して補助を実施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277429" y="945120"/>
            <a:ext cx="4031873" cy="400110"/>
          </a:xfrm>
          <a:prstGeom prst="rect">
            <a:avLst/>
          </a:prstGeom>
          <a:solidFill>
            <a:schemeClr val="tx2">
              <a:lumMod val="40000"/>
              <a:lumOff val="60000"/>
            </a:schemeClr>
          </a:solidFill>
        </p:spPr>
        <p:txBody>
          <a:bodyPr wrap="none" rtlCol="0" anchor="ctr" anchorCtr="0">
            <a:spAutoFit/>
          </a:bodyPr>
          <a:lstStyle/>
          <a:p>
            <a:r>
              <a:rPr lang="zh-TW" altLang="en-US" sz="2000" b="1" dirty="0">
                <a:latin typeface="Meiryo UI" panose="020B0604030504040204" pitchFamily="50" charset="-128"/>
                <a:ea typeface="Meiryo UI" panose="020B0604030504040204" pitchFamily="50" charset="-128"/>
              </a:rPr>
              <a:t>大阪府居住支援体制整備促進</a:t>
            </a:r>
            <a:r>
              <a:rPr lang="zh-TW" altLang="en-US" sz="2000" b="1" dirty="0" smtClean="0">
                <a:latin typeface="Meiryo UI" panose="020B0604030504040204" pitchFamily="50" charset="-128"/>
                <a:ea typeface="Meiryo UI" panose="020B0604030504040204" pitchFamily="50" charset="-128"/>
              </a:rPr>
              <a:t>事業</a:t>
            </a:r>
            <a:endParaRPr lang="ja-JP" altLang="en-US" sz="2000" b="1"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住宅確保要配慮者の居住の安定確保</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9" name="表 88">
            <a:extLst>
              <a:ext uri="{FF2B5EF4-FFF2-40B4-BE49-F238E27FC236}">
                <a16:creationId xmlns:a16="http://schemas.microsoft.com/office/drawing/2014/main" id="{79ABE8B3-4D4A-4D02-95B6-62D3980C2257}"/>
              </a:ext>
            </a:extLst>
          </p:cNvPr>
          <p:cNvGraphicFramePr>
            <a:graphicFrameLocks noGrp="1"/>
          </p:cNvGraphicFramePr>
          <p:nvPr>
            <p:extLst>
              <p:ext uri="{D42A27DB-BD31-4B8C-83A1-F6EECF244321}">
                <p14:modId xmlns:p14="http://schemas.microsoft.com/office/powerpoint/2010/main" val="2527109413"/>
              </p:ext>
            </p:extLst>
          </p:nvPr>
        </p:nvGraphicFramePr>
        <p:xfrm>
          <a:off x="208695" y="2546155"/>
          <a:ext cx="5153708" cy="3006549"/>
        </p:xfrm>
        <a:graphic>
          <a:graphicData uri="http://schemas.openxmlformats.org/drawingml/2006/table">
            <a:tbl>
              <a:tblPr firstRow="1" bandRow="1">
                <a:tableStyleId>{5C22544A-7EE6-4342-B048-85BDC9FD1C3A}</a:tableStyleId>
              </a:tblPr>
              <a:tblGrid>
                <a:gridCol w="3718243">
                  <a:extLst>
                    <a:ext uri="{9D8B030D-6E8A-4147-A177-3AD203B41FA5}">
                      <a16:colId xmlns:a16="http://schemas.microsoft.com/office/drawing/2014/main" val="20000"/>
                    </a:ext>
                  </a:extLst>
                </a:gridCol>
                <a:gridCol w="1435465">
                  <a:extLst>
                    <a:ext uri="{9D8B030D-6E8A-4147-A177-3AD203B41FA5}">
                      <a16:colId xmlns:a16="http://schemas.microsoft.com/office/drawing/2014/main" val="20001"/>
                    </a:ext>
                  </a:extLst>
                </a:gridCol>
              </a:tblGrid>
              <a:tr h="334061">
                <a:tc>
                  <a:txBody>
                    <a:bodyPr/>
                    <a:lstStyle/>
                    <a:p>
                      <a:pPr algn="ctr"/>
                      <a:r>
                        <a:rPr kumimoji="1" lang="ja-JP" altLang="en-US" sz="1400" dirty="0" smtClean="0"/>
                        <a:t>補助対象事業者</a:t>
                      </a:r>
                      <a:endParaRPr kumimoji="1" lang="ja-JP" altLang="en-US" sz="1400" dirty="0"/>
                    </a:p>
                  </a:txBody>
                  <a:tcPr anchor="ctr"/>
                </a:tc>
                <a:tc>
                  <a:txBody>
                    <a:bodyPr/>
                    <a:lstStyle/>
                    <a:p>
                      <a:pPr algn="ctr"/>
                      <a:r>
                        <a:rPr kumimoji="1" lang="ja-JP" altLang="en-US" sz="1400" dirty="0"/>
                        <a:t>活動地域</a:t>
                      </a:r>
                    </a:p>
                  </a:txBody>
                  <a:tcPr anchor="ctr"/>
                </a:tc>
                <a:extLst>
                  <a:ext uri="{0D108BD9-81ED-4DB2-BD59-A6C34878D82A}">
                    <a16:rowId xmlns:a16="http://schemas.microsoft.com/office/drawing/2014/main" val="10000"/>
                  </a:ext>
                </a:extLst>
              </a:tr>
              <a:tr h="334061">
                <a:tc>
                  <a:txBody>
                    <a:bodyPr/>
                    <a:lstStyle/>
                    <a:p>
                      <a:r>
                        <a:rPr kumimoji="1" lang="zh-TW" altLang="en-US" sz="1400" dirty="0">
                          <a:latin typeface="Meiryo UI" panose="020B0604030504040204" pitchFamily="50" charset="-128"/>
                          <a:ea typeface="Meiryo UI" panose="020B0604030504040204" pitchFamily="50" charset="-128"/>
                          <a:cs typeface="Meiryo UI" panose="020B0604030504040204" pitchFamily="50" charset="-128"/>
                        </a:rPr>
                        <a:t>特定非営利法人</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400" dirty="0">
                          <a:latin typeface="Meiryo UI" panose="020B0604030504040204" pitchFamily="50" charset="-128"/>
                          <a:ea typeface="Meiryo UI" panose="020B0604030504040204" pitchFamily="50" charset="-128"/>
                          <a:cs typeface="Meiryo UI" panose="020B0604030504040204" pitchFamily="50" charset="-128"/>
                        </a:rPr>
                        <a:t>生活支援機構ＡＬＬ</a:t>
                      </a:r>
                      <a:endParaRPr kumimoji="1" lang="ja-JP" altLang="en-US" sz="1400" dirty="0"/>
                    </a:p>
                  </a:txBody>
                  <a:tcPr anchor="ctr">
                    <a:solidFill>
                      <a:schemeClr val="tx2">
                        <a:lumMod val="20000"/>
                        <a:lumOff val="80000"/>
                      </a:schemeClr>
                    </a:solidFill>
                  </a:tcPr>
                </a:tc>
                <a:tc>
                  <a:txBody>
                    <a:bodyPr/>
                    <a:lstStyle/>
                    <a:p>
                      <a:r>
                        <a:rPr kumimoji="1" lang="ja-JP" altLang="en-US"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大阪市西成区</a:t>
                      </a:r>
                    </a:p>
                  </a:txBody>
                  <a:tcPr anchor="ctr">
                    <a:solidFill>
                      <a:schemeClr val="tx2">
                        <a:lumMod val="20000"/>
                        <a:lumOff val="80000"/>
                      </a:schemeClr>
                    </a:solidFill>
                  </a:tcPr>
                </a:tc>
                <a:extLst>
                  <a:ext uri="{0D108BD9-81ED-4DB2-BD59-A6C34878D82A}">
                    <a16:rowId xmlns:a16="http://schemas.microsoft.com/office/drawing/2014/main" val="10001"/>
                  </a:ext>
                </a:extLst>
              </a:tr>
              <a:tr h="334061">
                <a:tc>
                  <a:txBody>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ＮＰＯ法人　アクティブライフ・サン</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2">
                        <a:lumMod val="20000"/>
                        <a:lumOff val="80000"/>
                      </a:schemeClr>
                    </a:solidFill>
                  </a:tcPr>
                </a:tc>
                <a:tc>
                  <a:txBody>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大阪市天王寺区</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2"/>
                  </a:ext>
                </a:extLst>
              </a:tr>
              <a:tr h="334061">
                <a:tc>
                  <a:txBody>
                    <a:bodyPr/>
                    <a:lstStyle/>
                    <a:p>
                      <a:r>
                        <a:rPr kumimoji="1" lang="zh-TW" altLang="en-US" sz="1400" dirty="0">
                          <a:latin typeface="Meiryo UI" panose="020B0604030504040204" pitchFamily="50" charset="-128"/>
                          <a:ea typeface="Meiryo UI" panose="020B0604030504040204" pitchFamily="50" charset="-128"/>
                          <a:cs typeface="Meiryo UI" panose="020B0604030504040204" pitchFamily="50" charset="-128"/>
                        </a:rPr>
                        <a:t>特定非営利活動法人</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400" dirty="0">
                          <a:latin typeface="Meiryo UI" panose="020B0604030504040204" pitchFamily="50" charset="-128"/>
                          <a:ea typeface="Meiryo UI" panose="020B0604030504040204" pitchFamily="50" charset="-128"/>
                          <a:cs typeface="Meiryo UI" panose="020B0604030504040204" pitchFamily="50" charset="-128"/>
                        </a:rPr>
                        <a:t>南市岡地域活動協議会</a:t>
                      </a:r>
                      <a:endParaRPr kumimoji="1" lang="ja-JP" altLang="en-US" sz="1400" dirty="0"/>
                    </a:p>
                  </a:txBody>
                  <a:tcPr anchor="ctr">
                    <a:solidFill>
                      <a:schemeClr val="tx2">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大阪市港区</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3"/>
                  </a:ext>
                </a:extLst>
              </a:tr>
              <a:tr h="334061">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社会福祉法人</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悠人会</a:t>
                      </a:r>
                      <a:endParaRPr kumimoji="1" lang="ja-JP" altLang="en-US" sz="1400" dirty="0"/>
                    </a:p>
                  </a:txBody>
                  <a:tcPr anchor="ctr">
                    <a:solidFill>
                      <a:schemeClr val="tx2">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堺市中区</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4"/>
                  </a:ext>
                </a:extLst>
              </a:tr>
              <a:tr h="334061">
                <a:tc>
                  <a:txBody>
                    <a:bodyPr/>
                    <a:lstStyle/>
                    <a:p>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社会福祉法人</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岸和田市社会福祉協議会</a:t>
                      </a:r>
                      <a:endParaRPr kumimoji="1" lang="ja-JP" altLang="en-US" sz="14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2">
                        <a:lumMod val="20000"/>
                        <a:lumOff val="80000"/>
                      </a:schemeClr>
                    </a:solidFill>
                  </a:tcPr>
                </a:tc>
                <a:tc>
                  <a:txBody>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岸和田市</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5"/>
                  </a:ext>
                </a:extLst>
              </a:tr>
              <a:tr h="334061">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社会福祉法人　みなと寮</a:t>
                      </a:r>
                      <a:endParaRPr kumimoji="1" lang="ja-JP" altLang="en-US" sz="1400" dirty="0"/>
                    </a:p>
                  </a:txBody>
                  <a:tcPr anchor="ctr">
                    <a:solidFill>
                      <a:schemeClr val="tx2">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6"/>
                  </a:ext>
                </a:extLst>
              </a:tr>
              <a:tr h="334061">
                <a:tc>
                  <a:txBody>
                    <a:bodyPr/>
                    <a:lstStyle/>
                    <a:p>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社会福祉法人</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zh-CN" altLang="en-US" sz="1400" dirty="0">
                          <a:latin typeface="Meiryo UI" panose="020B0604030504040204" pitchFamily="50" charset="-128"/>
                          <a:ea typeface="Meiryo UI" panose="020B0604030504040204" pitchFamily="50" charset="-128"/>
                          <a:cs typeface="Meiryo UI" panose="020B0604030504040204" pitchFamily="50" charset="-128"/>
                        </a:rPr>
                        <a:t>桃林会</a:t>
                      </a:r>
                      <a:endParaRPr kumimoji="1" lang="en-US" altLang="zh-CN"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2">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摂津市</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7"/>
                  </a:ext>
                </a:extLst>
              </a:tr>
              <a:tr h="334061">
                <a:tc>
                  <a:txBody>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社会福祉法人　</a:t>
                      </a:r>
                      <a:r>
                        <a:rPr kumimoji="1" lang="ja-JP" altLang="en-US" sz="1400" dirty="0" err="1">
                          <a:latin typeface="Meiryo UI" panose="020B0604030504040204" pitchFamily="50" charset="-128"/>
                          <a:ea typeface="Meiryo UI" panose="020B0604030504040204" pitchFamily="50" charset="-128"/>
                          <a:cs typeface="Meiryo UI" panose="020B0604030504040204" pitchFamily="50" charset="-128"/>
                        </a:rPr>
                        <a:t>みささぎ</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会</a:t>
                      </a:r>
                      <a:endParaRPr kumimoji="1" lang="ja-JP" altLang="en-US" sz="1400" dirty="0"/>
                    </a:p>
                  </a:txBody>
                  <a:tcPr anchor="ctr">
                    <a:solidFill>
                      <a:schemeClr val="tx2">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藤井寺市</a:t>
                      </a:r>
                      <a:endParaRPr kumimoji="1" lang="ja-JP" altLang="en-US" sz="1400" dirty="0"/>
                    </a:p>
                  </a:txBody>
                  <a:tcPr anchor="ctr">
                    <a:solidFill>
                      <a:schemeClr val="tx2">
                        <a:lumMod val="20000"/>
                        <a:lumOff val="80000"/>
                      </a:schemeClr>
                    </a:solidFill>
                  </a:tcPr>
                </a:tc>
                <a:extLst>
                  <a:ext uri="{0D108BD9-81ED-4DB2-BD59-A6C34878D82A}">
                    <a16:rowId xmlns:a16="http://schemas.microsoft.com/office/drawing/2014/main" val="10008"/>
                  </a:ext>
                </a:extLst>
              </a:tr>
            </a:tbl>
          </a:graphicData>
        </a:graphic>
      </p:graphicFrame>
      <p:sp>
        <p:nvSpPr>
          <p:cNvPr id="11" name="角丸四角形 10"/>
          <p:cNvSpPr/>
          <p:nvPr/>
        </p:nvSpPr>
        <p:spPr>
          <a:xfrm>
            <a:off x="107504" y="5960346"/>
            <a:ext cx="8928992" cy="85347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97973" y="5736666"/>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3" name="正方形/長方形 12"/>
          <p:cNvSpPr/>
          <p:nvPr/>
        </p:nvSpPr>
        <p:spPr bwMode="black">
          <a:xfrm>
            <a:off x="344424" y="6084916"/>
            <a:ext cx="8573071" cy="72382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・住宅登録の促進とともに、住宅確保要配慮者へきめ細かな居住支援を行えるよう地域に</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おける居住支援体制の構築に取り組む</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7178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221876" y="6141939"/>
            <a:ext cx="8814548" cy="61415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の推進</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0" y="427229"/>
            <a:ext cx="9144000" cy="69018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1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大阪府は、全庁一丸となって</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の推進を図り、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先進都市をめざしています。</a:t>
            </a:r>
          </a:p>
          <a:p>
            <a:pPr marL="95250" defTabSz="793425">
              <a:lnSpc>
                <a:spcPct val="11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「住まうビジョン・大阪」と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との関連性を整理したうえで、その取組みを推進します。</a:t>
            </a:r>
          </a:p>
        </p:txBody>
      </p:sp>
      <p:pic>
        <p:nvPicPr>
          <p:cNvPr id="2" name="図 1"/>
          <p:cNvPicPr>
            <a:picLocks noChangeAspect="1"/>
          </p:cNvPicPr>
          <p:nvPr/>
        </p:nvPicPr>
        <p:blipFill>
          <a:blip r:embed="rId2"/>
          <a:stretch>
            <a:fillRect/>
          </a:stretch>
        </p:blipFill>
        <p:spPr>
          <a:xfrm>
            <a:off x="827884" y="1184644"/>
            <a:ext cx="7563751" cy="4842045"/>
          </a:xfrm>
          <a:prstGeom prst="rect">
            <a:avLst/>
          </a:prstGeom>
        </p:spPr>
      </p:pic>
      <p:sp>
        <p:nvSpPr>
          <p:cNvPr id="46" name="テキスト ボックス 45"/>
          <p:cNvSpPr txBox="1"/>
          <p:nvPr/>
        </p:nvSpPr>
        <p:spPr>
          <a:xfrm>
            <a:off x="449910" y="6034053"/>
            <a:ext cx="1378890" cy="338554"/>
          </a:xfrm>
          <a:prstGeom prst="rect">
            <a:avLst/>
          </a:prstGeom>
          <a:solidFill>
            <a:schemeClr val="tx2">
              <a:lumMod val="40000"/>
              <a:lumOff val="60000"/>
            </a:schemeClr>
          </a:solidFill>
        </p:spPr>
        <p:txBody>
          <a:bodyPr wrap="square" rtlCol="0" anchor="ctr" anchorCtr="0">
            <a:spAutoFit/>
          </a:bodyPr>
          <a:lstStyle/>
          <a:p>
            <a:r>
              <a:rPr lang="ja-JP" altLang="en-US" sz="1600" b="1" dirty="0" smtClean="0">
                <a:latin typeface="Meiryo UI" panose="020B0604030504040204" pitchFamily="50" charset="-128"/>
                <a:ea typeface="Meiryo UI" panose="020B0604030504040204" pitchFamily="50" charset="-128"/>
              </a:rPr>
              <a:t>今後の対応</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221876" y="6379971"/>
            <a:ext cx="8814548" cy="35348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個別計画等の策定・改定時に</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を反映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2335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「施策の柱」に基づく施策の進捗</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4187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新大阪駅周辺地域のまちづくり</a:t>
            </a:r>
          </a:p>
        </p:txBody>
      </p:sp>
      <p:sp>
        <p:nvSpPr>
          <p:cNvPr id="11" name="角丸四角形 10"/>
          <p:cNvSpPr/>
          <p:nvPr/>
        </p:nvSpPr>
        <p:spPr>
          <a:xfrm>
            <a:off x="5459506" y="1506072"/>
            <a:ext cx="3576918" cy="404632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715000" y="1352034"/>
            <a:ext cx="1465729"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検討</a:t>
            </a:r>
            <a:r>
              <a:rPr lang="ja-JP" altLang="en-US" sz="2000" b="1" dirty="0">
                <a:latin typeface="Meiryo UI" panose="020B0604030504040204" pitchFamily="50" charset="-128"/>
                <a:ea typeface="Meiryo UI" panose="020B0604030504040204" pitchFamily="50" charset="-128"/>
              </a:rPr>
              <a:t>協議会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5459506" y="1752144"/>
            <a:ext cx="3576918" cy="163383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将来の「都市再生緊急整備地域」の指定をめざし、国・府・市・経済団体・民間事業者等で組織する新大阪駅周辺地域都市再生緊急整備地域検討協議会会議を開催（</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H31.</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843459"/>
            <a:ext cx="9144000" cy="38855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都市再生緊急整備地域の候補となる地域（候補地域）として内閣府より公表（</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８）</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21876" y="1506072"/>
            <a:ext cx="5116606" cy="404632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7030" y="1350972"/>
            <a:ext cx="3786627" cy="707886"/>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新大阪駅周辺地域（候補地域）の概ね</a:t>
            </a:r>
            <a:r>
              <a:rPr lang="ja-JP" altLang="en-US" sz="2000" b="1" dirty="0" smtClean="0">
                <a:latin typeface="Meiryo UI" panose="020B0604030504040204" pitchFamily="50" charset="-128"/>
                <a:ea typeface="Meiryo UI" panose="020B0604030504040204" pitchFamily="50" charset="-128"/>
              </a:rPr>
              <a:t>の検討対象</a:t>
            </a:r>
            <a:r>
              <a:rPr lang="ja-JP" altLang="en-US" sz="2000" b="1" dirty="0">
                <a:latin typeface="Meiryo UI" panose="020B0604030504040204" pitchFamily="50" charset="-128"/>
                <a:ea typeface="Meiryo UI" panose="020B0604030504040204" pitchFamily="50" charset="-128"/>
              </a:rPr>
              <a:t>地域</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21876" y="5711131"/>
            <a:ext cx="8814548" cy="104495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7030" y="5609512"/>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1876" y="6023091"/>
            <a:ext cx="8814548" cy="71287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検討協</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議会に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おいて、</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H31</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年度を目途に、新大阪駅周辺地域が担うべき役割や求められる都市機能など、まちづくりの方針の骨格を作成し、都市再生緊急整備地域の指定を目指し、検討を進めていく。</a:t>
            </a: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t="11829"/>
          <a:stretch/>
        </p:blipFill>
        <p:spPr>
          <a:xfrm>
            <a:off x="5729514" y="3396823"/>
            <a:ext cx="3051629" cy="2017980"/>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t="3774"/>
          <a:stretch/>
        </p:blipFill>
        <p:spPr>
          <a:xfrm>
            <a:off x="313135" y="2139555"/>
            <a:ext cx="4847547" cy="3206928"/>
          </a:xfrm>
          <a:prstGeom prst="rect">
            <a:avLst/>
          </a:prstGeom>
        </p:spPr>
      </p:pic>
    </p:spTree>
    <p:extLst>
      <p:ext uri="{BB962C8B-B14F-4D97-AF65-F5344CB8AC3E}">
        <p14:creationId xmlns:p14="http://schemas.microsoft.com/office/powerpoint/2010/main" val="3941979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「都市景観ビジョン・大阪」の推進</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a:t>
            </a: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endPar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221876" y="1787171"/>
            <a:ext cx="8814548" cy="4104517"/>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356820" y="1572180"/>
            <a:ext cx="4778333" cy="400110"/>
          </a:xfrm>
          <a:prstGeom prst="rect">
            <a:avLst/>
          </a:prstGeom>
          <a:solidFill>
            <a:schemeClr val="tx2">
              <a:lumMod val="40000"/>
              <a:lumOff val="60000"/>
            </a:schemeClr>
          </a:solidFill>
        </p:spPr>
        <p:txBody>
          <a:bodyPr wrap="square" rtlCol="0" anchor="ctr"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ビュースポット</a:t>
            </a: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おおさか発掘・発信プロジェクト</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41666" y="1957691"/>
            <a:ext cx="8814548" cy="11529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marR="0" lvl="0" indent="0" algn="l" defTabSz="793425" rtl="0" eaLnBrk="1" fontAlgn="auto" latinLnBrk="0" hangingPunct="1">
              <a:lnSpc>
                <a:spcPct val="130000"/>
              </a:lnSpc>
              <a:spcBef>
                <a:spcPts val="30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に誇れる個性豊かで多彩な大阪の魅力ある景観を眺めることのできる場所（ビュースポット）を発掘し「ビュースポットおおさか」として選定、府域内外に情報発信することで、府民・事業者・来訪者の景観への興味・関心の向上を図り、府域全体の良好な景観形成を推進</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0" y="800456"/>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marR="0" lvl="0" indent="0" algn="l" defTabSz="793425" rtl="0" eaLnBrk="1" fontAlgn="auto" latinLnBrk="0" hangingPunct="1">
              <a:lnSpc>
                <a:spcPct val="130000"/>
              </a:lnSpc>
              <a:spcBef>
                <a:spcPts val="30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基本目標</a:t>
            </a:r>
            <a:r>
              <a:rPr kumimoji="1" lang="ja-JP" altLang="en-US" sz="18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である「</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きらめく世界都市・大阪の実現」に向け、府民・事業者・来訪者などの民間団体等、市町村、大阪府が連携して景観まちづくりを推進</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221876" y="6065427"/>
            <a:ext cx="8858135" cy="74333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85034" y="5940930"/>
            <a:ext cx="1471981" cy="400110"/>
          </a:xfrm>
          <a:prstGeom prst="rect">
            <a:avLst/>
          </a:prstGeom>
          <a:solidFill>
            <a:schemeClr val="tx2">
              <a:lumMod val="40000"/>
              <a:lumOff val="60000"/>
            </a:schemeClr>
          </a:solidFill>
        </p:spPr>
        <p:txBody>
          <a:bodyPr wrap="square" rtlCol="0" anchor="ctr"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今後</a:t>
            </a: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予定</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21876" y="6142285"/>
            <a:ext cx="8814548" cy="6651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　　　　　　　　　　　・ </a:t>
            </a:r>
            <a:r>
              <a:rPr kumimoji="1" lang="ja-JP" altLang="en-US" sz="1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募集期間　</a:t>
            </a:r>
            <a:r>
              <a:rPr lang="en-US" altLang="ja-JP" kern="100" dirty="0" smtClean="0">
                <a:solidFill>
                  <a:prstClr val="black"/>
                </a:solidFill>
                <a:latin typeface="Meiryo UI" panose="020B0604030504040204" pitchFamily="50" charset="-128"/>
                <a:ea typeface="Meiryo UI" panose="020B0604030504040204" pitchFamily="50" charset="-128"/>
                <a:cs typeface="Times New Roman"/>
              </a:rPr>
              <a:t>H</a:t>
            </a:r>
            <a:r>
              <a:rPr kumimoji="1" lang="en-US" altLang="ja-JP" sz="18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31</a:t>
            </a:r>
            <a:r>
              <a:rPr lang="en-US" altLang="ja-JP" kern="100" dirty="0">
                <a:solidFill>
                  <a:prstClr val="black"/>
                </a:solidFill>
                <a:latin typeface="Meiryo UI" panose="020B0604030504040204" pitchFamily="50" charset="-128"/>
                <a:ea typeface="Meiryo UI" panose="020B0604030504040204" pitchFamily="50" charset="-128"/>
                <a:cs typeface="Times New Roman"/>
              </a:rPr>
              <a:t>.</a:t>
            </a:r>
            <a:r>
              <a:rPr kumimoji="1" lang="ja-JP" altLang="en-US" sz="18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２～５</a:t>
            </a:r>
            <a:endParaRPr kumimoji="1" lang="en-US" altLang="ja-JP" sz="1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8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　　　　　　　　　　　・ </a:t>
            </a:r>
            <a:r>
              <a:rPr kumimoji="1" lang="ja-JP" altLang="en-US" sz="1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選定　　　　夏頃</a:t>
            </a:r>
            <a:r>
              <a:rPr kumimoji="1" lang="ja-JP" altLang="en-US" sz="18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予定</a:t>
            </a:r>
            <a:r>
              <a:rPr kumimoji="1" lang="ja-JP" altLang="en-US" sz="1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（複数年にわたり継続して実施予定）</a:t>
            </a:r>
            <a:endParaRPr kumimoji="1" lang="en-US"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21876" y="3186530"/>
            <a:ext cx="1728000" cy="215444"/>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ビュースポット</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と</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は</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kumimoji="1" lang="ja-JP" altLang="en-US" sz="12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endParaRPr kumimoji="1" lang="en-US" altLang="ja-JP"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sp>
        <p:nvSpPr>
          <p:cNvPr id="31" name="テキスト ボックス 30"/>
          <p:cNvSpPr txBox="1"/>
          <p:nvPr/>
        </p:nvSpPr>
        <p:spPr>
          <a:xfrm>
            <a:off x="3747752" y="3186530"/>
            <a:ext cx="2016000" cy="215444"/>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＜プロジェクトの流れ＞</a:t>
            </a:r>
            <a:endParaRPr kumimoji="1" lang="en-US" altLang="ja-JP"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grpSp>
        <p:nvGrpSpPr>
          <p:cNvPr id="32" name="グループ化 31"/>
          <p:cNvGrpSpPr/>
          <p:nvPr/>
        </p:nvGrpSpPr>
        <p:grpSpPr>
          <a:xfrm>
            <a:off x="3956831" y="3475838"/>
            <a:ext cx="5617492" cy="2388604"/>
            <a:chOff x="7043047" y="4134345"/>
            <a:chExt cx="6112342" cy="2388604"/>
          </a:xfrm>
        </p:grpSpPr>
        <p:sp>
          <p:nvSpPr>
            <p:cNvPr id="33" name="テキスト ボックス 32"/>
            <p:cNvSpPr txBox="1"/>
            <p:nvPr/>
          </p:nvSpPr>
          <p:spPr>
            <a:xfrm>
              <a:off x="7043047" y="4134345"/>
              <a:ext cx="1068614"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募集</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4" name="テキスト ボックス 33"/>
            <p:cNvSpPr txBox="1"/>
            <p:nvPr/>
          </p:nvSpPr>
          <p:spPr>
            <a:xfrm>
              <a:off x="7043128" y="4636344"/>
              <a:ext cx="1068614"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選定</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5" name="テキスト ボックス 34"/>
            <p:cNvSpPr txBox="1"/>
            <p:nvPr/>
          </p:nvSpPr>
          <p:spPr>
            <a:xfrm>
              <a:off x="7043128" y="5140148"/>
              <a:ext cx="1068614"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発信</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6" name="下矢印 35"/>
            <p:cNvSpPr/>
            <p:nvPr/>
          </p:nvSpPr>
          <p:spPr>
            <a:xfrm>
              <a:off x="7354017" y="4447146"/>
              <a:ext cx="468001" cy="180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下矢印 36"/>
            <p:cNvSpPr/>
            <p:nvPr/>
          </p:nvSpPr>
          <p:spPr>
            <a:xfrm>
              <a:off x="7354017" y="4949882"/>
              <a:ext cx="468001" cy="180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テキスト ボックス 37"/>
            <p:cNvSpPr txBox="1"/>
            <p:nvPr/>
          </p:nvSpPr>
          <p:spPr>
            <a:xfrm>
              <a:off x="8212677" y="4147366"/>
              <a:ext cx="2624100" cy="292388"/>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広く</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一般から</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公募</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38"/>
            <p:cNvSpPr txBox="1"/>
            <p:nvPr/>
          </p:nvSpPr>
          <p:spPr>
            <a:xfrm>
              <a:off x="8212257" y="4645141"/>
              <a:ext cx="3750524" cy="292388"/>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景観</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に関する有識者等により</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選定</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40" name="テキスト ボックス 39"/>
            <p:cNvSpPr txBox="1"/>
            <p:nvPr/>
          </p:nvSpPr>
          <p:spPr>
            <a:xfrm>
              <a:off x="8212559" y="5081019"/>
              <a:ext cx="4896001" cy="492443"/>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ホームページや</a:t>
              </a:r>
              <a:r>
                <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を活用し、おすすめ</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理由や</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アクセス、</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観光</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など、現地</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への訪問</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を促す</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8182697" y="5630397"/>
              <a:ext cx="4972692" cy="892552"/>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団体と</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連携したまち</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あるき等</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・景観行政の推進　　</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・定住促進、観光振興</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・ビュースポットから見る景観の</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変化の定期的なモニタリング</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42" name="ストライプ矢印 41"/>
            <p:cNvSpPr/>
            <p:nvPr/>
          </p:nvSpPr>
          <p:spPr>
            <a:xfrm rot="5400000">
              <a:off x="7447292" y="5299551"/>
              <a:ext cx="288000" cy="612000"/>
            </a:xfrm>
            <a:prstGeom prst="stripedRightArrow">
              <a:avLst>
                <a:gd name="adj1" fmla="val 55264"/>
                <a:gd name="adj2" fmla="val 48426"/>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テキスト ボックス 42"/>
            <p:cNvSpPr txBox="1"/>
            <p:nvPr/>
          </p:nvSpPr>
          <p:spPr>
            <a:xfrm>
              <a:off x="7044824" y="5739364"/>
              <a:ext cx="1068614"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活用等</a:t>
              </a:r>
            </a:p>
          </p:txBody>
        </p:sp>
      </p:grpSp>
      <p:grpSp>
        <p:nvGrpSpPr>
          <p:cNvPr id="3" name="グループ化 2"/>
          <p:cNvGrpSpPr/>
          <p:nvPr/>
        </p:nvGrpSpPr>
        <p:grpSpPr>
          <a:xfrm>
            <a:off x="287026" y="3507270"/>
            <a:ext cx="3576967" cy="1852480"/>
            <a:chOff x="-1149477" y="3841987"/>
            <a:chExt cx="3576967" cy="1852480"/>
          </a:xfrm>
        </p:grpSpPr>
        <p:sp>
          <p:nvSpPr>
            <p:cNvPr id="2" name="正方形/長方形 1"/>
            <p:cNvSpPr/>
            <p:nvPr/>
          </p:nvSpPr>
          <p:spPr>
            <a:xfrm>
              <a:off x="-1149477" y="3841987"/>
              <a:ext cx="3576967" cy="185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4" name="グループ化 13"/>
            <p:cNvGrpSpPr/>
            <p:nvPr/>
          </p:nvGrpSpPr>
          <p:grpSpPr>
            <a:xfrm>
              <a:off x="-1083734" y="4016602"/>
              <a:ext cx="3407251" cy="1594163"/>
              <a:chOff x="7480918" y="3944580"/>
              <a:chExt cx="4605556" cy="1144054"/>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t="34252" b="31103"/>
              <a:stretch/>
            </p:blipFill>
            <p:spPr>
              <a:xfrm>
                <a:off x="7480918" y="4321916"/>
                <a:ext cx="4605556" cy="766718"/>
              </a:xfrm>
              <a:prstGeom prst="rect">
                <a:avLst/>
              </a:prstGeom>
            </p:spPr>
          </p:pic>
          <p:sp>
            <p:nvSpPr>
              <p:cNvPr id="16" name="四角形吹き出し 15"/>
              <p:cNvSpPr/>
              <p:nvPr/>
            </p:nvSpPr>
            <p:spPr>
              <a:xfrm>
                <a:off x="7480918" y="3944581"/>
                <a:ext cx="1708435" cy="322177"/>
              </a:xfrm>
              <a:prstGeom prst="wedgeRectCallout">
                <a:avLst>
                  <a:gd name="adj1" fmla="val -8941"/>
                  <a:gd name="adj2" fmla="val 127299"/>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rPr>
                  <a:t>視点場</a:t>
                </a:r>
                <a:endParaRPr kumimoji="1" lang="en-US" altLang="ja-JP" sz="11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rPr>
                  <a:t>（ビュースポット）</a:t>
                </a:r>
                <a:endParaRPr kumimoji="1" lang="ja-JP" altLang="en-US" sz="11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7" name="四角形吹き出し 16"/>
              <p:cNvSpPr/>
              <p:nvPr/>
            </p:nvSpPr>
            <p:spPr>
              <a:xfrm>
                <a:off x="9822320" y="3944580"/>
                <a:ext cx="1790133" cy="323216"/>
              </a:xfrm>
              <a:prstGeom prst="wedgeRectCallout">
                <a:avLst>
                  <a:gd name="adj1" fmla="val 21081"/>
                  <a:gd name="adj2" fmla="val 90607"/>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rPr>
                  <a:t>視対象（景観）</a:t>
                </a:r>
                <a:endParaRPr kumimoji="1" lang="en-US" altLang="ja-JP" sz="11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spTree>
    <p:extLst>
      <p:ext uri="{BB962C8B-B14F-4D97-AF65-F5344CB8AC3E}">
        <p14:creationId xmlns:p14="http://schemas.microsoft.com/office/powerpoint/2010/main" val="831808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21876" y="5697459"/>
            <a:ext cx="8749121" cy="109034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88056" y="5594795"/>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21876" y="5994905"/>
            <a:ext cx="8814548" cy="748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淀川沿川まちづくりプラットフォームをはじめ民間団体等と連携し、淀川の魅力ある景観づくりに向けた様々な取組みを促進</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170289" y="1080441"/>
            <a:ext cx="8749121" cy="277954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8056" y="902760"/>
            <a:ext cx="6381712"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「淀川の魅力ある景観発掘コンテスト</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70289" y="1275360"/>
            <a:ext cx="8749121" cy="748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淀川の多様で魅力的な景観資源を広域的な観点から発掘・整理し、効果的に情報発信する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ため、淀川の様々な景観の魅力をご存知の皆様から淀川の魅力ある景観の写真を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募集</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221876" y="4120829"/>
            <a:ext cx="8749121" cy="131579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88056" y="3935766"/>
            <a:ext cx="7087565"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「淀川の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ある景観づくりに向けて」の策定（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315081" y="4320116"/>
            <a:ext cx="8749121" cy="110875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淀川の魅力ある景観づくりを促進するため、自然、歴史・文化、沿川で営まれる様々な活動等の景観資源を広域的な観点から整理し、景観づくりにかかわるすべての人々が共有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する目標</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や景観資源を活用した様々な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取組みの方針</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を示す</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57" y="2023634"/>
            <a:ext cx="2662742" cy="177238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606" y="2021940"/>
            <a:ext cx="2638237" cy="1759148"/>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954" y="2012438"/>
            <a:ext cx="1326487" cy="1768649"/>
          </a:xfrm>
          <a:prstGeom prst="rect">
            <a:avLst/>
          </a:prstGeom>
        </p:spPr>
      </p:pic>
      <p:sp>
        <p:nvSpPr>
          <p:cNvPr id="25" name="テキスト ボックス 24"/>
          <p:cNvSpPr txBox="1"/>
          <p:nvPr/>
        </p:nvSpPr>
        <p:spPr>
          <a:xfrm>
            <a:off x="346413" y="2022734"/>
            <a:ext cx="577878" cy="307777"/>
          </a:xfrm>
          <a:prstGeom prst="rect">
            <a:avLst/>
          </a:prstGeom>
          <a:noFill/>
        </p:spPr>
        <p:txBody>
          <a:bodyPr wrap="square" rtlCol="0" anchor="ctr" anchorCtr="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大賞</a:t>
            </a:r>
          </a:p>
        </p:txBody>
      </p:sp>
      <p:sp>
        <p:nvSpPr>
          <p:cNvPr id="29" name="テキスト ボックス 28"/>
          <p:cNvSpPr txBox="1"/>
          <p:nvPr/>
        </p:nvSpPr>
        <p:spPr>
          <a:xfrm>
            <a:off x="3704483" y="2022734"/>
            <a:ext cx="761123" cy="307777"/>
          </a:xfrm>
          <a:prstGeom prst="rect">
            <a:avLst/>
          </a:prstGeom>
          <a:noFill/>
        </p:spPr>
        <p:txBody>
          <a:bodyPr wrap="square" rtlCol="0" anchor="ctr" anchorCtr="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優秀賞</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「都市景観ビジョン・大阪」の推進</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101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千里・泉北ニュータウン再生の取組み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0" y="895992"/>
            <a:ext cx="9144000"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民間団体等、市町村、大阪府</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が連携してニュータウンの再生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7" name="角丸四角形 6"/>
          <p:cNvSpPr/>
          <p:nvPr/>
        </p:nvSpPr>
        <p:spPr>
          <a:xfrm>
            <a:off x="189792" y="4185946"/>
            <a:ext cx="8749120" cy="132638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04944" y="4002848"/>
            <a:ext cx="8030718"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「サウンディング型</a:t>
            </a:r>
            <a:r>
              <a:rPr lang="ja-JP" altLang="en-US" sz="2000" b="1" dirty="0">
                <a:latin typeface="Meiryo UI" panose="020B0604030504040204" pitchFamily="50" charset="-128"/>
                <a:ea typeface="Meiryo UI" panose="020B0604030504040204" pitchFamily="50" charset="-128"/>
              </a:rPr>
              <a:t>市場</a:t>
            </a:r>
            <a:r>
              <a:rPr lang="ja-JP" altLang="en-US" sz="2000" b="1" dirty="0" smtClean="0">
                <a:latin typeface="Meiryo UI" panose="020B0604030504040204" pitchFamily="50" charset="-128"/>
                <a:ea typeface="Meiryo UI" panose="020B0604030504040204" pitchFamily="50" charset="-128"/>
              </a:rPr>
              <a:t>調査」の実施（</a:t>
            </a:r>
            <a:r>
              <a:rPr lang="ja-JP" altLang="en-US" sz="2000" b="1" dirty="0">
                <a:latin typeface="Meiryo UI" panose="020B0604030504040204" pitchFamily="50" charset="-128"/>
                <a:ea typeface="Meiryo UI" panose="020B0604030504040204" pitchFamily="50" charset="-128"/>
              </a:rPr>
              <a:t>泉北</a:t>
            </a:r>
            <a:r>
              <a:rPr lang="ja-JP" altLang="en-US" sz="2000" b="1" dirty="0" smtClean="0">
                <a:latin typeface="Meiryo UI" panose="020B0604030504040204" pitchFamily="50" charset="-128"/>
                <a:ea typeface="Meiryo UI" panose="020B0604030504040204" pitchFamily="50" charset="-128"/>
              </a:rPr>
              <a:t>ニュータウン）</a:t>
            </a:r>
            <a:r>
              <a:rPr lang="en-US" altLang="ja-JP" sz="2000" b="1" dirty="0" smtClean="0">
                <a:latin typeface="Meiryo UI" panose="020B0604030504040204" pitchFamily="50" charset="-128"/>
                <a:ea typeface="Meiryo UI" panose="020B0604030504040204" pitchFamily="50" charset="-128"/>
              </a:rPr>
              <a:t>(H31.1</a:t>
            </a:r>
            <a:r>
              <a:rPr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3</a:t>
            </a:r>
            <a:r>
              <a:rPr lang="ja-JP" altLang="en-US" sz="2000" b="1" dirty="0" smtClean="0">
                <a:latin typeface="Meiryo UI" panose="020B0604030504040204" pitchFamily="50" charset="-128"/>
                <a:ea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97439" y="4496599"/>
            <a:ext cx="8749121" cy="748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府営住宅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用地等を活かした泉北ニュータウンの魅力向上に向け、民間事業者との対話を通じて市場性の有無や利活用の方策などのアイデアを調査し</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「まちづくりのテーマ」を幅広く</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89789" y="1424586"/>
            <a:ext cx="8781207" cy="254103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04944" y="1322968"/>
            <a:ext cx="8127496"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「千里中央地区活性化基本計画」の策定（千里ニュータウン）（</a:t>
            </a:r>
            <a:r>
              <a:rPr lang="en-US" altLang="ja-JP" sz="2000" b="1" dirty="0" smtClean="0">
                <a:latin typeface="Meiryo UI" panose="020B0604030504040204" pitchFamily="50" charset="-128"/>
                <a:ea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89789" y="1723078"/>
            <a:ext cx="4439361" cy="243796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協働の合意形成の場となる「千里中央地区活性化協議会</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」において、北</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大阪急行延伸を契機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に、人</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を呼び込み広域的な交流がより一層図られる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よう、千里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中央地区の都市機能を強化</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することを目的として、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具体的な取組み内容を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示す計画を策定</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221876" y="5690370"/>
            <a:ext cx="8749121" cy="109207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04945" y="5549558"/>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21875" y="5938256"/>
            <a:ext cx="8724685" cy="7759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・千里中央地区活性化基本計画に基づき、民間事業者と行政が連携し、再整備を進める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・サウンディング型市場調査で得られた意見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に「まちづくりのテーマ」の検討を進める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4988194" y="1955106"/>
            <a:ext cx="3447468" cy="1911914"/>
          </a:xfrm>
          <a:prstGeom prst="rect">
            <a:avLst/>
          </a:prstGeom>
        </p:spPr>
      </p:pic>
    </p:spTree>
    <p:extLst>
      <p:ext uri="{BB962C8B-B14F-4D97-AF65-F5344CB8AC3E}">
        <p14:creationId xmlns:p14="http://schemas.microsoft.com/office/powerpoint/2010/main" val="4199881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ニュータウン再生の取組み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10" name="角丸四角形 9"/>
          <p:cNvSpPr/>
          <p:nvPr/>
        </p:nvSpPr>
        <p:spPr>
          <a:xfrm>
            <a:off x="189791" y="1399519"/>
            <a:ext cx="8781206" cy="434814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67113" y="1275854"/>
            <a:ext cx="7239032"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「しん</a:t>
            </a:r>
            <a:r>
              <a:rPr lang="ja-JP" altLang="en-US" sz="2000" b="1" dirty="0" err="1">
                <a:latin typeface="Meiryo UI" panose="020B0604030504040204" pitchFamily="50" charset="-128"/>
                <a:ea typeface="Meiryo UI" panose="020B0604030504040204" pitchFamily="50" charset="-128"/>
              </a:rPr>
              <a:t>かなの</a:t>
            </a:r>
            <a:r>
              <a:rPr lang="ja-JP" altLang="en-US" sz="2000" b="1" dirty="0">
                <a:latin typeface="Meiryo UI" panose="020B0604030504040204" pitchFamily="50" charset="-128"/>
                <a:ea typeface="Meiryo UI" panose="020B0604030504040204" pitchFamily="50" charset="-128"/>
              </a:rPr>
              <a:t>住まいまちづくり」</a:t>
            </a:r>
            <a:r>
              <a:rPr lang="ja-JP" altLang="en-US" sz="2000" b="1" dirty="0" smtClean="0">
                <a:latin typeface="Meiryo UI" panose="020B0604030504040204" pitchFamily="50" charset="-128"/>
                <a:ea typeface="Meiryo UI" panose="020B0604030504040204" pitchFamily="50" charset="-128"/>
              </a:rPr>
              <a:t>の策定（</a:t>
            </a:r>
            <a:r>
              <a:rPr lang="en-US" altLang="ja-JP" sz="2000" b="1" dirty="0" smtClean="0">
                <a:latin typeface="Meiryo UI" panose="020B0604030504040204" pitchFamily="50" charset="-128"/>
                <a:ea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89789" y="1737797"/>
            <a:ext cx="2978415" cy="331718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ts val="23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賃貸住宅等の更新期を迎え、今後建替え等によるまちの再生に向けた動きが生じることから、地区のポテンシャルを活かし魅力あるまちづくりを進めるため、府、堺市、府住宅供給公社及び</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と共同で、「しん</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かなの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新金岡</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地区の住まいまちづくり基本</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方針）」</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189789" y="6050511"/>
            <a:ext cx="8814548" cy="73193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01793" y="5817190"/>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89789" y="6226475"/>
            <a:ext cx="8814548" cy="56514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・府、堺市、府公社、</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の関係機関が連携した組織体制を整備し、基本方針に基づき取組みを進める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・地域包括ケアシステムや認定子ども園等の具体的な配置・整備計画等の作成　　　など</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0" y="895992"/>
            <a:ext cx="9144000"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公的賃貸住宅、共同分譲住宅などで構成された大規模な住宅団地の再生を推進</a:t>
            </a:r>
          </a:p>
        </p:txBody>
      </p:sp>
      <p:pic>
        <p:nvPicPr>
          <p:cNvPr id="21" name="図 20"/>
          <p:cNvPicPr>
            <a:picLocks noChangeAspect="1"/>
          </p:cNvPicPr>
          <p:nvPr/>
        </p:nvPicPr>
        <p:blipFill>
          <a:blip r:embed="rId3"/>
          <a:stretch>
            <a:fillRect/>
          </a:stretch>
        </p:blipFill>
        <p:spPr>
          <a:xfrm>
            <a:off x="3210491" y="1735705"/>
            <a:ext cx="5718219" cy="3978620"/>
          </a:xfrm>
          <a:prstGeom prst="rect">
            <a:avLst/>
          </a:prstGeom>
        </p:spPr>
      </p:pic>
    </p:spTree>
    <p:extLst>
      <p:ext uri="{BB962C8B-B14F-4D97-AF65-F5344CB8AC3E}">
        <p14:creationId xmlns:p14="http://schemas.microsoft.com/office/powerpoint/2010/main" val="899402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AA61AB-F5AA-46C7-BFD0-89ED5BE11251}">
  <ds:schemaRef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46689e31-b03d-4afa-a735-a1f8d7beadb1"/>
    <ds:schemaRef ds:uri="http://purl.org/dc/terms/"/>
    <ds:schemaRef ds:uri="http://www.w3.org/XML/1998/namespace"/>
    <ds:schemaRef ds:uri="http://purl.org/dc/elements/1.1/"/>
    <ds:schemaRef ds:uri="http://purl.org/dc/dcmitype/"/>
  </ds:schemaRefs>
</ds:datastoreItem>
</file>

<file path=customXml/itemProps2.xml><?xml version="1.0" encoding="utf-8"?>
<ds:datastoreItem xmlns:ds="http://schemas.openxmlformats.org/officeDocument/2006/customXml" ds:itemID="{6F14B459-E033-4B75-916F-ABD04A73F6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AFCB3D-1D49-4C6B-8570-F2C82FEF0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17303</TotalTime>
  <Words>3060</Words>
  <Application>Microsoft Office PowerPoint</Application>
  <PresentationFormat>画面に合わせる (4:3)</PresentationFormat>
  <Paragraphs>419</Paragraphs>
  <Slides>24</Slides>
  <Notes>17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24</vt:i4>
      </vt:variant>
    </vt:vector>
  </HeadingPairs>
  <TitlesOfParts>
    <vt:vector size="35" baseType="lpstr">
      <vt:lpstr>HGPｺﾞｼｯｸM</vt:lpstr>
      <vt:lpstr>HGP創英角ｺﾞｼｯｸUB</vt:lpstr>
      <vt:lpstr>Meiryo UI</vt:lpstr>
      <vt:lpstr>ＭＳ Ｐゴシック</vt:lpstr>
      <vt:lpstr>ＭＳ 明朝</vt:lpstr>
      <vt:lpstr>Arial</vt:lpstr>
      <vt:lpstr>Calibri</vt:lpstr>
      <vt:lpstr>Century</vt:lpstr>
      <vt:lpstr>Times New Roman</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長谷川　正樹;谷山</dc:creator>
  <cp:lastModifiedBy>西　あかね</cp:lastModifiedBy>
  <cp:revision>1042</cp:revision>
  <cp:lastPrinted>2019-03-25T07:55:58Z</cp:lastPrinted>
  <dcterms:created xsi:type="dcterms:W3CDTF">2015-09-08T11:59:32Z</dcterms:created>
  <dcterms:modified xsi:type="dcterms:W3CDTF">2019-04-05T04:10:38Z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