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drawings/drawing1.xml" ContentType="application/vnd.openxmlformats-officedocument.drawingml.chartshapes+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drawings/drawing2.xml" ContentType="application/vnd.openxmlformats-officedocument.drawingml.chartshapes+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3.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4.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2.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6.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3.xml" ContentType="application/vnd.openxmlformats-officedocument.themeOverr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4.xml" ContentType="application/vnd.openxmlformats-officedocument.themeOverr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5.xml" ContentType="application/vnd.openxmlformats-officedocument.themeOverride+xml"/>
  <Override PartName="/ppt/notesSlides/notesSlide7.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6.xml" ContentType="application/vnd.openxmlformats-officedocument.themeOverr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7.xml" ContentType="application/vnd.openxmlformats-officedocument.themeOverr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8.xml" ContentType="application/vnd.openxmlformats-officedocument.themeOverr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9.xml" ContentType="application/vnd.openxmlformats-officedocument.themeOverr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10.xml" ContentType="application/vnd.openxmlformats-officedocument.themeOverr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11.xml" ContentType="application/vnd.openxmlformats-officedocument.themeOverr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12.xml" ContentType="application/vnd.openxmlformats-officedocument.themeOverr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13.xml" ContentType="application/vnd.openxmlformats-officedocument.themeOverr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14.xml" ContentType="application/vnd.openxmlformats-officedocument.themeOverr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15.xml" ContentType="application/vnd.openxmlformats-officedocument.themeOverr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7" r:id="rId2"/>
    <p:sldId id="258" r:id="rId3"/>
    <p:sldId id="290" r:id="rId4"/>
    <p:sldId id="292"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89"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339" r:id="rId37"/>
    <p:sldId id="304" r:id="rId38"/>
    <p:sldId id="331" r:id="rId39"/>
    <p:sldId id="320" r:id="rId40"/>
    <p:sldId id="321" r:id="rId41"/>
    <p:sldId id="322" r:id="rId42"/>
    <p:sldId id="323" r:id="rId43"/>
    <p:sldId id="324" r:id="rId44"/>
    <p:sldId id="325" r:id="rId45"/>
    <p:sldId id="326" r:id="rId46"/>
    <p:sldId id="327" r:id="rId47"/>
    <p:sldId id="328" r:id="rId48"/>
    <p:sldId id="329" r:id="rId49"/>
    <p:sldId id="330" r:id="rId50"/>
    <p:sldId id="341" r:id="rId51"/>
    <p:sldId id="340" r:id="rId52"/>
    <p:sldId id="335" r:id="rId53"/>
    <p:sldId id="305" r:id="rId54"/>
    <p:sldId id="336" r:id="rId55"/>
    <p:sldId id="337" r:id="rId56"/>
    <p:sldId id="338" r:id="rId57"/>
    <p:sldId id="332" r:id="rId58"/>
    <p:sldId id="333" r:id="rId59"/>
    <p:sldId id="293" r:id="rId60"/>
    <p:sldId id="294" r:id="rId61"/>
    <p:sldId id="295" r:id="rId62"/>
    <p:sldId id="296" r:id="rId63"/>
    <p:sldId id="300" r:id="rId64"/>
    <p:sldId id="301" r:id="rId65"/>
    <p:sldId id="302" r:id="rId66"/>
    <p:sldId id="303" r:id="rId6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3" autoAdjust="0"/>
    <p:restoredTop sz="94746" autoAdjust="0"/>
  </p:normalViewPr>
  <p:slideViewPr>
    <p:cSldViewPr>
      <p:cViewPr varScale="1">
        <p:scale>
          <a:sx n="67" d="100"/>
          <a:sy n="67" d="100"/>
        </p:scale>
        <p:origin x="1410" y="60"/>
      </p:cViewPr>
      <p:guideLst>
        <p:guide orient="horz" pos="2160"/>
        <p:guide pos="2880"/>
      </p:guideLst>
    </p:cSldViewPr>
  </p:slideViewPr>
  <p:outlineViewPr>
    <p:cViewPr>
      <p:scale>
        <a:sx n="33" d="100"/>
        <a:sy n="33" d="100"/>
      </p:scale>
      <p:origin x="0" y="2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oleObject" Target="file:///D:\work\04%20&#26989;&#21209;\10%20H30&#22823;&#38442;&#24220;&#12304;&#20303;&#12414;&#12356;&#12539;&#12414;&#12385;&#12389;&#12367;&#12426;&#22522;&#30990;&#35519;&#26619;&#12305;\20%20&#12450;&#12531;&#12465;&#12540;&#12488;\&#21336;&#32020;&#38598;&#35336;\&#21336;&#32020;&#38598;&#35336;_&#12464;&#12521;&#12501;&#65297;.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work\04%20&#26989;&#21209;\10%20H30&#22823;&#38442;&#24220;&#12304;&#20303;&#12414;&#12356;&#12539;&#12414;&#12385;&#12389;&#12367;&#12426;&#22522;&#30990;&#35519;&#26619;&#12305;\20%20&#12450;&#12531;&#12465;&#12540;&#12488;\&#21336;&#32020;&#38598;&#35336;\&#21336;&#32020;&#38598;&#35336;_&#12464;&#12521;&#12501;&#65297;.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work\04%20&#26989;&#21209;\10%20H30&#22823;&#38442;&#24220;&#12304;&#20303;&#12414;&#12356;&#12539;&#12414;&#12385;&#12389;&#12367;&#12426;&#22522;&#30990;&#35519;&#26619;&#12305;\20%20&#12450;&#12531;&#12465;&#12540;&#12488;\&#21336;&#32020;&#38598;&#35336;\&#21336;&#32020;&#38598;&#35336;_&#12464;&#12521;&#12501;&#65297;.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D:\work\04%20&#26989;&#21209;\10%20H30&#22823;&#38442;&#24220;&#12304;&#20303;&#12414;&#12356;&#12539;&#12414;&#12385;&#12389;&#12367;&#12426;&#22522;&#30990;&#35519;&#26619;&#12305;\20%20&#12450;&#12531;&#12465;&#12540;&#12488;\&#21336;&#32020;&#38598;&#35336;\&#21336;&#32020;&#38598;&#35336;_&#12464;&#12521;&#12501;&#65297;.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D:\work\04%20&#26989;&#21209;\10%20H30&#22823;&#38442;&#24220;&#12304;&#20303;&#12414;&#12356;&#12539;&#12414;&#12385;&#12389;&#12367;&#12426;&#22522;&#30990;&#35519;&#26619;&#12305;\20%20&#12450;&#12531;&#12465;&#12540;&#12488;\&#21336;&#32020;&#38598;&#35336;\&#21336;&#32020;&#38598;&#35336;_&#12464;&#12521;&#12501;&#65297;.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D:\work\04%20&#26989;&#21209;\10%20H30&#22823;&#38442;&#24220;&#12304;&#20303;&#12414;&#12356;&#12539;&#12414;&#12385;&#12389;&#12367;&#12426;&#22522;&#30990;&#35519;&#26619;&#12305;\20%20&#12450;&#12531;&#12465;&#12540;&#12488;\&#21336;&#32020;&#38598;&#35336;\&#21336;&#32020;&#38598;&#35336;_&#12464;&#12521;&#12501;&#65297;.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D:\work\04%20&#26989;&#21209;\10%20H30&#22823;&#38442;&#24220;&#12304;&#20303;&#12414;&#12356;&#12539;&#12414;&#12385;&#12389;&#12367;&#12426;&#22522;&#30990;&#35519;&#26619;&#12305;\20%20&#12450;&#12531;&#12465;&#12540;&#12488;\&#21336;&#32020;&#38598;&#35336;\&#21336;&#32020;&#38598;&#35336;_&#12464;&#12521;&#12501;&#65297;.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D:\work\04%20&#26989;&#21209;\10%20H30&#22823;&#38442;&#24220;&#12304;&#20303;&#12414;&#12356;&#12539;&#12414;&#12385;&#12389;&#12367;&#12426;&#22522;&#30990;&#35519;&#26619;&#12305;\20%20&#12450;&#12531;&#12465;&#12540;&#12488;\&#21336;&#32020;&#38598;&#35336;\&#21336;&#32020;&#38598;&#35336;_&#12464;&#12521;&#12501;&#65297;.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D:\work\04%20&#26989;&#21209;\10%20H30&#22823;&#38442;&#24220;&#12304;&#20303;&#12414;&#12356;&#12539;&#12414;&#12385;&#12389;&#12367;&#12426;&#22522;&#30990;&#35519;&#26619;&#12305;\20%20&#12450;&#12531;&#12465;&#12540;&#12488;\&#21336;&#32020;&#38598;&#35336;\&#21336;&#32020;&#38598;&#35336;_&#12464;&#12521;&#12501;&#65297;.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D:\work\04%20&#26989;&#21209;\10%20H30&#22823;&#38442;&#24220;&#12304;&#20303;&#12414;&#12356;&#12539;&#12414;&#12385;&#12389;&#12367;&#12426;&#22522;&#30990;&#35519;&#26619;&#12305;\20%20&#12450;&#12531;&#12465;&#12540;&#12488;\&#21336;&#32020;&#38598;&#35336;\&#21336;&#32020;&#38598;&#35336;_&#12464;&#12521;&#12501;&#65297;.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D:\work\04%20&#26989;&#21209;\10%20H30&#22823;&#38442;&#24220;&#12304;&#20303;&#12414;&#12356;&#12539;&#12414;&#12385;&#12389;&#12367;&#12426;&#22522;&#30990;&#35519;&#26619;&#12305;\20%20&#12450;&#12531;&#12465;&#12540;&#12488;\&#21336;&#32020;&#38598;&#35336;\&#21336;&#32020;&#38598;&#35336;_&#12464;&#12521;&#12501;&#65297;.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D:\work\04%20&#26989;&#21209;\10%20H30&#22823;&#38442;&#24220;&#12304;&#20303;&#12414;&#12356;&#12539;&#12414;&#12385;&#12389;&#12367;&#12426;&#22522;&#30990;&#35519;&#26619;&#12305;\20%20&#12450;&#12531;&#12465;&#12540;&#12488;\&#21336;&#32020;&#38598;&#35336;\&#21336;&#32020;&#38598;&#35336;_&#12464;&#12521;&#12501;&#65297;.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D:\work\04%20&#26989;&#21209;\10%20H30&#22823;&#38442;&#24220;&#12304;&#20303;&#12414;&#12356;&#12539;&#12414;&#12385;&#12389;&#12367;&#12426;&#22522;&#30990;&#35519;&#26619;&#12305;\20%20&#12450;&#12531;&#12465;&#12540;&#12488;\&#21336;&#32020;&#38598;&#35336;\&#21336;&#32020;&#38598;&#35336;_&#12464;&#12521;&#12501;&#65297;.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s27t\LIB\&#20225;&#30011;G\02_&#20303;&#32207;_&#20303;&#12414;&#12385;&#23529;&#35696;&#20250;\02_&#37096;&#20250;\30&#24180;&#24230;\&#22996;&#35351;&#30330;&#27880;\02_&#12493;&#12483;&#12488;&#12450;&#12531;&#12465;&#12540;&#12488;\&#20998;&#26512;\&#12464;&#12521;&#12501;&#29992;2.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s27t\LIB\&#20225;&#30011;G\02_&#20303;&#32207;_&#20303;&#12414;&#12385;&#23529;&#35696;&#20250;\02_&#37096;&#20250;\30&#24180;&#24230;\&#22996;&#35351;&#30330;&#27880;\02_&#12493;&#12483;&#12488;&#12450;&#12531;&#12465;&#12540;&#12488;\&#20998;&#26512;\&#12464;&#12521;&#12501;&#29992;2.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s27t\LIB\&#20225;&#30011;G\02_&#20303;&#32207;_&#20303;&#12414;&#12385;&#23529;&#35696;&#20250;\02_&#37096;&#20250;\30&#24180;&#24230;\&#22996;&#35351;&#30330;&#27880;\02_&#12493;&#12483;&#12488;&#12450;&#12531;&#12465;&#12540;&#12488;\&#20998;&#26512;\&#12464;&#12521;&#12501;&#29992;4.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s27t\LIB\&#20225;&#30011;G\02_&#20303;&#32207;_&#20303;&#12414;&#12385;&#23529;&#35696;&#20250;\02_&#37096;&#20250;\30&#24180;&#24230;\&#22996;&#35351;&#30330;&#27880;\02_&#12493;&#12483;&#12488;&#12450;&#12531;&#12465;&#12540;&#12488;\&#20998;&#26512;\&#12464;&#12521;&#12501;&#29992;4.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s27t\LIB\&#20225;&#30011;G\02_&#20303;&#32207;_&#20303;&#12414;&#12385;&#23529;&#35696;&#20250;\02_&#37096;&#20250;\30&#24180;&#24230;\&#22996;&#35351;&#30330;&#27880;\02_&#12493;&#12483;&#12488;&#12450;&#12531;&#12465;&#12540;&#12488;\&#20998;&#26512;\&#12464;&#12521;&#12501;&#29992;4.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s27t\LIB\&#20225;&#30011;G\02_&#20303;&#32207;_&#20303;&#12414;&#12385;&#23529;&#35696;&#20250;\02_&#37096;&#20250;\30&#24180;&#24230;\&#22996;&#35351;&#30330;&#27880;\02_&#12493;&#12483;&#12488;&#12450;&#12531;&#12465;&#12540;&#12488;\&#20998;&#26512;\&#12464;&#12521;&#12501;&#29992;4.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s27t\LIB\&#20225;&#30011;G\02_&#20303;&#32207;_&#20303;&#12414;&#12385;&#23529;&#35696;&#20250;\02_&#37096;&#20250;\30&#24180;&#24230;\&#22996;&#35351;&#30330;&#27880;\02_&#12493;&#12483;&#12488;&#12450;&#12531;&#12465;&#12540;&#12488;\&#20998;&#26512;\&#12464;&#12521;&#12501;&#29992;4.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s27t\LIB\&#20225;&#30011;G\02_&#20303;&#32207;_&#20303;&#12414;&#12385;&#23529;&#35696;&#20250;\02_&#37096;&#20250;\30&#24180;&#24230;\&#22996;&#35351;&#30330;&#27880;\02_&#12493;&#12483;&#12488;&#12450;&#12531;&#12465;&#12540;&#12488;\&#20998;&#26512;\&#12464;&#12521;&#12501;&#29992;4.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s27t\LIB\&#20225;&#30011;G\02_&#20303;&#32207;_&#20303;&#12414;&#12385;&#23529;&#35696;&#20250;\02_&#37096;&#20250;\30&#24180;&#24230;\&#22996;&#35351;&#30330;&#27880;\02_&#12493;&#12483;&#12488;&#12450;&#12531;&#12465;&#12540;&#12488;\&#20998;&#26512;\&#12464;&#12521;&#12501;&#29992;4.xlsx" TargetMode="Externa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D:\work\04%20&#26989;&#21209;\10%20H30&#22823;&#38442;&#24220;&#12304;&#20303;&#12414;&#12356;&#12539;&#12414;&#12385;&#12389;&#12367;&#12426;&#22522;&#30990;&#35519;&#26619;&#12305;\20%20&#12450;&#12531;&#12465;&#12540;&#12488;\&#21336;&#32020;&#38598;&#35336;\&#21336;&#32020;&#38598;&#35336;_&#12464;&#12521;&#12501;&#65297;.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s27t\LIB\&#20225;&#30011;G\02_&#20303;&#32207;_&#20303;&#12414;&#12385;&#23529;&#35696;&#20250;\02_&#37096;&#20250;\30&#24180;&#24230;\&#22996;&#35351;&#30330;&#27880;\02_&#12493;&#12483;&#12488;&#12450;&#12531;&#12465;&#12540;&#12488;\&#20998;&#26512;\&#12464;&#12521;&#12501;&#29992;4.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s27t\LIB\&#20225;&#30011;G\02_&#20303;&#32207;_&#20303;&#12414;&#12385;&#23529;&#35696;&#20250;\02_&#37096;&#20250;\30&#24180;&#24230;\&#22996;&#35351;&#30330;&#27880;\02_&#12493;&#12483;&#12488;&#12450;&#12531;&#12465;&#12540;&#12488;\&#20998;&#26512;\&#12464;&#12521;&#12501;&#29992;4.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s27t\LIB\&#20225;&#30011;G\02_&#20303;&#32207;_&#20303;&#12414;&#12385;&#23529;&#35696;&#20250;\02_&#37096;&#20250;\30&#24180;&#24230;\&#22996;&#35351;&#30330;&#27880;\02_&#12493;&#12483;&#12488;&#12450;&#12531;&#12465;&#12540;&#12488;\&#20998;&#26512;\&#12464;&#12521;&#12501;&#29992;4.xlsx" TargetMode="Externa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chartUserShapes" Target="../drawings/drawing2.xml"/></Relationships>
</file>

<file path=ppt/charts/_rels/chart33.xml.rels><?xml version="1.0" encoding="UTF-8" standalone="yes"?>
<Relationships xmlns="http://schemas.openxmlformats.org/package/2006/relationships"><Relationship Id="rId3" Type="http://schemas.openxmlformats.org/officeDocument/2006/relationships/oleObject" Target="file:///\\s27t\LIB\&#20225;&#30011;G\02_&#20303;&#32207;_&#20303;&#12414;&#12385;&#23529;&#35696;&#20250;\02_&#37096;&#20250;\30&#24180;&#24230;\&#22996;&#35351;&#30330;&#27880;\02_&#12493;&#12483;&#12488;&#12450;&#12531;&#12465;&#12540;&#12488;\&#20998;&#26512;\&#12464;&#12521;&#12501;&#29992;4.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s27t\LIB\&#20225;&#30011;G\02_&#20303;&#32207;_&#20303;&#12414;&#12385;&#23529;&#35696;&#20250;\02_&#37096;&#20250;\30&#24180;&#24230;\&#22996;&#35351;&#30330;&#27880;\02_&#12493;&#12483;&#12488;&#12450;&#12531;&#12465;&#12540;&#12488;\&#20998;&#26512;\&#12464;&#12521;&#12501;&#29992;4.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s27t\LIB\&#20225;&#30011;G\02_&#20303;&#32207;_&#20303;&#12414;&#12385;&#23529;&#35696;&#20250;\02_&#37096;&#20250;\30&#24180;&#24230;\&#22996;&#35351;&#30330;&#27880;\02_&#12493;&#12483;&#12488;&#12450;&#12531;&#12465;&#12540;&#12488;\&#20998;&#26512;\&#12464;&#12521;&#12501;&#29992;3.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oleObject" Target="file:///\\s27t\LIB\&#20225;&#30011;G\02_&#20303;&#32207;_&#20303;&#12414;&#12385;&#23529;&#35696;&#20250;\02_&#37096;&#20250;\30&#24180;&#24230;\&#22996;&#35351;&#30330;&#27880;\02_&#12493;&#12483;&#12488;&#12450;&#12531;&#12465;&#12540;&#12488;\&#20998;&#26512;\&#12464;&#12521;&#12501;&#29992;3.xlsx" TargetMode="Externa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file:///\\s27t\LIB\&#20225;&#30011;G\02_&#20303;&#32207;_&#20303;&#12414;&#12385;&#23529;&#35696;&#20250;\02_&#37096;&#20250;\30&#24180;&#24230;\&#22996;&#35351;&#30330;&#27880;\02_&#12493;&#12483;&#12488;&#12450;&#12531;&#12465;&#12540;&#12488;\&#20998;&#26512;\&#12464;&#12521;&#12501;&#29992;3.xlsx" TargetMode="External"/></Relationships>
</file>

<file path=ppt/charts/_rels/chart38.xml.rels><?xml version="1.0" encoding="UTF-8" standalone="yes"?>
<Relationships xmlns="http://schemas.openxmlformats.org/package/2006/relationships"><Relationship Id="rId3" Type="http://schemas.openxmlformats.org/officeDocument/2006/relationships/oleObject" Target="file:///\\s27t\LIB\&#20225;&#30011;G\02_&#20303;&#32207;_&#20303;&#12414;&#12385;&#23529;&#35696;&#20250;\02_&#37096;&#20250;\30&#24180;&#24230;\&#22996;&#35351;&#30330;&#27880;\02_&#12493;&#12483;&#12488;&#12450;&#12531;&#12465;&#12540;&#12488;\&#20998;&#26512;\&#12464;&#12521;&#12501;&#29992;2.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oleObject" Target="file:///\\s27t\LIB\&#20225;&#30011;G\02_&#20303;&#32207;_&#20303;&#12414;&#12385;&#23529;&#35696;&#20250;\02_&#37096;&#20250;\30&#24180;&#24230;\&#22996;&#35351;&#30330;&#27880;\02_&#12493;&#12483;&#12488;&#12450;&#12531;&#12465;&#12540;&#12488;\&#20998;&#26512;\&#12464;&#12521;&#12501;&#29992;3.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D:\work\04%20&#26989;&#21209;\10%20H30&#22823;&#38442;&#24220;&#12304;&#20303;&#12414;&#12356;&#12539;&#12414;&#12385;&#12389;&#12367;&#12426;&#22522;&#30990;&#35519;&#26619;&#12305;\20%20&#12450;&#12531;&#12465;&#12540;&#12488;\&#21336;&#32020;&#38598;&#35336;\&#21336;&#32020;&#38598;&#35336;_&#12464;&#12521;&#12501;&#65297;.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oleObject" Target="file:///\\s27t\LIB\&#20225;&#30011;G\02_&#20303;&#32207;_&#20303;&#12414;&#12385;&#23529;&#35696;&#20250;\02_&#37096;&#20250;\30&#24180;&#24230;\&#22996;&#35351;&#30330;&#27880;\02_&#12493;&#12483;&#12488;&#12450;&#12531;&#12465;&#12540;&#12488;\&#20998;&#26512;\&#12464;&#12521;&#12501;&#29992;3.xlsx" TargetMode="Externa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file:///\\s27t\LIB\&#20225;&#30011;G\02_&#20303;&#32207;_&#20303;&#12414;&#12385;&#23529;&#35696;&#20250;\02_&#37096;&#20250;\30&#24180;&#24230;\&#22996;&#35351;&#30330;&#27880;\02_&#12493;&#12483;&#12488;&#12450;&#12531;&#12465;&#12540;&#12488;\&#20998;&#26512;\&#12464;&#12521;&#12501;&#29992;3.xlsx" TargetMode="Externa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oleObject" Target="file:///\\s27t\LIB\&#20225;&#30011;G\02_&#20303;&#32207;_&#20303;&#12414;&#12385;&#23529;&#35696;&#20250;\02_&#37096;&#20250;\30&#24180;&#24230;\&#22996;&#35351;&#30330;&#27880;\02_&#12493;&#12483;&#12488;&#12450;&#12531;&#12465;&#12540;&#12488;\&#20998;&#26512;\&#12464;&#12521;&#12501;&#29992;3.xlsx" TargetMode="Externa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oleObject" Target="file:///\\s27t\LIB\&#20225;&#30011;G\02_&#20303;&#32207;_&#20303;&#12414;&#12385;&#23529;&#35696;&#20250;\02_&#37096;&#20250;\30&#24180;&#24230;\&#22996;&#35351;&#30330;&#27880;\02_&#12493;&#12483;&#12488;&#12450;&#12531;&#12465;&#12540;&#12488;\&#20998;&#26512;\&#12524;&#12540;&#12480;&#12540;&#12481;&#12515;&#12540;&#12488;190118.xlsx" TargetMode="Externa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oleObject" Target="file:///\\s27t\LIB\&#20225;&#30011;G\02_&#20303;&#32207;_&#20303;&#12414;&#12385;&#23529;&#35696;&#20250;\02_&#37096;&#20250;\30&#24180;&#24230;\&#22996;&#35351;&#30330;&#27880;\02_&#12493;&#12483;&#12488;&#12450;&#12531;&#12465;&#12540;&#12488;\&#20998;&#26512;\&#12524;&#12540;&#12480;&#12540;&#12481;&#12515;&#12540;&#12488;190118.xlsx" TargetMode="Externa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oleObject" Target="file:///\\s27t\LIB\&#20225;&#30011;G\02_&#20303;&#32207;_&#20303;&#12414;&#12385;&#23529;&#35696;&#20250;\02_&#37096;&#20250;\30&#24180;&#24230;\&#22996;&#35351;&#30330;&#27880;\02_&#12493;&#12483;&#12488;&#12450;&#12531;&#12465;&#12540;&#12488;\&#20998;&#26512;\&#12524;&#12540;&#12480;&#12540;&#12481;&#12515;&#12540;&#12488;190118.xlsx" TargetMode="External"/></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oleObject" Target="file:///\\s27t\LIB\&#20225;&#30011;G\02_&#20303;&#32207;_&#20303;&#12414;&#12385;&#23529;&#35696;&#20250;\02_&#37096;&#20250;\30&#24180;&#24230;\&#22996;&#35351;&#30330;&#27880;\02_&#12493;&#12483;&#12488;&#12450;&#12531;&#12465;&#12540;&#12488;\&#20998;&#26512;\&#12524;&#12540;&#12480;&#12540;&#12481;&#12515;&#12540;&#12488;190118.xlsx" TargetMode="Externa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oleObject" Target="file:///\\s27t\LIB\&#20225;&#30011;G\02_&#20303;&#32207;_&#20303;&#12414;&#12385;&#23529;&#35696;&#20250;\02_&#37096;&#20250;\30&#24180;&#24230;\&#22996;&#35351;&#30330;&#27880;\02_&#12493;&#12483;&#12488;&#12450;&#12531;&#12465;&#12540;&#12488;\&#20998;&#26512;\&#12524;&#12540;&#12480;&#12540;&#12481;&#12515;&#12540;&#12488;190118.xlsx" TargetMode="Externa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oleObject" Target="file:///\\s27t\LIB\&#20225;&#30011;G\02_&#20303;&#32207;_&#20303;&#12414;&#12385;&#23529;&#35696;&#20250;\02_&#37096;&#20250;\30&#24180;&#24230;\&#22996;&#35351;&#30330;&#27880;\02_&#12493;&#12483;&#12488;&#12450;&#12531;&#12465;&#12540;&#12488;\&#20998;&#26512;\&#12524;&#12540;&#12480;&#12540;&#12481;&#12515;&#12540;&#12488;190118.xlsx" TargetMode="External"/></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oleObject" Target="file:///\\s27t\LIB\&#20225;&#30011;G\02_&#20303;&#32207;_&#20303;&#12414;&#12385;&#23529;&#35696;&#20250;\02_&#37096;&#20250;\30&#24180;&#24230;\&#22996;&#35351;&#30330;&#27880;\02_&#12493;&#12483;&#12488;&#12450;&#12531;&#12465;&#12540;&#12488;\&#20998;&#26512;\&#12524;&#12540;&#12480;&#12540;&#12481;&#12515;&#12540;&#12488;190118.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D:\work\04%20&#26989;&#21209;\10%20H30&#22823;&#38442;&#24220;&#12304;&#20303;&#12414;&#12356;&#12539;&#12414;&#12385;&#12389;&#12367;&#12426;&#22522;&#30990;&#35519;&#26619;&#12305;\20%20&#12450;&#12531;&#12465;&#12540;&#12488;\&#21336;&#32020;&#38598;&#35336;\&#21336;&#32020;&#38598;&#35336;_&#12464;&#12521;&#12501;&#65297;.xlsx"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oleObject" Target="file:///\\s27t\LIB\&#20225;&#30011;G\02_&#20303;&#32207;_&#20303;&#12414;&#12385;&#23529;&#35696;&#20250;\02_&#37096;&#20250;\30&#24180;&#24230;\&#22996;&#35351;&#30330;&#27880;\02_&#12493;&#12483;&#12488;&#12450;&#12531;&#12465;&#12540;&#12488;\&#20998;&#26512;\&#12524;&#12540;&#12480;&#12540;&#12481;&#12515;&#12540;&#12488;190118.xlsx" TargetMode="External"/></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oleObject" Target="file:///\\s27t\LIB\&#20225;&#30011;G\02_&#20303;&#32207;_&#20303;&#12414;&#12385;&#23529;&#35696;&#20250;\02_&#37096;&#20250;\30&#24180;&#24230;\&#22996;&#35351;&#30330;&#27880;\02_&#12493;&#12483;&#12488;&#12450;&#12531;&#12465;&#12540;&#12488;\&#20998;&#26512;\&#12524;&#12540;&#12480;&#12540;&#12481;&#12515;&#12540;&#12488;190118.xlsx" TargetMode="Externa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oleObject" Target="file:///\\s27t\LIB\&#20225;&#30011;G\02_&#20303;&#32207;_&#20303;&#12414;&#12385;&#23529;&#35696;&#20250;\02_&#37096;&#20250;\30&#24180;&#24230;\&#22996;&#35351;&#30330;&#27880;\02_&#12493;&#12483;&#12488;&#12450;&#12531;&#12465;&#12540;&#12488;\&#20998;&#26512;\&#12524;&#12540;&#12480;&#12540;&#12481;&#12515;&#12540;&#12488;190118.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D:\work\04%20&#26989;&#21209;\10%20H30&#22823;&#38442;&#24220;&#12304;&#20303;&#12414;&#12356;&#12539;&#12414;&#12385;&#12389;&#12367;&#12426;&#22522;&#30990;&#35519;&#26619;&#12305;\20%20&#12450;&#12531;&#12465;&#12540;&#12488;\&#21336;&#32020;&#38598;&#35336;\&#21336;&#32020;&#38598;&#35336;_&#12464;&#12521;&#12501;&#65297;.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work\04%20&#26989;&#21209;\10%20H30&#22823;&#38442;&#24220;&#12304;&#20303;&#12414;&#12356;&#12539;&#12414;&#12385;&#12389;&#12367;&#12426;&#22522;&#30990;&#35519;&#26619;&#12305;\20%20&#12450;&#12531;&#12465;&#12540;&#12488;\&#21336;&#32020;&#38598;&#35336;\&#21336;&#32020;&#38598;&#35336;_&#12464;&#12521;&#12501;&#65297;.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work\04%20&#26989;&#21209;\10%20H30&#22823;&#38442;&#24220;&#12304;&#20303;&#12414;&#12356;&#12539;&#12414;&#12385;&#12389;&#12367;&#12426;&#22522;&#30990;&#35519;&#26619;&#12305;\20%20&#12450;&#12531;&#12465;&#12540;&#12488;\&#21336;&#32020;&#38598;&#35336;\&#21336;&#32020;&#38598;&#35336;_&#12464;&#12521;&#12501;&#65297;.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work\04%20&#26989;&#21209;\10%20H30&#22823;&#38442;&#24220;&#12304;&#20303;&#12414;&#12356;&#12539;&#12414;&#12385;&#12389;&#12367;&#12426;&#22522;&#30990;&#35519;&#26619;&#12305;\20%20&#12450;&#12531;&#12465;&#12540;&#12488;\&#21336;&#32020;&#38598;&#35336;\&#21336;&#32020;&#38598;&#35336;_&#12464;&#12521;&#12501;&#65297;.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8.2488762978701738E-2"/>
          <c:y val="5.8703348828384391E-2"/>
          <c:w val="0.73732320496974912"/>
          <c:h val="0.49662789741643742"/>
        </c:manualLayout>
      </c:layout>
      <c:barChart>
        <c:barDir val="col"/>
        <c:grouping val="clustered"/>
        <c:varyColors val="0"/>
        <c:ser>
          <c:idx val="0"/>
          <c:order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'Q1'!$E$22:$K$22</c:f>
              <c:strCache>
                <c:ptCount val="7"/>
                <c:pt idx="0">
                  <c:v>ひとり暮らし</c:v>
                </c:pt>
                <c:pt idx="1">
                  <c:v>夫または妻</c:v>
                </c:pt>
                <c:pt idx="2">
                  <c:v>こども</c:v>
                </c:pt>
                <c:pt idx="3">
                  <c:v>父</c:v>
                </c:pt>
                <c:pt idx="4">
                  <c:v>母</c:v>
                </c:pt>
                <c:pt idx="5">
                  <c:v>その他の血縁者（兄弟、祖父母、叔父母など）</c:v>
                </c:pt>
                <c:pt idx="6">
                  <c:v>他人（恋人、友人など）</c:v>
                </c:pt>
              </c:strCache>
            </c:strRef>
          </c:cat>
          <c:val>
            <c:numRef>
              <c:f>'Q1'!$E$23:$K$23</c:f>
              <c:numCache>
                <c:formatCode>0.0_ </c:formatCode>
                <c:ptCount val="7"/>
                <c:pt idx="0">
                  <c:v>37.54</c:v>
                </c:pt>
                <c:pt idx="1">
                  <c:v>44.68</c:v>
                </c:pt>
                <c:pt idx="2">
                  <c:v>27.62</c:v>
                </c:pt>
                <c:pt idx="3">
                  <c:v>7.64</c:v>
                </c:pt>
                <c:pt idx="4">
                  <c:v>13.34</c:v>
                </c:pt>
                <c:pt idx="5">
                  <c:v>2.9</c:v>
                </c:pt>
                <c:pt idx="6">
                  <c:v>0.6</c:v>
                </c:pt>
              </c:numCache>
            </c:numRef>
          </c:val>
          <c:extLst>
            <c:ext xmlns:c16="http://schemas.microsoft.com/office/drawing/2014/chart" uri="{C3380CC4-5D6E-409C-BE32-E72D297353CC}">
              <c16:uniqueId val="{00000000-E171-4B9B-BAF8-9D0796182859}"/>
            </c:ext>
          </c:extLst>
        </c:ser>
        <c:dLbls>
          <c:showLegendKey val="0"/>
          <c:showVal val="0"/>
          <c:showCatName val="0"/>
          <c:showSerName val="0"/>
          <c:showPercent val="0"/>
          <c:showBubbleSize val="0"/>
        </c:dLbls>
        <c:gapWidth val="100"/>
        <c:overlap val="-24"/>
        <c:axId val="94637440"/>
        <c:axId val="94667904"/>
      </c:barChart>
      <c:catAx>
        <c:axId val="94637440"/>
        <c:scaling>
          <c:orientation val="minMax"/>
        </c:scaling>
        <c:delete val="0"/>
        <c:axPos val="b"/>
        <c:numFmt formatCode="0&quot;%&quot;" sourceLinked="0"/>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vert="wordArtVertRtl"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94667904"/>
        <c:crosses val="autoZero"/>
        <c:auto val="1"/>
        <c:lblAlgn val="ctr"/>
        <c:lblOffset val="100"/>
        <c:noMultiLvlLbl val="0"/>
      </c:catAx>
      <c:valAx>
        <c:axId val="94667904"/>
        <c:scaling>
          <c:orientation val="minMax"/>
        </c:scaling>
        <c:delete val="0"/>
        <c:axPos val="l"/>
        <c:majorGridlines>
          <c:spPr>
            <a:ln w="9525" cap="flat" cmpd="sng" algn="ctr">
              <a:solidFill>
                <a:schemeClr val="tx1">
                  <a:lumMod val="15000"/>
                  <a:lumOff val="85000"/>
                </a:schemeClr>
              </a:solidFill>
              <a:round/>
            </a:ln>
            <a:effectLst/>
          </c:spPr>
        </c:majorGridlines>
        <c:numFmt formatCode="0&quot;%&quot;"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94637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6.3189223988510873E-2"/>
          <c:y val="5.8703348828384405E-2"/>
          <c:w val="0.7655055853867323"/>
          <c:h val="0.4532544034405338"/>
        </c:manualLayout>
      </c:layout>
      <c:barChart>
        <c:barDir val="col"/>
        <c:grouping val="clustered"/>
        <c:varyColors val="0"/>
        <c:ser>
          <c:idx val="0"/>
          <c:order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'Q15'!$E$22:$M$22</c:f>
              <c:strCache>
                <c:ptCount val="9"/>
                <c:pt idx="0">
                  <c:v>敷地の広さや日当たり、風通しなどの空間にゆとりがある住まい</c:v>
                </c:pt>
                <c:pt idx="1">
                  <c:v>仕事、趣味、境遇など価値観等の共通する人と集まり、コミュニケーションを取りながら暮らす住まい</c:v>
                </c:pt>
                <c:pt idx="2">
                  <c:v>リビング・浴室等を共用して低家賃で暮らせる住まい</c:v>
                </c:pt>
                <c:pt idx="3">
                  <c:v>健康管理、医療、介護サービスが用意された住まい</c:v>
                </c:pt>
                <c:pt idx="4">
                  <c:v>家事（食事、洗濯など）のサポートが用意された住まい</c:v>
                </c:pt>
                <c:pt idx="5">
                  <c:v>子育て（育児、教育）に適したサービス、設備のある住まい</c:v>
                </c:pt>
                <c:pt idx="6">
                  <c:v>近隣の人と交流・協働できる団らんスペースがある住まい</c:v>
                </c:pt>
                <c:pt idx="7">
                  <c:v>事務室、応接室、書斎など仕事のスペースのある住まい</c:v>
                </c:pt>
                <c:pt idx="8">
                  <c:v>趣味（菜園、ペット、ＤＩＹなど）を楽しむスペース、仕掛け等がある住まい</c:v>
                </c:pt>
              </c:strCache>
            </c:strRef>
          </c:cat>
          <c:val>
            <c:numRef>
              <c:f>'Q15'!$E$23:$M$23</c:f>
              <c:numCache>
                <c:formatCode>0.0_ </c:formatCode>
                <c:ptCount val="9"/>
                <c:pt idx="0">
                  <c:v>74.2</c:v>
                </c:pt>
                <c:pt idx="1">
                  <c:v>28.9</c:v>
                </c:pt>
                <c:pt idx="2">
                  <c:v>16.760000000000002</c:v>
                </c:pt>
                <c:pt idx="3">
                  <c:v>50.58</c:v>
                </c:pt>
                <c:pt idx="4">
                  <c:v>37.94</c:v>
                </c:pt>
                <c:pt idx="5">
                  <c:v>13.7</c:v>
                </c:pt>
                <c:pt idx="6">
                  <c:v>15.66</c:v>
                </c:pt>
                <c:pt idx="7">
                  <c:v>18.739999999999998</c:v>
                </c:pt>
                <c:pt idx="8">
                  <c:v>43.52</c:v>
                </c:pt>
              </c:numCache>
            </c:numRef>
          </c:val>
          <c:extLst>
            <c:ext xmlns:c16="http://schemas.microsoft.com/office/drawing/2014/chart" uri="{C3380CC4-5D6E-409C-BE32-E72D297353CC}">
              <c16:uniqueId val="{00000000-8FA6-4F5C-987E-5072AE0B861E}"/>
            </c:ext>
          </c:extLst>
        </c:ser>
        <c:dLbls>
          <c:showLegendKey val="0"/>
          <c:showVal val="0"/>
          <c:showCatName val="0"/>
          <c:showSerName val="0"/>
          <c:showPercent val="0"/>
          <c:showBubbleSize val="0"/>
        </c:dLbls>
        <c:gapWidth val="100"/>
        <c:overlap val="-24"/>
        <c:axId val="94637440"/>
        <c:axId val="94667904"/>
      </c:barChart>
      <c:catAx>
        <c:axId val="94637440"/>
        <c:scaling>
          <c:orientation val="minMax"/>
        </c:scaling>
        <c:delete val="0"/>
        <c:axPos val="b"/>
        <c:numFmt formatCode="0&quot;%&quot;" sourceLinked="0"/>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vert="wordArtVertRtl"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94667904"/>
        <c:crosses val="autoZero"/>
        <c:auto val="1"/>
        <c:lblAlgn val="ctr"/>
        <c:lblOffset val="100"/>
        <c:noMultiLvlLbl val="0"/>
      </c:catAx>
      <c:valAx>
        <c:axId val="94667904"/>
        <c:scaling>
          <c:orientation val="minMax"/>
        </c:scaling>
        <c:delete val="0"/>
        <c:axPos val="l"/>
        <c:majorGridlines>
          <c:spPr>
            <a:ln w="9525" cap="flat" cmpd="sng" algn="ctr">
              <a:solidFill>
                <a:schemeClr val="tx1">
                  <a:lumMod val="15000"/>
                  <a:lumOff val="85000"/>
                </a:schemeClr>
              </a:solidFill>
              <a:round/>
            </a:ln>
            <a:effectLst/>
          </c:spPr>
        </c:majorGridlines>
        <c:numFmt formatCode="0&quot;%&quot;"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94637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6.3254109977324266E-2"/>
          <c:y val="5.8703348828384405E-2"/>
          <c:w val="0.773062216553288"/>
          <c:h val="0.46281276286247353"/>
        </c:manualLayout>
      </c:layout>
      <c:barChart>
        <c:barDir val="col"/>
        <c:grouping val="clustered"/>
        <c:varyColors val="0"/>
        <c:ser>
          <c:idx val="0"/>
          <c:order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'Q17'!$E$22:$N$22</c:f>
              <c:strCache>
                <c:ptCount val="10"/>
                <c:pt idx="0">
                  <c:v>敷地の広さや日当たり、風通しなど空間のゆとり</c:v>
                </c:pt>
                <c:pt idx="1">
                  <c:v>通勤・通学の利便</c:v>
                </c:pt>
                <c:pt idx="2">
                  <c:v>日常の買い物などの利便</c:v>
                </c:pt>
                <c:pt idx="3">
                  <c:v>医療・福祉・文化施設などの利便</c:v>
                </c:pt>
                <c:pt idx="4">
                  <c:v>子どもの遊び場、子育て支援サービス</c:v>
                </c:pt>
                <c:pt idx="5">
                  <c:v>親・子・親せきとの距離</c:v>
                </c:pt>
                <c:pt idx="6">
                  <c:v>治安</c:v>
                </c:pt>
                <c:pt idx="7">
                  <c:v>近隣の人やコミュニティとの関わり</c:v>
                </c:pt>
                <c:pt idx="8">
                  <c:v>公園や緑、水辺など自然環境</c:v>
                </c:pt>
                <c:pt idx="9">
                  <c:v>まちなみ・景観</c:v>
                </c:pt>
              </c:strCache>
            </c:strRef>
          </c:cat>
          <c:val>
            <c:numRef>
              <c:f>'Q17'!$E$23:$N$23</c:f>
              <c:numCache>
                <c:formatCode>0.0_ </c:formatCode>
                <c:ptCount val="10"/>
                <c:pt idx="0">
                  <c:v>42.98</c:v>
                </c:pt>
                <c:pt idx="1">
                  <c:v>37.659999999999997</c:v>
                </c:pt>
                <c:pt idx="2">
                  <c:v>68.84</c:v>
                </c:pt>
                <c:pt idx="3">
                  <c:v>38.36</c:v>
                </c:pt>
                <c:pt idx="4">
                  <c:v>6.54</c:v>
                </c:pt>
                <c:pt idx="5">
                  <c:v>13.4</c:v>
                </c:pt>
                <c:pt idx="6">
                  <c:v>49.22</c:v>
                </c:pt>
                <c:pt idx="7">
                  <c:v>8.3800000000000008</c:v>
                </c:pt>
                <c:pt idx="8">
                  <c:v>18.739999999999998</c:v>
                </c:pt>
                <c:pt idx="9">
                  <c:v>15.88</c:v>
                </c:pt>
              </c:numCache>
            </c:numRef>
          </c:val>
          <c:extLst>
            <c:ext xmlns:c16="http://schemas.microsoft.com/office/drawing/2014/chart" uri="{C3380CC4-5D6E-409C-BE32-E72D297353CC}">
              <c16:uniqueId val="{00000000-F243-4A4F-9D82-06C63DE8C082}"/>
            </c:ext>
          </c:extLst>
        </c:ser>
        <c:dLbls>
          <c:showLegendKey val="0"/>
          <c:showVal val="0"/>
          <c:showCatName val="0"/>
          <c:showSerName val="0"/>
          <c:showPercent val="0"/>
          <c:showBubbleSize val="0"/>
        </c:dLbls>
        <c:gapWidth val="100"/>
        <c:overlap val="-24"/>
        <c:axId val="94637440"/>
        <c:axId val="94667904"/>
      </c:barChart>
      <c:catAx>
        <c:axId val="94637440"/>
        <c:scaling>
          <c:orientation val="minMax"/>
        </c:scaling>
        <c:delete val="0"/>
        <c:axPos val="b"/>
        <c:numFmt formatCode="0&quot;%&quot;" sourceLinked="0"/>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vert="wordArtVertRtl"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94667904"/>
        <c:crosses val="autoZero"/>
        <c:auto val="1"/>
        <c:lblAlgn val="ctr"/>
        <c:lblOffset val="100"/>
        <c:noMultiLvlLbl val="0"/>
      </c:catAx>
      <c:valAx>
        <c:axId val="94667904"/>
        <c:scaling>
          <c:orientation val="minMax"/>
        </c:scaling>
        <c:delete val="0"/>
        <c:axPos val="l"/>
        <c:majorGridlines>
          <c:spPr>
            <a:ln w="9525" cap="flat" cmpd="sng" algn="ctr">
              <a:solidFill>
                <a:schemeClr val="tx1">
                  <a:lumMod val="15000"/>
                  <a:lumOff val="85000"/>
                </a:schemeClr>
              </a:solidFill>
              <a:round/>
            </a:ln>
            <a:effectLst/>
          </c:spPr>
        </c:majorGridlines>
        <c:numFmt formatCode="0&quot;%&quot;"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94637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0.28035850722279626"/>
          <c:y val="0.204789566252672"/>
          <c:w val="0.41469705427093106"/>
          <c:h val="0.56689514841572641"/>
        </c:manualLayout>
      </c:layout>
      <c:pieChart>
        <c:varyColors val="1"/>
        <c:ser>
          <c:idx val="0"/>
          <c:order val="0"/>
          <c:dPt>
            <c:idx val="0"/>
            <c:bubble3D val="0"/>
            <c:spPr>
              <a:gradFill rotWithShape="1">
                <a:gsLst>
                  <a:gs pos="0">
                    <a:schemeClr val="accent5">
                      <a:shade val="47000"/>
                      <a:shade val="51000"/>
                      <a:satMod val="130000"/>
                    </a:schemeClr>
                  </a:gs>
                  <a:gs pos="80000">
                    <a:schemeClr val="accent5">
                      <a:shade val="47000"/>
                      <a:shade val="93000"/>
                      <a:satMod val="130000"/>
                    </a:schemeClr>
                  </a:gs>
                  <a:gs pos="100000">
                    <a:schemeClr val="accent5">
                      <a:shade val="47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218A-4DE6-8AB2-02644D1ADD06}"/>
              </c:ext>
            </c:extLst>
          </c:dPt>
          <c:dPt>
            <c:idx val="1"/>
            <c:bubble3D val="0"/>
            <c:spPr>
              <a:gradFill rotWithShape="1">
                <a:gsLst>
                  <a:gs pos="0">
                    <a:schemeClr val="accent5">
                      <a:shade val="65000"/>
                      <a:shade val="51000"/>
                      <a:satMod val="130000"/>
                    </a:schemeClr>
                  </a:gs>
                  <a:gs pos="80000">
                    <a:schemeClr val="accent5">
                      <a:shade val="65000"/>
                      <a:shade val="93000"/>
                      <a:satMod val="130000"/>
                    </a:schemeClr>
                  </a:gs>
                  <a:gs pos="100000">
                    <a:schemeClr val="accent5">
                      <a:shade val="6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218A-4DE6-8AB2-02644D1ADD06}"/>
              </c:ext>
            </c:extLst>
          </c:dPt>
          <c:dPt>
            <c:idx val="2"/>
            <c:bubble3D val="0"/>
            <c:spPr>
              <a:gradFill rotWithShape="1">
                <a:gsLst>
                  <a:gs pos="0">
                    <a:schemeClr val="accent5">
                      <a:shade val="82000"/>
                      <a:shade val="51000"/>
                      <a:satMod val="130000"/>
                    </a:schemeClr>
                  </a:gs>
                  <a:gs pos="80000">
                    <a:schemeClr val="accent5">
                      <a:shade val="82000"/>
                      <a:shade val="93000"/>
                      <a:satMod val="130000"/>
                    </a:schemeClr>
                  </a:gs>
                  <a:gs pos="100000">
                    <a:schemeClr val="accent5">
                      <a:shade val="8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218A-4DE6-8AB2-02644D1ADD06}"/>
              </c:ext>
            </c:extLst>
          </c:dPt>
          <c:dPt>
            <c:idx val="3"/>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218A-4DE6-8AB2-02644D1ADD06}"/>
              </c:ext>
            </c:extLst>
          </c:dPt>
          <c:dPt>
            <c:idx val="4"/>
            <c:bubble3D val="0"/>
            <c:spPr>
              <a:gradFill rotWithShape="1">
                <a:gsLst>
                  <a:gs pos="0">
                    <a:schemeClr val="accent5">
                      <a:tint val="83000"/>
                      <a:shade val="51000"/>
                      <a:satMod val="130000"/>
                    </a:schemeClr>
                  </a:gs>
                  <a:gs pos="80000">
                    <a:schemeClr val="accent5">
                      <a:tint val="83000"/>
                      <a:shade val="93000"/>
                      <a:satMod val="130000"/>
                    </a:schemeClr>
                  </a:gs>
                  <a:gs pos="100000">
                    <a:schemeClr val="accent5">
                      <a:tint val="83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218A-4DE6-8AB2-02644D1ADD06}"/>
              </c:ext>
            </c:extLst>
          </c:dPt>
          <c:dPt>
            <c:idx val="5"/>
            <c:bubble3D val="0"/>
            <c:spPr>
              <a:gradFill rotWithShape="1">
                <a:gsLst>
                  <a:gs pos="0">
                    <a:schemeClr val="accent5">
                      <a:tint val="65000"/>
                      <a:shade val="51000"/>
                      <a:satMod val="130000"/>
                    </a:schemeClr>
                  </a:gs>
                  <a:gs pos="80000">
                    <a:schemeClr val="accent5">
                      <a:tint val="65000"/>
                      <a:shade val="93000"/>
                      <a:satMod val="130000"/>
                    </a:schemeClr>
                  </a:gs>
                  <a:gs pos="100000">
                    <a:schemeClr val="accent5">
                      <a:tint val="6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218A-4DE6-8AB2-02644D1ADD06}"/>
              </c:ext>
            </c:extLst>
          </c:dPt>
          <c:dPt>
            <c:idx val="6"/>
            <c:bubble3D val="0"/>
            <c:spPr>
              <a:gradFill rotWithShape="1">
                <a:gsLst>
                  <a:gs pos="0">
                    <a:schemeClr val="accent5">
                      <a:tint val="48000"/>
                      <a:shade val="51000"/>
                      <a:satMod val="130000"/>
                    </a:schemeClr>
                  </a:gs>
                  <a:gs pos="80000">
                    <a:schemeClr val="accent5">
                      <a:tint val="48000"/>
                      <a:shade val="93000"/>
                      <a:satMod val="130000"/>
                    </a:schemeClr>
                  </a:gs>
                  <a:gs pos="100000">
                    <a:schemeClr val="accent5">
                      <a:tint val="4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D-218A-4DE6-8AB2-02644D1ADD06}"/>
              </c:ext>
            </c:extLst>
          </c:dPt>
          <c:dLbls>
            <c:dLbl>
              <c:idx val="0"/>
              <c:layout>
                <c:manualLayout>
                  <c:x val="-0.17898441427853193"/>
                  <c:y val="7.42268041237113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8A-4DE6-8AB2-02644D1ADD06}"/>
                </c:ext>
              </c:extLst>
            </c:dLbl>
            <c:dLbl>
              <c:idx val="1"/>
              <c:layout>
                <c:manualLayout>
                  <c:x val="3.4188034188034191E-2"/>
                  <c:y val="-1.099656357388316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18A-4DE6-8AB2-02644D1ADD06}"/>
                </c:ext>
              </c:extLst>
            </c:dLbl>
            <c:dLbl>
              <c:idx val="2"/>
              <c:layout>
                <c:manualLayout>
                  <c:x val="4.2232277526395023E-2"/>
                  <c:y val="1.09965635738830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218A-4DE6-8AB2-02644D1ADD06}"/>
                </c:ext>
              </c:extLst>
            </c:dLbl>
            <c:dLbl>
              <c:idx val="3"/>
              <c:layout>
                <c:manualLayout>
                  <c:x val="-5.4298642533936688E-2"/>
                  <c:y val="3.848797250859106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218A-4DE6-8AB2-02644D1ADD06}"/>
                </c:ext>
              </c:extLst>
            </c:dLbl>
            <c:dLbl>
              <c:idx val="4"/>
              <c:layout>
                <c:manualLayout>
                  <c:x val="-5.0276520864756175E-2"/>
                  <c:y val="-8.2474226804123713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218A-4DE6-8AB2-02644D1ADD06}"/>
                </c:ext>
              </c:extLst>
            </c:dLbl>
            <c:dLbl>
              <c:idx val="5"/>
              <c:layout>
                <c:manualLayout>
                  <c:x val="0.15887380593262945"/>
                  <c:y val="7.422680412371128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218A-4DE6-8AB2-02644D1ADD0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'Q18'!$E$24:$K$24</c:f>
              <c:strCache>
                <c:ptCount val="7"/>
                <c:pt idx="0">
                  <c:v>今の家に住み続ける</c:v>
                </c:pt>
                <c:pt idx="1">
                  <c:v>子ども・兄弟等親族の家</c:v>
                </c:pt>
                <c:pt idx="2">
                  <c:v>在宅介護サービスの利用を前提としたバリアフリー性能が優れた住宅</c:v>
                </c:pt>
                <c:pt idx="3">
                  <c:v>見守りや生活相談などのサービスのある高齢者向け住宅等</c:v>
                </c:pt>
                <c:pt idx="4">
                  <c:v>食事や洗濯、健康管理などのサポートを行う有料老人ホーム等</c:v>
                </c:pt>
                <c:pt idx="5">
                  <c:v>その時に考える</c:v>
                </c:pt>
                <c:pt idx="6">
                  <c:v>その他</c:v>
                </c:pt>
              </c:strCache>
            </c:strRef>
          </c:cat>
          <c:val>
            <c:numRef>
              <c:f>'Q18'!$E$25:$K$25</c:f>
              <c:numCache>
                <c:formatCode>0.0_ </c:formatCode>
                <c:ptCount val="7"/>
                <c:pt idx="0">
                  <c:v>34.26</c:v>
                </c:pt>
                <c:pt idx="1">
                  <c:v>2.94</c:v>
                </c:pt>
                <c:pt idx="2">
                  <c:v>8.64</c:v>
                </c:pt>
                <c:pt idx="3">
                  <c:v>10.96</c:v>
                </c:pt>
                <c:pt idx="4">
                  <c:v>9.3000000000000007</c:v>
                </c:pt>
                <c:pt idx="5">
                  <c:v>33.520000000000003</c:v>
                </c:pt>
                <c:pt idx="6">
                  <c:v>0.38</c:v>
                </c:pt>
              </c:numCache>
            </c:numRef>
          </c:val>
          <c:extLst>
            <c:ext xmlns:c16="http://schemas.microsoft.com/office/drawing/2014/chart" uri="{C3380CC4-5D6E-409C-BE32-E72D297353CC}">
              <c16:uniqueId val="{0000000E-218A-4DE6-8AB2-02644D1ADD0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0.30117726137891304"/>
          <c:y val="0.23335969079814389"/>
          <c:w val="0.4091084117534089"/>
          <c:h val="0.56619223230007643"/>
        </c:manualLayout>
      </c:layout>
      <c:pieChart>
        <c:varyColors val="1"/>
        <c:ser>
          <c:idx val="0"/>
          <c:order val="0"/>
          <c:dPt>
            <c:idx val="0"/>
            <c:bubble3D val="0"/>
            <c:spPr>
              <a:gradFill rotWithShape="1">
                <a:gsLst>
                  <a:gs pos="0">
                    <a:schemeClr val="accent5">
                      <a:shade val="50000"/>
                      <a:shade val="51000"/>
                      <a:satMod val="130000"/>
                    </a:schemeClr>
                  </a:gs>
                  <a:gs pos="80000">
                    <a:schemeClr val="accent5">
                      <a:shade val="50000"/>
                      <a:shade val="93000"/>
                      <a:satMod val="130000"/>
                    </a:schemeClr>
                  </a:gs>
                  <a:gs pos="100000">
                    <a:schemeClr val="accent5">
                      <a:shade val="5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25CF-4342-912A-4D0CC5B17EE6}"/>
              </c:ext>
            </c:extLst>
          </c:dPt>
          <c:dPt>
            <c:idx val="1"/>
            <c:bubble3D val="0"/>
            <c:spPr>
              <a:gradFill rotWithShape="1">
                <a:gsLst>
                  <a:gs pos="0">
                    <a:schemeClr val="accent5">
                      <a:shade val="70000"/>
                      <a:shade val="51000"/>
                      <a:satMod val="130000"/>
                    </a:schemeClr>
                  </a:gs>
                  <a:gs pos="80000">
                    <a:schemeClr val="accent5">
                      <a:shade val="70000"/>
                      <a:shade val="93000"/>
                      <a:satMod val="130000"/>
                    </a:schemeClr>
                  </a:gs>
                  <a:gs pos="100000">
                    <a:schemeClr val="accent5">
                      <a:shade val="7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25CF-4342-912A-4D0CC5B17EE6}"/>
              </c:ext>
            </c:extLst>
          </c:dPt>
          <c:dPt>
            <c:idx val="2"/>
            <c:bubble3D val="0"/>
            <c:spPr>
              <a:gradFill rotWithShape="1">
                <a:gsLst>
                  <a:gs pos="0">
                    <a:schemeClr val="accent5">
                      <a:shade val="90000"/>
                      <a:shade val="51000"/>
                      <a:satMod val="130000"/>
                    </a:schemeClr>
                  </a:gs>
                  <a:gs pos="80000">
                    <a:schemeClr val="accent5">
                      <a:shade val="90000"/>
                      <a:shade val="93000"/>
                      <a:satMod val="130000"/>
                    </a:schemeClr>
                  </a:gs>
                  <a:gs pos="100000">
                    <a:schemeClr val="accent5">
                      <a:shade val="9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25CF-4342-912A-4D0CC5B17EE6}"/>
              </c:ext>
            </c:extLst>
          </c:dPt>
          <c:dPt>
            <c:idx val="3"/>
            <c:bubble3D val="0"/>
            <c:spPr>
              <a:gradFill rotWithShape="1">
                <a:gsLst>
                  <a:gs pos="0">
                    <a:schemeClr val="accent5">
                      <a:tint val="90000"/>
                      <a:shade val="51000"/>
                      <a:satMod val="130000"/>
                    </a:schemeClr>
                  </a:gs>
                  <a:gs pos="80000">
                    <a:schemeClr val="accent5">
                      <a:tint val="90000"/>
                      <a:shade val="93000"/>
                      <a:satMod val="130000"/>
                    </a:schemeClr>
                  </a:gs>
                  <a:gs pos="100000">
                    <a:schemeClr val="accent5">
                      <a:tint val="9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25CF-4342-912A-4D0CC5B17EE6}"/>
              </c:ext>
            </c:extLst>
          </c:dPt>
          <c:dPt>
            <c:idx val="4"/>
            <c:bubble3D val="0"/>
            <c:spPr>
              <a:gradFill rotWithShape="1">
                <a:gsLst>
                  <a:gs pos="0">
                    <a:schemeClr val="accent5">
                      <a:tint val="70000"/>
                      <a:shade val="51000"/>
                      <a:satMod val="130000"/>
                    </a:schemeClr>
                  </a:gs>
                  <a:gs pos="80000">
                    <a:schemeClr val="accent5">
                      <a:tint val="70000"/>
                      <a:shade val="93000"/>
                      <a:satMod val="130000"/>
                    </a:schemeClr>
                  </a:gs>
                  <a:gs pos="100000">
                    <a:schemeClr val="accent5">
                      <a:tint val="7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25CF-4342-912A-4D0CC5B17EE6}"/>
              </c:ext>
            </c:extLst>
          </c:dPt>
          <c:dPt>
            <c:idx val="5"/>
            <c:bubble3D val="0"/>
            <c:spPr>
              <a:gradFill rotWithShape="1">
                <a:gsLst>
                  <a:gs pos="0">
                    <a:schemeClr val="accent5">
                      <a:tint val="50000"/>
                      <a:shade val="51000"/>
                      <a:satMod val="130000"/>
                    </a:schemeClr>
                  </a:gs>
                  <a:gs pos="80000">
                    <a:schemeClr val="accent5">
                      <a:tint val="50000"/>
                      <a:shade val="93000"/>
                      <a:satMod val="130000"/>
                    </a:schemeClr>
                  </a:gs>
                  <a:gs pos="100000">
                    <a:schemeClr val="accent5">
                      <a:tint val="5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25CF-4342-912A-4D0CC5B17EE6}"/>
              </c:ext>
            </c:extLst>
          </c:dPt>
          <c:dLbls>
            <c:dLbl>
              <c:idx val="0"/>
              <c:layout>
                <c:manualLayout>
                  <c:x val="2.8455284552845527E-2"/>
                  <c:y val="1.406469760900138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CF-4342-912A-4D0CC5B17EE6}"/>
                </c:ext>
              </c:extLst>
            </c:dLbl>
            <c:dLbl>
              <c:idx val="1"/>
              <c:layout>
                <c:manualLayout>
                  <c:x val="1.2195121951219513E-2"/>
                  <c:y val="5.0632911392404958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5CF-4342-912A-4D0CC5B17EE6}"/>
                </c:ext>
              </c:extLst>
            </c:dLbl>
            <c:dLbl>
              <c:idx val="2"/>
              <c:layout>
                <c:manualLayout>
                  <c:x val="-2.2357723577235811E-2"/>
                  <c:y val="8.4388185654008432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25CF-4342-912A-4D0CC5B17EE6}"/>
                </c:ext>
              </c:extLst>
            </c:dLbl>
            <c:dLbl>
              <c:idx val="3"/>
              <c:layout>
                <c:manualLayout>
                  <c:x val="-2.8455284552845527E-2"/>
                  <c:y val="4.781997187060477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25CF-4342-912A-4D0CC5B17EE6}"/>
                </c:ext>
              </c:extLst>
            </c:dLbl>
            <c:dLbl>
              <c:idx val="4"/>
              <c:layout>
                <c:manualLayout>
                  <c:x val="-2.4390243902439025E-2"/>
                  <c:y val="-2.8129395218003846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25CF-4342-912A-4D0CC5B17EE6}"/>
                </c:ext>
              </c:extLst>
            </c:dLbl>
            <c:dLbl>
              <c:idx val="5"/>
              <c:layout>
                <c:manualLayout>
                  <c:x val="-3.455284552845532E-2"/>
                  <c:y val="1.125175808720112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25CF-4342-912A-4D0CC5B17EE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'Q19'!$E$24:$J$24</c:f>
              <c:strCache>
                <c:ptCount val="6"/>
                <c:pt idx="0">
                  <c:v>同居する意向はある</c:v>
                </c:pt>
                <c:pt idx="1">
                  <c:v>同居をする意向はない</c:v>
                </c:pt>
                <c:pt idx="2">
                  <c:v>親はいない</c:v>
                </c:pt>
                <c:pt idx="3">
                  <c:v>既に自分と別の家族が介護している</c:v>
                </c:pt>
                <c:pt idx="4">
                  <c:v>既に施設に入所している</c:v>
                </c:pt>
                <c:pt idx="5">
                  <c:v>わからない</c:v>
                </c:pt>
              </c:strCache>
            </c:strRef>
          </c:cat>
          <c:val>
            <c:numRef>
              <c:f>'Q19'!$E$25:$J$25</c:f>
              <c:numCache>
                <c:formatCode>0.0_ </c:formatCode>
                <c:ptCount val="6"/>
                <c:pt idx="0">
                  <c:v>23.6</c:v>
                </c:pt>
                <c:pt idx="1">
                  <c:v>19.04</c:v>
                </c:pt>
                <c:pt idx="2">
                  <c:v>26.22</c:v>
                </c:pt>
                <c:pt idx="3">
                  <c:v>3.78</c:v>
                </c:pt>
                <c:pt idx="4">
                  <c:v>3.1</c:v>
                </c:pt>
                <c:pt idx="5">
                  <c:v>24.26</c:v>
                </c:pt>
              </c:numCache>
            </c:numRef>
          </c:val>
          <c:extLst>
            <c:ext xmlns:c16="http://schemas.microsoft.com/office/drawing/2014/chart" uri="{C3380CC4-5D6E-409C-BE32-E72D297353CC}">
              <c16:uniqueId val="{0000000C-25CF-4342-912A-4D0CC5B17EE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0.26946560697073552"/>
          <c:y val="0.21365155442526204"/>
          <c:w val="0.44099762100720258"/>
          <c:h val="0.58525771235117363"/>
        </c:manualLayout>
      </c:layout>
      <c:pieChart>
        <c:varyColors val="1"/>
        <c:ser>
          <c:idx val="0"/>
          <c:order val="0"/>
          <c:dPt>
            <c:idx val="0"/>
            <c:bubble3D val="0"/>
            <c:spPr>
              <a:gradFill rotWithShape="1">
                <a:gsLst>
                  <a:gs pos="0">
                    <a:schemeClr val="accent5">
                      <a:shade val="65000"/>
                      <a:shade val="51000"/>
                      <a:satMod val="130000"/>
                    </a:schemeClr>
                  </a:gs>
                  <a:gs pos="80000">
                    <a:schemeClr val="accent5">
                      <a:shade val="65000"/>
                      <a:shade val="93000"/>
                      <a:satMod val="130000"/>
                    </a:schemeClr>
                  </a:gs>
                  <a:gs pos="100000">
                    <a:schemeClr val="accent5">
                      <a:shade val="6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6DC5-45B3-A14F-A7D867A4EC4B}"/>
              </c:ext>
            </c:extLst>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6DC5-45B3-A14F-A7D867A4EC4B}"/>
              </c:ext>
            </c:extLst>
          </c:dPt>
          <c:dPt>
            <c:idx val="2"/>
            <c:bubble3D val="0"/>
            <c:spPr>
              <a:gradFill rotWithShape="1">
                <a:gsLst>
                  <a:gs pos="0">
                    <a:schemeClr val="accent5">
                      <a:tint val="65000"/>
                      <a:shade val="51000"/>
                      <a:satMod val="130000"/>
                    </a:schemeClr>
                  </a:gs>
                  <a:gs pos="80000">
                    <a:schemeClr val="accent5">
                      <a:tint val="65000"/>
                      <a:shade val="93000"/>
                      <a:satMod val="130000"/>
                    </a:schemeClr>
                  </a:gs>
                  <a:gs pos="100000">
                    <a:schemeClr val="accent5">
                      <a:tint val="6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6DC5-45B3-A14F-A7D867A4EC4B}"/>
              </c:ext>
            </c:extLst>
          </c:dPt>
          <c:dLbls>
            <c:dLbl>
              <c:idx val="0"/>
              <c:layout>
                <c:manualLayout>
                  <c:x val="-1.2480499219968799E-2"/>
                  <c:y val="-6.901311249137336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C5-45B3-A14F-A7D867A4EC4B}"/>
                </c:ext>
              </c:extLst>
            </c:dLbl>
            <c:dLbl>
              <c:idx val="1"/>
              <c:layout>
                <c:manualLayout>
                  <c:x val="5.616224648985952E-2"/>
                  <c:y val="1.93236714975845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C5-45B3-A14F-A7D867A4EC4B}"/>
                </c:ext>
              </c:extLst>
            </c:dLbl>
            <c:dLbl>
              <c:idx val="2"/>
              <c:layout>
                <c:manualLayout>
                  <c:x val="7.4882995319812795E-2"/>
                  <c:y val="-0.20979986197377501"/>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6DC5-45B3-A14F-A7D867A4EC4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'Q20'!$E$24:$G$24</c:f>
              <c:strCache>
                <c:ptCount val="3"/>
                <c:pt idx="0">
                  <c:v>現在、住んでいる</c:v>
                </c:pt>
                <c:pt idx="1">
                  <c:v>過去に住んだことがある</c:v>
                </c:pt>
                <c:pt idx="2">
                  <c:v>住んだことがない</c:v>
                </c:pt>
              </c:strCache>
            </c:strRef>
          </c:cat>
          <c:val>
            <c:numRef>
              <c:f>'Q20'!$E$25:$G$25</c:f>
              <c:numCache>
                <c:formatCode>0.0_ </c:formatCode>
                <c:ptCount val="3"/>
                <c:pt idx="0">
                  <c:v>1.28</c:v>
                </c:pt>
                <c:pt idx="1">
                  <c:v>5.96</c:v>
                </c:pt>
                <c:pt idx="2">
                  <c:v>92.76</c:v>
                </c:pt>
              </c:numCache>
            </c:numRef>
          </c:val>
          <c:extLst>
            <c:ext xmlns:c16="http://schemas.microsoft.com/office/drawing/2014/chart" uri="{C3380CC4-5D6E-409C-BE32-E72D297353CC}">
              <c16:uniqueId val="{00000006-6DC5-45B3-A14F-A7D867A4EC4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0.26845736070430809"/>
          <c:y val="0.22078981759079275"/>
          <c:w val="0.43939324009619568"/>
          <c:h val="0.57084351903710784"/>
        </c:manualLayout>
      </c:layout>
      <c:pieChart>
        <c:varyColors val="1"/>
        <c:ser>
          <c:idx val="0"/>
          <c:order val="0"/>
          <c:dPt>
            <c:idx val="0"/>
            <c:bubble3D val="0"/>
            <c:spPr>
              <a:gradFill rotWithShape="1">
                <a:gsLst>
                  <a:gs pos="0">
                    <a:schemeClr val="accent5">
                      <a:shade val="50000"/>
                      <a:shade val="51000"/>
                      <a:satMod val="130000"/>
                    </a:schemeClr>
                  </a:gs>
                  <a:gs pos="80000">
                    <a:schemeClr val="accent5">
                      <a:shade val="50000"/>
                      <a:shade val="93000"/>
                      <a:satMod val="130000"/>
                    </a:schemeClr>
                  </a:gs>
                  <a:gs pos="100000">
                    <a:schemeClr val="accent5">
                      <a:shade val="5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401C-43C6-A255-9986DEF6916B}"/>
              </c:ext>
            </c:extLst>
          </c:dPt>
          <c:dPt>
            <c:idx val="1"/>
            <c:bubble3D val="0"/>
            <c:spPr>
              <a:gradFill rotWithShape="1">
                <a:gsLst>
                  <a:gs pos="0">
                    <a:schemeClr val="accent5">
                      <a:shade val="70000"/>
                      <a:shade val="51000"/>
                      <a:satMod val="130000"/>
                    </a:schemeClr>
                  </a:gs>
                  <a:gs pos="80000">
                    <a:schemeClr val="accent5">
                      <a:shade val="70000"/>
                      <a:shade val="93000"/>
                      <a:satMod val="130000"/>
                    </a:schemeClr>
                  </a:gs>
                  <a:gs pos="100000">
                    <a:schemeClr val="accent5">
                      <a:shade val="7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401C-43C6-A255-9986DEF6916B}"/>
              </c:ext>
            </c:extLst>
          </c:dPt>
          <c:dPt>
            <c:idx val="2"/>
            <c:bubble3D val="0"/>
            <c:spPr>
              <a:gradFill rotWithShape="1">
                <a:gsLst>
                  <a:gs pos="0">
                    <a:schemeClr val="accent5">
                      <a:shade val="90000"/>
                      <a:shade val="51000"/>
                      <a:satMod val="130000"/>
                    </a:schemeClr>
                  </a:gs>
                  <a:gs pos="80000">
                    <a:schemeClr val="accent5">
                      <a:shade val="90000"/>
                      <a:shade val="93000"/>
                      <a:satMod val="130000"/>
                    </a:schemeClr>
                  </a:gs>
                  <a:gs pos="100000">
                    <a:schemeClr val="accent5">
                      <a:shade val="9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401C-43C6-A255-9986DEF6916B}"/>
              </c:ext>
            </c:extLst>
          </c:dPt>
          <c:dPt>
            <c:idx val="3"/>
            <c:bubble3D val="0"/>
            <c:spPr>
              <a:gradFill rotWithShape="1">
                <a:gsLst>
                  <a:gs pos="0">
                    <a:schemeClr val="accent5">
                      <a:tint val="90000"/>
                      <a:shade val="51000"/>
                      <a:satMod val="130000"/>
                    </a:schemeClr>
                  </a:gs>
                  <a:gs pos="80000">
                    <a:schemeClr val="accent5">
                      <a:tint val="90000"/>
                      <a:shade val="93000"/>
                      <a:satMod val="130000"/>
                    </a:schemeClr>
                  </a:gs>
                  <a:gs pos="100000">
                    <a:schemeClr val="accent5">
                      <a:tint val="9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401C-43C6-A255-9986DEF6916B}"/>
              </c:ext>
            </c:extLst>
          </c:dPt>
          <c:dPt>
            <c:idx val="4"/>
            <c:bubble3D val="0"/>
            <c:spPr>
              <a:gradFill rotWithShape="1">
                <a:gsLst>
                  <a:gs pos="0">
                    <a:schemeClr val="accent5">
                      <a:tint val="70000"/>
                      <a:shade val="51000"/>
                      <a:satMod val="130000"/>
                    </a:schemeClr>
                  </a:gs>
                  <a:gs pos="80000">
                    <a:schemeClr val="accent5">
                      <a:tint val="70000"/>
                      <a:shade val="93000"/>
                      <a:satMod val="130000"/>
                    </a:schemeClr>
                  </a:gs>
                  <a:gs pos="100000">
                    <a:schemeClr val="accent5">
                      <a:tint val="7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401C-43C6-A255-9986DEF6916B}"/>
              </c:ext>
            </c:extLst>
          </c:dPt>
          <c:dPt>
            <c:idx val="5"/>
            <c:bubble3D val="0"/>
            <c:spPr>
              <a:gradFill rotWithShape="1">
                <a:gsLst>
                  <a:gs pos="0">
                    <a:schemeClr val="accent5">
                      <a:tint val="50000"/>
                      <a:shade val="51000"/>
                      <a:satMod val="130000"/>
                    </a:schemeClr>
                  </a:gs>
                  <a:gs pos="80000">
                    <a:schemeClr val="accent5">
                      <a:tint val="50000"/>
                      <a:shade val="93000"/>
                      <a:satMod val="130000"/>
                    </a:schemeClr>
                  </a:gs>
                  <a:gs pos="100000">
                    <a:schemeClr val="accent5">
                      <a:tint val="5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401C-43C6-A255-9986DEF6916B}"/>
              </c:ext>
            </c:extLst>
          </c:dPt>
          <c:dLbls>
            <c:dLbl>
              <c:idx val="0"/>
              <c:layout>
                <c:manualLayout>
                  <c:x val="-1.0735373054213635E-2"/>
                  <c:y val="-3.3472803347280346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1C-43C6-A255-9986DEF6916B}"/>
                </c:ext>
              </c:extLst>
            </c:dLbl>
            <c:dLbl>
              <c:idx val="1"/>
              <c:layout>
                <c:manualLayout>
                  <c:x val="3.2206119162640823E-2"/>
                  <c:y val="0"/>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1C-43C6-A255-9986DEF6916B}"/>
                </c:ext>
              </c:extLst>
            </c:dLbl>
            <c:dLbl>
              <c:idx val="2"/>
              <c:layout>
                <c:manualLayout>
                  <c:x val="3.6500268384326358E-2"/>
                  <c:y val="0"/>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401C-43C6-A255-9986DEF6916B}"/>
                </c:ext>
              </c:extLst>
            </c:dLbl>
            <c:dLbl>
              <c:idx val="3"/>
              <c:layout>
                <c:manualLayout>
                  <c:x val="2.3617820719269836E-2"/>
                  <c:y val="3.347280334728033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401C-43C6-A255-9986DEF6916B}"/>
                </c:ext>
              </c:extLst>
            </c:dLbl>
            <c:dLbl>
              <c:idx val="4"/>
              <c:layout>
                <c:manualLayout>
                  <c:x val="-2.5764895330112742E-2"/>
                  <c:y val="1.9525801952580194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401C-43C6-A255-9986DEF6916B}"/>
                </c:ext>
              </c:extLst>
            </c:dLbl>
            <c:dLbl>
              <c:idx val="5"/>
              <c:layout>
                <c:manualLayout>
                  <c:x val="-3.4353193773483628E-2"/>
                  <c:y val="1.394700139470013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401C-43C6-A255-9986DEF6916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'Q21'!$E$24:$J$24</c:f>
              <c:strCache>
                <c:ptCount val="6"/>
                <c:pt idx="0">
                  <c:v>とても興味がある</c:v>
                </c:pt>
                <c:pt idx="1">
                  <c:v>やや興味がある</c:v>
                </c:pt>
                <c:pt idx="2">
                  <c:v>どちらともいえない</c:v>
                </c:pt>
                <c:pt idx="3">
                  <c:v>あまり興味がない</c:v>
                </c:pt>
                <c:pt idx="4">
                  <c:v>全く興味がない</c:v>
                </c:pt>
                <c:pt idx="5">
                  <c:v>わからない</c:v>
                </c:pt>
              </c:strCache>
            </c:strRef>
          </c:cat>
          <c:val>
            <c:numRef>
              <c:f>'Q21'!$E$25:$J$25</c:f>
              <c:numCache>
                <c:formatCode>0.0_ </c:formatCode>
                <c:ptCount val="6"/>
                <c:pt idx="0">
                  <c:v>1.379905131522208</c:v>
                </c:pt>
                <c:pt idx="1">
                  <c:v>7.0073307460112115</c:v>
                </c:pt>
                <c:pt idx="2">
                  <c:v>12.936610608020699</c:v>
                </c:pt>
                <c:pt idx="3">
                  <c:v>21.410090556274255</c:v>
                </c:pt>
                <c:pt idx="4">
                  <c:v>47.542043984476066</c:v>
                </c:pt>
                <c:pt idx="5">
                  <c:v>9.7240189736955589</c:v>
                </c:pt>
              </c:numCache>
            </c:numRef>
          </c:val>
          <c:extLst>
            <c:ext xmlns:c16="http://schemas.microsoft.com/office/drawing/2014/chart" uri="{C3380CC4-5D6E-409C-BE32-E72D297353CC}">
              <c16:uniqueId val="{0000000C-401C-43C6-A255-9986DEF6916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0.27201884124673992"/>
          <c:y val="0.20507928244506629"/>
          <c:w val="0.43952548585455253"/>
          <c:h val="0.57483395154118133"/>
        </c:manualLayout>
      </c:layout>
      <c:pieChart>
        <c:varyColors val="1"/>
        <c:ser>
          <c:idx val="0"/>
          <c:order val="0"/>
          <c:dPt>
            <c:idx val="0"/>
            <c:bubble3D val="0"/>
            <c:spPr>
              <a:gradFill rotWithShape="1">
                <a:gsLst>
                  <a:gs pos="0">
                    <a:schemeClr val="accent5">
                      <a:shade val="65000"/>
                      <a:shade val="51000"/>
                      <a:satMod val="130000"/>
                    </a:schemeClr>
                  </a:gs>
                  <a:gs pos="80000">
                    <a:schemeClr val="accent5">
                      <a:shade val="65000"/>
                      <a:shade val="93000"/>
                      <a:satMod val="130000"/>
                    </a:schemeClr>
                  </a:gs>
                  <a:gs pos="100000">
                    <a:schemeClr val="accent5">
                      <a:shade val="6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2FF1-422B-B207-CB4335D8D71A}"/>
              </c:ext>
            </c:extLst>
          </c:dPt>
          <c:dPt>
            <c:idx val="1"/>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2FF1-422B-B207-CB4335D8D71A}"/>
              </c:ext>
            </c:extLst>
          </c:dPt>
          <c:dPt>
            <c:idx val="2"/>
            <c:bubble3D val="0"/>
            <c:spPr>
              <a:gradFill rotWithShape="1">
                <a:gsLst>
                  <a:gs pos="0">
                    <a:schemeClr val="accent5">
                      <a:tint val="65000"/>
                      <a:shade val="51000"/>
                      <a:satMod val="130000"/>
                    </a:schemeClr>
                  </a:gs>
                  <a:gs pos="80000">
                    <a:schemeClr val="accent5">
                      <a:tint val="65000"/>
                      <a:shade val="93000"/>
                      <a:satMod val="130000"/>
                    </a:schemeClr>
                  </a:gs>
                  <a:gs pos="100000">
                    <a:schemeClr val="accent5">
                      <a:tint val="6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2FF1-422B-B207-CB4335D8D71A}"/>
              </c:ext>
            </c:extLst>
          </c:dPt>
          <c:dLbls>
            <c:dLbl>
              <c:idx val="0"/>
              <c:layout>
                <c:manualLayout>
                  <c:x val="-1.2638230647709399E-2"/>
                  <c:y val="-5.234159779614325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F1-422B-B207-CB4335D8D71A}"/>
                </c:ext>
              </c:extLst>
            </c:dLbl>
            <c:dLbl>
              <c:idx val="1"/>
              <c:layout>
                <c:manualLayout>
                  <c:x val="4.0021063717746108E-2"/>
                  <c:y val="8.2644628099173556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FF1-422B-B207-CB4335D8D71A}"/>
                </c:ext>
              </c:extLst>
            </c:dLbl>
            <c:dLbl>
              <c:idx val="2"/>
              <c:layout>
                <c:manualLayout>
                  <c:x val="6.7403896787783038E-2"/>
                  <c:y val="-0.15702479338842976"/>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2FF1-422B-B207-CB4335D8D71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'Q24'!$E$24:$G$24</c:f>
              <c:strCache>
                <c:ptCount val="3"/>
                <c:pt idx="0">
                  <c:v>現在、導入している</c:v>
                </c:pt>
                <c:pt idx="1">
                  <c:v>経験がある</c:v>
                </c:pt>
                <c:pt idx="2">
                  <c:v>経験はない</c:v>
                </c:pt>
              </c:strCache>
            </c:strRef>
          </c:cat>
          <c:val>
            <c:numRef>
              <c:f>'Q24'!$E$25:$G$25</c:f>
              <c:numCache>
                <c:formatCode>0.0_ </c:formatCode>
                <c:ptCount val="3"/>
                <c:pt idx="0">
                  <c:v>3.2</c:v>
                </c:pt>
                <c:pt idx="1">
                  <c:v>4.5199999999999996</c:v>
                </c:pt>
                <c:pt idx="2">
                  <c:v>92.28</c:v>
                </c:pt>
              </c:numCache>
            </c:numRef>
          </c:val>
          <c:extLst>
            <c:ext xmlns:c16="http://schemas.microsoft.com/office/drawing/2014/chart" uri="{C3380CC4-5D6E-409C-BE32-E72D297353CC}">
              <c16:uniqueId val="{00000006-2FF1-422B-B207-CB4335D8D71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0.27731408573928262"/>
          <c:y val="0.2298493570656609"/>
          <c:w val="0.42167979002624673"/>
          <c:h val="0.57405147885926022"/>
        </c:manualLayout>
      </c:layout>
      <c:pieChart>
        <c:varyColors val="1"/>
        <c:ser>
          <c:idx val="0"/>
          <c:order val="0"/>
          <c:dPt>
            <c:idx val="0"/>
            <c:bubble3D val="0"/>
            <c:spPr>
              <a:gradFill rotWithShape="1">
                <a:gsLst>
                  <a:gs pos="0">
                    <a:schemeClr val="accent5">
                      <a:shade val="50000"/>
                      <a:shade val="51000"/>
                      <a:satMod val="130000"/>
                    </a:schemeClr>
                  </a:gs>
                  <a:gs pos="80000">
                    <a:schemeClr val="accent5">
                      <a:shade val="50000"/>
                      <a:shade val="93000"/>
                      <a:satMod val="130000"/>
                    </a:schemeClr>
                  </a:gs>
                  <a:gs pos="100000">
                    <a:schemeClr val="accent5">
                      <a:shade val="5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A958-47C8-B574-CC14D7E2AA8B}"/>
              </c:ext>
            </c:extLst>
          </c:dPt>
          <c:dPt>
            <c:idx val="1"/>
            <c:bubble3D val="0"/>
            <c:spPr>
              <a:gradFill rotWithShape="1">
                <a:gsLst>
                  <a:gs pos="0">
                    <a:schemeClr val="accent5">
                      <a:shade val="70000"/>
                      <a:shade val="51000"/>
                      <a:satMod val="130000"/>
                    </a:schemeClr>
                  </a:gs>
                  <a:gs pos="80000">
                    <a:schemeClr val="accent5">
                      <a:shade val="70000"/>
                      <a:shade val="93000"/>
                      <a:satMod val="130000"/>
                    </a:schemeClr>
                  </a:gs>
                  <a:gs pos="100000">
                    <a:schemeClr val="accent5">
                      <a:shade val="7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A958-47C8-B574-CC14D7E2AA8B}"/>
              </c:ext>
            </c:extLst>
          </c:dPt>
          <c:dPt>
            <c:idx val="2"/>
            <c:bubble3D val="0"/>
            <c:spPr>
              <a:gradFill rotWithShape="1">
                <a:gsLst>
                  <a:gs pos="0">
                    <a:schemeClr val="accent5">
                      <a:shade val="90000"/>
                      <a:shade val="51000"/>
                      <a:satMod val="130000"/>
                    </a:schemeClr>
                  </a:gs>
                  <a:gs pos="80000">
                    <a:schemeClr val="accent5">
                      <a:shade val="90000"/>
                      <a:shade val="93000"/>
                      <a:satMod val="130000"/>
                    </a:schemeClr>
                  </a:gs>
                  <a:gs pos="100000">
                    <a:schemeClr val="accent5">
                      <a:shade val="9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A958-47C8-B574-CC14D7E2AA8B}"/>
              </c:ext>
            </c:extLst>
          </c:dPt>
          <c:dPt>
            <c:idx val="3"/>
            <c:bubble3D val="0"/>
            <c:spPr>
              <a:gradFill rotWithShape="1">
                <a:gsLst>
                  <a:gs pos="0">
                    <a:schemeClr val="accent5">
                      <a:tint val="90000"/>
                      <a:shade val="51000"/>
                      <a:satMod val="130000"/>
                    </a:schemeClr>
                  </a:gs>
                  <a:gs pos="80000">
                    <a:schemeClr val="accent5">
                      <a:tint val="90000"/>
                      <a:shade val="93000"/>
                      <a:satMod val="130000"/>
                    </a:schemeClr>
                  </a:gs>
                  <a:gs pos="100000">
                    <a:schemeClr val="accent5">
                      <a:tint val="9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A958-47C8-B574-CC14D7E2AA8B}"/>
              </c:ext>
            </c:extLst>
          </c:dPt>
          <c:dPt>
            <c:idx val="4"/>
            <c:bubble3D val="0"/>
            <c:spPr>
              <a:gradFill rotWithShape="1">
                <a:gsLst>
                  <a:gs pos="0">
                    <a:schemeClr val="accent5">
                      <a:tint val="70000"/>
                      <a:shade val="51000"/>
                      <a:satMod val="130000"/>
                    </a:schemeClr>
                  </a:gs>
                  <a:gs pos="80000">
                    <a:schemeClr val="accent5">
                      <a:tint val="70000"/>
                      <a:shade val="93000"/>
                      <a:satMod val="130000"/>
                    </a:schemeClr>
                  </a:gs>
                  <a:gs pos="100000">
                    <a:schemeClr val="accent5">
                      <a:tint val="7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A958-47C8-B574-CC14D7E2AA8B}"/>
              </c:ext>
            </c:extLst>
          </c:dPt>
          <c:dPt>
            <c:idx val="5"/>
            <c:bubble3D val="0"/>
            <c:spPr>
              <a:gradFill rotWithShape="1">
                <a:gsLst>
                  <a:gs pos="0">
                    <a:schemeClr val="accent5">
                      <a:tint val="50000"/>
                      <a:shade val="51000"/>
                      <a:satMod val="130000"/>
                    </a:schemeClr>
                  </a:gs>
                  <a:gs pos="80000">
                    <a:schemeClr val="accent5">
                      <a:tint val="50000"/>
                      <a:shade val="93000"/>
                      <a:satMod val="130000"/>
                    </a:schemeClr>
                  </a:gs>
                  <a:gs pos="100000">
                    <a:schemeClr val="accent5">
                      <a:tint val="5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A958-47C8-B574-CC14D7E2AA8B}"/>
              </c:ext>
            </c:extLst>
          </c:dPt>
          <c:dLbls>
            <c:dLbl>
              <c:idx val="0"/>
              <c:layout>
                <c:manualLayout>
                  <c:x val="8.23045267489712E-3"/>
                  <c:y val="-3.3613445378151273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58-47C8-B574-CC14D7E2AA8B}"/>
                </c:ext>
              </c:extLst>
            </c:dLbl>
            <c:dLbl>
              <c:idx val="1"/>
              <c:layout>
                <c:manualLayout>
                  <c:x val="3.292181069958848E-2"/>
                  <c:y val="-1.1204481792717087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958-47C8-B574-CC14D7E2AA8B}"/>
                </c:ext>
              </c:extLst>
            </c:dLbl>
            <c:dLbl>
              <c:idx val="2"/>
              <c:layout>
                <c:manualLayout>
                  <c:x val="2.4691358024691357E-2"/>
                  <c:y val="2.2408963585434174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A958-47C8-B574-CC14D7E2AA8B}"/>
                </c:ext>
              </c:extLst>
            </c:dLbl>
            <c:dLbl>
              <c:idx val="3"/>
              <c:layout>
                <c:manualLayout>
                  <c:x val="-6.1728395061728392E-3"/>
                  <c:y val="4.201680672268897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A958-47C8-B574-CC14D7E2AA8B}"/>
                </c:ext>
              </c:extLst>
            </c:dLbl>
            <c:dLbl>
              <c:idx val="4"/>
              <c:layout>
                <c:manualLayout>
                  <c:x val="-2.8806584362139936E-2"/>
                  <c:y val="1.400560224089635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A958-47C8-B574-CC14D7E2AA8B}"/>
                </c:ext>
              </c:extLst>
            </c:dLbl>
            <c:dLbl>
              <c:idx val="5"/>
              <c:layout>
                <c:manualLayout>
                  <c:x val="-3.2921810699588439E-2"/>
                  <c:y val="-1.120448179271708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A958-47C8-B574-CC14D7E2AA8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'Q25'!$E$24:$J$24</c:f>
              <c:strCache>
                <c:ptCount val="6"/>
                <c:pt idx="0">
                  <c:v>とても興味がある</c:v>
                </c:pt>
                <c:pt idx="1">
                  <c:v>やや興味がある</c:v>
                </c:pt>
                <c:pt idx="2">
                  <c:v>どちらともいえない</c:v>
                </c:pt>
                <c:pt idx="3">
                  <c:v>あまり興味がない</c:v>
                </c:pt>
                <c:pt idx="4">
                  <c:v>全く興味がない</c:v>
                </c:pt>
                <c:pt idx="5">
                  <c:v>わからない</c:v>
                </c:pt>
              </c:strCache>
            </c:strRef>
          </c:cat>
          <c:val>
            <c:numRef>
              <c:f>'Q25'!$E$25:$J$25</c:f>
              <c:numCache>
                <c:formatCode>0.0_ </c:formatCode>
                <c:ptCount val="6"/>
                <c:pt idx="0">
                  <c:v>6.3068920676202858</c:v>
                </c:pt>
                <c:pt idx="1">
                  <c:v>19.310793237971392</c:v>
                </c:pt>
                <c:pt idx="2">
                  <c:v>16.536627654963155</c:v>
                </c:pt>
                <c:pt idx="3">
                  <c:v>15.994798439531859</c:v>
                </c:pt>
                <c:pt idx="4">
                  <c:v>27.958387516254877</c:v>
                </c:pt>
                <c:pt idx="5">
                  <c:v>13.892501083658431</c:v>
                </c:pt>
              </c:numCache>
            </c:numRef>
          </c:val>
          <c:extLst>
            <c:ext xmlns:c16="http://schemas.microsoft.com/office/drawing/2014/chart" uri="{C3380CC4-5D6E-409C-BE32-E72D297353CC}">
              <c16:uniqueId val="{0000000C-A958-47C8-B574-CC14D7E2AA8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0.29145179433216006"/>
          <c:y val="0.22458328498411384"/>
          <c:w val="0.41820949800629759"/>
          <c:h val="0.57316712253073632"/>
        </c:manualLayout>
      </c:layout>
      <c:pieChart>
        <c:varyColors val="1"/>
        <c:ser>
          <c:idx val="0"/>
          <c:order val="0"/>
          <c:dPt>
            <c:idx val="0"/>
            <c:bubble3D val="0"/>
            <c:spPr>
              <a:gradFill rotWithShape="1">
                <a:gsLst>
                  <a:gs pos="0">
                    <a:schemeClr val="accent5">
                      <a:shade val="50000"/>
                      <a:shade val="51000"/>
                      <a:satMod val="130000"/>
                    </a:schemeClr>
                  </a:gs>
                  <a:gs pos="80000">
                    <a:schemeClr val="accent5">
                      <a:shade val="50000"/>
                      <a:shade val="93000"/>
                      <a:satMod val="130000"/>
                    </a:schemeClr>
                  </a:gs>
                  <a:gs pos="100000">
                    <a:schemeClr val="accent5">
                      <a:shade val="5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3DBC-4273-9A3E-3C905613FBB2}"/>
              </c:ext>
            </c:extLst>
          </c:dPt>
          <c:dPt>
            <c:idx val="1"/>
            <c:bubble3D val="0"/>
            <c:spPr>
              <a:gradFill rotWithShape="1">
                <a:gsLst>
                  <a:gs pos="0">
                    <a:schemeClr val="accent5">
                      <a:shade val="70000"/>
                      <a:shade val="51000"/>
                      <a:satMod val="130000"/>
                    </a:schemeClr>
                  </a:gs>
                  <a:gs pos="80000">
                    <a:schemeClr val="accent5">
                      <a:shade val="70000"/>
                      <a:shade val="93000"/>
                      <a:satMod val="130000"/>
                    </a:schemeClr>
                  </a:gs>
                  <a:gs pos="100000">
                    <a:schemeClr val="accent5">
                      <a:shade val="7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3DBC-4273-9A3E-3C905613FBB2}"/>
              </c:ext>
            </c:extLst>
          </c:dPt>
          <c:dPt>
            <c:idx val="2"/>
            <c:bubble3D val="0"/>
            <c:spPr>
              <a:gradFill rotWithShape="1">
                <a:gsLst>
                  <a:gs pos="0">
                    <a:schemeClr val="accent5">
                      <a:shade val="90000"/>
                      <a:shade val="51000"/>
                      <a:satMod val="130000"/>
                    </a:schemeClr>
                  </a:gs>
                  <a:gs pos="80000">
                    <a:schemeClr val="accent5">
                      <a:shade val="90000"/>
                      <a:shade val="93000"/>
                      <a:satMod val="130000"/>
                    </a:schemeClr>
                  </a:gs>
                  <a:gs pos="100000">
                    <a:schemeClr val="accent5">
                      <a:shade val="9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3DBC-4273-9A3E-3C905613FBB2}"/>
              </c:ext>
            </c:extLst>
          </c:dPt>
          <c:dPt>
            <c:idx val="3"/>
            <c:bubble3D val="0"/>
            <c:spPr>
              <a:gradFill rotWithShape="1">
                <a:gsLst>
                  <a:gs pos="0">
                    <a:schemeClr val="accent5">
                      <a:tint val="90000"/>
                      <a:shade val="51000"/>
                      <a:satMod val="130000"/>
                    </a:schemeClr>
                  </a:gs>
                  <a:gs pos="80000">
                    <a:schemeClr val="accent5">
                      <a:tint val="90000"/>
                      <a:shade val="93000"/>
                      <a:satMod val="130000"/>
                    </a:schemeClr>
                  </a:gs>
                  <a:gs pos="100000">
                    <a:schemeClr val="accent5">
                      <a:tint val="9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3DBC-4273-9A3E-3C905613FBB2}"/>
              </c:ext>
            </c:extLst>
          </c:dPt>
          <c:dPt>
            <c:idx val="4"/>
            <c:bubble3D val="0"/>
            <c:spPr>
              <a:gradFill rotWithShape="1">
                <a:gsLst>
                  <a:gs pos="0">
                    <a:schemeClr val="accent5">
                      <a:tint val="70000"/>
                      <a:shade val="51000"/>
                      <a:satMod val="130000"/>
                    </a:schemeClr>
                  </a:gs>
                  <a:gs pos="80000">
                    <a:schemeClr val="accent5">
                      <a:tint val="70000"/>
                      <a:shade val="93000"/>
                      <a:satMod val="130000"/>
                    </a:schemeClr>
                  </a:gs>
                  <a:gs pos="100000">
                    <a:schemeClr val="accent5">
                      <a:tint val="7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3DBC-4273-9A3E-3C905613FBB2}"/>
              </c:ext>
            </c:extLst>
          </c:dPt>
          <c:dPt>
            <c:idx val="5"/>
            <c:bubble3D val="0"/>
            <c:spPr>
              <a:gradFill rotWithShape="1">
                <a:gsLst>
                  <a:gs pos="0">
                    <a:schemeClr val="accent5">
                      <a:tint val="50000"/>
                      <a:shade val="51000"/>
                      <a:satMod val="130000"/>
                    </a:schemeClr>
                  </a:gs>
                  <a:gs pos="80000">
                    <a:schemeClr val="accent5">
                      <a:tint val="50000"/>
                      <a:shade val="93000"/>
                      <a:satMod val="130000"/>
                    </a:schemeClr>
                  </a:gs>
                  <a:gs pos="100000">
                    <a:schemeClr val="accent5">
                      <a:tint val="5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3DBC-4273-9A3E-3C905613FBB2}"/>
              </c:ext>
            </c:extLst>
          </c:dPt>
          <c:dLbls>
            <c:dLbl>
              <c:idx val="0"/>
              <c:layout>
                <c:manualLayout>
                  <c:x val="4.3708891227306264E-2"/>
                  <c:y val="2.8812156375189944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DBC-4273-9A3E-3C905613FBB2}"/>
                </c:ext>
              </c:extLst>
            </c:dLbl>
            <c:dLbl>
              <c:idx val="1"/>
              <c:layout>
                <c:manualLayout>
                  <c:x val="-1.5220678060403741E-2"/>
                  <c:y val="9.9951927061748859E-3"/>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DBC-4273-9A3E-3C905613FBB2}"/>
                </c:ext>
              </c:extLst>
            </c:dLbl>
            <c:dLbl>
              <c:idx val="2"/>
              <c:layout>
                <c:manualLayout>
                  <c:x val="-2.4137627957795615E-2"/>
                  <c:y val="1.791407652990744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3DBC-4273-9A3E-3C905613FBB2}"/>
                </c:ext>
              </c:extLst>
            </c:dLbl>
            <c:dLbl>
              <c:idx val="3"/>
              <c:layout>
                <c:manualLayout>
                  <c:x val="-5.4400458007265208E-2"/>
                  <c:y val="3.7454897085232718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3DBC-4273-9A3E-3C905613FBB2}"/>
                </c:ext>
              </c:extLst>
            </c:dLbl>
            <c:dLbl>
              <c:idx val="4"/>
              <c:layout>
                <c:manualLayout>
                  <c:x val="-4.5454963290879002E-2"/>
                  <c:y val="9.6274071004282362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3DBC-4273-9A3E-3C905613FBB2}"/>
                </c:ext>
              </c:extLst>
            </c:dLbl>
            <c:dLbl>
              <c:idx val="5"/>
              <c:layout>
                <c:manualLayout>
                  <c:x val="-1.7178659119223037E-2"/>
                  <c:y val="3.3618345075286618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3DBC-4273-9A3E-3C905613FBB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in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'Q26'!$E$24:$J$24</c:f>
              <c:strCache>
                <c:ptCount val="6"/>
                <c:pt idx="0">
                  <c:v>５名未満</c:v>
                </c:pt>
                <c:pt idx="1">
                  <c:v>１０名未満</c:v>
                </c:pt>
                <c:pt idx="2">
                  <c:v>１０～２０名未満</c:v>
                </c:pt>
                <c:pt idx="3">
                  <c:v>２０～３０名未満</c:v>
                </c:pt>
                <c:pt idx="4">
                  <c:v>３０名以上</c:v>
                </c:pt>
                <c:pt idx="5">
                  <c:v>わからない</c:v>
                </c:pt>
              </c:strCache>
            </c:strRef>
          </c:cat>
          <c:val>
            <c:numRef>
              <c:f>'Q26'!$E$25:$J$25</c:f>
              <c:numCache>
                <c:formatCode>0.0_ </c:formatCode>
                <c:ptCount val="6"/>
                <c:pt idx="0">
                  <c:v>35.58</c:v>
                </c:pt>
                <c:pt idx="1">
                  <c:v>21.54</c:v>
                </c:pt>
                <c:pt idx="2">
                  <c:v>16.14</c:v>
                </c:pt>
                <c:pt idx="3">
                  <c:v>5.32</c:v>
                </c:pt>
                <c:pt idx="4">
                  <c:v>8.1999999999999993</c:v>
                </c:pt>
                <c:pt idx="5">
                  <c:v>13.22</c:v>
                </c:pt>
              </c:numCache>
            </c:numRef>
          </c:val>
          <c:extLst>
            <c:ext xmlns:c16="http://schemas.microsoft.com/office/drawing/2014/chart" uri="{C3380CC4-5D6E-409C-BE32-E72D297353CC}">
              <c16:uniqueId val="{0000000C-3DBC-4273-9A3E-3C905613FBB2}"/>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0.27944159322995399"/>
          <c:y val="0.20241735605834082"/>
          <c:w val="0.40910523285663564"/>
          <c:h val="0.55842010255047236"/>
        </c:manualLayout>
      </c:layout>
      <c:pieChart>
        <c:varyColors val="1"/>
        <c:ser>
          <c:idx val="0"/>
          <c:order val="0"/>
          <c:dPt>
            <c:idx val="0"/>
            <c:bubble3D val="0"/>
            <c:spPr>
              <a:gradFill rotWithShape="1">
                <a:gsLst>
                  <a:gs pos="0">
                    <a:schemeClr val="accent5">
                      <a:shade val="44000"/>
                      <a:shade val="51000"/>
                      <a:satMod val="130000"/>
                    </a:schemeClr>
                  </a:gs>
                  <a:gs pos="80000">
                    <a:schemeClr val="accent5">
                      <a:shade val="44000"/>
                      <a:shade val="93000"/>
                      <a:satMod val="130000"/>
                    </a:schemeClr>
                  </a:gs>
                  <a:gs pos="100000">
                    <a:schemeClr val="accent5">
                      <a:shade val="44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226B-4E1F-9F61-BEC0A62F4942}"/>
              </c:ext>
            </c:extLst>
          </c:dPt>
          <c:dPt>
            <c:idx val="1"/>
            <c:bubble3D val="0"/>
            <c:spPr>
              <a:gradFill rotWithShape="1">
                <a:gsLst>
                  <a:gs pos="0">
                    <a:schemeClr val="accent5">
                      <a:shade val="58000"/>
                      <a:shade val="51000"/>
                      <a:satMod val="130000"/>
                    </a:schemeClr>
                  </a:gs>
                  <a:gs pos="80000">
                    <a:schemeClr val="accent5">
                      <a:shade val="58000"/>
                      <a:shade val="93000"/>
                      <a:satMod val="130000"/>
                    </a:schemeClr>
                  </a:gs>
                  <a:gs pos="100000">
                    <a:schemeClr val="accent5">
                      <a:shade val="5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226B-4E1F-9F61-BEC0A62F4942}"/>
              </c:ext>
            </c:extLst>
          </c:dPt>
          <c:dPt>
            <c:idx val="2"/>
            <c:bubble3D val="0"/>
            <c:spPr>
              <a:gradFill rotWithShape="1">
                <a:gsLst>
                  <a:gs pos="0">
                    <a:schemeClr val="accent5">
                      <a:shade val="72000"/>
                      <a:shade val="51000"/>
                      <a:satMod val="130000"/>
                    </a:schemeClr>
                  </a:gs>
                  <a:gs pos="80000">
                    <a:schemeClr val="accent5">
                      <a:shade val="72000"/>
                      <a:shade val="93000"/>
                      <a:satMod val="130000"/>
                    </a:schemeClr>
                  </a:gs>
                  <a:gs pos="100000">
                    <a:schemeClr val="accent5">
                      <a:shade val="7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226B-4E1F-9F61-BEC0A62F4942}"/>
              </c:ext>
            </c:extLst>
          </c:dPt>
          <c:dPt>
            <c:idx val="3"/>
            <c:bubble3D val="0"/>
            <c:spPr>
              <a:gradFill rotWithShape="1">
                <a:gsLst>
                  <a:gs pos="0">
                    <a:schemeClr val="accent5">
                      <a:shade val="86000"/>
                      <a:shade val="51000"/>
                      <a:satMod val="130000"/>
                    </a:schemeClr>
                  </a:gs>
                  <a:gs pos="80000">
                    <a:schemeClr val="accent5">
                      <a:shade val="86000"/>
                      <a:shade val="93000"/>
                      <a:satMod val="130000"/>
                    </a:schemeClr>
                  </a:gs>
                  <a:gs pos="100000">
                    <a:schemeClr val="accent5">
                      <a:shade val="8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226B-4E1F-9F61-BEC0A62F4942}"/>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226B-4E1F-9F61-BEC0A62F4942}"/>
              </c:ext>
            </c:extLst>
          </c:dPt>
          <c:dPt>
            <c:idx val="5"/>
            <c:bubble3D val="0"/>
            <c:spPr>
              <a:gradFill rotWithShape="1">
                <a:gsLst>
                  <a:gs pos="0">
                    <a:schemeClr val="accent5">
                      <a:tint val="86000"/>
                      <a:shade val="51000"/>
                      <a:satMod val="130000"/>
                    </a:schemeClr>
                  </a:gs>
                  <a:gs pos="80000">
                    <a:schemeClr val="accent5">
                      <a:tint val="86000"/>
                      <a:shade val="93000"/>
                      <a:satMod val="130000"/>
                    </a:schemeClr>
                  </a:gs>
                  <a:gs pos="100000">
                    <a:schemeClr val="accent5">
                      <a:tint val="8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226B-4E1F-9F61-BEC0A62F4942}"/>
              </c:ext>
            </c:extLst>
          </c:dPt>
          <c:dPt>
            <c:idx val="6"/>
            <c:bubble3D val="0"/>
            <c:spPr>
              <a:gradFill rotWithShape="1">
                <a:gsLst>
                  <a:gs pos="0">
                    <a:schemeClr val="accent5">
                      <a:tint val="72000"/>
                      <a:shade val="51000"/>
                      <a:satMod val="130000"/>
                    </a:schemeClr>
                  </a:gs>
                  <a:gs pos="80000">
                    <a:schemeClr val="accent5">
                      <a:tint val="72000"/>
                      <a:shade val="93000"/>
                      <a:satMod val="130000"/>
                    </a:schemeClr>
                  </a:gs>
                  <a:gs pos="100000">
                    <a:schemeClr val="accent5">
                      <a:tint val="7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D-226B-4E1F-9F61-BEC0A62F4942}"/>
              </c:ext>
            </c:extLst>
          </c:dPt>
          <c:dPt>
            <c:idx val="7"/>
            <c:bubble3D val="0"/>
            <c:spPr>
              <a:gradFill rotWithShape="1">
                <a:gsLst>
                  <a:gs pos="0">
                    <a:schemeClr val="accent5">
                      <a:tint val="58000"/>
                      <a:shade val="51000"/>
                      <a:satMod val="130000"/>
                    </a:schemeClr>
                  </a:gs>
                  <a:gs pos="80000">
                    <a:schemeClr val="accent5">
                      <a:tint val="58000"/>
                      <a:shade val="93000"/>
                      <a:satMod val="130000"/>
                    </a:schemeClr>
                  </a:gs>
                  <a:gs pos="100000">
                    <a:schemeClr val="accent5">
                      <a:tint val="5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F-226B-4E1F-9F61-BEC0A62F4942}"/>
              </c:ext>
            </c:extLst>
          </c:dPt>
          <c:dPt>
            <c:idx val="8"/>
            <c:bubble3D val="0"/>
            <c:spPr>
              <a:gradFill rotWithShape="1">
                <a:gsLst>
                  <a:gs pos="0">
                    <a:schemeClr val="accent5">
                      <a:tint val="44000"/>
                      <a:shade val="51000"/>
                      <a:satMod val="130000"/>
                    </a:schemeClr>
                  </a:gs>
                  <a:gs pos="80000">
                    <a:schemeClr val="accent5">
                      <a:tint val="44000"/>
                      <a:shade val="93000"/>
                      <a:satMod val="130000"/>
                    </a:schemeClr>
                  </a:gs>
                  <a:gs pos="100000">
                    <a:schemeClr val="accent5">
                      <a:tint val="44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1-226B-4E1F-9F61-BEC0A62F4942}"/>
              </c:ext>
            </c:extLst>
          </c:dPt>
          <c:dLbls>
            <c:dLbl>
              <c:idx val="0"/>
              <c:layout>
                <c:manualLayout>
                  <c:x val="3.5033482208053773E-2"/>
                  <c:y val="-5.6258790436005627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6B-4E1F-9F61-BEC0A62F4942}"/>
                </c:ext>
              </c:extLst>
            </c:dLbl>
            <c:dLbl>
              <c:idx val="1"/>
              <c:layout>
                <c:manualLayout>
                  <c:x val="3.2972689136991633E-2"/>
                  <c:y val="5.6258790436004595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26B-4E1F-9F61-BEC0A62F4942}"/>
                </c:ext>
              </c:extLst>
            </c:dLbl>
            <c:dLbl>
              <c:idx val="2"/>
              <c:layout>
                <c:manualLayout>
                  <c:x val="0.11334361890840927"/>
                  <c:y val="5.6258790436005627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226B-4E1F-9F61-BEC0A62F4942}"/>
                </c:ext>
              </c:extLst>
            </c:dLbl>
            <c:dLbl>
              <c:idx val="3"/>
              <c:layout>
                <c:manualLayout>
                  <c:x val="0.10303965355309934"/>
                  <c:y val="7.594936708860759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226B-4E1F-9F61-BEC0A62F4942}"/>
                </c:ext>
              </c:extLst>
            </c:dLbl>
            <c:dLbl>
              <c:idx val="4"/>
              <c:layout>
                <c:manualLayout>
                  <c:x val="0"/>
                  <c:y val="9.282700421940928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226B-4E1F-9F61-BEC0A62F4942}"/>
                </c:ext>
              </c:extLst>
            </c:dLbl>
            <c:dLbl>
              <c:idx val="5"/>
              <c:layout>
                <c:manualLayout>
                  <c:x val="-7.8310136700355526E-2"/>
                  <c:y val="1.96905766526019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226B-4E1F-9F61-BEC0A62F4942}"/>
                </c:ext>
              </c:extLst>
            </c:dLbl>
            <c:dLbl>
              <c:idx val="6"/>
              <c:layout>
                <c:manualLayout>
                  <c:x val="-7.6249343629293503E-2"/>
                  <c:y val="-5.063291139240516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226B-4E1F-9F61-BEC0A62F4942}"/>
                </c:ext>
              </c:extLst>
            </c:dLbl>
            <c:dLbl>
              <c:idx val="7"/>
              <c:layout>
                <c:manualLayout>
                  <c:x val="-3.0911896065929818E-2"/>
                  <c:y val="-1.687763713080168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226B-4E1F-9F61-BEC0A62F4942}"/>
                </c:ext>
              </c:extLst>
            </c:dLbl>
            <c:dLbl>
              <c:idx val="8"/>
              <c:layout>
                <c:manualLayout>
                  <c:x val="-1.4425551497433907E-2"/>
                  <c:y val="-4.219409282700423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226B-4E1F-9F61-BEC0A62F494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'Q27'!$E$24:$M$24</c:f>
              <c:strCache>
                <c:ptCount val="9"/>
                <c:pt idx="0">
                  <c:v>毎日２～３回</c:v>
                </c:pt>
                <c:pt idx="1">
                  <c:v>毎日１回程度</c:v>
                </c:pt>
                <c:pt idx="2">
                  <c:v>２、３日に１回程度</c:v>
                </c:pt>
                <c:pt idx="3">
                  <c:v>週に１回程度</c:v>
                </c:pt>
                <c:pt idx="4">
                  <c:v>月に２～３回程度</c:v>
                </c:pt>
                <c:pt idx="5">
                  <c:v>月に１回程度</c:v>
                </c:pt>
                <c:pt idx="6">
                  <c:v>全く無い</c:v>
                </c:pt>
                <c:pt idx="7">
                  <c:v>ひとり暮らし</c:v>
                </c:pt>
                <c:pt idx="8">
                  <c:v>わからない</c:v>
                </c:pt>
              </c:strCache>
            </c:strRef>
          </c:cat>
          <c:val>
            <c:numRef>
              <c:f>'Q27'!$E$25:$M$25</c:f>
              <c:numCache>
                <c:formatCode>0.0_ </c:formatCode>
                <c:ptCount val="9"/>
                <c:pt idx="0">
                  <c:v>26.92</c:v>
                </c:pt>
                <c:pt idx="1">
                  <c:v>20.32</c:v>
                </c:pt>
                <c:pt idx="2">
                  <c:v>4.2</c:v>
                </c:pt>
                <c:pt idx="3">
                  <c:v>2.84</c:v>
                </c:pt>
                <c:pt idx="4">
                  <c:v>0.94</c:v>
                </c:pt>
                <c:pt idx="5">
                  <c:v>0.57999999999999996</c:v>
                </c:pt>
                <c:pt idx="6">
                  <c:v>2.54</c:v>
                </c:pt>
                <c:pt idx="7">
                  <c:v>37.54</c:v>
                </c:pt>
                <c:pt idx="8">
                  <c:v>4.12</c:v>
                </c:pt>
              </c:numCache>
            </c:numRef>
          </c:val>
          <c:extLst>
            <c:ext xmlns:c16="http://schemas.microsoft.com/office/drawing/2014/chart" uri="{C3380CC4-5D6E-409C-BE32-E72D297353CC}">
              <c16:uniqueId val="{00000012-226B-4E1F-9F61-BEC0A62F494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0.21740772564431235"/>
          <c:y val="0.13826744025417875"/>
          <c:w val="0.52885984064156555"/>
          <c:h val="0.77798066031219781"/>
        </c:manualLayout>
      </c:layout>
      <c:pieChart>
        <c:varyColors val="1"/>
        <c:ser>
          <c:idx val="0"/>
          <c:order val="0"/>
          <c:dPt>
            <c:idx val="0"/>
            <c:bubble3D val="0"/>
            <c:spPr>
              <a:gradFill rotWithShape="1">
                <a:gsLst>
                  <a:gs pos="0">
                    <a:schemeClr val="accent5">
                      <a:shade val="58000"/>
                      <a:shade val="51000"/>
                      <a:satMod val="130000"/>
                    </a:schemeClr>
                  </a:gs>
                  <a:gs pos="80000">
                    <a:schemeClr val="accent5">
                      <a:shade val="58000"/>
                      <a:shade val="93000"/>
                      <a:satMod val="130000"/>
                    </a:schemeClr>
                  </a:gs>
                  <a:gs pos="100000">
                    <a:schemeClr val="accent5">
                      <a:shade val="5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06AE-4CBA-AD7E-E25D8D90DA3E}"/>
              </c:ext>
            </c:extLst>
          </c:dPt>
          <c:dPt>
            <c:idx val="1"/>
            <c:bubble3D val="0"/>
            <c:spPr>
              <a:gradFill rotWithShape="1">
                <a:gsLst>
                  <a:gs pos="0">
                    <a:schemeClr val="accent5">
                      <a:shade val="86000"/>
                      <a:shade val="51000"/>
                      <a:satMod val="130000"/>
                    </a:schemeClr>
                  </a:gs>
                  <a:gs pos="80000">
                    <a:schemeClr val="accent5">
                      <a:shade val="86000"/>
                      <a:shade val="93000"/>
                      <a:satMod val="130000"/>
                    </a:schemeClr>
                  </a:gs>
                  <a:gs pos="100000">
                    <a:schemeClr val="accent5">
                      <a:shade val="8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06AE-4CBA-AD7E-E25D8D90DA3E}"/>
              </c:ext>
            </c:extLst>
          </c:dPt>
          <c:dPt>
            <c:idx val="2"/>
            <c:bubble3D val="0"/>
            <c:spPr>
              <a:gradFill rotWithShape="1">
                <a:gsLst>
                  <a:gs pos="0">
                    <a:schemeClr val="accent5">
                      <a:tint val="86000"/>
                      <a:shade val="51000"/>
                      <a:satMod val="130000"/>
                    </a:schemeClr>
                  </a:gs>
                  <a:gs pos="80000">
                    <a:schemeClr val="accent5">
                      <a:tint val="86000"/>
                      <a:shade val="93000"/>
                      <a:satMod val="130000"/>
                    </a:schemeClr>
                  </a:gs>
                  <a:gs pos="100000">
                    <a:schemeClr val="accent5">
                      <a:tint val="8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06AE-4CBA-AD7E-E25D8D90DA3E}"/>
              </c:ext>
            </c:extLst>
          </c:dPt>
          <c:dPt>
            <c:idx val="3"/>
            <c:bubble3D val="0"/>
            <c:spPr>
              <a:gradFill rotWithShape="1">
                <a:gsLst>
                  <a:gs pos="0">
                    <a:schemeClr val="accent5">
                      <a:tint val="58000"/>
                      <a:shade val="51000"/>
                      <a:satMod val="130000"/>
                    </a:schemeClr>
                  </a:gs>
                  <a:gs pos="80000">
                    <a:schemeClr val="accent5">
                      <a:tint val="58000"/>
                      <a:shade val="93000"/>
                      <a:satMod val="130000"/>
                    </a:schemeClr>
                  </a:gs>
                  <a:gs pos="100000">
                    <a:schemeClr val="accent5">
                      <a:tint val="5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06AE-4CBA-AD7E-E25D8D90DA3E}"/>
              </c:ext>
            </c:extLst>
          </c:dPt>
          <c:dLbls>
            <c:dLbl>
              <c:idx val="0"/>
              <c:layout>
                <c:manualLayout>
                  <c:x val="6.4400715563506267E-2"/>
                  <c:y val="-1.4035087719298249E-2"/>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6AE-4CBA-AD7E-E25D8D90DA3E}"/>
                </c:ext>
              </c:extLst>
            </c:dLbl>
            <c:dLbl>
              <c:idx val="1"/>
              <c:layout>
                <c:manualLayout>
                  <c:x val="-0.2235067437379577"/>
                  <c:y val="8.7499999999999994E-2"/>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6AE-4CBA-AD7E-E25D8D90DA3E}"/>
                </c:ext>
              </c:extLst>
            </c:dLbl>
            <c:dLbl>
              <c:idx val="2"/>
              <c:layout>
                <c:manualLayout>
                  <c:x val="0.20809248554913296"/>
                  <c:y val="-0.22916666666666674"/>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06AE-4CBA-AD7E-E25D8D90DA3E}"/>
                </c:ext>
              </c:extLst>
            </c:dLbl>
            <c:dLbl>
              <c:idx val="3"/>
              <c:layout>
                <c:manualLayout>
                  <c:x val="9.063804412641617E-2"/>
                  <c:y val="0.14736842105263157"/>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7-06AE-4CBA-AD7E-E25D8D90DA3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'Q2'!$E$21:$H$21</c:f>
              <c:strCache>
                <c:ptCount val="4"/>
                <c:pt idx="0">
                  <c:v>結婚している</c:v>
                </c:pt>
                <c:pt idx="1">
                  <c:v>未婚で結婚する意向はある</c:v>
                </c:pt>
                <c:pt idx="2">
                  <c:v>未婚で結婚する意向はない</c:v>
                </c:pt>
                <c:pt idx="3">
                  <c:v>わからない</c:v>
                </c:pt>
              </c:strCache>
            </c:strRef>
          </c:cat>
          <c:val>
            <c:numRef>
              <c:f>'Q2'!$E$22:$H$22</c:f>
              <c:numCache>
                <c:formatCode>0.0_ </c:formatCode>
                <c:ptCount val="4"/>
                <c:pt idx="0">
                  <c:v>5.8929862617498197</c:v>
                </c:pt>
                <c:pt idx="1">
                  <c:v>28.958785249457701</c:v>
                </c:pt>
                <c:pt idx="2">
                  <c:v>53.615328994938537</c:v>
                </c:pt>
                <c:pt idx="3">
                  <c:v>11.532899493853941</c:v>
                </c:pt>
              </c:numCache>
            </c:numRef>
          </c:val>
          <c:extLst>
            <c:ext xmlns:c16="http://schemas.microsoft.com/office/drawing/2014/chart" uri="{C3380CC4-5D6E-409C-BE32-E72D297353CC}">
              <c16:uniqueId val="{00000008-06AE-4CBA-AD7E-E25D8D90DA3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ja-JP"/>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4.0911055904108241E-2"/>
          <c:y val="5.8703348828384405E-2"/>
          <c:w val="0.80319045012421564"/>
          <c:h val="0.45317420864560604"/>
        </c:manualLayout>
      </c:layout>
      <c:barChart>
        <c:barDir val="col"/>
        <c:grouping val="clustered"/>
        <c:varyColors val="0"/>
        <c:ser>
          <c:idx val="0"/>
          <c:order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'Q28'!$E$22:$L$22</c:f>
              <c:strCache>
                <c:ptCount val="8"/>
                <c:pt idx="0">
                  <c:v>趣味・習い事（サークル・クラブ等）</c:v>
                </c:pt>
                <c:pt idx="1">
                  <c:v>趣味や習い事の運営・講師</c:v>
                </c:pt>
                <c:pt idx="2">
                  <c:v>自治会活動</c:v>
                </c:pt>
                <c:pt idx="3">
                  <c:v>ボランティア活動</c:v>
                </c:pt>
                <c:pt idx="4">
                  <c:v>まちづくりや地域安全</c:v>
                </c:pt>
                <c:pt idx="5">
                  <c:v>児童の見守り</c:v>
                </c:pt>
                <c:pt idx="6">
                  <c:v>その他の地域活動</c:v>
                </c:pt>
                <c:pt idx="7">
                  <c:v>特になし</c:v>
                </c:pt>
              </c:strCache>
            </c:strRef>
          </c:cat>
          <c:val>
            <c:numRef>
              <c:f>'Q28'!$E$23:$L$23</c:f>
              <c:numCache>
                <c:formatCode>0.0_ </c:formatCode>
                <c:ptCount val="8"/>
                <c:pt idx="0">
                  <c:v>16.079999999999998</c:v>
                </c:pt>
                <c:pt idx="1">
                  <c:v>3.48</c:v>
                </c:pt>
                <c:pt idx="2">
                  <c:v>6.24</c:v>
                </c:pt>
                <c:pt idx="3">
                  <c:v>5.3</c:v>
                </c:pt>
                <c:pt idx="4">
                  <c:v>2.12</c:v>
                </c:pt>
                <c:pt idx="5">
                  <c:v>1.66</c:v>
                </c:pt>
                <c:pt idx="6">
                  <c:v>3.36</c:v>
                </c:pt>
                <c:pt idx="7">
                  <c:v>72.459999999999994</c:v>
                </c:pt>
              </c:numCache>
            </c:numRef>
          </c:val>
          <c:extLst>
            <c:ext xmlns:c16="http://schemas.microsoft.com/office/drawing/2014/chart" uri="{C3380CC4-5D6E-409C-BE32-E72D297353CC}">
              <c16:uniqueId val="{00000000-7BE7-49F5-B210-319897247DB4}"/>
            </c:ext>
          </c:extLst>
        </c:ser>
        <c:dLbls>
          <c:showLegendKey val="0"/>
          <c:showVal val="0"/>
          <c:showCatName val="0"/>
          <c:showSerName val="0"/>
          <c:showPercent val="0"/>
          <c:showBubbleSize val="0"/>
        </c:dLbls>
        <c:gapWidth val="100"/>
        <c:overlap val="-24"/>
        <c:axId val="94637440"/>
        <c:axId val="94667904"/>
      </c:barChart>
      <c:catAx>
        <c:axId val="94637440"/>
        <c:scaling>
          <c:orientation val="minMax"/>
        </c:scaling>
        <c:delete val="0"/>
        <c:axPos val="b"/>
        <c:numFmt formatCode="0&quot;%&quot;" sourceLinked="0"/>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vert="wordArtVertRtl"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94667904"/>
        <c:crosses val="autoZero"/>
        <c:auto val="1"/>
        <c:lblAlgn val="ctr"/>
        <c:lblOffset val="100"/>
        <c:noMultiLvlLbl val="0"/>
      </c:catAx>
      <c:valAx>
        <c:axId val="94667904"/>
        <c:scaling>
          <c:orientation val="minMax"/>
        </c:scaling>
        <c:delete val="0"/>
        <c:axPos val="l"/>
        <c:majorGridlines>
          <c:spPr>
            <a:ln w="9525" cap="flat" cmpd="sng" algn="ctr">
              <a:solidFill>
                <a:schemeClr val="tx1">
                  <a:lumMod val="15000"/>
                  <a:lumOff val="85000"/>
                </a:schemeClr>
              </a:solidFill>
              <a:round/>
            </a:ln>
            <a:effectLst/>
          </c:spPr>
        </c:majorGridlines>
        <c:numFmt formatCode="0&quot;%&quot;"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94637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ja-JP" sz="1800"/>
              <a:t>結婚の意向（年齢別）</a:t>
            </a:r>
          </a:p>
        </c:rich>
      </c:tx>
      <c:layout>
        <c:manualLayout>
          <c:xMode val="edge"/>
          <c:yMode val="edge"/>
          <c:x val="0.39376536324016326"/>
          <c:y val="4.6408426308534909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stacked"/>
        <c:varyColors val="0"/>
        <c:ser>
          <c:idx val="0"/>
          <c:order val="0"/>
          <c:tx>
            <c:strRef>
              <c:f>'％'!$B$2</c:f>
              <c:strCache>
                <c:ptCount val="1"/>
                <c:pt idx="0">
                  <c:v>結婚している</c:v>
                </c:pt>
              </c:strCache>
            </c:strRef>
          </c:tx>
          <c:spPr>
            <a:gradFill rotWithShape="1">
              <a:gsLst>
                <a:gs pos="0">
                  <a:schemeClr val="accent5">
                    <a:shade val="58000"/>
                    <a:shade val="51000"/>
                    <a:satMod val="130000"/>
                  </a:schemeClr>
                </a:gs>
                <a:gs pos="80000">
                  <a:schemeClr val="accent5">
                    <a:shade val="58000"/>
                    <a:shade val="93000"/>
                    <a:satMod val="130000"/>
                  </a:schemeClr>
                </a:gs>
                <a:gs pos="100000">
                  <a:schemeClr val="accent5">
                    <a:shade val="5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'％'!$A$3:$A$8</c:f>
              <c:strCache>
                <c:ptCount val="6"/>
                <c:pt idx="0">
                  <c:v>20～29歳</c:v>
                </c:pt>
                <c:pt idx="1">
                  <c:v>30～39歳</c:v>
                </c:pt>
                <c:pt idx="2">
                  <c:v>40～49歳</c:v>
                </c:pt>
                <c:pt idx="3">
                  <c:v>50～59歳</c:v>
                </c:pt>
                <c:pt idx="4">
                  <c:v>60～69歳</c:v>
                </c:pt>
                <c:pt idx="5">
                  <c:v>70歳以上</c:v>
                </c:pt>
              </c:strCache>
            </c:strRef>
          </c:cat>
          <c:val>
            <c:numRef>
              <c:f>'％'!$B$3:$B$8</c:f>
              <c:numCache>
                <c:formatCode>0%</c:formatCode>
                <c:ptCount val="6"/>
                <c:pt idx="0">
                  <c:v>0.22424242424242424</c:v>
                </c:pt>
                <c:pt idx="1">
                  <c:v>0.41051567239635994</c:v>
                </c:pt>
                <c:pt idx="2">
                  <c:v>0.40228789323164921</c:v>
                </c:pt>
                <c:pt idx="3">
                  <c:v>0.49321705426356588</c:v>
                </c:pt>
                <c:pt idx="4">
                  <c:v>0.59102674719585846</c:v>
                </c:pt>
                <c:pt idx="5">
                  <c:v>0.68253968253968256</c:v>
                </c:pt>
              </c:numCache>
            </c:numRef>
          </c:val>
          <c:extLst>
            <c:ext xmlns:c16="http://schemas.microsoft.com/office/drawing/2014/chart" uri="{C3380CC4-5D6E-409C-BE32-E72D297353CC}">
              <c16:uniqueId val="{00000000-5BDF-4DD8-B31E-DFB6CA9D894D}"/>
            </c:ext>
          </c:extLst>
        </c:ser>
        <c:ser>
          <c:idx val="1"/>
          <c:order val="1"/>
          <c:tx>
            <c:strRef>
              <c:f>'％'!$C$2</c:f>
              <c:strCache>
                <c:ptCount val="1"/>
                <c:pt idx="0">
                  <c:v>未婚で結婚する意向はある</c:v>
                </c:pt>
              </c:strCache>
            </c:strRef>
          </c:tx>
          <c:spPr>
            <a:gradFill rotWithShape="1">
              <a:gsLst>
                <a:gs pos="0">
                  <a:schemeClr val="accent5">
                    <a:shade val="86000"/>
                    <a:shade val="51000"/>
                    <a:satMod val="130000"/>
                  </a:schemeClr>
                </a:gs>
                <a:gs pos="80000">
                  <a:schemeClr val="accent5">
                    <a:shade val="86000"/>
                    <a:shade val="93000"/>
                    <a:satMod val="130000"/>
                  </a:schemeClr>
                </a:gs>
                <a:gs pos="100000">
                  <a:schemeClr val="accent5">
                    <a:shade val="8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'％'!$A$3:$A$8</c:f>
              <c:strCache>
                <c:ptCount val="6"/>
                <c:pt idx="0">
                  <c:v>20～29歳</c:v>
                </c:pt>
                <c:pt idx="1">
                  <c:v>30～39歳</c:v>
                </c:pt>
                <c:pt idx="2">
                  <c:v>40～49歳</c:v>
                </c:pt>
                <c:pt idx="3">
                  <c:v>50～59歳</c:v>
                </c:pt>
                <c:pt idx="4">
                  <c:v>60～69歳</c:v>
                </c:pt>
                <c:pt idx="5">
                  <c:v>70歳以上</c:v>
                </c:pt>
              </c:strCache>
            </c:strRef>
          </c:cat>
          <c:val>
            <c:numRef>
              <c:f>'％'!$C$3:$C$8</c:f>
              <c:numCache>
                <c:formatCode>0%</c:formatCode>
                <c:ptCount val="6"/>
                <c:pt idx="0">
                  <c:v>0.36363636363636365</c:v>
                </c:pt>
                <c:pt idx="1">
                  <c:v>0.26895854398382202</c:v>
                </c:pt>
                <c:pt idx="2">
                  <c:v>0.18303145853193517</c:v>
                </c:pt>
                <c:pt idx="3">
                  <c:v>0.13565891472868216</c:v>
                </c:pt>
                <c:pt idx="4">
                  <c:v>6.1259706643658325E-2</c:v>
                </c:pt>
                <c:pt idx="5">
                  <c:v>2.7210884353741496E-2</c:v>
                </c:pt>
              </c:numCache>
            </c:numRef>
          </c:val>
          <c:extLst>
            <c:ext xmlns:c16="http://schemas.microsoft.com/office/drawing/2014/chart" uri="{C3380CC4-5D6E-409C-BE32-E72D297353CC}">
              <c16:uniqueId val="{00000001-5BDF-4DD8-B31E-DFB6CA9D894D}"/>
            </c:ext>
          </c:extLst>
        </c:ser>
        <c:ser>
          <c:idx val="2"/>
          <c:order val="2"/>
          <c:tx>
            <c:strRef>
              <c:f>'％'!$D$2</c:f>
              <c:strCache>
                <c:ptCount val="1"/>
                <c:pt idx="0">
                  <c:v>未婚で結婚する意向はない</c:v>
                </c:pt>
              </c:strCache>
            </c:strRef>
          </c:tx>
          <c:spPr>
            <a:gradFill rotWithShape="1">
              <a:gsLst>
                <a:gs pos="0">
                  <a:schemeClr val="accent5">
                    <a:tint val="86000"/>
                    <a:shade val="51000"/>
                    <a:satMod val="130000"/>
                  </a:schemeClr>
                </a:gs>
                <a:gs pos="80000">
                  <a:schemeClr val="accent5">
                    <a:tint val="86000"/>
                    <a:shade val="93000"/>
                    <a:satMod val="130000"/>
                  </a:schemeClr>
                </a:gs>
                <a:gs pos="100000">
                  <a:schemeClr val="accent5">
                    <a:tint val="8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'％'!$A$3:$A$8</c:f>
              <c:strCache>
                <c:ptCount val="6"/>
                <c:pt idx="0">
                  <c:v>20～29歳</c:v>
                </c:pt>
                <c:pt idx="1">
                  <c:v>30～39歳</c:v>
                </c:pt>
                <c:pt idx="2">
                  <c:v>40～49歳</c:v>
                </c:pt>
                <c:pt idx="3">
                  <c:v>50～59歳</c:v>
                </c:pt>
                <c:pt idx="4">
                  <c:v>60～69歳</c:v>
                </c:pt>
                <c:pt idx="5">
                  <c:v>70歳以上</c:v>
                </c:pt>
              </c:strCache>
            </c:strRef>
          </c:cat>
          <c:val>
            <c:numRef>
              <c:f>'％'!$D$3:$D$8</c:f>
              <c:numCache>
                <c:formatCode>0%</c:formatCode>
                <c:ptCount val="6"/>
                <c:pt idx="0">
                  <c:v>0.32727272727272727</c:v>
                </c:pt>
                <c:pt idx="1">
                  <c:v>0.24671385237613752</c:v>
                </c:pt>
                <c:pt idx="2">
                  <c:v>0.334604385128694</c:v>
                </c:pt>
                <c:pt idx="3">
                  <c:v>0.29844961240310075</c:v>
                </c:pt>
                <c:pt idx="4">
                  <c:v>0.30974978429680761</c:v>
                </c:pt>
                <c:pt idx="5">
                  <c:v>0.25623582766439912</c:v>
                </c:pt>
              </c:numCache>
            </c:numRef>
          </c:val>
          <c:extLst>
            <c:ext xmlns:c16="http://schemas.microsoft.com/office/drawing/2014/chart" uri="{C3380CC4-5D6E-409C-BE32-E72D297353CC}">
              <c16:uniqueId val="{00000002-5BDF-4DD8-B31E-DFB6CA9D894D}"/>
            </c:ext>
          </c:extLst>
        </c:ser>
        <c:ser>
          <c:idx val="3"/>
          <c:order val="3"/>
          <c:tx>
            <c:strRef>
              <c:f>'％'!$E$2</c:f>
              <c:strCache>
                <c:ptCount val="1"/>
                <c:pt idx="0">
                  <c:v>わからない</c:v>
                </c:pt>
              </c:strCache>
            </c:strRef>
          </c:tx>
          <c:spPr>
            <a:gradFill rotWithShape="1">
              <a:gsLst>
                <a:gs pos="0">
                  <a:schemeClr val="accent5">
                    <a:tint val="58000"/>
                    <a:shade val="51000"/>
                    <a:satMod val="130000"/>
                  </a:schemeClr>
                </a:gs>
                <a:gs pos="80000">
                  <a:schemeClr val="accent5">
                    <a:tint val="58000"/>
                    <a:shade val="93000"/>
                    <a:satMod val="130000"/>
                  </a:schemeClr>
                </a:gs>
                <a:gs pos="100000">
                  <a:schemeClr val="accent5">
                    <a:tint val="5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'％'!$A$3:$A$8</c:f>
              <c:strCache>
                <c:ptCount val="6"/>
                <c:pt idx="0">
                  <c:v>20～29歳</c:v>
                </c:pt>
                <c:pt idx="1">
                  <c:v>30～39歳</c:v>
                </c:pt>
                <c:pt idx="2">
                  <c:v>40～49歳</c:v>
                </c:pt>
                <c:pt idx="3">
                  <c:v>50～59歳</c:v>
                </c:pt>
                <c:pt idx="4">
                  <c:v>60～69歳</c:v>
                </c:pt>
                <c:pt idx="5">
                  <c:v>70歳以上</c:v>
                </c:pt>
              </c:strCache>
            </c:strRef>
          </c:cat>
          <c:val>
            <c:numRef>
              <c:f>'％'!$E$3:$E$8</c:f>
              <c:numCache>
                <c:formatCode>0%</c:formatCode>
                <c:ptCount val="6"/>
                <c:pt idx="0">
                  <c:v>8.4848484848484854E-2</c:v>
                </c:pt>
                <c:pt idx="1">
                  <c:v>7.381193124368049E-2</c:v>
                </c:pt>
                <c:pt idx="2">
                  <c:v>8.0076263107721646E-2</c:v>
                </c:pt>
                <c:pt idx="3">
                  <c:v>7.2674418604651167E-2</c:v>
                </c:pt>
                <c:pt idx="4">
                  <c:v>3.7963761863675581E-2</c:v>
                </c:pt>
                <c:pt idx="5">
                  <c:v>3.4013605442176874E-2</c:v>
                </c:pt>
              </c:numCache>
            </c:numRef>
          </c:val>
          <c:extLst>
            <c:ext xmlns:c16="http://schemas.microsoft.com/office/drawing/2014/chart" uri="{C3380CC4-5D6E-409C-BE32-E72D297353CC}">
              <c16:uniqueId val="{00000003-5BDF-4DD8-B31E-DFB6CA9D894D}"/>
            </c:ext>
          </c:extLst>
        </c:ser>
        <c:dLbls>
          <c:dLblPos val="ctr"/>
          <c:showLegendKey val="0"/>
          <c:showVal val="1"/>
          <c:showCatName val="0"/>
          <c:showSerName val="0"/>
          <c:showPercent val="0"/>
          <c:showBubbleSize val="0"/>
        </c:dLbls>
        <c:gapWidth val="150"/>
        <c:overlap val="100"/>
        <c:axId val="1796257840"/>
        <c:axId val="1796251600"/>
      </c:barChart>
      <c:catAx>
        <c:axId val="1796257840"/>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796251600"/>
        <c:crosses val="autoZero"/>
        <c:auto val="1"/>
        <c:lblAlgn val="ctr"/>
        <c:lblOffset val="100"/>
        <c:noMultiLvlLbl val="0"/>
      </c:catAx>
      <c:valAx>
        <c:axId val="1796251600"/>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796257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ja-JP" sz="1800"/>
              <a:t>子どもをもうける意向（年齢別）</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stacked"/>
        <c:varyColors val="0"/>
        <c:ser>
          <c:idx val="0"/>
          <c:order val="0"/>
          <c:tx>
            <c:strRef>
              <c:f>'％'!$B$11</c:f>
              <c:strCache>
                <c:ptCount val="1"/>
                <c:pt idx="0">
                  <c:v>子どもがいる</c:v>
                </c:pt>
              </c:strCache>
            </c:strRef>
          </c:tx>
          <c:spPr>
            <a:gradFill rotWithShape="1">
              <a:gsLst>
                <a:gs pos="0">
                  <a:schemeClr val="accent5">
                    <a:shade val="58000"/>
                    <a:shade val="51000"/>
                    <a:satMod val="130000"/>
                  </a:schemeClr>
                </a:gs>
                <a:gs pos="80000">
                  <a:schemeClr val="accent5">
                    <a:shade val="58000"/>
                    <a:shade val="93000"/>
                    <a:satMod val="130000"/>
                  </a:schemeClr>
                </a:gs>
                <a:gs pos="100000">
                  <a:schemeClr val="accent5">
                    <a:shade val="5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'％'!$A$12:$A$17</c:f>
              <c:strCache>
                <c:ptCount val="6"/>
                <c:pt idx="0">
                  <c:v>20～29歳</c:v>
                </c:pt>
                <c:pt idx="1">
                  <c:v>30～39歳</c:v>
                </c:pt>
                <c:pt idx="2">
                  <c:v>40～49歳</c:v>
                </c:pt>
                <c:pt idx="3">
                  <c:v>50～59歳</c:v>
                </c:pt>
                <c:pt idx="4">
                  <c:v>60～69歳</c:v>
                </c:pt>
                <c:pt idx="5">
                  <c:v>70歳以上</c:v>
                </c:pt>
              </c:strCache>
            </c:strRef>
          </c:cat>
          <c:val>
            <c:numRef>
              <c:f>'％'!$B$12:$B$17</c:f>
              <c:numCache>
                <c:formatCode>0%</c:formatCode>
                <c:ptCount val="6"/>
                <c:pt idx="0">
                  <c:v>0.13333333333333333</c:v>
                </c:pt>
                <c:pt idx="1">
                  <c:v>0.25783619817997977</c:v>
                </c:pt>
                <c:pt idx="2">
                  <c:v>0.3279313632030505</c:v>
                </c:pt>
                <c:pt idx="3">
                  <c:v>0.47189922480620156</c:v>
                </c:pt>
                <c:pt idx="4">
                  <c:v>0.69542709232096633</c:v>
                </c:pt>
                <c:pt idx="5">
                  <c:v>0.84807256235827666</c:v>
                </c:pt>
              </c:numCache>
            </c:numRef>
          </c:val>
          <c:extLst>
            <c:ext xmlns:c16="http://schemas.microsoft.com/office/drawing/2014/chart" uri="{C3380CC4-5D6E-409C-BE32-E72D297353CC}">
              <c16:uniqueId val="{00000000-B863-4BE6-A7DF-7184ED283589}"/>
            </c:ext>
          </c:extLst>
        </c:ser>
        <c:ser>
          <c:idx val="1"/>
          <c:order val="1"/>
          <c:tx>
            <c:strRef>
              <c:f>'％'!$C$11</c:f>
              <c:strCache>
                <c:ptCount val="1"/>
                <c:pt idx="0">
                  <c:v>子どもはいないが、子どもをもうける意向はある</c:v>
                </c:pt>
              </c:strCache>
            </c:strRef>
          </c:tx>
          <c:spPr>
            <a:gradFill rotWithShape="1">
              <a:gsLst>
                <a:gs pos="0">
                  <a:schemeClr val="accent5">
                    <a:shade val="86000"/>
                    <a:shade val="51000"/>
                    <a:satMod val="130000"/>
                  </a:schemeClr>
                </a:gs>
                <a:gs pos="80000">
                  <a:schemeClr val="accent5">
                    <a:shade val="86000"/>
                    <a:shade val="93000"/>
                    <a:satMod val="130000"/>
                  </a:schemeClr>
                </a:gs>
                <a:gs pos="100000">
                  <a:schemeClr val="accent5">
                    <a:shade val="8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'％'!$A$12:$A$17</c:f>
              <c:strCache>
                <c:ptCount val="6"/>
                <c:pt idx="0">
                  <c:v>20～29歳</c:v>
                </c:pt>
                <c:pt idx="1">
                  <c:v>30～39歳</c:v>
                </c:pt>
                <c:pt idx="2">
                  <c:v>40～49歳</c:v>
                </c:pt>
                <c:pt idx="3">
                  <c:v>50～59歳</c:v>
                </c:pt>
                <c:pt idx="4">
                  <c:v>60～69歳</c:v>
                </c:pt>
                <c:pt idx="5">
                  <c:v>70歳以上</c:v>
                </c:pt>
              </c:strCache>
            </c:strRef>
          </c:cat>
          <c:val>
            <c:numRef>
              <c:f>'％'!$C$12:$C$17</c:f>
              <c:numCache>
                <c:formatCode>0%</c:formatCode>
                <c:ptCount val="6"/>
                <c:pt idx="0">
                  <c:v>0.36666666666666664</c:v>
                </c:pt>
                <c:pt idx="1">
                  <c:v>0.23458038422649141</c:v>
                </c:pt>
                <c:pt idx="2">
                  <c:v>7.0543374642516685E-2</c:v>
                </c:pt>
                <c:pt idx="3">
                  <c:v>2.9069767441860465E-2</c:v>
                </c:pt>
                <c:pt idx="4">
                  <c:v>6.0396893874029335E-3</c:v>
                </c:pt>
                <c:pt idx="5">
                  <c:v>9.0702947845804991E-3</c:v>
                </c:pt>
              </c:numCache>
            </c:numRef>
          </c:val>
          <c:extLst>
            <c:ext xmlns:c16="http://schemas.microsoft.com/office/drawing/2014/chart" uri="{C3380CC4-5D6E-409C-BE32-E72D297353CC}">
              <c16:uniqueId val="{00000001-B863-4BE6-A7DF-7184ED283589}"/>
            </c:ext>
          </c:extLst>
        </c:ser>
        <c:ser>
          <c:idx val="2"/>
          <c:order val="2"/>
          <c:tx>
            <c:strRef>
              <c:f>'％'!$D$11</c:f>
              <c:strCache>
                <c:ptCount val="1"/>
                <c:pt idx="0">
                  <c:v>子どもはおらず、子どもをもうける意向はない</c:v>
                </c:pt>
              </c:strCache>
            </c:strRef>
          </c:tx>
          <c:spPr>
            <a:gradFill rotWithShape="1">
              <a:gsLst>
                <a:gs pos="0">
                  <a:schemeClr val="accent5">
                    <a:tint val="86000"/>
                    <a:shade val="51000"/>
                    <a:satMod val="130000"/>
                  </a:schemeClr>
                </a:gs>
                <a:gs pos="80000">
                  <a:schemeClr val="accent5">
                    <a:tint val="86000"/>
                    <a:shade val="93000"/>
                    <a:satMod val="130000"/>
                  </a:schemeClr>
                </a:gs>
                <a:gs pos="100000">
                  <a:schemeClr val="accent5">
                    <a:tint val="8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'％'!$A$12:$A$17</c:f>
              <c:strCache>
                <c:ptCount val="6"/>
                <c:pt idx="0">
                  <c:v>20～29歳</c:v>
                </c:pt>
                <c:pt idx="1">
                  <c:v>30～39歳</c:v>
                </c:pt>
                <c:pt idx="2">
                  <c:v>40～49歳</c:v>
                </c:pt>
                <c:pt idx="3">
                  <c:v>50～59歳</c:v>
                </c:pt>
                <c:pt idx="4">
                  <c:v>60～69歳</c:v>
                </c:pt>
                <c:pt idx="5">
                  <c:v>70歳以上</c:v>
                </c:pt>
              </c:strCache>
            </c:strRef>
          </c:cat>
          <c:val>
            <c:numRef>
              <c:f>'％'!$D$12:$D$17</c:f>
              <c:numCache>
                <c:formatCode>0%</c:formatCode>
                <c:ptCount val="6"/>
                <c:pt idx="0">
                  <c:v>0.15757575757575756</c:v>
                </c:pt>
                <c:pt idx="1">
                  <c:v>0.16885743174924167</c:v>
                </c:pt>
                <c:pt idx="2">
                  <c:v>0.3536701620591039</c:v>
                </c:pt>
                <c:pt idx="3">
                  <c:v>0.35949612403100772</c:v>
                </c:pt>
                <c:pt idx="4">
                  <c:v>0.2364106988783434</c:v>
                </c:pt>
                <c:pt idx="5">
                  <c:v>0.12244897959183673</c:v>
                </c:pt>
              </c:numCache>
            </c:numRef>
          </c:val>
          <c:extLst>
            <c:ext xmlns:c16="http://schemas.microsoft.com/office/drawing/2014/chart" uri="{C3380CC4-5D6E-409C-BE32-E72D297353CC}">
              <c16:uniqueId val="{00000002-B863-4BE6-A7DF-7184ED283589}"/>
            </c:ext>
          </c:extLst>
        </c:ser>
        <c:ser>
          <c:idx val="3"/>
          <c:order val="3"/>
          <c:tx>
            <c:strRef>
              <c:f>'％'!$E$11</c:f>
              <c:strCache>
                <c:ptCount val="1"/>
                <c:pt idx="0">
                  <c:v>子どもはおらず、子供をもうけるかどうかわからない</c:v>
                </c:pt>
              </c:strCache>
            </c:strRef>
          </c:tx>
          <c:spPr>
            <a:gradFill rotWithShape="1">
              <a:gsLst>
                <a:gs pos="0">
                  <a:schemeClr val="accent5">
                    <a:tint val="58000"/>
                    <a:shade val="51000"/>
                    <a:satMod val="130000"/>
                  </a:schemeClr>
                </a:gs>
                <a:gs pos="80000">
                  <a:schemeClr val="accent5">
                    <a:tint val="58000"/>
                    <a:shade val="93000"/>
                    <a:satMod val="130000"/>
                  </a:schemeClr>
                </a:gs>
                <a:gs pos="100000">
                  <a:schemeClr val="accent5">
                    <a:tint val="5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'％'!$A$12:$A$17</c:f>
              <c:strCache>
                <c:ptCount val="6"/>
                <c:pt idx="0">
                  <c:v>20～29歳</c:v>
                </c:pt>
                <c:pt idx="1">
                  <c:v>30～39歳</c:v>
                </c:pt>
                <c:pt idx="2">
                  <c:v>40～49歳</c:v>
                </c:pt>
                <c:pt idx="3">
                  <c:v>50～59歳</c:v>
                </c:pt>
                <c:pt idx="4">
                  <c:v>60～69歳</c:v>
                </c:pt>
                <c:pt idx="5">
                  <c:v>70歳以上</c:v>
                </c:pt>
              </c:strCache>
            </c:strRef>
          </c:cat>
          <c:val>
            <c:numRef>
              <c:f>'％'!$E$12:$E$17</c:f>
              <c:numCache>
                <c:formatCode>0%</c:formatCode>
                <c:ptCount val="6"/>
                <c:pt idx="0">
                  <c:v>0.34242424242424241</c:v>
                </c:pt>
                <c:pt idx="1">
                  <c:v>0.33872598584428715</c:v>
                </c:pt>
                <c:pt idx="2">
                  <c:v>0.24785510009532888</c:v>
                </c:pt>
                <c:pt idx="3">
                  <c:v>0.13953488372093023</c:v>
                </c:pt>
                <c:pt idx="4">
                  <c:v>6.2122519413287315E-2</c:v>
                </c:pt>
                <c:pt idx="5">
                  <c:v>2.0408163265306121E-2</c:v>
                </c:pt>
              </c:numCache>
            </c:numRef>
          </c:val>
          <c:extLst>
            <c:ext xmlns:c16="http://schemas.microsoft.com/office/drawing/2014/chart" uri="{C3380CC4-5D6E-409C-BE32-E72D297353CC}">
              <c16:uniqueId val="{00000003-B863-4BE6-A7DF-7184ED283589}"/>
            </c:ext>
          </c:extLst>
        </c:ser>
        <c:dLbls>
          <c:dLblPos val="ctr"/>
          <c:showLegendKey val="0"/>
          <c:showVal val="1"/>
          <c:showCatName val="0"/>
          <c:showSerName val="0"/>
          <c:showPercent val="0"/>
          <c:showBubbleSize val="0"/>
        </c:dLbls>
        <c:gapWidth val="150"/>
        <c:overlap val="100"/>
        <c:axId val="1796330176"/>
        <c:axId val="1796325184"/>
      </c:barChart>
      <c:catAx>
        <c:axId val="1796330176"/>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796325184"/>
        <c:crosses val="autoZero"/>
        <c:auto val="1"/>
        <c:lblAlgn val="ctr"/>
        <c:lblOffset val="100"/>
        <c:noMultiLvlLbl val="0"/>
      </c:catAx>
      <c:valAx>
        <c:axId val="1796325184"/>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796330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title>
      <c:tx>
        <c:strRef>
          <c:f>'0121（Q15）'!$F$52</c:f>
          <c:strCache>
            <c:ptCount val="1"/>
            <c:pt idx="0">
              <c:v>全体(n=5000)</c:v>
            </c:pt>
          </c:strCache>
        </c:strRef>
      </c:tx>
      <c:layout>
        <c:manualLayout>
          <c:xMode val="edge"/>
          <c:yMode val="edge"/>
          <c:x val="0.4035510805007898"/>
          <c:y val="1.387956147247980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5.2262397138141757E-2"/>
          <c:y val="0.1017049351895349"/>
          <c:w val="0.83581236567951955"/>
          <c:h val="0.42861490286532938"/>
        </c:manualLayout>
      </c:layout>
      <c:barChart>
        <c:barDir val="col"/>
        <c:grouping val="clustered"/>
        <c:varyColors val="0"/>
        <c:ser>
          <c:idx val="0"/>
          <c:order val="0"/>
          <c:tx>
            <c:strRef>
              <c:f>'0121（Q15）'!$G$52</c:f>
              <c:strCache>
                <c:ptCount val="1"/>
                <c:pt idx="0">
                  <c:v>全体平均</c:v>
                </c:pt>
              </c:strCache>
            </c:strRef>
          </c:tx>
          <c:spPr>
            <a:gradFill rotWithShape="1">
              <a:gsLst>
                <a:gs pos="0">
                  <a:schemeClr val="accent5">
                    <a:shade val="58000"/>
                    <a:satMod val="103000"/>
                    <a:lumMod val="102000"/>
                    <a:tint val="94000"/>
                  </a:schemeClr>
                </a:gs>
                <a:gs pos="50000">
                  <a:schemeClr val="accent5">
                    <a:shade val="58000"/>
                    <a:satMod val="110000"/>
                    <a:lumMod val="100000"/>
                    <a:shade val="100000"/>
                  </a:schemeClr>
                </a:gs>
                <a:gs pos="100000">
                  <a:schemeClr val="accent5">
                    <a:shade val="58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'0121（Q15）'!$H$31:$P$31</c:f>
              <c:strCache>
                <c:ptCount val="9"/>
                <c:pt idx="0">
                  <c:v>日当たりや空間にゆとり</c:v>
                </c:pt>
                <c:pt idx="1">
                  <c:v>同じ価値観の人と
コミュニケーション</c:v>
                </c:pt>
                <c:pt idx="2">
                  <c:v>リビング等を共用して低家賃</c:v>
                </c:pt>
                <c:pt idx="3">
                  <c:v>健康管理、医療・介護サービス</c:v>
                </c:pt>
                <c:pt idx="4">
                  <c:v>家事サポート</c:v>
                </c:pt>
                <c:pt idx="5">
                  <c:v>子育てに適したサービスや設備</c:v>
                </c:pt>
                <c:pt idx="6">
                  <c:v>近隣の人との団らんスペース</c:v>
                </c:pt>
                <c:pt idx="7">
                  <c:v>事務室等仕事スペース</c:v>
                </c:pt>
                <c:pt idx="8">
                  <c:v>趣味を楽しむスペース</c:v>
                </c:pt>
              </c:strCache>
            </c:strRef>
          </c:cat>
          <c:val>
            <c:numRef>
              <c:f>'0121（Q15）'!$H$52:$P$52</c:f>
              <c:numCache>
                <c:formatCode>0%</c:formatCode>
                <c:ptCount val="9"/>
                <c:pt idx="0">
                  <c:v>0.74199999999999999</c:v>
                </c:pt>
                <c:pt idx="1">
                  <c:v>0.28900000000000003</c:v>
                </c:pt>
                <c:pt idx="2">
                  <c:v>0.1676</c:v>
                </c:pt>
                <c:pt idx="3">
                  <c:v>0.50580000000000003</c:v>
                </c:pt>
                <c:pt idx="4">
                  <c:v>0.37940000000000002</c:v>
                </c:pt>
                <c:pt idx="5">
                  <c:v>0.13700000000000001</c:v>
                </c:pt>
                <c:pt idx="6">
                  <c:v>0.15660000000000002</c:v>
                </c:pt>
                <c:pt idx="7">
                  <c:v>0.18739999999999998</c:v>
                </c:pt>
                <c:pt idx="8">
                  <c:v>0.43520000000000003</c:v>
                </c:pt>
              </c:numCache>
            </c:numRef>
          </c:val>
          <c:extLst>
            <c:ext xmlns:c16="http://schemas.microsoft.com/office/drawing/2014/chart" uri="{C3380CC4-5D6E-409C-BE32-E72D297353CC}">
              <c16:uniqueId val="{00000000-D1B9-475F-B459-579EC5415F29}"/>
            </c:ext>
          </c:extLst>
        </c:ser>
        <c:ser>
          <c:idx val="1"/>
          <c:order val="1"/>
          <c:tx>
            <c:strRef>
              <c:f>'0121（Q15）'!$G$53</c:f>
              <c:strCache>
                <c:ptCount val="1"/>
                <c:pt idx="0">
                  <c:v>20～39歳</c:v>
                </c:pt>
              </c:strCache>
            </c:strRef>
          </c:tx>
          <c:spPr>
            <a:gradFill rotWithShape="1">
              <a:gsLst>
                <a:gs pos="0">
                  <a:schemeClr val="accent5">
                    <a:shade val="86000"/>
                    <a:satMod val="103000"/>
                    <a:lumMod val="102000"/>
                    <a:tint val="94000"/>
                  </a:schemeClr>
                </a:gs>
                <a:gs pos="50000">
                  <a:schemeClr val="accent5">
                    <a:shade val="86000"/>
                    <a:satMod val="110000"/>
                    <a:lumMod val="100000"/>
                    <a:shade val="100000"/>
                  </a:schemeClr>
                </a:gs>
                <a:gs pos="100000">
                  <a:schemeClr val="accent5">
                    <a:shade val="86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'0121（Q15）'!$H$31:$P$31</c:f>
              <c:strCache>
                <c:ptCount val="9"/>
                <c:pt idx="0">
                  <c:v>日当たりや空間にゆとり</c:v>
                </c:pt>
                <c:pt idx="1">
                  <c:v>同じ価値観の人と
コミュニケーション</c:v>
                </c:pt>
                <c:pt idx="2">
                  <c:v>リビング等を共用して低家賃</c:v>
                </c:pt>
                <c:pt idx="3">
                  <c:v>健康管理、医療・介護サービス</c:v>
                </c:pt>
                <c:pt idx="4">
                  <c:v>家事サポート</c:v>
                </c:pt>
                <c:pt idx="5">
                  <c:v>子育てに適したサービスや設備</c:v>
                </c:pt>
                <c:pt idx="6">
                  <c:v>近隣の人との団らんスペース</c:v>
                </c:pt>
                <c:pt idx="7">
                  <c:v>事務室等仕事スペース</c:v>
                </c:pt>
                <c:pt idx="8">
                  <c:v>趣味を楽しむスペース</c:v>
                </c:pt>
              </c:strCache>
            </c:strRef>
          </c:cat>
          <c:val>
            <c:numRef>
              <c:f>'0121（Q15）'!$H$53:$P$53</c:f>
              <c:numCache>
                <c:formatCode>0%</c:formatCode>
                <c:ptCount val="9"/>
                <c:pt idx="0">
                  <c:v>0.69446550416982555</c:v>
                </c:pt>
                <c:pt idx="1">
                  <c:v>0.29795299469294922</c:v>
                </c:pt>
                <c:pt idx="2">
                  <c:v>0.21531463229719483</c:v>
                </c:pt>
                <c:pt idx="3">
                  <c:v>0.32221379833206976</c:v>
                </c:pt>
                <c:pt idx="4">
                  <c:v>0.38438210765731617</c:v>
                </c:pt>
                <c:pt idx="5">
                  <c:v>0.32069749810462467</c:v>
                </c:pt>
                <c:pt idx="6">
                  <c:v>0.14329037149355572</c:v>
                </c:pt>
                <c:pt idx="7">
                  <c:v>0.21758908263836238</c:v>
                </c:pt>
                <c:pt idx="8">
                  <c:v>0.40409401061410155</c:v>
                </c:pt>
              </c:numCache>
            </c:numRef>
          </c:val>
          <c:extLst>
            <c:ext xmlns:c16="http://schemas.microsoft.com/office/drawing/2014/chart" uri="{C3380CC4-5D6E-409C-BE32-E72D297353CC}">
              <c16:uniqueId val="{00000001-D1B9-475F-B459-579EC5415F29}"/>
            </c:ext>
          </c:extLst>
        </c:ser>
        <c:ser>
          <c:idx val="2"/>
          <c:order val="2"/>
          <c:tx>
            <c:strRef>
              <c:f>'0121（Q15）'!$G$54</c:f>
              <c:strCache>
                <c:ptCount val="1"/>
                <c:pt idx="0">
                  <c:v>40～59歳</c:v>
                </c:pt>
              </c:strCache>
            </c:strRef>
          </c:tx>
          <c:spPr>
            <a:gradFill rotWithShape="1">
              <a:gsLst>
                <a:gs pos="0">
                  <a:schemeClr val="accent5">
                    <a:tint val="86000"/>
                    <a:satMod val="103000"/>
                    <a:lumMod val="102000"/>
                    <a:tint val="94000"/>
                  </a:schemeClr>
                </a:gs>
                <a:gs pos="50000">
                  <a:schemeClr val="accent5">
                    <a:tint val="86000"/>
                    <a:satMod val="110000"/>
                    <a:lumMod val="100000"/>
                    <a:shade val="100000"/>
                  </a:schemeClr>
                </a:gs>
                <a:gs pos="100000">
                  <a:schemeClr val="accent5">
                    <a:tint val="86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'0121（Q15）'!$H$31:$P$31</c:f>
              <c:strCache>
                <c:ptCount val="9"/>
                <c:pt idx="0">
                  <c:v>日当たりや空間にゆとり</c:v>
                </c:pt>
                <c:pt idx="1">
                  <c:v>同じ価値観の人と
コミュニケーション</c:v>
                </c:pt>
                <c:pt idx="2">
                  <c:v>リビング等を共用して低家賃</c:v>
                </c:pt>
                <c:pt idx="3">
                  <c:v>健康管理、医療・介護サービス</c:v>
                </c:pt>
                <c:pt idx="4">
                  <c:v>家事サポート</c:v>
                </c:pt>
                <c:pt idx="5">
                  <c:v>子育てに適したサービスや設備</c:v>
                </c:pt>
                <c:pt idx="6">
                  <c:v>近隣の人との団らんスペース</c:v>
                </c:pt>
                <c:pt idx="7">
                  <c:v>事務室等仕事スペース</c:v>
                </c:pt>
                <c:pt idx="8">
                  <c:v>趣味を楽しむスペース</c:v>
                </c:pt>
              </c:strCache>
            </c:strRef>
          </c:cat>
          <c:val>
            <c:numRef>
              <c:f>'0121（Q15）'!$H$54:$P$54</c:f>
              <c:numCache>
                <c:formatCode>0%</c:formatCode>
                <c:ptCount val="9"/>
                <c:pt idx="0">
                  <c:v>0.76693897164824598</c:v>
                </c:pt>
                <c:pt idx="1">
                  <c:v>0.28255646323882749</c:v>
                </c:pt>
                <c:pt idx="2">
                  <c:v>0.17683805862566074</c:v>
                </c:pt>
                <c:pt idx="3">
                  <c:v>0.50264296011532916</c:v>
                </c:pt>
                <c:pt idx="4">
                  <c:v>0.36184526669870254</c:v>
                </c:pt>
                <c:pt idx="5">
                  <c:v>0.10379625180201826</c:v>
                </c:pt>
                <c:pt idx="6">
                  <c:v>0.12974531475252282</c:v>
                </c:pt>
                <c:pt idx="7">
                  <c:v>0.21672272945699184</c:v>
                </c:pt>
                <c:pt idx="8">
                  <c:v>0.45891398366170111</c:v>
                </c:pt>
              </c:numCache>
            </c:numRef>
          </c:val>
          <c:extLst>
            <c:ext xmlns:c16="http://schemas.microsoft.com/office/drawing/2014/chart" uri="{C3380CC4-5D6E-409C-BE32-E72D297353CC}">
              <c16:uniqueId val="{00000002-D1B9-475F-B459-579EC5415F29}"/>
            </c:ext>
          </c:extLst>
        </c:ser>
        <c:ser>
          <c:idx val="3"/>
          <c:order val="3"/>
          <c:tx>
            <c:strRef>
              <c:f>'0121（Q15）'!$G$55</c:f>
              <c:strCache>
                <c:ptCount val="1"/>
                <c:pt idx="0">
                  <c:v>60歳以上</c:v>
                </c:pt>
              </c:strCache>
            </c:strRef>
          </c:tx>
          <c:spPr>
            <a:gradFill rotWithShape="1">
              <a:gsLst>
                <a:gs pos="0">
                  <a:schemeClr val="accent5">
                    <a:tint val="58000"/>
                    <a:satMod val="103000"/>
                    <a:lumMod val="102000"/>
                    <a:tint val="94000"/>
                  </a:schemeClr>
                </a:gs>
                <a:gs pos="50000">
                  <a:schemeClr val="accent5">
                    <a:tint val="58000"/>
                    <a:satMod val="110000"/>
                    <a:lumMod val="100000"/>
                    <a:shade val="100000"/>
                  </a:schemeClr>
                </a:gs>
                <a:gs pos="100000">
                  <a:schemeClr val="accent5">
                    <a:tint val="58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'0121（Q15）'!$H$31:$P$31</c:f>
              <c:strCache>
                <c:ptCount val="9"/>
                <c:pt idx="0">
                  <c:v>日当たりや空間にゆとり</c:v>
                </c:pt>
                <c:pt idx="1">
                  <c:v>同じ価値観の人と
コミュニケーション</c:v>
                </c:pt>
                <c:pt idx="2">
                  <c:v>リビング等を共用して低家賃</c:v>
                </c:pt>
                <c:pt idx="3">
                  <c:v>健康管理、医療・介護サービス</c:v>
                </c:pt>
                <c:pt idx="4">
                  <c:v>家事サポート</c:v>
                </c:pt>
                <c:pt idx="5">
                  <c:v>子育てに適したサービスや設備</c:v>
                </c:pt>
                <c:pt idx="6">
                  <c:v>近隣の人との団らんスペース</c:v>
                </c:pt>
                <c:pt idx="7">
                  <c:v>事務室等仕事スペース</c:v>
                </c:pt>
                <c:pt idx="8">
                  <c:v>趣味を楽しむスペース</c:v>
                </c:pt>
              </c:strCache>
            </c:strRef>
          </c:cat>
          <c:val>
            <c:numRef>
              <c:f>'0121（Q15）'!$H$55:$P$55</c:f>
              <c:numCache>
                <c:formatCode>0%</c:formatCode>
                <c:ptCount val="9"/>
                <c:pt idx="0">
                  <c:v>0.74875000000000003</c:v>
                </c:pt>
                <c:pt idx="1">
                  <c:v>0.28999999999999998</c:v>
                </c:pt>
                <c:pt idx="2">
                  <c:v>0.11624999999999999</c:v>
                </c:pt>
                <c:pt idx="3">
                  <c:v>0.66125</c:v>
                </c:pt>
                <c:pt idx="4">
                  <c:v>0.39812500000000006</c:v>
                </c:pt>
                <c:pt idx="5">
                  <c:v>2.8749999999999998E-2</c:v>
                </c:pt>
                <c:pt idx="6">
                  <c:v>0.20250000000000001</c:v>
                </c:pt>
                <c:pt idx="7">
                  <c:v>0.124375</c:v>
                </c:pt>
                <c:pt idx="8">
                  <c:v>0.43000000000000005</c:v>
                </c:pt>
              </c:numCache>
            </c:numRef>
          </c:val>
          <c:extLst>
            <c:ext xmlns:c16="http://schemas.microsoft.com/office/drawing/2014/chart" uri="{C3380CC4-5D6E-409C-BE32-E72D297353CC}">
              <c16:uniqueId val="{00000003-D1B9-475F-B459-579EC5415F29}"/>
            </c:ext>
          </c:extLst>
        </c:ser>
        <c:dLbls>
          <c:showLegendKey val="0"/>
          <c:showVal val="0"/>
          <c:showCatName val="0"/>
          <c:showSerName val="0"/>
          <c:showPercent val="0"/>
          <c:showBubbleSize val="0"/>
        </c:dLbls>
        <c:gapWidth val="169"/>
        <c:overlap val="-33"/>
        <c:axId val="15266800"/>
        <c:axId val="15267632"/>
      </c:barChart>
      <c:catAx>
        <c:axId val="1526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vert="eaVert"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5267632"/>
        <c:crosses val="autoZero"/>
        <c:auto val="1"/>
        <c:lblAlgn val="ctr"/>
        <c:lblOffset val="100"/>
        <c:noMultiLvlLbl val="0"/>
      </c:catAx>
      <c:valAx>
        <c:axId val="15267632"/>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5266800"/>
        <c:crosses val="autoZero"/>
        <c:crossBetween val="between"/>
      </c:valAx>
      <c:spPr>
        <a:noFill/>
        <a:ln>
          <a:noFill/>
        </a:ln>
        <a:effectLst/>
      </c:spPr>
    </c:plotArea>
    <c:legend>
      <c:legendPos val="b"/>
      <c:layout>
        <c:manualLayout>
          <c:xMode val="edge"/>
          <c:yMode val="edge"/>
          <c:x val="0.22110218544483007"/>
          <c:y val="0.94806802589049555"/>
          <c:w val="0.5289052348276162"/>
          <c:h val="3.924740911101341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title>
      <c:tx>
        <c:strRef>
          <c:f>'0121（Q15）'!$F$32</c:f>
          <c:strCache>
            <c:ptCount val="1"/>
            <c:pt idx="0">
              <c:v>単独世帯(n=1877)</c:v>
            </c:pt>
          </c:strCache>
        </c:strRef>
      </c:tx>
      <c:layout>
        <c:manualLayout>
          <c:xMode val="edge"/>
          <c:yMode val="edge"/>
          <c:x val="0.4035510805007898"/>
          <c:y val="1.387956147247980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5.2262397138141757E-2"/>
          <c:y val="0.1017049351895349"/>
          <c:w val="0.83581236567951955"/>
          <c:h val="0.42861490286532938"/>
        </c:manualLayout>
      </c:layout>
      <c:barChart>
        <c:barDir val="col"/>
        <c:grouping val="clustered"/>
        <c:varyColors val="0"/>
        <c:ser>
          <c:idx val="0"/>
          <c:order val="0"/>
          <c:tx>
            <c:strRef>
              <c:f>'0121（Q15）'!$G$32</c:f>
              <c:strCache>
                <c:ptCount val="1"/>
                <c:pt idx="0">
                  <c:v>単独世帯平均</c:v>
                </c:pt>
              </c:strCache>
            </c:strRef>
          </c:tx>
          <c:spPr>
            <a:gradFill rotWithShape="1">
              <a:gsLst>
                <a:gs pos="0">
                  <a:schemeClr val="accent5">
                    <a:shade val="58000"/>
                    <a:satMod val="103000"/>
                    <a:lumMod val="102000"/>
                    <a:tint val="94000"/>
                  </a:schemeClr>
                </a:gs>
                <a:gs pos="50000">
                  <a:schemeClr val="accent5">
                    <a:shade val="58000"/>
                    <a:satMod val="110000"/>
                    <a:lumMod val="100000"/>
                    <a:shade val="100000"/>
                  </a:schemeClr>
                </a:gs>
                <a:gs pos="100000">
                  <a:schemeClr val="accent5">
                    <a:shade val="58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'0121（Q15）'!$H$31:$P$31</c:f>
              <c:strCache>
                <c:ptCount val="9"/>
                <c:pt idx="0">
                  <c:v>日当たりや空間にゆとり</c:v>
                </c:pt>
                <c:pt idx="1">
                  <c:v>同じ価値観の人と
コミュニケーション</c:v>
                </c:pt>
                <c:pt idx="2">
                  <c:v>リビング等を共用して低家賃</c:v>
                </c:pt>
                <c:pt idx="3">
                  <c:v>健康管理、医療・介護サービス</c:v>
                </c:pt>
                <c:pt idx="4">
                  <c:v>家事サポート</c:v>
                </c:pt>
                <c:pt idx="5">
                  <c:v>子育てに適したサービスや設備</c:v>
                </c:pt>
                <c:pt idx="6">
                  <c:v>近隣の人との団らんスペース</c:v>
                </c:pt>
                <c:pt idx="7">
                  <c:v>事務室等仕事スペース</c:v>
                </c:pt>
                <c:pt idx="8">
                  <c:v>趣味を楽しむスペース</c:v>
                </c:pt>
              </c:strCache>
            </c:strRef>
          </c:cat>
          <c:val>
            <c:numRef>
              <c:f>'0121（Q15）'!$H$32:$P$32</c:f>
              <c:numCache>
                <c:formatCode>0%</c:formatCode>
                <c:ptCount val="9"/>
                <c:pt idx="0">
                  <c:v>0.74160895045285025</c:v>
                </c:pt>
                <c:pt idx="1">
                  <c:v>0.31699520511454449</c:v>
                </c:pt>
                <c:pt idx="2">
                  <c:v>0.19072988811933936</c:v>
                </c:pt>
                <c:pt idx="3">
                  <c:v>0.48268513585508788</c:v>
                </c:pt>
                <c:pt idx="4">
                  <c:v>0.38518913159296753</c:v>
                </c:pt>
                <c:pt idx="5">
                  <c:v>7.6718167288225891E-2</c:v>
                </c:pt>
                <c:pt idx="6">
                  <c:v>0.1449120937666489</c:v>
                </c:pt>
                <c:pt idx="7">
                  <c:v>0.21949920085242408</c:v>
                </c:pt>
                <c:pt idx="8">
                  <c:v>0.44166222695791157</c:v>
                </c:pt>
              </c:numCache>
            </c:numRef>
          </c:val>
          <c:extLst>
            <c:ext xmlns:c16="http://schemas.microsoft.com/office/drawing/2014/chart" uri="{C3380CC4-5D6E-409C-BE32-E72D297353CC}">
              <c16:uniqueId val="{00000000-299E-4076-82F3-4A658D1E863E}"/>
            </c:ext>
          </c:extLst>
        </c:ser>
        <c:ser>
          <c:idx val="1"/>
          <c:order val="1"/>
          <c:tx>
            <c:strRef>
              <c:f>'0121（Q15）'!$G$33</c:f>
              <c:strCache>
                <c:ptCount val="1"/>
                <c:pt idx="0">
                  <c:v>20～39歳</c:v>
                </c:pt>
              </c:strCache>
            </c:strRef>
          </c:tx>
          <c:spPr>
            <a:gradFill rotWithShape="1">
              <a:gsLst>
                <a:gs pos="0">
                  <a:schemeClr val="accent5">
                    <a:shade val="86000"/>
                    <a:satMod val="103000"/>
                    <a:lumMod val="102000"/>
                    <a:tint val="94000"/>
                  </a:schemeClr>
                </a:gs>
                <a:gs pos="50000">
                  <a:schemeClr val="accent5">
                    <a:shade val="86000"/>
                    <a:satMod val="110000"/>
                    <a:lumMod val="100000"/>
                    <a:shade val="100000"/>
                  </a:schemeClr>
                </a:gs>
                <a:gs pos="100000">
                  <a:schemeClr val="accent5">
                    <a:shade val="86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'0121（Q15）'!$H$31:$P$31</c:f>
              <c:strCache>
                <c:ptCount val="9"/>
                <c:pt idx="0">
                  <c:v>日当たりや空間にゆとり</c:v>
                </c:pt>
                <c:pt idx="1">
                  <c:v>同じ価値観の人と
コミュニケーション</c:v>
                </c:pt>
                <c:pt idx="2">
                  <c:v>リビング等を共用して低家賃</c:v>
                </c:pt>
                <c:pt idx="3">
                  <c:v>健康管理、医療・介護サービス</c:v>
                </c:pt>
                <c:pt idx="4">
                  <c:v>家事サポート</c:v>
                </c:pt>
                <c:pt idx="5">
                  <c:v>子育てに適したサービスや設備</c:v>
                </c:pt>
                <c:pt idx="6">
                  <c:v>近隣の人との団らんスペース</c:v>
                </c:pt>
                <c:pt idx="7">
                  <c:v>事務室等仕事スペース</c:v>
                </c:pt>
                <c:pt idx="8">
                  <c:v>趣味を楽しむスペース</c:v>
                </c:pt>
              </c:strCache>
            </c:strRef>
          </c:cat>
          <c:val>
            <c:numRef>
              <c:f>'0121（Q15）'!$H$33:$P$33</c:f>
              <c:numCache>
                <c:formatCode>0%</c:formatCode>
                <c:ptCount val="9"/>
                <c:pt idx="0">
                  <c:v>0.71624266144814086</c:v>
                </c:pt>
                <c:pt idx="1">
                  <c:v>0.35029354207436397</c:v>
                </c:pt>
                <c:pt idx="2">
                  <c:v>0.22309197651663404</c:v>
                </c:pt>
                <c:pt idx="3">
                  <c:v>0.31115459882583169</c:v>
                </c:pt>
                <c:pt idx="4">
                  <c:v>0.35225048923679059</c:v>
                </c:pt>
                <c:pt idx="5">
                  <c:v>0.18590998043052837</c:v>
                </c:pt>
                <c:pt idx="6">
                  <c:v>0.12915851272015655</c:v>
                </c:pt>
                <c:pt idx="7">
                  <c:v>0.27984344422700586</c:v>
                </c:pt>
                <c:pt idx="8">
                  <c:v>0.45205479452054792</c:v>
                </c:pt>
              </c:numCache>
            </c:numRef>
          </c:val>
          <c:extLst>
            <c:ext xmlns:c16="http://schemas.microsoft.com/office/drawing/2014/chart" uri="{C3380CC4-5D6E-409C-BE32-E72D297353CC}">
              <c16:uniqueId val="{00000001-299E-4076-82F3-4A658D1E863E}"/>
            </c:ext>
          </c:extLst>
        </c:ser>
        <c:ser>
          <c:idx val="2"/>
          <c:order val="2"/>
          <c:tx>
            <c:strRef>
              <c:f>'0121（Q15）'!$G$34</c:f>
              <c:strCache>
                <c:ptCount val="1"/>
                <c:pt idx="0">
                  <c:v>40～59歳</c:v>
                </c:pt>
              </c:strCache>
            </c:strRef>
          </c:tx>
          <c:spPr>
            <a:gradFill rotWithShape="1">
              <a:gsLst>
                <a:gs pos="0">
                  <a:schemeClr val="accent5">
                    <a:tint val="86000"/>
                    <a:satMod val="103000"/>
                    <a:lumMod val="102000"/>
                    <a:tint val="94000"/>
                  </a:schemeClr>
                </a:gs>
                <a:gs pos="50000">
                  <a:schemeClr val="accent5">
                    <a:tint val="86000"/>
                    <a:satMod val="110000"/>
                    <a:lumMod val="100000"/>
                    <a:shade val="100000"/>
                  </a:schemeClr>
                </a:gs>
                <a:gs pos="100000">
                  <a:schemeClr val="accent5">
                    <a:tint val="86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'0121（Q15）'!$H$31:$P$31</c:f>
              <c:strCache>
                <c:ptCount val="9"/>
                <c:pt idx="0">
                  <c:v>日当たりや空間にゆとり</c:v>
                </c:pt>
                <c:pt idx="1">
                  <c:v>同じ価値観の人と
コミュニケーション</c:v>
                </c:pt>
                <c:pt idx="2">
                  <c:v>リビング等を共用して低家賃</c:v>
                </c:pt>
                <c:pt idx="3">
                  <c:v>健康管理、医療・介護サービス</c:v>
                </c:pt>
                <c:pt idx="4">
                  <c:v>家事サポート</c:v>
                </c:pt>
                <c:pt idx="5">
                  <c:v>子育てに適したサービスや設備</c:v>
                </c:pt>
                <c:pt idx="6">
                  <c:v>近隣の人との団らんスペース</c:v>
                </c:pt>
                <c:pt idx="7">
                  <c:v>事務室等仕事スペース</c:v>
                </c:pt>
                <c:pt idx="8">
                  <c:v>趣味を楽しむスペース</c:v>
                </c:pt>
              </c:strCache>
            </c:strRef>
          </c:cat>
          <c:val>
            <c:numRef>
              <c:f>'0121（Q15）'!$H$34:$P$34</c:f>
              <c:numCache>
                <c:formatCode>0%</c:formatCode>
                <c:ptCount val="9"/>
                <c:pt idx="0">
                  <c:v>0.77532013969732239</c:v>
                </c:pt>
                <c:pt idx="1">
                  <c:v>0.29569266589057042</c:v>
                </c:pt>
                <c:pt idx="2">
                  <c:v>0.17694994179278231</c:v>
                </c:pt>
                <c:pt idx="3">
                  <c:v>0.48428405122235157</c:v>
                </c:pt>
                <c:pt idx="4">
                  <c:v>0.37369033760186265</c:v>
                </c:pt>
                <c:pt idx="5">
                  <c:v>4.8894062863795107E-2</c:v>
                </c:pt>
                <c:pt idx="6">
                  <c:v>0.12456344586728754</c:v>
                </c:pt>
                <c:pt idx="7">
                  <c:v>0.24679860302677531</c:v>
                </c:pt>
                <c:pt idx="8">
                  <c:v>0.47380675203725259</c:v>
                </c:pt>
              </c:numCache>
            </c:numRef>
          </c:val>
          <c:extLst>
            <c:ext xmlns:c16="http://schemas.microsoft.com/office/drawing/2014/chart" uri="{C3380CC4-5D6E-409C-BE32-E72D297353CC}">
              <c16:uniqueId val="{00000002-299E-4076-82F3-4A658D1E863E}"/>
            </c:ext>
          </c:extLst>
        </c:ser>
        <c:ser>
          <c:idx val="3"/>
          <c:order val="3"/>
          <c:tx>
            <c:strRef>
              <c:f>'0121（Q15）'!$G$35</c:f>
              <c:strCache>
                <c:ptCount val="1"/>
                <c:pt idx="0">
                  <c:v>60歳以上</c:v>
                </c:pt>
              </c:strCache>
            </c:strRef>
          </c:tx>
          <c:spPr>
            <a:gradFill rotWithShape="1">
              <a:gsLst>
                <a:gs pos="0">
                  <a:schemeClr val="accent5">
                    <a:tint val="58000"/>
                    <a:satMod val="103000"/>
                    <a:lumMod val="102000"/>
                    <a:tint val="94000"/>
                  </a:schemeClr>
                </a:gs>
                <a:gs pos="50000">
                  <a:schemeClr val="accent5">
                    <a:tint val="58000"/>
                    <a:satMod val="110000"/>
                    <a:lumMod val="100000"/>
                    <a:shade val="100000"/>
                  </a:schemeClr>
                </a:gs>
                <a:gs pos="100000">
                  <a:schemeClr val="accent5">
                    <a:tint val="58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'0121（Q15）'!$H$31:$P$31</c:f>
              <c:strCache>
                <c:ptCount val="9"/>
                <c:pt idx="0">
                  <c:v>日当たりや空間にゆとり</c:v>
                </c:pt>
                <c:pt idx="1">
                  <c:v>同じ価値観の人と
コミュニケーション</c:v>
                </c:pt>
                <c:pt idx="2">
                  <c:v>リビング等を共用して低家賃</c:v>
                </c:pt>
                <c:pt idx="3">
                  <c:v>健康管理、医療・介護サービス</c:v>
                </c:pt>
                <c:pt idx="4">
                  <c:v>家事サポート</c:v>
                </c:pt>
                <c:pt idx="5">
                  <c:v>子育てに適したサービスや設備</c:v>
                </c:pt>
                <c:pt idx="6">
                  <c:v>近隣の人との団らんスペース</c:v>
                </c:pt>
                <c:pt idx="7">
                  <c:v>事務室等仕事スペース</c:v>
                </c:pt>
                <c:pt idx="8">
                  <c:v>趣味を楽しむスペース</c:v>
                </c:pt>
              </c:strCache>
            </c:strRef>
          </c:cat>
          <c:val>
            <c:numRef>
              <c:f>'0121（Q15）'!$H$35:$P$35</c:f>
              <c:numCache>
                <c:formatCode>0%</c:formatCode>
                <c:ptCount val="9"/>
                <c:pt idx="0">
                  <c:v>0.7100591715976331</c:v>
                </c:pt>
                <c:pt idx="1">
                  <c:v>0.31952662721893493</c:v>
                </c:pt>
                <c:pt idx="2">
                  <c:v>0.1814595660749507</c:v>
                </c:pt>
                <c:pt idx="3">
                  <c:v>0.65285996055226825</c:v>
                </c:pt>
                <c:pt idx="4">
                  <c:v>0.43786982248520712</c:v>
                </c:pt>
                <c:pt idx="5">
                  <c:v>1.3806706114398421E-2</c:v>
                </c:pt>
                <c:pt idx="6">
                  <c:v>0.19526627218934911</c:v>
                </c:pt>
                <c:pt idx="7">
                  <c:v>0.11242603550295857</c:v>
                </c:pt>
                <c:pt idx="8">
                  <c:v>0.37672583826429978</c:v>
                </c:pt>
              </c:numCache>
            </c:numRef>
          </c:val>
          <c:extLst>
            <c:ext xmlns:c16="http://schemas.microsoft.com/office/drawing/2014/chart" uri="{C3380CC4-5D6E-409C-BE32-E72D297353CC}">
              <c16:uniqueId val="{00000003-299E-4076-82F3-4A658D1E863E}"/>
            </c:ext>
          </c:extLst>
        </c:ser>
        <c:dLbls>
          <c:showLegendKey val="0"/>
          <c:showVal val="0"/>
          <c:showCatName val="0"/>
          <c:showSerName val="0"/>
          <c:showPercent val="0"/>
          <c:showBubbleSize val="0"/>
        </c:dLbls>
        <c:gapWidth val="169"/>
        <c:overlap val="-33"/>
        <c:axId val="15266800"/>
        <c:axId val="15267632"/>
      </c:barChart>
      <c:catAx>
        <c:axId val="1526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vert="eaVert"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5267632"/>
        <c:crosses val="autoZero"/>
        <c:auto val="1"/>
        <c:lblAlgn val="ctr"/>
        <c:lblOffset val="100"/>
        <c:noMultiLvlLbl val="0"/>
      </c:catAx>
      <c:valAx>
        <c:axId val="15267632"/>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5266800"/>
        <c:crosses val="autoZero"/>
        <c:crossBetween val="between"/>
      </c:valAx>
      <c:spPr>
        <a:noFill/>
        <a:ln>
          <a:noFill/>
        </a:ln>
        <a:effectLst/>
      </c:spPr>
    </c:plotArea>
    <c:legend>
      <c:legendPos val="b"/>
      <c:layout>
        <c:manualLayout>
          <c:xMode val="edge"/>
          <c:yMode val="edge"/>
          <c:x val="0.22110218544483007"/>
          <c:y val="0.94806802589049555"/>
          <c:w val="0.5289052348276162"/>
          <c:h val="3.924740911101341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title>
      <c:tx>
        <c:strRef>
          <c:f>'0121（Q15）'!$F$36</c:f>
          <c:strCache>
            <c:ptCount val="1"/>
            <c:pt idx="0">
              <c:v>夫婦と子ども世帯(n=1348)</c:v>
            </c:pt>
          </c:strCache>
        </c:strRef>
      </c:tx>
      <c:layout>
        <c:manualLayout>
          <c:xMode val="edge"/>
          <c:yMode val="edge"/>
          <c:x val="0.4035510805007898"/>
          <c:y val="1.387956147247980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5.2262397138141757E-2"/>
          <c:y val="0.1017049351895349"/>
          <c:w val="0.83581236567951955"/>
          <c:h val="0.42861490286532938"/>
        </c:manualLayout>
      </c:layout>
      <c:barChart>
        <c:barDir val="col"/>
        <c:grouping val="clustered"/>
        <c:varyColors val="0"/>
        <c:ser>
          <c:idx val="0"/>
          <c:order val="0"/>
          <c:tx>
            <c:strRef>
              <c:f>'0121（Q15）'!$G$36</c:f>
              <c:strCache>
                <c:ptCount val="1"/>
                <c:pt idx="0">
                  <c:v>夫婦と子ども世帯平均</c:v>
                </c:pt>
              </c:strCache>
            </c:strRef>
          </c:tx>
          <c:spPr>
            <a:gradFill rotWithShape="1">
              <a:gsLst>
                <a:gs pos="0">
                  <a:schemeClr val="accent5">
                    <a:shade val="58000"/>
                    <a:satMod val="103000"/>
                    <a:lumMod val="102000"/>
                    <a:tint val="94000"/>
                  </a:schemeClr>
                </a:gs>
                <a:gs pos="50000">
                  <a:schemeClr val="accent5">
                    <a:shade val="58000"/>
                    <a:satMod val="110000"/>
                    <a:lumMod val="100000"/>
                    <a:shade val="100000"/>
                  </a:schemeClr>
                </a:gs>
                <a:gs pos="100000">
                  <a:schemeClr val="accent5">
                    <a:shade val="58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'0121（Q15）'!$H$31:$P$31</c:f>
              <c:strCache>
                <c:ptCount val="9"/>
                <c:pt idx="0">
                  <c:v>日当たりや空間にゆとり</c:v>
                </c:pt>
                <c:pt idx="1">
                  <c:v>同じ価値観の人と
コミュニケーション</c:v>
                </c:pt>
                <c:pt idx="2">
                  <c:v>リビング等を共用して低家賃</c:v>
                </c:pt>
                <c:pt idx="3">
                  <c:v>健康管理、医療・介護サービス</c:v>
                </c:pt>
                <c:pt idx="4">
                  <c:v>家事サポート</c:v>
                </c:pt>
                <c:pt idx="5">
                  <c:v>子育てに適したサービスや設備</c:v>
                </c:pt>
                <c:pt idx="6">
                  <c:v>近隣の人との団らんスペース</c:v>
                </c:pt>
                <c:pt idx="7">
                  <c:v>事務室等仕事スペース</c:v>
                </c:pt>
                <c:pt idx="8">
                  <c:v>趣味を楽しむスペース</c:v>
                </c:pt>
              </c:strCache>
            </c:strRef>
          </c:cat>
          <c:val>
            <c:numRef>
              <c:f>'0121（Q15）'!$H$36:$P$36</c:f>
              <c:numCache>
                <c:formatCode>0%</c:formatCode>
                <c:ptCount val="9"/>
                <c:pt idx="0">
                  <c:v>0.74183976261127604</c:v>
                </c:pt>
                <c:pt idx="1">
                  <c:v>0.25964391691394662</c:v>
                </c:pt>
                <c:pt idx="2">
                  <c:v>0.15578635014836795</c:v>
                </c:pt>
                <c:pt idx="3">
                  <c:v>0.48293768545994065</c:v>
                </c:pt>
                <c:pt idx="4">
                  <c:v>0.35534124629080122</c:v>
                </c:pt>
                <c:pt idx="5">
                  <c:v>0.25222551928783382</c:v>
                </c:pt>
                <c:pt idx="6">
                  <c:v>0.16320474777448071</c:v>
                </c:pt>
                <c:pt idx="7">
                  <c:v>0.16172106824925814</c:v>
                </c:pt>
                <c:pt idx="8">
                  <c:v>0.42729970326409494</c:v>
                </c:pt>
              </c:numCache>
            </c:numRef>
          </c:val>
          <c:extLst>
            <c:ext xmlns:c16="http://schemas.microsoft.com/office/drawing/2014/chart" uri="{C3380CC4-5D6E-409C-BE32-E72D297353CC}">
              <c16:uniqueId val="{00000000-2904-4656-878A-73D8FB36F1BD}"/>
            </c:ext>
          </c:extLst>
        </c:ser>
        <c:ser>
          <c:idx val="1"/>
          <c:order val="1"/>
          <c:tx>
            <c:strRef>
              <c:f>'0121（Q15）'!$G$37</c:f>
              <c:strCache>
                <c:ptCount val="1"/>
                <c:pt idx="0">
                  <c:v>20～39歳</c:v>
                </c:pt>
              </c:strCache>
            </c:strRef>
          </c:tx>
          <c:spPr>
            <a:gradFill rotWithShape="1">
              <a:gsLst>
                <a:gs pos="0">
                  <a:schemeClr val="accent5">
                    <a:shade val="86000"/>
                    <a:satMod val="103000"/>
                    <a:lumMod val="102000"/>
                    <a:tint val="94000"/>
                  </a:schemeClr>
                </a:gs>
                <a:gs pos="50000">
                  <a:schemeClr val="accent5">
                    <a:shade val="86000"/>
                    <a:satMod val="110000"/>
                    <a:lumMod val="100000"/>
                    <a:shade val="100000"/>
                  </a:schemeClr>
                </a:gs>
                <a:gs pos="100000">
                  <a:schemeClr val="accent5">
                    <a:shade val="86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'0121（Q15）'!$H$31:$P$31</c:f>
              <c:strCache>
                <c:ptCount val="9"/>
                <c:pt idx="0">
                  <c:v>日当たりや空間にゆとり</c:v>
                </c:pt>
                <c:pt idx="1">
                  <c:v>同じ価値観の人と
コミュニケーション</c:v>
                </c:pt>
                <c:pt idx="2">
                  <c:v>リビング等を共用して低家賃</c:v>
                </c:pt>
                <c:pt idx="3">
                  <c:v>健康管理、医療・介護サービス</c:v>
                </c:pt>
                <c:pt idx="4">
                  <c:v>家事サポート</c:v>
                </c:pt>
                <c:pt idx="5">
                  <c:v>子育てに適したサービスや設備</c:v>
                </c:pt>
                <c:pt idx="6">
                  <c:v>近隣の人との団らんスペース</c:v>
                </c:pt>
                <c:pt idx="7">
                  <c:v>事務室等仕事スペース</c:v>
                </c:pt>
                <c:pt idx="8">
                  <c:v>趣味を楽しむスペース</c:v>
                </c:pt>
              </c:strCache>
            </c:strRef>
          </c:cat>
          <c:val>
            <c:numRef>
              <c:f>'0121（Q15）'!$H$37:$P$37</c:f>
              <c:numCache>
                <c:formatCode>0%</c:formatCode>
                <c:ptCount val="9"/>
                <c:pt idx="0">
                  <c:v>0.65561224489795911</c:v>
                </c:pt>
                <c:pt idx="1">
                  <c:v>0.27295918367346939</c:v>
                </c:pt>
                <c:pt idx="2">
                  <c:v>0.20918367346938774</c:v>
                </c:pt>
                <c:pt idx="3">
                  <c:v>0.31122448979591838</c:v>
                </c:pt>
                <c:pt idx="4">
                  <c:v>0.36734693877551017</c:v>
                </c:pt>
                <c:pt idx="5">
                  <c:v>0.51530612244897955</c:v>
                </c:pt>
                <c:pt idx="6">
                  <c:v>0.17091836734693877</c:v>
                </c:pt>
                <c:pt idx="7">
                  <c:v>0.17346938775510204</c:v>
                </c:pt>
                <c:pt idx="8">
                  <c:v>0.32397959183673469</c:v>
                </c:pt>
              </c:numCache>
            </c:numRef>
          </c:val>
          <c:extLst>
            <c:ext xmlns:c16="http://schemas.microsoft.com/office/drawing/2014/chart" uri="{C3380CC4-5D6E-409C-BE32-E72D297353CC}">
              <c16:uniqueId val="{00000001-2904-4656-878A-73D8FB36F1BD}"/>
            </c:ext>
          </c:extLst>
        </c:ser>
        <c:ser>
          <c:idx val="2"/>
          <c:order val="2"/>
          <c:tx>
            <c:strRef>
              <c:f>'0121（Q15）'!$G$38</c:f>
              <c:strCache>
                <c:ptCount val="1"/>
                <c:pt idx="0">
                  <c:v>40～59歳</c:v>
                </c:pt>
              </c:strCache>
            </c:strRef>
          </c:tx>
          <c:spPr>
            <a:gradFill rotWithShape="1">
              <a:gsLst>
                <a:gs pos="0">
                  <a:schemeClr val="accent5">
                    <a:tint val="86000"/>
                    <a:satMod val="103000"/>
                    <a:lumMod val="102000"/>
                    <a:tint val="94000"/>
                  </a:schemeClr>
                </a:gs>
                <a:gs pos="50000">
                  <a:schemeClr val="accent5">
                    <a:tint val="86000"/>
                    <a:satMod val="110000"/>
                    <a:lumMod val="100000"/>
                    <a:shade val="100000"/>
                  </a:schemeClr>
                </a:gs>
                <a:gs pos="100000">
                  <a:schemeClr val="accent5">
                    <a:tint val="86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'0121（Q15）'!$H$31:$P$31</c:f>
              <c:strCache>
                <c:ptCount val="9"/>
                <c:pt idx="0">
                  <c:v>日当たりや空間にゆとり</c:v>
                </c:pt>
                <c:pt idx="1">
                  <c:v>同じ価値観の人と
コミュニケーション</c:v>
                </c:pt>
                <c:pt idx="2">
                  <c:v>リビング等を共用して低家賃</c:v>
                </c:pt>
                <c:pt idx="3">
                  <c:v>健康管理、医療・介護サービス</c:v>
                </c:pt>
                <c:pt idx="4">
                  <c:v>家事サポート</c:v>
                </c:pt>
                <c:pt idx="5">
                  <c:v>子育てに適したサービスや設備</c:v>
                </c:pt>
                <c:pt idx="6">
                  <c:v>近隣の人との団らんスペース</c:v>
                </c:pt>
                <c:pt idx="7">
                  <c:v>事務室等仕事スペース</c:v>
                </c:pt>
                <c:pt idx="8">
                  <c:v>趣味を楽しむスペース</c:v>
                </c:pt>
              </c:strCache>
            </c:strRef>
          </c:cat>
          <c:val>
            <c:numRef>
              <c:f>'0121（Q15）'!$H$38:$P$38</c:f>
              <c:numCache>
                <c:formatCode>0%</c:formatCode>
                <c:ptCount val="9"/>
                <c:pt idx="0">
                  <c:v>0.77117117117117118</c:v>
                </c:pt>
                <c:pt idx="1">
                  <c:v>0.24684684684684682</c:v>
                </c:pt>
                <c:pt idx="2">
                  <c:v>0.16396396396396395</c:v>
                </c:pt>
                <c:pt idx="3">
                  <c:v>0.49729729729729732</c:v>
                </c:pt>
                <c:pt idx="4">
                  <c:v>0.34774774774774775</c:v>
                </c:pt>
                <c:pt idx="5">
                  <c:v>0.21981981981981985</c:v>
                </c:pt>
                <c:pt idx="6">
                  <c:v>0.13873873873873874</c:v>
                </c:pt>
                <c:pt idx="7">
                  <c:v>0.16036036036036036</c:v>
                </c:pt>
                <c:pt idx="8">
                  <c:v>0.45405405405405408</c:v>
                </c:pt>
              </c:numCache>
            </c:numRef>
          </c:val>
          <c:extLst>
            <c:ext xmlns:c16="http://schemas.microsoft.com/office/drawing/2014/chart" uri="{C3380CC4-5D6E-409C-BE32-E72D297353CC}">
              <c16:uniqueId val="{00000002-2904-4656-878A-73D8FB36F1BD}"/>
            </c:ext>
          </c:extLst>
        </c:ser>
        <c:ser>
          <c:idx val="3"/>
          <c:order val="3"/>
          <c:tx>
            <c:strRef>
              <c:f>'0121（Q15）'!$G$39</c:f>
              <c:strCache>
                <c:ptCount val="1"/>
                <c:pt idx="0">
                  <c:v>60歳以上</c:v>
                </c:pt>
              </c:strCache>
            </c:strRef>
          </c:tx>
          <c:spPr>
            <a:gradFill rotWithShape="1">
              <a:gsLst>
                <a:gs pos="0">
                  <a:schemeClr val="accent5">
                    <a:tint val="58000"/>
                    <a:satMod val="103000"/>
                    <a:lumMod val="102000"/>
                    <a:tint val="94000"/>
                  </a:schemeClr>
                </a:gs>
                <a:gs pos="50000">
                  <a:schemeClr val="accent5">
                    <a:tint val="58000"/>
                    <a:satMod val="110000"/>
                    <a:lumMod val="100000"/>
                    <a:shade val="100000"/>
                  </a:schemeClr>
                </a:gs>
                <a:gs pos="100000">
                  <a:schemeClr val="accent5">
                    <a:tint val="58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'0121（Q15）'!$H$31:$P$31</c:f>
              <c:strCache>
                <c:ptCount val="9"/>
                <c:pt idx="0">
                  <c:v>日当たりや空間にゆとり</c:v>
                </c:pt>
                <c:pt idx="1">
                  <c:v>同じ価値観の人と
コミュニケーション</c:v>
                </c:pt>
                <c:pt idx="2">
                  <c:v>リビング等を共用して低家賃</c:v>
                </c:pt>
                <c:pt idx="3">
                  <c:v>健康管理、医療・介護サービス</c:v>
                </c:pt>
                <c:pt idx="4">
                  <c:v>家事サポート</c:v>
                </c:pt>
                <c:pt idx="5">
                  <c:v>子育てに適したサービスや設備</c:v>
                </c:pt>
                <c:pt idx="6">
                  <c:v>近隣の人との団らんスペース</c:v>
                </c:pt>
                <c:pt idx="7">
                  <c:v>事務室等仕事スペース</c:v>
                </c:pt>
                <c:pt idx="8">
                  <c:v>趣味を楽しむスペース</c:v>
                </c:pt>
              </c:strCache>
            </c:strRef>
          </c:cat>
          <c:val>
            <c:numRef>
              <c:f>'0121（Q15）'!$H$39:$P$39</c:f>
              <c:numCache>
                <c:formatCode>0%</c:formatCode>
                <c:ptCount val="9"/>
                <c:pt idx="0">
                  <c:v>0.78553615960099754</c:v>
                </c:pt>
                <c:pt idx="1">
                  <c:v>0.26433915211970072</c:v>
                </c:pt>
                <c:pt idx="2">
                  <c:v>9.2269326683291769E-2</c:v>
                </c:pt>
                <c:pt idx="3">
                  <c:v>0.63092269326683292</c:v>
                </c:pt>
                <c:pt idx="4">
                  <c:v>0.35411471321695759</c:v>
                </c:pt>
                <c:pt idx="5">
                  <c:v>3.9900249376558602E-2</c:v>
                </c:pt>
                <c:pt idx="6">
                  <c:v>0.18952618453865336</c:v>
                </c:pt>
                <c:pt idx="7">
                  <c:v>0.15211970074812967</c:v>
                </c:pt>
                <c:pt idx="8">
                  <c:v>0.49127182044887779</c:v>
                </c:pt>
              </c:numCache>
            </c:numRef>
          </c:val>
          <c:extLst>
            <c:ext xmlns:c16="http://schemas.microsoft.com/office/drawing/2014/chart" uri="{C3380CC4-5D6E-409C-BE32-E72D297353CC}">
              <c16:uniqueId val="{00000003-2904-4656-878A-73D8FB36F1BD}"/>
            </c:ext>
          </c:extLst>
        </c:ser>
        <c:dLbls>
          <c:showLegendKey val="0"/>
          <c:showVal val="0"/>
          <c:showCatName val="0"/>
          <c:showSerName val="0"/>
          <c:showPercent val="0"/>
          <c:showBubbleSize val="0"/>
        </c:dLbls>
        <c:gapWidth val="169"/>
        <c:overlap val="-33"/>
        <c:axId val="15266800"/>
        <c:axId val="15267632"/>
      </c:barChart>
      <c:catAx>
        <c:axId val="1526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vert="eaVert"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5267632"/>
        <c:crosses val="autoZero"/>
        <c:auto val="1"/>
        <c:lblAlgn val="ctr"/>
        <c:lblOffset val="100"/>
        <c:noMultiLvlLbl val="0"/>
      </c:catAx>
      <c:valAx>
        <c:axId val="15267632"/>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5266800"/>
        <c:crosses val="autoZero"/>
        <c:crossBetween val="between"/>
      </c:valAx>
      <c:spPr>
        <a:noFill/>
        <a:ln>
          <a:noFill/>
        </a:ln>
        <a:effectLst/>
      </c:spPr>
    </c:plotArea>
    <c:legend>
      <c:legendPos val="b"/>
      <c:layout>
        <c:manualLayout>
          <c:xMode val="edge"/>
          <c:yMode val="edge"/>
          <c:x val="0.22110218544483007"/>
          <c:y val="0.94806802589049555"/>
          <c:w val="0.5289052348276162"/>
          <c:h val="3.924740911101341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title>
      <c:tx>
        <c:strRef>
          <c:f>'0121（Q15）'!$F$40</c:f>
          <c:strCache>
            <c:ptCount val="1"/>
            <c:pt idx="0">
              <c:v>夫婦のみ世帯(n=979)</c:v>
            </c:pt>
          </c:strCache>
        </c:strRef>
      </c:tx>
      <c:layout>
        <c:manualLayout>
          <c:xMode val="edge"/>
          <c:yMode val="edge"/>
          <c:x val="0.4035510805007898"/>
          <c:y val="1.387956147247980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5.2262397138141757E-2"/>
          <c:y val="0.1017049351895349"/>
          <c:w val="0.83581236567951955"/>
          <c:h val="0.42861490286532938"/>
        </c:manualLayout>
      </c:layout>
      <c:barChart>
        <c:barDir val="col"/>
        <c:grouping val="clustered"/>
        <c:varyColors val="0"/>
        <c:ser>
          <c:idx val="0"/>
          <c:order val="0"/>
          <c:tx>
            <c:strRef>
              <c:f>'0121（Q15）'!$G$40</c:f>
              <c:strCache>
                <c:ptCount val="1"/>
                <c:pt idx="0">
                  <c:v>夫婦のみ世帯平均</c:v>
                </c:pt>
              </c:strCache>
            </c:strRef>
          </c:tx>
          <c:spPr>
            <a:gradFill rotWithShape="1">
              <a:gsLst>
                <a:gs pos="0">
                  <a:schemeClr val="accent5">
                    <a:shade val="58000"/>
                    <a:satMod val="103000"/>
                    <a:lumMod val="102000"/>
                    <a:tint val="94000"/>
                  </a:schemeClr>
                </a:gs>
                <a:gs pos="50000">
                  <a:schemeClr val="accent5">
                    <a:shade val="58000"/>
                    <a:satMod val="110000"/>
                    <a:lumMod val="100000"/>
                    <a:shade val="100000"/>
                  </a:schemeClr>
                </a:gs>
                <a:gs pos="100000">
                  <a:schemeClr val="accent5">
                    <a:shade val="58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'0121（Q15）'!$H$31:$P$31</c:f>
              <c:strCache>
                <c:ptCount val="9"/>
                <c:pt idx="0">
                  <c:v>日当たりや空間にゆとり</c:v>
                </c:pt>
                <c:pt idx="1">
                  <c:v>同じ価値観の人と
コミュニケーション</c:v>
                </c:pt>
                <c:pt idx="2">
                  <c:v>リビング等を共用して低家賃</c:v>
                </c:pt>
                <c:pt idx="3">
                  <c:v>健康管理、医療・介護サービス</c:v>
                </c:pt>
                <c:pt idx="4">
                  <c:v>家事サポート</c:v>
                </c:pt>
                <c:pt idx="5">
                  <c:v>子育てに適したサービスや設備</c:v>
                </c:pt>
                <c:pt idx="6">
                  <c:v>近隣の人との団らんスペース</c:v>
                </c:pt>
                <c:pt idx="7">
                  <c:v>事務室等仕事スペース</c:v>
                </c:pt>
                <c:pt idx="8">
                  <c:v>趣味を楽しむスペース</c:v>
                </c:pt>
              </c:strCache>
            </c:strRef>
          </c:cat>
          <c:val>
            <c:numRef>
              <c:f>'0121（Q15）'!$H$40:$P$40</c:f>
              <c:numCache>
                <c:formatCode>0%</c:formatCode>
                <c:ptCount val="9"/>
                <c:pt idx="0">
                  <c:v>0.76404494382022481</c:v>
                </c:pt>
                <c:pt idx="1">
                  <c:v>0.26762002042900923</c:v>
                </c:pt>
                <c:pt idx="2">
                  <c:v>0.13993871297242083</c:v>
                </c:pt>
                <c:pt idx="3">
                  <c:v>0.56384065372829417</c:v>
                </c:pt>
                <c:pt idx="4">
                  <c:v>0.36261491317671096</c:v>
                </c:pt>
                <c:pt idx="5">
                  <c:v>0.12461695607763024</c:v>
                </c:pt>
                <c:pt idx="6">
                  <c:v>0.17364657814096016</c:v>
                </c:pt>
                <c:pt idx="7">
                  <c:v>0.16343207354443309</c:v>
                </c:pt>
                <c:pt idx="8">
                  <c:v>0.44024514811031662</c:v>
                </c:pt>
              </c:numCache>
            </c:numRef>
          </c:val>
          <c:extLst>
            <c:ext xmlns:c16="http://schemas.microsoft.com/office/drawing/2014/chart" uri="{C3380CC4-5D6E-409C-BE32-E72D297353CC}">
              <c16:uniqueId val="{00000000-104F-46A0-B1B4-E0C202F38178}"/>
            </c:ext>
          </c:extLst>
        </c:ser>
        <c:ser>
          <c:idx val="1"/>
          <c:order val="1"/>
          <c:tx>
            <c:strRef>
              <c:f>'0121（Q15）'!$G$41</c:f>
              <c:strCache>
                <c:ptCount val="1"/>
                <c:pt idx="0">
                  <c:v>20～39歳</c:v>
                </c:pt>
              </c:strCache>
            </c:strRef>
          </c:tx>
          <c:spPr>
            <a:gradFill rotWithShape="1">
              <a:gsLst>
                <a:gs pos="0">
                  <a:schemeClr val="accent5">
                    <a:shade val="86000"/>
                    <a:satMod val="103000"/>
                    <a:lumMod val="102000"/>
                    <a:tint val="94000"/>
                  </a:schemeClr>
                </a:gs>
                <a:gs pos="50000">
                  <a:schemeClr val="accent5">
                    <a:shade val="86000"/>
                    <a:satMod val="110000"/>
                    <a:lumMod val="100000"/>
                    <a:shade val="100000"/>
                  </a:schemeClr>
                </a:gs>
                <a:gs pos="100000">
                  <a:schemeClr val="accent5">
                    <a:shade val="86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'0121（Q15）'!$H$31:$P$31</c:f>
              <c:strCache>
                <c:ptCount val="9"/>
                <c:pt idx="0">
                  <c:v>日当たりや空間にゆとり</c:v>
                </c:pt>
                <c:pt idx="1">
                  <c:v>同じ価値観の人と
コミュニケーション</c:v>
                </c:pt>
                <c:pt idx="2">
                  <c:v>リビング等を共用して低家賃</c:v>
                </c:pt>
                <c:pt idx="3">
                  <c:v>健康管理、医療・介護サービス</c:v>
                </c:pt>
                <c:pt idx="4">
                  <c:v>家事サポート</c:v>
                </c:pt>
                <c:pt idx="5">
                  <c:v>子育てに適したサービスや設備</c:v>
                </c:pt>
                <c:pt idx="6">
                  <c:v>近隣の人との団らんスペース</c:v>
                </c:pt>
                <c:pt idx="7">
                  <c:v>事務室等仕事スペース</c:v>
                </c:pt>
                <c:pt idx="8">
                  <c:v>趣味を楽しむスペース</c:v>
                </c:pt>
              </c:strCache>
            </c:strRef>
          </c:cat>
          <c:val>
            <c:numRef>
              <c:f>'0121（Q15）'!$H$41:$P$41</c:f>
              <c:numCache>
                <c:formatCode>0%</c:formatCode>
                <c:ptCount val="9"/>
                <c:pt idx="0">
                  <c:v>0.75845410628019327</c:v>
                </c:pt>
                <c:pt idx="1">
                  <c:v>0.17874396135265702</c:v>
                </c:pt>
                <c:pt idx="2">
                  <c:v>0.19323671497584538</c:v>
                </c:pt>
                <c:pt idx="3">
                  <c:v>0.30434782608695654</c:v>
                </c:pt>
                <c:pt idx="4">
                  <c:v>0.40096618357487923</c:v>
                </c:pt>
                <c:pt idx="5">
                  <c:v>0.41545893719806765</c:v>
                </c:pt>
                <c:pt idx="6">
                  <c:v>0.13526570048309178</c:v>
                </c:pt>
                <c:pt idx="7">
                  <c:v>0.16908212560386474</c:v>
                </c:pt>
                <c:pt idx="8">
                  <c:v>0.44444444444444442</c:v>
                </c:pt>
              </c:numCache>
            </c:numRef>
          </c:val>
          <c:extLst>
            <c:ext xmlns:c16="http://schemas.microsoft.com/office/drawing/2014/chart" uri="{C3380CC4-5D6E-409C-BE32-E72D297353CC}">
              <c16:uniqueId val="{00000001-104F-46A0-B1B4-E0C202F38178}"/>
            </c:ext>
          </c:extLst>
        </c:ser>
        <c:ser>
          <c:idx val="2"/>
          <c:order val="2"/>
          <c:tx>
            <c:strRef>
              <c:f>'0121（Q15）'!$G$42</c:f>
              <c:strCache>
                <c:ptCount val="1"/>
                <c:pt idx="0">
                  <c:v>40～59歳</c:v>
                </c:pt>
              </c:strCache>
            </c:strRef>
          </c:tx>
          <c:spPr>
            <a:gradFill rotWithShape="1">
              <a:gsLst>
                <a:gs pos="0">
                  <a:schemeClr val="accent5">
                    <a:tint val="86000"/>
                    <a:satMod val="103000"/>
                    <a:lumMod val="102000"/>
                    <a:tint val="94000"/>
                  </a:schemeClr>
                </a:gs>
                <a:gs pos="50000">
                  <a:schemeClr val="accent5">
                    <a:tint val="86000"/>
                    <a:satMod val="110000"/>
                    <a:lumMod val="100000"/>
                    <a:shade val="100000"/>
                  </a:schemeClr>
                </a:gs>
                <a:gs pos="100000">
                  <a:schemeClr val="accent5">
                    <a:tint val="86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'0121（Q15）'!$H$31:$P$31</c:f>
              <c:strCache>
                <c:ptCount val="9"/>
                <c:pt idx="0">
                  <c:v>日当たりや空間にゆとり</c:v>
                </c:pt>
                <c:pt idx="1">
                  <c:v>同じ価値観の人と
コミュニケーション</c:v>
                </c:pt>
                <c:pt idx="2">
                  <c:v>リビング等を共用して低家賃</c:v>
                </c:pt>
                <c:pt idx="3">
                  <c:v>健康管理、医療・介護サービス</c:v>
                </c:pt>
                <c:pt idx="4">
                  <c:v>家事サポート</c:v>
                </c:pt>
                <c:pt idx="5">
                  <c:v>子育てに適したサービスや設備</c:v>
                </c:pt>
                <c:pt idx="6">
                  <c:v>近隣の人との団らんスペース</c:v>
                </c:pt>
                <c:pt idx="7">
                  <c:v>事務室等仕事スペース</c:v>
                </c:pt>
                <c:pt idx="8">
                  <c:v>趣味を楽しむスペース</c:v>
                </c:pt>
              </c:strCache>
            </c:strRef>
          </c:cat>
          <c:val>
            <c:numRef>
              <c:f>'0121（Q15）'!$H$42:$P$42</c:f>
              <c:numCache>
                <c:formatCode>0%</c:formatCode>
                <c:ptCount val="9"/>
                <c:pt idx="0">
                  <c:v>0.79271708683473396</c:v>
                </c:pt>
                <c:pt idx="1">
                  <c:v>0.31372549019607843</c:v>
                </c:pt>
                <c:pt idx="2">
                  <c:v>0.16806722689075632</c:v>
                </c:pt>
                <c:pt idx="3">
                  <c:v>0.54621848739495793</c:v>
                </c:pt>
                <c:pt idx="4">
                  <c:v>0.3081232492997199</c:v>
                </c:pt>
                <c:pt idx="5">
                  <c:v>4.4817927170868348E-2</c:v>
                </c:pt>
                <c:pt idx="6">
                  <c:v>0.13165266106442575</c:v>
                </c:pt>
                <c:pt idx="7">
                  <c:v>0.21848739495798319</c:v>
                </c:pt>
                <c:pt idx="8">
                  <c:v>0.47619047619047616</c:v>
                </c:pt>
              </c:numCache>
            </c:numRef>
          </c:val>
          <c:extLst>
            <c:ext xmlns:c16="http://schemas.microsoft.com/office/drawing/2014/chart" uri="{C3380CC4-5D6E-409C-BE32-E72D297353CC}">
              <c16:uniqueId val="{00000002-104F-46A0-B1B4-E0C202F38178}"/>
            </c:ext>
          </c:extLst>
        </c:ser>
        <c:ser>
          <c:idx val="3"/>
          <c:order val="3"/>
          <c:tx>
            <c:strRef>
              <c:f>'0121（Q15）'!$G$43</c:f>
              <c:strCache>
                <c:ptCount val="1"/>
                <c:pt idx="0">
                  <c:v>60歳以上</c:v>
                </c:pt>
              </c:strCache>
            </c:strRef>
          </c:tx>
          <c:spPr>
            <a:gradFill rotWithShape="1">
              <a:gsLst>
                <a:gs pos="0">
                  <a:schemeClr val="accent5">
                    <a:tint val="58000"/>
                    <a:satMod val="103000"/>
                    <a:lumMod val="102000"/>
                    <a:tint val="94000"/>
                  </a:schemeClr>
                </a:gs>
                <a:gs pos="50000">
                  <a:schemeClr val="accent5">
                    <a:tint val="58000"/>
                    <a:satMod val="110000"/>
                    <a:lumMod val="100000"/>
                    <a:shade val="100000"/>
                  </a:schemeClr>
                </a:gs>
                <a:gs pos="100000">
                  <a:schemeClr val="accent5">
                    <a:tint val="58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'0121（Q15）'!$H$31:$P$31</c:f>
              <c:strCache>
                <c:ptCount val="9"/>
                <c:pt idx="0">
                  <c:v>日当たりや空間にゆとり</c:v>
                </c:pt>
                <c:pt idx="1">
                  <c:v>同じ価値観の人と
コミュニケーション</c:v>
                </c:pt>
                <c:pt idx="2">
                  <c:v>リビング等を共用して低家賃</c:v>
                </c:pt>
                <c:pt idx="3">
                  <c:v>健康管理、医療・介護サービス</c:v>
                </c:pt>
                <c:pt idx="4">
                  <c:v>家事サポート</c:v>
                </c:pt>
                <c:pt idx="5">
                  <c:v>子育てに適したサービスや設備</c:v>
                </c:pt>
                <c:pt idx="6">
                  <c:v>近隣の人との団らんスペース</c:v>
                </c:pt>
                <c:pt idx="7">
                  <c:v>事務室等仕事スペース</c:v>
                </c:pt>
                <c:pt idx="8">
                  <c:v>趣味を楽しむスペース</c:v>
                </c:pt>
              </c:strCache>
            </c:strRef>
          </c:cat>
          <c:val>
            <c:numRef>
              <c:f>'0121（Q15）'!$H$43:$P$43</c:f>
              <c:numCache>
                <c:formatCode>0%</c:formatCode>
                <c:ptCount val="9"/>
                <c:pt idx="0">
                  <c:v>0.74216867469879522</c:v>
                </c:pt>
                <c:pt idx="1">
                  <c:v>0.27228915662650599</c:v>
                </c:pt>
                <c:pt idx="2">
                  <c:v>8.91566265060241E-2</c:v>
                </c:pt>
                <c:pt idx="3">
                  <c:v>0.70843373493975903</c:v>
                </c:pt>
                <c:pt idx="4">
                  <c:v>0.39036144578313248</c:v>
                </c:pt>
                <c:pt idx="5">
                  <c:v>4.8192771084337345E-2</c:v>
                </c:pt>
                <c:pt idx="6">
                  <c:v>0.22891566265060243</c:v>
                </c:pt>
                <c:pt idx="7">
                  <c:v>0.11325301204819277</c:v>
                </c:pt>
                <c:pt idx="8">
                  <c:v>0.40722891566265057</c:v>
                </c:pt>
              </c:numCache>
            </c:numRef>
          </c:val>
          <c:extLst>
            <c:ext xmlns:c16="http://schemas.microsoft.com/office/drawing/2014/chart" uri="{C3380CC4-5D6E-409C-BE32-E72D297353CC}">
              <c16:uniqueId val="{00000003-104F-46A0-B1B4-E0C202F38178}"/>
            </c:ext>
          </c:extLst>
        </c:ser>
        <c:dLbls>
          <c:showLegendKey val="0"/>
          <c:showVal val="0"/>
          <c:showCatName val="0"/>
          <c:showSerName val="0"/>
          <c:showPercent val="0"/>
          <c:showBubbleSize val="0"/>
        </c:dLbls>
        <c:gapWidth val="169"/>
        <c:overlap val="-33"/>
        <c:axId val="15266800"/>
        <c:axId val="15267632"/>
      </c:barChart>
      <c:catAx>
        <c:axId val="1526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vert="eaVert"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5267632"/>
        <c:crosses val="autoZero"/>
        <c:auto val="1"/>
        <c:lblAlgn val="ctr"/>
        <c:lblOffset val="100"/>
        <c:noMultiLvlLbl val="0"/>
      </c:catAx>
      <c:valAx>
        <c:axId val="15267632"/>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5266800"/>
        <c:crosses val="autoZero"/>
        <c:crossBetween val="between"/>
      </c:valAx>
      <c:spPr>
        <a:noFill/>
        <a:ln>
          <a:noFill/>
        </a:ln>
        <a:effectLst/>
      </c:spPr>
    </c:plotArea>
    <c:legend>
      <c:legendPos val="b"/>
      <c:layout>
        <c:manualLayout>
          <c:xMode val="edge"/>
          <c:yMode val="edge"/>
          <c:x val="0.22110218544483007"/>
          <c:y val="0.94806802589049555"/>
          <c:w val="0.5289052348276162"/>
          <c:h val="3.924740911101341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title>
      <c:tx>
        <c:strRef>
          <c:f>'0121（Q15）'!$F$44</c:f>
          <c:strCache>
            <c:ptCount val="1"/>
            <c:pt idx="0">
              <c:v>ひとり親と子ども世帯(n=489)</c:v>
            </c:pt>
          </c:strCache>
        </c:strRef>
      </c:tx>
      <c:layout>
        <c:manualLayout>
          <c:xMode val="edge"/>
          <c:yMode val="edge"/>
          <c:x val="0.4035510805007898"/>
          <c:y val="1.387956147247980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5.2262397138141757E-2"/>
          <c:y val="0.1017049351895349"/>
          <c:w val="0.83581236567951955"/>
          <c:h val="0.42861490286532938"/>
        </c:manualLayout>
      </c:layout>
      <c:barChart>
        <c:barDir val="col"/>
        <c:grouping val="clustered"/>
        <c:varyColors val="0"/>
        <c:ser>
          <c:idx val="0"/>
          <c:order val="0"/>
          <c:tx>
            <c:strRef>
              <c:f>'0121（Q15）'!$G$44</c:f>
              <c:strCache>
                <c:ptCount val="1"/>
                <c:pt idx="0">
                  <c:v>ひとり親と子ども世帯平均</c:v>
                </c:pt>
              </c:strCache>
            </c:strRef>
          </c:tx>
          <c:spPr>
            <a:gradFill rotWithShape="1">
              <a:gsLst>
                <a:gs pos="0">
                  <a:schemeClr val="accent5">
                    <a:shade val="58000"/>
                    <a:satMod val="103000"/>
                    <a:lumMod val="102000"/>
                    <a:tint val="94000"/>
                  </a:schemeClr>
                </a:gs>
                <a:gs pos="50000">
                  <a:schemeClr val="accent5">
                    <a:shade val="58000"/>
                    <a:satMod val="110000"/>
                    <a:lumMod val="100000"/>
                    <a:shade val="100000"/>
                  </a:schemeClr>
                </a:gs>
                <a:gs pos="100000">
                  <a:schemeClr val="accent5">
                    <a:shade val="58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'0121（Q15）'!$H$31:$P$31</c:f>
              <c:strCache>
                <c:ptCount val="9"/>
                <c:pt idx="0">
                  <c:v>日当たりや空間にゆとり</c:v>
                </c:pt>
                <c:pt idx="1">
                  <c:v>同じ価値観の人と
コミュニケーション</c:v>
                </c:pt>
                <c:pt idx="2">
                  <c:v>リビング等を共用して低家賃</c:v>
                </c:pt>
                <c:pt idx="3">
                  <c:v>健康管理、医療・介護サービス</c:v>
                </c:pt>
                <c:pt idx="4">
                  <c:v>家事サポート</c:v>
                </c:pt>
                <c:pt idx="5">
                  <c:v>子育てに適したサービスや設備</c:v>
                </c:pt>
                <c:pt idx="6">
                  <c:v>近隣の人との団らんスペース</c:v>
                </c:pt>
                <c:pt idx="7">
                  <c:v>事務室等仕事スペース</c:v>
                </c:pt>
                <c:pt idx="8">
                  <c:v>趣味を楽しむスペース</c:v>
                </c:pt>
              </c:strCache>
            </c:strRef>
          </c:cat>
          <c:val>
            <c:numRef>
              <c:f>'0121（Q15）'!$H$44:$P$44</c:f>
              <c:numCache>
                <c:formatCode>0%</c:formatCode>
                <c:ptCount val="9"/>
                <c:pt idx="0">
                  <c:v>0.71983640081799594</c:v>
                </c:pt>
                <c:pt idx="1">
                  <c:v>0.29447852760736198</c:v>
                </c:pt>
                <c:pt idx="2">
                  <c:v>0.17382413087934562</c:v>
                </c:pt>
                <c:pt idx="3">
                  <c:v>0.52556237218813906</c:v>
                </c:pt>
                <c:pt idx="4">
                  <c:v>0.42944785276073616</c:v>
                </c:pt>
                <c:pt idx="5">
                  <c:v>9.202453987730061E-2</c:v>
                </c:pt>
                <c:pt idx="6">
                  <c:v>0.14519427402862986</c:v>
                </c:pt>
                <c:pt idx="7">
                  <c:v>0.19018404907975461</c:v>
                </c:pt>
                <c:pt idx="8">
                  <c:v>0.42944785276073616</c:v>
                </c:pt>
              </c:numCache>
            </c:numRef>
          </c:val>
          <c:extLst>
            <c:ext xmlns:c16="http://schemas.microsoft.com/office/drawing/2014/chart" uri="{C3380CC4-5D6E-409C-BE32-E72D297353CC}">
              <c16:uniqueId val="{00000000-A23A-4235-8312-4A622708C93E}"/>
            </c:ext>
          </c:extLst>
        </c:ser>
        <c:ser>
          <c:idx val="1"/>
          <c:order val="1"/>
          <c:tx>
            <c:strRef>
              <c:f>'0121（Q15）'!$G$45</c:f>
              <c:strCache>
                <c:ptCount val="1"/>
                <c:pt idx="0">
                  <c:v>20～39歳</c:v>
                </c:pt>
              </c:strCache>
            </c:strRef>
          </c:tx>
          <c:spPr>
            <a:gradFill rotWithShape="1">
              <a:gsLst>
                <a:gs pos="0">
                  <a:schemeClr val="accent5">
                    <a:shade val="86000"/>
                    <a:satMod val="103000"/>
                    <a:lumMod val="102000"/>
                    <a:tint val="94000"/>
                  </a:schemeClr>
                </a:gs>
                <a:gs pos="50000">
                  <a:schemeClr val="accent5">
                    <a:shade val="86000"/>
                    <a:satMod val="110000"/>
                    <a:lumMod val="100000"/>
                    <a:shade val="100000"/>
                  </a:schemeClr>
                </a:gs>
                <a:gs pos="100000">
                  <a:schemeClr val="accent5">
                    <a:shade val="86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'0121（Q15）'!$H$31:$P$31</c:f>
              <c:strCache>
                <c:ptCount val="9"/>
                <c:pt idx="0">
                  <c:v>日当たりや空間にゆとり</c:v>
                </c:pt>
                <c:pt idx="1">
                  <c:v>同じ価値観の人と
コミュニケーション</c:v>
                </c:pt>
                <c:pt idx="2">
                  <c:v>リビング等を共用して低家賃</c:v>
                </c:pt>
                <c:pt idx="3">
                  <c:v>健康管理、医療・介護サービス</c:v>
                </c:pt>
                <c:pt idx="4">
                  <c:v>家事サポート</c:v>
                </c:pt>
                <c:pt idx="5">
                  <c:v>子育てに適したサービスや設備</c:v>
                </c:pt>
                <c:pt idx="6">
                  <c:v>近隣の人との団らんスペース</c:v>
                </c:pt>
                <c:pt idx="7">
                  <c:v>事務室等仕事スペース</c:v>
                </c:pt>
                <c:pt idx="8">
                  <c:v>趣味を楽しむスペース</c:v>
                </c:pt>
              </c:strCache>
            </c:strRef>
          </c:cat>
          <c:val>
            <c:numRef>
              <c:f>'0121（Q15）'!$H$45:$P$45</c:f>
              <c:numCache>
                <c:formatCode>0%</c:formatCode>
                <c:ptCount val="9"/>
                <c:pt idx="0">
                  <c:v>0.62096774193548387</c:v>
                </c:pt>
                <c:pt idx="1">
                  <c:v>0.32258064516129031</c:v>
                </c:pt>
                <c:pt idx="2">
                  <c:v>0.2338709677419355</c:v>
                </c:pt>
                <c:pt idx="3">
                  <c:v>0.41129032258064513</c:v>
                </c:pt>
                <c:pt idx="4">
                  <c:v>0.50806451612903225</c:v>
                </c:pt>
                <c:pt idx="5">
                  <c:v>0.20161290322580644</c:v>
                </c:pt>
                <c:pt idx="6">
                  <c:v>0.12903225806451613</c:v>
                </c:pt>
                <c:pt idx="7">
                  <c:v>0.20161290322580644</c:v>
                </c:pt>
                <c:pt idx="8">
                  <c:v>0.37096774193548387</c:v>
                </c:pt>
              </c:numCache>
            </c:numRef>
          </c:val>
          <c:extLst>
            <c:ext xmlns:c16="http://schemas.microsoft.com/office/drawing/2014/chart" uri="{C3380CC4-5D6E-409C-BE32-E72D297353CC}">
              <c16:uniqueId val="{00000001-A23A-4235-8312-4A622708C93E}"/>
            </c:ext>
          </c:extLst>
        </c:ser>
        <c:ser>
          <c:idx val="2"/>
          <c:order val="2"/>
          <c:tx>
            <c:strRef>
              <c:f>'0121（Q15）'!$G$46</c:f>
              <c:strCache>
                <c:ptCount val="1"/>
                <c:pt idx="0">
                  <c:v>40～59歳</c:v>
                </c:pt>
              </c:strCache>
            </c:strRef>
          </c:tx>
          <c:spPr>
            <a:gradFill rotWithShape="1">
              <a:gsLst>
                <a:gs pos="0">
                  <a:schemeClr val="accent5">
                    <a:tint val="86000"/>
                    <a:satMod val="103000"/>
                    <a:lumMod val="102000"/>
                    <a:tint val="94000"/>
                  </a:schemeClr>
                </a:gs>
                <a:gs pos="50000">
                  <a:schemeClr val="accent5">
                    <a:tint val="86000"/>
                    <a:satMod val="110000"/>
                    <a:lumMod val="100000"/>
                    <a:shade val="100000"/>
                  </a:schemeClr>
                </a:gs>
                <a:gs pos="100000">
                  <a:schemeClr val="accent5">
                    <a:tint val="86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'0121（Q15）'!$H$31:$P$31</c:f>
              <c:strCache>
                <c:ptCount val="9"/>
                <c:pt idx="0">
                  <c:v>日当たりや空間にゆとり</c:v>
                </c:pt>
                <c:pt idx="1">
                  <c:v>同じ価値観の人と
コミュニケーション</c:v>
                </c:pt>
                <c:pt idx="2">
                  <c:v>リビング等を共用して低家賃</c:v>
                </c:pt>
                <c:pt idx="3">
                  <c:v>健康管理、医療・介護サービス</c:v>
                </c:pt>
                <c:pt idx="4">
                  <c:v>家事サポート</c:v>
                </c:pt>
                <c:pt idx="5">
                  <c:v>子育てに適したサービスや設備</c:v>
                </c:pt>
                <c:pt idx="6">
                  <c:v>近隣の人との団らんスペース</c:v>
                </c:pt>
                <c:pt idx="7">
                  <c:v>事務室等仕事スペース</c:v>
                </c:pt>
                <c:pt idx="8">
                  <c:v>趣味を楽しむスペース</c:v>
                </c:pt>
              </c:strCache>
            </c:strRef>
          </c:cat>
          <c:val>
            <c:numRef>
              <c:f>'0121（Q15）'!$H$46:$P$46</c:f>
              <c:numCache>
                <c:formatCode>0%</c:formatCode>
                <c:ptCount val="9"/>
                <c:pt idx="0">
                  <c:v>0.71634615384615385</c:v>
                </c:pt>
                <c:pt idx="1">
                  <c:v>0.28365384615384615</c:v>
                </c:pt>
                <c:pt idx="2">
                  <c:v>0.21153846153846154</c:v>
                </c:pt>
                <c:pt idx="3">
                  <c:v>0.51442307692307687</c:v>
                </c:pt>
                <c:pt idx="4">
                  <c:v>0.39423076923076927</c:v>
                </c:pt>
                <c:pt idx="5">
                  <c:v>9.1346153846153841E-2</c:v>
                </c:pt>
                <c:pt idx="6">
                  <c:v>0.125</c:v>
                </c:pt>
                <c:pt idx="7">
                  <c:v>0.23076923076923078</c:v>
                </c:pt>
                <c:pt idx="8">
                  <c:v>0.43269230769230765</c:v>
                </c:pt>
              </c:numCache>
            </c:numRef>
          </c:val>
          <c:extLst>
            <c:ext xmlns:c16="http://schemas.microsoft.com/office/drawing/2014/chart" uri="{C3380CC4-5D6E-409C-BE32-E72D297353CC}">
              <c16:uniqueId val="{00000002-A23A-4235-8312-4A622708C93E}"/>
            </c:ext>
          </c:extLst>
        </c:ser>
        <c:ser>
          <c:idx val="3"/>
          <c:order val="3"/>
          <c:tx>
            <c:strRef>
              <c:f>'0121（Q15）'!$G$47</c:f>
              <c:strCache>
                <c:ptCount val="1"/>
                <c:pt idx="0">
                  <c:v>60歳以上</c:v>
                </c:pt>
              </c:strCache>
            </c:strRef>
          </c:tx>
          <c:spPr>
            <a:gradFill rotWithShape="1">
              <a:gsLst>
                <a:gs pos="0">
                  <a:schemeClr val="accent5">
                    <a:tint val="58000"/>
                    <a:satMod val="103000"/>
                    <a:lumMod val="102000"/>
                    <a:tint val="94000"/>
                  </a:schemeClr>
                </a:gs>
                <a:gs pos="50000">
                  <a:schemeClr val="accent5">
                    <a:tint val="58000"/>
                    <a:satMod val="110000"/>
                    <a:lumMod val="100000"/>
                    <a:shade val="100000"/>
                  </a:schemeClr>
                </a:gs>
                <a:gs pos="100000">
                  <a:schemeClr val="accent5">
                    <a:tint val="58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'0121（Q15）'!$H$31:$P$31</c:f>
              <c:strCache>
                <c:ptCount val="9"/>
                <c:pt idx="0">
                  <c:v>日当たりや空間にゆとり</c:v>
                </c:pt>
                <c:pt idx="1">
                  <c:v>同じ価値観の人と
コミュニケーション</c:v>
                </c:pt>
                <c:pt idx="2">
                  <c:v>リビング等を共用して低家賃</c:v>
                </c:pt>
                <c:pt idx="3">
                  <c:v>健康管理、医療・介護サービス</c:v>
                </c:pt>
                <c:pt idx="4">
                  <c:v>家事サポート</c:v>
                </c:pt>
                <c:pt idx="5">
                  <c:v>子育てに適したサービスや設備</c:v>
                </c:pt>
                <c:pt idx="6">
                  <c:v>近隣の人との団らんスペース</c:v>
                </c:pt>
                <c:pt idx="7">
                  <c:v>事務室等仕事スペース</c:v>
                </c:pt>
                <c:pt idx="8">
                  <c:v>趣味を楽しむスペース</c:v>
                </c:pt>
              </c:strCache>
            </c:strRef>
          </c:cat>
          <c:val>
            <c:numRef>
              <c:f>'0121（Q15）'!$H$47:$P$47</c:f>
              <c:numCache>
                <c:formatCode>0%</c:formatCode>
                <c:ptCount val="9"/>
                <c:pt idx="0">
                  <c:v>0.80254777070063699</c:v>
                </c:pt>
                <c:pt idx="1">
                  <c:v>0.2866242038216561</c:v>
                </c:pt>
                <c:pt idx="2">
                  <c:v>7.6433121019108291E-2</c:v>
                </c:pt>
                <c:pt idx="3">
                  <c:v>0.63057324840764339</c:v>
                </c:pt>
                <c:pt idx="4">
                  <c:v>0.4140127388535032</c:v>
                </c:pt>
                <c:pt idx="5">
                  <c:v>6.369426751592357E-3</c:v>
                </c:pt>
                <c:pt idx="6">
                  <c:v>0.18471337579617836</c:v>
                </c:pt>
                <c:pt idx="7">
                  <c:v>0.12738853503184713</c:v>
                </c:pt>
                <c:pt idx="8">
                  <c:v>0.4713375796178344</c:v>
                </c:pt>
              </c:numCache>
            </c:numRef>
          </c:val>
          <c:extLst>
            <c:ext xmlns:c16="http://schemas.microsoft.com/office/drawing/2014/chart" uri="{C3380CC4-5D6E-409C-BE32-E72D297353CC}">
              <c16:uniqueId val="{00000003-A23A-4235-8312-4A622708C93E}"/>
            </c:ext>
          </c:extLst>
        </c:ser>
        <c:dLbls>
          <c:showLegendKey val="0"/>
          <c:showVal val="0"/>
          <c:showCatName val="0"/>
          <c:showSerName val="0"/>
          <c:showPercent val="0"/>
          <c:showBubbleSize val="0"/>
        </c:dLbls>
        <c:gapWidth val="169"/>
        <c:overlap val="-33"/>
        <c:axId val="15266800"/>
        <c:axId val="15267632"/>
      </c:barChart>
      <c:catAx>
        <c:axId val="1526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vert="eaVert"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5267632"/>
        <c:crosses val="autoZero"/>
        <c:auto val="1"/>
        <c:lblAlgn val="ctr"/>
        <c:lblOffset val="100"/>
        <c:noMultiLvlLbl val="0"/>
      </c:catAx>
      <c:valAx>
        <c:axId val="15267632"/>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5266800"/>
        <c:crosses val="autoZero"/>
        <c:crossBetween val="between"/>
      </c:valAx>
      <c:spPr>
        <a:noFill/>
        <a:ln>
          <a:noFill/>
        </a:ln>
        <a:effectLst/>
      </c:spPr>
    </c:plotArea>
    <c:legend>
      <c:legendPos val="b"/>
      <c:layout>
        <c:manualLayout>
          <c:xMode val="edge"/>
          <c:yMode val="edge"/>
          <c:x val="0.22110218544483007"/>
          <c:y val="0.94806802589049555"/>
          <c:w val="0.5289052348276162"/>
          <c:h val="3.924740911101341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title>
      <c:tx>
        <c:strRef>
          <c:f>'0121（Q15）'!$F$48</c:f>
          <c:strCache>
            <c:ptCount val="1"/>
            <c:pt idx="0">
              <c:v>その他親族世帯、非親族世帯(n=307)</c:v>
            </c:pt>
          </c:strCache>
        </c:strRef>
      </c:tx>
      <c:layout>
        <c:manualLayout>
          <c:xMode val="edge"/>
          <c:yMode val="edge"/>
          <c:x val="0.2686602724706712"/>
          <c:y val="2.9821637560258563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5.2262397138141757E-2"/>
          <c:y val="0.1017049351895349"/>
          <c:w val="0.83581236567951955"/>
          <c:h val="0.42861490286532938"/>
        </c:manualLayout>
      </c:layout>
      <c:barChart>
        <c:barDir val="col"/>
        <c:grouping val="clustered"/>
        <c:varyColors val="0"/>
        <c:ser>
          <c:idx val="0"/>
          <c:order val="0"/>
          <c:tx>
            <c:strRef>
              <c:f>'0121（Q15）'!$G$48</c:f>
              <c:strCache>
                <c:ptCount val="1"/>
                <c:pt idx="0">
                  <c:v>その他親族世帯、非親族世帯平均</c:v>
                </c:pt>
              </c:strCache>
            </c:strRef>
          </c:tx>
          <c:spPr>
            <a:gradFill rotWithShape="1">
              <a:gsLst>
                <a:gs pos="0">
                  <a:schemeClr val="accent5">
                    <a:shade val="58000"/>
                    <a:satMod val="103000"/>
                    <a:lumMod val="102000"/>
                    <a:tint val="94000"/>
                  </a:schemeClr>
                </a:gs>
                <a:gs pos="50000">
                  <a:schemeClr val="accent5">
                    <a:shade val="58000"/>
                    <a:satMod val="110000"/>
                    <a:lumMod val="100000"/>
                    <a:shade val="100000"/>
                  </a:schemeClr>
                </a:gs>
                <a:gs pos="100000">
                  <a:schemeClr val="accent5">
                    <a:shade val="58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'0121（Q15）'!$H$31:$P$31</c:f>
              <c:strCache>
                <c:ptCount val="9"/>
                <c:pt idx="0">
                  <c:v>日当たりや空間にゆとり</c:v>
                </c:pt>
                <c:pt idx="1">
                  <c:v>同じ価値観の人と
コミュニケーション</c:v>
                </c:pt>
                <c:pt idx="2">
                  <c:v>リビング等を共用して低家賃</c:v>
                </c:pt>
                <c:pt idx="3">
                  <c:v>健康管理、医療・介護サービス</c:v>
                </c:pt>
                <c:pt idx="4">
                  <c:v>家事サポート</c:v>
                </c:pt>
                <c:pt idx="5">
                  <c:v>子育てに適したサービスや設備</c:v>
                </c:pt>
                <c:pt idx="6">
                  <c:v>近隣の人との団らんスペース</c:v>
                </c:pt>
                <c:pt idx="7">
                  <c:v>事務室等仕事スペース</c:v>
                </c:pt>
                <c:pt idx="8">
                  <c:v>趣味を楽しむスペース</c:v>
                </c:pt>
              </c:strCache>
            </c:strRef>
          </c:cat>
          <c:val>
            <c:numRef>
              <c:f>'0121（Q15）'!$H$48:$P$48</c:f>
              <c:numCache>
                <c:formatCode>0%</c:formatCode>
                <c:ptCount val="9"/>
                <c:pt idx="0">
                  <c:v>0.71009771986970682</c:v>
                </c:pt>
                <c:pt idx="1">
                  <c:v>0.30618892508143325</c:v>
                </c:pt>
                <c:pt idx="2">
                  <c:v>0.15635179153094464</c:v>
                </c:pt>
                <c:pt idx="3">
                  <c:v>0.53094462540716614</c:v>
                </c:pt>
                <c:pt idx="4">
                  <c:v>0.42345276872964172</c:v>
                </c:pt>
                <c:pt idx="5">
                  <c:v>0.11074918566775245</c:v>
                </c:pt>
                <c:pt idx="6">
                  <c:v>0.16286644951140067</c:v>
                </c:pt>
                <c:pt idx="7">
                  <c:v>0.1758957654723127</c:v>
                </c:pt>
                <c:pt idx="8">
                  <c:v>0.42345276872964172</c:v>
                </c:pt>
              </c:numCache>
            </c:numRef>
          </c:val>
          <c:extLst>
            <c:ext xmlns:c16="http://schemas.microsoft.com/office/drawing/2014/chart" uri="{C3380CC4-5D6E-409C-BE32-E72D297353CC}">
              <c16:uniqueId val="{00000000-A5B1-4FB8-8366-E1829B0C5B5E}"/>
            </c:ext>
          </c:extLst>
        </c:ser>
        <c:ser>
          <c:idx val="1"/>
          <c:order val="1"/>
          <c:tx>
            <c:strRef>
              <c:f>'0121（Q15）'!$G$49</c:f>
              <c:strCache>
                <c:ptCount val="1"/>
                <c:pt idx="0">
                  <c:v>20～39歳</c:v>
                </c:pt>
              </c:strCache>
            </c:strRef>
          </c:tx>
          <c:spPr>
            <a:gradFill rotWithShape="1">
              <a:gsLst>
                <a:gs pos="0">
                  <a:schemeClr val="accent5">
                    <a:shade val="86000"/>
                    <a:satMod val="103000"/>
                    <a:lumMod val="102000"/>
                    <a:tint val="94000"/>
                  </a:schemeClr>
                </a:gs>
                <a:gs pos="50000">
                  <a:schemeClr val="accent5">
                    <a:shade val="86000"/>
                    <a:satMod val="110000"/>
                    <a:lumMod val="100000"/>
                    <a:shade val="100000"/>
                  </a:schemeClr>
                </a:gs>
                <a:gs pos="100000">
                  <a:schemeClr val="accent5">
                    <a:shade val="86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'0121（Q15）'!$H$31:$P$31</c:f>
              <c:strCache>
                <c:ptCount val="9"/>
                <c:pt idx="0">
                  <c:v>日当たりや空間にゆとり</c:v>
                </c:pt>
                <c:pt idx="1">
                  <c:v>同じ価値観の人と
コミュニケーション</c:v>
                </c:pt>
                <c:pt idx="2">
                  <c:v>リビング等を共用して低家賃</c:v>
                </c:pt>
                <c:pt idx="3">
                  <c:v>健康管理、医療・介護サービス</c:v>
                </c:pt>
                <c:pt idx="4">
                  <c:v>家事サポート</c:v>
                </c:pt>
                <c:pt idx="5">
                  <c:v>子育てに適したサービスや設備</c:v>
                </c:pt>
                <c:pt idx="6">
                  <c:v>近隣の人との団らんスペース</c:v>
                </c:pt>
                <c:pt idx="7">
                  <c:v>事務室等仕事スペース</c:v>
                </c:pt>
                <c:pt idx="8">
                  <c:v>趣味を楽しむスペース</c:v>
                </c:pt>
              </c:strCache>
            </c:strRef>
          </c:cat>
          <c:val>
            <c:numRef>
              <c:f>'0121（Q15）'!$H$49:$P$49</c:f>
              <c:numCache>
                <c:formatCode>0%</c:formatCode>
                <c:ptCount val="9"/>
                <c:pt idx="0">
                  <c:v>0.69411764705882351</c:v>
                </c:pt>
                <c:pt idx="1">
                  <c:v>0.3529411764705882</c:v>
                </c:pt>
                <c:pt idx="2">
                  <c:v>0.22352941176470587</c:v>
                </c:pt>
                <c:pt idx="3">
                  <c:v>0.3529411764705882</c:v>
                </c:pt>
                <c:pt idx="4">
                  <c:v>0.43529411764705883</c:v>
                </c:pt>
                <c:pt idx="5">
                  <c:v>0.1764705882352941</c:v>
                </c:pt>
                <c:pt idx="6">
                  <c:v>0.14117647058823529</c:v>
                </c:pt>
                <c:pt idx="7">
                  <c:v>0.18823529411764706</c:v>
                </c:pt>
                <c:pt idx="8">
                  <c:v>0.43529411764705883</c:v>
                </c:pt>
              </c:numCache>
            </c:numRef>
          </c:val>
          <c:extLst>
            <c:ext xmlns:c16="http://schemas.microsoft.com/office/drawing/2014/chart" uri="{C3380CC4-5D6E-409C-BE32-E72D297353CC}">
              <c16:uniqueId val="{00000001-A5B1-4FB8-8366-E1829B0C5B5E}"/>
            </c:ext>
          </c:extLst>
        </c:ser>
        <c:ser>
          <c:idx val="2"/>
          <c:order val="2"/>
          <c:tx>
            <c:strRef>
              <c:f>'0121（Q15）'!$G$50</c:f>
              <c:strCache>
                <c:ptCount val="1"/>
                <c:pt idx="0">
                  <c:v>40～59歳</c:v>
                </c:pt>
              </c:strCache>
            </c:strRef>
          </c:tx>
          <c:spPr>
            <a:gradFill rotWithShape="1">
              <a:gsLst>
                <a:gs pos="0">
                  <a:schemeClr val="accent5">
                    <a:tint val="86000"/>
                    <a:satMod val="103000"/>
                    <a:lumMod val="102000"/>
                    <a:tint val="94000"/>
                  </a:schemeClr>
                </a:gs>
                <a:gs pos="50000">
                  <a:schemeClr val="accent5">
                    <a:tint val="86000"/>
                    <a:satMod val="110000"/>
                    <a:lumMod val="100000"/>
                    <a:shade val="100000"/>
                  </a:schemeClr>
                </a:gs>
                <a:gs pos="100000">
                  <a:schemeClr val="accent5">
                    <a:tint val="86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'0121（Q15）'!$H$31:$P$31</c:f>
              <c:strCache>
                <c:ptCount val="9"/>
                <c:pt idx="0">
                  <c:v>日当たりや空間にゆとり</c:v>
                </c:pt>
                <c:pt idx="1">
                  <c:v>同じ価値観の人と
コミュニケーション</c:v>
                </c:pt>
                <c:pt idx="2">
                  <c:v>リビング等を共用して低家賃</c:v>
                </c:pt>
                <c:pt idx="3">
                  <c:v>健康管理、医療・介護サービス</c:v>
                </c:pt>
                <c:pt idx="4">
                  <c:v>家事サポート</c:v>
                </c:pt>
                <c:pt idx="5">
                  <c:v>子育てに適したサービスや設備</c:v>
                </c:pt>
                <c:pt idx="6">
                  <c:v>近隣の人との団らんスペース</c:v>
                </c:pt>
                <c:pt idx="7">
                  <c:v>事務室等仕事スペース</c:v>
                </c:pt>
                <c:pt idx="8">
                  <c:v>趣味を楽しむスペース</c:v>
                </c:pt>
              </c:strCache>
            </c:strRef>
          </c:cat>
          <c:val>
            <c:numRef>
              <c:f>'0121（Q15）'!$H$50:$P$50</c:f>
              <c:numCache>
                <c:formatCode>0%</c:formatCode>
                <c:ptCount val="9"/>
                <c:pt idx="0">
                  <c:v>0.68627450980392157</c:v>
                </c:pt>
                <c:pt idx="1">
                  <c:v>0.25490196078431371</c:v>
                </c:pt>
                <c:pt idx="2">
                  <c:v>0.20588235294117649</c:v>
                </c:pt>
                <c:pt idx="3">
                  <c:v>0.50980392156862742</c:v>
                </c:pt>
                <c:pt idx="4">
                  <c:v>0.46078431372549022</c:v>
                </c:pt>
                <c:pt idx="5">
                  <c:v>0.16666666666666666</c:v>
                </c:pt>
                <c:pt idx="6">
                  <c:v>0.12745098039215685</c:v>
                </c:pt>
                <c:pt idx="7">
                  <c:v>0.23529411764705882</c:v>
                </c:pt>
                <c:pt idx="8">
                  <c:v>0.3529411764705882</c:v>
                </c:pt>
              </c:numCache>
            </c:numRef>
          </c:val>
          <c:extLst>
            <c:ext xmlns:c16="http://schemas.microsoft.com/office/drawing/2014/chart" uri="{C3380CC4-5D6E-409C-BE32-E72D297353CC}">
              <c16:uniqueId val="{00000002-A5B1-4FB8-8366-E1829B0C5B5E}"/>
            </c:ext>
          </c:extLst>
        </c:ser>
        <c:ser>
          <c:idx val="3"/>
          <c:order val="3"/>
          <c:tx>
            <c:strRef>
              <c:f>'0121（Q15）'!$G$51</c:f>
              <c:strCache>
                <c:ptCount val="1"/>
                <c:pt idx="0">
                  <c:v>60歳以上</c:v>
                </c:pt>
              </c:strCache>
            </c:strRef>
          </c:tx>
          <c:spPr>
            <a:gradFill rotWithShape="1">
              <a:gsLst>
                <a:gs pos="0">
                  <a:schemeClr val="accent5">
                    <a:tint val="58000"/>
                    <a:satMod val="103000"/>
                    <a:lumMod val="102000"/>
                    <a:tint val="94000"/>
                  </a:schemeClr>
                </a:gs>
                <a:gs pos="50000">
                  <a:schemeClr val="accent5">
                    <a:tint val="58000"/>
                    <a:satMod val="110000"/>
                    <a:lumMod val="100000"/>
                    <a:shade val="100000"/>
                  </a:schemeClr>
                </a:gs>
                <a:gs pos="100000">
                  <a:schemeClr val="accent5">
                    <a:tint val="58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'0121（Q15）'!$H$31:$P$31</c:f>
              <c:strCache>
                <c:ptCount val="9"/>
                <c:pt idx="0">
                  <c:v>日当たりや空間にゆとり</c:v>
                </c:pt>
                <c:pt idx="1">
                  <c:v>同じ価値観の人と
コミュニケーション</c:v>
                </c:pt>
                <c:pt idx="2">
                  <c:v>リビング等を共用して低家賃</c:v>
                </c:pt>
                <c:pt idx="3">
                  <c:v>健康管理、医療・介護サービス</c:v>
                </c:pt>
                <c:pt idx="4">
                  <c:v>家事サポート</c:v>
                </c:pt>
                <c:pt idx="5">
                  <c:v>子育てに適したサービスや設備</c:v>
                </c:pt>
                <c:pt idx="6">
                  <c:v>近隣の人との団らんスペース</c:v>
                </c:pt>
                <c:pt idx="7">
                  <c:v>事務室等仕事スペース</c:v>
                </c:pt>
                <c:pt idx="8">
                  <c:v>趣味を楽しむスペース</c:v>
                </c:pt>
              </c:strCache>
            </c:strRef>
          </c:cat>
          <c:val>
            <c:numRef>
              <c:f>'0121（Q15）'!$H$51:$P$51</c:f>
              <c:numCache>
                <c:formatCode>0%</c:formatCode>
                <c:ptCount val="9"/>
                <c:pt idx="0">
                  <c:v>0.7416666666666667</c:v>
                </c:pt>
                <c:pt idx="1">
                  <c:v>0.31666666666666665</c:v>
                </c:pt>
                <c:pt idx="2">
                  <c:v>6.6666666666666666E-2</c:v>
                </c:pt>
                <c:pt idx="3">
                  <c:v>0.67500000000000004</c:v>
                </c:pt>
                <c:pt idx="4">
                  <c:v>0.3833333333333333</c:v>
                </c:pt>
                <c:pt idx="5">
                  <c:v>1.6666666666666666E-2</c:v>
                </c:pt>
                <c:pt idx="6">
                  <c:v>0.20833333333333334</c:v>
                </c:pt>
                <c:pt idx="7">
                  <c:v>0.11666666666666667</c:v>
                </c:pt>
                <c:pt idx="8">
                  <c:v>0.47499999999999998</c:v>
                </c:pt>
              </c:numCache>
            </c:numRef>
          </c:val>
          <c:extLst>
            <c:ext xmlns:c16="http://schemas.microsoft.com/office/drawing/2014/chart" uri="{C3380CC4-5D6E-409C-BE32-E72D297353CC}">
              <c16:uniqueId val="{00000003-A5B1-4FB8-8366-E1829B0C5B5E}"/>
            </c:ext>
          </c:extLst>
        </c:ser>
        <c:dLbls>
          <c:showLegendKey val="0"/>
          <c:showVal val="0"/>
          <c:showCatName val="0"/>
          <c:showSerName val="0"/>
          <c:showPercent val="0"/>
          <c:showBubbleSize val="0"/>
        </c:dLbls>
        <c:gapWidth val="169"/>
        <c:overlap val="-33"/>
        <c:axId val="15266800"/>
        <c:axId val="15267632"/>
      </c:barChart>
      <c:catAx>
        <c:axId val="1526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vert="eaVert"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5267632"/>
        <c:crosses val="autoZero"/>
        <c:auto val="1"/>
        <c:lblAlgn val="ctr"/>
        <c:lblOffset val="100"/>
        <c:noMultiLvlLbl val="0"/>
      </c:catAx>
      <c:valAx>
        <c:axId val="15267632"/>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5266800"/>
        <c:crosses val="autoZero"/>
        <c:crossBetween val="between"/>
      </c:valAx>
      <c:spPr>
        <a:noFill/>
        <a:ln>
          <a:noFill/>
        </a:ln>
        <a:effectLst/>
      </c:spPr>
    </c:plotArea>
    <c:legend>
      <c:legendPos val="b"/>
      <c:layout>
        <c:manualLayout>
          <c:xMode val="edge"/>
          <c:yMode val="edge"/>
          <c:x val="0.13219694052857003"/>
          <c:y val="0.94806810635886118"/>
          <c:w val="0.68985441790213953"/>
          <c:h val="3.924740911101341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title>
      <c:tx>
        <c:strRef>
          <c:f>'0121（Q1７）'!$F$52</c:f>
          <c:strCache>
            <c:ptCount val="1"/>
            <c:pt idx="0">
              <c:v>全体(n=5000)</c:v>
            </c:pt>
          </c:strCache>
        </c:strRef>
      </c:tx>
      <c:layout>
        <c:manualLayout>
          <c:xMode val="edge"/>
          <c:yMode val="edge"/>
          <c:x val="0.4035510805007898"/>
          <c:y val="1.387956147247980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5.2262397138141757E-2"/>
          <c:y val="0.1017049351895349"/>
          <c:w val="0.83581236567951955"/>
          <c:h val="0.42861490286532938"/>
        </c:manualLayout>
      </c:layout>
      <c:barChart>
        <c:barDir val="col"/>
        <c:grouping val="clustered"/>
        <c:varyColors val="0"/>
        <c:ser>
          <c:idx val="0"/>
          <c:order val="0"/>
          <c:tx>
            <c:strRef>
              <c:f>'0121（Q1７）'!$G$52</c:f>
              <c:strCache>
                <c:ptCount val="1"/>
                <c:pt idx="0">
                  <c:v>全体平均</c:v>
                </c:pt>
              </c:strCache>
            </c:strRef>
          </c:tx>
          <c:spPr>
            <a:gradFill rotWithShape="1">
              <a:gsLst>
                <a:gs pos="0">
                  <a:schemeClr val="accent5">
                    <a:shade val="58000"/>
                    <a:satMod val="103000"/>
                    <a:lumMod val="102000"/>
                    <a:tint val="94000"/>
                  </a:schemeClr>
                </a:gs>
                <a:gs pos="50000">
                  <a:schemeClr val="accent5">
                    <a:shade val="58000"/>
                    <a:satMod val="110000"/>
                    <a:lumMod val="100000"/>
                    <a:shade val="100000"/>
                  </a:schemeClr>
                </a:gs>
                <a:gs pos="100000">
                  <a:schemeClr val="accent5">
                    <a:shade val="58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'0121（Q1７）'!$H$31:$Q$31</c:f>
              <c:strCache>
                <c:ptCount val="10"/>
                <c:pt idx="0">
                  <c:v>日当たりや空間のゆとり</c:v>
                </c:pt>
                <c:pt idx="1">
                  <c:v>通勤・通学の利便</c:v>
                </c:pt>
                <c:pt idx="2">
                  <c:v>買い物などの利便</c:v>
                </c:pt>
                <c:pt idx="3">
                  <c:v>医療・福祉・文化施設の利便</c:v>
                </c:pt>
                <c:pt idx="4">
                  <c:v>子どもの遊び場、子育て支援</c:v>
                </c:pt>
                <c:pt idx="5">
                  <c:v>親など親戚との距離</c:v>
                </c:pt>
                <c:pt idx="6">
                  <c:v>治安</c:v>
                </c:pt>
                <c:pt idx="7">
                  <c:v>近隣とのコミュニティ</c:v>
                </c:pt>
                <c:pt idx="8">
                  <c:v>公園など自然環境</c:v>
                </c:pt>
                <c:pt idx="9">
                  <c:v>まちなみ・景観</c:v>
                </c:pt>
              </c:strCache>
            </c:strRef>
          </c:cat>
          <c:val>
            <c:numRef>
              <c:f>'0121（Q1７）'!$H$52:$Q$52</c:f>
              <c:numCache>
                <c:formatCode>0%</c:formatCode>
                <c:ptCount val="10"/>
                <c:pt idx="0">
                  <c:v>0.42979999999999996</c:v>
                </c:pt>
                <c:pt idx="1">
                  <c:v>0.37659999999999999</c:v>
                </c:pt>
                <c:pt idx="2">
                  <c:v>0.68840000000000001</c:v>
                </c:pt>
                <c:pt idx="3">
                  <c:v>0.38359999999999994</c:v>
                </c:pt>
                <c:pt idx="4">
                  <c:v>6.54E-2</c:v>
                </c:pt>
                <c:pt idx="5">
                  <c:v>0.13400000000000001</c:v>
                </c:pt>
                <c:pt idx="6">
                  <c:v>0.49219999999999997</c:v>
                </c:pt>
                <c:pt idx="7">
                  <c:v>8.3799999999999999E-2</c:v>
                </c:pt>
                <c:pt idx="8">
                  <c:v>0.18739999999999998</c:v>
                </c:pt>
                <c:pt idx="9">
                  <c:v>0.1588</c:v>
                </c:pt>
              </c:numCache>
            </c:numRef>
          </c:val>
          <c:extLst>
            <c:ext xmlns:c16="http://schemas.microsoft.com/office/drawing/2014/chart" uri="{C3380CC4-5D6E-409C-BE32-E72D297353CC}">
              <c16:uniqueId val="{00000000-8C3E-4478-8A4E-9B67EE23DF4B}"/>
            </c:ext>
          </c:extLst>
        </c:ser>
        <c:ser>
          <c:idx val="1"/>
          <c:order val="1"/>
          <c:tx>
            <c:strRef>
              <c:f>'0121（Q1７）'!$G$53</c:f>
              <c:strCache>
                <c:ptCount val="1"/>
                <c:pt idx="0">
                  <c:v>20～39歳</c:v>
                </c:pt>
              </c:strCache>
            </c:strRef>
          </c:tx>
          <c:spPr>
            <a:gradFill rotWithShape="1">
              <a:gsLst>
                <a:gs pos="0">
                  <a:schemeClr val="accent5">
                    <a:shade val="86000"/>
                    <a:satMod val="103000"/>
                    <a:lumMod val="102000"/>
                    <a:tint val="94000"/>
                  </a:schemeClr>
                </a:gs>
                <a:gs pos="50000">
                  <a:schemeClr val="accent5">
                    <a:shade val="86000"/>
                    <a:satMod val="110000"/>
                    <a:lumMod val="100000"/>
                    <a:shade val="100000"/>
                  </a:schemeClr>
                </a:gs>
                <a:gs pos="100000">
                  <a:schemeClr val="accent5">
                    <a:shade val="86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'0121（Q1７）'!$H$31:$Q$31</c:f>
              <c:strCache>
                <c:ptCount val="10"/>
                <c:pt idx="0">
                  <c:v>日当たりや空間のゆとり</c:v>
                </c:pt>
                <c:pt idx="1">
                  <c:v>通勤・通学の利便</c:v>
                </c:pt>
                <c:pt idx="2">
                  <c:v>買い物などの利便</c:v>
                </c:pt>
                <c:pt idx="3">
                  <c:v>医療・福祉・文化施設の利便</c:v>
                </c:pt>
                <c:pt idx="4">
                  <c:v>子どもの遊び場、子育て支援</c:v>
                </c:pt>
                <c:pt idx="5">
                  <c:v>親など親戚との距離</c:v>
                </c:pt>
                <c:pt idx="6">
                  <c:v>治安</c:v>
                </c:pt>
                <c:pt idx="7">
                  <c:v>近隣とのコミュニティ</c:v>
                </c:pt>
                <c:pt idx="8">
                  <c:v>公園など自然環境</c:v>
                </c:pt>
                <c:pt idx="9">
                  <c:v>まちなみ・景観</c:v>
                </c:pt>
              </c:strCache>
            </c:strRef>
          </c:cat>
          <c:val>
            <c:numRef>
              <c:f>'0121（Q1７）'!$H$53:$Q$53</c:f>
              <c:numCache>
                <c:formatCode>0%</c:formatCode>
                <c:ptCount val="10"/>
                <c:pt idx="0">
                  <c:v>0.42077331311599697</c:v>
                </c:pt>
                <c:pt idx="1">
                  <c:v>0.5360121304018195</c:v>
                </c:pt>
                <c:pt idx="2">
                  <c:v>0.63078089461713427</c:v>
                </c:pt>
                <c:pt idx="3">
                  <c:v>0.21531463229719483</c:v>
                </c:pt>
                <c:pt idx="4">
                  <c:v>0.15466262319939347</c:v>
                </c:pt>
                <c:pt idx="5">
                  <c:v>0.17134192570128887</c:v>
                </c:pt>
                <c:pt idx="6">
                  <c:v>0.47915087187263078</c:v>
                </c:pt>
                <c:pt idx="7">
                  <c:v>9.8559514783927216E-2</c:v>
                </c:pt>
                <c:pt idx="8">
                  <c:v>0.14253222137983321</c:v>
                </c:pt>
                <c:pt idx="9">
                  <c:v>0.15087187263078089</c:v>
                </c:pt>
              </c:numCache>
            </c:numRef>
          </c:val>
          <c:extLst>
            <c:ext xmlns:c16="http://schemas.microsoft.com/office/drawing/2014/chart" uri="{C3380CC4-5D6E-409C-BE32-E72D297353CC}">
              <c16:uniqueId val="{00000001-8C3E-4478-8A4E-9B67EE23DF4B}"/>
            </c:ext>
          </c:extLst>
        </c:ser>
        <c:ser>
          <c:idx val="2"/>
          <c:order val="2"/>
          <c:tx>
            <c:strRef>
              <c:f>'0121（Q1７）'!$G$54</c:f>
              <c:strCache>
                <c:ptCount val="1"/>
                <c:pt idx="0">
                  <c:v>40～59歳</c:v>
                </c:pt>
              </c:strCache>
            </c:strRef>
          </c:tx>
          <c:spPr>
            <a:gradFill rotWithShape="1">
              <a:gsLst>
                <a:gs pos="0">
                  <a:schemeClr val="accent5">
                    <a:tint val="86000"/>
                    <a:satMod val="103000"/>
                    <a:lumMod val="102000"/>
                    <a:tint val="94000"/>
                  </a:schemeClr>
                </a:gs>
                <a:gs pos="50000">
                  <a:schemeClr val="accent5">
                    <a:tint val="86000"/>
                    <a:satMod val="110000"/>
                    <a:lumMod val="100000"/>
                    <a:shade val="100000"/>
                  </a:schemeClr>
                </a:gs>
                <a:gs pos="100000">
                  <a:schemeClr val="accent5">
                    <a:tint val="86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'0121（Q1７）'!$H$31:$Q$31</c:f>
              <c:strCache>
                <c:ptCount val="10"/>
                <c:pt idx="0">
                  <c:v>日当たりや空間のゆとり</c:v>
                </c:pt>
                <c:pt idx="1">
                  <c:v>通勤・通学の利便</c:v>
                </c:pt>
                <c:pt idx="2">
                  <c:v>買い物などの利便</c:v>
                </c:pt>
                <c:pt idx="3">
                  <c:v>医療・福祉・文化施設の利便</c:v>
                </c:pt>
                <c:pt idx="4">
                  <c:v>子どもの遊び場、子育て支援</c:v>
                </c:pt>
                <c:pt idx="5">
                  <c:v>親など親戚との距離</c:v>
                </c:pt>
                <c:pt idx="6">
                  <c:v>治安</c:v>
                </c:pt>
                <c:pt idx="7">
                  <c:v>近隣とのコミュニティ</c:v>
                </c:pt>
                <c:pt idx="8">
                  <c:v>公園など自然環境</c:v>
                </c:pt>
                <c:pt idx="9">
                  <c:v>まちなみ・景観</c:v>
                </c:pt>
              </c:strCache>
            </c:strRef>
          </c:cat>
          <c:val>
            <c:numRef>
              <c:f>'0121（Q1７）'!$H$54:$Q$54</c:f>
              <c:numCache>
                <c:formatCode>0%</c:formatCode>
                <c:ptCount val="10"/>
                <c:pt idx="0">
                  <c:v>0.44882268140317161</c:v>
                </c:pt>
                <c:pt idx="1">
                  <c:v>0.4497837578087458</c:v>
                </c:pt>
                <c:pt idx="2">
                  <c:v>0.69437770302739077</c:v>
                </c:pt>
                <c:pt idx="3">
                  <c:v>0.33974050937049494</c:v>
                </c:pt>
                <c:pt idx="4">
                  <c:v>4.8534358481499285E-2</c:v>
                </c:pt>
                <c:pt idx="5">
                  <c:v>0.12349831811629025</c:v>
                </c:pt>
                <c:pt idx="6">
                  <c:v>0.48726573762614134</c:v>
                </c:pt>
                <c:pt idx="7">
                  <c:v>6.9197501201345504E-2</c:v>
                </c:pt>
                <c:pt idx="8">
                  <c:v>0.17251321480057666</c:v>
                </c:pt>
                <c:pt idx="9">
                  <c:v>0.16626621816434406</c:v>
                </c:pt>
              </c:numCache>
            </c:numRef>
          </c:val>
          <c:extLst>
            <c:ext xmlns:c16="http://schemas.microsoft.com/office/drawing/2014/chart" uri="{C3380CC4-5D6E-409C-BE32-E72D297353CC}">
              <c16:uniqueId val="{00000002-8C3E-4478-8A4E-9B67EE23DF4B}"/>
            </c:ext>
          </c:extLst>
        </c:ser>
        <c:ser>
          <c:idx val="3"/>
          <c:order val="3"/>
          <c:tx>
            <c:strRef>
              <c:f>'0121（Q1７）'!$G$55</c:f>
              <c:strCache>
                <c:ptCount val="1"/>
                <c:pt idx="0">
                  <c:v>60歳以上</c:v>
                </c:pt>
              </c:strCache>
            </c:strRef>
          </c:tx>
          <c:spPr>
            <a:gradFill rotWithShape="1">
              <a:gsLst>
                <a:gs pos="0">
                  <a:schemeClr val="accent5">
                    <a:tint val="58000"/>
                    <a:satMod val="103000"/>
                    <a:lumMod val="102000"/>
                    <a:tint val="94000"/>
                  </a:schemeClr>
                </a:gs>
                <a:gs pos="50000">
                  <a:schemeClr val="accent5">
                    <a:tint val="58000"/>
                    <a:satMod val="110000"/>
                    <a:lumMod val="100000"/>
                    <a:shade val="100000"/>
                  </a:schemeClr>
                </a:gs>
                <a:gs pos="100000">
                  <a:schemeClr val="accent5">
                    <a:tint val="58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'0121（Q1７）'!$H$31:$Q$31</c:f>
              <c:strCache>
                <c:ptCount val="10"/>
                <c:pt idx="0">
                  <c:v>日当たりや空間のゆとり</c:v>
                </c:pt>
                <c:pt idx="1">
                  <c:v>通勤・通学の利便</c:v>
                </c:pt>
                <c:pt idx="2">
                  <c:v>買い物などの利便</c:v>
                </c:pt>
                <c:pt idx="3">
                  <c:v>医療・福祉・文化施設の利便</c:v>
                </c:pt>
                <c:pt idx="4">
                  <c:v>子どもの遊び場、子育て支援</c:v>
                </c:pt>
                <c:pt idx="5">
                  <c:v>親など親戚との距離</c:v>
                </c:pt>
                <c:pt idx="6">
                  <c:v>治安</c:v>
                </c:pt>
                <c:pt idx="7">
                  <c:v>近隣とのコミュニティ</c:v>
                </c:pt>
                <c:pt idx="8">
                  <c:v>公園など自然環境</c:v>
                </c:pt>
                <c:pt idx="9">
                  <c:v>まちなみ・景観</c:v>
                </c:pt>
              </c:strCache>
            </c:strRef>
          </c:cat>
          <c:val>
            <c:numRef>
              <c:f>'0121（Q1７）'!$H$55:$Q$55</c:f>
              <c:numCache>
                <c:formatCode>0%</c:formatCode>
                <c:ptCount val="10"/>
                <c:pt idx="0">
                  <c:v>0.41250000000000003</c:v>
                </c:pt>
                <c:pt idx="1">
                  <c:v>0.15000000000000002</c:v>
                </c:pt>
                <c:pt idx="2">
                  <c:v>0.72812500000000002</c:v>
                </c:pt>
                <c:pt idx="3">
                  <c:v>0.57937499999999997</c:v>
                </c:pt>
                <c:pt idx="4">
                  <c:v>1.375E-2</c:v>
                </c:pt>
                <c:pt idx="5">
                  <c:v>0.11687499999999999</c:v>
                </c:pt>
                <c:pt idx="6">
                  <c:v>0.50937500000000002</c:v>
                </c:pt>
                <c:pt idx="7">
                  <c:v>9.0624999999999997E-2</c:v>
                </c:pt>
                <c:pt idx="8">
                  <c:v>0.24375000000000002</c:v>
                </c:pt>
                <c:pt idx="9">
                  <c:v>0.15562499999999999</c:v>
                </c:pt>
              </c:numCache>
            </c:numRef>
          </c:val>
          <c:extLst>
            <c:ext xmlns:c16="http://schemas.microsoft.com/office/drawing/2014/chart" uri="{C3380CC4-5D6E-409C-BE32-E72D297353CC}">
              <c16:uniqueId val="{00000003-8C3E-4478-8A4E-9B67EE23DF4B}"/>
            </c:ext>
          </c:extLst>
        </c:ser>
        <c:dLbls>
          <c:showLegendKey val="0"/>
          <c:showVal val="0"/>
          <c:showCatName val="0"/>
          <c:showSerName val="0"/>
          <c:showPercent val="0"/>
          <c:showBubbleSize val="0"/>
        </c:dLbls>
        <c:gapWidth val="169"/>
        <c:overlap val="-33"/>
        <c:axId val="15266800"/>
        <c:axId val="15267632"/>
      </c:barChart>
      <c:catAx>
        <c:axId val="1526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vert="eaVert"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5267632"/>
        <c:crosses val="autoZero"/>
        <c:auto val="1"/>
        <c:lblAlgn val="ctr"/>
        <c:lblOffset val="100"/>
        <c:noMultiLvlLbl val="0"/>
      </c:catAx>
      <c:valAx>
        <c:axId val="15267632"/>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5266800"/>
        <c:crosses val="autoZero"/>
        <c:crossBetween val="between"/>
      </c:valAx>
      <c:spPr>
        <a:noFill/>
        <a:ln>
          <a:noFill/>
        </a:ln>
        <a:effectLst/>
      </c:spPr>
    </c:plotArea>
    <c:legend>
      <c:legendPos val="b"/>
      <c:layout>
        <c:manualLayout>
          <c:xMode val="edge"/>
          <c:yMode val="edge"/>
          <c:x val="0.22110218544483007"/>
          <c:y val="0.94806802589049555"/>
          <c:w val="0.5289052348276162"/>
          <c:h val="3.924740911101341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0.234104147386201"/>
          <c:y val="6.458333333333334E-2"/>
          <c:w val="0.55748233782915868"/>
          <c:h val="0.90416666666666667"/>
        </c:manualLayout>
      </c:layout>
      <c:pieChart>
        <c:varyColors val="1"/>
        <c:ser>
          <c:idx val="0"/>
          <c:order val="0"/>
          <c:dPt>
            <c:idx val="0"/>
            <c:bubble3D val="0"/>
            <c:spPr>
              <a:gradFill rotWithShape="1">
                <a:gsLst>
                  <a:gs pos="0">
                    <a:schemeClr val="accent5">
                      <a:shade val="76000"/>
                      <a:shade val="51000"/>
                      <a:satMod val="130000"/>
                    </a:schemeClr>
                  </a:gs>
                  <a:gs pos="80000">
                    <a:schemeClr val="accent5">
                      <a:shade val="76000"/>
                      <a:shade val="93000"/>
                      <a:satMod val="130000"/>
                    </a:schemeClr>
                  </a:gs>
                  <a:gs pos="100000">
                    <a:schemeClr val="accent5">
                      <a:shade val="7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FBE5-4206-A029-93A4CC0EC89C}"/>
              </c:ext>
            </c:extLst>
          </c:dPt>
          <c:dPt>
            <c:idx val="1"/>
            <c:bubble3D val="0"/>
            <c:spPr>
              <a:gradFill rotWithShape="1">
                <a:gsLst>
                  <a:gs pos="0">
                    <a:schemeClr val="accent5">
                      <a:tint val="77000"/>
                      <a:shade val="51000"/>
                      <a:satMod val="130000"/>
                    </a:schemeClr>
                  </a:gs>
                  <a:gs pos="80000">
                    <a:schemeClr val="accent5">
                      <a:tint val="77000"/>
                      <a:shade val="93000"/>
                      <a:satMod val="130000"/>
                    </a:schemeClr>
                  </a:gs>
                  <a:gs pos="100000">
                    <a:schemeClr val="accent5">
                      <a:tint val="77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FBE5-4206-A029-93A4CC0EC89C}"/>
              </c:ext>
            </c:extLst>
          </c:dPt>
          <c:dLbls>
            <c:dLbl>
              <c:idx val="0"/>
              <c:layout/>
              <c:dLblPos val="outEnd"/>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BE5-4206-A029-93A4CC0EC89C}"/>
                </c:ext>
              </c:extLst>
            </c:dLbl>
            <c:dLbl>
              <c:idx val="1"/>
              <c:layout/>
              <c:dLblPos val="outEnd"/>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BE5-4206-A029-93A4CC0EC89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'Q3'!$E$21:$F$21</c:f>
              <c:strCache>
                <c:ptCount val="2"/>
                <c:pt idx="0">
                  <c:v>働いている</c:v>
                </c:pt>
                <c:pt idx="1">
                  <c:v>働いていない</c:v>
                </c:pt>
              </c:strCache>
            </c:strRef>
          </c:cat>
          <c:val>
            <c:numRef>
              <c:f>'Q3'!$E$22:$F$22</c:f>
              <c:numCache>
                <c:formatCode>0.0_ </c:formatCode>
                <c:ptCount val="2"/>
                <c:pt idx="0">
                  <c:v>61.118064246975386</c:v>
                </c:pt>
                <c:pt idx="1">
                  <c:v>38.881935753024614</c:v>
                </c:pt>
              </c:numCache>
            </c:numRef>
          </c:val>
          <c:extLst>
            <c:ext xmlns:c16="http://schemas.microsoft.com/office/drawing/2014/chart" uri="{C3380CC4-5D6E-409C-BE32-E72D297353CC}">
              <c16:uniqueId val="{00000004-FBE5-4206-A029-93A4CC0EC89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ja-JP"/>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title>
      <c:tx>
        <c:strRef>
          <c:f>'0121（Q1７）'!$F$32</c:f>
          <c:strCache>
            <c:ptCount val="1"/>
            <c:pt idx="0">
              <c:v>単独世帯(n=1877)</c:v>
            </c:pt>
          </c:strCache>
        </c:strRef>
      </c:tx>
      <c:layout>
        <c:manualLayout>
          <c:xMode val="edge"/>
          <c:yMode val="edge"/>
          <c:x val="0.4035510805007898"/>
          <c:y val="1.387956147247980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5.2262397138141757E-2"/>
          <c:y val="0.1017049351895349"/>
          <c:w val="0.83581236567951955"/>
          <c:h val="0.42861490286532938"/>
        </c:manualLayout>
      </c:layout>
      <c:barChart>
        <c:barDir val="col"/>
        <c:grouping val="clustered"/>
        <c:varyColors val="0"/>
        <c:ser>
          <c:idx val="0"/>
          <c:order val="0"/>
          <c:tx>
            <c:strRef>
              <c:f>'0121（Q1７）'!$G$32</c:f>
              <c:strCache>
                <c:ptCount val="1"/>
                <c:pt idx="0">
                  <c:v>単独世帯平均</c:v>
                </c:pt>
              </c:strCache>
            </c:strRef>
          </c:tx>
          <c:spPr>
            <a:gradFill rotWithShape="1">
              <a:gsLst>
                <a:gs pos="0">
                  <a:schemeClr val="accent5">
                    <a:shade val="58000"/>
                    <a:satMod val="103000"/>
                    <a:lumMod val="102000"/>
                    <a:tint val="94000"/>
                  </a:schemeClr>
                </a:gs>
                <a:gs pos="50000">
                  <a:schemeClr val="accent5">
                    <a:shade val="58000"/>
                    <a:satMod val="110000"/>
                    <a:lumMod val="100000"/>
                    <a:shade val="100000"/>
                  </a:schemeClr>
                </a:gs>
                <a:gs pos="100000">
                  <a:schemeClr val="accent5">
                    <a:shade val="58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'0121（Q1７）'!$H$31:$Q$31</c:f>
              <c:strCache>
                <c:ptCount val="10"/>
                <c:pt idx="0">
                  <c:v>日当たりや空間のゆとり</c:v>
                </c:pt>
                <c:pt idx="1">
                  <c:v>通勤・通学の利便</c:v>
                </c:pt>
                <c:pt idx="2">
                  <c:v>買い物などの利便</c:v>
                </c:pt>
                <c:pt idx="3">
                  <c:v>医療・福祉・文化施設の利便</c:v>
                </c:pt>
                <c:pt idx="4">
                  <c:v>子どもの遊び場、子育て支援</c:v>
                </c:pt>
                <c:pt idx="5">
                  <c:v>親など親戚との距離</c:v>
                </c:pt>
                <c:pt idx="6">
                  <c:v>治安</c:v>
                </c:pt>
                <c:pt idx="7">
                  <c:v>近隣とのコミュニティ</c:v>
                </c:pt>
                <c:pt idx="8">
                  <c:v>公園など自然環境</c:v>
                </c:pt>
                <c:pt idx="9">
                  <c:v>まちなみ・景観</c:v>
                </c:pt>
              </c:strCache>
            </c:strRef>
          </c:cat>
          <c:val>
            <c:numRef>
              <c:f>'0121（Q1７）'!$H$32:$Q$32</c:f>
              <c:numCache>
                <c:formatCode>0%</c:formatCode>
                <c:ptCount val="10"/>
                <c:pt idx="0">
                  <c:v>0.44326052210974953</c:v>
                </c:pt>
                <c:pt idx="1">
                  <c:v>0.44645711241342567</c:v>
                </c:pt>
                <c:pt idx="2">
                  <c:v>0.71390516782099089</c:v>
                </c:pt>
                <c:pt idx="3">
                  <c:v>0.34523175279701651</c:v>
                </c:pt>
                <c:pt idx="4">
                  <c:v>3.1433137986148108E-2</c:v>
                </c:pt>
                <c:pt idx="5">
                  <c:v>0.10761854022376133</c:v>
                </c:pt>
                <c:pt idx="6">
                  <c:v>0.50559403303143313</c:v>
                </c:pt>
                <c:pt idx="7">
                  <c:v>7.8316462440063933E-2</c:v>
                </c:pt>
                <c:pt idx="8">
                  <c:v>0.16409163558870538</c:v>
                </c:pt>
                <c:pt idx="9">
                  <c:v>0.16409163558870538</c:v>
                </c:pt>
              </c:numCache>
            </c:numRef>
          </c:val>
          <c:extLst>
            <c:ext xmlns:c16="http://schemas.microsoft.com/office/drawing/2014/chart" uri="{C3380CC4-5D6E-409C-BE32-E72D297353CC}">
              <c16:uniqueId val="{00000000-2D81-47D4-A3D8-B978DE9F537F}"/>
            </c:ext>
          </c:extLst>
        </c:ser>
        <c:ser>
          <c:idx val="1"/>
          <c:order val="1"/>
          <c:tx>
            <c:strRef>
              <c:f>'0121（Q1７）'!$G$33</c:f>
              <c:strCache>
                <c:ptCount val="1"/>
                <c:pt idx="0">
                  <c:v>20～39歳</c:v>
                </c:pt>
              </c:strCache>
            </c:strRef>
          </c:tx>
          <c:spPr>
            <a:gradFill rotWithShape="1">
              <a:gsLst>
                <a:gs pos="0">
                  <a:schemeClr val="accent5">
                    <a:shade val="86000"/>
                    <a:satMod val="103000"/>
                    <a:lumMod val="102000"/>
                    <a:tint val="94000"/>
                  </a:schemeClr>
                </a:gs>
                <a:gs pos="50000">
                  <a:schemeClr val="accent5">
                    <a:shade val="86000"/>
                    <a:satMod val="110000"/>
                    <a:lumMod val="100000"/>
                    <a:shade val="100000"/>
                  </a:schemeClr>
                </a:gs>
                <a:gs pos="100000">
                  <a:schemeClr val="accent5">
                    <a:shade val="86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'0121（Q1７）'!$H$31:$Q$31</c:f>
              <c:strCache>
                <c:ptCount val="10"/>
                <c:pt idx="0">
                  <c:v>日当たりや空間のゆとり</c:v>
                </c:pt>
                <c:pt idx="1">
                  <c:v>通勤・通学の利便</c:v>
                </c:pt>
                <c:pt idx="2">
                  <c:v>買い物などの利便</c:v>
                </c:pt>
                <c:pt idx="3">
                  <c:v>医療・福祉・文化施設の利便</c:v>
                </c:pt>
                <c:pt idx="4">
                  <c:v>子どもの遊び場、子育て支援</c:v>
                </c:pt>
                <c:pt idx="5">
                  <c:v>親など親戚との距離</c:v>
                </c:pt>
                <c:pt idx="6">
                  <c:v>治安</c:v>
                </c:pt>
                <c:pt idx="7">
                  <c:v>近隣とのコミュニティ</c:v>
                </c:pt>
                <c:pt idx="8">
                  <c:v>公園など自然環境</c:v>
                </c:pt>
                <c:pt idx="9">
                  <c:v>まちなみ・景観</c:v>
                </c:pt>
              </c:strCache>
            </c:strRef>
          </c:cat>
          <c:val>
            <c:numRef>
              <c:f>'0121（Q1７）'!$H$33:$Q$33</c:f>
              <c:numCache>
                <c:formatCode>0%</c:formatCode>
                <c:ptCount val="10"/>
                <c:pt idx="0">
                  <c:v>0.43835616438356162</c:v>
                </c:pt>
                <c:pt idx="1">
                  <c:v>0.61643835616438358</c:v>
                </c:pt>
                <c:pt idx="2">
                  <c:v>0.68297455968688836</c:v>
                </c:pt>
                <c:pt idx="3">
                  <c:v>0.20156555772994128</c:v>
                </c:pt>
                <c:pt idx="4">
                  <c:v>7.6320939334637961E-2</c:v>
                </c:pt>
                <c:pt idx="5">
                  <c:v>0.11937377690802348</c:v>
                </c:pt>
                <c:pt idx="6">
                  <c:v>0.47945205479452052</c:v>
                </c:pt>
                <c:pt idx="7">
                  <c:v>9.5890410958904104E-2</c:v>
                </c:pt>
                <c:pt idx="8">
                  <c:v>0.11350293542074363</c:v>
                </c:pt>
                <c:pt idx="9">
                  <c:v>0.17612524461839529</c:v>
                </c:pt>
              </c:numCache>
            </c:numRef>
          </c:val>
          <c:extLst>
            <c:ext xmlns:c16="http://schemas.microsoft.com/office/drawing/2014/chart" uri="{C3380CC4-5D6E-409C-BE32-E72D297353CC}">
              <c16:uniqueId val="{00000001-2D81-47D4-A3D8-B978DE9F537F}"/>
            </c:ext>
          </c:extLst>
        </c:ser>
        <c:ser>
          <c:idx val="2"/>
          <c:order val="2"/>
          <c:tx>
            <c:strRef>
              <c:f>'0121（Q1７）'!$G$34</c:f>
              <c:strCache>
                <c:ptCount val="1"/>
                <c:pt idx="0">
                  <c:v>40～59歳</c:v>
                </c:pt>
              </c:strCache>
            </c:strRef>
          </c:tx>
          <c:spPr>
            <a:gradFill rotWithShape="1">
              <a:gsLst>
                <a:gs pos="0">
                  <a:schemeClr val="accent5">
                    <a:tint val="86000"/>
                    <a:satMod val="103000"/>
                    <a:lumMod val="102000"/>
                    <a:tint val="94000"/>
                  </a:schemeClr>
                </a:gs>
                <a:gs pos="50000">
                  <a:schemeClr val="accent5">
                    <a:tint val="86000"/>
                    <a:satMod val="110000"/>
                    <a:lumMod val="100000"/>
                    <a:shade val="100000"/>
                  </a:schemeClr>
                </a:gs>
                <a:gs pos="100000">
                  <a:schemeClr val="accent5">
                    <a:tint val="86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'0121（Q1７）'!$H$31:$Q$31</c:f>
              <c:strCache>
                <c:ptCount val="10"/>
                <c:pt idx="0">
                  <c:v>日当たりや空間のゆとり</c:v>
                </c:pt>
                <c:pt idx="1">
                  <c:v>通勤・通学の利便</c:v>
                </c:pt>
                <c:pt idx="2">
                  <c:v>買い物などの利便</c:v>
                </c:pt>
                <c:pt idx="3">
                  <c:v>医療・福祉・文化施設の利便</c:v>
                </c:pt>
                <c:pt idx="4">
                  <c:v>子どもの遊び場、子育て支援</c:v>
                </c:pt>
                <c:pt idx="5">
                  <c:v>親など親戚との距離</c:v>
                </c:pt>
                <c:pt idx="6">
                  <c:v>治安</c:v>
                </c:pt>
                <c:pt idx="7">
                  <c:v>近隣とのコミュニティ</c:v>
                </c:pt>
                <c:pt idx="8">
                  <c:v>公園など自然環境</c:v>
                </c:pt>
                <c:pt idx="9">
                  <c:v>まちなみ・景観</c:v>
                </c:pt>
              </c:strCache>
            </c:strRef>
          </c:cat>
          <c:val>
            <c:numRef>
              <c:f>'0121（Q1７）'!$H$34:$Q$34</c:f>
              <c:numCache>
                <c:formatCode>0%</c:formatCode>
                <c:ptCount val="10"/>
                <c:pt idx="0">
                  <c:v>0.48195576251455186</c:v>
                </c:pt>
                <c:pt idx="1">
                  <c:v>0.51688009313154826</c:v>
                </c:pt>
                <c:pt idx="2">
                  <c:v>0.71827706635622823</c:v>
                </c:pt>
                <c:pt idx="3">
                  <c:v>0.29802095459837019</c:v>
                </c:pt>
                <c:pt idx="4">
                  <c:v>1.9790454016298021E-2</c:v>
                </c:pt>
                <c:pt idx="5">
                  <c:v>9.3131548311990692E-2</c:v>
                </c:pt>
                <c:pt idx="6">
                  <c:v>0.50640279394644938</c:v>
                </c:pt>
                <c:pt idx="7">
                  <c:v>5.5878928987194411E-2</c:v>
                </c:pt>
                <c:pt idx="8">
                  <c:v>0.14668218859138535</c:v>
                </c:pt>
                <c:pt idx="9">
                  <c:v>0.16298020954598369</c:v>
                </c:pt>
              </c:numCache>
            </c:numRef>
          </c:val>
          <c:extLst>
            <c:ext xmlns:c16="http://schemas.microsoft.com/office/drawing/2014/chart" uri="{C3380CC4-5D6E-409C-BE32-E72D297353CC}">
              <c16:uniqueId val="{00000002-2D81-47D4-A3D8-B978DE9F537F}"/>
            </c:ext>
          </c:extLst>
        </c:ser>
        <c:ser>
          <c:idx val="3"/>
          <c:order val="3"/>
          <c:tx>
            <c:strRef>
              <c:f>'0121（Q1７）'!$G$35</c:f>
              <c:strCache>
                <c:ptCount val="1"/>
                <c:pt idx="0">
                  <c:v>60歳以上</c:v>
                </c:pt>
              </c:strCache>
            </c:strRef>
          </c:tx>
          <c:spPr>
            <a:gradFill rotWithShape="1">
              <a:gsLst>
                <a:gs pos="0">
                  <a:schemeClr val="accent5">
                    <a:tint val="58000"/>
                    <a:satMod val="103000"/>
                    <a:lumMod val="102000"/>
                    <a:tint val="94000"/>
                  </a:schemeClr>
                </a:gs>
                <a:gs pos="50000">
                  <a:schemeClr val="accent5">
                    <a:tint val="58000"/>
                    <a:satMod val="110000"/>
                    <a:lumMod val="100000"/>
                    <a:shade val="100000"/>
                  </a:schemeClr>
                </a:gs>
                <a:gs pos="100000">
                  <a:schemeClr val="accent5">
                    <a:tint val="58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'0121（Q1７）'!$H$31:$Q$31</c:f>
              <c:strCache>
                <c:ptCount val="10"/>
                <c:pt idx="0">
                  <c:v>日当たりや空間のゆとり</c:v>
                </c:pt>
                <c:pt idx="1">
                  <c:v>通勤・通学の利便</c:v>
                </c:pt>
                <c:pt idx="2">
                  <c:v>買い物などの利便</c:v>
                </c:pt>
                <c:pt idx="3">
                  <c:v>医療・福祉・文化施設の利便</c:v>
                </c:pt>
                <c:pt idx="4">
                  <c:v>子どもの遊び場、子育て支援</c:v>
                </c:pt>
                <c:pt idx="5">
                  <c:v>親など親戚との距離</c:v>
                </c:pt>
                <c:pt idx="6">
                  <c:v>治安</c:v>
                </c:pt>
                <c:pt idx="7">
                  <c:v>近隣とのコミュニティ</c:v>
                </c:pt>
                <c:pt idx="8">
                  <c:v>公園など自然環境</c:v>
                </c:pt>
                <c:pt idx="9">
                  <c:v>まちなみ・景観</c:v>
                </c:pt>
              </c:strCache>
            </c:strRef>
          </c:cat>
          <c:val>
            <c:numRef>
              <c:f>'0121（Q1７）'!$H$35:$Q$35</c:f>
              <c:numCache>
                <c:formatCode>0%</c:formatCode>
                <c:ptCount val="10"/>
                <c:pt idx="0">
                  <c:v>0.38264299802761342</c:v>
                </c:pt>
                <c:pt idx="1">
                  <c:v>0.15581854043392504</c:v>
                </c:pt>
                <c:pt idx="2">
                  <c:v>0.73767258382642997</c:v>
                </c:pt>
                <c:pt idx="3">
                  <c:v>0.57001972386587774</c:v>
                </c:pt>
                <c:pt idx="4">
                  <c:v>5.9171597633136102E-3</c:v>
                </c:pt>
                <c:pt idx="5">
                  <c:v>0.1203155818540434</c:v>
                </c:pt>
                <c:pt idx="6">
                  <c:v>0.53057199211045369</c:v>
                </c:pt>
                <c:pt idx="7">
                  <c:v>9.8619329388560162E-2</c:v>
                </c:pt>
                <c:pt idx="8">
                  <c:v>0.24457593688362916</c:v>
                </c:pt>
                <c:pt idx="9">
                  <c:v>0.15384615384615385</c:v>
                </c:pt>
              </c:numCache>
            </c:numRef>
          </c:val>
          <c:extLst>
            <c:ext xmlns:c16="http://schemas.microsoft.com/office/drawing/2014/chart" uri="{C3380CC4-5D6E-409C-BE32-E72D297353CC}">
              <c16:uniqueId val="{00000003-2D81-47D4-A3D8-B978DE9F537F}"/>
            </c:ext>
          </c:extLst>
        </c:ser>
        <c:dLbls>
          <c:showLegendKey val="0"/>
          <c:showVal val="0"/>
          <c:showCatName val="0"/>
          <c:showSerName val="0"/>
          <c:showPercent val="0"/>
          <c:showBubbleSize val="0"/>
        </c:dLbls>
        <c:gapWidth val="169"/>
        <c:overlap val="-33"/>
        <c:axId val="15266800"/>
        <c:axId val="15267632"/>
      </c:barChart>
      <c:catAx>
        <c:axId val="1526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vert="eaVert"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5267632"/>
        <c:crosses val="autoZero"/>
        <c:auto val="1"/>
        <c:lblAlgn val="ctr"/>
        <c:lblOffset val="100"/>
        <c:noMultiLvlLbl val="0"/>
      </c:catAx>
      <c:valAx>
        <c:axId val="15267632"/>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5266800"/>
        <c:crosses val="autoZero"/>
        <c:crossBetween val="between"/>
      </c:valAx>
      <c:spPr>
        <a:noFill/>
        <a:ln>
          <a:noFill/>
        </a:ln>
        <a:effectLst/>
      </c:spPr>
    </c:plotArea>
    <c:legend>
      <c:legendPos val="b"/>
      <c:layout>
        <c:manualLayout>
          <c:xMode val="edge"/>
          <c:yMode val="edge"/>
          <c:x val="0.22110218544483007"/>
          <c:y val="0.94806802589049555"/>
          <c:w val="0.5289052348276162"/>
          <c:h val="3.924740911101341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title>
      <c:tx>
        <c:strRef>
          <c:f>'0121（Q1７）'!$F$36</c:f>
          <c:strCache>
            <c:ptCount val="1"/>
            <c:pt idx="0">
              <c:v>夫婦と子ども世帯(n=1348)</c:v>
            </c:pt>
          </c:strCache>
        </c:strRef>
      </c:tx>
      <c:layout>
        <c:manualLayout>
          <c:xMode val="edge"/>
          <c:yMode val="edge"/>
          <c:x val="0.4035510805007898"/>
          <c:y val="1.387956147247980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5.2262397138141757E-2"/>
          <c:y val="0.1017049351895349"/>
          <c:w val="0.83581236567951955"/>
          <c:h val="0.42861490286532938"/>
        </c:manualLayout>
      </c:layout>
      <c:barChart>
        <c:barDir val="col"/>
        <c:grouping val="clustered"/>
        <c:varyColors val="0"/>
        <c:ser>
          <c:idx val="0"/>
          <c:order val="0"/>
          <c:tx>
            <c:strRef>
              <c:f>'0121（Q1７）'!$G$36</c:f>
              <c:strCache>
                <c:ptCount val="1"/>
                <c:pt idx="0">
                  <c:v>夫婦と子ども世帯平均</c:v>
                </c:pt>
              </c:strCache>
            </c:strRef>
          </c:tx>
          <c:spPr>
            <a:gradFill rotWithShape="1">
              <a:gsLst>
                <a:gs pos="0">
                  <a:schemeClr val="accent5">
                    <a:shade val="58000"/>
                    <a:satMod val="103000"/>
                    <a:lumMod val="102000"/>
                    <a:tint val="94000"/>
                  </a:schemeClr>
                </a:gs>
                <a:gs pos="50000">
                  <a:schemeClr val="accent5">
                    <a:shade val="58000"/>
                    <a:satMod val="110000"/>
                    <a:lumMod val="100000"/>
                    <a:shade val="100000"/>
                  </a:schemeClr>
                </a:gs>
                <a:gs pos="100000">
                  <a:schemeClr val="accent5">
                    <a:shade val="58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'0121（Q1７）'!$H$31:$Q$31</c:f>
              <c:strCache>
                <c:ptCount val="10"/>
                <c:pt idx="0">
                  <c:v>日当たりや空間のゆとり</c:v>
                </c:pt>
                <c:pt idx="1">
                  <c:v>通勤・通学の利便</c:v>
                </c:pt>
                <c:pt idx="2">
                  <c:v>買い物などの利便</c:v>
                </c:pt>
                <c:pt idx="3">
                  <c:v>医療・福祉・文化施設の利便</c:v>
                </c:pt>
                <c:pt idx="4">
                  <c:v>子どもの遊び場、子育て支援</c:v>
                </c:pt>
                <c:pt idx="5">
                  <c:v>親など親戚との距離</c:v>
                </c:pt>
                <c:pt idx="6">
                  <c:v>治安</c:v>
                </c:pt>
                <c:pt idx="7">
                  <c:v>近隣とのコミュニティ</c:v>
                </c:pt>
                <c:pt idx="8">
                  <c:v>公園など自然環境</c:v>
                </c:pt>
                <c:pt idx="9">
                  <c:v>まちなみ・景観</c:v>
                </c:pt>
              </c:strCache>
            </c:strRef>
          </c:cat>
          <c:val>
            <c:numRef>
              <c:f>'0121（Q1７）'!$H$36:$Q$36</c:f>
              <c:numCache>
                <c:formatCode>0%</c:formatCode>
                <c:ptCount val="10"/>
                <c:pt idx="0">
                  <c:v>0.40652818991097922</c:v>
                </c:pt>
                <c:pt idx="1">
                  <c:v>0.34272997032640951</c:v>
                </c:pt>
                <c:pt idx="2">
                  <c:v>0.64094955489614236</c:v>
                </c:pt>
                <c:pt idx="3">
                  <c:v>0.40059347181008903</c:v>
                </c:pt>
                <c:pt idx="4">
                  <c:v>0.12759643916913949</c:v>
                </c:pt>
                <c:pt idx="5">
                  <c:v>0.16543026706231453</c:v>
                </c:pt>
                <c:pt idx="6">
                  <c:v>0.47032640949554894</c:v>
                </c:pt>
                <c:pt idx="7">
                  <c:v>0.10311572700296735</c:v>
                </c:pt>
                <c:pt idx="8">
                  <c:v>0.20178041543026706</c:v>
                </c:pt>
                <c:pt idx="9">
                  <c:v>0.14094955489614244</c:v>
                </c:pt>
              </c:numCache>
            </c:numRef>
          </c:val>
          <c:extLst>
            <c:ext xmlns:c16="http://schemas.microsoft.com/office/drawing/2014/chart" uri="{C3380CC4-5D6E-409C-BE32-E72D297353CC}">
              <c16:uniqueId val="{00000000-55F0-4A78-905B-19CB29705BB6}"/>
            </c:ext>
          </c:extLst>
        </c:ser>
        <c:ser>
          <c:idx val="1"/>
          <c:order val="1"/>
          <c:tx>
            <c:strRef>
              <c:f>'0121（Q1７）'!$G$37</c:f>
              <c:strCache>
                <c:ptCount val="1"/>
                <c:pt idx="0">
                  <c:v>20～39歳</c:v>
                </c:pt>
              </c:strCache>
            </c:strRef>
          </c:tx>
          <c:spPr>
            <a:gradFill rotWithShape="1">
              <a:gsLst>
                <a:gs pos="0">
                  <a:schemeClr val="accent5">
                    <a:shade val="86000"/>
                    <a:satMod val="103000"/>
                    <a:lumMod val="102000"/>
                    <a:tint val="94000"/>
                  </a:schemeClr>
                </a:gs>
                <a:gs pos="50000">
                  <a:schemeClr val="accent5">
                    <a:shade val="86000"/>
                    <a:satMod val="110000"/>
                    <a:lumMod val="100000"/>
                    <a:shade val="100000"/>
                  </a:schemeClr>
                </a:gs>
                <a:gs pos="100000">
                  <a:schemeClr val="accent5">
                    <a:shade val="86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'0121（Q1７）'!$H$31:$Q$31</c:f>
              <c:strCache>
                <c:ptCount val="10"/>
                <c:pt idx="0">
                  <c:v>日当たりや空間のゆとり</c:v>
                </c:pt>
                <c:pt idx="1">
                  <c:v>通勤・通学の利便</c:v>
                </c:pt>
                <c:pt idx="2">
                  <c:v>買い物などの利便</c:v>
                </c:pt>
                <c:pt idx="3">
                  <c:v>医療・福祉・文化施設の利便</c:v>
                </c:pt>
                <c:pt idx="4">
                  <c:v>子どもの遊び場、子育て支援</c:v>
                </c:pt>
                <c:pt idx="5">
                  <c:v>親など親戚との距離</c:v>
                </c:pt>
                <c:pt idx="6">
                  <c:v>治安</c:v>
                </c:pt>
                <c:pt idx="7">
                  <c:v>近隣とのコミュニティ</c:v>
                </c:pt>
                <c:pt idx="8">
                  <c:v>公園など自然環境</c:v>
                </c:pt>
                <c:pt idx="9">
                  <c:v>まちなみ・景観</c:v>
                </c:pt>
              </c:strCache>
            </c:strRef>
          </c:cat>
          <c:val>
            <c:numRef>
              <c:f>'0121（Q1７）'!$H$37:$Q$37</c:f>
              <c:numCache>
                <c:formatCode>0%</c:formatCode>
                <c:ptCount val="10"/>
                <c:pt idx="0">
                  <c:v>0.38010204081632654</c:v>
                </c:pt>
                <c:pt idx="1">
                  <c:v>0.44387755102040816</c:v>
                </c:pt>
                <c:pt idx="2">
                  <c:v>0.5535714285714286</c:v>
                </c:pt>
                <c:pt idx="3">
                  <c:v>0.24234693877551022</c:v>
                </c:pt>
                <c:pt idx="4">
                  <c:v>0.27040816326530615</c:v>
                </c:pt>
                <c:pt idx="5">
                  <c:v>0.22448979591836735</c:v>
                </c:pt>
                <c:pt idx="6">
                  <c:v>0.45663265306122447</c:v>
                </c:pt>
                <c:pt idx="7">
                  <c:v>0.12755102040816327</c:v>
                </c:pt>
                <c:pt idx="8">
                  <c:v>0.18112244897959184</c:v>
                </c:pt>
                <c:pt idx="9">
                  <c:v>0.11989795918367348</c:v>
                </c:pt>
              </c:numCache>
            </c:numRef>
          </c:val>
          <c:extLst>
            <c:ext xmlns:c16="http://schemas.microsoft.com/office/drawing/2014/chart" uri="{C3380CC4-5D6E-409C-BE32-E72D297353CC}">
              <c16:uniqueId val="{00000001-55F0-4A78-905B-19CB29705BB6}"/>
            </c:ext>
          </c:extLst>
        </c:ser>
        <c:ser>
          <c:idx val="2"/>
          <c:order val="2"/>
          <c:tx>
            <c:strRef>
              <c:f>'0121（Q1７）'!$G$38</c:f>
              <c:strCache>
                <c:ptCount val="1"/>
                <c:pt idx="0">
                  <c:v>40～59歳</c:v>
                </c:pt>
              </c:strCache>
            </c:strRef>
          </c:tx>
          <c:spPr>
            <a:gradFill rotWithShape="1">
              <a:gsLst>
                <a:gs pos="0">
                  <a:schemeClr val="accent5">
                    <a:tint val="86000"/>
                    <a:satMod val="103000"/>
                    <a:lumMod val="102000"/>
                    <a:tint val="94000"/>
                  </a:schemeClr>
                </a:gs>
                <a:gs pos="50000">
                  <a:schemeClr val="accent5">
                    <a:tint val="86000"/>
                    <a:satMod val="110000"/>
                    <a:lumMod val="100000"/>
                    <a:shade val="100000"/>
                  </a:schemeClr>
                </a:gs>
                <a:gs pos="100000">
                  <a:schemeClr val="accent5">
                    <a:tint val="86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'0121（Q1７）'!$H$31:$Q$31</c:f>
              <c:strCache>
                <c:ptCount val="10"/>
                <c:pt idx="0">
                  <c:v>日当たりや空間のゆとり</c:v>
                </c:pt>
                <c:pt idx="1">
                  <c:v>通勤・通学の利便</c:v>
                </c:pt>
                <c:pt idx="2">
                  <c:v>買い物などの利便</c:v>
                </c:pt>
                <c:pt idx="3">
                  <c:v>医療・福祉・文化施設の利便</c:v>
                </c:pt>
                <c:pt idx="4">
                  <c:v>子どもの遊び場、子育て支援</c:v>
                </c:pt>
                <c:pt idx="5">
                  <c:v>親など親戚との距離</c:v>
                </c:pt>
                <c:pt idx="6">
                  <c:v>治安</c:v>
                </c:pt>
                <c:pt idx="7">
                  <c:v>近隣とのコミュニティ</c:v>
                </c:pt>
                <c:pt idx="8">
                  <c:v>公園など自然環境</c:v>
                </c:pt>
                <c:pt idx="9">
                  <c:v>まちなみ・景観</c:v>
                </c:pt>
              </c:strCache>
            </c:strRef>
          </c:cat>
          <c:val>
            <c:numRef>
              <c:f>'0121（Q1７）'!$H$38:$Q$38</c:f>
              <c:numCache>
                <c:formatCode>0%</c:formatCode>
                <c:ptCount val="10"/>
                <c:pt idx="0">
                  <c:v>0.40180180180180181</c:v>
                </c:pt>
                <c:pt idx="1">
                  <c:v>0.39639639639639634</c:v>
                </c:pt>
                <c:pt idx="2">
                  <c:v>0.66486486486486496</c:v>
                </c:pt>
                <c:pt idx="3">
                  <c:v>0.39459459459459456</c:v>
                </c:pt>
                <c:pt idx="4">
                  <c:v>9.5495495495495492E-2</c:v>
                </c:pt>
                <c:pt idx="5">
                  <c:v>0.15495495495495495</c:v>
                </c:pt>
                <c:pt idx="6">
                  <c:v>0.48288288288288289</c:v>
                </c:pt>
                <c:pt idx="7">
                  <c:v>9.1891891891891897E-2</c:v>
                </c:pt>
                <c:pt idx="8">
                  <c:v>0.16576576576576577</c:v>
                </c:pt>
                <c:pt idx="9">
                  <c:v>0.15135135135135136</c:v>
                </c:pt>
              </c:numCache>
            </c:numRef>
          </c:val>
          <c:extLst>
            <c:ext xmlns:c16="http://schemas.microsoft.com/office/drawing/2014/chart" uri="{C3380CC4-5D6E-409C-BE32-E72D297353CC}">
              <c16:uniqueId val="{00000002-55F0-4A78-905B-19CB29705BB6}"/>
            </c:ext>
          </c:extLst>
        </c:ser>
        <c:ser>
          <c:idx val="3"/>
          <c:order val="3"/>
          <c:tx>
            <c:strRef>
              <c:f>'0121（Q1７）'!$G$39</c:f>
              <c:strCache>
                <c:ptCount val="1"/>
                <c:pt idx="0">
                  <c:v>60歳以上</c:v>
                </c:pt>
              </c:strCache>
            </c:strRef>
          </c:tx>
          <c:spPr>
            <a:gradFill rotWithShape="1">
              <a:gsLst>
                <a:gs pos="0">
                  <a:schemeClr val="accent5">
                    <a:tint val="58000"/>
                    <a:satMod val="103000"/>
                    <a:lumMod val="102000"/>
                    <a:tint val="94000"/>
                  </a:schemeClr>
                </a:gs>
                <a:gs pos="50000">
                  <a:schemeClr val="accent5">
                    <a:tint val="58000"/>
                    <a:satMod val="110000"/>
                    <a:lumMod val="100000"/>
                    <a:shade val="100000"/>
                  </a:schemeClr>
                </a:gs>
                <a:gs pos="100000">
                  <a:schemeClr val="accent5">
                    <a:tint val="58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'0121（Q1７）'!$H$31:$Q$31</c:f>
              <c:strCache>
                <c:ptCount val="10"/>
                <c:pt idx="0">
                  <c:v>日当たりや空間のゆとり</c:v>
                </c:pt>
                <c:pt idx="1">
                  <c:v>通勤・通学の利便</c:v>
                </c:pt>
                <c:pt idx="2">
                  <c:v>買い物などの利便</c:v>
                </c:pt>
                <c:pt idx="3">
                  <c:v>医療・福祉・文化施設の利便</c:v>
                </c:pt>
                <c:pt idx="4">
                  <c:v>子どもの遊び場、子育て支援</c:v>
                </c:pt>
                <c:pt idx="5">
                  <c:v>親など親戚との距離</c:v>
                </c:pt>
                <c:pt idx="6">
                  <c:v>治安</c:v>
                </c:pt>
                <c:pt idx="7">
                  <c:v>近隣とのコミュニティ</c:v>
                </c:pt>
                <c:pt idx="8">
                  <c:v>公園など自然環境</c:v>
                </c:pt>
                <c:pt idx="9">
                  <c:v>まちなみ・景観</c:v>
                </c:pt>
              </c:strCache>
            </c:strRef>
          </c:cat>
          <c:val>
            <c:numRef>
              <c:f>'0121（Q1７）'!$H$39:$Q$39</c:f>
              <c:numCache>
                <c:formatCode>0%</c:formatCode>
                <c:ptCount val="10"/>
                <c:pt idx="0">
                  <c:v>0.43890274314214461</c:v>
                </c:pt>
                <c:pt idx="1">
                  <c:v>0.16957605985037405</c:v>
                </c:pt>
                <c:pt idx="2">
                  <c:v>0.69326683291770574</c:v>
                </c:pt>
                <c:pt idx="3">
                  <c:v>0.56359102244389025</c:v>
                </c:pt>
                <c:pt idx="4">
                  <c:v>3.2418952618453865E-2</c:v>
                </c:pt>
                <c:pt idx="5">
                  <c:v>0.12219451371571072</c:v>
                </c:pt>
                <c:pt idx="6">
                  <c:v>0.46633416458852867</c:v>
                </c:pt>
                <c:pt idx="7">
                  <c:v>9.4763092269326679E-2</c:v>
                </c:pt>
                <c:pt idx="8">
                  <c:v>0.27182044887780549</c:v>
                </c:pt>
                <c:pt idx="9">
                  <c:v>0.14713216957605985</c:v>
                </c:pt>
              </c:numCache>
            </c:numRef>
          </c:val>
          <c:extLst>
            <c:ext xmlns:c16="http://schemas.microsoft.com/office/drawing/2014/chart" uri="{C3380CC4-5D6E-409C-BE32-E72D297353CC}">
              <c16:uniqueId val="{00000003-55F0-4A78-905B-19CB29705BB6}"/>
            </c:ext>
          </c:extLst>
        </c:ser>
        <c:dLbls>
          <c:showLegendKey val="0"/>
          <c:showVal val="0"/>
          <c:showCatName val="0"/>
          <c:showSerName val="0"/>
          <c:showPercent val="0"/>
          <c:showBubbleSize val="0"/>
        </c:dLbls>
        <c:gapWidth val="169"/>
        <c:overlap val="-33"/>
        <c:axId val="15266800"/>
        <c:axId val="15267632"/>
      </c:barChart>
      <c:catAx>
        <c:axId val="1526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vert="eaVert"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5267632"/>
        <c:crosses val="autoZero"/>
        <c:auto val="1"/>
        <c:lblAlgn val="ctr"/>
        <c:lblOffset val="100"/>
        <c:noMultiLvlLbl val="0"/>
      </c:catAx>
      <c:valAx>
        <c:axId val="15267632"/>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5266800"/>
        <c:crosses val="autoZero"/>
        <c:crossBetween val="between"/>
      </c:valAx>
      <c:spPr>
        <a:noFill/>
        <a:ln>
          <a:noFill/>
        </a:ln>
        <a:effectLst/>
      </c:spPr>
    </c:plotArea>
    <c:legend>
      <c:legendPos val="b"/>
      <c:layout>
        <c:manualLayout>
          <c:xMode val="edge"/>
          <c:yMode val="edge"/>
          <c:x val="0.22110218544483007"/>
          <c:y val="0.94806802589049555"/>
          <c:w val="0.5289052348276162"/>
          <c:h val="3.924740911101341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title>
      <c:tx>
        <c:strRef>
          <c:f>'0121（Q1７）'!$F$40</c:f>
          <c:strCache>
            <c:ptCount val="1"/>
            <c:pt idx="0">
              <c:v>夫婦のみ世帯(n=979)</c:v>
            </c:pt>
          </c:strCache>
        </c:strRef>
      </c:tx>
      <c:layout>
        <c:manualLayout>
          <c:xMode val="edge"/>
          <c:yMode val="edge"/>
          <c:x val="0.4035510805007898"/>
          <c:y val="1.387956147247980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5.2262397138141757E-2"/>
          <c:y val="0.1017049351895349"/>
          <c:w val="0.83581236567951955"/>
          <c:h val="0.42861490286532938"/>
        </c:manualLayout>
      </c:layout>
      <c:barChart>
        <c:barDir val="col"/>
        <c:grouping val="clustered"/>
        <c:varyColors val="0"/>
        <c:ser>
          <c:idx val="0"/>
          <c:order val="0"/>
          <c:tx>
            <c:strRef>
              <c:f>'0121（Q1７）'!$G$40</c:f>
              <c:strCache>
                <c:ptCount val="1"/>
                <c:pt idx="0">
                  <c:v>夫婦のみ世帯平均</c:v>
                </c:pt>
              </c:strCache>
            </c:strRef>
          </c:tx>
          <c:spPr>
            <a:gradFill rotWithShape="1">
              <a:gsLst>
                <a:gs pos="0">
                  <a:schemeClr val="accent5">
                    <a:shade val="58000"/>
                    <a:satMod val="103000"/>
                    <a:lumMod val="102000"/>
                    <a:tint val="94000"/>
                  </a:schemeClr>
                </a:gs>
                <a:gs pos="50000">
                  <a:schemeClr val="accent5">
                    <a:shade val="58000"/>
                    <a:satMod val="110000"/>
                    <a:lumMod val="100000"/>
                    <a:shade val="100000"/>
                  </a:schemeClr>
                </a:gs>
                <a:gs pos="100000">
                  <a:schemeClr val="accent5">
                    <a:shade val="58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'0121（Q1７）'!$H$31:$Q$31</c:f>
              <c:strCache>
                <c:ptCount val="10"/>
                <c:pt idx="0">
                  <c:v>日当たりや空間のゆとり</c:v>
                </c:pt>
                <c:pt idx="1">
                  <c:v>通勤・通学の利便</c:v>
                </c:pt>
                <c:pt idx="2">
                  <c:v>買い物などの利便</c:v>
                </c:pt>
                <c:pt idx="3">
                  <c:v>医療・福祉・文化施設の利便</c:v>
                </c:pt>
                <c:pt idx="4">
                  <c:v>子どもの遊び場、子育て支援</c:v>
                </c:pt>
                <c:pt idx="5">
                  <c:v>親など親戚との距離</c:v>
                </c:pt>
                <c:pt idx="6">
                  <c:v>治安</c:v>
                </c:pt>
                <c:pt idx="7">
                  <c:v>近隣とのコミュニティ</c:v>
                </c:pt>
                <c:pt idx="8">
                  <c:v>公園など自然環境</c:v>
                </c:pt>
                <c:pt idx="9">
                  <c:v>まちなみ・景観</c:v>
                </c:pt>
              </c:strCache>
            </c:strRef>
          </c:cat>
          <c:val>
            <c:numRef>
              <c:f>'0121（Q1７）'!$H$40:$Q$40</c:f>
              <c:numCache>
                <c:formatCode>0%</c:formatCode>
                <c:ptCount val="10"/>
                <c:pt idx="0">
                  <c:v>0.4422880490296221</c:v>
                </c:pt>
                <c:pt idx="1">
                  <c:v>0.30847803881511748</c:v>
                </c:pt>
                <c:pt idx="2">
                  <c:v>0.69152196118488263</c:v>
                </c:pt>
                <c:pt idx="3">
                  <c:v>0.41266598569969359</c:v>
                </c:pt>
                <c:pt idx="4">
                  <c:v>5.0051072522982638E-2</c:v>
                </c:pt>
                <c:pt idx="5">
                  <c:v>0.15934627170582227</c:v>
                </c:pt>
                <c:pt idx="6">
                  <c:v>0.47599591419816145</c:v>
                </c:pt>
                <c:pt idx="7">
                  <c:v>7.7630234933605727E-2</c:v>
                </c:pt>
                <c:pt idx="8">
                  <c:v>0.20326864147088863</c:v>
                </c:pt>
                <c:pt idx="9">
                  <c:v>0.17875383043922369</c:v>
                </c:pt>
              </c:numCache>
            </c:numRef>
          </c:val>
          <c:extLst>
            <c:ext xmlns:c16="http://schemas.microsoft.com/office/drawing/2014/chart" uri="{C3380CC4-5D6E-409C-BE32-E72D297353CC}">
              <c16:uniqueId val="{00000000-3047-475E-A33E-8F49D38E1242}"/>
            </c:ext>
          </c:extLst>
        </c:ser>
        <c:ser>
          <c:idx val="1"/>
          <c:order val="1"/>
          <c:tx>
            <c:strRef>
              <c:f>'0121（Q1７）'!$G$41</c:f>
              <c:strCache>
                <c:ptCount val="1"/>
                <c:pt idx="0">
                  <c:v>20～39歳</c:v>
                </c:pt>
              </c:strCache>
            </c:strRef>
          </c:tx>
          <c:spPr>
            <a:gradFill rotWithShape="1">
              <a:gsLst>
                <a:gs pos="0">
                  <a:schemeClr val="accent5">
                    <a:shade val="86000"/>
                    <a:satMod val="103000"/>
                    <a:lumMod val="102000"/>
                    <a:tint val="94000"/>
                  </a:schemeClr>
                </a:gs>
                <a:gs pos="50000">
                  <a:schemeClr val="accent5">
                    <a:shade val="86000"/>
                    <a:satMod val="110000"/>
                    <a:lumMod val="100000"/>
                    <a:shade val="100000"/>
                  </a:schemeClr>
                </a:gs>
                <a:gs pos="100000">
                  <a:schemeClr val="accent5">
                    <a:shade val="86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'0121（Q1７）'!$H$31:$Q$31</c:f>
              <c:strCache>
                <c:ptCount val="10"/>
                <c:pt idx="0">
                  <c:v>日当たりや空間のゆとり</c:v>
                </c:pt>
                <c:pt idx="1">
                  <c:v>通勤・通学の利便</c:v>
                </c:pt>
                <c:pt idx="2">
                  <c:v>買い物などの利便</c:v>
                </c:pt>
                <c:pt idx="3">
                  <c:v>医療・福祉・文化施設の利便</c:v>
                </c:pt>
                <c:pt idx="4">
                  <c:v>子どもの遊び場、子育て支援</c:v>
                </c:pt>
                <c:pt idx="5">
                  <c:v>親など親戚との距離</c:v>
                </c:pt>
                <c:pt idx="6">
                  <c:v>治安</c:v>
                </c:pt>
                <c:pt idx="7">
                  <c:v>近隣とのコミュニティ</c:v>
                </c:pt>
                <c:pt idx="8">
                  <c:v>公園など自然環境</c:v>
                </c:pt>
                <c:pt idx="9">
                  <c:v>まちなみ・景観</c:v>
                </c:pt>
              </c:strCache>
            </c:strRef>
          </c:cat>
          <c:val>
            <c:numRef>
              <c:f>'0121（Q1７）'!$H$41:$Q$41</c:f>
              <c:numCache>
                <c:formatCode>0%</c:formatCode>
                <c:ptCount val="10"/>
                <c:pt idx="0">
                  <c:v>0.49275362318840582</c:v>
                </c:pt>
                <c:pt idx="1">
                  <c:v>0.53623188405797095</c:v>
                </c:pt>
                <c:pt idx="2">
                  <c:v>0.6280193236714976</c:v>
                </c:pt>
                <c:pt idx="3">
                  <c:v>0.13526570048309178</c:v>
                </c:pt>
                <c:pt idx="4">
                  <c:v>0.15458937198067632</c:v>
                </c:pt>
                <c:pt idx="5">
                  <c:v>0.23671497584541062</c:v>
                </c:pt>
                <c:pt idx="6">
                  <c:v>0.47826086956521735</c:v>
                </c:pt>
                <c:pt idx="7">
                  <c:v>5.3140096618357488E-2</c:v>
                </c:pt>
                <c:pt idx="8">
                  <c:v>0.12077294685990338</c:v>
                </c:pt>
                <c:pt idx="9">
                  <c:v>0.16425120772946861</c:v>
                </c:pt>
              </c:numCache>
            </c:numRef>
          </c:val>
          <c:extLst>
            <c:ext xmlns:c16="http://schemas.microsoft.com/office/drawing/2014/chart" uri="{C3380CC4-5D6E-409C-BE32-E72D297353CC}">
              <c16:uniqueId val="{00000001-3047-475E-A33E-8F49D38E1242}"/>
            </c:ext>
          </c:extLst>
        </c:ser>
        <c:ser>
          <c:idx val="2"/>
          <c:order val="2"/>
          <c:tx>
            <c:strRef>
              <c:f>'0121（Q1７）'!$G$42</c:f>
              <c:strCache>
                <c:ptCount val="1"/>
                <c:pt idx="0">
                  <c:v>40～59歳</c:v>
                </c:pt>
              </c:strCache>
            </c:strRef>
          </c:tx>
          <c:spPr>
            <a:gradFill rotWithShape="1">
              <a:gsLst>
                <a:gs pos="0">
                  <a:schemeClr val="accent5">
                    <a:tint val="86000"/>
                    <a:satMod val="103000"/>
                    <a:lumMod val="102000"/>
                    <a:tint val="94000"/>
                  </a:schemeClr>
                </a:gs>
                <a:gs pos="50000">
                  <a:schemeClr val="accent5">
                    <a:tint val="86000"/>
                    <a:satMod val="110000"/>
                    <a:lumMod val="100000"/>
                    <a:shade val="100000"/>
                  </a:schemeClr>
                </a:gs>
                <a:gs pos="100000">
                  <a:schemeClr val="accent5">
                    <a:tint val="86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'0121（Q1７）'!$H$31:$Q$31</c:f>
              <c:strCache>
                <c:ptCount val="10"/>
                <c:pt idx="0">
                  <c:v>日当たりや空間のゆとり</c:v>
                </c:pt>
                <c:pt idx="1">
                  <c:v>通勤・通学の利便</c:v>
                </c:pt>
                <c:pt idx="2">
                  <c:v>買い物などの利便</c:v>
                </c:pt>
                <c:pt idx="3">
                  <c:v>医療・福祉・文化施設の利便</c:v>
                </c:pt>
                <c:pt idx="4">
                  <c:v>子どもの遊び場、子育て支援</c:v>
                </c:pt>
                <c:pt idx="5">
                  <c:v>親など親戚との距離</c:v>
                </c:pt>
                <c:pt idx="6">
                  <c:v>治安</c:v>
                </c:pt>
                <c:pt idx="7">
                  <c:v>近隣とのコミュニティ</c:v>
                </c:pt>
                <c:pt idx="8">
                  <c:v>公園など自然環境</c:v>
                </c:pt>
                <c:pt idx="9">
                  <c:v>まちなみ・景観</c:v>
                </c:pt>
              </c:strCache>
            </c:strRef>
          </c:cat>
          <c:val>
            <c:numRef>
              <c:f>'0121（Q1７）'!$H$42:$Q$42</c:f>
              <c:numCache>
                <c:formatCode>0%</c:formatCode>
                <c:ptCount val="10"/>
                <c:pt idx="0">
                  <c:v>0.47619047619047616</c:v>
                </c:pt>
                <c:pt idx="1">
                  <c:v>0.4061624649859944</c:v>
                </c:pt>
                <c:pt idx="2">
                  <c:v>0.68907563025210083</c:v>
                </c:pt>
                <c:pt idx="3">
                  <c:v>0.32212885154061621</c:v>
                </c:pt>
                <c:pt idx="4">
                  <c:v>3.3613445378151259E-2</c:v>
                </c:pt>
                <c:pt idx="5">
                  <c:v>0.16246498599439776</c:v>
                </c:pt>
                <c:pt idx="6">
                  <c:v>0.44257703081232491</c:v>
                </c:pt>
                <c:pt idx="7">
                  <c:v>7.2829131652661069E-2</c:v>
                </c:pt>
                <c:pt idx="8">
                  <c:v>0.21008403361344538</c:v>
                </c:pt>
                <c:pt idx="9">
                  <c:v>0.18487394957983194</c:v>
                </c:pt>
              </c:numCache>
            </c:numRef>
          </c:val>
          <c:extLst>
            <c:ext xmlns:c16="http://schemas.microsoft.com/office/drawing/2014/chart" uri="{C3380CC4-5D6E-409C-BE32-E72D297353CC}">
              <c16:uniqueId val="{00000002-3047-475E-A33E-8F49D38E1242}"/>
            </c:ext>
          </c:extLst>
        </c:ser>
        <c:ser>
          <c:idx val="3"/>
          <c:order val="3"/>
          <c:tx>
            <c:strRef>
              <c:f>'0121（Q1７）'!$G$43</c:f>
              <c:strCache>
                <c:ptCount val="1"/>
                <c:pt idx="0">
                  <c:v>60歳以上</c:v>
                </c:pt>
              </c:strCache>
            </c:strRef>
          </c:tx>
          <c:spPr>
            <a:gradFill rotWithShape="1">
              <a:gsLst>
                <a:gs pos="0">
                  <a:schemeClr val="accent5">
                    <a:tint val="58000"/>
                    <a:satMod val="103000"/>
                    <a:lumMod val="102000"/>
                    <a:tint val="94000"/>
                  </a:schemeClr>
                </a:gs>
                <a:gs pos="50000">
                  <a:schemeClr val="accent5">
                    <a:tint val="58000"/>
                    <a:satMod val="110000"/>
                    <a:lumMod val="100000"/>
                    <a:shade val="100000"/>
                  </a:schemeClr>
                </a:gs>
                <a:gs pos="100000">
                  <a:schemeClr val="accent5">
                    <a:tint val="58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'0121（Q1７）'!$H$31:$Q$31</c:f>
              <c:strCache>
                <c:ptCount val="10"/>
                <c:pt idx="0">
                  <c:v>日当たりや空間のゆとり</c:v>
                </c:pt>
                <c:pt idx="1">
                  <c:v>通勤・通学の利便</c:v>
                </c:pt>
                <c:pt idx="2">
                  <c:v>買い物などの利便</c:v>
                </c:pt>
                <c:pt idx="3">
                  <c:v>医療・福祉・文化施設の利便</c:v>
                </c:pt>
                <c:pt idx="4">
                  <c:v>子どもの遊び場、子育て支援</c:v>
                </c:pt>
                <c:pt idx="5">
                  <c:v>親など親戚との距離</c:v>
                </c:pt>
                <c:pt idx="6">
                  <c:v>治安</c:v>
                </c:pt>
                <c:pt idx="7">
                  <c:v>近隣とのコミュニティ</c:v>
                </c:pt>
                <c:pt idx="8">
                  <c:v>公園など自然環境</c:v>
                </c:pt>
                <c:pt idx="9">
                  <c:v>まちなみ・景観</c:v>
                </c:pt>
              </c:strCache>
            </c:strRef>
          </c:cat>
          <c:val>
            <c:numRef>
              <c:f>'0121（Q1７）'!$H$43:$Q$43</c:f>
              <c:numCache>
                <c:formatCode>0%</c:formatCode>
                <c:ptCount val="10"/>
                <c:pt idx="0">
                  <c:v>0.38795180722891565</c:v>
                </c:pt>
                <c:pt idx="1">
                  <c:v>0.11084337349397591</c:v>
                </c:pt>
                <c:pt idx="2">
                  <c:v>0.72530120481927707</c:v>
                </c:pt>
                <c:pt idx="3">
                  <c:v>0.62891566265060239</c:v>
                </c:pt>
                <c:pt idx="4">
                  <c:v>1.2048192771084336E-2</c:v>
                </c:pt>
                <c:pt idx="5">
                  <c:v>0.1180722891566265</c:v>
                </c:pt>
                <c:pt idx="6">
                  <c:v>0.5036144578313253</c:v>
                </c:pt>
                <c:pt idx="7">
                  <c:v>9.3975903614457845E-2</c:v>
                </c:pt>
                <c:pt idx="8">
                  <c:v>0.23855421686746986</c:v>
                </c:pt>
                <c:pt idx="9">
                  <c:v>0.18072289156626506</c:v>
                </c:pt>
              </c:numCache>
            </c:numRef>
          </c:val>
          <c:extLst>
            <c:ext xmlns:c16="http://schemas.microsoft.com/office/drawing/2014/chart" uri="{C3380CC4-5D6E-409C-BE32-E72D297353CC}">
              <c16:uniqueId val="{00000003-3047-475E-A33E-8F49D38E1242}"/>
            </c:ext>
          </c:extLst>
        </c:ser>
        <c:dLbls>
          <c:showLegendKey val="0"/>
          <c:showVal val="0"/>
          <c:showCatName val="0"/>
          <c:showSerName val="0"/>
          <c:showPercent val="0"/>
          <c:showBubbleSize val="0"/>
        </c:dLbls>
        <c:gapWidth val="169"/>
        <c:overlap val="-33"/>
        <c:axId val="15266800"/>
        <c:axId val="15267632"/>
      </c:barChart>
      <c:catAx>
        <c:axId val="1526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vert="eaVert"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5267632"/>
        <c:crosses val="autoZero"/>
        <c:auto val="1"/>
        <c:lblAlgn val="ctr"/>
        <c:lblOffset val="100"/>
        <c:noMultiLvlLbl val="0"/>
      </c:catAx>
      <c:valAx>
        <c:axId val="15267632"/>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5266800"/>
        <c:crosses val="autoZero"/>
        <c:crossBetween val="between"/>
      </c:valAx>
      <c:spPr>
        <a:noFill/>
        <a:ln>
          <a:noFill/>
        </a:ln>
        <a:effectLst/>
      </c:spPr>
    </c:plotArea>
    <c:legend>
      <c:legendPos val="b"/>
      <c:layout>
        <c:manualLayout>
          <c:xMode val="edge"/>
          <c:yMode val="edge"/>
          <c:x val="0.22110218544483007"/>
          <c:y val="0.94806802589049555"/>
          <c:w val="0.5289052348276162"/>
          <c:h val="3.924740911101341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userShapes r:id="rId4"/>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title>
      <c:tx>
        <c:strRef>
          <c:f>'0121（Q1７）'!$F$44</c:f>
          <c:strCache>
            <c:ptCount val="1"/>
            <c:pt idx="0">
              <c:v>ひとり親と子ども世帯(n=489)</c:v>
            </c:pt>
          </c:strCache>
        </c:strRef>
      </c:tx>
      <c:layout>
        <c:manualLayout>
          <c:xMode val="edge"/>
          <c:yMode val="edge"/>
          <c:x val="0.33917135835346357"/>
          <c:y val="1.387960796833686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5.2262397138141757E-2"/>
          <c:y val="0.1017049351895349"/>
          <c:w val="0.83581236567951955"/>
          <c:h val="0.42861490286532938"/>
        </c:manualLayout>
      </c:layout>
      <c:barChart>
        <c:barDir val="col"/>
        <c:grouping val="clustered"/>
        <c:varyColors val="0"/>
        <c:ser>
          <c:idx val="0"/>
          <c:order val="0"/>
          <c:tx>
            <c:strRef>
              <c:f>'0121（Q1７）'!$G$44</c:f>
              <c:strCache>
                <c:ptCount val="1"/>
                <c:pt idx="0">
                  <c:v>ひとり親と子ども世帯平均</c:v>
                </c:pt>
              </c:strCache>
            </c:strRef>
          </c:tx>
          <c:spPr>
            <a:gradFill rotWithShape="1">
              <a:gsLst>
                <a:gs pos="0">
                  <a:schemeClr val="accent5">
                    <a:shade val="58000"/>
                    <a:satMod val="103000"/>
                    <a:lumMod val="102000"/>
                    <a:tint val="94000"/>
                  </a:schemeClr>
                </a:gs>
                <a:gs pos="50000">
                  <a:schemeClr val="accent5">
                    <a:shade val="58000"/>
                    <a:satMod val="110000"/>
                    <a:lumMod val="100000"/>
                    <a:shade val="100000"/>
                  </a:schemeClr>
                </a:gs>
                <a:gs pos="100000">
                  <a:schemeClr val="accent5">
                    <a:shade val="58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'0121（Q1７）'!$H$31:$Q$31</c:f>
              <c:strCache>
                <c:ptCount val="10"/>
                <c:pt idx="0">
                  <c:v>日当たりや空間のゆとり</c:v>
                </c:pt>
                <c:pt idx="1">
                  <c:v>通勤・通学の利便</c:v>
                </c:pt>
                <c:pt idx="2">
                  <c:v>買い物などの利便</c:v>
                </c:pt>
                <c:pt idx="3">
                  <c:v>医療・福祉・文化施設の利便</c:v>
                </c:pt>
                <c:pt idx="4">
                  <c:v>子どもの遊び場、子育て支援</c:v>
                </c:pt>
                <c:pt idx="5">
                  <c:v>親など親戚との距離</c:v>
                </c:pt>
                <c:pt idx="6">
                  <c:v>治安</c:v>
                </c:pt>
                <c:pt idx="7">
                  <c:v>近隣とのコミュニティ</c:v>
                </c:pt>
                <c:pt idx="8">
                  <c:v>公園など自然環境</c:v>
                </c:pt>
                <c:pt idx="9">
                  <c:v>まちなみ・景観</c:v>
                </c:pt>
              </c:strCache>
            </c:strRef>
          </c:cat>
          <c:val>
            <c:numRef>
              <c:f>'0121（Q1７）'!$H$44:$Q$44</c:f>
              <c:numCache>
                <c:formatCode>0%</c:formatCode>
                <c:ptCount val="10"/>
                <c:pt idx="0">
                  <c:v>0.41513292433537829</c:v>
                </c:pt>
                <c:pt idx="1">
                  <c:v>0.37627811860940696</c:v>
                </c:pt>
                <c:pt idx="2">
                  <c:v>0.69938650306748462</c:v>
                </c:pt>
                <c:pt idx="3">
                  <c:v>0.39059304703476483</c:v>
                </c:pt>
                <c:pt idx="4">
                  <c:v>6.1349693251533749E-2</c:v>
                </c:pt>
                <c:pt idx="5">
                  <c:v>0.11656441717791412</c:v>
                </c:pt>
                <c:pt idx="6">
                  <c:v>0.51942740286298572</c:v>
                </c:pt>
                <c:pt idx="7">
                  <c:v>7.3619631901840496E-2</c:v>
                </c:pt>
                <c:pt idx="8">
                  <c:v>0.19222903885480574</c:v>
                </c:pt>
                <c:pt idx="9">
                  <c:v>0.15541922290388549</c:v>
                </c:pt>
              </c:numCache>
            </c:numRef>
          </c:val>
          <c:extLst>
            <c:ext xmlns:c16="http://schemas.microsoft.com/office/drawing/2014/chart" uri="{C3380CC4-5D6E-409C-BE32-E72D297353CC}">
              <c16:uniqueId val="{00000000-6D0C-4CCA-B69B-ED3F60919D6F}"/>
            </c:ext>
          </c:extLst>
        </c:ser>
        <c:ser>
          <c:idx val="1"/>
          <c:order val="1"/>
          <c:tx>
            <c:strRef>
              <c:f>'0121（Q1７）'!$G$45</c:f>
              <c:strCache>
                <c:ptCount val="1"/>
                <c:pt idx="0">
                  <c:v>20～39歳</c:v>
                </c:pt>
              </c:strCache>
            </c:strRef>
          </c:tx>
          <c:spPr>
            <a:gradFill rotWithShape="1">
              <a:gsLst>
                <a:gs pos="0">
                  <a:schemeClr val="accent5">
                    <a:shade val="86000"/>
                    <a:satMod val="103000"/>
                    <a:lumMod val="102000"/>
                    <a:tint val="94000"/>
                  </a:schemeClr>
                </a:gs>
                <a:gs pos="50000">
                  <a:schemeClr val="accent5">
                    <a:shade val="86000"/>
                    <a:satMod val="110000"/>
                    <a:lumMod val="100000"/>
                    <a:shade val="100000"/>
                  </a:schemeClr>
                </a:gs>
                <a:gs pos="100000">
                  <a:schemeClr val="accent5">
                    <a:shade val="86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'0121（Q1７）'!$H$31:$Q$31</c:f>
              <c:strCache>
                <c:ptCount val="10"/>
                <c:pt idx="0">
                  <c:v>日当たりや空間のゆとり</c:v>
                </c:pt>
                <c:pt idx="1">
                  <c:v>通勤・通学の利便</c:v>
                </c:pt>
                <c:pt idx="2">
                  <c:v>買い物などの利便</c:v>
                </c:pt>
                <c:pt idx="3">
                  <c:v>医療・福祉・文化施設の利便</c:v>
                </c:pt>
                <c:pt idx="4">
                  <c:v>子どもの遊び場、子育て支援</c:v>
                </c:pt>
                <c:pt idx="5">
                  <c:v>親など親戚との距離</c:v>
                </c:pt>
                <c:pt idx="6">
                  <c:v>治安</c:v>
                </c:pt>
                <c:pt idx="7">
                  <c:v>近隣とのコミュニティ</c:v>
                </c:pt>
                <c:pt idx="8">
                  <c:v>公園など自然環境</c:v>
                </c:pt>
                <c:pt idx="9">
                  <c:v>まちなみ・景観</c:v>
                </c:pt>
              </c:strCache>
            </c:strRef>
          </c:cat>
          <c:val>
            <c:numRef>
              <c:f>'0121（Q1７）'!$H$45:$Q$45</c:f>
              <c:numCache>
                <c:formatCode>0%</c:formatCode>
                <c:ptCount val="10"/>
                <c:pt idx="0">
                  <c:v>0.40322580645161288</c:v>
                </c:pt>
                <c:pt idx="1">
                  <c:v>0.5161290322580645</c:v>
                </c:pt>
                <c:pt idx="2">
                  <c:v>0.62096774193548387</c:v>
                </c:pt>
                <c:pt idx="3">
                  <c:v>0.27419354838709675</c:v>
                </c:pt>
                <c:pt idx="4">
                  <c:v>0.14516129032258063</c:v>
                </c:pt>
                <c:pt idx="5">
                  <c:v>0.16129032258064516</c:v>
                </c:pt>
                <c:pt idx="6">
                  <c:v>0.49193548387096775</c:v>
                </c:pt>
                <c:pt idx="7">
                  <c:v>9.6774193548387094E-2</c:v>
                </c:pt>
                <c:pt idx="8">
                  <c:v>0.16129032258064516</c:v>
                </c:pt>
                <c:pt idx="9">
                  <c:v>0.12903225806451613</c:v>
                </c:pt>
              </c:numCache>
            </c:numRef>
          </c:val>
          <c:extLst>
            <c:ext xmlns:c16="http://schemas.microsoft.com/office/drawing/2014/chart" uri="{C3380CC4-5D6E-409C-BE32-E72D297353CC}">
              <c16:uniqueId val="{00000001-6D0C-4CCA-B69B-ED3F60919D6F}"/>
            </c:ext>
          </c:extLst>
        </c:ser>
        <c:ser>
          <c:idx val="2"/>
          <c:order val="2"/>
          <c:tx>
            <c:strRef>
              <c:f>'0121（Q1７）'!$G$46</c:f>
              <c:strCache>
                <c:ptCount val="1"/>
                <c:pt idx="0">
                  <c:v>40～59歳</c:v>
                </c:pt>
              </c:strCache>
            </c:strRef>
          </c:tx>
          <c:spPr>
            <a:gradFill rotWithShape="1">
              <a:gsLst>
                <a:gs pos="0">
                  <a:schemeClr val="accent5">
                    <a:tint val="86000"/>
                    <a:satMod val="103000"/>
                    <a:lumMod val="102000"/>
                    <a:tint val="94000"/>
                  </a:schemeClr>
                </a:gs>
                <a:gs pos="50000">
                  <a:schemeClr val="accent5">
                    <a:tint val="86000"/>
                    <a:satMod val="110000"/>
                    <a:lumMod val="100000"/>
                    <a:shade val="100000"/>
                  </a:schemeClr>
                </a:gs>
                <a:gs pos="100000">
                  <a:schemeClr val="accent5">
                    <a:tint val="86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'0121（Q1７）'!$H$31:$Q$31</c:f>
              <c:strCache>
                <c:ptCount val="10"/>
                <c:pt idx="0">
                  <c:v>日当たりや空間のゆとり</c:v>
                </c:pt>
                <c:pt idx="1">
                  <c:v>通勤・通学の利便</c:v>
                </c:pt>
                <c:pt idx="2">
                  <c:v>買い物などの利便</c:v>
                </c:pt>
                <c:pt idx="3">
                  <c:v>医療・福祉・文化施設の利便</c:v>
                </c:pt>
                <c:pt idx="4">
                  <c:v>子どもの遊び場、子育て支援</c:v>
                </c:pt>
                <c:pt idx="5">
                  <c:v>親など親戚との距離</c:v>
                </c:pt>
                <c:pt idx="6">
                  <c:v>治安</c:v>
                </c:pt>
                <c:pt idx="7">
                  <c:v>近隣とのコミュニティ</c:v>
                </c:pt>
                <c:pt idx="8">
                  <c:v>公園など自然環境</c:v>
                </c:pt>
                <c:pt idx="9">
                  <c:v>まちなみ・景観</c:v>
                </c:pt>
              </c:strCache>
            </c:strRef>
          </c:cat>
          <c:val>
            <c:numRef>
              <c:f>'0121（Q1７）'!$H$46:$Q$46</c:f>
              <c:numCache>
                <c:formatCode>0%</c:formatCode>
                <c:ptCount val="10"/>
                <c:pt idx="0">
                  <c:v>0.38461538461538458</c:v>
                </c:pt>
                <c:pt idx="1">
                  <c:v>0.42307692307692307</c:v>
                </c:pt>
                <c:pt idx="2">
                  <c:v>0.70192307692307687</c:v>
                </c:pt>
                <c:pt idx="3">
                  <c:v>0.38461538461538458</c:v>
                </c:pt>
                <c:pt idx="4">
                  <c:v>5.2884615384615384E-2</c:v>
                </c:pt>
                <c:pt idx="5">
                  <c:v>0.11538461538461539</c:v>
                </c:pt>
                <c:pt idx="6">
                  <c:v>0.49038461538461542</c:v>
                </c:pt>
                <c:pt idx="7">
                  <c:v>6.25E-2</c:v>
                </c:pt>
                <c:pt idx="8">
                  <c:v>0.21153846153846154</c:v>
                </c:pt>
                <c:pt idx="9">
                  <c:v>0.17307692307692307</c:v>
                </c:pt>
              </c:numCache>
            </c:numRef>
          </c:val>
          <c:extLst>
            <c:ext xmlns:c16="http://schemas.microsoft.com/office/drawing/2014/chart" uri="{C3380CC4-5D6E-409C-BE32-E72D297353CC}">
              <c16:uniqueId val="{00000002-6D0C-4CCA-B69B-ED3F60919D6F}"/>
            </c:ext>
          </c:extLst>
        </c:ser>
        <c:ser>
          <c:idx val="3"/>
          <c:order val="3"/>
          <c:tx>
            <c:strRef>
              <c:f>'0121（Q1７）'!$G$47</c:f>
              <c:strCache>
                <c:ptCount val="1"/>
                <c:pt idx="0">
                  <c:v>60歳以上</c:v>
                </c:pt>
              </c:strCache>
            </c:strRef>
          </c:tx>
          <c:spPr>
            <a:gradFill rotWithShape="1">
              <a:gsLst>
                <a:gs pos="0">
                  <a:schemeClr val="accent5">
                    <a:tint val="58000"/>
                    <a:satMod val="103000"/>
                    <a:lumMod val="102000"/>
                    <a:tint val="94000"/>
                  </a:schemeClr>
                </a:gs>
                <a:gs pos="50000">
                  <a:schemeClr val="accent5">
                    <a:tint val="58000"/>
                    <a:satMod val="110000"/>
                    <a:lumMod val="100000"/>
                    <a:shade val="100000"/>
                  </a:schemeClr>
                </a:gs>
                <a:gs pos="100000">
                  <a:schemeClr val="accent5">
                    <a:tint val="58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'0121（Q1７）'!$H$31:$Q$31</c:f>
              <c:strCache>
                <c:ptCount val="10"/>
                <c:pt idx="0">
                  <c:v>日当たりや空間のゆとり</c:v>
                </c:pt>
                <c:pt idx="1">
                  <c:v>通勤・通学の利便</c:v>
                </c:pt>
                <c:pt idx="2">
                  <c:v>買い物などの利便</c:v>
                </c:pt>
                <c:pt idx="3">
                  <c:v>医療・福祉・文化施設の利便</c:v>
                </c:pt>
                <c:pt idx="4">
                  <c:v>子どもの遊び場、子育て支援</c:v>
                </c:pt>
                <c:pt idx="5">
                  <c:v>親など親戚との距離</c:v>
                </c:pt>
                <c:pt idx="6">
                  <c:v>治安</c:v>
                </c:pt>
                <c:pt idx="7">
                  <c:v>近隣とのコミュニティ</c:v>
                </c:pt>
                <c:pt idx="8">
                  <c:v>公園など自然環境</c:v>
                </c:pt>
                <c:pt idx="9">
                  <c:v>まちなみ・景観</c:v>
                </c:pt>
              </c:strCache>
            </c:strRef>
          </c:cat>
          <c:val>
            <c:numRef>
              <c:f>'0121（Q1７）'!$H$47:$Q$47</c:f>
              <c:numCache>
                <c:formatCode>0%</c:formatCode>
                <c:ptCount val="10"/>
                <c:pt idx="0">
                  <c:v>0.46496815286624205</c:v>
                </c:pt>
                <c:pt idx="1">
                  <c:v>0.20382165605095542</c:v>
                </c:pt>
                <c:pt idx="2">
                  <c:v>0.7579617834394905</c:v>
                </c:pt>
                <c:pt idx="3">
                  <c:v>0.49044585987261147</c:v>
                </c:pt>
                <c:pt idx="4">
                  <c:v>6.369426751592357E-3</c:v>
                </c:pt>
                <c:pt idx="5">
                  <c:v>8.2802547770700646E-2</c:v>
                </c:pt>
                <c:pt idx="6">
                  <c:v>0.57961783439490455</c:v>
                </c:pt>
                <c:pt idx="7">
                  <c:v>7.0063694267515922E-2</c:v>
                </c:pt>
                <c:pt idx="8">
                  <c:v>0.19108280254777071</c:v>
                </c:pt>
                <c:pt idx="9">
                  <c:v>0.15286624203821658</c:v>
                </c:pt>
              </c:numCache>
            </c:numRef>
          </c:val>
          <c:extLst>
            <c:ext xmlns:c16="http://schemas.microsoft.com/office/drawing/2014/chart" uri="{C3380CC4-5D6E-409C-BE32-E72D297353CC}">
              <c16:uniqueId val="{00000003-6D0C-4CCA-B69B-ED3F60919D6F}"/>
            </c:ext>
          </c:extLst>
        </c:ser>
        <c:dLbls>
          <c:showLegendKey val="0"/>
          <c:showVal val="0"/>
          <c:showCatName val="0"/>
          <c:showSerName val="0"/>
          <c:showPercent val="0"/>
          <c:showBubbleSize val="0"/>
        </c:dLbls>
        <c:gapWidth val="169"/>
        <c:overlap val="-33"/>
        <c:axId val="15266800"/>
        <c:axId val="15267632"/>
      </c:barChart>
      <c:catAx>
        <c:axId val="1526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vert="eaVert"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5267632"/>
        <c:crosses val="autoZero"/>
        <c:auto val="1"/>
        <c:lblAlgn val="ctr"/>
        <c:lblOffset val="100"/>
        <c:noMultiLvlLbl val="0"/>
      </c:catAx>
      <c:valAx>
        <c:axId val="15267632"/>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5266800"/>
        <c:crosses val="autoZero"/>
        <c:crossBetween val="between"/>
      </c:valAx>
      <c:spPr>
        <a:noFill/>
        <a:ln>
          <a:noFill/>
        </a:ln>
        <a:effectLst/>
      </c:spPr>
    </c:plotArea>
    <c:legend>
      <c:legendPos val="b"/>
      <c:layout>
        <c:manualLayout>
          <c:xMode val="edge"/>
          <c:yMode val="edge"/>
          <c:x val="0.22110218544483007"/>
          <c:y val="0.94806802589049555"/>
          <c:w val="0.5289052348276162"/>
          <c:h val="3.924740911101341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title>
      <c:tx>
        <c:strRef>
          <c:f>'0121（Q1７）'!$F$48</c:f>
          <c:strCache>
            <c:ptCount val="1"/>
            <c:pt idx="0">
              <c:v>その他親族世帯、非親族世帯(n=307)</c:v>
            </c:pt>
          </c:strCache>
        </c:strRef>
      </c:tx>
      <c:layout>
        <c:manualLayout>
          <c:xMode val="edge"/>
          <c:yMode val="edge"/>
          <c:x val="0.28705446878792151"/>
          <c:y val="1.387960796833686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5.2262397138141757E-2"/>
          <c:y val="0.1017049351895349"/>
          <c:w val="0.83581236567951955"/>
          <c:h val="0.42861490286532938"/>
        </c:manualLayout>
      </c:layout>
      <c:barChart>
        <c:barDir val="col"/>
        <c:grouping val="clustered"/>
        <c:varyColors val="0"/>
        <c:ser>
          <c:idx val="0"/>
          <c:order val="0"/>
          <c:tx>
            <c:strRef>
              <c:f>'0121（Q1７）'!$G$48</c:f>
              <c:strCache>
                <c:ptCount val="1"/>
                <c:pt idx="0">
                  <c:v>その他親族世帯、非親族世帯平均</c:v>
                </c:pt>
              </c:strCache>
            </c:strRef>
          </c:tx>
          <c:spPr>
            <a:gradFill rotWithShape="1">
              <a:gsLst>
                <a:gs pos="0">
                  <a:schemeClr val="accent5">
                    <a:shade val="58000"/>
                    <a:satMod val="103000"/>
                    <a:lumMod val="102000"/>
                    <a:tint val="94000"/>
                  </a:schemeClr>
                </a:gs>
                <a:gs pos="50000">
                  <a:schemeClr val="accent5">
                    <a:shade val="58000"/>
                    <a:satMod val="110000"/>
                    <a:lumMod val="100000"/>
                    <a:shade val="100000"/>
                  </a:schemeClr>
                </a:gs>
                <a:gs pos="100000">
                  <a:schemeClr val="accent5">
                    <a:shade val="58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'0121（Q1７）'!$H$31:$Q$31</c:f>
              <c:strCache>
                <c:ptCount val="10"/>
                <c:pt idx="0">
                  <c:v>日当たりや空間のゆとり</c:v>
                </c:pt>
                <c:pt idx="1">
                  <c:v>通勤・通学の利便</c:v>
                </c:pt>
                <c:pt idx="2">
                  <c:v>買い物などの利便</c:v>
                </c:pt>
                <c:pt idx="3">
                  <c:v>医療・福祉・文化施設の利便</c:v>
                </c:pt>
                <c:pt idx="4">
                  <c:v>子どもの遊び場、子育て支援</c:v>
                </c:pt>
                <c:pt idx="5">
                  <c:v>親など親戚との距離</c:v>
                </c:pt>
                <c:pt idx="6">
                  <c:v>治安</c:v>
                </c:pt>
                <c:pt idx="7">
                  <c:v>近隣とのコミュニティ</c:v>
                </c:pt>
                <c:pt idx="8">
                  <c:v>公園など自然環境</c:v>
                </c:pt>
                <c:pt idx="9">
                  <c:v>まちなみ・景観</c:v>
                </c:pt>
              </c:strCache>
            </c:strRef>
          </c:cat>
          <c:val>
            <c:numRef>
              <c:f>'0121（Q1７）'!$H$48:$Q$48</c:f>
              <c:numCache>
                <c:formatCode>0%</c:formatCode>
                <c:ptCount val="10"/>
                <c:pt idx="0">
                  <c:v>0.43322475570032576</c:v>
                </c:pt>
                <c:pt idx="1">
                  <c:v>0.31596091205211729</c:v>
                </c:pt>
                <c:pt idx="2">
                  <c:v>0.71335504885993484</c:v>
                </c:pt>
                <c:pt idx="3">
                  <c:v>0.43973941368078179</c:v>
                </c:pt>
                <c:pt idx="4">
                  <c:v>5.5374592833876225E-2</c:v>
                </c:pt>
                <c:pt idx="5">
                  <c:v>0.10423452768729642</c:v>
                </c:pt>
                <c:pt idx="6">
                  <c:v>0.51465798045602607</c:v>
                </c:pt>
                <c:pt idx="7">
                  <c:v>6.8403908794788276E-2</c:v>
                </c:pt>
                <c:pt idx="8">
                  <c:v>0.20846905537459284</c:v>
                </c:pt>
                <c:pt idx="9">
                  <c:v>0.1465798045602606</c:v>
                </c:pt>
              </c:numCache>
            </c:numRef>
          </c:val>
          <c:extLst>
            <c:ext xmlns:c16="http://schemas.microsoft.com/office/drawing/2014/chart" uri="{C3380CC4-5D6E-409C-BE32-E72D297353CC}">
              <c16:uniqueId val="{00000000-EB88-4698-BA22-C15E05BE9412}"/>
            </c:ext>
          </c:extLst>
        </c:ser>
        <c:ser>
          <c:idx val="1"/>
          <c:order val="1"/>
          <c:tx>
            <c:strRef>
              <c:f>'0121（Q1７）'!$G$49</c:f>
              <c:strCache>
                <c:ptCount val="1"/>
                <c:pt idx="0">
                  <c:v>20～39歳</c:v>
                </c:pt>
              </c:strCache>
            </c:strRef>
          </c:tx>
          <c:spPr>
            <a:gradFill rotWithShape="1">
              <a:gsLst>
                <a:gs pos="0">
                  <a:schemeClr val="accent5">
                    <a:shade val="86000"/>
                    <a:satMod val="103000"/>
                    <a:lumMod val="102000"/>
                    <a:tint val="94000"/>
                  </a:schemeClr>
                </a:gs>
                <a:gs pos="50000">
                  <a:schemeClr val="accent5">
                    <a:shade val="86000"/>
                    <a:satMod val="110000"/>
                    <a:lumMod val="100000"/>
                    <a:shade val="100000"/>
                  </a:schemeClr>
                </a:gs>
                <a:gs pos="100000">
                  <a:schemeClr val="accent5">
                    <a:shade val="86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'0121（Q1７）'!$H$31:$Q$31</c:f>
              <c:strCache>
                <c:ptCount val="10"/>
                <c:pt idx="0">
                  <c:v>日当たりや空間のゆとり</c:v>
                </c:pt>
                <c:pt idx="1">
                  <c:v>通勤・通学の利便</c:v>
                </c:pt>
                <c:pt idx="2">
                  <c:v>買い物などの利便</c:v>
                </c:pt>
                <c:pt idx="3">
                  <c:v>医療・福祉・文化施設の利便</c:v>
                </c:pt>
                <c:pt idx="4">
                  <c:v>子どもの遊び場、子育て支援</c:v>
                </c:pt>
                <c:pt idx="5">
                  <c:v>親など親戚との距離</c:v>
                </c:pt>
                <c:pt idx="6">
                  <c:v>治安</c:v>
                </c:pt>
                <c:pt idx="7">
                  <c:v>近隣とのコミュニティ</c:v>
                </c:pt>
                <c:pt idx="8">
                  <c:v>公園など自然環境</c:v>
                </c:pt>
                <c:pt idx="9">
                  <c:v>まちなみ・景観</c:v>
                </c:pt>
              </c:strCache>
            </c:strRef>
          </c:cat>
          <c:val>
            <c:numRef>
              <c:f>'0121（Q1７）'!$H$49:$Q$49</c:f>
              <c:numCache>
                <c:formatCode>0%</c:formatCode>
                <c:ptCount val="10"/>
                <c:pt idx="0">
                  <c:v>0.3529411764705882</c:v>
                </c:pt>
                <c:pt idx="1">
                  <c:v>0.50588235294117645</c:v>
                </c:pt>
                <c:pt idx="2">
                  <c:v>0.69411764705882351</c:v>
                </c:pt>
                <c:pt idx="3">
                  <c:v>0.28235294117647058</c:v>
                </c:pt>
                <c:pt idx="4">
                  <c:v>0.10588235294117647</c:v>
                </c:pt>
                <c:pt idx="5">
                  <c:v>9.4117647058823528E-2</c:v>
                </c:pt>
                <c:pt idx="6">
                  <c:v>0.56470588235294117</c:v>
                </c:pt>
                <c:pt idx="7">
                  <c:v>9.4117647058823528E-2</c:v>
                </c:pt>
                <c:pt idx="8">
                  <c:v>0.16470588235294117</c:v>
                </c:pt>
                <c:pt idx="9">
                  <c:v>0.14117647058823529</c:v>
                </c:pt>
              </c:numCache>
            </c:numRef>
          </c:val>
          <c:extLst>
            <c:ext xmlns:c16="http://schemas.microsoft.com/office/drawing/2014/chart" uri="{C3380CC4-5D6E-409C-BE32-E72D297353CC}">
              <c16:uniqueId val="{00000001-EB88-4698-BA22-C15E05BE9412}"/>
            </c:ext>
          </c:extLst>
        </c:ser>
        <c:ser>
          <c:idx val="2"/>
          <c:order val="2"/>
          <c:tx>
            <c:strRef>
              <c:f>'0121（Q1７）'!$G$50</c:f>
              <c:strCache>
                <c:ptCount val="1"/>
                <c:pt idx="0">
                  <c:v>40～59歳</c:v>
                </c:pt>
              </c:strCache>
            </c:strRef>
          </c:tx>
          <c:spPr>
            <a:gradFill rotWithShape="1">
              <a:gsLst>
                <a:gs pos="0">
                  <a:schemeClr val="accent5">
                    <a:tint val="86000"/>
                    <a:satMod val="103000"/>
                    <a:lumMod val="102000"/>
                    <a:tint val="94000"/>
                  </a:schemeClr>
                </a:gs>
                <a:gs pos="50000">
                  <a:schemeClr val="accent5">
                    <a:tint val="86000"/>
                    <a:satMod val="110000"/>
                    <a:lumMod val="100000"/>
                    <a:shade val="100000"/>
                  </a:schemeClr>
                </a:gs>
                <a:gs pos="100000">
                  <a:schemeClr val="accent5">
                    <a:tint val="86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'0121（Q1７）'!$H$31:$Q$31</c:f>
              <c:strCache>
                <c:ptCount val="10"/>
                <c:pt idx="0">
                  <c:v>日当たりや空間のゆとり</c:v>
                </c:pt>
                <c:pt idx="1">
                  <c:v>通勤・通学の利便</c:v>
                </c:pt>
                <c:pt idx="2">
                  <c:v>買い物などの利便</c:v>
                </c:pt>
                <c:pt idx="3">
                  <c:v>医療・福祉・文化施設の利便</c:v>
                </c:pt>
                <c:pt idx="4">
                  <c:v>子どもの遊び場、子育て支援</c:v>
                </c:pt>
                <c:pt idx="5">
                  <c:v>親など親戚との距離</c:v>
                </c:pt>
                <c:pt idx="6">
                  <c:v>治安</c:v>
                </c:pt>
                <c:pt idx="7">
                  <c:v>近隣とのコミュニティ</c:v>
                </c:pt>
                <c:pt idx="8">
                  <c:v>公園など自然環境</c:v>
                </c:pt>
                <c:pt idx="9">
                  <c:v>まちなみ・景観</c:v>
                </c:pt>
              </c:strCache>
            </c:strRef>
          </c:cat>
          <c:val>
            <c:numRef>
              <c:f>'0121（Q1７）'!$H$50:$Q$50</c:f>
              <c:numCache>
                <c:formatCode>0%</c:formatCode>
                <c:ptCount val="10"/>
                <c:pt idx="0">
                  <c:v>0.46078431372549022</c:v>
                </c:pt>
                <c:pt idx="1">
                  <c:v>0.38235294117647056</c:v>
                </c:pt>
                <c:pt idx="2">
                  <c:v>0.65686274509803921</c:v>
                </c:pt>
                <c:pt idx="3">
                  <c:v>0.36274509803921567</c:v>
                </c:pt>
                <c:pt idx="4">
                  <c:v>7.8431372549019607E-2</c:v>
                </c:pt>
                <c:pt idx="5">
                  <c:v>8.8235294117647051E-2</c:v>
                </c:pt>
                <c:pt idx="6">
                  <c:v>0.5</c:v>
                </c:pt>
                <c:pt idx="7">
                  <c:v>5.8823529411764705E-2</c:v>
                </c:pt>
                <c:pt idx="8">
                  <c:v>0.2156862745098039</c:v>
                </c:pt>
                <c:pt idx="9">
                  <c:v>0.19607843137254904</c:v>
                </c:pt>
              </c:numCache>
            </c:numRef>
          </c:val>
          <c:extLst>
            <c:ext xmlns:c16="http://schemas.microsoft.com/office/drawing/2014/chart" uri="{C3380CC4-5D6E-409C-BE32-E72D297353CC}">
              <c16:uniqueId val="{00000002-EB88-4698-BA22-C15E05BE9412}"/>
            </c:ext>
          </c:extLst>
        </c:ser>
        <c:ser>
          <c:idx val="3"/>
          <c:order val="3"/>
          <c:tx>
            <c:strRef>
              <c:f>'0121（Q1７）'!$G$51</c:f>
              <c:strCache>
                <c:ptCount val="1"/>
                <c:pt idx="0">
                  <c:v>60歳以上</c:v>
                </c:pt>
              </c:strCache>
            </c:strRef>
          </c:tx>
          <c:spPr>
            <a:gradFill rotWithShape="1">
              <a:gsLst>
                <a:gs pos="0">
                  <a:schemeClr val="accent5">
                    <a:tint val="58000"/>
                    <a:satMod val="103000"/>
                    <a:lumMod val="102000"/>
                    <a:tint val="94000"/>
                  </a:schemeClr>
                </a:gs>
                <a:gs pos="50000">
                  <a:schemeClr val="accent5">
                    <a:tint val="58000"/>
                    <a:satMod val="110000"/>
                    <a:lumMod val="100000"/>
                    <a:shade val="100000"/>
                  </a:schemeClr>
                </a:gs>
                <a:gs pos="100000">
                  <a:schemeClr val="accent5">
                    <a:tint val="58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'0121（Q1７）'!$H$31:$Q$31</c:f>
              <c:strCache>
                <c:ptCount val="10"/>
                <c:pt idx="0">
                  <c:v>日当たりや空間のゆとり</c:v>
                </c:pt>
                <c:pt idx="1">
                  <c:v>通勤・通学の利便</c:v>
                </c:pt>
                <c:pt idx="2">
                  <c:v>買い物などの利便</c:v>
                </c:pt>
                <c:pt idx="3">
                  <c:v>医療・福祉・文化施設の利便</c:v>
                </c:pt>
                <c:pt idx="4">
                  <c:v>子どもの遊び場、子育て支援</c:v>
                </c:pt>
                <c:pt idx="5">
                  <c:v>親など親戚との距離</c:v>
                </c:pt>
                <c:pt idx="6">
                  <c:v>治安</c:v>
                </c:pt>
                <c:pt idx="7">
                  <c:v>近隣とのコミュニティ</c:v>
                </c:pt>
                <c:pt idx="8">
                  <c:v>公園など自然環境</c:v>
                </c:pt>
                <c:pt idx="9">
                  <c:v>まちなみ・景観</c:v>
                </c:pt>
              </c:strCache>
            </c:strRef>
          </c:cat>
          <c:val>
            <c:numRef>
              <c:f>'0121（Q1７）'!$H$51:$Q$51</c:f>
              <c:numCache>
                <c:formatCode>0%</c:formatCode>
                <c:ptCount val="10"/>
                <c:pt idx="0">
                  <c:v>0.46666666666666667</c:v>
                </c:pt>
                <c:pt idx="1">
                  <c:v>0.125</c:v>
                </c:pt>
                <c:pt idx="2">
                  <c:v>0.77500000000000013</c:v>
                </c:pt>
                <c:pt idx="3">
                  <c:v>0.6166666666666667</c:v>
                </c:pt>
                <c:pt idx="4">
                  <c:v>0</c:v>
                </c:pt>
                <c:pt idx="5">
                  <c:v>0.125</c:v>
                </c:pt>
                <c:pt idx="6">
                  <c:v>0.4916666666666667</c:v>
                </c:pt>
                <c:pt idx="7">
                  <c:v>5.8333333333333334E-2</c:v>
                </c:pt>
                <c:pt idx="8">
                  <c:v>0.23333333333333334</c:v>
                </c:pt>
                <c:pt idx="9">
                  <c:v>0.10833333333333332</c:v>
                </c:pt>
              </c:numCache>
            </c:numRef>
          </c:val>
          <c:extLst>
            <c:ext xmlns:c16="http://schemas.microsoft.com/office/drawing/2014/chart" uri="{C3380CC4-5D6E-409C-BE32-E72D297353CC}">
              <c16:uniqueId val="{00000003-EB88-4698-BA22-C15E05BE9412}"/>
            </c:ext>
          </c:extLst>
        </c:ser>
        <c:dLbls>
          <c:showLegendKey val="0"/>
          <c:showVal val="0"/>
          <c:showCatName val="0"/>
          <c:showSerName val="0"/>
          <c:showPercent val="0"/>
          <c:showBubbleSize val="0"/>
        </c:dLbls>
        <c:gapWidth val="169"/>
        <c:overlap val="-33"/>
        <c:axId val="15266800"/>
        <c:axId val="15267632"/>
      </c:barChart>
      <c:catAx>
        <c:axId val="1526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vert="eaVert"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5267632"/>
        <c:crosses val="autoZero"/>
        <c:auto val="1"/>
        <c:lblAlgn val="ctr"/>
        <c:lblOffset val="100"/>
        <c:noMultiLvlLbl val="0"/>
      </c:catAx>
      <c:valAx>
        <c:axId val="15267632"/>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5266800"/>
        <c:crosses val="autoZero"/>
        <c:crossBetween val="between"/>
      </c:valAx>
      <c:spPr>
        <a:noFill/>
        <a:ln>
          <a:noFill/>
        </a:ln>
        <a:effectLst/>
      </c:spPr>
    </c:plotArea>
    <c:legend>
      <c:legendPos val="b"/>
      <c:layout>
        <c:manualLayout>
          <c:xMode val="edge"/>
          <c:yMode val="edge"/>
          <c:x val="0.17511673193548707"/>
          <c:y val="0.95072511129084836"/>
          <c:w val="0.70365006514007711"/>
          <c:h val="3.924740911101341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ja-JP" sz="1800"/>
              <a:t>シェアハウスへの興味（世帯別）</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4028937007874016"/>
          <c:y val="0.12018139084355116"/>
          <c:w val="0.73199496937882769"/>
          <c:h val="0.62725996035245368"/>
        </c:manualLayout>
      </c:layout>
      <c:barChart>
        <c:barDir val="bar"/>
        <c:grouping val="percentStacked"/>
        <c:varyColors val="0"/>
        <c:ser>
          <c:idx val="0"/>
          <c:order val="0"/>
          <c:tx>
            <c:strRef>
              <c:f>'0117_％'!$B$22:$B$23</c:f>
              <c:strCache>
                <c:ptCount val="2"/>
                <c:pt idx="0">
                  <c:v>現在、住んでいる</c:v>
                </c:pt>
              </c:strCache>
            </c:strRef>
          </c:tx>
          <c:spPr>
            <a:gradFill rotWithShape="1">
              <a:gsLst>
                <a:gs pos="0">
                  <a:schemeClr val="accent5">
                    <a:shade val="45000"/>
                    <a:shade val="51000"/>
                    <a:satMod val="130000"/>
                  </a:schemeClr>
                </a:gs>
                <a:gs pos="80000">
                  <a:schemeClr val="accent5">
                    <a:shade val="45000"/>
                    <a:shade val="93000"/>
                    <a:satMod val="130000"/>
                  </a:schemeClr>
                </a:gs>
                <a:gs pos="100000">
                  <a:schemeClr val="accent5">
                    <a:shade val="4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'0117_％'!$A$24:$A$29</c:f>
              <c:strCache>
                <c:ptCount val="6"/>
                <c:pt idx="0">
                  <c:v>全体</c:v>
                </c:pt>
                <c:pt idx="1">
                  <c:v>単独世帯
（N=1877)</c:v>
                </c:pt>
                <c:pt idx="2">
                  <c:v>夫婦と子ども世帯
（N=1348)</c:v>
                </c:pt>
                <c:pt idx="3">
                  <c:v>夫婦のみ世帯
（N=979)</c:v>
                </c:pt>
                <c:pt idx="4">
                  <c:v>ひとり親と子ども世帯
（N=489)</c:v>
                </c:pt>
                <c:pt idx="5">
                  <c:v>その他親族世帯
非親族世帯
（N=307)</c:v>
                </c:pt>
              </c:strCache>
            </c:strRef>
          </c:cat>
          <c:val>
            <c:numRef>
              <c:f>'0117_％'!$B$24:$B$29</c:f>
              <c:numCache>
                <c:formatCode>0%</c:formatCode>
                <c:ptCount val="6"/>
                <c:pt idx="0">
                  <c:v>1.2800000000000001E-2</c:v>
                </c:pt>
                <c:pt idx="1">
                  <c:v>1.3319126265316995E-2</c:v>
                </c:pt>
                <c:pt idx="2">
                  <c:v>1.0385756676557863E-2</c:v>
                </c:pt>
                <c:pt idx="3">
                  <c:v>7.1501532175689483E-3</c:v>
                </c:pt>
                <c:pt idx="4">
                  <c:v>2.0449897750511249E-2</c:v>
                </c:pt>
                <c:pt idx="5">
                  <c:v>2.6058631921824105E-2</c:v>
                </c:pt>
              </c:numCache>
            </c:numRef>
          </c:val>
          <c:extLst>
            <c:ext xmlns:c16="http://schemas.microsoft.com/office/drawing/2014/chart" uri="{C3380CC4-5D6E-409C-BE32-E72D297353CC}">
              <c16:uniqueId val="{00000000-985B-4FC3-B8DD-6DA609EC8C0D}"/>
            </c:ext>
          </c:extLst>
        </c:ser>
        <c:ser>
          <c:idx val="1"/>
          <c:order val="1"/>
          <c:tx>
            <c:strRef>
              <c:f>'0117_％'!$C$22:$C$23</c:f>
              <c:strCache>
                <c:ptCount val="2"/>
                <c:pt idx="0">
                  <c:v>過去に住んだことがある</c:v>
                </c:pt>
              </c:strCache>
            </c:strRef>
          </c:tx>
          <c:spPr>
            <a:gradFill rotWithShape="1">
              <a:gsLst>
                <a:gs pos="0">
                  <a:schemeClr val="accent5">
                    <a:shade val="61000"/>
                    <a:shade val="51000"/>
                    <a:satMod val="130000"/>
                  </a:schemeClr>
                </a:gs>
                <a:gs pos="80000">
                  <a:schemeClr val="accent5">
                    <a:shade val="61000"/>
                    <a:shade val="93000"/>
                    <a:satMod val="130000"/>
                  </a:schemeClr>
                </a:gs>
                <a:gs pos="100000">
                  <a:schemeClr val="accent5">
                    <a:shade val="61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'0117_％'!$A$24:$A$29</c:f>
              <c:strCache>
                <c:ptCount val="6"/>
                <c:pt idx="0">
                  <c:v>全体</c:v>
                </c:pt>
                <c:pt idx="1">
                  <c:v>単独世帯
（N=1877)</c:v>
                </c:pt>
                <c:pt idx="2">
                  <c:v>夫婦と子ども世帯
（N=1348)</c:v>
                </c:pt>
                <c:pt idx="3">
                  <c:v>夫婦のみ世帯
（N=979)</c:v>
                </c:pt>
                <c:pt idx="4">
                  <c:v>ひとり親と子ども世帯
（N=489)</c:v>
                </c:pt>
                <c:pt idx="5">
                  <c:v>その他親族世帯
非親族世帯
（N=307)</c:v>
                </c:pt>
              </c:strCache>
            </c:strRef>
          </c:cat>
          <c:val>
            <c:numRef>
              <c:f>'0117_％'!$C$24:$C$29</c:f>
              <c:numCache>
                <c:formatCode>0%</c:formatCode>
                <c:ptCount val="6"/>
                <c:pt idx="0">
                  <c:v>5.96E-2</c:v>
                </c:pt>
                <c:pt idx="1">
                  <c:v>7.0324986680873738E-2</c:v>
                </c:pt>
                <c:pt idx="2">
                  <c:v>6.0089020771513353E-2</c:v>
                </c:pt>
                <c:pt idx="3">
                  <c:v>5.0051072522982638E-2</c:v>
                </c:pt>
                <c:pt idx="4">
                  <c:v>4.7034764826175871E-2</c:v>
                </c:pt>
                <c:pt idx="5">
                  <c:v>4.2345276872964167E-2</c:v>
                </c:pt>
              </c:numCache>
            </c:numRef>
          </c:val>
          <c:extLst>
            <c:ext xmlns:c16="http://schemas.microsoft.com/office/drawing/2014/chart" uri="{C3380CC4-5D6E-409C-BE32-E72D297353CC}">
              <c16:uniqueId val="{00000001-985B-4FC3-B8DD-6DA609EC8C0D}"/>
            </c:ext>
          </c:extLst>
        </c:ser>
        <c:ser>
          <c:idx val="2"/>
          <c:order val="2"/>
          <c:tx>
            <c:strRef>
              <c:f>'0117_％'!$D$22:$D$23</c:f>
              <c:strCache>
                <c:ptCount val="2"/>
                <c:pt idx="0">
                  <c:v>住んだことがない/</c:v>
                </c:pt>
                <c:pt idx="1">
                  <c:v>とても興味がある</c:v>
                </c:pt>
              </c:strCache>
            </c:strRef>
          </c:tx>
          <c:spPr>
            <a:gradFill rotWithShape="1">
              <a:gsLst>
                <a:gs pos="0">
                  <a:schemeClr val="accent5">
                    <a:shade val="76000"/>
                    <a:shade val="51000"/>
                    <a:satMod val="130000"/>
                  </a:schemeClr>
                </a:gs>
                <a:gs pos="80000">
                  <a:schemeClr val="accent5">
                    <a:shade val="76000"/>
                    <a:shade val="93000"/>
                    <a:satMod val="130000"/>
                  </a:schemeClr>
                </a:gs>
                <a:gs pos="100000">
                  <a:schemeClr val="accent5">
                    <a:shade val="7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'0117_％'!$A$24:$A$29</c:f>
              <c:strCache>
                <c:ptCount val="6"/>
                <c:pt idx="0">
                  <c:v>全体</c:v>
                </c:pt>
                <c:pt idx="1">
                  <c:v>単独世帯
（N=1877)</c:v>
                </c:pt>
                <c:pt idx="2">
                  <c:v>夫婦と子ども世帯
（N=1348)</c:v>
                </c:pt>
                <c:pt idx="3">
                  <c:v>夫婦のみ世帯
（N=979)</c:v>
                </c:pt>
                <c:pt idx="4">
                  <c:v>ひとり親と子ども世帯
（N=489)</c:v>
                </c:pt>
                <c:pt idx="5">
                  <c:v>その他親族世帯
非親族世帯
（N=307)</c:v>
                </c:pt>
              </c:strCache>
            </c:strRef>
          </c:cat>
          <c:val>
            <c:numRef>
              <c:f>'0117_％'!$D$24:$D$29</c:f>
              <c:numCache>
                <c:formatCode>0%</c:formatCode>
                <c:ptCount val="6"/>
                <c:pt idx="0">
                  <c:v>1.2800000000000001E-2</c:v>
                </c:pt>
                <c:pt idx="1">
                  <c:v>1.5450186467767715E-2</c:v>
                </c:pt>
                <c:pt idx="2">
                  <c:v>1.112759643916914E-2</c:v>
                </c:pt>
                <c:pt idx="3">
                  <c:v>8.171603677221655E-3</c:v>
                </c:pt>
                <c:pt idx="4">
                  <c:v>1.2269938650306749E-2</c:v>
                </c:pt>
                <c:pt idx="5">
                  <c:v>1.9543973941368076E-2</c:v>
                </c:pt>
              </c:numCache>
            </c:numRef>
          </c:val>
          <c:extLst>
            <c:ext xmlns:c16="http://schemas.microsoft.com/office/drawing/2014/chart" uri="{C3380CC4-5D6E-409C-BE32-E72D297353CC}">
              <c16:uniqueId val="{00000002-985B-4FC3-B8DD-6DA609EC8C0D}"/>
            </c:ext>
          </c:extLst>
        </c:ser>
        <c:ser>
          <c:idx val="3"/>
          <c:order val="3"/>
          <c:tx>
            <c:strRef>
              <c:f>'0117_％'!$E$22:$E$23</c:f>
              <c:strCache>
                <c:ptCount val="2"/>
                <c:pt idx="0">
                  <c:v>住んだことがない/</c:v>
                </c:pt>
                <c:pt idx="1">
                  <c:v>やや興味がある</c:v>
                </c:pt>
              </c:strCache>
            </c:strRef>
          </c:tx>
          <c:spPr>
            <a:gradFill rotWithShape="1">
              <a:gsLst>
                <a:gs pos="0">
                  <a:schemeClr val="accent5">
                    <a:shade val="92000"/>
                    <a:shade val="51000"/>
                    <a:satMod val="130000"/>
                  </a:schemeClr>
                </a:gs>
                <a:gs pos="80000">
                  <a:schemeClr val="accent5">
                    <a:shade val="92000"/>
                    <a:shade val="93000"/>
                    <a:satMod val="130000"/>
                  </a:schemeClr>
                </a:gs>
                <a:gs pos="100000">
                  <a:schemeClr val="accent5">
                    <a:shade val="9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'0117_％'!$A$24:$A$29</c:f>
              <c:strCache>
                <c:ptCount val="6"/>
                <c:pt idx="0">
                  <c:v>全体</c:v>
                </c:pt>
                <c:pt idx="1">
                  <c:v>単独世帯
（N=1877)</c:v>
                </c:pt>
                <c:pt idx="2">
                  <c:v>夫婦と子ども世帯
（N=1348)</c:v>
                </c:pt>
                <c:pt idx="3">
                  <c:v>夫婦のみ世帯
（N=979)</c:v>
                </c:pt>
                <c:pt idx="4">
                  <c:v>ひとり親と子ども世帯
（N=489)</c:v>
                </c:pt>
                <c:pt idx="5">
                  <c:v>その他親族世帯
非親族世帯
（N=307)</c:v>
                </c:pt>
              </c:strCache>
            </c:strRef>
          </c:cat>
          <c:val>
            <c:numRef>
              <c:f>'0117_％'!$E$24:$E$29</c:f>
              <c:numCache>
                <c:formatCode>0%</c:formatCode>
                <c:ptCount val="6"/>
                <c:pt idx="0">
                  <c:v>6.5000000000000002E-2</c:v>
                </c:pt>
                <c:pt idx="1">
                  <c:v>6.766116142781034E-2</c:v>
                </c:pt>
                <c:pt idx="2">
                  <c:v>5.2670623145400594E-2</c:v>
                </c:pt>
                <c:pt idx="3">
                  <c:v>6.537282941777324E-2</c:v>
                </c:pt>
                <c:pt idx="4">
                  <c:v>7.9754601226993863E-2</c:v>
                </c:pt>
                <c:pt idx="5">
                  <c:v>7.8175895765472306E-2</c:v>
                </c:pt>
              </c:numCache>
            </c:numRef>
          </c:val>
          <c:extLst>
            <c:ext xmlns:c16="http://schemas.microsoft.com/office/drawing/2014/chart" uri="{C3380CC4-5D6E-409C-BE32-E72D297353CC}">
              <c16:uniqueId val="{00000003-985B-4FC3-B8DD-6DA609EC8C0D}"/>
            </c:ext>
          </c:extLst>
        </c:ser>
        <c:ser>
          <c:idx val="4"/>
          <c:order val="4"/>
          <c:tx>
            <c:strRef>
              <c:f>'0117_％'!$F$22:$F$23</c:f>
              <c:strCache>
                <c:ptCount val="2"/>
                <c:pt idx="0">
                  <c:v>住んだことがない/</c:v>
                </c:pt>
                <c:pt idx="1">
                  <c:v>どちらともいえない</c:v>
                </c:pt>
              </c:strCache>
            </c:strRef>
          </c:tx>
          <c:spPr>
            <a:gradFill rotWithShape="1">
              <a:gsLst>
                <a:gs pos="0">
                  <a:schemeClr val="accent5">
                    <a:tint val="93000"/>
                    <a:shade val="51000"/>
                    <a:satMod val="130000"/>
                  </a:schemeClr>
                </a:gs>
                <a:gs pos="80000">
                  <a:schemeClr val="accent5">
                    <a:tint val="93000"/>
                    <a:shade val="93000"/>
                    <a:satMod val="130000"/>
                  </a:schemeClr>
                </a:gs>
                <a:gs pos="100000">
                  <a:schemeClr val="accent5">
                    <a:tint val="93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'0117_％'!$A$24:$A$29</c:f>
              <c:strCache>
                <c:ptCount val="6"/>
                <c:pt idx="0">
                  <c:v>全体</c:v>
                </c:pt>
                <c:pt idx="1">
                  <c:v>単独世帯
（N=1877)</c:v>
                </c:pt>
                <c:pt idx="2">
                  <c:v>夫婦と子ども世帯
（N=1348)</c:v>
                </c:pt>
                <c:pt idx="3">
                  <c:v>夫婦のみ世帯
（N=979)</c:v>
                </c:pt>
                <c:pt idx="4">
                  <c:v>ひとり親と子ども世帯
（N=489)</c:v>
                </c:pt>
                <c:pt idx="5">
                  <c:v>その他親族世帯
非親族世帯
（N=307)</c:v>
                </c:pt>
              </c:strCache>
            </c:strRef>
          </c:cat>
          <c:val>
            <c:numRef>
              <c:f>'0117_％'!$F$24:$F$29</c:f>
              <c:numCache>
                <c:formatCode>0%</c:formatCode>
                <c:ptCount val="6"/>
                <c:pt idx="0">
                  <c:v>0.12</c:v>
                </c:pt>
                <c:pt idx="1">
                  <c:v>0.11827384123601492</c:v>
                </c:pt>
                <c:pt idx="2">
                  <c:v>0.1327893175074184</c:v>
                </c:pt>
                <c:pt idx="3">
                  <c:v>0.11542390194075587</c:v>
                </c:pt>
                <c:pt idx="4">
                  <c:v>0.1165644171779141</c:v>
                </c:pt>
                <c:pt idx="5">
                  <c:v>9.4462540716612378E-2</c:v>
                </c:pt>
              </c:numCache>
            </c:numRef>
          </c:val>
          <c:extLst>
            <c:ext xmlns:c16="http://schemas.microsoft.com/office/drawing/2014/chart" uri="{C3380CC4-5D6E-409C-BE32-E72D297353CC}">
              <c16:uniqueId val="{00000004-985B-4FC3-B8DD-6DA609EC8C0D}"/>
            </c:ext>
          </c:extLst>
        </c:ser>
        <c:ser>
          <c:idx val="5"/>
          <c:order val="5"/>
          <c:tx>
            <c:strRef>
              <c:f>'0117_％'!$G$22:$G$23</c:f>
              <c:strCache>
                <c:ptCount val="2"/>
                <c:pt idx="0">
                  <c:v>住んだことがない/</c:v>
                </c:pt>
                <c:pt idx="1">
                  <c:v>あまり興味がない</c:v>
                </c:pt>
              </c:strCache>
            </c:strRef>
          </c:tx>
          <c:spPr>
            <a:gradFill rotWithShape="1">
              <a:gsLst>
                <a:gs pos="0">
                  <a:schemeClr val="accent5">
                    <a:tint val="77000"/>
                    <a:shade val="51000"/>
                    <a:satMod val="130000"/>
                  </a:schemeClr>
                </a:gs>
                <a:gs pos="80000">
                  <a:schemeClr val="accent5">
                    <a:tint val="77000"/>
                    <a:shade val="93000"/>
                    <a:satMod val="130000"/>
                  </a:schemeClr>
                </a:gs>
                <a:gs pos="100000">
                  <a:schemeClr val="accent5">
                    <a:tint val="77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'0117_％'!$A$24:$A$29</c:f>
              <c:strCache>
                <c:ptCount val="6"/>
                <c:pt idx="0">
                  <c:v>全体</c:v>
                </c:pt>
                <c:pt idx="1">
                  <c:v>単独世帯
（N=1877)</c:v>
                </c:pt>
                <c:pt idx="2">
                  <c:v>夫婦と子ども世帯
（N=1348)</c:v>
                </c:pt>
                <c:pt idx="3">
                  <c:v>夫婦のみ世帯
（N=979)</c:v>
                </c:pt>
                <c:pt idx="4">
                  <c:v>ひとり親と子ども世帯
（N=489)</c:v>
                </c:pt>
                <c:pt idx="5">
                  <c:v>その他親族世帯
非親族世帯
（N=307)</c:v>
                </c:pt>
              </c:strCache>
            </c:strRef>
          </c:cat>
          <c:val>
            <c:numRef>
              <c:f>'0117_％'!$G$24:$G$29</c:f>
              <c:numCache>
                <c:formatCode>0%</c:formatCode>
                <c:ptCount val="6"/>
                <c:pt idx="0">
                  <c:v>0.1986</c:v>
                </c:pt>
                <c:pt idx="1">
                  <c:v>0.20085242408098028</c:v>
                </c:pt>
                <c:pt idx="2">
                  <c:v>0.19732937685459942</c:v>
                </c:pt>
                <c:pt idx="3">
                  <c:v>0.21144024514811033</c:v>
                </c:pt>
                <c:pt idx="4">
                  <c:v>0.18404907975460122</c:v>
                </c:pt>
                <c:pt idx="5">
                  <c:v>0.17263843648208468</c:v>
                </c:pt>
              </c:numCache>
            </c:numRef>
          </c:val>
          <c:extLst>
            <c:ext xmlns:c16="http://schemas.microsoft.com/office/drawing/2014/chart" uri="{C3380CC4-5D6E-409C-BE32-E72D297353CC}">
              <c16:uniqueId val="{00000005-985B-4FC3-B8DD-6DA609EC8C0D}"/>
            </c:ext>
          </c:extLst>
        </c:ser>
        <c:ser>
          <c:idx val="6"/>
          <c:order val="6"/>
          <c:tx>
            <c:strRef>
              <c:f>'0117_％'!$H$22:$H$23</c:f>
              <c:strCache>
                <c:ptCount val="2"/>
                <c:pt idx="0">
                  <c:v>住んだことがない/</c:v>
                </c:pt>
                <c:pt idx="1">
                  <c:v>全く興味がない</c:v>
                </c:pt>
              </c:strCache>
            </c:strRef>
          </c:tx>
          <c:spPr>
            <a:gradFill rotWithShape="1">
              <a:gsLst>
                <a:gs pos="0">
                  <a:schemeClr val="accent5">
                    <a:tint val="62000"/>
                    <a:shade val="51000"/>
                    <a:satMod val="130000"/>
                  </a:schemeClr>
                </a:gs>
                <a:gs pos="80000">
                  <a:schemeClr val="accent5">
                    <a:tint val="62000"/>
                    <a:shade val="93000"/>
                    <a:satMod val="130000"/>
                  </a:schemeClr>
                </a:gs>
                <a:gs pos="100000">
                  <a:schemeClr val="accent5">
                    <a:tint val="6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'0117_％'!$A$24:$A$29</c:f>
              <c:strCache>
                <c:ptCount val="6"/>
                <c:pt idx="0">
                  <c:v>全体</c:v>
                </c:pt>
                <c:pt idx="1">
                  <c:v>単独世帯
（N=1877)</c:v>
                </c:pt>
                <c:pt idx="2">
                  <c:v>夫婦と子ども世帯
（N=1348)</c:v>
                </c:pt>
                <c:pt idx="3">
                  <c:v>夫婦のみ世帯
（N=979)</c:v>
                </c:pt>
                <c:pt idx="4">
                  <c:v>ひとり親と子ども世帯
（N=489)</c:v>
                </c:pt>
                <c:pt idx="5">
                  <c:v>その他親族世帯
非親族世帯
（N=307)</c:v>
                </c:pt>
              </c:strCache>
            </c:strRef>
          </c:cat>
          <c:val>
            <c:numRef>
              <c:f>'0117_％'!$H$24:$H$29</c:f>
              <c:numCache>
                <c:formatCode>0%</c:formatCode>
                <c:ptCount val="6"/>
                <c:pt idx="0">
                  <c:v>0.441</c:v>
                </c:pt>
                <c:pt idx="1">
                  <c:v>0.43207245604688332</c:v>
                </c:pt>
                <c:pt idx="2">
                  <c:v>0.43842729970326411</c:v>
                </c:pt>
                <c:pt idx="3">
                  <c:v>0.45045965270684374</c:v>
                </c:pt>
                <c:pt idx="4">
                  <c:v>0.46625766871165641</c:v>
                </c:pt>
                <c:pt idx="5">
                  <c:v>0.43648208469055377</c:v>
                </c:pt>
              </c:numCache>
            </c:numRef>
          </c:val>
          <c:extLst>
            <c:ext xmlns:c16="http://schemas.microsoft.com/office/drawing/2014/chart" uri="{C3380CC4-5D6E-409C-BE32-E72D297353CC}">
              <c16:uniqueId val="{00000006-985B-4FC3-B8DD-6DA609EC8C0D}"/>
            </c:ext>
          </c:extLst>
        </c:ser>
        <c:ser>
          <c:idx val="7"/>
          <c:order val="7"/>
          <c:tx>
            <c:strRef>
              <c:f>'0117_％'!$I$22:$I$23</c:f>
              <c:strCache>
                <c:ptCount val="2"/>
                <c:pt idx="0">
                  <c:v>住んだことがない/</c:v>
                </c:pt>
                <c:pt idx="1">
                  <c:v>わからない</c:v>
                </c:pt>
              </c:strCache>
            </c:strRef>
          </c:tx>
          <c:spPr>
            <a:gradFill rotWithShape="1">
              <a:gsLst>
                <a:gs pos="0">
                  <a:schemeClr val="accent5">
                    <a:tint val="46000"/>
                    <a:shade val="51000"/>
                    <a:satMod val="130000"/>
                  </a:schemeClr>
                </a:gs>
                <a:gs pos="80000">
                  <a:schemeClr val="accent5">
                    <a:tint val="46000"/>
                    <a:shade val="93000"/>
                    <a:satMod val="130000"/>
                  </a:schemeClr>
                </a:gs>
                <a:gs pos="100000">
                  <a:schemeClr val="accent5">
                    <a:tint val="4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'0117_％'!$A$24:$A$29</c:f>
              <c:strCache>
                <c:ptCount val="6"/>
                <c:pt idx="0">
                  <c:v>全体</c:v>
                </c:pt>
                <c:pt idx="1">
                  <c:v>単独世帯
（N=1877)</c:v>
                </c:pt>
                <c:pt idx="2">
                  <c:v>夫婦と子ども世帯
（N=1348)</c:v>
                </c:pt>
                <c:pt idx="3">
                  <c:v>夫婦のみ世帯
（N=979)</c:v>
                </c:pt>
                <c:pt idx="4">
                  <c:v>ひとり親と子ども世帯
（N=489)</c:v>
                </c:pt>
                <c:pt idx="5">
                  <c:v>その他親族世帯
非親族世帯
（N=307)</c:v>
                </c:pt>
              </c:strCache>
            </c:strRef>
          </c:cat>
          <c:val>
            <c:numRef>
              <c:f>'0117_％'!$I$24:$I$29</c:f>
              <c:numCache>
                <c:formatCode>0%</c:formatCode>
                <c:ptCount val="6"/>
                <c:pt idx="0">
                  <c:v>9.0200000000000002E-2</c:v>
                </c:pt>
                <c:pt idx="1">
                  <c:v>8.2045817794352688E-2</c:v>
                </c:pt>
                <c:pt idx="2">
                  <c:v>9.7181008902077148E-2</c:v>
                </c:pt>
                <c:pt idx="3">
                  <c:v>9.193054136874361E-2</c:v>
                </c:pt>
                <c:pt idx="4">
                  <c:v>7.3619631901840496E-2</c:v>
                </c:pt>
                <c:pt idx="5">
                  <c:v>0.13029315960912052</c:v>
                </c:pt>
              </c:numCache>
            </c:numRef>
          </c:val>
          <c:extLst>
            <c:ext xmlns:c16="http://schemas.microsoft.com/office/drawing/2014/chart" uri="{C3380CC4-5D6E-409C-BE32-E72D297353CC}">
              <c16:uniqueId val="{00000007-985B-4FC3-B8DD-6DA609EC8C0D}"/>
            </c:ext>
          </c:extLst>
        </c:ser>
        <c:dLbls>
          <c:dLblPos val="ctr"/>
          <c:showLegendKey val="0"/>
          <c:showVal val="1"/>
          <c:showCatName val="0"/>
          <c:showSerName val="0"/>
          <c:showPercent val="0"/>
          <c:showBubbleSize val="0"/>
        </c:dLbls>
        <c:gapWidth val="150"/>
        <c:overlap val="100"/>
        <c:axId val="453448176"/>
        <c:axId val="453454000"/>
      </c:barChart>
      <c:catAx>
        <c:axId val="453448176"/>
        <c:scaling>
          <c:orientation val="maxMin"/>
        </c:scaling>
        <c:delete val="1"/>
        <c:axPos val="l"/>
        <c:numFmt formatCode="General" sourceLinked="1"/>
        <c:majorTickMark val="none"/>
        <c:minorTickMark val="none"/>
        <c:tickLblPos val="nextTo"/>
        <c:crossAx val="453454000"/>
        <c:crosses val="autoZero"/>
        <c:auto val="1"/>
        <c:lblAlgn val="ctr"/>
        <c:lblOffset val="100"/>
        <c:noMultiLvlLbl val="0"/>
      </c:catAx>
      <c:valAx>
        <c:axId val="45345400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53448176"/>
        <c:crosses val="autoZero"/>
        <c:crossBetween val="between"/>
      </c:valAx>
      <c:spPr>
        <a:noFill/>
        <a:ln>
          <a:noFill/>
        </a:ln>
        <a:effectLst/>
      </c:spPr>
    </c:plotArea>
    <c:legend>
      <c:legendPos val="b"/>
      <c:layout>
        <c:manualLayout>
          <c:xMode val="edge"/>
          <c:yMode val="edge"/>
          <c:x val="0.1055644138232721"/>
          <c:y val="0.78392968354844128"/>
          <c:w val="0.77636373578302698"/>
          <c:h val="0.1964060709702060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ja-JP" altLang="ja-JP" sz="1600" b="1" i="0" baseline="0" dirty="0" smtClean="0">
                <a:effectLst/>
              </a:rPr>
              <a:t>シェアハウスへの興味（</a:t>
            </a:r>
            <a:r>
              <a:rPr lang="ja-JP" altLang="en-US" sz="1600" b="1" i="0" baseline="0" dirty="0" smtClean="0">
                <a:effectLst/>
              </a:rPr>
              <a:t>年齢</a:t>
            </a:r>
            <a:r>
              <a:rPr lang="ja-JP" altLang="ja-JP" sz="1600" b="1" i="0" baseline="0" dirty="0" smtClean="0">
                <a:effectLst/>
              </a:rPr>
              <a:t>別）</a:t>
            </a:r>
            <a:endParaRPr lang="ja-JP" altLang="ja-JP" sz="1600" dirty="0">
              <a:effectLst/>
            </a:endParaRP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4028937007874016"/>
          <c:y val="0.12018139084355116"/>
          <c:w val="0.73199496937882769"/>
          <c:h val="0.62725996035245368"/>
        </c:manualLayout>
      </c:layout>
      <c:barChart>
        <c:barDir val="bar"/>
        <c:grouping val="percentStacked"/>
        <c:varyColors val="0"/>
        <c:ser>
          <c:idx val="0"/>
          <c:order val="0"/>
          <c:tx>
            <c:strRef>
              <c:f>'0118_%'!$B$60:$B$61</c:f>
              <c:strCache>
                <c:ptCount val="2"/>
                <c:pt idx="0">
                  <c:v>現在、住んでいる</c:v>
                </c:pt>
              </c:strCache>
            </c:strRef>
          </c:tx>
          <c:spPr>
            <a:gradFill rotWithShape="1">
              <a:gsLst>
                <a:gs pos="0">
                  <a:schemeClr val="accent5">
                    <a:shade val="45000"/>
                    <a:shade val="51000"/>
                    <a:satMod val="130000"/>
                  </a:schemeClr>
                </a:gs>
                <a:gs pos="80000">
                  <a:schemeClr val="accent5">
                    <a:shade val="45000"/>
                    <a:shade val="93000"/>
                    <a:satMod val="130000"/>
                  </a:schemeClr>
                </a:gs>
                <a:gs pos="100000">
                  <a:schemeClr val="accent5">
                    <a:shade val="4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0833333333333332E-2"/>
                  <c:y val="-2.18491616459472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A6-460A-A949-EDAF1A92E8D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'0118_%'!$A$62:$A$68</c:f>
              <c:strCache>
                <c:ptCount val="7"/>
                <c:pt idx="0">
                  <c:v>全体</c:v>
                </c:pt>
                <c:pt idx="1">
                  <c:v>20～29歳</c:v>
                </c:pt>
                <c:pt idx="2">
                  <c:v>30～39歳</c:v>
                </c:pt>
                <c:pt idx="3">
                  <c:v>40～49歳</c:v>
                </c:pt>
                <c:pt idx="4">
                  <c:v>50～59歳</c:v>
                </c:pt>
                <c:pt idx="5">
                  <c:v>60～69歳</c:v>
                </c:pt>
                <c:pt idx="6">
                  <c:v>70歳以上</c:v>
                </c:pt>
              </c:strCache>
            </c:strRef>
          </c:cat>
          <c:val>
            <c:numRef>
              <c:f>'0118_%'!$B$62:$B$68</c:f>
              <c:numCache>
                <c:formatCode>0%</c:formatCode>
                <c:ptCount val="7"/>
                <c:pt idx="0">
                  <c:v>1.2800000000000001E-2</c:v>
                </c:pt>
                <c:pt idx="1">
                  <c:v>4.5454545454545456E-2</c:v>
                </c:pt>
                <c:pt idx="2">
                  <c:v>1.314459049544995E-2</c:v>
                </c:pt>
                <c:pt idx="3">
                  <c:v>1.8112488083889419E-2</c:v>
                </c:pt>
                <c:pt idx="4">
                  <c:v>9.6899224806201549E-3</c:v>
                </c:pt>
                <c:pt idx="5">
                  <c:v>4.3140638481449526E-3</c:v>
                </c:pt>
                <c:pt idx="6">
                  <c:v>4.5351473922902496E-3</c:v>
                </c:pt>
              </c:numCache>
            </c:numRef>
          </c:val>
          <c:extLst>
            <c:ext xmlns:c16="http://schemas.microsoft.com/office/drawing/2014/chart" uri="{C3380CC4-5D6E-409C-BE32-E72D297353CC}">
              <c16:uniqueId val="{00000000-4CAE-42CC-BAFB-334523B73F01}"/>
            </c:ext>
          </c:extLst>
        </c:ser>
        <c:ser>
          <c:idx val="1"/>
          <c:order val="1"/>
          <c:tx>
            <c:strRef>
              <c:f>'0118_%'!$C$60:$C$61</c:f>
              <c:strCache>
                <c:ptCount val="2"/>
                <c:pt idx="0">
                  <c:v>過去に住んだことがある</c:v>
                </c:pt>
              </c:strCache>
            </c:strRef>
          </c:tx>
          <c:spPr>
            <a:gradFill rotWithShape="1">
              <a:gsLst>
                <a:gs pos="0">
                  <a:schemeClr val="accent5">
                    <a:shade val="61000"/>
                    <a:shade val="51000"/>
                    <a:satMod val="130000"/>
                  </a:schemeClr>
                </a:gs>
                <a:gs pos="80000">
                  <a:schemeClr val="accent5">
                    <a:shade val="61000"/>
                    <a:shade val="93000"/>
                    <a:satMod val="130000"/>
                  </a:schemeClr>
                </a:gs>
                <a:gs pos="100000">
                  <a:schemeClr val="accent5">
                    <a:shade val="61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'0118_%'!$A$62:$A$68</c:f>
              <c:strCache>
                <c:ptCount val="7"/>
                <c:pt idx="0">
                  <c:v>全体</c:v>
                </c:pt>
                <c:pt idx="1">
                  <c:v>20～29歳</c:v>
                </c:pt>
                <c:pt idx="2">
                  <c:v>30～39歳</c:v>
                </c:pt>
                <c:pt idx="3">
                  <c:v>40～49歳</c:v>
                </c:pt>
                <c:pt idx="4">
                  <c:v>50～59歳</c:v>
                </c:pt>
                <c:pt idx="5">
                  <c:v>60～69歳</c:v>
                </c:pt>
                <c:pt idx="6">
                  <c:v>70歳以上</c:v>
                </c:pt>
              </c:strCache>
            </c:strRef>
          </c:cat>
          <c:val>
            <c:numRef>
              <c:f>'0118_%'!$C$62:$C$68</c:f>
              <c:numCache>
                <c:formatCode>0%</c:formatCode>
                <c:ptCount val="7"/>
                <c:pt idx="0">
                  <c:v>5.96E-2</c:v>
                </c:pt>
                <c:pt idx="1">
                  <c:v>0.10303030303030303</c:v>
                </c:pt>
                <c:pt idx="2">
                  <c:v>8.4934277047522752E-2</c:v>
                </c:pt>
                <c:pt idx="3">
                  <c:v>5.2430886558627265E-2</c:v>
                </c:pt>
                <c:pt idx="4">
                  <c:v>6.2015503875968991E-2</c:v>
                </c:pt>
                <c:pt idx="5">
                  <c:v>4.1415012942191541E-2</c:v>
                </c:pt>
                <c:pt idx="6">
                  <c:v>2.9478458049886622E-2</c:v>
                </c:pt>
              </c:numCache>
            </c:numRef>
          </c:val>
          <c:extLst>
            <c:ext xmlns:c16="http://schemas.microsoft.com/office/drawing/2014/chart" uri="{C3380CC4-5D6E-409C-BE32-E72D297353CC}">
              <c16:uniqueId val="{00000001-4CAE-42CC-BAFB-334523B73F01}"/>
            </c:ext>
          </c:extLst>
        </c:ser>
        <c:ser>
          <c:idx val="2"/>
          <c:order val="2"/>
          <c:tx>
            <c:strRef>
              <c:f>'0118_%'!$D$60:$D$61</c:f>
              <c:strCache>
                <c:ptCount val="2"/>
                <c:pt idx="0">
                  <c:v>住んだことがない/</c:v>
                </c:pt>
                <c:pt idx="1">
                  <c:v>とても興味がある</c:v>
                </c:pt>
              </c:strCache>
            </c:strRef>
          </c:tx>
          <c:spPr>
            <a:gradFill rotWithShape="1">
              <a:gsLst>
                <a:gs pos="0">
                  <a:schemeClr val="accent5">
                    <a:shade val="76000"/>
                    <a:shade val="51000"/>
                    <a:satMod val="130000"/>
                  </a:schemeClr>
                </a:gs>
                <a:gs pos="80000">
                  <a:schemeClr val="accent5">
                    <a:shade val="76000"/>
                    <a:shade val="93000"/>
                    <a:satMod val="130000"/>
                  </a:schemeClr>
                </a:gs>
                <a:gs pos="100000">
                  <a:schemeClr val="accent5">
                    <a:shade val="7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'0118_%'!$A$62:$A$68</c:f>
              <c:strCache>
                <c:ptCount val="7"/>
                <c:pt idx="0">
                  <c:v>全体</c:v>
                </c:pt>
                <c:pt idx="1">
                  <c:v>20～29歳</c:v>
                </c:pt>
                <c:pt idx="2">
                  <c:v>30～39歳</c:v>
                </c:pt>
                <c:pt idx="3">
                  <c:v>40～49歳</c:v>
                </c:pt>
                <c:pt idx="4">
                  <c:v>50～59歳</c:v>
                </c:pt>
                <c:pt idx="5">
                  <c:v>60～69歳</c:v>
                </c:pt>
                <c:pt idx="6">
                  <c:v>70歳以上</c:v>
                </c:pt>
              </c:strCache>
            </c:strRef>
          </c:cat>
          <c:val>
            <c:numRef>
              <c:f>'0118_%'!$D$62:$D$68</c:f>
              <c:numCache>
                <c:formatCode>0%</c:formatCode>
                <c:ptCount val="7"/>
                <c:pt idx="0">
                  <c:v>1.2800000000000001E-2</c:v>
                </c:pt>
                <c:pt idx="1">
                  <c:v>2.1212121212121213E-2</c:v>
                </c:pt>
                <c:pt idx="2">
                  <c:v>1.9211324570273004E-2</c:v>
                </c:pt>
                <c:pt idx="3">
                  <c:v>8.5795996186844616E-3</c:v>
                </c:pt>
                <c:pt idx="4">
                  <c:v>8.7209302325581394E-3</c:v>
                </c:pt>
                <c:pt idx="5">
                  <c:v>1.3805004314063849E-2</c:v>
                </c:pt>
                <c:pt idx="6">
                  <c:v>9.0702947845804991E-3</c:v>
                </c:pt>
              </c:numCache>
            </c:numRef>
          </c:val>
          <c:extLst>
            <c:ext xmlns:c16="http://schemas.microsoft.com/office/drawing/2014/chart" uri="{C3380CC4-5D6E-409C-BE32-E72D297353CC}">
              <c16:uniqueId val="{00000002-4CAE-42CC-BAFB-334523B73F01}"/>
            </c:ext>
          </c:extLst>
        </c:ser>
        <c:ser>
          <c:idx val="3"/>
          <c:order val="3"/>
          <c:tx>
            <c:strRef>
              <c:f>'0118_%'!$E$60:$E$61</c:f>
              <c:strCache>
                <c:ptCount val="2"/>
                <c:pt idx="0">
                  <c:v>住んだことがない/</c:v>
                </c:pt>
                <c:pt idx="1">
                  <c:v>やや興味がある</c:v>
                </c:pt>
              </c:strCache>
            </c:strRef>
          </c:tx>
          <c:spPr>
            <a:gradFill rotWithShape="1">
              <a:gsLst>
                <a:gs pos="0">
                  <a:schemeClr val="accent5">
                    <a:shade val="92000"/>
                    <a:shade val="51000"/>
                    <a:satMod val="130000"/>
                  </a:schemeClr>
                </a:gs>
                <a:gs pos="80000">
                  <a:schemeClr val="accent5">
                    <a:shade val="92000"/>
                    <a:shade val="93000"/>
                    <a:satMod val="130000"/>
                  </a:schemeClr>
                </a:gs>
                <a:gs pos="100000">
                  <a:schemeClr val="accent5">
                    <a:shade val="9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'0118_%'!$A$62:$A$68</c:f>
              <c:strCache>
                <c:ptCount val="7"/>
                <c:pt idx="0">
                  <c:v>全体</c:v>
                </c:pt>
                <c:pt idx="1">
                  <c:v>20～29歳</c:v>
                </c:pt>
                <c:pt idx="2">
                  <c:v>30～39歳</c:v>
                </c:pt>
                <c:pt idx="3">
                  <c:v>40～49歳</c:v>
                </c:pt>
                <c:pt idx="4">
                  <c:v>50～59歳</c:v>
                </c:pt>
                <c:pt idx="5">
                  <c:v>60～69歳</c:v>
                </c:pt>
                <c:pt idx="6">
                  <c:v>70歳以上</c:v>
                </c:pt>
              </c:strCache>
            </c:strRef>
          </c:cat>
          <c:val>
            <c:numRef>
              <c:f>'0118_%'!$E$62:$E$68</c:f>
              <c:numCache>
                <c:formatCode>0%</c:formatCode>
                <c:ptCount val="7"/>
                <c:pt idx="0">
                  <c:v>6.5000000000000002E-2</c:v>
                </c:pt>
                <c:pt idx="1">
                  <c:v>8.7878787878787876E-2</c:v>
                </c:pt>
                <c:pt idx="2">
                  <c:v>5.7633973710819006E-2</c:v>
                </c:pt>
                <c:pt idx="3">
                  <c:v>7.2449952335557677E-2</c:v>
                </c:pt>
                <c:pt idx="4">
                  <c:v>5.1356589147286823E-2</c:v>
                </c:pt>
                <c:pt idx="5">
                  <c:v>6.7299396031061262E-2</c:v>
                </c:pt>
                <c:pt idx="6">
                  <c:v>7.2562358276643993E-2</c:v>
                </c:pt>
              </c:numCache>
            </c:numRef>
          </c:val>
          <c:extLst>
            <c:ext xmlns:c16="http://schemas.microsoft.com/office/drawing/2014/chart" uri="{C3380CC4-5D6E-409C-BE32-E72D297353CC}">
              <c16:uniqueId val="{00000003-4CAE-42CC-BAFB-334523B73F01}"/>
            </c:ext>
          </c:extLst>
        </c:ser>
        <c:ser>
          <c:idx val="4"/>
          <c:order val="4"/>
          <c:tx>
            <c:strRef>
              <c:f>'0118_%'!$F$60:$F$61</c:f>
              <c:strCache>
                <c:ptCount val="2"/>
                <c:pt idx="0">
                  <c:v>住んだことがない/</c:v>
                </c:pt>
                <c:pt idx="1">
                  <c:v>どちらともいえない</c:v>
                </c:pt>
              </c:strCache>
            </c:strRef>
          </c:tx>
          <c:spPr>
            <a:gradFill rotWithShape="1">
              <a:gsLst>
                <a:gs pos="0">
                  <a:schemeClr val="accent5">
                    <a:tint val="93000"/>
                    <a:shade val="51000"/>
                    <a:satMod val="130000"/>
                  </a:schemeClr>
                </a:gs>
                <a:gs pos="80000">
                  <a:schemeClr val="accent5">
                    <a:tint val="93000"/>
                    <a:shade val="93000"/>
                    <a:satMod val="130000"/>
                  </a:schemeClr>
                </a:gs>
                <a:gs pos="100000">
                  <a:schemeClr val="accent5">
                    <a:tint val="93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'0118_%'!$A$62:$A$68</c:f>
              <c:strCache>
                <c:ptCount val="7"/>
                <c:pt idx="0">
                  <c:v>全体</c:v>
                </c:pt>
                <c:pt idx="1">
                  <c:v>20～29歳</c:v>
                </c:pt>
                <c:pt idx="2">
                  <c:v>30～39歳</c:v>
                </c:pt>
                <c:pt idx="3">
                  <c:v>40～49歳</c:v>
                </c:pt>
                <c:pt idx="4">
                  <c:v>50～59歳</c:v>
                </c:pt>
                <c:pt idx="5">
                  <c:v>60～69歳</c:v>
                </c:pt>
                <c:pt idx="6">
                  <c:v>70歳以上</c:v>
                </c:pt>
              </c:strCache>
            </c:strRef>
          </c:cat>
          <c:val>
            <c:numRef>
              <c:f>'0118_%'!$F$62:$F$68</c:f>
              <c:numCache>
                <c:formatCode>0%</c:formatCode>
                <c:ptCount val="7"/>
                <c:pt idx="0">
                  <c:v>0.12</c:v>
                </c:pt>
                <c:pt idx="1">
                  <c:v>0.1484848484848485</c:v>
                </c:pt>
                <c:pt idx="2">
                  <c:v>0.11526794742163801</c:v>
                </c:pt>
                <c:pt idx="3">
                  <c:v>0.11916110581506197</c:v>
                </c:pt>
                <c:pt idx="4">
                  <c:v>0.125</c:v>
                </c:pt>
                <c:pt idx="5">
                  <c:v>0.11389128559102675</c:v>
                </c:pt>
                <c:pt idx="6">
                  <c:v>0.11564625850340136</c:v>
                </c:pt>
              </c:numCache>
            </c:numRef>
          </c:val>
          <c:extLst>
            <c:ext xmlns:c16="http://schemas.microsoft.com/office/drawing/2014/chart" uri="{C3380CC4-5D6E-409C-BE32-E72D297353CC}">
              <c16:uniqueId val="{00000004-4CAE-42CC-BAFB-334523B73F01}"/>
            </c:ext>
          </c:extLst>
        </c:ser>
        <c:ser>
          <c:idx val="5"/>
          <c:order val="5"/>
          <c:tx>
            <c:strRef>
              <c:f>'0118_%'!$G$60:$G$61</c:f>
              <c:strCache>
                <c:ptCount val="2"/>
                <c:pt idx="0">
                  <c:v>住んだことがない/</c:v>
                </c:pt>
                <c:pt idx="1">
                  <c:v>あまり興味がない</c:v>
                </c:pt>
              </c:strCache>
            </c:strRef>
          </c:tx>
          <c:spPr>
            <a:gradFill rotWithShape="1">
              <a:gsLst>
                <a:gs pos="0">
                  <a:schemeClr val="accent5">
                    <a:tint val="77000"/>
                    <a:shade val="51000"/>
                    <a:satMod val="130000"/>
                  </a:schemeClr>
                </a:gs>
                <a:gs pos="80000">
                  <a:schemeClr val="accent5">
                    <a:tint val="77000"/>
                    <a:shade val="93000"/>
                    <a:satMod val="130000"/>
                  </a:schemeClr>
                </a:gs>
                <a:gs pos="100000">
                  <a:schemeClr val="accent5">
                    <a:tint val="77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'0118_%'!$A$62:$A$68</c:f>
              <c:strCache>
                <c:ptCount val="7"/>
                <c:pt idx="0">
                  <c:v>全体</c:v>
                </c:pt>
                <c:pt idx="1">
                  <c:v>20～29歳</c:v>
                </c:pt>
                <c:pt idx="2">
                  <c:v>30～39歳</c:v>
                </c:pt>
                <c:pt idx="3">
                  <c:v>40～49歳</c:v>
                </c:pt>
                <c:pt idx="4">
                  <c:v>50～59歳</c:v>
                </c:pt>
                <c:pt idx="5">
                  <c:v>60～69歳</c:v>
                </c:pt>
                <c:pt idx="6">
                  <c:v>70歳以上</c:v>
                </c:pt>
              </c:strCache>
            </c:strRef>
          </c:cat>
          <c:val>
            <c:numRef>
              <c:f>'0118_%'!$G$62:$G$68</c:f>
              <c:numCache>
                <c:formatCode>0%</c:formatCode>
                <c:ptCount val="7"/>
                <c:pt idx="0">
                  <c:v>0.1986</c:v>
                </c:pt>
                <c:pt idx="1">
                  <c:v>0.1484848484848485</c:v>
                </c:pt>
                <c:pt idx="2">
                  <c:v>0.1911021233569262</c:v>
                </c:pt>
                <c:pt idx="3">
                  <c:v>0.16968541468064824</c:v>
                </c:pt>
                <c:pt idx="4">
                  <c:v>0.18992248062015504</c:v>
                </c:pt>
                <c:pt idx="5">
                  <c:v>0.22864538395168249</c:v>
                </c:pt>
                <c:pt idx="6">
                  <c:v>0.26303854875283444</c:v>
                </c:pt>
              </c:numCache>
            </c:numRef>
          </c:val>
          <c:extLst>
            <c:ext xmlns:c16="http://schemas.microsoft.com/office/drawing/2014/chart" uri="{C3380CC4-5D6E-409C-BE32-E72D297353CC}">
              <c16:uniqueId val="{00000005-4CAE-42CC-BAFB-334523B73F01}"/>
            </c:ext>
          </c:extLst>
        </c:ser>
        <c:ser>
          <c:idx val="6"/>
          <c:order val="6"/>
          <c:tx>
            <c:strRef>
              <c:f>'0118_%'!$H$60:$H$61</c:f>
              <c:strCache>
                <c:ptCount val="2"/>
                <c:pt idx="0">
                  <c:v>住んだことがない/</c:v>
                </c:pt>
                <c:pt idx="1">
                  <c:v>全く興味がない</c:v>
                </c:pt>
              </c:strCache>
            </c:strRef>
          </c:tx>
          <c:spPr>
            <a:gradFill rotWithShape="1">
              <a:gsLst>
                <a:gs pos="0">
                  <a:schemeClr val="accent5">
                    <a:tint val="62000"/>
                    <a:shade val="51000"/>
                    <a:satMod val="130000"/>
                  </a:schemeClr>
                </a:gs>
                <a:gs pos="80000">
                  <a:schemeClr val="accent5">
                    <a:tint val="62000"/>
                    <a:shade val="93000"/>
                    <a:satMod val="130000"/>
                  </a:schemeClr>
                </a:gs>
                <a:gs pos="100000">
                  <a:schemeClr val="accent5">
                    <a:tint val="6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'0118_%'!$A$62:$A$68</c:f>
              <c:strCache>
                <c:ptCount val="7"/>
                <c:pt idx="0">
                  <c:v>全体</c:v>
                </c:pt>
                <c:pt idx="1">
                  <c:v>20～29歳</c:v>
                </c:pt>
                <c:pt idx="2">
                  <c:v>30～39歳</c:v>
                </c:pt>
                <c:pt idx="3">
                  <c:v>40～49歳</c:v>
                </c:pt>
                <c:pt idx="4">
                  <c:v>50～59歳</c:v>
                </c:pt>
                <c:pt idx="5">
                  <c:v>60～69歳</c:v>
                </c:pt>
                <c:pt idx="6">
                  <c:v>70歳以上</c:v>
                </c:pt>
              </c:strCache>
            </c:strRef>
          </c:cat>
          <c:val>
            <c:numRef>
              <c:f>'0118_%'!$H$62:$H$68</c:f>
              <c:numCache>
                <c:formatCode>0%</c:formatCode>
                <c:ptCount val="7"/>
                <c:pt idx="0">
                  <c:v>0.441</c:v>
                </c:pt>
                <c:pt idx="1">
                  <c:v>0.3515151515151515</c:v>
                </c:pt>
                <c:pt idx="2">
                  <c:v>0.40950455005055614</c:v>
                </c:pt>
                <c:pt idx="3">
                  <c:v>0.46425166825548142</c:v>
                </c:pt>
                <c:pt idx="4">
                  <c:v>0.44961240310077522</c:v>
                </c:pt>
                <c:pt idx="5">
                  <c:v>0.47195858498705778</c:v>
                </c:pt>
                <c:pt idx="6">
                  <c:v>0.42176870748299322</c:v>
                </c:pt>
              </c:numCache>
            </c:numRef>
          </c:val>
          <c:extLst>
            <c:ext xmlns:c16="http://schemas.microsoft.com/office/drawing/2014/chart" uri="{C3380CC4-5D6E-409C-BE32-E72D297353CC}">
              <c16:uniqueId val="{00000006-4CAE-42CC-BAFB-334523B73F01}"/>
            </c:ext>
          </c:extLst>
        </c:ser>
        <c:ser>
          <c:idx val="7"/>
          <c:order val="7"/>
          <c:tx>
            <c:strRef>
              <c:f>'0118_%'!$I$60:$I$61</c:f>
              <c:strCache>
                <c:ptCount val="2"/>
                <c:pt idx="0">
                  <c:v>住んだことがない/</c:v>
                </c:pt>
                <c:pt idx="1">
                  <c:v>わからない</c:v>
                </c:pt>
              </c:strCache>
            </c:strRef>
          </c:tx>
          <c:spPr>
            <a:gradFill rotWithShape="1">
              <a:gsLst>
                <a:gs pos="0">
                  <a:schemeClr val="accent5">
                    <a:tint val="46000"/>
                    <a:shade val="51000"/>
                    <a:satMod val="130000"/>
                  </a:schemeClr>
                </a:gs>
                <a:gs pos="80000">
                  <a:schemeClr val="accent5">
                    <a:tint val="46000"/>
                    <a:shade val="93000"/>
                    <a:satMod val="130000"/>
                  </a:schemeClr>
                </a:gs>
                <a:gs pos="100000">
                  <a:schemeClr val="accent5">
                    <a:tint val="4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'0118_%'!$A$62:$A$68</c:f>
              <c:strCache>
                <c:ptCount val="7"/>
                <c:pt idx="0">
                  <c:v>全体</c:v>
                </c:pt>
                <c:pt idx="1">
                  <c:v>20～29歳</c:v>
                </c:pt>
                <c:pt idx="2">
                  <c:v>30～39歳</c:v>
                </c:pt>
                <c:pt idx="3">
                  <c:v>40～49歳</c:v>
                </c:pt>
                <c:pt idx="4">
                  <c:v>50～59歳</c:v>
                </c:pt>
                <c:pt idx="5">
                  <c:v>60～69歳</c:v>
                </c:pt>
                <c:pt idx="6">
                  <c:v>70歳以上</c:v>
                </c:pt>
              </c:strCache>
            </c:strRef>
          </c:cat>
          <c:val>
            <c:numRef>
              <c:f>'0118_%'!$I$62:$I$68</c:f>
              <c:numCache>
                <c:formatCode>0%</c:formatCode>
                <c:ptCount val="7"/>
                <c:pt idx="0">
                  <c:v>9.0200000000000002E-2</c:v>
                </c:pt>
                <c:pt idx="1">
                  <c:v>9.3939393939393934E-2</c:v>
                </c:pt>
                <c:pt idx="2">
                  <c:v>0.10920121334681497</c:v>
                </c:pt>
                <c:pt idx="3">
                  <c:v>9.532888465204957E-2</c:v>
                </c:pt>
                <c:pt idx="4">
                  <c:v>0.10368217054263566</c:v>
                </c:pt>
                <c:pt idx="5">
                  <c:v>5.8671268334771355E-2</c:v>
                </c:pt>
                <c:pt idx="6">
                  <c:v>8.390022675736962E-2</c:v>
                </c:pt>
              </c:numCache>
            </c:numRef>
          </c:val>
          <c:extLst>
            <c:ext xmlns:c16="http://schemas.microsoft.com/office/drawing/2014/chart" uri="{C3380CC4-5D6E-409C-BE32-E72D297353CC}">
              <c16:uniqueId val="{00000007-4CAE-42CC-BAFB-334523B73F01}"/>
            </c:ext>
          </c:extLst>
        </c:ser>
        <c:dLbls>
          <c:dLblPos val="ctr"/>
          <c:showLegendKey val="0"/>
          <c:showVal val="1"/>
          <c:showCatName val="0"/>
          <c:showSerName val="0"/>
          <c:showPercent val="0"/>
          <c:showBubbleSize val="0"/>
        </c:dLbls>
        <c:gapWidth val="150"/>
        <c:overlap val="100"/>
        <c:axId val="127568896"/>
        <c:axId val="127578880"/>
      </c:barChart>
      <c:catAx>
        <c:axId val="127568896"/>
        <c:scaling>
          <c:orientation val="maxMin"/>
        </c:scaling>
        <c:delete val="1"/>
        <c:axPos val="l"/>
        <c:numFmt formatCode="General" sourceLinked="1"/>
        <c:majorTickMark val="none"/>
        <c:minorTickMark val="none"/>
        <c:tickLblPos val="nextTo"/>
        <c:crossAx val="127578880"/>
        <c:crosses val="autoZero"/>
        <c:auto val="1"/>
        <c:lblAlgn val="ctr"/>
        <c:lblOffset val="100"/>
        <c:noMultiLvlLbl val="0"/>
      </c:catAx>
      <c:valAx>
        <c:axId val="12757888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27568896"/>
        <c:crosses val="autoZero"/>
        <c:crossBetween val="between"/>
      </c:valAx>
      <c:spPr>
        <a:noFill/>
        <a:ln>
          <a:noFill/>
        </a:ln>
        <a:effectLst/>
      </c:spPr>
    </c:plotArea>
    <c:legend>
      <c:legendPos val="b"/>
      <c:layout>
        <c:manualLayout>
          <c:xMode val="edge"/>
          <c:yMode val="edge"/>
          <c:x val="8.8897747156605436E-2"/>
          <c:y val="0.77770382853201558"/>
          <c:w val="0.83508902012248476"/>
          <c:h val="0.21607042482521543"/>
        </c:manualLayout>
      </c:layout>
      <c:overlay val="0"/>
      <c:spPr>
        <a:solidFill>
          <a:sysClr val="window" lastClr="FFFFFF"/>
        </a:solid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ja-JP" altLang="en-US" sz="1600"/>
              <a:t>在宅型テレワークへの興味（年齢別）</a:t>
            </a:r>
          </a:p>
        </c:rich>
      </c:tx>
      <c:layout>
        <c:manualLayout>
          <c:xMode val="edge"/>
          <c:yMode val="edge"/>
          <c:x val="0.31573622405831814"/>
          <c:y val="4.7203341401883484E-3"/>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4028937007874016"/>
          <c:y val="0.12018139084355116"/>
          <c:w val="0.73199496937882769"/>
          <c:h val="0.62725996035245368"/>
        </c:manualLayout>
      </c:layout>
      <c:barChart>
        <c:barDir val="bar"/>
        <c:grouping val="percentStacked"/>
        <c:varyColors val="0"/>
        <c:ser>
          <c:idx val="0"/>
          <c:order val="0"/>
          <c:tx>
            <c:strRef>
              <c:f>'0117_％'!$B$50:$B$51</c:f>
              <c:strCache>
                <c:ptCount val="2"/>
                <c:pt idx="0">
                  <c:v>現在、導入している</c:v>
                </c:pt>
              </c:strCache>
            </c:strRef>
          </c:tx>
          <c:spPr>
            <a:gradFill rotWithShape="1">
              <a:gsLst>
                <a:gs pos="0">
                  <a:schemeClr val="accent5">
                    <a:shade val="45000"/>
                    <a:shade val="51000"/>
                    <a:satMod val="130000"/>
                  </a:schemeClr>
                </a:gs>
                <a:gs pos="80000">
                  <a:schemeClr val="accent5">
                    <a:shade val="45000"/>
                    <a:shade val="93000"/>
                    <a:satMod val="130000"/>
                  </a:schemeClr>
                </a:gs>
                <a:gs pos="100000">
                  <a:schemeClr val="accent5">
                    <a:shade val="4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'0117_％'!$A$52:$A$58</c:f>
              <c:strCache>
                <c:ptCount val="7"/>
                <c:pt idx="0">
                  <c:v>全体</c:v>
                </c:pt>
                <c:pt idx="1">
                  <c:v>20～29歳</c:v>
                </c:pt>
                <c:pt idx="2">
                  <c:v>30～39歳</c:v>
                </c:pt>
                <c:pt idx="3">
                  <c:v>40～49歳</c:v>
                </c:pt>
                <c:pt idx="4">
                  <c:v>50～59歳</c:v>
                </c:pt>
                <c:pt idx="5">
                  <c:v>60～69歳</c:v>
                </c:pt>
                <c:pt idx="6">
                  <c:v>70歳以上</c:v>
                </c:pt>
              </c:strCache>
            </c:strRef>
          </c:cat>
          <c:val>
            <c:numRef>
              <c:f>'0117_％'!$B$52:$B$58</c:f>
              <c:numCache>
                <c:formatCode>0%</c:formatCode>
                <c:ptCount val="7"/>
                <c:pt idx="0">
                  <c:v>3.2000000000000001E-2</c:v>
                </c:pt>
                <c:pt idx="1">
                  <c:v>5.4545454545454543E-2</c:v>
                </c:pt>
                <c:pt idx="2">
                  <c:v>4.5500505561172903E-2</c:v>
                </c:pt>
                <c:pt idx="3">
                  <c:v>4.1944709246901808E-2</c:v>
                </c:pt>
                <c:pt idx="4">
                  <c:v>2.7131782945736434E-2</c:v>
                </c:pt>
                <c:pt idx="5">
                  <c:v>1.6393442622950821E-2</c:v>
                </c:pt>
                <c:pt idx="6">
                  <c:v>1.3605442176870748E-2</c:v>
                </c:pt>
              </c:numCache>
            </c:numRef>
          </c:val>
          <c:extLst>
            <c:ext xmlns:c16="http://schemas.microsoft.com/office/drawing/2014/chart" uri="{C3380CC4-5D6E-409C-BE32-E72D297353CC}">
              <c16:uniqueId val="{00000000-985B-4FC3-B8DD-6DA609EC8C0D}"/>
            </c:ext>
          </c:extLst>
        </c:ser>
        <c:ser>
          <c:idx val="1"/>
          <c:order val="1"/>
          <c:tx>
            <c:strRef>
              <c:f>'0117_％'!$C$50:$C$51</c:f>
              <c:strCache>
                <c:ptCount val="2"/>
                <c:pt idx="0">
                  <c:v>経験がある</c:v>
                </c:pt>
              </c:strCache>
            </c:strRef>
          </c:tx>
          <c:spPr>
            <a:gradFill rotWithShape="1">
              <a:gsLst>
                <a:gs pos="0">
                  <a:schemeClr val="accent5">
                    <a:shade val="61000"/>
                    <a:shade val="51000"/>
                    <a:satMod val="130000"/>
                  </a:schemeClr>
                </a:gs>
                <a:gs pos="80000">
                  <a:schemeClr val="accent5">
                    <a:shade val="61000"/>
                    <a:shade val="93000"/>
                    <a:satMod val="130000"/>
                  </a:schemeClr>
                </a:gs>
                <a:gs pos="100000">
                  <a:schemeClr val="accent5">
                    <a:shade val="61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'0117_％'!$A$52:$A$58</c:f>
              <c:strCache>
                <c:ptCount val="7"/>
                <c:pt idx="0">
                  <c:v>全体</c:v>
                </c:pt>
                <c:pt idx="1">
                  <c:v>20～29歳</c:v>
                </c:pt>
                <c:pt idx="2">
                  <c:v>30～39歳</c:v>
                </c:pt>
                <c:pt idx="3">
                  <c:v>40～49歳</c:v>
                </c:pt>
                <c:pt idx="4">
                  <c:v>50～59歳</c:v>
                </c:pt>
                <c:pt idx="5">
                  <c:v>60～69歳</c:v>
                </c:pt>
                <c:pt idx="6">
                  <c:v>70歳以上</c:v>
                </c:pt>
              </c:strCache>
            </c:strRef>
          </c:cat>
          <c:val>
            <c:numRef>
              <c:f>'0117_％'!$C$52:$C$58</c:f>
              <c:numCache>
                <c:formatCode>0%</c:formatCode>
                <c:ptCount val="7"/>
                <c:pt idx="0">
                  <c:v>4.5199999999999997E-2</c:v>
                </c:pt>
                <c:pt idx="1">
                  <c:v>6.363636363636363E-2</c:v>
                </c:pt>
                <c:pt idx="2">
                  <c:v>4.1456016177957536E-2</c:v>
                </c:pt>
                <c:pt idx="3">
                  <c:v>5.1477597712106769E-2</c:v>
                </c:pt>
                <c:pt idx="4">
                  <c:v>5.0387596899224806E-2</c:v>
                </c:pt>
                <c:pt idx="5">
                  <c:v>3.5375323554788611E-2</c:v>
                </c:pt>
                <c:pt idx="6">
                  <c:v>3.8548752834467119E-2</c:v>
                </c:pt>
              </c:numCache>
            </c:numRef>
          </c:val>
          <c:extLst>
            <c:ext xmlns:c16="http://schemas.microsoft.com/office/drawing/2014/chart" uri="{C3380CC4-5D6E-409C-BE32-E72D297353CC}">
              <c16:uniqueId val="{00000001-985B-4FC3-B8DD-6DA609EC8C0D}"/>
            </c:ext>
          </c:extLst>
        </c:ser>
        <c:ser>
          <c:idx val="2"/>
          <c:order val="2"/>
          <c:tx>
            <c:strRef>
              <c:f>'0117_％'!$D$50:$D$51</c:f>
              <c:strCache>
                <c:ptCount val="2"/>
                <c:pt idx="0">
                  <c:v>経験はない/</c:v>
                </c:pt>
                <c:pt idx="1">
                  <c:v>とても興味がある</c:v>
                </c:pt>
              </c:strCache>
            </c:strRef>
          </c:tx>
          <c:spPr>
            <a:gradFill rotWithShape="1">
              <a:gsLst>
                <a:gs pos="0">
                  <a:schemeClr val="accent5">
                    <a:shade val="76000"/>
                    <a:shade val="51000"/>
                    <a:satMod val="130000"/>
                  </a:schemeClr>
                </a:gs>
                <a:gs pos="80000">
                  <a:schemeClr val="accent5">
                    <a:shade val="76000"/>
                    <a:shade val="93000"/>
                    <a:satMod val="130000"/>
                  </a:schemeClr>
                </a:gs>
                <a:gs pos="100000">
                  <a:schemeClr val="accent5">
                    <a:shade val="7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'0117_％'!$A$52:$A$58</c:f>
              <c:strCache>
                <c:ptCount val="7"/>
                <c:pt idx="0">
                  <c:v>全体</c:v>
                </c:pt>
                <c:pt idx="1">
                  <c:v>20～29歳</c:v>
                </c:pt>
                <c:pt idx="2">
                  <c:v>30～39歳</c:v>
                </c:pt>
                <c:pt idx="3">
                  <c:v>40～49歳</c:v>
                </c:pt>
                <c:pt idx="4">
                  <c:v>50～59歳</c:v>
                </c:pt>
                <c:pt idx="5">
                  <c:v>60～69歳</c:v>
                </c:pt>
                <c:pt idx="6">
                  <c:v>70歳以上</c:v>
                </c:pt>
              </c:strCache>
            </c:strRef>
          </c:cat>
          <c:val>
            <c:numRef>
              <c:f>'0117_％'!$D$52:$D$58</c:f>
              <c:numCache>
                <c:formatCode>0%</c:formatCode>
                <c:ptCount val="7"/>
                <c:pt idx="0">
                  <c:v>5.8200000000000002E-2</c:v>
                </c:pt>
                <c:pt idx="1">
                  <c:v>7.8787878787878782E-2</c:v>
                </c:pt>
                <c:pt idx="2">
                  <c:v>8.0889787664307378E-2</c:v>
                </c:pt>
                <c:pt idx="3">
                  <c:v>5.9103908484270731E-2</c:v>
                </c:pt>
                <c:pt idx="4">
                  <c:v>6.4922480620155043E-2</c:v>
                </c:pt>
                <c:pt idx="5">
                  <c:v>3.5375323554788611E-2</c:v>
                </c:pt>
                <c:pt idx="6">
                  <c:v>3.4013605442176874E-2</c:v>
                </c:pt>
              </c:numCache>
            </c:numRef>
          </c:val>
          <c:extLst>
            <c:ext xmlns:c16="http://schemas.microsoft.com/office/drawing/2014/chart" uri="{C3380CC4-5D6E-409C-BE32-E72D297353CC}">
              <c16:uniqueId val="{00000002-985B-4FC3-B8DD-6DA609EC8C0D}"/>
            </c:ext>
          </c:extLst>
        </c:ser>
        <c:ser>
          <c:idx val="3"/>
          <c:order val="3"/>
          <c:tx>
            <c:strRef>
              <c:f>'0117_％'!$E$50:$E$51</c:f>
              <c:strCache>
                <c:ptCount val="2"/>
                <c:pt idx="0">
                  <c:v>経験はない/</c:v>
                </c:pt>
                <c:pt idx="1">
                  <c:v>やや興味がある</c:v>
                </c:pt>
              </c:strCache>
            </c:strRef>
          </c:tx>
          <c:spPr>
            <a:gradFill rotWithShape="1">
              <a:gsLst>
                <a:gs pos="0">
                  <a:schemeClr val="accent5">
                    <a:shade val="92000"/>
                    <a:shade val="51000"/>
                    <a:satMod val="130000"/>
                  </a:schemeClr>
                </a:gs>
                <a:gs pos="80000">
                  <a:schemeClr val="accent5">
                    <a:shade val="92000"/>
                    <a:shade val="93000"/>
                    <a:satMod val="130000"/>
                  </a:schemeClr>
                </a:gs>
                <a:gs pos="100000">
                  <a:schemeClr val="accent5">
                    <a:shade val="9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'0117_％'!$A$52:$A$58</c:f>
              <c:strCache>
                <c:ptCount val="7"/>
                <c:pt idx="0">
                  <c:v>全体</c:v>
                </c:pt>
                <c:pt idx="1">
                  <c:v>20～29歳</c:v>
                </c:pt>
                <c:pt idx="2">
                  <c:v>30～39歳</c:v>
                </c:pt>
                <c:pt idx="3">
                  <c:v>40～49歳</c:v>
                </c:pt>
                <c:pt idx="4">
                  <c:v>50～59歳</c:v>
                </c:pt>
                <c:pt idx="5">
                  <c:v>60～69歳</c:v>
                </c:pt>
                <c:pt idx="6">
                  <c:v>70歳以上</c:v>
                </c:pt>
              </c:strCache>
            </c:strRef>
          </c:cat>
          <c:val>
            <c:numRef>
              <c:f>'0117_％'!$E$52:$E$58</c:f>
              <c:numCache>
                <c:formatCode>0%</c:formatCode>
                <c:ptCount val="7"/>
                <c:pt idx="0">
                  <c:v>0.1782</c:v>
                </c:pt>
                <c:pt idx="1">
                  <c:v>0.16060606060606061</c:v>
                </c:pt>
                <c:pt idx="2">
                  <c:v>0.20525783619817997</c:v>
                </c:pt>
                <c:pt idx="3">
                  <c:v>0.18779790276453764</c:v>
                </c:pt>
                <c:pt idx="4">
                  <c:v>0.18895348837209303</c:v>
                </c:pt>
                <c:pt idx="5">
                  <c:v>0.16307161345987919</c:v>
                </c:pt>
                <c:pt idx="6">
                  <c:v>0.12244897959183673</c:v>
                </c:pt>
              </c:numCache>
            </c:numRef>
          </c:val>
          <c:extLst>
            <c:ext xmlns:c16="http://schemas.microsoft.com/office/drawing/2014/chart" uri="{C3380CC4-5D6E-409C-BE32-E72D297353CC}">
              <c16:uniqueId val="{00000003-985B-4FC3-B8DD-6DA609EC8C0D}"/>
            </c:ext>
          </c:extLst>
        </c:ser>
        <c:ser>
          <c:idx val="4"/>
          <c:order val="4"/>
          <c:tx>
            <c:strRef>
              <c:f>'0117_％'!$F$50:$F$51</c:f>
              <c:strCache>
                <c:ptCount val="2"/>
                <c:pt idx="0">
                  <c:v>経験はない/</c:v>
                </c:pt>
                <c:pt idx="1">
                  <c:v>どちらともいえない</c:v>
                </c:pt>
              </c:strCache>
            </c:strRef>
          </c:tx>
          <c:spPr>
            <a:gradFill rotWithShape="1">
              <a:gsLst>
                <a:gs pos="0">
                  <a:schemeClr val="accent5">
                    <a:tint val="93000"/>
                    <a:shade val="51000"/>
                    <a:satMod val="130000"/>
                  </a:schemeClr>
                </a:gs>
                <a:gs pos="80000">
                  <a:schemeClr val="accent5">
                    <a:tint val="93000"/>
                    <a:shade val="93000"/>
                    <a:satMod val="130000"/>
                  </a:schemeClr>
                </a:gs>
                <a:gs pos="100000">
                  <a:schemeClr val="accent5">
                    <a:tint val="93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'0117_％'!$A$52:$A$58</c:f>
              <c:strCache>
                <c:ptCount val="7"/>
                <c:pt idx="0">
                  <c:v>全体</c:v>
                </c:pt>
                <c:pt idx="1">
                  <c:v>20～29歳</c:v>
                </c:pt>
                <c:pt idx="2">
                  <c:v>30～39歳</c:v>
                </c:pt>
                <c:pt idx="3">
                  <c:v>40～49歳</c:v>
                </c:pt>
                <c:pt idx="4">
                  <c:v>50～59歳</c:v>
                </c:pt>
                <c:pt idx="5">
                  <c:v>60～69歳</c:v>
                </c:pt>
                <c:pt idx="6">
                  <c:v>70歳以上</c:v>
                </c:pt>
              </c:strCache>
            </c:strRef>
          </c:cat>
          <c:val>
            <c:numRef>
              <c:f>'0117_％'!$F$52:$F$58</c:f>
              <c:numCache>
                <c:formatCode>0%</c:formatCode>
                <c:ptCount val="7"/>
                <c:pt idx="0">
                  <c:v>0.15260000000000001</c:v>
                </c:pt>
                <c:pt idx="1">
                  <c:v>0.15151515151515152</c:v>
                </c:pt>
                <c:pt idx="2">
                  <c:v>0.1365015166835187</c:v>
                </c:pt>
                <c:pt idx="3">
                  <c:v>0.15347950428979981</c:v>
                </c:pt>
                <c:pt idx="4">
                  <c:v>0.16763565891472867</c:v>
                </c:pt>
                <c:pt idx="5">
                  <c:v>0.16134598792062121</c:v>
                </c:pt>
                <c:pt idx="6">
                  <c:v>0.12925170068027211</c:v>
                </c:pt>
              </c:numCache>
            </c:numRef>
          </c:val>
          <c:extLst>
            <c:ext xmlns:c16="http://schemas.microsoft.com/office/drawing/2014/chart" uri="{C3380CC4-5D6E-409C-BE32-E72D297353CC}">
              <c16:uniqueId val="{00000004-985B-4FC3-B8DD-6DA609EC8C0D}"/>
            </c:ext>
          </c:extLst>
        </c:ser>
        <c:ser>
          <c:idx val="5"/>
          <c:order val="5"/>
          <c:tx>
            <c:strRef>
              <c:f>'0117_％'!$G$50:$G$51</c:f>
              <c:strCache>
                <c:ptCount val="2"/>
                <c:pt idx="0">
                  <c:v>経験はない/</c:v>
                </c:pt>
                <c:pt idx="1">
                  <c:v>あまり興味がない</c:v>
                </c:pt>
              </c:strCache>
            </c:strRef>
          </c:tx>
          <c:spPr>
            <a:gradFill rotWithShape="1">
              <a:gsLst>
                <a:gs pos="0">
                  <a:schemeClr val="accent5">
                    <a:tint val="77000"/>
                    <a:shade val="51000"/>
                    <a:satMod val="130000"/>
                  </a:schemeClr>
                </a:gs>
                <a:gs pos="80000">
                  <a:schemeClr val="accent5">
                    <a:tint val="77000"/>
                    <a:shade val="93000"/>
                    <a:satMod val="130000"/>
                  </a:schemeClr>
                </a:gs>
                <a:gs pos="100000">
                  <a:schemeClr val="accent5">
                    <a:tint val="77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'0117_％'!$A$52:$A$58</c:f>
              <c:strCache>
                <c:ptCount val="7"/>
                <c:pt idx="0">
                  <c:v>全体</c:v>
                </c:pt>
                <c:pt idx="1">
                  <c:v>20～29歳</c:v>
                </c:pt>
                <c:pt idx="2">
                  <c:v>30～39歳</c:v>
                </c:pt>
                <c:pt idx="3">
                  <c:v>40～49歳</c:v>
                </c:pt>
                <c:pt idx="4">
                  <c:v>50～59歳</c:v>
                </c:pt>
                <c:pt idx="5">
                  <c:v>60～69歳</c:v>
                </c:pt>
                <c:pt idx="6">
                  <c:v>70歳以上</c:v>
                </c:pt>
              </c:strCache>
            </c:strRef>
          </c:cat>
          <c:val>
            <c:numRef>
              <c:f>'0117_％'!$G$52:$G$58</c:f>
              <c:numCache>
                <c:formatCode>0%</c:formatCode>
                <c:ptCount val="7"/>
                <c:pt idx="0">
                  <c:v>0.14760000000000001</c:v>
                </c:pt>
                <c:pt idx="1">
                  <c:v>0.12121212121212122</c:v>
                </c:pt>
                <c:pt idx="2">
                  <c:v>0.12234580384226491</c:v>
                </c:pt>
                <c:pt idx="3">
                  <c:v>0.11820781696854146</c:v>
                </c:pt>
                <c:pt idx="4">
                  <c:v>0.12790697674418605</c:v>
                </c:pt>
                <c:pt idx="5">
                  <c:v>0.19672131147540983</c:v>
                </c:pt>
                <c:pt idx="6">
                  <c:v>0.21088435374149661</c:v>
                </c:pt>
              </c:numCache>
            </c:numRef>
          </c:val>
          <c:extLst>
            <c:ext xmlns:c16="http://schemas.microsoft.com/office/drawing/2014/chart" uri="{C3380CC4-5D6E-409C-BE32-E72D297353CC}">
              <c16:uniqueId val="{00000005-985B-4FC3-B8DD-6DA609EC8C0D}"/>
            </c:ext>
          </c:extLst>
        </c:ser>
        <c:ser>
          <c:idx val="6"/>
          <c:order val="6"/>
          <c:tx>
            <c:strRef>
              <c:f>'0117_％'!$H$50:$H$51</c:f>
              <c:strCache>
                <c:ptCount val="2"/>
                <c:pt idx="0">
                  <c:v>経験はない/</c:v>
                </c:pt>
                <c:pt idx="1">
                  <c:v>全く興味がない</c:v>
                </c:pt>
              </c:strCache>
            </c:strRef>
          </c:tx>
          <c:spPr>
            <a:gradFill rotWithShape="1">
              <a:gsLst>
                <a:gs pos="0">
                  <a:schemeClr val="accent5">
                    <a:tint val="62000"/>
                    <a:shade val="51000"/>
                    <a:satMod val="130000"/>
                  </a:schemeClr>
                </a:gs>
                <a:gs pos="80000">
                  <a:schemeClr val="accent5">
                    <a:tint val="62000"/>
                    <a:shade val="93000"/>
                    <a:satMod val="130000"/>
                  </a:schemeClr>
                </a:gs>
                <a:gs pos="100000">
                  <a:schemeClr val="accent5">
                    <a:tint val="6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'0117_％'!$A$52:$A$58</c:f>
              <c:strCache>
                <c:ptCount val="7"/>
                <c:pt idx="0">
                  <c:v>全体</c:v>
                </c:pt>
                <c:pt idx="1">
                  <c:v>20～29歳</c:v>
                </c:pt>
                <c:pt idx="2">
                  <c:v>30～39歳</c:v>
                </c:pt>
                <c:pt idx="3">
                  <c:v>40～49歳</c:v>
                </c:pt>
                <c:pt idx="4">
                  <c:v>50～59歳</c:v>
                </c:pt>
                <c:pt idx="5">
                  <c:v>60～69歳</c:v>
                </c:pt>
                <c:pt idx="6">
                  <c:v>70歳以上</c:v>
                </c:pt>
              </c:strCache>
            </c:strRef>
          </c:cat>
          <c:val>
            <c:numRef>
              <c:f>'0117_％'!$H$52:$H$58</c:f>
              <c:numCache>
                <c:formatCode>0%</c:formatCode>
                <c:ptCount val="7"/>
                <c:pt idx="0">
                  <c:v>0.25800000000000001</c:v>
                </c:pt>
                <c:pt idx="1">
                  <c:v>0.21212121212121213</c:v>
                </c:pt>
                <c:pt idx="2">
                  <c:v>0.21233569261880689</c:v>
                </c:pt>
                <c:pt idx="3">
                  <c:v>0.23546234509056244</c:v>
                </c:pt>
                <c:pt idx="4">
                  <c:v>0.26065891472868219</c:v>
                </c:pt>
                <c:pt idx="5">
                  <c:v>0.29335634167385677</c:v>
                </c:pt>
                <c:pt idx="6">
                  <c:v>0.34920634920634919</c:v>
                </c:pt>
              </c:numCache>
            </c:numRef>
          </c:val>
          <c:extLst>
            <c:ext xmlns:c16="http://schemas.microsoft.com/office/drawing/2014/chart" uri="{C3380CC4-5D6E-409C-BE32-E72D297353CC}">
              <c16:uniqueId val="{00000006-985B-4FC3-B8DD-6DA609EC8C0D}"/>
            </c:ext>
          </c:extLst>
        </c:ser>
        <c:ser>
          <c:idx val="7"/>
          <c:order val="7"/>
          <c:tx>
            <c:strRef>
              <c:f>'0117_％'!$I$50:$I$51</c:f>
              <c:strCache>
                <c:ptCount val="2"/>
                <c:pt idx="0">
                  <c:v>経験はない/</c:v>
                </c:pt>
                <c:pt idx="1">
                  <c:v>わからない</c:v>
                </c:pt>
              </c:strCache>
            </c:strRef>
          </c:tx>
          <c:spPr>
            <a:gradFill rotWithShape="1">
              <a:gsLst>
                <a:gs pos="0">
                  <a:schemeClr val="accent5">
                    <a:tint val="46000"/>
                    <a:shade val="51000"/>
                    <a:satMod val="130000"/>
                  </a:schemeClr>
                </a:gs>
                <a:gs pos="80000">
                  <a:schemeClr val="accent5">
                    <a:tint val="46000"/>
                    <a:shade val="93000"/>
                    <a:satMod val="130000"/>
                  </a:schemeClr>
                </a:gs>
                <a:gs pos="100000">
                  <a:schemeClr val="accent5">
                    <a:tint val="4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'0117_％'!$A$52:$A$58</c:f>
              <c:strCache>
                <c:ptCount val="7"/>
                <c:pt idx="0">
                  <c:v>全体</c:v>
                </c:pt>
                <c:pt idx="1">
                  <c:v>20～29歳</c:v>
                </c:pt>
                <c:pt idx="2">
                  <c:v>30～39歳</c:v>
                </c:pt>
                <c:pt idx="3">
                  <c:v>40～49歳</c:v>
                </c:pt>
                <c:pt idx="4">
                  <c:v>50～59歳</c:v>
                </c:pt>
                <c:pt idx="5">
                  <c:v>60～69歳</c:v>
                </c:pt>
                <c:pt idx="6">
                  <c:v>70歳以上</c:v>
                </c:pt>
              </c:strCache>
            </c:strRef>
          </c:cat>
          <c:val>
            <c:numRef>
              <c:f>'0117_％'!$I$52:$I$58</c:f>
              <c:numCache>
                <c:formatCode>0%</c:formatCode>
                <c:ptCount val="7"/>
                <c:pt idx="0">
                  <c:v>0.12820000000000001</c:v>
                </c:pt>
                <c:pt idx="1">
                  <c:v>0.15757575757575756</c:v>
                </c:pt>
                <c:pt idx="2">
                  <c:v>0.1557128412537917</c:v>
                </c:pt>
                <c:pt idx="3">
                  <c:v>0.15252621544327932</c:v>
                </c:pt>
                <c:pt idx="4">
                  <c:v>0.1124031007751938</c:v>
                </c:pt>
                <c:pt idx="5">
                  <c:v>9.8360655737704916E-2</c:v>
                </c:pt>
                <c:pt idx="6">
                  <c:v>0.10204081632653061</c:v>
                </c:pt>
              </c:numCache>
            </c:numRef>
          </c:val>
          <c:extLst>
            <c:ext xmlns:c16="http://schemas.microsoft.com/office/drawing/2014/chart" uri="{C3380CC4-5D6E-409C-BE32-E72D297353CC}">
              <c16:uniqueId val="{00000007-985B-4FC3-B8DD-6DA609EC8C0D}"/>
            </c:ext>
          </c:extLst>
        </c:ser>
        <c:dLbls>
          <c:dLblPos val="ctr"/>
          <c:showLegendKey val="0"/>
          <c:showVal val="1"/>
          <c:showCatName val="0"/>
          <c:showSerName val="0"/>
          <c:showPercent val="0"/>
          <c:showBubbleSize val="0"/>
        </c:dLbls>
        <c:gapWidth val="150"/>
        <c:overlap val="100"/>
        <c:axId val="128317312"/>
        <c:axId val="128318848"/>
      </c:barChart>
      <c:catAx>
        <c:axId val="128317312"/>
        <c:scaling>
          <c:orientation val="maxMin"/>
        </c:scaling>
        <c:delete val="1"/>
        <c:axPos val="l"/>
        <c:numFmt formatCode="General" sourceLinked="1"/>
        <c:majorTickMark val="none"/>
        <c:minorTickMark val="none"/>
        <c:tickLblPos val="nextTo"/>
        <c:crossAx val="128318848"/>
        <c:crosses val="autoZero"/>
        <c:auto val="1"/>
        <c:lblAlgn val="ctr"/>
        <c:lblOffset val="100"/>
        <c:noMultiLvlLbl val="0"/>
      </c:catAx>
      <c:valAx>
        <c:axId val="12831884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28317312"/>
        <c:crosses val="autoZero"/>
        <c:crossBetween val="between"/>
      </c:valAx>
      <c:spPr>
        <a:noFill/>
        <a:ln>
          <a:noFill/>
        </a:ln>
        <a:effectLst/>
      </c:spPr>
    </c:plotArea>
    <c:legend>
      <c:legendPos val="b"/>
      <c:layout>
        <c:manualLayout>
          <c:xMode val="edge"/>
          <c:yMode val="edge"/>
          <c:x val="0.1055644138232721"/>
          <c:y val="0.78392968354844128"/>
          <c:w val="0.77636373578302698"/>
          <c:h val="0.19640607097020601"/>
        </c:manualLayout>
      </c:layout>
      <c:overlay val="0"/>
      <c:spPr>
        <a:solidFill>
          <a:sysClr val="window" lastClr="FFFFFF"/>
        </a:solid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ja-JP"/>
              <a:t>在宅型テレワークへの興味（職業別）</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percentStacked"/>
        <c:varyColors val="0"/>
        <c:ser>
          <c:idx val="0"/>
          <c:order val="0"/>
          <c:tx>
            <c:strRef>
              <c:f>'％'!$B$55:$B$56</c:f>
              <c:strCache>
                <c:ptCount val="2"/>
                <c:pt idx="0">
                  <c:v>現在、導入している</c:v>
                </c:pt>
              </c:strCache>
            </c:strRef>
          </c:tx>
          <c:spPr>
            <a:gradFill rotWithShape="1">
              <a:gsLst>
                <a:gs pos="0">
                  <a:schemeClr val="accent5">
                    <a:shade val="45000"/>
                    <a:shade val="51000"/>
                    <a:satMod val="130000"/>
                  </a:schemeClr>
                </a:gs>
                <a:gs pos="80000">
                  <a:schemeClr val="accent5">
                    <a:shade val="45000"/>
                    <a:shade val="93000"/>
                    <a:satMod val="130000"/>
                  </a:schemeClr>
                </a:gs>
                <a:gs pos="100000">
                  <a:schemeClr val="accent5">
                    <a:shade val="4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'％'!$A$57:$A$64</c:f>
              <c:strCache>
                <c:ptCount val="8"/>
                <c:pt idx="0">
                  <c:v>会社勤務</c:v>
                </c:pt>
                <c:pt idx="1">
                  <c:v>会社経営</c:v>
                </c:pt>
                <c:pt idx="2">
                  <c:v>公務員・教職員・非営利団体職員</c:v>
                </c:pt>
                <c:pt idx="3">
                  <c:v>自営業</c:v>
                </c:pt>
                <c:pt idx="4">
                  <c:v>パート・アルバイト</c:v>
                </c:pt>
                <c:pt idx="5">
                  <c:v>専業主婦・主夫</c:v>
                </c:pt>
                <c:pt idx="6">
                  <c:v>無職</c:v>
                </c:pt>
                <c:pt idx="7">
                  <c:v>その他</c:v>
                </c:pt>
              </c:strCache>
            </c:strRef>
          </c:cat>
          <c:val>
            <c:numRef>
              <c:f>'％'!$B$57:$B$64</c:f>
              <c:numCache>
                <c:formatCode>0%</c:formatCode>
                <c:ptCount val="8"/>
                <c:pt idx="0">
                  <c:v>4.6146044624746453E-2</c:v>
                </c:pt>
                <c:pt idx="1">
                  <c:v>7.0000000000000007E-2</c:v>
                </c:pt>
                <c:pt idx="2">
                  <c:v>1.6666666666666666E-2</c:v>
                </c:pt>
                <c:pt idx="3">
                  <c:v>9.6774193548387094E-2</c:v>
                </c:pt>
                <c:pt idx="4">
                  <c:v>1.7543859649122806E-2</c:v>
                </c:pt>
                <c:pt idx="5">
                  <c:v>7.7619663648124193E-3</c:v>
                </c:pt>
                <c:pt idx="6">
                  <c:v>7.1684587813620072E-3</c:v>
                </c:pt>
                <c:pt idx="7">
                  <c:v>3.4722222222222224E-2</c:v>
                </c:pt>
              </c:numCache>
            </c:numRef>
          </c:val>
          <c:extLst>
            <c:ext xmlns:c16="http://schemas.microsoft.com/office/drawing/2014/chart" uri="{C3380CC4-5D6E-409C-BE32-E72D297353CC}">
              <c16:uniqueId val="{00000000-8028-46FB-94EB-E862A93CFEC4}"/>
            </c:ext>
          </c:extLst>
        </c:ser>
        <c:ser>
          <c:idx val="1"/>
          <c:order val="1"/>
          <c:tx>
            <c:strRef>
              <c:f>'％'!$C$55:$C$56</c:f>
              <c:strCache>
                <c:ptCount val="2"/>
                <c:pt idx="0">
                  <c:v>経験がある</c:v>
                </c:pt>
              </c:strCache>
            </c:strRef>
          </c:tx>
          <c:spPr>
            <a:gradFill rotWithShape="1">
              <a:gsLst>
                <a:gs pos="0">
                  <a:schemeClr val="accent5">
                    <a:shade val="61000"/>
                    <a:shade val="51000"/>
                    <a:satMod val="130000"/>
                  </a:schemeClr>
                </a:gs>
                <a:gs pos="80000">
                  <a:schemeClr val="accent5">
                    <a:shade val="61000"/>
                    <a:shade val="93000"/>
                    <a:satMod val="130000"/>
                  </a:schemeClr>
                </a:gs>
                <a:gs pos="100000">
                  <a:schemeClr val="accent5">
                    <a:shade val="61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'％'!$A$57:$A$64</c:f>
              <c:strCache>
                <c:ptCount val="8"/>
                <c:pt idx="0">
                  <c:v>会社勤務</c:v>
                </c:pt>
                <c:pt idx="1">
                  <c:v>会社経営</c:v>
                </c:pt>
                <c:pt idx="2">
                  <c:v>公務員・教職員・非営利団体職員</c:v>
                </c:pt>
                <c:pt idx="3">
                  <c:v>自営業</c:v>
                </c:pt>
                <c:pt idx="4">
                  <c:v>パート・アルバイト</c:v>
                </c:pt>
                <c:pt idx="5">
                  <c:v>専業主婦・主夫</c:v>
                </c:pt>
                <c:pt idx="6">
                  <c:v>無職</c:v>
                </c:pt>
                <c:pt idx="7">
                  <c:v>その他</c:v>
                </c:pt>
              </c:strCache>
            </c:strRef>
          </c:cat>
          <c:val>
            <c:numRef>
              <c:f>'％'!$C$57:$C$64</c:f>
              <c:numCache>
                <c:formatCode>0%</c:formatCode>
                <c:ptCount val="8"/>
                <c:pt idx="0">
                  <c:v>5.6795131845841784E-2</c:v>
                </c:pt>
                <c:pt idx="1">
                  <c:v>0.08</c:v>
                </c:pt>
                <c:pt idx="2">
                  <c:v>3.888888888888889E-2</c:v>
                </c:pt>
                <c:pt idx="3">
                  <c:v>5.8064516129032261E-2</c:v>
                </c:pt>
                <c:pt idx="4">
                  <c:v>3.3625730994152045E-2</c:v>
                </c:pt>
                <c:pt idx="5">
                  <c:v>2.4579560155239329E-2</c:v>
                </c:pt>
                <c:pt idx="6">
                  <c:v>2.986857825567503E-2</c:v>
                </c:pt>
                <c:pt idx="7">
                  <c:v>9.7222222222222224E-2</c:v>
                </c:pt>
              </c:numCache>
            </c:numRef>
          </c:val>
          <c:extLst>
            <c:ext xmlns:c16="http://schemas.microsoft.com/office/drawing/2014/chart" uri="{C3380CC4-5D6E-409C-BE32-E72D297353CC}">
              <c16:uniqueId val="{00000001-8028-46FB-94EB-E862A93CFEC4}"/>
            </c:ext>
          </c:extLst>
        </c:ser>
        <c:ser>
          <c:idx val="2"/>
          <c:order val="2"/>
          <c:tx>
            <c:strRef>
              <c:f>'％'!$D$55:$D$56</c:f>
              <c:strCache>
                <c:ptCount val="2"/>
                <c:pt idx="0">
                  <c:v>経験はない/</c:v>
                </c:pt>
                <c:pt idx="1">
                  <c:v>とても興味がある</c:v>
                </c:pt>
              </c:strCache>
            </c:strRef>
          </c:tx>
          <c:spPr>
            <a:gradFill rotWithShape="1">
              <a:gsLst>
                <a:gs pos="0">
                  <a:schemeClr val="accent5">
                    <a:shade val="76000"/>
                    <a:shade val="51000"/>
                    <a:satMod val="130000"/>
                  </a:schemeClr>
                </a:gs>
                <a:gs pos="80000">
                  <a:schemeClr val="accent5">
                    <a:shade val="76000"/>
                    <a:shade val="93000"/>
                    <a:satMod val="130000"/>
                  </a:schemeClr>
                </a:gs>
                <a:gs pos="100000">
                  <a:schemeClr val="accent5">
                    <a:shade val="7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'％'!$A$57:$A$64</c:f>
              <c:strCache>
                <c:ptCount val="8"/>
                <c:pt idx="0">
                  <c:v>会社勤務</c:v>
                </c:pt>
                <c:pt idx="1">
                  <c:v>会社経営</c:v>
                </c:pt>
                <c:pt idx="2">
                  <c:v>公務員・教職員・非営利団体職員</c:v>
                </c:pt>
                <c:pt idx="3">
                  <c:v>自営業</c:v>
                </c:pt>
                <c:pt idx="4">
                  <c:v>パート・アルバイト</c:v>
                </c:pt>
                <c:pt idx="5">
                  <c:v>専業主婦・主夫</c:v>
                </c:pt>
                <c:pt idx="6">
                  <c:v>無職</c:v>
                </c:pt>
                <c:pt idx="7">
                  <c:v>その他</c:v>
                </c:pt>
              </c:strCache>
            </c:strRef>
          </c:cat>
          <c:val>
            <c:numRef>
              <c:f>'％'!$D$57:$D$64</c:f>
              <c:numCache>
                <c:formatCode>0%</c:formatCode>
                <c:ptCount val="8"/>
                <c:pt idx="0">
                  <c:v>7.1501014198782964E-2</c:v>
                </c:pt>
                <c:pt idx="1">
                  <c:v>0.03</c:v>
                </c:pt>
                <c:pt idx="2">
                  <c:v>5.5555555555555552E-2</c:v>
                </c:pt>
                <c:pt idx="3">
                  <c:v>4.1935483870967745E-2</c:v>
                </c:pt>
                <c:pt idx="4">
                  <c:v>5.2631578947368418E-2</c:v>
                </c:pt>
                <c:pt idx="5">
                  <c:v>5.4333764553686936E-2</c:v>
                </c:pt>
                <c:pt idx="6">
                  <c:v>4.6594982078853049E-2</c:v>
                </c:pt>
                <c:pt idx="7">
                  <c:v>4.8611111111111112E-2</c:v>
                </c:pt>
              </c:numCache>
            </c:numRef>
          </c:val>
          <c:extLst>
            <c:ext xmlns:c16="http://schemas.microsoft.com/office/drawing/2014/chart" uri="{C3380CC4-5D6E-409C-BE32-E72D297353CC}">
              <c16:uniqueId val="{00000002-8028-46FB-94EB-E862A93CFEC4}"/>
            </c:ext>
          </c:extLst>
        </c:ser>
        <c:ser>
          <c:idx val="3"/>
          <c:order val="3"/>
          <c:tx>
            <c:strRef>
              <c:f>'％'!$E$55:$E$56</c:f>
              <c:strCache>
                <c:ptCount val="2"/>
                <c:pt idx="0">
                  <c:v>経験はない/</c:v>
                </c:pt>
                <c:pt idx="1">
                  <c:v>やや興味がある</c:v>
                </c:pt>
              </c:strCache>
            </c:strRef>
          </c:tx>
          <c:spPr>
            <a:gradFill rotWithShape="1">
              <a:gsLst>
                <a:gs pos="0">
                  <a:schemeClr val="accent5">
                    <a:shade val="92000"/>
                    <a:shade val="51000"/>
                    <a:satMod val="130000"/>
                  </a:schemeClr>
                </a:gs>
                <a:gs pos="80000">
                  <a:schemeClr val="accent5">
                    <a:shade val="92000"/>
                    <a:shade val="93000"/>
                    <a:satMod val="130000"/>
                  </a:schemeClr>
                </a:gs>
                <a:gs pos="100000">
                  <a:schemeClr val="accent5">
                    <a:shade val="9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'％'!$A$57:$A$64</c:f>
              <c:strCache>
                <c:ptCount val="8"/>
                <c:pt idx="0">
                  <c:v>会社勤務</c:v>
                </c:pt>
                <c:pt idx="1">
                  <c:v>会社経営</c:v>
                </c:pt>
                <c:pt idx="2">
                  <c:v>公務員・教職員・非営利団体職員</c:v>
                </c:pt>
                <c:pt idx="3">
                  <c:v>自営業</c:v>
                </c:pt>
                <c:pt idx="4">
                  <c:v>パート・アルバイト</c:v>
                </c:pt>
                <c:pt idx="5">
                  <c:v>専業主婦・主夫</c:v>
                </c:pt>
                <c:pt idx="6">
                  <c:v>無職</c:v>
                </c:pt>
                <c:pt idx="7">
                  <c:v>その他</c:v>
                </c:pt>
              </c:strCache>
            </c:strRef>
          </c:cat>
          <c:val>
            <c:numRef>
              <c:f>'％'!$E$57:$E$64</c:f>
              <c:numCache>
                <c:formatCode>0%</c:formatCode>
                <c:ptCount val="8"/>
                <c:pt idx="0">
                  <c:v>0.18559837728194725</c:v>
                </c:pt>
                <c:pt idx="1">
                  <c:v>0.12</c:v>
                </c:pt>
                <c:pt idx="2">
                  <c:v>0.17777777777777778</c:v>
                </c:pt>
                <c:pt idx="3">
                  <c:v>0.15161290322580645</c:v>
                </c:pt>
                <c:pt idx="4">
                  <c:v>0.20175438596491227</c:v>
                </c:pt>
                <c:pt idx="5">
                  <c:v>0.17335058214747737</c:v>
                </c:pt>
                <c:pt idx="6">
                  <c:v>0.15292712066905614</c:v>
                </c:pt>
                <c:pt idx="7">
                  <c:v>0.2361111111111111</c:v>
                </c:pt>
              </c:numCache>
            </c:numRef>
          </c:val>
          <c:extLst>
            <c:ext xmlns:c16="http://schemas.microsoft.com/office/drawing/2014/chart" uri="{C3380CC4-5D6E-409C-BE32-E72D297353CC}">
              <c16:uniqueId val="{00000003-8028-46FB-94EB-E862A93CFEC4}"/>
            </c:ext>
          </c:extLst>
        </c:ser>
        <c:ser>
          <c:idx val="4"/>
          <c:order val="4"/>
          <c:tx>
            <c:strRef>
              <c:f>'％'!$F$55:$F$56</c:f>
              <c:strCache>
                <c:ptCount val="2"/>
                <c:pt idx="0">
                  <c:v>経験はない/</c:v>
                </c:pt>
                <c:pt idx="1">
                  <c:v>どちらともいえない</c:v>
                </c:pt>
              </c:strCache>
            </c:strRef>
          </c:tx>
          <c:spPr>
            <a:gradFill rotWithShape="1">
              <a:gsLst>
                <a:gs pos="0">
                  <a:schemeClr val="accent5">
                    <a:tint val="93000"/>
                    <a:shade val="51000"/>
                    <a:satMod val="130000"/>
                  </a:schemeClr>
                </a:gs>
                <a:gs pos="80000">
                  <a:schemeClr val="accent5">
                    <a:tint val="93000"/>
                    <a:shade val="93000"/>
                    <a:satMod val="130000"/>
                  </a:schemeClr>
                </a:gs>
                <a:gs pos="100000">
                  <a:schemeClr val="accent5">
                    <a:tint val="93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'％'!$A$57:$A$64</c:f>
              <c:strCache>
                <c:ptCount val="8"/>
                <c:pt idx="0">
                  <c:v>会社勤務</c:v>
                </c:pt>
                <c:pt idx="1">
                  <c:v>会社経営</c:v>
                </c:pt>
                <c:pt idx="2">
                  <c:v>公務員・教職員・非営利団体職員</c:v>
                </c:pt>
                <c:pt idx="3">
                  <c:v>自営業</c:v>
                </c:pt>
                <c:pt idx="4">
                  <c:v>パート・アルバイト</c:v>
                </c:pt>
                <c:pt idx="5">
                  <c:v>専業主婦・主夫</c:v>
                </c:pt>
                <c:pt idx="6">
                  <c:v>無職</c:v>
                </c:pt>
                <c:pt idx="7">
                  <c:v>その他</c:v>
                </c:pt>
              </c:strCache>
            </c:strRef>
          </c:cat>
          <c:val>
            <c:numRef>
              <c:f>'％'!$F$57:$F$64</c:f>
              <c:numCache>
                <c:formatCode>0%</c:formatCode>
                <c:ptCount val="8"/>
                <c:pt idx="0">
                  <c:v>0.15922920892494929</c:v>
                </c:pt>
                <c:pt idx="1">
                  <c:v>0.14000000000000001</c:v>
                </c:pt>
                <c:pt idx="2">
                  <c:v>0.12222222222222222</c:v>
                </c:pt>
                <c:pt idx="3">
                  <c:v>0.13870967741935483</c:v>
                </c:pt>
                <c:pt idx="4">
                  <c:v>0.14912280701754385</c:v>
                </c:pt>
                <c:pt idx="5">
                  <c:v>0.17723156532988357</c:v>
                </c:pt>
                <c:pt idx="6">
                  <c:v>0.13620071684587814</c:v>
                </c:pt>
                <c:pt idx="7">
                  <c:v>0.11805555555555555</c:v>
                </c:pt>
              </c:numCache>
            </c:numRef>
          </c:val>
          <c:extLst>
            <c:ext xmlns:c16="http://schemas.microsoft.com/office/drawing/2014/chart" uri="{C3380CC4-5D6E-409C-BE32-E72D297353CC}">
              <c16:uniqueId val="{00000004-8028-46FB-94EB-E862A93CFEC4}"/>
            </c:ext>
          </c:extLst>
        </c:ser>
        <c:ser>
          <c:idx val="5"/>
          <c:order val="5"/>
          <c:tx>
            <c:strRef>
              <c:f>'％'!$G$55:$G$56</c:f>
              <c:strCache>
                <c:ptCount val="2"/>
                <c:pt idx="0">
                  <c:v>経験はない/</c:v>
                </c:pt>
                <c:pt idx="1">
                  <c:v>あまり興味がない</c:v>
                </c:pt>
              </c:strCache>
            </c:strRef>
          </c:tx>
          <c:spPr>
            <a:gradFill rotWithShape="1">
              <a:gsLst>
                <a:gs pos="0">
                  <a:schemeClr val="accent5">
                    <a:tint val="77000"/>
                    <a:shade val="51000"/>
                    <a:satMod val="130000"/>
                  </a:schemeClr>
                </a:gs>
                <a:gs pos="80000">
                  <a:schemeClr val="accent5">
                    <a:tint val="77000"/>
                    <a:shade val="93000"/>
                    <a:satMod val="130000"/>
                  </a:schemeClr>
                </a:gs>
                <a:gs pos="100000">
                  <a:schemeClr val="accent5">
                    <a:tint val="77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'％'!$A$57:$A$64</c:f>
              <c:strCache>
                <c:ptCount val="8"/>
                <c:pt idx="0">
                  <c:v>会社勤務</c:v>
                </c:pt>
                <c:pt idx="1">
                  <c:v>会社経営</c:v>
                </c:pt>
                <c:pt idx="2">
                  <c:v>公務員・教職員・非営利団体職員</c:v>
                </c:pt>
                <c:pt idx="3">
                  <c:v>自営業</c:v>
                </c:pt>
                <c:pt idx="4">
                  <c:v>パート・アルバイト</c:v>
                </c:pt>
                <c:pt idx="5">
                  <c:v>専業主婦・主夫</c:v>
                </c:pt>
                <c:pt idx="6">
                  <c:v>無職</c:v>
                </c:pt>
                <c:pt idx="7">
                  <c:v>その他</c:v>
                </c:pt>
              </c:strCache>
            </c:strRef>
          </c:cat>
          <c:val>
            <c:numRef>
              <c:f>'％'!$G$57:$G$64</c:f>
              <c:numCache>
                <c:formatCode>0%</c:formatCode>
                <c:ptCount val="8"/>
                <c:pt idx="0">
                  <c:v>0.13488843813387424</c:v>
                </c:pt>
                <c:pt idx="1">
                  <c:v>0.2</c:v>
                </c:pt>
                <c:pt idx="2">
                  <c:v>0.16111111111111112</c:v>
                </c:pt>
                <c:pt idx="3">
                  <c:v>0.13548387096774195</c:v>
                </c:pt>
                <c:pt idx="4">
                  <c:v>0.1564327485380117</c:v>
                </c:pt>
                <c:pt idx="5">
                  <c:v>0.15135834411384216</c:v>
                </c:pt>
                <c:pt idx="6">
                  <c:v>0.16009557945041816</c:v>
                </c:pt>
                <c:pt idx="7">
                  <c:v>0.15972222222222221</c:v>
                </c:pt>
              </c:numCache>
            </c:numRef>
          </c:val>
          <c:extLst>
            <c:ext xmlns:c16="http://schemas.microsoft.com/office/drawing/2014/chart" uri="{C3380CC4-5D6E-409C-BE32-E72D297353CC}">
              <c16:uniqueId val="{00000005-8028-46FB-94EB-E862A93CFEC4}"/>
            </c:ext>
          </c:extLst>
        </c:ser>
        <c:ser>
          <c:idx val="6"/>
          <c:order val="6"/>
          <c:tx>
            <c:strRef>
              <c:f>'％'!$H$55:$H$56</c:f>
              <c:strCache>
                <c:ptCount val="2"/>
                <c:pt idx="0">
                  <c:v>経験はない/</c:v>
                </c:pt>
                <c:pt idx="1">
                  <c:v>全く興味がない</c:v>
                </c:pt>
              </c:strCache>
            </c:strRef>
          </c:tx>
          <c:spPr>
            <a:gradFill rotWithShape="1">
              <a:gsLst>
                <a:gs pos="0">
                  <a:schemeClr val="accent5">
                    <a:tint val="62000"/>
                    <a:shade val="51000"/>
                    <a:satMod val="130000"/>
                  </a:schemeClr>
                </a:gs>
                <a:gs pos="80000">
                  <a:schemeClr val="accent5">
                    <a:tint val="62000"/>
                    <a:shade val="93000"/>
                    <a:satMod val="130000"/>
                  </a:schemeClr>
                </a:gs>
                <a:gs pos="100000">
                  <a:schemeClr val="accent5">
                    <a:tint val="6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'％'!$A$57:$A$64</c:f>
              <c:strCache>
                <c:ptCount val="8"/>
                <c:pt idx="0">
                  <c:v>会社勤務</c:v>
                </c:pt>
                <c:pt idx="1">
                  <c:v>会社経営</c:v>
                </c:pt>
                <c:pt idx="2">
                  <c:v>公務員・教職員・非営利団体職員</c:v>
                </c:pt>
                <c:pt idx="3">
                  <c:v>自営業</c:v>
                </c:pt>
                <c:pt idx="4">
                  <c:v>パート・アルバイト</c:v>
                </c:pt>
                <c:pt idx="5">
                  <c:v>専業主婦・主夫</c:v>
                </c:pt>
                <c:pt idx="6">
                  <c:v>無職</c:v>
                </c:pt>
                <c:pt idx="7">
                  <c:v>その他</c:v>
                </c:pt>
              </c:strCache>
            </c:strRef>
          </c:cat>
          <c:val>
            <c:numRef>
              <c:f>'％'!$H$57:$H$64</c:f>
              <c:numCache>
                <c:formatCode>0%</c:formatCode>
                <c:ptCount val="8"/>
                <c:pt idx="0">
                  <c:v>0.22363083164300201</c:v>
                </c:pt>
                <c:pt idx="1">
                  <c:v>0.25</c:v>
                </c:pt>
                <c:pt idx="2">
                  <c:v>0.31666666666666665</c:v>
                </c:pt>
                <c:pt idx="3">
                  <c:v>0.27419354838709675</c:v>
                </c:pt>
                <c:pt idx="4">
                  <c:v>0.24415204678362573</c:v>
                </c:pt>
                <c:pt idx="5">
                  <c:v>0.28201811125485121</c:v>
                </c:pt>
                <c:pt idx="6">
                  <c:v>0.32616487455197135</c:v>
                </c:pt>
                <c:pt idx="7">
                  <c:v>0.16666666666666666</c:v>
                </c:pt>
              </c:numCache>
            </c:numRef>
          </c:val>
          <c:extLst>
            <c:ext xmlns:c16="http://schemas.microsoft.com/office/drawing/2014/chart" uri="{C3380CC4-5D6E-409C-BE32-E72D297353CC}">
              <c16:uniqueId val="{00000006-8028-46FB-94EB-E862A93CFEC4}"/>
            </c:ext>
          </c:extLst>
        </c:ser>
        <c:ser>
          <c:idx val="7"/>
          <c:order val="7"/>
          <c:tx>
            <c:strRef>
              <c:f>'％'!$I$55:$I$56</c:f>
              <c:strCache>
                <c:ptCount val="2"/>
                <c:pt idx="0">
                  <c:v>経験はない/</c:v>
                </c:pt>
                <c:pt idx="1">
                  <c:v>わからない</c:v>
                </c:pt>
              </c:strCache>
            </c:strRef>
          </c:tx>
          <c:spPr>
            <a:gradFill rotWithShape="1">
              <a:gsLst>
                <a:gs pos="0">
                  <a:schemeClr val="accent5">
                    <a:tint val="46000"/>
                    <a:shade val="51000"/>
                    <a:satMod val="130000"/>
                  </a:schemeClr>
                </a:gs>
                <a:gs pos="80000">
                  <a:schemeClr val="accent5">
                    <a:tint val="46000"/>
                    <a:shade val="93000"/>
                    <a:satMod val="130000"/>
                  </a:schemeClr>
                </a:gs>
                <a:gs pos="100000">
                  <a:schemeClr val="accent5">
                    <a:tint val="4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'％'!$A$57:$A$64</c:f>
              <c:strCache>
                <c:ptCount val="8"/>
                <c:pt idx="0">
                  <c:v>会社勤務</c:v>
                </c:pt>
                <c:pt idx="1">
                  <c:v>会社経営</c:v>
                </c:pt>
                <c:pt idx="2">
                  <c:v>公務員・教職員・非営利団体職員</c:v>
                </c:pt>
                <c:pt idx="3">
                  <c:v>自営業</c:v>
                </c:pt>
                <c:pt idx="4">
                  <c:v>パート・アルバイト</c:v>
                </c:pt>
                <c:pt idx="5">
                  <c:v>専業主婦・主夫</c:v>
                </c:pt>
                <c:pt idx="6">
                  <c:v>無職</c:v>
                </c:pt>
                <c:pt idx="7">
                  <c:v>その他</c:v>
                </c:pt>
              </c:strCache>
            </c:strRef>
          </c:cat>
          <c:val>
            <c:numRef>
              <c:f>'％'!$I$57:$I$64</c:f>
              <c:numCache>
                <c:formatCode>0%</c:formatCode>
                <c:ptCount val="8"/>
                <c:pt idx="0">
                  <c:v>0.12221095334685599</c:v>
                </c:pt>
                <c:pt idx="1">
                  <c:v>0.11</c:v>
                </c:pt>
                <c:pt idx="2">
                  <c:v>0.1111111111111111</c:v>
                </c:pt>
                <c:pt idx="3">
                  <c:v>0.1032258064516129</c:v>
                </c:pt>
                <c:pt idx="4">
                  <c:v>0.14473684210526316</c:v>
                </c:pt>
                <c:pt idx="5">
                  <c:v>0.12936610608020699</c:v>
                </c:pt>
                <c:pt idx="6">
                  <c:v>0.14097968936678615</c:v>
                </c:pt>
                <c:pt idx="7">
                  <c:v>0.1388888888888889</c:v>
                </c:pt>
              </c:numCache>
            </c:numRef>
          </c:val>
          <c:extLst>
            <c:ext xmlns:c16="http://schemas.microsoft.com/office/drawing/2014/chart" uri="{C3380CC4-5D6E-409C-BE32-E72D297353CC}">
              <c16:uniqueId val="{00000007-8028-46FB-94EB-E862A93CFEC4}"/>
            </c:ext>
          </c:extLst>
        </c:ser>
        <c:dLbls>
          <c:dLblPos val="ctr"/>
          <c:showLegendKey val="0"/>
          <c:showVal val="1"/>
          <c:showCatName val="0"/>
          <c:showSerName val="0"/>
          <c:showPercent val="0"/>
          <c:showBubbleSize val="0"/>
        </c:dLbls>
        <c:gapWidth val="150"/>
        <c:overlap val="100"/>
        <c:axId val="453448176"/>
        <c:axId val="453454000"/>
      </c:barChart>
      <c:catAx>
        <c:axId val="453448176"/>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53454000"/>
        <c:crosses val="autoZero"/>
        <c:auto val="1"/>
        <c:lblAlgn val="ctr"/>
        <c:lblOffset val="100"/>
        <c:noMultiLvlLbl val="0"/>
      </c:catAx>
      <c:valAx>
        <c:axId val="45345400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53448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altLang="ja-JP" sz="1400" dirty="0"/>
              <a:t>1</a:t>
            </a:r>
            <a:r>
              <a:rPr lang="ja-JP" altLang="en-US" sz="1400" dirty="0"/>
              <a:t>週間の会話人数（世帯別）</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37362270341207354"/>
          <c:y val="0.26632792167554842"/>
          <c:w val="0.59866163604549416"/>
          <c:h val="0.6662698162772317"/>
        </c:manualLayout>
      </c:layout>
      <c:barChart>
        <c:barDir val="bar"/>
        <c:grouping val="percentStacked"/>
        <c:varyColors val="0"/>
        <c:ser>
          <c:idx val="0"/>
          <c:order val="0"/>
          <c:tx>
            <c:strRef>
              <c:f>'0117_％'!$B$74</c:f>
              <c:strCache>
                <c:ptCount val="1"/>
                <c:pt idx="0">
                  <c:v>5名未満</c:v>
                </c:pt>
              </c:strCache>
            </c:strRef>
          </c:tx>
          <c:spPr>
            <a:gradFill rotWithShape="1">
              <a:gsLst>
                <a:gs pos="0">
                  <a:schemeClr val="accent5">
                    <a:shade val="45000"/>
                    <a:shade val="51000"/>
                    <a:satMod val="130000"/>
                  </a:schemeClr>
                </a:gs>
                <a:gs pos="80000">
                  <a:schemeClr val="accent5">
                    <a:shade val="45000"/>
                    <a:shade val="93000"/>
                    <a:satMod val="130000"/>
                  </a:schemeClr>
                </a:gs>
                <a:gs pos="100000">
                  <a:schemeClr val="accent5">
                    <a:shade val="4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'0117_％'!$A$75:$A$80</c:f>
              <c:strCache>
                <c:ptCount val="6"/>
                <c:pt idx="0">
                  <c:v>全体</c:v>
                </c:pt>
                <c:pt idx="1">
                  <c:v>単独世帯（N=1877)</c:v>
                </c:pt>
                <c:pt idx="2">
                  <c:v>夫婦と子ども世帯（N=1348)</c:v>
                </c:pt>
                <c:pt idx="3">
                  <c:v>夫婦のみ世帯（N=979)</c:v>
                </c:pt>
                <c:pt idx="4">
                  <c:v>ひとり親と子ども世帯（N=489)</c:v>
                </c:pt>
                <c:pt idx="5">
                  <c:v>その他親族世帯、非親族世帯（N=307)</c:v>
                </c:pt>
              </c:strCache>
            </c:strRef>
          </c:cat>
          <c:val>
            <c:numRef>
              <c:f>'0117_％'!$B$75:$B$80</c:f>
              <c:numCache>
                <c:formatCode>0%</c:formatCode>
                <c:ptCount val="6"/>
                <c:pt idx="0">
                  <c:v>0.35580000000000001</c:v>
                </c:pt>
                <c:pt idx="1">
                  <c:v>0.3425679275439531</c:v>
                </c:pt>
                <c:pt idx="2">
                  <c:v>0.33531157270029671</c:v>
                </c:pt>
                <c:pt idx="3">
                  <c:v>0.38712972420837588</c:v>
                </c:pt>
                <c:pt idx="4">
                  <c:v>0.37014314928425357</c:v>
                </c:pt>
                <c:pt idx="5">
                  <c:v>0.40390879478827363</c:v>
                </c:pt>
              </c:numCache>
            </c:numRef>
          </c:val>
          <c:extLst>
            <c:ext xmlns:c16="http://schemas.microsoft.com/office/drawing/2014/chart" uri="{C3380CC4-5D6E-409C-BE32-E72D297353CC}">
              <c16:uniqueId val="{00000000-985B-4FC3-B8DD-6DA609EC8C0D}"/>
            </c:ext>
          </c:extLst>
        </c:ser>
        <c:ser>
          <c:idx val="1"/>
          <c:order val="1"/>
          <c:tx>
            <c:strRef>
              <c:f>'0117_％'!$C$74</c:f>
              <c:strCache>
                <c:ptCount val="1"/>
                <c:pt idx="0">
                  <c:v>10名未満</c:v>
                </c:pt>
              </c:strCache>
            </c:strRef>
          </c:tx>
          <c:spPr>
            <a:gradFill rotWithShape="1">
              <a:gsLst>
                <a:gs pos="0">
                  <a:schemeClr val="accent5">
                    <a:shade val="61000"/>
                    <a:shade val="51000"/>
                    <a:satMod val="130000"/>
                  </a:schemeClr>
                </a:gs>
                <a:gs pos="80000">
                  <a:schemeClr val="accent5">
                    <a:shade val="61000"/>
                    <a:shade val="93000"/>
                    <a:satMod val="130000"/>
                  </a:schemeClr>
                </a:gs>
                <a:gs pos="100000">
                  <a:schemeClr val="accent5">
                    <a:shade val="61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'0117_％'!$A$75:$A$80</c:f>
              <c:strCache>
                <c:ptCount val="6"/>
                <c:pt idx="0">
                  <c:v>全体</c:v>
                </c:pt>
                <c:pt idx="1">
                  <c:v>単独世帯（N=1877)</c:v>
                </c:pt>
                <c:pt idx="2">
                  <c:v>夫婦と子ども世帯（N=1348)</c:v>
                </c:pt>
                <c:pt idx="3">
                  <c:v>夫婦のみ世帯（N=979)</c:v>
                </c:pt>
                <c:pt idx="4">
                  <c:v>ひとり親と子ども世帯（N=489)</c:v>
                </c:pt>
                <c:pt idx="5">
                  <c:v>その他親族世帯、非親族世帯（N=307)</c:v>
                </c:pt>
              </c:strCache>
            </c:strRef>
          </c:cat>
          <c:val>
            <c:numRef>
              <c:f>'0117_％'!$C$75:$C$80</c:f>
              <c:numCache>
                <c:formatCode>0%</c:formatCode>
                <c:ptCount val="6"/>
                <c:pt idx="0">
                  <c:v>0.21540000000000001</c:v>
                </c:pt>
                <c:pt idx="1">
                  <c:v>0.20138518913159298</c:v>
                </c:pt>
                <c:pt idx="2">
                  <c:v>0.23813056379821959</c:v>
                </c:pt>
                <c:pt idx="3">
                  <c:v>0.21552604698672115</c:v>
                </c:pt>
                <c:pt idx="4">
                  <c:v>0.22085889570552147</c:v>
                </c:pt>
                <c:pt idx="5">
                  <c:v>0.19218241042345277</c:v>
                </c:pt>
              </c:numCache>
            </c:numRef>
          </c:val>
          <c:extLst>
            <c:ext xmlns:c16="http://schemas.microsoft.com/office/drawing/2014/chart" uri="{C3380CC4-5D6E-409C-BE32-E72D297353CC}">
              <c16:uniqueId val="{00000001-985B-4FC3-B8DD-6DA609EC8C0D}"/>
            </c:ext>
          </c:extLst>
        </c:ser>
        <c:ser>
          <c:idx val="2"/>
          <c:order val="2"/>
          <c:tx>
            <c:strRef>
              <c:f>'0117_％'!$D$74</c:f>
              <c:strCache>
                <c:ptCount val="1"/>
                <c:pt idx="0">
                  <c:v>10～20名未満</c:v>
                </c:pt>
              </c:strCache>
            </c:strRef>
          </c:tx>
          <c:spPr>
            <a:gradFill rotWithShape="1">
              <a:gsLst>
                <a:gs pos="0">
                  <a:schemeClr val="accent5">
                    <a:shade val="76000"/>
                    <a:shade val="51000"/>
                    <a:satMod val="130000"/>
                  </a:schemeClr>
                </a:gs>
                <a:gs pos="80000">
                  <a:schemeClr val="accent5">
                    <a:shade val="76000"/>
                    <a:shade val="93000"/>
                    <a:satMod val="130000"/>
                  </a:schemeClr>
                </a:gs>
                <a:gs pos="100000">
                  <a:schemeClr val="accent5">
                    <a:shade val="7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'0117_％'!$A$75:$A$80</c:f>
              <c:strCache>
                <c:ptCount val="6"/>
                <c:pt idx="0">
                  <c:v>全体</c:v>
                </c:pt>
                <c:pt idx="1">
                  <c:v>単独世帯（N=1877)</c:v>
                </c:pt>
                <c:pt idx="2">
                  <c:v>夫婦と子ども世帯（N=1348)</c:v>
                </c:pt>
                <c:pt idx="3">
                  <c:v>夫婦のみ世帯（N=979)</c:v>
                </c:pt>
                <c:pt idx="4">
                  <c:v>ひとり親と子ども世帯（N=489)</c:v>
                </c:pt>
                <c:pt idx="5">
                  <c:v>その他親族世帯、非親族世帯（N=307)</c:v>
                </c:pt>
              </c:strCache>
            </c:strRef>
          </c:cat>
          <c:val>
            <c:numRef>
              <c:f>'0117_％'!$D$75:$D$80</c:f>
              <c:numCache>
                <c:formatCode>0%</c:formatCode>
                <c:ptCount val="6"/>
                <c:pt idx="0">
                  <c:v>0.16139999999999999</c:v>
                </c:pt>
                <c:pt idx="1">
                  <c:v>0.15982951518380395</c:v>
                </c:pt>
                <c:pt idx="2">
                  <c:v>0.17878338278931752</c:v>
                </c:pt>
                <c:pt idx="3">
                  <c:v>0.16138917262512767</c:v>
                </c:pt>
                <c:pt idx="4">
                  <c:v>0.12269938650306748</c:v>
                </c:pt>
                <c:pt idx="5">
                  <c:v>0.15635179153094461</c:v>
                </c:pt>
              </c:numCache>
            </c:numRef>
          </c:val>
          <c:extLst>
            <c:ext xmlns:c16="http://schemas.microsoft.com/office/drawing/2014/chart" uri="{C3380CC4-5D6E-409C-BE32-E72D297353CC}">
              <c16:uniqueId val="{00000002-985B-4FC3-B8DD-6DA609EC8C0D}"/>
            </c:ext>
          </c:extLst>
        </c:ser>
        <c:ser>
          <c:idx val="3"/>
          <c:order val="3"/>
          <c:tx>
            <c:strRef>
              <c:f>'0117_％'!$E$74</c:f>
              <c:strCache>
                <c:ptCount val="1"/>
                <c:pt idx="0">
                  <c:v>20～30名未満</c:v>
                </c:pt>
              </c:strCache>
            </c:strRef>
          </c:tx>
          <c:spPr>
            <a:gradFill rotWithShape="1">
              <a:gsLst>
                <a:gs pos="0">
                  <a:schemeClr val="accent5">
                    <a:shade val="92000"/>
                    <a:shade val="51000"/>
                    <a:satMod val="130000"/>
                  </a:schemeClr>
                </a:gs>
                <a:gs pos="80000">
                  <a:schemeClr val="accent5">
                    <a:shade val="92000"/>
                    <a:shade val="93000"/>
                    <a:satMod val="130000"/>
                  </a:schemeClr>
                </a:gs>
                <a:gs pos="100000">
                  <a:schemeClr val="accent5">
                    <a:shade val="9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'0117_％'!$A$75:$A$80</c:f>
              <c:strCache>
                <c:ptCount val="6"/>
                <c:pt idx="0">
                  <c:v>全体</c:v>
                </c:pt>
                <c:pt idx="1">
                  <c:v>単独世帯（N=1877)</c:v>
                </c:pt>
                <c:pt idx="2">
                  <c:v>夫婦と子ども世帯（N=1348)</c:v>
                </c:pt>
                <c:pt idx="3">
                  <c:v>夫婦のみ世帯（N=979)</c:v>
                </c:pt>
                <c:pt idx="4">
                  <c:v>ひとり親と子ども世帯（N=489)</c:v>
                </c:pt>
                <c:pt idx="5">
                  <c:v>その他親族世帯、非親族世帯（N=307)</c:v>
                </c:pt>
              </c:strCache>
            </c:strRef>
          </c:cat>
          <c:val>
            <c:numRef>
              <c:f>'0117_％'!$E$75:$E$80</c:f>
              <c:numCache>
                <c:formatCode>0%</c:formatCode>
                <c:ptCount val="6"/>
                <c:pt idx="0">
                  <c:v>5.3199999999999997E-2</c:v>
                </c:pt>
                <c:pt idx="1">
                  <c:v>5.5407565263718699E-2</c:v>
                </c:pt>
                <c:pt idx="2">
                  <c:v>5.4896142433234422E-2</c:v>
                </c:pt>
                <c:pt idx="3">
                  <c:v>5.1072522982635343E-2</c:v>
                </c:pt>
                <c:pt idx="4">
                  <c:v>5.112474437627812E-2</c:v>
                </c:pt>
                <c:pt idx="5">
                  <c:v>4.2345276872964167E-2</c:v>
                </c:pt>
              </c:numCache>
            </c:numRef>
          </c:val>
          <c:extLst>
            <c:ext xmlns:c16="http://schemas.microsoft.com/office/drawing/2014/chart" uri="{C3380CC4-5D6E-409C-BE32-E72D297353CC}">
              <c16:uniqueId val="{00000003-985B-4FC3-B8DD-6DA609EC8C0D}"/>
            </c:ext>
          </c:extLst>
        </c:ser>
        <c:ser>
          <c:idx val="4"/>
          <c:order val="4"/>
          <c:tx>
            <c:strRef>
              <c:f>'0117_％'!$F$74</c:f>
              <c:strCache>
                <c:ptCount val="1"/>
                <c:pt idx="0">
                  <c:v>30名以上</c:v>
                </c:pt>
              </c:strCache>
            </c:strRef>
          </c:tx>
          <c:spPr>
            <a:gradFill rotWithShape="1">
              <a:gsLst>
                <a:gs pos="0">
                  <a:schemeClr val="accent5">
                    <a:tint val="93000"/>
                    <a:shade val="51000"/>
                    <a:satMod val="130000"/>
                  </a:schemeClr>
                </a:gs>
                <a:gs pos="80000">
                  <a:schemeClr val="accent5">
                    <a:tint val="93000"/>
                    <a:shade val="93000"/>
                    <a:satMod val="130000"/>
                  </a:schemeClr>
                </a:gs>
                <a:gs pos="100000">
                  <a:schemeClr val="accent5">
                    <a:tint val="93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'0117_％'!$A$75:$A$80</c:f>
              <c:strCache>
                <c:ptCount val="6"/>
                <c:pt idx="0">
                  <c:v>全体</c:v>
                </c:pt>
                <c:pt idx="1">
                  <c:v>単独世帯（N=1877)</c:v>
                </c:pt>
                <c:pt idx="2">
                  <c:v>夫婦と子ども世帯（N=1348)</c:v>
                </c:pt>
                <c:pt idx="3">
                  <c:v>夫婦のみ世帯（N=979)</c:v>
                </c:pt>
                <c:pt idx="4">
                  <c:v>ひとり親と子ども世帯（N=489)</c:v>
                </c:pt>
                <c:pt idx="5">
                  <c:v>その他親族世帯、非親族世帯（N=307)</c:v>
                </c:pt>
              </c:strCache>
            </c:strRef>
          </c:cat>
          <c:val>
            <c:numRef>
              <c:f>'0117_％'!$F$75:$F$80</c:f>
              <c:numCache>
                <c:formatCode>0%</c:formatCode>
                <c:ptCount val="6"/>
                <c:pt idx="0">
                  <c:v>8.2000000000000003E-2</c:v>
                </c:pt>
                <c:pt idx="1">
                  <c:v>9.9094299413958448E-2</c:v>
                </c:pt>
                <c:pt idx="2">
                  <c:v>7.5667655786350152E-2</c:v>
                </c:pt>
                <c:pt idx="3">
                  <c:v>7.3544433094994893E-2</c:v>
                </c:pt>
                <c:pt idx="4">
                  <c:v>7.5664621676891614E-2</c:v>
                </c:pt>
                <c:pt idx="5">
                  <c:v>4.2345276872964167E-2</c:v>
                </c:pt>
              </c:numCache>
            </c:numRef>
          </c:val>
          <c:extLst>
            <c:ext xmlns:c16="http://schemas.microsoft.com/office/drawing/2014/chart" uri="{C3380CC4-5D6E-409C-BE32-E72D297353CC}">
              <c16:uniqueId val="{00000004-985B-4FC3-B8DD-6DA609EC8C0D}"/>
            </c:ext>
          </c:extLst>
        </c:ser>
        <c:ser>
          <c:idx val="5"/>
          <c:order val="5"/>
          <c:tx>
            <c:strRef>
              <c:f>'0117_％'!$G$74</c:f>
              <c:strCache>
                <c:ptCount val="1"/>
                <c:pt idx="0">
                  <c:v>わからない</c:v>
                </c:pt>
              </c:strCache>
            </c:strRef>
          </c:tx>
          <c:spPr>
            <a:gradFill rotWithShape="1">
              <a:gsLst>
                <a:gs pos="0">
                  <a:schemeClr val="accent5">
                    <a:tint val="77000"/>
                    <a:shade val="51000"/>
                    <a:satMod val="130000"/>
                  </a:schemeClr>
                </a:gs>
                <a:gs pos="80000">
                  <a:schemeClr val="accent5">
                    <a:tint val="77000"/>
                    <a:shade val="93000"/>
                    <a:satMod val="130000"/>
                  </a:schemeClr>
                </a:gs>
                <a:gs pos="100000">
                  <a:schemeClr val="accent5">
                    <a:tint val="77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'0117_％'!$A$75:$A$80</c:f>
              <c:strCache>
                <c:ptCount val="6"/>
                <c:pt idx="0">
                  <c:v>全体</c:v>
                </c:pt>
                <c:pt idx="1">
                  <c:v>単独世帯（N=1877)</c:v>
                </c:pt>
                <c:pt idx="2">
                  <c:v>夫婦と子ども世帯（N=1348)</c:v>
                </c:pt>
                <c:pt idx="3">
                  <c:v>夫婦のみ世帯（N=979)</c:v>
                </c:pt>
                <c:pt idx="4">
                  <c:v>ひとり親と子ども世帯（N=489)</c:v>
                </c:pt>
                <c:pt idx="5">
                  <c:v>その他親族世帯、非親族世帯（N=307)</c:v>
                </c:pt>
              </c:strCache>
            </c:strRef>
          </c:cat>
          <c:val>
            <c:numRef>
              <c:f>'0117_％'!$G$75:$G$80</c:f>
              <c:numCache>
                <c:formatCode>0%</c:formatCode>
                <c:ptCount val="6"/>
                <c:pt idx="0">
                  <c:v>0.13220000000000001</c:v>
                </c:pt>
                <c:pt idx="1">
                  <c:v>0.14171550346297282</c:v>
                </c:pt>
                <c:pt idx="2">
                  <c:v>0.1172106824925816</c:v>
                </c:pt>
                <c:pt idx="3">
                  <c:v>0.11133810010214505</c:v>
                </c:pt>
                <c:pt idx="4">
                  <c:v>0.15950920245398773</c:v>
                </c:pt>
                <c:pt idx="5">
                  <c:v>0.16286644951140064</c:v>
                </c:pt>
              </c:numCache>
            </c:numRef>
          </c:val>
          <c:extLst>
            <c:ext xmlns:c16="http://schemas.microsoft.com/office/drawing/2014/chart" uri="{C3380CC4-5D6E-409C-BE32-E72D297353CC}">
              <c16:uniqueId val="{00000005-985B-4FC3-B8DD-6DA609EC8C0D}"/>
            </c:ext>
          </c:extLst>
        </c:ser>
        <c:dLbls>
          <c:dLblPos val="ctr"/>
          <c:showLegendKey val="0"/>
          <c:showVal val="1"/>
          <c:showCatName val="0"/>
          <c:showSerName val="0"/>
          <c:showPercent val="0"/>
          <c:showBubbleSize val="0"/>
        </c:dLbls>
        <c:gapWidth val="150"/>
        <c:overlap val="100"/>
        <c:axId val="128182144"/>
        <c:axId val="128183680"/>
      </c:barChart>
      <c:catAx>
        <c:axId val="128182144"/>
        <c:scaling>
          <c:orientation val="maxMin"/>
        </c:scaling>
        <c:delete val="1"/>
        <c:axPos val="l"/>
        <c:numFmt formatCode="General" sourceLinked="1"/>
        <c:majorTickMark val="none"/>
        <c:minorTickMark val="none"/>
        <c:tickLblPos val="nextTo"/>
        <c:crossAx val="128183680"/>
        <c:crosses val="autoZero"/>
        <c:auto val="1"/>
        <c:lblAlgn val="ctr"/>
        <c:lblOffset val="100"/>
        <c:noMultiLvlLbl val="0"/>
      </c:catAx>
      <c:valAx>
        <c:axId val="12818368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28182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0.27060443531515077"/>
          <c:y val="0.10025930545526159"/>
          <c:w val="0.46086398620462299"/>
          <c:h val="0.65792291117195256"/>
        </c:manualLayout>
      </c:layout>
      <c:pieChart>
        <c:varyColors val="1"/>
        <c:ser>
          <c:idx val="0"/>
          <c:order val="0"/>
          <c:dPt>
            <c:idx val="0"/>
            <c:bubble3D val="0"/>
            <c:spPr>
              <a:gradFill rotWithShape="1">
                <a:gsLst>
                  <a:gs pos="0">
                    <a:schemeClr val="accent5">
                      <a:shade val="58000"/>
                      <a:shade val="51000"/>
                      <a:satMod val="130000"/>
                    </a:schemeClr>
                  </a:gs>
                  <a:gs pos="80000">
                    <a:schemeClr val="accent5">
                      <a:shade val="58000"/>
                      <a:shade val="93000"/>
                      <a:satMod val="130000"/>
                    </a:schemeClr>
                  </a:gs>
                  <a:gs pos="100000">
                    <a:schemeClr val="accent5">
                      <a:shade val="5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7CD4-4173-9972-43825174E1F1}"/>
              </c:ext>
            </c:extLst>
          </c:dPt>
          <c:dPt>
            <c:idx val="1"/>
            <c:bubble3D val="0"/>
            <c:spPr>
              <a:gradFill rotWithShape="1">
                <a:gsLst>
                  <a:gs pos="0">
                    <a:schemeClr val="accent5">
                      <a:shade val="86000"/>
                      <a:shade val="51000"/>
                      <a:satMod val="130000"/>
                    </a:schemeClr>
                  </a:gs>
                  <a:gs pos="80000">
                    <a:schemeClr val="accent5">
                      <a:shade val="86000"/>
                      <a:shade val="93000"/>
                      <a:satMod val="130000"/>
                    </a:schemeClr>
                  </a:gs>
                  <a:gs pos="100000">
                    <a:schemeClr val="accent5">
                      <a:shade val="8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7CD4-4173-9972-43825174E1F1}"/>
              </c:ext>
            </c:extLst>
          </c:dPt>
          <c:dPt>
            <c:idx val="2"/>
            <c:bubble3D val="0"/>
            <c:spPr>
              <a:gradFill rotWithShape="1">
                <a:gsLst>
                  <a:gs pos="0">
                    <a:schemeClr val="accent5">
                      <a:tint val="86000"/>
                      <a:shade val="51000"/>
                      <a:satMod val="130000"/>
                    </a:schemeClr>
                  </a:gs>
                  <a:gs pos="80000">
                    <a:schemeClr val="accent5">
                      <a:tint val="86000"/>
                      <a:shade val="93000"/>
                      <a:satMod val="130000"/>
                    </a:schemeClr>
                  </a:gs>
                  <a:gs pos="100000">
                    <a:schemeClr val="accent5">
                      <a:tint val="8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7CD4-4173-9972-43825174E1F1}"/>
              </c:ext>
            </c:extLst>
          </c:dPt>
          <c:dPt>
            <c:idx val="3"/>
            <c:bubble3D val="0"/>
            <c:spPr>
              <a:gradFill rotWithShape="1">
                <a:gsLst>
                  <a:gs pos="0">
                    <a:schemeClr val="accent5">
                      <a:tint val="58000"/>
                      <a:shade val="51000"/>
                      <a:satMod val="130000"/>
                    </a:schemeClr>
                  </a:gs>
                  <a:gs pos="80000">
                    <a:schemeClr val="accent5">
                      <a:tint val="58000"/>
                      <a:shade val="93000"/>
                      <a:satMod val="130000"/>
                    </a:schemeClr>
                  </a:gs>
                  <a:gs pos="100000">
                    <a:schemeClr val="accent5">
                      <a:tint val="5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7CD4-4173-9972-43825174E1F1}"/>
              </c:ext>
            </c:extLst>
          </c:dPt>
          <c:dLbls>
            <c:dLbl>
              <c:idx val="0"/>
              <c:layout>
                <c:manualLayout>
                  <c:x val="-0.18035426731078913"/>
                  <c:y val="-3.2284100080710249E-3"/>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CD4-4173-9972-43825174E1F1}"/>
                </c:ext>
              </c:extLst>
            </c:dLbl>
            <c:dLbl>
              <c:idx val="1"/>
              <c:layout>
                <c:manualLayout>
                  <c:x val="-0.10520665593129361"/>
                  <c:y val="3.3137953205308796E-2"/>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CD4-4173-9972-43825174E1F1}"/>
                </c:ext>
              </c:extLst>
            </c:dLbl>
            <c:dLbl>
              <c:idx val="2"/>
              <c:layout>
                <c:manualLayout>
                  <c:x val="-2.1892722346904706E-2"/>
                  <c:y val="2.658049860789848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7CD4-4173-9972-43825174E1F1}"/>
                </c:ext>
              </c:extLst>
            </c:dLbl>
            <c:dLbl>
              <c:idx val="3"/>
              <c:layout>
                <c:manualLayout>
                  <c:x val="-5.1529790660225443E-2"/>
                  <c:y val="4.291186703789373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7-7CD4-4173-9972-43825174E1F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'Q4'!$E$22:$H$22</c:f>
              <c:strCache>
                <c:ptCount val="4"/>
                <c:pt idx="0">
                  <c:v>子どもがいる</c:v>
                </c:pt>
                <c:pt idx="1">
                  <c:v>子どもはいないが、子どもをもうける意向はある</c:v>
                </c:pt>
                <c:pt idx="2">
                  <c:v>子どもはおらず、子どもをもうける意向はない</c:v>
                </c:pt>
                <c:pt idx="3">
                  <c:v>子どもはおらず、子どもをもうけるかどうかわからない</c:v>
                </c:pt>
              </c:strCache>
            </c:strRef>
          </c:cat>
          <c:val>
            <c:numRef>
              <c:f>'Q4'!$E$23:$H$23</c:f>
              <c:numCache>
                <c:formatCode>0.0_ </c:formatCode>
                <c:ptCount val="4"/>
                <c:pt idx="0">
                  <c:v>46.2</c:v>
                </c:pt>
                <c:pt idx="1">
                  <c:v>9.36</c:v>
                </c:pt>
                <c:pt idx="2">
                  <c:v>25.78</c:v>
                </c:pt>
                <c:pt idx="3">
                  <c:v>18.66</c:v>
                </c:pt>
              </c:numCache>
            </c:numRef>
          </c:val>
          <c:extLst>
            <c:ext xmlns:c16="http://schemas.microsoft.com/office/drawing/2014/chart" uri="{C3380CC4-5D6E-409C-BE32-E72D297353CC}">
              <c16:uniqueId val="{00000008-7CD4-4173-9972-43825174E1F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ja-JP"/>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altLang="ja-JP" sz="1400" dirty="0"/>
              <a:t>1</a:t>
            </a:r>
            <a:r>
              <a:rPr lang="ja-JP" altLang="en-US" sz="1400" dirty="0"/>
              <a:t>週間の会話人数（年齢別）</a:t>
            </a:r>
          </a:p>
        </c:rich>
      </c:tx>
      <c:layout>
        <c:manualLayout>
          <c:xMode val="edge"/>
          <c:yMode val="edge"/>
          <c:x val="0.38350339020122487"/>
          <c:y val="7.9643498143114971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3744286964129484"/>
          <c:y val="0.25159318351994159"/>
          <c:w val="0.59866163604549416"/>
          <c:h val="0.58743821357752335"/>
        </c:manualLayout>
      </c:layout>
      <c:barChart>
        <c:barDir val="bar"/>
        <c:grouping val="percentStacked"/>
        <c:varyColors val="0"/>
        <c:ser>
          <c:idx val="0"/>
          <c:order val="0"/>
          <c:tx>
            <c:strRef>
              <c:f>'0117_％'!$B$83</c:f>
              <c:strCache>
                <c:ptCount val="1"/>
                <c:pt idx="0">
                  <c:v>5名未満</c:v>
                </c:pt>
              </c:strCache>
            </c:strRef>
          </c:tx>
          <c:spPr>
            <a:gradFill rotWithShape="1">
              <a:gsLst>
                <a:gs pos="0">
                  <a:schemeClr val="accent5">
                    <a:shade val="45000"/>
                    <a:shade val="51000"/>
                    <a:satMod val="130000"/>
                  </a:schemeClr>
                </a:gs>
                <a:gs pos="80000">
                  <a:schemeClr val="accent5">
                    <a:shade val="45000"/>
                    <a:shade val="93000"/>
                    <a:satMod val="130000"/>
                  </a:schemeClr>
                </a:gs>
                <a:gs pos="100000">
                  <a:schemeClr val="accent5">
                    <a:shade val="4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'0117_％'!$A$84:$A$90</c:f>
              <c:strCache>
                <c:ptCount val="7"/>
                <c:pt idx="0">
                  <c:v>全体</c:v>
                </c:pt>
                <c:pt idx="1">
                  <c:v>20～29歳</c:v>
                </c:pt>
                <c:pt idx="2">
                  <c:v>30～39歳</c:v>
                </c:pt>
                <c:pt idx="3">
                  <c:v>40～49歳</c:v>
                </c:pt>
                <c:pt idx="4">
                  <c:v>50～59歳</c:v>
                </c:pt>
                <c:pt idx="5">
                  <c:v>60～69歳</c:v>
                </c:pt>
                <c:pt idx="6">
                  <c:v>70歳以上</c:v>
                </c:pt>
              </c:strCache>
            </c:strRef>
          </c:cat>
          <c:val>
            <c:numRef>
              <c:f>'0117_％'!$B$84:$B$90</c:f>
              <c:numCache>
                <c:formatCode>0%</c:formatCode>
                <c:ptCount val="7"/>
                <c:pt idx="0">
                  <c:v>0.35580000000000001</c:v>
                </c:pt>
                <c:pt idx="1">
                  <c:v>0.23333333333333334</c:v>
                </c:pt>
                <c:pt idx="2">
                  <c:v>0.28412537917087965</c:v>
                </c:pt>
                <c:pt idx="3">
                  <c:v>0.32983794089609153</c:v>
                </c:pt>
                <c:pt idx="4">
                  <c:v>0.34593023255813954</c:v>
                </c:pt>
                <c:pt idx="5">
                  <c:v>0.45038826574633306</c:v>
                </c:pt>
                <c:pt idx="6">
                  <c:v>0.44444444444444442</c:v>
                </c:pt>
              </c:numCache>
            </c:numRef>
          </c:val>
          <c:extLst>
            <c:ext xmlns:c16="http://schemas.microsoft.com/office/drawing/2014/chart" uri="{C3380CC4-5D6E-409C-BE32-E72D297353CC}">
              <c16:uniqueId val="{00000000-985B-4FC3-B8DD-6DA609EC8C0D}"/>
            </c:ext>
          </c:extLst>
        </c:ser>
        <c:ser>
          <c:idx val="1"/>
          <c:order val="1"/>
          <c:tx>
            <c:strRef>
              <c:f>'0117_％'!$C$83</c:f>
              <c:strCache>
                <c:ptCount val="1"/>
                <c:pt idx="0">
                  <c:v>10名未満</c:v>
                </c:pt>
              </c:strCache>
            </c:strRef>
          </c:tx>
          <c:spPr>
            <a:gradFill rotWithShape="1">
              <a:gsLst>
                <a:gs pos="0">
                  <a:schemeClr val="accent5">
                    <a:shade val="61000"/>
                    <a:shade val="51000"/>
                    <a:satMod val="130000"/>
                  </a:schemeClr>
                </a:gs>
                <a:gs pos="80000">
                  <a:schemeClr val="accent5">
                    <a:shade val="61000"/>
                    <a:shade val="93000"/>
                    <a:satMod val="130000"/>
                  </a:schemeClr>
                </a:gs>
                <a:gs pos="100000">
                  <a:schemeClr val="accent5">
                    <a:shade val="61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'0117_％'!$A$84:$A$90</c:f>
              <c:strCache>
                <c:ptCount val="7"/>
                <c:pt idx="0">
                  <c:v>全体</c:v>
                </c:pt>
                <c:pt idx="1">
                  <c:v>20～29歳</c:v>
                </c:pt>
                <c:pt idx="2">
                  <c:v>30～39歳</c:v>
                </c:pt>
                <c:pt idx="3">
                  <c:v>40～49歳</c:v>
                </c:pt>
                <c:pt idx="4">
                  <c:v>50～59歳</c:v>
                </c:pt>
                <c:pt idx="5">
                  <c:v>60～69歳</c:v>
                </c:pt>
                <c:pt idx="6">
                  <c:v>70歳以上</c:v>
                </c:pt>
              </c:strCache>
            </c:strRef>
          </c:cat>
          <c:val>
            <c:numRef>
              <c:f>'0117_％'!$C$84:$C$90</c:f>
              <c:numCache>
                <c:formatCode>0%</c:formatCode>
                <c:ptCount val="7"/>
                <c:pt idx="0">
                  <c:v>0.21540000000000001</c:v>
                </c:pt>
                <c:pt idx="1">
                  <c:v>0.18787878787878787</c:v>
                </c:pt>
                <c:pt idx="2">
                  <c:v>0.20728008088978767</c:v>
                </c:pt>
                <c:pt idx="3">
                  <c:v>0.19637750238322213</c:v>
                </c:pt>
                <c:pt idx="4">
                  <c:v>0.2374031007751938</c:v>
                </c:pt>
                <c:pt idx="5">
                  <c:v>0.2191544434857636</c:v>
                </c:pt>
                <c:pt idx="6">
                  <c:v>0.23809523809523808</c:v>
                </c:pt>
              </c:numCache>
            </c:numRef>
          </c:val>
          <c:extLst>
            <c:ext xmlns:c16="http://schemas.microsoft.com/office/drawing/2014/chart" uri="{C3380CC4-5D6E-409C-BE32-E72D297353CC}">
              <c16:uniqueId val="{00000001-985B-4FC3-B8DD-6DA609EC8C0D}"/>
            </c:ext>
          </c:extLst>
        </c:ser>
        <c:ser>
          <c:idx val="2"/>
          <c:order val="2"/>
          <c:tx>
            <c:strRef>
              <c:f>'0117_％'!$D$83</c:f>
              <c:strCache>
                <c:ptCount val="1"/>
                <c:pt idx="0">
                  <c:v>10～20名未満</c:v>
                </c:pt>
              </c:strCache>
            </c:strRef>
          </c:tx>
          <c:spPr>
            <a:gradFill rotWithShape="1">
              <a:gsLst>
                <a:gs pos="0">
                  <a:schemeClr val="accent5">
                    <a:shade val="76000"/>
                    <a:shade val="51000"/>
                    <a:satMod val="130000"/>
                  </a:schemeClr>
                </a:gs>
                <a:gs pos="80000">
                  <a:schemeClr val="accent5">
                    <a:shade val="76000"/>
                    <a:shade val="93000"/>
                    <a:satMod val="130000"/>
                  </a:schemeClr>
                </a:gs>
                <a:gs pos="100000">
                  <a:schemeClr val="accent5">
                    <a:shade val="7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'0117_％'!$A$84:$A$90</c:f>
              <c:strCache>
                <c:ptCount val="7"/>
                <c:pt idx="0">
                  <c:v>全体</c:v>
                </c:pt>
                <c:pt idx="1">
                  <c:v>20～29歳</c:v>
                </c:pt>
                <c:pt idx="2">
                  <c:v>30～39歳</c:v>
                </c:pt>
                <c:pt idx="3">
                  <c:v>40～49歳</c:v>
                </c:pt>
                <c:pt idx="4">
                  <c:v>50～59歳</c:v>
                </c:pt>
                <c:pt idx="5">
                  <c:v>60～69歳</c:v>
                </c:pt>
                <c:pt idx="6">
                  <c:v>70歳以上</c:v>
                </c:pt>
              </c:strCache>
            </c:strRef>
          </c:cat>
          <c:val>
            <c:numRef>
              <c:f>'0117_％'!$D$84:$D$90</c:f>
              <c:numCache>
                <c:formatCode>0%</c:formatCode>
                <c:ptCount val="7"/>
                <c:pt idx="0">
                  <c:v>0.16139999999999999</c:v>
                </c:pt>
                <c:pt idx="1">
                  <c:v>0.16363636363636364</c:v>
                </c:pt>
                <c:pt idx="2">
                  <c:v>0.18200202224469161</c:v>
                </c:pt>
                <c:pt idx="3">
                  <c:v>0.16587225929456625</c:v>
                </c:pt>
                <c:pt idx="4">
                  <c:v>0.14437984496124032</c:v>
                </c:pt>
                <c:pt idx="5">
                  <c:v>0.15444348576358929</c:v>
                </c:pt>
                <c:pt idx="6">
                  <c:v>0.16099773242630386</c:v>
                </c:pt>
              </c:numCache>
            </c:numRef>
          </c:val>
          <c:extLst>
            <c:ext xmlns:c16="http://schemas.microsoft.com/office/drawing/2014/chart" uri="{C3380CC4-5D6E-409C-BE32-E72D297353CC}">
              <c16:uniqueId val="{00000002-985B-4FC3-B8DD-6DA609EC8C0D}"/>
            </c:ext>
          </c:extLst>
        </c:ser>
        <c:ser>
          <c:idx val="3"/>
          <c:order val="3"/>
          <c:tx>
            <c:strRef>
              <c:f>'0117_％'!$E$83</c:f>
              <c:strCache>
                <c:ptCount val="1"/>
                <c:pt idx="0">
                  <c:v>20～30名未満</c:v>
                </c:pt>
              </c:strCache>
            </c:strRef>
          </c:tx>
          <c:spPr>
            <a:gradFill rotWithShape="1">
              <a:gsLst>
                <a:gs pos="0">
                  <a:schemeClr val="accent5">
                    <a:shade val="92000"/>
                    <a:shade val="51000"/>
                    <a:satMod val="130000"/>
                  </a:schemeClr>
                </a:gs>
                <a:gs pos="80000">
                  <a:schemeClr val="accent5">
                    <a:shade val="92000"/>
                    <a:shade val="93000"/>
                    <a:satMod val="130000"/>
                  </a:schemeClr>
                </a:gs>
                <a:gs pos="100000">
                  <a:schemeClr val="accent5">
                    <a:shade val="9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'0117_％'!$A$84:$A$90</c:f>
              <c:strCache>
                <c:ptCount val="7"/>
                <c:pt idx="0">
                  <c:v>全体</c:v>
                </c:pt>
                <c:pt idx="1">
                  <c:v>20～29歳</c:v>
                </c:pt>
                <c:pt idx="2">
                  <c:v>30～39歳</c:v>
                </c:pt>
                <c:pt idx="3">
                  <c:v>40～49歳</c:v>
                </c:pt>
                <c:pt idx="4">
                  <c:v>50～59歳</c:v>
                </c:pt>
                <c:pt idx="5">
                  <c:v>60～69歳</c:v>
                </c:pt>
                <c:pt idx="6">
                  <c:v>70歳以上</c:v>
                </c:pt>
              </c:strCache>
            </c:strRef>
          </c:cat>
          <c:val>
            <c:numRef>
              <c:f>'0117_％'!$E$84:$E$90</c:f>
              <c:numCache>
                <c:formatCode>0%</c:formatCode>
                <c:ptCount val="7"/>
                <c:pt idx="0">
                  <c:v>5.3199999999999997E-2</c:v>
                </c:pt>
                <c:pt idx="1">
                  <c:v>8.1818181818181818E-2</c:v>
                </c:pt>
                <c:pt idx="2">
                  <c:v>7.583417593528817E-2</c:v>
                </c:pt>
                <c:pt idx="3">
                  <c:v>5.624404194470925E-2</c:v>
                </c:pt>
                <c:pt idx="4">
                  <c:v>4.6511627906976744E-2</c:v>
                </c:pt>
                <c:pt idx="5">
                  <c:v>3.6238136324417601E-2</c:v>
                </c:pt>
                <c:pt idx="6">
                  <c:v>3.4013605442176874E-2</c:v>
                </c:pt>
              </c:numCache>
            </c:numRef>
          </c:val>
          <c:extLst>
            <c:ext xmlns:c16="http://schemas.microsoft.com/office/drawing/2014/chart" uri="{C3380CC4-5D6E-409C-BE32-E72D297353CC}">
              <c16:uniqueId val="{00000003-985B-4FC3-B8DD-6DA609EC8C0D}"/>
            </c:ext>
          </c:extLst>
        </c:ser>
        <c:ser>
          <c:idx val="4"/>
          <c:order val="4"/>
          <c:tx>
            <c:strRef>
              <c:f>'0117_％'!$F$83</c:f>
              <c:strCache>
                <c:ptCount val="1"/>
                <c:pt idx="0">
                  <c:v>30名以上</c:v>
                </c:pt>
              </c:strCache>
            </c:strRef>
          </c:tx>
          <c:spPr>
            <a:gradFill rotWithShape="1">
              <a:gsLst>
                <a:gs pos="0">
                  <a:schemeClr val="accent5">
                    <a:tint val="93000"/>
                    <a:shade val="51000"/>
                    <a:satMod val="130000"/>
                  </a:schemeClr>
                </a:gs>
                <a:gs pos="80000">
                  <a:schemeClr val="accent5">
                    <a:tint val="93000"/>
                    <a:shade val="93000"/>
                    <a:satMod val="130000"/>
                  </a:schemeClr>
                </a:gs>
                <a:gs pos="100000">
                  <a:schemeClr val="accent5">
                    <a:tint val="93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'0117_％'!$A$84:$A$90</c:f>
              <c:strCache>
                <c:ptCount val="7"/>
                <c:pt idx="0">
                  <c:v>全体</c:v>
                </c:pt>
                <c:pt idx="1">
                  <c:v>20～29歳</c:v>
                </c:pt>
                <c:pt idx="2">
                  <c:v>30～39歳</c:v>
                </c:pt>
                <c:pt idx="3">
                  <c:v>40～49歳</c:v>
                </c:pt>
                <c:pt idx="4">
                  <c:v>50～59歳</c:v>
                </c:pt>
                <c:pt idx="5">
                  <c:v>60～69歳</c:v>
                </c:pt>
                <c:pt idx="6">
                  <c:v>70歳以上</c:v>
                </c:pt>
              </c:strCache>
            </c:strRef>
          </c:cat>
          <c:val>
            <c:numRef>
              <c:f>'0117_％'!$F$84:$F$90</c:f>
              <c:numCache>
                <c:formatCode>0%</c:formatCode>
                <c:ptCount val="7"/>
                <c:pt idx="0">
                  <c:v>8.2000000000000003E-2</c:v>
                </c:pt>
                <c:pt idx="1">
                  <c:v>0.11212121212121212</c:v>
                </c:pt>
                <c:pt idx="2">
                  <c:v>9.6056622851365014E-2</c:v>
                </c:pt>
                <c:pt idx="3">
                  <c:v>8.5795996186844609E-2</c:v>
                </c:pt>
                <c:pt idx="4">
                  <c:v>0.10755813953488372</c:v>
                </c:pt>
                <c:pt idx="5">
                  <c:v>5.5220017256255395E-2</c:v>
                </c:pt>
                <c:pt idx="6">
                  <c:v>2.9478458049886622E-2</c:v>
                </c:pt>
              </c:numCache>
            </c:numRef>
          </c:val>
          <c:extLst>
            <c:ext xmlns:c16="http://schemas.microsoft.com/office/drawing/2014/chart" uri="{C3380CC4-5D6E-409C-BE32-E72D297353CC}">
              <c16:uniqueId val="{00000004-985B-4FC3-B8DD-6DA609EC8C0D}"/>
            </c:ext>
          </c:extLst>
        </c:ser>
        <c:ser>
          <c:idx val="5"/>
          <c:order val="5"/>
          <c:tx>
            <c:strRef>
              <c:f>'0117_％'!$G$83</c:f>
              <c:strCache>
                <c:ptCount val="1"/>
                <c:pt idx="0">
                  <c:v>わからない</c:v>
                </c:pt>
              </c:strCache>
            </c:strRef>
          </c:tx>
          <c:spPr>
            <a:gradFill rotWithShape="1">
              <a:gsLst>
                <a:gs pos="0">
                  <a:schemeClr val="accent5">
                    <a:tint val="77000"/>
                    <a:shade val="51000"/>
                    <a:satMod val="130000"/>
                  </a:schemeClr>
                </a:gs>
                <a:gs pos="80000">
                  <a:schemeClr val="accent5">
                    <a:tint val="77000"/>
                    <a:shade val="93000"/>
                    <a:satMod val="130000"/>
                  </a:schemeClr>
                </a:gs>
                <a:gs pos="100000">
                  <a:schemeClr val="accent5">
                    <a:tint val="77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'0117_％'!$A$84:$A$90</c:f>
              <c:strCache>
                <c:ptCount val="7"/>
                <c:pt idx="0">
                  <c:v>全体</c:v>
                </c:pt>
                <c:pt idx="1">
                  <c:v>20～29歳</c:v>
                </c:pt>
                <c:pt idx="2">
                  <c:v>30～39歳</c:v>
                </c:pt>
                <c:pt idx="3">
                  <c:v>40～49歳</c:v>
                </c:pt>
                <c:pt idx="4">
                  <c:v>50～59歳</c:v>
                </c:pt>
                <c:pt idx="5">
                  <c:v>60～69歳</c:v>
                </c:pt>
                <c:pt idx="6">
                  <c:v>70歳以上</c:v>
                </c:pt>
              </c:strCache>
            </c:strRef>
          </c:cat>
          <c:val>
            <c:numRef>
              <c:f>'0117_％'!$G$84:$G$90</c:f>
              <c:numCache>
                <c:formatCode>0%</c:formatCode>
                <c:ptCount val="7"/>
                <c:pt idx="0">
                  <c:v>0.13220000000000001</c:v>
                </c:pt>
                <c:pt idx="1">
                  <c:v>0.22121212121212122</c:v>
                </c:pt>
                <c:pt idx="2">
                  <c:v>0.15470171890798787</c:v>
                </c:pt>
                <c:pt idx="3">
                  <c:v>0.16587225929456625</c:v>
                </c:pt>
                <c:pt idx="4">
                  <c:v>0.11821705426356589</c:v>
                </c:pt>
                <c:pt idx="5">
                  <c:v>8.4555651423641076E-2</c:v>
                </c:pt>
                <c:pt idx="6">
                  <c:v>9.297052154195011E-2</c:v>
                </c:pt>
              </c:numCache>
            </c:numRef>
          </c:val>
          <c:extLst>
            <c:ext xmlns:c16="http://schemas.microsoft.com/office/drawing/2014/chart" uri="{C3380CC4-5D6E-409C-BE32-E72D297353CC}">
              <c16:uniqueId val="{00000005-985B-4FC3-B8DD-6DA609EC8C0D}"/>
            </c:ext>
          </c:extLst>
        </c:ser>
        <c:dLbls>
          <c:dLblPos val="ctr"/>
          <c:showLegendKey val="0"/>
          <c:showVal val="1"/>
          <c:showCatName val="0"/>
          <c:showSerName val="0"/>
          <c:showPercent val="0"/>
          <c:showBubbleSize val="0"/>
        </c:dLbls>
        <c:gapWidth val="150"/>
        <c:overlap val="100"/>
        <c:axId val="128622976"/>
        <c:axId val="128624512"/>
      </c:barChart>
      <c:catAx>
        <c:axId val="128622976"/>
        <c:scaling>
          <c:orientation val="maxMin"/>
        </c:scaling>
        <c:delete val="1"/>
        <c:axPos val="l"/>
        <c:numFmt formatCode="General" sourceLinked="1"/>
        <c:majorTickMark val="none"/>
        <c:minorTickMark val="none"/>
        <c:tickLblPos val="nextTo"/>
        <c:crossAx val="128624512"/>
        <c:crosses val="autoZero"/>
        <c:auto val="1"/>
        <c:lblAlgn val="ctr"/>
        <c:lblOffset val="100"/>
        <c:noMultiLvlLbl val="0"/>
      </c:catAx>
      <c:valAx>
        <c:axId val="12862451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28622976"/>
        <c:crosses val="autoZero"/>
        <c:crossBetween val="between"/>
      </c:valAx>
      <c:spPr>
        <a:noFill/>
        <a:ln>
          <a:noFill/>
        </a:ln>
        <a:effectLst/>
      </c:spPr>
    </c:plotArea>
    <c:legend>
      <c:legendPos val="b"/>
      <c:layout>
        <c:manualLayout>
          <c:xMode val="edge"/>
          <c:yMode val="edge"/>
          <c:x val="0.1055644138232721"/>
          <c:y val="0.78392968354844128"/>
          <c:w val="0.77636373578302698"/>
          <c:h val="0.1964060709702060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altLang="ja-JP" dirty="0" smtClean="0"/>
              <a:t>1</a:t>
            </a:r>
            <a:r>
              <a:rPr lang="ja-JP" altLang="en-US" dirty="0" smtClean="0"/>
              <a:t>週間の会話人数（職業別）</a:t>
            </a:r>
          </a:p>
        </c:rich>
      </c:tx>
      <c:layout>
        <c:manualLayout>
          <c:xMode val="edge"/>
          <c:yMode val="edge"/>
          <c:x val="0.35141323803442281"/>
          <c:y val="4.9058842798470909E-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33751155539024985"/>
          <c:y val="0.12018139084355116"/>
          <c:w val="0.63477278709833906"/>
          <c:h val="0.75000274145479251"/>
        </c:manualLayout>
      </c:layout>
      <c:barChart>
        <c:barDir val="bar"/>
        <c:grouping val="percentStacked"/>
        <c:varyColors val="0"/>
        <c:ser>
          <c:idx val="0"/>
          <c:order val="0"/>
          <c:tx>
            <c:strRef>
              <c:f>'0118_%'!$B$2</c:f>
              <c:strCache>
                <c:ptCount val="1"/>
                <c:pt idx="0">
                  <c:v>5名未満</c:v>
                </c:pt>
              </c:strCache>
            </c:strRef>
          </c:tx>
          <c:spPr>
            <a:gradFill rotWithShape="1">
              <a:gsLst>
                <a:gs pos="0">
                  <a:schemeClr val="accent5">
                    <a:shade val="45000"/>
                    <a:shade val="51000"/>
                    <a:satMod val="130000"/>
                  </a:schemeClr>
                </a:gs>
                <a:gs pos="80000">
                  <a:schemeClr val="accent5">
                    <a:shade val="45000"/>
                    <a:shade val="93000"/>
                    <a:satMod val="130000"/>
                  </a:schemeClr>
                </a:gs>
                <a:gs pos="100000">
                  <a:schemeClr val="accent5">
                    <a:shade val="4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'0118_%'!$A$3:$A$17</c:f>
              <c:strCache>
                <c:ptCount val="15"/>
                <c:pt idx="0">
                  <c:v>全体（ｎ＝5000）</c:v>
                </c:pt>
                <c:pt idx="1">
                  <c:v>会社勤務（一般社員）（ｎ=1234）</c:v>
                </c:pt>
                <c:pt idx="2">
                  <c:v>会社勤務（管理職）（ｎ=234）</c:v>
                </c:pt>
                <c:pt idx="3">
                  <c:v>会社経営（経営者・役員）（n=100）</c:v>
                </c:pt>
                <c:pt idx="4">
                  <c:v>公務員・教職員・非営利団体職員（n=180）</c:v>
                </c:pt>
                <c:pt idx="5">
                  <c:v>派遣社員・契約社員（n=381）</c:v>
                </c:pt>
                <c:pt idx="6">
                  <c:v>自営業（商工サービス）（n=270）</c:v>
                </c:pt>
                <c:pt idx="7">
                  <c:v>SOHO（n=40）</c:v>
                </c:pt>
                <c:pt idx="8">
                  <c:v>農林漁業（n=6）</c:v>
                </c:pt>
                <c:pt idx="9">
                  <c:v>専門職（弁護士・税理士等・医療関連）（n=123）</c:v>
                </c:pt>
                <c:pt idx="10">
                  <c:v>パート・アルバイト（n=684）</c:v>
                </c:pt>
                <c:pt idx="11">
                  <c:v>専業主婦・主夫（n=773）</c:v>
                </c:pt>
                <c:pt idx="12">
                  <c:v>学生（n=45）</c:v>
                </c:pt>
                <c:pt idx="13">
                  <c:v>無職（n=873）</c:v>
                </c:pt>
                <c:pt idx="14">
                  <c:v>その他の職業（n=93）</c:v>
                </c:pt>
              </c:strCache>
            </c:strRef>
          </c:cat>
          <c:val>
            <c:numRef>
              <c:f>'0118_%'!$B$3:$B$17</c:f>
              <c:numCache>
                <c:formatCode>0%</c:formatCode>
                <c:ptCount val="15"/>
                <c:pt idx="0">
                  <c:v>0.35580000000000001</c:v>
                </c:pt>
                <c:pt idx="1">
                  <c:v>0.19854132901134522</c:v>
                </c:pt>
                <c:pt idx="2">
                  <c:v>0.12393162393162394</c:v>
                </c:pt>
                <c:pt idx="3">
                  <c:v>0.21</c:v>
                </c:pt>
                <c:pt idx="4">
                  <c:v>0.10555555555555556</c:v>
                </c:pt>
                <c:pt idx="5">
                  <c:v>0.27034120734908135</c:v>
                </c:pt>
                <c:pt idx="6">
                  <c:v>0.35185185185185186</c:v>
                </c:pt>
                <c:pt idx="7">
                  <c:v>0.72499999999999998</c:v>
                </c:pt>
                <c:pt idx="8">
                  <c:v>0.66666666666666663</c:v>
                </c:pt>
                <c:pt idx="9">
                  <c:v>0.16260162601626016</c:v>
                </c:pt>
                <c:pt idx="10">
                  <c:v>0.2953216374269006</c:v>
                </c:pt>
                <c:pt idx="11">
                  <c:v>0.57309184993531692</c:v>
                </c:pt>
                <c:pt idx="12">
                  <c:v>0.22222222222222221</c:v>
                </c:pt>
                <c:pt idx="13">
                  <c:v>0.63082437275985659</c:v>
                </c:pt>
                <c:pt idx="14">
                  <c:v>0.33333333333333331</c:v>
                </c:pt>
              </c:numCache>
            </c:numRef>
          </c:val>
          <c:extLst>
            <c:ext xmlns:c16="http://schemas.microsoft.com/office/drawing/2014/chart" uri="{C3380CC4-5D6E-409C-BE32-E72D297353CC}">
              <c16:uniqueId val="{00000000-985B-4FC3-B8DD-6DA609EC8C0D}"/>
            </c:ext>
          </c:extLst>
        </c:ser>
        <c:ser>
          <c:idx val="1"/>
          <c:order val="1"/>
          <c:tx>
            <c:strRef>
              <c:f>'0118_%'!$C$2</c:f>
              <c:strCache>
                <c:ptCount val="1"/>
                <c:pt idx="0">
                  <c:v>10名未満</c:v>
                </c:pt>
              </c:strCache>
            </c:strRef>
          </c:tx>
          <c:spPr>
            <a:gradFill rotWithShape="1">
              <a:gsLst>
                <a:gs pos="0">
                  <a:schemeClr val="accent5">
                    <a:shade val="61000"/>
                    <a:shade val="51000"/>
                    <a:satMod val="130000"/>
                  </a:schemeClr>
                </a:gs>
                <a:gs pos="80000">
                  <a:schemeClr val="accent5">
                    <a:shade val="61000"/>
                    <a:shade val="93000"/>
                    <a:satMod val="130000"/>
                  </a:schemeClr>
                </a:gs>
                <a:gs pos="100000">
                  <a:schemeClr val="accent5">
                    <a:shade val="61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'0118_%'!$A$3:$A$17</c:f>
              <c:strCache>
                <c:ptCount val="15"/>
                <c:pt idx="0">
                  <c:v>全体（ｎ＝5000）</c:v>
                </c:pt>
                <c:pt idx="1">
                  <c:v>会社勤務（一般社員）（ｎ=1234）</c:v>
                </c:pt>
                <c:pt idx="2">
                  <c:v>会社勤務（管理職）（ｎ=234）</c:v>
                </c:pt>
                <c:pt idx="3">
                  <c:v>会社経営（経営者・役員）（n=100）</c:v>
                </c:pt>
                <c:pt idx="4">
                  <c:v>公務員・教職員・非営利団体職員（n=180）</c:v>
                </c:pt>
                <c:pt idx="5">
                  <c:v>派遣社員・契約社員（n=381）</c:v>
                </c:pt>
                <c:pt idx="6">
                  <c:v>自営業（商工サービス）（n=270）</c:v>
                </c:pt>
                <c:pt idx="7">
                  <c:v>SOHO（n=40）</c:v>
                </c:pt>
                <c:pt idx="8">
                  <c:v>農林漁業（n=6）</c:v>
                </c:pt>
                <c:pt idx="9">
                  <c:v>専門職（弁護士・税理士等・医療関連）（n=123）</c:v>
                </c:pt>
                <c:pt idx="10">
                  <c:v>パート・アルバイト（n=684）</c:v>
                </c:pt>
                <c:pt idx="11">
                  <c:v>専業主婦・主夫（n=773）</c:v>
                </c:pt>
                <c:pt idx="12">
                  <c:v>学生（n=45）</c:v>
                </c:pt>
                <c:pt idx="13">
                  <c:v>無職（n=873）</c:v>
                </c:pt>
                <c:pt idx="14">
                  <c:v>その他の職業（n=93）</c:v>
                </c:pt>
              </c:strCache>
            </c:strRef>
          </c:cat>
          <c:val>
            <c:numRef>
              <c:f>'0118_%'!$C$3:$C$17</c:f>
              <c:numCache>
                <c:formatCode>0%</c:formatCode>
                <c:ptCount val="15"/>
                <c:pt idx="0">
                  <c:v>0.21540000000000001</c:v>
                </c:pt>
                <c:pt idx="1">
                  <c:v>0.23176661264181522</c:v>
                </c:pt>
                <c:pt idx="2">
                  <c:v>0.17948717948717949</c:v>
                </c:pt>
                <c:pt idx="3">
                  <c:v>0.26</c:v>
                </c:pt>
                <c:pt idx="4">
                  <c:v>0.22777777777777777</c:v>
                </c:pt>
                <c:pt idx="5">
                  <c:v>0.25459317585301838</c:v>
                </c:pt>
                <c:pt idx="6">
                  <c:v>0.24444444444444444</c:v>
                </c:pt>
                <c:pt idx="7">
                  <c:v>0.17499999999999999</c:v>
                </c:pt>
                <c:pt idx="8">
                  <c:v>0.16666666666666666</c:v>
                </c:pt>
                <c:pt idx="9">
                  <c:v>0.15447154471544716</c:v>
                </c:pt>
                <c:pt idx="10">
                  <c:v>0.28947368421052633</c:v>
                </c:pt>
                <c:pt idx="11">
                  <c:v>0.17981888745148772</c:v>
                </c:pt>
                <c:pt idx="12">
                  <c:v>0.33333333333333331</c:v>
                </c:pt>
                <c:pt idx="13">
                  <c:v>0.14217443249701314</c:v>
                </c:pt>
                <c:pt idx="14">
                  <c:v>0.22580645161290322</c:v>
                </c:pt>
              </c:numCache>
            </c:numRef>
          </c:val>
          <c:extLst>
            <c:ext xmlns:c16="http://schemas.microsoft.com/office/drawing/2014/chart" uri="{C3380CC4-5D6E-409C-BE32-E72D297353CC}">
              <c16:uniqueId val="{00000001-985B-4FC3-B8DD-6DA609EC8C0D}"/>
            </c:ext>
          </c:extLst>
        </c:ser>
        <c:ser>
          <c:idx val="2"/>
          <c:order val="2"/>
          <c:tx>
            <c:strRef>
              <c:f>'0118_%'!$D$2</c:f>
              <c:strCache>
                <c:ptCount val="1"/>
                <c:pt idx="0">
                  <c:v>10～20名未満</c:v>
                </c:pt>
              </c:strCache>
            </c:strRef>
          </c:tx>
          <c:spPr>
            <a:gradFill rotWithShape="1">
              <a:gsLst>
                <a:gs pos="0">
                  <a:schemeClr val="accent5">
                    <a:shade val="76000"/>
                    <a:shade val="51000"/>
                    <a:satMod val="130000"/>
                  </a:schemeClr>
                </a:gs>
                <a:gs pos="80000">
                  <a:schemeClr val="accent5">
                    <a:shade val="76000"/>
                    <a:shade val="93000"/>
                    <a:satMod val="130000"/>
                  </a:schemeClr>
                </a:gs>
                <a:gs pos="100000">
                  <a:schemeClr val="accent5">
                    <a:shade val="7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'0118_%'!$A$3:$A$17</c:f>
              <c:strCache>
                <c:ptCount val="15"/>
                <c:pt idx="0">
                  <c:v>全体（ｎ＝5000）</c:v>
                </c:pt>
                <c:pt idx="1">
                  <c:v>会社勤務（一般社員）（ｎ=1234）</c:v>
                </c:pt>
                <c:pt idx="2">
                  <c:v>会社勤務（管理職）（ｎ=234）</c:v>
                </c:pt>
                <c:pt idx="3">
                  <c:v>会社経営（経営者・役員）（n=100）</c:v>
                </c:pt>
                <c:pt idx="4">
                  <c:v>公務員・教職員・非営利団体職員（n=180）</c:v>
                </c:pt>
                <c:pt idx="5">
                  <c:v>派遣社員・契約社員（n=381）</c:v>
                </c:pt>
                <c:pt idx="6">
                  <c:v>自営業（商工サービス）（n=270）</c:v>
                </c:pt>
                <c:pt idx="7">
                  <c:v>SOHO（n=40）</c:v>
                </c:pt>
                <c:pt idx="8">
                  <c:v>農林漁業（n=6）</c:v>
                </c:pt>
                <c:pt idx="9">
                  <c:v>専門職（弁護士・税理士等・医療関連）（n=123）</c:v>
                </c:pt>
                <c:pt idx="10">
                  <c:v>パート・アルバイト（n=684）</c:v>
                </c:pt>
                <c:pt idx="11">
                  <c:v>専業主婦・主夫（n=773）</c:v>
                </c:pt>
                <c:pt idx="12">
                  <c:v>学生（n=45）</c:v>
                </c:pt>
                <c:pt idx="13">
                  <c:v>無職（n=873）</c:v>
                </c:pt>
                <c:pt idx="14">
                  <c:v>その他の職業（n=93）</c:v>
                </c:pt>
              </c:strCache>
            </c:strRef>
          </c:cat>
          <c:val>
            <c:numRef>
              <c:f>'0118_%'!$D$3:$D$17</c:f>
              <c:numCache>
                <c:formatCode>0%</c:formatCode>
                <c:ptCount val="15"/>
                <c:pt idx="0">
                  <c:v>0.16139999999999999</c:v>
                </c:pt>
                <c:pt idx="1">
                  <c:v>0.21150729335494328</c:v>
                </c:pt>
                <c:pt idx="2">
                  <c:v>0.28632478632478631</c:v>
                </c:pt>
                <c:pt idx="3">
                  <c:v>0.19</c:v>
                </c:pt>
                <c:pt idx="4">
                  <c:v>0.21666666666666667</c:v>
                </c:pt>
                <c:pt idx="5">
                  <c:v>0.2125984251968504</c:v>
                </c:pt>
                <c:pt idx="6">
                  <c:v>0.14074074074074075</c:v>
                </c:pt>
                <c:pt idx="7">
                  <c:v>0.05</c:v>
                </c:pt>
                <c:pt idx="8">
                  <c:v>0.16666666666666666</c:v>
                </c:pt>
                <c:pt idx="9">
                  <c:v>0.16260162601626016</c:v>
                </c:pt>
                <c:pt idx="10">
                  <c:v>0.15789473684210525</c:v>
                </c:pt>
                <c:pt idx="11">
                  <c:v>0.12289780077619664</c:v>
                </c:pt>
                <c:pt idx="12">
                  <c:v>8.8888888888888892E-2</c:v>
                </c:pt>
                <c:pt idx="13">
                  <c:v>7.407407407407407E-2</c:v>
                </c:pt>
                <c:pt idx="14">
                  <c:v>0.10752688172043011</c:v>
                </c:pt>
              </c:numCache>
            </c:numRef>
          </c:val>
          <c:extLst>
            <c:ext xmlns:c16="http://schemas.microsoft.com/office/drawing/2014/chart" uri="{C3380CC4-5D6E-409C-BE32-E72D297353CC}">
              <c16:uniqueId val="{00000002-985B-4FC3-B8DD-6DA609EC8C0D}"/>
            </c:ext>
          </c:extLst>
        </c:ser>
        <c:ser>
          <c:idx val="3"/>
          <c:order val="3"/>
          <c:tx>
            <c:strRef>
              <c:f>'0118_%'!$E$2</c:f>
              <c:strCache>
                <c:ptCount val="1"/>
                <c:pt idx="0">
                  <c:v>20～30名未満</c:v>
                </c:pt>
              </c:strCache>
            </c:strRef>
          </c:tx>
          <c:spPr>
            <a:gradFill rotWithShape="1">
              <a:gsLst>
                <a:gs pos="0">
                  <a:schemeClr val="accent5">
                    <a:shade val="92000"/>
                    <a:shade val="51000"/>
                    <a:satMod val="130000"/>
                  </a:schemeClr>
                </a:gs>
                <a:gs pos="80000">
                  <a:schemeClr val="accent5">
                    <a:shade val="92000"/>
                    <a:shade val="93000"/>
                    <a:satMod val="130000"/>
                  </a:schemeClr>
                </a:gs>
                <a:gs pos="100000">
                  <a:schemeClr val="accent5">
                    <a:shade val="9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'0118_%'!$A$3:$A$17</c:f>
              <c:strCache>
                <c:ptCount val="15"/>
                <c:pt idx="0">
                  <c:v>全体（ｎ＝5000）</c:v>
                </c:pt>
                <c:pt idx="1">
                  <c:v>会社勤務（一般社員）（ｎ=1234）</c:v>
                </c:pt>
                <c:pt idx="2">
                  <c:v>会社勤務（管理職）（ｎ=234）</c:v>
                </c:pt>
                <c:pt idx="3">
                  <c:v>会社経営（経営者・役員）（n=100）</c:v>
                </c:pt>
                <c:pt idx="4">
                  <c:v>公務員・教職員・非営利団体職員（n=180）</c:v>
                </c:pt>
                <c:pt idx="5">
                  <c:v>派遣社員・契約社員（n=381）</c:v>
                </c:pt>
                <c:pt idx="6">
                  <c:v>自営業（商工サービス）（n=270）</c:v>
                </c:pt>
                <c:pt idx="7">
                  <c:v>SOHO（n=40）</c:v>
                </c:pt>
                <c:pt idx="8">
                  <c:v>農林漁業（n=6）</c:v>
                </c:pt>
                <c:pt idx="9">
                  <c:v>専門職（弁護士・税理士等・医療関連）（n=123）</c:v>
                </c:pt>
                <c:pt idx="10">
                  <c:v>パート・アルバイト（n=684）</c:v>
                </c:pt>
                <c:pt idx="11">
                  <c:v>専業主婦・主夫（n=773）</c:v>
                </c:pt>
                <c:pt idx="12">
                  <c:v>学生（n=45）</c:v>
                </c:pt>
                <c:pt idx="13">
                  <c:v>無職（n=873）</c:v>
                </c:pt>
                <c:pt idx="14">
                  <c:v>その他の職業（n=93）</c:v>
                </c:pt>
              </c:strCache>
            </c:strRef>
          </c:cat>
          <c:val>
            <c:numRef>
              <c:f>'0118_%'!$E$3:$E$17</c:f>
              <c:numCache>
                <c:formatCode>0%</c:formatCode>
                <c:ptCount val="15"/>
                <c:pt idx="0">
                  <c:v>5.3199999999999997E-2</c:v>
                </c:pt>
                <c:pt idx="1">
                  <c:v>9.7244732576985418E-2</c:v>
                </c:pt>
                <c:pt idx="2">
                  <c:v>0.10683760683760683</c:v>
                </c:pt>
                <c:pt idx="3">
                  <c:v>0.05</c:v>
                </c:pt>
                <c:pt idx="4">
                  <c:v>6.1111111111111109E-2</c:v>
                </c:pt>
                <c:pt idx="5">
                  <c:v>4.7244094488188976E-2</c:v>
                </c:pt>
                <c:pt idx="6">
                  <c:v>5.185185185185185E-2</c:v>
                </c:pt>
                <c:pt idx="7">
                  <c:v>0</c:v>
                </c:pt>
                <c:pt idx="8">
                  <c:v>0</c:v>
                </c:pt>
                <c:pt idx="9">
                  <c:v>0.10569105691056911</c:v>
                </c:pt>
                <c:pt idx="10">
                  <c:v>4.6783625730994149E-2</c:v>
                </c:pt>
                <c:pt idx="11">
                  <c:v>1.6817593790426907E-2</c:v>
                </c:pt>
                <c:pt idx="12">
                  <c:v>4.4444444444444446E-2</c:v>
                </c:pt>
                <c:pt idx="13">
                  <c:v>1.0752688172043012E-2</c:v>
                </c:pt>
                <c:pt idx="14">
                  <c:v>4.3010752688172046E-2</c:v>
                </c:pt>
              </c:numCache>
            </c:numRef>
          </c:val>
          <c:extLst>
            <c:ext xmlns:c16="http://schemas.microsoft.com/office/drawing/2014/chart" uri="{C3380CC4-5D6E-409C-BE32-E72D297353CC}">
              <c16:uniqueId val="{00000003-985B-4FC3-B8DD-6DA609EC8C0D}"/>
            </c:ext>
          </c:extLst>
        </c:ser>
        <c:ser>
          <c:idx val="4"/>
          <c:order val="4"/>
          <c:tx>
            <c:strRef>
              <c:f>'0118_%'!$F$2</c:f>
              <c:strCache>
                <c:ptCount val="1"/>
                <c:pt idx="0">
                  <c:v>30名以上</c:v>
                </c:pt>
              </c:strCache>
            </c:strRef>
          </c:tx>
          <c:spPr>
            <a:gradFill rotWithShape="1">
              <a:gsLst>
                <a:gs pos="0">
                  <a:schemeClr val="accent5">
                    <a:tint val="93000"/>
                    <a:shade val="51000"/>
                    <a:satMod val="130000"/>
                  </a:schemeClr>
                </a:gs>
                <a:gs pos="80000">
                  <a:schemeClr val="accent5">
                    <a:tint val="93000"/>
                    <a:shade val="93000"/>
                    <a:satMod val="130000"/>
                  </a:schemeClr>
                </a:gs>
                <a:gs pos="100000">
                  <a:schemeClr val="accent5">
                    <a:tint val="93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'0118_%'!$A$3:$A$17</c:f>
              <c:strCache>
                <c:ptCount val="15"/>
                <c:pt idx="0">
                  <c:v>全体（ｎ＝5000）</c:v>
                </c:pt>
                <c:pt idx="1">
                  <c:v>会社勤務（一般社員）（ｎ=1234）</c:v>
                </c:pt>
                <c:pt idx="2">
                  <c:v>会社勤務（管理職）（ｎ=234）</c:v>
                </c:pt>
                <c:pt idx="3">
                  <c:v>会社経営（経営者・役員）（n=100）</c:v>
                </c:pt>
                <c:pt idx="4">
                  <c:v>公務員・教職員・非営利団体職員（n=180）</c:v>
                </c:pt>
                <c:pt idx="5">
                  <c:v>派遣社員・契約社員（n=381）</c:v>
                </c:pt>
                <c:pt idx="6">
                  <c:v>自営業（商工サービス）（n=270）</c:v>
                </c:pt>
                <c:pt idx="7">
                  <c:v>SOHO（n=40）</c:v>
                </c:pt>
                <c:pt idx="8">
                  <c:v>農林漁業（n=6）</c:v>
                </c:pt>
                <c:pt idx="9">
                  <c:v>専門職（弁護士・税理士等・医療関連）（n=123）</c:v>
                </c:pt>
                <c:pt idx="10">
                  <c:v>パート・アルバイト（n=684）</c:v>
                </c:pt>
                <c:pt idx="11">
                  <c:v>専業主婦・主夫（n=773）</c:v>
                </c:pt>
                <c:pt idx="12">
                  <c:v>学生（n=45）</c:v>
                </c:pt>
                <c:pt idx="13">
                  <c:v>無職（n=873）</c:v>
                </c:pt>
                <c:pt idx="14">
                  <c:v>その他の職業（n=93）</c:v>
                </c:pt>
              </c:strCache>
            </c:strRef>
          </c:cat>
          <c:val>
            <c:numRef>
              <c:f>'0118_%'!$F$3:$F$17</c:f>
              <c:numCache>
                <c:formatCode>0%</c:formatCode>
                <c:ptCount val="15"/>
                <c:pt idx="0">
                  <c:v>8.2000000000000003E-2</c:v>
                </c:pt>
                <c:pt idx="1">
                  <c:v>0.11345218800648298</c:v>
                </c:pt>
                <c:pt idx="2">
                  <c:v>0.18803418803418803</c:v>
                </c:pt>
                <c:pt idx="3">
                  <c:v>0.21</c:v>
                </c:pt>
                <c:pt idx="4">
                  <c:v>0.27777777777777779</c:v>
                </c:pt>
                <c:pt idx="5">
                  <c:v>7.874015748031496E-2</c:v>
                </c:pt>
                <c:pt idx="6">
                  <c:v>8.8888888888888892E-2</c:v>
                </c:pt>
                <c:pt idx="7">
                  <c:v>0</c:v>
                </c:pt>
                <c:pt idx="8">
                  <c:v>0</c:v>
                </c:pt>
                <c:pt idx="9">
                  <c:v>0.26829268292682928</c:v>
                </c:pt>
                <c:pt idx="10">
                  <c:v>7.0175438596491224E-2</c:v>
                </c:pt>
                <c:pt idx="11">
                  <c:v>7.7619663648124193E-3</c:v>
                </c:pt>
                <c:pt idx="12">
                  <c:v>0.1111111111111111</c:v>
                </c:pt>
                <c:pt idx="13">
                  <c:v>5.9737156511350063E-3</c:v>
                </c:pt>
                <c:pt idx="14">
                  <c:v>4.3010752688172046E-2</c:v>
                </c:pt>
              </c:numCache>
            </c:numRef>
          </c:val>
          <c:extLst>
            <c:ext xmlns:c16="http://schemas.microsoft.com/office/drawing/2014/chart" uri="{C3380CC4-5D6E-409C-BE32-E72D297353CC}">
              <c16:uniqueId val="{00000004-985B-4FC3-B8DD-6DA609EC8C0D}"/>
            </c:ext>
          </c:extLst>
        </c:ser>
        <c:ser>
          <c:idx val="5"/>
          <c:order val="5"/>
          <c:tx>
            <c:strRef>
              <c:f>'0118_%'!$G$2</c:f>
              <c:strCache>
                <c:ptCount val="1"/>
                <c:pt idx="0">
                  <c:v>わからない</c:v>
                </c:pt>
              </c:strCache>
            </c:strRef>
          </c:tx>
          <c:spPr>
            <a:gradFill rotWithShape="1">
              <a:gsLst>
                <a:gs pos="0">
                  <a:schemeClr val="accent5">
                    <a:tint val="77000"/>
                    <a:shade val="51000"/>
                    <a:satMod val="130000"/>
                  </a:schemeClr>
                </a:gs>
                <a:gs pos="80000">
                  <a:schemeClr val="accent5">
                    <a:tint val="77000"/>
                    <a:shade val="93000"/>
                    <a:satMod val="130000"/>
                  </a:schemeClr>
                </a:gs>
                <a:gs pos="100000">
                  <a:schemeClr val="accent5">
                    <a:tint val="77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'0118_%'!$A$3:$A$17</c:f>
              <c:strCache>
                <c:ptCount val="15"/>
                <c:pt idx="0">
                  <c:v>全体（ｎ＝5000）</c:v>
                </c:pt>
                <c:pt idx="1">
                  <c:v>会社勤務（一般社員）（ｎ=1234）</c:v>
                </c:pt>
                <c:pt idx="2">
                  <c:v>会社勤務（管理職）（ｎ=234）</c:v>
                </c:pt>
                <c:pt idx="3">
                  <c:v>会社経営（経営者・役員）（n=100）</c:v>
                </c:pt>
                <c:pt idx="4">
                  <c:v>公務員・教職員・非営利団体職員（n=180）</c:v>
                </c:pt>
                <c:pt idx="5">
                  <c:v>派遣社員・契約社員（n=381）</c:v>
                </c:pt>
                <c:pt idx="6">
                  <c:v>自営業（商工サービス）（n=270）</c:v>
                </c:pt>
                <c:pt idx="7">
                  <c:v>SOHO（n=40）</c:v>
                </c:pt>
                <c:pt idx="8">
                  <c:v>農林漁業（n=6）</c:v>
                </c:pt>
                <c:pt idx="9">
                  <c:v>専門職（弁護士・税理士等・医療関連）（n=123）</c:v>
                </c:pt>
                <c:pt idx="10">
                  <c:v>パート・アルバイト（n=684）</c:v>
                </c:pt>
                <c:pt idx="11">
                  <c:v>専業主婦・主夫（n=773）</c:v>
                </c:pt>
                <c:pt idx="12">
                  <c:v>学生（n=45）</c:v>
                </c:pt>
                <c:pt idx="13">
                  <c:v>無職（n=873）</c:v>
                </c:pt>
                <c:pt idx="14">
                  <c:v>その他の職業（n=93）</c:v>
                </c:pt>
              </c:strCache>
            </c:strRef>
          </c:cat>
          <c:val>
            <c:numRef>
              <c:f>'0118_%'!$G$3:$G$17</c:f>
              <c:numCache>
                <c:formatCode>0%</c:formatCode>
                <c:ptCount val="15"/>
                <c:pt idx="0">
                  <c:v>0.13220000000000001</c:v>
                </c:pt>
                <c:pt idx="1">
                  <c:v>0.14748784440842788</c:v>
                </c:pt>
                <c:pt idx="2">
                  <c:v>0.11538461538461539</c:v>
                </c:pt>
                <c:pt idx="3">
                  <c:v>0.08</c:v>
                </c:pt>
                <c:pt idx="4">
                  <c:v>0.1111111111111111</c:v>
                </c:pt>
                <c:pt idx="5">
                  <c:v>0.13648293963254593</c:v>
                </c:pt>
                <c:pt idx="6">
                  <c:v>0.12222222222222222</c:v>
                </c:pt>
                <c:pt idx="7">
                  <c:v>0.05</c:v>
                </c:pt>
                <c:pt idx="8">
                  <c:v>0</c:v>
                </c:pt>
                <c:pt idx="9">
                  <c:v>0.14634146341463414</c:v>
                </c:pt>
                <c:pt idx="10">
                  <c:v>0.14035087719298245</c:v>
                </c:pt>
                <c:pt idx="11">
                  <c:v>9.9611901681759374E-2</c:v>
                </c:pt>
                <c:pt idx="12">
                  <c:v>0.2</c:v>
                </c:pt>
                <c:pt idx="13">
                  <c:v>0.13620071684587814</c:v>
                </c:pt>
                <c:pt idx="14">
                  <c:v>0.24731182795698925</c:v>
                </c:pt>
              </c:numCache>
            </c:numRef>
          </c:val>
          <c:extLst>
            <c:ext xmlns:c16="http://schemas.microsoft.com/office/drawing/2014/chart" uri="{C3380CC4-5D6E-409C-BE32-E72D297353CC}">
              <c16:uniqueId val="{00000005-985B-4FC3-B8DD-6DA609EC8C0D}"/>
            </c:ext>
          </c:extLst>
        </c:ser>
        <c:dLbls>
          <c:dLblPos val="ctr"/>
          <c:showLegendKey val="0"/>
          <c:showVal val="1"/>
          <c:showCatName val="0"/>
          <c:showSerName val="0"/>
          <c:showPercent val="0"/>
          <c:showBubbleSize val="0"/>
        </c:dLbls>
        <c:gapWidth val="150"/>
        <c:overlap val="100"/>
        <c:axId val="128351232"/>
        <c:axId val="128361216"/>
      </c:barChart>
      <c:catAx>
        <c:axId val="128351232"/>
        <c:scaling>
          <c:orientation val="maxMin"/>
        </c:scaling>
        <c:delete val="1"/>
        <c:axPos val="l"/>
        <c:numFmt formatCode="General" sourceLinked="1"/>
        <c:majorTickMark val="none"/>
        <c:minorTickMark val="none"/>
        <c:tickLblPos val="nextTo"/>
        <c:crossAx val="128361216"/>
        <c:crosses val="autoZero"/>
        <c:auto val="1"/>
        <c:lblAlgn val="ctr"/>
        <c:lblOffset val="100"/>
        <c:noMultiLvlLbl val="0"/>
      </c:catAx>
      <c:valAx>
        <c:axId val="12836121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28351232"/>
        <c:crosses val="autoZero"/>
        <c:crossBetween val="between"/>
      </c:valAx>
      <c:spPr>
        <a:noFill/>
        <a:ln>
          <a:noFill/>
        </a:ln>
        <a:effectLst/>
      </c:spPr>
    </c:plotArea>
    <c:legend>
      <c:legendPos val="b"/>
      <c:layout>
        <c:manualLayout>
          <c:xMode val="edge"/>
          <c:yMode val="edge"/>
          <c:x val="0.1055644138232721"/>
          <c:y val="0.86890549043696952"/>
          <c:w val="0.77636373578302698"/>
          <c:h val="0.1114301937325696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ja-JP" altLang="en-US" sz="1600" dirty="0" smtClean="0"/>
              <a:t>同居者との食事の頻度（世帯・年齢別）</a:t>
            </a:r>
            <a:endParaRPr lang="ja-JP" altLang="en-US" sz="1600" dirty="0"/>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8063790389920723"/>
          <c:y val="0.12018139084355116"/>
          <c:w val="0.69164636822386782"/>
          <c:h val="0.7190852739152287"/>
        </c:manualLayout>
      </c:layout>
      <c:barChart>
        <c:barDir val="bar"/>
        <c:grouping val="percentStacked"/>
        <c:varyColors val="0"/>
        <c:ser>
          <c:idx val="0"/>
          <c:order val="0"/>
          <c:tx>
            <c:strRef>
              <c:f>'0118_%'!$B$20</c:f>
              <c:strCache>
                <c:ptCount val="1"/>
                <c:pt idx="0">
                  <c:v>毎日２～３回</c:v>
                </c:pt>
              </c:strCache>
            </c:strRef>
          </c:tx>
          <c:spPr>
            <a:gradFill rotWithShape="1">
              <a:gsLst>
                <a:gs pos="0">
                  <a:schemeClr val="accent5">
                    <a:shade val="45000"/>
                    <a:shade val="51000"/>
                    <a:satMod val="130000"/>
                  </a:schemeClr>
                </a:gs>
                <a:gs pos="80000">
                  <a:schemeClr val="accent5">
                    <a:shade val="45000"/>
                    <a:shade val="93000"/>
                    <a:satMod val="130000"/>
                  </a:schemeClr>
                </a:gs>
                <a:gs pos="100000">
                  <a:schemeClr val="accent5">
                    <a:shade val="4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'0118_%'!$A$21:$A$37</c:f>
              <c:strCache>
                <c:ptCount val="17"/>
                <c:pt idx="0">
                  <c:v>全体（n=3123）</c:v>
                </c:pt>
                <c:pt idx="1">
                  <c:v>夫婦と子ども世帯（n=1348）</c:v>
                </c:pt>
                <c:pt idx="2">
                  <c:v>20～39歳（n=392）</c:v>
                </c:pt>
                <c:pt idx="3">
                  <c:v>40～59歳（n=555）</c:v>
                </c:pt>
                <c:pt idx="4">
                  <c:v>60歳以上（n=401）</c:v>
                </c:pt>
                <c:pt idx="5">
                  <c:v>夫婦のみ世帯（n=979）</c:v>
                </c:pt>
                <c:pt idx="6">
                  <c:v>20～39歳（n=207）</c:v>
                </c:pt>
                <c:pt idx="7">
                  <c:v>40～59歳（n=357）</c:v>
                </c:pt>
                <c:pt idx="8">
                  <c:v>60歳以上（n=415）</c:v>
                </c:pt>
                <c:pt idx="9">
                  <c:v>ひとり親と子ども世帯（n=489）</c:v>
                </c:pt>
                <c:pt idx="10">
                  <c:v>20～39歳（n=124）</c:v>
                </c:pt>
                <c:pt idx="11">
                  <c:v>40～59歳（n=208）</c:v>
                </c:pt>
                <c:pt idx="12">
                  <c:v>60歳以上（n=157）</c:v>
                </c:pt>
                <c:pt idx="13">
                  <c:v>その他親族世帯、非親族世帯（n=307）</c:v>
                </c:pt>
                <c:pt idx="14">
                  <c:v>20～39歳（n=85）</c:v>
                </c:pt>
                <c:pt idx="15">
                  <c:v>40～59歳（n=102）</c:v>
                </c:pt>
                <c:pt idx="16">
                  <c:v>60歳以上（n=120）</c:v>
                </c:pt>
              </c:strCache>
            </c:strRef>
          </c:cat>
          <c:val>
            <c:numRef>
              <c:f>'0118_%'!$B$21:$B$37</c:f>
              <c:numCache>
                <c:formatCode>0%</c:formatCode>
                <c:ptCount val="17"/>
                <c:pt idx="0">
                  <c:v>0.43099583733589497</c:v>
                </c:pt>
                <c:pt idx="1">
                  <c:v>0.42655786350148367</c:v>
                </c:pt>
                <c:pt idx="2">
                  <c:v>0.3392857142857143</c:v>
                </c:pt>
                <c:pt idx="3">
                  <c:v>0.37657657657657656</c:v>
                </c:pt>
                <c:pt idx="4">
                  <c:v>0.58104738154613467</c:v>
                </c:pt>
                <c:pt idx="5">
                  <c:v>0.50459652706843716</c:v>
                </c:pt>
                <c:pt idx="6">
                  <c:v>0.29468599033816423</c:v>
                </c:pt>
                <c:pt idx="7">
                  <c:v>0.39215686274509803</c:v>
                </c:pt>
                <c:pt idx="8">
                  <c:v>0.7060240963855422</c:v>
                </c:pt>
                <c:pt idx="9">
                  <c:v>0.29447852760736198</c:v>
                </c:pt>
                <c:pt idx="10">
                  <c:v>0.2661290322580645</c:v>
                </c:pt>
                <c:pt idx="11">
                  <c:v>0.27403846153846156</c:v>
                </c:pt>
                <c:pt idx="12">
                  <c:v>0.34394904458598724</c:v>
                </c:pt>
                <c:pt idx="13">
                  <c:v>0.43322475570032576</c:v>
                </c:pt>
                <c:pt idx="14">
                  <c:v>0.23529411764705882</c:v>
                </c:pt>
                <c:pt idx="15">
                  <c:v>0.39215686274509803</c:v>
                </c:pt>
                <c:pt idx="16">
                  <c:v>0.60833333333333328</c:v>
                </c:pt>
              </c:numCache>
            </c:numRef>
          </c:val>
          <c:extLst>
            <c:ext xmlns:c16="http://schemas.microsoft.com/office/drawing/2014/chart" uri="{C3380CC4-5D6E-409C-BE32-E72D297353CC}">
              <c16:uniqueId val="{00000000-7C13-49DE-8AAE-AEAE9854A74C}"/>
            </c:ext>
          </c:extLst>
        </c:ser>
        <c:ser>
          <c:idx val="1"/>
          <c:order val="1"/>
          <c:tx>
            <c:strRef>
              <c:f>'0118_%'!$C$20</c:f>
              <c:strCache>
                <c:ptCount val="1"/>
                <c:pt idx="0">
                  <c:v>毎日1回程度</c:v>
                </c:pt>
              </c:strCache>
            </c:strRef>
          </c:tx>
          <c:spPr>
            <a:gradFill rotWithShape="1">
              <a:gsLst>
                <a:gs pos="0">
                  <a:schemeClr val="accent5">
                    <a:shade val="61000"/>
                    <a:shade val="51000"/>
                    <a:satMod val="130000"/>
                  </a:schemeClr>
                </a:gs>
                <a:gs pos="80000">
                  <a:schemeClr val="accent5">
                    <a:shade val="61000"/>
                    <a:shade val="93000"/>
                    <a:satMod val="130000"/>
                  </a:schemeClr>
                </a:gs>
                <a:gs pos="100000">
                  <a:schemeClr val="accent5">
                    <a:shade val="61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'0118_%'!$A$21:$A$37</c:f>
              <c:strCache>
                <c:ptCount val="17"/>
                <c:pt idx="0">
                  <c:v>全体（n=3123）</c:v>
                </c:pt>
                <c:pt idx="1">
                  <c:v>夫婦と子ども世帯（n=1348）</c:v>
                </c:pt>
                <c:pt idx="2">
                  <c:v>20～39歳（n=392）</c:v>
                </c:pt>
                <c:pt idx="3">
                  <c:v>40～59歳（n=555）</c:v>
                </c:pt>
                <c:pt idx="4">
                  <c:v>60歳以上（n=401）</c:v>
                </c:pt>
                <c:pt idx="5">
                  <c:v>夫婦のみ世帯（n=979）</c:v>
                </c:pt>
                <c:pt idx="6">
                  <c:v>20～39歳（n=207）</c:v>
                </c:pt>
                <c:pt idx="7">
                  <c:v>40～59歳（n=357）</c:v>
                </c:pt>
                <c:pt idx="8">
                  <c:v>60歳以上（n=415）</c:v>
                </c:pt>
                <c:pt idx="9">
                  <c:v>ひとり親と子ども世帯（n=489）</c:v>
                </c:pt>
                <c:pt idx="10">
                  <c:v>20～39歳（n=124）</c:v>
                </c:pt>
                <c:pt idx="11">
                  <c:v>40～59歳（n=208）</c:v>
                </c:pt>
                <c:pt idx="12">
                  <c:v>60歳以上（n=157）</c:v>
                </c:pt>
                <c:pt idx="13">
                  <c:v>その他親族世帯、非親族世帯（n=307）</c:v>
                </c:pt>
                <c:pt idx="14">
                  <c:v>20～39歳（n=85）</c:v>
                </c:pt>
                <c:pt idx="15">
                  <c:v>40～59歳（n=102）</c:v>
                </c:pt>
                <c:pt idx="16">
                  <c:v>60歳以上（n=120）</c:v>
                </c:pt>
              </c:strCache>
            </c:strRef>
          </c:cat>
          <c:val>
            <c:numRef>
              <c:f>'0118_%'!$C$21:$C$37</c:f>
              <c:numCache>
                <c:formatCode>0%</c:formatCode>
                <c:ptCount val="17"/>
                <c:pt idx="0">
                  <c:v>0.32532821005443485</c:v>
                </c:pt>
                <c:pt idx="1">
                  <c:v>0.34792284866468842</c:v>
                </c:pt>
                <c:pt idx="2">
                  <c:v>0.35969387755102039</c:v>
                </c:pt>
                <c:pt idx="3">
                  <c:v>0.38918918918918921</c:v>
                </c:pt>
                <c:pt idx="4">
                  <c:v>0.2793017456359102</c:v>
                </c:pt>
                <c:pt idx="5">
                  <c:v>0.30745658835546474</c:v>
                </c:pt>
                <c:pt idx="6">
                  <c:v>0.43961352657004832</c:v>
                </c:pt>
                <c:pt idx="7">
                  <c:v>0.35854341736694678</c:v>
                </c:pt>
                <c:pt idx="8">
                  <c:v>0.19759036144578312</c:v>
                </c:pt>
                <c:pt idx="9">
                  <c:v>0.31083844580777098</c:v>
                </c:pt>
                <c:pt idx="10">
                  <c:v>0.30645161290322581</c:v>
                </c:pt>
                <c:pt idx="11">
                  <c:v>0.29807692307692307</c:v>
                </c:pt>
                <c:pt idx="12">
                  <c:v>0.33121019108280253</c:v>
                </c:pt>
                <c:pt idx="13">
                  <c:v>0.30618892508143325</c:v>
                </c:pt>
                <c:pt idx="14">
                  <c:v>0.41176470588235292</c:v>
                </c:pt>
                <c:pt idx="15">
                  <c:v>0.28431372549019607</c:v>
                </c:pt>
                <c:pt idx="16">
                  <c:v>0.25</c:v>
                </c:pt>
              </c:numCache>
            </c:numRef>
          </c:val>
          <c:extLst>
            <c:ext xmlns:c16="http://schemas.microsoft.com/office/drawing/2014/chart" uri="{C3380CC4-5D6E-409C-BE32-E72D297353CC}">
              <c16:uniqueId val="{00000001-7C13-49DE-8AAE-AEAE9854A74C}"/>
            </c:ext>
          </c:extLst>
        </c:ser>
        <c:ser>
          <c:idx val="2"/>
          <c:order val="2"/>
          <c:tx>
            <c:strRef>
              <c:f>'0118_%'!$D$20</c:f>
              <c:strCache>
                <c:ptCount val="1"/>
                <c:pt idx="0">
                  <c:v>2、3日に1回程度</c:v>
                </c:pt>
              </c:strCache>
            </c:strRef>
          </c:tx>
          <c:spPr>
            <a:gradFill rotWithShape="1">
              <a:gsLst>
                <a:gs pos="0">
                  <a:schemeClr val="accent5">
                    <a:shade val="76000"/>
                    <a:shade val="51000"/>
                    <a:satMod val="130000"/>
                  </a:schemeClr>
                </a:gs>
                <a:gs pos="80000">
                  <a:schemeClr val="accent5">
                    <a:shade val="76000"/>
                    <a:shade val="93000"/>
                    <a:satMod val="130000"/>
                  </a:schemeClr>
                </a:gs>
                <a:gs pos="100000">
                  <a:schemeClr val="accent5">
                    <a:shade val="7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'0118_%'!$A$21:$A$37</c:f>
              <c:strCache>
                <c:ptCount val="17"/>
                <c:pt idx="0">
                  <c:v>全体（n=3123）</c:v>
                </c:pt>
                <c:pt idx="1">
                  <c:v>夫婦と子ども世帯（n=1348）</c:v>
                </c:pt>
                <c:pt idx="2">
                  <c:v>20～39歳（n=392）</c:v>
                </c:pt>
                <c:pt idx="3">
                  <c:v>40～59歳（n=555）</c:v>
                </c:pt>
                <c:pt idx="4">
                  <c:v>60歳以上（n=401）</c:v>
                </c:pt>
                <c:pt idx="5">
                  <c:v>夫婦のみ世帯（n=979）</c:v>
                </c:pt>
                <c:pt idx="6">
                  <c:v>20～39歳（n=207）</c:v>
                </c:pt>
                <c:pt idx="7">
                  <c:v>40～59歳（n=357）</c:v>
                </c:pt>
                <c:pt idx="8">
                  <c:v>60歳以上（n=415）</c:v>
                </c:pt>
                <c:pt idx="9">
                  <c:v>ひとり親と子ども世帯（n=489）</c:v>
                </c:pt>
                <c:pt idx="10">
                  <c:v>20～39歳（n=124）</c:v>
                </c:pt>
                <c:pt idx="11">
                  <c:v>40～59歳（n=208）</c:v>
                </c:pt>
                <c:pt idx="12">
                  <c:v>60歳以上（n=157）</c:v>
                </c:pt>
                <c:pt idx="13">
                  <c:v>その他親族世帯、非親族世帯（n=307）</c:v>
                </c:pt>
                <c:pt idx="14">
                  <c:v>20～39歳（n=85）</c:v>
                </c:pt>
                <c:pt idx="15">
                  <c:v>40～59歳（n=102）</c:v>
                </c:pt>
                <c:pt idx="16">
                  <c:v>60歳以上（n=120）</c:v>
                </c:pt>
              </c:strCache>
            </c:strRef>
          </c:cat>
          <c:val>
            <c:numRef>
              <c:f>'0118_%'!$D$21:$D$37</c:f>
              <c:numCache>
                <c:formatCode>0%</c:formatCode>
                <c:ptCount val="17"/>
                <c:pt idx="0">
                  <c:v>6.7243035542747354E-2</c:v>
                </c:pt>
                <c:pt idx="1">
                  <c:v>6.8249258160237386E-2</c:v>
                </c:pt>
                <c:pt idx="2">
                  <c:v>9.1836734693877556E-2</c:v>
                </c:pt>
                <c:pt idx="3">
                  <c:v>6.6666666666666666E-2</c:v>
                </c:pt>
                <c:pt idx="4">
                  <c:v>4.738154613466334E-2</c:v>
                </c:pt>
                <c:pt idx="5">
                  <c:v>6.8437180796731362E-2</c:v>
                </c:pt>
                <c:pt idx="6">
                  <c:v>0.11594202898550725</c:v>
                </c:pt>
                <c:pt idx="7">
                  <c:v>8.4033613445378158E-2</c:v>
                </c:pt>
                <c:pt idx="8">
                  <c:v>3.1325301204819279E-2</c:v>
                </c:pt>
                <c:pt idx="9">
                  <c:v>6.1349693251533742E-2</c:v>
                </c:pt>
                <c:pt idx="10">
                  <c:v>7.2580645161290328E-2</c:v>
                </c:pt>
                <c:pt idx="11">
                  <c:v>7.2115384615384609E-2</c:v>
                </c:pt>
                <c:pt idx="12">
                  <c:v>3.8216560509554139E-2</c:v>
                </c:pt>
                <c:pt idx="13">
                  <c:v>6.8403908794788276E-2</c:v>
                </c:pt>
                <c:pt idx="14">
                  <c:v>9.4117647058823528E-2</c:v>
                </c:pt>
                <c:pt idx="15">
                  <c:v>6.8627450980392163E-2</c:v>
                </c:pt>
                <c:pt idx="16">
                  <c:v>0.05</c:v>
                </c:pt>
              </c:numCache>
            </c:numRef>
          </c:val>
          <c:extLst>
            <c:ext xmlns:c16="http://schemas.microsoft.com/office/drawing/2014/chart" uri="{C3380CC4-5D6E-409C-BE32-E72D297353CC}">
              <c16:uniqueId val="{00000002-7C13-49DE-8AAE-AEAE9854A74C}"/>
            </c:ext>
          </c:extLst>
        </c:ser>
        <c:ser>
          <c:idx val="3"/>
          <c:order val="3"/>
          <c:tx>
            <c:strRef>
              <c:f>'0118_%'!$E$20</c:f>
              <c:strCache>
                <c:ptCount val="1"/>
                <c:pt idx="0">
                  <c:v>週に1回程度</c:v>
                </c:pt>
              </c:strCache>
            </c:strRef>
          </c:tx>
          <c:spPr>
            <a:gradFill rotWithShape="1">
              <a:gsLst>
                <a:gs pos="0">
                  <a:schemeClr val="accent5">
                    <a:shade val="92000"/>
                    <a:shade val="51000"/>
                    <a:satMod val="130000"/>
                  </a:schemeClr>
                </a:gs>
                <a:gs pos="80000">
                  <a:schemeClr val="accent5">
                    <a:shade val="92000"/>
                    <a:shade val="93000"/>
                    <a:satMod val="130000"/>
                  </a:schemeClr>
                </a:gs>
                <a:gs pos="100000">
                  <a:schemeClr val="accent5">
                    <a:shade val="9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'0118_%'!$A$21:$A$37</c:f>
              <c:strCache>
                <c:ptCount val="17"/>
                <c:pt idx="0">
                  <c:v>全体（n=3123）</c:v>
                </c:pt>
                <c:pt idx="1">
                  <c:v>夫婦と子ども世帯（n=1348）</c:v>
                </c:pt>
                <c:pt idx="2">
                  <c:v>20～39歳（n=392）</c:v>
                </c:pt>
                <c:pt idx="3">
                  <c:v>40～59歳（n=555）</c:v>
                </c:pt>
                <c:pt idx="4">
                  <c:v>60歳以上（n=401）</c:v>
                </c:pt>
                <c:pt idx="5">
                  <c:v>夫婦のみ世帯（n=979）</c:v>
                </c:pt>
                <c:pt idx="6">
                  <c:v>20～39歳（n=207）</c:v>
                </c:pt>
                <c:pt idx="7">
                  <c:v>40～59歳（n=357）</c:v>
                </c:pt>
                <c:pt idx="8">
                  <c:v>60歳以上（n=415）</c:v>
                </c:pt>
                <c:pt idx="9">
                  <c:v>ひとり親と子ども世帯（n=489）</c:v>
                </c:pt>
                <c:pt idx="10">
                  <c:v>20～39歳（n=124）</c:v>
                </c:pt>
                <c:pt idx="11">
                  <c:v>40～59歳（n=208）</c:v>
                </c:pt>
                <c:pt idx="12">
                  <c:v>60歳以上（n=157）</c:v>
                </c:pt>
                <c:pt idx="13">
                  <c:v>その他親族世帯、非親族世帯（n=307）</c:v>
                </c:pt>
                <c:pt idx="14">
                  <c:v>20～39歳（n=85）</c:v>
                </c:pt>
                <c:pt idx="15">
                  <c:v>40～59歳（n=102）</c:v>
                </c:pt>
                <c:pt idx="16">
                  <c:v>60歳以上（n=120）</c:v>
                </c:pt>
              </c:strCache>
            </c:strRef>
          </c:cat>
          <c:val>
            <c:numRef>
              <c:f>'0118_%'!$E$21:$E$37</c:f>
              <c:numCache>
                <c:formatCode>0%</c:formatCode>
                <c:ptCount val="17"/>
                <c:pt idx="0">
                  <c:v>4.5469100224143452E-2</c:v>
                </c:pt>
                <c:pt idx="1">
                  <c:v>4.6735905044510383E-2</c:v>
                </c:pt>
                <c:pt idx="2">
                  <c:v>5.3571428571428568E-2</c:v>
                </c:pt>
                <c:pt idx="3">
                  <c:v>5.7657657657657659E-2</c:v>
                </c:pt>
                <c:pt idx="4">
                  <c:v>2.4937655860349128E-2</c:v>
                </c:pt>
                <c:pt idx="5">
                  <c:v>4.1879468845760978E-2</c:v>
                </c:pt>
                <c:pt idx="6">
                  <c:v>5.7971014492753624E-2</c:v>
                </c:pt>
                <c:pt idx="7">
                  <c:v>6.4425770308123242E-2</c:v>
                </c:pt>
                <c:pt idx="8">
                  <c:v>1.4457831325301205E-2</c:v>
                </c:pt>
                <c:pt idx="9">
                  <c:v>5.5214723926380369E-2</c:v>
                </c:pt>
                <c:pt idx="10">
                  <c:v>5.6451612903225805E-2</c:v>
                </c:pt>
                <c:pt idx="11">
                  <c:v>4.807692307692308E-2</c:v>
                </c:pt>
                <c:pt idx="12">
                  <c:v>6.3694267515923567E-2</c:v>
                </c:pt>
                <c:pt idx="13">
                  <c:v>3.5830618892508145E-2</c:v>
                </c:pt>
                <c:pt idx="14">
                  <c:v>3.5294117647058823E-2</c:v>
                </c:pt>
                <c:pt idx="15">
                  <c:v>4.9019607843137254E-2</c:v>
                </c:pt>
                <c:pt idx="16">
                  <c:v>2.5000000000000001E-2</c:v>
                </c:pt>
              </c:numCache>
            </c:numRef>
          </c:val>
          <c:extLst>
            <c:ext xmlns:c16="http://schemas.microsoft.com/office/drawing/2014/chart" uri="{C3380CC4-5D6E-409C-BE32-E72D297353CC}">
              <c16:uniqueId val="{00000003-7C13-49DE-8AAE-AEAE9854A74C}"/>
            </c:ext>
          </c:extLst>
        </c:ser>
        <c:ser>
          <c:idx val="4"/>
          <c:order val="4"/>
          <c:tx>
            <c:strRef>
              <c:f>'0118_%'!$F$20</c:f>
              <c:strCache>
                <c:ptCount val="1"/>
                <c:pt idx="0">
                  <c:v>月に2～3回程度</c:v>
                </c:pt>
              </c:strCache>
            </c:strRef>
          </c:tx>
          <c:spPr>
            <a:gradFill rotWithShape="1">
              <a:gsLst>
                <a:gs pos="0">
                  <a:schemeClr val="accent5">
                    <a:tint val="93000"/>
                    <a:shade val="51000"/>
                    <a:satMod val="130000"/>
                  </a:schemeClr>
                </a:gs>
                <a:gs pos="80000">
                  <a:schemeClr val="accent5">
                    <a:tint val="93000"/>
                    <a:shade val="93000"/>
                    <a:satMod val="130000"/>
                  </a:schemeClr>
                </a:gs>
                <a:gs pos="100000">
                  <a:schemeClr val="accent5">
                    <a:tint val="93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'0118_%'!$A$21:$A$37</c:f>
              <c:strCache>
                <c:ptCount val="17"/>
                <c:pt idx="0">
                  <c:v>全体（n=3123）</c:v>
                </c:pt>
                <c:pt idx="1">
                  <c:v>夫婦と子ども世帯（n=1348）</c:v>
                </c:pt>
                <c:pt idx="2">
                  <c:v>20～39歳（n=392）</c:v>
                </c:pt>
                <c:pt idx="3">
                  <c:v>40～59歳（n=555）</c:v>
                </c:pt>
                <c:pt idx="4">
                  <c:v>60歳以上（n=401）</c:v>
                </c:pt>
                <c:pt idx="5">
                  <c:v>夫婦のみ世帯（n=979）</c:v>
                </c:pt>
                <c:pt idx="6">
                  <c:v>20～39歳（n=207）</c:v>
                </c:pt>
                <c:pt idx="7">
                  <c:v>40～59歳（n=357）</c:v>
                </c:pt>
                <c:pt idx="8">
                  <c:v>60歳以上（n=415）</c:v>
                </c:pt>
                <c:pt idx="9">
                  <c:v>ひとり親と子ども世帯（n=489）</c:v>
                </c:pt>
                <c:pt idx="10">
                  <c:v>20～39歳（n=124）</c:v>
                </c:pt>
                <c:pt idx="11">
                  <c:v>40～59歳（n=208）</c:v>
                </c:pt>
                <c:pt idx="12">
                  <c:v>60歳以上（n=157）</c:v>
                </c:pt>
                <c:pt idx="13">
                  <c:v>その他親族世帯、非親族世帯（n=307）</c:v>
                </c:pt>
                <c:pt idx="14">
                  <c:v>20～39歳（n=85）</c:v>
                </c:pt>
                <c:pt idx="15">
                  <c:v>40～59歳（n=102）</c:v>
                </c:pt>
                <c:pt idx="16">
                  <c:v>60歳以上（n=120）</c:v>
                </c:pt>
              </c:strCache>
            </c:strRef>
          </c:cat>
          <c:val>
            <c:numRef>
              <c:f>'0118_%'!$F$21:$F$37</c:f>
              <c:numCache>
                <c:formatCode>0%</c:formatCode>
                <c:ptCount val="17"/>
                <c:pt idx="0">
                  <c:v>1.504963176432917E-2</c:v>
                </c:pt>
                <c:pt idx="1">
                  <c:v>1.5578635014836795E-2</c:v>
                </c:pt>
                <c:pt idx="2">
                  <c:v>2.2959183673469389E-2</c:v>
                </c:pt>
                <c:pt idx="3">
                  <c:v>1.2612612612612612E-2</c:v>
                </c:pt>
                <c:pt idx="4">
                  <c:v>1.2468827930174564E-2</c:v>
                </c:pt>
                <c:pt idx="5">
                  <c:v>8.171603677221655E-3</c:v>
                </c:pt>
                <c:pt idx="6">
                  <c:v>1.4492753623188406E-2</c:v>
                </c:pt>
                <c:pt idx="7">
                  <c:v>8.4033613445378148E-3</c:v>
                </c:pt>
                <c:pt idx="8">
                  <c:v>4.8192771084337354E-3</c:v>
                </c:pt>
                <c:pt idx="9">
                  <c:v>3.2719836400817999E-2</c:v>
                </c:pt>
                <c:pt idx="10">
                  <c:v>5.6451612903225805E-2</c:v>
                </c:pt>
                <c:pt idx="11">
                  <c:v>1.9230769230769232E-2</c:v>
                </c:pt>
                <c:pt idx="12">
                  <c:v>3.1847133757961783E-2</c:v>
                </c:pt>
                <c:pt idx="13">
                  <c:v>6.5146579804560263E-3</c:v>
                </c:pt>
                <c:pt idx="14">
                  <c:v>1.1764705882352941E-2</c:v>
                </c:pt>
                <c:pt idx="15">
                  <c:v>0</c:v>
                </c:pt>
                <c:pt idx="16">
                  <c:v>8.3333333333333332E-3</c:v>
                </c:pt>
              </c:numCache>
            </c:numRef>
          </c:val>
          <c:extLst>
            <c:ext xmlns:c16="http://schemas.microsoft.com/office/drawing/2014/chart" uri="{C3380CC4-5D6E-409C-BE32-E72D297353CC}">
              <c16:uniqueId val="{00000004-7C13-49DE-8AAE-AEAE9854A74C}"/>
            </c:ext>
          </c:extLst>
        </c:ser>
        <c:ser>
          <c:idx val="5"/>
          <c:order val="5"/>
          <c:tx>
            <c:strRef>
              <c:f>'0118_%'!$G$20</c:f>
              <c:strCache>
                <c:ptCount val="1"/>
                <c:pt idx="0">
                  <c:v>月に1回程度</c:v>
                </c:pt>
              </c:strCache>
            </c:strRef>
          </c:tx>
          <c:spPr>
            <a:gradFill rotWithShape="1">
              <a:gsLst>
                <a:gs pos="0">
                  <a:schemeClr val="accent5">
                    <a:tint val="77000"/>
                    <a:shade val="51000"/>
                    <a:satMod val="130000"/>
                  </a:schemeClr>
                </a:gs>
                <a:gs pos="80000">
                  <a:schemeClr val="accent5">
                    <a:tint val="77000"/>
                    <a:shade val="93000"/>
                    <a:satMod val="130000"/>
                  </a:schemeClr>
                </a:gs>
                <a:gs pos="100000">
                  <a:schemeClr val="accent5">
                    <a:tint val="77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'0118_%'!$A$21:$A$37</c:f>
              <c:strCache>
                <c:ptCount val="17"/>
                <c:pt idx="0">
                  <c:v>全体（n=3123）</c:v>
                </c:pt>
                <c:pt idx="1">
                  <c:v>夫婦と子ども世帯（n=1348）</c:v>
                </c:pt>
                <c:pt idx="2">
                  <c:v>20～39歳（n=392）</c:v>
                </c:pt>
                <c:pt idx="3">
                  <c:v>40～59歳（n=555）</c:v>
                </c:pt>
                <c:pt idx="4">
                  <c:v>60歳以上（n=401）</c:v>
                </c:pt>
                <c:pt idx="5">
                  <c:v>夫婦のみ世帯（n=979）</c:v>
                </c:pt>
                <c:pt idx="6">
                  <c:v>20～39歳（n=207）</c:v>
                </c:pt>
                <c:pt idx="7">
                  <c:v>40～59歳（n=357）</c:v>
                </c:pt>
                <c:pt idx="8">
                  <c:v>60歳以上（n=415）</c:v>
                </c:pt>
                <c:pt idx="9">
                  <c:v>ひとり親と子ども世帯（n=489）</c:v>
                </c:pt>
                <c:pt idx="10">
                  <c:v>20～39歳（n=124）</c:v>
                </c:pt>
                <c:pt idx="11">
                  <c:v>40～59歳（n=208）</c:v>
                </c:pt>
                <c:pt idx="12">
                  <c:v>60歳以上（n=157）</c:v>
                </c:pt>
                <c:pt idx="13">
                  <c:v>その他親族世帯、非親族世帯（n=307）</c:v>
                </c:pt>
                <c:pt idx="14">
                  <c:v>20～39歳（n=85）</c:v>
                </c:pt>
                <c:pt idx="15">
                  <c:v>40～59歳（n=102）</c:v>
                </c:pt>
                <c:pt idx="16">
                  <c:v>60歳以上（n=120）</c:v>
                </c:pt>
              </c:strCache>
            </c:strRef>
          </c:cat>
          <c:val>
            <c:numRef>
              <c:f>'0118_%'!$G$21:$G$37</c:f>
              <c:numCache>
                <c:formatCode>0%</c:formatCode>
                <c:ptCount val="17"/>
                <c:pt idx="0">
                  <c:v>9.285943003522255E-3</c:v>
                </c:pt>
                <c:pt idx="1">
                  <c:v>6.6765578635014835E-3</c:v>
                </c:pt>
                <c:pt idx="2">
                  <c:v>2.5510204081632651E-3</c:v>
                </c:pt>
                <c:pt idx="3">
                  <c:v>1.0810810810810811E-2</c:v>
                </c:pt>
                <c:pt idx="4">
                  <c:v>4.9875311720698253E-3</c:v>
                </c:pt>
                <c:pt idx="5">
                  <c:v>5.1072522982635342E-3</c:v>
                </c:pt>
                <c:pt idx="6">
                  <c:v>9.6618357487922701E-3</c:v>
                </c:pt>
                <c:pt idx="7">
                  <c:v>8.4033613445378148E-3</c:v>
                </c:pt>
                <c:pt idx="8">
                  <c:v>0</c:v>
                </c:pt>
                <c:pt idx="9">
                  <c:v>2.6584867075664622E-2</c:v>
                </c:pt>
                <c:pt idx="10">
                  <c:v>2.4193548387096774E-2</c:v>
                </c:pt>
                <c:pt idx="11">
                  <c:v>2.403846153846154E-2</c:v>
                </c:pt>
                <c:pt idx="12">
                  <c:v>3.1847133757961783E-2</c:v>
                </c:pt>
                <c:pt idx="13">
                  <c:v>6.5146579804560263E-3</c:v>
                </c:pt>
                <c:pt idx="14">
                  <c:v>1.1764705882352941E-2</c:v>
                </c:pt>
                <c:pt idx="15">
                  <c:v>9.8039215686274508E-3</c:v>
                </c:pt>
                <c:pt idx="16">
                  <c:v>0</c:v>
                </c:pt>
              </c:numCache>
            </c:numRef>
          </c:val>
          <c:extLst>
            <c:ext xmlns:c16="http://schemas.microsoft.com/office/drawing/2014/chart" uri="{C3380CC4-5D6E-409C-BE32-E72D297353CC}">
              <c16:uniqueId val="{00000005-7C13-49DE-8AAE-AEAE9854A74C}"/>
            </c:ext>
          </c:extLst>
        </c:ser>
        <c:ser>
          <c:idx val="6"/>
          <c:order val="6"/>
          <c:tx>
            <c:strRef>
              <c:f>'0118_%'!$H$20</c:f>
              <c:strCache>
                <c:ptCount val="1"/>
                <c:pt idx="0">
                  <c:v>全くない</c:v>
                </c:pt>
              </c:strCache>
            </c:strRef>
          </c:tx>
          <c:spPr>
            <a:gradFill rotWithShape="1">
              <a:gsLst>
                <a:gs pos="0">
                  <a:schemeClr val="accent5">
                    <a:tint val="62000"/>
                    <a:shade val="51000"/>
                    <a:satMod val="130000"/>
                  </a:schemeClr>
                </a:gs>
                <a:gs pos="80000">
                  <a:schemeClr val="accent5">
                    <a:tint val="62000"/>
                    <a:shade val="93000"/>
                    <a:satMod val="130000"/>
                  </a:schemeClr>
                </a:gs>
                <a:gs pos="100000">
                  <a:schemeClr val="accent5">
                    <a:tint val="6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'0118_%'!$A$21:$A$37</c:f>
              <c:strCache>
                <c:ptCount val="17"/>
                <c:pt idx="0">
                  <c:v>全体（n=3123）</c:v>
                </c:pt>
                <c:pt idx="1">
                  <c:v>夫婦と子ども世帯（n=1348）</c:v>
                </c:pt>
                <c:pt idx="2">
                  <c:v>20～39歳（n=392）</c:v>
                </c:pt>
                <c:pt idx="3">
                  <c:v>40～59歳（n=555）</c:v>
                </c:pt>
                <c:pt idx="4">
                  <c:v>60歳以上（n=401）</c:v>
                </c:pt>
                <c:pt idx="5">
                  <c:v>夫婦のみ世帯（n=979）</c:v>
                </c:pt>
                <c:pt idx="6">
                  <c:v>20～39歳（n=207）</c:v>
                </c:pt>
                <c:pt idx="7">
                  <c:v>40～59歳（n=357）</c:v>
                </c:pt>
                <c:pt idx="8">
                  <c:v>60歳以上（n=415）</c:v>
                </c:pt>
                <c:pt idx="9">
                  <c:v>ひとり親と子ども世帯（n=489）</c:v>
                </c:pt>
                <c:pt idx="10">
                  <c:v>20～39歳（n=124）</c:v>
                </c:pt>
                <c:pt idx="11">
                  <c:v>40～59歳（n=208）</c:v>
                </c:pt>
                <c:pt idx="12">
                  <c:v>60歳以上（n=157）</c:v>
                </c:pt>
                <c:pt idx="13">
                  <c:v>その他親族世帯、非親族世帯（n=307）</c:v>
                </c:pt>
                <c:pt idx="14">
                  <c:v>20～39歳（n=85）</c:v>
                </c:pt>
                <c:pt idx="15">
                  <c:v>40～59歳（n=102）</c:v>
                </c:pt>
                <c:pt idx="16">
                  <c:v>60歳以上（n=120）</c:v>
                </c:pt>
              </c:strCache>
            </c:strRef>
          </c:cat>
          <c:val>
            <c:numRef>
              <c:f>'0118_%'!$H$21:$H$37</c:f>
              <c:numCache>
                <c:formatCode>0%</c:formatCode>
                <c:ptCount val="17"/>
                <c:pt idx="0">
                  <c:v>4.0666026256804357E-2</c:v>
                </c:pt>
                <c:pt idx="1">
                  <c:v>2.5222551928783383E-2</c:v>
                </c:pt>
                <c:pt idx="2">
                  <c:v>2.5510204081632654E-2</c:v>
                </c:pt>
                <c:pt idx="3">
                  <c:v>2.3423423423423424E-2</c:v>
                </c:pt>
                <c:pt idx="4">
                  <c:v>2.7431421446384038E-2</c:v>
                </c:pt>
                <c:pt idx="5">
                  <c:v>1.1235955056179775E-2</c:v>
                </c:pt>
                <c:pt idx="6">
                  <c:v>0</c:v>
                </c:pt>
                <c:pt idx="7">
                  <c:v>1.1204481792717087E-2</c:v>
                </c:pt>
                <c:pt idx="8">
                  <c:v>1.6867469879518072E-2</c:v>
                </c:pt>
                <c:pt idx="9">
                  <c:v>0.12065439672801637</c:v>
                </c:pt>
                <c:pt idx="10">
                  <c:v>9.6774193548387094E-2</c:v>
                </c:pt>
                <c:pt idx="11">
                  <c:v>0.13942307692307693</c:v>
                </c:pt>
                <c:pt idx="12">
                  <c:v>0.11464968152866242</c:v>
                </c:pt>
                <c:pt idx="13">
                  <c:v>7.4918566775244305E-2</c:v>
                </c:pt>
                <c:pt idx="14">
                  <c:v>0.10588235294117647</c:v>
                </c:pt>
                <c:pt idx="15">
                  <c:v>0.10784313725490197</c:v>
                </c:pt>
                <c:pt idx="16">
                  <c:v>2.5000000000000001E-2</c:v>
                </c:pt>
              </c:numCache>
            </c:numRef>
          </c:val>
          <c:extLst>
            <c:ext xmlns:c16="http://schemas.microsoft.com/office/drawing/2014/chart" uri="{C3380CC4-5D6E-409C-BE32-E72D297353CC}">
              <c16:uniqueId val="{00000006-7C13-49DE-8AAE-AEAE9854A74C}"/>
            </c:ext>
          </c:extLst>
        </c:ser>
        <c:ser>
          <c:idx val="7"/>
          <c:order val="7"/>
          <c:tx>
            <c:strRef>
              <c:f>'0118_%'!$I$20</c:f>
              <c:strCache>
                <c:ptCount val="1"/>
                <c:pt idx="0">
                  <c:v>わからない</c:v>
                </c:pt>
              </c:strCache>
            </c:strRef>
          </c:tx>
          <c:spPr>
            <a:gradFill rotWithShape="1">
              <a:gsLst>
                <a:gs pos="0">
                  <a:schemeClr val="accent5">
                    <a:tint val="46000"/>
                    <a:shade val="51000"/>
                    <a:satMod val="130000"/>
                  </a:schemeClr>
                </a:gs>
                <a:gs pos="80000">
                  <a:schemeClr val="accent5">
                    <a:tint val="46000"/>
                    <a:shade val="93000"/>
                    <a:satMod val="130000"/>
                  </a:schemeClr>
                </a:gs>
                <a:gs pos="100000">
                  <a:schemeClr val="accent5">
                    <a:tint val="4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'0118_%'!$A$21:$A$37</c:f>
              <c:strCache>
                <c:ptCount val="17"/>
                <c:pt idx="0">
                  <c:v>全体（n=3123）</c:v>
                </c:pt>
                <c:pt idx="1">
                  <c:v>夫婦と子ども世帯（n=1348）</c:v>
                </c:pt>
                <c:pt idx="2">
                  <c:v>20～39歳（n=392）</c:v>
                </c:pt>
                <c:pt idx="3">
                  <c:v>40～59歳（n=555）</c:v>
                </c:pt>
                <c:pt idx="4">
                  <c:v>60歳以上（n=401）</c:v>
                </c:pt>
                <c:pt idx="5">
                  <c:v>夫婦のみ世帯（n=979）</c:v>
                </c:pt>
                <c:pt idx="6">
                  <c:v>20～39歳（n=207）</c:v>
                </c:pt>
                <c:pt idx="7">
                  <c:v>40～59歳（n=357）</c:v>
                </c:pt>
                <c:pt idx="8">
                  <c:v>60歳以上（n=415）</c:v>
                </c:pt>
                <c:pt idx="9">
                  <c:v>ひとり親と子ども世帯（n=489）</c:v>
                </c:pt>
                <c:pt idx="10">
                  <c:v>20～39歳（n=124）</c:v>
                </c:pt>
                <c:pt idx="11">
                  <c:v>40～59歳（n=208）</c:v>
                </c:pt>
                <c:pt idx="12">
                  <c:v>60歳以上（n=157）</c:v>
                </c:pt>
                <c:pt idx="13">
                  <c:v>その他親族世帯、非親族世帯（n=307）</c:v>
                </c:pt>
                <c:pt idx="14">
                  <c:v>20～39歳（n=85）</c:v>
                </c:pt>
                <c:pt idx="15">
                  <c:v>40～59歳（n=102）</c:v>
                </c:pt>
                <c:pt idx="16">
                  <c:v>60歳以上（n=120）</c:v>
                </c:pt>
              </c:strCache>
            </c:strRef>
          </c:cat>
          <c:val>
            <c:numRef>
              <c:f>'0118_%'!$I$21:$I$37</c:f>
              <c:numCache>
                <c:formatCode>0%</c:formatCode>
                <c:ptCount val="17"/>
                <c:pt idx="0">
                  <c:v>6.5962215818123601E-2</c:v>
                </c:pt>
                <c:pt idx="1">
                  <c:v>6.3056379821958455E-2</c:v>
                </c:pt>
                <c:pt idx="2">
                  <c:v>0.10459183673469388</c:v>
                </c:pt>
                <c:pt idx="3">
                  <c:v>6.3063063063063057E-2</c:v>
                </c:pt>
                <c:pt idx="4">
                  <c:v>2.2443890274314215E-2</c:v>
                </c:pt>
                <c:pt idx="5">
                  <c:v>5.3115423901940753E-2</c:v>
                </c:pt>
                <c:pt idx="6">
                  <c:v>6.7632850241545889E-2</c:v>
                </c:pt>
                <c:pt idx="7">
                  <c:v>7.2829131652661069E-2</c:v>
                </c:pt>
                <c:pt idx="8">
                  <c:v>2.891566265060241E-2</c:v>
                </c:pt>
                <c:pt idx="9">
                  <c:v>9.815950920245399E-2</c:v>
                </c:pt>
                <c:pt idx="10">
                  <c:v>0.12096774193548387</c:v>
                </c:pt>
                <c:pt idx="11">
                  <c:v>0.125</c:v>
                </c:pt>
                <c:pt idx="12">
                  <c:v>4.4585987261146494E-2</c:v>
                </c:pt>
                <c:pt idx="13">
                  <c:v>6.8403908794788276E-2</c:v>
                </c:pt>
                <c:pt idx="14">
                  <c:v>9.4117647058823528E-2</c:v>
                </c:pt>
                <c:pt idx="15">
                  <c:v>8.8235294117647065E-2</c:v>
                </c:pt>
                <c:pt idx="16">
                  <c:v>3.3333333333333333E-2</c:v>
                </c:pt>
              </c:numCache>
            </c:numRef>
          </c:val>
          <c:extLst>
            <c:ext xmlns:c16="http://schemas.microsoft.com/office/drawing/2014/chart" uri="{C3380CC4-5D6E-409C-BE32-E72D297353CC}">
              <c16:uniqueId val="{00000007-7C13-49DE-8AAE-AEAE9854A74C}"/>
            </c:ext>
          </c:extLst>
        </c:ser>
        <c:dLbls>
          <c:dLblPos val="ctr"/>
          <c:showLegendKey val="0"/>
          <c:showVal val="1"/>
          <c:showCatName val="0"/>
          <c:showSerName val="0"/>
          <c:showPercent val="0"/>
          <c:showBubbleSize val="0"/>
        </c:dLbls>
        <c:gapWidth val="150"/>
        <c:overlap val="100"/>
        <c:axId val="128802176"/>
        <c:axId val="128816256"/>
      </c:barChart>
      <c:catAx>
        <c:axId val="128802176"/>
        <c:scaling>
          <c:orientation val="maxMin"/>
        </c:scaling>
        <c:delete val="1"/>
        <c:axPos val="l"/>
        <c:numFmt formatCode="General" sourceLinked="1"/>
        <c:majorTickMark val="none"/>
        <c:minorTickMark val="none"/>
        <c:tickLblPos val="nextTo"/>
        <c:crossAx val="128816256"/>
        <c:crosses val="autoZero"/>
        <c:auto val="1"/>
        <c:lblAlgn val="ctr"/>
        <c:lblOffset val="100"/>
        <c:noMultiLvlLbl val="0"/>
      </c:catAx>
      <c:valAx>
        <c:axId val="12881625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28802176"/>
        <c:crosses val="autoZero"/>
        <c:crossBetween val="between"/>
      </c:valAx>
      <c:spPr>
        <a:noFill/>
        <a:ln>
          <a:noFill/>
        </a:ln>
        <a:effectLst/>
      </c:spPr>
    </c:plotArea>
    <c:legend>
      <c:legendPos val="b"/>
      <c:layout>
        <c:manualLayout>
          <c:xMode val="edge"/>
          <c:yMode val="edge"/>
          <c:x val="0.1055644138232721"/>
          <c:y val="0.86455670084912395"/>
          <c:w val="0.77636373578302698"/>
          <c:h val="0.1157788927000026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897402911944245"/>
          <c:y val="0.20900467920268759"/>
          <c:w val="0.5056572755514408"/>
          <c:h val="0.67390750014960887"/>
        </c:manualLayout>
      </c:layout>
      <c:radarChart>
        <c:radarStyle val="marker"/>
        <c:varyColors val="0"/>
        <c:ser>
          <c:idx val="0"/>
          <c:order val="0"/>
          <c:tx>
            <c:strRef>
              <c:f>'Q15（レーダー単独）'!$Z$22</c:f>
              <c:strCache>
                <c:ptCount val="1"/>
                <c:pt idx="0">
                  <c:v>標準</c:v>
                </c:pt>
              </c:strCache>
            </c:strRef>
          </c:tx>
          <c:spPr>
            <a:ln w="25400" cap="rnd">
              <a:solidFill>
                <a:schemeClr val="bg1">
                  <a:lumMod val="75000"/>
                </a:schemeClr>
              </a:solidFill>
              <a:round/>
            </a:ln>
            <a:effectLst/>
          </c:spPr>
          <c:marker>
            <c:symbol val="none"/>
          </c:marker>
          <c:cat>
            <c:strRef>
              <c:f>'Q15（レーダー単独）'!$AA$21:$AI$21</c:f>
              <c:strCache>
                <c:ptCount val="9"/>
                <c:pt idx="0">
                  <c:v>日当たりや空間にゆとり</c:v>
                </c:pt>
                <c:pt idx="1">
                  <c:v>同じ価値観の人とコミュニケーション</c:v>
                </c:pt>
                <c:pt idx="2">
                  <c:v>リビング等を共用して低家賃</c:v>
                </c:pt>
                <c:pt idx="3">
                  <c:v>健康・介護サービスがある</c:v>
                </c:pt>
                <c:pt idx="4">
                  <c:v>家事サポートがある</c:v>
                </c:pt>
                <c:pt idx="5">
                  <c:v>子育てに適したサービスや設備がある</c:v>
                </c:pt>
                <c:pt idx="6">
                  <c:v>近隣の人との団らんスペースがある</c:v>
                </c:pt>
                <c:pt idx="7">
                  <c:v>事務室等仕事スペースがある</c:v>
                </c:pt>
                <c:pt idx="8">
                  <c:v>趣味を楽しむスペース</c:v>
                </c:pt>
              </c:strCache>
            </c:strRef>
          </c:cat>
          <c:val>
            <c:numRef>
              <c:f>'Q15（レーダー単独）'!$AA$22:$AI$22</c:f>
              <c:numCache>
                <c:formatCode>General</c:formatCode>
                <c:ptCount val="9"/>
                <c:pt idx="0">
                  <c:v>50</c:v>
                </c:pt>
                <c:pt idx="1">
                  <c:v>50</c:v>
                </c:pt>
                <c:pt idx="2">
                  <c:v>50</c:v>
                </c:pt>
                <c:pt idx="3">
                  <c:v>50</c:v>
                </c:pt>
                <c:pt idx="4">
                  <c:v>50</c:v>
                </c:pt>
                <c:pt idx="5">
                  <c:v>50</c:v>
                </c:pt>
                <c:pt idx="6">
                  <c:v>50</c:v>
                </c:pt>
                <c:pt idx="7">
                  <c:v>50</c:v>
                </c:pt>
                <c:pt idx="8">
                  <c:v>50</c:v>
                </c:pt>
              </c:numCache>
            </c:numRef>
          </c:val>
          <c:extLst>
            <c:ext xmlns:c16="http://schemas.microsoft.com/office/drawing/2014/chart" uri="{C3380CC4-5D6E-409C-BE32-E72D297353CC}">
              <c16:uniqueId val="{00000000-E215-4FBF-ACF4-5BF90AE3D6AC}"/>
            </c:ext>
          </c:extLst>
        </c:ser>
        <c:ser>
          <c:idx val="1"/>
          <c:order val="1"/>
          <c:tx>
            <c:strRef>
              <c:f>'Q15（レーダー単独）'!$Z$23</c:f>
              <c:strCache>
                <c:ptCount val="1"/>
                <c:pt idx="0">
                  <c:v>総計</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'Q15（レーダー単独）'!$AA$21:$AI$21</c:f>
              <c:strCache>
                <c:ptCount val="9"/>
                <c:pt idx="0">
                  <c:v>日当たりや空間にゆとり</c:v>
                </c:pt>
                <c:pt idx="1">
                  <c:v>同じ価値観の人とコミュニケーション</c:v>
                </c:pt>
                <c:pt idx="2">
                  <c:v>リビング等を共用して低家賃</c:v>
                </c:pt>
                <c:pt idx="3">
                  <c:v>健康・介護サービスがある</c:v>
                </c:pt>
                <c:pt idx="4">
                  <c:v>家事サポートがある</c:v>
                </c:pt>
                <c:pt idx="5">
                  <c:v>子育てに適したサービスや設備がある</c:v>
                </c:pt>
                <c:pt idx="6">
                  <c:v>近隣の人との団らんスペースがある</c:v>
                </c:pt>
                <c:pt idx="7">
                  <c:v>事務室等仕事スペースがある</c:v>
                </c:pt>
                <c:pt idx="8">
                  <c:v>趣味を楽しむスペース</c:v>
                </c:pt>
              </c:strCache>
            </c:strRef>
          </c:cat>
          <c:val>
            <c:numRef>
              <c:f>'Q15（レーダー単独）'!$AA$23:$AI$23</c:f>
              <c:numCache>
                <c:formatCode>General</c:formatCode>
                <c:ptCount val="9"/>
                <c:pt idx="0">
                  <c:v>53.009691093781207</c:v>
                </c:pt>
                <c:pt idx="1">
                  <c:v>38.090905576645483</c:v>
                </c:pt>
                <c:pt idx="2">
                  <c:v>46.12402768544154</c:v>
                </c:pt>
                <c:pt idx="3">
                  <c:v>40.110384115809531</c:v>
                </c:pt>
                <c:pt idx="4">
                  <c:v>39.471337494632792</c:v>
                </c:pt>
                <c:pt idx="5">
                  <c:v>67.274645608556185</c:v>
                </c:pt>
                <c:pt idx="6">
                  <c:v>54.172417788268184</c:v>
                </c:pt>
                <c:pt idx="7">
                  <c:v>41.418986651701282</c:v>
                </c:pt>
                <c:pt idx="8">
                  <c:v>43.672814112453842</c:v>
                </c:pt>
              </c:numCache>
            </c:numRef>
          </c:val>
          <c:extLst>
            <c:ext xmlns:c16="http://schemas.microsoft.com/office/drawing/2014/chart" uri="{C3380CC4-5D6E-409C-BE32-E72D297353CC}">
              <c16:uniqueId val="{00000001-E215-4FBF-ACF4-5BF90AE3D6AC}"/>
            </c:ext>
          </c:extLst>
        </c:ser>
        <c:dLbls>
          <c:showLegendKey val="0"/>
          <c:showVal val="0"/>
          <c:showCatName val="0"/>
          <c:showSerName val="0"/>
          <c:showPercent val="0"/>
          <c:showBubbleSize val="0"/>
        </c:dLbls>
        <c:axId val="1070238383"/>
        <c:axId val="1070257519"/>
      </c:radarChart>
      <c:catAx>
        <c:axId val="1070238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70257519"/>
        <c:crosses val="autoZero"/>
        <c:auto val="1"/>
        <c:lblAlgn val="ctr"/>
        <c:lblOffset val="100"/>
        <c:noMultiLvlLbl val="0"/>
      </c:catAx>
      <c:valAx>
        <c:axId val="1070257519"/>
        <c:scaling>
          <c:orientation val="minMax"/>
          <c:max val="80"/>
          <c:min val="20"/>
        </c:scaling>
        <c:delete val="0"/>
        <c:axPos val="l"/>
        <c:majorGridlines>
          <c:spPr>
            <a:ln w="12700" cap="flat" cmpd="sng" algn="ctr">
              <a:solidFill>
                <a:schemeClr val="tx1">
                  <a:lumMod val="15000"/>
                  <a:lumOff val="85000"/>
                </a:schemeClr>
              </a:solidFill>
              <a:round/>
            </a:ln>
            <a:effectLst/>
          </c:spPr>
        </c:majorGridlines>
        <c:numFmt formatCode="General" sourceLinked="1"/>
        <c:majorTickMark val="cross"/>
        <c:minorTickMark val="cross"/>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1070238383"/>
        <c:crosses val="autoZero"/>
        <c:crossBetween val="between"/>
        <c:minorUnit val="2"/>
      </c:val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897402911944245"/>
          <c:y val="0.20900467920268759"/>
          <c:w val="0.5056572755514408"/>
          <c:h val="0.67390750014960887"/>
        </c:manualLayout>
      </c:layout>
      <c:radarChart>
        <c:radarStyle val="marker"/>
        <c:varyColors val="0"/>
        <c:ser>
          <c:idx val="0"/>
          <c:order val="0"/>
          <c:tx>
            <c:strRef>
              <c:f>'Q15（レーダー単独）'!$N$22</c:f>
              <c:strCache>
                <c:ptCount val="1"/>
                <c:pt idx="0">
                  <c:v>標準</c:v>
                </c:pt>
              </c:strCache>
            </c:strRef>
          </c:tx>
          <c:spPr>
            <a:ln w="25400" cap="rnd">
              <a:solidFill>
                <a:schemeClr val="bg1">
                  <a:lumMod val="75000"/>
                </a:schemeClr>
              </a:solidFill>
              <a:round/>
            </a:ln>
            <a:effectLst/>
          </c:spPr>
          <c:marker>
            <c:symbol val="none"/>
          </c:marker>
          <c:cat>
            <c:strRef>
              <c:f>'Q15（レーダー単独）'!$O$21:$W$21</c:f>
              <c:strCache>
                <c:ptCount val="9"/>
                <c:pt idx="0">
                  <c:v>日当たりや空間にゆとり</c:v>
                </c:pt>
                <c:pt idx="1">
                  <c:v>同じ価値観の人とコミュニケーション</c:v>
                </c:pt>
                <c:pt idx="2">
                  <c:v>リビング等を共用して低家賃</c:v>
                </c:pt>
                <c:pt idx="3">
                  <c:v>健康・介護サービスがある</c:v>
                </c:pt>
                <c:pt idx="4">
                  <c:v>家事サポートがある</c:v>
                </c:pt>
                <c:pt idx="5">
                  <c:v>子育てに適したサービスや設備がある</c:v>
                </c:pt>
                <c:pt idx="6">
                  <c:v>近隣の人との団らんスペースがある</c:v>
                </c:pt>
                <c:pt idx="7">
                  <c:v>事務室等仕事スペースがある</c:v>
                </c:pt>
                <c:pt idx="8">
                  <c:v>趣味を楽しむスペース</c:v>
                </c:pt>
              </c:strCache>
            </c:strRef>
          </c:cat>
          <c:val>
            <c:numRef>
              <c:f>'Q15（レーダー単独）'!$O$22:$W$22</c:f>
              <c:numCache>
                <c:formatCode>General</c:formatCode>
                <c:ptCount val="9"/>
                <c:pt idx="0">
                  <c:v>50</c:v>
                </c:pt>
                <c:pt idx="1">
                  <c:v>50</c:v>
                </c:pt>
                <c:pt idx="2">
                  <c:v>50</c:v>
                </c:pt>
                <c:pt idx="3">
                  <c:v>50</c:v>
                </c:pt>
                <c:pt idx="4">
                  <c:v>50</c:v>
                </c:pt>
                <c:pt idx="5">
                  <c:v>50</c:v>
                </c:pt>
                <c:pt idx="6">
                  <c:v>50</c:v>
                </c:pt>
                <c:pt idx="7">
                  <c:v>50</c:v>
                </c:pt>
                <c:pt idx="8">
                  <c:v>50</c:v>
                </c:pt>
              </c:numCache>
            </c:numRef>
          </c:val>
          <c:extLst>
            <c:ext xmlns:c16="http://schemas.microsoft.com/office/drawing/2014/chart" uri="{C3380CC4-5D6E-409C-BE32-E72D297353CC}">
              <c16:uniqueId val="{00000000-29FC-4275-9903-9C20CF2C0757}"/>
            </c:ext>
          </c:extLst>
        </c:ser>
        <c:ser>
          <c:idx val="1"/>
          <c:order val="1"/>
          <c:tx>
            <c:strRef>
              <c:f>'Q15（レーダー単独）'!$N$23</c:f>
              <c:strCache>
                <c:ptCount val="1"/>
                <c:pt idx="0">
                  <c:v>20～39歳</c:v>
                </c:pt>
              </c:strCache>
            </c:strRef>
          </c:tx>
          <c:spPr>
            <a:ln w="19050" cap="rnd">
              <a:solidFill>
                <a:srgbClr val="00B050"/>
              </a:solidFill>
              <a:prstDash val="sysDot"/>
              <a:round/>
            </a:ln>
            <a:effectLst/>
          </c:spPr>
          <c:marker>
            <c:symbol val="circle"/>
            <c:size val="5"/>
            <c:spPr>
              <a:solidFill>
                <a:srgbClr val="00B050"/>
              </a:solidFill>
              <a:ln w="9525">
                <a:solidFill>
                  <a:srgbClr val="00B050"/>
                </a:solidFill>
              </a:ln>
              <a:effectLst/>
            </c:spPr>
          </c:marker>
          <c:cat>
            <c:strRef>
              <c:f>'Q15（レーダー単独）'!$O$21:$W$21</c:f>
              <c:strCache>
                <c:ptCount val="9"/>
                <c:pt idx="0">
                  <c:v>日当たりや空間にゆとり</c:v>
                </c:pt>
                <c:pt idx="1">
                  <c:v>同じ価値観の人とコミュニケーション</c:v>
                </c:pt>
                <c:pt idx="2">
                  <c:v>リビング等を共用して低家賃</c:v>
                </c:pt>
                <c:pt idx="3">
                  <c:v>健康・介護サービスがある</c:v>
                </c:pt>
                <c:pt idx="4">
                  <c:v>家事サポートがある</c:v>
                </c:pt>
                <c:pt idx="5">
                  <c:v>子育てに適したサービスや設備がある</c:v>
                </c:pt>
                <c:pt idx="6">
                  <c:v>近隣の人との団らんスペースがある</c:v>
                </c:pt>
                <c:pt idx="7">
                  <c:v>事務室等仕事スペースがある</c:v>
                </c:pt>
                <c:pt idx="8">
                  <c:v>趣味を楽しむスペース</c:v>
                </c:pt>
              </c:strCache>
            </c:strRef>
          </c:cat>
          <c:val>
            <c:numRef>
              <c:f>'Q15（レーダー単独）'!$O$23:$W$23</c:f>
              <c:numCache>
                <c:formatCode>General</c:formatCode>
                <c:ptCount val="9"/>
                <c:pt idx="0">
                  <c:v>55.10273752496429</c:v>
                </c:pt>
                <c:pt idx="1">
                  <c:v>57.530361521568999</c:v>
                </c:pt>
                <c:pt idx="2">
                  <c:v>54.139143511858663</c:v>
                </c:pt>
                <c:pt idx="3">
                  <c:v>44.015575092746573</c:v>
                </c:pt>
                <c:pt idx="4">
                  <c:v>40.260994921462441</c:v>
                </c:pt>
                <c:pt idx="5">
                  <c:v>42.764655919981962</c:v>
                </c:pt>
                <c:pt idx="6">
                  <c:v>43.132224646510394</c:v>
                </c:pt>
                <c:pt idx="7">
                  <c:v>67.150434275730504</c:v>
                </c:pt>
                <c:pt idx="8">
                  <c:v>58.3855020219805</c:v>
                </c:pt>
              </c:numCache>
            </c:numRef>
          </c:val>
          <c:extLst>
            <c:ext xmlns:c16="http://schemas.microsoft.com/office/drawing/2014/chart" uri="{C3380CC4-5D6E-409C-BE32-E72D297353CC}">
              <c16:uniqueId val="{00000001-29FC-4275-9903-9C20CF2C0757}"/>
            </c:ext>
          </c:extLst>
        </c:ser>
        <c:ser>
          <c:idx val="2"/>
          <c:order val="2"/>
          <c:tx>
            <c:strRef>
              <c:f>'Q15（レーダー単独）'!$N$24</c:f>
              <c:strCache>
                <c:ptCount val="1"/>
                <c:pt idx="0">
                  <c:v>60歳以上</c:v>
                </c:pt>
              </c:strCache>
            </c:strRef>
          </c:tx>
          <c:spPr>
            <a:ln w="19050" cap="rnd">
              <a:solidFill>
                <a:srgbClr val="0070C0"/>
              </a:solidFill>
              <a:prstDash val="sysDash"/>
              <a:round/>
            </a:ln>
            <a:effectLst/>
          </c:spPr>
          <c:marker>
            <c:symbol val="triangle"/>
            <c:size val="5"/>
            <c:spPr>
              <a:solidFill>
                <a:srgbClr val="0070C0"/>
              </a:solidFill>
              <a:ln w="9525">
                <a:solidFill>
                  <a:srgbClr val="0070C0"/>
                </a:solidFill>
              </a:ln>
              <a:effectLst/>
            </c:spPr>
          </c:marker>
          <c:cat>
            <c:strRef>
              <c:f>'Q15（レーダー単独）'!$O$21:$W$21</c:f>
              <c:strCache>
                <c:ptCount val="9"/>
                <c:pt idx="0">
                  <c:v>日当たりや空間にゆとり</c:v>
                </c:pt>
                <c:pt idx="1">
                  <c:v>同じ価値観の人とコミュニケーション</c:v>
                </c:pt>
                <c:pt idx="2">
                  <c:v>リビング等を共用して低家賃</c:v>
                </c:pt>
                <c:pt idx="3">
                  <c:v>健康・介護サービスがある</c:v>
                </c:pt>
                <c:pt idx="4">
                  <c:v>家事サポートがある</c:v>
                </c:pt>
                <c:pt idx="5">
                  <c:v>子育てに適したサービスや設備がある</c:v>
                </c:pt>
                <c:pt idx="6">
                  <c:v>近隣の人との団らんスペースがある</c:v>
                </c:pt>
                <c:pt idx="7">
                  <c:v>事務室等仕事スペースがある</c:v>
                </c:pt>
                <c:pt idx="8">
                  <c:v>趣味を楽しむスペース</c:v>
                </c:pt>
              </c:strCache>
            </c:strRef>
          </c:cat>
          <c:val>
            <c:numRef>
              <c:f>'Q15（レーダー単独）'!$O$24:$W$24</c:f>
              <c:numCache>
                <c:formatCode>General</c:formatCode>
                <c:ptCount val="9"/>
                <c:pt idx="0">
                  <c:v>37.555459799835596</c:v>
                </c:pt>
                <c:pt idx="1">
                  <c:v>60.948993596246275</c:v>
                </c:pt>
                <c:pt idx="2">
                  <c:v>67.439773270999154</c:v>
                </c:pt>
                <c:pt idx="3">
                  <c:v>47.964757903492611</c:v>
                </c:pt>
                <c:pt idx="4">
                  <c:v>63.220050411665341</c:v>
                </c:pt>
                <c:pt idx="5">
                  <c:v>43.802376872988631</c:v>
                </c:pt>
                <c:pt idx="6">
                  <c:v>46.574685668085777</c:v>
                </c:pt>
                <c:pt idx="7">
                  <c:v>42.812525771613785</c:v>
                </c:pt>
                <c:pt idx="8">
                  <c:v>36.359558398074974</c:v>
                </c:pt>
              </c:numCache>
            </c:numRef>
          </c:val>
          <c:extLst>
            <c:ext xmlns:c16="http://schemas.microsoft.com/office/drawing/2014/chart" uri="{C3380CC4-5D6E-409C-BE32-E72D297353CC}">
              <c16:uniqueId val="{00000002-29FC-4275-9903-9C20CF2C0757}"/>
            </c:ext>
          </c:extLst>
        </c:ser>
        <c:ser>
          <c:idx val="3"/>
          <c:order val="3"/>
          <c:tx>
            <c:strRef>
              <c:f>'Q15（レーダー単独）'!$N$25</c:f>
              <c:strCache>
                <c:ptCount val="1"/>
                <c:pt idx="0">
                  <c:v>単独世帯</c:v>
                </c:pt>
              </c:strCache>
            </c:strRef>
          </c:tx>
          <c:spPr>
            <a:ln w="19050" cap="rnd">
              <a:solidFill>
                <a:srgbClr val="FF0000"/>
              </a:solidFill>
              <a:prstDash val="solid"/>
              <a:round/>
            </a:ln>
            <a:effectLst/>
          </c:spPr>
          <c:marker>
            <c:symbol val="circle"/>
            <c:size val="5"/>
            <c:spPr>
              <a:solidFill>
                <a:srgbClr val="FF0000"/>
              </a:solidFill>
              <a:ln w="9525">
                <a:solidFill>
                  <a:srgbClr val="FF0000"/>
                </a:solidFill>
              </a:ln>
              <a:effectLst/>
            </c:spPr>
          </c:marker>
          <c:cat>
            <c:strRef>
              <c:f>'Q15（レーダー単独）'!$O$21:$W$21</c:f>
              <c:strCache>
                <c:ptCount val="9"/>
                <c:pt idx="0">
                  <c:v>日当たりや空間にゆとり</c:v>
                </c:pt>
                <c:pt idx="1">
                  <c:v>同じ価値観の人とコミュニケーション</c:v>
                </c:pt>
                <c:pt idx="2">
                  <c:v>リビング等を共用して低家賃</c:v>
                </c:pt>
                <c:pt idx="3">
                  <c:v>健康・介護サービスがある</c:v>
                </c:pt>
                <c:pt idx="4">
                  <c:v>家事サポートがある</c:v>
                </c:pt>
                <c:pt idx="5">
                  <c:v>子育てに適したサービスや設備がある</c:v>
                </c:pt>
                <c:pt idx="6">
                  <c:v>近隣の人との団らんスペースがある</c:v>
                </c:pt>
                <c:pt idx="7">
                  <c:v>事務室等仕事スペースがある</c:v>
                </c:pt>
                <c:pt idx="8">
                  <c:v>趣味を楽しむスペース</c:v>
                </c:pt>
              </c:strCache>
            </c:strRef>
          </c:cat>
          <c:val>
            <c:numRef>
              <c:f>'Q15（レーダー単独）'!$O$25:$W$25</c:f>
              <c:numCache>
                <c:formatCode>General</c:formatCode>
                <c:ptCount val="9"/>
                <c:pt idx="0">
                  <c:v>52.900366155679514</c:v>
                </c:pt>
                <c:pt idx="1">
                  <c:v>61.368658418780392</c:v>
                </c:pt>
                <c:pt idx="2">
                  <c:v>64.087334958750603</c:v>
                </c:pt>
                <c:pt idx="3">
                  <c:v>40.037474588755622</c:v>
                </c:pt>
                <c:pt idx="4">
                  <c:v>48.232876182652028</c:v>
                </c:pt>
                <c:pt idx="5">
                  <c:v>42.209655080222291</c:v>
                </c:pt>
                <c:pt idx="6">
                  <c:v>39.606430588368902</c:v>
                </c:pt>
                <c:pt idx="7">
                  <c:v>65.692480468501117</c:v>
                </c:pt>
                <c:pt idx="8">
                  <c:v>61.415347219212862</c:v>
                </c:pt>
              </c:numCache>
            </c:numRef>
          </c:val>
          <c:extLst>
            <c:ext xmlns:c16="http://schemas.microsoft.com/office/drawing/2014/chart" uri="{C3380CC4-5D6E-409C-BE32-E72D297353CC}">
              <c16:uniqueId val="{00000003-29FC-4275-9903-9C20CF2C0757}"/>
            </c:ext>
          </c:extLst>
        </c:ser>
        <c:dLbls>
          <c:showLegendKey val="0"/>
          <c:showVal val="0"/>
          <c:showCatName val="0"/>
          <c:showSerName val="0"/>
          <c:showPercent val="0"/>
          <c:showBubbleSize val="0"/>
        </c:dLbls>
        <c:axId val="1070238383"/>
        <c:axId val="1070257519"/>
      </c:radarChart>
      <c:catAx>
        <c:axId val="1070238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70257519"/>
        <c:crosses val="autoZero"/>
        <c:auto val="1"/>
        <c:lblAlgn val="ctr"/>
        <c:lblOffset val="100"/>
        <c:noMultiLvlLbl val="0"/>
      </c:catAx>
      <c:valAx>
        <c:axId val="1070257519"/>
        <c:scaling>
          <c:orientation val="minMax"/>
          <c:max val="80"/>
          <c:min val="20"/>
        </c:scaling>
        <c:delete val="0"/>
        <c:axPos val="l"/>
        <c:majorGridlines>
          <c:spPr>
            <a:ln w="12700" cap="flat" cmpd="sng" algn="ctr">
              <a:solidFill>
                <a:schemeClr val="tx1">
                  <a:lumMod val="15000"/>
                  <a:lumOff val="85000"/>
                </a:schemeClr>
              </a:solidFill>
              <a:round/>
            </a:ln>
            <a:effectLst/>
          </c:spPr>
        </c:majorGridlines>
        <c:numFmt formatCode="General" sourceLinked="1"/>
        <c:majorTickMark val="cross"/>
        <c:minorTickMark val="cross"/>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1070238383"/>
        <c:crosses val="autoZero"/>
        <c:crossBetween val="between"/>
        <c:minorUnit val="2"/>
      </c:valAx>
      <c:spPr>
        <a:noFill/>
        <a:ln>
          <a:noFill/>
        </a:ln>
        <a:effectLst/>
      </c:spPr>
    </c:plotArea>
    <c:legend>
      <c:legendPos val="b"/>
      <c:legendEntry>
        <c:idx val="0"/>
        <c:delete val="1"/>
      </c:legendEntry>
      <c:legendEntry>
        <c:idx val="3"/>
        <c:delete val="1"/>
      </c:legendEntry>
      <c:layout>
        <c:manualLayout>
          <c:xMode val="edge"/>
          <c:yMode val="edge"/>
          <c:x val="0.24921119844664244"/>
          <c:y val="0.92396045157765327"/>
          <c:w val="0.46139897027241034"/>
          <c:h val="5.634196761753886E-2"/>
        </c:manualLayout>
      </c:layout>
      <c:overlay val="0"/>
      <c:spPr>
        <a:noFill/>
        <a:ln w="6350">
          <a:solidFill>
            <a:sysClr val="windowText" lastClr="000000"/>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897402911944245"/>
          <c:y val="0.20900467920268759"/>
          <c:w val="0.5056572755514408"/>
          <c:h val="0.67390750014960887"/>
        </c:manualLayout>
      </c:layout>
      <c:radarChart>
        <c:radarStyle val="marker"/>
        <c:varyColors val="0"/>
        <c:ser>
          <c:idx val="0"/>
          <c:order val="0"/>
          <c:tx>
            <c:strRef>
              <c:f>'Q15（レーダー単独）'!$AX$22</c:f>
              <c:strCache>
                <c:ptCount val="1"/>
                <c:pt idx="0">
                  <c:v>標準</c:v>
                </c:pt>
              </c:strCache>
            </c:strRef>
          </c:tx>
          <c:spPr>
            <a:ln w="25400" cap="rnd">
              <a:solidFill>
                <a:schemeClr val="bg1">
                  <a:lumMod val="75000"/>
                </a:schemeClr>
              </a:solidFill>
              <a:round/>
            </a:ln>
            <a:effectLst/>
          </c:spPr>
          <c:marker>
            <c:symbol val="none"/>
          </c:marker>
          <c:cat>
            <c:strRef>
              <c:f>'Q15（レーダー単独）'!$AY$21:$BG$21</c:f>
              <c:strCache>
                <c:ptCount val="9"/>
                <c:pt idx="0">
                  <c:v>日当たりや空間にゆとり</c:v>
                </c:pt>
                <c:pt idx="1">
                  <c:v>同じ価値観の人とコミュニケーション</c:v>
                </c:pt>
                <c:pt idx="2">
                  <c:v>リビング等を共用して低家賃</c:v>
                </c:pt>
                <c:pt idx="3">
                  <c:v>健康・介護サービスがある</c:v>
                </c:pt>
                <c:pt idx="4">
                  <c:v>家事サポートがある</c:v>
                </c:pt>
                <c:pt idx="5">
                  <c:v>子育てに適したサービスや設備がある</c:v>
                </c:pt>
                <c:pt idx="6">
                  <c:v>近隣の人との団らんスペースがある</c:v>
                </c:pt>
                <c:pt idx="7">
                  <c:v>事務室等仕事スペースがある</c:v>
                </c:pt>
                <c:pt idx="8">
                  <c:v>趣味を楽しむスペース</c:v>
                </c:pt>
              </c:strCache>
            </c:strRef>
          </c:cat>
          <c:val>
            <c:numRef>
              <c:f>'Q15（レーダー単独）'!$AY$22:$BG$22</c:f>
              <c:numCache>
                <c:formatCode>General</c:formatCode>
                <c:ptCount val="9"/>
                <c:pt idx="0">
                  <c:v>50</c:v>
                </c:pt>
                <c:pt idx="1">
                  <c:v>50</c:v>
                </c:pt>
                <c:pt idx="2">
                  <c:v>50</c:v>
                </c:pt>
                <c:pt idx="3">
                  <c:v>50</c:v>
                </c:pt>
                <c:pt idx="4">
                  <c:v>50</c:v>
                </c:pt>
                <c:pt idx="5">
                  <c:v>50</c:v>
                </c:pt>
                <c:pt idx="6">
                  <c:v>50</c:v>
                </c:pt>
                <c:pt idx="7">
                  <c:v>50</c:v>
                </c:pt>
                <c:pt idx="8">
                  <c:v>50</c:v>
                </c:pt>
              </c:numCache>
            </c:numRef>
          </c:val>
          <c:extLst>
            <c:ext xmlns:c16="http://schemas.microsoft.com/office/drawing/2014/chart" uri="{C3380CC4-5D6E-409C-BE32-E72D297353CC}">
              <c16:uniqueId val="{00000000-5955-47CE-9EE1-2B50FD23DEC8}"/>
            </c:ext>
          </c:extLst>
        </c:ser>
        <c:ser>
          <c:idx val="1"/>
          <c:order val="1"/>
          <c:tx>
            <c:strRef>
              <c:f>'Q15（レーダー単独）'!$AX$23</c:f>
              <c:strCache>
                <c:ptCount val="1"/>
                <c:pt idx="0">
                  <c:v>総計</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'Q15（レーダー単独）'!$AY$21:$BG$21</c:f>
              <c:strCache>
                <c:ptCount val="9"/>
                <c:pt idx="0">
                  <c:v>日当たりや空間にゆとり</c:v>
                </c:pt>
                <c:pt idx="1">
                  <c:v>同じ価値観の人とコミュニケーション</c:v>
                </c:pt>
                <c:pt idx="2">
                  <c:v>リビング等を共用して低家賃</c:v>
                </c:pt>
                <c:pt idx="3">
                  <c:v>健康・介護サービスがある</c:v>
                </c:pt>
                <c:pt idx="4">
                  <c:v>家事サポートがある</c:v>
                </c:pt>
                <c:pt idx="5">
                  <c:v>子育てに適したサービスや設備がある</c:v>
                </c:pt>
                <c:pt idx="6">
                  <c:v>近隣の人との団らんスペースがある</c:v>
                </c:pt>
                <c:pt idx="7">
                  <c:v>事務室等仕事スペースがある</c:v>
                </c:pt>
                <c:pt idx="8">
                  <c:v>趣味を楽しむスペース</c:v>
                </c:pt>
              </c:strCache>
            </c:strRef>
          </c:cat>
          <c:val>
            <c:numRef>
              <c:f>'Q15（レーダー単独）'!$AY$23:$BG$23</c:f>
              <c:numCache>
                <c:formatCode>General</c:formatCode>
                <c:ptCount val="9"/>
                <c:pt idx="0">
                  <c:v>42.587726399688911</c:v>
                </c:pt>
                <c:pt idx="1">
                  <c:v>52.229584645843083</c:v>
                </c:pt>
                <c:pt idx="2">
                  <c:v>55.396649080226908</c:v>
                </c:pt>
                <c:pt idx="3">
                  <c:v>52.415870604241718</c:v>
                </c:pt>
                <c:pt idx="4">
                  <c:v>61.224567013275717</c:v>
                </c:pt>
                <c:pt idx="5">
                  <c:v>44.39562666259318</c:v>
                </c:pt>
                <c:pt idx="6">
                  <c:v>39.831123740183777</c:v>
                </c:pt>
                <c:pt idx="7">
                  <c:v>53.376728414350268</c:v>
                </c:pt>
                <c:pt idx="8">
                  <c:v>46.326499103681037</c:v>
                </c:pt>
              </c:numCache>
            </c:numRef>
          </c:val>
          <c:extLst>
            <c:ext xmlns:c16="http://schemas.microsoft.com/office/drawing/2014/chart" uri="{C3380CC4-5D6E-409C-BE32-E72D297353CC}">
              <c16:uniqueId val="{00000001-5955-47CE-9EE1-2B50FD23DEC8}"/>
            </c:ext>
          </c:extLst>
        </c:ser>
        <c:dLbls>
          <c:showLegendKey val="0"/>
          <c:showVal val="0"/>
          <c:showCatName val="0"/>
          <c:showSerName val="0"/>
          <c:showPercent val="0"/>
          <c:showBubbleSize val="0"/>
        </c:dLbls>
        <c:axId val="1070238383"/>
        <c:axId val="1070257519"/>
      </c:radarChart>
      <c:catAx>
        <c:axId val="1070238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70257519"/>
        <c:crosses val="autoZero"/>
        <c:auto val="1"/>
        <c:lblAlgn val="ctr"/>
        <c:lblOffset val="100"/>
        <c:noMultiLvlLbl val="0"/>
      </c:catAx>
      <c:valAx>
        <c:axId val="1070257519"/>
        <c:scaling>
          <c:orientation val="minMax"/>
          <c:max val="80"/>
          <c:min val="20"/>
        </c:scaling>
        <c:delete val="0"/>
        <c:axPos val="l"/>
        <c:majorGridlines>
          <c:spPr>
            <a:ln w="12700" cap="flat" cmpd="sng" algn="ctr">
              <a:solidFill>
                <a:schemeClr val="tx1">
                  <a:lumMod val="15000"/>
                  <a:lumOff val="85000"/>
                </a:schemeClr>
              </a:solidFill>
              <a:round/>
            </a:ln>
            <a:effectLst/>
          </c:spPr>
        </c:majorGridlines>
        <c:numFmt formatCode="General" sourceLinked="1"/>
        <c:majorTickMark val="cross"/>
        <c:minorTickMark val="cross"/>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1070238383"/>
        <c:crosses val="autoZero"/>
        <c:crossBetween val="between"/>
        <c:minorUnit val="2"/>
      </c:val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897402911944245"/>
          <c:y val="0.20900467920268759"/>
          <c:w val="0.5056572755514408"/>
          <c:h val="0.67390750014960887"/>
        </c:manualLayout>
      </c:layout>
      <c:radarChart>
        <c:radarStyle val="marker"/>
        <c:varyColors val="0"/>
        <c:ser>
          <c:idx val="0"/>
          <c:order val="0"/>
          <c:tx>
            <c:strRef>
              <c:f>'Q15（レーダー単独）'!$BJ$22</c:f>
              <c:strCache>
                <c:ptCount val="1"/>
                <c:pt idx="0">
                  <c:v>標準</c:v>
                </c:pt>
              </c:strCache>
            </c:strRef>
          </c:tx>
          <c:spPr>
            <a:ln w="25400" cap="rnd">
              <a:solidFill>
                <a:schemeClr val="bg1">
                  <a:lumMod val="75000"/>
                </a:schemeClr>
              </a:solidFill>
              <a:round/>
            </a:ln>
            <a:effectLst/>
          </c:spPr>
          <c:marker>
            <c:symbol val="none"/>
          </c:marker>
          <c:cat>
            <c:strRef>
              <c:f>'Q15（レーダー単独）'!$BK$21:$BS$21</c:f>
              <c:strCache>
                <c:ptCount val="9"/>
                <c:pt idx="0">
                  <c:v>日当たりや空間にゆとり</c:v>
                </c:pt>
                <c:pt idx="1">
                  <c:v>同じ価値観の人とコミュニケーション</c:v>
                </c:pt>
                <c:pt idx="2">
                  <c:v>リビング等を共用して低家賃</c:v>
                </c:pt>
                <c:pt idx="3">
                  <c:v>健康・介護サービスがある</c:v>
                </c:pt>
                <c:pt idx="4">
                  <c:v>家事サポートがある</c:v>
                </c:pt>
                <c:pt idx="5">
                  <c:v>子育てに適したサービスや設備がある</c:v>
                </c:pt>
                <c:pt idx="6">
                  <c:v>近隣の人との団らんスペースがある</c:v>
                </c:pt>
                <c:pt idx="7">
                  <c:v>事務室等仕事スペースがある</c:v>
                </c:pt>
                <c:pt idx="8">
                  <c:v>趣味を楽しむスペース</c:v>
                </c:pt>
              </c:strCache>
            </c:strRef>
          </c:cat>
          <c:val>
            <c:numRef>
              <c:f>'Q15（レーダー単独）'!$BK$22:$BS$22</c:f>
              <c:numCache>
                <c:formatCode>General</c:formatCode>
                <c:ptCount val="9"/>
                <c:pt idx="0">
                  <c:v>50</c:v>
                </c:pt>
                <c:pt idx="1">
                  <c:v>50</c:v>
                </c:pt>
                <c:pt idx="2">
                  <c:v>50</c:v>
                </c:pt>
                <c:pt idx="3">
                  <c:v>50</c:v>
                </c:pt>
                <c:pt idx="4">
                  <c:v>50</c:v>
                </c:pt>
                <c:pt idx="5">
                  <c:v>50</c:v>
                </c:pt>
                <c:pt idx="6">
                  <c:v>50</c:v>
                </c:pt>
                <c:pt idx="7">
                  <c:v>50</c:v>
                </c:pt>
                <c:pt idx="8">
                  <c:v>50</c:v>
                </c:pt>
              </c:numCache>
            </c:numRef>
          </c:val>
          <c:extLst>
            <c:ext xmlns:c16="http://schemas.microsoft.com/office/drawing/2014/chart" uri="{C3380CC4-5D6E-409C-BE32-E72D297353CC}">
              <c16:uniqueId val="{00000000-BF98-4C2F-8335-7ED4A1D0E588}"/>
            </c:ext>
          </c:extLst>
        </c:ser>
        <c:ser>
          <c:idx val="1"/>
          <c:order val="1"/>
          <c:tx>
            <c:strRef>
              <c:f>'Q15（レーダー単独）'!$BJ$23</c:f>
              <c:strCache>
                <c:ptCount val="1"/>
                <c:pt idx="0">
                  <c:v>総計</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'Q15（レーダー単独）'!$BK$21:$BS$21</c:f>
              <c:strCache>
                <c:ptCount val="9"/>
                <c:pt idx="0">
                  <c:v>日当たりや空間にゆとり</c:v>
                </c:pt>
                <c:pt idx="1">
                  <c:v>同じ価値観の人とコミュニケーション</c:v>
                </c:pt>
                <c:pt idx="2">
                  <c:v>リビング等を共用して低家賃</c:v>
                </c:pt>
                <c:pt idx="3">
                  <c:v>健康・介護サービスがある</c:v>
                </c:pt>
                <c:pt idx="4">
                  <c:v>家事サポートがある</c:v>
                </c:pt>
                <c:pt idx="5">
                  <c:v>子育てに適したサービスや設備がある</c:v>
                </c:pt>
                <c:pt idx="6">
                  <c:v>近隣の人との団らんスペースがある</c:v>
                </c:pt>
                <c:pt idx="7">
                  <c:v>事務室等仕事スペースがある</c:v>
                </c:pt>
                <c:pt idx="8">
                  <c:v>趣味を楽しむスペース</c:v>
                </c:pt>
              </c:strCache>
            </c:strRef>
          </c:cat>
          <c:val>
            <c:numRef>
              <c:f>'Q15（レーダー単独）'!$BK$23:$BS$23</c:f>
              <c:numCache>
                <c:formatCode>General</c:formatCode>
                <c:ptCount val="9"/>
                <c:pt idx="0">
                  <c:v>37.974968132854592</c:v>
                </c:pt>
                <c:pt idx="1">
                  <c:v>56.982603220267201</c:v>
                </c:pt>
                <c:pt idx="2">
                  <c:v>46.414702239023008</c:v>
                </c:pt>
                <c:pt idx="3">
                  <c:v>53.969694206193097</c:v>
                </c:pt>
                <c:pt idx="4">
                  <c:v>59.464771967676661</c:v>
                </c:pt>
                <c:pt idx="5">
                  <c:v>47.069777141401218</c:v>
                </c:pt>
                <c:pt idx="6">
                  <c:v>53.903039262458705</c:v>
                </c:pt>
                <c:pt idx="7">
                  <c:v>47.373997828022532</c:v>
                </c:pt>
                <c:pt idx="8">
                  <c:v>38.920559927038234</c:v>
                </c:pt>
              </c:numCache>
            </c:numRef>
          </c:val>
          <c:extLst>
            <c:ext xmlns:c16="http://schemas.microsoft.com/office/drawing/2014/chart" uri="{C3380CC4-5D6E-409C-BE32-E72D297353CC}">
              <c16:uniqueId val="{00000001-BF98-4C2F-8335-7ED4A1D0E588}"/>
            </c:ext>
          </c:extLst>
        </c:ser>
        <c:dLbls>
          <c:showLegendKey val="0"/>
          <c:showVal val="0"/>
          <c:showCatName val="0"/>
          <c:showSerName val="0"/>
          <c:showPercent val="0"/>
          <c:showBubbleSize val="0"/>
        </c:dLbls>
        <c:axId val="1070238383"/>
        <c:axId val="1070257519"/>
      </c:radarChart>
      <c:catAx>
        <c:axId val="1070238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70257519"/>
        <c:crosses val="autoZero"/>
        <c:auto val="1"/>
        <c:lblAlgn val="ctr"/>
        <c:lblOffset val="100"/>
        <c:noMultiLvlLbl val="0"/>
      </c:catAx>
      <c:valAx>
        <c:axId val="1070257519"/>
        <c:scaling>
          <c:orientation val="minMax"/>
          <c:max val="80"/>
          <c:min val="20"/>
        </c:scaling>
        <c:delete val="0"/>
        <c:axPos val="l"/>
        <c:majorGridlines>
          <c:spPr>
            <a:ln w="12700" cap="flat" cmpd="sng" algn="ctr">
              <a:solidFill>
                <a:schemeClr val="tx1">
                  <a:lumMod val="15000"/>
                  <a:lumOff val="85000"/>
                </a:schemeClr>
              </a:solidFill>
              <a:round/>
            </a:ln>
            <a:effectLst/>
          </c:spPr>
        </c:majorGridlines>
        <c:numFmt formatCode="General" sourceLinked="1"/>
        <c:majorTickMark val="cross"/>
        <c:minorTickMark val="cross"/>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1070238383"/>
        <c:crosses val="autoZero"/>
        <c:crossBetween val="between"/>
        <c:minorUnit val="2"/>
      </c:val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897402911944245"/>
          <c:y val="0.20900467920268759"/>
          <c:w val="0.5056572755514408"/>
          <c:h val="0.67390750014960887"/>
        </c:manualLayout>
      </c:layout>
      <c:radarChart>
        <c:radarStyle val="marker"/>
        <c:varyColors val="0"/>
        <c:ser>
          <c:idx val="0"/>
          <c:order val="0"/>
          <c:tx>
            <c:strRef>
              <c:f>'Q15（レーダー単独）'!$AL$22</c:f>
              <c:strCache>
                <c:ptCount val="1"/>
                <c:pt idx="0">
                  <c:v>標準</c:v>
                </c:pt>
              </c:strCache>
            </c:strRef>
          </c:tx>
          <c:spPr>
            <a:ln w="25400" cap="rnd">
              <a:solidFill>
                <a:schemeClr val="bg1">
                  <a:lumMod val="75000"/>
                </a:schemeClr>
              </a:solidFill>
              <a:round/>
            </a:ln>
            <a:effectLst/>
          </c:spPr>
          <c:marker>
            <c:symbol val="none"/>
          </c:marker>
          <c:cat>
            <c:strRef>
              <c:f>'Q15（レーダー単独）'!$AM$21:$AU$21</c:f>
              <c:strCache>
                <c:ptCount val="9"/>
                <c:pt idx="0">
                  <c:v>日当たりや空間にゆとり</c:v>
                </c:pt>
                <c:pt idx="1">
                  <c:v>同じ価値観の人とコミュニケーション</c:v>
                </c:pt>
                <c:pt idx="2">
                  <c:v>リビング等を共用して低家賃</c:v>
                </c:pt>
                <c:pt idx="3">
                  <c:v>健康・介護サービスがある</c:v>
                </c:pt>
                <c:pt idx="4">
                  <c:v>家事サポートがある</c:v>
                </c:pt>
                <c:pt idx="5">
                  <c:v>子育てに適したサービスや設備がある</c:v>
                </c:pt>
                <c:pt idx="6">
                  <c:v>近隣の人との団らんスペースがある</c:v>
                </c:pt>
                <c:pt idx="7">
                  <c:v>事務室等仕事スペースがある</c:v>
                </c:pt>
                <c:pt idx="8">
                  <c:v>趣味を楽しむスペース</c:v>
                </c:pt>
              </c:strCache>
            </c:strRef>
          </c:cat>
          <c:val>
            <c:numRef>
              <c:f>'Q15（レーダー単独）'!$AM$22:$AU$22</c:f>
              <c:numCache>
                <c:formatCode>General</c:formatCode>
                <c:ptCount val="9"/>
                <c:pt idx="0">
                  <c:v>50</c:v>
                </c:pt>
                <c:pt idx="1">
                  <c:v>50</c:v>
                </c:pt>
                <c:pt idx="2">
                  <c:v>50</c:v>
                </c:pt>
                <c:pt idx="3">
                  <c:v>50</c:v>
                </c:pt>
                <c:pt idx="4">
                  <c:v>50</c:v>
                </c:pt>
                <c:pt idx="5">
                  <c:v>50</c:v>
                </c:pt>
                <c:pt idx="6">
                  <c:v>50</c:v>
                </c:pt>
                <c:pt idx="7">
                  <c:v>50</c:v>
                </c:pt>
                <c:pt idx="8">
                  <c:v>50</c:v>
                </c:pt>
              </c:numCache>
            </c:numRef>
          </c:val>
          <c:extLst>
            <c:ext xmlns:c16="http://schemas.microsoft.com/office/drawing/2014/chart" uri="{C3380CC4-5D6E-409C-BE32-E72D297353CC}">
              <c16:uniqueId val="{00000000-2F8D-41C4-9949-7EE960DB835D}"/>
            </c:ext>
          </c:extLst>
        </c:ser>
        <c:ser>
          <c:idx val="1"/>
          <c:order val="1"/>
          <c:tx>
            <c:strRef>
              <c:f>'Q15（レーダー単独）'!$AL$23</c:f>
              <c:strCache>
                <c:ptCount val="1"/>
                <c:pt idx="0">
                  <c:v>総計</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'Q15（レーダー単独）'!$AM$21:$AU$21</c:f>
              <c:strCache>
                <c:ptCount val="9"/>
                <c:pt idx="0">
                  <c:v>日当たりや空間にゆとり</c:v>
                </c:pt>
                <c:pt idx="1">
                  <c:v>同じ価値観の人とコミュニケーション</c:v>
                </c:pt>
                <c:pt idx="2">
                  <c:v>リビング等を共用して低家賃</c:v>
                </c:pt>
                <c:pt idx="3">
                  <c:v>健康・介護サービスがある</c:v>
                </c:pt>
                <c:pt idx="4">
                  <c:v>家事サポートがある</c:v>
                </c:pt>
                <c:pt idx="5">
                  <c:v>子育てに適したサービスや設備がある</c:v>
                </c:pt>
                <c:pt idx="6">
                  <c:v>近隣の人との団らんスペースがある</c:v>
                </c:pt>
                <c:pt idx="7">
                  <c:v>事務室等仕事スペースがある</c:v>
                </c:pt>
                <c:pt idx="8">
                  <c:v>趣味を楽しむスペース</c:v>
                </c:pt>
              </c:strCache>
            </c:strRef>
          </c:cat>
          <c:val>
            <c:numRef>
              <c:f>'Q15（レーダー単独）'!$AM$23:$AU$23</c:f>
              <c:numCache>
                <c:formatCode>General</c:formatCode>
                <c:ptCount val="9"/>
                <c:pt idx="0">
                  <c:v>63.52724821799584</c:v>
                </c:pt>
                <c:pt idx="1">
                  <c:v>41.328248138463906</c:v>
                </c:pt>
                <c:pt idx="2">
                  <c:v>37.97728603655807</c:v>
                </c:pt>
                <c:pt idx="3">
                  <c:v>63.466576485000012</c:v>
                </c:pt>
                <c:pt idx="4">
                  <c:v>41.606447341762788</c:v>
                </c:pt>
                <c:pt idx="5">
                  <c:v>49.050295507227119</c:v>
                </c:pt>
                <c:pt idx="6">
                  <c:v>62.486988620720425</c:v>
                </c:pt>
                <c:pt idx="7">
                  <c:v>42.137806637424816</c:v>
                </c:pt>
                <c:pt idx="8">
                  <c:v>59.664779637614025</c:v>
                </c:pt>
              </c:numCache>
            </c:numRef>
          </c:val>
          <c:extLst>
            <c:ext xmlns:c16="http://schemas.microsoft.com/office/drawing/2014/chart" uri="{C3380CC4-5D6E-409C-BE32-E72D297353CC}">
              <c16:uniqueId val="{00000001-2F8D-41C4-9949-7EE960DB835D}"/>
            </c:ext>
          </c:extLst>
        </c:ser>
        <c:dLbls>
          <c:showLegendKey val="0"/>
          <c:showVal val="0"/>
          <c:showCatName val="0"/>
          <c:showSerName val="0"/>
          <c:showPercent val="0"/>
          <c:showBubbleSize val="0"/>
        </c:dLbls>
        <c:axId val="1070238383"/>
        <c:axId val="1070257519"/>
      </c:radarChart>
      <c:catAx>
        <c:axId val="1070238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70257519"/>
        <c:crosses val="autoZero"/>
        <c:auto val="1"/>
        <c:lblAlgn val="ctr"/>
        <c:lblOffset val="100"/>
        <c:noMultiLvlLbl val="0"/>
      </c:catAx>
      <c:valAx>
        <c:axId val="1070257519"/>
        <c:scaling>
          <c:orientation val="minMax"/>
          <c:max val="80"/>
          <c:min val="20"/>
        </c:scaling>
        <c:delete val="0"/>
        <c:axPos val="l"/>
        <c:majorGridlines>
          <c:spPr>
            <a:ln w="12700" cap="flat" cmpd="sng" algn="ctr">
              <a:solidFill>
                <a:schemeClr val="tx1">
                  <a:lumMod val="15000"/>
                  <a:lumOff val="85000"/>
                </a:schemeClr>
              </a:solidFill>
              <a:round/>
            </a:ln>
            <a:effectLst/>
          </c:spPr>
        </c:majorGridlines>
        <c:numFmt formatCode="General" sourceLinked="1"/>
        <c:majorTickMark val="cross"/>
        <c:minorTickMark val="cross"/>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1070238383"/>
        <c:crosses val="autoZero"/>
        <c:crossBetween val="between"/>
        <c:minorUnit val="2"/>
      </c:val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897402911944245"/>
          <c:y val="0.20900467920268759"/>
          <c:w val="0.5056572755514408"/>
          <c:h val="0.67390750014960887"/>
        </c:manualLayout>
      </c:layout>
      <c:radarChart>
        <c:radarStyle val="marker"/>
        <c:varyColors val="0"/>
        <c:ser>
          <c:idx val="0"/>
          <c:order val="0"/>
          <c:tx>
            <c:strRef>
              <c:f>Q17レーダー!$B$24</c:f>
              <c:strCache>
                <c:ptCount val="1"/>
                <c:pt idx="0">
                  <c:v>標準</c:v>
                </c:pt>
              </c:strCache>
            </c:strRef>
          </c:tx>
          <c:spPr>
            <a:ln w="25400" cap="rnd">
              <a:solidFill>
                <a:schemeClr val="bg1">
                  <a:lumMod val="75000"/>
                </a:schemeClr>
              </a:solidFill>
              <a:round/>
            </a:ln>
            <a:effectLst/>
          </c:spPr>
          <c:marker>
            <c:symbol val="none"/>
          </c:marker>
          <c:cat>
            <c:strRef>
              <c:f>Q17レーダー!$C$23:$L$23</c:f>
              <c:strCache>
                <c:ptCount val="10"/>
                <c:pt idx="0">
                  <c:v>日当たりや空間のゆとり</c:v>
                </c:pt>
                <c:pt idx="1">
                  <c:v>通勤・通学の利便</c:v>
                </c:pt>
                <c:pt idx="2">
                  <c:v>買い物などの利便</c:v>
                </c:pt>
                <c:pt idx="3">
                  <c:v>医療・福祉・文化施設の利便</c:v>
                </c:pt>
                <c:pt idx="4">
                  <c:v>子どもの遊び場、子育て支援</c:v>
                </c:pt>
                <c:pt idx="5">
                  <c:v>親など親戚との距離</c:v>
                </c:pt>
                <c:pt idx="6">
                  <c:v>治安</c:v>
                </c:pt>
                <c:pt idx="7">
                  <c:v>近隣とのコミュニティ</c:v>
                </c:pt>
                <c:pt idx="8">
                  <c:v>公園など自然環境</c:v>
                </c:pt>
                <c:pt idx="9">
                  <c:v>まちなみ・景観</c:v>
                </c:pt>
              </c:strCache>
            </c:strRef>
          </c:cat>
          <c:val>
            <c:numRef>
              <c:f>Q17レーダー!$C$24:$L$24</c:f>
              <c:numCache>
                <c:formatCode>General</c:formatCode>
                <c:ptCount val="10"/>
                <c:pt idx="0">
                  <c:v>50</c:v>
                </c:pt>
                <c:pt idx="1">
                  <c:v>50</c:v>
                </c:pt>
                <c:pt idx="2">
                  <c:v>50</c:v>
                </c:pt>
                <c:pt idx="3">
                  <c:v>50</c:v>
                </c:pt>
                <c:pt idx="4">
                  <c:v>50</c:v>
                </c:pt>
                <c:pt idx="5">
                  <c:v>50</c:v>
                </c:pt>
                <c:pt idx="6">
                  <c:v>50</c:v>
                </c:pt>
                <c:pt idx="7">
                  <c:v>50</c:v>
                </c:pt>
                <c:pt idx="8">
                  <c:v>50</c:v>
                </c:pt>
                <c:pt idx="9">
                  <c:v>50</c:v>
                </c:pt>
              </c:numCache>
            </c:numRef>
          </c:val>
          <c:extLst>
            <c:ext xmlns:c16="http://schemas.microsoft.com/office/drawing/2014/chart" uri="{C3380CC4-5D6E-409C-BE32-E72D297353CC}">
              <c16:uniqueId val="{00000000-F1B0-4EEF-9296-FA54030182EF}"/>
            </c:ext>
          </c:extLst>
        </c:ser>
        <c:ser>
          <c:idx val="1"/>
          <c:order val="1"/>
          <c:tx>
            <c:strRef>
              <c:f>Q17レーダー!$B$25</c:f>
              <c:strCache>
                <c:ptCount val="1"/>
                <c:pt idx="0">
                  <c:v>単独世帯</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Q17レーダー!$C$23:$L$23</c:f>
              <c:strCache>
                <c:ptCount val="10"/>
                <c:pt idx="0">
                  <c:v>日当たりや空間のゆとり</c:v>
                </c:pt>
                <c:pt idx="1">
                  <c:v>通勤・通学の利便</c:v>
                </c:pt>
                <c:pt idx="2">
                  <c:v>買い物などの利便</c:v>
                </c:pt>
                <c:pt idx="3">
                  <c:v>医療・福祉・文化施設の利便</c:v>
                </c:pt>
                <c:pt idx="4">
                  <c:v>子どもの遊び場、子育て支援</c:v>
                </c:pt>
                <c:pt idx="5">
                  <c:v>親など親戚との距離</c:v>
                </c:pt>
                <c:pt idx="6">
                  <c:v>治安</c:v>
                </c:pt>
                <c:pt idx="7">
                  <c:v>近隣とのコミュニティ</c:v>
                </c:pt>
                <c:pt idx="8">
                  <c:v>公園など自然環境</c:v>
                </c:pt>
                <c:pt idx="9">
                  <c:v>まちなみ・景観</c:v>
                </c:pt>
              </c:strCache>
            </c:strRef>
          </c:cat>
          <c:val>
            <c:numRef>
              <c:f>Q17レーダー!$C$25:$L$25</c:f>
              <c:numCache>
                <c:formatCode>0.0_ </c:formatCode>
                <c:ptCount val="10"/>
                <c:pt idx="0">
                  <c:v>59.188161604203088</c:v>
                </c:pt>
                <c:pt idx="1">
                  <c:v>65.756915893058348</c:v>
                </c:pt>
                <c:pt idx="2">
                  <c:v>57.363927936367958</c:v>
                </c:pt>
                <c:pt idx="3">
                  <c:v>34.839881829401023</c:v>
                </c:pt>
                <c:pt idx="4">
                  <c:v>40.7985734090447</c:v>
                </c:pt>
                <c:pt idx="5">
                  <c:v>42.172616567140764</c:v>
                </c:pt>
                <c:pt idx="6">
                  <c:v>53.715783228210626</c:v>
                </c:pt>
                <c:pt idx="7">
                  <c:v>48.581039968502921</c:v>
                </c:pt>
                <c:pt idx="8">
                  <c:v>33.12270378376077</c:v>
                </c:pt>
                <c:pt idx="9">
                  <c:v>54.642328254116293</c:v>
                </c:pt>
              </c:numCache>
            </c:numRef>
          </c:val>
          <c:extLst>
            <c:ext xmlns:c16="http://schemas.microsoft.com/office/drawing/2014/chart" uri="{C3380CC4-5D6E-409C-BE32-E72D297353CC}">
              <c16:uniqueId val="{00000001-F1B0-4EEF-9296-FA54030182EF}"/>
            </c:ext>
          </c:extLst>
        </c:ser>
        <c:dLbls>
          <c:showLegendKey val="0"/>
          <c:showVal val="0"/>
          <c:showCatName val="0"/>
          <c:showSerName val="0"/>
          <c:showPercent val="0"/>
          <c:showBubbleSize val="0"/>
        </c:dLbls>
        <c:axId val="1070238383"/>
        <c:axId val="1070257519"/>
      </c:radarChart>
      <c:catAx>
        <c:axId val="1070238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70257519"/>
        <c:crosses val="autoZero"/>
        <c:auto val="1"/>
        <c:lblAlgn val="ctr"/>
        <c:lblOffset val="100"/>
        <c:noMultiLvlLbl val="0"/>
      </c:catAx>
      <c:valAx>
        <c:axId val="1070257519"/>
        <c:scaling>
          <c:orientation val="minMax"/>
          <c:max val="80"/>
          <c:min val="20"/>
        </c:scaling>
        <c:delete val="0"/>
        <c:axPos val="l"/>
        <c:majorGridlines>
          <c:spPr>
            <a:ln w="12700" cap="flat" cmpd="sng" algn="ctr">
              <a:solidFill>
                <a:schemeClr val="tx1">
                  <a:lumMod val="15000"/>
                  <a:lumOff val="85000"/>
                </a:schemeClr>
              </a:solidFill>
              <a:round/>
            </a:ln>
            <a:effectLst/>
          </c:spPr>
        </c:majorGridlines>
        <c:numFmt formatCode="General" sourceLinked="1"/>
        <c:majorTickMark val="cross"/>
        <c:minorTickMark val="cross"/>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1070238383"/>
        <c:crosses val="autoZero"/>
        <c:crossBetween val="between"/>
        <c:minorUnit val="2"/>
      </c:val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897402911944245"/>
          <c:y val="0.20900467920268759"/>
          <c:w val="0.5056572755514408"/>
          <c:h val="0.67390750014960887"/>
        </c:manualLayout>
      </c:layout>
      <c:radarChart>
        <c:radarStyle val="marker"/>
        <c:varyColors val="0"/>
        <c:ser>
          <c:idx val="0"/>
          <c:order val="0"/>
          <c:tx>
            <c:strRef>
              <c:f>Q17レーダー!$B$24</c:f>
              <c:strCache>
                <c:ptCount val="1"/>
                <c:pt idx="0">
                  <c:v>標準</c:v>
                </c:pt>
              </c:strCache>
            </c:strRef>
          </c:tx>
          <c:spPr>
            <a:ln w="25400" cap="rnd">
              <a:solidFill>
                <a:schemeClr val="bg1">
                  <a:lumMod val="75000"/>
                </a:schemeClr>
              </a:solidFill>
              <a:round/>
            </a:ln>
            <a:effectLst/>
          </c:spPr>
          <c:marker>
            <c:symbol val="none"/>
          </c:marker>
          <c:cat>
            <c:strRef>
              <c:f>Q17レーダー!$C$23:$L$23</c:f>
              <c:strCache>
                <c:ptCount val="10"/>
                <c:pt idx="0">
                  <c:v>日当たりや空間のゆとり</c:v>
                </c:pt>
                <c:pt idx="1">
                  <c:v>通勤・通学の利便</c:v>
                </c:pt>
                <c:pt idx="2">
                  <c:v>買い物などの利便</c:v>
                </c:pt>
                <c:pt idx="3">
                  <c:v>医療・福祉・文化施設の利便</c:v>
                </c:pt>
                <c:pt idx="4">
                  <c:v>子どもの遊び場、子育て支援</c:v>
                </c:pt>
                <c:pt idx="5">
                  <c:v>親など親戚との距離</c:v>
                </c:pt>
                <c:pt idx="6">
                  <c:v>治安</c:v>
                </c:pt>
                <c:pt idx="7">
                  <c:v>近隣とのコミュニティ</c:v>
                </c:pt>
                <c:pt idx="8">
                  <c:v>公園など自然環境</c:v>
                </c:pt>
                <c:pt idx="9">
                  <c:v>まちなみ・景観</c:v>
                </c:pt>
              </c:strCache>
            </c:strRef>
          </c:cat>
          <c:val>
            <c:numRef>
              <c:f>Q17レーダー!$C$24:$L$24</c:f>
              <c:numCache>
                <c:formatCode>General</c:formatCode>
                <c:ptCount val="10"/>
                <c:pt idx="0">
                  <c:v>50</c:v>
                </c:pt>
                <c:pt idx="1">
                  <c:v>50</c:v>
                </c:pt>
                <c:pt idx="2">
                  <c:v>50</c:v>
                </c:pt>
                <c:pt idx="3">
                  <c:v>50</c:v>
                </c:pt>
                <c:pt idx="4">
                  <c:v>50</c:v>
                </c:pt>
                <c:pt idx="5">
                  <c:v>50</c:v>
                </c:pt>
                <c:pt idx="6">
                  <c:v>50</c:v>
                </c:pt>
                <c:pt idx="7">
                  <c:v>50</c:v>
                </c:pt>
                <c:pt idx="8">
                  <c:v>50</c:v>
                </c:pt>
                <c:pt idx="9">
                  <c:v>50</c:v>
                </c:pt>
              </c:numCache>
            </c:numRef>
          </c:val>
          <c:extLst>
            <c:ext xmlns:c16="http://schemas.microsoft.com/office/drawing/2014/chart" uri="{C3380CC4-5D6E-409C-BE32-E72D297353CC}">
              <c16:uniqueId val="{00000000-0648-4B0D-8E85-57EA6FB37818}"/>
            </c:ext>
          </c:extLst>
        </c:ser>
        <c:ser>
          <c:idx val="1"/>
          <c:order val="1"/>
          <c:tx>
            <c:strRef>
              <c:f>Q17レーダー!$B$26</c:f>
              <c:strCache>
                <c:ptCount val="1"/>
                <c:pt idx="0">
                  <c:v>夫婦と子ども世帯</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Q17レーダー!$C$23:$L$23</c:f>
              <c:strCache>
                <c:ptCount val="10"/>
                <c:pt idx="0">
                  <c:v>日当たりや空間のゆとり</c:v>
                </c:pt>
                <c:pt idx="1">
                  <c:v>通勤・通学の利便</c:v>
                </c:pt>
                <c:pt idx="2">
                  <c:v>買い物などの利便</c:v>
                </c:pt>
                <c:pt idx="3">
                  <c:v>医療・福祉・文化施設の利便</c:v>
                </c:pt>
                <c:pt idx="4">
                  <c:v>子どもの遊び場、子育て支援</c:v>
                </c:pt>
                <c:pt idx="5">
                  <c:v>親など親戚との距離</c:v>
                </c:pt>
                <c:pt idx="6">
                  <c:v>治安</c:v>
                </c:pt>
                <c:pt idx="7">
                  <c:v>近隣とのコミュニティ</c:v>
                </c:pt>
                <c:pt idx="8">
                  <c:v>公園など自然環境</c:v>
                </c:pt>
                <c:pt idx="9">
                  <c:v>まちなみ・景観</c:v>
                </c:pt>
              </c:strCache>
            </c:strRef>
          </c:cat>
          <c:val>
            <c:numRef>
              <c:f>Q17レーダー!$C$26:$L$26</c:f>
              <c:numCache>
                <c:formatCode>0.0_ </c:formatCode>
                <c:ptCount val="10"/>
                <c:pt idx="0">
                  <c:v>36.945460433751208</c:v>
                </c:pt>
                <c:pt idx="1">
                  <c:v>47.283944184728533</c:v>
                </c:pt>
                <c:pt idx="2">
                  <c:v>33.034087409376696</c:v>
                </c:pt>
                <c:pt idx="3">
                  <c:v>50.816325196588437</c:v>
                </c:pt>
                <c:pt idx="4">
                  <c:v>67.033260127691889</c:v>
                </c:pt>
                <c:pt idx="5">
                  <c:v>61.829843005360146</c:v>
                </c:pt>
                <c:pt idx="6">
                  <c:v>38.103231210758352</c:v>
                </c:pt>
                <c:pt idx="7">
                  <c:v>67.094534566698115</c:v>
                </c:pt>
                <c:pt idx="8">
                  <c:v>54.413442475608818</c:v>
                </c:pt>
                <c:pt idx="9">
                  <c:v>39.146030433236859</c:v>
                </c:pt>
              </c:numCache>
            </c:numRef>
          </c:val>
          <c:extLst>
            <c:ext xmlns:c16="http://schemas.microsoft.com/office/drawing/2014/chart" uri="{C3380CC4-5D6E-409C-BE32-E72D297353CC}">
              <c16:uniqueId val="{00000001-0648-4B0D-8E85-57EA6FB37818}"/>
            </c:ext>
          </c:extLst>
        </c:ser>
        <c:dLbls>
          <c:showLegendKey val="0"/>
          <c:showVal val="0"/>
          <c:showCatName val="0"/>
          <c:showSerName val="0"/>
          <c:showPercent val="0"/>
          <c:showBubbleSize val="0"/>
        </c:dLbls>
        <c:axId val="1070238383"/>
        <c:axId val="1070257519"/>
      </c:radarChart>
      <c:catAx>
        <c:axId val="1070238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70257519"/>
        <c:crosses val="autoZero"/>
        <c:auto val="1"/>
        <c:lblAlgn val="ctr"/>
        <c:lblOffset val="100"/>
        <c:noMultiLvlLbl val="0"/>
      </c:catAx>
      <c:valAx>
        <c:axId val="1070257519"/>
        <c:scaling>
          <c:orientation val="minMax"/>
          <c:max val="80"/>
          <c:min val="20"/>
        </c:scaling>
        <c:delete val="0"/>
        <c:axPos val="l"/>
        <c:majorGridlines>
          <c:spPr>
            <a:ln w="12700" cap="flat" cmpd="sng" algn="ctr">
              <a:solidFill>
                <a:schemeClr val="tx1">
                  <a:lumMod val="15000"/>
                  <a:lumOff val="85000"/>
                </a:schemeClr>
              </a:solidFill>
              <a:round/>
            </a:ln>
            <a:effectLst/>
          </c:spPr>
        </c:majorGridlines>
        <c:numFmt formatCode="General" sourceLinked="1"/>
        <c:majorTickMark val="cross"/>
        <c:minorTickMark val="cross"/>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1070238383"/>
        <c:crosses val="autoZero"/>
        <c:crossBetween val="between"/>
        <c:minorUnit val="2"/>
      </c:val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0.29504598628772516"/>
          <c:y val="0.20705655744644824"/>
          <c:w val="0.40051097490929977"/>
          <c:h val="0.583001862670392"/>
        </c:manualLayout>
      </c:layout>
      <c:pieChart>
        <c:varyColors val="1"/>
        <c:ser>
          <c:idx val="0"/>
          <c:order val="0"/>
          <c:dPt>
            <c:idx val="0"/>
            <c:bubble3D val="0"/>
            <c:spPr>
              <a:gradFill rotWithShape="1">
                <a:gsLst>
                  <a:gs pos="0">
                    <a:schemeClr val="accent5">
                      <a:shade val="42000"/>
                      <a:shade val="51000"/>
                      <a:satMod val="130000"/>
                    </a:schemeClr>
                  </a:gs>
                  <a:gs pos="80000">
                    <a:schemeClr val="accent5">
                      <a:shade val="42000"/>
                      <a:shade val="93000"/>
                      <a:satMod val="130000"/>
                    </a:schemeClr>
                  </a:gs>
                  <a:gs pos="100000">
                    <a:schemeClr val="accent5">
                      <a:shade val="4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8766-4A16-BDE6-60586B31A3FC}"/>
              </c:ext>
            </c:extLst>
          </c:dPt>
          <c:dPt>
            <c:idx val="1"/>
            <c:bubble3D val="0"/>
            <c:spPr>
              <a:gradFill rotWithShape="1">
                <a:gsLst>
                  <a:gs pos="0">
                    <a:schemeClr val="accent5">
                      <a:shade val="55000"/>
                      <a:shade val="51000"/>
                      <a:satMod val="130000"/>
                    </a:schemeClr>
                  </a:gs>
                  <a:gs pos="80000">
                    <a:schemeClr val="accent5">
                      <a:shade val="55000"/>
                      <a:shade val="93000"/>
                      <a:satMod val="130000"/>
                    </a:schemeClr>
                  </a:gs>
                  <a:gs pos="100000">
                    <a:schemeClr val="accent5">
                      <a:shade val="5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8766-4A16-BDE6-60586B31A3FC}"/>
              </c:ext>
            </c:extLst>
          </c:dPt>
          <c:dPt>
            <c:idx val="2"/>
            <c:bubble3D val="0"/>
            <c:spPr>
              <a:gradFill rotWithShape="1">
                <a:gsLst>
                  <a:gs pos="0">
                    <a:schemeClr val="accent5">
                      <a:shade val="68000"/>
                      <a:shade val="51000"/>
                      <a:satMod val="130000"/>
                    </a:schemeClr>
                  </a:gs>
                  <a:gs pos="80000">
                    <a:schemeClr val="accent5">
                      <a:shade val="68000"/>
                      <a:shade val="93000"/>
                      <a:satMod val="130000"/>
                    </a:schemeClr>
                  </a:gs>
                  <a:gs pos="100000">
                    <a:schemeClr val="accent5">
                      <a:shade val="6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8766-4A16-BDE6-60586B31A3FC}"/>
              </c:ext>
            </c:extLst>
          </c:dPt>
          <c:dPt>
            <c:idx val="3"/>
            <c:bubble3D val="0"/>
            <c:spPr>
              <a:gradFill rotWithShape="1">
                <a:gsLst>
                  <a:gs pos="0">
                    <a:schemeClr val="accent5">
                      <a:shade val="80000"/>
                      <a:shade val="51000"/>
                      <a:satMod val="130000"/>
                    </a:schemeClr>
                  </a:gs>
                  <a:gs pos="80000">
                    <a:schemeClr val="accent5">
                      <a:shade val="80000"/>
                      <a:shade val="93000"/>
                      <a:satMod val="130000"/>
                    </a:schemeClr>
                  </a:gs>
                  <a:gs pos="100000">
                    <a:schemeClr val="accent5">
                      <a:shade val="8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8766-4A16-BDE6-60586B31A3FC}"/>
              </c:ext>
            </c:extLst>
          </c:dPt>
          <c:dPt>
            <c:idx val="4"/>
            <c:bubble3D val="0"/>
            <c:spPr>
              <a:gradFill rotWithShape="1">
                <a:gsLst>
                  <a:gs pos="0">
                    <a:schemeClr val="accent5">
                      <a:shade val="93000"/>
                      <a:shade val="51000"/>
                      <a:satMod val="130000"/>
                    </a:schemeClr>
                  </a:gs>
                  <a:gs pos="80000">
                    <a:schemeClr val="accent5">
                      <a:shade val="93000"/>
                      <a:shade val="93000"/>
                      <a:satMod val="130000"/>
                    </a:schemeClr>
                  </a:gs>
                  <a:gs pos="100000">
                    <a:schemeClr val="accent5">
                      <a:shade val="93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8766-4A16-BDE6-60586B31A3FC}"/>
              </c:ext>
            </c:extLst>
          </c:dPt>
          <c:dPt>
            <c:idx val="5"/>
            <c:bubble3D val="0"/>
            <c:spPr>
              <a:gradFill rotWithShape="1">
                <a:gsLst>
                  <a:gs pos="0">
                    <a:schemeClr val="accent5">
                      <a:tint val="94000"/>
                      <a:shade val="51000"/>
                      <a:satMod val="130000"/>
                    </a:schemeClr>
                  </a:gs>
                  <a:gs pos="80000">
                    <a:schemeClr val="accent5">
                      <a:tint val="94000"/>
                      <a:shade val="93000"/>
                      <a:satMod val="130000"/>
                    </a:schemeClr>
                  </a:gs>
                  <a:gs pos="100000">
                    <a:schemeClr val="accent5">
                      <a:tint val="94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8766-4A16-BDE6-60586B31A3FC}"/>
              </c:ext>
            </c:extLst>
          </c:dPt>
          <c:dPt>
            <c:idx val="6"/>
            <c:bubble3D val="0"/>
            <c:spPr>
              <a:gradFill rotWithShape="1">
                <a:gsLst>
                  <a:gs pos="0">
                    <a:schemeClr val="accent5">
                      <a:tint val="81000"/>
                      <a:shade val="51000"/>
                      <a:satMod val="130000"/>
                    </a:schemeClr>
                  </a:gs>
                  <a:gs pos="80000">
                    <a:schemeClr val="accent5">
                      <a:tint val="81000"/>
                      <a:shade val="93000"/>
                      <a:satMod val="130000"/>
                    </a:schemeClr>
                  </a:gs>
                  <a:gs pos="100000">
                    <a:schemeClr val="accent5">
                      <a:tint val="81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D-8766-4A16-BDE6-60586B31A3FC}"/>
              </c:ext>
            </c:extLst>
          </c:dPt>
          <c:dPt>
            <c:idx val="7"/>
            <c:bubble3D val="0"/>
            <c:spPr>
              <a:gradFill rotWithShape="1">
                <a:gsLst>
                  <a:gs pos="0">
                    <a:schemeClr val="accent5">
                      <a:tint val="69000"/>
                      <a:shade val="51000"/>
                      <a:satMod val="130000"/>
                    </a:schemeClr>
                  </a:gs>
                  <a:gs pos="80000">
                    <a:schemeClr val="accent5">
                      <a:tint val="69000"/>
                      <a:shade val="93000"/>
                      <a:satMod val="130000"/>
                    </a:schemeClr>
                  </a:gs>
                  <a:gs pos="100000">
                    <a:schemeClr val="accent5">
                      <a:tint val="69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F-8766-4A16-BDE6-60586B31A3FC}"/>
              </c:ext>
            </c:extLst>
          </c:dPt>
          <c:dPt>
            <c:idx val="8"/>
            <c:bubble3D val="0"/>
            <c:spPr>
              <a:gradFill rotWithShape="1">
                <a:gsLst>
                  <a:gs pos="0">
                    <a:schemeClr val="accent5">
                      <a:tint val="56000"/>
                      <a:shade val="51000"/>
                      <a:satMod val="130000"/>
                    </a:schemeClr>
                  </a:gs>
                  <a:gs pos="80000">
                    <a:schemeClr val="accent5">
                      <a:tint val="56000"/>
                      <a:shade val="93000"/>
                      <a:satMod val="130000"/>
                    </a:schemeClr>
                  </a:gs>
                  <a:gs pos="100000">
                    <a:schemeClr val="accent5">
                      <a:tint val="5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1-8766-4A16-BDE6-60586B31A3FC}"/>
              </c:ext>
            </c:extLst>
          </c:dPt>
          <c:dPt>
            <c:idx val="9"/>
            <c:bubble3D val="0"/>
            <c:spPr>
              <a:gradFill rotWithShape="1">
                <a:gsLst>
                  <a:gs pos="0">
                    <a:schemeClr val="accent5">
                      <a:tint val="43000"/>
                      <a:shade val="51000"/>
                      <a:satMod val="130000"/>
                    </a:schemeClr>
                  </a:gs>
                  <a:gs pos="80000">
                    <a:schemeClr val="accent5">
                      <a:tint val="43000"/>
                      <a:shade val="93000"/>
                      <a:satMod val="130000"/>
                    </a:schemeClr>
                  </a:gs>
                  <a:gs pos="100000">
                    <a:schemeClr val="accent5">
                      <a:tint val="43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3-8766-4A16-BDE6-60586B31A3FC}"/>
              </c:ext>
            </c:extLst>
          </c:dPt>
          <c:dLbls>
            <c:dLbl>
              <c:idx val="0"/>
              <c:layout>
                <c:manualLayout>
                  <c:x val="7.3868882733148658E-3"/>
                  <c:y val="-3.2258064516129059E-2"/>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766-4A16-BDE6-60586B31A3FC}"/>
                </c:ext>
              </c:extLst>
            </c:dLbl>
            <c:dLbl>
              <c:idx val="1"/>
              <c:layout>
                <c:manualLayout>
                  <c:x val="2.7700831024930612E-2"/>
                  <c:y val="5.3763440860215058E-3"/>
                </c:manualLayout>
              </c:layout>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766-4A16-BDE6-60586B31A3FC}"/>
                </c:ext>
              </c:extLst>
            </c:dLbl>
            <c:dLbl>
              <c:idx val="2"/>
              <c:layout>
                <c:manualLayout>
                  <c:x val="2.5854108956602031E-2"/>
                  <c:y val="-8.0645161290323081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8766-4A16-BDE6-60586B31A3FC}"/>
                </c:ext>
              </c:extLst>
            </c:dLbl>
            <c:dLbl>
              <c:idx val="3"/>
              <c:layout>
                <c:manualLayout>
                  <c:x val="1.8467220683287031E-2"/>
                  <c:y val="2.6881720430107529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7-8766-4A16-BDE6-60586B31A3FC}"/>
                </c:ext>
              </c:extLst>
            </c:dLbl>
            <c:dLbl>
              <c:idx val="4"/>
              <c:layout>
                <c:manualLayout>
                  <c:x val="3.139427516158818E-2"/>
                  <c:y val="5.3763440860215058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9-8766-4A16-BDE6-60586B31A3FC}"/>
                </c:ext>
              </c:extLst>
            </c:dLbl>
            <c:dLbl>
              <c:idx val="5"/>
              <c:layout>
                <c:manualLayout>
                  <c:x val="-1.8467220683287165E-3"/>
                  <c:y val="4.838709677419354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B-8766-4A16-BDE6-60586B31A3FC}"/>
                </c:ext>
              </c:extLst>
            </c:dLbl>
            <c:dLbl>
              <c:idx val="6"/>
              <c:layout>
                <c:manualLayout>
                  <c:x val="-2.0313942751615882E-2"/>
                  <c:y val="8.064516129032159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D-8766-4A16-BDE6-60586B31A3FC}"/>
                </c:ext>
              </c:extLst>
            </c:dLbl>
            <c:dLbl>
              <c:idx val="7"/>
              <c:layout>
                <c:manualLayout>
                  <c:x val="-2.4007386888273332E-2"/>
                  <c:y val="8.0645161290322578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F-8766-4A16-BDE6-60586B31A3FC}"/>
                </c:ext>
              </c:extLst>
            </c:dLbl>
            <c:dLbl>
              <c:idx val="8"/>
              <c:layout>
                <c:manualLayout>
                  <c:x val="-3.3240997229916913E-2"/>
                  <c:y val="-2.6881720430108019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11-8766-4A16-BDE6-60586B31A3FC}"/>
                </c:ext>
              </c:extLst>
            </c:dLbl>
            <c:dLbl>
              <c:idx val="9"/>
              <c:layout>
                <c:manualLayout>
                  <c:x val="-3.8781163434903045E-2"/>
                  <c:y val="1.3440860215053764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13-8766-4A16-BDE6-60586B31A3F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'Q8'!$E$24:$N$24</c:f>
              <c:strCache>
                <c:ptCount val="10"/>
                <c:pt idx="0">
                  <c:v>築後５年以内</c:v>
                </c:pt>
                <c:pt idx="1">
                  <c:v>築後６～１０年以内</c:v>
                </c:pt>
                <c:pt idx="2">
                  <c:v>築後１１～１５年以内</c:v>
                </c:pt>
                <c:pt idx="3">
                  <c:v>築後１６～２０年以内</c:v>
                </c:pt>
                <c:pt idx="4">
                  <c:v>築後２１～２５年以内</c:v>
                </c:pt>
                <c:pt idx="5">
                  <c:v>築後２６～３０年以内</c:v>
                </c:pt>
                <c:pt idx="6">
                  <c:v>築後３１～３５年以内</c:v>
                </c:pt>
                <c:pt idx="7">
                  <c:v>築後３６～４０年以内</c:v>
                </c:pt>
                <c:pt idx="8">
                  <c:v>築後４１年以上</c:v>
                </c:pt>
                <c:pt idx="9">
                  <c:v>わからない</c:v>
                </c:pt>
              </c:strCache>
            </c:strRef>
          </c:cat>
          <c:val>
            <c:numRef>
              <c:f>'Q8'!$E$25:$N$25</c:f>
              <c:numCache>
                <c:formatCode>0.0_ </c:formatCode>
                <c:ptCount val="10"/>
                <c:pt idx="0">
                  <c:v>6.92</c:v>
                </c:pt>
                <c:pt idx="1">
                  <c:v>8.36</c:v>
                </c:pt>
                <c:pt idx="2">
                  <c:v>10.84</c:v>
                </c:pt>
                <c:pt idx="3">
                  <c:v>10.88</c:v>
                </c:pt>
                <c:pt idx="4">
                  <c:v>11.52</c:v>
                </c:pt>
                <c:pt idx="5">
                  <c:v>7.62</c:v>
                </c:pt>
                <c:pt idx="6">
                  <c:v>9.24</c:v>
                </c:pt>
                <c:pt idx="7">
                  <c:v>6.92</c:v>
                </c:pt>
                <c:pt idx="8">
                  <c:v>12.84</c:v>
                </c:pt>
                <c:pt idx="9">
                  <c:v>14.86</c:v>
                </c:pt>
              </c:numCache>
            </c:numRef>
          </c:val>
          <c:extLst>
            <c:ext xmlns:c16="http://schemas.microsoft.com/office/drawing/2014/chart" uri="{C3380CC4-5D6E-409C-BE32-E72D297353CC}">
              <c16:uniqueId val="{00000014-8766-4A16-BDE6-60586B31A3F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ja-JP"/>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897402911944245"/>
          <c:y val="0.20900467920268759"/>
          <c:w val="0.5056572755514408"/>
          <c:h val="0.67390750014960887"/>
        </c:manualLayout>
      </c:layout>
      <c:radarChart>
        <c:radarStyle val="marker"/>
        <c:varyColors val="0"/>
        <c:ser>
          <c:idx val="0"/>
          <c:order val="0"/>
          <c:tx>
            <c:strRef>
              <c:f>Q17レーダー!$B$24</c:f>
              <c:strCache>
                <c:ptCount val="1"/>
                <c:pt idx="0">
                  <c:v>標準</c:v>
                </c:pt>
              </c:strCache>
            </c:strRef>
          </c:tx>
          <c:spPr>
            <a:ln w="25400" cap="rnd">
              <a:solidFill>
                <a:schemeClr val="bg1">
                  <a:lumMod val="75000"/>
                </a:schemeClr>
              </a:solidFill>
              <a:round/>
            </a:ln>
            <a:effectLst/>
          </c:spPr>
          <c:marker>
            <c:symbol val="none"/>
          </c:marker>
          <c:cat>
            <c:strRef>
              <c:f>Q17レーダー!$C$23:$L$23</c:f>
              <c:strCache>
                <c:ptCount val="10"/>
                <c:pt idx="0">
                  <c:v>日当たりや空間のゆとり</c:v>
                </c:pt>
                <c:pt idx="1">
                  <c:v>通勤・通学の利便</c:v>
                </c:pt>
                <c:pt idx="2">
                  <c:v>買い物などの利便</c:v>
                </c:pt>
                <c:pt idx="3">
                  <c:v>医療・福祉・文化施設の利便</c:v>
                </c:pt>
                <c:pt idx="4">
                  <c:v>子どもの遊び場、子育て支援</c:v>
                </c:pt>
                <c:pt idx="5">
                  <c:v>親など親戚との距離</c:v>
                </c:pt>
                <c:pt idx="6">
                  <c:v>治安</c:v>
                </c:pt>
                <c:pt idx="7">
                  <c:v>近隣とのコミュニティ</c:v>
                </c:pt>
                <c:pt idx="8">
                  <c:v>公園など自然環境</c:v>
                </c:pt>
                <c:pt idx="9">
                  <c:v>まちなみ・景観</c:v>
                </c:pt>
              </c:strCache>
            </c:strRef>
          </c:cat>
          <c:val>
            <c:numRef>
              <c:f>Q17レーダー!$C$24:$L$24</c:f>
              <c:numCache>
                <c:formatCode>General</c:formatCode>
                <c:ptCount val="10"/>
                <c:pt idx="0">
                  <c:v>50</c:v>
                </c:pt>
                <c:pt idx="1">
                  <c:v>50</c:v>
                </c:pt>
                <c:pt idx="2">
                  <c:v>50</c:v>
                </c:pt>
                <c:pt idx="3">
                  <c:v>50</c:v>
                </c:pt>
                <c:pt idx="4">
                  <c:v>50</c:v>
                </c:pt>
                <c:pt idx="5">
                  <c:v>50</c:v>
                </c:pt>
                <c:pt idx="6">
                  <c:v>50</c:v>
                </c:pt>
                <c:pt idx="7">
                  <c:v>50</c:v>
                </c:pt>
                <c:pt idx="8">
                  <c:v>50</c:v>
                </c:pt>
                <c:pt idx="9">
                  <c:v>50</c:v>
                </c:pt>
              </c:numCache>
            </c:numRef>
          </c:val>
          <c:extLst>
            <c:ext xmlns:c16="http://schemas.microsoft.com/office/drawing/2014/chart" uri="{C3380CC4-5D6E-409C-BE32-E72D297353CC}">
              <c16:uniqueId val="{00000000-33B0-4479-8B2C-F2FDA763A5E8}"/>
            </c:ext>
          </c:extLst>
        </c:ser>
        <c:ser>
          <c:idx val="1"/>
          <c:order val="1"/>
          <c:tx>
            <c:strRef>
              <c:f>Q17レーダー!$B$28</c:f>
              <c:strCache>
                <c:ptCount val="1"/>
                <c:pt idx="0">
                  <c:v>ひとり親と子ども世帯</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Q17レーダー!$C$23:$L$23</c:f>
              <c:strCache>
                <c:ptCount val="10"/>
                <c:pt idx="0">
                  <c:v>日当たりや空間のゆとり</c:v>
                </c:pt>
                <c:pt idx="1">
                  <c:v>通勤・通学の利便</c:v>
                </c:pt>
                <c:pt idx="2">
                  <c:v>買い物などの利便</c:v>
                </c:pt>
                <c:pt idx="3">
                  <c:v>医療・福祉・文化施設の利便</c:v>
                </c:pt>
                <c:pt idx="4">
                  <c:v>子どもの遊び場、子育て支援</c:v>
                </c:pt>
                <c:pt idx="5">
                  <c:v>親など親戚との距離</c:v>
                </c:pt>
                <c:pt idx="6">
                  <c:v>治安</c:v>
                </c:pt>
                <c:pt idx="7">
                  <c:v>近隣とのコミュニティ</c:v>
                </c:pt>
                <c:pt idx="8">
                  <c:v>公園など自然環境</c:v>
                </c:pt>
                <c:pt idx="9">
                  <c:v>まちなみ・景観</c:v>
                </c:pt>
              </c:strCache>
            </c:strRef>
          </c:cat>
          <c:val>
            <c:numRef>
              <c:f>Q17レーダー!$C$28:$L$28</c:f>
              <c:numCache>
                <c:formatCode>0.0_ </c:formatCode>
                <c:ptCount val="10"/>
                <c:pt idx="0">
                  <c:v>42.155925574307041</c:v>
                </c:pt>
                <c:pt idx="1">
                  <c:v>53.258600206570677</c:v>
                </c:pt>
                <c:pt idx="2">
                  <c:v>52.522123667222438</c:v>
                </c:pt>
                <c:pt idx="3">
                  <c:v>47.930373984830382</c:v>
                </c:pt>
                <c:pt idx="4">
                  <c:v>48.960225987869705</c:v>
                </c:pt>
                <c:pt idx="5">
                  <c:v>45.214406504800245</c:v>
                </c:pt>
                <c:pt idx="6">
                  <c:v>59.839649381313308</c:v>
                </c:pt>
                <c:pt idx="7">
                  <c:v>45.074696198611001</c:v>
                </c:pt>
                <c:pt idx="8">
                  <c:v>49.017781919059495</c:v>
                </c:pt>
                <c:pt idx="9">
                  <c:v>48.835145590859483</c:v>
                </c:pt>
              </c:numCache>
            </c:numRef>
          </c:val>
          <c:extLst>
            <c:ext xmlns:c16="http://schemas.microsoft.com/office/drawing/2014/chart" uri="{C3380CC4-5D6E-409C-BE32-E72D297353CC}">
              <c16:uniqueId val="{00000001-33B0-4479-8B2C-F2FDA763A5E8}"/>
            </c:ext>
          </c:extLst>
        </c:ser>
        <c:dLbls>
          <c:showLegendKey val="0"/>
          <c:showVal val="0"/>
          <c:showCatName val="0"/>
          <c:showSerName val="0"/>
          <c:showPercent val="0"/>
          <c:showBubbleSize val="0"/>
        </c:dLbls>
        <c:axId val="1070238383"/>
        <c:axId val="1070257519"/>
      </c:radarChart>
      <c:catAx>
        <c:axId val="1070238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70257519"/>
        <c:crosses val="autoZero"/>
        <c:auto val="1"/>
        <c:lblAlgn val="ctr"/>
        <c:lblOffset val="100"/>
        <c:noMultiLvlLbl val="0"/>
      </c:catAx>
      <c:valAx>
        <c:axId val="1070257519"/>
        <c:scaling>
          <c:orientation val="minMax"/>
          <c:max val="80"/>
          <c:min val="20"/>
        </c:scaling>
        <c:delete val="0"/>
        <c:axPos val="l"/>
        <c:majorGridlines>
          <c:spPr>
            <a:ln w="12700" cap="flat" cmpd="sng" algn="ctr">
              <a:solidFill>
                <a:schemeClr val="tx1">
                  <a:lumMod val="15000"/>
                  <a:lumOff val="85000"/>
                </a:schemeClr>
              </a:solidFill>
              <a:round/>
            </a:ln>
            <a:effectLst/>
          </c:spPr>
        </c:majorGridlines>
        <c:numFmt formatCode="General" sourceLinked="1"/>
        <c:majorTickMark val="cross"/>
        <c:minorTickMark val="cross"/>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1070238383"/>
        <c:crosses val="autoZero"/>
        <c:crossBetween val="between"/>
        <c:minorUnit val="2"/>
      </c:val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897402911944245"/>
          <c:y val="0.20900467920268759"/>
          <c:w val="0.5056572755514408"/>
          <c:h val="0.67390750014960887"/>
        </c:manualLayout>
      </c:layout>
      <c:radarChart>
        <c:radarStyle val="marker"/>
        <c:varyColors val="0"/>
        <c:ser>
          <c:idx val="0"/>
          <c:order val="0"/>
          <c:tx>
            <c:strRef>
              <c:f>Q17レーダー!$B$24</c:f>
              <c:strCache>
                <c:ptCount val="1"/>
                <c:pt idx="0">
                  <c:v>標準</c:v>
                </c:pt>
              </c:strCache>
            </c:strRef>
          </c:tx>
          <c:spPr>
            <a:ln w="25400" cap="rnd">
              <a:solidFill>
                <a:schemeClr val="bg1">
                  <a:lumMod val="75000"/>
                </a:schemeClr>
              </a:solidFill>
              <a:round/>
            </a:ln>
            <a:effectLst/>
          </c:spPr>
          <c:marker>
            <c:symbol val="none"/>
          </c:marker>
          <c:cat>
            <c:strRef>
              <c:f>Q17レーダー!$C$23:$L$23</c:f>
              <c:strCache>
                <c:ptCount val="10"/>
                <c:pt idx="0">
                  <c:v>日当たりや空間のゆとり</c:v>
                </c:pt>
                <c:pt idx="1">
                  <c:v>通勤・通学の利便</c:v>
                </c:pt>
                <c:pt idx="2">
                  <c:v>買い物などの利便</c:v>
                </c:pt>
                <c:pt idx="3">
                  <c:v>医療・福祉・文化施設の利便</c:v>
                </c:pt>
                <c:pt idx="4">
                  <c:v>子どもの遊び場、子育て支援</c:v>
                </c:pt>
                <c:pt idx="5">
                  <c:v>親など親戚との距離</c:v>
                </c:pt>
                <c:pt idx="6">
                  <c:v>治安</c:v>
                </c:pt>
                <c:pt idx="7">
                  <c:v>近隣とのコミュニティ</c:v>
                </c:pt>
                <c:pt idx="8">
                  <c:v>公園など自然環境</c:v>
                </c:pt>
                <c:pt idx="9">
                  <c:v>まちなみ・景観</c:v>
                </c:pt>
              </c:strCache>
            </c:strRef>
          </c:cat>
          <c:val>
            <c:numRef>
              <c:f>Q17レーダー!$C$24:$L$24</c:f>
              <c:numCache>
                <c:formatCode>General</c:formatCode>
                <c:ptCount val="10"/>
                <c:pt idx="0">
                  <c:v>50</c:v>
                </c:pt>
                <c:pt idx="1">
                  <c:v>50</c:v>
                </c:pt>
                <c:pt idx="2">
                  <c:v>50</c:v>
                </c:pt>
                <c:pt idx="3">
                  <c:v>50</c:v>
                </c:pt>
                <c:pt idx="4">
                  <c:v>50</c:v>
                </c:pt>
                <c:pt idx="5">
                  <c:v>50</c:v>
                </c:pt>
                <c:pt idx="6">
                  <c:v>50</c:v>
                </c:pt>
                <c:pt idx="7">
                  <c:v>50</c:v>
                </c:pt>
                <c:pt idx="8">
                  <c:v>50</c:v>
                </c:pt>
                <c:pt idx="9">
                  <c:v>50</c:v>
                </c:pt>
              </c:numCache>
            </c:numRef>
          </c:val>
          <c:extLst>
            <c:ext xmlns:c16="http://schemas.microsoft.com/office/drawing/2014/chart" uri="{C3380CC4-5D6E-409C-BE32-E72D297353CC}">
              <c16:uniqueId val="{00000000-1374-41BA-BB8A-9CD5918E12C9}"/>
            </c:ext>
          </c:extLst>
        </c:ser>
        <c:ser>
          <c:idx val="1"/>
          <c:order val="1"/>
          <c:tx>
            <c:strRef>
              <c:f>Q17レーダー!$B$29</c:f>
              <c:strCache>
                <c:ptCount val="1"/>
                <c:pt idx="0">
                  <c:v>その他親族世帯、非親族世帯</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Q17レーダー!$C$23:$L$23</c:f>
              <c:strCache>
                <c:ptCount val="10"/>
                <c:pt idx="0">
                  <c:v>日当たりや空間のゆとり</c:v>
                </c:pt>
                <c:pt idx="1">
                  <c:v>通勤・通学の利便</c:v>
                </c:pt>
                <c:pt idx="2">
                  <c:v>買い物などの利便</c:v>
                </c:pt>
                <c:pt idx="3">
                  <c:v>医療・福祉・文化施設の利便</c:v>
                </c:pt>
                <c:pt idx="4">
                  <c:v>子どもの遊び場、子育て支援</c:v>
                </c:pt>
                <c:pt idx="5">
                  <c:v>親など親戚との距離</c:v>
                </c:pt>
                <c:pt idx="6">
                  <c:v>治安</c:v>
                </c:pt>
                <c:pt idx="7">
                  <c:v>近隣とのコミュニティ</c:v>
                </c:pt>
                <c:pt idx="8">
                  <c:v>公園など自然環境</c:v>
                </c:pt>
                <c:pt idx="9">
                  <c:v>まちなみ・景観</c:v>
                </c:pt>
              </c:strCache>
            </c:strRef>
          </c:cat>
          <c:val>
            <c:numRef>
              <c:f>Q17レーダー!$C$29:$L$29</c:f>
              <c:numCache>
                <c:formatCode>0.0_ </c:formatCode>
                <c:ptCount val="10"/>
                <c:pt idx="0">
                  <c:v>53.111156962805872</c:v>
                </c:pt>
                <c:pt idx="1">
                  <c:v>42.516589698621175</c:v>
                </c:pt>
                <c:pt idx="2">
                  <c:v>57.18046972038178</c:v>
                </c:pt>
                <c:pt idx="3">
                  <c:v>62.113173172075896</c:v>
                </c:pt>
                <c:pt idx="4">
                  <c:v>47.330135447701885</c:v>
                </c:pt>
                <c:pt idx="5">
                  <c:v>41.021979761483152</c:v>
                </c:pt>
                <c:pt idx="6">
                  <c:v>57.728283546127557</c:v>
                </c:pt>
                <c:pt idx="7">
                  <c:v>41.180981474806792</c:v>
                </c:pt>
                <c:pt idx="8">
                  <c:v>58.191916755146451</c:v>
                </c:pt>
                <c:pt idx="9">
                  <c:v>42.916133336262334</c:v>
                </c:pt>
              </c:numCache>
            </c:numRef>
          </c:val>
          <c:extLst>
            <c:ext xmlns:c16="http://schemas.microsoft.com/office/drawing/2014/chart" uri="{C3380CC4-5D6E-409C-BE32-E72D297353CC}">
              <c16:uniqueId val="{00000001-1374-41BA-BB8A-9CD5918E12C9}"/>
            </c:ext>
          </c:extLst>
        </c:ser>
        <c:dLbls>
          <c:showLegendKey val="0"/>
          <c:showVal val="0"/>
          <c:showCatName val="0"/>
          <c:showSerName val="0"/>
          <c:showPercent val="0"/>
          <c:showBubbleSize val="0"/>
        </c:dLbls>
        <c:axId val="1070238383"/>
        <c:axId val="1070257519"/>
      </c:radarChart>
      <c:catAx>
        <c:axId val="1070238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70257519"/>
        <c:crosses val="autoZero"/>
        <c:auto val="1"/>
        <c:lblAlgn val="ctr"/>
        <c:lblOffset val="100"/>
        <c:noMultiLvlLbl val="0"/>
      </c:catAx>
      <c:valAx>
        <c:axId val="1070257519"/>
        <c:scaling>
          <c:orientation val="minMax"/>
          <c:max val="80"/>
          <c:min val="20"/>
        </c:scaling>
        <c:delete val="0"/>
        <c:axPos val="l"/>
        <c:majorGridlines>
          <c:spPr>
            <a:ln w="12700" cap="flat" cmpd="sng" algn="ctr">
              <a:solidFill>
                <a:schemeClr val="tx1">
                  <a:lumMod val="15000"/>
                  <a:lumOff val="85000"/>
                </a:schemeClr>
              </a:solidFill>
              <a:round/>
            </a:ln>
            <a:effectLst/>
          </c:spPr>
        </c:majorGridlines>
        <c:numFmt formatCode="General" sourceLinked="1"/>
        <c:majorTickMark val="cross"/>
        <c:minorTickMark val="cross"/>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1070238383"/>
        <c:crosses val="autoZero"/>
        <c:crossBetween val="between"/>
        <c:minorUnit val="2"/>
      </c:val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2897402911944245"/>
          <c:y val="0.20900467920268759"/>
          <c:w val="0.5056572755514408"/>
          <c:h val="0.67390750014960887"/>
        </c:manualLayout>
      </c:layout>
      <c:radarChart>
        <c:radarStyle val="marker"/>
        <c:varyColors val="0"/>
        <c:ser>
          <c:idx val="0"/>
          <c:order val="0"/>
          <c:tx>
            <c:strRef>
              <c:f>Q17レーダー!$B$24</c:f>
              <c:strCache>
                <c:ptCount val="1"/>
                <c:pt idx="0">
                  <c:v>標準</c:v>
                </c:pt>
              </c:strCache>
            </c:strRef>
          </c:tx>
          <c:spPr>
            <a:ln w="25400" cap="rnd">
              <a:solidFill>
                <a:schemeClr val="bg1">
                  <a:lumMod val="75000"/>
                </a:schemeClr>
              </a:solidFill>
              <a:round/>
            </a:ln>
            <a:effectLst/>
          </c:spPr>
          <c:marker>
            <c:symbol val="none"/>
          </c:marker>
          <c:cat>
            <c:strRef>
              <c:f>Q17レーダー!$C$23:$L$23</c:f>
              <c:strCache>
                <c:ptCount val="10"/>
                <c:pt idx="0">
                  <c:v>日当たりや空間のゆとり</c:v>
                </c:pt>
                <c:pt idx="1">
                  <c:v>通勤・通学の利便</c:v>
                </c:pt>
                <c:pt idx="2">
                  <c:v>買い物などの利便</c:v>
                </c:pt>
                <c:pt idx="3">
                  <c:v>医療・福祉・文化施設の利便</c:v>
                </c:pt>
                <c:pt idx="4">
                  <c:v>子どもの遊び場、子育て支援</c:v>
                </c:pt>
                <c:pt idx="5">
                  <c:v>親など親戚との距離</c:v>
                </c:pt>
                <c:pt idx="6">
                  <c:v>治安</c:v>
                </c:pt>
                <c:pt idx="7">
                  <c:v>近隣とのコミュニティ</c:v>
                </c:pt>
                <c:pt idx="8">
                  <c:v>公園など自然環境</c:v>
                </c:pt>
                <c:pt idx="9">
                  <c:v>まちなみ・景観</c:v>
                </c:pt>
              </c:strCache>
            </c:strRef>
          </c:cat>
          <c:val>
            <c:numRef>
              <c:f>Q17レーダー!$C$24:$L$24</c:f>
              <c:numCache>
                <c:formatCode>General</c:formatCode>
                <c:ptCount val="10"/>
                <c:pt idx="0">
                  <c:v>50</c:v>
                </c:pt>
                <c:pt idx="1">
                  <c:v>50</c:v>
                </c:pt>
                <c:pt idx="2">
                  <c:v>50</c:v>
                </c:pt>
                <c:pt idx="3">
                  <c:v>50</c:v>
                </c:pt>
                <c:pt idx="4">
                  <c:v>50</c:v>
                </c:pt>
                <c:pt idx="5">
                  <c:v>50</c:v>
                </c:pt>
                <c:pt idx="6">
                  <c:v>50</c:v>
                </c:pt>
                <c:pt idx="7">
                  <c:v>50</c:v>
                </c:pt>
                <c:pt idx="8">
                  <c:v>50</c:v>
                </c:pt>
                <c:pt idx="9">
                  <c:v>50</c:v>
                </c:pt>
              </c:numCache>
            </c:numRef>
          </c:val>
          <c:extLst>
            <c:ext xmlns:c16="http://schemas.microsoft.com/office/drawing/2014/chart" uri="{C3380CC4-5D6E-409C-BE32-E72D297353CC}">
              <c16:uniqueId val="{00000000-A4A2-4C73-80B6-D3A30EC7AD24}"/>
            </c:ext>
          </c:extLst>
        </c:ser>
        <c:ser>
          <c:idx val="1"/>
          <c:order val="1"/>
          <c:tx>
            <c:strRef>
              <c:f>Q17レーダー!$B$27</c:f>
              <c:strCache>
                <c:ptCount val="1"/>
                <c:pt idx="0">
                  <c:v>夫婦のみ世帯</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Q17レーダー!$C$23:$L$23</c:f>
              <c:strCache>
                <c:ptCount val="10"/>
                <c:pt idx="0">
                  <c:v>日当たりや空間のゆとり</c:v>
                </c:pt>
                <c:pt idx="1">
                  <c:v>通勤・通学の利便</c:v>
                </c:pt>
                <c:pt idx="2">
                  <c:v>買い物などの利便</c:v>
                </c:pt>
                <c:pt idx="3">
                  <c:v>医療・福祉・文化施設の利便</c:v>
                </c:pt>
                <c:pt idx="4">
                  <c:v>子どもの遊び場、子育て支援</c:v>
                </c:pt>
                <c:pt idx="5">
                  <c:v>親など親戚との距離</c:v>
                </c:pt>
                <c:pt idx="6">
                  <c:v>治安</c:v>
                </c:pt>
                <c:pt idx="7">
                  <c:v>近隣とのコミュニティ</c:v>
                </c:pt>
                <c:pt idx="8">
                  <c:v>公園など自然環境</c:v>
                </c:pt>
                <c:pt idx="9">
                  <c:v>まちなみ・景観</c:v>
                </c:pt>
              </c:strCache>
            </c:strRef>
          </c:cat>
          <c:val>
            <c:numRef>
              <c:f>Q17レーダー!$C$27:$L$27</c:f>
              <c:numCache>
                <c:formatCode>0.0_ </c:formatCode>
                <c:ptCount val="10"/>
                <c:pt idx="0">
                  <c:v>58.599295424932627</c:v>
                </c:pt>
                <c:pt idx="1">
                  <c:v>41.183950017021203</c:v>
                </c:pt>
                <c:pt idx="2">
                  <c:v>49.899391266650987</c:v>
                </c:pt>
                <c:pt idx="3">
                  <c:v>54.30024581710434</c:v>
                </c:pt>
                <c:pt idx="4">
                  <c:v>45.877805027691821</c:v>
                </c:pt>
                <c:pt idx="5">
                  <c:v>59.76115416121565</c:v>
                </c:pt>
                <c:pt idx="6">
                  <c:v>40.613052633590129</c:v>
                </c:pt>
                <c:pt idx="7">
                  <c:v>48.068747791381213</c:v>
                </c:pt>
                <c:pt idx="8">
                  <c:v>55.25415506642441</c:v>
                </c:pt>
                <c:pt idx="9">
                  <c:v>64.460362385524959</c:v>
                </c:pt>
              </c:numCache>
            </c:numRef>
          </c:val>
          <c:extLst>
            <c:ext xmlns:c16="http://schemas.microsoft.com/office/drawing/2014/chart" uri="{C3380CC4-5D6E-409C-BE32-E72D297353CC}">
              <c16:uniqueId val="{00000001-A4A2-4C73-80B6-D3A30EC7AD24}"/>
            </c:ext>
          </c:extLst>
        </c:ser>
        <c:dLbls>
          <c:showLegendKey val="0"/>
          <c:showVal val="0"/>
          <c:showCatName val="0"/>
          <c:showSerName val="0"/>
          <c:showPercent val="0"/>
          <c:showBubbleSize val="0"/>
        </c:dLbls>
        <c:axId val="1070238383"/>
        <c:axId val="1070257519"/>
      </c:radarChart>
      <c:catAx>
        <c:axId val="1070238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70257519"/>
        <c:crosses val="autoZero"/>
        <c:auto val="1"/>
        <c:lblAlgn val="ctr"/>
        <c:lblOffset val="100"/>
        <c:noMultiLvlLbl val="0"/>
      </c:catAx>
      <c:valAx>
        <c:axId val="1070257519"/>
        <c:scaling>
          <c:orientation val="minMax"/>
          <c:max val="80"/>
          <c:min val="20"/>
        </c:scaling>
        <c:delete val="0"/>
        <c:axPos val="l"/>
        <c:majorGridlines>
          <c:spPr>
            <a:ln w="12700" cap="flat" cmpd="sng" algn="ctr">
              <a:solidFill>
                <a:schemeClr val="tx1">
                  <a:lumMod val="15000"/>
                  <a:lumOff val="85000"/>
                </a:schemeClr>
              </a:solidFill>
              <a:round/>
            </a:ln>
            <a:effectLst/>
          </c:spPr>
        </c:majorGridlines>
        <c:numFmt formatCode="General" sourceLinked="1"/>
        <c:majorTickMark val="cross"/>
        <c:minorTickMark val="cross"/>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1070238383"/>
        <c:crosses val="autoZero"/>
        <c:crossBetween val="between"/>
        <c:minorUnit val="2"/>
      </c:val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0.2784254876727667"/>
          <c:y val="0.21525846582610009"/>
          <c:w val="0.39681753077264231"/>
          <c:h val="0.61087901325767113"/>
        </c:manualLayout>
      </c:layout>
      <c:pieChart>
        <c:varyColors val="1"/>
        <c:ser>
          <c:idx val="0"/>
          <c:order val="0"/>
          <c:dPt>
            <c:idx val="0"/>
            <c:bubble3D val="0"/>
            <c:spPr>
              <a:gradFill rotWithShape="1">
                <a:gsLst>
                  <a:gs pos="0">
                    <a:schemeClr val="accent5">
                      <a:shade val="37000"/>
                      <a:shade val="51000"/>
                      <a:satMod val="130000"/>
                    </a:schemeClr>
                  </a:gs>
                  <a:gs pos="80000">
                    <a:schemeClr val="accent5">
                      <a:shade val="37000"/>
                      <a:shade val="93000"/>
                      <a:satMod val="130000"/>
                    </a:schemeClr>
                  </a:gs>
                  <a:gs pos="100000">
                    <a:schemeClr val="accent5">
                      <a:shade val="37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0E92-4B8C-90F5-DB7920F5FD08}"/>
              </c:ext>
            </c:extLst>
          </c:dPt>
          <c:dPt>
            <c:idx val="1"/>
            <c:bubble3D val="0"/>
            <c:spPr>
              <a:gradFill rotWithShape="1">
                <a:gsLst>
                  <a:gs pos="0">
                    <a:schemeClr val="accent5">
                      <a:shade val="44000"/>
                      <a:shade val="51000"/>
                      <a:satMod val="130000"/>
                    </a:schemeClr>
                  </a:gs>
                  <a:gs pos="80000">
                    <a:schemeClr val="accent5">
                      <a:shade val="44000"/>
                      <a:shade val="93000"/>
                      <a:satMod val="130000"/>
                    </a:schemeClr>
                  </a:gs>
                  <a:gs pos="100000">
                    <a:schemeClr val="accent5">
                      <a:shade val="44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0E92-4B8C-90F5-DB7920F5FD08}"/>
              </c:ext>
            </c:extLst>
          </c:dPt>
          <c:dPt>
            <c:idx val="2"/>
            <c:bubble3D val="0"/>
            <c:spPr>
              <a:gradFill rotWithShape="1">
                <a:gsLst>
                  <a:gs pos="0">
                    <a:schemeClr val="accent5">
                      <a:shade val="51000"/>
                      <a:shade val="51000"/>
                      <a:satMod val="130000"/>
                    </a:schemeClr>
                  </a:gs>
                  <a:gs pos="80000">
                    <a:schemeClr val="accent5">
                      <a:shade val="51000"/>
                      <a:shade val="93000"/>
                      <a:satMod val="130000"/>
                    </a:schemeClr>
                  </a:gs>
                  <a:gs pos="100000">
                    <a:schemeClr val="accent5">
                      <a:shade val="51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0E92-4B8C-90F5-DB7920F5FD08}"/>
              </c:ext>
            </c:extLst>
          </c:dPt>
          <c:dPt>
            <c:idx val="3"/>
            <c:bubble3D val="0"/>
            <c:spPr>
              <a:gradFill rotWithShape="1">
                <a:gsLst>
                  <a:gs pos="0">
                    <a:schemeClr val="accent5">
                      <a:shade val="58000"/>
                      <a:shade val="51000"/>
                      <a:satMod val="130000"/>
                    </a:schemeClr>
                  </a:gs>
                  <a:gs pos="80000">
                    <a:schemeClr val="accent5">
                      <a:shade val="58000"/>
                      <a:shade val="93000"/>
                      <a:satMod val="130000"/>
                    </a:schemeClr>
                  </a:gs>
                  <a:gs pos="100000">
                    <a:schemeClr val="accent5">
                      <a:shade val="5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0E92-4B8C-90F5-DB7920F5FD08}"/>
              </c:ext>
            </c:extLst>
          </c:dPt>
          <c:dPt>
            <c:idx val="4"/>
            <c:bubble3D val="0"/>
            <c:spPr>
              <a:gradFill rotWithShape="1">
                <a:gsLst>
                  <a:gs pos="0">
                    <a:schemeClr val="accent5">
                      <a:shade val="65000"/>
                      <a:shade val="51000"/>
                      <a:satMod val="130000"/>
                    </a:schemeClr>
                  </a:gs>
                  <a:gs pos="80000">
                    <a:schemeClr val="accent5">
                      <a:shade val="65000"/>
                      <a:shade val="93000"/>
                      <a:satMod val="130000"/>
                    </a:schemeClr>
                  </a:gs>
                  <a:gs pos="100000">
                    <a:schemeClr val="accent5">
                      <a:shade val="6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0E92-4B8C-90F5-DB7920F5FD08}"/>
              </c:ext>
            </c:extLst>
          </c:dPt>
          <c:dPt>
            <c:idx val="5"/>
            <c:bubble3D val="0"/>
            <c:spPr>
              <a:gradFill rotWithShape="1">
                <a:gsLst>
                  <a:gs pos="0">
                    <a:schemeClr val="accent5">
                      <a:shade val="72000"/>
                      <a:shade val="51000"/>
                      <a:satMod val="130000"/>
                    </a:schemeClr>
                  </a:gs>
                  <a:gs pos="80000">
                    <a:schemeClr val="accent5">
                      <a:shade val="72000"/>
                      <a:shade val="93000"/>
                      <a:satMod val="130000"/>
                    </a:schemeClr>
                  </a:gs>
                  <a:gs pos="100000">
                    <a:schemeClr val="accent5">
                      <a:shade val="7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0E92-4B8C-90F5-DB7920F5FD08}"/>
              </c:ext>
            </c:extLst>
          </c:dPt>
          <c:dPt>
            <c:idx val="6"/>
            <c:bubble3D val="0"/>
            <c:spPr>
              <a:gradFill rotWithShape="1">
                <a:gsLst>
                  <a:gs pos="0">
                    <a:schemeClr val="accent5">
                      <a:shade val="79000"/>
                      <a:shade val="51000"/>
                      <a:satMod val="130000"/>
                    </a:schemeClr>
                  </a:gs>
                  <a:gs pos="80000">
                    <a:schemeClr val="accent5">
                      <a:shade val="79000"/>
                      <a:shade val="93000"/>
                      <a:satMod val="130000"/>
                    </a:schemeClr>
                  </a:gs>
                  <a:gs pos="100000">
                    <a:schemeClr val="accent5">
                      <a:shade val="79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D-0E92-4B8C-90F5-DB7920F5FD08}"/>
              </c:ext>
            </c:extLst>
          </c:dPt>
          <c:dPt>
            <c:idx val="7"/>
            <c:bubble3D val="0"/>
            <c:spPr>
              <a:gradFill rotWithShape="1">
                <a:gsLst>
                  <a:gs pos="0">
                    <a:schemeClr val="accent5">
                      <a:shade val="86000"/>
                      <a:shade val="51000"/>
                      <a:satMod val="130000"/>
                    </a:schemeClr>
                  </a:gs>
                  <a:gs pos="80000">
                    <a:schemeClr val="accent5">
                      <a:shade val="86000"/>
                      <a:shade val="93000"/>
                      <a:satMod val="130000"/>
                    </a:schemeClr>
                  </a:gs>
                  <a:gs pos="100000">
                    <a:schemeClr val="accent5">
                      <a:shade val="8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F-0E92-4B8C-90F5-DB7920F5FD08}"/>
              </c:ext>
            </c:extLst>
          </c:dPt>
          <c:dPt>
            <c:idx val="8"/>
            <c:bubble3D val="0"/>
            <c:spPr>
              <a:gradFill rotWithShape="1">
                <a:gsLst>
                  <a:gs pos="0">
                    <a:schemeClr val="accent5">
                      <a:shade val="93000"/>
                      <a:shade val="51000"/>
                      <a:satMod val="130000"/>
                    </a:schemeClr>
                  </a:gs>
                  <a:gs pos="80000">
                    <a:schemeClr val="accent5">
                      <a:shade val="93000"/>
                      <a:shade val="93000"/>
                      <a:satMod val="130000"/>
                    </a:schemeClr>
                  </a:gs>
                  <a:gs pos="100000">
                    <a:schemeClr val="accent5">
                      <a:shade val="93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1-0E92-4B8C-90F5-DB7920F5FD08}"/>
              </c:ext>
            </c:extLst>
          </c:dPt>
          <c:dPt>
            <c:idx val="9"/>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3-0E92-4B8C-90F5-DB7920F5FD08}"/>
              </c:ext>
            </c:extLst>
          </c:dPt>
          <c:dPt>
            <c:idx val="10"/>
            <c:bubble3D val="0"/>
            <c:spPr>
              <a:gradFill rotWithShape="1">
                <a:gsLst>
                  <a:gs pos="0">
                    <a:schemeClr val="accent5">
                      <a:tint val="93000"/>
                      <a:shade val="51000"/>
                      <a:satMod val="130000"/>
                    </a:schemeClr>
                  </a:gs>
                  <a:gs pos="80000">
                    <a:schemeClr val="accent5">
                      <a:tint val="93000"/>
                      <a:shade val="93000"/>
                      <a:satMod val="130000"/>
                    </a:schemeClr>
                  </a:gs>
                  <a:gs pos="100000">
                    <a:schemeClr val="accent5">
                      <a:tint val="93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5-0E92-4B8C-90F5-DB7920F5FD08}"/>
              </c:ext>
            </c:extLst>
          </c:dPt>
          <c:dPt>
            <c:idx val="11"/>
            <c:bubble3D val="0"/>
            <c:spPr>
              <a:gradFill rotWithShape="1">
                <a:gsLst>
                  <a:gs pos="0">
                    <a:schemeClr val="accent5">
                      <a:tint val="86000"/>
                      <a:shade val="51000"/>
                      <a:satMod val="130000"/>
                    </a:schemeClr>
                  </a:gs>
                  <a:gs pos="80000">
                    <a:schemeClr val="accent5">
                      <a:tint val="86000"/>
                      <a:shade val="93000"/>
                      <a:satMod val="130000"/>
                    </a:schemeClr>
                  </a:gs>
                  <a:gs pos="100000">
                    <a:schemeClr val="accent5">
                      <a:tint val="8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7-0E92-4B8C-90F5-DB7920F5FD08}"/>
              </c:ext>
            </c:extLst>
          </c:dPt>
          <c:dPt>
            <c:idx val="12"/>
            <c:bubble3D val="0"/>
            <c:spPr>
              <a:gradFill rotWithShape="1">
                <a:gsLst>
                  <a:gs pos="0">
                    <a:schemeClr val="accent5">
                      <a:tint val="79000"/>
                      <a:shade val="51000"/>
                      <a:satMod val="130000"/>
                    </a:schemeClr>
                  </a:gs>
                  <a:gs pos="80000">
                    <a:schemeClr val="accent5">
                      <a:tint val="79000"/>
                      <a:shade val="93000"/>
                      <a:satMod val="130000"/>
                    </a:schemeClr>
                  </a:gs>
                  <a:gs pos="100000">
                    <a:schemeClr val="accent5">
                      <a:tint val="79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9-0E92-4B8C-90F5-DB7920F5FD08}"/>
              </c:ext>
            </c:extLst>
          </c:dPt>
          <c:dPt>
            <c:idx val="13"/>
            <c:bubble3D val="0"/>
            <c:spPr>
              <a:gradFill rotWithShape="1">
                <a:gsLst>
                  <a:gs pos="0">
                    <a:schemeClr val="accent5">
                      <a:tint val="72000"/>
                      <a:shade val="51000"/>
                      <a:satMod val="130000"/>
                    </a:schemeClr>
                  </a:gs>
                  <a:gs pos="80000">
                    <a:schemeClr val="accent5">
                      <a:tint val="72000"/>
                      <a:shade val="93000"/>
                      <a:satMod val="130000"/>
                    </a:schemeClr>
                  </a:gs>
                  <a:gs pos="100000">
                    <a:schemeClr val="accent5">
                      <a:tint val="7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B-0E92-4B8C-90F5-DB7920F5FD08}"/>
              </c:ext>
            </c:extLst>
          </c:dPt>
          <c:dPt>
            <c:idx val="14"/>
            <c:bubble3D val="0"/>
            <c:spPr>
              <a:gradFill rotWithShape="1">
                <a:gsLst>
                  <a:gs pos="0">
                    <a:schemeClr val="accent5">
                      <a:tint val="65000"/>
                      <a:shade val="51000"/>
                      <a:satMod val="130000"/>
                    </a:schemeClr>
                  </a:gs>
                  <a:gs pos="80000">
                    <a:schemeClr val="accent5">
                      <a:tint val="65000"/>
                      <a:shade val="93000"/>
                      <a:satMod val="130000"/>
                    </a:schemeClr>
                  </a:gs>
                  <a:gs pos="100000">
                    <a:schemeClr val="accent5">
                      <a:tint val="6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D-0E92-4B8C-90F5-DB7920F5FD08}"/>
              </c:ext>
            </c:extLst>
          </c:dPt>
          <c:dPt>
            <c:idx val="15"/>
            <c:bubble3D val="0"/>
            <c:spPr>
              <a:gradFill rotWithShape="1">
                <a:gsLst>
                  <a:gs pos="0">
                    <a:schemeClr val="accent5">
                      <a:tint val="58000"/>
                      <a:shade val="51000"/>
                      <a:satMod val="130000"/>
                    </a:schemeClr>
                  </a:gs>
                  <a:gs pos="80000">
                    <a:schemeClr val="accent5">
                      <a:tint val="58000"/>
                      <a:shade val="93000"/>
                      <a:satMod val="130000"/>
                    </a:schemeClr>
                  </a:gs>
                  <a:gs pos="100000">
                    <a:schemeClr val="accent5">
                      <a:tint val="5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F-0E92-4B8C-90F5-DB7920F5FD08}"/>
              </c:ext>
            </c:extLst>
          </c:dPt>
          <c:dPt>
            <c:idx val="16"/>
            <c:bubble3D val="0"/>
            <c:spPr>
              <a:gradFill rotWithShape="1">
                <a:gsLst>
                  <a:gs pos="0">
                    <a:schemeClr val="accent5">
                      <a:tint val="51000"/>
                      <a:shade val="51000"/>
                      <a:satMod val="130000"/>
                    </a:schemeClr>
                  </a:gs>
                  <a:gs pos="80000">
                    <a:schemeClr val="accent5">
                      <a:tint val="51000"/>
                      <a:shade val="93000"/>
                      <a:satMod val="130000"/>
                    </a:schemeClr>
                  </a:gs>
                  <a:gs pos="100000">
                    <a:schemeClr val="accent5">
                      <a:tint val="51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1-0E92-4B8C-90F5-DB7920F5FD08}"/>
              </c:ext>
            </c:extLst>
          </c:dPt>
          <c:dPt>
            <c:idx val="17"/>
            <c:bubble3D val="0"/>
            <c:spPr>
              <a:gradFill rotWithShape="1">
                <a:gsLst>
                  <a:gs pos="0">
                    <a:schemeClr val="accent5">
                      <a:tint val="44000"/>
                      <a:shade val="51000"/>
                      <a:satMod val="130000"/>
                    </a:schemeClr>
                  </a:gs>
                  <a:gs pos="80000">
                    <a:schemeClr val="accent5">
                      <a:tint val="44000"/>
                      <a:shade val="93000"/>
                      <a:satMod val="130000"/>
                    </a:schemeClr>
                  </a:gs>
                  <a:gs pos="100000">
                    <a:schemeClr val="accent5">
                      <a:tint val="44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3-0E92-4B8C-90F5-DB7920F5FD08}"/>
              </c:ext>
            </c:extLst>
          </c:dPt>
          <c:dPt>
            <c:idx val="18"/>
            <c:bubble3D val="0"/>
            <c:spPr>
              <a:gradFill rotWithShape="1">
                <a:gsLst>
                  <a:gs pos="0">
                    <a:schemeClr val="accent5">
                      <a:tint val="37000"/>
                      <a:shade val="51000"/>
                      <a:satMod val="130000"/>
                    </a:schemeClr>
                  </a:gs>
                  <a:gs pos="80000">
                    <a:schemeClr val="accent5">
                      <a:tint val="37000"/>
                      <a:shade val="93000"/>
                      <a:satMod val="130000"/>
                    </a:schemeClr>
                  </a:gs>
                  <a:gs pos="100000">
                    <a:schemeClr val="accent5">
                      <a:tint val="37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5-0E92-4B8C-90F5-DB7920F5FD08}"/>
              </c:ext>
            </c:extLst>
          </c:dPt>
          <c:dLbls>
            <c:dLbl>
              <c:idx val="0"/>
              <c:layout>
                <c:manualLayout>
                  <c:x val="9.2336103416435829E-3"/>
                  <c:y val="-5.117270788912579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92-4B8C-90F5-DB7920F5FD08}"/>
                </c:ext>
              </c:extLst>
            </c:dLbl>
            <c:dLbl>
              <c:idx val="1"/>
              <c:layout>
                <c:manualLayout>
                  <c:x val="3.3240997229916899E-2"/>
                  <c:y val="-1.421464108031272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E92-4B8C-90F5-DB7920F5FD08}"/>
                </c:ext>
              </c:extLst>
            </c:dLbl>
            <c:dLbl>
              <c:idx val="2"/>
              <c:layout>
                <c:manualLayout>
                  <c:x val="4.0627885503231764E-2"/>
                  <c:y val="-2.8429282160625444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0E92-4B8C-90F5-DB7920F5FD08}"/>
                </c:ext>
              </c:extLst>
            </c:dLbl>
            <c:dLbl>
              <c:idx val="3"/>
              <c:layout>
                <c:manualLayout>
                  <c:x val="3.3240997229917031E-2"/>
                  <c:y val="-8.5287846481876851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0E92-4B8C-90F5-DB7920F5FD08}"/>
                </c:ext>
              </c:extLst>
            </c:dLbl>
            <c:dLbl>
              <c:idx val="4"/>
              <c:layout>
                <c:manualLayout>
                  <c:x val="2.2160664819944463E-2"/>
                  <c:y val="0"/>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0E92-4B8C-90F5-DB7920F5FD08}"/>
                </c:ext>
              </c:extLst>
            </c:dLbl>
            <c:dLbl>
              <c:idx val="5"/>
              <c:layout>
                <c:manualLayout>
                  <c:x val="2.7700831024930747E-2"/>
                  <c:y val="1.990049751243781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0E92-4B8C-90F5-DB7920F5FD08}"/>
                </c:ext>
              </c:extLst>
            </c:dLbl>
            <c:dLbl>
              <c:idx val="6"/>
              <c:layout>
                <c:manualLayout>
                  <c:x val="2.7700831024930747E-2"/>
                  <c:y val="2.8429282160623358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0E92-4B8C-90F5-DB7920F5FD08}"/>
                </c:ext>
              </c:extLst>
            </c:dLbl>
            <c:dLbl>
              <c:idx val="7"/>
              <c:layout>
                <c:manualLayout>
                  <c:x val="6.8328716528162511E-2"/>
                  <c:y val="1.705756929637516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0E92-4B8C-90F5-DB7920F5FD08}"/>
                </c:ext>
              </c:extLst>
            </c:dLbl>
            <c:dLbl>
              <c:idx val="8"/>
              <c:layout>
                <c:manualLayout>
                  <c:x val="0.10156971375807934"/>
                  <c:y val="7.3916133617626154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0E92-4B8C-90F5-DB7920F5FD08}"/>
                </c:ext>
              </c:extLst>
            </c:dLbl>
            <c:dLbl>
              <c:idx val="9"/>
              <c:layout>
                <c:manualLayout>
                  <c:x val="5.9095106186518927E-2"/>
                  <c:y val="9.381663113006397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3-0E92-4B8C-90F5-DB7920F5FD08}"/>
                </c:ext>
              </c:extLst>
            </c:dLbl>
            <c:dLbl>
              <c:idx val="10"/>
              <c:layout>
                <c:manualLayout>
                  <c:x val="-2.4007386888273349E-2"/>
                  <c:y val="0.1336176261549395"/>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5-0E92-4B8C-90F5-DB7920F5FD08}"/>
                </c:ext>
              </c:extLst>
            </c:dLbl>
            <c:dLbl>
              <c:idx val="11"/>
              <c:layout>
                <c:manualLayout>
                  <c:x val="-4.2474607571560498E-2"/>
                  <c:y val="0.1165600568585644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7-0E92-4B8C-90F5-DB7920F5FD08}"/>
                </c:ext>
              </c:extLst>
            </c:dLbl>
            <c:dLbl>
              <c:idx val="12"/>
              <c:layout>
                <c:manualLayout>
                  <c:x val="-7.3868882733148664E-2"/>
                  <c:y val="8.813077469793888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9-0E92-4B8C-90F5-DB7920F5FD08}"/>
                </c:ext>
              </c:extLst>
            </c:dLbl>
            <c:dLbl>
              <c:idx val="13"/>
              <c:layout>
                <c:manualLayout>
                  <c:x val="-5.1708217913204083E-2"/>
                  <c:y val="4.54868514570007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B-0E92-4B8C-90F5-DB7920F5FD08}"/>
                </c:ext>
              </c:extLst>
            </c:dLbl>
            <c:dLbl>
              <c:idx val="14"/>
              <c:layout>
                <c:manualLayout>
                  <c:x val="-5.7248384118190214E-2"/>
                  <c:y val="5.6858564321250887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D-0E92-4B8C-90F5-DB7920F5FD08}"/>
                </c:ext>
              </c:extLst>
            </c:dLbl>
            <c:dLbl>
              <c:idx val="15"/>
              <c:layout>
                <c:manualLayout>
                  <c:x val="-3.8781163434903045E-2"/>
                  <c:y val="-2.8429282160625444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F-0E92-4B8C-90F5-DB7920F5FD08}"/>
                </c:ext>
              </c:extLst>
            </c:dLbl>
            <c:dLbl>
              <c:idx val="16"/>
              <c:layout>
                <c:manualLayout>
                  <c:x val="-4.0627885503231764E-2"/>
                  <c:y val="-7.3916133617626209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1-0E92-4B8C-90F5-DB7920F5FD08}"/>
                </c:ext>
              </c:extLst>
            </c:dLbl>
            <c:dLbl>
              <c:idx val="17"/>
              <c:layout>
                <c:manualLayout>
                  <c:x val="9.2336103416435829E-3"/>
                  <c:y val="-0.12224591329068941"/>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3-0E92-4B8C-90F5-DB7920F5FD08}"/>
                </c:ext>
              </c:extLst>
            </c:dLbl>
            <c:dLbl>
              <c:idx val="18"/>
              <c:layout>
                <c:manualLayout>
                  <c:x val="-7.3868882733148997E-3"/>
                  <c:y val="-4.832977967306328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5-0E92-4B8C-90F5-DB7920F5FD0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'Q9'!$E$23:$W$23</c:f>
              <c:strCache>
                <c:ptCount val="19"/>
                <c:pt idx="0">
                  <c:v>１９㎡以下</c:v>
                </c:pt>
                <c:pt idx="1">
                  <c:v>２０～２９㎡</c:v>
                </c:pt>
                <c:pt idx="2">
                  <c:v>３０～３９㎡</c:v>
                </c:pt>
                <c:pt idx="3">
                  <c:v>４０～４９㎡</c:v>
                </c:pt>
                <c:pt idx="4">
                  <c:v>５０～５９㎡</c:v>
                </c:pt>
                <c:pt idx="5">
                  <c:v>６０～６９㎡</c:v>
                </c:pt>
                <c:pt idx="6">
                  <c:v>７０～７９㎡</c:v>
                </c:pt>
                <c:pt idx="7">
                  <c:v>８０～８９㎡</c:v>
                </c:pt>
                <c:pt idx="8">
                  <c:v>９０～９９㎡</c:v>
                </c:pt>
                <c:pt idx="9">
                  <c:v>１００～１０９㎡</c:v>
                </c:pt>
                <c:pt idx="10">
                  <c:v>１１０～１１９㎡</c:v>
                </c:pt>
                <c:pt idx="11">
                  <c:v>１２０～１２９㎡</c:v>
                </c:pt>
                <c:pt idx="12">
                  <c:v>１３０～１３９㎡</c:v>
                </c:pt>
                <c:pt idx="13">
                  <c:v>１４０～１４９㎡</c:v>
                </c:pt>
                <c:pt idx="14">
                  <c:v>１５０～１６９㎡</c:v>
                </c:pt>
                <c:pt idx="15">
                  <c:v>１７０～１９９㎡</c:v>
                </c:pt>
                <c:pt idx="16">
                  <c:v>２００～２４９㎡</c:v>
                </c:pt>
                <c:pt idx="17">
                  <c:v>２５０㎡以上</c:v>
                </c:pt>
                <c:pt idx="18">
                  <c:v>わからない</c:v>
                </c:pt>
              </c:strCache>
            </c:strRef>
          </c:cat>
          <c:val>
            <c:numRef>
              <c:f>'Q9'!$E$24:$W$24</c:f>
              <c:numCache>
                <c:formatCode>0.0_ </c:formatCode>
                <c:ptCount val="19"/>
                <c:pt idx="0">
                  <c:v>3.2</c:v>
                </c:pt>
                <c:pt idx="1">
                  <c:v>7.06</c:v>
                </c:pt>
                <c:pt idx="2">
                  <c:v>6.04</c:v>
                </c:pt>
                <c:pt idx="3">
                  <c:v>4.76</c:v>
                </c:pt>
                <c:pt idx="4">
                  <c:v>7.08</c:v>
                </c:pt>
                <c:pt idx="5">
                  <c:v>9.42</c:v>
                </c:pt>
                <c:pt idx="6">
                  <c:v>9.7200000000000006</c:v>
                </c:pt>
                <c:pt idx="7">
                  <c:v>6.04</c:v>
                </c:pt>
                <c:pt idx="8">
                  <c:v>5.0599999999999996</c:v>
                </c:pt>
                <c:pt idx="9">
                  <c:v>4.9000000000000004</c:v>
                </c:pt>
                <c:pt idx="10">
                  <c:v>2.2400000000000002</c:v>
                </c:pt>
                <c:pt idx="11">
                  <c:v>2.56</c:v>
                </c:pt>
                <c:pt idx="12">
                  <c:v>1.18</c:v>
                </c:pt>
                <c:pt idx="13">
                  <c:v>1.28</c:v>
                </c:pt>
                <c:pt idx="14">
                  <c:v>1.9</c:v>
                </c:pt>
                <c:pt idx="15">
                  <c:v>0.9</c:v>
                </c:pt>
                <c:pt idx="16">
                  <c:v>0.76</c:v>
                </c:pt>
                <c:pt idx="17">
                  <c:v>1.1399999999999999</c:v>
                </c:pt>
                <c:pt idx="18">
                  <c:v>24.76</c:v>
                </c:pt>
              </c:numCache>
            </c:numRef>
          </c:val>
          <c:extLst>
            <c:ext xmlns:c16="http://schemas.microsoft.com/office/drawing/2014/chart" uri="{C3380CC4-5D6E-409C-BE32-E72D297353CC}">
              <c16:uniqueId val="{00000026-0E92-4B8C-90F5-DB7920F5FD0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0.31634392157673202"/>
          <c:y val="0.20963221647503263"/>
          <c:w val="0.37200556623335468"/>
          <c:h val="0.59302979386990851"/>
        </c:manualLayout>
      </c:layout>
      <c:pieChart>
        <c:varyColors val="1"/>
        <c:ser>
          <c:idx val="0"/>
          <c:order val="0"/>
          <c:dPt>
            <c:idx val="0"/>
            <c:bubble3D val="0"/>
            <c:spPr>
              <a:gradFill rotWithShape="1">
                <a:gsLst>
                  <a:gs pos="0">
                    <a:schemeClr val="accent5">
                      <a:shade val="44000"/>
                      <a:shade val="51000"/>
                      <a:satMod val="130000"/>
                    </a:schemeClr>
                  </a:gs>
                  <a:gs pos="80000">
                    <a:schemeClr val="accent5">
                      <a:shade val="44000"/>
                      <a:shade val="93000"/>
                      <a:satMod val="130000"/>
                    </a:schemeClr>
                  </a:gs>
                  <a:gs pos="100000">
                    <a:schemeClr val="accent5">
                      <a:shade val="44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2CD2-44BF-8BD3-4D75E5897FC9}"/>
              </c:ext>
            </c:extLst>
          </c:dPt>
          <c:dPt>
            <c:idx val="1"/>
            <c:bubble3D val="0"/>
            <c:spPr>
              <a:gradFill rotWithShape="1">
                <a:gsLst>
                  <a:gs pos="0">
                    <a:schemeClr val="accent5">
                      <a:shade val="58000"/>
                      <a:shade val="51000"/>
                      <a:satMod val="130000"/>
                    </a:schemeClr>
                  </a:gs>
                  <a:gs pos="80000">
                    <a:schemeClr val="accent5">
                      <a:shade val="58000"/>
                      <a:shade val="93000"/>
                      <a:satMod val="130000"/>
                    </a:schemeClr>
                  </a:gs>
                  <a:gs pos="100000">
                    <a:schemeClr val="accent5">
                      <a:shade val="5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2CD2-44BF-8BD3-4D75E5897FC9}"/>
              </c:ext>
            </c:extLst>
          </c:dPt>
          <c:dPt>
            <c:idx val="2"/>
            <c:bubble3D val="0"/>
            <c:spPr>
              <a:gradFill rotWithShape="1">
                <a:gsLst>
                  <a:gs pos="0">
                    <a:schemeClr val="accent5">
                      <a:shade val="72000"/>
                      <a:shade val="51000"/>
                      <a:satMod val="130000"/>
                    </a:schemeClr>
                  </a:gs>
                  <a:gs pos="80000">
                    <a:schemeClr val="accent5">
                      <a:shade val="72000"/>
                      <a:shade val="93000"/>
                      <a:satMod val="130000"/>
                    </a:schemeClr>
                  </a:gs>
                  <a:gs pos="100000">
                    <a:schemeClr val="accent5">
                      <a:shade val="7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2CD2-44BF-8BD3-4D75E5897FC9}"/>
              </c:ext>
            </c:extLst>
          </c:dPt>
          <c:dPt>
            <c:idx val="3"/>
            <c:bubble3D val="0"/>
            <c:spPr>
              <a:gradFill rotWithShape="1">
                <a:gsLst>
                  <a:gs pos="0">
                    <a:schemeClr val="accent5">
                      <a:shade val="86000"/>
                      <a:shade val="51000"/>
                      <a:satMod val="130000"/>
                    </a:schemeClr>
                  </a:gs>
                  <a:gs pos="80000">
                    <a:schemeClr val="accent5">
                      <a:shade val="86000"/>
                      <a:shade val="93000"/>
                      <a:satMod val="130000"/>
                    </a:schemeClr>
                  </a:gs>
                  <a:gs pos="100000">
                    <a:schemeClr val="accent5">
                      <a:shade val="8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2CD2-44BF-8BD3-4D75E5897FC9}"/>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2CD2-44BF-8BD3-4D75E5897FC9}"/>
              </c:ext>
            </c:extLst>
          </c:dPt>
          <c:dPt>
            <c:idx val="5"/>
            <c:bubble3D val="0"/>
            <c:spPr>
              <a:gradFill rotWithShape="1">
                <a:gsLst>
                  <a:gs pos="0">
                    <a:schemeClr val="accent5">
                      <a:tint val="86000"/>
                      <a:shade val="51000"/>
                      <a:satMod val="130000"/>
                    </a:schemeClr>
                  </a:gs>
                  <a:gs pos="80000">
                    <a:schemeClr val="accent5">
                      <a:tint val="86000"/>
                      <a:shade val="93000"/>
                      <a:satMod val="130000"/>
                    </a:schemeClr>
                  </a:gs>
                  <a:gs pos="100000">
                    <a:schemeClr val="accent5">
                      <a:tint val="8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2CD2-44BF-8BD3-4D75E5897FC9}"/>
              </c:ext>
            </c:extLst>
          </c:dPt>
          <c:dPt>
            <c:idx val="6"/>
            <c:bubble3D val="0"/>
            <c:spPr>
              <a:gradFill rotWithShape="1">
                <a:gsLst>
                  <a:gs pos="0">
                    <a:schemeClr val="accent5">
                      <a:tint val="72000"/>
                      <a:shade val="51000"/>
                      <a:satMod val="130000"/>
                    </a:schemeClr>
                  </a:gs>
                  <a:gs pos="80000">
                    <a:schemeClr val="accent5">
                      <a:tint val="72000"/>
                      <a:shade val="93000"/>
                      <a:satMod val="130000"/>
                    </a:schemeClr>
                  </a:gs>
                  <a:gs pos="100000">
                    <a:schemeClr val="accent5">
                      <a:tint val="7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D-2CD2-44BF-8BD3-4D75E5897FC9}"/>
              </c:ext>
            </c:extLst>
          </c:dPt>
          <c:dPt>
            <c:idx val="7"/>
            <c:bubble3D val="0"/>
            <c:spPr>
              <a:gradFill rotWithShape="1">
                <a:gsLst>
                  <a:gs pos="0">
                    <a:schemeClr val="accent5">
                      <a:tint val="58000"/>
                      <a:shade val="51000"/>
                      <a:satMod val="130000"/>
                    </a:schemeClr>
                  </a:gs>
                  <a:gs pos="80000">
                    <a:schemeClr val="accent5">
                      <a:tint val="58000"/>
                      <a:shade val="93000"/>
                      <a:satMod val="130000"/>
                    </a:schemeClr>
                  </a:gs>
                  <a:gs pos="100000">
                    <a:schemeClr val="accent5">
                      <a:tint val="5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F-2CD2-44BF-8BD3-4D75E5897FC9}"/>
              </c:ext>
            </c:extLst>
          </c:dPt>
          <c:dPt>
            <c:idx val="8"/>
            <c:bubble3D val="0"/>
            <c:spPr>
              <a:gradFill rotWithShape="1">
                <a:gsLst>
                  <a:gs pos="0">
                    <a:schemeClr val="accent5">
                      <a:tint val="44000"/>
                      <a:shade val="51000"/>
                      <a:satMod val="130000"/>
                    </a:schemeClr>
                  </a:gs>
                  <a:gs pos="80000">
                    <a:schemeClr val="accent5">
                      <a:tint val="44000"/>
                      <a:shade val="93000"/>
                      <a:satMod val="130000"/>
                    </a:schemeClr>
                  </a:gs>
                  <a:gs pos="100000">
                    <a:schemeClr val="accent5">
                      <a:tint val="44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1-2CD2-44BF-8BD3-4D75E5897FC9}"/>
              </c:ext>
            </c:extLst>
          </c:dPt>
          <c:dLbls>
            <c:dLbl>
              <c:idx val="0"/>
              <c:layout>
                <c:manualLayout>
                  <c:x val="-0.17497812773403323"/>
                  <c:y val="8.3682008368200833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D2-44BF-8BD3-4D75E5897FC9}"/>
                </c:ext>
              </c:extLst>
            </c:dLbl>
            <c:dLbl>
              <c:idx val="1"/>
              <c:layout>
                <c:manualLayout>
                  <c:x val="3.4995625546806651E-2"/>
                  <c:y val="1.6736401673640065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D2-44BF-8BD3-4D75E5897FC9}"/>
                </c:ext>
              </c:extLst>
            </c:dLbl>
            <c:dLbl>
              <c:idx val="2"/>
              <c:layout>
                <c:manualLayout>
                  <c:x val="3.4995625546806651E-2"/>
                  <c:y val="3.347280334728023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2CD2-44BF-8BD3-4D75E5897FC9}"/>
                </c:ext>
              </c:extLst>
            </c:dLbl>
            <c:dLbl>
              <c:idx val="3"/>
              <c:layout>
                <c:manualLayout>
                  <c:x val="-2.7996500437445351E-2"/>
                  <c:y val="5.5788005578799532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2CD2-44BF-8BD3-4D75E5897FC9}"/>
                </c:ext>
              </c:extLst>
            </c:dLbl>
            <c:dLbl>
              <c:idx val="4"/>
              <c:layout>
                <c:manualLayout>
                  <c:x val="-3.6745406824146981E-2"/>
                  <c:y val="2.7894002789400278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2CD2-44BF-8BD3-4D75E5897FC9}"/>
                </c:ext>
              </c:extLst>
            </c:dLbl>
            <c:dLbl>
              <c:idx val="5"/>
              <c:layout>
                <c:manualLayout>
                  <c:x val="-2.9746281714785685E-2"/>
                  <c:y val="0"/>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2CD2-44BF-8BD3-4D75E5897FC9}"/>
                </c:ext>
              </c:extLst>
            </c:dLbl>
            <c:dLbl>
              <c:idx val="6"/>
              <c:layout>
                <c:manualLayout>
                  <c:x val="-2.4496937882764653E-2"/>
                  <c:y val="8.3682008368200587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2CD2-44BF-8BD3-4D75E5897FC9}"/>
                </c:ext>
              </c:extLst>
            </c:dLbl>
            <c:dLbl>
              <c:idx val="7"/>
              <c:layout>
                <c:manualLayout>
                  <c:x val="-2.4496937882764719E-2"/>
                  <c:y val="-6.415620641562064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2CD2-44BF-8BD3-4D75E5897FC9}"/>
                </c:ext>
              </c:extLst>
            </c:dLbl>
            <c:dLbl>
              <c:idx val="8"/>
              <c:layout>
                <c:manualLayout>
                  <c:x val="7.6990376202974622E-2"/>
                  <c:y val="-2.7894002789400278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2CD2-44BF-8BD3-4D75E5897FC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'Q11'!$E$24:$M$24</c:f>
              <c:strCache>
                <c:ptCount val="9"/>
                <c:pt idx="0">
                  <c:v>通勤・通学はしていない</c:v>
                </c:pt>
                <c:pt idx="1">
                  <c:v>自宅・住み込み</c:v>
                </c:pt>
                <c:pt idx="2">
                  <c:v>１５分未満</c:v>
                </c:pt>
                <c:pt idx="3">
                  <c:v>１５～３０分未満</c:v>
                </c:pt>
                <c:pt idx="4">
                  <c:v>３０～４５分未満</c:v>
                </c:pt>
                <c:pt idx="5">
                  <c:v>４５分～１時間未満</c:v>
                </c:pt>
                <c:pt idx="6">
                  <c:v>１時間～１時間３０分未満</c:v>
                </c:pt>
                <c:pt idx="7">
                  <c:v>１時間３０分～２時間未満</c:v>
                </c:pt>
                <c:pt idx="8">
                  <c:v>２時間以上</c:v>
                </c:pt>
              </c:strCache>
            </c:strRef>
          </c:cat>
          <c:val>
            <c:numRef>
              <c:f>'Q11'!$E$25:$M$25</c:f>
              <c:numCache>
                <c:formatCode>0.0_ </c:formatCode>
                <c:ptCount val="9"/>
                <c:pt idx="0">
                  <c:v>36.619999999999997</c:v>
                </c:pt>
                <c:pt idx="1">
                  <c:v>3.12</c:v>
                </c:pt>
                <c:pt idx="2">
                  <c:v>12.32</c:v>
                </c:pt>
                <c:pt idx="3">
                  <c:v>15.64</c:v>
                </c:pt>
                <c:pt idx="4">
                  <c:v>11.7</c:v>
                </c:pt>
                <c:pt idx="5">
                  <c:v>12.12</c:v>
                </c:pt>
                <c:pt idx="6">
                  <c:v>6.8</c:v>
                </c:pt>
                <c:pt idx="7">
                  <c:v>1.2</c:v>
                </c:pt>
                <c:pt idx="8">
                  <c:v>0.48</c:v>
                </c:pt>
              </c:numCache>
            </c:numRef>
          </c:val>
          <c:extLst>
            <c:ext xmlns:c16="http://schemas.microsoft.com/office/drawing/2014/chart" uri="{C3380CC4-5D6E-409C-BE32-E72D297353CC}">
              <c16:uniqueId val="{00000012-2CD2-44BF-8BD3-4D75E5897FC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0.28502348097576913"/>
          <c:y val="0.23229832120041599"/>
          <c:w val="0.39152294082051625"/>
          <c:h val="0.58030758733774634"/>
        </c:manualLayout>
      </c:layout>
      <c:pieChart>
        <c:varyColors val="1"/>
        <c:ser>
          <c:idx val="0"/>
          <c:order val="0"/>
          <c:dPt>
            <c:idx val="0"/>
            <c:bubble3D val="0"/>
            <c:spPr>
              <a:gradFill rotWithShape="1">
                <a:gsLst>
                  <a:gs pos="0">
                    <a:schemeClr val="accent5">
                      <a:shade val="42000"/>
                      <a:shade val="51000"/>
                      <a:satMod val="130000"/>
                    </a:schemeClr>
                  </a:gs>
                  <a:gs pos="80000">
                    <a:schemeClr val="accent5">
                      <a:shade val="42000"/>
                      <a:shade val="93000"/>
                      <a:satMod val="130000"/>
                    </a:schemeClr>
                  </a:gs>
                  <a:gs pos="100000">
                    <a:schemeClr val="accent5">
                      <a:shade val="42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7ACD-4FDF-8EA8-2DBA2F14B981}"/>
              </c:ext>
            </c:extLst>
          </c:dPt>
          <c:dPt>
            <c:idx val="1"/>
            <c:bubble3D val="0"/>
            <c:spPr>
              <a:gradFill rotWithShape="1">
                <a:gsLst>
                  <a:gs pos="0">
                    <a:schemeClr val="accent5">
                      <a:shade val="55000"/>
                      <a:shade val="51000"/>
                      <a:satMod val="130000"/>
                    </a:schemeClr>
                  </a:gs>
                  <a:gs pos="80000">
                    <a:schemeClr val="accent5">
                      <a:shade val="55000"/>
                      <a:shade val="93000"/>
                      <a:satMod val="130000"/>
                    </a:schemeClr>
                  </a:gs>
                  <a:gs pos="100000">
                    <a:schemeClr val="accent5">
                      <a:shade val="5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7ACD-4FDF-8EA8-2DBA2F14B981}"/>
              </c:ext>
            </c:extLst>
          </c:dPt>
          <c:dPt>
            <c:idx val="2"/>
            <c:bubble3D val="0"/>
            <c:spPr>
              <a:gradFill rotWithShape="1">
                <a:gsLst>
                  <a:gs pos="0">
                    <a:schemeClr val="accent5">
                      <a:shade val="68000"/>
                      <a:shade val="51000"/>
                      <a:satMod val="130000"/>
                    </a:schemeClr>
                  </a:gs>
                  <a:gs pos="80000">
                    <a:schemeClr val="accent5">
                      <a:shade val="68000"/>
                      <a:shade val="93000"/>
                      <a:satMod val="130000"/>
                    </a:schemeClr>
                  </a:gs>
                  <a:gs pos="100000">
                    <a:schemeClr val="accent5">
                      <a:shade val="68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7ACD-4FDF-8EA8-2DBA2F14B981}"/>
              </c:ext>
            </c:extLst>
          </c:dPt>
          <c:dPt>
            <c:idx val="3"/>
            <c:bubble3D val="0"/>
            <c:spPr>
              <a:gradFill rotWithShape="1">
                <a:gsLst>
                  <a:gs pos="0">
                    <a:schemeClr val="accent5">
                      <a:shade val="80000"/>
                      <a:shade val="51000"/>
                      <a:satMod val="130000"/>
                    </a:schemeClr>
                  </a:gs>
                  <a:gs pos="80000">
                    <a:schemeClr val="accent5">
                      <a:shade val="80000"/>
                      <a:shade val="93000"/>
                      <a:satMod val="130000"/>
                    </a:schemeClr>
                  </a:gs>
                  <a:gs pos="100000">
                    <a:schemeClr val="accent5">
                      <a:shade val="8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7ACD-4FDF-8EA8-2DBA2F14B981}"/>
              </c:ext>
            </c:extLst>
          </c:dPt>
          <c:dPt>
            <c:idx val="4"/>
            <c:bubble3D val="0"/>
            <c:spPr>
              <a:gradFill rotWithShape="1">
                <a:gsLst>
                  <a:gs pos="0">
                    <a:schemeClr val="accent5">
                      <a:shade val="93000"/>
                      <a:shade val="51000"/>
                      <a:satMod val="130000"/>
                    </a:schemeClr>
                  </a:gs>
                  <a:gs pos="80000">
                    <a:schemeClr val="accent5">
                      <a:shade val="93000"/>
                      <a:shade val="93000"/>
                      <a:satMod val="130000"/>
                    </a:schemeClr>
                  </a:gs>
                  <a:gs pos="100000">
                    <a:schemeClr val="accent5">
                      <a:shade val="93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7ACD-4FDF-8EA8-2DBA2F14B981}"/>
              </c:ext>
            </c:extLst>
          </c:dPt>
          <c:dPt>
            <c:idx val="5"/>
            <c:bubble3D val="0"/>
            <c:spPr>
              <a:gradFill rotWithShape="1">
                <a:gsLst>
                  <a:gs pos="0">
                    <a:schemeClr val="accent5">
                      <a:tint val="94000"/>
                      <a:shade val="51000"/>
                      <a:satMod val="130000"/>
                    </a:schemeClr>
                  </a:gs>
                  <a:gs pos="80000">
                    <a:schemeClr val="accent5">
                      <a:tint val="94000"/>
                      <a:shade val="93000"/>
                      <a:satMod val="130000"/>
                    </a:schemeClr>
                  </a:gs>
                  <a:gs pos="100000">
                    <a:schemeClr val="accent5">
                      <a:tint val="94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7ACD-4FDF-8EA8-2DBA2F14B981}"/>
              </c:ext>
            </c:extLst>
          </c:dPt>
          <c:dPt>
            <c:idx val="6"/>
            <c:bubble3D val="0"/>
            <c:spPr>
              <a:gradFill rotWithShape="1">
                <a:gsLst>
                  <a:gs pos="0">
                    <a:schemeClr val="accent5">
                      <a:tint val="81000"/>
                      <a:shade val="51000"/>
                      <a:satMod val="130000"/>
                    </a:schemeClr>
                  </a:gs>
                  <a:gs pos="80000">
                    <a:schemeClr val="accent5">
                      <a:tint val="81000"/>
                      <a:shade val="93000"/>
                      <a:satMod val="130000"/>
                    </a:schemeClr>
                  </a:gs>
                  <a:gs pos="100000">
                    <a:schemeClr val="accent5">
                      <a:tint val="81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D-7ACD-4FDF-8EA8-2DBA2F14B981}"/>
              </c:ext>
            </c:extLst>
          </c:dPt>
          <c:dPt>
            <c:idx val="7"/>
            <c:bubble3D val="0"/>
            <c:spPr>
              <a:gradFill rotWithShape="1">
                <a:gsLst>
                  <a:gs pos="0">
                    <a:schemeClr val="accent5">
                      <a:tint val="69000"/>
                      <a:shade val="51000"/>
                      <a:satMod val="130000"/>
                    </a:schemeClr>
                  </a:gs>
                  <a:gs pos="80000">
                    <a:schemeClr val="accent5">
                      <a:tint val="69000"/>
                      <a:shade val="93000"/>
                      <a:satMod val="130000"/>
                    </a:schemeClr>
                  </a:gs>
                  <a:gs pos="100000">
                    <a:schemeClr val="accent5">
                      <a:tint val="69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F-7ACD-4FDF-8EA8-2DBA2F14B981}"/>
              </c:ext>
            </c:extLst>
          </c:dPt>
          <c:dPt>
            <c:idx val="8"/>
            <c:bubble3D val="0"/>
            <c:spPr>
              <a:gradFill rotWithShape="1">
                <a:gsLst>
                  <a:gs pos="0">
                    <a:schemeClr val="accent5">
                      <a:tint val="56000"/>
                      <a:shade val="51000"/>
                      <a:satMod val="130000"/>
                    </a:schemeClr>
                  </a:gs>
                  <a:gs pos="80000">
                    <a:schemeClr val="accent5">
                      <a:tint val="56000"/>
                      <a:shade val="93000"/>
                      <a:satMod val="130000"/>
                    </a:schemeClr>
                  </a:gs>
                  <a:gs pos="100000">
                    <a:schemeClr val="accent5">
                      <a:tint val="5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1-7ACD-4FDF-8EA8-2DBA2F14B981}"/>
              </c:ext>
            </c:extLst>
          </c:dPt>
          <c:dPt>
            <c:idx val="9"/>
            <c:bubble3D val="0"/>
            <c:spPr>
              <a:gradFill rotWithShape="1">
                <a:gsLst>
                  <a:gs pos="0">
                    <a:schemeClr val="accent5">
                      <a:tint val="43000"/>
                      <a:shade val="51000"/>
                      <a:satMod val="130000"/>
                    </a:schemeClr>
                  </a:gs>
                  <a:gs pos="80000">
                    <a:schemeClr val="accent5">
                      <a:tint val="43000"/>
                      <a:shade val="93000"/>
                      <a:satMod val="130000"/>
                    </a:schemeClr>
                  </a:gs>
                  <a:gs pos="100000">
                    <a:schemeClr val="accent5">
                      <a:tint val="43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3-7ACD-4FDF-8EA8-2DBA2F14B981}"/>
              </c:ext>
            </c:extLst>
          </c:dPt>
          <c:dLbls>
            <c:dLbl>
              <c:idx val="0"/>
              <c:layout>
                <c:manualLayout>
                  <c:x val="4.5261669024045263E-2"/>
                  <c:y val="-8.944793850454227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CD-4FDF-8EA8-2DBA2F14B981}"/>
                </c:ext>
              </c:extLst>
            </c:dLbl>
            <c:dLbl>
              <c:idx val="1"/>
              <c:layout>
                <c:manualLayout>
                  <c:x val="2.2630834512022562E-2"/>
                  <c:y val="-2.5622811387210047E-17"/>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ACD-4FDF-8EA8-2DBA2F14B981}"/>
                </c:ext>
              </c:extLst>
            </c:dLbl>
            <c:dLbl>
              <c:idx val="2"/>
              <c:layout>
                <c:manualLayout>
                  <c:x val="2.4516737388024516E-2"/>
                  <c:y val="5.5904961565338921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7ACD-4FDF-8EA8-2DBA2F14B981}"/>
                </c:ext>
              </c:extLst>
            </c:dLbl>
            <c:dLbl>
              <c:idx val="3"/>
              <c:layout>
                <c:manualLayout>
                  <c:x val="2.8288543140028287E-2"/>
                  <c:y val="8.385744234800839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7ACD-4FDF-8EA8-2DBA2F14B981}"/>
                </c:ext>
              </c:extLst>
            </c:dLbl>
            <c:dLbl>
              <c:idx val="4"/>
              <c:layout>
                <c:manualLayout>
                  <c:x val="-3.2060348892032076E-2"/>
                  <c:y val="8.3857442348009414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7ACD-4FDF-8EA8-2DBA2F14B981}"/>
                </c:ext>
              </c:extLst>
            </c:dLbl>
            <c:dLbl>
              <c:idx val="5"/>
              <c:layout>
                <c:manualLayout>
                  <c:x val="-6.9778406412069782E-2"/>
                  <c:y val="0.10621942697414395"/>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7ACD-4FDF-8EA8-2DBA2F14B981}"/>
                </c:ext>
              </c:extLst>
            </c:dLbl>
            <c:dLbl>
              <c:idx val="6"/>
              <c:layout>
                <c:manualLayout>
                  <c:x val="-7.7322017916077318E-2"/>
                  <c:y val="3.633822501747029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7ACD-4FDF-8EA8-2DBA2F14B981}"/>
                </c:ext>
              </c:extLst>
            </c:dLbl>
            <c:dLbl>
              <c:idx val="7"/>
              <c:layout>
                <c:manualLayout>
                  <c:x val="-0.12635549269212634"/>
                  <c:y val="-5.590496156533893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7ACD-4FDF-8EA8-2DBA2F14B981}"/>
                </c:ext>
              </c:extLst>
            </c:dLbl>
            <c:dLbl>
              <c:idx val="8"/>
              <c:layout>
                <c:manualLayout>
                  <c:x val="-6.0348892032060349E-2"/>
                  <c:y val="-9.78336827393431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7ACD-4FDF-8EA8-2DBA2F14B981}"/>
                </c:ext>
              </c:extLst>
            </c:dLbl>
            <c:dLbl>
              <c:idx val="9"/>
              <c:layout>
                <c:manualLayout>
                  <c:x val="7.5436115040075436E-3"/>
                  <c:y val="-4.472396925227113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3-7ACD-4FDF-8EA8-2DBA2F14B98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'Q12'!$E$24:$N$24</c:f>
              <c:strCache>
                <c:ptCount val="10"/>
                <c:pt idx="0">
                  <c:v>郊外の農村地域</c:v>
                </c:pt>
                <c:pt idx="1">
                  <c:v>郊外のニュータウン</c:v>
                </c:pt>
                <c:pt idx="2">
                  <c:v>郊外や農地や住宅が混在している地域</c:v>
                </c:pt>
                <c:pt idx="3">
                  <c:v>市街地で戸建ての住宅が中心の地域</c:v>
                </c:pt>
                <c:pt idx="4">
                  <c:v>市街地でマンションと戸建てが混在している地域</c:v>
                </c:pt>
                <c:pt idx="5">
                  <c:v>市街地で事務所ビルなどが中心に立地している地域</c:v>
                </c:pt>
                <c:pt idx="6">
                  <c:v>市街地で店舗など商業が中心に立地している地域</c:v>
                </c:pt>
                <c:pt idx="7">
                  <c:v>市街地で工場などと住宅が混在している地域</c:v>
                </c:pt>
                <c:pt idx="8">
                  <c:v>その他</c:v>
                </c:pt>
                <c:pt idx="9">
                  <c:v>わからない</c:v>
                </c:pt>
              </c:strCache>
            </c:strRef>
          </c:cat>
          <c:val>
            <c:numRef>
              <c:f>'Q12'!$E$25:$N$25</c:f>
              <c:numCache>
                <c:formatCode>0.0_ </c:formatCode>
                <c:ptCount val="10"/>
                <c:pt idx="0">
                  <c:v>1.22</c:v>
                </c:pt>
                <c:pt idx="1">
                  <c:v>9.6</c:v>
                </c:pt>
                <c:pt idx="2">
                  <c:v>10.56</c:v>
                </c:pt>
                <c:pt idx="3">
                  <c:v>19.260000000000002</c:v>
                </c:pt>
                <c:pt idx="4">
                  <c:v>36.24</c:v>
                </c:pt>
                <c:pt idx="5">
                  <c:v>3.3</c:v>
                </c:pt>
                <c:pt idx="6">
                  <c:v>6.56</c:v>
                </c:pt>
                <c:pt idx="7">
                  <c:v>3.74</c:v>
                </c:pt>
                <c:pt idx="8">
                  <c:v>1.7</c:v>
                </c:pt>
                <c:pt idx="9">
                  <c:v>7.82</c:v>
                </c:pt>
              </c:numCache>
            </c:numRef>
          </c:val>
          <c:extLst>
            <c:ext xmlns:c16="http://schemas.microsoft.com/office/drawing/2014/chart" uri="{C3380CC4-5D6E-409C-BE32-E72D297353CC}">
              <c16:uniqueId val="{00000014-7ACD-4FDF-8EA8-2DBA2F14B98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0.2888153874382724"/>
          <c:y val="0.26017570117784866"/>
          <c:w val="0.4176647599901076"/>
          <c:h val="0.56781696709398932"/>
        </c:manualLayout>
      </c:layout>
      <c:pieChart>
        <c:varyColors val="1"/>
        <c:ser>
          <c:idx val="0"/>
          <c:order val="0"/>
          <c:dPt>
            <c:idx val="0"/>
            <c:bubble3D val="0"/>
            <c:spPr>
              <a:gradFill rotWithShape="1">
                <a:gsLst>
                  <a:gs pos="0">
                    <a:schemeClr val="accent5">
                      <a:shade val="53000"/>
                      <a:shade val="51000"/>
                      <a:satMod val="130000"/>
                    </a:schemeClr>
                  </a:gs>
                  <a:gs pos="80000">
                    <a:schemeClr val="accent5">
                      <a:shade val="53000"/>
                      <a:shade val="93000"/>
                      <a:satMod val="130000"/>
                    </a:schemeClr>
                  </a:gs>
                  <a:gs pos="100000">
                    <a:schemeClr val="accent5">
                      <a:shade val="53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EA41-4EC1-8AD9-6E5CADE3B0FC}"/>
              </c:ext>
            </c:extLst>
          </c:dPt>
          <c:dPt>
            <c:idx val="1"/>
            <c:bubble3D val="0"/>
            <c:spPr>
              <a:gradFill rotWithShape="1">
                <a:gsLst>
                  <a:gs pos="0">
                    <a:schemeClr val="accent5">
                      <a:shade val="76000"/>
                      <a:shade val="51000"/>
                      <a:satMod val="130000"/>
                    </a:schemeClr>
                  </a:gs>
                  <a:gs pos="80000">
                    <a:schemeClr val="accent5">
                      <a:shade val="76000"/>
                      <a:shade val="93000"/>
                      <a:satMod val="130000"/>
                    </a:schemeClr>
                  </a:gs>
                  <a:gs pos="100000">
                    <a:schemeClr val="accent5">
                      <a:shade val="76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EA41-4EC1-8AD9-6E5CADE3B0FC}"/>
              </c:ext>
            </c:extLst>
          </c:dPt>
          <c:dPt>
            <c:idx val="2"/>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EA41-4EC1-8AD9-6E5CADE3B0FC}"/>
              </c:ext>
            </c:extLst>
          </c:dPt>
          <c:dPt>
            <c:idx val="3"/>
            <c:bubble3D val="0"/>
            <c:spPr>
              <a:gradFill rotWithShape="1">
                <a:gsLst>
                  <a:gs pos="0">
                    <a:schemeClr val="accent5">
                      <a:tint val="77000"/>
                      <a:shade val="51000"/>
                      <a:satMod val="130000"/>
                    </a:schemeClr>
                  </a:gs>
                  <a:gs pos="80000">
                    <a:schemeClr val="accent5">
                      <a:tint val="77000"/>
                      <a:shade val="93000"/>
                      <a:satMod val="130000"/>
                    </a:schemeClr>
                  </a:gs>
                  <a:gs pos="100000">
                    <a:schemeClr val="accent5">
                      <a:tint val="77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EA41-4EC1-8AD9-6E5CADE3B0FC}"/>
              </c:ext>
            </c:extLst>
          </c:dPt>
          <c:dPt>
            <c:idx val="4"/>
            <c:bubble3D val="0"/>
            <c:spPr>
              <a:gradFill rotWithShape="1">
                <a:gsLst>
                  <a:gs pos="0">
                    <a:schemeClr val="accent5">
                      <a:tint val="54000"/>
                      <a:shade val="51000"/>
                      <a:satMod val="130000"/>
                    </a:schemeClr>
                  </a:gs>
                  <a:gs pos="80000">
                    <a:schemeClr val="accent5">
                      <a:tint val="54000"/>
                      <a:shade val="93000"/>
                      <a:satMod val="130000"/>
                    </a:schemeClr>
                  </a:gs>
                  <a:gs pos="100000">
                    <a:schemeClr val="accent5">
                      <a:tint val="54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EA41-4EC1-8AD9-6E5CADE3B0FC}"/>
              </c:ext>
            </c:extLst>
          </c:dPt>
          <c:dLbls>
            <c:dLbl>
              <c:idx val="0"/>
              <c:layout>
                <c:manualLayout>
                  <c:x val="-0.1276595744680851"/>
                  <c:y val="-0.20661157024793397"/>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41-4EC1-8AD9-6E5CADE3B0FC}"/>
                </c:ext>
              </c:extLst>
            </c:dLbl>
            <c:dLbl>
              <c:idx val="1"/>
              <c:layout>
                <c:manualLayout>
                  <c:x val="-0.12968591691995948"/>
                  <c:y val="0.15426997245179058"/>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41-4EC1-8AD9-6E5CADE3B0FC}"/>
                </c:ext>
              </c:extLst>
            </c:dLbl>
            <c:dLbl>
              <c:idx val="2"/>
              <c:layout>
                <c:manualLayout>
                  <c:x val="-0.15805471124620063"/>
                  <c:y val="-5.234159779614325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EA41-4EC1-8AD9-6E5CADE3B0FC}"/>
                </c:ext>
              </c:extLst>
            </c:dLbl>
            <c:dLbl>
              <c:idx val="3"/>
              <c:layout>
                <c:manualLayout>
                  <c:x val="7.9027355623100301E-2"/>
                  <c:y val="-9.36639118457300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EA41-4EC1-8AD9-6E5CADE3B0FC}"/>
                </c:ext>
              </c:extLst>
            </c:dLbl>
            <c:dLbl>
              <c:idx val="4"/>
              <c:layout>
                <c:manualLayout>
                  <c:x val="0.21276595744680851"/>
                  <c:y val="-2.754820936639118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EA41-4EC1-8AD9-6E5CADE3B0F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'Q13'!$E$24:$I$24</c:f>
              <c:strCache>
                <c:ptCount val="5"/>
                <c:pt idx="0">
                  <c:v>現在の住まい以外に住む家は無い</c:v>
                </c:pt>
                <c:pt idx="1">
                  <c:v>現在の住まい以外に年に１週間以内住んでいる</c:v>
                </c:pt>
                <c:pt idx="2">
                  <c:v>現在の住まい以外に年に１週間～１カ月以内住んでいる</c:v>
                </c:pt>
                <c:pt idx="3">
                  <c:v>現在の住まい以外に年に１カ月～６カ月程度住んでいる</c:v>
                </c:pt>
                <c:pt idx="4">
                  <c:v>現在の住まい以外に住む時期が不定期なため、どの程度かわからない</c:v>
                </c:pt>
              </c:strCache>
            </c:strRef>
          </c:cat>
          <c:val>
            <c:numRef>
              <c:f>'Q13'!$E$25:$I$25</c:f>
              <c:numCache>
                <c:formatCode>0.0_ </c:formatCode>
                <c:ptCount val="5"/>
                <c:pt idx="0">
                  <c:v>87.98</c:v>
                </c:pt>
                <c:pt idx="1">
                  <c:v>1.54</c:v>
                </c:pt>
                <c:pt idx="2">
                  <c:v>1.5</c:v>
                </c:pt>
                <c:pt idx="3">
                  <c:v>1.32</c:v>
                </c:pt>
                <c:pt idx="4">
                  <c:v>7.66</c:v>
                </c:pt>
              </c:numCache>
            </c:numRef>
          </c:val>
          <c:extLst>
            <c:ext xmlns:c16="http://schemas.microsoft.com/office/drawing/2014/chart" uri="{C3380CC4-5D6E-409C-BE32-E72D297353CC}">
              <c16:uniqueId val="{0000000A-EA41-4EC1-8AD9-6E5CADE3B0F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10.xml><?xml version="1.0" encoding="utf-8"?>
<cs:colorStyle xmlns:cs="http://schemas.microsoft.com/office/drawing/2012/chartStyle" xmlns:a="http://schemas.openxmlformats.org/drawingml/2006/main" meth="withinLinear" id="18">
  <a:schemeClr val="accent5"/>
</cs:colorStyle>
</file>

<file path=ppt/charts/colors11.xml><?xml version="1.0" encoding="utf-8"?>
<cs:colorStyle xmlns:cs="http://schemas.microsoft.com/office/drawing/2012/chartStyle" xmlns:a="http://schemas.openxmlformats.org/drawingml/2006/main" meth="withinLinear" id="18">
  <a:schemeClr val="accent5"/>
</cs:colorStyle>
</file>

<file path=ppt/charts/colors12.xml><?xml version="1.0" encoding="utf-8"?>
<cs:colorStyle xmlns:cs="http://schemas.microsoft.com/office/drawing/2012/chartStyle" xmlns:a="http://schemas.openxmlformats.org/drawingml/2006/main" meth="withinLinear" id="18">
  <a:schemeClr val="accent5"/>
</cs:colorStyle>
</file>

<file path=ppt/charts/colors13.xml><?xml version="1.0" encoding="utf-8"?>
<cs:colorStyle xmlns:cs="http://schemas.microsoft.com/office/drawing/2012/chartStyle" xmlns:a="http://schemas.openxmlformats.org/drawingml/2006/main" meth="withinLinear" id="18">
  <a:schemeClr val="accent5"/>
</cs:colorStyle>
</file>

<file path=ppt/charts/colors14.xml><?xml version="1.0" encoding="utf-8"?>
<cs:colorStyle xmlns:cs="http://schemas.microsoft.com/office/drawing/2012/chartStyle" xmlns:a="http://schemas.openxmlformats.org/drawingml/2006/main" meth="withinLinear" id="18">
  <a:schemeClr val="accent5"/>
</cs:colorStyle>
</file>

<file path=ppt/charts/colors15.xml><?xml version="1.0" encoding="utf-8"?>
<cs:colorStyle xmlns:cs="http://schemas.microsoft.com/office/drawing/2012/chartStyle" xmlns:a="http://schemas.openxmlformats.org/drawingml/2006/main" meth="withinLinear" id="18">
  <a:schemeClr val="accent5"/>
</cs:colorStyle>
</file>

<file path=ppt/charts/colors16.xml><?xml version="1.0" encoding="utf-8"?>
<cs:colorStyle xmlns:cs="http://schemas.microsoft.com/office/drawing/2012/chartStyle" xmlns:a="http://schemas.openxmlformats.org/drawingml/2006/main" meth="withinLinear" id="18">
  <a:schemeClr val="accent5"/>
</cs:colorStyle>
</file>

<file path=ppt/charts/colors17.xml><?xml version="1.0" encoding="utf-8"?>
<cs:colorStyle xmlns:cs="http://schemas.microsoft.com/office/drawing/2012/chartStyle" xmlns:a="http://schemas.openxmlformats.org/drawingml/2006/main" meth="withinLinear" id="18">
  <a:schemeClr val="accent5"/>
</cs:colorStyle>
</file>

<file path=ppt/charts/colors18.xml><?xml version="1.0" encoding="utf-8"?>
<cs:colorStyle xmlns:cs="http://schemas.microsoft.com/office/drawing/2012/chartStyle" xmlns:a="http://schemas.openxmlformats.org/drawingml/2006/main" meth="withinLinear" id="18">
  <a:schemeClr val="accent5"/>
</cs:colorStyle>
</file>

<file path=ppt/charts/colors19.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20.xml><?xml version="1.0" encoding="utf-8"?>
<cs:colorStyle xmlns:cs="http://schemas.microsoft.com/office/drawing/2012/chartStyle" xmlns:a="http://schemas.openxmlformats.org/drawingml/2006/main" meth="withinLinear" id="18">
  <a:schemeClr val="accent5"/>
</cs:colorStyle>
</file>

<file path=ppt/charts/colors21.xml><?xml version="1.0" encoding="utf-8"?>
<cs:colorStyle xmlns:cs="http://schemas.microsoft.com/office/drawing/2012/chartStyle" xmlns:a="http://schemas.openxmlformats.org/drawingml/2006/main" meth="withinLinear" id="18">
  <a:schemeClr val="accent5"/>
</cs:colorStyle>
</file>

<file path=ppt/charts/colors22.xml><?xml version="1.0" encoding="utf-8"?>
<cs:colorStyle xmlns:cs="http://schemas.microsoft.com/office/drawing/2012/chartStyle" xmlns:a="http://schemas.openxmlformats.org/drawingml/2006/main" meth="withinLinear" id="18">
  <a:schemeClr val="accent5"/>
</cs:colorStyle>
</file>

<file path=ppt/charts/colors23.xml><?xml version="1.0" encoding="utf-8"?>
<cs:colorStyle xmlns:cs="http://schemas.microsoft.com/office/drawing/2012/chartStyle" xmlns:a="http://schemas.openxmlformats.org/drawingml/2006/main" meth="withinLinear" id="18">
  <a:schemeClr val="accent5"/>
</cs:colorStyle>
</file>

<file path=ppt/charts/colors24.xml><?xml version="1.0" encoding="utf-8"?>
<cs:colorStyle xmlns:cs="http://schemas.microsoft.com/office/drawing/2012/chartStyle" xmlns:a="http://schemas.openxmlformats.org/drawingml/2006/main" meth="withinLinear" id="18">
  <a:schemeClr val="accent5"/>
</cs:colorStyle>
</file>

<file path=ppt/charts/colors25.xml><?xml version="1.0" encoding="utf-8"?>
<cs:colorStyle xmlns:cs="http://schemas.microsoft.com/office/drawing/2012/chartStyle" xmlns:a="http://schemas.openxmlformats.org/drawingml/2006/main" meth="withinLinear" id="18">
  <a:schemeClr val="accent5"/>
</cs:colorStyle>
</file>

<file path=ppt/charts/colors26.xml><?xml version="1.0" encoding="utf-8"?>
<cs:colorStyle xmlns:cs="http://schemas.microsoft.com/office/drawing/2012/chartStyle" xmlns:a="http://schemas.openxmlformats.org/drawingml/2006/main" meth="withinLinear" id="18">
  <a:schemeClr val="accent5"/>
</cs:colorStyle>
</file>

<file path=ppt/charts/colors27.xml><?xml version="1.0" encoding="utf-8"?>
<cs:colorStyle xmlns:cs="http://schemas.microsoft.com/office/drawing/2012/chartStyle" xmlns:a="http://schemas.openxmlformats.org/drawingml/2006/main" meth="withinLinear" id="18">
  <a:schemeClr val="accent5"/>
</cs:colorStyle>
</file>

<file path=ppt/charts/colors28.xml><?xml version="1.0" encoding="utf-8"?>
<cs:colorStyle xmlns:cs="http://schemas.microsoft.com/office/drawing/2012/chartStyle" xmlns:a="http://schemas.openxmlformats.org/drawingml/2006/main" meth="withinLinear" id="18">
  <a:schemeClr val="accent5"/>
</cs:colorStyle>
</file>

<file path=ppt/charts/colors29.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30.xml><?xml version="1.0" encoding="utf-8"?>
<cs:colorStyle xmlns:cs="http://schemas.microsoft.com/office/drawing/2012/chartStyle" xmlns:a="http://schemas.openxmlformats.org/drawingml/2006/main" meth="withinLinear" id="18">
  <a:schemeClr val="accent5"/>
</cs:colorStyle>
</file>

<file path=ppt/charts/colors31.xml><?xml version="1.0" encoding="utf-8"?>
<cs:colorStyle xmlns:cs="http://schemas.microsoft.com/office/drawing/2012/chartStyle" xmlns:a="http://schemas.openxmlformats.org/drawingml/2006/main" meth="withinLinear" id="18">
  <a:schemeClr val="accent5"/>
</cs:colorStyle>
</file>

<file path=ppt/charts/colors32.xml><?xml version="1.0" encoding="utf-8"?>
<cs:colorStyle xmlns:cs="http://schemas.microsoft.com/office/drawing/2012/chartStyle" xmlns:a="http://schemas.openxmlformats.org/drawingml/2006/main" meth="withinLinear" id="18">
  <a:schemeClr val="accent5"/>
</cs:colorStyle>
</file>

<file path=ppt/charts/colors33.xml><?xml version="1.0" encoding="utf-8"?>
<cs:colorStyle xmlns:cs="http://schemas.microsoft.com/office/drawing/2012/chartStyle" xmlns:a="http://schemas.openxmlformats.org/drawingml/2006/main" meth="withinLinear" id="18">
  <a:schemeClr val="accent5"/>
</cs:colorStyle>
</file>

<file path=ppt/charts/colors34.xml><?xml version="1.0" encoding="utf-8"?>
<cs:colorStyle xmlns:cs="http://schemas.microsoft.com/office/drawing/2012/chartStyle" xmlns:a="http://schemas.openxmlformats.org/drawingml/2006/main" meth="withinLinear" id="18">
  <a:schemeClr val="accent5"/>
</cs:colorStyle>
</file>

<file path=ppt/charts/colors35.xml><?xml version="1.0" encoding="utf-8"?>
<cs:colorStyle xmlns:cs="http://schemas.microsoft.com/office/drawing/2012/chartStyle" xmlns:a="http://schemas.openxmlformats.org/drawingml/2006/main" meth="withinLinear" id="18">
  <a:schemeClr val="accent5"/>
</cs:colorStyle>
</file>

<file path=ppt/charts/colors36.xml><?xml version="1.0" encoding="utf-8"?>
<cs:colorStyle xmlns:cs="http://schemas.microsoft.com/office/drawing/2012/chartStyle" xmlns:a="http://schemas.openxmlformats.org/drawingml/2006/main" meth="withinLinear" id="18">
  <a:schemeClr val="accent5"/>
</cs:colorStyle>
</file>

<file path=ppt/charts/colors37.xml><?xml version="1.0" encoding="utf-8"?>
<cs:colorStyle xmlns:cs="http://schemas.microsoft.com/office/drawing/2012/chartStyle" xmlns:a="http://schemas.openxmlformats.org/drawingml/2006/main" meth="withinLinear" id="18">
  <a:schemeClr val="accent5"/>
</cs:colorStyle>
</file>

<file path=ppt/charts/colors38.xml><?xml version="1.0" encoding="utf-8"?>
<cs:colorStyle xmlns:cs="http://schemas.microsoft.com/office/drawing/2012/chartStyle" xmlns:a="http://schemas.openxmlformats.org/drawingml/2006/main" meth="withinLinear" id="18">
  <a:schemeClr val="accent5"/>
</cs:colorStyle>
</file>

<file path=ppt/charts/colors39.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40.xml><?xml version="1.0" encoding="utf-8"?>
<cs:colorStyle xmlns:cs="http://schemas.microsoft.com/office/drawing/2012/chartStyle" xmlns:a="http://schemas.openxmlformats.org/drawingml/2006/main" meth="withinLinear" id="18">
  <a:schemeClr val="accent5"/>
</cs:colorStyle>
</file>

<file path=ppt/charts/colors41.xml><?xml version="1.0" encoding="utf-8"?>
<cs:colorStyle xmlns:cs="http://schemas.microsoft.com/office/drawing/2012/chartStyle" xmlns:a="http://schemas.openxmlformats.org/drawingml/2006/main" meth="withinLinear" id="18">
  <a:schemeClr val="accent5"/>
</cs:colorStyle>
</file>

<file path=ppt/charts/colors42.xml><?xml version="1.0" encoding="utf-8"?>
<cs:colorStyle xmlns:cs="http://schemas.microsoft.com/office/drawing/2012/chartStyle" xmlns:a="http://schemas.openxmlformats.org/drawingml/2006/main" meth="withinLinear" id="18">
  <a:schemeClr val="accent5"/>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withinLinear" id="18">
  <a:schemeClr val="accent5"/>
</cs:colorStyle>
</file>

<file path=ppt/charts/colors8.xml><?xml version="1.0" encoding="utf-8"?>
<cs:colorStyle xmlns:cs="http://schemas.microsoft.com/office/drawing/2012/chartStyle" xmlns:a="http://schemas.openxmlformats.org/drawingml/2006/main" meth="withinLinear" id="18">
  <a:schemeClr val="accent5"/>
</cs:colorStyle>
</file>

<file path=ppt/charts/colors9.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0.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0.34759</cdr:x>
      <cdr:y>0.16629</cdr:y>
    </cdr:from>
    <cdr:to>
      <cdr:x>0.37366</cdr:x>
      <cdr:y>0.27206</cdr:y>
    </cdr:to>
    <cdr:cxnSp macro="">
      <cdr:nvCxnSpPr>
        <cdr:cNvPr id="2" name="直線矢印コネクタ 1"/>
        <cdr:cNvCxnSpPr/>
      </cdr:nvCxnSpPr>
      <cdr:spPr>
        <a:xfrm xmlns:a="http://schemas.openxmlformats.org/drawingml/2006/main" flipV="1">
          <a:off x="2879820" y="794844"/>
          <a:ext cx="216024" cy="505562"/>
        </a:xfrm>
        <a:prstGeom xmlns:a="http://schemas.openxmlformats.org/drawingml/2006/main" prst="straightConnector1">
          <a:avLst/>
        </a:prstGeom>
        <a:ln xmlns:a="http://schemas.openxmlformats.org/drawingml/2006/main" w="25400">
          <a:solidFill>
            <a:srgbClr val="FF0000"/>
          </a:solidFill>
          <a:prstDash val="sysDot"/>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0.42581</cdr:x>
      <cdr:y>0.39169</cdr:y>
    </cdr:from>
    <cdr:to>
      <cdr:x>0.46926</cdr:x>
      <cdr:y>0.5</cdr:y>
    </cdr:to>
    <cdr:cxnSp macro="">
      <cdr:nvCxnSpPr>
        <cdr:cNvPr id="4" name="直線矢印コネクタ 3"/>
        <cdr:cNvCxnSpPr/>
      </cdr:nvCxnSpPr>
      <cdr:spPr>
        <a:xfrm xmlns:a="http://schemas.openxmlformats.org/drawingml/2006/main">
          <a:off x="3527892" y="1872224"/>
          <a:ext cx="360040" cy="517684"/>
        </a:xfrm>
        <a:prstGeom xmlns:a="http://schemas.openxmlformats.org/drawingml/2006/main" prst="straightConnector1">
          <a:avLst/>
        </a:prstGeom>
        <a:ln xmlns:a="http://schemas.openxmlformats.org/drawingml/2006/main" w="25400">
          <a:solidFill>
            <a:srgbClr val="FF0000"/>
          </a:solidFill>
          <a:prstDash val="sysDot"/>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0.51596</cdr:x>
      <cdr:y>0.36921</cdr:y>
    </cdr:from>
    <cdr:to>
      <cdr:x>0.55858</cdr:x>
      <cdr:y>0.43075</cdr:y>
    </cdr:to>
    <cdr:cxnSp macro="">
      <cdr:nvCxnSpPr>
        <cdr:cNvPr id="2" name="直線矢印コネクタ 1"/>
        <cdr:cNvCxnSpPr/>
      </cdr:nvCxnSpPr>
      <cdr:spPr>
        <a:xfrm xmlns:a="http://schemas.openxmlformats.org/drawingml/2006/main">
          <a:off x="4274869" y="1764776"/>
          <a:ext cx="353073" cy="294119"/>
        </a:xfrm>
        <a:prstGeom xmlns:a="http://schemas.openxmlformats.org/drawingml/2006/main" prst="straightConnector1">
          <a:avLst/>
        </a:prstGeom>
        <a:ln xmlns:a="http://schemas.openxmlformats.org/drawingml/2006/main" w="25400">
          <a:solidFill>
            <a:srgbClr val="FF0000"/>
          </a:solidFill>
          <a:prstDash val="sysDot"/>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13749879-CB0F-468F-BC77-69F07B8B3503}" type="datetimeFigureOut">
              <a:rPr kumimoji="1" lang="ja-JP" altLang="en-US" smtClean="0"/>
              <a:t>2019/2/25</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A7410FCF-D366-430A-AAB4-A8B228ABE051}" type="slidenum">
              <a:rPr kumimoji="1" lang="ja-JP" altLang="en-US" smtClean="0"/>
              <a:t>‹#›</a:t>
            </a:fld>
            <a:endParaRPr kumimoji="1" lang="ja-JP" altLang="en-US"/>
          </a:p>
        </p:txBody>
      </p:sp>
    </p:spTree>
    <p:extLst>
      <p:ext uri="{BB962C8B-B14F-4D97-AF65-F5344CB8AC3E}">
        <p14:creationId xmlns:p14="http://schemas.microsoft.com/office/powerpoint/2010/main" val="35754757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38</a:t>
            </a:fld>
            <a:endParaRPr kumimoji="1" lang="ja-JP" altLang="en-US"/>
          </a:p>
        </p:txBody>
      </p:sp>
    </p:spTree>
    <p:extLst>
      <p:ext uri="{BB962C8B-B14F-4D97-AF65-F5344CB8AC3E}">
        <p14:creationId xmlns:p14="http://schemas.microsoft.com/office/powerpoint/2010/main" val="221637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44</a:t>
            </a:fld>
            <a:endParaRPr kumimoji="1" lang="ja-JP" altLang="en-US"/>
          </a:p>
        </p:txBody>
      </p:sp>
    </p:spTree>
    <p:extLst>
      <p:ext uri="{BB962C8B-B14F-4D97-AF65-F5344CB8AC3E}">
        <p14:creationId xmlns:p14="http://schemas.microsoft.com/office/powerpoint/2010/main" val="662758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50</a:t>
            </a:fld>
            <a:endParaRPr kumimoji="1" lang="ja-JP" altLang="en-US"/>
          </a:p>
        </p:txBody>
      </p:sp>
    </p:spTree>
    <p:extLst>
      <p:ext uri="{BB962C8B-B14F-4D97-AF65-F5344CB8AC3E}">
        <p14:creationId xmlns:p14="http://schemas.microsoft.com/office/powerpoint/2010/main" val="3535052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51</a:t>
            </a:fld>
            <a:endParaRPr kumimoji="1" lang="ja-JP" altLang="en-US"/>
          </a:p>
        </p:txBody>
      </p:sp>
    </p:spTree>
    <p:extLst>
      <p:ext uri="{BB962C8B-B14F-4D97-AF65-F5344CB8AC3E}">
        <p14:creationId xmlns:p14="http://schemas.microsoft.com/office/powerpoint/2010/main" val="1925262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52</a:t>
            </a:fld>
            <a:endParaRPr kumimoji="1" lang="ja-JP" altLang="en-US"/>
          </a:p>
        </p:txBody>
      </p:sp>
    </p:spTree>
    <p:extLst>
      <p:ext uri="{BB962C8B-B14F-4D97-AF65-F5344CB8AC3E}">
        <p14:creationId xmlns:p14="http://schemas.microsoft.com/office/powerpoint/2010/main" val="2399448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54</a:t>
            </a:fld>
            <a:endParaRPr kumimoji="1" lang="ja-JP" altLang="en-US"/>
          </a:p>
        </p:txBody>
      </p:sp>
    </p:spTree>
    <p:extLst>
      <p:ext uri="{BB962C8B-B14F-4D97-AF65-F5344CB8AC3E}">
        <p14:creationId xmlns:p14="http://schemas.microsoft.com/office/powerpoint/2010/main" val="3224519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7410FCF-D366-430A-AAB4-A8B228ABE051}" type="slidenum">
              <a:rPr kumimoji="1" lang="ja-JP" altLang="en-US" smtClean="0"/>
              <a:t>56</a:t>
            </a:fld>
            <a:endParaRPr kumimoji="1" lang="ja-JP" altLang="en-US"/>
          </a:p>
        </p:txBody>
      </p:sp>
    </p:spTree>
    <p:extLst>
      <p:ext uri="{BB962C8B-B14F-4D97-AF65-F5344CB8AC3E}">
        <p14:creationId xmlns:p14="http://schemas.microsoft.com/office/powerpoint/2010/main" val="2130795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0924C60-95A5-44E9-A12D-70ED118644CA}" type="datetimeFigureOut">
              <a:rPr kumimoji="1" lang="ja-JP" altLang="en-US" smtClean="0"/>
              <a:t>2019/2/25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50EAC4-D7E7-4DFD-AC19-7FE0EBB6D1F9}" type="slidenum">
              <a:rPr kumimoji="1" lang="ja-JP" altLang="en-US" smtClean="0"/>
              <a:t>‹#›</a:t>
            </a:fld>
            <a:endParaRPr kumimoji="1" lang="ja-JP" altLang="en-US"/>
          </a:p>
        </p:txBody>
      </p:sp>
    </p:spTree>
    <p:extLst>
      <p:ext uri="{BB962C8B-B14F-4D97-AF65-F5344CB8AC3E}">
        <p14:creationId xmlns:p14="http://schemas.microsoft.com/office/powerpoint/2010/main" val="2616973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0924C60-95A5-44E9-A12D-70ED118644CA}" type="datetimeFigureOut">
              <a:rPr kumimoji="1" lang="ja-JP" altLang="en-US" smtClean="0"/>
              <a:t>2019/2/25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50EAC4-D7E7-4DFD-AC19-7FE0EBB6D1F9}" type="slidenum">
              <a:rPr kumimoji="1" lang="ja-JP" altLang="en-US" smtClean="0"/>
              <a:t>‹#›</a:t>
            </a:fld>
            <a:endParaRPr kumimoji="1" lang="ja-JP" altLang="en-US"/>
          </a:p>
        </p:txBody>
      </p:sp>
    </p:spTree>
    <p:extLst>
      <p:ext uri="{BB962C8B-B14F-4D97-AF65-F5344CB8AC3E}">
        <p14:creationId xmlns:p14="http://schemas.microsoft.com/office/powerpoint/2010/main" val="400625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0924C60-95A5-44E9-A12D-70ED118644CA}" type="datetimeFigureOut">
              <a:rPr kumimoji="1" lang="ja-JP" altLang="en-US" smtClean="0"/>
              <a:t>2019/2/25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50EAC4-D7E7-4DFD-AC19-7FE0EBB6D1F9}" type="slidenum">
              <a:rPr kumimoji="1" lang="ja-JP" altLang="en-US" smtClean="0"/>
              <a:t>‹#›</a:t>
            </a:fld>
            <a:endParaRPr kumimoji="1" lang="ja-JP" altLang="en-US"/>
          </a:p>
        </p:txBody>
      </p:sp>
    </p:spTree>
    <p:extLst>
      <p:ext uri="{BB962C8B-B14F-4D97-AF65-F5344CB8AC3E}">
        <p14:creationId xmlns:p14="http://schemas.microsoft.com/office/powerpoint/2010/main" val="3661619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0924C60-95A5-44E9-A12D-70ED118644CA}" type="datetimeFigureOut">
              <a:rPr kumimoji="1" lang="ja-JP" altLang="en-US" smtClean="0"/>
              <a:t>2019/2/25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50EAC4-D7E7-4DFD-AC19-7FE0EBB6D1F9}" type="slidenum">
              <a:rPr kumimoji="1" lang="ja-JP" altLang="en-US" smtClean="0"/>
              <a:t>‹#›</a:t>
            </a:fld>
            <a:endParaRPr kumimoji="1" lang="ja-JP" altLang="en-US"/>
          </a:p>
        </p:txBody>
      </p:sp>
    </p:spTree>
    <p:extLst>
      <p:ext uri="{BB962C8B-B14F-4D97-AF65-F5344CB8AC3E}">
        <p14:creationId xmlns:p14="http://schemas.microsoft.com/office/powerpoint/2010/main" val="343741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0924C60-95A5-44E9-A12D-70ED118644CA}" type="datetimeFigureOut">
              <a:rPr kumimoji="1" lang="ja-JP" altLang="en-US" smtClean="0"/>
              <a:t>2019/2/25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50EAC4-D7E7-4DFD-AC19-7FE0EBB6D1F9}" type="slidenum">
              <a:rPr kumimoji="1" lang="ja-JP" altLang="en-US" smtClean="0"/>
              <a:t>‹#›</a:t>
            </a:fld>
            <a:endParaRPr kumimoji="1" lang="ja-JP" altLang="en-US"/>
          </a:p>
        </p:txBody>
      </p:sp>
    </p:spTree>
    <p:extLst>
      <p:ext uri="{BB962C8B-B14F-4D97-AF65-F5344CB8AC3E}">
        <p14:creationId xmlns:p14="http://schemas.microsoft.com/office/powerpoint/2010/main" val="3293790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0924C60-95A5-44E9-A12D-70ED118644CA}" type="datetimeFigureOut">
              <a:rPr kumimoji="1" lang="ja-JP" altLang="en-US" smtClean="0"/>
              <a:t>2019/2/25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B50EAC4-D7E7-4DFD-AC19-7FE0EBB6D1F9}" type="slidenum">
              <a:rPr kumimoji="1" lang="ja-JP" altLang="en-US" smtClean="0"/>
              <a:t>‹#›</a:t>
            </a:fld>
            <a:endParaRPr kumimoji="1" lang="ja-JP" altLang="en-US"/>
          </a:p>
        </p:txBody>
      </p:sp>
    </p:spTree>
    <p:extLst>
      <p:ext uri="{BB962C8B-B14F-4D97-AF65-F5344CB8AC3E}">
        <p14:creationId xmlns:p14="http://schemas.microsoft.com/office/powerpoint/2010/main" val="2744040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0924C60-95A5-44E9-A12D-70ED118644CA}" type="datetimeFigureOut">
              <a:rPr kumimoji="1" lang="ja-JP" altLang="en-US" smtClean="0"/>
              <a:t>2019/2/25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B50EAC4-D7E7-4DFD-AC19-7FE0EBB6D1F9}" type="slidenum">
              <a:rPr kumimoji="1" lang="ja-JP" altLang="en-US" smtClean="0"/>
              <a:t>‹#›</a:t>
            </a:fld>
            <a:endParaRPr kumimoji="1" lang="ja-JP" altLang="en-US"/>
          </a:p>
        </p:txBody>
      </p:sp>
    </p:spTree>
    <p:extLst>
      <p:ext uri="{BB962C8B-B14F-4D97-AF65-F5344CB8AC3E}">
        <p14:creationId xmlns:p14="http://schemas.microsoft.com/office/powerpoint/2010/main" val="154027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0924C60-95A5-44E9-A12D-70ED118644CA}" type="datetimeFigureOut">
              <a:rPr kumimoji="1" lang="ja-JP" altLang="en-US" smtClean="0"/>
              <a:t>2019/2/25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B50EAC4-D7E7-4DFD-AC19-7FE0EBB6D1F9}" type="slidenum">
              <a:rPr kumimoji="1" lang="ja-JP" altLang="en-US" smtClean="0"/>
              <a:t>‹#›</a:t>
            </a:fld>
            <a:endParaRPr kumimoji="1" lang="ja-JP" altLang="en-US"/>
          </a:p>
        </p:txBody>
      </p:sp>
    </p:spTree>
    <p:extLst>
      <p:ext uri="{BB962C8B-B14F-4D97-AF65-F5344CB8AC3E}">
        <p14:creationId xmlns:p14="http://schemas.microsoft.com/office/powerpoint/2010/main" val="4019317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0924C60-95A5-44E9-A12D-70ED118644CA}" type="datetimeFigureOut">
              <a:rPr kumimoji="1" lang="ja-JP" altLang="en-US" smtClean="0"/>
              <a:t>2019/2/25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B50EAC4-D7E7-4DFD-AC19-7FE0EBB6D1F9}" type="slidenum">
              <a:rPr kumimoji="1" lang="ja-JP" altLang="en-US" smtClean="0"/>
              <a:t>‹#›</a:t>
            </a:fld>
            <a:endParaRPr kumimoji="1" lang="ja-JP" altLang="en-US"/>
          </a:p>
        </p:txBody>
      </p:sp>
    </p:spTree>
    <p:extLst>
      <p:ext uri="{BB962C8B-B14F-4D97-AF65-F5344CB8AC3E}">
        <p14:creationId xmlns:p14="http://schemas.microsoft.com/office/powerpoint/2010/main" val="294420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0924C60-95A5-44E9-A12D-70ED118644CA}" type="datetimeFigureOut">
              <a:rPr kumimoji="1" lang="ja-JP" altLang="en-US" smtClean="0"/>
              <a:t>2019/2/25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B50EAC4-D7E7-4DFD-AC19-7FE0EBB6D1F9}" type="slidenum">
              <a:rPr kumimoji="1" lang="ja-JP" altLang="en-US" smtClean="0"/>
              <a:t>‹#›</a:t>
            </a:fld>
            <a:endParaRPr kumimoji="1" lang="ja-JP" altLang="en-US"/>
          </a:p>
        </p:txBody>
      </p:sp>
    </p:spTree>
    <p:extLst>
      <p:ext uri="{BB962C8B-B14F-4D97-AF65-F5344CB8AC3E}">
        <p14:creationId xmlns:p14="http://schemas.microsoft.com/office/powerpoint/2010/main" val="3585171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0924C60-95A5-44E9-A12D-70ED118644CA}" type="datetimeFigureOut">
              <a:rPr kumimoji="1" lang="ja-JP" altLang="en-US" smtClean="0"/>
              <a:t>2019/2/25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B50EAC4-D7E7-4DFD-AC19-7FE0EBB6D1F9}" type="slidenum">
              <a:rPr kumimoji="1" lang="ja-JP" altLang="en-US" smtClean="0"/>
              <a:t>‹#›</a:t>
            </a:fld>
            <a:endParaRPr kumimoji="1" lang="ja-JP" altLang="en-US"/>
          </a:p>
        </p:txBody>
      </p:sp>
    </p:spTree>
    <p:extLst>
      <p:ext uri="{BB962C8B-B14F-4D97-AF65-F5344CB8AC3E}">
        <p14:creationId xmlns:p14="http://schemas.microsoft.com/office/powerpoint/2010/main" val="3080363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924C60-95A5-44E9-A12D-70ED118644CA}" type="datetimeFigureOut">
              <a:rPr kumimoji="1" lang="ja-JP" altLang="en-US" smtClean="0"/>
              <a:t>2019/2/25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50EAC4-D7E7-4DFD-AC19-7FE0EBB6D1F9}" type="slidenum">
              <a:rPr kumimoji="1" lang="ja-JP" altLang="en-US" smtClean="0"/>
              <a:t>‹#›</a:t>
            </a:fld>
            <a:endParaRPr kumimoji="1" lang="ja-JP" altLang="en-US"/>
          </a:p>
        </p:txBody>
      </p:sp>
    </p:spTree>
    <p:extLst>
      <p:ext uri="{BB962C8B-B14F-4D97-AF65-F5344CB8AC3E}">
        <p14:creationId xmlns:p14="http://schemas.microsoft.com/office/powerpoint/2010/main" val="2403480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emf"/></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6.emf"/></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8.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40.xml"/></Relationships>
</file>

<file path=ppt/slides/_rels/slide55.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368153" y="3185390"/>
            <a:ext cx="6588224" cy="1251722"/>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lnSpc>
                <a:spcPct val="250000"/>
              </a:lnSpc>
            </a:pPr>
            <a:r>
              <a:rPr lang="ja-JP" altLang="en-US" sz="2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「多様な世帯の住まいに対するニーズ調査</a:t>
            </a:r>
            <a:r>
              <a:rPr lang="ja-JP" altLang="en-US" sz="28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8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ct val="250000"/>
              </a:lnSpc>
            </a:pPr>
            <a:r>
              <a:rPr lang="ja-JP" altLang="en-US" sz="28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結果</a:t>
            </a:r>
            <a:r>
              <a:rPr lang="ja-JP" altLang="en-US" sz="2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概要</a:t>
            </a:r>
          </a:p>
        </p:txBody>
      </p:sp>
      <p:sp>
        <p:nvSpPr>
          <p:cNvPr id="8" name="正方形/長方形 7"/>
          <p:cNvSpPr/>
          <p:nvPr/>
        </p:nvSpPr>
        <p:spPr>
          <a:xfrm>
            <a:off x="7524329" y="251356"/>
            <a:ext cx="1440160" cy="36933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参考資料２</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1</a:t>
            </a:fld>
            <a:endParaRPr kumimoji="1" lang="ja-JP" altLang="en-US">
              <a:latin typeface="Meiryo UI" panose="020B0604030504040204" pitchFamily="50" charset="-128"/>
              <a:ea typeface="Meiryo UI" panose="020B0604030504040204" pitchFamily="50" charset="-128"/>
            </a:endParaRPr>
          </a:p>
        </p:txBody>
      </p:sp>
      <p:sp>
        <p:nvSpPr>
          <p:cNvPr id="6" name="正方形/長方形 5"/>
          <p:cNvSpPr/>
          <p:nvPr/>
        </p:nvSpPr>
        <p:spPr>
          <a:xfrm>
            <a:off x="1097869" y="3869231"/>
            <a:ext cx="7128793" cy="103150"/>
          </a:xfrm>
          <a:prstGeom prst="rect">
            <a:avLst/>
          </a:prstGeom>
          <a:gradFill flip="none" rotWithShape="1">
            <a:gsLst>
              <a:gs pos="0">
                <a:schemeClr val="accent1">
                  <a:lumMod val="0"/>
                  <a:lumOff val="100000"/>
                </a:schemeClr>
              </a:gs>
              <a:gs pos="1500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lnSpc>
                <a:spcPct val="250000"/>
              </a:lnSpc>
            </a:pP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51165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10</a:t>
            </a:fld>
            <a:endParaRPr kumimoji="1" lang="ja-JP" altLang="en-US">
              <a:latin typeface="Meiryo UI" panose="020B0604030504040204" pitchFamily="50" charset="-128"/>
              <a:ea typeface="Meiryo UI" panose="020B0604030504040204" pitchFamily="50" charset="-128"/>
            </a:endParaRPr>
          </a:p>
        </p:txBody>
      </p:sp>
      <p:sp>
        <p:nvSpPr>
          <p:cNvPr id="2" name="正方形/長方形 1"/>
          <p:cNvSpPr/>
          <p:nvPr/>
        </p:nvSpPr>
        <p:spPr>
          <a:xfrm>
            <a:off x="138404" y="435430"/>
            <a:ext cx="8975732" cy="45719"/>
          </a:xfrm>
          <a:prstGeom prst="rect">
            <a:avLst/>
          </a:prstGeom>
          <a:gradFill flip="none" rotWithShape="1">
            <a:gsLst>
              <a:gs pos="0">
                <a:schemeClr val="accent1">
                  <a:lumMod val="0"/>
                  <a:lumOff val="100000"/>
                </a:schemeClr>
              </a:gs>
              <a:gs pos="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611561" y="44624"/>
            <a:ext cx="7992887" cy="432048"/>
          </a:xfrm>
          <a:prstGeom prst="rect">
            <a:avLst/>
          </a:prstGeom>
          <a:no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子どもの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有無、今後</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意向（</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Q4</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楕円 9"/>
          <p:cNvSpPr/>
          <p:nvPr/>
        </p:nvSpPr>
        <p:spPr>
          <a:xfrm>
            <a:off x="107544" y="44624"/>
            <a:ext cx="360000" cy="360000"/>
          </a:xfrm>
          <a:prstGeom prst="ellipse">
            <a:avLst/>
          </a:prstGeom>
          <a:gradFill flip="none" rotWithShape="1">
            <a:gsLst>
              <a:gs pos="0">
                <a:schemeClr val="accent1">
                  <a:lumMod val="0"/>
                  <a:lumOff val="100000"/>
                </a:schemeClr>
              </a:gs>
              <a:gs pos="1500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Comment"/>
          <p:cNvSpPr>
            <a:spLocks noChangeArrowheads="1"/>
          </p:cNvSpPr>
          <p:nvPr/>
        </p:nvSpPr>
        <p:spPr bwMode="auto">
          <a:xfrm>
            <a:off x="358775" y="1404065"/>
            <a:ext cx="8461375" cy="584775"/>
          </a:xfrm>
          <a:prstGeom prst="rect">
            <a:avLst/>
          </a:prstGeom>
          <a:solidFill>
            <a:schemeClr val="bg1"/>
          </a:solidFill>
          <a:ln w="19050">
            <a:solidFill>
              <a:srgbClr val="0000FF"/>
            </a:solidFill>
            <a:miter lim="800000"/>
            <a:headEnd/>
            <a:tailEnd/>
          </a:ln>
          <a:effectLst>
            <a:outerShdw dist="53882" dir="2700000" algn="ctr" rotWithShape="0">
              <a:schemeClr val="bg2"/>
            </a:outerShdw>
          </a:effectLst>
        </p:spPr>
        <p:txBody>
          <a:bodyPr wrap="square">
            <a:spAutoFit/>
          </a:bodyPr>
          <a:lstStyle/>
          <a:p>
            <a:pPr algn="l">
              <a:spcBef>
                <a:spcPct val="20000"/>
              </a:spcBef>
              <a:tabLst>
                <a:tab pos="444500" algn="l"/>
              </a:tabLst>
              <a:defRPr/>
            </a:pP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子どもがいる</a:t>
            </a:r>
            <a:r>
              <a:rPr lang="ja-JP" altLang="en-US" sz="1600" b="0" dirty="0" smtClean="0">
                <a:solidFill>
                  <a:schemeClr val="tx1"/>
                </a:solidFill>
                <a:latin typeface="ＭＳ Ｐゴシック" pitchFamily="50" charset="-128"/>
                <a:ea typeface="ＭＳ Ｐゴシック" pitchFamily="50" charset="-128"/>
              </a:rPr>
              <a:t>」または「子どもはいないが、子どもをもうける意向はある」が</a:t>
            </a:r>
            <a:r>
              <a:rPr lang="en-US" altLang="ja-JP" sz="1600" b="0" dirty="0" smtClean="0">
                <a:solidFill>
                  <a:schemeClr val="tx1"/>
                </a:solidFill>
                <a:latin typeface="ＭＳ Ｐゴシック" pitchFamily="50" charset="-128"/>
                <a:ea typeface="ＭＳ Ｐゴシック" pitchFamily="50" charset="-128"/>
              </a:rPr>
              <a:t>46.2%</a:t>
            </a:r>
            <a:r>
              <a:rPr lang="ja-JP" altLang="en-US" sz="1600" b="0" dirty="0" smtClean="0">
                <a:solidFill>
                  <a:schemeClr val="tx1"/>
                </a:solidFill>
                <a:latin typeface="ＭＳ Ｐゴシック" pitchFamily="50" charset="-128"/>
                <a:ea typeface="ＭＳ Ｐゴシック" pitchFamily="50" charset="-128"/>
              </a:rPr>
              <a:t>を占める一方、「</a:t>
            </a:r>
            <a:r>
              <a:rPr lang="ja-JP" altLang="en-US" sz="1600" b="0" dirty="0">
                <a:solidFill>
                  <a:schemeClr val="tx1"/>
                </a:solidFill>
                <a:latin typeface="ＭＳ Ｐゴシック" pitchFamily="50" charset="-128"/>
                <a:ea typeface="ＭＳ Ｐゴシック" pitchFamily="50" charset="-128"/>
              </a:rPr>
              <a:t>子どもはおらず、子どもをもうける意向はない</a:t>
            </a:r>
            <a:r>
              <a:rPr lang="ja-JP" altLang="en-US" sz="1600" b="0" dirty="0" smtClean="0">
                <a:solidFill>
                  <a:schemeClr val="tx1"/>
                </a:solidFill>
                <a:latin typeface="ＭＳ Ｐゴシック" pitchFamily="50" charset="-128"/>
                <a:ea typeface="ＭＳ Ｐゴシック" pitchFamily="50" charset="-128"/>
              </a:rPr>
              <a:t>」は</a:t>
            </a:r>
            <a:r>
              <a:rPr lang="en-US" altLang="ja-JP" sz="1600" b="0" dirty="0" smtClean="0">
                <a:solidFill>
                  <a:schemeClr val="tx1"/>
                </a:solidFill>
                <a:latin typeface="ＭＳ Ｐゴシック" pitchFamily="50" charset="-128"/>
                <a:ea typeface="ＭＳ Ｐゴシック" pitchFamily="50" charset="-128"/>
              </a:rPr>
              <a:t>25.8%</a:t>
            </a:r>
            <a:r>
              <a:rPr lang="ja-JP" altLang="en-US" sz="1600" b="0" dirty="0" smtClean="0">
                <a:solidFill>
                  <a:schemeClr val="tx1"/>
                </a:solidFill>
                <a:latin typeface="ＭＳ Ｐゴシック" pitchFamily="50" charset="-128"/>
                <a:ea typeface="ＭＳ Ｐゴシック" pitchFamily="50" charset="-128"/>
              </a:rPr>
              <a:t>を占めている。</a:t>
            </a:r>
            <a:endParaRPr lang="ja-JP" altLang="en-US" sz="1600" b="0" dirty="0">
              <a:solidFill>
                <a:schemeClr val="tx1"/>
              </a:solidFill>
              <a:latin typeface="ＭＳ Ｐゴシック" pitchFamily="50" charset="-128"/>
              <a:ea typeface="ＭＳ Ｐゴシック" pitchFamily="50" charset="-128"/>
            </a:endParaRPr>
          </a:p>
        </p:txBody>
      </p:sp>
      <p:sp>
        <p:nvSpPr>
          <p:cNvPr id="8" name="QuestionName"/>
          <p:cNvSpPr txBox="1"/>
          <p:nvPr/>
        </p:nvSpPr>
        <p:spPr>
          <a:xfrm>
            <a:off x="466756" y="632882"/>
            <a:ext cx="8534400" cy="584775"/>
          </a:xfrm>
          <a:prstGeom prst="rect">
            <a:avLst/>
          </a:prstGeom>
          <a:noFill/>
        </p:spPr>
        <p:txBody>
          <a:bodyPr vert="horz" wrap="square" rtlCol="0" anchor="ctr" anchorCtr="0">
            <a:spAutoFit/>
          </a:bodyPr>
          <a:lstStyle/>
          <a:p>
            <a:pPr algn="l"/>
            <a:r>
              <a:rPr lang="ja-JP" altLang="en-US" sz="1600" dirty="0">
                <a:solidFill>
                  <a:schemeClr val="tx1"/>
                </a:solidFill>
                <a:latin typeface="ＭＳ Ｐゴシック"/>
                <a:ea typeface="ＭＳ Ｐゴシック"/>
              </a:rPr>
              <a:t>現在子どもはいらっしゃいますか。また、子どもがいらっしゃらない方は、子どもをもうける意向はあります</a:t>
            </a:r>
            <a:r>
              <a:rPr lang="ja-JP" altLang="en-US" sz="1600" dirty="0" smtClean="0">
                <a:solidFill>
                  <a:schemeClr val="tx1"/>
                </a:solidFill>
                <a:latin typeface="ＭＳ Ｐゴシック"/>
                <a:ea typeface="ＭＳ Ｐゴシック"/>
              </a:rPr>
              <a:t>か。</a:t>
            </a:r>
            <a:r>
              <a:rPr lang="en-US" altLang="ja-JP" sz="1600" dirty="0" smtClean="0">
                <a:solidFill>
                  <a:schemeClr val="tx1"/>
                </a:solidFill>
                <a:latin typeface="ＭＳ Ｐゴシック"/>
                <a:ea typeface="ＭＳ Ｐゴシック"/>
              </a:rPr>
              <a:t>(</a:t>
            </a:r>
            <a:r>
              <a:rPr lang="en-US" altLang="ja-JP" sz="1600" dirty="0">
                <a:solidFill>
                  <a:schemeClr val="tx1"/>
                </a:solidFill>
                <a:latin typeface="ＭＳ Ｐゴシック"/>
                <a:ea typeface="ＭＳ Ｐゴシック"/>
              </a:rPr>
              <a:t>n=5000)</a:t>
            </a:r>
            <a:endParaRPr kumimoji="1" lang="ja-JP" altLang="en-US" sz="1600" dirty="0">
              <a:solidFill>
                <a:schemeClr val="tx1"/>
              </a:solidFill>
              <a:ea typeface="ＭＳ Ｐゴシック"/>
            </a:endParaRPr>
          </a:p>
        </p:txBody>
      </p:sp>
      <p:graphicFrame>
        <p:nvGraphicFramePr>
          <p:cNvPr id="9" name="GTPieChart">
            <a:extLst>
              <a:ext uri="{FF2B5EF4-FFF2-40B4-BE49-F238E27FC236}">
                <a16:creationId xmlns:a16="http://schemas.microsoft.com/office/drawing/2014/main" id="{DB86661B-044D-4EE8-8E6A-AA16CF625E81}"/>
              </a:ext>
            </a:extLst>
          </p:cNvPr>
          <p:cNvGraphicFramePr>
            <a:graphicFrameLocks/>
          </p:cNvGraphicFramePr>
          <p:nvPr>
            <p:extLst>
              <p:ext uri="{D42A27DB-BD31-4B8C-83A1-F6EECF244321}">
                <p14:modId xmlns:p14="http://schemas.microsoft.com/office/powerpoint/2010/main" val="3468583040"/>
              </p:ext>
            </p:extLst>
          </p:nvPr>
        </p:nvGraphicFramePr>
        <p:xfrm>
          <a:off x="1547664" y="2021928"/>
          <a:ext cx="5915025" cy="4143376"/>
        </p:xfrm>
        <a:graphic>
          <a:graphicData uri="http://schemas.openxmlformats.org/drawingml/2006/chart">
            <c:chart xmlns:c="http://schemas.openxmlformats.org/drawingml/2006/chart" xmlns:r="http://schemas.openxmlformats.org/officeDocument/2006/relationships" r:id="rId2"/>
          </a:graphicData>
        </a:graphic>
      </p:graphicFrame>
      <p:sp>
        <p:nvSpPr>
          <p:cNvPr id="12" name="正方形/長方形 11"/>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質問及び回答の単純集計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09549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11</a:t>
            </a:fld>
            <a:endParaRPr kumimoji="1" lang="ja-JP" altLang="en-US">
              <a:latin typeface="Meiryo UI" panose="020B0604030504040204" pitchFamily="50" charset="-128"/>
              <a:ea typeface="Meiryo UI" panose="020B0604030504040204" pitchFamily="50" charset="-128"/>
            </a:endParaRPr>
          </a:p>
        </p:txBody>
      </p:sp>
      <p:sp>
        <p:nvSpPr>
          <p:cNvPr id="2" name="正方形/長方形 1"/>
          <p:cNvSpPr/>
          <p:nvPr/>
        </p:nvSpPr>
        <p:spPr>
          <a:xfrm>
            <a:off x="138404" y="435430"/>
            <a:ext cx="8975732" cy="45719"/>
          </a:xfrm>
          <a:prstGeom prst="rect">
            <a:avLst/>
          </a:prstGeom>
          <a:gradFill flip="none" rotWithShape="1">
            <a:gsLst>
              <a:gs pos="0">
                <a:schemeClr val="accent1">
                  <a:lumMod val="0"/>
                  <a:lumOff val="100000"/>
                </a:schemeClr>
              </a:gs>
              <a:gs pos="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611561" y="44624"/>
            <a:ext cx="7992887" cy="432048"/>
          </a:xfrm>
          <a:prstGeom prst="rect">
            <a:avLst/>
          </a:prstGeom>
          <a:no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回答者や世帯の収入・貯金等（</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Q5</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楕円 9"/>
          <p:cNvSpPr/>
          <p:nvPr/>
        </p:nvSpPr>
        <p:spPr>
          <a:xfrm>
            <a:off x="107544" y="44624"/>
            <a:ext cx="360000" cy="360000"/>
          </a:xfrm>
          <a:prstGeom prst="ellipse">
            <a:avLst/>
          </a:prstGeom>
          <a:gradFill flip="none" rotWithShape="1">
            <a:gsLst>
              <a:gs pos="0">
                <a:schemeClr val="accent1">
                  <a:lumMod val="0"/>
                  <a:lumOff val="100000"/>
                </a:schemeClr>
              </a:gs>
              <a:gs pos="1500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Comment"/>
          <p:cNvSpPr>
            <a:spLocks noChangeArrowheads="1"/>
          </p:cNvSpPr>
          <p:nvPr/>
        </p:nvSpPr>
        <p:spPr bwMode="auto">
          <a:xfrm>
            <a:off x="358775" y="1176750"/>
            <a:ext cx="8461375" cy="1668149"/>
          </a:xfrm>
          <a:prstGeom prst="rect">
            <a:avLst/>
          </a:prstGeom>
          <a:solidFill>
            <a:schemeClr val="bg1"/>
          </a:solidFill>
          <a:ln w="19050">
            <a:solidFill>
              <a:srgbClr val="0000FF"/>
            </a:solidFill>
            <a:miter lim="800000"/>
            <a:headEnd/>
            <a:tailEnd/>
          </a:ln>
          <a:effectLst>
            <a:outerShdw dist="53882" dir="2700000" algn="ctr" rotWithShape="0">
              <a:schemeClr val="bg2"/>
            </a:outerShdw>
          </a:effectLst>
        </p:spPr>
        <p:txBody>
          <a:bodyPr wrap="square">
            <a:spAutoFit/>
          </a:bodyPr>
          <a:lstStyle/>
          <a:p>
            <a:pPr algn="l">
              <a:spcBef>
                <a:spcPct val="20000"/>
              </a:spcBef>
              <a:tabLst>
                <a:tab pos="444500" algn="l"/>
              </a:tabLst>
              <a:defRPr/>
            </a:pPr>
            <a:r>
              <a:rPr lang="ja-JP" altLang="en-US" sz="1600" b="0" dirty="0">
                <a:solidFill>
                  <a:schemeClr val="tx1"/>
                </a:solidFill>
                <a:latin typeface="ＭＳ Ｐゴシック" pitchFamily="50" charset="-128"/>
                <a:ea typeface="ＭＳ Ｐゴシック" pitchFamily="50" charset="-128"/>
              </a:rPr>
              <a:t>あなたの収入では、「２００～３００万未満</a:t>
            </a:r>
            <a:r>
              <a:rPr lang="ja-JP" altLang="en-US" sz="1600" b="0" dirty="0" smtClean="0">
                <a:solidFill>
                  <a:schemeClr val="tx1"/>
                </a:solidFill>
                <a:latin typeface="ＭＳ Ｐゴシック" pitchFamily="50" charset="-128"/>
                <a:ea typeface="ＭＳ Ｐゴシック" pitchFamily="50" charset="-128"/>
              </a:rPr>
              <a:t>」が</a:t>
            </a:r>
            <a:r>
              <a:rPr lang="en-US" altLang="ja-JP" sz="1600" b="0" dirty="0" smtClean="0">
                <a:solidFill>
                  <a:schemeClr val="tx1"/>
                </a:solidFill>
                <a:latin typeface="ＭＳ Ｐゴシック" pitchFamily="50" charset="-128"/>
                <a:ea typeface="ＭＳ Ｐゴシック" pitchFamily="50" charset="-128"/>
              </a:rPr>
              <a:t>14.8%</a:t>
            </a:r>
            <a:r>
              <a:rPr lang="ja-JP" altLang="en-US" sz="1600" b="0" dirty="0" smtClean="0">
                <a:solidFill>
                  <a:schemeClr val="tx1"/>
                </a:solidFill>
                <a:latin typeface="ＭＳ Ｐゴシック" pitchFamily="50" charset="-128"/>
                <a:ea typeface="ＭＳ Ｐゴシック" pitchFamily="50" charset="-128"/>
              </a:rPr>
              <a:t>と最も多く、次いで</a:t>
            </a:r>
            <a:r>
              <a:rPr lang="ja-JP" altLang="en-US" sz="1600" b="0" dirty="0">
                <a:solidFill>
                  <a:schemeClr val="tx1"/>
                </a:solidFill>
                <a:latin typeface="ＭＳ Ｐゴシック" pitchFamily="50" charset="-128"/>
                <a:ea typeface="ＭＳ Ｐゴシック" pitchFamily="50" charset="-128"/>
              </a:rPr>
              <a:t>、「１００万未満</a:t>
            </a:r>
            <a:r>
              <a:rPr lang="ja-JP" altLang="en-US" sz="1600" b="0" dirty="0" smtClean="0">
                <a:solidFill>
                  <a:schemeClr val="tx1"/>
                </a:solidFill>
                <a:latin typeface="ＭＳ Ｐゴシック" pitchFamily="50" charset="-128"/>
                <a:ea typeface="ＭＳ Ｐゴシック" pitchFamily="50" charset="-128"/>
              </a:rPr>
              <a:t>」、「ない」、「</a:t>
            </a:r>
            <a:r>
              <a:rPr lang="ja-JP" altLang="en-US" sz="1600" b="0" dirty="0">
                <a:solidFill>
                  <a:schemeClr val="tx1"/>
                </a:solidFill>
                <a:latin typeface="ＭＳ Ｐゴシック" pitchFamily="50" charset="-128"/>
                <a:ea typeface="ＭＳ Ｐゴシック" pitchFamily="50" charset="-128"/>
              </a:rPr>
              <a:t>１００～２００万未満</a:t>
            </a: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「ない</a:t>
            </a:r>
            <a:r>
              <a:rPr lang="ja-JP" altLang="en-US" sz="1600" b="0" dirty="0" smtClean="0">
                <a:solidFill>
                  <a:schemeClr val="tx1"/>
                </a:solidFill>
                <a:latin typeface="ＭＳ Ｐゴシック" pitchFamily="50" charset="-128"/>
                <a:ea typeface="ＭＳ Ｐゴシック" pitchFamily="50" charset="-128"/>
              </a:rPr>
              <a:t>」が続く</a:t>
            </a:r>
            <a:r>
              <a:rPr lang="ja-JP" altLang="en-US" sz="1600" b="0" dirty="0">
                <a:solidFill>
                  <a:schemeClr val="tx1"/>
                </a:solidFill>
                <a:latin typeface="ＭＳ Ｐゴシック" pitchFamily="50" charset="-128"/>
                <a:ea typeface="ＭＳ Ｐゴシック" pitchFamily="50" charset="-128"/>
              </a:rPr>
              <a:t>。</a:t>
            </a:r>
          </a:p>
          <a:p>
            <a:pPr algn="l">
              <a:spcBef>
                <a:spcPct val="20000"/>
              </a:spcBef>
              <a:tabLst>
                <a:tab pos="444500" algn="l"/>
              </a:tabLst>
              <a:defRPr/>
            </a:pPr>
            <a:r>
              <a:rPr lang="ja-JP" altLang="en-US" sz="1600" b="0" dirty="0">
                <a:solidFill>
                  <a:schemeClr val="tx1"/>
                </a:solidFill>
                <a:latin typeface="ＭＳ Ｐゴシック" pitchFamily="50" charset="-128"/>
                <a:ea typeface="ＭＳ Ｐゴシック" pitchFamily="50" charset="-128"/>
              </a:rPr>
              <a:t>あなたの金融資産（貯金－負債）では</a:t>
            </a: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１００万未満</a:t>
            </a:r>
            <a:r>
              <a:rPr lang="ja-JP" altLang="en-US" sz="1600" b="0" dirty="0" smtClean="0">
                <a:solidFill>
                  <a:schemeClr val="tx1"/>
                </a:solidFill>
                <a:latin typeface="ＭＳ Ｐゴシック" pitchFamily="50" charset="-128"/>
                <a:ea typeface="ＭＳ Ｐゴシック" pitchFamily="50" charset="-128"/>
              </a:rPr>
              <a:t>」が</a:t>
            </a:r>
            <a:r>
              <a:rPr lang="en-US" altLang="ja-JP" sz="1600" b="0" dirty="0" smtClean="0">
                <a:solidFill>
                  <a:schemeClr val="tx1"/>
                </a:solidFill>
                <a:latin typeface="ＭＳ Ｐゴシック" pitchFamily="50" charset="-128"/>
                <a:ea typeface="ＭＳ Ｐゴシック" pitchFamily="50" charset="-128"/>
              </a:rPr>
              <a:t>13.2%</a:t>
            </a:r>
            <a:r>
              <a:rPr lang="ja-JP" altLang="en-US" sz="1600" dirty="0" smtClean="0">
                <a:latin typeface="ＭＳ Ｐゴシック" pitchFamily="50" charset="-128"/>
                <a:ea typeface="ＭＳ Ｐゴシック" pitchFamily="50" charset="-128"/>
              </a:rPr>
              <a:t>と最も多く</a:t>
            </a: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「ない</a:t>
            </a: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「２００～３００万未満</a:t>
            </a: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「１００～２００万未満</a:t>
            </a:r>
            <a:r>
              <a:rPr lang="ja-JP" altLang="en-US" sz="1600" b="0" dirty="0" smtClean="0">
                <a:solidFill>
                  <a:schemeClr val="tx1"/>
                </a:solidFill>
                <a:latin typeface="ＭＳ Ｐゴシック" pitchFamily="50" charset="-128"/>
                <a:ea typeface="ＭＳ Ｐゴシック" pitchFamily="50" charset="-128"/>
              </a:rPr>
              <a:t>」が続く</a:t>
            </a:r>
            <a:r>
              <a:rPr lang="ja-JP" altLang="en-US" sz="1600" b="0" dirty="0">
                <a:solidFill>
                  <a:schemeClr val="tx1"/>
                </a:solidFill>
                <a:latin typeface="ＭＳ Ｐゴシック" pitchFamily="50" charset="-128"/>
                <a:ea typeface="ＭＳ Ｐゴシック" pitchFamily="50" charset="-128"/>
              </a:rPr>
              <a:t>。</a:t>
            </a:r>
          </a:p>
          <a:p>
            <a:pPr algn="l">
              <a:spcBef>
                <a:spcPct val="20000"/>
              </a:spcBef>
              <a:tabLst>
                <a:tab pos="444500" algn="l"/>
              </a:tabLst>
              <a:defRPr/>
            </a:pPr>
            <a:r>
              <a:rPr lang="ja-JP" altLang="en-US" sz="1600" b="0" dirty="0">
                <a:solidFill>
                  <a:schemeClr val="tx1"/>
                </a:solidFill>
                <a:latin typeface="ＭＳ Ｐゴシック" pitchFamily="50" charset="-128"/>
                <a:ea typeface="ＭＳ Ｐゴシック" pitchFamily="50" charset="-128"/>
              </a:rPr>
              <a:t>世帯の収入では</a:t>
            </a: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５００～７００万未満</a:t>
            </a:r>
            <a:r>
              <a:rPr lang="ja-JP" altLang="en-US" sz="1600" b="0" dirty="0" smtClean="0">
                <a:solidFill>
                  <a:schemeClr val="tx1"/>
                </a:solidFill>
                <a:latin typeface="ＭＳ Ｐゴシック" pitchFamily="50" charset="-128"/>
                <a:ea typeface="ＭＳ Ｐゴシック" pitchFamily="50" charset="-128"/>
              </a:rPr>
              <a:t>」が</a:t>
            </a:r>
            <a:r>
              <a:rPr lang="en-US" altLang="ja-JP" sz="1600" b="0" dirty="0" smtClean="0">
                <a:solidFill>
                  <a:schemeClr val="tx1"/>
                </a:solidFill>
                <a:latin typeface="ＭＳ Ｐゴシック" pitchFamily="50" charset="-128"/>
                <a:ea typeface="ＭＳ Ｐゴシック" pitchFamily="50" charset="-128"/>
              </a:rPr>
              <a:t>15.3%</a:t>
            </a:r>
            <a:r>
              <a:rPr lang="ja-JP" altLang="en-US" sz="1600" dirty="0" smtClean="0">
                <a:latin typeface="ＭＳ Ｐゴシック" pitchFamily="50" charset="-128"/>
                <a:ea typeface="ＭＳ Ｐゴシック" pitchFamily="50" charset="-128"/>
              </a:rPr>
              <a:t>と最も多く</a:t>
            </a: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「７００～１０００万未満</a:t>
            </a: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「３００～４００万未満</a:t>
            </a: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「４００～５００万未満</a:t>
            </a:r>
            <a:r>
              <a:rPr lang="ja-JP" altLang="en-US" sz="1600" b="0" dirty="0" smtClean="0">
                <a:solidFill>
                  <a:schemeClr val="tx1"/>
                </a:solidFill>
                <a:latin typeface="ＭＳ Ｐゴシック" pitchFamily="50" charset="-128"/>
                <a:ea typeface="ＭＳ Ｐゴシック" pitchFamily="50" charset="-128"/>
              </a:rPr>
              <a:t>」が続く</a:t>
            </a:r>
            <a:r>
              <a:rPr lang="ja-JP" altLang="en-US" sz="1600" b="0" dirty="0">
                <a:solidFill>
                  <a:schemeClr val="tx1"/>
                </a:solidFill>
                <a:latin typeface="ＭＳ Ｐゴシック" pitchFamily="50" charset="-128"/>
                <a:ea typeface="ＭＳ Ｐゴシック" pitchFamily="50" charset="-128"/>
              </a:rPr>
              <a:t>。</a:t>
            </a:r>
          </a:p>
        </p:txBody>
      </p:sp>
      <p:sp>
        <p:nvSpPr>
          <p:cNvPr id="8" name="QuestionName"/>
          <p:cNvSpPr txBox="1"/>
          <p:nvPr/>
        </p:nvSpPr>
        <p:spPr>
          <a:xfrm>
            <a:off x="466756" y="663753"/>
            <a:ext cx="8534400" cy="338554"/>
          </a:xfrm>
          <a:prstGeom prst="rect">
            <a:avLst/>
          </a:prstGeom>
          <a:noFill/>
        </p:spPr>
        <p:txBody>
          <a:bodyPr vert="horz" wrap="square" rtlCol="0" anchor="ctr" anchorCtr="0">
            <a:spAutoFit/>
          </a:bodyPr>
          <a:lstStyle/>
          <a:p>
            <a:pPr algn="l"/>
            <a:r>
              <a:rPr lang="ja-JP" altLang="en-US" sz="1600" dirty="0">
                <a:solidFill>
                  <a:schemeClr val="tx1"/>
                </a:solidFill>
                <a:latin typeface="ＭＳ Ｐゴシック"/>
                <a:ea typeface="ＭＳ Ｐゴシック"/>
              </a:rPr>
              <a:t>あなたや世帯の、収入や貯金等はどの程度ですか。それぞれについてお答えください</a:t>
            </a:r>
            <a:r>
              <a:rPr lang="ja-JP" altLang="en-US" sz="1600" dirty="0" smtClean="0">
                <a:solidFill>
                  <a:schemeClr val="tx1"/>
                </a:solidFill>
                <a:latin typeface="ＭＳ Ｐゴシック"/>
                <a:ea typeface="ＭＳ Ｐゴシック"/>
              </a:rPr>
              <a:t>。</a:t>
            </a:r>
            <a:r>
              <a:rPr lang="en-US" altLang="ja-JP" sz="1600" dirty="0" smtClean="0">
                <a:solidFill>
                  <a:schemeClr val="tx1"/>
                </a:solidFill>
                <a:latin typeface="ＭＳ Ｐゴシック"/>
                <a:ea typeface="ＭＳ Ｐゴシック"/>
              </a:rPr>
              <a:t>(</a:t>
            </a:r>
            <a:r>
              <a:rPr lang="en-US" altLang="ja-JP" sz="1600" dirty="0">
                <a:solidFill>
                  <a:schemeClr val="tx1"/>
                </a:solidFill>
                <a:latin typeface="ＭＳ Ｐゴシック"/>
                <a:ea typeface="ＭＳ Ｐゴシック"/>
              </a:rPr>
              <a:t>n=5000)</a:t>
            </a:r>
            <a:endParaRPr kumimoji="1" lang="ja-JP" altLang="en-US" sz="1600" dirty="0">
              <a:solidFill>
                <a:schemeClr val="tx1"/>
              </a:solidFill>
              <a:ea typeface="ＭＳ Ｐゴシック"/>
            </a:endParaRPr>
          </a:p>
        </p:txBody>
      </p:sp>
      <p:graphicFrame>
        <p:nvGraphicFramePr>
          <p:cNvPr id="9" name="オブジェクト 8">
            <a:extLst>
              <a:ext uri="{FF2B5EF4-FFF2-40B4-BE49-F238E27FC236}">
                <a16:creationId xmlns:a16="http://schemas.microsoft.com/office/drawing/2014/main" id="{4BDBEA27-E086-4D3F-BA6E-338B798D9977}"/>
              </a:ext>
            </a:extLst>
          </p:cNvPr>
          <p:cNvGraphicFramePr>
            <a:graphicFrameLocks noChangeAspect="1"/>
          </p:cNvGraphicFramePr>
          <p:nvPr>
            <p:extLst>
              <p:ext uri="{D42A27DB-BD31-4B8C-83A1-F6EECF244321}">
                <p14:modId xmlns:p14="http://schemas.microsoft.com/office/powerpoint/2010/main" val="234963641"/>
              </p:ext>
            </p:extLst>
          </p:nvPr>
        </p:nvGraphicFramePr>
        <p:xfrm>
          <a:off x="595273" y="2916907"/>
          <a:ext cx="7820025" cy="2600325"/>
        </p:xfrm>
        <a:graphic>
          <a:graphicData uri="http://schemas.openxmlformats.org/presentationml/2006/ole">
            <mc:AlternateContent xmlns:mc="http://schemas.openxmlformats.org/markup-compatibility/2006">
              <mc:Choice xmlns:v="urn:schemas-microsoft-com:vml" Requires="v">
                <p:oleObj spid="_x0000_s1055" name="ワークシート" r:id="rId3" imgW="7819928" imgH="2600290" progId="Excel.Sheet.12">
                  <p:embed/>
                </p:oleObj>
              </mc:Choice>
              <mc:Fallback>
                <p:oleObj name="ワークシート" r:id="rId3" imgW="7819928" imgH="2600290" progId="Excel.Sheet.12">
                  <p:embed/>
                  <p:pic>
                    <p:nvPicPr>
                      <p:cNvPr id="2" name="オブジェクト 1">
                        <a:extLst>
                          <a:ext uri="{FF2B5EF4-FFF2-40B4-BE49-F238E27FC236}">
                            <a16:creationId xmlns:a16="http://schemas.microsoft.com/office/drawing/2014/main" id="{4BDBEA27-E086-4D3F-BA6E-338B798D9977}"/>
                          </a:ext>
                        </a:extLst>
                      </p:cNvPr>
                      <p:cNvPicPr/>
                      <p:nvPr/>
                    </p:nvPicPr>
                    <p:blipFill>
                      <a:blip r:embed="rId4"/>
                      <a:stretch>
                        <a:fillRect/>
                      </a:stretch>
                    </p:blipFill>
                    <p:spPr>
                      <a:xfrm>
                        <a:off x="595273" y="2916907"/>
                        <a:ext cx="7820025" cy="2600325"/>
                      </a:xfrm>
                      <a:prstGeom prst="rect">
                        <a:avLst/>
                      </a:prstGeom>
                    </p:spPr>
                  </p:pic>
                </p:oleObj>
              </mc:Fallback>
            </mc:AlternateContent>
          </a:graphicData>
        </a:graphic>
      </p:graphicFrame>
      <p:sp>
        <p:nvSpPr>
          <p:cNvPr id="12" name="正方形/長方形 11"/>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質問及び回答の単純集計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62181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12</a:t>
            </a:fld>
            <a:endParaRPr kumimoji="1" lang="ja-JP" altLang="en-US">
              <a:latin typeface="Meiryo UI" panose="020B0604030504040204" pitchFamily="50" charset="-128"/>
              <a:ea typeface="Meiryo UI" panose="020B0604030504040204" pitchFamily="50" charset="-128"/>
            </a:endParaRPr>
          </a:p>
        </p:txBody>
      </p:sp>
      <p:sp>
        <p:nvSpPr>
          <p:cNvPr id="2" name="正方形/長方形 1"/>
          <p:cNvSpPr/>
          <p:nvPr/>
        </p:nvSpPr>
        <p:spPr>
          <a:xfrm>
            <a:off x="138404" y="435430"/>
            <a:ext cx="8975732" cy="45719"/>
          </a:xfrm>
          <a:prstGeom prst="rect">
            <a:avLst/>
          </a:prstGeom>
          <a:gradFill flip="none" rotWithShape="1">
            <a:gsLst>
              <a:gs pos="0">
                <a:schemeClr val="accent1">
                  <a:lumMod val="0"/>
                  <a:lumOff val="100000"/>
                </a:schemeClr>
              </a:gs>
              <a:gs pos="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611561" y="44624"/>
            <a:ext cx="7992887" cy="432048"/>
          </a:xfrm>
          <a:prstGeom prst="rect">
            <a:avLst/>
          </a:prstGeom>
          <a:no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支出の負担感（</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Q6</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楕円 9"/>
          <p:cNvSpPr/>
          <p:nvPr/>
        </p:nvSpPr>
        <p:spPr>
          <a:xfrm>
            <a:off x="107544" y="44624"/>
            <a:ext cx="360000" cy="360000"/>
          </a:xfrm>
          <a:prstGeom prst="ellipse">
            <a:avLst/>
          </a:prstGeom>
          <a:gradFill flip="none" rotWithShape="1">
            <a:gsLst>
              <a:gs pos="0">
                <a:schemeClr val="accent1">
                  <a:lumMod val="0"/>
                  <a:lumOff val="100000"/>
                </a:schemeClr>
              </a:gs>
              <a:gs pos="1500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Comment"/>
          <p:cNvSpPr>
            <a:spLocks noChangeArrowheads="1"/>
          </p:cNvSpPr>
          <p:nvPr/>
        </p:nvSpPr>
        <p:spPr bwMode="auto">
          <a:xfrm>
            <a:off x="358775" y="1196635"/>
            <a:ext cx="8461375" cy="1421928"/>
          </a:xfrm>
          <a:prstGeom prst="rect">
            <a:avLst/>
          </a:prstGeom>
          <a:solidFill>
            <a:schemeClr val="bg1"/>
          </a:solidFill>
          <a:ln w="19050">
            <a:solidFill>
              <a:srgbClr val="0000FF"/>
            </a:solidFill>
            <a:miter lim="800000"/>
            <a:headEnd/>
            <a:tailEnd/>
          </a:ln>
          <a:effectLst>
            <a:outerShdw dist="53882" dir="2700000" algn="ctr" rotWithShape="0">
              <a:schemeClr val="bg2"/>
            </a:outerShdw>
          </a:effectLst>
        </p:spPr>
        <p:txBody>
          <a:bodyPr wrap="square">
            <a:spAutoFit/>
          </a:bodyPr>
          <a:lstStyle/>
          <a:p>
            <a:pPr algn="l">
              <a:spcBef>
                <a:spcPct val="20000"/>
              </a:spcBef>
              <a:tabLst>
                <a:tab pos="444500" algn="l"/>
              </a:tabLst>
              <a:defRPr/>
            </a:pPr>
            <a:r>
              <a:rPr lang="ja-JP" altLang="en-US" sz="1600" b="0" dirty="0" smtClean="0">
                <a:solidFill>
                  <a:schemeClr val="tx1"/>
                </a:solidFill>
                <a:latin typeface="ＭＳ Ｐゴシック" pitchFamily="50" charset="-128"/>
                <a:ea typeface="ＭＳ Ｐゴシック" pitchFamily="50" charset="-128"/>
              </a:rPr>
              <a:t>食費</a:t>
            </a:r>
            <a:r>
              <a:rPr lang="ja-JP" altLang="en-US" sz="1600" b="0" dirty="0">
                <a:solidFill>
                  <a:schemeClr val="tx1"/>
                </a:solidFill>
                <a:latin typeface="ＭＳ Ｐゴシック" pitchFamily="50" charset="-128"/>
                <a:ea typeface="ＭＳ Ｐゴシック" pitchFamily="50" charset="-128"/>
              </a:rPr>
              <a:t>、</a:t>
            </a:r>
            <a:r>
              <a:rPr lang="ja-JP" altLang="en-US" sz="1600" b="0" dirty="0" smtClean="0">
                <a:solidFill>
                  <a:schemeClr val="tx1"/>
                </a:solidFill>
                <a:latin typeface="ＭＳ Ｐゴシック" pitchFamily="50" charset="-128"/>
                <a:ea typeface="ＭＳ Ｐゴシック" pitchFamily="50" charset="-128"/>
              </a:rPr>
              <a:t>住居費、光熱水費、保健医療費、通信費では、「とてもそう思う」と「ややそう思う」が</a:t>
            </a:r>
            <a:r>
              <a:rPr lang="en-US" altLang="ja-JP" sz="1600" b="0" dirty="0" smtClean="0">
                <a:solidFill>
                  <a:schemeClr val="tx1"/>
                </a:solidFill>
                <a:latin typeface="ＭＳ Ｐゴシック" pitchFamily="50" charset="-128"/>
                <a:ea typeface="ＭＳ Ｐゴシック" pitchFamily="50" charset="-128"/>
              </a:rPr>
              <a:t>40</a:t>
            </a:r>
            <a:r>
              <a:rPr lang="ja-JP" altLang="en-US" sz="1600" b="0" dirty="0" smtClean="0">
                <a:solidFill>
                  <a:schemeClr val="tx1"/>
                </a:solidFill>
                <a:latin typeface="ＭＳ Ｐゴシック" pitchFamily="50" charset="-128"/>
                <a:ea typeface="ＭＳ Ｐゴシック" pitchFamily="50" charset="-128"/>
              </a:rPr>
              <a:t>％程度を占める。</a:t>
            </a:r>
            <a:endParaRPr lang="ja-JP" altLang="en-US" sz="1600" b="0" dirty="0">
              <a:solidFill>
                <a:schemeClr val="tx1"/>
              </a:solidFill>
              <a:latin typeface="ＭＳ Ｐゴシック" pitchFamily="50" charset="-128"/>
              <a:ea typeface="ＭＳ Ｐゴシック" pitchFamily="50" charset="-128"/>
            </a:endParaRPr>
          </a:p>
          <a:p>
            <a:pPr algn="l">
              <a:spcBef>
                <a:spcPct val="20000"/>
              </a:spcBef>
              <a:tabLst>
                <a:tab pos="444500" algn="l"/>
              </a:tabLst>
              <a:defRPr/>
            </a:pPr>
            <a:r>
              <a:rPr lang="ja-JP" altLang="en-US" sz="1600" b="0" dirty="0" smtClean="0">
                <a:solidFill>
                  <a:schemeClr val="tx1"/>
                </a:solidFill>
                <a:latin typeface="ＭＳ Ｐゴシック" pitchFamily="50" charset="-128"/>
                <a:ea typeface="ＭＳ Ｐゴシック" pitchFamily="50" charset="-128"/>
              </a:rPr>
              <a:t>交通費、子ども</a:t>
            </a:r>
            <a:r>
              <a:rPr lang="ja-JP" altLang="en-US" sz="1600" b="0" dirty="0">
                <a:solidFill>
                  <a:schemeClr val="tx1"/>
                </a:solidFill>
                <a:latin typeface="ＭＳ Ｐゴシック" pitchFamily="50" charset="-128"/>
                <a:ea typeface="ＭＳ Ｐゴシック" pitchFamily="50" charset="-128"/>
              </a:rPr>
              <a:t>や孫の</a:t>
            </a:r>
            <a:r>
              <a:rPr lang="ja-JP" altLang="en-US" sz="1600" b="0" dirty="0" smtClean="0">
                <a:solidFill>
                  <a:schemeClr val="tx1"/>
                </a:solidFill>
                <a:latin typeface="ＭＳ Ｐゴシック" pitchFamily="50" charset="-128"/>
                <a:ea typeface="ＭＳ Ｐゴシック" pitchFamily="50" charset="-128"/>
              </a:rPr>
              <a:t>教育費では</a:t>
            </a:r>
            <a:r>
              <a:rPr lang="ja-JP" altLang="en-US" sz="1600" b="0" dirty="0">
                <a:solidFill>
                  <a:schemeClr val="tx1"/>
                </a:solidFill>
                <a:latin typeface="ＭＳ Ｐゴシック" pitchFamily="50" charset="-128"/>
                <a:ea typeface="ＭＳ Ｐゴシック" pitchFamily="50" charset="-128"/>
              </a:rPr>
              <a:t>、</a:t>
            </a:r>
            <a:r>
              <a:rPr lang="ja-JP" altLang="en-US" sz="1600" b="0" dirty="0" smtClean="0">
                <a:solidFill>
                  <a:schemeClr val="tx1"/>
                </a:solidFill>
                <a:latin typeface="ＭＳ Ｐゴシック" pitchFamily="50" charset="-128"/>
                <a:ea typeface="ＭＳ Ｐゴシック" pitchFamily="50" charset="-128"/>
              </a:rPr>
              <a:t>「とてもそう思う」と「ややそう思う」が</a:t>
            </a:r>
            <a:r>
              <a:rPr lang="en-US" altLang="ja-JP" sz="1600" b="0" dirty="0">
                <a:solidFill>
                  <a:schemeClr val="tx1"/>
                </a:solidFill>
                <a:latin typeface="ＭＳ Ｐゴシック" pitchFamily="50" charset="-128"/>
                <a:ea typeface="ＭＳ Ｐゴシック" pitchFamily="50" charset="-128"/>
              </a:rPr>
              <a:t>40</a:t>
            </a:r>
            <a:r>
              <a:rPr lang="ja-JP" altLang="en-US" sz="1600" b="0" dirty="0" smtClean="0">
                <a:solidFill>
                  <a:schemeClr val="tx1"/>
                </a:solidFill>
                <a:latin typeface="ＭＳ Ｐゴシック" pitchFamily="50" charset="-128"/>
                <a:ea typeface="ＭＳ Ｐゴシック" pitchFamily="50" charset="-128"/>
              </a:rPr>
              <a:t>％台となっている。</a:t>
            </a:r>
            <a:endParaRPr lang="ja-JP" altLang="en-US" sz="1600" b="0" dirty="0">
              <a:solidFill>
                <a:schemeClr val="tx1"/>
              </a:solidFill>
              <a:latin typeface="ＭＳ Ｐゴシック" pitchFamily="50" charset="-128"/>
              <a:ea typeface="ＭＳ Ｐゴシック" pitchFamily="50" charset="-128"/>
            </a:endParaRPr>
          </a:p>
          <a:p>
            <a:pPr algn="l">
              <a:spcBef>
                <a:spcPct val="20000"/>
              </a:spcBef>
              <a:tabLst>
                <a:tab pos="444500" algn="l"/>
              </a:tabLst>
              <a:defRPr/>
            </a:pPr>
            <a:r>
              <a:rPr lang="ja-JP" altLang="en-US" sz="1600" b="0" dirty="0" smtClean="0">
                <a:solidFill>
                  <a:schemeClr val="tx1"/>
                </a:solidFill>
                <a:latin typeface="ＭＳ Ｐゴシック" pitchFamily="50" charset="-128"/>
                <a:ea typeface="ＭＳ Ｐゴシック" pitchFamily="50" charset="-128"/>
              </a:rPr>
              <a:t>また、親</a:t>
            </a:r>
            <a:r>
              <a:rPr lang="ja-JP" altLang="en-US" sz="1600" b="0" dirty="0">
                <a:solidFill>
                  <a:schemeClr val="tx1"/>
                </a:solidFill>
                <a:latin typeface="ＭＳ Ｐゴシック" pitchFamily="50" charset="-128"/>
                <a:ea typeface="ＭＳ Ｐゴシック" pitchFamily="50" charset="-128"/>
              </a:rPr>
              <a:t>の</a:t>
            </a:r>
            <a:r>
              <a:rPr lang="ja-JP" altLang="en-US" sz="1600" b="0" dirty="0" smtClean="0">
                <a:solidFill>
                  <a:schemeClr val="tx1"/>
                </a:solidFill>
                <a:latin typeface="ＭＳ Ｐゴシック" pitchFamily="50" charset="-128"/>
                <a:ea typeface="ＭＳ Ｐゴシック" pitchFamily="50" charset="-128"/>
              </a:rPr>
              <a:t>介護費は</a:t>
            </a:r>
            <a:r>
              <a:rPr lang="ja-JP" altLang="en-US" sz="1600" b="0" dirty="0">
                <a:solidFill>
                  <a:schemeClr val="tx1"/>
                </a:solidFill>
                <a:latin typeface="ＭＳ Ｐゴシック" pitchFamily="50" charset="-128"/>
                <a:ea typeface="ＭＳ Ｐゴシック" pitchFamily="50" charset="-128"/>
              </a:rPr>
              <a:t>、「全く思わない」（</a:t>
            </a:r>
            <a:r>
              <a:rPr lang="en-US" altLang="ja-JP" sz="1600" b="0" dirty="0">
                <a:solidFill>
                  <a:schemeClr val="tx1"/>
                </a:solidFill>
                <a:latin typeface="ＭＳ Ｐゴシック" pitchFamily="50" charset="-128"/>
                <a:ea typeface="ＭＳ Ｐゴシック" pitchFamily="50" charset="-128"/>
              </a:rPr>
              <a:t>40%</a:t>
            </a:r>
            <a:r>
              <a:rPr lang="ja-JP" altLang="en-US" sz="1600" b="0" dirty="0">
                <a:solidFill>
                  <a:schemeClr val="tx1"/>
                </a:solidFill>
                <a:latin typeface="ＭＳ Ｐゴシック" pitchFamily="50" charset="-128"/>
                <a:ea typeface="ＭＳ Ｐゴシック" pitchFamily="50" charset="-128"/>
              </a:rPr>
              <a:t>）が最も</a:t>
            </a:r>
            <a:r>
              <a:rPr lang="ja-JP" altLang="en-US" sz="1600" b="0" dirty="0" smtClean="0">
                <a:solidFill>
                  <a:schemeClr val="tx1"/>
                </a:solidFill>
                <a:latin typeface="ＭＳ Ｐゴシック" pitchFamily="50" charset="-128"/>
                <a:ea typeface="ＭＳ Ｐゴシック" pitchFamily="50" charset="-128"/>
              </a:rPr>
              <a:t>高く、「ややそう思う」と合わせると、</a:t>
            </a:r>
            <a:r>
              <a:rPr lang="en-US" altLang="ja-JP" sz="1600" b="0" dirty="0" smtClean="0">
                <a:solidFill>
                  <a:schemeClr val="tx1"/>
                </a:solidFill>
                <a:latin typeface="ＭＳ Ｐゴシック" pitchFamily="50" charset="-128"/>
                <a:ea typeface="ＭＳ Ｐゴシック" pitchFamily="50" charset="-128"/>
              </a:rPr>
              <a:t>50</a:t>
            </a:r>
            <a:r>
              <a:rPr lang="ja-JP" altLang="en-US" sz="1600" b="0" dirty="0" smtClean="0">
                <a:solidFill>
                  <a:schemeClr val="tx1"/>
                </a:solidFill>
                <a:latin typeface="ＭＳ Ｐゴシック" pitchFamily="50" charset="-128"/>
                <a:ea typeface="ＭＳ Ｐゴシック" pitchFamily="50" charset="-128"/>
              </a:rPr>
              <a:t>％を超えている。</a:t>
            </a:r>
            <a:endParaRPr lang="ja-JP" altLang="en-US" sz="1600" b="0" dirty="0">
              <a:solidFill>
                <a:schemeClr val="tx1"/>
              </a:solidFill>
              <a:latin typeface="ＭＳ Ｐゴシック" pitchFamily="50" charset="-128"/>
              <a:ea typeface="ＭＳ Ｐゴシック" pitchFamily="50" charset="-128"/>
            </a:endParaRPr>
          </a:p>
        </p:txBody>
      </p:sp>
      <p:sp>
        <p:nvSpPr>
          <p:cNvPr id="8" name="QuestionName"/>
          <p:cNvSpPr txBox="1"/>
          <p:nvPr/>
        </p:nvSpPr>
        <p:spPr>
          <a:xfrm>
            <a:off x="466756" y="591071"/>
            <a:ext cx="8534400" cy="338554"/>
          </a:xfrm>
          <a:prstGeom prst="rect">
            <a:avLst/>
          </a:prstGeom>
          <a:noFill/>
        </p:spPr>
        <p:txBody>
          <a:bodyPr vert="horz" wrap="square" rtlCol="0" anchor="ctr" anchorCtr="0">
            <a:spAutoFit/>
          </a:bodyPr>
          <a:lstStyle/>
          <a:p>
            <a:pPr algn="l"/>
            <a:r>
              <a:rPr lang="ja-JP" altLang="en-US" sz="1600" dirty="0">
                <a:solidFill>
                  <a:schemeClr val="tx1"/>
                </a:solidFill>
                <a:latin typeface="ＭＳ Ｐゴシック"/>
                <a:ea typeface="ＭＳ Ｐゴシック"/>
              </a:rPr>
              <a:t>現在、次の支出について負担と感じていますか。それぞれについてお答えください</a:t>
            </a:r>
            <a:r>
              <a:rPr lang="ja-JP" altLang="en-US" sz="1600" dirty="0" smtClean="0">
                <a:solidFill>
                  <a:schemeClr val="tx1"/>
                </a:solidFill>
                <a:latin typeface="ＭＳ Ｐゴシック"/>
                <a:ea typeface="ＭＳ Ｐゴシック"/>
              </a:rPr>
              <a:t>。</a:t>
            </a:r>
            <a:r>
              <a:rPr lang="en-US" altLang="ja-JP" sz="1600" dirty="0" smtClean="0">
                <a:solidFill>
                  <a:schemeClr val="tx1"/>
                </a:solidFill>
                <a:latin typeface="ＭＳ Ｐゴシック"/>
                <a:ea typeface="ＭＳ Ｐゴシック"/>
              </a:rPr>
              <a:t>(</a:t>
            </a:r>
            <a:r>
              <a:rPr lang="en-US" altLang="ja-JP" sz="1600" dirty="0">
                <a:solidFill>
                  <a:schemeClr val="tx1"/>
                </a:solidFill>
                <a:latin typeface="ＭＳ Ｐゴシック"/>
                <a:ea typeface="ＭＳ Ｐゴシック"/>
              </a:rPr>
              <a:t>n=5000)</a:t>
            </a:r>
            <a:endParaRPr kumimoji="1" lang="ja-JP" altLang="en-US" sz="1600" dirty="0">
              <a:solidFill>
                <a:schemeClr val="tx1"/>
              </a:solidFill>
              <a:ea typeface="ＭＳ Ｐゴシック"/>
            </a:endParaRPr>
          </a:p>
        </p:txBody>
      </p:sp>
      <p:graphicFrame>
        <p:nvGraphicFramePr>
          <p:cNvPr id="9" name="オブジェクト 8">
            <a:extLst>
              <a:ext uri="{FF2B5EF4-FFF2-40B4-BE49-F238E27FC236}">
                <a16:creationId xmlns:a16="http://schemas.microsoft.com/office/drawing/2014/main" id="{6378F17D-1EA5-4709-AE5D-FA2A548F77BB}"/>
              </a:ext>
            </a:extLst>
          </p:cNvPr>
          <p:cNvGraphicFramePr>
            <a:graphicFrameLocks noChangeAspect="1"/>
          </p:cNvGraphicFramePr>
          <p:nvPr>
            <p:extLst>
              <p:ext uri="{D42A27DB-BD31-4B8C-83A1-F6EECF244321}">
                <p14:modId xmlns:p14="http://schemas.microsoft.com/office/powerpoint/2010/main" val="1868091905"/>
              </p:ext>
            </p:extLst>
          </p:nvPr>
        </p:nvGraphicFramePr>
        <p:xfrm>
          <a:off x="827584" y="2852936"/>
          <a:ext cx="7410450" cy="3467100"/>
        </p:xfrm>
        <a:graphic>
          <a:graphicData uri="http://schemas.openxmlformats.org/presentationml/2006/ole">
            <mc:AlternateContent xmlns:mc="http://schemas.openxmlformats.org/markup-compatibility/2006">
              <mc:Choice xmlns:v="urn:schemas-microsoft-com:vml" Requires="v">
                <p:oleObj spid="_x0000_s2077" name="Worksheet" r:id="rId3" imgW="7410298" imgH="3467211" progId="Excel.Sheet.12">
                  <p:embed/>
                </p:oleObj>
              </mc:Choice>
              <mc:Fallback>
                <p:oleObj name="Worksheet" r:id="rId3" imgW="7410298" imgH="3467211" progId="Excel.Sheet.12">
                  <p:embed/>
                  <p:pic>
                    <p:nvPicPr>
                      <p:cNvPr id="2" name="オブジェクト 1">
                        <a:extLst>
                          <a:ext uri="{FF2B5EF4-FFF2-40B4-BE49-F238E27FC236}">
                            <a16:creationId xmlns:a16="http://schemas.microsoft.com/office/drawing/2014/main" id="{6378F17D-1EA5-4709-AE5D-FA2A548F77BB}"/>
                          </a:ext>
                        </a:extLst>
                      </p:cNvPr>
                      <p:cNvPicPr/>
                      <p:nvPr/>
                    </p:nvPicPr>
                    <p:blipFill>
                      <a:blip r:embed="rId4"/>
                      <a:stretch>
                        <a:fillRect/>
                      </a:stretch>
                    </p:blipFill>
                    <p:spPr>
                      <a:xfrm>
                        <a:off x="827584" y="2852936"/>
                        <a:ext cx="7410450" cy="3467100"/>
                      </a:xfrm>
                      <a:prstGeom prst="rect">
                        <a:avLst/>
                      </a:prstGeom>
                    </p:spPr>
                  </p:pic>
                </p:oleObj>
              </mc:Fallback>
            </mc:AlternateContent>
          </a:graphicData>
        </a:graphic>
      </p:graphicFrame>
      <p:sp>
        <p:nvSpPr>
          <p:cNvPr id="12" name="正方形/長方形 11"/>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質問及び回答の単純集計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38935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13</a:t>
            </a:fld>
            <a:endParaRPr kumimoji="1" lang="ja-JP" altLang="en-US">
              <a:latin typeface="Meiryo UI" panose="020B0604030504040204" pitchFamily="50" charset="-128"/>
              <a:ea typeface="Meiryo UI" panose="020B0604030504040204" pitchFamily="50" charset="-128"/>
            </a:endParaRPr>
          </a:p>
        </p:txBody>
      </p:sp>
      <p:sp>
        <p:nvSpPr>
          <p:cNvPr id="2" name="正方形/長方形 1"/>
          <p:cNvSpPr/>
          <p:nvPr/>
        </p:nvSpPr>
        <p:spPr>
          <a:xfrm>
            <a:off x="138404" y="435430"/>
            <a:ext cx="8975732" cy="45719"/>
          </a:xfrm>
          <a:prstGeom prst="rect">
            <a:avLst/>
          </a:prstGeom>
          <a:gradFill flip="none" rotWithShape="1">
            <a:gsLst>
              <a:gs pos="0">
                <a:schemeClr val="accent1">
                  <a:lumMod val="0"/>
                  <a:lumOff val="100000"/>
                </a:schemeClr>
              </a:gs>
              <a:gs pos="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611561" y="44624"/>
            <a:ext cx="7992887" cy="432048"/>
          </a:xfrm>
          <a:prstGeom prst="rect">
            <a:avLst/>
          </a:prstGeom>
          <a:no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住まいの種類（現住宅・次に住みたい住まい）（</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Q7</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楕円 9"/>
          <p:cNvSpPr/>
          <p:nvPr/>
        </p:nvSpPr>
        <p:spPr>
          <a:xfrm>
            <a:off x="107544" y="44624"/>
            <a:ext cx="360000" cy="360000"/>
          </a:xfrm>
          <a:prstGeom prst="ellipse">
            <a:avLst/>
          </a:prstGeom>
          <a:gradFill flip="none" rotWithShape="1">
            <a:gsLst>
              <a:gs pos="0">
                <a:schemeClr val="accent1">
                  <a:lumMod val="0"/>
                  <a:lumOff val="100000"/>
                </a:schemeClr>
              </a:gs>
              <a:gs pos="1500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Comment"/>
          <p:cNvSpPr>
            <a:spLocks noChangeArrowheads="1"/>
          </p:cNvSpPr>
          <p:nvPr/>
        </p:nvSpPr>
        <p:spPr bwMode="auto">
          <a:xfrm>
            <a:off x="358775" y="1575024"/>
            <a:ext cx="8461375" cy="1126462"/>
          </a:xfrm>
          <a:prstGeom prst="rect">
            <a:avLst/>
          </a:prstGeom>
          <a:solidFill>
            <a:schemeClr val="bg1"/>
          </a:solidFill>
          <a:ln w="19050">
            <a:solidFill>
              <a:srgbClr val="0000FF"/>
            </a:solidFill>
            <a:miter lim="800000"/>
            <a:headEnd/>
            <a:tailEnd/>
          </a:ln>
          <a:effectLst>
            <a:outerShdw dist="53882" dir="2700000" algn="ctr" rotWithShape="0">
              <a:schemeClr val="bg2"/>
            </a:outerShdw>
          </a:effectLst>
        </p:spPr>
        <p:txBody>
          <a:bodyPr wrap="square">
            <a:spAutoFit/>
          </a:bodyPr>
          <a:lstStyle/>
          <a:p>
            <a:pPr algn="l">
              <a:spcBef>
                <a:spcPct val="20000"/>
              </a:spcBef>
              <a:tabLst>
                <a:tab pos="444500" algn="l"/>
              </a:tabLst>
              <a:defRPr/>
            </a:pPr>
            <a:r>
              <a:rPr lang="ja-JP" altLang="en-US" sz="1600" b="0" dirty="0">
                <a:solidFill>
                  <a:schemeClr val="tx1"/>
                </a:solidFill>
                <a:latin typeface="ＭＳ Ｐゴシック" pitchFamily="50" charset="-128"/>
                <a:ea typeface="ＭＳ Ｐゴシック" pitchFamily="50" charset="-128"/>
              </a:rPr>
              <a:t>現在の住まいでは、「持ち家（戸建て）</a:t>
            </a:r>
            <a:r>
              <a:rPr lang="ja-JP" altLang="en-US" sz="1600" b="0" dirty="0" smtClean="0">
                <a:solidFill>
                  <a:schemeClr val="tx1"/>
                </a:solidFill>
                <a:latin typeface="ＭＳ Ｐゴシック" pitchFamily="50" charset="-128"/>
                <a:ea typeface="ＭＳ Ｐゴシック" pitchFamily="50" charset="-128"/>
              </a:rPr>
              <a:t>」と</a:t>
            </a:r>
            <a:r>
              <a:rPr lang="ja-JP" altLang="en-US" sz="1600" b="0" dirty="0">
                <a:solidFill>
                  <a:schemeClr val="tx1"/>
                </a:solidFill>
                <a:latin typeface="ＭＳ Ｐゴシック" pitchFamily="50" charset="-128"/>
                <a:ea typeface="ＭＳ Ｐゴシック" pitchFamily="50" charset="-128"/>
              </a:rPr>
              <a:t>「民間賃貸住宅</a:t>
            </a:r>
            <a:r>
              <a:rPr lang="ja-JP" altLang="en-US" sz="1600" b="0" dirty="0" smtClean="0">
                <a:solidFill>
                  <a:schemeClr val="tx1"/>
                </a:solidFill>
                <a:latin typeface="ＭＳ Ｐゴシック" pitchFamily="50" charset="-128"/>
                <a:ea typeface="ＭＳ Ｐゴシック" pitchFamily="50" charset="-128"/>
              </a:rPr>
              <a:t>」が</a:t>
            </a:r>
            <a:r>
              <a:rPr lang="en-US" altLang="ja-JP" sz="1600" b="0" dirty="0" smtClean="0">
                <a:solidFill>
                  <a:schemeClr val="tx1"/>
                </a:solidFill>
                <a:latin typeface="ＭＳ Ｐゴシック" pitchFamily="50" charset="-128"/>
                <a:ea typeface="ＭＳ Ｐゴシック" pitchFamily="50" charset="-128"/>
              </a:rPr>
              <a:t>30</a:t>
            </a:r>
            <a:r>
              <a:rPr lang="ja-JP" altLang="en-US" sz="1600" b="0" dirty="0" smtClean="0">
                <a:solidFill>
                  <a:schemeClr val="tx1"/>
                </a:solidFill>
                <a:latin typeface="ＭＳ Ｐゴシック" pitchFamily="50" charset="-128"/>
                <a:ea typeface="ＭＳ Ｐゴシック" pitchFamily="50" charset="-128"/>
              </a:rPr>
              <a:t>％程度で、「</a:t>
            </a:r>
            <a:r>
              <a:rPr lang="ja-JP" altLang="en-US" sz="1600" b="0" dirty="0">
                <a:solidFill>
                  <a:schemeClr val="tx1"/>
                </a:solidFill>
                <a:latin typeface="ＭＳ Ｐゴシック" pitchFamily="50" charset="-128"/>
                <a:ea typeface="ＭＳ Ｐゴシック" pitchFamily="50" charset="-128"/>
              </a:rPr>
              <a:t>持ち家（マンション等</a:t>
            </a:r>
            <a:r>
              <a:rPr lang="ja-JP" altLang="en-US" sz="1600" b="0" dirty="0" smtClean="0">
                <a:solidFill>
                  <a:schemeClr val="tx1"/>
                </a:solidFill>
                <a:latin typeface="ＭＳ Ｐゴシック" pitchFamily="50" charset="-128"/>
                <a:ea typeface="ＭＳ Ｐゴシック" pitchFamily="50" charset="-128"/>
              </a:rPr>
              <a:t>）</a:t>
            </a:r>
            <a:r>
              <a:rPr lang="ja-JP" altLang="en-US" sz="1600" dirty="0" smtClean="0">
                <a:latin typeface="ＭＳ Ｐゴシック" pitchFamily="50" charset="-128"/>
                <a:ea typeface="ＭＳ Ｐゴシック" pitchFamily="50" charset="-128"/>
              </a:rPr>
              <a:t>」が</a:t>
            </a:r>
            <a:r>
              <a:rPr lang="en-US" altLang="ja-JP" sz="1600" dirty="0" smtClean="0">
                <a:latin typeface="ＭＳ Ｐゴシック" pitchFamily="50" charset="-128"/>
                <a:ea typeface="ＭＳ Ｐゴシック" pitchFamily="50" charset="-128"/>
              </a:rPr>
              <a:t>21.8%</a:t>
            </a:r>
            <a:r>
              <a:rPr lang="ja-JP" altLang="en-US" sz="1600" dirty="0" smtClean="0">
                <a:latin typeface="ＭＳ Ｐゴシック" pitchFamily="50" charset="-128"/>
                <a:ea typeface="ＭＳ Ｐゴシック" pitchFamily="50" charset="-128"/>
              </a:rPr>
              <a:t>と続く</a:t>
            </a:r>
            <a:r>
              <a:rPr lang="ja-JP" altLang="en-US" sz="1600" b="0" dirty="0" smtClean="0">
                <a:solidFill>
                  <a:schemeClr val="tx1"/>
                </a:solidFill>
                <a:latin typeface="ＭＳ Ｐゴシック" pitchFamily="50" charset="-128"/>
                <a:ea typeface="ＭＳ Ｐゴシック" pitchFamily="50" charset="-128"/>
              </a:rPr>
              <a:t>。</a:t>
            </a:r>
            <a:endParaRPr lang="ja-JP" altLang="en-US" sz="1600" b="0" dirty="0">
              <a:solidFill>
                <a:schemeClr val="tx1"/>
              </a:solidFill>
              <a:latin typeface="ＭＳ Ｐゴシック" pitchFamily="50" charset="-128"/>
              <a:ea typeface="ＭＳ Ｐゴシック" pitchFamily="50" charset="-128"/>
            </a:endParaRPr>
          </a:p>
          <a:p>
            <a:pPr algn="l">
              <a:spcBef>
                <a:spcPct val="20000"/>
              </a:spcBef>
              <a:tabLst>
                <a:tab pos="444500" algn="l"/>
              </a:tabLst>
              <a:defRPr/>
            </a:pPr>
            <a:r>
              <a:rPr lang="ja-JP" altLang="en-US" sz="1600" b="0" dirty="0">
                <a:solidFill>
                  <a:schemeClr val="tx1"/>
                </a:solidFill>
                <a:latin typeface="ＭＳ Ｐゴシック" pitchFamily="50" charset="-128"/>
                <a:ea typeface="ＭＳ Ｐゴシック" pitchFamily="50" charset="-128"/>
              </a:rPr>
              <a:t>次に住みたい住まいでは、「持ち家（戸建て）</a:t>
            </a:r>
            <a:r>
              <a:rPr lang="ja-JP" altLang="en-US" sz="1600" b="0" dirty="0" smtClean="0">
                <a:solidFill>
                  <a:schemeClr val="tx1"/>
                </a:solidFill>
                <a:latin typeface="ＭＳ Ｐゴシック" pitchFamily="50" charset="-128"/>
                <a:ea typeface="ＭＳ Ｐゴシック" pitchFamily="50" charset="-128"/>
              </a:rPr>
              <a:t>」が</a:t>
            </a:r>
            <a:r>
              <a:rPr lang="en-US" altLang="ja-JP" sz="1600" b="0" dirty="0" smtClean="0">
                <a:solidFill>
                  <a:schemeClr val="tx1"/>
                </a:solidFill>
                <a:latin typeface="ＭＳ Ｐゴシック" pitchFamily="50" charset="-128"/>
                <a:ea typeface="ＭＳ Ｐゴシック" pitchFamily="50" charset="-128"/>
              </a:rPr>
              <a:t>28.7%</a:t>
            </a:r>
            <a:r>
              <a:rPr lang="ja-JP" altLang="en-US" sz="1600" b="0" dirty="0" smtClean="0">
                <a:solidFill>
                  <a:schemeClr val="tx1"/>
                </a:solidFill>
                <a:latin typeface="ＭＳ Ｐゴシック" pitchFamily="50" charset="-128"/>
                <a:ea typeface="ＭＳ Ｐゴシック" pitchFamily="50" charset="-128"/>
              </a:rPr>
              <a:t>と高く、「</a:t>
            </a:r>
            <a:r>
              <a:rPr lang="ja-JP" altLang="en-US" sz="1600" b="0" dirty="0">
                <a:solidFill>
                  <a:schemeClr val="tx1"/>
                </a:solidFill>
                <a:latin typeface="ＭＳ Ｐゴシック" pitchFamily="50" charset="-128"/>
                <a:ea typeface="ＭＳ Ｐゴシック" pitchFamily="50" charset="-128"/>
              </a:rPr>
              <a:t>持ち家（マンション等）</a:t>
            </a:r>
            <a:r>
              <a:rPr lang="ja-JP" altLang="en-US" sz="1600" b="0" dirty="0" smtClean="0">
                <a:solidFill>
                  <a:schemeClr val="tx1"/>
                </a:solidFill>
                <a:latin typeface="ＭＳ Ｐゴシック" pitchFamily="50" charset="-128"/>
                <a:ea typeface="ＭＳ Ｐゴシック" pitchFamily="50" charset="-128"/>
              </a:rPr>
              <a:t>」が</a:t>
            </a:r>
            <a:r>
              <a:rPr lang="en-US" altLang="ja-JP" sz="1600" b="0" dirty="0" smtClean="0">
                <a:solidFill>
                  <a:schemeClr val="tx1"/>
                </a:solidFill>
                <a:latin typeface="ＭＳ Ｐゴシック" pitchFamily="50" charset="-128"/>
                <a:ea typeface="ＭＳ Ｐゴシック" pitchFamily="50" charset="-128"/>
              </a:rPr>
              <a:t>23.7%</a:t>
            </a:r>
            <a:r>
              <a:rPr lang="ja-JP" altLang="en-US" sz="1600" b="0" dirty="0" smtClean="0">
                <a:solidFill>
                  <a:schemeClr val="tx1"/>
                </a:solidFill>
                <a:latin typeface="ＭＳ Ｐゴシック" pitchFamily="50" charset="-128"/>
                <a:ea typeface="ＭＳ Ｐゴシック" pitchFamily="50" charset="-128"/>
              </a:rPr>
              <a:t>と</a:t>
            </a:r>
            <a:r>
              <a:rPr lang="ja-JP" altLang="en-US" sz="1600" b="0" dirty="0">
                <a:solidFill>
                  <a:schemeClr val="tx1"/>
                </a:solidFill>
                <a:latin typeface="ＭＳ Ｐゴシック" pitchFamily="50" charset="-128"/>
                <a:ea typeface="ＭＳ Ｐゴシック" pitchFamily="50" charset="-128"/>
              </a:rPr>
              <a:t>続く</a:t>
            </a:r>
            <a:r>
              <a:rPr lang="ja-JP" altLang="en-US" sz="1600" b="0" dirty="0" smtClean="0">
                <a:solidFill>
                  <a:schemeClr val="tx1"/>
                </a:solidFill>
                <a:latin typeface="ＭＳ Ｐゴシック" pitchFamily="50" charset="-128"/>
                <a:ea typeface="ＭＳ Ｐゴシック" pitchFamily="50" charset="-128"/>
              </a:rPr>
              <a:t>。</a:t>
            </a:r>
            <a:endParaRPr lang="ja-JP" altLang="en-US" sz="1600" b="0" dirty="0">
              <a:solidFill>
                <a:schemeClr val="tx1"/>
              </a:solidFill>
              <a:latin typeface="ＭＳ Ｐゴシック" pitchFamily="50" charset="-128"/>
              <a:ea typeface="ＭＳ Ｐゴシック" pitchFamily="50" charset="-128"/>
            </a:endParaRPr>
          </a:p>
        </p:txBody>
      </p:sp>
      <p:sp>
        <p:nvSpPr>
          <p:cNvPr id="8" name="QuestionName"/>
          <p:cNvSpPr txBox="1"/>
          <p:nvPr/>
        </p:nvSpPr>
        <p:spPr>
          <a:xfrm>
            <a:off x="466756" y="671791"/>
            <a:ext cx="8534400" cy="584775"/>
          </a:xfrm>
          <a:prstGeom prst="rect">
            <a:avLst/>
          </a:prstGeom>
          <a:noFill/>
        </p:spPr>
        <p:txBody>
          <a:bodyPr vert="horz" wrap="square" rtlCol="0" anchor="ctr" anchorCtr="0">
            <a:spAutoFit/>
          </a:bodyPr>
          <a:lstStyle/>
          <a:p>
            <a:pPr algn="l"/>
            <a:r>
              <a:rPr lang="ja-JP" altLang="en-US" sz="1600" dirty="0">
                <a:solidFill>
                  <a:schemeClr val="tx1"/>
                </a:solidFill>
                <a:latin typeface="ＭＳ Ｐゴシック"/>
                <a:ea typeface="ＭＳ Ｐゴシック"/>
              </a:rPr>
              <a:t>あなたの現在の住まいはどのような住まいですか。また、次に住みたい住まいはどのような住まいですか。それぞれについてお答えください</a:t>
            </a:r>
            <a:r>
              <a:rPr lang="ja-JP" altLang="en-US" sz="1600" dirty="0" smtClean="0">
                <a:solidFill>
                  <a:schemeClr val="tx1"/>
                </a:solidFill>
                <a:latin typeface="ＭＳ Ｐゴシック"/>
                <a:ea typeface="ＭＳ Ｐゴシック"/>
              </a:rPr>
              <a:t>。</a:t>
            </a:r>
            <a:r>
              <a:rPr lang="en-US" altLang="ja-JP" sz="1600" dirty="0" smtClean="0">
                <a:solidFill>
                  <a:schemeClr val="tx1"/>
                </a:solidFill>
                <a:latin typeface="ＭＳ Ｐゴシック"/>
                <a:ea typeface="ＭＳ Ｐゴシック"/>
              </a:rPr>
              <a:t>(</a:t>
            </a:r>
            <a:r>
              <a:rPr lang="en-US" altLang="ja-JP" sz="1600" dirty="0">
                <a:solidFill>
                  <a:schemeClr val="tx1"/>
                </a:solidFill>
                <a:latin typeface="ＭＳ Ｐゴシック"/>
                <a:ea typeface="ＭＳ Ｐゴシック"/>
              </a:rPr>
              <a:t>n=5000)</a:t>
            </a:r>
            <a:endParaRPr kumimoji="1" lang="ja-JP" altLang="en-US" sz="1600" dirty="0">
              <a:solidFill>
                <a:schemeClr val="tx1"/>
              </a:solidFill>
              <a:ea typeface="ＭＳ Ｐゴシック"/>
            </a:endParaRPr>
          </a:p>
        </p:txBody>
      </p:sp>
      <p:graphicFrame>
        <p:nvGraphicFramePr>
          <p:cNvPr id="9" name="オブジェクト 8">
            <a:extLst>
              <a:ext uri="{FF2B5EF4-FFF2-40B4-BE49-F238E27FC236}">
                <a16:creationId xmlns:a16="http://schemas.microsoft.com/office/drawing/2014/main" id="{8ECFEC0D-E105-45AB-B309-4DF1C18958D2}"/>
              </a:ext>
            </a:extLst>
          </p:cNvPr>
          <p:cNvGraphicFramePr>
            <a:graphicFrameLocks noChangeAspect="1"/>
          </p:cNvGraphicFramePr>
          <p:nvPr>
            <p:extLst>
              <p:ext uri="{D42A27DB-BD31-4B8C-83A1-F6EECF244321}">
                <p14:modId xmlns:p14="http://schemas.microsoft.com/office/powerpoint/2010/main" val="4104843530"/>
              </p:ext>
            </p:extLst>
          </p:nvPr>
        </p:nvGraphicFramePr>
        <p:xfrm>
          <a:off x="865187" y="3842447"/>
          <a:ext cx="7448550" cy="1447800"/>
        </p:xfrm>
        <a:graphic>
          <a:graphicData uri="http://schemas.openxmlformats.org/presentationml/2006/ole">
            <mc:AlternateContent xmlns:mc="http://schemas.openxmlformats.org/markup-compatibility/2006">
              <mc:Choice xmlns:v="urn:schemas-microsoft-com:vml" Requires="v">
                <p:oleObj spid="_x0000_s3100" name="Worksheet" r:id="rId3" imgW="7448536" imgH="1447689" progId="Excel.Sheet.12">
                  <p:embed/>
                </p:oleObj>
              </mc:Choice>
              <mc:Fallback>
                <p:oleObj name="Worksheet" r:id="rId3" imgW="7448536" imgH="1447689" progId="Excel.Sheet.12">
                  <p:embed/>
                  <p:pic>
                    <p:nvPicPr>
                      <p:cNvPr id="4" name="オブジェクト 3">
                        <a:extLst>
                          <a:ext uri="{FF2B5EF4-FFF2-40B4-BE49-F238E27FC236}">
                            <a16:creationId xmlns:a16="http://schemas.microsoft.com/office/drawing/2014/main" id="{8ECFEC0D-E105-45AB-B309-4DF1C18958D2}"/>
                          </a:ext>
                        </a:extLst>
                      </p:cNvPr>
                      <p:cNvPicPr/>
                      <p:nvPr/>
                    </p:nvPicPr>
                    <p:blipFill>
                      <a:blip r:embed="rId4"/>
                      <a:stretch>
                        <a:fillRect/>
                      </a:stretch>
                    </p:blipFill>
                    <p:spPr>
                      <a:xfrm>
                        <a:off x="865187" y="3842447"/>
                        <a:ext cx="7448550" cy="1447800"/>
                      </a:xfrm>
                      <a:prstGeom prst="rect">
                        <a:avLst/>
                      </a:prstGeom>
                    </p:spPr>
                  </p:pic>
                </p:oleObj>
              </mc:Fallback>
            </mc:AlternateContent>
          </a:graphicData>
        </a:graphic>
      </p:graphicFrame>
      <p:sp>
        <p:nvSpPr>
          <p:cNvPr id="11" name="正方形/長方形 10"/>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質問及び回答の単純集計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76414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14</a:t>
            </a:fld>
            <a:endParaRPr kumimoji="1" lang="ja-JP" altLang="en-US">
              <a:latin typeface="Meiryo UI" panose="020B0604030504040204" pitchFamily="50" charset="-128"/>
              <a:ea typeface="Meiryo UI" panose="020B0604030504040204" pitchFamily="50" charset="-128"/>
            </a:endParaRPr>
          </a:p>
        </p:txBody>
      </p:sp>
      <p:sp>
        <p:nvSpPr>
          <p:cNvPr id="2" name="正方形/長方形 1"/>
          <p:cNvSpPr/>
          <p:nvPr/>
        </p:nvSpPr>
        <p:spPr>
          <a:xfrm>
            <a:off x="138404" y="435430"/>
            <a:ext cx="8975732" cy="45719"/>
          </a:xfrm>
          <a:prstGeom prst="rect">
            <a:avLst/>
          </a:prstGeom>
          <a:gradFill flip="none" rotWithShape="1">
            <a:gsLst>
              <a:gs pos="0">
                <a:schemeClr val="accent1">
                  <a:lumMod val="0"/>
                  <a:lumOff val="100000"/>
                </a:schemeClr>
              </a:gs>
              <a:gs pos="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611561" y="44624"/>
            <a:ext cx="7992887" cy="432048"/>
          </a:xfrm>
          <a:prstGeom prst="rect">
            <a:avLst/>
          </a:prstGeom>
          <a:no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現住宅の築後年数（</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Q8</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楕円 9"/>
          <p:cNvSpPr/>
          <p:nvPr/>
        </p:nvSpPr>
        <p:spPr>
          <a:xfrm>
            <a:off x="107544" y="44624"/>
            <a:ext cx="360000" cy="360000"/>
          </a:xfrm>
          <a:prstGeom prst="ellipse">
            <a:avLst/>
          </a:prstGeom>
          <a:gradFill flip="none" rotWithShape="1">
            <a:gsLst>
              <a:gs pos="0">
                <a:schemeClr val="accent1">
                  <a:lumMod val="0"/>
                  <a:lumOff val="100000"/>
                </a:schemeClr>
              </a:gs>
              <a:gs pos="1500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Comment"/>
          <p:cNvSpPr>
            <a:spLocks noChangeArrowheads="1"/>
          </p:cNvSpPr>
          <p:nvPr/>
        </p:nvSpPr>
        <p:spPr bwMode="auto">
          <a:xfrm>
            <a:off x="358775" y="1188041"/>
            <a:ext cx="8461375" cy="338554"/>
          </a:xfrm>
          <a:prstGeom prst="rect">
            <a:avLst/>
          </a:prstGeom>
          <a:solidFill>
            <a:schemeClr val="bg1"/>
          </a:solidFill>
          <a:ln w="19050">
            <a:solidFill>
              <a:srgbClr val="0000FF"/>
            </a:solidFill>
            <a:miter lim="800000"/>
            <a:headEnd/>
            <a:tailEnd/>
          </a:ln>
          <a:effectLst>
            <a:outerShdw dist="53882" dir="2700000" algn="ctr" rotWithShape="0">
              <a:schemeClr val="bg2"/>
            </a:outerShdw>
          </a:effectLst>
        </p:spPr>
        <p:txBody>
          <a:bodyPr wrap="square">
            <a:spAutoFit/>
          </a:bodyPr>
          <a:lstStyle/>
          <a:p>
            <a:pPr algn="l">
              <a:spcBef>
                <a:spcPct val="20000"/>
              </a:spcBef>
              <a:tabLst>
                <a:tab pos="444500" algn="l"/>
              </a:tabLst>
              <a:defRPr/>
            </a:pPr>
            <a:r>
              <a:rPr lang="ja-JP" altLang="en-US" sz="1600" b="0" dirty="0" smtClean="0">
                <a:solidFill>
                  <a:schemeClr val="tx1"/>
                </a:solidFill>
                <a:latin typeface="ＭＳ Ｐゴシック" pitchFamily="50" charset="-128"/>
                <a:ea typeface="ＭＳ Ｐゴシック" pitchFamily="50" charset="-128"/>
              </a:rPr>
              <a:t>大きな偏りはなく、各選択肢でおおむね</a:t>
            </a:r>
            <a:r>
              <a:rPr lang="en-US" altLang="ja-JP" sz="1600" b="0" dirty="0" smtClean="0">
                <a:solidFill>
                  <a:schemeClr val="tx1"/>
                </a:solidFill>
                <a:latin typeface="ＭＳ Ｐゴシック" pitchFamily="50" charset="-128"/>
                <a:ea typeface="ＭＳ Ｐゴシック" pitchFamily="50" charset="-128"/>
              </a:rPr>
              <a:t>10</a:t>
            </a:r>
            <a:r>
              <a:rPr lang="ja-JP" altLang="en-US" sz="1600" b="0" dirty="0" smtClean="0">
                <a:solidFill>
                  <a:schemeClr val="tx1"/>
                </a:solidFill>
                <a:latin typeface="ＭＳ Ｐゴシック" pitchFamily="50" charset="-128"/>
                <a:ea typeface="ＭＳ Ｐゴシック" pitchFamily="50" charset="-128"/>
              </a:rPr>
              <a:t>％前後となっている。</a:t>
            </a:r>
            <a:endParaRPr lang="ja-JP" altLang="en-US" sz="1600" b="0" dirty="0">
              <a:solidFill>
                <a:schemeClr val="tx1"/>
              </a:solidFill>
              <a:latin typeface="ＭＳ Ｐゴシック" pitchFamily="50" charset="-128"/>
              <a:ea typeface="ＭＳ Ｐゴシック" pitchFamily="50" charset="-128"/>
            </a:endParaRPr>
          </a:p>
        </p:txBody>
      </p:sp>
      <p:sp>
        <p:nvSpPr>
          <p:cNvPr id="8" name="QuestionName"/>
          <p:cNvSpPr txBox="1"/>
          <p:nvPr/>
        </p:nvSpPr>
        <p:spPr>
          <a:xfrm>
            <a:off x="466756" y="599782"/>
            <a:ext cx="8534400" cy="338554"/>
          </a:xfrm>
          <a:prstGeom prst="rect">
            <a:avLst/>
          </a:prstGeom>
          <a:noFill/>
        </p:spPr>
        <p:txBody>
          <a:bodyPr vert="horz" wrap="square" rtlCol="0" anchor="ctr" anchorCtr="0">
            <a:spAutoFit/>
          </a:bodyPr>
          <a:lstStyle/>
          <a:p>
            <a:pPr algn="l"/>
            <a:r>
              <a:rPr lang="ja-JP" altLang="en-US" sz="1600" dirty="0">
                <a:solidFill>
                  <a:schemeClr val="tx1"/>
                </a:solidFill>
                <a:latin typeface="ＭＳ Ｐゴシック"/>
                <a:ea typeface="ＭＳ Ｐゴシック"/>
              </a:rPr>
              <a:t>あなたの現在の住まいは、建設から何年程度経過していますか</a:t>
            </a:r>
            <a:r>
              <a:rPr lang="ja-JP" altLang="en-US" sz="1600" dirty="0" smtClean="0">
                <a:solidFill>
                  <a:schemeClr val="tx1"/>
                </a:solidFill>
                <a:latin typeface="ＭＳ Ｐゴシック"/>
                <a:ea typeface="ＭＳ Ｐゴシック"/>
              </a:rPr>
              <a:t>。</a:t>
            </a:r>
            <a:r>
              <a:rPr lang="en-US" altLang="ja-JP" sz="1600" dirty="0" smtClean="0">
                <a:solidFill>
                  <a:schemeClr val="tx1"/>
                </a:solidFill>
                <a:latin typeface="ＭＳ Ｐゴシック"/>
                <a:ea typeface="ＭＳ Ｐゴシック"/>
              </a:rPr>
              <a:t>(</a:t>
            </a:r>
            <a:r>
              <a:rPr lang="en-US" altLang="ja-JP" sz="1600" dirty="0">
                <a:solidFill>
                  <a:schemeClr val="tx1"/>
                </a:solidFill>
                <a:latin typeface="ＭＳ Ｐゴシック"/>
                <a:ea typeface="ＭＳ Ｐゴシック"/>
              </a:rPr>
              <a:t>n=5000)</a:t>
            </a:r>
            <a:endParaRPr kumimoji="1" lang="ja-JP" altLang="en-US" sz="1600" dirty="0">
              <a:solidFill>
                <a:schemeClr val="tx1"/>
              </a:solidFill>
              <a:ea typeface="ＭＳ Ｐゴシック"/>
            </a:endParaRPr>
          </a:p>
        </p:txBody>
      </p:sp>
      <p:graphicFrame>
        <p:nvGraphicFramePr>
          <p:cNvPr id="9" name="GTPieChart">
            <a:extLst>
              <a:ext uri="{FF2B5EF4-FFF2-40B4-BE49-F238E27FC236}">
                <a16:creationId xmlns:a16="http://schemas.microsoft.com/office/drawing/2014/main" id="{326F2C71-49CD-492D-8DBE-0B0711BE5664}"/>
              </a:ext>
            </a:extLst>
          </p:cNvPr>
          <p:cNvGraphicFramePr>
            <a:graphicFrameLocks/>
          </p:cNvGraphicFramePr>
          <p:nvPr>
            <p:extLst>
              <p:ext uri="{D42A27DB-BD31-4B8C-83A1-F6EECF244321}">
                <p14:modId xmlns:p14="http://schemas.microsoft.com/office/powerpoint/2010/main" val="1714547201"/>
              </p:ext>
            </p:extLst>
          </p:nvPr>
        </p:nvGraphicFramePr>
        <p:xfrm>
          <a:off x="1151334" y="1656928"/>
          <a:ext cx="687705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正方形/長方形 10"/>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質問及び回答の単純集計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76136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15</a:t>
            </a:fld>
            <a:endParaRPr kumimoji="1" lang="ja-JP" altLang="en-US">
              <a:latin typeface="Meiryo UI" panose="020B0604030504040204" pitchFamily="50" charset="-128"/>
              <a:ea typeface="Meiryo UI" panose="020B0604030504040204" pitchFamily="50" charset="-128"/>
            </a:endParaRPr>
          </a:p>
        </p:txBody>
      </p:sp>
      <p:sp>
        <p:nvSpPr>
          <p:cNvPr id="2" name="正方形/長方形 1"/>
          <p:cNvSpPr/>
          <p:nvPr/>
        </p:nvSpPr>
        <p:spPr>
          <a:xfrm>
            <a:off x="138404" y="435430"/>
            <a:ext cx="8975732" cy="45719"/>
          </a:xfrm>
          <a:prstGeom prst="rect">
            <a:avLst/>
          </a:prstGeom>
          <a:gradFill flip="none" rotWithShape="1">
            <a:gsLst>
              <a:gs pos="0">
                <a:schemeClr val="accent1">
                  <a:lumMod val="0"/>
                  <a:lumOff val="100000"/>
                </a:schemeClr>
              </a:gs>
              <a:gs pos="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611561" y="44624"/>
            <a:ext cx="7992887" cy="432048"/>
          </a:xfrm>
          <a:prstGeom prst="rect">
            <a:avLst/>
          </a:prstGeom>
          <a:no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現住宅の床面積（</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Q9</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楕円 9"/>
          <p:cNvSpPr/>
          <p:nvPr/>
        </p:nvSpPr>
        <p:spPr>
          <a:xfrm>
            <a:off x="107544" y="44624"/>
            <a:ext cx="360000" cy="360000"/>
          </a:xfrm>
          <a:prstGeom prst="ellipse">
            <a:avLst/>
          </a:prstGeom>
          <a:gradFill flip="none" rotWithShape="1">
            <a:gsLst>
              <a:gs pos="0">
                <a:schemeClr val="accent1">
                  <a:lumMod val="0"/>
                  <a:lumOff val="100000"/>
                </a:schemeClr>
              </a:gs>
              <a:gs pos="1500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Comment"/>
          <p:cNvSpPr>
            <a:spLocks noChangeArrowheads="1"/>
          </p:cNvSpPr>
          <p:nvPr/>
        </p:nvSpPr>
        <p:spPr bwMode="auto">
          <a:xfrm>
            <a:off x="358775" y="1260049"/>
            <a:ext cx="8461375" cy="338554"/>
          </a:xfrm>
          <a:prstGeom prst="rect">
            <a:avLst/>
          </a:prstGeom>
          <a:solidFill>
            <a:schemeClr val="bg1"/>
          </a:solidFill>
          <a:ln w="19050">
            <a:solidFill>
              <a:srgbClr val="0000FF"/>
            </a:solidFill>
            <a:miter lim="800000"/>
            <a:headEnd/>
            <a:tailEnd/>
          </a:ln>
          <a:effectLst>
            <a:outerShdw dist="53882" dir="2700000" algn="ctr" rotWithShape="0">
              <a:schemeClr val="bg2"/>
            </a:outerShdw>
          </a:effectLst>
        </p:spPr>
        <p:txBody>
          <a:bodyPr wrap="square">
            <a:spAutoFit/>
          </a:bodyPr>
          <a:lstStyle/>
          <a:p>
            <a:pPr algn="l">
              <a:spcBef>
                <a:spcPct val="20000"/>
              </a:spcBef>
              <a:tabLst>
                <a:tab pos="444500" algn="l"/>
              </a:tabLst>
              <a:defRPr/>
            </a:pP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７０～７９㎡</a:t>
            </a:r>
            <a:r>
              <a:rPr lang="ja-JP" altLang="en-US" sz="1600" b="0" dirty="0" smtClean="0">
                <a:solidFill>
                  <a:schemeClr val="tx1"/>
                </a:solidFill>
                <a:latin typeface="ＭＳ Ｐゴシック" pitchFamily="50" charset="-128"/>
                <a:ea typeface="ＭＳ Ｐゴシック" pitchFamily="50" charset="-128"/>
              </a:rPr>
              <a:t>」が</a:t>
            </a:r>
            <a:r>
              <a:rPr lang="en-US" altLang="ja-JP" sz="1600" b="0" dirty="0" smtClean="0">
                <a:solidFill>
                  <a:schemeClr val="tx1"/>
                </a:solidFill>
                <a:latin typeface="ＭＳ Ｐゴシック" pitchFamily="50" charset="-128"/>
                <a:ea typeface="ＭＳ Ｐゴシック" pitchFamily="50" charset="-128"/>
              </a:rPr>
              <a:t>9.7%</a:t>
            </a:r>
            <a:r>
              <a:rPr lang="ja-JP" altLang="en-US" sz="1600" b="0" dirty="0" smtClean="0">
                <a:solidFill>
                  <a:schemeClr val="tx1"/>
                </a:solidFill>
                <a:latin typeface="ＭＳ Ｐゴシック" pitchFamily="50" charset="-128"/>
                <a:ea typeface="ＭＳ Ｐゴシック" pitchFamily="50" charset="-128"/>
              </a:rPr>
              <a:t>と最も多く、「</a:t>
            </a:r>
            <a:r>
              <a:rPr lang="ja-JP" altLang="en-US" sz="1600" b="0" dirty="0">
                <a:solidFill>
                  <a:schemeClr val="tx1"/>
                </a:solidFill>
                <a:latin typeface="ＭＳ Ｐゴシック" pitchFamily="50" charset="-128"/>
                <a:ea typeface="ＭＳ Ｐゴシック" pitchFamily="50" charset="-128"/>
              </a:rPr>
              <a:t>６０～６９㎡</a:t>
            </a: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「５０～５９㎡</a:t>
            </a: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「２０～２９㎡</a:t>
            </a:r>
            <a:r>
              <a:rPr lang="ja-JP" altLang="en-US" sz="1600" b="0" dirty="0" smtClean="0">
                <a:solidFill>
                  <a:schemeClr val="tx1"/>
                </a:solidFill>
                <a:latin typeface="ＭＳ Ｐゴシック" pitchFamily="50" charset="-128"/>
                <a:ea typeface="ＭＳ Ｐゴシック" pitchFamily="50" charset="-128"/>
              </a:rPr>
              <a:t>」が続く。</a:t>
            </a:r>
            <a:endParaRPr lang="en-US" altLang="ja-JP" sz="1600" b="0" dirty="0">
              <a:solidFill>
                <a:schemeClr val="tx1"/>
              </a:solidFill>
              <a:latin typeface="ＭＳ Ｐゴシック" pitchFamily="50" charset="-128"/>
              <a:ea typeface="ＭＳ Ｐゴシック" pitchFamily="50" charset="-128"/>
            </a:endParaRPr>
          </a:p>
        </p:txBody>
      </p:sp>
      <p:graphicFrame>
        <p:nvGraphicFramePr>
          <p:cNvPr id="8" name="GTPieChart">
            <a:extLst>
              <a:ext uri="{FF2B5EF4-FFF2-40B4-BE49-F238E27FC236}">
                <a16:creationId xmlns:a16="http://schemas.microsoft.com/office/drawing/2014/main" id="{07B850AC-EB1D-43B2-A393-7B56A3261963}"/>
              </a:ext>
            </a:extLst>
          </p:cNvPr>
          <p:cNvGraphicFramePr>
            <a:graphicFrameLocks/>
          </p:cNvGraphicFramePr>
          <p:nvPr>
            <p:extLst>
              <p:ext uri="{D42A27DB-BD31-4B8C-83A1-F6EECF244321}">
                <p14:modId xmlns:p14="http://schemas.microsoft.com/office/powerpoint/2010/main" val="1057868954"/>
              </p:ext>
            </p:extLst>
          </p:nvPr>
        </p:nvGraphicFramePr>
        <p:xfrm>
          <a:off x="1295350" y="1842095"/>
          <a:ext cx="6877050" cy="4467225"/>
        </p:xfrm>
        <a:graphic>
          <a:graphicData uri="http://schemas.openxmlformats.org/drawingml/2006/chart">
            <c:chart xmlns:c="http://schemas.openxmlformats.org/drawingml/2006/chart" xmlns:r="http://schemas.openxmlformats.org/officeDocument/2006/relationships" r:id="rId2"/>
          </a:graphicData>
        </a:graphic>
      </p:graphicFrame>
      <p:sp>
        <p:nvSpPr>
          <p:cNvPr id="9" name="QuestionName"/>
          <p:cNvSpPr txBox="1"/>
          <p:nvPr/>
        </p:nvSpPr>
        <p:spPr>
          <a:xfrm>
            <a:off x="466756" y="599782"/>
            <a:ext cx="8534400" cy="338554"/>
          </a:xfrm>
          <a:prstGeom prst="rect">
            <a:avLst/>
          </a:prstGeom>
          <a:noFill/>
        </p:spPr>
        <p:txBody>
          <a:bodyPr vert="horz" wrap="square" rtlCol="0" anchor="ctr" anchorCtr="0">
            <a:spAutoFit/>
          </a:bodyPr>
          <a:lstStyle/>
          <a:p>
            <a:pPr algn="l"/>
            <a:r>
              <a:rPr lang="ja-JP" altLang="en-US" sz="1600" dirty="0">
                <a:solidFill>
                  <a:schemeClr val="tx1"/>
                </a:solidFill>
                <a:latin typeface="ＭＳ Ｐゴシック"/>
                <a:ea typeface="ＭＳ Ｐゴシック"/>
              </a:rPr>
              <a:t>あなたの現在の住まいの床面積は、どの程度の広さですか</a:t>
            </a:r>
            <a:r>
              <a:rPr lang="ja-JP" altLang="en-US" sz="1600" dirty="0" smtClean="0">
                <a:solidFill>
                  <a:schemeClr val="tx1"/>
                </a:solidFill>
                <a:latin typeface="ＭＳ Ｐゴシック"/>
                <a:ea typeface="ＭＳ Ｐゴシック"/>
              </a:rPr>
              <a:t>。</a:t>
            </a:r>
            <a:r>
              <a:rPr lang="en-US" altLang="ja-JP" sz="1600" dirty="0" smtClean="0">
                <a:solidFill>
                  <a:schemeClr val="tx1"/>
                </a:solidFill>
                <a:latin typeface="ＭＳ Ｐゴシック"/>
                <a:ea typeface="ＭＳ Ｐゴシック"/>
              </a:rPr>
              <a:t>(</a:t>
            </a:r>
            <a:r>
              <a:rPr lang="en-US" altLang="ja-JP" sz="1600" dirty="0">
                <a:solidFill>
                  <a:schemeClr val="tx1"/>
                </a:solidFill>
                <a:latin typeface="ＭＳ Ｐゴシック"/>
                <a:ea typeface="ＭＳ Ｐゴシック"/>
              </a:rPr>
              <a:t>n=5000)</a:t>
            </a:r>
            <a:endParaRPr kumimoji="1" lang="ja-JP" altLang="en-US" sz="1600" dirty="0">
              <a:solidFill>
                <a:schemeClr val="tx1"/>
              </a:solidFill>
              <a:ea typeface="ＭＳ Ｐゴシック"/>
            </a:endParaRPr>
          </a:p>
        </p:txBody>
      </p:sp>
      <p:sp>
        <p:nvSpPr>
          <p:cNvPr id="11" name="正方形/長方形 10"/>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質問及び回答の単純集計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40797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16</a:t>
            </a:fld>
            <a:endParaRPr kumimoji="1" lang="ja-JP" altLang="en-US">
              <a:latin typeface="Meiryo UI" panose="020B0604030504040204" pitchFamily="50" charset="-128"/>
              <a:ea typeface="Meiryo UI" panose="020B0604030504040204" pitchFamily="50" charset="-128"/>
            </a:endParaRPr>
          </a:p>
        </p:txBody>
      </p:sp>
      <p:sp>
        <p:nvSpPr>
          <p:cNvPr id="2" name="正方形/長方形 1"/>
          <p:cNvSpPr/>
          <p:nvPr/>
        </p:nvSpPr>
        <p:spPr>
          <a:xfrm>
            <a:off x="138404" y="435430"/>
            <a:ext cx="8975732" cy="45719"/>
          </a:xfrm>
          <a:prstGeom prst="rect">
            <a:avLst/>
          </a:prstGeom>
          <a:gradFill flip="none" rotWithShape="1">
            <a:gsLst>
              <a:gs pos="0">
                <a:schemeClr val="accent1">
                  <a:lumMod val="0"/>
                  <a:lumOff val="100000"/>
                </a:schemeClr>
              </a:gs>
              <a:gs pos="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611561" y="44624"/>
            <a:ext cx="7992887" cy="432048"/>
          </a:xfrm>
          <a:prstGeom prst="rect">
            <a:avLst/>
          </a:prstGeom>
          <a:no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最寄り公共交通機関までの所要時間（</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Q10</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楕円 9"/>
          <p:cNvSpPr/>
          <p:nvPr/>
        </p:nvSpPr>
        <p:spPr>
          <a:xfrm>
            <a:off x="107544" y="44624"/>
            <a:ext cx="360000" cy="360000"/>
          </a:xfrm>
          <a:prstGeom prst="ellipse">
            <a:avLst/>
          </a:prstGeom>
          <a:gradFill flip="none" rotWithShape="1">
            <a:gsLst>
              <a:gs pos="0">
                <a:schemeClr val="accent1">
                  <a:lumMod val="0"/>
                  <a:lumOff val="100000"/>
                </a:schemeClr>
              </a:gs>
              <a:gs pos="1500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Comment"/>
          <p:cNvSpPr>
            <a:spLocks noChangeArrowheads="1"/>
          </p:cNvSpPr>
          <p:nvPr/>
        </p:nvSpPr>
        <p:spPr bwMode="auto">
          <a:xfrm>
            <a:off x="358775" y="1431008"/>
            <a:ext cx="8461375" cy="1126462"/>
          </a:xfrm>
          <a:prstGeom prst="rect">
            <a:avLst/>
          </a:prstGeom>
          <a:solidFill>
            <a:schemeClr val="bg1"/>
          </a:solidFill>
          <a:ln w="19050">
            <a:solidFill>
              <a:srgbClr val="0000FF"/>
            </a:solidFill>
            <a:miter lim="800000"/>
            <a:headEnd/>
            <a:tailEnd/>
          </a:ln>
          <a:effectLst>
            <a:outerShdw dist="53882" dir="2700000" algn="ctr" rotWithShape="0">
              <a:schemeClr val="bg2"/>
            </a:outerShdw>
          </a:effectLst>
        </p:spPr>
        <p:txBody>
          <a:bodyPr wrap="square">
            <a:spAutoFit/>
          </a:bodyPr>
          <a:lstStyle/>
          <a:p>
            <a:pPr algn="l">
              <a:spcBef>
                <a:spcPct val="20000"/>
              </a:spcBef>
              <a:tabLst>
                <a:tab pos="444500" algn="l"/>
              </a:tabLst>
              <a:defRPr/>
            </a:pPr>
            <a:r>
              <a:rPr lang="ja-JP" altLang="en-US" sz="1600" b="0" dirty="0">
                <a:solidFill>
                  <a:schemeClr val="tx1"/>
                </a:solidFill>
                <a:latin typeface="ＭＳ Ｐゴシック" pitchFamily="50" charset="-128"/>
                <a:ea typeface="ＭＳ Ｐゴシック" pitchFamily="50" charset="-128"/>
              </a:rPr>
              <a:t>最寄り駅までの徒歩の時間では、「５～１０分未満</a:t>
            </a:r>
            <a:r>
              <a:rPr lang="ja-JP" altLang="en-US" sz="1600" b="0" dirty="0" smtClean="0">
                <a:solidFill>
                  <a:schemeClr val="tx1"/>
                </a:solidFill>
                <a:latin typeface="ＭＳ Ｐゴシック" pitchFamily="50" charset="-128"/>
                <a:ea typeface="ＭＳ Ｐゴシック" pitchFamily="50" charset="-128"/>
              </a:rPr>
              <a:t>」が</a:t>
            </a:r>
            <a:r>
              <a:rPr lang="en-US" altLang="ja-JP" sz="1600" b="0" dirty="0" smtClean="0">
                <a:solidFill>
                  <a:schemeClr val="tx1"/>
                </a:solidFill>
                <a:latin typeface="ＭＳ Ｐゴシック" pitchFamily="50" charset="-128"/>
                <a:ea typeface="ＭＳ Ｐゴシック" pitchFamily="50" charset="-128"/>
              </a:rPr>
              <a:t>35.7%</a:t>
            </a:r>
            <a:r>
              <a:rPr lang="ja-JP" altLang="en-US" sz="1600" dirty="0" smtClean="0">
                <a:latin typeface="ＭＳ Ｐゴシック" pitchFamily="50" charset="-128"/>
                <a:ea typeface="ＭＳ Ｐゴシック" pitchFamily="50" charset="-128"/>
              </a:rPr>
              <a:t>と最も多く、</a:t>
            </a: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１０～１５分未満</a:t>
            </a: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「５分未満</a:t>
            </a:r>
            <a:r>
              <a:rPr lang="ja-JP" altLang="en-US" sz="1600" b="0" dirty="0" smtClean="0">
                <a:solidFill>
                  <a:schemeClr val="tx1"/>
                </a:solidFill>
                <a:latin typeface="ＭＳ Ｐゴシック" pitchFamily="50" charset="-128"/>
                <a:ea typeface="ＭＳ Ｐゴシック" pitchFamily="50" charset="-128"/>
              </a:rPr>
              <a:t>」と続く</a:t>
            </a:r>
            <a:r>
              <a:rPr lang="ja-JP" altLang="en-US" sz="1600" b="0" dirty="0">
                <a:solidFill>
                  <a:schemeClr val="tx1"/>
                </a:solidFill>
                <a:latin typeface="ＭＳ Ｐゴシック" pitchFamily="50" charset="-128"/>
                <a:ea typeface="ＭＳ Ｐゴシック" pitchFamily="50" charset="-128"/>
              </a:rPr>
              <a:t>。</a:t>
            </a:r>
          </a:p>
          <a:p>
            <a:pPr algn="l">
              <a:spcBef>
                <a:spcPct val="20000"/>
              </a:spcBef>
              <a:tabLst>
                <a:tab pos="444500" algn="l"/>
              </a:tabLst>
              <a:defRPr/>
            </a:pPr>
            <a:r>
              <a:rPr lang="ja-JP" altLang="en-US" sz="1600" b="0" dirty="0">
                <a:solidFill>
                  <a:schemeClr val="tx1"/>
                </a:solidFill>
                <a:latin typeface="ＭＳ Ｐゴシック" pitchFamily="50" charset="-128"/>
                <a:ea typeface="ＭＳ Ｐゴシック" pitchFamily="50" charset="-128"/>
              </a:rPr>
              <a:t>最寄りのバス停までの徒歩の時間では、「５分未満</a:t>
            </a:r>
            <a:r>
              <a:rPr lang="ja-JP" altLang="en-US" sz="1600" b="0" dirty="0" smtClean="0">
                <a:solidFill>
                  <a:schemeClr val="tx1"/>
                </a:solidFill>
                <a:latin typeface="ＭＳ Ｐゴシック" pitchFamily="50" charset="-128"/>
                <a:ea typeface="ＭＳ Ｐゴシック" pitchFamily="50" charset="-128"/>
              </a:rPr>
              <a:t>」が</a:t>
            </a:r>
            <a:r>
              <a:rPr lang="en-US" altLang="ja-JP" sz="1600" b="0" dirty="0" smtClean="0">
                <a:solidFill>
                  <a:schemeClr val="tx1"/>
                </a:solidFill>
                <a:latin typeface="ＭＳ Ｐゴシック" pitchFamily="50" charset="-128"/>
                <a:ea typeface="ＭＳ Ｐゴシック" pitchFamily="50" charset="-128"/>
              </a:rPr>
              <a:t>44.4%</a:t>
            </a:r>
            <a:r>
              <a:rPr lang="ja-JP" altLang="en-US" sz="1600" b="0" dirty="0" smtClean="0">
                <a:solidFill>
                  <a:schemeClr val="tx1"/>
                </a:solidFill>
                <a:latin typeface="ＭＳ Ｐゴシック" pitchFamily="50" charset="-128"/>
                <a:ea typeface="ＭＳ Ｐゴシック" pitchFamily="50" charset="-128"/>
              </a:rPr>
              <a:t>と最も多く、「</a:t>
            </a:r>
            <a:r>
              <a:rPr lang="ja-JP" altLang="en-US" sz="1600" b="0" dirty="0">
                <a:solidFill>
                  <a:schemeClr val="tx1"/>
                </a:solidFill>
                <a:latin typeface="ＭＳ Ｐゴシック" pitchFamily="50" charset="-128"/>
                <a:ea typeface="ＭＳ Ｐゴシック" pitchFamily="50" charset="-128"/>
              </a:rPr>
              <a:t>５～１０分未満</a:t>
            </a:r>
            <a:r>
              <a:rPr lang="ja-JP" altLang="en-US" sz="1600" b="0" dirty="0" smtClean="0">
                <a:solidFill>
                  <a:schemeClr val="tx1"/>
                </a:solidFill>
                <a:latin typeface="ＭＳ Ｐゴシック" pitchFamily="50" charset="-128"/>
                <a:ea typeface="ＭＳ Ｐゴシック" pitchFamily="50" charset="-128"/>
              </a:rPr>
              <a:t>」、「</a:t>
            </a:r>
            <a:r>
              <a:rPr lang="en-US" altLang="ja-JP" sz="1600" b="0" dirty="0" smtClean="0">
                <a:solidFill>
                  <a:schemeClr val="tx1"/>
                </a:solidFill>
                <a:latin typeface="ＭＳ Ｐゴシック" pitchFamily="50" charset="-128"/>
                <a:ea typeface="ＭＳ Ｐゴシック" pitchFamily="50" charset="-128"/>
              </a:rPr>
              <a:t>10</a:t>
            </a:r>
            <a:r>
              <a:rPr lang="ja-JP" altLang="en-US" sz="1600" b="0" dirty="0" smtClean="0">
                <a:solidFill>
                  <a:schemeClr val="tx1"/>
                </a:solidFill>
                <a:latin typeface="ＭＳ Ｐゴシック" pitchFamily="50" charset="-128"/>
                <a:ea typeface="ＭＳ Ｐゴシック" pitchFamily="50" charset="-128"/>
              </a:rPr>
              <a:t>分～</a:t>
            </a:r>
            <a:r>
              <a:rPr lang="en-US" altLang="ja-JP" sz="1600" b="0" dirty="0" smtClean="0">
                <a:solidFill>
                  <a:schemeClr val="tx1"/>
                </a:solidFill>
                <a:latin typeface="ＭＳ Ｐゴシック" pitchFamily="50" charset="-128"/>
                <a:ea typeface="ＭＳ Ｐゴシック" pitchFamily="50" charset="-128"/>
              </a:rPr>
              <a:t>15</a:t>
            </a:r>
            <a:r>
              <a:rPr lang="ja-JP" altLang="en-US" sz="1600" dirty="0">
                <a:latin typeface="ＭＳ Ｐゴシック" pitchFamily="50" charset="-128"/>
                <a:ea typeface="ＭＳ Ｐゴシック" pitchFamily="50" charset="-128"/>
              </a:rPr>
              <a:t>分</a:t>
            </a:r>
            <a:r>
              <a:rPr lang="ja-JP" altLang="en-US" sz="1600" b="0" dirty="0" smtClean="0">
                <a:solidFill>
                  <a:schemeClr val="tx1"/>
                </a:solidFill>
                <a:latin typeface="ＭＳ Ｐゴシック" pitchFamily="50" charset="-128"/>
                <a:ea typeface="ＭＳ Ｐゴシック" pitchFamily="50" charset="-128"/>
              </a:rPr>
              <a:t>」と</a:t>
            </a:r>
            <a:r>
              <a:rPr lang="ja-JP" altLang="en-US" sz="1600" b="0" dirty="0">
                <a:solidFill>
                  <a:schemeClr val="tx1"/>
                </a:solidFill>
                <a:latin typeface="ＭＳ Ｐゴシック" pitchFamily="50" charset="-128"/>
                <a:ea typeface="ＭＳ Ｐゴシック" pitchFamily="50" charset="-128"/>
              </a:rPr>
              <a:t>続く</a:t>
            </a:r>
            <a:r>
              <a:rPr lang="ja-JP" altLang="en-US" sz="1600" b="0" dirty="0" smtClean="0">
                <a:solidFill>
                  <a:schemeClr val="tx1"/>
                </a:solidFill>
                <a:latin typeface="ＭＳ Ｐゴシック" pitchFamily="50" charset="-128"/>
                <a:ea typeface="ＭＳ Ｐゴシック" pitchFamily="50" charset="-128"/>
              </a:rPr>
              <a:t>。</a:t>
            </a:r>
            <a:endParaRPr lang="en-US" altLang="ja-JP" sz="1600" b="0" dirty="0" smtClean="0">
              <a:solidFill>
                <a:schemeClr val="tx1"/>
              </a:solidFill>
              <a:latin typeface="ＭＳ Ｐゴシック" pitchFamily="50" charset="-128"/>
              <a:ea typeface="ＭＳ Ｐゴシック" pitchFamily="50" charset="-128"/>
            </a:endParaRPr>
          </a:p>
        </p:txBody>
      </p:sp>
      <p:sp>
        <p:nvSpPr>
          <p:cNvPr id="8" name="QuestionName"/>
          <p:cNvSpPr txBox="1"/>
          <p:nvPr/>
        </p:nvSpPr>
        <p:spPr>
          <a:xfrm>
            <a:off x="466756" y="632882"/>
            <a:ext cx="8534400" cy="584775"/>
          </a:xfrm>
          <a:prstGeom prst="rect">
            <a:avLst/>
          </a:prstGeom>
          <a:noFill/>
        </p:spPr>
        <p:txBody>
          <a:bodyPr vert="horz" wrap="square" rtlCol="0" anchor="ctr" anchorCtr="0">
            <a:spAutoFit/>
          </a:bodyPr>
          <a:lstStyle/>
          <a:p>
            <a:pPr algn="l"/>
            <a:r>
              <a:rPr lang="ja-JP" altLang="en-US" sz="1600" dirty="0">
                <a:solidFill>
                  <a:schemeClr val="tx1"/>
                </a:solidFill>
                <a:latin typeface="ＭＳ Ｐゴシック"/>
                <a:ea typeface="ＭＳ Ｐゴシック"/>
              </a:rPr>
              <a:t>あなたの現在の住まいから、最寄りの公共交通機関までの時間はどの程度ですか。それぞれについてお答えください</a:t>
            </a:r>
            <a:r>
              <a:rPr lang="ja-JP" altLang="en-US" sz="1600" dirty="0" smtClean="0">
                <a:solidFill>
                  <a:schemeClr val="tx1"/>
                </a:solidFill>
                <a:latin typeface="ＭＳ Ｐゴシック"/>
                <a:ea typeface="ＭＳ Ｐゴシック"/>
              </a:rPr>
              <a:t>。</a:t>
            </a:r>
            <a:r>
              <a:rPr lang="en-US" altLang="ja-JP" sz="1600" dirty="0" smtClean="0">
                <a:solidFill>
                  <a:schemeClr val="tx1"/>
                </a:solidFill>
                <a:latin typeface="ＭＳ Ｐゴシック"/>
                <a:ea typeface="ＭＳ Ｐゴシック"/>
              </a:rPr>
              <a:t>(</a:t>
            </a:r>
            <a:r>
              <a:rPr lang="en-US" altLang="ja-JP" sz="1600" dirty="0">
                <a:solidFill>
                  <a:schemeClr val="tx1"/>
                </a:solidFill>
                <a:latin typeface="ＭＳ Ｐゴシック"/>
                <a:ea typeface="ＭＳ Ｐゴシック"/>
              </a:rPr>
              <a:t>n=5000)</a:t>
            </a:r>
            <a:endParaRPr kumimoji="1" lang="ja-JP" altLang="en-US" sz="1600" dirty="0">
              <a:solidFill>
                <a:schemeClr val="tx1"/>
              </a:solidFill>
              <a:ea typeface="ＭＳ Ｐゴシック"/>
            </a:endParaRPr>
          </a:p>
        </p:txBody>
      </p:sp>
      <p:graphicFrame>
        <p:nvGraphicFramePr>
          <p:cNvPr id="9" name="オブジェクト 8">
            <a:extLst>
              <a:ext uri="{FF2B5EF4-FFF2-40B4-BE49-F238E27FC236}">
                <a16:creationId xmlns:a16="http://schemas.microsoft.com/office/drawing/2014/main" id="{1FCF4A46-D2A2-40E1-9A1B-6508FBAFF1CC}"/>
              </a:ext>
            </a:extLst>
          </p:cNvPr>
          <p:cNvGraphicFramePr>
            <a:graphicFrameLocks noChangeAspect="1"/>
          </p:cNvGraphicFramePr>
          <p:nvPr>
            <p:extLst>
              <p:ext uri="{D42A27DB-BD31-4B8C-83A1-F6EECF244321}">
                <p14:modId xmlns:p14="http://schemas.microsoft.com/office/powerpoint/2010/main" val="150631463"/>
              </p:ext>
            </p:extLst>
          </p:nvPr>
        </p:nvGraphicFramePr>
        <p:xfrm>
          <a:off x="609600" y="2947020"/>
          <a:ext cx="7924800" cy="1562100"/>
        </p:xfrm>
        <a:graphic>
          <a:graphicData uri="http://schemas.openxmlformats.org/presentationml/2006/ole">
            <mc:AlternateContent xmlns:mc="http://schemas.openxmlformats.org/markup-compatibility/2006">
              <mc:Choice xmlns:v="urn:schemas-microsoft-com:vml" Requires="v">
                <p:oleObj spid="_x0000_s4124" name="ワークシート" r:id="rId3" imgW="7924689" imgH="1561989" progId="Excel.Sheet.12">
                  <p:embed/>
                </p:oleObj>
              </mc:Choice>
              <mc:Fallback>
                <p:oleObj name="ワークシート" r:id="rId3" imgW="7924689" imgH="1561989" progId="Excel.Sheet.12">
                  <p:embed/>
                  <p:pic>
                    <p:nvPicPr>
                      <p:cNvPr id="2" name="オブジェクト 1">
                        <a:extLst>
                          <a:ext uri="{FF2B5EF4-FFF2-40B4-BE49-F238E27FC236}">
                            <a16:creationId xmlns:a16="http://schemas.microsoft.com/office/drawing/2014/main" id="{1FCF4A46-D2A2-40E1-9A1B-6508FBAFF1CC}"/>
                          </a:ext>
                        </a:extLst>
                      </p:cNvPr>
                      <p:cNvPicPr/>
                      <p:nvPr/>
                    </p:nvPicPr>
                    <p:blipFill>
                      <a:blip r:embed="rId4"/>
                      <a:stretch>
                        <a:fillRect/>
                      </a:stretch>
                    </p:blipFill>
                    <p:spPr>
                      <a:xfrm>
                        <a:off x="609600" y="2947020"/>
                        <a:ext cx="7924800" cy="1562100"/>
                      </a:xfrm>
                      <a:prstGeom prst="rect">
                        <a:avLst/>
                      </a:prstGeom>
                    </p:spPr>
                  </p:pic>
                </p:oleObj>
              </mc:Fallback>
            </mc:AlternateContent>
          </a:graphicData>
        </a:graphic>
      </p:graphicFrame>
      <p:sp>
        <p:nvSpPr>
          <p:cNvPr id="11" name="正方形/長方形 10"/>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質問及び回答の単純集計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32802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17</a:t>
            </a:fld>
            <a:endParaRPr kumimoji="1" lang="ja-JP" altLang="en-US">
              <a:latin typeface="Meiryo UI" panose="020B0604030504040204" pitchFamily="50" charset="-128"/>
              <a:ea typeface="Meiryo UI" panose="020B0604030504040204" pitchFamily="50" charset="-128"/>
            </a:endParaRPr>
          </a:p>
        </p:txBody>
      </p:sp>
      <p:sp>
        <p:nvSpPr>
          <p:cNvPr id="2" name="正方形/長方形 1"/>
          <p:cNvSpPr/>
          <p:nvPr/>
        </p:nvSpPr>
        <p:spPr>
          <a:xfrm>
            <a:off x="138404" y="435430"/>
            <a:ext cx="8975732" cy="45719"/>
          </a:xfrm>
          <a:prstGeom prst="rect">
            <a:avLst/>
          </a:prstGeom>
          <a:gradFill flip="none" rotWithShape="1">
            <a:gsLst>
              <a:gs pos="0">
                <a:schemeClr val="accent1">
                  <a:lumMod val="0"/>
                  <a:lumOff val="100000"/>
                </a:schemeClr>
              </a:gs>
              <a:gs pos="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611561" y="44624"/>
            <a:ext cx="7992887" cy="432048"/>
          </a:xfrm>
          <a:prstGeom prst="rect">
            <a:avLst/>
          </a:prstGeom>
          <a:no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通勤又は通学時間（</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Q11</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楕円 9"/>
          <p:cNvSpPr/>
          <p:nvPr/>
        </p:nvSpPr>
        <p:spPr>
          <a:xfrm>
            <a:off x="107544" y="44624"/>
            <a:ext cx="360000" cy="360000"/>
          </a:xfrm>
          <a:prstGeom prst="ellipse">
            <a:avLst/>
          </a:prstGeom>
          <a:gradFill flip="none" rotWithShape="1">
            <a:gsLst>
              <a:gs pos="0">
                <a:schemeClr val="accent1">
                  <a:lumMod val="0"/>
                  <a:lumOff val="100000"/>
                </a:schemeClr>
              </a:gs>
              <a:gs pos="1500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Comment"/>
          <p:cNvSpPr>
            <a:spLocks noChangeArrowheads="1"/>
          </p:cNvSpPr>
          <p:nvPr/>
        </p:nvSpPr>
        <p:spPr bwMode="auto">
          <a:xfrm>
            <a:off x="358775" y="1260049"/>
            <a:ext cx="8461375" cy="584775"/>
          </a:xfrm>
          <a:prstGeom prst="rect">
            <a:avLst/>
          </a:prstGeom>
          <a:solidFill>
            <a:schemeClr val="bg1"/>
          </a:solidFill>
          <a:ln w="19050">
            <a:solidFill>
              <a:srgbClr val="0000FF"/>
            </a:solidFill>
            <a:miter lim="800000"/>
            <a:headEnd/>
            <a:tailEnd/>
          </a:ln>
          <a:effectLst>
            <a:outerShdw dist="53882" dir="2700000" algn="ctr" rotWithShape="0">
              <a:schemeClr val="bg2"/>
            </a:outerShdw>
          </a:effectLst>
        </p:spPr>
        <p:txBody>
          <a:bodyPr wrap="square">
            <a:spAutoFit/>
          </a:bodyPr>
          <a:lstStyle/>
          <a:p>
            <a:pPr algn="l">
              <a:spcBef>
                <a:spcPct val="20000"/>
              </a:spcBef>
              <a:tabLst>
                <a:tab pos="444500" algn="l"/>
              </a:tabLst>
              <a:defRPr/>
            </a:pP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通勤・通学はしていない</a:t>
            </a:r>
            <a:r>
              <a:rPr lang="ja-JP" altLang="en-US" sz="1600" b="0" dirty="0" smtClean="0">
                <a:solidFill>
                  <a:schemeClr val="tx1"/>
                </a:solidFill>
                <a:latin typeface="ＭＳ Ｐゴシック" pitchFamily="50" charset="-128"/>
                <a:ea typeface="ＭＳ Ｐゴシック" pitchFamily="50" charset="-128"/>
              </a:rPr>
              <a:t>」が</a:t>
            </a:r>
            <a:r>
              <a:rPr lang="en-US" altLang="ja-JP" sz="1600" b="0" dirty="0" smtClean="0">
                <a:solidFill>
                  <a:schemeClr val="tx1"/>
                </a:solidFill>
                <a:latin typeface="ＭＳ Ｐゴシック" pitchFamily="50" charset="-128"/>
                <a:ea typeface="ＭＳ Ｐゴシック" pitchFamily="50" charset="-128"/>
              </a:rPr>
              <a:t>36.6%</a:t>
            </a:r>
            <a:r>
              <a:rPr lang="ja-JP" altLang="en-US" sz="1600" b="0" dirty="0" smtClean="0">
                <a:solidFill>
                  <a:schemeClr val="tx1"/>
                </a:solidFill>
                <a:latin typeface="ＭＳ Ｐゴシック" pitchFamily="50" charset="-128"/>
                <a:ea typeface="ＭＳ Ｐゴシック" pitchFamily="50" charset="-128"/>
              </a:rPr>
              <a:t>と最も多くを占め、「</a:t>
            </a:r>
            <a:r>
              <a:rPr lang="ja-JP" altLang="en-US" sz="1600" b="0" dirty="0">
                <a:solidFill>
                  <a:schemeClr val="tx1"/>
                </a:solidFill>
                <a:latin typeface="ＭＳ Ｐゴシック" pitchFamily="50" charset="-128"/>
                <a:ea typeface="ＭＳ Ｐゴシック" pitchFamily="50" charset="-128"/>
              </a:rPr>
              <a:t>１５～３０分未満</a:t>
            </a: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「１５分未満</a:t>
            </a: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「４５分～１時間未満</a:t>
            </a:r>
            <a:r>
              <a:rPr lang="ja-JP" altLang="en-US" sz="1600" b="0" dirty="0" smtClean="0">
                <a:solidFill>
                  <a:schemeClr val="tx1"/>
                </a:solidFill>
                <a:latin typeface="ＭＳ Ｐゴシック" pitchFamily="50" charset="-128"/>
                <a:ea typeface="ＭＳ Ｐゴシック" pitchFamily="50" charset="-128"/>
              </a:rPr>
              <a:t>」が続く。</a:t>
            </a:r>
            <a:endParaRPr lang="ja-JP" altLang="en-US" sz="1600" b="0" dirty="0">
              <a:solidFill>
                <a:schemeClr val="tx1"/>
              </a:solidFill>
              <a:latin typeface="ＭＳ Ｐゴシック" pitchFamily="50" charset="-128"/>
              <a:ea typeface="ＭＳ Ｐゴシック" pitchFamily="50" charset="-128"/>
            </a:endParaRPr>
          </a:p>
        </p:txBody>
      </p:sp>
      <p:sp>
        <p:nvSpPr>
          <p:cNvPr id="8" name="QuestionName"/>
          <p:cNvSpPr txBox="1"/>
          <p:nvPr/>
        </p:nvSpPr>
        <p:spPr>
          <a:xfrm>
            <a:off x="466756" y="616912"/>
            <a:ext cx="8534400" cy="369332"/>
          </a:xfrm>
          <a:prstGeom prst="rect">
            <a:avLst/>
          </a:prstGeom>
          <a:noFill/>
        </p:spPr>
        <p:txBody>
          <a:bodyPr vert="horz" wrap="square" rtlCol="0" anchor="ctr" anchorCtr="0">
            <a:spAutoFit/>
          </a:bodyPr>
          <a:lstStyle/>
          <a:p>
            <a:pPr algn="l"/>
            <a:r>
              <a:rPr lang="ja-JP" altLang="en-US" sz="1800" dirty="0">
                <a:solidFill>
                  <a:schemeClr val="tx1"/>
                </a:solidFill>
                <a:latin typeface="ＭＳ Ｐゴシック"/>
                <a:ea typeface="ＭＳ Ｐゴシック"/>
              </a:rPr>
              <a:t>あなたの通勤又は通学時間についてお答えください</a:t>
            </a:r>
            <a:r>
              <a:rPr lang="ja-JP" altLang="en-US" sz="1800" dirty="0" smtClean="0">
                <a:solidFill>
                  <a:schemeClr val="tx1"/>
                </a:solidFill>
                <a:latin typeface="ＭＳ Ｐゴシック"/>
                <a:ea typeface="ＭＳ Ｐゴシック"/>
              </a:rPr>
              <a:t>。</a:t>
            </a:r>
            <a:r>
              <a:rPr lang="en-US" altLang="ja-JP" sz="1800" dirty="0" smtClean="0">
                <a:solidFill>
                  <a:schemeClr val="tx1"/>
                </a:solidFill>
                <a:latin typeface="ＭＳ Ｐゴシック"/>
                <a:ea typeface="ＭＳ Ｐゴシック"/>
              </a:rPr>
              <a:t>(</a:t>
            </a:r>
            <a:r>
              <a:rPr lang="en-US" altLang="ja-JP" sz="1800" dirty="0">
                <a:solidFill>
                  <a:schemeClr val="tx1"/>
                </a:solidFill>
                <a:latin typeface="ＭＳ Ｐゴシック"/>
                <a:ea typeface="ＭＳ Ｐゴシック"/>
              </a:rPr>
              <a:t>n=5000)</a:t>
            </a:r>
            <a:endParaRPr kumimoji="1" lang="ja-JP" altLang="en-US" sz="1800" dirty="0">
              <a:solidFill>
                <a:schemeClr val="tx1"/>
              </a:solidFill>
              <a:ea typeface="ＭＳ Ｐゴシック"/>
            </a:endParaRPr>
          </a:p>
        </p:txBody>
      </p:sp>
      <p:graphicFrame>
        <p:nvGraphicFramePr>
          <p:cNvPr id="9" name="GTPieChart">
            <a:extLst>
              <a:ext uri="{FF2B5EF4-FFF2-40B4-BE49-F238E27FC236}">
                <a16:creationId xmlns:a16="http://schemas.microsoft.com/office/drawing/2014/main" id="{EE34817E-A1F7-49D3-A6F7-BD0AA4A0D5FC}"/>
              </a:ext>
            </a:extLst>
          </p:cNvPr>
          <p:cNvGraphicFramePr>
            <a:graphicFrameLocks/>
          </p:cNvGraphicFramePr>
          <p:nvPr>
            <p:extLst>
              <p:ext uri="{D42A27DB-BD31-4B8C-83A1-F6EECF244321}">
                <p14:modId xmlns:p14="http://schemas.microsoft.com/office/powerpoint/2010/main" val="4259097497"/>
              </p:ext>
            </p:extLst>
          </p:nvPr>
        </p:nvGraphicFramePr>
        <p:xfrm>
          <a:off x="942975" y="1828378"/>
          <a:ext cx="7258050" cy="4552950"/>
        </p:xfrm>
        <a:graphic>
          <a:graphicData uri="http://schemas.openxmlformats.org/drawingml/2006/chart">
            <c:chart xmlns:c="http://schemas.openxmlformats.org/drawingml/2006/chart" xmlns:r="http://schemas.openxmlformats.org/officeDocument/2006/relationships" r:id="rId2"/>
          </a:graphicData>
        </a:graphic>
      </p:graphicFrame>
      <p:sp>
        <p:nvSpPr>
          <p:cNvPr id="11" name="正方形/長方形 10"/>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質問及び回答の単純集計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54647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18</a:t>
            </a:fld>
            <a:endParaRPr kumimoji="1" lang="ja-JP" altLang="en-US">
              <a:latin typeface="Meiryo UI" panose="020B0604030504040204" pitchFamily="50" charset="-128"/>
              <a:ea typeface="Meiryo UI" panose="020B0604030504040204" pitchFamily="50" charset="-128"/>
            </a:endParaRPr>
          </a:p>
        </p:txBody>
      </p:sp>
      <p:sp>
        <p:nvSpPr>
          <p:cNvPr id="2" name="正方形/長方形 1"/>
          <p:cNvSpPr/>
          <p:nvPr/>
        </p:nvSpPr>
        <p:spPr>
          <a:xfrm>
            <a:off x="138404" y="435430"/>
            <a:ext cx="8975732" cy="45719"/>
          </a:xfrm>
          <a:prstGeom prst="rect">
            <a:avLst/>
          </a:prstGeom>
          <a:gradFill flip="none" rotWithShape="1">
            <a:gsLst>
              <a:gs pos="0">
                <a:schemeClr val="accent1">
                  <a:lumMod val="0"/>
                  <a:lumOff val="100000"/>
                </a:schemeClr>
              </a:gs>
              <a:gs pos="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611561" y="44624"/>
            <a:ext cx="7992887" cy="432048"/>
          </a:xfrm>
          <a:prstGeom prst="rect">
            <a:avLst/>
          </a:prstGeom>
          <a:no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現住宅の周辺地域の状況（</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Q12</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楕円 9"/>
          <p:cNvSpPr/>
          <p:nvPr/>
        </p:nvSpPr>
        <p:spPr>
          <a:xfrm>
            <a:off x="107544" y="44624"/>
            <a:ext cx="360000" cy="360000"/>
          </a:xfrm>
          <a:prstGeom prst="ellipse">
            <a:avLst/>
          </a:prstGeom>
          <a:gradFill flip="none" rotWithShape="1">
            <a:gsLst>
              <a:gs pos="0">
                <a:schemeClr val="accent1">
                  <a:lumMod val="0"/>
                  <a:lumOff val="100000"/>
                </a:schemeClr>
              </a:gs>
              <a:gs pos="1500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Comment"/>
          <p:cNvSpPr>
            <a:spLocks noChangeArrowheads="1"/>
          </p:cNvSpPr>
          <p:nvPr/>
        </p:nvSpPr>
        <p:spPr bwMode="auto">
          <a:xfrm>
            <a:off x="358775" y="1229851"/>
            <a:ext cx="8461375" cy="584775"/>
          </a:xfrm>
          <a:prstGeom prst="rect">
            <a:avLst/>
          </a:prstGeom>
          <a:solidFill>
            <a:schemeClr val="bg1"/>
          </a:solidFill>
          <a:ln w="19050">
            <a:solidFill>
              <a:srgbClr val="0000FF"/>
            </a:solidFill>
            <a:miter lim="800000"/>
            <a:headEnd/>
            <a:tailEnd/>
          </a:ln>
          <a:effectLst>
            <a:outerShdw dist="53882" dir="2700000" algn="ctr" rotWithShape="0">
              <a:schemeClr val="bg2"/>
            </a:outerShdw>
          </a:effectLst>
        </p:spPr>
        <p:txBody>
          <a:bodyPr wrap="square">
            <a:spAutoFit/>
          </a:bodyPr>
          <a:lstStyle/>
          <a:p>
            <a:pPr algn="l">
              <a:spcBef>
                <a:spcPct val="20000"/>
              </a:spcBef>
              <a:tabLst>
                <a:tab pos="444500" algn="l"/>
              </a:tabLst>
              <a:defRPr/>
            </a:pP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市街地でマンションと戸建てが混在している地域</a:t>
            </a:r>
            <a:r>
              <a:rPr lang="ja-JP" altLang="en-US" sz="1600" b="0" dirty="0" smtClean="0">
                <a:solidFill>
                  <a:schemeClr val="tx1"/>
                </a:solidFill>
                <a:latin typeface="ＭＳ Ｐゴシック" pitchFamily="50" charset="-128"/>
                <a:ea typeface="ＭＳ Ｐゴシック" pitchFamily="50" charset="-128"/>
              </a:rPr>
              <a:t>」が</a:t>
            </a:r>
            <a:r>
              <a:rPr lang="en-US" altLang="ja-JP" sz="1600" b="0" dirty="0" smtClean="0">
                <a:solidFill>
                  <a:schemeClr val="tx1"/>
                </a:solidFill>
                <a:latin typeface="ＭＳ Ｐゴシック" pitchFamily="50" charset="-128"/>
                <a:ea typeface="ＭＳ Ｐゴシック" pitchFamily="50" charset="-128"/>
              </a:rPr>
              <a:t>36.2%</a:t>
            </a:r>
            <a:r>
              <a:rPr lang="ja-JP" altLang="en-US" sz="1600" b="0" dirty="0" smtClean="0">
                <a:solidFill>
                  <a:schemeClr val="tx1"/>
                </a:solidFill>
                <a:latin typeface="ＭＳ Ｐゴシック" pitchFamily="50" charset="-128"/>
                <a:ea typeface="ＭＳ Ｐゴシック" pitchFamily="50" charset="-128"/>
              </a:rPr>
              <a:t>と最も多く、「</a:t>
            </a:r>
            <a:r>
              <a:rPr lang="ja-JP" altLang="en-US" sz="1600" b="0" dirty="0">
                <a:solidFill>
                  <a:schemeClr val="tx1"/>
                </a:solidFill>
                <a:latin typeface="ＭＳ Ｐゴシック" pitchFamily="50" charset="-128"/>
                <a:ea typeface="ＭＳ Ｐゴシック" pitchFamily="50" charset="-128"/>
              </a:rPr>
              <a:t>市街地で戸建ての住宅が中心の地域</a:t>
            </a: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郊外や農地や住宅が混在している地域</a:t>
            </a: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「郊外のニュータウン</a:t>
            </a:r>
            <a:r>
              <a:rPr lang="ja-JP" altLang="en-US" sz="1600" b="0" dirty="0" smtClean="0">
                <a:solidFill>
                  <a:schemeClr val="tx1"/>
                </a:solidFill>
                <a:latin typeface="ＭＳ Ｐゴシック" pitchFamily="50" charset="-128"/>
                <a:ea typeface="ＭＳ Ｐゴシック" pitchFamily="50" charset="-128"/>
              </a:rPr>
              <a:t>」が続く。</a:t>
            </a:r>
            <a:endParaRPr lang="ja-JP" altLang="en-US" sz="1600" b="0" dirty="0">
              <a:solidFill>
                <a:schemeClr val="tx1"/>
              </a:solidFill>
              <a:latin typeface="ＭＳ Ｐゴシック" pitchFamily="50" charset="-128"/>
              <a:ea typeface="ＭＳ Ｐゴシック" pitchFamily="50" charset="-128"/>
            </a:endParaRPr>
          </a:p>
        </p:txBody>
      </p:sp>
      <p:sp>
        <p:nvSpPr>
          <p:cNvPr id="8" name="QuestionName"/>
          <p:cNvSpPr txBox="1"/>
          <p:nvPr/>
        </p:nvSpPr>
        <p:spPr>
          <a:xfrm>
            <a:off x="466756" y="599782"/>
            <a:ext cx="8534400" cy="338554"/>
          </a:xfrm>
          <a:prstGeom prst="rect">
            <a:avLst/>
          </a:prstGeom>
          <a:noFill/>
        </p:spPr>
        <p:txBody>
          <a:bodyPr vert="horz" wrap="square" rtlCol="0" anchor="ctr" anchorCtr="0">
            <a:spAutoFit/>
          </a:bodyPr>
          <a:lstStyle/>
          <a:p>
            <a:pPr algn="l"/>
            <a:r>
              <a:rPr lang="ja-JP" altLang="en-US" sz="1600" dirty="0">
                <a:solidFill>
                  <a:schemeClr val="tx1"/>
                </a:solidFill>
                <a:latin typeface="ＭＳ Ｐゴシック"/>
                <a:ea typeface="ＭＳ Ｐゴシック"/>
              </a:rPr>
              <a:t>あなたの住まいの周辺地域の状況についてお答えください</a:t>
            </a:r>
            <a:r>
              <a:rPr lang="ja-JP" altLang="en-US" sz="1600" dirty="0" smtClean="0">
                <a:solidFill>
                  <a:schemeClr val="tx1"/>
                </a:solidFill>
                <a:latin typeface="ＭＳ Ｐゴシック"/>
                <a:ea typeface="ＭＳ Ｐゴシック"/>
              </a:rPr>
              <a:t>。</a:t>
            </a:r>
            <a:r>
              <a:rPr lang="en-US" altLang="ja-JP" sz="1600" dirty="0" smtClean="0">
                <a:solidFill>
                  <a:schemeClr val="tx1"/>
                </a:solidFill>
                <a:latin typeface="ＭＳ Ｐゴシック"/>
                <a:ea typeface="ＭＳ Ｐゴシック"/>
              </a:rPr>
              <a:t>(</a:t>
            </a:r>
            <a:r>
              <a:rPr lang="en-US" altLang="ja-JP" sz="1600" dirty="0">
                <a:solidFill>
                  <a:schemeClr val="tx1"/>
                </a:solidFill>
                <a:latin typeface="ＭＳ Ｐゴシック"/>
                <a:ea typeface="ＭＳ Ｐゴシック"/>
              </a:rPr>
              <a:t>n=5000)</a:t>
            </a:r>
            <a:endParaRPr kumimoji="1" lang="ja-JP" altLang="en-US" sz="1600" dirty="0">
              <a:solidFill>
                <a:schemeClr val="tx1"/>
              </a:solidFill>
              <a:ea typeface="ＭＳ Ｐゴシック"/>
            </a:endParaRPr>
          </a:p>
        </p:txBody>
      </p:sp>
      <p:graphicFrame>
        <p:nvGraphicFramePr>
          <p:cNvPr id="9" name="GTPieChart">
            <a:extLst>
              <a:ext uri="{FF2B5EF4-FFF2-40B4-BE49-F238E27FC236}">
                <a16:creationId xmlns:a16="http://schemas.microsoft.com/office/drawing/2014/main" id="{11F32A8F-E752-43EC-8B95-C4E2EBAABB34}"/>
              </a:ext>
            </a:extLst>
          </p:cNvPr>
          <p:cNvGraphicFramePr>
            <a:graphicFrameLocks/>
          </p:cNvGraphicFramePr>
          <p:nvPr>
            <p:extLst>
              <p:ext uri="{D42A27DB-BD31-4B8C-83A1-F6EECF244321}">
                <p14:modId xmlns:p14="http://schemas.microsoft.com/office/powerpoint/2010/main" val="4075627622"/>
              </p:ext>
            </p:extLst>
          </p:nvPr>
        </p:nvGraphicFramePr>
        <p:xfrm>
          <a:off x="1259182" y="2229252"/>
          <a:ext cx="6734175" cy="4543425"/>
        </p:xfrm>
        <a:graphic>
          <a:graphicData uri="http://schemas.openxmlformats.org/drawingml/2006/chart">
            <c:chart xmlns:c="http://schemas.openxmlformats.org/drawingml/2006/chart" xmlns:r="http://schemas.openxmlformats.org/officeDocument/2006/relationships" r:id="rId2"/>
          </a:graphicData>
        </a:graphic>
      </p:graphicFrame>
      <p:sp>
        <p:nvSpPr>
          <p:cNvPr id="11" name="正方形/長方形 10"/>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質問及び回答の単純集計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80006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19</a:t>
            </a:fld>
            <a:endParaRPr kumimoji="1" lang="ja-JP" altLang="en-US">
              <a:latin typeface="Meiryo UI" panose="020B0604030504040204" pitchFamily="50" charset="-128"/>
              <a:ea typeface="Meiryo UI" panose="020B0604030504040204" pitchFamily="50" charset="-128"/>
            </a:endParaRPr>
          </a:p>
        </p:txBody>
      </p:sp>
      <p:sp>
        <p:nvSpPr>
          <p:cNvPr id="2" name="正方形/長方形 1"/>
          <p:cNvSpPr/>
          <p:nvPr/>
        </p:nvSpPr>
        <p:spPr>
          <a:xfrm>
            <a:off x="138404" y="435430"/>
            <a:ext cx="8975732" cy="45719"/>
          </a:xfrm>
          <a:prstGeom prst="rect">
            <a:avLst/>
          </a:prstGeom>
          <a:gradFill flip="none" rotWithShape="1">
            <a:gsLst>
              <a:gs pos="0">
                <a:schemeClr val="accent1">
                  <a:lumMod val="0"/>
                  <a:lumOff val="100000"/>
                </a:schemeClr>
              </a:gs>
              <a:gs pos="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611561" y="44624"/>
            <a:ext cx="7992887" cy="432048"/>
          </a:xfrm>
          <a:prstGeom prst="rect">
            <a:avLst/>
          </a:prstGeom>
          <a:no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現住宅以外の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住まい（</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地域居住等）（</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Q13</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楕円 9"/>
          <p:cNvSpPr/>
          <p:nvPr/>
        </p:nvSpPr>
        <p:spPr>
          <a:xfrm>
            <a:off x="107544" y="44624"/>
            <a:ext cx="360000" cy="360000"/>
          </a:xfrm>
          <a:prstGeom prst="ellipse">
            <a:avLst/>
          </a:prstGeom>
          <a:gradFill flip="none" rotWithShape="1">
            <a:gsLst>
              <a:gs pos="0">
                <a:schemeClr val="accent1">
                  <a:lumMod val="0"/>
                  <a:lumOff val="100000"/>
                </a:schemeClr>
              </a:gs>
              <a:gs pos="1500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Comment"/>
          <p:cNvSpPr>
            <a:spLocks noChangeArrowheads="1"/>
          </p:cNvSpPr>
          <p:nvPr/>
        </p:nvSpPr>
        <p:spPr bwMode="auto">
          <a:xfrm>
            <a:off x="358775" y="1188041"/>
            <a:ext cx="8461375" cy="584775"/>
          </a:xfrm>
          <a:prstGeom prst="rect">
            <a:avLst/>
          </a:prstGeom>
          <a:solidFill>
            <a:schemeClr val="bg1"/>
          </a:solidFill>
          <a:ln w="19050">
            <a:solidFill>
              <a:srgbClr val="0000FF"/>
            </a:solidFill>
            <a:miter lim="800000"/>
            <a:headEnd/>
            <a:tailEnd/>
          </a:ln>
          <a:effectLst>
            <a:outerShdw dist="53882" dir="2700000" algn="ctr" rotWithShape="0">
              <a:schemeClr val="bg2"/>
            </a:outerShdw>
          </a:effectLst>
        </p:spPr>
        <p:txBody>
          <a:bodyPr wrap="square">
            <a:spAutoFit/>
          </a:bodyPr>
          <a:lstStyle/>
          <a:p>
            <a:pPr algn="l">
              <a:spcBef>
                <a:spcPct val="20000"/>
              </a:spcBef>
              <a:tabLst>
                <a:tab pos="444500" algn="l"/>
              </a:tabLst>
              <a:defRPr/>
            </a:pP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現在の住まい以外に住む家は無い</a:t>
            </a:r>
            <a:r>
              <a:rPr lang="ja-JP" altLang="en-US" sz="1600" b="0" dirty="0" smtClean="0">
                <a:solidFill>
                  <a:schemeClr val="tx1"/>
                </a:solidFill>
                <a:latin typeface="ＭＳ Ｐゴシック" pitchFamily="50" charset="-128"/>
                <a:ea typeface="ＭＳ Ｐゴシック" pitchFamily="50" charset="-128"/>
              </a:rPr>
              <a:t>」が</a:t>
            </a:r>
            <a:r>
              <a:rPr lang="en-US" altLang="ja-JP" sz="1600" b="0" dirty="0" smtClean="0">
                <a:solidFill>
                  <a:schemeClr val="tx1"/>
                </a:solidFill>
                <a:latin typeface="ＭＳ Ｐゴシック" pitchFamily="50" charset="-128"/>
                <a:ea typeface="ＭＳ Ｐゴシック" pitchFamily="50" charset="-128"/>
              </a:rPr>
              <a:t>88%</a:t>
            </a:r>
            <a:r>
              <a:rPr lang="ja-JP" altLang="en-US" sz="1600" b="0" dirty="0" smtClean="0">
                <a:solidFill>
                  <a:schemeClr val="tx1"/>
                </a:solidFill>
                <a:latin typeface="ＭＳ Ｐゴシック" pitchFamily="50" charset="-128"/>
                <a:ea typeface="ＭＳ Ｐゴシック" pitchFamily="50" charset="-128"/>
              </a:rPr>
              <a:t>を占め、現在の住まい以外に住む家がある回答は合計</a:t>
            </a:r>
            <a:r>
              <a:rPr lang="en-US" altLang="ja-JP" sz="1600" b="0" dirty="0" smtClean="0">
                <a:solidFill>
                  <a:schemeClr val="tx1"/>
                </a:solidFill>
                <a:latin typeface="ＭＳ Ｐゴシック" pitchFamily="50" charset="-128"/>
                <a:ea typeface="ＭＳ Ｐゴシック" pitchFamily="50" charset="-128"/>
              </a:rPr>
              <a:t>12</a:t>
            </a:r>
            <a:r>
              <a:rPr lang="ja-JP" altLang="en-US" sz="1600" b="0" dirty="0" smtClean="0">
                <a:solidFill>
                  <a:schemeClr val="tx1"/>
                </a:solidFill>
                <a:latin typeface="ＭＳ Ｐゴシック" pitchFamily="50" charset="-128"/>
                <a:ea typeface="ＭＳ Ｐゴシック" pitchFamily="50" charset="-128"/>
              </a:rPr>
              <a:t>％にとどまる。</a:t>
            </a:r>
            <a:endParaRPr lang="ja-JP" altLang="en-US" sz="1600" b="0" dirty="0">
              <a:solidFill>
                <a:schemeClr val="tx1"/>
              </a:solidFill>
              <a:latin typeface="ＭＳ Ｐゴシック" pitchFamily="50" charset="-128"/>
              <a:ea typeface="ＭＳ Ｐゴシック" pitchFamily="50" charset="-128"/>
            </a:endParaRPr>
          </a:p>
        </p:txBody>
      </p:sp>
      <p:sp>
        <p:nvSpPr>
          <p:cNvPr id="8" name="QuestionName"/>
          <p:cNvSpPr txBox="1"/>
          <p:nvPr/>
        </p:nvSpPr>
        <p:spPr>
          <a:xfrm>
            <a:off x="466756" y="592323"/>
            <a:ext cx="8534400" cy="584775"/>
          </a:xfrm>
          <a:prstGeom prst="rect">
            <a:avLst/>
          </a:prstGeom>
          <a:noFill/>
        </p:spPr>
        <p:txBody>
          <a:bodyPr vert="horz" wrap="square" rtlCol="0" anchor="ctr" anchorCtr="0">
            <a:spAutoFit/>
          </a:bodyPr>
          <a:lstStyle/>
          <a:p>
            <a:pPr algn="l"/>
            <a:r>
              <a:rPr lang="ja-JP" altLang="en-US" sz="1600" dirty="0">
                <a:solidFill>
                  <a:schemeClr val="tx1"/>
                </a:solidFill>
                <a:latin typeface="ＭＳ Ｐゴシック"/>
                <a:ea typeface="ＭＳ Ｐゴシック"/>
              </a:rPr>
              <a:t>あなたは、現在の住まい以外で住まいを所有または賃貸し、そこに住むことはありますか。また、そこに住む場合はどの程度の期間を住むかお答えください</a:t>
            </a:r>
            <a:r>
              <a:rPr lang="ja-JP" altLang="en-US" sz="1600" dirty="0" smtClean="0">
                <a:solidFill>
                  <a:schemeClr val="tx1"/>
                </a:solidFill>
                <a:latin typeface="ＭＳ Ｐゴシック"/>
                <a:ea typeface="ＭＳ Ｐゴシック"/>
              </a:rPr>
              <a:t>。</a:t>
            </a:r>
            <a:r>
              <a:rPr lang="ja-JP" altLang="en-US" sz="1600" dirty="0">
                <a:solidFill>
                  <a:schemeClr val="tx1"/>
                </a:solidFill>
                <a:latin typeface="ＭＳ Ｐゴシック"/>
                <a:ea typeface="ＭＳ Ｐゴシック"/>
              </a:rPr>
              <a:t>　　</a:t>
            </a:r>
            <a:r>
              <a:rPr lang="en-US" altLang="ja-JP" sz="1600" dirty="0">
                <a:solidFill>
                  <a:schemeClr val="tx1"/>
                </a:solidFill>
                <a:latin typeface="ＭＳ Ｐゴシック"/>
                <a:ea typeface="ＭＳ Ｐゴシック"/>
              </a:rPr>
              <a:t>(n=5000)</a:t>
            </a:r>
            <a:endParaRPr kumimoji="1" lang="ja-JP" altLang="en-US" sz="1600" dirty="0">
              <a:solidFill>
                <a:schemeClr val="tx1"/>
              </a:solidFill>
              <a:ea typeface="ＭＳ Ｐゴシック"/>
            </a:endParaRPr>
          </a:p>
        </p:txBody>
      </p:sp>
      <p:graphicFrame>
        <p:nvGraphicFramePr>
          <p:cNvPr id="9" name="GTPieChart">
            <a:extLst>
              <a:ext uri="{FF2B5EF4-FFF2-40B4-BE49-F238E27FC236}">
                <a16:creationId xmlns:a16="http://schemas.microsoft.com/office/drawing/2014/main" id="{6039878A-C0AF-45BD-B86E-775904747BDB}"/>
              </a:ext>
            </a:extLst>
          </p:cNvPr>
          <p:cNvGraphicFramePr>
            <a:graphicFrameLocks/>
          </p:cNvGraphicFramePr>
          <p:nvPr>
            <p:extLst>
              <p:ext uri="{D42A27DB-BD31-4B8C-83A1-F6EECF244321}">
                <p14:modId xmlns:p14="http://schemas.microsoft.com/office/powerpoint/2010/main" val="3029985168"/>
              </p:ext>
            </p:extLst>
          </p:nvPr>
        </p:nvGraphicFramePr>
        <p:xfrm>
          <a:off x="1455737" y="2348880"/>
          <a:ext cx="6267450" cy="4610100"/>
        </p:xfrm>
        <a:graphic>
          <a:graphicData uri="http://schemas.openxmlformats.org/drawingml/2006/chart">
            <c:chart xmlns:c="http://schemas.openxmlformats.org/drawingml/2006/chart" xmlns:r="http://schemas.openxmlformats.org/officeDocument/2006/relationships" r:id="rId2"/>
          </a:graphicData>
        </a:graphic>
      </p:graphicFrame>
      <p:sp>
        <p:nvSpPr>
          <p:cNvPr id="11" name="正方形/長方形 10"/>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質問及び回答の単純集計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95328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99592" y="2708920"/>
            <a:ext cx="7344816" cy="1224136"/>
          </a:xfrm>
          <a:prstGeom prst="rect">
            <a:avLst/>
          </a:prstGeom>
          <a:no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lnSpc>
                <a:spcPct val="130000"/>
              </a:lnSpc>
              <a:spcBef>
                <a:spcPts val="600"/>
              </a:spcBef>
            </a:pP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gn="ctr">
              <a:lnSpc>
                <a:spcPct val="130000"/>
              </a:lnSpc>
              <a:spcBef>
                <a:spcPts val="600"/>
              </a:spcBef>
            </a:pP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大阪府住宅まちづくり審議会</a:t>
            </a:r>
            <a:endParaRPr lang="en-US"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lgn="ctr">
              <a:lnSpc>
                <a:spcPct val="130000"/>
              </a:lnSpc>
              <a:spcBef>
                <a:spcPts val="600"/>
              </a:spcBef>
            </a:pP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課題検討部会　資料</a:t>
            </a:r>
            <a:endPar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47714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20</a:t>
            </a:fld>
            <a:endParaRPr kumimoji="1" lang="ja-JP" altLang="en-US">
              <a:latin typeface="Meiryo UI" panose="020B0604030504040204" pitchFamily="50" charset="-128"/>
              <a:ea typeface="Meiryo UI" panose="020B0604030504040204" pitchFamily="50" charset="-128"/>
            </a:endParaRPr>
          </a:p>
        </p:txBody>
      </p:sp>
      <p:sp>
        <p:nvSpPr>
          <p:cNvPr id="2" name="正方形/長方形 1"/>
          <p:cNvSpPr/>
          <p:nvPr/>
        </p:nvSpPr>
        <p:spPr>
          <a:xfrm>
            <a:off x="138404" y="435430"/>
            <a:ext cx="8975732" cy="45719"/>
          </a:xfrm>
          <a:prstGeom prst="rect">
            <a:avLst/>
          </a:prstGeom>
          <a:gradFill flip="none" rotWithShape="1">
            <a:gsLst>
              <a:gs pos="0">
                <a:schemeClr val="accent1">
                  <a:lumMod val="0"/>
                  <a:lumOff val="100000"/>
                </a:schemeClr>
              </a:gs>
              <a:gs pos="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611561" y="44624"/>
            <a:ext cx="7992887" cy="432048"/>
          </a:xfrm>
          <a:prstGeom prst="rect">
            <a:avLst/>
          </a:prstGeom>
          <a:no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現在の住まいや周辺</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環境の満足度（</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Q14</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楕円 9"/>
          <p:cNvSpPr/>
          <p:nvPr/>
        </p:nvSpPr>
        <p:spPr>
          <a:xfrm>
            <a:off x="107544" y="44624"/>
            <a:ext cx="360000" cy="360000"/>
          </a:xfrm>
          <a:prstGeom prst="ellipse">
            <a:avLst/>
          </a:prstGeom>
          <a:gradFill flip="none" rotWithShape="1">
            <a:gsLst>
              <a:gs pos="0">
                <a:schemeClr val="accent1">
                  <a:lumMod val="0"/>
                  <a:lumOff val="100000"/>
                </a:schemeClr>
              </a:gs>
              <a:gs pos="1500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QuestionName"/>
          <p:cNvSpPr txBox="1"/>
          <p:nvPr/>
        </p:nvSpPr>
        <p:spPr>
          <a:xfrm>
            <a:off x="466756" y="713038"/>
            <a:ext cx="8534400" cy="584775"/>
          </a:xfrm>
          <a:prstGeom prst="rect">
            <a:avLst/>
          </a:prstGeom>
          <a:noFill/>
        </p:spPr>
        <p:txBody>
          <a:bodyPr vert="horz" wrap="square" rtlCol="0" anchor="ctr" anchorCtr="0">
            <a:spAutoFit/>
          </a:bodyPr>
          <a:lstStyle/>
          <a:p>
            <a:pPr algn="l"/>
            <a:r>
              <a:rPr lang="ja-JP" altLang="en-US" sz="1600" dirty="0">
                <a:solidFill>
                  <a:schemeClr val="tx1"/>
                </a:solidFill>
                <a:latin typeface="ＭＳ Ｐゴシック"/>
                <a:ea typeface="ＭＳ Ｐゴシック"/>
              </a:rPr>
              <a:t>現在の住まいや住まいの周りの環境に対する満足度について、当てはまるものを選んでください</a:t>
            </a:r>
            <a:r>
              <a:rPr lang="ja-JP" altLang="en-US" sz="1600" dirty="0" smtClean="0">
                <a:solidFill>
                  <a:schemeClr val="tx1"/>
                </a:solidFill>
                <a:latin typeface="ＭＳ Ｐゴシック"/>
                <a:ea typeface="ＭＳ Ｐゴシック"/>
              </a:rPr>
              <a:t>。</a:t>
            </a:r>
            <a:r>
              <a:rPr lang="en-US" altLang="ja-JP" sz="1600" dirty="0" smtClean="0">
                <a:solidFill>
                  <a:schemeClr val="tx1"/>
                </a:solidFill>
                <a:latin typeface="ＭＳ Ｐゴシック"/>
                <a:ea typeface="ＭＳ Ｐゴシック"/>
              </a:rPr>
              <a:t>(</a:t>
            </a:r>
            <a:r>
              <a:rPr lang="en-US" altLang="ja-JP" sz="1600" dirty="0">
                <a:solidFill>
                  <a:schemeClr val="tx1"/>
                </a:solidFill>
                <a:latin typeface="ＭＳ Ｐゴシック"/>
                <a:ea typeface="ＭＳ Ｐゴシック"/>
              </a:rPr>
              <a:t>n=5000)</a:t>
            </a:r>
            <a:endParaRPr kumimoji="1" lang="ja-JP" altLang="en-US" sz="1600" dirty="0">
              <a:solidFill>
                <a:schemeClr val="tx1"/>
              </a:solidFill>
              <a:ea typeface="ＭＳ Ｐゴシック"/>
            </a:endParaRPr>
          </a:p>
        </p:txBody>
      </p:sp>
      <p:graphicFrame>
        <p:nvGraphicFramePr>
          <p:cNvPr id="8" name="オブジェクト 7">
            <a:extLst>
              <a:ext uri="{FF2B5EF4-FFF2-40B4-BE49-F238E27FC236}">
                <a16:creationId xmlns:a16="http://schemas.microsoft.com/office/drawing/2014/main" id="{C60F0E3E-AEE9-444D-8CA9-9E05149D85A5}"/>
              </a:ext>
            </a:extLst>
          </p:cNvPr>
          <p:cNvGraphicFramePr>
            <a:graphicFrameLocks noChangeAspect="1"/>
          </p:cNvGraphicFramePr>
          <p:nvPr>
            <p:extLst>
              <p:ext uri="{D42A27DB-BD31-4B8C-83A1-F6EECF244321}">
                <p14:modId xmlns:p14="http://schemas.microsoft.com/office/powerpoint/2010/main" val="2892567790"/>
              </p:ext>
            </p:extLst>
          </p:nvPr>
        </p:nvGraphicFramePr>
        <p:xfrm>
          <a:off x="413865" y="301895"/>
          <a:ext cx="8263379" cy="5719393"/>
        </p:xfrm>
        <a:graphic>
          <a:graphicData uri="http://schemas.openxmlformats.org/presentationml/2006/ole">
            <mc:AlternateContent xmlns:mc="http://schemas.openxmlformats.org/markup-compatibility/2006">
              <mc:Choice xmlns:v="urn:schemas-microsoft-com:vml" Requires="v">
                <p:oleObj spid="_x0000_s5146" name="ワークシート" r:id="rId3" imgW="8600975" imgH="5953215" progId="Excel.Sheet.12">
                  <p:embed/>
                </p:oleObj>
              </mc:Choice>
              <mc:Fallback>
                <p:oleObj name="ワークシート" r:id="rId3" imgW="8600975" imgH="5953215" progId="Excel.Sheet.12">
                  <p:embed/>
                  <p:pic>
                    <p:nvPicPr>
                      <p:cNvPr id="2" name="オブジェクト 1">
                        <a:extLst>
                          <a:ext uri="{FF2B5EF4-FFF2-40B4-BE49-F238E27FC236}">
                            <a16:creationId xmlns:a16="http://schemas.microsoft.com/office/drawing/2014/main" id="{C60F0E3E-AEE9-444D-8CA9-9E05149D85A5}"/>
                          </a:ext>
                        </a:extLst>
                      </p:cNvPr>
                      <p:cNvPicPr/>
                      <p:nvPr/>
                    </p:nvPicPr>
                    <p:blipFill>
                      <a:blip r:embed="rId4"/>
                      <a:stretch>
                        <a:fillRect/>
                      </a:stretch>
                    </p:blipFill>
                    <p:spPr>
                      <a:xfrm>
                        <a:off x="413865" y="301895"/>
                        <a:ext cx="8263379" cy="5719393"/>
                      </a:xfrm>
                      <a:prstGeom prst="rect">
                        <a:avLst/>
                      </a:prstGeom>
                    </p:spPr>
                  </p:pic>
                </p:oleObj>
              </mc:Fallback>
            </mc:AlternateContent>
          </a:graphicData>
        </a:graphic>
      </p:graphicFrame>
      <p:sp>
        <p:nvSpPr>
          <p:cNvPr id="9" name="正方形/長方形 8"/>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質問及び回答の単純集計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65137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21</a:t>
            </a:fld>
            <a:endParaRPr kumimoji="1" lang="ja-JP" altLang="en-US">
              <a:latin typeface="Meiryo UI" panose="020B0604030504040204" pitchFamily="50" charset="-128"/>
              <a:ea typeface="Meiryo UI" panose="020B0604030504040204" pitchFamily="50" charset="-128"/>
            </a:endParaRPr>
          </a:p>
        </p:txBody>
      </p:sp>
      <p:sp>
        <p:nvSpPr>
          <p:cNvPr id="2" name="正方形/長方形 1"/>
          <p:cNvSpPr/>
          <p:nvPr/>
        </p:nvSpPr>
        <p:spPr>
          <a:xfrm>
            <a:off x="138404" y="435430"/>
            <a:ext cx="8975732" cy="45719"/>
          </a:xfrm>
          <a:prstGeom prst="rect">
            <a:avLst/>
          </a:prstGeom>
          <a:gradFill flip="none" rotWithShape="1">
            <a:gsLst>
              <a:gs pos="0">
                <a:schemeClr val="accent1">
                  <a:lumMod val="0"/>
                  <a:lumOff val="100000"/>
                </a:schemeClr>
              </a:gs>
              <a:gs pos="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611561" y="44624"/>
            <a:ext cx="7992887" cy="432048"/>
          </a:xfrm>
          <a:prstGeom prst="rect">
            <a:avLst/>
          </a:prstGeom>
          <a:no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住み替えの際に住みたいと思う特徴やサービス（</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Q15</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楕円 9"/>
          <p:cNvSpPr/>
          <p:nvPr/>
        </p:nvSpPr>
        <p:spPr>
          <a:xfrm>
            <a:off x="107544" y="44624"/>
            <a:ext cx="360000" cy="360000"/>
          </a:xfrm>
          <a:prstGeom prst="ellipse">
            <a:avLst/>
          </a:prstGeom>
          <a:gradFill flip="none" rotWithShape="1">
            <a:gsLst>
              <a:gs pos="0">
                <a:schemeClr val="accent1">
                  <a:lumMod val="0"/>
                  <a:lumOff val="100000"/>
                </a:schemeClr>
              </a:gs>
              <a:gs pos="1500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Comment"/>
          <p:cNvSpPr>
            <a:spLocks noChangeArrowheads="1"/>
          </p:cNvSpPr>
          <p:nvPr/>
        </p:nvSpPr>
        <p:spPr bwMode="auto">
          <a:xfrm>
            <a:off x="358775" y="1072390"/>
            <a:ext cx="8461375" cy="830997"/>
          </a:xfrm>
          <a:prstGeom prst="rect">
            <a:avLst/>
          </a:prstGeom>
          <a:solidFill>
            <a:schemeClr val="bg1"/>
          </a:solidFill>
          <a:ln w="19050">
            <a:solidFill>
              <a:srgbClr val="0000FF"/>
            </a:solidFill>
            <a:miter lim="800000"/>
            <a:headEnd/>
            <a:tailEnd/>
          </a:ln>
          <a:effectLst>
            <a:outerShdw dist="53882" dir="2700000" algn="ctr" rotWithShape="0">
              <a:schemeClr val="bg2"/>
            </a:outerShdw>
          </a:effectLst>
        </p:spPr>
        <p:txBody>
          <a:bodyPr wrap="square">
            <a:spAutoFit/>
          </a:bodyPr>
          <a:lstStyle/>
          <a:p>
            <a:pPr algn="l">
              <a:spcBef>
                <a:spcPct val="20000"/>
              </a:spcBef>
              <a:tabLst>
                <a:tab pos="444500" algn="l"/>
              </a:tabLst>
              <a:defRPr/>
            </a:pP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敷地の広さや日当たり、風通しなどの空間にゆとりがある住まい</a:t>
            </a:r>
            <a:r>
              <a:rPr lang="ja-JP" altLang="en-US" sz="1600" b="0" dirty="0" smtClean="0">
                <a:solidFill>
                  <a:schemeClr val="tx1"/>
                </a:solidFill>
                <a:latin typeface="ＭＳ Ｐゴシック" pitchFamily="50" charset="-128"/>
                <a:ea typeface="ＭＳ Ｐゴシック" pitchFamily="50" charset="-128"/>
              </a:rPr>
              <a:t>」が</a:t>
            </a:r>
            <a:r>
              <a:rPr lang="en-US" altLang="ja-JP" sz="1600" b="0" dirty="0" smtClean="0">
                <a:solidFill>
                  <a:schemeClr val="tx1"/>
                </a:solidFill>
                <a:latin typeface="ＭＳ Ｐゴシック" pitchFamily="50" charset="-128"/>
                <a:ea typeface="ＭＳ Ｐゴシック" pitchFamily="50" charset="-128"/>
              </a:rPr>
              <a:t>74.2%</a:t>
            </a:r>
            <a:r>
              <a:rPr lang="ja-JP" altLang="en-US" sz="1600" b="0" dirty="0" smtClean="0">
                <a:solidFill>
                  <a:schemeClr val="tx1"/>
                </a:solidFill>
                <a:latin typeface="ＭＳ Ｐゴシック" pitchFamily="50" charset="-128"/>
                <a:ea typeface="ＭＳ Ｐゴシック" pitchFamily="50" charset="-128"/>
              </a:rPr>
              <a:t>と</a:t>
            </a:r>
            <a:r>
              <a:rPr lang="ja-JP" altLang="en-US" sz="1600" dirty="0" smtClean="0">
                <a:latin typeface="ＭＳ Ｐゴシック" pitchFamily="50" charset="-128"/>
                <a:ea typeface="ＭＳ Ｐゴシック" pitchFamily="50" charset="-128"/>
              </a:rPr>
              <a:t>最も多く、</a:t>
            </a: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健康管理、医療、介護サービスが用意された住まい</a:t>
            </a: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「趣味（菜園、ペット、ＤＩＹなど）を楽しむスペース、仕掛け等がある住まい</a:t>
            </a: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「家事（食事、洗濯など）のサポートが用意された住まい</a:t>
            </a:r>
            <a:r>
              <a:rPr lang="ja-JP" altLang="en-US" sz="1600" b="0" dirty="0" smtClean="0">
                <a:solidFill>
                  <a:schemeClr val="tx1"/>
                </a:solidFill>
                <a:latin typeface="ＭＳ Ｐゴシック" pitchFamily="50" charset="-128"/>
                <a:ea typeface="ＭＳ Ｐゴシック" pitchFamily="50" charset="-128"/>
              </a:rPr>
              <a:t>」が続く</a:t>
            </a:r>
            <a:r>
              <a:rPr lang="ja-JP" altLang="en-US" sz="1600" b="0" dirty="0">
                <a:solidFill>
                  <a:schemeClr val="tx1"/>
                </a:solidFill>
                <a:latin typeface="ＭＳ Ｐゴシック" pitchFamily="50" charset="-128"/>
                <a:ea typeface="ＭＳ Ｐゴシック" pitchFamily="50" charset="-128"/>
              </a:rPr>
              <a:t>。</a:t>
            </a:r>
          </a:p>
        </p:txBody>
      </p:sp>
      <p:sp>
        <p:nvSpPr>
          <p:cNvPr id="8" name="QuestionName"/>
          <p:cNvSpPr txBox="1"/>
          <p:nvPr/>
        </p:nvSpPr>
        <p:spPr>
          <a:xfrm>
            <a:off x="466756" y="476672"/>
            <a:ext cx="8534400" cy="584775"/>
          </a:xfrm>
          <a:prstGeom prst="rect">
            <a:avLst/>
          </a:prstGeom>
          <a:noFill/>
        </p:spPr>
        <p:txBody>
          <a:bodyPr vert="horz" wrap="square" rtlCol="0" anchor="ctr" anchorCtr="0">
            <a:spAutoFit/>
          </a:bodyPr>
          <a:lstStyle/>
          <a:p>
            <a:pPr algn="l"/>
            <a:r>
              <a:rPr lang="ja-JP" altLang="en-US" sz="1600" dirty="0">
                <a:solidFill>
                  <a:schemeClr val="tx1"/>
                </a:solidFill>
                <a:latin typeface="ＭＳ Ｐゴシック"/>
                <a:ea typeface="ＭＳ Ｐゴシック"/>
              </a:rPr>
              <a:t>今後、住み替えをする場合、次の特徴やサービスのある住まいに住みたいと思いますか。上位３つをお答えください。なお、コスト負担はないものとして、お考えください</a:t>
            </a:r>
            <a:r>
              <a:rPr lang="ja-JP" altLang="en-US" sz="1600" dirty="0" smtClean="0">
                <a:solidFill>
                  <a:schemeClr val="tx1"/>
                </a:solidFill>
                <a:latin typeface="ＭＳ Ｐゴシック"/>
                <a:ea typeface="ＭＳ Ｐゴシック"/>
              </a:rPr>
              <a:t>。</a:t>
            </a:r>
            <a:r>
              <a:rPr lang="ja-JP" altLang="en-US" sz="1600" dirty="0">
                <a:solidFill>
                  <a:schemeClr val="tx1"/>
                </a:solidFill>
                <a:latin typeface="ＭＳ Ｐゴシック"/>
                <a:ea typeface="ＭＳ Ｐゴシック"/>
              </a:rPr>
              <a:t>　　</a:t>
            </a:r>
            <a:r>
              <a:rPr lang="en-US" altLang="ja-JP" sz="1600" dirty="0">
                <a:solidFill>
                  <a:schemeClr val="tx1"/>
                </a:solidFill>
                <a:latin typeface="ＭＳ Ｐゴシック"/>
                <a:ea typeface="ＭＳ Ｐゴシック"/>
              </a:rPr>
              <a:t>(n=5000)</a:t>
            </a:r>
            <a:endParaRPr kumimoji="1" lang="ja-JP" altLang="en-US" sz="1600" dirty="0">
              <a:solidFill>
                <a:schemeClr val="tx1"/>
              </a:solidFill>
              <a:ea typeface="ＭＳ Ｐゴシック"/>
            </a:endParaRPr>
          </a:p>
        </p:txBody>
      </p:sp>
      <p:graphicFrame>
        <p:nvGraphicFramePr>
          <p:cNvPr id="9" name="GTRowBarChart">
            <a:extLst>
              <a:ext uri="{FF2B5EF4-FFF2-40B4-BE49-F238E27FC236}">
                <a16:creationId xmlns:a16="http://schemas.microsoft.com/office/drawing/2014/main" id="{94A2724C-5234-4A6A-88B6-4AC8CA6AC65A}"/>
              </a:ext>
            </a:extLst>
          </p:cNvPr>
          <p:cNvGraphicFramePr>
            <a:graphicFrameLocks/>
          </p:cNvGraphicFramePr>
          <p:nvPr>
            <p:extLst>
              <p:ext uri="{D42A27DB-BD31-4B8C-83A1-F6EECF244321}">
                <p14:modId xmlns:p14="http://schemas.microsoft.com/office/powerpoint/2010/main" val="3786099328"/>
              </p:ext>
            </p:extLst>
          </p:nvPr>
        </p:nvGraphicFramePr>
        <p:xfrm>
          <a:off x="1536898" y="2540000"/>
          <a:ext cx="7067550" cy="3952875"/>
        </p:xfrm>
        <a:graphic>
          <a:graphicData uri="http://schemas.openxmlformats.org/drawingml/2006/chart">
            <c:chart xmlns:c="http://schemas.openxmlformats.org/drawingml/2006/chart" xmlns:r="http://schemas.openxmlformats.org/officeDocument/2006/relationships" r:id="rId2"/>
          </a:graphicData>
        </a:graphic>
      </p:graphicFrame>
      <p:sp>
        <p:nvSpPr>
          <p:cNvPr id="11" name="正方形/長方形 10"/>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質問及び回答の単純集計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2453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22</a:t>
            </a:fld>
            <a:endParaRPr kumimoji="1" lang="ja-JP" altLang="en-US">
              <a:latin typeface="Meiryo UI" panose="020B0604030504040204" pitchFamily="50" charset="-128"/>
              <a:ea typeface="Meiryo UI" panose="020B0604030504040204" pitchFamily="50" charset="-128"/>
            </a:endParaRPr>
          </a:p>
        </p:txBody>
      </p:sp>
      <p:sp>
        <p:nvSpPr>
          <p:cNvPr id="2" name="正方形/長方形 1"/>
          <p:cNvSpPr/>
          <p:nvPr/>
        </p:nvSpPr>
        <p:spPr>
          <a:xfrm>
            <a:off x="138404" y="435430"/>
            <a:ext cx="8975732" cy="45719"/>
          </a:xfrm>
          <a:prstGeom prst="rect">
            <a:avLst/>
          </a:prstGeom>
          <a:gradFill flip="none" rotWithShape="1">
            <a:gsLst>
              <a:gs pos="0">
                <a:schemeClr val="accent1">
                  <a:lumMod val="0"/>
                  <a:lumOff val="100000"/>
                </a:schemeClr>
              </a:gs>
              <a:gs pos="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611561" y="44624"/>
            <a:ext cx="7992887" cy="432048"/>
          </a:xfrm>
          <a:prstGeom prst="rect">
            <a:avLst/>
          </a:prstGeom>
          <a:no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設問肢に</a:t>
            </a:r>
            <a:r>
              <a:rPr lang="ja-JP" altLang="en-US" b="1"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ない住みたいと</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思う特徴やサービス（自由記述）（</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Q16</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楕円 9"/>
          <p:cNvSpPr/>
          <p:nvPr/>
        </p:nvSpPr>
        <p:spPr>
          <a:xfrm>
            <a:off x="107544" y="44624"/>
            <a:ext cx="360000" cy="360000"/>
          </a:xfrm>
          <a:prstGeom prst="ellipse">
            <a:avLst/>
          </a:prstGeom>
          <a:gradFill flip="none" rotWithShape="1">
            <a:gsLst>
              <a:gs pos="0">
                <a:schemeClr val="accent1">
                  <a:lumMod val="0"/>
                  <a:lumOff val="100000"/>
                </a:schemeClr>
              </a:gs>
              <a:gs pos="1500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Comment"/>
          <p:cNvSpPr>
            <a:spLocks noChangeArrowheads="1"/>
          </p:cNvSpPr>
          <p:nvPr/>
        </p:nvSpPr>
        <p:spPr bwMode="auto">
          <a:xfrm>
            <a:off x="358775" y="1188041"/>
            <a:ext cx="8461375" cy="338554"/>
          </a:xfrm>
          <a:prstGeom prst="rect">
            <a:avLst/>
          </a:prstGeom>
          <a:solidFill>
            <a:schemeClr val="bg1"/>
          </a:solidFill>
          <a:ln w="19050">
            <a:solidFill>
              <a:srgbClr val="0000FF"/>
            </a:solidFill>
            <a:miter lim="800000"/>
            <a:headEnd/>
            <a:tailEnd/>
          </a:ln>
          <a:effectLst>
            <a:outerShdw dist="53882" dir="2700000" algn="ctr" rotWithShape="0">
              <a:schemeClr val="bg2"/>
            </a:outerShdw>
          </a:effectLst>
        </p:spPr>
        <p:txBody>
          <a:bodyPr wrap="square">
            <a:spAutoFit/>
          </a:bodyPr>
          <a:lstStyle/>
          <a:p>
            <a:pPr algn="l">
              <a:spcBef>
                <a:spcPct val="20000"/>
              </a:spcBef>
              <a:tabLst>
                <a:tab pos="444500" algn="l"/>
              </a:tabLst>
              <a:defRPr/>
            </a:pPr>
            <a:r>
              <a:rPr lang="ja-JP" altLang="en-US" sz="1600" dirty="0" smtClean="0">
                <a:latin typeface="ＭＳ Ｐゴシック" pitchFamily="50" charset="-128"/>
                <a:ea typeface="ＭＳ Ｐゴシック" pitchFamily="50" charset="-128"/>
              </a:rPr>
              <a:t>自由記述のうち、類似のキーワードで</a:t>
            </a:r>
            <a:r>
              <a:rPr lang="en-US" altLang="ja-JP" sz="1600" dirty="0" smtClean="0">
                <a:latin typeface="ＭＳ Ｐゴシック" pitchFamily="50" charset="-128"/>
                <a:ea typeface="ＭＳ Ｐゴシック" pitchFamily="50" charset="-128"/>
              </a:rPr>
              <a:t>10</a:t>
            </a:r>
            <a:r>
              <a:rPr lang="ja-JP" altLang="en-US" sz="1600" dirty="0" smtClean="0">
                <a:latin typeface="ＭＳ Ｐゴシック" pitchFamily="50" charset="-128"/>
                <a:ea typeface="ＭＳ Ｐゴシック" pitchFamily="50" charset="-128"/>
              </a:rPr>
              <a:t>件以上あったものは２７項目。</a:t>
            </a:r>
            <a:endParaRPr lang="en-US" altLang="ja-JP" sz="1600" dirty="0" smtClean="0">
              <a:latin typeface="ＭＳ Ｐゴシック" pitchFamily="50" charset="-128"/>
              <a:ea typeface="ＭＳ Ｐゴシック" pitchFamily="50" charset="-128"/>
            </a:endParaRPr>
          </a:p>
        </p:txBody>
      </p:sp>
      <p:sp>
        <p:nvSpPr>
          <p:cNvPr id="8" name="QuestionName"/>
          <p:cNvSpPr txBox="1"/>
          <p:nvPr/>
        </p:nvSpPr>
        <p:spPr>
          <a:xfrm>
            <a:off x="466756" y="476672"/>
            <a:ext cx="8534400" cy="584775"/>
          </a:xfrm>
          <a:prstGeom prst="rect">
            <a:avLst/>
          </a:prstGeom>
          <a:noFill/>
        </p:spPr>
        <p:txBody>
          <a:bodyPr vert="horz" wrap="square" rtlCol="0" anchor="ctr" anchorCtr="0">
            <a:spAutoFit/>
          </a:bodyPr>
          <a:lstStyle/>
          <a:p>
            <a:r>
              <a:rPr lang="ja-JP" altLang="en-US" sz="1600" dirty="0">
                <a:latin typeface="ＭＳ Ｐゴシック"/>
                <a:ea typeface="ＭＳ Ｐゴシック"/>
              </a:rPr>
              <a:t>Ｑ１５の住まいの特徴やサービスについて、選択肢の他に住みたいと思う内容があれば自由に記入してください。</a:t>
            </a:r>
            <a:r>
              <a:rPr lang="ja-JP" altLang="en-US" sz="1600" dirty="0">
                <a:solidFill>
                  <a:schemeClr val="tx1"/>
                </a:solidFill>
                <a:latin typeface="ＭＳ Ｐゴシック"/>
                <a:ea typeface="ＭＳ Ｐゴシック"/>
              </a:rPr>
              <a:t>　</a:t>
            </a:r>
            <a:r>
              <a:rPr lang="en-US" altLang="ja-JP" sz="1600" dirty="0">
                <a:solidFill>
                  <a:schemeClr val="tx1"/>
                </a:solidFill>
                <a:latin typeface="ＭＳ Ｐゴシック"/>
                <a:ea typeface="ＭＳ Ｐゴシック"/>
              </a:rPr>
              <a:t>(n=5000)</a:t>
            </a:r>
            <a:endParaRPr kumimoji="1" lang="ja-JP" altLang="en-US" sz="1600" dirty="0">
              <a:solidFill>
                <a:schemeClr val="tx1"/>
              </a:solidFill>
              <a:ea typeface="ＭＳ Ｐゴシック"/>
            </a:endParaRPr>
          </a:p>
        </p:txBody>
      </p:sp>
      <p:graphicFrame>
        <p:nvGraphicFramePr>
          <p:cNvPr id="4" name="表 3"/>
          <p:cNvGraphicFramePr>
            <a:graphicFrameLocks noGrp="1"/>
          </p:cNvGraphicFramePr>
          <p:nvPr>
            <p:extLst>
              <p:ext uri="{D42A27DB-BD31-4B8C-83A1-F6EECF244321}">
                <p14:modId xmlns:p14="http://schemas.microsoft.com/office/powerpoint/2010/main" val="853548540"/>
              </p:ext>
            </p:extLst>
          </p:nvPr>
        </p:nvGraphicFramePr>
        <p:xfrm>
          <a:off x="645422" y="1793910"/>
          <a:ext cx="3826435" cy="4737600"/>
        </p:xfrm>
        <a:graphic>
          <a:graphicData uri="http://schemas.openxmlformats.org/drawingml/2006/table">
            <a:tbl>
              <a:tblPr>
                <a:tableStyleId>{5940675A-B579-460E-94D1-54222C63F5DA}</a:tableStyleId>
              </a:tblPr>
              <a:tblGrid>
                <a:gridCol w="336782">
                  <a:extLst>
                    <a:ext uri="{9D8B030D-6E8A-4147-A177-3AD203B41FA5}">
                      <a16:colId xmlns:a16="http://schemas.microsoft.com/office/drawing/2014/main" val="3578807865"/>
                    </a:ext>
                  </a:extLst>
                </a:gridCol>
                <a:gridCol w="3007288">
                  <a:extLst>
                    <a:ext uri="{9D8B030D-6E8A-4147-A177-3AD203B41FA5}">
                      <a16:colId xmlns:a16="http://schemas.microsoft.com/office/drawing/2014/main" val="1212699477"/>
                    </a:ext>
                  </a:extLst>
                </a:gridCol>
                <a:gridCol w="482365">
                  <a:extLst>
                    <a:ext uri="{9D8B030D-6E8A-4147-A177-3AD203B41FA5}">
                      <a16:colId xmlns:a16="http://schemas.microsoft.com/office/drawing/2014/main" val="2322746443"/>
                    </a:ext>
                  </a:extLst>
                </a:gridCol>
              </a:tblGrid>
              <a:tr h="161642">
                <a:tc gridSpan="2">
                  <a:txBody>
                    <a:bodyPr/>
                    <a:lstStyle/>
                    <a:p>
                      <a:pPr algn="ctr" fontAlgn="ctr"/>
                      <a:r>
                        <a:rPr lang="ja-JP" altLang="en-US" sz="1600" u="none" strike="noStrike" dirty="0">
                          <a:effectLst/>
                          <a:latin typeface="Meiryo UI" panose="020B0604030504040204" pitchFamily="50" charset="-128"/>
                          <a:ea typeface="Meiryo UI" panose="020B0604030504040204" pitchFamily="50" charset="-128"/>
                        </a:rPr>
                        <a:t>キーワード</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hMerge="1">
                  <a:txBody>
                    <a:bodyPr/>
                    <a:lstStyle/>
                    <a:p>
                      <a:endParaRPr kumimoji="1" lang="ja-JP" altLang="en-US"/>
                    </a:p>
                  </a:txBody>
                  <a:tcPr/>
                </a:tc>
                <a:tc>
                  <a:txBody>
                    <a:bodyPr/>
                    <a:lstStyle/>
                    <a:p>
                      <a:pPr algn="ctr" fontAlgn="ctr"/>
                      <a:r>
                        <a:rPr lang="ja-JP" altLang="en-US" sz="1600" u="none" strike="noStrike" dirty="0">
                          <a:effectLst/>
                          <a:latin typeface="Meiryo UI" panose="020B0604030504040204" pitchFamily="50" charset="-128"/>
                          <a:ea typeface="Meiryo UI" panose="020B0604030504040204" pitchFamily="50" charset="-128"/>
                        </a:rPr>
                        <a:t>件数</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2954200041"/>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1</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a:effectLst/>
                          <a:latin typeface="Meiryo UI" panose="020B0604030504040204" pitchFamily="50" charset="-128"/>
                          <a:ea typeface="Meiryo UI" panose="020B0604030504040204" pitchFamily="50" charset="-128"/>
                        </a:rPr>
                        <a:t>交通</a:t>
                      </a:r>
                      <a:r>
                        <a:rPr lang="ja-JP" altLang="en-US" sz="1600" u="none" strike="noStrike" dirty="0" smtClean="0">
                          <a:effectLst/>
                          <a:latin typeface="Meiryo UI" panose="020B0604030504040204" pitchFamily="50" charset="-128"/>
                          <a:ea typeface="Meiryo UI" panose="020B0604030504040204" pitchFamily="50" charset="-128"/>
                        </a:rPr>
                        <a:t>利便性がいい</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151 </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3868533552"/>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2</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smtClean="0">
                          <a:effectLst/>
                          <a:latin typeface="Meiryo UI" panose="020B0604030504040204" pitchFamily="50" charset="-128"/>
                          <a:ea typeface="Meiryo UI" panose="020B0604030504040204" pitchFamily="50" charset="-128"/>
                        </a:rPr>
                        <a:t>治安がいい、セキュリティが充実</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109 </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3760136877"/>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3</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a:effectLst/>
                          <a:latin typeface="Meiryo UI" panose="020B0604030504040204" pitchFamily="50" charset="-128"/>
                          <a:ea typeface="Meiryo UI" panose="020B0604030504040204" pitchFamily="50" charset="-128"/>
                        </a:rPr>
                        <a:t>スーパー、ショッピングモール</a:t>
                      </a:r>
                      <a:r>
                        <a:rPr lang="ja-JP" altLang="en-US" sz="1600" u="none" strike="noStrike" dirty="0" smtClean="0">
                          <a:effectLst/>
                          <a:latin typeface="Meiryo UI" panose="020B0604030504040204" pitchFamily="50" charset="-128"/>
                          <a:ea typeface="Meiryo UI" panose="020B0604030504040204" pitchFamily="50" charset="-128"/>
                        </a:rPr>
                        <a:t>等に近い</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101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3031236753"/>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4</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a:effectLst/>
                          <a:latin typeface="Meiryo UI" panose="020B0604030504040204" pitchFamily="50" charset="-128"/>
                          <a:ea typeface="Meiryo UI" panose="020B0604030504040204" pitchFamily="50" charset="-128"/>
                        </a:rPr>
                        <a:t>プライバシー、</a:t>
                      </a:r>
                      <a:r>
                        <a:rPr lang="ja-JP" altLang="en-US" sz="1600" u="none" strike="noStrike" dirty="0" smtClean="0">
                          <a:effectLst/>
                          <a:latin typeface="Meiryo UI" panose="020B0604030504040204" pitchFamily="50" charset="-128"/>
                          <a:ea typeface="Meiryo UI" panose="020B0604030504040204" pitchFamily="50" charset="-128"/>
                        </a:rPr>
                        <a:t>プライベートに配慮</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66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1617719863"/>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5</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smtClean="0">
                          <a:effectLst/>
                          <a:latin typeface="Meiryo UI" panose="020B0604030504040204" pitchFamily="50" charset="-128"/>
                          <a:ea typeface="Meiryo UI" panose="020B0604030504040204" pitchFamily="50" charset="-128"/>
                        </a:rPr>
                        <a:t>バリアフリー化されている</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35 </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117921096"/>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6</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smtClean="0">
                          <a:effectLst/>
                          <a:latin typeface="Meiryo UI" panose="020B0604030504040204" pitchFamily="50" charset="-128"/>
                          <a:ea typeface="Meiryo UI" panose="020B0604030504040204" pitchFamily="50" charset="-128"/>
                        </a:rPr>
                        <a:t>自然に近い</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32 </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2625756359"/>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7</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a:effectLst/>
                          <a:latin typeface="Meiryo UI" panose="020B0604030504040204" pitchFamily="50" charset="-128"/>
                          <a:ea typeface="Meiryo UI" panose="020B0604030504040204" pitchFamily="50" charset="-128"/>
                        </a:rPr>
                        <a:t>防音</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32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3337527706"/>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8</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a:effectLst/>
                          <a:latin typeface="Meiryo UI" panose="020B0604030504040204" pitchFamily="50" charset="-128"/>
                          <a:ea typeface="Meiryo UI" panose="020B0604030504040204" pitchFamily="50" charset="-128"/>
                        </a:rPr>
                        <a:t>静かな環境</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30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1323010827"/>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9</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a:effectLst/>
                          <a:latin typeface="Meiryo UI" panose="020B0604030504040204" pitchFamily="50" charset="-128"/>
                          <a:ea typeface="Meiryo UI" panose="020B0604030504040204" pitchFamily="50" charset="-128"/>
                        </a:rPr>
                        <a:t>収納が多い</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29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168222748"/>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10</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a:effectLst/>
                          <a:latin typeface="Meiryo UI" panose="020B0604030504040204" pitchFamily="50" charset="-128"/>
                          <a:ea typeface="Meiryo UI" panose="020B0604030504040204" pitchFamily="50" charset="-128"/>
                        </a:rPr>
                        <a:t>病院が近い</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27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1112868571"/>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11</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a:effectLst/>
                          <a:latin typeface="Meiryo UI" panose="020B0604030504040204" pitchFamily="50" charset="-128"/>
                          <a:ea typeface="Meiryo UI" panose="020B0604030504040204" pitchFamily="50" charset="-128"/>
                        </a:rPr>
                        <a:t>ペットが飼える</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26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1179093586"/>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12</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a:effectLst/>
                          <a:latin typeface="Meiryo UI" panose="020B0604030504040204" pitchFamily="50" charset="-128"/>
                          <a:ea typeface="Meiryo UI" panose="020B0604030504040204" pitchFamily="50" charset="-128"/>
                        </a:rPr>
                        <a:t>災害に強い</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26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3401492748"/>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13</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a:effectLst/>
                          <a:latin typeface="Meiryo UI" panose="020B0604030504040204" pitchFamily="50" charset="-128"/>
                          <a:ea typeface="Meiryo UI" panose="020B0604030504040204" pitchFamily="50" charset="-128"/>
                        </a:rPr>
                        <a:t>街がきれい、景観がいい</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22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2160152162"/>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14</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a:effectLst/>
                          <a:latin typeface="Meiryo UI" panose="020B0604030504040204" pitchFamily="50" charset="-128"/>
                          <a:ea typeface="Meiryo UI" panose="020B0604030504040204" pitchFamily="50" charset="-128"/>
                        </a:rPr>
                        <a:t>ジム、</a:t>
                      </a:r>
                      <a:r>
                        <a:rPr lang="ja-JP" altLang="en-US" sz="1600" u="none" strike="noStrike" dirty="0" smtClean="0">
                          <a:effectLst/>
                          <a:latin typeface="Meiryo UI" panose="020B0604030504040204" pitchFamily="50" charset="-128"/>
                          <a:ea typeface="Meiryo UI" panose="020B0604030504040204" pitchFamily="50" charset="-128"/>
                        </a:rPr>
                        <a:t>フィットネスに近い</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22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1338283075"/>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2654442086"/>
              </p:ext>
            </p:extLst>
          </p:nvPr>
        </p:nvGraphicFramePr>
        <p:xfrm>
          <a:off x="5023397" y="1793910"/>
          <a:ext cx="3437035" cy="4421760"/>
        </p:xfrm>
        <a:graphic>
          <a:graphicData uri="http://schemas.openxmlformats.org/drawingml/2006/table">
            <a:tbl>
              <a:tblPr>
                <a:tableStyleId>{5940675A-B579-460E-94D1-54222C63F5DA}</a:tableStyleId>
              </a:tblPr>
              <a:tblGrid>
                <a:gridCol w="336782">
                  <a:extLst>
                    <a:ext uri="{9D8B030D-6E8A-4147-A177-3AD203B41FA5}">
                      <a16:colId xmlns:a16="http://schemas.microsoft.com/office/drawing/2014/main" val="3578807865"/>
                    </a:ext>
                  </a:extLst>
                </a:gridCol>
                <a:gridCol w="2612328">
                  <a:extLst>
                    <a:ext uri="{9D8B030D-6E8A-4147-A177-3AD203B41FA5}">
                      <a16:colId xmlns:a16="http://schemas.microsoft.com/office/drawing/2014/main" val="1212699477"/>
                    </a:ext>
                  </a:extLst>
                </a:gridCol>
                <a:gridCol w="487925">
                  <a:extLst>
                    <a:ext uri="{9D8B030D-6E8A-4147-A177-3AD203B41FA5}">
                      <a16:colId xmlns:a16="http://schemas.microsoft.com/office/drawing/2014/main" val="2322746443"/>
                    </a:ext>
                  </a:extLst>
                </a:gridCol>
              </a:tblGrid>
              <a:tr h="161642">
                <a:tc gridSpan="2">
                  <a:txBody>
                    <a:bodyPr/>
                    <a:lstStyle/>
                    <a:p>
                      <a:pPr algn="ctr" fontAlgn="ctr"/>
                      <a:r>
                        <a:rPr lang="ja-JP" altLang="en-US" sz="1600" u="none" strike="noStrike" dirty="0">
                          <a:effectLst/>
                          <a:latin typeface="Meiryo UI" panose="020B0604030504040204" pitchFamily="50" charset="-128"/>
                          <a:ea typeface="Meiryo UI" panose="020B0604030504040204" pitchFamily="50" charset="-128"/>
                        </a:rPr>
                        <a:t>キーワード</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hMerge="1">
                  <a:txBody>
                    <a:bodyPr/>
                    <a:lstStyle/>
                    <a:p>
                      <a:endParaRPr kumimoji="1" lang="ja-JP" altLang="en-US"/>
                    </a:p>
                  </a:txBody>
                  <a:tcPr/>
                </a:tc>
                <a:tc>
                  <a:txBody>
                    <a:bodyPr/>
                    <a:lstStyle/>
                    <a:p>
                      <a:pPr algn="ctr" fontAlgn="ctr"/>
                      <a:r>
                        <a:rPr lang="ja-JP" altLang="en-US" sz="1600" u="none" strike="noStrike" dirty="0">
                          <a:effectLst/>
                          <a:latin typeface="Meiryo UI" panose="020B0604030504040204" pitchFamily="50" charset="-128"/>
                          <a:ea typeface="Meiryo UI" panose="020B0604030504040204" pitchFamily="50" charset="-128"/>
                        </a:rPr>
                        <a:t>件数</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2954200041"/>
                  </a:ext>
                </a:extLst>
              </a:tr>
              <a:tr h="161642">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15</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a:effectLst/>
                          <a:latin typeface="Meiryo UI" panose="020B0604030504040204" pitchFamily="50" charset="-128"/>
                          <a:ea typeface="Meiryo UI" panose="020B0604030504040204" pitchFamily="50" charset="-128"/>
                        </a:rPr>
                        <a:t>広い家</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20 </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2600921654"/>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16</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en-US" altLang="ja-JP" sz="1600" u="none" strike="noStrike" dirty="0">
                          <a:effectLst/>
                          <a:latin typeface="Meiryo UI" panose="020B0604030504040204" pitchFamily="50" charset="-128"/>
                          <a:ea typeface="Meiryo UI" panose="020B0604030504040204" pitchFamily="50" charset="-128"/>
                        </a:rPr>
                        <a:t>24</a:t>
                      </a:r>
                      <a:r>
                        <a:rPr lang="ja-JP" altLang="en-US" sz="1600" u="none" strike="noStrike" dirty="0">
                          <a:effectLst/>
                          <a:latin typeface="Meiryo UI" panose="020B0604030504040204" pitchFamily="50" charset="-128"/>
                          <a:ea typeface="Meiryo UI" panose="020B0604030504040204" pitchFamily="50" charset="-128"/>
                        </a:rPr>
                        <a:t>時間風呂や</a:t>
                      </a:r>
                      <a:r>
                        <a:rPr lang="ja-JP" altLang="en-US" sz="1600" u="none" strike="noStrike" dirty="0" smtClean="0">
                          <a:effectLst/>
                          <a:latin typeface="Meiryo UI" panose="020B0604030504040204" pitchFamily="50" charset="-128"/>
                          <a:ea typeface="Meiryo UI" panose="020B0604030504040204" pitchFamily="50" charset="-128"/>
                        </a:rPr>
                        <a:t>温泉がある</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17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4280888308"/>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17</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a:effectLst/>
                          <a:latin typeface="Meiryo UI" panose="020B0604030504040204" pitchFamily="50" charset="-128"/>
                          <a:ea typeface="Meiryo UI" panose="020B0604030504040204" pitchFamily="50" charset="-128"/>
                        </a:rPr>
                        <a:t>家賃が安い</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15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3699602787"/>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18</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smtClean="0">
                          <a:effectLst/>
                          <a:latin typeface="Meiryo UI" panose="020B0604030504040204" pitchFamily="50" charset="-128"/>
                          <a:ea typeface="Meiryo UI" panose="020B0604030504040204" pitchFamily="50" charset="-128"/>
                        </a:rPr>
                        <a:t>駐車場がある</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14 </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2945811788"/>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19</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a:effectLst/>
                          <a:latin typeface="Meiryo UI" panose="020B0604030504040204" pitchFamily="50" charset="-128"/>
                          <a:ea typeface="Meiryo UI" panose="020B0604030504040204" pitchFamily="50" charset="-128"/>
                        </a:rPr>
                        <a:t>海に近い</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13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3679456631"/>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20</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a:effectLst/>
                          <a:latin typeface="Meiryo UI" panose="020B0604030504040204" pitchFamily="50" charset="-128"/>
                          <a:ea typeface="Meiryo UI" panose="020B0604030504040204" pitchFamily="50" charset="-128"/>
                        </a:rPr>
                        <a:t>都心</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13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1289999097"/>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21</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a:effectLst/>
                          <a:latin typeface="Meiryo UI" panose="020B0604030504040204" pitchFamily="50" charset="-128"/>
                          <a:ea typeface="Meiryo UI" panose="020B0604030504040204" pitchFamily="50" charset="-128"/>
                        </a:rPr>
                        <a:t>緑が多い</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13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73522804"/>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22</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a:effectLst/>
                          <a:latin typeface="Meiryo UI" panose="020B0604030504040204" pitchFamily="50" charset="-128"/>
                          <a:ea typeface="Meiryo UI" panose="020B0604030504040204" pitchFamily="50" charset="-128"/>
                        </a:rPr>
                        <a:t>断熱がいい</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13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4270155106"/>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23</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a:effectLst/>
                          <a:latin typeface="Meiryo UI" panose="020B0604030504040204" pitchFamily="50" charset="-128"/>
                          <a:ea typeface="Meiryo UI" panose="020B0604030504040204" pitchFamily="50" charset="-128"/>
                        </a:rPr>
                        <a:t>高齢サービス</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15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248724715"/>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24</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a:effectLst/>
                          <a:latin typeface="Meiryo UI" panose="020B0604030504040204" pitchFamily="50" charset="-128"/>
                          <a:ea typeface="Meiryo UI" panose="020B0604030504040204" pitchFamily="50" charset="-128"/>
                        </a:rPr>
                        <a:t>宅配</a:t>
                      </a:r>
                      <a:r>
                        <a:rPr lang="en-US" sz="1600" u="none" strike="noStrike" dirty="0" smtClean="0">
                          <a:effectLst/>
                          <a:latin typeface="Meiryo UI" panose="020B0604030504040204" pitchFamily="50" charset="-128"/>
                          <a:ea typeface="Meiryo UI" panose="020B0604030504040204" pitchFamily="50" charset="-128"/>
                        </a:rPr>
                        <a:t>BOX</a:t>
                      </a:r>
                      <a:r>
                        <a:rPr lang="ja-JP" altLang="en-US" sz="1600" u="none" strike="noStrike" dirty="0" smtClean="0">
                          <a:effectLst/>
                          <a:latin typeface="Meiryo UI" panose="020B0604030504040204" pitchFamily="50" charset="-128"/>
                          <a:ea typeface="Meiryo UI" panose="020B0604030504040204" pitchFamily="50" charset="-128"/>
                        </a:rPr>
                        <a:t>がある</a:t>
                      </a:r>
                      <a:endParaRPr 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10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753008999"/>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25</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smtClean="0">
                          <a:effectLst/>
                          <a:latin typeface="Meiryo UI" panose="020B0604030504040204" pitchFamily="50" charset="-128"/>
                          <a:ea typeface="Meiryo UI" panose="020B0604030504040204" pitchFamily="50" charset="-128"/>
                        </a:rPr>
                        <a:t>図書館に近い</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10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2128307002"/>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26</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a:effectLst/>
                          <a:latin typeface="Meiryo UI" panose="020B0604030504040204" pitchFamily="50" charset="-128"/>
                          <a:ea typeface="Meiryo UI" panose="020B0604030504040204" pitchFamily="50" charset="-128"/>
                        </a:rPr>
                        <a:t>介護</a:t>
                      </a:r>
                      <a:r>
                        <a:rPr lang="ja-JP" altLang="en-US" sz="1600" u="none" strike="noStrike" dirty="0" smtClean="0">
                          <a:effectLst/>
                          <a:latin typeface="Meiryo UI" panose="020B0604030504040204" pitchFamily="50" charset="-128"/>
                          <a:ea typeface="Meiryo UI" panose="020B0604030504040204" pitchFamily="50" charset="-128"/>
                        </a:rPr>
                        <a:t>サービスがある</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10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3467786072"/>
                  </a:ext>
                </a:extLst>
              </a:tr>
              <a:tr h="161642">
                <a:tc>
                  <a:txBody>
                    <a:bodyPr/>
                    <a:lstStyle/>
                    <a:p>
                      <a:pPr algn="r" fontAlgn="ctr"/>
                      <a:r>
                        <a:rPr lang="en-US" altLang="ja-JP" sz="1600" u="none" strike="noStrike">
                          <a:effectLst/>
                          <a:latin typeface="Meiryo UI" panose="020B0604030504040204" pitchFamily="50" charset="-128"/>
                          <a:ea typeface="Meiryo UI" panose="020B0604030504040204" pitchFamily="50" charset="-128"/>
                        </a:rPr>
                        <a:t>27</a:t>
                      </a:r>
                      <a:endParaRPr lang="en-US" altLang="ja-JP" sz="1600" b="0" i="0" u="none" strike="noStrike">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just" fontAlgn="ctr"/>
                      <a:r>
                        <a:rPr lang="ja-JP" altLang="en-US" sz="1600" u="none" strike="noStrike" dirty="0">
                          <a:effectLst/>
                          <a:latin typeface="Meiryo UI" panose="020B0604030504040204" pitchFamily="50" charset="-128"/>
                          <a:ea typeface="Meiryo UI" panose="020B0604030504040204" pitchFamily="50" charset="-128"/>
                        </a:rPr>
                        <a:t>家庭菜園がある</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10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tc>
                <a:extLst>
                  <a:ext uri="{0D108BD9-81ED-4DB2-BD59-A6C34878D82A}">
                    <a16:rowId xmlns:a16="http://schemas.microsoft.com/office/drawing/2014/main" val="848629491"/>
                  </a:ext>
                </a:extLst>
              </a:tr>
            </a:tbl>
          </a:graphicData>
        </a:graphic>
      </p:graphicFrame>
      <p:sp>
        <p:nvSpPr>
          <p:cNvPr id="11" name="正方形/長方形 10"/>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質問及び回答の単純集計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05316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23</a:t>
            </a:fld>
            <a:endParaRPr kumimoji="1" lang="ja-JP" altLang="en-US">
              <a:latin typeface="Meiryo UI" panose="020B0604030504040204" pitchFamily="50" charset="-128"/>
              <a:ea typeface="Meiryo UI" panose="020B0604030504040204" pitchFamily="50" charset="-128"/>
            </a:endParaRPr>
          </a:p>
        </p:txBody>
      </p:sp>
      <p:sp>
        <p:nvSpPr>
          <p:cNvPr id="2" name="正方形/長方形 1"/>
          <p:cNvSpPr/>
          <p:nvPr/>
        </p:nvSpPr>
        <p:spPr>
          <a:xfrm>
            <a:off x="138404" y="435430"/>
            <a:ext cx="8975732" cy="45719"/>
          </a:xfrm>
          <a:prstGeom prst="rect">
            <a:avLst/>
          </a:prstGeom>
          <a:gradFill flip="none" rotWithShape="1">
            <a:gsLst>
              <a:gs pos="0">
                <a:schemeClr val="accent1">
                  <a:lumMod val="0"/>
                  <a:lumOff val="100000"/>
                </a:schemeClr>
              </a:gs>
              <a:gs pos="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611561" y="44624"/>
            <a:ext cx="7992887" cy="432048"/>
          </a:xfrm>
          <a:prstGeom prst="rect">
            <a:avLst/>
          </a:prstGeom>
          <a:no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住み替えの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際に重視する住まいの周辺</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Q17</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楕円 9"/>
          <p:cNvSpPr/>
          <p:nvPr/>
        </p:nvSpPr>
        <p:spPr>
          <a:xfrm>
            <a:off x="107544" y="44624"/>
            <a:ext cx="360000" cy="360000"/>
          </a:xfrm>
          <a:prstGeom prst="ellipse">
            <a:avLst/>
          </a:prstGeom>
          <a:gradFill flip="none" rotWithShape="1">
            <a:gsLst>
              <a:gs pos="0">
                <a:schemeClr val="accent1">
                  <a:lumMod val="0"/>
                  <a:lumOff val="100000"/>
                </a:schemeClr>
              </a:gs>
              <a:gs pos="1500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Comment"/>
          <p:cNvSpPr>
            <a:spLocks noChangeArrowheads="1"/>
          </p:cNvSpPr>
          <p:nvPr/>
        </p:nvSpPr>
        <p:spPr bwMode="auto">
          <a:xfrm>
            <a:off x="358775" y="1332057"/>
            <a:ext cx="8461375" cy="584775"/>
          </a:xfrm>
          <a:prstGeom prst="rect">
            <a:avLst/>
          </a:prstGeom>
          <a:solidFill>
            <a:schemeClr val="bg1"/>
          </a:solidFill>
          <a:ln w="19050">
            <a:solidFill>
              <a:srgbClr val="0000FF"/>
            </a:solidFill>
            <a:miter lim="800000"/>
            <a:headEnd/>
            <a:tailEnd/>
          </a:ln>
          <a:effectLst>
            <a:outerShdw dist="53882" dir="2700000" algn="ctr" rotWithShape="0">
              <a:schemeClr val="bg2"/>
            </a:outerShdw>
          </a:effectLst>
        </p:spPr>
        <p:txBody>
          <a:bodyPr wrap="square">
            <a:spAutoFit/>
          </a:bodyPr>
          <a:lstStyle/>
          <a:p>
            <a:pPr algn="l">
              <a:spcBef>
                <a:spcPct val="20000"/>
              </a:spcBef>
              <a:tabLst>
                <a:tab pos="444500" algn="l"/>
              </a:tabLst>
              <a:defRPr/>
            </a:pP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日常の買い物などの利便</a:t>
            </a:r>
            <a:r>
              <a:rPr lang="ja-JP" altLang="en-US" sz="1600" b="0" dirty="0" smtClean="0">
                <a:solidFill>
                  <a:schemeClr val="tx1"/>
                </a:solidFill>
                <a:latin typeface="ＭＳ Ｐゴシック" pitchFamily="50" charset="-128"/>
                <a:ea typeface="ＭＳ Ｐゴシック" pitchFamily="50" charset="-128"/>
              </a:rPr>
              <a:t>」が</a:t>
            </a:r>
            <a:r>
              <a:rPr lang="en-US" altLang="ja-JP" sz="1600" b="0" dirty="0" smtClean="0">
                <a:solidFill>
                  <a:schemeClr val="tx1"/>
                </a:solidFill>
                <a:latin typeface="ＭＳ Ｐゴシック" pitchFamily="50" charset="-128"/>
                <a:ea typeface="ＭＳ Ｐゴシック" pitchFamily="50" charset="-128"/>
              </a:rPr>
              <a:t>68.8%</a:t>
            </a:r>
            <a:r>
              <a:rPr lang="ja-JP" altLang="en-US" sz="1600" b="0" dirty="0" smtClean="0">
                <a:solidFill>
                  <a:schemeClr val="tx1"/>
                </a:solidFill>
                <a:latin typeface="ＭＳ Ｐゴシック" pitchFamily="50" charset="-128"/>
                <a:ea typeface="ＭＳ Ｐゴシック" pitchFamily="50" charset="-128"/>
              </a:rPr>
              <a:t>と最も多く、「</a:t>
            </a:r>
            <a:r>
              <a:rPr lang="ja-JP" altLang="en-US" sz="1600" b="0" dirty="0">
                <a:solidFill>
                  <a:schemeClr val="tx1"/>
                </a:solidFill>
                <a:latin typeface="ＭＳ Ｐゴシック" pitchFamily="50" charset="-128"/>
                <a:ea typeface="ＭＳ Ｐゴシック" pitchFamily="50" charset="-128"/>
              </a:rPr>
              <a:t>治安</a:t>
            </a:r>
            <a:r>
              <a:rPr lang="ja-JP" altLang="en-US" sz="1600" b="0" dirty="0" smtClean="0">
                <a:solidFill>
                  <a:schemeClr val="tx1"/>
                </a:solidFill>
                <a:latin typeface="ＭＳ Ｐゴシック" pitchFamily="50" charset="-128"/>
                <a:ea typeface="ＭＳ Ｐゴシック" pitchFamily="50" charset="-128"/>
              </a:rPr>
              <a:t>」、「敷地</a:t>
            </a:r>
            <a:r>
              <a:rPr lang="ja-JP" altLang="en-US" sz="1600" b="0" dirty="0">
                <a:solidFill>
                  <a:schemeClr val="tx1"/>
                </a:solidFill>
                <a:latin typeface="ＭＳ Ｐゴシック" pitchFamily="50" charset="-128"/>
                <a:ea typeface="ＭＳ Ｐゴシック" pitchFamily="50" charset="-128"/>
              </a:rPr>
              <a:t>の広さや日当たり、風通しなど空間のゆとり</a:t>
            </a: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「医療・福祉・文化施設などの利便</a:t>
            </a:r>
            <a:r>
              <a:rPr lang="ja-JP" altLang="en-US" sz="1600" b="0" dirty="0" smtClean="0">
                <a:solidFill>
                  <a:schemeClr val="tx1"/>
                </a:solidFill>
                <a:latin typeface="ＭＳ Ｐゴシック" pitchFamily="50" charset="-128"/>
                <a:ea typeface="ＭＳ Ｐゴシック" pitchFamily="50" charset="-128"/>
              </a:rPr>
              <a:t>」が続く。</a:t>
            </a:r>
            <a:endParaRPr lang="ja-JP" altLang="en-US" sz="1600" b="0" dirty="0">
              <a:solidFill>
                <a:schemeClr val="tx1"/>
              </a:solidFill>
              <a:latin typeface="ＭＳ Ｐゴシック" pitchFamily="50" charset="-128"/>
              <a:ea typeface="ＭＳ Ｐゴシック" pitchFamily="50" charset="-128"/>
            </a:endParaRPr>
          </a:p>
        </p:txBody>
      </p:sp>
      <p:graphicFrame>
        <p:nvGraphicFramePr>
          <p:cNvPr id="8" name="GTRowBarChart">
            <a:extLst>
              <a:ext uri="{FF2B5EF4-FFF2-40B4-BE49-F238E27FC236}">
                <a16:creationId xmlns:a16="http://schemas.microsoft.com/office/drawing/2014/main" id="{BA1B426B-5EE9-4AE3-9C5A-F81D027EEF57}"/>
              </a:ext>
            </a:extLst>
          </p:cNvPr>
          <p:cNvGraphicFramePr>
            <a:graphicFrameLocks/>
          </p:cNvGraphicFramePr>
          <p:nvPr>
            <p:extLst>
              <p:ext uri="{D42A27DB-BD31-4B8C-83A1-F6EECF244321}">
                <p14:modId xmlns:p14="http://schemas.microsoft.com/office/powerpoint/2010/main" val="149019890"/>
              </p:ext>
            </p:extLst>
          </p:nvPr>
        </p:nvGraphicFramePr>
        <p:xfrm>
          <a:off x="1490503" y="2522079"/>
          <a:ext cx="7056000" cy="3952875"/>
        </p:xfrm>
        <a:graphic>
          <a:graphicData uri="http://schemas.openxmlformats.org/drawingml/2006/chart">
            <c:chart xmlns:c="http://schemas.openxmlformats.org/drawingml/2006/chart" xmlns:r="http://schemas.openxmlformats.org/officeDocument/2006/relationships" r:id="rId2"/>
          </a:graphicData>
        </a:graphic>
      </p:graphicFrame>
      <p:sp>
        <p:nvSpPr>
          <p:cNvPr id="9" name="QuestionName"/>
          <p:cNvSpPr txBox="1"/>
          <p:nvPr/>
        </p:nvSpPr>
        <p:spPr>
          <a:xfrm>
            <a:off x="466756" y="607798"/>
            <a:ext cx="8534400" cy="584775"/>
          </a:xfrm>
          <a:prstGeom prst="rect">
            <a:avLst/>
          </a:prstGeom>
          <a:noFill/>
        </p:spPr>
        <p:txBody>
          <a:bodyPr vert="horz" wrap="square" rtlCol="0" anchor="ctr" anchorCtr="0">
            <a:spAutoFit/>
          </a:bodyPr>
          <a:lstStyle/>
          <a:p>
            <a:pPr algn="l"/>
            <a:r>
              <a:rPr lang="ja-JP" altLang="en-US" sz="1600" dirty="0">
                <a:solidFill>
                  <a:schemeClr val="tx1"/>
                </a:solidFill>
                <a:latin typeface="ＭＳ Ｐゴシック"/>
                <a:ea typeface="ＭＳ Ｐゴシック"/>
              </a:rPr>
              <a:t>今後、住み替えをする場合、住まいのまわりの環境について、次のどの項目を重視しますか。上位３つをお答えください</a:t>
            </a:r>
            <a:r>
              <a:rPr lang="ja-JP" altLang="en-US" sz="1600" dirty="0" smtClean="0">
                <a:solidFill>
                  <a:schemeClr val="tx1"/>
                </a:solidFill>
                <a:latin typeface="ＭＳ Ｐゴシック"/>
                <a:ea typeface="ＭＳ Ｐゴシック"/>
              </a:rPr>
              <a:t>。</a:t>
            </a:r>
            <a:r>
              <a:rPr lang="en-US" altLang="ja-JP" sz="1600" dirty="0" smtClean="0">
                <a:solidFill>
                  <a:schemeClr val="tx1"/>
                </a:solidFill>
                <a:latin typeface="ＭＳ Ｐゴシック"/>
                <a:ea typeface="ＭＳ Ｐゴシック"/>
              </a:rPr>
              <a:t>(</a:t>
            </a:r>
            <a:r>
              <a:rPr lang="en-US" altLang="ja-JP" sz="1600" dirty="0">
                <a:solidFill>
                  <a:schemeClr val="tx1"/>
                </a:solidFill>
                <a:latin typeface="ＭＳ Ｐゴシック"/>
                <a:ea typeface="ＭＳ Ｐゴシック"/>
              </a:rPr>
              <a:t>n=5000)</a:t>
            </a:r>
            <a:endParaRPr kumimoji="1" lang="ja-JP" altLang="en-US" sz="1600" dirty="0">
              <a:solidFill>
                <a:schemeClr val="tx1"/>
              </a:solidFill>
              <a:ea typeface="ＭＳ Ｐゴシック"/>
            </a:endParaRPr>
          </a:p>
        </p:txBody>
      </p:sp>
      <p:sp>
        <p:nvSpPr>
          <p:cNvPr id="11" name="正方形/長方形 10"/>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質問及び回答の単純集計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52841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24</a:t>
            </a:fld>
            <a:endParaRPr kumimoji="1" lang="ja-JP" altLang="en-US">
              <a:latin typeface="Meiryo UI" panose="020B0604030504040204" pitchFamily="50" charset="-128"/>
              <a:ea typeface="Meiryo UI" panose="020B0604030504040204" pitchFamily="50" charset="-128"/>
            </a:endParaRPr>
          </a:p>
        </p:txBody>
      </p:sp>
      <p:sp>
        <p:nvSpPr>
          <p:cNvPr id="2" name="正方形/長方形 1"/>
          <p:cNvSpPr/>
          <p:nvPr/>
        </p:nvSpPr>
        <p:spPr>
          <a:xfrm>
            <a:off x="138404" y="435430"/>
            <a:ext cx="8975732" cy="45719"/>
          </a:xfrm>
          <a:prstGeom prst="rect">
            <a:avLst/>
          </a:prstGeom>
          <a:gradFill flip="none" rotWithShape="1">
            <a:gsLst>
              <a:gs pos="0">
                <a:schemeClr val="accent1">
                  <a:lumMod val="0"/>
                  <a:lumOff val="100000"/>
                </a:schemeClr>
              </a:gs>
              <a:gs pos="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611561" y="44624"/>
            <a:ext cx="7992887" cy="432048"/>
          </a:xfrm>
          <a:prstGeom prst="rect">
            <a:avLst/>
          </a:prstGeom>
          <a:no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高齢期の住まいの意向（</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Q18</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楕円 9"/>
          <p:cNvSpPr/>
          <p:nvPr/>
        </p:nvSpPr>
        <p:spPr>
          <a:xfrm>
            <a:off x="107544" y="44624"/>
            <a:ext cx="360000" cy="360000"/>
          </a:xfrm>
          <a:prstGeom prst="ellipse">
            <a:avLst/>
          </a:prstGeom>
          <a:gradFill flip="none" rotWithShape="1">
            <a:gsLst>
              <a:gs pos="0">
                <a:schemeClr val="accent1">
                  <a:lumMod val="0"/>
                  <a:lumOff val="100000"/>
                </a:schemeClr>
              </a:gs>
              <a:gs pos="1500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Comment"/>
          <p:cNvSpPr>
            <a:spLocks noChangeArrowheads="1"/>
          </p:cNvSpPr>
          <p:nvPr/>
        </p:nvSpPr>
        <p:spPr bwMode="auto">
          <a:xfrm>
            <a:off x="358775" y="1144398"/>
            <a:ext cx="8461375" cy="584775"/>
          </a:xfrm>
          <a:prstGeom prst="rect">
            <a:avLst/>
          </a:prstGeom>
          <a:solidFill>
            <a:schemeClr val="bg1"/>
          </a:solidFill>
          <a:ln w="19050">
            <a:solidFill>
              <a:srgbClr val="0000FF"/>
            </a:solidFill>
            <a:miter lim="800000"/>
            <a:headEnd/>
            <a:tailEnd/>
          </a:ln>
          <a:effectLst>
            <a:outerShdw dist="53882" dir="2700000" algn="ctr" rotWithShape="0">
              <a:schemeClr val="bg2"/>
            </a:outerShdw>
          </a:effectLst>
        </p:spPr>
        <p:txBody>
          <a:bodyPr wrap="square">
            <a:spAutoFit/>
          </a:bodyPr>
          <a:lstStyle/>
          <a:p>
            <a:pPr algn="l">
              <a:spcBef>
                <a:spcPct val="20000"/>
              </a:spcBef>
              <a:tabLst>
                <a:tab pos="444500" algn="l"/>
              </a:tabLst>
              <a:defRPr/>
            </a:pP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今の家に住み続ける</a:t>
            </a:r>
            <a:r>
              <a:rPr lang="ja-JP" altLang="en-US" sz="1600" b="0" dirty="0" smtClean="0">
                <a:solidFill>
                  <a:schemeClr val="tx1"/>
                </a:solidFill>
                <a:latin typeface="ＭＳ Ｐゴシック" pitchFamily="50" charset="-128"/>
                <a:ea typeface="ＭＳ Ｐゴシック" pitchFamily="50" charset="-128"/>
              </a:rPr>
              <a:t>」が</a:t>
            </a:r>
            <a:r>
              <a:rPr lang="en-US" altLang="ja-JP" sz="1600" b="0" dirty="0" smtClean="0">
                <a:solidFill>
                  <a:schemeClr val="tx1"/>
                </a:solidFill>
                <a:latin typeface="ＭＳ Ｐゴシック" pitchFamily="50" charset="-128"/>
                <a:ea typeface="ＭＳ Ｐゴシック" pitchFamily="50" charset="-128"/>
              </a:rPr>
              <a:t>34.3%</a:t>
            </a:r>
            <a:r>
              <a:rPr lang="ja-JP" altLang="en-US" sz="1600" b="0" dirty="0" smtClean="0">
                <a:solidFill>
                  <a:schemeClr val="tx1"/>
                </a:solidFill>
                <a:latin typeface="ＭＳ Ｐゴシック" pitchFamily="50" charset="-128"/>
                <a:ea typeface="ＭＳ Ｐゴシック" pitchFamily="50" charset="-128"/>
              </a:rPr>
              <a:t>と最も多く、「</a:t>
            </a:r>
            <a:r>
              <a:rPr lang="ja-JP" altLang="en-US" sz="1600" b="0" dirty="0">
                <a:solidFill>
                  <a:schemeClr val="tx1"/>
                </a:solidFill>
                <a:latin typeface="ＭＳ Ｐゴシック" pitchFamily="50" charset="-128"/>
                <a:ea typeface="ＭＳ Ｐゴシック" pitchFamily="50" charset="-128"/>
              </a:rPr>
              <a:t>その時に考える</a:t>
            </a: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「見守りや生活相談などのサービスのある高齢者向け住宅等</a:t>
            </a:r>
            <a:r>
              <a:rPr lang="ja-JP" altLang="en-US" sz="1600" b="0" dirty="0" smtClean="0">
                <a:solidFill>
                  <a:schemeClr val="tx1"/>
                </a:solidFill>
                <a:latin typeface="ＭＳ Ｐゴシック" pitchFamily="50" charset="-128"/>
                <a:ea typeface="ＭＳ Ｐゴシック" pitchFamily="50" charset="-128"/>
              </a:rPr>
              <a:t>」が続く。</a:t>
            </a:r>
            <a:endParaRPr lang="ja-JP" altLang="en-US" sz="1600" b="0" dirty="0">
              <a:solidFill>
                <a:schemeClr val="tx1"/>
              </a:solidFill>
              <a:latin typeface="ＭＳ Ｐゴシック" pitchFamily="50" charset="-128"/>
              <a:ea typeface="ＭＳ Ｐゴシック" pitchFamily="50" charset="-128"/>
            </a:endParaRPr>
          </a:p>
        </p:txBody>
      </p:sp>
      <p:sp>
        <p:nvSpPr>
          <p:cNvPr id="8" name="QuestionName"/>
          <p:cNvSpPr txBox="1"/>
          <p:nvPr/>
        </p:nvSpPr>
        <p:spPr>
          <a:xfrm>
            <a:off x="466756" y="671790"/>
            <a:ext cx="8534400" cy="338554"/>
          </a:xfrm>
          <a:prstGeom prst="rect">
            <a:avLst/>
          </a:prstGeom>
          <a:noFill/>
        </p:spPr>
        <p:txBody>
          <a:bodyPr vert="horz" wrap="square" rtlCol="0" anchor="ctr" anchorCtr="0">
            <a:spAutoFit/>
          </a:bodyPr>
          <a:lstStyle/>
          <a:p>
            <a:pPr algn="l"/>
            <a:r>
              <a:rPr lang="ja-JP" altLang="en-US" sz="1600" dirty="0">
                <a:solidFill>
                  <a:schemeClr val="tx1"/>
                </a:solidFill>
                <a:latin typeface="ＭＳ Ｐゴシック"/>
                <a:ea typeface="ＭＳ Ｐゴシック"/>
              </a:rPr>
              <a:t>高齢期に１人暮らしが不安・困難になった場合にどこに住むことを考えていますか</a:t>
            </a:r>
            <a:r>
              <a:rPr lang="ja-JP" altLang="en-US" sz="1600" dirty="0" smtClean="0">
                <a:solidFill>
                  <a:schemeClr val="tx1"/>
                </a:solidFill>
                <a:latin typeface="ＭＳ Ｐゴシック"/>
                <a:ea typeface="ＭＳ Ｐゴシック"/>
              </a:rPr>
              <a:t>。</a:t>
            </a:r>
            <a:r>
              <a:rPr lang="en-US" altLang="ja-JP" sz="1600" dirty="0" smtClean="0">
                <a:solidFill>
                  <a:schemeClr val="tx1"/>
                </a:solidFill>
                <a:latin typeface="ＭＳ Ｐゴシック"/>
                <a:ea typeface="ＭＳ Ｐゴシック"/>
              </a:rPr>
              <a:t>(</a:t>
            </a:r>
            <a:r>
              <a:rPr lang="en-US" altLang="ja-JP" sz="1600" dirty="0">
                <a:solidFill>
                  <a:schemeClr val="tx1"/>
                </a:solidFill>
                <a:latin typeface="ＭＳ Ｐゴシック"/>
                <a:ea typeface="ＭＳ Ｐゴシック"/>
              </a:rPr>
              <a:t>n=5000)</a:t>
            </a:r>
            <a:endParaRPr kumimoji="1" lang="ja-JP" altLang="en-US" sz="1600" dirty="0">
              <a:solidFill>
                <a:schemeClr val="tx1"/>
              </a:solidFill>
              <a:ea typeface="ＭＳ Ｐゴシック"/>
            </a:endParaRPr>
          </a:p>
        </p:txBody>
      </p:sp>
      <p:graphicFrame>
        <p:nvGraphicFramePr>
          <p:cNvPr id="9" name="GTPieChart">
            <a:extLst>
              <a:ext uri="{FF2B5EF4-FFF2-40B4-BE49-F238E27FC236}">
                <a16:creationId xmlns:a16="http://schemas.microsoft.com/office/drawing/2014/main" id="{0CEA18F5-ECDA-4E1D-B977-F61B6C2A38E2}"/>
              </a:ext>
            </a:extLst>
          </p:cNvPr>
          <p:cNvGraphicFramePr>
            <a:graphicFrameLocks/>
          </p:cNvGraphicFramePr>
          <p:nvPr>
            <p:extLst>
              <p:ext uri="{D42A27DB-BD31-4B8C-83A1-F6EECF244321}">
                <p14:modId xmlns:p14="http://schemas.microsoft.com/office/powerpoint/2010/main" val="2580640264"/>
              </p:ext>
            </p:extLst>
          </p:nvPr>
        </p:nvGraphicFramePr>
        <p:xfrm>
          <a:off x="1431924" y="1761703"/>
          <a:ext cx="6315075" cy="4619625"/>
        </p:xfrm>
        <a:graphic>
          <a:graphicData uri="http://schemas.openxmlformats.org/drawingml/2006/chart">
            <c:chart xmlns:c="http://schemas.openxmlformats.org/drawingml/2006/chart" xmlns:r="http://schemas.openxmlformats.org/officeDocument/2006/relationships" r:id="rId2"/>
          </a:graphicData>
        </a:graphic>
      </p:graphicFrame>
      <p:sp>
        <p:nvSpPr>
          <p:cNvPr id="11" name="正方形/長方形 10"/>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質問及び回答の単純集計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21114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25</a:t>
            </a:fld>
            <a:endParaRPr kumimoji="1" lang="ja-JP" altLang="en-US">
              <a:latin typeface="Meiryo UI" panose="020B0604030504040204" pitchFamily="50" charset="-128"/>
              <a:ea typeface="Meiryo UI" panose="020B0604030504040204" pitchFamily="50" charset="-128"/>
            </a:endParaRPr>
          </a:p>
        </p:txBody>
      </p:sp>
      <p:sp>
        <p:nvSpPr>
          <p:cNvPr id="2" name="正方形/長方形 1"/>
          <p:cNvSpPr/>
          <p:nvPr/>
        </p:nvSpPr>
        <p:spPr>
          <a:xfrm>
            <a:off x="138404" y="435430"/>
            <a:ext cx="8975732" cy="45719"/>
          </a:xfrm>
          <a:prstGeom prst="rect">
            <a:avLst/>
          </a:prstGeom>
          <a:gradFill flip="none" rotWithShape="1">
            <a:gsLst>
              <a:gs pos="0">
                <a:schemeClr val="accent1">
                  <a:lumMod val="0"/>
                  <a:lumOff val="100000"/>
                </a:schemeClr>
              </a:gs>
              <a:gs pos="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611561" y="44624"/>
            <a:ext cx="7992887" cy="432048"/>
          </a:xfrm>
          <a:prstGeom prst="rect">
            <a:avLst/>
          </a:prstGeom>
          <a:no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介護を要する親との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同居意向（</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Q19</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楕円 9"/>
          <p:cNvSpPr/>
          <p:nvPr/>
        </p:nvSpPr>
        <p:spPr>
          <a:xfrm>
            <a:off x="107544" y="44624"/>
            <a:ext cx="360000" cy="360000"/>
          </a:xfrm>
          <a:prstGeom prst="ellipse">
            <a:avLst/>
          </a:prstGeom>
          <a:gradFill flip="none" rotWithShape="1">
            <a:gsLst>
              <a:gs pos="0">
                <a:schemeClr val="accent1">
                  <a:lumMod val="0"/>
                  <a:lumOff val="100000"/>
                </a:schemeClr>
              </a:gs>
              <a:gs pos="1500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Comment"/>
          <p:cNvSpPr>
            <a:spLocks noChangeArrowheads="1"/>
          </p:cNvSpPr>
          <p:nvPr/>
        </p:nvSpPr>
        <p:spPr bwMode="auto">
          <a:xfrm>
            <a:off x="358775" y="1108599"/>
            <a:ext cx="8461375" cy="338554"/>
          </a:xfrm>
          <a:prstGeom prst="rect">
            <a:avLst/>
          </a:prstGeom>
          <a:solidFill>
            <a:schemeClr val="bg1"/>
          </a:solidFill>
          <a:ln w="19050">
            <a:solidFill>
              <a:srgbClr val="0000FF"/>
            </a:solidFill>
            <a:miter lim="800000"/>
            <a:headEnd/>
            <a:tailEnd/>
          </a:ln>
          <a:effectLst>
            <a:outerShdw dist="53882" dir="2700000" algn="ctr" rotWithShape="0">
              <a:schemeClr val="bg2"/>
            </a:outerShdw>
          </a:effectLst>
        </p:spPr>
        <p:txBody>
          <a:bodyPr wrap="square">
            <a:spAutoFit/>
          </a:bodyPr>
          <a:lstStyle/>
          <a:p>
            <a:pPr algn="l">
              <a:spcBef>
                <a:spcPct val="20000"/>
              </a:spcBef>
              <a:tabLst>
                <a:tab pos="444500" algn="l"/>
              </a:tabLst>
              <a:defRPr/>
            </a:pP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親はいない</a:t>
            </a:r>
            <a:r>
              <a:rPr lang="ja-JP" altLang="en-US" sz="1600" b="0" dirty="0" smtClean="0">
                <a:solidFill>
                  <a:schemeClr val="tx1"/>
                </a:solidFill>
                <a:latin typeface="ＭＳ Ｐゴシック" pitchFamily="50" charset="-128"/>
                <a:ea typeface="ＭＳ Ｐゴシック" pitchFamily="50" charset="-128"/>
              </a:rPr>
              <a:t>」が</a:t>
            </a:r>
            <a:r>
              <a:rPr lang="en-US" altLang="ja-JP" sz="1600" b="0" dirty="0" smtClean="0">
                <a:solidFill>
                  <a:schemeClr val="tx1"/>
                </a:solidFill>
                <a:latin typeface="ＭＳ Ｐゴシック" pitchFamily="50" charset="-128"/>
                <a:ea typeface="ＭＳ Ｐゴシック" pitchFamily="50" charset="-128"/>
              </a:rPr>
              <a:t>26.2%</a:t>
            </a:r>
            <a:r>
              <a:rPr lang="ja-JP" altLang="en-US" sz="1600" b="0" dirty="0" smtClean="0">
                <a:solidFill>
                  <a:schemeClr val="tx1"/>
                </a:solidFill>
                <a:latin typeface="ＭＳ Ｐゴシック" pitchFamily="50" charset="-128"/>
                <a:ea typeface="ＭＳ Ｐゴシック" pitchFamily="50" charset="-128"/>
              </a:rPr>
              <a:t>と最も多く。</a:t>
            </a:r>
            <a:r>
              <a:rPr lang="ja-JP" altLang="en-US" sz="1600" b="0" dirty="0">
                <a:solidFill>
                  <a:schemeClr val="tx1"/>
                </a:solidFill>
                <a:latin typeface="ＭＳ Ｐゴシック" pitchFamily="50" charset="-128"/>
                <a:ea typeface="ＭＳ Ｐゴシック" pitchFamily="50" charset="-128"/>
              </a:rPr>
              <a:t>次いで、「わからない</a:t>
            </a: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「同居する意向はある</a:t>
            </a:r>
            <a:r>
              <a:rPr lang="ja-JP" altLang="en-US" sz="1600" b="0" dirty="0" smtClean="0">
                <a:solidFill>
                  <a:schemeClr val="tx1"/>
                </a:solidFill>
                <a:latin typeface="ＭＳ Ｐゴシック" pitchFamily="50" charset="-128"/>
                <a:ea typeface="ＭＳ Ｐゴシック" pitchFamily="50" charset="-128"/>
              </a:rPr>
              <a:t>」と</a:t>
            </a:r>
            <a:r>
              <a:rPr lang="ja-JP" altLang="en-US" sz="1600" b="0" dirty="0">
                <a:solidFill>
                  <a:schemeClr val="tx1"/>
                </a:solidFill>
                <a:latin typeface="ＭＳ Ｐゴシック" pitchFamily="50" charset="-128"/>
                <a:ea typeface="ＭＳ Ｐゴシック" pitchFamily="50" charset="-128"/>
              </a:rPr>
              <a:t>続く</a:t>
            </a:r>
            <a:r>
              <a:rPr lang="ja-JP" altLang="en-US" sz="1600" b="0" dirty="0" smtClean="0">
                <a:solidFill>
                  <a:schemeClr val="tx1"/>
                </a:solidFill>
                <a:latin typeface="ＭＳ Ｐゴシック" pitchFamily="50" charset="-128"/>
                <a:ea typeface="ＭＳ Ｐゴシック" pitchFamily="50" charset="-128"/>
              </a:rPr>
              <a:t>。</a:t>
            </a:r>
            <a:endParaRPr lang="ja-JP" altLang="en-US" sz="1600" b="0" dirty="0">
              <a:solidFill>
                <a:schemeClr val="tx1"/>
              </a:solidFill>
              <a:latin typeface="ＭＳ Ｐゴシック" pitchFamily="50" charset="-128"/>
              <a:ea typeface="ＭＳ Ｐゴシック" pitchFamily="50" charset="-128"/>
            </a:endParaRPr>
          </a:p>
        </p:txBody>
      </p:sp>
      <p:sp>
        <p:nvSpPr>
          <p:cNvPr id="8" name="QuestionName"/>
          <p:cNvSpPr txBox="1"/>
          <p:nvPr/>
        </p:nvSpPr>
        <p:spPr>
          <a:xfrm>
            <a:off x="466756" y="635991"/>
            <a:ext cx="8534400" cy="338554"/>
          </a:xfrm>
          <a:prstGeom prst="rect">
            <a:avLst/>
          </a:prstGeom>
          <a:noFill/>
        </p:spPr>
        <p:txBody>
          <a:bodyPr vert="horz" wrap="square" rtlCol="0" anchor="ctr" anchorCtr="0">
            <a:spAutoFit/>
          </a:bodyPr>
          <a:lstStyle/>
          <a:p>
            <a:pPr algn="l"/>
            <a:r>
              <a:rPr lang="ja-JP" altLang="en-US" sz="1600" dirty="0">
                <a:solidFill>
                  <a:schemeClr val="tx1"/>
                </a:solidFill>
                <a:latin typeface="ＭＳ Ｐゴシック"/>
                <a:ea typeface="ＭＳ Ｐゴシック"/>
              </a:rPr>
              <a:t>親の介護が必要となった場合に、親と同居する意向はあるかお答えください</a:t>
            </a:r>
            <a:r>
              <a:rPr lang="ja-JP" altLang="en-US" sz="1600" dirty="0" smtClean="0">
                <a:solidFill>
                  <a:schemeClr val="tx1"/>
                </a:solidFill>
                <a:latin typeface="ＭＳ Ｐゴシック"/>
                <a:ea typeface="ＭＳ Ｐゴシック"/>
              </a:rPr>
              <a:t>。</a:t>
            </a:r>
            <a:r>
              <a:rPr lang="en-US" altLang="ja-JP" sz="1600" dirty="0" smtClean="0">
                <a:solidFill>
                  <a:schemeClr val="tx1"/>
                </a:solidFill>
                <a:latin typeface="ＭＳ Ｐゴシック"/>
                <a:ea typeface="ＭＳ Ｐゴシック"/>
              </a:rPr>
              <a:t>(</a:t>
            </a:r>
            <a:r>
              <a:rPr lang="en-US" altLang="ja-JP" sz="1600" dirty="0">
                <a:solidFill>
                  <a:schemeClr val="tx1"/>
                </a:solidFill>
                <a:latin typeface="ＭＳ Ｐゴシック"/>
                <a:ea typeface="ＭＳ Ｐゴシック"/>
              </a:rPr>
              <a:t>n=5000)</a:t>
            </a:r>
            <a:endParaRPr kumimoji="1" lang="ja-JP" altLang="en-US" sz="1600" dirty="0">
              <a:solidFill>
                <a:schemeClr val="tx1"/>
              </a:solidFill>
              <a:ea typeface="ＭＳ Ｐゴシック"/>
            </a:endParaRPr>
          </a:p>
        </p:txBody>
      </p:sp>
      <p:graphicFrame>
        <p:nvGraphicFramePr>
          <p:cNvPr id="9" name="GTPieChart">
            <a:extLst>
              <a:ext uri="{FF2B5EF4-FFF2-40B4-BE49-F238E27FC236}">
                <a16:creationId xmlns:a16="http://schemas.microsoft.com/office/drawing/2014/main" id="{725031A6-B514-4AF9-B975-5F2EDFA19073}"/>
              </a:ext>
            </a:extLst>
          </p:cNvPr>
          <p:cNvGraphicFramePr>
            <a:graphicFrameLocks/>
          </p:cNvGraphicFramePr>
          <p:nvPr>
            <p:extLst>
              <p:ext uri="{D42A27DB-BD31-4B8C-83A1-F6EECF244321}">
                <p14:modId xmlns:p14="http://schemas.microsoft.com/office/powerpoint/2010/main" val="1467806549"/>
              </p:ext>
            </p:extLst>
          </p:nvPr>
        </p:nvGraphicFramePr>
        <p:xfrm>
          <a:off x="1465262" y="1835699"/>
          <a:ext cx="6248400" cy="4514850"/>
        </p:xfrm>
        <a:graphic>
          <a:graphicData uri="http://schemas.openxmlformats.org/drawingml/2006/chart">
            <c:chart xmlns:c="http://schemas.openxmlformats.org/drawingml/2006/chart" xmlns:r="http://schemas.openxmlformats.org/officeDocument/2006/relationships" r:id="rId2"/>
          </a:graphicData>
        </a:graphic>
      </p:graphicFrame>
      <p:sp>
        <p:nvSpPr>
          <p:cNvPr id="11" name="正方形/長方形 10"/>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質問及び回答の単純集計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37136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26</a:t>
            </a:fld>
            <a:endParaRPr kumimoji="1" lang="ja-JP" altLang="en-US">
              <a:latin typeface="Meiryo UI" panose="020B0604030504040204" pitchFamily="50" charset="-128"/>
              <a:ea typeface="Meiryo UI" panose="020B0604030504040204" pitchFamily="50" charset="-128"/>
            </a:endParaRPr>
          </a:p>
        </p:txBody>
      </p:sp>
      <p:sp>
        <p:nvSpPr>
          <p:cNvPr id="2" name="正方形/長方形 1"/>
          <p:cNvSpPr/>
          <p:nvPr/>
        </p:nvSpPr>
        <p:spPr>
          <a:xfrm>
            <a:off x="138404" y="435430"/>
            <a:ext cx="8975732" cy="45719"/>
          </a:xfrm>
          <a:prstGeom prst="rect">
            <a:avLst/>
          </a:prstGeom>
          <a:gradFill flip="none" rotWithShape="1">
            <a:gsLst>
              <a:gs pos="0">
                <a:schemeClr val="accent1">
                  <a:lumMod val="0"/>
                  <a:lumOff val="100000"/>
                </a:schemeClr>
              </a:gs>
              <a:gs pos="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611561" y="44624"/>
            <a:ext cx="7992887" cy="432048"/>
          </a:xfrm>
          <a:prstGeom prst="rect">
            <a:avLst/>
          </a:prstGeom>
          <a:no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シェアハウスの居住経験（</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Q20</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楕円 9"/>
          <p:cNvSpPr/>
          <p:nvPr/>
        </p:nvSpPr>
        <p:spPr>
          <a:xfrm>
            <a:off x="107544" y="44624"/>
            <a:ext cx="360000" cy="360000"/>
          </a:xfrm>
          <a:prstGeom prst="ellipse">
            <a:avLst/>
          </a:prstGeom>
          <a:gradFill flip="none" rotWithShape="1">
            <a:gsLst>
              <a:gs pos="0">
                <a:schemeClr val="accent1">
                  <a:lumMod val="0"/>
                  <a:lumOff val="100000"/>
                </a:schemeClr>
              </a:gs>
              <a:gs pos="1500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Comment"/>
          <p:cNvSpPr>
            <a:spLocks noChangeArrowheads="1"/>
          </p:cNvSpPr>
          <p:nvPr/>
        </p:nvSpPr>
        <p:spPr bwMode="auto">
          <a:xfrm>
            <a:off x="358775" y="1404065"/>
            <a:ext cx="8461375" cy="338554"/>
          </a:xfrm>
          <a:prstGeom prst="rect">
            <a:avLst/>
          </a:prstGeom>
          <a:solidFill>
            <a:schemeClr val="bg1"/>
          </a:solidFill>
          <a:ln w="19050">
            <a:solidFill>
              <a:srgbClr val="0000FF"/>
            </a:solidFill>
            <a:miter lim="800000"/>
            <a:headEnd/>
            <a:tailEnd/>
          </a:ln>
          <a:effectLst>
            <a:outerShdw dist="53882" dir="2700000" algn="ctr" rotWithShape="0">
              <a:schemeClr val="bg2"/>
            </a:outerShdw>
          </a:effectLst>
        </p:spPr>
        <p:txBody>
          <a:bodyPr wrap="square">
            <a:spAutoFit/>
          </a:bodyPr>
          <a:lstStyle/>
          <a:p>
            <a:pPr algn="l">
              <a:spcBef>
                <a:spcPct val="20000"/>
              </a:spcBef>
              <a:tabLst>
                <a:tab pos="444500" algn="l"/>
              </a:tabLst>
              <a:defRPr/>
            </a:pP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住んだことがない</a:t>
            </a:r>
            <a:r>
              <a:rPr lang="ja-JP" altLang="en-US" sz="1600" b="0" dirty="0" smtClean="0">
                <a:solidFill>
                  <a:schemeClr val="tx1"/>
                </a:solidFill>
                <a:latin typeface="ＭＳ Ｐゴシック" pitchFamily="50" charset="-128"/>
                <a:ea typeface="ＭＳ Ｐゴシック" pitchFamily="50" charset="-128"/>
              </a:rPr>
              <a:t>」が（</a:t>
            </a:r>
            <a:r>
              <a:rPr lang="en-US" altLang="ja-JP" sz="1600" b="0" dirty="0">
                <a:solidFill>
                  <a:schemeClr val="tx1"/>
                </a:solidFill>
                <a:latin typeface="ＭＳ Ｐゴシック" pitchFamily="50" charset="-128"/>
                <a:ea typeface="ＭＳ Ｐゴシック" pitchFamily="50" charset="-128"/>
              </a:rPr>
              <a:t>92.8%</a:t>
            </a:r>
            <a:r>
              <a:rPr lang="ja-JP" altLang="en-US" sz="1600" b="0" dirty="0">
                <a:solidFill>
                  <a:schemeClr val="tx1"/>
                </a:solidFill>
                <a:latin typeface="ＭＳ Ｐゴシック" pitchFamily="50" charset="-128"/>
                <a:ea typeface="ＭＳ Ｐゴシック" pitchFamily="50" charset="-128"/>
              </a:rPr>
              <a:t>）が圧倒的に高い。これに、「過去に住んだことがある」（</a:t>
            </a:r>
            <a:r>
              <a:rPr lang="en-US" altLang="ja-JP" sz="1600" b="0" dirty="0">
                <a:solidFill>
                  <a:schemeClr val="tx1"/>
                </a:solidFill>
                <a:latin typeface="ＭＳ Ｐゴシック" pitchFamily="50" charset="-128"/>
                <a:ea typeface="ＭＳ Ｐゴシック" pitchFamily="50" charset="-128"/>
              </a:rPr>
              <a:t>6%</a:t>
            </a:r>
            <a:r>
              <a:rPr lang="ja-JP" altLang="en-US" sz="1600" b="0" dirty="0">
                <a:solidFill>
                  <a:schemeClr val="tx1"/>
                </a:solidFill>
                <a:latin typeface="ＭＳ Ｐゴシック" pitchFamily="50" charset="-128"/>
                <a:ea typeface="ＭＳ Ｐゴシック" pitchFamily="50" charset="-128"/>
              </a:rPr>
              <a:t>）と続く</a:t>
            </a:r>
            <a:r>
              <a:rPr lang="ja-JP" altLang="en-US" sz="1600" b="0" dirty="0" smtClean="0">
                <a:solidFill>
                  <a:schemeClr val="tx1"/>
                </a:solidFill>
                <a:latin typeface="ＭＳ Ｐゴシック" pitchFamily="50" charset="-128"/>
                <a:ea typeface="ＭＳ Ｐゴシック" pitchFamily="50" charset="-128"/>
              </a:rPr>
              <a:t>。</a:t>
            </a:r>
            <a:endParaRPr lang="ja-JP" altLang="en-US" sz="1600" b="0" dirty="0">
              <a:solidFill>
                <a:schemeClr val="tx1"/>
              </a:solidFill>
              <a:latin typeface="ＭＳ Ｐゴシック" pitchFamily="50" charset="-128"/>
              <a:ea typeface="ＭＳ Ｐゴシック" pitchFamily="50" charset="-128"/>
            </a:endParaRPr>
          </a:p>
        </p:txBody>
      </p:sp>
      <p:sp>
        <p:nvSpPr>
          <p:cNvPr id="8" name="QuestionName"/>
          <p:cNvSpPr txBox="1"/>
          <p:nvPr/>
        </p:nvSpPr>
        <p:spPr>
          <a:xfrm>
            <a:off x="466756" y="584889"/>
            <a:ext cx="8534400" cy="584775"/>
          </a:xfrm>
          <a:prstGeom prst="rect">
            <a:avLst/>
          </a:prstGeom>
          <a:noFill/>
        </p:spPr>
        <p:txBody>
          <a:bodyPr vert="horz" wrap="square" rtlCol="0" anchor="ctr" anchorCtr="0">
            <a:spAutoFit/>
          </a:bodyPr>
          <a:lstStyle/>
          <a:p>
            <a:pPr algn="l"/>
            <a:r>
              <a:rPr lang="ja-JP" altLang="en-US" sz="1600" dirty="0">
                <a:solidFill>
                  <a:schemeClr val="tx1"/>
                </a:solidFill>
                <a:latin typeface="ＭＳ Ｐゴシック"/>
                <a:ea typeface="ＭＳ Ｐゴシック"/>
              </a:rPr>
              <a:t>あなたはシェアハウス（リビング、台所、浴室、トイレ、洗面所等を他の入居者と共用する住まい）に住んだことがありますか</a:t>
            </a:r>
            <a:r>
              <a:rPr lang="ja-JP" altLang="en-US" sz="1600" dirty="0" smtClean="0">
                <a:solidFill>
                  <a:schemeClr val="tx1"/>
                </a:solidFill>
                <a:latin typeface="ＭＳ Ｐゴシック"/>
                <a:ea typeface="ＭＳ Ｐゴシック"/>
              </a:rPr>
              <a:t>。</a:t>
            </a:r>
            <a:r>
              <a:rPr lang="en-US" altLang="ja-JP" sz="1600" dirty="0" smtClean="0">
                <a:solidFill>
                  <a:schemeClr val="tx1"/>
                </a:solidFill>
                <a:latin typeface="ＭＳ Ｐゴシック"/>
                <a:ea typeface="ＭＳ Ｐゴシック"/>
              </a:rPr>
              <a:t>(</a:t>
            </a:r>
            <a:r>
              <a:rPr lang="en-US" altLang="ja-JP" sz="1600" dirty="0">
                <a:solidFill>
                  <a:schemeClr val="tx1"/>
                </a:solidFill>
                <a:latin typeface="ＭＳ Ｐゴシック"/>
                <a:ea typeface="ＭＳ Ｐゴシック"/>
              </a:rPr>
              <a:t>n=5000)</a:t>
            </a:r>
            <a:endParaRPr kumimoji="1" lang="ja-JP" altLang="en-US" sz="1600" dirty="0">
              <a:solidFill>
                <a:schemeClr val="tx1"/>
              </a:solidFill>
              <a:ea typeface="ＭＳ Ｐゴシック"/>
            </a:endParaRPr>
          </a:p>
        </p:txBody>
      </p:sp>
      <p:graphicFrame>
        <p:nvGraphicFramePr>
          <p:cNvPr id="9" name="GTPieChart">
            <a:extLst>
              <a:ext uri="{FF2B5EF4-FFF2-40B4-BE49-F238E27FC236}">
                <a16:creationId xmlns:a16="http://schemas.microsoft.com/office/drawing/2014/main" id="{1F04F113-ECAC-4135-9327-A993FC8BD35D}"/>
              </a:ext>
            </a:extLst>
          </p:cNvPr>
          <p:cNvGraphicFramePr>
            <a:graphicFrameLocks/>
          </p:cNvGraphicFramePr>
          <p:nvPr>
            <p:extLst>
              <p:ext uri="{D42A27DB-BD31-4B8C-83A1-F6EECF244321}">
                <p14:modId xmlns:p14="http://schemas.microsoft.com/office/powerpoint/2010/main" val="1366439923"/>
              </p:ext>
            </p:extLst>
          </p:nvPr>
        </p:nvGraphicFramePr>
        <p:xfrm>
          <a:off x="1403648" y="2564904"/>
          <a:ext cx="6105525" cy="4600575"/>
        </p:xfrm>
        <a:graphic>
          <a:graphicData uri="http://schemas.openxmlformats.org/drawingml/2006/chart">
            <c:chart xmlns:c="http://schemas.openxmlformats.org/drawingml/2006/chart" xmlns:r="http://schemas.openxmlformats.org/officeDocument/2006/relationships" r:id="rId2"/>
          </a:graphicData>
        </a:graphic>
      </p:graphicFrame>
      <p:sp>
        <p:nvSpPr>
          <p:cNvPr id="11" name="正方形/長方形 10"/>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質問及び回答の単純集計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3161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27</a:t>
            </a:fld>
            <a:endParaRPr kumimoji="1" lang="ja-JP" altLang="en-US">
              <a:latin typeface="Meiryo UI" panose="020B0604030504040204" pitchFamily="50" charset="-128"/>
              <a:ea typeface="Meiryo UI" panose="020B0604030504040204" pitchFamily="50" charset="-128"/>
            </a:endParaRPr>
          </a:p>
        </p:txBody>
      </p:sp>
      <p:sp>
        <p:nvSpPr>
          <p:cNvPr id="2" name="正方形/長方形 1"/>
          <p:cNvSpPr/>
          <p:nvPr/>
        </p:nvSpPr>
        <p:spPr>
          <a:xfrm>
            <a:off x="138404" y="435430"/>
            <a:ext cx="8975732" cy="45719"/>
          </a:xfrm>
          <a:prstGeom prst="rect">
            <a:avLst/>
          </a:prstGeom>
          <a:gradFill flip="none" rotWithShape="1">
            <a:gsLst>
              <a:gs pos="0">
                <a:schemeClr val="accent1">
                  <a:lumMod val="0"/>
                  <a:lumOff val="100000"/>
                </a:schemeClr>
              </a:gs>
              <a:gs pos="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611561" y="44624"/>
            <a:ext cx="7992887" cy="432048"/>
          </a:xfrm>
          <a:prstGeom prst="rect">
            <a:avLst/>
          </a:prstGeom>
          <a:no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シェアハウスへの興味（</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Q21</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楕円 9"/>
          <p:cNvSpPr/>
          <p:nvPr/>
        </p:nvSpPr>
        <p:spPr>
          <a:xfrm>
            <a:off x="107544" y="44624"/>
            <a:ext cx="360000" cy="360000"/>
          </a:xfrm>
          <a:prstGeom prst="ellipse">
            <a:avLst/>
          </a:prstGeom>
          <a:gradFill flip="none" rotWithShape="1">
            <a:gsLst>
              <a:gs pos="0">
                <a:schemeClr val="accent1">
                  <a:lumMod val="0"/>
                  <a:lumOff val="100000"/>
                </a:schemeClr>
              </a:gs>
              <a:gs pos="1500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Comment"/>
          <p:cNvSpPr>
            <a:spLocks noChangeArrowheads="1"/>
          </p:cNvSpPr>
          <p:nvPr/>
        </p:nvSpPr>
        <p:spPr bwMode="auto">
          <a:xfrm>
            <a:off x="323528" y="1404065"/>
            <a:ext cx="8461375" cy="338554"/>
          </a:xfrm>
          <a:prstGeom prst="rect">
            <a:avLst/>
          </a:prstGeom>
          <a:solidFill>
            <a:schemeClr val="bg1"/>
          </a:solidFill>
          <a:ln w="19050">
            <a:solidFill>
              <a:srgbClr val="0000FF"/>
            </a:solidFill>
            <a:miter lim="800000"/>
            <a:headEnd/>
            <a:tailEnd/>
          </a:ln>
          <a:effectLst>
            <a:outerShdw dist="53882" dir="2700000" algn="ctr" rotWithShape="0">
              <a:schemeClr val="bg2"/>
            </a:outerShdw>
          </a:effectLst>
        </p:spPr>
        <p:txBody>
          <a:bodyPr wrap="square">
            <a:spAutoFit/>
          </a:bodyPr>
          <a:lstStyle/>
          <a:p>
            <a:pPr algn="l">
              <a:spcBef>
                <a:spcPct val="20000"/>
              </a:spcBef>
              <a:tabLst>
                <a:tab pos="444500" algn="l"/>
              </a:tabLst>
              <a:defRPr/>
            </a:pPr>
            <a:r>
              <a:rPr lang="ja-JP" altLang="en-US" sz="1600" dirty="0" smtClean="0">
                <a:latin typeface="ＭＳ Ｐゴシック" pitchFamily="50" charset="-128"/>
                <a:ea typeface="ＭＳ Ｐゴシック" pitchFamily="50" charset="-128"/>
              </a:rPr>
              <a:t>「とても興味がある」、「やや興味がある」は</a:t>
            </a:r>
            <a:r>
              <a:rPr lang="en-US" altLang="ja-JP" sz="1600" dirty="0" smtClean="0">
                <a:latin typeface="ＭＳ Ｐゴシック" pitchFamily="50" charset="-128"/>
                <a:ea typeface="ＭＳ Ｐゴシック" pitchFamily="50" charset="-128"/>
              </a:rPr>
              <a:t>8.4%</a:t>
            </a:r>
            <a:r>
              <a:rPr lang="ja-JP" altLang="en-US" sz="1600" dirty="0" smtClean="0">
                <a:latin typeface="ＭＳ Ｐゴシック" pitchFamily="50" charset="-128"/>
                <a:ea typeface="ＭＳ Ｐゴシック" pitchFamily="50" charset="-128"/>
              </a:rPr>
              <a:t>を占め、</a:t>
            </a: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全く興味がない</a:t>
            </a:r>
            <a:r>
              <a:rPr lang="ja-JP" altLang="en-US" sz="1600" b="0" dirty="0" smtClean="0">
                <a:solidFill>
                  <a:schemeClr val="tx1"/>
                </a:solidFill>
                <a:latin typeface="ＭＳ Ｐゴシック" pitchFamily="50" charset="-128"/>
                <a:ea typeface="ＭＳ Ｐゴシック" pitchFamily="50" charset="-128"/>
              </a:rPr>
              <a:t>」が</a:t>
            </a:r>
            <a:r>
              <a:rPr lang="en-US" altLang="ja-JP" sz="1600" b="0" dirty="0" smtClean="0">
                <a:solidFill>
                  <a:schemeClr val="tx1"/>
                </a:solidFill>
                <a:latin typeface="ＭＳ Ｐゴシック" pitchFamily="50" charset="-128"/>
                <a:ea typeface="ＭＳ Ｐゴシック" pitchFamily="50" charset="-128"/>
              </a:rPr>
              <a:t>47.5%</a:t>
            </a:r>
            <a:r>
              <a:rPr lang="ja-JP" altLang="en-US" sz="1600" b="0" dirty="0" smtClean="0">
                <a:solidFill>
                  <a:schemeClr val="tx1"/>
                </a:solidFill>
                <a:latin typeface="ＭＳ Ｐゴシック" pitchFamily="50" charset="-128"/>
                <a:ea typeface="ＭＳ Ｐゴシック" pitchFamily="50" charset="-128"/>
              </a:rPr>
              <a:t>と最も多い。</a:t>
            </a:r>
            <a:endParaRPr lang="ja-JP" altLang="en-US" sz="1600" b="0" dirty="0">
              <a:solidFill>
                <a:schemeClr val="tx1"/>
              </a:solidFill>
              <a:latin typeface="ＭＳ Ｐゴシック" pitchFamily="50" charset="-128"/>
              <a:ea typeface="ＭＳ Ｐゴシック" pitchFamily="50" charset="-128"/>
            </a:endParaRPr>
          </a:p>
        </p:txBody>
      </p:sp>
      <p:sp>
        <p:nvSpPr>
          <p:cNvPr id="8" name="QuestionName"/>
          <p:cNvSpPr txBox="1"/>
          <p:nvPr/>
        </p:nvSpPr>
        <p:spPr>
          <a:xfrm>
            <a:off x="431509" y="584889"/>
            <a:ext cx="8534400" cy="584775"/>
          </a:xfrm>
          <a:prstGeom prst="rect">
            <a:avLst/>
          </a:prstGeom>
          <a:noFill/>
        </p:spPr>
        <p:txBody>
          <a:bodyPr vert="horz" wrap="square" rtlCol="0" anchor="ctr" anchorCtr="0">
            <a:spAutoFit/>
          </a:bodyPr>
          <a:lstStyle/>
          <a:p>
            <a:pPr algn="l"/>
            <a:r>
              <a:rPr lang="ja-JP" altLang="en-US" sz="1600" dirty="0">
                <a:solidFill>
                  <a:schemeClr val="tx1"/>
                </a:solidFill>
                <a:latin typeface="ＭＳ Ｐゴシック"/>
                <a:ea typeface="ＭＳ Ｐゴシック"/>
              </a:rPr>
              <a:t>Ｑ２０で「住んだことがない」とお答えされた方に伺います。あなたはシェアハウスに興味がありますか</a:t>
            </a:r>
            <a:r>
              <a:rPr lang="ja-JP" altLang="en-US" sz="1600" dirty="0" smtClean="0">
                <a:solidFill>
                  <a:schemeClr val="tx1"/>
                </a:solidFill>
                <a:latin typeface="ＭＳ Ｐゴシック"/>
                <a:ea typeface="ＭＳ Ｐゴシック"/>
              </a:rPr>
              <a:t>。</a:t>
            </a:r>
            <a:r>
              <a:rPr lang="en-US" altLang="ja-JP" sz="1600" dirty="0" smtClean="0">
                <a:solidFill>
                  <a:schemeClr val="tx1"/>
                </a:solidFill>
                <a:latin typeface="ＭＳ Ｐゴシック"/>
                <a:ea typeface="ＭＳ Ｐゴシック"/>
              </a:rPr>
              <a:t>(</a:t>
            </a:r>
            <a:r>
              <a:rPr lang="en-US" altLang="ja-JP" sz="1600" dirty="0">
                <a:solidFill>
                  <a:schemeClr val="tx1"/>
                </a:solidFill>
                <a:latin typeface="ＭＳ Ｐゴシック"/>
                <a:ea typeface="ＭＳ Ｐゴシック"/>
              </a:rPr>
              <a:t>n=4638)</a:t>
            </a:r>
            <a:endParaRPr kumimoji="1" lang="ja-JP" altLang="en-US" sz="1600" dirty="0">
              <a:solidFill>
                <a:schemeClr val="tx1"/>
              </a:solidFill>
              <a:ea typeface="ＭＳ Ｐゴシック"/>
            </a:endParaRPr>
          </a:p>
        </p:txBody>
      </p:sp>
      <p:graphicFrame>
        <p:nvGraphicFramePr>
          <p:cNvPr id="9" name="GTPieChart">
            <a:extLst>
              <a:ext uri="{FF2B5EF4-FFF2-40B4-BE49-F238E27FC236}">
                <a16:creationId xmlns:a16="http://schemas.microsoft.com/office/drawing/2014/main" id="{3178158E-1DF3-46B6-83A4-5EF36396759D}"/>
              </a:ext>
            </a:extLst>
          </p:cNvPr>
          <p:cNvGraphicFramePr>
            <a:graphicFrameLocks/>
          </p:cNvGraphicFramePr>
          <p:nvPr>
            <p:extLst>
              <p:ext uri="{D42A27DB-BD31-4B8C-83A1-F6EECF244321}">
                <p14:modId xmlns:p14="http://schemas.microsoft.com/office/powerpoint/2010/main" val="2543954492"/>
              </p:ext>
            </p:extLst>
          </p:nvPr>
        </p:nvGraphicFramePr>
        <p:xfrm>
          <a:off x="1475656" y="2293714"/>
          <a:ext cx="5915025" cy="4552950"/>
        </p:xfrm>
        <a:graphic>
          <a:graphicData uri="http://schemas.openxmlformats.org/drawingml/2006/chart">
            <c:chart xmlns:c="http://schemas.openxmlformats.org/drawingml/2006/chart" xmlns:r="http://schemas.openxmlformats.org/officeDocument/2006/relationships" r:id="rId2"/>
          </a:graphicData>
        </a:graphic>
      </p:graphicFrame>
      <p:sp>
        <p:nvSpPr>
          <p:cNvPr id="11" name="正方形/長方形 10"/>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質問及び回答の単純集計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41786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28</a:t>
            </a:fld>
            <a:endParaRPr kumimoji="1" lang="ja-JP" altLang="en-US">
              <a:latin typeface="Meiryo UI" panose="020B0604030504040204" pitchFamily="50" charset="-128"/>
              <a:ea typeface="Meiryo UI" panose="020B0604030504040204" pitchFamily="50" charset="-128"/>
            </a:endParaRPr>
          </a:p>
        </p:txBody>
      </p:sp>
      <p:sp>
        <p:nvSpPr>
          <p:cNvPr id="2" name="正方形/長方形 1"/>
          <p:cNvSpPr/>
          <p:nvPr/>
        </p:nvSpPr>
        <p:spPr>
          <a:xfrm>
            <a:off x="138404" y="435430"/>
            <a:ext cx="8975732" cy="45719"/>
          </a:xfrm>
          <a:prstGeom prst="rect">
            <a:avLst/>
          </a:prstGeom>
          <a:gradFill flip="none" rotWithShape="1">
            <a:gsLst>
              <a:gs pos="0">
                <a:schemeClr val="accent1">
                  <a:lumMod val="0"/>
                  <a:lumOff val="100000"/>
                </a:schemeClr>
              </a:gs>
              <a:gs pos="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611561" y="44624"/>
            <a:ext cx="7992887" cy="432048"/>
          </a:xfrm>
          <a:prstGeom prst="rect">
            <a:avLst/>
          </a:prstGeom>
          <a:no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シェアハウスへの同居者属性の意向（</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Q22</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楕円 9"/>
          <p:cNvSpPr/>
          <p:nvPr/>
        </p:nvSpPr>
        <p:spPr>
          <a:xfrm>
            <a:off x="107544" y="44624"/>
            <a:ext cx="360000" cy="360000"/>
          </a:xfrm>
          <a:prstGeom prst="ellipse">
            <a:avLst/>
          </a:prstGeom>
          <a:gradFill flip="none" rotWithShape="1">
            <a:gsLst>
              <a:gs pos="0">
                <a:schemeClr val="accent1">
                  <a:lumMod val="0"/>
                  <a:lumOff val="100000"/>
                </a:schemeClr>
              </a:gs>
              <a:gs pos="1500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Comment"/>
          <p:cNvSpPr>
            <a:spLocks noChangeArrowheads="1"/>
          </p:cNvSpPr>
          <p:nvPr/>
        </p:nvSpPr>
        <p:spPr bwMode="auto">
          <a:xfrm>
            <a:off x="358775" y="1291172"/>
            <a:ext cx="8461375" cy="1963614"/>
          </a:xfrm>
          <a:prstGeom prst="rect">
            <a:avLst/>
          </a:prstGeom>
          <a:solidFill>
            <a:schemeClr val="bg1"/>
          </a:solidFill>
          <a:ln w="19050">
            <a:solidFill>
              <a:srgbClr val="0000FF"/>
            </a:solidFill>
            <a:miter lim="800000"/>
            <a:headEnd/>
            <a:tailEnd/>
          </a:ln>
          <a:effectLst>
            <a:outerShdw dist="53882" dir="2700000" algn="ctr" rotWithShape="0">
              <a:schemeClr val="bg2"/>
            </a:outerShdw>
          </a:effectLst>
        </p:spPr>
        <p:txBody>
          <a:bodyPr wrap="square">
            <a:spAutoFit/>
          </a:bodyPr>
          <a:lstStyle/>
          <a:p>
            <a:pPr algn="l">
              <a:spcBef>
                <a:spcPct val="20000"/>
              </a:spcBef>
              <a:tabLst>
                <a:tab pos="444500" algn="l"/>
              </a:tabLst>
              <a:defRPr/>
            </a:pPr>
            <a:r>
              <a:rPr lang="ja-JP" altLang="en-US" sz="1600" b="0" dirty="0">
                <a:solidFill>
                  <a:schemeClr val="tx1"/>
                </a:solidFill>
                <a:latin typeface="ＭＳ Ｐゴシック" pitchFamily="50" charset="-128"/>
                <a:ea typeface="ＭＳ Ｐゴシック" pitchFamily="50" charset="-128"/>
              </a:rPr>
              <a:t>友人では、「ややそう思う</a:t>
            </a:r>
            <a:r>
              <a:rPr lang="ja-JP" altLang="en-US" sz="1600" b="0" dirty="0" smtClean="0">
                <a:solidFill>
                  <a:schemeClr val="tx1"/>
                </a:solidFill>
                <a:latin typeface="ＭＳ Ｐゴシック" pitchFamily="50" charset="-128"/>
                <a:ea typeface="ＭＳ Ｐゴシック" pitchFamily="50" charset="-128"/>
              </a:rPr>
              <a:t>」が</a:t>
            </a:r>
            <a:r>
              <a:rPr lang="en-US" altLang="ja-JP" sz="1600" b="0" dirty="0" smtClean="0">
                <a:solidFill>
                  <a:schemeClr val="tx1"/>
                </a:solidFill>
                <a:latin typeface="ＭＳ Ｐゴシック" pitchFamily="50" charset="-128"/>
                <a:ea typeface="ＭＳ Ｐゴシック" pitchFamily="50" charset="-128"/>
              </a:rPr>
              <a:t>50.4%</a:t>
            </a:r>
            <a:r>
              <a:rPr lang="ja-JP" altLang="en-US" sz="1600" b="0" dirty="0" smtClean="0">
                <a:solidFill>
                  <a:schemeClr val="tx1"/>
                </a:solidFill>
                <a:latin typeface="ＭＳ Ｐゴシック" pitchFamily="50" charset="-128"/>
                <a:ea typeface="ＭＳ Ｐゴシック" pitchFamily="50" charset="-128"/>
              </a:rPr>
              <a:t>と最も多く、「</a:t>
            </a:r>
            <a:r>
              <a:rPr lang="ja-JP" altLang="en-US" sz="1600" b="0" dirty="0">
                <a:solidFill>
                  <a:schemeClr val="tx1"/>
                </a:solidFill>
                <a:latin typeface="ＭＳ Ｐゴシック" pitchFamily="50" charset="-128"/>
                <a:ea typeface="ＭＳ Ｐゴシック" pitchFamily="50" charset="-128"/>
              </a:rPr>
              <a:t>どちらともいえない</a:t>
            </a: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「とてもそう思う</a:t>
            </a:r>
            <a:r>
              <a:rPr lang="ja-JP" altLang="en-US" sz="1600" b="0" dirty="0" smtClean="0">
                <a:solidFill>
                  <a:schemeClr val="tx1"/>
                </a:solidFill>
                <a:latin typeface="ＭＳ Ｐゴシック" pitchFamily="50" charset="-128"/>
                <a:ea typeface="ＭＳ Ｐゴシック" pitchFamily="50" charset="-128"/>
              </a:rPr>
              <a:t>」が続く</a:t>
            </a:r>
            <a:r>
              <a:rPr lang="ja-JP" altLang="en-US" sz="1600" b="0" dirty="0">
                <a:solidFill>
                  <a:schemeClr val="tx1"/>
                </a:solidFill>
                <a:latin typeface="ＭＳ Ｐゴシック" pitchFamily="50" charset="-128"/>
                <a:ea typeface="ＭＳ Ｐゴシック" pitchFamily="50" charset="-128"/>
              </a:rPr>
              <a:t>。</a:t>
            </a:r>
          </a:p>
          <a:p>
            <a:pPr algn="l">
              <a:spcBef>
                <a:spcPct val="20000"/>
              </a:spcBef>
              <a:tabLst>
                <a:tab pos="444500" algn="l"/>
              </a:tabLst>
              <a:defRPr/>
            </a:pPr>
            <a:r>
              <a:rPr lang="ja-JP" altLang="en-US" sz="1600" b="0" dirty="0">
                <a:solidFill>
                  <a:schemeClr val="tx1"/>
                </a:solidFill>
                <a:latin typeface="ＭＳ Ｐゴシック" pitchFamily="50" charset="-128"/>
                <a:ea typeface="ＭＳ Ｐゴシック" pitchFamily="50" charset="-128"/>
              </a:rPr>
              <a:t>職場の同僚では、「全く思わない</a:t>
            </a:r>
            <a:r>
              <a:rPr lang="ja-JP" altLang="en-US" sz="1600" b="0" dirty="0" smtClean="0">
                <a:solidFill>
                  <a:schemeClr val="tx1"/>
                </a:solidFill>
                <a:latin typeface="ＭＳ Ｐゴシック" pitchFamily="50" charset="-128"/>
                <a:ea typeface="ＭＳ Ｐゴシック" pitchFamily="50" charset="-128"/>
              </a:rPr>
              <a:t>」が</a:t>
            </a:r>
            <a:r>
              <a:rPr lang="en-US" altLang="ja-JP" sz="1600" b="0" dirty="0" smtClean="0">
                <a:solidFill>
                  <a:schemeClr val="tx1"/>
                </a:solidFill>
                <a:latin typeface="ＭＳ Ｐゴシック" pitchFamily="50" charset="-128"/>
                <a:ea typeface="ＭＳ Ｐゴシック" pitchFamily="50" charset="-128"/>
              </a:rPr>
              <a:t>35.2%</a:t>
            </a:r>
            <a:r>
              <a:rPr lang="ja-JP" altLang="en-US" sz="1600" b="0" dirty="0" smtClean="0">
                <a:solidFill>
                  <a:schemeClr val="tx1"/>
                </a:solidFill>
                <a:latin typeface="ＭＳ Ｐゴシック" pitchFamily="50" charset="-128"/>
                <a:ea typeface="ＭＳ Ｐゴシック" pitchFamily="50" charset="-128"/>
              </a:rPr>
              <a:t>と最も多く、「</a:t>
            </a:r>
            <a:r>
              <a:rPr lang="ja-JP" altLang="en-US" sz="1600" b="0" dirty="0">
                <a:solidFill>
                  <a:schemeClr val="tx1"/>
                </a:solidFill>
                <a:latin typeface="ＭＳ Ｐゴシック" pitchFamily="50" charset="-128"/>
                <a:ea typeface="ＭＳ Ｐゴシック" pitchFamily="50" charset="-128"/>
              </a:rPr>
              <a:t>どちらともいえない</a:t>
            </a: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「あまり思わない</a:t>
            </a:r>
            <a:r>
              <a:rPr lang="ja-JP" altLang="en-US" sz="1600" b="0" dirty="0" smtClean="0">
                <a:solidFill>
                  <a:schemeClr val="tx1"/>
                </a:solidFill>
                <a:latin typeface="ＭＳ Ｐゴシック" pitchFamily="50" charset="-128"/>
                <a:ea typeface="ＭＳ Ｐゴシック" pitchFamily="50" charset="-128"/>
              </a:rPr>
              <a:t>」が続く</a:t>
            </a:r>
            <a:r>
              <a:rPr lang="ja-JP" altLang="en-US" sz="1600" b="0" dirty="0">
                <a:solidFill>
                  <a:schemeClr val="tx1"/>
                </a:solidFill>
                <a:latin typeface="ＭＳ Ｐゴシック" pitchFamily="50" charset="-128"/>
                <a:ea typeface="ＭＳ Ｐゴシック" pitchFamily="50" charset="-128"/>
              </a:rPr>
              <a:t>。</a:t>
            </a:r>
          </a:p>
          <a:p>
            <a:pPr algn="l">
              <a:spcBef>
                <a:spcPct val="20000"/>
              </a:spcBef>
              <a:tabLst>
                <a:tab pos="444500" algn="l"/>
              </a:tabLst>
              <a:defRPr/>
            </a:pPr>
            <a:r>
              <a:rPr lang="ja-JP" altLang="en-US" sz="1600" b="0" dirty="0">
                <a:solidFill>
                  <a:schemeClr val="tx1"/>
                </a:solidFill>
                <a:latin typeface="ＭＳ Ｐゴシック" pitchFamily="50" charset="-128"/>
                <a:ea typeface="ＭＳ Ｐゴシック" pitchFamily="50" charset="-128"/>
              </a:rPr>
              <a:t>同じ価値観や趣味を持つ他人では、「ややそう思う</a:t>
            </a:r>
            <a:r>
              <a:rPr lang="ja-JP" altLang="en-US" sz="1600" b="0" dirty="0" smtClean="0">
                <a:solidFill>
                  <a:schemeClr val="tx1"/>
                </a:solidFill>
                <a:latin typeface="ＭＳ Ｐゴシック" pitchFamily="50" charset="-128"/>
                <a:ea typeface="ＭＳ Ｐゴシック" pitchFamily="50" charset="-128"/>
              </a:rPr>
              <a:t>」が</a:t>
            </a:r>
            <a:r>
              <a:rPr lang="en-US" altLang="ja-JP" sz="1600" b="0" dirty="0" smtClean="0">
                <a:solidFill>
                  <a:schemeClr val="tx1"/>
                </a:solidFill>
                <a:latin typeface="ＭＳ Ｐゴシック" pitchFamily="50" charset="-128"/>
                <a:ea typeface="ＭＳ Ｐゴシック" pitchFamily="50" charset="-128"/>
              </a:rPr>
              <a:t>58.4%</a:t>
            </a:r>
            <a:r>
              <a:rPr lang="ja-JP" altLang="en-US" sz="1600" b="0" dirty="0" smtClean="0">
                <a:solidFill>
                  <a:schemeClr val="tx1"/>
                </a:solidFill>
                <a:latin typeface="ＭＳ Ｐゴシック" pitchFamily="50" charset="-128"/>
                <a:ea typeface="ＭＳ Ｐゴシック" pitchFamily="50" charset="-128"/>
              </a:rPr>
              <a:t>と最も多く、「</a:t>
            </a:r>
            <a:r>
              <a:rPr lang="ja-JP" altLang="en-US" sz="1600" b="0" dirty="0">
                <a:solidFill>
                  <a:schemeClr val="tx1"/>
                </a:solidFill>
                <a:latin typeface="ＭＳ Ｐゴシック" pitchFamily="50" charset="-128"/>
                <a:ea typeface="ＭＳ Ｐゴシック" pitchFamily="50" charset="-128"/>
              </a:rPr>
              <a:t>どちらともいえない</a:t>
            </a: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「とてもそう思う</a:t>
            </a:r>
            <a:r>
              <a:rPr lang="ja-JP" altLang="en-US" sz="1600" b="0" dirty="0" smtClean="0">
                <a:solidFill>
                  <a:schemeClr val="tx1"/>
                </a:solidFill>
                <a:latin typeface="ＭＳ Ｐゴシック" pitchFamily="50" charset="-128"/>
                <a:ea typeface="ＭＳ Ｐゴシック" pitchFamily="50" charset="-128"/>
              </a:rPr>
              <a:t>」が続く</a:t>
            </a:r>
            <a:r>
              <a:rPr lang="ja-JP" altLang="en-US" sz="1600" b="0" dirty="0">
                <a:solidFill>
                  <a:schemeClr val="tx1"/>
                </a:solidFill>
                <a:latin typeface="ＭＳ Ｐゴシック" pitchFamily="50" charset="-128"/>
                <a:ea typeface="ＭＳ Ｐゴシック" pitchFamily="50" charset="-128"/>
              </a:rPr>
              <a:t>。</a:t>
            </a:r>
          </a:p>
          <a:p>
            <a:pPr algn="l">
              <a:spcBef>
                <a:spcPct val="20000"/>
              </a:spcBef>
              <a:tabLst>
                <a:tab pos="444500" algn="l"/>
              </a:tabLst>
              <a:defRPr/>
            </a:pPr>
            <a:r>
              <a:rPr lang="ja-JP" altLang="en-US" sz="1600" b="0" dirty="0">
                <a:solidFill>
                  <a:schemeClr val="tx1"/>
                </a:solidFill>
                <a:latin typeface="ＭＳ Ｐゴシック" pitchFamily="50" charset="-128"/>
                <a:ea typeface="ＭＳ Ｐゴシック" pitchFamily="50" charset="-128"/>
              </a:rPr>
              <a:t>全く縁もゆかりもない他人では、「どちらともいえない</a:t>
            </a:r>
            <a:r>
              <a:rPr lang="ja-JP" altLang="en-US" sz="1600" b="0" dirty="0" smtClean="0">
                <a:solidFill>
                  <a:schemeClr val="tx1"/>
                </a:solidFill>
                <a:latin typeface="ＭＳ Ｐゴシック" pitchFamily="50" charset="-128"/>
                <a:ea typeface="ＭＳ Ｐゴシック" pitchFamily="50" charset="-128"/>
              </a:rPr>
              <a:t>」が</a:t>
            </a:r>
            <a:r>
              <a:rPr lang="en-US" altLang="ja-JP" sz="1600" b="0" dirty="0" smtClean="0">
                <a:solidFill>
                  <a:schemeClr val="tx1"/>
                </a:solidFill>
                <a:latin typeface="ＭＳ Ｐゴシック" pitchFamily="50" charset="-128"/>
                <a:ea typeface="ＭＳ Ｐゴシック" pitchFamily="50" charset="-128"/>
              </a:rPr>
              <a:t>32.1%</a:t>
            </a:r>
            <a:r>
              <a:rPr lang="ja-JP" altLang="en-US" sz="1600" b="0" dirty="0" smtClean="0">
                <a:solidFill>
                  <a:schemeClr val="tx1"/>
                </a:solidFill>
                <a:latin typeface="ＭＳ Ｐゴシック" pitchFamily="50" charset="-128"/>
                <a:ea typeface="ＭＳ Ｐゴシック" pitchFamily="50" charset="-128"/>
              </a:rPr>
              <a:t>と最も多く「やや</a:t>
            </a:r>
            <a:r>
              <a:rPr lang="ja-JP" altLang="en-US" sz="1600" b="0" dirty="0">
                <a:solidFill>
                  <a:schemeClr val="tx1"/>
                </a:solidFill>
                <a:latin typeface="ＭＳ Ｐゴシック" pitchFamily="50" charset="-128"/>
                <a:ea typeface="ＭＳ Ｐゴシック" pitchFamily="50" charset="-128"/>
              </a:rPr>
              <a:t>そう思う</a:t>
            </a: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全く思わない</a:t>
            </a:r>
            <a:r>
              <a:rPr lang="ja-JP" altLang="en-US" sz="1600" b="0" dirty="0" smtClean="0">
                <a:solidFill>
                  <a:schemeClr val="tx1"/>
                </a:solidFill>
                <a:latin typeface="ＭＳ Ｐゴシック" pitchFamily="50" charset="-128"/>
                <a:ea typeface="ＭＳ Ｐゴシック" pitchFamily="50" charset="-128"/>
              </a:rPr>
              <a:t>」が続く</a:t>
            </a:r>
            <a:r>
              <a:rPr lang="ja-JP" altLang="en-US" sz="1600" b="0" dirty="0">
                <a:solidFill>
                  <a:schemeClr val="tx1"/>
                </a:solidFill>
                <a:latin typeface="ＭＳ Ｐゴシック" pitchFamily="50" charset="-128"/>
                <a:ea typeface="ＭＳ Ｐゴシック" pitchFamily="50" charset="-128"/>
              </a:rPr>
              <a:t>。</a:t>
            </a:r>
          </a:p>
        </p:txBody>
      </p:sp>
      <p:sp>
        <p:nvSpPr>
          <p:cNvPr id="8" name="QuestionName"/>
          <p:cNvSpPr txBox="1"/>
          <p:nvPr/>
        </p:nvSpPr>
        <p:spPr>
          <a:xfrm>
            <a:off x="466756" y="548680"/>
            <a:ext cx="8534400" cy="584775"/>
          </a:xfrm>
          <a:prstGeom prst="rect">
            <a:avLst/>
          </a:prstGeom>
          <a:noFill/>
        </p:spPr>
        <p:txBody>
          <a:bodyPr vert="horz" wrap="square" rtlCol="0" anchor="ctr" anchorCtr="0">
            <a:spAutoFit/>
          </a:bodyPr>
          <a:lstStyle/>
          <a:p>
            <a:pPr algn="l"/>
            <a:r>
              <a:rPr lang="ja-JP" altLang="en-US" sz="1600" dirty="0">
                <a:solidFill>
                  <a:schemeClr val="tx1"/>
                </a:solidFill>
                <a:latin typeface="ＭＳ Ｐゴシック"/>
                <a:ea typeface="ＭＳ Ｐゴシック"/>
              </a:rPr>
              <a:t>Ｑ２１で「とても興味がある」「やや興味がある」と答えた方に伺います。次の成人について、どの程度一緒に暮らしてもいいと思いますか。それぞれについてお答えください</a:t>
            </a:r>
            <a:r>
              <a:rPr lang="ja-JP" altLang="en-US" sz="1600" dirty="0" smtClean="0">
                <a:solidFill>
                  <a:schemeClr val="tx1"/>
                </a:solidFill>
                <a:latin typeface="ＭＳ Ｐゴシック"/>
                <a:ea typeface="ＭＳ Ｐゴシック"/>
              </a:rPr>
              <a:t>。</a:t>
            </a:r>
            <a:r>
              <a:rPr lang="ja-JP" altLang="en-US" sz="1600" dirty="0">
                <a:solidFill>
                  <a:schemeClr val="tx1"/>
                </a:solidFill>
                <a:latin typeface="ＭＳ Ｐゴシック"/>
                <a:ea typeface="ＭＳ Ｐゴシック"/>
              </a:rPr>
              <a:t>　</a:t>
            </a:r>
            <a:r>
              <a:rPr lang="en-US" altLang="ja-JP" sz="1600" dirty="0">
                <a:solidFill>
                  <a:schemeClr val="tx1"/>
                </a:solidFill>
                <a:latin typeface="ＭＳ Ｐゴシック"/>
                <a:ea typeface="ＭＳ Ｐゴシック"/>
              </a:rPr>
              <a:t>(n=389)</a:t>
            </a:r>
            <a:endParaRPr kumimoji="1" lang="ja-JP" altLang="en-US" sz="1600" dirty="0">
              <a:solidFill>
                <a:schemeClr val="tx1"/>
              </a:solidFill>
              <a:ea typeface="ＭＳ Ｐゴシック"/>
            </a:endParaRPr>
          </a:p>
        </p:txBody>
      </p:sp>
      <p:graphicFrame>
        <p:nvGraphicFramePr>
          <p:cNvPr id="9" name="オブジェクト 8">
            <a:extLst>
              <a:ext uri="{FF2B5EF4-FFF2-40B4-BE49-F238E27FC236}">
                <a16:creationId xmlns:a16="http://schemas.microsoft.com/office/drawing/2014/main" id="{6189D25E-CB0F-4BB6-B0FD-981CC7AAA939}"/>
              </a:ext>
            </a:extLst>
          </p:cNvPr>
          <p:cNvGraphicFramePr>
            <a:graphicFrameLocks noChangeAspect="1"/>
          </p:cNvGraphicFramePr>
          <p:nvPr>
            <p:extLst>
              <p:ext uri="{D42A27DB-BD31-4B8C-83A1-F6EECF244321}">
                <p14:modId xmlns:p14="http://schemas.microsoft.com/office/powerpoint/2010/main" val="962439115"/>
              </p:ext>
            </p:extLst>
          </p:nvPr>
        </p:nvGraphicFramePr>
        <p:xfrm>
          <a:off x="681038" y="3626321"/>
          <a:ext cx="7781925" cy="2466975"/>
        </p:xfrm>
        <a:graphic>
          <a:graphicData uri="http://schemas.openxmlformats.org/presentationml/2006/ole">
            <mc:AlternateContent xmlns:mc="http://schemas.openxmlformats.org/markup-compatibility/2006">
              <mc:Choice xmlns:v="urn:schemas-microsoft-com:vml" Requires="v">
                <p:oleObj spid="_x0000_s6171" name="Worksheet" r:id="rId3" imgW="7782043" imgH="2467086" progId="Excel.Sheet.12">
                  <p:embed/>
                </p:oleObj>
              </mc:Choice>
              <mc:Fallback>
                <p:oleObj name="Worksheet" r:id="rId3" imgW="7782043" imgH="2467086" progId="Excel.Sheet.12">
                  <p:embed/>
                  <p:pic>
                    <p:nvPicPr>
                      <p:cNvPr id="2" name="オブジェクト 1">
                        <a:extLst>
                          <a:ext uri="{FF2B5EF4-FFF2-40B4-BE49-F238E27FC236}">
                            <a16:creationId xmlns:a16="http://schemas.microsoft.com/office/drawing/2014/main" id="{6189D25E-CB0F-4BB6-B0FD-981CC7AAA939}"/>
                          </a:ext>
                        </a:extLst>
                      </p:cNvPr>
                      <p:cNvPicPr/>
                      <p:nvPr/>
                    </p:nvPicPr>
                    <p:blipFill>
                      <a:blip r:embed="rId4"/>
                      <a:stretch>
                        <a:fillRect/>
                      </a:stretch>
                    </p:blipFill>
                    <p:spPr>
                      <a:xfrm>
                        <a:off x="681038" y="3626321"/>
                        <a:ext cx="7781925" cy="2466975"/>
                      </a:xfrm>
                      <a:prstGeom prst="rect">
                        <a:avLst/>
                      </a:prstGeom>
                    </p:spPr>
                  </p:pic>
                </p:oleObj>
              </mc:Fallback>
            </mc:AlternateContent>
          </a:graphicData>
        </a:graphic>
      </p:graphicFrame>
      <p:sp>
        <p:nvSpPr>
          <p:cNvPr id="11" name="正方形/長方形 10"/>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質問及び回答の単純集計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62875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29</a:t>
            </a:fld>
            <a:endParaRPr kumimoji="1" lang="ja-JP" altLang="en-US">
              <a:latin typeface="Meiryo UI" panose="020B0604030504040204" pitchFamily="50" charset="-128"/>
              <a:ea typeface="Meiryo UI" panose="020B0604030504040204" pitchFamily="50" charset="-128"/>
            </a:endParaRPr>
          </a:p>
        </p:txBody>
      </p:sp>
      <p:sp>
        <p:nvSpPr>
          <p:cNvPr id="2" name="正方形/長方形 1"/>
          <p:cNvSpPr/>
          <p:nvPr/>
        </p:nvSpPr>
        <p:spPr>
          <a:xfrm>
            <a:off x="138404" y="435430"/>
            <a:ext cx="8975732" cy="45719"/>
          </a:xfrm>
          <a:prstGeom prst="rect">
            <a:avLst/>
          </a:prstGeom>
          <a:gradFill flip="none" rotWithShape="1">
            <a:gsLst>
              <a:gs pos="0">
                <a:schemeClr val="accent1">
                  <a:lumMod val="0"/>
                  <a:lumOff val="100000"/>
                </a:schemeClr>
              </a:gs>
              <a:gs pos="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611561" y="44624"/>
            <a:ext cx="7992887" cy="432048"/>
          </a:xfrm>
          <a:prstGeom prst="rect">
            <a:avLst/>
          </a:prstGeom>
          <a:no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住まい関連のシェアサービスの</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興味（</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Q23</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楕円 9"/>
          <p:cNvSpPr/>
          <p:nvPr/>
        </p:nvSpPr>
        <p:spPr>
          <a:xfrm>
            <a:off x="107544" y="44624"/>
            <a:ext cx="360000" cy="360000"/>
          </a:xfrm>
          <a:prstGeom prst="ellipse">
            <a:avLst/>
          </a:prstGeom>
          <a:gradFill flip="none" rotWithShape="1">
            <a:gsLst>
              <a:gs pos="0">
                <a:schemeClr val="accent1">
                  <a:lumMod val="0"/>
                  <a:lumOff val="100000"/>
                </a:schemeClr>
              </a:gs>
              <a:gs pos="1500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Comment"/>
          <p:cNvSpPr>
            <a:spLocks noChangeArrowheads="1"/>
          </p:cNvSpPr>
          <p:nvPr/>
        </p:nvSpPr>
        <p:spPr bwMode="auto">
          <a:xfrm>
            <a:off x="358775" y="1435188"/>
            <a:ext cx="8461375" cy="584775"/>
          </a:xfrm>
          <a:prstGeom prst="rect">
            <a:avLst/>
          </a:prstGeom>
          <a:solidFill>
            <a:schemeClr val="bg1"/>
          </a:solidFill>
          <a:ln w="19050">
            <a:solidFill>
              <a:srgbClr val="0000FF"/>
            </a:solidFill>
            <a:miter lim="800000"/>
            <a:headEnd/>
            <a:tailEnd/>
          </a:ln>
          <a:effectLst>
            <a:outerShdw dist="53882" dir="2700000" algn="ctr" rotWithShape="0">
              <a:schemeClr val="bg2"/>
            </a:outerShdw>
          </a:effectLst>
        </p:spPr>
        <p:txBody>
          <a:bodyPr wrap="square">
            <a:spAutoFit/>
          </a:bodyPr>
          <a:lstStyle/>
          <a:p>
            <a:pPr>
              <a:spcBef>
                <a:spcPct val="20000"/>
              </a:spcBef>
              <a:tabLst>
                <a:tab pos="444500" algn="l"/>
              </a:tabLst>
              <a:defRPr/>
            </a:pPr>
            <a:r>
              <a:rPr lang="ja-JP" altLang="en-US" sz="1600" b="0" dirty="0" smtClean="0">
                <a:solidFill>
                  <a:schemeClr val="tx1"/>
                </a:solidFill>
                <a:latin typeface="ＭＳ Ｐゴシック" pitchFamily="50" charset="-128"/>
                <a:ea typeface="ＭＳ Ｐゴシック" pitchFamily="50" charset="-128"/>
              </a:rPr>
              <a:t>「とても興味がある」と「</a:t>
            </a:r>
            <a:r>
              <a:rPr lang="ja-JP" altLang="en-US" sz="1600" b="0" dirty="0">
                <a:solidFill>
                  <a:schemeClr val="tx1"/>
                </a:solidFill>
                <a:latin typeface="ＭＳ Ｐゴシック" pitchFamily="50" charset="-128"/>
                <a:ea typeface="ＭＳ Ｐゴシック" pitchFamily="50" charset="-128"/>
              </a:rPr>
              <a:t>やや興味がある</a:t>
            </a:r>
            <a:r>
              <a:rPr lang="ja-JP" altLang="en-US" sz="1600" b="0" dirty="0" smtClean="0">
                <a:solidFill>
                  <a:schemeClr val="tx1"/>
                </a:solidFill>
                <a:latin typeface="ＭＳ Ｐゴシック" pitchFamily="50" charset="-128"/>
                <a:ea typeface="ＭＳ Ｐゴシック" pitchFamily="50" charset="-128"/>
              </a:rPr>
              <a:t>」</a:t>
            </a:r>
            <a:r>
              <a:rPr lang="ja-JP" altLang="en-US" sz="1600" dirty="0">
                <a:latin typeface="ＭＳ Ｐゴシック" pitchFamily="50" charset="-128"/>
              </a:rPr>
              <a:t>を</a:t>
            </a:r>
            <a:r>
              <a:rPr lang="ja-JP" altLang="en-US" sz="1600" dirty="0" smtClean="0">
                <a:latin typeface="ＭＳ Ｐゴシック" pitchFamily="50" charset="-128"/>
              </a:rPr>
              <a:t>合わせた興味がある回答は、自動車</a:t>
            </a:r>
            <a:r>
              <a:rPr lang="ja-JP" altLang="en-US" sz="1600" dirty="0">
                <a:latin typeface="ＭＳ Ｐゴシック" pitchFamily="50" charset="-128"/>
              </a:rPr>
              <a:t>で</a:t>
            </a:r>
            <a:r>
              <a:rPr lang="ja-JP" altLang="en-US" sz="1600" dirty="0" smtClean="0">
                <a:latin typeface="ＭＳ Ｐゴシック" pitchFamily="50" charset="-128"/>
              </a:rPr>
              <a:t>は</a:t>
            </a:r>
            <a:r>
              <a:rPr lang="en-US" altLang="ja-JP" sz="1600" b="0" dirty="0" smtClean="0">
                <a:solidFill>
                  <a:schemeClr val="tx1"/>
                </a:solidFill>
                <a:latin typeface="ＭＳ Ｐゴシック" pitchFamily="50" charset="-128"/>
                <a:ea typeface="ＭＳ Ｐゴシック" pitchFamily="50" charset="-128"/>
              </a:rPr>
              <a:t>25.7%</a:t>
            </a:r>
            <a:r>
              <a:rPr lang="ja-JP" altLang="en-US" sz="1600" b="0" dirty="0" err="1" smtClean="0">
                <a:solidFill>
                  <a:schemeClr val="tx1"/>
                </a:solidFill>
                <a:latin typeface="ＭＳ Ｐゴシック" pitchFamily="50" charset="-128"/>
                <a:ea typeface="ＭＳ Ｐゴシック" pitchFamily="50" charset="-128"/>
              </a:rPr>
              <a:t>、</a:t>
            </a:r>
            <a:r>
              <a:rPr lang="ja-JP" altLang="en-US" sz="1600" b="0" dirty="0" smtClean="0">
                <a:solidFill>
                  <a:schemeClr val="tx1"/>
                </a:solidFill>
                <a:latin typeface="ＭＳ Ｐゴシック" pitchFamily="50" charset="-128"/>
                <a:ea typeface="ＭＳ Ｐゴシック" pitchFamily="50" charset="-128"/>
              </a:rPr>
              <a:t>自転車では</a:t>
            </a:r>
            <a:r>
              <a:rPr lang="en-US" altLang="ja-JP" sz="1600" b="0" dirty="0" smtClean="0">
                <a:solidFill>
                  <a:schemeClr val="tx1"/>
                </a:solidFill>
                <a:latin typeface="ＭＳ Ｐゴシック" pitchFamily="50" charset="-128"/>
                <a:ea typeface="ＭＳ Ｐゴシック" pitchFamily="50" charset="-128"/>
              </a:rPr>
              <a:t>23.5%</a:t>
            </a:r>
            <a:r>
              <a:rPr lang="ja-JP" altLang="en-US" sz="1600" b="0" dirty="0" err="1" smtClean="0">
                <a:solidFill>
                  <a:schemeClr val="tx1"/>
                </a:solidFill>
                <a:latin typeface="ＭＳ Ｐゴシック" pitchFamily="50" charset="-128"/>
                <a:ea typeface="ＭＳ Ｐゴシック" pitchFamily="50" charset="-128"/>
              </a:rPr>
              <a:t>、</a:t>
            </a:r>
            <a:r>
              <a:rPr lang="ja-JP" altLang="en-US" sz="1600" b="0" dirty="0" smtClean="0">
                <a:solidFill>
                  <a:schemeClr val="tx1"/>
                </a:solidFill>
                <a:latin typeface="ＭＳ Ｐゴシック" pitchFamily="50" charset="-128"/>
                <a:ea typeface="ＭＳ Ｐゴシック" pitchFamily="50" charset="-128"/>
              </a:rPr>
              <a:t>家具では</a:t>
            </a:r>
            <a:r>
              <a:rPr lang="en-US" altLang="ja-JP" sz="1600" b="0" dirty="0" smtClean="0">
                <a:solidFill>
                  <a:schemeClr val="tx1"/>
                </a:solidFill>
                <a:latin typeface="ＭＳ Ｐゴシック" pitchFamily="50" charset="-128"/>
                <a:ea typeface="ＭＳ Ｐゴシック" pitchFamily="50" charset="-128"/>
              </a:rPr>
              <a:t>14.3%</a:t>
            </a:r>
            <a:r>
              <a:rPr lang="ja-JP" altLang="en-US" sz="1600" b="0" dirty="0" err="1" smtClean="0">
                <a:solidFill>
                  <a:schemeClr val="tx1"/>
                </a:solidFill>
                <a:latin typeface="ＭＳ Ｐゴシック" pitchFamily="50" charset="-128"/>
                <a:ea typeface="ＭＳ Ｐゴシック" pitchFamily="50" charset="-128"/>
              </a:rPr>
              <a:t>、</a:t>
            </a:r>
            <a:r>
              <a:rPr lang="ja-JP" altLang="en-US" sz="1600" dirty="0" smtClean="0">
                <a:latin typeface="ＭＳ Ｐゴシック" pitchFamily="50" charset="-128"/>
                <a:ea typeface="ＭＳ Ｐゴシック" pitchFamily="50" charset="-128"/>
              </a:rPr>
              <a:t>家電では</a:t>
            </a:r>
            <a:r>
              <a:rPr lang="en-US" altLang="ja-JP" sz="1600" dirty="0" smtClean="0">
                <a:latin typeface="ＭＳ Ｐゴシック" pitchFamily="50" charset="-128"/>
                <a:ea typeface="ＭＳ Ｐゴシック" pitchFamily="50" charset="-128"/>
              </a:rPr>
              <a:t>20.2%</a:t>
            </a:r>
            <a:r>
              <a:rPr lang="ja-JP" altLang="en-US" sz="1600" dirty="0" smtClean="0">
                <a:latin typeface="ＭＳ Ｐゴシック" pitchFamily="50" charset="-128"/>
                <a:ea typeface="ＭＳ Ｐゴシック" pitchFamily="50" charset="-128"/>
              </a:rPr>
              <a:t>となっている。</a:t>
            </a:r>
            <a:endParaRPr lang="ja-JP" altLang="en-US" sz="1600" b="0" dirty="0">
              <a:solidFill>
                <a:schemeClr val="tx1"/>
              </a:solidFill>
              <a:latin typeface="ＭＳ Ｐゴシック" pitchFamily="50" charset="-128"/>
              <a:ea typeface="ＭＳ Ｐゴシック" pitchFamily="50" charset="-128"/>
            </a:endParaRPr>
          </a:p>
        </p:txBody>
      </p:sp>
      <p:sp>
        <p:nvSpPr>
          <p:cNvPr id="8" name="QuestionName"/>
          <p:cNvSpPr txBox="1"/>
          <p:nvPr/>
        </p:nvSpPr>
        <p:spPr>
          <a:xfrm>
            <a:off x="466756" y="632882"/>
            <a:ext cx="8534400" cy="584775"/>
          </a:xfrm>
          <a:prstGeom prst="rect">
            <a:avLst/>
          </a:prstGeom>
          <a:noFill/>
        </p:spPr>
        <p:txBody>
          <a:bodyPr vert="horz" wrap="square" rtlCol="0" anchor="ctr" anchorCtr="0">
            <a:spAutoFit/>
          </a:bodyPr>
          <a:lstStyle/>
          <a:p>
            <a:pPr algn="l"/>
            <a:r>
              <a:rPr lang="ja-JP" altLang="en-US" sz="1600" dirty="0">
                <a:solidFill>
                  <a:schemeClr val="tx1"/>
                </a:solidFill>
                <a:latin typeface="ＭＳ Ｐゴシック"/>
                <a:ea typeface="ＭＳ Ｐゴシック"/>
              </a:rPr>
              <a:t>住まいのサービスとして、次のリースやシェアサービスにどの程度の興味がありますか。それぞれについてお答えください</a:t>
            </a:r>
            <a:r>
              <a:rPr lang="ja-JP" altLang="en-US" sz="1600" dirty="0" smtClean="0">
                <a:solidFill>
                  <a:schemeClr val="tx1"/>
                </a:solidFill>
                <a:latin typeface="ＭＳ Ｐゴシック"/>
                <a:ea typeface="ＭＳ Ｐゴシック"/>
              </a:rPr>
              <a:t>。</a:t>
            </a:r>
            <a:r>
              <a:rPr lang="en-US" altLang="ja-JP" sz="1600" dirty="0" smtClean="0">
                <a:solidFill>
                  <a:schemeClr val="tx1"/>
                </a:solidFill>
                <a:latin typeface="ＭＳ Ｐゴシック"/>
                <a:ea typeface="ＭＳ Ｐゴシック"/>
              </a:rPr>
              <a:t>(</a:t>
            </a:r>
            <a:r>
              <a:rPr lang="en-US" altLang="ja-JP" sz="1600" dirty="0">
                <a:solidFill>
                  <a:schemeClr val="tx1"/>
                </a:solidFill>
                <a:latin typeface="ＭＳ Ｐゴシック"/>
                <a:ea typeface="ＭＳ Ｐゴシック"/>
              </a:rPr>
              <a:t>n=5000)</a:t>
            </a:r>
            <a:endParaRPr kumimoji="1" lang="ja-JP" altLang="en-US" sz="1600" dirty="0">
              <a:solidFill>
                <a:schemeClr val="tx1"/>
              </a:solidFill>
              <a:ea typeface="ＭＳ Ｐゴシック"/>
            </a:endParaRPr>
          </a:p>
        </p:txBody>
      </p:sp>
      <p:graphicFrame>
        <p:nvGraphicFramePr>
          <p:cNvPr id="9" name="オブジェクト 8">
            <a:extLst>
              <a:ext uri="{FF2B5EF4-FFF2-40B4-BE49-F238E27FC236}">
                <a16:creationId xmlns:a16="http://schemas.microsoft.com/office/drawing/2014/main" id="{363EAD61-F8D6-4799-A75D-098622DBC773}"/>
              </a:ext>
            </a:extLst>
          </p:cNvPr>
          <p:cNvGraphicFramePr>
            <a:graphicFrameLocks noChangeAspect="1"/>
          </p:cNvGraphicFramePr>
          <p:nvPr>
            <p:extLst>
              <p:ext uri="{D42A27DB-BD31-4B8C-83A1-F6EECF244321}">
                <p14:modId xmlns:p14="http://schemas.microsoft.com/office/powerpoint/2010/main" val="1690612785"/>
              </p:ext>
            </p:extLst>
          </p:nvPr>
        </p:nvGraphicFramePr>
        <p:xfrm>
          <a:off x="930570" y="2348880"/>
          <a:ext cx="7391400" cy="2476500"/>
        </p:xfrm>
        <a:graphic>
          <a:graphicData uri="http://schemas.openxmlformats.org/presentationml/2006/ole">
            <mc:AlternateContent xmlns:mc="http://schemas.openxmlformats.org/markup-compatibility/2006">
              <mc:Choice xmlns:v="urn:schemas-microsoft-com:vml" Requires="v">
                <p:oleObj spid="_x0000_s7196" name="Worksheet" r:id="rId3" imgW="7391345" imgH="2476389" progId="Excel.Sheet.12">
                  <p:embed/>
                </p:oleObj>
              </mc:Choice>
              <mc:Fallback>
                <p:oleObj name="Worksheet" r:id="rId3" imgW="7391345" imgH="2476389" progId="Excel.Sheet.12">
                  <p:embed/>
                  <p:pic>
                    <p:nvPicPr>
                      <p:cNvPr id="2" name="オブジェクト 1">
                        <a:extLst>
                          <a:ext uri="{FF2B5EF4-FFF2-40B4-BE49-F238E27FC236}">
                            <a16:creationId xmlns:a16="http://schemas.microsoft.com/office/drawing/2014/main" id="{363EAD61-F8D6-4799-A75D-098622DBC773}"/>
                          </a:ext>
                        </a:extLst>
                      </p:cNvPr>
                      <p:cNvPicPr/>
                      <p:nvPr/>
                    </p:nvPicPr>
                    <p:blipFill>
                      <a:blip r:embed="rId4"/>
                      <a:stretch>
                        <a:fillRect/>
                      </a:stretch>
                    </p:blipFill>
                    <p:spPr>
                      <a:xfrm>
                        <a:off x="930570" y="2348880"/>
                        <a:ext cx="7391400" cy="2476500"/>
                      </a:xfrm>
                      <a:prstGeom prst="rect">
                        <a:avLst/>
                      </a:prstGeom>
                    </p:spPr>
                  </p:pic>
                </p:oleObj>
              </mc:Fallback>
            </mc:AlternateContent>
          </a:graphicData>
        </a:graphic>
      </p:graphicFrame>
      <p:sp>
        <p:nvSpPr>
          <p:cNvPr id="11" name="正方形/長方形 10"/>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質問及び回答の単純集計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33161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99592" y="188640"/>
            <a:ext cx="7344816" cy="6552728"/>
          </a:xfrm>
          <a:prstGeom prst="rect">
            <a:avLst/>
          </a:prstGeom>
          <a:solidFill>
            <a:schemeClr val="accent5">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lnSpc>
                <a:spcPct val="150000"/>
              </a:lnSpc>
              <a:spcBef>
                <a:spcPts val="600"/>
              </a:spcBef>
            </a:pP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　次</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92075" indent="-92075">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１．調査の概要</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Ｐ </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p>
          <a:p>
            <a:pPr marL="92075" indent="-92075">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２．質問及び回答の単純集計</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Ｐ </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endPar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989170920"/>
              </p:ext>
            </p:extLst>
          </p:nvPr>
        </p:nvGraphicFramePr>
        <p:xfrm>
          <a:off x="2317897" y="1412776"/>
          <a:ext cx="4815088" cy="5303520"/>
        </p:xfrm>
        <a:graphic>
          <a:graphicData uri="http://schemas.openxmlformats.org/drawingml/2006/table">
            <a:tbl>
              <a:tblPr>
                <a:tableStyleId>{2D5ABB26-0587-4C30-8999-92F81FD0307C}</a:tableStyleId>
              </a:tblPr>
              <a:tblGrid>
                <a:gridCol w="502775">
                  <a:extLst>
                    <a:ext uri="{9D8B030D-6E8A-4147-A177-3AD203B41FA5}">
                      <a16:colId xmlns:a16="http://schemas.microsoft.com/office/drawing/2014/main" val="1291328466"/>
                    </a:ext>
                  </a:extLst>
                </a:gridCol>
                <a:gridCol w="3834938">
                  <a:extLst>
                    <a:ext uri="{9D8B030D-6E8A-4147-A177-3AD203B41FA5}">
                      <a16:colId xmlns:a16="http://schemas.microsoft.com/office/drawing/2014/main" val="619133712"/>
                    </a:ext>
                  </a:extLst>
                </a:gridCol>
                <a:gridCol w="477375">
                  <a:extLst>
                    <a:ext uri="{9D8B030D-6E8A-4147-A177-3AD203B41FA5}">
                      <a16:colId xmlns:a16="http://schemas.microsoft.com/office/drawing/2014/main" val="1990626456"/>
                    </a:ext>
                  </a:extLst>
                </a:gridCol>
              </a:tblGrid>
              <a:tr h="156068">
                <a:tc>
                  <a:txBody>
                    <a:bodyPr/>
                    <a:lstStyle/>
                    <a:p>
                      <a:pPr algn="l" fontAlgn="ctr"/>
                      <a:r>
                        <a:rPr lang="en-US" sz="1200" u="none" strike="noStrike" dirty="0">
                          <a:effectLst/>
                          <a:latin typeface="Meiryo UI" panose="020B0604030504040204" pitchFamily="50" charset="-128"/>
                          <a:ea typeface="Meiryo UI" panose="020B0604030504040204" pitchFamily="50" charset="-128"/>
                        </a:rPr>
                        <a:t>Q1</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ja-JP" altLang="en-US" sz="1200" u="none" strike="noStrike">
                          <a:effectLst/>
                          <a:latin typeface="Meiryo UI" panose="020B0604030504040204" pitchFamily="50" charset="-128"/>
                          <a:ea typeface="Meiryo UI" panose="020B0604030504040204" pitchFamily="50" charset="-128"/>
                        </a:rPr>
                        <a:t>同居者の属性</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en-US" sz="1200" u="none" strike="noStrike">
                          <a:effectLst/>
                          <a:latin typeface="Meiryo UI" panose="020B0604030504040204" pitchFamily="50" charset="-128"/>
                          <a:ea typeface="Meiryo UI" panose="020B0604030504040204" pitchFamily="50" charset="-128"/>
                        </a:rPr>
                        <a:t>P7</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2598662373"/>
                  </a:ext>
                </a:extLst>
              </a:tr>
              <a:tr h="156068">
                <a:tc>
                  <a:txBody>
                    <a:bodyPr/>
                    <a:lstStyle/>
                    <a:p>
                      <a:pPr algn="l" fontAlgn="ctr"/>
                      <a:r>
                        <a:rPr lang="en-US" sz="1200" u="none" strike="noStrike">
                          <a:effectLst/>
                          <a:latin typeface="Meiryo UI" panose="020B0604030504040204" pitchFamily="50" charset="-128"/>
                          <a:ea typeface="Meiryo UI" panose="020B0604030504040204" pitchFamily="50" charset="-128"/>
                        </a:rPr>
                        <a:t>Q2</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婚姻</a:t>
                      </a:r>
                      <a:r>
                        <a:rPr lang="ja-JP" altLang="en-US" sz="1200" u="none" strike="noStrike" dirty="0" smtClean="0">
                          <a:effectLst/>
                          <a:latin typeface="Meiryo UI" panose="020B0604030504040204" pitchFamily="50" charset="-128"/>
                          <a:ea typeface="Meiryo UI" panose="020B0604030504040204" pitchFamily="50" charset="-128"/>
                        </a:rPr>
                        <a:t>の有無、</a:t>
                      </a:r>
                      <a:r>
                        <a:rPr lang="ja-JP" altLang="en-US" sz="1200" u="none" strike="noStrike" dirty="0">
                          <a:effectLst/>
                          <a:latin typeface="Meiryo UI" panose="020B0604030504040204" pitchFamily="50" charset="-128"/>
                          <a:ea typeface="Meiryo UI" panose="020B0604030504040204" pitchFamily="50" charset="-128"/>
                        </a:rPr>
                        <a:t>今後の意向</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en-US" sz="1200" u="none" strike="noStrike">
                          <a:effectLst/>
                          <a:latin typeface="Meiryo UI" panose="020B0604030504040204" pitchFamily="50" charset="-128"/>
                          <a:ea typeface="Meiryo UI" panose="020B0604030504040204" pitchFamily="50" charset="-128"/>
                        </a:rPr>
                        <a:t>P8</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1432693015"/>
                  </a:ext>
                </a:extLst>
              </a:tr>
              <a:tr h="156068">
                <a:tc>
                  <a:txBody>
                    <a:bodyPr/>
                    <a:lstStyle/>
                    <a:p>
                      <a:pPr algn="l" fontAlgn="ctr"/>
                      <a:r>
                        <a:rPr lang="en-US" sz="1200" u="none" strike="noStrike">
                          <a:effectLst/>
                          <a:latin typeface="Meiryo UI" panose="020B0604030504040204" pitchFamily="50" charset="-128"/>
                          <a:ea typeface="Meiryo UI" panose="020B0604030504040204" pitchFamily="50" charset="-128"/>
                        </a:rPr>
                        <a:t>Q3</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ja-JP" altLang="en-US" sz="1200" u="none" strike="noStrike">
                          <a:effectLst/>
                          <a:latin typeface="Meiryo UI" panose="020B0604030504040204" pitchFamily="50" charset="-128"/>
                          <a:ea typeface="Meiryo UI" panose="020B0604030504040204" pitchFamily="50" charset="-128"/>
                        </a:rPr>
                        <a:t>配偶者の就労</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en-US" sz="1200" u="none" strike="noStrike">
                          <a:effectLst/>
                          <a:latin typeface="Meiryo UI" panose="020B0604030504040204" pitchFamily="50" charset="-128"/>
                          <a:ea typeface="Meiryo UI" panose="020B0604030504040204" pitchFamily="50" charset="-128"/>
                        </a:rPr>
                        <a:t>P9</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700843714"/>
                  </a:ext>
                </a:extLst>
              </a:tr>
              <a:tr h="156068">
                <a:tc>
                  <a:txBody>
                    <a:bodyPr/>
                    <a:lstStyle/>
                    <a:p>
                      <a:pPr algn="l" fontAlgn="ctr"/>
                      <a:r>
                        <a:rPr lang="en-US" sz="1200" u="none" strike="noStrike">
                          <a:effectLst/>
                          <a:latin typeface="Meiryo UI" panose="020B0604030504040204" pitchFamily="50" charset="-128"/>
                          <a:ea typeface="Meiryo UI" panose="020B0604030504040204" pitchFamily="50" charset="-128"/>
                        </a:rPr>
                        <a:t>Q4</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ja-JP" altLang="en-US" sz="1200" u="none" strike="noStrike">
                          <a:effectLst/>
                          <a:latin typeface="Meiryo UI" panose="020B0604030504040204" pitchFamily="50" charset="-128"/>
                          <a:ea typeface="Meiryo UI" panose="020B0604030504040204" pitchFamily="50" charset="-128"/>
                        </a:rPr>
                        <a:t>子どもの有無、今後の意向</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en-US" sz="1200" u="none" strike="noStrike">
                          <a:effectLst/>
                          <a:latin typeface="Meiryo UI" panose="020B0604030504040204" pitchFamily="50" charset="-128"/>
                          <a:ea typeface="Meiryo UI" panose="020B0604030504040204" pitchFamily="50" charset="-128"/>
                        </a:rPr>
                        <a:t>P10</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2285372976"/>
                  </a:ext>
                </a:extLst>
              </a:tr>
              <a:tr h="156068">
                <a:tc>
                  <a:txBody>
                    <a:bodyPr/>
                    <a:lstStyle/>
                    <a:p>
                      <a:pPr algn="l" fontAlgn="ctr"/>
                      <a:r>
                        <a:rPr lang="en-US" sz="1200" u="none" strike="noStrike">
                          <a:effectLst/>
                          <a:latin typeface="Meiryo UI" panose="020B0604030504040204" pitchFamily="50" charset="-128"/>
                          <a:ea typeface="Meiryo UI" panose="020B0604030504040204" pitchFamily="50" charset="-128"/>
                        </a:rPr>
                        <a:t>Q5</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ja-JP" altLang="en-US" sz="1200" u="none" strike="noStrike">
                          <a:effectLst/>
                          <a:latin typeface="Meiryo UI" panose="020B0604030504040204" pitchFamily="50" charset="-128"/>
                          <a:ea typeface="Meiryo UI" panose="020B0604030504040204" pitchFamily="50" charset="-128"/>
                        </a:rPr>
                        <a:t>回答者や世帯の収入・貯金等</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en-US" sz="1200" u="none" strike="noStrike">
                          <a:effectLst/>
                          <a:latin typeface="Meiryo UI" panose="020B0604030504040204" pitchFamily="50" charset="-128"/>
                          <a:ea typeface="Meiryo UI" panose="020B0604030504040204" pitchFamily="50" charset="-128"/>
                        </a:rPr>
                        <a:t>P11</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2995425180"/>
                  </a:ext>
                </a:extLst>
              </a:tr>
              <a:tr h="156068">
                <a:tc>
                  <a:txBody>
                    <a:bodyPr/>
                    <a:lstStyle/>
                    <a:p>
                      <a:pPr algn="l" fontAlgn="ctr"/>
                      <a:r>
                        <a:rPr lang="en-US" sz="1200" u="none" strike="noStrike">
                          <a:effectLst/>
                          <a:latin typeface="Meiryo UI" panose="020B0604030504040204" pitchFamily="50" charset="-128"/>
                          <a:ea typeface="Meiryo UI" panose="020B0604030504040204" pitchFamily="50" charset="-128"/>
                        </a:rPr>
                        <a:t>Q6</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ja-JP" altLang="en-US" sz="1200" u="none" strike="noStrike">
                          <a:effectLst/>
                          <a:latin typeface="Meiryo UI" panose="020B0604030504040204" pitchFamily="50" charset="-128"/>
                          <a:ea typeface="Meiryo UI" panose="020B0604030504040204" pitchFamily="50" charset="-128"/>
                        </a:rPr>
                        <a:t>支出の負担感</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en-US" sz="1200" u="none" strike="noStrike">
                          <a:effectLst/>
                          <a:latin typeface="Meiryo UI" panose="020B0604030504040204" pitchFamily="50" charset="-128"/>
                          <a:ea typeface="Meiryo UI" panose="020B0604030504040204" pitchFamily="50" charset="-128"/>
                        </a:rPr>
                        <a:t>P12</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2366166044"/>
                  </a:ext>
                </a:extLst>
              </a:tr>
              <a:tr h="156068">
                <a:tc>
                  <a:txBody>
                    <a:bodyPr/>
                    <a:lstStyle/>
                    <a:p>
                      <a:pPr algn="l" fontAlgn="ctr"/>
                      <a:r>
                        <a:rPr lang="en-US" sz="1200" u="none" strike="noStrike">
                          <a:effectLst/>
                          <a:latin typeface="Meiryo UI" panose="020B0604030504040204" pitchFamily="50" charset="-128"/>
                          <a:ea typeface="Meiryo UI" panose="020B0604030504040204" pitchFamily="50" charset="-128"/>
                        </a:rPr>
                        <a:t>Q7</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住まいの種類（現住宅・次に住みたい住まい）</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en-US" sz="1200" u="none" strike="noStrike">
                          <a:effectLst/>
                          <a:latin typeface="Meiryo UI" panose="020B0604030504040204" pitchFamily="50" charset="-128"/>
                          <a:ea typeface="Meiryo UI" panose="020B0604030504040204" pitchFamily="50" charset="-128"/>
                        </a:rPr>
                        <a:t>P13</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3071462446"/>
                  </a:ext>
                </a:extLst>
              </a:tr>
              <a:tr h="156068">
                <a:tc>
                  <a:txBody>
                    <a:bodyPr/>
                    <a:lstStyle/>
                    <a:p>
                      <a:pPr algn="l" fontAlgn="ctr"/>
                      <a:r>
                        <a:rPr lang="en-US" sz="1200" u="none" strike="noStrike" dirty="0">
                          <a:effectLst/>
                          <a:latin typeface="Meiryo UI" panose="020B0604030504040204" pitchFamily="50" charset="-128"/>
                          <a:ea typeface="Meiryo UI" panose="020B0604030504040204" pitchFamily="50" charset="-128"/>
                        </a:rPr>
                        <a:t>Q8</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現住宅の築後年数</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en-US" sz="1200" u="none" strike="noStrike">
                          <a:effectLst/>
                          <a:latin typeface="Meiryo UI" panose="020B0604030504040204" pitchFamily="50" charset="-128"/>
                          <a:ea typeface="Meiryo UI" panose="020B0604030504040204" pitchFamily="50" charset="-128"/>
                        </a:rPr>
                        <a:t>P14</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3048715184"/>
                  </a:ext>
                </a:extLst>
              </a:tr>
              <a:tr h="156068">
                <a:tc>
                  <a:txBody>
                    <a:bodyPr/>
                    <a:lstStyle/>
                    <a:p>
                      <a:pPr algn="l" fontAlgn="ctr"/>
                      <a:r>
                        <a:rPr lang="en-US" sz="1200" u="none" strike="noStrike">
                          <a:effectLst/>
                          <a:latin typeface="Meiryo UI" panose="020B0604030504040204" pitchFamily="50" charset="-128"/>
                          <a:ea typeface="Meiryo UI" panose="020B0604030504040204" pitchFamily="50" charset="-128"/>
                        </a:rPr>
                        <a:t>Q9</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現住宅の床面積</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en-US" sz="1200" u="none" strike="noStrike">
                          <a:effectLst/>
                          <a:latin typeface="Meiryo UI" panose="020B0604030504040204" pitchFamily="50" charset="-128"/>
                          <a:ea typeface="Meiryo UI" panose="020B0604030504040204" pitchFamily="50" charset="-128"/>
                        </a:rPr>
                        <a:t>P15</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576196449"/>
                  </a:ext>
                </a:extLst>
              </a:tr>
              <a:tr h="156068">
                <a:tc>
                  <a:txBody>
                    <a:bodyPr/>
                    <a:lstStyle/>
                    <a:p>
                      <a:pPr algn="l" fontAlgn="ctr"/>
                      <a:r>
                        <a:rPr lang="en-US" sz="1200" u="none" strike="noStrike">
                          <a:effectLst/>
                          <a:latin typeface="Meiryo UI" panose="020B0604030504040204" pitchFamily="50" charset="-128"/>
                          <a:ea typeface="Meiryo UI" panose="020B0604030504040204" pitchFamily="50" charset="-128"/>
                        </a:rPr>
                        <a:t>Q10</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最寄り公共交通機関までの所要時間</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en-US" sz="1200" u="none" strike="noStrike">
                          <a:effectLst/>
                          <a:latin typeface="Meiryo UI" panose="020B0604030504040204" pitchFamily="50" charset="-128"/>
                          <a:ea typeface="Meiryo UI" panose="020B0604030504040204" pitchFamily="50" charset="-128"/>
                        </a:rPr>
                        <a:t>P16</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2440437617"/>
                  </a:ext>
                </a:extLst>
              </a:tr>
              <a:tr h="156068">
                <a:tc>
                  <a:txBody>
                    <a:bodyPr/>
                    <a:lstStyle/>
                    <a:p>
                      <a:pPr algn="l" fontAlgn="ctr"/>
                      <a:r>
                        <a:rPr lang="en-US" sz="1200" u="none" strike="noStrike">
                          <a:effectLst/>
                          <a:latin typeface="Meiryo UI" panose="020B0604030504040204" pitchFamily="50" charset="-128"/>
                          <a:ea typeface="Meiryo UI" panose="020B0604030504040204" pitchFamily="50" charset="-128"/>
                        </a:rPr>
                        <a:t>Q11</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通勤又は通学時間</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en-US" sz="1200" u="none" strike="noStrike">
                          <a:effectLst/>
                          <a:latin typeface="Meiryo UI" panose="020B0604030504040204" pitchFamily="50" charset="-128"/>
                          <a:ea typeface="Meiryo UI" panose="020B0604030504040204" pitchFamily="50" charset="-128"/>
                        </a:rPr>
                        <a:t>P17</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3920692188"/>
                  </a:ext>
                </a:extLst>
              </a:tr>
              <a:tr h="156068">
                <a:tc>
                  <a:txBody>
                    <a:bodyPr/>
                    <a:lstStyle/>
                    <a:p>
                      <a:pPr algn="l" fontAlgn="ctr"/>
                      <a:r>
                        <a:rPr lang="en-US" sz="1200" u="none" strike="noStrike">
                          <a:effectLst/>
                          <a:latin typeface="Meiryo UI" panose="020B0604030504040204" pitchFamily="50" charset="-128"/>
                          <a:ea typeface="Meiryo UI" panose="020B0604030504040204" pitchFamily="50" charset="-128"/>
                        </a:rPr>
                        <a:t>Q12</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現住宅の周辺地域の状況</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en-US" sz="1200" u="none" strike="noStrike">
                          <a:effectLst/>
                          <a:latin typeface="Meiryo UI" panose="020B0604030504040204" pitchFamily="50" charset="-128"/>
                          <a:ea typeface="Meiryo UI" panose="020B0604030504040204" pitchFamily="50" charset="-128"/>
                        </a:rPr>
                        <a:t>P18</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514053331"/>
                  </a:ext>
                </a:extLst>
              </a:tr>
              <a:tr h="156068">
                <a:tc>
                  <a:txBody>
                    <a:bodyPr/>
                    <a:lstStyle/>
                    <a:p>
                      <a:pPr algn="l" fontAlgn="ctr"/>
                      <a:r>
                        <a:rPr lang="en-US" sz="1200" u="none" strike="noStrike">
                          <a:effectLst/>
                          <a:latin typeface="Meiryo UI" panose="020B0604030504040204" pitchFamily="50" charset="-128"/>
                          <a:ea typeface="Meiryo UI" panose="020B0604030504040204" pitchFamily="50" charset="-128"/>
                        </a:rPr>
                        <a:t>Q13</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ja-JP" altLang="en-US" sz="1200" u="none" strike="noStrike">
                          <a:effectLst/>
                          <a:latin typeface="Meiryo UI" panose="020B0604030504040204" pitchFamily="50" charset="-128"/>
                          <a:ea typeface="Meiryo UI" panose="020B0604030504040204" pitchFamily="50" charset="-128"/>
                        </a:rPr>
                        <a:t>現住宅以外の住まい（</a:t>
                      </a:r>
                      <a:r>
                        <a:rPr lang="en-US" altLang="ja-JP" sz="1200" u="none" strike="noStrike">
                          <a:effectLst/>
                          <a:latin typeface="Meiryo UI" panose="020B0604030504040204" pitchFamily="50" charset="-128"/>
                          <a:ea typeface="Meiryo UI" panose="020B0604030504040204" pitchFamily="50" charset="-128"/>
                        </a:rPr>
                        <a:t>2</a:t>
                      </a:r>
                      <a:r>
                        <a:rPr lang="ja-JP" altLang="en-US" sz="1200" u="none" strike="noStrike">
                          <a:effectLst/>
                          <a:latin typeface="Meiryo UI" panose="020B0604030504040204" pitchFamily="50" charset="-128"/>
                          <a:ea typeface="Meiryo UI" panose="020B0604030504040204" pitchFamily="50" charset="-128"/>
                        </a:rPr>
                        <a:t>地域居住等）</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en-US" sz="1200" u="none" strike="noStrike" dirty="0">
                          <a:effectLst/>
                          <a:latin typeface="Meiryo UI" panose="020B0604030504040204" pitchFamily="50" charset="-128"/>
                          <a:ea typeface="Meiryo UI" panose="020B0604030504040204" pitchFamily="50" charset="-128"/>
                        </a:rPr>
                        <a:t>P19</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1119303724"/>
                  </a:ext>
                </a:extLst>
              </a:tr>
              <a:tr h="156068">
                <a:tc>
                  <a:txBody>
                    <a:bodyPr/>
                    <a:lstStyle/>
                    <a:p>
                      <a:pPr algn="l" fontAlgn="ctr"/>
                      <a:r>
                        <a:rPr lang="en-US" sz="1200" u="none" strike="noStrike">
                          <a:effectLst/>
                          <a:latin typeface="Meiryo UI" panose="020B0604030504040204" pitchFamily="50" charset="-128"/>
                          <a:ea typeface="Meiryo UI" panose="020B0604030504040204" pitchFamily="50" charset="-128"/>
                        </a:rPr>
                        <a:t>Q14</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ja-JP" altLang="en-US" sz="1200" u="none" strike="noStrike">
                          <a:effectLst/>
                          <a:latin typeface="Meiryo UI" panose="020B0604030504040204" pitchFamily="50" charset="-128"/>
                          <a:ea typeface="Meiryo UI" panose="020B0604030504040204" pitchFamily="50" charset="-128"/>
                        </a:rPr>
                        <a:t>現在の住まいや周辺環境の満足度</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en-US" sz="1200" u="none" strike="noStrike">
                          <a:effectLst/>
                          <a:latin typeface="Meiryo UI" panose="020B0604030504040204" pitchFamily="50" charset="-128"/>
                          <a:ea typeface="Meiryo UI" panose="020B0604030504040204" pitchFamily="50" charset="-128"/>
                        </a:rPr>
                        <a:t>P20</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3460801027"/>
                  </a:ext>
                </a:extLst>
              </a:tr>
              <a:tr h="156068">
                <a:tc>
                  <a:txBody>
                    <a:bodyPr/>
                    <a:lstStyle/>
                    <a:p>
                      <a:pPr algn="l" fontAlgn="ctr"/>
                      <a:r>
                        <a:rPr lang="en-US" sz="1200" u="none" strike="noStrike">
                          <a:effectLst/>
                          <a:latin typeface="Meiryo UI" panose="020B0604030504040204" pitchFamily="50" charset="-128"/>
                          <a:ea typeface="Meiryo UI" panose="020B0604030504040204" pitchFamily="50" charset="-128"/>
                        </a:rPr>
                        <a:t>Q15</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ja-JP" altLang="en-US" sz="1200" u="none" strike="noStrike">
                          <a:effectLst/>
                          <a:latin typeface="Meiryo UI" panose="020B0604030504040204" pitchFamily="50" charset="-128"/>
                          <a:ea typeface="Meiryo UI" panose="020B0604030504040204" pitchFamily="50" charset="-128"/>
                        </a:rPr>
                        <a:t>住み替えの際に住みたいと思う特徴やサービス</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en-US" sz="1200" u="none" strike="noStrike">
                          <a:effectLst/>
                          <a:latin typeface="Meiryo UI" panose="020B0604030504040204" pitchFamily="50" charset="-128"/>
                          <a:ea typeface="Meiryo UI" panose="020B0604030504040204" pitchFamily="50" charset="-128"/>
                        </a:rPr>
                        <a:t>P21</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3164408559"/>
                  </a:ext>
                </a:extLst>
              </a:tr>
              <a:tr h="156068">
                <a:tc>
                  <a:txBody>
                    <a:bodyPr/>
                    <a:lstStyle/>
                    <a:p>
                      <a:pPr algn="l" fontAlgn="ctr"/>
                      <a:r>
                        <a:rPr lang="en-US" sz="1200" u="none" strike="noStrike">
                          <a:effectLst/>
                          <a:latin typeface="Meiryo UI" panose="020B0604030504040204" pitchFamily="50" charset="-128"/>
                          <a:ea typeface="Meiryo UI" panose="020B0604030504040204" pitchFamily="50" charset="-128"/>
                        </a:rPr>
                        <a:t>Q16</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ja-JP" altLang="en-US" sz="1200" u="none" strike="noStrike">
                          <a:effectLst/>
                          <a:latin typeface="Meiryo UI" panose="020B0604030504040204" pitchFamily="50" charset="-128"/>
                          <a:ea typeface="Meiryo UI" panose="020B0604030504040204" pitchFamily="50" charset="-128"/>
                        </a:rPr>
                        <a:t>設問肢にない住みたいと思う特徴やサービス（自由記述）</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en-US" sz="1200" u="none" strike="noStrike">
                          <a:effectLst/>
                          <a:latin typeface="Meiryo UI" panose="020B0604030504040204" pitchFamily="50" charset="-128"/>
                          <a:ea typeface="Meiryo UI" panose="020B0604030504040204" pitchFamily="50" charset="-128"/>
                        </a:rPr>
                        <a:t>P22</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3920635662"/>
                  </a:ext>
                </a:extLst>
              </a:tr>
              <a:tr h="156068">
                <a:tc>
                  <a:txBody>
                    <a:bodyPr/>
                    <a:lstStyle/>
                    <a:p>
                      <a:pPr algn="l" fontAlgn="ctr"/>
                      <a:r>
                        <a:rPr lang="en-US" sz="1200" u="none" strike="noStrike">
                          <a:effectLst/>
                          <a:latin typeface="Meiryo UI" panose="020B0604030504040204" pitchFamily="50" charset="-128"/>
                          <a:ea typeface="Meiryo UI" panose="020B0604030504040204" pitchFamily="50" charset="-128"/>
                        </a:rPr>
                        <a:t>Q17</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ja-JP" altLang="en-US" sz="1200" u="none" strike="noStrike">
                          <a:effectLst/>
                          <a:latin typeface="Meiryo UI" panose="020B0604030504040204" pitchFamily="50" charset="-128"/>
                          <a:ea typeface="Meiryo UI" panose="020B0604030504040204" pitchFamily="50" charset="-128"/>
                        </a:rPr>
                        <a:t>住み替えの際に重視する住まいの周辺環境</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en-US" sz="1200" u="none" strike="noStrike">
                          <a:effectLst/>
                          <a:latin typeface="Meiryo UI" panose="020B0604030504040204" pitchFamily="50" charset="-128"/>
                          <a:ea typeface="Meiryo UI" panose="020B0604030504040204" pitchFamily="50" charset="-128"/>
                        </a:rPr>
                        <a:t>P23</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2480024534"/>
                  </a:ext>
                </a:extLst>
              </a:tr>
              <a:tr h="156068">
                <a:tc>
                  <a:txBody>
                    <a:bodyPr/>
                    <a:lstStyle/>
                    <a:p>
                      <a:pPr algn="l" fontAlgn="ctr"/>
                      <a:r>
                        <a:rPr lang="en-US" sz="1200" u="none" strike="noStrike">
                          <a:effectLst/>
                          <a:latin typeface="Meiryo UI" panose="020B0604030504040204" pitchFamily="50" charset="-128"/>
                          <a:ea typeface="Meiryo UI" panose="020B0604030504040204" pitchFamily="50" charset="-128"/>
                        </a:rPr>
                        <a:t>Q18</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ja-JP" altLang="en-US" sz="1200" u="none" strike="noStrike">
                          <a:effectLst/>
                          <a:latin typeface="Meiryo UI" panose="020B0604030504040204" pitchFamily="50" charset="-128"/>
                          <a:ea typeface="Meiryo UI" panose="020B0604030504040204" pitchFamily="50" charset="-128"/>
                        </a:rPr>
                        <a:t>高齢期の住まいの意向</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en-US" sz="1200" u="none" strike="noStrike">
                          <a:effectLst/>
                          <a:latin typeface="Meiryo UI" panose="020B0604030504040204" pitchFamily="50" charset="-128"/>
                          <a:ea typeface="Meiryo UI" panose="020B0604030504040204" pitchFamily="50" charset="-128"/>
                        </a:rPr>
                        <a:t>P24</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647251936"/>
                  </a:ext>
                </a:extLst>
              </a:tr>
              <a:tr h="156068">
                <a:tc>
                  <a:txBody>
                    <a:bodyPr/>
                    <a:lstStyle/>
                    <a:p>
                      <a:pPr algn="l" fontAlgn="ctr"/>
                      <a:r>
                        <a:rPr lang="en-US" sz="1200" u="none" strike="noStrike">
                          <a:effectLst/>
                          <a:latin typeface="Meiryo UI" panose="020B0604030504040204" pitchFamily="50" charset="-128"/>
                          <a:ea typeface="Meiryo UI" panose="020B0604030504040204" pitchFamily="50" charset="-128"/>
                        </a:rPr>
                        <a:t>Q19</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ja-JP" altLang="en-US" sz="1200" u="none" strike="noStrike">
                          <a:effectLst/>
                          <a:latin typeface="Meiryo UI" panose="020B0604030504040204" pitchFamily="50" charset="-128"/>
                          <a:ea typeface="Meiryo UI" panose="020B0604030504040204" pitchFamily="50" charset="-128"/>
                        </a:rPr>
                        <a:t>介護を要する親との同居意向</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en-US" sz="1200" u="none" strike="noStrike">
                          <a:effectLst/>
                          <a:latin typeface="Meiryo UI" panose="020B0604030504040204" pitchFamily="50" charset="-128"/>
                          <a:ea typeface="Meiryo UI" panose="020B0604030504040204" pitchFamily="50" charset="-128"/>
                        </a:rPr>
                        <a:t>P25</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3477614683"/>
                  </a:ext>
                </a:extLst>
              </a:tr>
              <a:tr h="156068">
                <a:tc>
                  <a:txBody>
                    <a:bodyPr/>
                    <a:lstStyle/>
                    <a:p>
                      <a:pPr algn="l" fontAlgn="ctr"/>
                      <a:r>
                        <a:rPr lang="en-US" sz="1200" u="none" strike="noStrike">
                          <a:effectLst/>
                          <a:latin typeface="Meiryo UI" panose="020B0604030504040204" pitchFamily="50" charset="-128"/>
                          <a:ea typeface="Meiryo UI" panose="020B0604030504040204" pitchFamily="50" charset="-128"/>
                        </a:rPr>
                        <a:t>Q20</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ja-JP" altLang="en-US" sz="1200" u="none" strike="noStrike">
                          <a:effectLst/>
                          <a:latin typeface="Meiryo UI" panose="020B0604030504040204" pitchFamily="50" charset="-128"/>
                          <a:ea typeface="Meiryo UI" panose="020B0604030504040204" pitchFamily="50" charset="-128"/>
                        </a:rPr>
                        <a:t>シェアハウスの居住経験</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en-US" sz="1200" u="none" strike="noStrike">
                          <a:effectLst/>
                          <a:latin typeface="Meiryo UI" panose="020B0604030504040204" pitchFamily="50" charset="-128"/>
                          <a:ea typeface="Meiryo UI" panose="020B0604030504040204" pitchFamily="50" charset="-128"/>
                        </a:rPr>
                        <a:t>P26</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383470302"/>
                  </a:ext>
                </a:extLst>
              </a:tr>
              <a:tr h="156068">
                <a:tc>
                  <a:txBody>
                    <a:bodyPr/>
                    <a:lstStyle/>
                    <a:p>
                      <a:pPr algn="l" fontAlgn="ctr"/>
                      <a:r>
                        <a:rPr lang="en-US" sz="1200" u="none" strike="noStrike">
                          <a:effectLst/>
                          <a:latin typeface="Meiryo UI" panose="020B0604030504040204" pitchFamily="50" charset="-128"/>
                          <a:ea typeface="Meiryo UI" panose="020B0604030504040204" pitchFamily="50" charset="-128"/>
                        </a:rPr>
                        <a:t>Q21</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ja-JP" altLang="en-US" sz="1200" u="none" strike="noStrike">
                          <a:effectLst/>
                          <a:latin typeface="Meiryo UI" panose="020B0604030504040204" pitchFamily="50" charset="-128"/>
                          <a:ea typeface="Meiryo UI" panose="020B0604030504040204" pitchFamily="50" charset="-128"/>
                        </a:rPr>
                        <a:t>シェアハウスへの興味</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en-US" sz="1200" u="none" strike="noStrike">
                          <a:effectLst/>
                          <a:latin typeface="Meiryo UI" panose="020B0604030504040204" pitchFamily="50" charset="-128"/>
                          <a:ea typeface="Meiryo UI" panose="020B0604030504040204" pitchFamily="50" charset="-128"/>
                        </a:rPr>
                        <a:t>P27</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3299424986"/>
                  </a:ext>
                </a:extLst>
              </a:tr>
              <a:tr h="156068">
                <a:tc>
                  <a:txBody>
                    <a:bodyPr/>
                    <a:lstStyle/>
                    <a:p>
                      <a:pPr algn="l" fontAlgn="ctr"/>
                      <a:r>
                        <a:rPr lang="en-US" sz="1200" u="none" strike="noStrike">
                          <a:effectLst/>
                          <a:latin typeface="Meiryo UI" panose="020B0604030504040204" pitchFamily="50" charset="-128"/>
                          <a:ea typeface="Meiryo UI" panose="020B0604030504040204" pitchFamily="50" charset="-128"/>
                        </a:rPr>
                        <a:t>Q22</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シェアハウスへの同居者属性の意向</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en-US" sz="1200" u="none" strike="noStrike">
                          <a:effectLst/>
                          <a:latin typeface="Meiryo UI" panose="020B0604030504040204" pitchFamily="50" charset="-128"/>
                          <a:ea typeface="Meiryo UI" panose="020B0604030504040204" pitchFamily="50" charset="-128"/>
                        </a:rPr>
                        <a:t>P28</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2566256181"/>
                  </a:ext>
                </a:extLst>
              </a:tr>
              <a:tr h="156068">
                <a:tc>
                  <a:txBody>
                    <a:bodyPr/>
                    <a:lstStyle/>
                    <a:p>
                      <a:pPr algn="l" fontAlgn="ctr"/>
                      <a:r>
                        <a:rPr lang="en-US" sz="1200" u="none" strike="noStrike">
                          <a:effectLst/>
                          <a:latin typeface="Meiryo UI" panose="020B0604030504040204" pitchFamily="50" charset="-128"/>
                          <a:ea typeface="Meiryo UI" panose="020B0604030504040204" pitchFamily="50" charset="-128"/>
                        </a:rPr>
                        <a:t>Q23</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ja-JP" altLang="en-US" sz="1200" u="none" strike="noStrike">
                          <a:effectLst/>
                          <a:latin typeface="Meiryo UI" panose="020B0604030504040204" pitchFamily="50" charset="-128"/>
                          <a:ea typeface="Meiryo UI" panose="020B0604030504040204" pitchFamily="50" charset="-128"/>
                        </a:rPr>
                        <a:t>住まい関連のシェアサービスの興味</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en-US" sz="1200" u="none" strike="noStrike">
                          <a:effectLst/>
                          <a:latin typeface="Meiryo UI" panose="020B0604030504040204" pitchFamily="50" charset="-128"/>
                          <a:ea typeface="Meiryo UI" panose="020B0604030504040204" pitchFamily="50" charset="-128"/>
                        </a:rPr>
                        <a:t>P29</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1517993531"/>
                  </a:ext>
                </a:extLst>
              </a:tr>
              <a:tr h="156068">
                <a:tc>
                  <a:txBody>
                    <a:bodyPr/>
                    <a:lstStyle/>
                    <a:p>
                      <a:pPr algn="l" fontAlgn="ctr"/>
                      <a:r>
                        <a:rPr lang="en-US" sz="1200" u="none" strike="noStrike">
                          <a:effectLst/>
                          <a:latin typeface="Meiryo UI" panose="020B0604030504040204" pitchFamily="50" charset="-128"/>
                          <a:ea typeface="Meiryo UI" panose="020B0604030504040204" pitchFamily="50" charset="-128"/>
                        </a:rPr>
                        <a:t>Q24</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在宅型テレワークの経験</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en-US" sz="1200" u="none" strike="noStrike">
                          <a:effectLst/>
                          <a:latin typeface="Meiryo UI" panose="020B0604030504040204" pitchFamily="50" charset="-128"/>
                          <a:ea typeface="Meiryo UI" panose="020B0604030504040204" pitchFamily="50" charset="-128"/>
                        </a:rPr>
                        <a:t>P30</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1079702248"/>
                  </a:ext>
                </a:extLst>
              </a:tr>
              <a:tr h="156068">
                <a:tc>
                  <a:txBody>
                    <a:bodyPr/>
                    <a:lstStyle/>
                    <a:p>
                      <a:pPr algn="l" fontAlgn="ctr"/>
                      <a:r>
                        <a:rPr lang="en-US" sz="1200" u="none" strike="noStrike">
                          <a:effectLst/>
                          <a:latin typeface="Meiryo UI" panose="020B0604030504040204" pitchFamily="50" charset="-128"/>
                          <a:ea typeface="Meiryo UI" panose="020B0604030504040204" pitchFamily="50" charset="-128"/>
                        </a:rPr>
                        <a:t>Q25</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在宅型テレワークへの興味</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en-US" sz="1200" u="none" strike="noStrike">
                          <a:effectLst/>
                          <a:latin typeface="Meiryo UI" panose="020B0604030504040204" pitchFamily="50" charset="-128"/>
                          <a:ea typeface="Meiryo UI" panose="020B0604030504040204" pitchFamily="50" charset="-128"/>
                        </a:rPr>
                        <a:t>P31</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936298674"/>
                  </a:ext>
                </a:extLst>
              </a:tr>
              <a:tr h="156068">
                <a:tc>
                  <a:txBody>
                    <a:bodyPr/>
                    <a:lstStyle/>
                    <a:p>
                      <a:pPr algn="l" fontAlgn="ctr"/>
                      <a:r>
                        <a:rPr lang="en-US" sz="1200" u="none" strike="noStrike">
                          <a:effectLst/>
                          <a:latin typeface="Meiryo UI" panose="020B0604030504040204" pitchFamily="50" charset="-128"/>
                          <a:ea typeface="Meiryo UI" panose="020B0604030504040204" pitchFamily="50" charset="-128"/>
                        </a:rPr>
                        <a:t>Q26</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１週間の会話人数</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en-US" sz="1200" u="none" strike="noStrike">
                          <a:effectLst/>
                          <a:latin typeface="Meiryo UI" panose="020B0604030504040204" pitchFamily="50" charset="-128"/>
                          <a:ea typeface="Meiryo UI" panose="020B0604030504040204" pitchFamily="50" charset="-128"/>
                        </a:rPr>
                        <a:t>P32</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3560486445"/>
                  </a:ext>
                </a:extLst>
              </a:tr>
              <a:tr h="156068">
                <a:tc>
                  <a:txBody>
                    <a:bodyPr/>
                    <a:lstStyle/>
                    <a:p>
                      <a:pPr algn="l" fontAlgn="ctr"/>
                      <a:r>
                        <a:rPr lang="en-US" sz="1200" u="none" strike="noStrike">
                          <a:effectLst/>
                          <a:latin typeface="Meiryo UI" panose="020B0604030504040204" pitchFamily="50" charset="-128"/>
                          <a:ea typeface="Meiryo UI" panose="020B0604030504040204" pitchFamily="50" charset="-128"/>
                        </a:rPr>
                        <a:t>Q27</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同居者との食事の頻度</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en-US" sz="1200" u="none" strike="noStrike">
                          <a:effectLst/>
                          <a:latin typeface="Meiryo UI" panose="020B0604030504040204" pitchFamily="50" charset="-128"/>
                          <a:ea typeface="Meiryo UI" panose="020B0604030504040204" pitchFamily="50" charset="-128"/>
                        </a:rPr>
                        <a:t>P33</a:t>
                      </a:r>
                      <a:endParaRPr lang="en-US" sz="12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1645093977"/>
                  </a:ext>
                </a:extLst>
              </a:tr>
              <a:tr h="156068">
                <a:tc>
                  <a:txBody>
                    <a:bodyPr/>
                    <a:lstStyle/>
                    <a:p>
                      <a:pPr algn="l" fontAlgn="ctr"/>
                      <a:r>
                        <a:rPr lang="en-US" sz="1200" u="none" strike="noStrike" dirty="0">
                          <a:effectLst/>
                          <a:latin typeface="Meiryo UI" panose="020B0604030504040204" pitchFamily="50" charset="-128"/>
                          <a:ea typeface="Meiryo UI" panose="020B0604030504040204" pitchFamily="50" charset="-128"/>
                        </a:rPr>
                        <a:t>Q28</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居住する地域での取組</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en-US" sz="1200" u="none" strike="noStrike" dirty="0">
                          <a:effectLst/>
                          <a:latin typeface="Meiryo UI" panose="020B0604030504040204" pitchFamily="50" charset="-128"/>
                          <a:ea typeface="Meiryo UI" panose="020B0604030504040204" pitchFamily="50" charset="-128"/>
                        </a:rPr>
                        <a:t>P34</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4246746861"/>
                  </a:ext>
                </a:extLst>
              </a:tr>
              <a:tr h="156068">
                <a:tc>
                  <a:txBody>
                    <a:bodyPr/>
                    <a:lstStyle/>
                    <a:p>
                      <a:pPr algn="l" fontAlgn="ctr"/>
                      <a:r>
                        <a:rPr lang="en-US" sz="1200" u="none" strike="noStrike" dirty="0">
                          <a:effectLst/>
                          <a:latin typeface="Meiryo UI" panose="020B0604030504040204" pitchFamily="50" charset="-128"/>
                          <a:ea typeface="Meiryo UI" panose="020B0604030504040204" pitchFamily="50" charset="-128"/>
                        </a:rPr>
                        <a:t>Q29</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居住する地域での取組の実施時間</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en-US" sz="1200" u="none" strike="noStrike" dirty="0">
                          <a:effectLst/>
                          <a:latin typeface="Meiryo UI" panose="020B0604030504040204" pitchFamily="50" charset="-128"/>
                          <a:ea typeface="Meiryo UI" panose="020B0604030504040204" pitchFamily="50" charset="-128"/>
                        </a:rPr>
                        <a:t>P35</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3929235391"/>
                  </a:ext>
                </a:extLst>
              </a:tr>
            </a:tbl>
          </a:graphicData>
        </a:graphic>
      </p:graphicFrame>
    </p:spTree>
    <p:extLst>
      <p:ext uri="{BB962C8B-B14F-4D97-AF65-F5344CB8AC3E}">
        <p14:creationId xmlns:p14="http://schemas.microsoft.com/office/powerpoint/2010/main" val="34101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30</a:t>
            </a:fld>
            <a:endParaRPr kumimoji="1" lang="ja-JP" altLang="en-US">
              <a:latin typeface="Meiryo UI" panose="020B0604030504040204" pitchFamily="50" charset="-128"/>
              <a:ea typeface="Meiryo UI" panose="020B0604030504040204" pitchFamily="50" charset="-128"/>
            </a:endParaRPr>
          </a:p>
        </p:txBody>
      </p:sp>
      <p:sp>
        <p:nvSpPr>
          <p:cNvPr id="2" name="正方形/長方形 1"/>
          <p:cNvSpPr/>
          <p:nvPr/>
        </p:nvSpPr>
        <p:spPr>
          <a:xfrm>
            <a:off x="138404" y="435430"/>
            <a:ext cx="8975732" cy="45719"/>
          </a:xfrm>
          <a:prstGeom prst="rect">
            <a:avLst/>
          </a:prstGeom>
          <a:gradFill flip="none" rotWithShape="1">
            <a:gsLst>
              <a:gs pos="0">
                <a:schemeClr val="accent1">
                  <a:lumMod val="0"/>
                  <a:lumOff val="100000"/>
                </a:schemeClr>
              </a:gs>
              <a:gs pos="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611561" y="44624"/>
            <a:ext cx="7992887" cy="432048"/>
          </a:xfrm>
          <a:prstGeom prst="rect">
            <a:avLst/>
          </a:prstGeom>
          <a:no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在宅型テレワークの経験（</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Q24</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楕円 9"/>
          <p:cNvSpPr/>
          <p:nvPr/>
        </p:nvSpPr>
        <p:spPr>
          <a:xfrm>
            <a:off x="107544" y="44624"/>
            <a:ext cx="360000" cy="360000"/>
          </a:xfrm>
          <a:prstGeom prst="ellipse">
            <a:avLst/>
          </a:prstGeom>
          <a:gradFill flip="none" rotWithShape="1">
            <a:gsLst>
              <a:gs pos="0">
                <a:schemeClr val="accent1">
                  <a:lumMod val="0"/>
                  <a:lumOff val="100000"/>
                </a:schemeClr>
              </a:gs>
              <a:gs pos="1500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Comment"/>
          <p:cNvSpPr>
            <a:spLocks noChangeArrowheads="1"/>
          </p:cNvSpPr>
          <p:nvPr/>
        </p:nvSpPr>
        <p:spPr bwMode="auto">
          <a:xfrm>
            <a:off x="358775" y="1412776"/>
            <a:ext cx="8461375" cy="338554"/>
          </a:xfrm>
          <a:prstGeom prst="rect">
            <a:avLst/>
          </a:prstGeom>
          <a:solidFill>
            <a:schemeClr val="bg1"/>
          </a:solidFill>
          <a:ln w="19050">
            <a:solidFill>
              <a:srgbClr val="0000FF"/>
            </a:solidFill>
            <a:miter lim="800000"/>
            <a:headEnd/>
            <a:tailEnd/>
          </a:ln>
          <a:effectLst>
            <a:outerShdw dist="53882" dir="2700000" algn="ctr" rotWithShape="0">
              <a:schemeClr val="bg2"/>
            </a:outerShdw>
          </a:effectLst>
        </p:spPr>
        <p:txBody>
          <a:bodyPr wrap="square">
            <a:spAutoFit/>
          </a:bodyPr>
          <a:lstStyle/>
          <a:p>
            <a:pPr algn="l">
              <a:spcBef>
                <a:spcPct val="20000"/>
              </a:spcBef>
              <a:tabLst>
                <a:tab pos="444500" algn="l"/>
              </a:tabLst>
              <a:defRPr/>
            </a:pPr>
            <a:r>
              <a:rPr lang="ja-JP" altLang="en-US" sz="1600" b="0" dirty="0" smtClean="0">
                <a:solidFill>
                  <a:schemeClr val="tx1"/>
                </a:solidFill>
                <a:latin typeface="ＭＳ Ｐゴシック" pitchFamily="50" charset="-128"/>
                <a:ea typeface="ＭＳ Ｐゴシック" pitchFamily="50" charset="-128"/>
              </a:rPr>
              <a:t>「現在、導入している」又は「</a:t>
            </a:r>
            <a:r>
              <a:rPr lang="ja-JP" altLang="en-US" sz="1600" b="0" dirty="0">
                <a:solidFill>
                  <a:schemeClr val="tx1"/>
                </a:solidFill>
                <a:latin typeface="ＭＳ Ｐゴシック" pitchFamily="50" charset="-128"/>
                <a:ea typeface="ＭＳ Ｐゴシック" pitchFamily="50" charset="-128"/>
              </a:rPr>
              <a:t>経験がある</a:t>
            </a:r>
            <a:r>
              <a:rPr lang="ja-JP" altLang="en-US" sz="1600" b="0" dirty="0" smtClean="0">
                <a:solidFill>
                  <a:schemeClr val="tx1"/>
                </a:solidFill>
                <a:latin typeface="ＭＳ Ｐゴシック" pitchFamily="50" charset="-128"/>
                <a:ea typeface="ＭＳ Ｐゴシック" pitchFamily="50" charset="-128"/>
              </a:rPr>
              <a:t>」回答は計</a:t>
            </a:r>
            <a:r>
              <a:rPr lang="en-US" altLang="ja-JP" sz="1600" b="0" dirty="0" smtClean="0">
                <a:solidFill>
                  <a:schemeClr val="tx1"/>
                </a:solidFill>
                <a:latin typeface="ＭＳ Ｐゴシック" pitchFamily="50" charset="-128"/>
                <a:ea typeface="ＭＳ Ｐゴシック" pitchFamily="50" charset="-128"/>
              </a:rPr>
              <a:t>7.7%</a:t>
            </a:r>
            <a:r>
              <a:rPr lang="ja-JP" altLang="en-US" sz="1600" b="0" dirty="0" smtClean="0">
                <a:solidFill>
                  <a:schemeClr val="tx1"/>
                </a:solidFill>
                <a:latin typeface="ＭＳ Ｐゴシック" pitchFamily="50" charset="-128"/>
                <a:ea typeface="ＭＳ Ｐゴシック" pitchFamily="50" charset="-128"/>
              </a:rPr>
              <a:t>であった。</a:t>
            </a:r>
            <a:endParaRPr lang="ja-JP" altLang="en-US" sz="1600" b="0" dirty="0">
              <a:solidFill>
                <a:schemeClr val="tx1"/>
              </a:solidFill>
              <a:latin typeface="ＭＳ Ｐゴシック" pitchFamily="50" charset="-128"/>
              <a:ea typeface="ＭＳ Ｐゴシック" pitchFamily="50" charset="-128"/>
            </a:endParaRPr>
          </a:p>
        </p:txBody>
      </p:sp>
      <p:sp>
        <p:nvSpPr>
          <p:cNvPr id="8" name="QuestionName"/>
          <p:cNvSpPr txBox="1"/>
          <p:nvPr/>
        </p:nvSpPr>
        <p:spPr>
          <a:xfrm>
            <a:off x="466756" y="599783"/>
            <a:ext cx="8534400" cy="584775"/>
          </a:xfrm>
          <a:prstGeom prst="rect">
            <a:avLst/>
          </a:prstGeom>
          <a:noFill/>
        </p:spPr>
        <p:txBody>
          <a:bodyPr vert="horz" wrap="square" rtlCol="0" anchor="ctr" anchorCtr="0">
            <a:spAutoFit/>
          </a:bodyPr>
          <a:lstStyle/>
          <a:p>
            <a:pPr algn="l"/>
            <a:r>
              <a:rPr lang="ja-JP" altLang="en-US" sz="1600" dirty="0">
                <a:solidFill>
                  <a:schemeClr val="tx1"/>
                </a:solidFill>
                <a:latin typeface="ＭＳ Ｐゴシック"/>
                <a:ea typeface="ＭＳ Ｐゴシック"/>
              </a:rPr>
              <a:t>あなたは在宅型テレワーク（ＩＣＴ（情報通信技術）等を活用し、自宅で仕事をすること）の経験はありますか</a:t>
            </a:r>
            <a:r>
              <a:rPr lang="ja-JP" altLang="en-US" sz="1600" dirty="0" smtClean="0">
                <a:solidFill>
                  <a:schemeClr val="tx1"/>
                </a:solidFill>
                <a:latin typeface="ＭＳ Ｐゴシック"/>
                <a:ea typeface="ＭＳ Ｐゴシック"/>
              </a:rPr>
              <a:t>。</a:t>
            </a:r>
            <a:r>
              <a:rPr lang="en-US" altLang="ja-JP" sz="1600" dirty="0" smtClean="0">
                <a:solidFill>
                  <a:schemeClr val="tx1"/>
                </a:solidFill>
                <a:latin typeface="ＭＳ Ｐゴシック"/>
                <a:ea typeface="ＭＳ Ｐゴシック"/>
              </a:rPr>
              <a:t>(</a:t>
            </a:r>
            <a:r>
              <a:rPr lang="en-US" altLang="ja-JP" sz="1600" dirty="0">
                <a:solidFill>
                  <a:schemeClr val="tx1"/>
                </a:solidFill>
                <a:latin typeface="ＭＳ Ｐゴシック"/>
                <a:ea typeface="ＭＳ Ｐゴシック"/>
              </a:rPr>
              <a:t>n=5000)</a:t>
            </a:r>
            <a:endParaRPr kumimoji="1" lang="ja-JP" altLang="en-US" sz="1600" dirty="0">
              <a:solidFill>
                <a:schemeClr val="tx1"/>
              </a:solidFill>
              <a:ea typeface="ＭＳ Ｐゴシック"/>
            </a:endParaRPr>
          </a:p>
        </p:txBody>
      </p:sp>
      <p:graphicFrame>
        <p:nvGraphicFramePr>
          <p:cNvPr id="9" name="GTPieChart">
            <a:extLst>
              <a:ext uri="{FF2B5EF4-FFF2-40B4-BE49-F238E27FC236}">
                <a16:creationId xmlns:a16="http://schemas.microsoft.com/office/drawing/2014/main" id="{6A6206C3-9FA4-4EE4-8D47-4FB3AE92999C}"/>
              </a:ext>
            </a:extLst>
          </p:cNvPr>
          <p:cNvGraphicFramePr>
            <a:graphicFrameLocks/>
          </p:cNvGraphicFramePr>
          <p:nvPr>
            <p:extLst>
              <p:ext uri="{D42A27DB-BD31-4B8C-83A1-F6EECF244321}">
                <p14:modId xmlns:p14="http://schemas.microsoft.com/office/powerpoint/2010/main" val="4038295060"/>
              </p:ext>
            </p:extLst>
          </p:nvPr>
        </p:nvGraphicFramePr>
        <p:xfrm>
          <a:off x="1475656" y="2492896"/>
          <a:ext cx="6029325" cy="4610100"/>
        </p:xfrm>
        <a:graphic>
          <a:graphicData uri="http://schemas.openxmlformats.org/drawingml/2006/chart">
            <c:chart xmlns:c="http://schemas.openxmlformats.org/drawingml/2006/chart" xmlns:r="http://schemas.openxmlformats.org/officeDocument/2006/relationships" r:id="rId2"/>
          </a:graphicData>
        </a:graphic>
      </p:graphicFrame>
      <p:sp>
        <p:nvSpPr>
          <p:cNvPr id="11" name="正方形/長方形 10"/>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質問及び回答の単純集計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19959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31</a:t>
            </a:fld>
            <a:endParaRPr kumimoji="1" lang="ja-JP" altLang="en-US">
              <a:latin typeface="Meiryo UI" panose="020B0604030504040204" pitchFamily="50" charset="-128"/>
              <a:ea typeface="Meiryo UI" panose="020B0604030504040204" pitchFamily="50" charset="-128"/>
            </a:endParaRPr>
          </a:p>
        </p:txBody>
      </p:sp>
      <p:sp>
        <p:nvSpPr>
          <p:cNvPr id="2" name="正方形/長方形 1"/>
          <p:cNvSpPr/>
          <p:nvPr/>
        </p:nvSpPr>
        <p:spPr>
          <a:xfrm>
            <a:off x="138404" y="435430"/>
            <a:ext cx="8975732" cy="45719"/>
          </a:xfrm>
          <a:prstGeom prst="rect">
            <a:avLst/>
          </a:prstGeom>
          <a:gradFill flip="none" rotWithShape="1">
            <a:gsLst>
              <a:gs pos="0">
                <a:schemeClr val="accent1">
                  <a:lumMod val="0"/>
                  <a:lumOff val="100000"/>
                </a:schemeClr>
              </a:gs>
              <a:gs pos="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611561" y="44624"/>
            <a:ext cx="7992887" cy="432048"/>
          </a:xfrm>
          <a:prstGeom prst="rect">
            <a:avLst/>
          </a:prstGeom>
          <a:no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在宅型</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テレワークへの興味（</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Q25</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楕円 9"/>
          <p:cNvSpPr/>
          <p:nvPr/>
        </p:nvSpPr>
        <p:spPr>
          <a:xfrm>
            <a:off x="107544" y="44624"/>
            <a:ext cx="360000" cy="360000"/>
          </a:xfrm>
          <a:prstGeom prst="ellipse">
            <a:avLst/>
          </a:prstGeom>
          <a:gradFill flip="none" rotWithShape="1">
            <a:gsLst>
              <a:gs pos="0">
                <a:schemeClr val="accent1">
                  <a:lumMod val="0"/>
                  <a:lumOff val="100000"/>
                </a:schemeClr>
              </a:gs>
              <a:gs pos="1500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Comment"/>
          <p:cNvSpPr>
            <a:spLocks noChangeArrowheads="1"/>
          </p:cNvSpPr>
          <p:nvPr/>
        </p:nvSpPr>
        <p:spPr bwMode="auto">
          <a:xfrm>
            <a:off x="358775" y="1324623"/>
            <a:ext cx="8461375" cy="584775"/>
          </a:xfrm>
          <a:prstGeom prst="rect">
            <a:avLst/>
          </a:prstGeom>
          <a:solidFill>
            <a:schemeClr val="bg1"/>
          </a:solidFill>
          <a:ln w="19050">
            <a:solidFill>
              <a:srgbClr val="0000FF"/>
            </a:solidFill>
            <a:miter lim="800000"/>
            <a:headEnd/>
            <a:tailEnd/>
          </a:ln>
          <a:effectLst>
            <a:outerShdw dist="53882" dir="2700000" algn="ctr" rotWithShape="0">
              <a:schemeClr val="bg2"/>
            </a:outerShdw>
          </a:effectLst>
        </p:spPr>
        <p:txBody>
          <a:bodyPr wrap="square">
            <a:spAutoFit/>
          </a:bodyPr>
          <a:lstStyle/>
          <a:p>
            <a:pPr algn="l">
              <a:spcBef>
                <a:spcPct val="20000"/>
              </a:spcBef>
              <a:tabLst>
                <a:tab pos="444500" algn="l"/>
              </a:tabLst>
              <a:defRPr/>
            </a:pPr>
            <a:r>
              <a:rPr lang="ja-JP" altLang="en-US" sz="1600" b="0" dirty="0" smtClean="0">
                <a:solidFill>
                  <a:schemeClr val="tx1"/>
                </a:solidFill>
                <a:latin typeface="ＭＳ Ｐゴシック" pitchFamily="50" charset="-128"/>
                <a:ea typeface="ＭＳ Ｐゴシック" pitchFamily="50" charset="-128"/>
              </a:rPr>
              <a:t>在宅型テレワークの経験の無い人のうち、「とても興味がある」又は「やや興味がある」は計</a:t>
            </a:r>
            <a:r>
              <a:rPr lang="en-US" altLang="ja-JP" sz="1600" b="0" dirty="0" smtClean="0">
                <a:solidFill>
                  <a:schemeClr val="tx1"/>
                </a:solidFill>
                <a:latin typeface="ＭＳ Ｐゴシック" pitchFamily="50" charset="-128"/>
                <a:ea typeface="ＭＳ Ｐゴシック" pitchFamily="50" charset="-128"/>
              </a:rPr>
              <a:t>25.6%</a:t>
            </a:r>
            <a:r>
              <a:rPr lang="ja-JP" altLang="en-US" sz="1600" b="0" dirty="0" smtClean="0">
                <a:solidFill>
                  <a:schemeClr val="tx1"/>
                </a:solidFill>
                <a:latin typeface="ＭＳ Ｐゴシック" pitchFamily="50" charset="-128"/>
                <a:ea typeface="ＭＳ Ｐゴシック" pitchFamily="50" charset="-128"/>
              </a:rPr>
              <a:t>となっている。</a:t>
            </a:r>
            <a:endParaRPr lang="ja-JP" altLang="en-US" sz="1600" b="0" dirty="0">
              <a:solidFill>
                <a:schemeClr val="tx1"/>
              </a:solidFill>
              <a:latin typeface="ＭＳ Ｐゴシック" pitchFamily="50" charset="-128"/>
              <a:ea typeface="ＭＳ Ｐゴシック" pitchFamily="50" charset="-128"/>
            </a:endParaRPr>
          </a:p>
        </p:txBody>
      </p:sp>
      <p:sp>
        <p:nvSpPr>
          <p:cNvPr id="8" name="QuestionName"/>
          <p:cNvSpPr txBox="1"/>
          <p:nvPr/>
        </p:nvSpPr>
        <p:spPr>
          <a:xfrm>
            <a:off x="466756" y="560874"/>
            <a:ext cx="8534400" cy="584775"/>
          </a:xfrm>
          <a:prstGeom prst="rect">
            <a:avLst/>
          </a:prstGeom>
          <a:noFill/>
        </p:spPr>
        <p:txBody>
          <a:bodyPr vert="horz" wrap="square" rtlCol="0" anchor="ctr" anchorCtr="0">
            <a:spAutoFit/>
          </a:bodyPr>
          <a:lstStyle/>
          <a:p>
            <a:pPr algn="l"/>
            <a:r>
              <a:rPr lang="ja-JP" altLang="en-US" sz="1600" dirty="0">
                <a:solidFill>
                  <a:schemeClr val="tx1"/>
                </a:solidFill>
                <a:latin typeface="ＭＳ Ｐゴシック"/>
                <a:ea typeface="ＭＳ Ｐゴシック"/>
              </a:rPr>
              <a:t>Ｑ２４で「経験はない」とお答えされた方に伺います。あなたは在宅型テレワークに興味がありますか</a:t>
            </a:r>
            <a:r>
              <a:rPr lang="ja-JP" altLang="en-US" sz="1600" dirty="0" smtClean="0">
                <a:solidFill>
                  <a:schemeClr val="tx1"/>
                </a:solidFill>
                <a:latin typeface="ＭＳ Ｐゴシック"/>
                <a:ea typeface="ＭＳ Ｐゴシック"/>
              </a:rPr>
              <a:t>。</a:t>
            </a:r>
            <a:r>
              <a:rPr lang="en-US" altLang="ja-JP" sz="1600" dirty="0" smtClean="0">
                <a:solidFill>
                  <a:schemeClr val="tx1"/>
                </a:solidFill>
                <a:latin typeface="ＭＳ Ｐゴシック"/>
                <a:ea typeface="ＭＳ Ｐゴシック"/>
              </a:rPr>
              <a:t>(</a:t>
            </a:r>
            <a:r>
              <a:rPr lang="en-US" altLang="ja-JP" sz="1600" dirty="0">
                <a:solidFill>
                  <a:schemeClr val="tx1"/>
                </a:solidFill>
                <a:latin typeface="ＭＳ Ｐゴシック"/>
                <a:ea typeface="ＭＳ Ｐゴシック"/>
              </a:rPr>
              <a:t>n=4614)</a:t>
            </a:r>
            <a:endParaRPr kumimoji="1" lang="ja-JP" altLang="en-US" sz="1600" dirty="0">
              <a:solidFill>
                <a:schemeClr val="tx1"/>
              </a:solidFill>
              <a:ea typeface="ＭＳ Ｐゴシック"/>
            </a:endParaRPr>
          </a:p>
        </p:txBody>
      </p:sp>
      <p:graphicFrame>
        <p:nvGraphicFramePr>
          <p:cNvPr id="9" name="GTPieChart">
            <a:extLst>
              <a:ext uri="{FF2B5EF4-FFF2-40B4-BE49-F238E27FC236}">
                <a16:creationId xmlns:a16="http://schemas.microsoft.com/office/drawing/2014/main" id="{AD8489D6-6717-4186-9C9C-43D339200A9A}"/>
              </a:ext>
            </a:extLst>
          </p:cNvPr>
          <p:cNvGraphicFramePr>
            <a:graphicFrameLocks/>
          </p:cNvGraphicFramePr>
          <p:nvPr>
            <p:extLst>
              <p:ext uri="{D42A27DB-BD31-4B8C-83A1-F6EECF244321}">
                <p14:modId xmlns:p14="http://schemas.microsoft.com/office/powerpoint/2010/main" val="3101770690"/>
              </p:ext>
            </p:extLst>
          </p:nvPr>
        </p:nvGraphicFramePr>
        <p:xfrm>
          <a:off x="1647856" y="1993811"/>
          <a:ext cx="6172200" cy="4533900"/>
        </p:xfrm>
        <a:graphic>
          <a:graphicData uri="http://schemas.openxmlformats.org/drawingml/2006/chart">
            <c:chart xmlns:c="http://schemas.openxmlformats.org/drawingml/2006/chart" xmlns:r="http://schemas.openxmlformats.org/officeDocument/2006/relationships" r:id="rId2"/>
          </a:graphicData>
        </a:graphic>
      </p:graphicFrame>
      <p:sp>
        <p:nvSpPr>
          <p:cNvPr id="11" name="正方形/長方形 10"/>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質問及び回答の単純集計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60343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32</a:t>
            </a:fld>
            <a:endParaRPr kumimoji="1" lang="ja-JP" altLang="en-US">
              <a:latin typeface="Meiryo UI" panose="020B0604030504040204" pitchFamily="50" charset="-128"/>
              <a:ea typeface="Meiryo UI" panose="020B0604030504040204" pitchFamily="50" charset="-128"/>
            </a:endParaRPr>
          </a:p>
        </p:txBody>
      </p:sp>
      <p:sp>
        <p:nvSpPr>
          <p:cNvPr id="2" name="正方形/長方形 1"/>
          <p:cNvSpPr/>
          <p:nvPr/>
        </p:nvSpPr>
        <p:spPr>
          <a:xfrm>
            <a:off x="138404" y="435430"/>
            <a:ext cx="8975732" cy="45719"/>
          </a:xfrm>
          <a:prstGeom prst="rect">
            <a:avLst/>
          </a:prstGeom>
          <a:gradFill flip="none" rotWithShape="1">
            <a:gsLst>
              <a:gs pos="0">
                <a:schemeClr val="accent1">
                  <a:lumMod val="0"/>
                  <a:lumOff val="100000"/>
                </a:schemeClr>
              </a:gs>
              <a:gs pos="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611561" y="44624"/>
            <a:ext cx="7992887" cy="432048"/>
          </a:xfrm>
          <a:prstGeom prst="rect">
            <a:avLst/>
          </a:prstGeom>
          <a:no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１週間の会話人数（</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Q26</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楕円 9"/>
          <p:cNvSpPr/>
          <p:nvPr/>
        </p:nvSpPr>
        <p:spPr>
          <a:xfrm>
            <a:off x="107544" y="44624"/>
            <a:ext cx="360000" cy="360000"/>
          </a:xfrm>
          <a:prstGeom prst="ellipse">
            <a:avLst/>
          </a:prstGeom>
          <a:gradFill flip="none" rotWithShape="1">
            <a:gsLst>
              <a:gs pos="0">
                <a:schemeClr val="accent1">
                  <a:lumMod val="0"/>
                  <a:lumOff val="100000"/>
                </a:schemeClr>
              </a:gs>
              <a:gs pos="1500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Comment"/>
          <p:cNvSpPr>
            <a:spLocks noChangeArrowheads="1"/>
          </p:cNvSpPr>
          <p:nvPr/>
        </p:nvSpPr>
        <p:spPr bwMode="auto">
          <a:xfrm>
            <a:off x="358775" y="1180607"/>
            <a:ext cx="8461375" cy="338554"/>
          </a:xfrm>
          <a:prstGeom prst="rect">
            <a:avLst/>
          </a:prstGeom>
          <a:solidFill>
            <a:schemeClr val="bg1"/>
          </a:solidFill>
          <a:ln w="19050">
            <a:solidFill>
              <a:srgbClr val="0000FF"/>
            </a:solidFill>
            <a:miter lim="800000"/>
            <a:headEnd/>
            <a:tailEnd/>
          </a:ln>
          <a:effectLst>
            <a:outerShdw dist="53882" dir="2700000" algn="ctr" rotWithShape="0">
              <a:schemeClr val="bg2"/>
            </a:outerShdw>
          </a:effectLst>
        </p:spPr>
        <p:txBody>
          <a:bodyPr wrap="square">
            <a:spAutoFit/>
          </a:bodyPr>
          <a:lstStyle/>
          <a:p>
            <a:pPr algn="l">
              <a:spcBef>
                <a:spcPct val="20000"/>
              </a:spcBef>
              <a:tabLst>
                <a:tab pos="444500" algn="l"/>
              </a:tabLst>
              <a:defRPr/>
            </a:pPr>
            <a:r>
              <a:rPr lang="ja-JP" altLang="en-US" sz="1600" b="0" dirty="0">
                <a:solidFill>
                  <a:schemeClr val="tx1"/>
                </a:solidFill>
                <a:latin typeface="ＭＳ Ｐゴシック" pitchFamily="50" charset="-128"/>
                <a:ea typeface="ＭＳ Ｐゴシック" pitchFamily="50" charset="-128"/>
              </a:rPr>
              <a:t>全体では、「５名未満</a:t>
            </a:r>
            <a:r>
              <a:rPr lang="ja-JP" altLang="en-US" sz="1600" b="0" dirty="0" smtClean="0">
                <a:solidFill>
                  <a:schemeClr val="tx1"/>
                </a:solidFill>
                <a:latin typeface="ＭＳ Ｐゴシック" pitchFamily="50" charset="-128"/>
                <a:ea typeface="ＭＳ Ｐゴシック" pitchFamily="50" charset="-128"/>
              </a:rPr>
              <a:t>」が</a:t>
            </a:r>
            <a:r>
              <a:rPr lang="en-US" altLang="ja-JP" sz="1600" b="0" dirty="0" smtClean="0">
                <a:solidFill>
                  <a:schemeClr val="tx1"/>
                </a:solidFill>
                <a:latin typeface="ＭＳ Ｐゴシック" pitchFamily="50" charset="-128"/>
                <a:ea typeface="ＭＳ Ｐゴシック" pitchFamily="50" charset="-128"/>
              </a:rPr>
              <a:t>35.6%</a:t>
            </a:r>
            <a:r>
              <a:rPr lang="ja-JP" altLang="en-US" sz="1600" b="0" dirty="0" smtClean="0">
                <a:solidFill>
                  <a:schemeClr val="tx1"/>
                </a:solidFill>
                <a:latin typeface="ＭＳ Ｐゴシック" pitchFamily="50" charset="-128"/>
                <a:ea typeface="ＭＳ Ｐゴシック" pitchFamily="50" charset="-128"/>
              </a:rPr>
              <a:t>と最も多く、「１０名</a:t>
            </a:r>
            <a:r>
              <a:rPr lang="ja-JP" altLang="en-US" sz="1600" b="0" dirty="0">
                <a:solidFill>
                  <a:schemeClr val="tx1"/>
                </a:solidFill>
                <a:latin typeface="ＭＳ Ｐゴシック" pitchFamily="50" charset="-128"/>
                <a:ea typeface="ＭＳ Ｐゴシック" pitchFamily="50" charset="-128"/>
              </a:rPr>
              <a:t>未満</a:t>
            </a: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１０～２０名未満</a:t>
            </a:r>
            <a:r>
              <a:rPr lang="ja-JP" altLang="en-US" sz="1600" b="0" dirty="0" smtClean="0">
                <a:solidFill>
                  <a:schemeClr val="tx1"/>
                </a:solidFill>
                <a:latin typeface="ＭＳ Ｐゴシック" pitchFamily="50" charset="-128"/>
                <a:ea typeface="ＭＳ Ｐゴシック" pitchFamily="50" charset="-128"/>
              </a:rPr>
              <a:t>」が続く。</a:t>
            </a:r>
            <a:endParaRPr lang="ja-JP" altLang="en-US" sz="1600" b="0" dirty="0">
              <a:solidFill>
                <a:schemeClr val="tx1"/>
              </a:solidFill>
              <a:latin typeface="ＭＳ Ｐゴシック" pitchFamily="50" charset="-128"/>
              <a:ea typeface="ＭＳ Ｐゴシック" pitchFamily="50" charset="-128"/>
            </a:endParaRPr>
          </a:p>
        </p:txBody>
      </p:sp>
      <p:sp>
        <p:nvSpPr>
          <p:cNvPr id="8" name="QuestionName"/>
          <p:cNvSpPr txBox="1"/>
          <p:nvPr/>
        </p:nvSpPr>
        <p:spPr>
          <a:xfrm>
            <a:off x="466756" y="563983"/>
            <a:ext cx="8534400" cy="338554"/>
          </a:xfrm>
          <a:prstGeom prst="rect">
            <a:avLst/>
          </a:prstGeom>
          <a:noFill/>
        </p:spPr>
        <p:txBody>
          <a:bodyPr vert="horz" wrap="square" rtlCol="0" anchor="ctr" anchorCtr="0">
            <a:spAutoFit/>
          </a:bodyPr>
          <a:lstStyle/>
          <a:p>
            <a:pPr algn="l"/>
            <a:r>
              <a:rPr lang="ja-JP" altLang="en-US" sz="1600" dirty="0">
                <a:solidFill>
                  <a:schemeClr val="tx1"/>
                </a:solidFill>
                <a:latin typeface="ＭＳ Ｐゴシック"/>
                <a:ea typeface="ＭＳ Ｐゴシック"/>
              </a:rPr>
              <a:t>１週間に同居人を除き、平均何人の方と会話しますか</a:t>
            </a:r>
            <a:r>
              <a:rPr lang="ja-JP" altLang="en-US" sz="1600" dirty="0" smtClean="0">
                <a:solidFill>
                  <a:schemeClr val="tx1"/>
                </a:solidFill>
                <a:latin typeface="ＭＳ Ｐゴシック"/>
                <a:ea typeface="ＭＳ Ｐゴシック"/>
              </a:rPr>
              <a:t>。</a:t>
            </a:r>
            <a:r>
              <a:rPr lang="en-US" altLang="ja-JP" sz="1600" dirty="0" smtClean="0">
                <a:solidFill>
                  <a:schemeClr val="tx1"/>
                </a:solidFill>
                <a:latin typeface="ＭＳ Ｐゴシック"/>
                <a:ea typeface="ＭＳ Ｐゴシック"/>
              </a:rPr>
              <a:t>(</a:t>
            </a:r>
            <a:r>
              <a:rPr lang="en-US" altLang="ja-JP" sz="1600" dirty="0">
                <a:solidFill>
                  <a:schemeClr val="tx1"/>
                </a:solidFill>
                <a:latin typeface="ＭＳ Ｐゴシック"/>
                <a:ea typeface="ＭＳ Ｐゴシック"/>
              </a:rPr>
              <a:t>n=5000)</a:t>
            </a:r>
            <a:endParaRPr kumimoji="1" lang="ja-JP" altLang="en-US" sz="1600" dirty="0">
              <a:solidFill>
                <a:schemeClr val="tx1"/>
              </a:solidFill>
              <a:ea typeface="ＭＳ Ｐゴシック"/>
            </a:endParaRPr>
          </a:p>
        </p:txBody>
      </p:sp>
      <p:graphicFrame>
        <p:nvGraphicFramePr>
          <p:cNvPr id="9" name="GTPieChart">
            <a:extLst>
              <a:ext uri="{FF2B5EF4-FFF2-40B4-BE49-F238E27FC236}">
                <a16:creationId xmlns:a16="http://schemas.microsoft.com/office/drawing/2014/main" id="{7B072FF1-6918-4843-993E-32F94135C6DA}"/>
              </a:ext>
            </a:extLst>
          </p:cNvPr>
          <p:cNvGraphicFramePr>
            <a:graphicFrameLocks/>
          </p:cNvGraphicFramePr>
          <p:nvPr>
            <p:extLst>
              <p:ext uri="{D42A27DB-BD31-4B8C-83A1-F6EECF244321}">
                <p14:modId xmlns:p14="http://schemas.microsoft.com/office/powerpoint/2010/main" val="1244082860"/>
              </p:ext>
            </p:extLst>
          </p:nvPr>
        </p:nvGraphicFramePr>
        <p:xfrm>
          <a:off x="1507616" y="1964804"/>
          <a:ext cx="6200775" cy="4524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3651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33</a:t>
            </a:fld>
            <a:endParaRPr kumimoji="1" lang="ja-JP" altLang="en-US">
              <a:latin typeface="Meiryo UI" panose="020B0604030504040204" pitchFamily="50" charset="-128"/>
              <a:ea typeface="Meiryo UI" panose="020B0604030504040204" pitchFamily="50" charset="-128"/>
            </a:endParaRPr>
          </a:p>
        </p:txBody>
      </p:sp>
      <p:sp>
        <p:nvSpPr>
          <p:cNvPr id="2" name="正方形/長方形 1"/>
          <p:cNvSpPr/>
          <p:nvPr/>
        </p:nvSpPr>
        <p:spPr>
          <a:xfrm>
            <a:off x="138404" y="435430"/>
            <a:ext cx="8975732" cy="45719"/>
          </a:xfrm>
          <a:prstGeom prst="rect">
            <a:avLst/>
          </a:prstGeom>
          <a:gradFill flip="none" rotWithShape="1">
            <a:gsLst>
              <a:gs pos="0">
                <a:schemeClr val="accent1">
                  <a:lumMod val="0"/>
                  <a:lumOff val="100000"/>
                </a:schemeClr>
              </a:gs>
              <a:gs pos="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611561" y="44624"/>
            <a:ext cx="7992887" cy="432048"/>
          </a:xfrm>
          <a:prstGeom prst="rect">
            <a:avLst/>
          </a:prstGeom>
          <a:no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同居者との食事の頻度（</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Q27</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楕円 9"/>
          <p:cNvSpPr/>
          <p:nvPr/>
        </p:nvSpPr>
        <p:spPr>
          <a:xfrm>
            <a:off x="107544" y="44624"/>
            <a:ext cx="360000" cy="360000"/>
          </a:xfrm>
          <a:prstGeom prst="ellipse">
            <a:avLst/>
          </a:prstGeom>
          <a:gradFill flip="none" rotWithShape="1">
            <a:gsLst>
              <a:gs pos="0">
                <a:schemeClr val="accent1">
                  <a:lumMod val="0"/>
                  <a:lumOff val="100000"/>
                </a:schemeClr>
              </a:gs>
              <a:gs pos="1500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Comment"/>
          <p:cNvSpPr>
            <a:spLocks noChangeArrowheads="1"/>
          </p:cNvSpPr>
          <p:nvPr/>
        </p:nvSpPr>
        <p:spPr bwMode="auto">
          <a:xfrm>
            <a:off x="358775" y="1180607"/>
            <a:ext cx="8461375" cy="338554"/>
          </a:xfrm>
          <a:prstGeom prst="rect">
            <a:avLst/>
          </a:prstGeom>
          <a:solidFill>
            <a:schemeClr val="bg1"/>
          </a:solidFill>
          <a:ln w="19050">
            <a:solidFill>
              <a:srgbClr val="0000FF"/>
            </a:solidFill>
            <a:miter lim="800000"/>
            <a:headEnd/>
            <a:tailEnd/>
          </a:ln>
          <a:effectLst>
            <a:outerShdw dist="53882" dir="2700000" algn="ctr" rotWithShape="0">
              <a:schemeClr val="bg2"/>
            </a:outerShdw>
          </a:effectLst>
        </p:spPr>
        <p:txBody>
          <a:bodyPr wrap="square">
            <a:spAutoFit/>
          </a:bodyPr>
          <a:lstStyle/>
          <a:p>
            <a:pPr algn="l">
              <a:spcBef>
                <a:spcPct val="20000"/>
              </a:spcBef>
              <a:tabLst>
                <a:tab pos="444500" algn="l"/>
              </a:tabLst>
              <a:defRPr/>
            </a:pP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毎日２～３回</a:t>
            </a:r>
            <a:r>
              <a:rPr lang="ja-JP" altLang="en-US" sz="1600" b="0" dirty="0" smtClean="0">
                <a:solidFill>
                  <a:schemeClr val="tx1"/>
                </a:solidFill>
                <a:latin typeface="ＭＳ Ｐゴシック" pitchFamily="50" charset="-128"/>
                <a:ea typeface="ＭＳ Ｐゴシック" pitchFamily="50" charset="-128"/>
              </a:rPr>
              <a:t>」が</a:t>
            </a:r>
            <a:r>
              <a:rPr lang="en-US" altLang="ja-JP" sz="1600" b="0" dirty="0" smtClean="0">
                <a:solidFill>
                  <a:schemeClr val="tx1"/>
                </a:solidFill>
                <a:latin typeface="ＭＳ Ｐゴシック" pitchFamily="50" charset="-128"/>
                <a:ea typeface="ＭＳ Ｐゴシック" pitchFamily="50" charset="-128"/>
              </a:rPr>
              <a:t>26.9%</a:t>
            </a:r>
            <a:r>
              <a:rPr lang="ja-JP" altLang="en-US" sz="1600" dirty="0" smtClean="0">
                <a:latin typeface="ＭＳ Ｐゴシック" pitchFamily="50" charset="-128"/>
                <a:ea typeface="ＭＳ Ｐゴシック" pitchFamily="50" charset="-128"/>
              </a:rPr>
              <a:t>と最も多く、</a:t>
            </a: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毎日１回程度</a:t>
            </a: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「２、３日に１回程度</a:t>
            </a:r>
            <a:r>
              <a:rPr lang="ja-JP" altLang="en-US" sz="1600" b="0" dirty="0" smtClean="0">
                <a:solidFill>
                  <a:schemeClr val="tx1"/>
                </a:solidFill>
                <a:latin typeface="ＭＳ Ｐゴシック" pitchFamily="50" charset="-128"/>
                <a:ea typeface="ＭＳ Ｐゴシック" pitchFamily="50" charset="-128"/>
              </a:rPr>
              <a:t>」が続く。</a:t>
            </a:r>
            <a:endParaRPr lang="ja-JP" altLang="en-US" sz="1600" b="0" dirty="0">
              <a:solidFill>
                <a:schemeClr val="tx1"/>
              </a:solidFill>
              <a:latin typeface="ＭＳ Ｐゴシック" pitchFamily="50" charset="-128"/>
              <a:ea typeface="ＭＳ Ｐゴシック" pitchFamily="50" charset="-128"/>
            </a:endParaRPr>
          </a:p>
        </p:txBody>
      </p:sp>
      <p:sp>
        <p:nvSpPr>
          <p:cNvPr id="8" name="QuestionName"/>
          <p:cNvSpPr txBox="1"/>
          <p:nvPr/>
        </p:nvSpPr>
        <p:spPr>
          <a:xfrm>
            <a:off x="466756" y="563983"/>
            <a:ext cx="8534400" cy="338554"/>
          </a:xfrm>
          <a:prstGeom prst="rect">
            <a:avLst/>
          </a:prstGeom>
          <a:noFill/>
        </p:spPr>
        <p:txBody>
          <a:bodyPr vert="horz" wrap="square" rtlCol="0" anchor="ctr" anchorCtr="0">
            <a:spAutoFit/>
          </a:bodyPr>
          <a:lstStyle/>
          <a:p>
            <a:pPr algn="l"/>
            <a:r>
              <a:rPr lang="ja-JP" altLang="en-US" sz="1600" dirty="0">
                <a:solidFill>
                  <a:schemeClr val="tx1"/>
                </a:solidFill>
                <a:latin typeface="ＭＳ Ｐゴシック"/>
                <a:ea typeface="ＭＳ Ｐゴシック"/>
              </a:rPr>
              <a:t>一緒にお住まいの方と、どの程度の頻度で一緒に食事を取りますか</a:t>
            </a:r>
            <a:r>
              <a:rPr lang="ja-JP" altLang="en-US" sz="1600" dirty="0" smtClean="0">
                <a:solidFill>
                  <a:schemeClr val="tx1"/>
                </a:solidFill>
                <a:latin typeface="ＭＳ Ｐゴシック"/>
                <a:ea typeface="ＭＳ Ｐゴシック"/>
              </a:rPr>
              <a:t>。</a:t>
            </a:r>
            <a:r>
              <a:rPr lang="en-US" altLang="ja-JP" sz="1600" dirty="0" smtClean="0">
                <a:solidFill>
                  <a:schemeClr val="tx1"/>
                </a:solidFill>
                <a:latin typeface="ＭＳ Ｐゴシック"/>
                <a:ea typeface="ＭＳ Ｐゴシック"/>
              </a:rPr>
              <a:t>(</a:t>
            </a:r>
            <a:r>
              <a:rPr lang="en-US" altLang="ja-JP" sz="1600" dirty="0">
                <a:solidFill>
                  <a:schemeClr val="tx1"/>
                </a:solidFill>
                <a:latin typeface="ＭＳ Ｐゴシック"/>
                <a:ea typeface="ＭＳ Ｐゴシック"/>
              </a:rPr>
              <a:t>n=5000)</a:t>
            </a:r>
            <a:endParaRPr kumimoji="1" lang="ja-JP" altLang="en-US" sz="1600" dirty="0">
              <a:solidFill>
                <a:schemeClr val="tx1"/>
              </a:solidFill>
              <a:ea typeface="ＭＳ Ｐゴシック"/>
            </a:endParaRPr>
          </a:p>
        </p:txBody>
      </p:sp>
      <p:graphicFrame>
        <p:nvGraphicFramePr>
          <p:cNvPr id="9" name="GTPieChart">
            <a:extLst>
              <a:ext uri="{FF2B5EF4-FFF2-40B4-BE49-F238E27FC236}">
                <a16:creationId xmlns:a16="http://schemas.microsoft.com/office/drawing/2014/main" id="{21F3DB16-8E57-46D5-8E95-7E2451431446}"/>
              </a:ext>
            </a:extLst>
          </p:cNvPr>
          <p:cNvGraphicFramePr>
            <a:graphicFrameLocks/>
          </p:cNvGraphicFramePr>
          <p:nvPr>
            <p:extLst>
              <p:ext uri="{D42A27DB-BD31-4B8C-83A1-F6EECF244321}">
                <p14:modId xmlns:p14="http://schemas.microsoft.com/office/powerpoint/2010/main" val="764360926"/>
              </p:ext>
            </p:extLst>
          </p:nvPr>
        </p:nvGraphicFramePr>
        <p:xfrm>
          <a:off x="1526666" y="2194619"/>
          <a:ext cx="6162676" cy="4514850"/>
        </p:xfrm>
        <a:graphic>
          <a:graphicData uri="http://schemas.openxmlformats.org/drawingml/2006/chart">
            <c:chart xmlns:c="http://schemas.openxmlformats.org/drawingml/2006/chart" xmlns:r="http://schemas.openxmlformats.org/officeDocument/2006/relationships" r:id="rId2"/>
          </a:graphicData>
        </a:graphic>
      </p:graphicFrame>
      <p:sp>
        <p:nvSpPr>
          <p:cNvPr id="11" name="正方形/長方形 10"/>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質問及び回答の単純集計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16002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34</a:t>
            </a:fld>
            <a:endParaRPr kumimoji="1" lang="ja-JP" altLang="en-US">
              <a:latin typeface="Meiryo UI" panose="020B0604030504040204" pitchFamily="50" charset="-128"/>
              <a:ea typeface="Meiryo UI" panose="020B0604030504040204" pitchFamily="50" charset="-128"/>
            </a:endParaRPr>
          </a:p>
        </p:txBody>
      </p:sp>
      <p:sp>
        <p:nvSpPr>
          <p:cNvPr id="2" name="正方形/長方形 1"/>
          <p:cNvSpPr/>
          <p:nvPr/>
        </p:nvSpPr>
        <p:spPr>
          <a:xfrm>
            <a:off x="138404" y="435430"/>
            <a:ext cx="8975732" cy="45719"/>
          </a:xfrm>
          <a:prstGeom prst="rect">
            <a:avLst/>
          </a:prstGeom>
          <a:gradFill flip="none" rotWithShape="1">
            <a:gsLst>
              <a:gs pos="0">
                <a:schemeClr val="accent1">
                  <a:lumMod val="0"/>
                  <a:lumOff val="100000"/>
                </a:schemeClr>
              </a:gs>
              <a:gs pos="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611561" y="44624"/>
            <a:ext cx="7992887" cy="432048"/>
          </a:xfrm>
          <a:prstGeom prst="rect">
            <a:avLst/>
          </a:prstGeom>
          <a:no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居住する地域</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での取組（</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Q28</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楕円 9"/>
          <p:cNvSpPr/>
          <p:nvPr/>
        </p:nvSpPr>
        <p:spPr>
          <a:xfrm>
            <a:off x="107544" y="44624"/>
            <a:ext cx="360000" cy="360000"/>
          </a:xfrm>
          <a:prstGeom prst="ellipse">
            <a:avLst/>
          </a:prstGeom>
          <a:gradFill flip="none" rotWithShape="1">
            <a:gsLst>
              <a:gs pos="0">
                <a:schemeClr val="accent1">
                  <a:lumMod val="0"/>
                  <a:lumOff val="100000"/>
                </a:schemeClr>
              </a:gs>
              <a:gs pos="1500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Comment"/>
          <p:cNvSpPr>
            <a:spLocks noChangeArrowheads="1"/>
          </p:cNvSpPr>
          <p:nvPr/>
        </p:nvSpPr>
        <p:spPr bwMode="auto">
          <a:xfrm>
            <a:off x="358775" y="1396631"/>
            <a:ext cx="8461375" cy="584775"/>
          </a:xfrm>
          <a:prstGeom prst="rect">
            <a:avLst/>
          </a:prstGeom>
          <a:solidFill>
            <a:schemeClr val="bg1"/>
          </a:solidFill>
          <a:ln w="19050">
            <a:solidFill>
              <a:srgbClr val="0000FF"/>
            </a:solidFill>
            <a:miter lim="800000"/>
            <a:headEnd/>
            <a:tailEnd/>
          </a:ln>
          <a:effectLst>
            <a:outerShdw dist="53882" dir="2700000" algn="ctr" rotWithShape="0">
              <a:schemeClr val="bg2"/>
            </a:outerShdw>
          </a:effectLst>
        </p:spPr>
        <p:txBody>
          <a:bodyPr wrap="square">
            <a:spAutoFit/>
          </a:bodyPr>
          <a:lstStyle/>
          <a:p>
            <a:pPr algn="l">
              <a:spcBef>
                <a:spcPct val="20000"/>
              </a:spcBef>
              <a:tabLst>
                <a:tab pos="444500" algn="l"/>
              </a:tabLst>
              <a:defRPr/>
            </a:pPr>
            <a:r>
              <a:rPr lang="ja-JP" altLang="en-US" sz="1600" dirty="0" smtClean="0">
                <a:latin typeface="ＭＳ Ｐゴシック" pitchFamily="50" charset="-128"/>
                <a:ea typeface="ＭＳ Ｐゴシック" pitchFamily="50" charset="-128"/>
              </a:rPr>
              <a:t>取り組みするもののうち、</a:t>
            </a: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趣味・習い事（サークル・クラブ等）</a:t>
            </a:r>
            <a:r>
              <a:rPr lang="ja-JP" altLang="en-US" sz="1600" b="0" dirty="0" smtClean="0">
                <a:solidFill>
                  <a:schemeClr val="tx1"/>
                </a:solidFill>
                <a:latin typeface="ＭＳ Ｐゴシック" pitchFamily="50" charset="-128"/>
                <a:ea typeface="ＭＳ Ｐゴシック" pitchFamily="50" charset="-128"/>
              </a:rPr>
              <a:t>」が</a:t>
            </a:r>
            <a:r>
              <a:rPr lang="en-US" altLang="ja-JP" sz="1600" b="0" dirty="0" smtClean="0">
                <a:solidFill>
                  <a:schemeClr val="tx1"/>
                </a:solidFill>
                <a:latin typeface="ＭＳ Ｐゴシック" pitchFamily="50" charset="-128"/>
                <a:ea typeface="ＭＳ Ｐゴシック" pitchFamily="50" charset="-128"/>
              </a:rPr>
              <a:t>16.1%</a:t>
            </a:r>
            <a:r>
              <a:rPr lang="ja-JP" altLang="en-US" sz="1600" dirty="0" smtClean="0">
                <a:latin typeface="ＭＳ Ｐゴシック" pitchFamily="50" charset="-128"/>
                <a:ea typeface="ＭＳ Ｐゴシック" pitchFamily="50" charset="-128"/>
              </a:rPr>
              <a:t>が最も多く</a:t>
            </a: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「自治会活動</a:t>
            </a:r>
            <a:r>
              <a:rPr lang="ja-JP" altLang="en-US" sz="1600" b="0" dirty="0" smtClean="0">
                <a:solidFill>
                  <a:schemeClr val="tx1"/>
                </a:solidFill>
                <a:latin typeface="ＭＳ Ｐゴシック" pitchFamily="50" charset="-128"/>
                <a:ea typeface="ＭＳ Ｐゴシック" pitchFamily="50" charset="-128"/>
              </a:rPr>
              <a:t>」</a:t>
            </a:r>
            <a:r>
              <a:rPr lang="ja-JP" altLang="en-US" sz="1600" dirty="0" smtClean="0">
                <a:latin typeface="ＭＳ Ｐゴシック" pitchFamily="50" charset="-128"/>
                <a:ea typeface="ＭＳ Ｐゴシック" pitchFamily="50" charset="-128"/>
              </a:rPr>
              <a:t>、「ボランティア活動」が続く</a:t>
            </a:r>
            <a:r>
              <a:rPr lang="ja-JP" altLang="en-US" sz="1600" b="0" dirty="0" smtClean="0">
                <a:solidFill>
                  <a:schemeClr val="tx1"/>
                </a:solidFill>
                <a:latin typeface="ＭＳ Ｐゴシック" pitchFamily="50" charset="-128"/>
                <a:ea typeface="ＭＳ Ｐゴシック" pitchFamily="50" charset="-128"/>
              </a:rPr>
              <a:t>。</a:t>
            </a:r>
            <a:endParaRPr lang="ja-JP" altLang="en-US" sz="1600" b="0" dirty="0">
              <a:solidFill>
                <a:schemeClr val="tx1"/>
              </a:solidFill>
              <a:latin typeface="ＭＳ Ｐゴシック" pitchFamily="50" charset="-128"/>
              <a:ea typeface="ＭＳ Ｐゴシック" pitchFamily="50" charset="-128"/>
            </a:endParaRPr>
          </a:p>
        </p:txBody>
      </p:sp>
      <p:sp>
        <p:nvSpPr>
          <p:cNvPr id="8" name="QuestionName"/>
          <p:cNvSpPr txBox="1"/>
          <p:nvPr/>
        </p:nvSpPr>
        <p:spPr>
          <a:xfrm>
            <a:off x="466756" y="584889"/>
            <a:ext cx="8534400" cy="584775"/>
          </a:xfrm>
          <a:prstGeom prst="rect">
            <a:avLst/>
          </a:prstGeom>
          <a:noFill/>
        </p:spPr>
        <p:txBody>
          <a:bodyPr vert="horz" wrap="square" rtlCol="0" anchor="ctr" anchorCtr="0">
            <a:spAutoFit/>
          </a:bodyPr>
          <a:lstStyle/>
          <a:p>
            <a:pPr algn="l"/>
            <a:r>
              <a:rPr lang="ja-JP" altLang="en-US" sz="1600" dirty="0">
                <a:solidFill>
                  <a:schemeClr val="tx1"/>
                </a:solidFill>
                <a:latin typeface="ＭＳ Ｐゴシック"/>
                <a:ea typeface="ＭＳ Ｐゴシック"/>
              </a:rPr>
              <a:t>現在、お住まいの地域で日常的に取り組んでいることはありますか。当てはまるものすべてを選択してください</a:t>
            </a:r>
            <a:r>
              <a:rPr lang="ja-JP" altLang="en-US" sz="1600" dirty="0" smtClean="0">
                <a:solidFill>
                  <a:schemeClr val="tx1"/>
                </a:solidFill>
                <a:latin typeface="ＭＳ Ｐゴシック"/>
                <a:ea typeface="ＭＳ Ｐゴシック"/>
              </a:rPr>
              <a:t>。</a:t>
            </a:r>
            <a:r>
              <a:rPr lang="en-US" altLang="ja-JP" sz="1600" dirty="0" smtClean="0">
                <a:solidFill>
                  <a:schemeClr val="tx1"/>
                </a:solidFill>
                <a:latin typeface="ＭＳ Ｐゴシック"/>
                <a:ea typeface="ＭＳ Ｐゴシック"/>
              </a:rPr>
              <a:t>(</a:t>
            </a:r>
            <a:r>
              <a:rPr lang="en-US" altLang="ja-JP" sz="1600" dirty="0">
                <a:solidFill>
                  <a:schemeClr val="tx1"/>
                </a:solidFill>
                <a:latin typeface="ＭＳ Ｐゴシック"/>
                <a:ea typeface="ＭＳ Ｐゴシック"/>
              </a:rPr>
              <a:t>n=5000)</a:t>
            </a:r>
            <a:endParaRPr kumimoji="1" lang="ja-JP" altLang="en-US" sz="1600" dirty="0">
              <a:solidFill>
                <a:schemeClr val="tx1"/>
              </a:solidFill>
              <a:ea typeface="ＭＳ Ｐゴシック"/>
            </a:endParaRPr>
          </a:p>
        </p:txBody>
      </p:sp>
      <p:graphicFrame>
        <p:nvGraphicFramePr>
          <p:cNvPr id="9" name="GTRowBarChart">
            <a:extLst>
              <a:ext uri="{FF2B5EF4-FFF2-40B4-BE49-F238E27FC236}">
                <a16:creationId xmlns:a16="http://schemas.microsoft.com/office/drawing/2014/main" id="{57DBB2A0-4DCC-4846-AA6C-09E1041C14D6}"/>
              </a:ext>
            </a:extLst>
          </p:cNvPr>
          <p:cNvGraphicFramePr>
            <a:graphicFrameLocks/>
          </p:cNvGraphicFramePr>
          <p:nvPr>
            <p:extLst>
              <p:ext uri="{D42A27DB-BD31-4B8C-83A1-F6EECF244321}">
                <p14:modId xmlns:p14="http://schemas.microsoft.com/office/powerpoint/2010/main" val="941739754"/>
              </p:ext>
            </p:extLst>
          </p:nvPr>
        </p:nvGraphicFramePr>
        <p:xfrm>
          <a:off x="1240631" y="2472730"/>
          <a:ext cx="7124700" cy="3952875"/>
        </p:xfrm>
        <a:graphic>
          <a:graphicData uri="http://schemas.openxmlformats.org/drawingml/2006/chart">
            <c:chart xmlns:c="http://schemas.openxmlformats.org/drawingml/2006/chart" xmlns:r="http://schemas.openxmlformats.org/officeDocument/2006/relationships" r:id="rId2"/>
          </a:graphicData>
        </a:graphic>
      </p:graphicFrame>
      <p:sp>
        <p:nvSpPr>
          <p:cNvPr id="11" name="正方形/長方形 10"/>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質問及び回答の単純集計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52152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35</a:t>
            </a:fld>
            <a:endParaRPr kumimoji="1" lang="ja-JP" altLang="en-US">
              <a:latin typeface="Meiryo UI" panose="020B0604030504040204" pitchFamily="50" charset="-128"/>
              <a:ea typeface="Meiryo UI" panose="020B0604030504040204" pitchFamily="50" charset="-128"/>
            </a:endParaRPr>
          </a:p>
        </p:txBody>
      </p:sp>
      <p:sp>
        <p:nvSpPr>
          <p:cNvPr id="2" name="正方形/長方形 1"/>
          <p:cNvSpPr/>
          <p:nvPr/>
        </p:nvSpPr>
        <p:spPr>
          <a:xfrm>
            <a:off x="138404" y="435430"/>
            <a:ext cx="8975732" cy="45719"/>
          </a:xfrm>
          <a:prstGeom prst="rect">
            <a:avLst/>
          </a:prstGeom>
          <a:gradFill flip="none" rotWithShape="1">
            <a:gsLst>
              <a:gs pos="0">
                <a:schemeClr val="accent1">
                  <a:lumMod val="0"/>
                  <a:lumOff val="100000"/>
                </a:schemeClr>
              </a:gs>
              <a:gs pos="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611561" y="44624"/>
            <a:ext cx="7992887" cy="432048"/>
          </a:xfrm>
          <a:prstGeom prst="rect">
            <a:avLst/>
          </a:prstGeom>
          <a:no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居住する地域での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取組の実施</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Q29</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楕円 9"/>
          <p:cNvSpPr/>
          <p:nvPr/>
        </p:nvSpPr>
        <p:spPr>
          <a:xfrm>
            <a:off x="107544" y="44624"/>
            <a:ext cx="360000" cy="360000"/>
          </a:xfrm>
          <a:prstGeom prst="ellipse">
            <a:avLst/>
          </a:prstGeom>
          <a:gradFill flip="none" rotWithShape="1">
            <a:gsLst>
              <a:gs pos="0">
                <a:schemeClr val="accent1">
                  <a:lumMod val="0"/>
                  <a:lumOff val="100000"/>
                </a:schemeClr>
              </a:gs>
              <a:gs pos="1500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QuestionName"/>
          <p:cNvSpPr txBox="1"/>
          <p:nvPr/>
        </p:nvSpPr>
        <p:spPr>
          <a:xfrm>
            <a:off x="450507" y="710465"/>
            <a:ext cx="8534400" cy="338554"/>
          </a:xfrm>
          <a:prstGeom prst="rect">
            <a:avLst/>
          </a:prstGeom>
          <a:noFill/>
        </p:spPr>
        <p:txBody>
          <a:bodyPr vert="horz" wrap="square" rtlCol="0" anchor="ctr" anchorCtr="0">
            <a:spAutoFit/>
          </a:bodyPr>
          <a:lstStyle/>
          <a:p>
            <a:pPr marL="342900" indent="-342900" algn="l">
              <a:spcBef>
                <a:spcPct val="20000"/>
              </a:spcBef>
              <a:tabLst>
                <a:tab pos="444500" algn="l"/>
              </a:tabLst>
              <a:defRPr/>
            </a:pPr>
            <a:r>
              <a:rPr lang="ja-JP" altLang="en-US" sz="1600" dirty="0">
                <a:solidFill>
                  <a:schemeClr val="tx1"/>
                </a:solidFill>
                <a:latin typeface="ＭＳ Ｐゴシック"/>
                <a:ea typeface="ＭＳ Ｐゴシック"/>
              </a:rPr>
              <a:t>Ｑ２８で選択した取り組みについて、１日あたり平均してどのくらい実施していますか</a:t>
            </a:r>
            <a:r>
              <a:rPr lang="ja-JP" altLang="en-US" sz="1600" dirty="0" smtClean="0">
                <a:solidFill>
                  <a:schemeClr val="tx1"/>
                </a:solidFill>
                <a:latin typeface="ＭＳ Ｐゴシック"/>
                <a:ea typeface="ＭＳ Ｐゴシック"/>
              </a:rPr>
              <a:t>。</a:t>
            </a:r>
            <a:r>
              <a:rPr lang="en-US" altLang="ja-JP" sz="1600" dirty="0" smtClean="0">
                <a:solidFill>
                  <a:schemeClr val="tx1"/>
                </a:solidFill>
                <a:latin typeface="ＭＳ Ｐゴシック"/>
                <a:ea typeface="ＭＳ Ｐゴシック"/>
              </a:rPr>
              <a:t>(</a:t>
            </a:r>
            <a:r>
              <a:rPr lang="en-US" altLang="ja-JP" sz="1600" dirty="0">
                <a:solidFill>
                  <a:schemeClr val="tx1"/>
                </a:solidFill>
                <a:latin typeface="ＭＳ Ｐゴシック"/>
                <a:ea typeface="ＭＳ Ｐゴシック"/>
              </a:rPr>
              <a:t>n=804)</a:t>
            </a:r>
            <a:endParaRPr lang="ja-JP" altLang="en-US" sz="1600" dirty="0">
              <a:solidFill>
                <a:schemeClr val="tx1"/>
              </a:solidFill>
              <a:latin typeface="ＭＳ Ｐゴシック"/>
              <a:ea typeface="ＭＳ Ｐゴシック"/>
            </a:endParaRPr>
          </a:p>
        </p:txBody>
      </p:sp>
      <p:graphicFrame>
        <p:nvGraphicFramePr>
          <p:cNvPr id="8" name="オブジェクト 7">
            <a:extLst>
              <a:ext uri="{FF2B5EF4-FFF2-40B4-BE49-F238E27FC236}">
                <a16:creationId xmlns:a16="http://schemas.microsoft.com/office/drawing/2014/main" id="{A36FAA7C-5642-4D84-A97A-F19FB45F4704}"/>
              </a:ext>
            </a:extLst>
          </p:cNvPr>
          <p:cNvGraphicFramePr>
            <a:graphicFrameLocks noChangeAspect="1"/>
          </p:cNvGraphicFramePr>
          <p:nvPr>
            <p:extLst>
              <p:ext uri="{D42A27DB-BD31-4B8C-83A1-F6EECF244321}">
                <p14:modId xmlns:p14="http://schemas.microsoft.com/office/powerpoint/2010/main" val="4156896232"/>
              </p:ext>
            </p:extLst>
          </p:nvPr>
        </p:nvGraphicFramePr>
        <p:xfrm>
          <a:off x="467544" y="2648297"/>
          <a:ext cx="7953375" cy="3228975"/>
        </p:xfrm>
        <a:graphic>
          <a:graphicData uri="http://schemas.openxmlformats.org/presentationml/2006/ole">
            <mc:AlternateContent xmlns:mc="http://schemas.openxmlformats.org/markup-compatibility/2006">
              <mc:Choice xmlns:v="urn:schemas-microsoft-com:vml" Requires="v">
                <p:oleObj spid="_x0000_s8220" name="Worksheet" r:id="rId3" imgW="7953285" imgH="3228975" progId="Excel.Sheet.12">
                  <p:embed/>
                </p:oleObj>
              </mc:Choice>
              <mc:Fallback>
                <p:oleObj name="Worksheet" r:id="rId3" imgW="7953285" imgH="3228975" progId="Excel.Sheet.12">
                  <p:embed/>
                  <p:pic>
                    <p:nvPicPr>
                      <p:cNvPr id="2" name="オブジェクト 1">
                        <a:extLst>
                          <a:ext uri="{FF2B5EF4-FFF2-40B4-BE49-F238E27FC236}">
                            <a16:creationId xmlns:a16="http://schemas.microsoft.com/office/drawing/2014/main" id="{A36FAA7C-5642-4D84-A97A-F19FB45F4704}"/>
                          </a:ext>
                        </a:extLst>
                      </p:cNvPr>
                      <p:cNvPicPr/>
                      <p:nvPr/>
                    </p:nvPicPr>
                    <p:blipFill>
                      <a:blip r:embed="rId4"/>
                      <a:stretch>
                        <a:fillRect/>
                      </a:stretch>
                    </p:blipFill>
                    <p:spPr>
                      <a:xfrm>
                        <a:off x="467544" y="2648297"/>
                        <a:ext cx="7953375" cy="3228975"/>
                      </a:xfrm>
                      <a:prstGeom prst="rect">
                        <a:avLst/>
                      </a:prstGeom>
                    </p:spPr>
                  </p:pic>
                </p:oleObj>
              </mc:Fallback>
            </mc:AlternateContent>
          </a:graphicData>
        </a:graphic>
      </p:graphicFrame>
      <p:sp>
        <p:nvSpPr>
          <p:cNvPr id="9" name="Comment"/>
          <p:cNvSpPr>
            <a:spLocks noChangeArrowheads="1"/>
          </p:cNvSpPr>
          <p:nvPr/>
        </p:nvSpPr>
        <p:spPr bwMode="auto">
          <a:xfrm>
            <a:off x="358775" y="1396631"/>
            <a:ext cx="8461375" cy="880241"/>
          </a:xfrm>
          <a:prstGeom prst="rect">
            <a:avLst/>
          </a:prstGeom>
          <a:solidFill>
            <a:schemeClr val="bg1"/>
          </a:solidFill>
          <a:ln w="19050">
            <a:solidFill>
              <a:srgbClr val="0000FF"/>
            </a:solidFill>
            <a:miter lim="800000"/>
            <a:headEnd/>
            <a:tailEnd/>
          </a:ln>
          <a:effectLst>
            <a:outerShdw dist="53882" dir="2700000" algn="ctr" rotWithShape="0">
              <a:schemeClr val="bg2"/>
            </a:outerShdw>
          </a:effectLst>
        </p:spPr>
        <p:txBody>
          <a:bodyPr wrap="square">
            <a:spAutoFit/>
          </a:bodyPr>
          <a:lstStyle/>
          <a:p>
            <a:pPr algn="l">
              <a:spcBef>
                <a:spcPct val="20000"/>
              </a:spcBef>
              <a:tabLst>
                <a:tab pos="444500" algn="l"/>
              </a:tabLst>
              <a:defRPr/>
            </a:pPr>
            <a:r>
              <a:rPr lang="ja-JP" altLang="en-US" sz="1600" dirty="0" smtClean="0">
                <a:latin typeface="ＭＳ Ｐゴシック" pitchFamily="50" charset="-128"/>
                <a:ea typeface="ＭＳ Ｐゴシック" pitchFamily="50" charset="-128"/>
              </a:rPr>
              <a:t>「趣味・習い事（サークル・クラブ等）」や「趣味や習い事の運営・講師」では</a:t>
            </a:r>
            <a:r>
              <a:rPr lang="en-US" altLang="ja-JP" sz="1600" dirty="0" smtClean="0">
                <a:latin typeface="ＭＳ Ｐゴシック" pitchFamily="50" charset="-128"/>
                <a:ea typeface="ＭＳ Ｐゴシック" pitchFamily="50" charset="-128"/>
              </a:rPr>
              <a:t>1</a:t>
            </a:r>
            <a:r>
              <a:rPr lang="ja-JP" altLang="en-US" sz="1600" dirty="0" smtClean="0">
                <a:latin typeface="ＭＳ Ｐゴシック" pitchFamily="50" charset="-128"/>
                <a:ea typeface="ＭＳ Ｐゴシック" pitchFamily="50" charset="-128"/>
              </a:rPr>
              <a:t>時間以上の割合が</a:t>
            </a:r>
            <a:r>
              <a:rPr lang="en-US" altLang="ja-JP" sz="1600" dirty="0">
                <a:latin typeface="ＭＳ Ｐゴシック" pitchFamily="50" charset="-128"/>
                <a:ea typeface="ＭＳ Ｐゴシック" pitchFamily="50" charset="-128"/>
              </a:rPr>
              <a:t>60</a:t>
            </a:r>
            <a:r>
              <a:rPr lang="ja-JP" altLang="en-US" sz="1600" dirty="0" smtClean="0">
                <a:latin typeface="ＭＳ Ｐゴシック" pitchFamily="50" charset="-128"/>
                <a:ea typeface="ＭＳ Ｐゴシック" pitchFamily="50" charset="-128"/>
              </a:rPr>
              <a:t>％程度と高く、続いて「ボランティア活動」が</a:t>
            </a:r>
            <a:r>
              <a:rPr lang="en-US" altLang="ja-JP" sz="1600" dirty="0" smtClean="0">
                <a:latin typeface="ＭＳ Ｐゴシック" pitchFamily="50" charset="-128"/>
                <a:ea typeface="ＭＳ Ｐゴシック" pitchFamily="50" charset="-128"/>
              </a:rPr>
              <a:t>1</a:t>
            </a:r>
            <a:r>
              <a:rPr lang="ja-JP" altLang="en-US" sz="1600" dirty="0" smtClean="0">
                <a:latin typeface="ＭＳ Ｐゴシック" pitchFamily="50" charset="-128"/>
                <a:ea typeface="ＭＳ Ｐゴシック" pitchFamily="50" charset="-128"/>
              </a:rPr>
              <a:t>時間以上の割合が約</a:t>
            </a:r>
            <a:r>
              <a:rPr lang="en-US" altLang="ja-JP" sz="1600" dirty="0" smtClean="0">
                <a:latin typeface="ＭＳ Ｐゴシック" pitchFamily="50" charset="-128"/>
                <a:ea typeface="ＭＳ Ｐゴシック" pitchFamily="50" charset="-128"/>
              </a:rPr>
              <a:t>50</a:t>
            </a:r>
            <a:r>
              <a:rPr lang="ja-JP" altLang="en-US" sz="1600" dirty="0" smtClean="0">
                <a:latin typeface="ＭＳ Ｐゴシック" pitchFamily="50" charset="-128"/>
                <a:ea typeface="ＭＳ Ｐゴシック" pitchFamily="50" charset="-128"/>
              </a:rPr>
              <a:t>％を占めている。</a:t>
            </a:r>
            <a:endParaRPr lang="en-US" altLang="ja-JP" sz="1600" dirty="0" smtClean="0">
              <a:latin typeface="ＭＳ Ｐゴシック" pitchFamily="50" charset="-128"/>
              <a:ea typeface="ＭＳ Ｐゴシック" pitchFamily="50" charset="-128"/>
            </a:endParaRPr>
          </a:p>
          <a:p>
            <a:pPr algn="l">
              <a:spcBef>
                <a:spcPct val="20000"/>
              </a:spcBef>
              <a:tabLst>
                <a:tab pos="444500" algn="l"/>
              </a:tabLst>
              <a:defRPr/>
            </a:pPr>
            <a:r>
              <a:rPr lang="ja-JP" altLang="en-US" sz="1600" b="0" dirty="0" smtClean="0">
                <a:solidFill>
                  <a:schemeClr val="tx1"/>
                </a:solidFill>
                <a:latin typeface="ＭＳ Ｐゴシック" pitchFamily="50" charset="-128"/>
                <a:ea typeface="ＭＳ Ｐゴシック" pitchFamily="50" charset="-128"/>
              </a:rPr>
              <a:t>自治会活動は、</a:t>
            </a:r>
            <a:r>
              <a:rPr lang="en-US" altLang="ja-JP" sz="1600" b="0" dirty="0" smtClean="0">
                <a:solidFill>
                  <a:schemeClr val="tx1"/>
                </a:solidFill>
                <a:latin typeface="ＭＳ Ｐゴシック" pitchFamily="50" charset="-128"/>
                <a:ea typeface="ＭＳ Ｐゴシック" pitchFamily="50" charset="-128"/>
              </a:rPr>
              <a:t>1</a:t>
            </a:r>
            <a:r>
              <a:rPr lang="ja-JP" altLang="en-US" sz="1600" b="0" dirty="0" smtClean="0">
                <a:solidFill>
                  <a:schemeClr val="tx1"/>
                </a:solidFill>
                <a:latin typeface="ＭＳ Ｐゴシック" pitchFamily="50" charset="-128"/>
                <a:ea typeface="ＭＳ Ｐゴシック" pitchFamily="50" charset="-128"/>
              </a:rPr>
              <a:t>時間未満が最も多く</a:t>
            </a:r>
            <a:r>
              <a:rPr lang="en-US" altLang="ja-JP" sz="1600" b="0" dirty="0" smtClean="0">
                <a:solidFill>
                  <a:schemeClr val="tx1"/>
                </a:solidFill>
                <a:latin typeface="ＭＳ Ｐゴシック" pitchFamily="50" charset="-128"/>
                <a:ea typeface="ＭＳ Ｐゴシック" pitchFamily="50" charset="-128"/>
              </a:rPr>
              <a:t>3</a:t>
            </a:r>
            <a:r>
              <a:rPr lang="ja-JP" altLang="en-US" sz="1600" dirty="0" smtClean="0">
                <a:latin typeface="ＭＳ Ｐゴシック" pitchFamily="50" charset="-128"/>
                <a:ea typeface="ＭＳ Ｐゴシック" pitchFamily="50" charset="-128"/>
              </a:rPr>
              <a:t>分の</a:t>
            </a:r>
            <a:r>
              <a:rPr lang="en-US" altLang="ja-JP" sz="1600" dirty="0" smtClean="0">
                <a:latin typeface="ＭＳ Ｐゴシック" pitchFamily="50" charset="-128"/>
                <a:ea typeface="ＭＳ Ｐゴシック" pitchFamily="50" charset="-128"/>
              </a:rPr>
              <a:t>2</a:t>
            </a:r>
            <a:r>
              <a:rPr lang="ja-JP" altLang="en-US" sz="1600" dirty="0" smtClean="0">
                <a:latin typeface="ＭＳ Ｐゴシック" pitchFamily="50" charset="-128"/>
                <a:ea typeface="ＭＳ Ｐゴシック" pitchFamily="50" charset="-128"/>
              </a:rPr>
              <a:t>を占めている。</a:t>
            </a:r>
            <a:endParaRPr lang="ja-JP" altLang="en-US" sz="1600" b="0" dirty="0">
              <a:solidFill>
                <a:schemeClr val="tx1"/>
              </a:solidFill>
              <a:latin typeface="ＭＳ Ｐゴシック" pitchFamily="50" charset="-128"/>
              <a:ea typeface="ＭＳ Ｐゴシック" pitchFamily="50" charset="-128"/>
            </a:endParaRPr>
          </a:p>
        </p:txBody>
      </p:sp>
      <p:sp>
        <p:nvSpPr>
          <p:cNvPr id="11" name="正方形/長方形 10"/>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質問及び回答の単純集計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44882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36</a:t>
            </a:fld>
            <a:endParaRPr kumimoji="1"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72091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B50EAC4-D7E7-4DFD-AC19-7FE0EBB6D1F9}" type="slidenum">
              <a:rPr kumimoji="1" lang="ja-JP" altLang="en-US" smtClean="0"/>
              <a:t>37</a:t>
            </a:fld>
            <a:endParaRPr kumimoji="1" lang="ja-JP" altLang="en-US"/>
          </a:p>
        </p:txBody>
      </p:sp>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婚姻</a:t>
            </a: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の有無、今後の</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意向</a:t>
            </a: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子どもの</a:t>
            </a: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有無、今後の</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意向（年代別）　</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グラフ 5"/>
          <p:cNvGraphicFramePr>
            <a:graphicFrameLocks/>
          </p:cNvGraphicFramePr>
          <p:nvPr>
            <p:extLst/>
          </p:nvPr>
        </p:nvGraphicFramePr>
        <p:xfrm>
          <a:off x="40075" y="1610872"/>
          <a:ext cx="9004855" cy="2574659"/>
        </p:xfrm>
        <a:graphic>
          <a:graphicData uri="http://schemas.openxmlformats.org/drawingml/2006/chart">
            <c:chart xmlns:c="http://schemas.openxmlformats.org/drawingml/2006/chart" xmlns:r="http://schemas.openxmlformats.org/officeDocument/2006/relationships" r:id="rId2"/>
          </a:graphicData>
        </a:graphic>
      </p:graphicFrame>
      <p:sp>
        <p:nvSpPr>
          <p:cNvPr id="7" name="正方形/長方形 6"/>
          <p:cNvSpPr/>
          <p:nvPr/>
        </p:nvSpPr>
        <p:spPr>
          <a:xfrm>
            <a:off x="179592" y="476672"/>
            <a:ext cx="8784896" cy="1089529"/>
          </a:xfrm>
          <a:prstGeom prst="rect">
            <a:avLst/>
          </a:prstGeom>
          <a:ln cmpd="sng">
            <a:solidFill>
              <a:schemeClr val="tx1"/>
            </a:solidFill>
          </a:ln>
        </p:spPr>
        <p:txBody>
          <a:bodyPr wrap="square">
            <a:spAutoFit/>
          </a:bodyPr>
          <a:lstStyle/>
          <a:p>
            <a:pPr marL="285750" lvl="0" indent="-285750">
              <a:lnSpc>
                <a:spcPct val="120000"/>
              </a:lnSpc>
              <a:buFont typeface="Meiryo UI" panose="020B0604030504040204" pitchFamily="50" charset="-128"/>
              <a:buChar cha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「未婚で結婚する意向はない」人の割合は</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代、</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代で</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33</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％と最も多くなっている。</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nSpc>
                <a:spcPct val="120000"/>
              </a:lnSpc>
              <a:buFont typeface="Meiryo UI" panose="020B0604030504040204" pitchFamily="50" charset="-128"/>
              <a:buChar cha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「子どもがいる」又は「子どもはいないが、こどもをもうける意向はある」は</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39</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歳で約</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％を占めている。</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グラフ 7"/>
          <p:cNvGraphicFramePr>
            <a:graphicFrameLocks/>
          </p:cNvGraphicFramePr>
          <p:nvPr>
            <p:extLst/>
          </p:nvPr>
        </p:nvGraphicFramePr>
        <p:xfrm>
          <a:off x="69571" y="4095462"/>
          <a:ext cx="9004856" cy="2717914"/>
        </p:xfrm>
        <a:graphic>
          <a:graphicData uri="http://schemas.openxmlformats.org/drawingml/2006/chart">
            <c:chart xmlns:c="http://schemas.openxmlformats.org/drawingml/2006/chart" xmlns:r="http://schemas.openxmlformats.org/officeDocument/2006/relationships" r:id="rId3"/>
          </a:graphicData>
        </a:graphic>
      </p:graphicFrame>
      <p:sp>
        <p:nvSpPr>
          <p:cNvPr id="9" name="正方形/長方形 8"/>
          <p:cNvSpPr/>
          <p:nvPr/>
        </p:nvSpPr>
        <p:spPr>
          <a:xfrm>
            <a:off x="35496" y="1709983"/>
            <a:ext cx="1224136" cy="350865"/>
          </a:xfrm>
          <a:prstGeom prst="rect">
            <a:avLst/>
          </a:prstGeom>
          <a:ln cmpd="sng">
            <a:noFill/>
          </a:ln>
        </p:spPr>
        <p:txBody>
          <a:bodyPr wrap="square">
            <a:spAutoFit/>
          </a:bodyPr>
          <a:lstStyle/>
          <a:p>
            <a:pPr lvl="0">
              <a:lnSpc>
                <a:spcPct val="120000"/>
              </a:lnSpc>
            </a:pP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N=5000</a:t>
            </a:r>
          </a:p>
        </p:txBody>
      </p:sp>
      <p:sp>
        <p:nvSpPr>
          <p:cNvPr id="10" name="正方形/長方形 9"/>
          <p:cNvSpPr/>
          <p:nvPr/>
        </p:nvSpPr>
        <p:spPr>
          <a:xfrm>
            <a:off x="107504" y="4149080"/>
            <a:ext cx="1224136" cy="350865"/>
          </a:xfrm>
          <a:prstGeom prst="rect">
            <a:avLst/>
          </a:prstGeom>
          <a:ln cmpd="sng">
            <a:noFill/>
          </a:ln>
        </p:spPr>
        <p:txBody>
          <a:bodyPr wrap="square">
            <a:spAutoFit/>
          </a:bodyPr>
          <a:lstStyle/>
          <a:p>
            <a:pPr lvl="0">
              <a:lnSpc>
                <a:spcPct val="120000"/>
              </a:lnSpc>
            </a:pP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N=5000</a:t>
            </a:r>
          </a:p>
        </p:txBody>
      </p:sp>
      <p:sp>
        <p:nvSpPr>
          <p:cNvPr id="11" name="正方形/長方形 10"/>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分析（クロス集計、レーダーチャート）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828584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住み替えの際に住みたいと思う特徴や</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サービス（全体）</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92" y="620688"/>
            <a:ext cx="8784896" cy="1421928"/>
          </a:xfrm>
          <a:prstGeom prst="rect">
            <a:avLst/>
          </a:prstGeom>
          <a:ln cmpd="sng">
            <a:solidFill>
              <a:schemeClr val="tx1"/>
            </a:solidFill>
          </a:ln>
        </p:spPr>
        <p:txBody>
          <a:bodyPr wrap="square">
            <a:spAutoFit/>
          </a:bodyPr>
          <a:lstStyle/>
          <a:p>
            <a:pPr marL="285750" indent="-285750">
              <a:lnSpc>
                <a:spcPct val="120000"/>
              </a:lnSpc>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rPr>
              <a:t>全体では「日当たりや空間</a:t>
            </a:r>
            <a:r>
              <a:rPr lang="ja-JP" altLang="en-US" dirty="0">
                <a:latin typeface="Meiryo UI" panose="020B0604030504040204" pitchFamily="50" charset="-128"/>
                <a:ea typeface="Meiryo UI" panose="020B0604030504040204" pitchFamily="50" charset="-128"/>
              </a:rPr>
              <a:t>に</a:t>
            </a:r>
            <a:r>
              <a:rPr lang="ja-JP" altLang="en-US" dirty="0" smtClean="0">
                <a:latin typeface="Meiryo UI" panose="020B0604030504040204" pitchFamily="50" charset="-128"/>
                <a:ea typeface="Meiryo UI" panose="020B0604030504040204" pitchFamily="50" charset="-128"/>
              </a:rPr>
              <a:t>ゆとり」</a:t>
            </a:r>
            <a:r>
              <a:rPr lang="ja-JP" altLang="en-US" dirty="0">
                <a:latin typeface="Meiryo UI" panose="020B0604030504040204" pitchFamily="50" charset="-128"/>
                <a:ea typeface="Meiryo UI" panose="020B0604030504040204" pitchFamily="50" charset="-128"/>
              </a:rPr>
              <a:t>が</a:t>
            </a:r>
            <a:r>
              <a:rPr lang="en-US" altLang="ja-JP" dirty="0" smtClean="0">
                <a:latin typeface="Meiryo UI" panose="020B0604030504040204" pitchFamily="50" charset="-128"/>
                <a:ea typeface="Meiryo UI" panose="020B0604030504040204" pitchFamily="50" charset="-128"/>
              </a:rPr>
              <a:t>74%</a:t>
            </a:r>
            <a:r>
              <a:rPr lang="ja-JP" altLang="en-US" dirty="0">
                <a:latin typeface="Meiryo UI" panose="020B0604030504040204" pitchFamily="50" charset="-128"/>
                <a:ea typeface="Meiryo UI" panose="020B0604030504040204" pitchFamily="50" charset="-128"/>
              </a:rPr>
              <a:t>と最も多く、「</a:t>
            </a:r>
            <a:r>
              <a:rPr lang="ja-JP" altLang="en-US" dirty="0" smtClean="0">
                <a:latin typeface="Meiryo UI" panose="020B0604030504040204" pitchFamily="50" charset="-128"/>
                <a:ea typeface="Meiryo UI" panose="020B0604030504040204" pitchFamily="50" charset="-128"/>
              </a:rPr>
              <a:t>健康管理、医療・介護サービス」</a:t>
            </a:r>
            <a:r>
              <a:rPr lang="ja-JP" altLang="en-US" dirty="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趣味を</a:t>
            </a:r>
            <a:r>
              <a:rPr lang="ja-JP" altLang="en-US" dirty="0">
                <a:latin typeface="Meiryo UI" panose="020B0604030504040204" pitchFamily="50" charset="-128"/>
                <a:ea typeface="Meiryo UI" panose="020B0604030504040204" pitchFamily="50" charset="-128"/>
              </a:rPr>
              <a:t>楽しむ</a:t>
            </a:r>
            <a:r>
              <a:rPr lang="ja-JP" altLang="en-US" dirty="0" smtClean="0">
                <a:latin typeface="Meiryo UI" panose="020B0604030504040204" pitchFamily="50" charset="-128"/>
                <a:ea typeface="Meiryo UI" panose="020B0604030504040204" pitchFamily="50" charset="-128"/>
              </a:rPr>
              <a:t>スペース」</a:t>
            </a:r>
            <a:r>
              <a:rPr lang="ja-JP" altLang="en-US" dirty="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家事サポート」が</a:t>
            </a:r>
            <a:r>
              <a:rPr lang="ja-JP" altLang="en-US" dirty="0">
                <a:latin typeface="Meiryo UI" panose="020B0604030504040204" pitchFamily="50" charset="-128"/>
                <a:ea typeface="Meiryo UI" panose="020B0604030504040204" pitchFamily="50" charset="-128"/>
              </a:rPr>
              <a:t>続く</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pPr marL="285750" indent="-285750">
              <a:lnSpc>
                <a:spcPct val="120000"/>
              </a:lnSpc>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rPr>
              <a:t>年代別には、「リビング等を共用して低家賃」、「子育てに適したサービスや施設」が年代が上がるにつれ低くなり、「健康管理、医療・介護サービス」は高くなる。</a:t>
            </a:r>
            <a:endParaRPr lang="ja-JP" altLang="en-US" dirty="0">
              <a:latin typeface="Meiryo UI" panose="020B0604030504040204" pitchFamily="50" charset="-128"/>
              <a:ea typeface="Meiryo UI" panose="020B0604030504040204" pitchFamily="50" charset="-128"/>
            </a:endParaRPr>
          </a:p>
        </p:txBody>
      </p:sp>
      <p:sp>
        <p:nvSpPr>
          <p:cNvPr id="9"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38</a:t>
            </a:fld>
            <a:endParaRPr kumimoji="1" lang="ja-JP" altLang="en-US" sz="1600" dirty="0">
              <a:solidFill>
                <a:schemeClr val="tx1"/>
              </a:solidFill>
            </a:endParaRPr>
          </a:p>
        </p:txBody>
      </p:sp>
      <p:graphicFrame>
        <p:nvGraphicFramePr>
          <p:cNvPr id="18" name="グラフ 17"/>
          <p:cNvGraphicFramePr>
            <a:graphicFrameLocks/>
          </p:cNvGraphicFramePr>
          <p:nvPr>
            <p:extLst/>
          </p:nvPr>
        </p:nvGraphicFramePr>
        <p:xfrm>
          <a:off x="679266" y="2074315"/>
          <a:ext cx="8285222" cy="4779818"/>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直線矢印コネクタ 2"/>
          <p:cNvCxnSpPr/>
          <p:nvPr/>
        </p:nvCxnSpPr>
        <p:spPr>
          <a:xfrm>
            <a:off x="2987824" y="3789040"/>
            <a:ext cx="432048" cy="360040"/>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5364088" y="3573016"/>
            <a:ext cx="288032" cy="648072"/>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3779912" y="2780928"/>
            <a:ext cx="216024" cy="504056"/>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分析（クロス集計、レーダーチャート）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031732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住み替えの際に住みたいと思う特徴や</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サービス（単独世帯）</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179592" y="620688"/>
            <a:ext cx="8784896" cy="1421928"/>
          </a:xfrm>
          <a:prstGeom prst="rect">
            <a:avLst/>
          </a:prstGeom>
          <a:ln cmpd="sng">
            <a:solidFill>
              <a:schemeClr val="tx1"/>
            </a:solidFill>
          </a:ln>
        </p:spPr>
        <p:txBody>
          <a:bodyPr wrap="square">
            <a:spAutoFit/>
          </a:bodyPr>
          <a:lstStyle/>
          <a:p>
            <a:pPr marL="285750" indent="-285750">
              <a:lnSpc>
                <a:spcPct val="120000"/>
              </a:lnSpc>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rPr>
              <a:t>単独世帯全体では</a:t>
            </a:r>
            <a:r>
              <a:rPr lang="ja-JP" altLang="en-US" dirty="0">
                <a:latin typeface="Meiryo UI" panose="020B0604030504040204" pitchFamily="50" charset="-128"/>
                <a:ea typeface="Meiryo UI" panose="020B0604030504040204" pitchFamily="50" charset="-128"/>
              </a:rPr>
              <a:t>、「日当たりや空間にゆとり」</a:t>
            </a:r>
            <a:r>
              <a:rPr lang="ja-JP" altLang="en-US" dirty="0" smtClean="0">
                <a:latin typeface="Meiryo UI" panose="020B0604030504040204" pitchFamily="50" charset="-128"/>
                <a:ea typeface="Meiryo UI" panose="020B0604030504040204" pitchFamily="50" charset="-128"/>
              </a:rPr>
              <a:t>が最も</a:t>
            </a:r>
            <a:r>
              <a:rPr lang="ja-JP" altLang="en-US" dirty="0">
                <a:latin typeface="Meiryo UI" panose="020B0604030504040204" pitchFamily="50" charset="-128"/>
                <a:ea typeface="Meiryo UI" panose="020B0604030504040204" pitchFamily="50" charset="-128"/>
              </a:rPr>
              <a:t>多く、「健康管理、医療・介護サービス」、「趣味を楽しむスペース」、「家事</a:t>
            </a:r>
            <a:r>
              <a:rPr lang="ja-JP" altLang="en-US" dirty="0" smtClean="0">
                <a:latin typeface="Meiryo UI" panose="020B0604030504040204" pitchFamily="50" charset="-128"/>
                <a:ea typeface="Meiryo UI" panose="020B0604030504040204" pitchFamily="50" charset="-128"/>
              </a:rPr>
              <a:t>サポート」が</a:t>
            </a:r>
            <a:r>
              <a:rPr lang="ja-JP" altLang="en-US" dirty="0">
                <a:latin typeface="Meiryo UI" panose="020B0604030504040204" pitchFamily="50" charset="-128"/>
                <a:ea typeface="Meiryo UI" panose="020B0604030504040204" pitchFamily="50" charset="-128"/>
              </a:rPr>
              <a:t>続く</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pPr marL="285750" indent="-285750">
              <a:lnSpc>
                <a:spcPct val="120000"/>
              </a:lnSpc>
              <a:buFont typeface="Meiryo UI" panose="020B0604030504040204" pitchFamily="50" charset="-128"/>
              <a:buChar char="○"/>
            </a:pPr>
            <a:r>
              <a:rPr lang="ja-JP" altLang="en-US" dirty="0">
                <a:latin typeface="Meiryo UI" panose="020B0604030504040204" pitchFamily="50" charset="-128"/>
                <a:ea typeface="Meiryo UI" panose="020B0604030504040204" pitchFamily="50" charset="-128"/>
              </a:rPr>
              <a:t>年代</a:t>
            </a:r>
            <a:r>
              <a:rPr lang="ja-JP" altLang="en-US" dirty="0" smtClean="0">
                <a:latin typeface="Meiryo UI" panose="020B0604030504040204" pitchFamily="50" charset="-128"/>
                <a:ea typeface="Meiryo UI" panose="020B0604030504040204" pitchFamily="50" charset="-128"/>
              </a:rPr>
              <a:t>別では、「</a:t>
            </a:r>
            <a:r>
              <a:rPr lang="ja-JP" altLang="en-US" dirty="0">
                <a:latin typeface="Meiryo UI" panose="020B0604030504040204" pitchFamily="50" charset="-128"/>
                <a:ea typeface="Meiryo UI" panose="020B0604030504040204" pitchFamily="50" charset="-128"/>
              </a:rPr>
              <a:t>子育てに適したサービスや施設</a:t>
            </a:r>
            <a:r>
              <a:rPr lang="ja-JP" altLang="en-US" dirty="0" smtClean="0">
                <a:latin typeface="Meiryo UI" panose="020B0604030504040204" pitchFamily="50" charset="-128"/>
                <a:ea typeface="Meiryo UI" panose="020B0604030504040204" pitchFamily="50" charset="-128"/>
              </a:rPr>
              <a:t>」、「事務室等仕事スペース」が</a:t>
            </a:r>
            <a:r>
              <a:rPr lang="ja-JP" altLang="en-US" dirty="0">
                <a:latin typeface="Meiryo UI" panose="020B0604030504040204" pitchFamily="50" charset="-128"/>
                <a:ea typeface="Meiryo UI" panose="020B0604030504040204" pitchFamily="50" charset="-128"/>
              </a:rPr>
              <a:t>年代が上がるにつれ低くなり、「健康管理、医療・介護サービス」</a:t>
            </a:r>
            <a:r>
              <a:rPr lang="ja-JP" altLang="en-US" dirty="0" smtClean="0">
                <a:latin typeface="Meiryo UI" panose="020B0604030504040204" pitchFamily="50" charset="-128"/>
                <a:ea typeface="Meiryo UI" panose="020B0604030504040204" pitchFamily="50" charset="-128"/>
              </a:rPr>
              <a:t>は高く</a:t>
            </a:r>
            <a:r>
              <a:rPr lang="ja-JP" altLang="en-US" dirty="0">
                <a:latin typeface="Meiryo UI" panose="020B0604030504040204" pitchFamily="50" charset="-128"/>
                <a:ea typeface="Meiryo UI" panose="020B0604030504040204" pitchFamily="50" charset="-128"/>
              </a:rPr>
              <a:t>なる。</a:t>
            </a:r>
          </a:p>
        </p:txBody>
      </p:sp>
      <p:sp>
        <p:nvSpPr>
          <p:cNvPr id="12"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39</a:t>
            </a:fld>
            <a:endParaRPr kumimoji="1" lang="ja-JP" altLang="en-US" sz="1600" dirty="0">
              <a:solidFill>
                <a:schemeClr val="tx1"/>
              </a:solidFill>
            </a:endParaRPr>
          </a:p>
        </p:txBody>
      </p:sp>
      <p:graphicFrame>
        <p:nvGraphicFramePr>
          <p:cNvPr id="18" name="グラフ 17"/>
          <p:cNvGraphicFramePr>
            <a:graphicFrameLocks/>
          </p:cNvGraphicFramePr>
          <p:nvPr>
            <p:extLst/>
          </p:nvPr>
        </p:nvGraphicFramePr>
        <p:xfrm>
          <a:off x="679266" y="2060848"/>
          <a:ext cx="8285222" cy="4779818"/>
        </p:xfrm>
        <a:graphic>
          <a:graphicData uri="http://schemas.openxmlformats.org/drawingml/2006/chart">
            <c:chart xmlns:c="http://schemas.openxmlformats.org/drawingml/2006/chart" xmlns:r="http://schemas.openxmlformats.org/officeDocument/2006/relationships" r:id="rId2"/>
          </a:graphicData>
        </a:graphic>
      </p:graphicFrame>
      <p:cxnSp>
        <p:nvCxnSpPr>
          <p:cNvPr id="19" name="直線矢印コネクタ 18"/>
          <p:cNvCxnSpPr/>
          <p:nvPr/>
        </p:nvCxnSpPr>
        <p:spPr>
          <a:xfrm>
            <a:off x="6804248" y="3624307"/>
            <a:ext cx="432048" cy="360040"/>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5364088" y="3984347"/>
            <a:ext cx="288032" cy="432048"/>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3779912" y="2760211"/>
            <a:ext cx="216024" cy="504056"/>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分析（クロス集計、レーダーチャート）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06785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99592" y="188640"/>
            <a:ext cx="7344816" cy="6234193"/>
          </a:xfrm>
          <a:prstGeom prst="rect">
            <a:avLst/>
          </a:prstGeom>
          <a:solidFill>
            <a:schemeClr val="accent5">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spcBef>
                <a:spcPts val="600"/>
              </a:spcBef>
            </a:pP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３．分析（クロス集計、レーダーチャート）</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Ｐ</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37</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044953058"/>
              </p:ext>
            </p:extLst>
          </p:nvPr>
        </p:nvGraphicFramePr>
        <p:xfrm>
          <a:off x="1884263" y="1052736"/>
          <a:ext cx="5375475" cy="3240358"/>
        </p:xfrm>
        <a:graphic>
          <a:graphicData uri="http://schemas.openxmlformats.org/drawingml/2006/table">
            <a:tbl>
              <a:tblPr>
                <a:tableStyleId>{2D5ABB26-0587-4C30-8999-92F81FD0307C}</a:tableStyleId>
              </a:tblPr>
              <a:tblGrid>
                <a:gridCol w="502775">
                  <a:extLst>
                    <a:ext uri="{9D8B030D-6E8A-4147-A177-3AD203B41FA5}">
                      <a16:colId xmlns:a16="http://schemas.microsoft.com/office/drawing/2014/main" val="1291328466"/>
                    </a:ext>
                  </a:extLst>
                </a:gridCol>
                <a:gridCol w="4395325">
                  <a:extLst>
                    <a:ext uri="{9D8B030D-6E8A-4147-A177-3AD203B41FA5}">
                      <a16:colId xmlns:a16="http://schemas.microsoft.com/office/drawing/2014/main" val="619133712"/>
                    </a:ext>
                  </a:extLst>
                </a:gridCol>
                <a:gridCol w="477375">
                  <a:extLst>
                    <a:ext uri="{9D8B030D-6E8A-4147-A177-3AD203B41FA5}">
                      <a16:colId xmlns:a16="http://schemas.microsoft.com/office/drawing/2014/main" val="1990626456"/>
                    </a:ext>
                  </a:extLst>
                </a:gridCol>
              </a:tblGrid>
              <a:tr h="294578">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①</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rPr>
                        <a:t>婚姻の有無、今後の意向　</a:t>
                      </a:r>
                      <a:r>
                        <a:rPr lang="en-US" altLang="ja-JP" sz="1400" u="none" strike="noStrike" dirty="0" smtClean="0">
                          <a:effectLst/>
                          <a:latin typeface="Meiryo UI" panose="020B0604030504040204" pitchFamily="50" charset="-128"/>
                          <a:ea typeface="Meiryo UI" panose="020B0604030504040204" pitchFamily="50" charset="-128"/>
                        </a:rPr>
                        <a:t>×</a:t>
                      </a:r>
                      <a:r>
                        <a:rPr lang="ja-JP" altLang="en-US" sz="1400" u="none" strike="noStrike" dirty="0" smtClean="0">
                          <a:effectLst/>
                          <a:latin typeface="Meiryo UI" panose="020B0604030504040204" pitchFamily="50" charset="-128"/>
                          <a:ea typeface="Meiryo UI" panose="020B0604030504040204" pitchFamily="50" charset="-128"/>
                        </a:rPr>
                        <a:t>　年代別</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en-US" sz="1400" u="none" strike="noStrike" dirty="0" smtClean="0">
                          <a:effectLst/>
                        </a:rPr>
                        <a:t>P37</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2598662373"/>
                  </a:ext>
                </a:extLst>
              </a:tr>
              <a:tr h="294578">
                <a:tc>
                  <a:txBody>
                    <a:bodyPr/>
                    <a:lstStyle/>
                    <a:p>
                      <a:pPr algn="ctr" fontAlgn="ctr"/>
                      <a:r>
                        <a:rPr lang="ja-JP" altLang="en-US" sz="1400" u="none" strike="noStrike" dirty="0" smtClean="0">
                          <a:effectLst/>
                          <a:latin typeface="Meiryo UI" panose="020B0604030504040204" pitchFamily="50" charset="-128"/>
                          <a:ea typeface="Meiryo UI" panose="020B0604030504040204" pitchFamily="50" charset="-128"/>
                        </a:rPr>
                        <a:t>②</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rPr>
                        <a:t>子どもの有無、今後の意向　</a:t>
                      </a:r>
                      <a:r>
                        <a:rPr lang="en-US" altLang="ja-JP" sz="1400" u="none" strike="noStrike" dirty="0" smtClean="0">
                          <a:effectLst/>
                          <a:latin typeface="Meiryo UI" panose="020B0604030504040204" pitchFamily="50" charset="-128"/>
                          <a:ea typeface="Meiryo UI" panose="020B0604030504040204" pitchFamily="50" charset="-128"/>
                        </a:rPr>
                        <a:t>×</a:t>
                      </a:r>
                      <a:r>
                        <a:rPr lang="ja-JP" altLang="en-US" sz="1400" u="none" strike="noStrike" dirty="0" smtClean="0">
                          <a:effectLst/>
                          <a:latin typeface="Meiryo UI" panose="020B0604030504040204" pitchFamily="50" charset="-128"/>
                          <a:ea typeface="Meiryo UI" panose="020B0604030504040204" pitchFamily="50" charset="-128"/>
                        </a:rPr>
                        <a:t>　年代別</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en-US" sz="1400" u="none" strike="noStrike" dirty="0" smtClean="0">
                          <a:effectLst/>
                        </a:rPr>
                        <a:t>P37</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1432693015"/>
                  </a:ext>
                </a:extLst>
              </a:tr>
              <a:tr h="294578">
                <a:tc>
                  <a:txBody>
                    <a:bodyPr/>
                    <a:lstStyle/>
                    <a:p>
                      <a:pPr algn="ctr" fontAlgn="ctr"/>
                      <a:r>
                        <a:rPr lang="ja-JP" altLang="en-US" sz="1400" u="none" strike="noStrike" dirty="0" smtClean="0">
                          <a:effectLst/>
                          <a:latin typeface="Meiryo UI" panose="020B0604030504040204" pitchFamily="50" charset="-128"/>
                          <a:ea typeface="Meiryo UI" panose="020B0604030504040204" pitchFamily="50" charset="-128"/>
                        </a:rPr>
                        <a:t>③</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住みたいと思う特徴やサービス　</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　世帯別・年代別</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en-US" sz="1400" u="none" strike="noStrike" dirty="0" smtClean="0">
                          <a:effectLst/>
                        </a:rPr>
                        <a:t>P38</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700843714"/>
                  </a:ext>
                </a:extLst>
              </a:tr>
              <a:tr h="294578">
                <a:tc>
                  <a:txBody>
                    <a:bodyPr/>
                    <a:lstStyle/>
                    <a:p>
                      <a:pPr algn="ctr" fontAlgn="ctr"/>
                      <a:r>
                        <a:rPr lang="ja-JP" altLang="en-US" sz="1400" u="none" strike="noStrike" dirty="0" smtClean="0">
                          <a:effectLst/>
                          <a:latin typeface="Meiryo UI" panose="020B0604030504040204" pitchFamily="50" charset="-128"/>
                          <a:ea typeface="Meiryo UI" panose="020B0604030504040204" pitchFamily="50" charset="-128"/>
                        </a:rPr>
                        <a:t>④</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重視する住まいの周辺環境　</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　世帯別・年代別</a:t>
                      </a:r>
                      <a:endPar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en-US" sz="1400" u="none" strike="noStrike" dirty="0" smtClean="0">
                          <a:effectLst/>
                        </a:rPr>
                        <a:t>P44</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2285372976"/>
                  </a:ext>
                </a:extLst>
              </a:tr>
              <a:tr h="294578">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⑤</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シェアハウス　</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　世帯別・年代別</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en-US" sz="1400" u="none" strike="noStrike" dirty="0" smtClean="0">
                          <a:effectLst/>
                        </a:rPr>
                        <a:t>P50</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2995425180"/>
                  </a:ext>
                </a:extLst>
              </a:tr>
              <a:tr h="294578">
                <a:tc>
                  <a:txBody>
                    <a:bodyPr/>
                    <a:lstStyle/>
                    <a:p>
                      <a:pPr algn="ctr"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⑥</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在宅型テレワーク　</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　世帯別・職業別</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en-US" sz="1400" u="none" strike="noStrike" dirty="0" smtClean="0">
                          <a:effectLst/>
                        </a:rPr>
                        <a:t>P52</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2366166044"/>
                  </a:ext>
                </a:extLst>
              </a:tr>
              <a:tr h="294578">
                <a:tc>
                  <a:txBody>
                    <a:bodyPr/>
                    <a:lstStyle/>
                    <a:p>
                      <a:pPr algn="ctr"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⑦</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rPr>
                        <a:t>1</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週間の会話人数　</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　世帯別・年代別・職業別</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en-US" sz="1400" u="none" strike="noStrike" dirty="0" smtClean="0">
                          <a:effectLst/>
                        </a:rPr>
                        <a:t>P</a:t>
                      </a:r>
                      <a:r>
                        <a:rPr lang="en-US" altLang="ja-JP" sz="1400" u="none" strike="noStrike" dirty="0" smtClean="0">
                          <a:effectLst/>
                        </a:rPr>
                        <a:t>54</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3071462446"/>
                  </a:ext>
                </a:extLst>
              </a:tr>
              <a:tr h="294578">
                <a:tc>
                  <a:txBody>
                    <a:bodyPr/>
                    <a:lstStyle/>
                    <a:p>
                      <a:pPr algn="ctr"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⑧</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同居者との食事の頻度　</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　世帯別・年齢別</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en-US" sz="1400" u="none" strike="noStrike" dirty="0" smtClean="0">
                          <a:effectLst/>
                        </a:rPr>
                        <a:t>P</a:t>
                      </a:r>
                      <a:r>
                        <a:rPr lang="en-US" altLang="ja-JP" sz="1400" u="none" strike="noStrike" dirty="0" smtClean="0">
                          <a:effectLst/>
                        </a:rPr>
                        <a:t>56</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2440437617"/>
                  </a:ext>
                </a:extLst>
              </a:tr>
              <a:tr h="294578">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⑨</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住みたいと思う特徴やサービスの世帯別レーダーチャート</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400" u="none" strike="noStrike" dirty="0" smtClean="0">
                          <a:effectLst/>
                        </a:rPr>
                        <a:t>P59</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3460801027"/>
                  </a:ext>
                </a:extLst>
              </a:tr>
              <a:tr h="294578">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⑩</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重視する住まいの周辺環境</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の世帯別レーダーチャート</a:t>
                      </a:r>
                    </a:p>
                  </a:txBody>
                  <a:tcPr marL="72000" marR="72000"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400" u="none" strike="noStrike" dirty="0" smtClean="0">
                          <a:effectLst/>
                        </a:rPr>
                        <a:t>P63</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3164408559"/>
                  </a:ext>
                </a:extLst>
              </a:tr>
              <a:tr h="294578">
                <a:tc>
                  <a:txBody>
                    <a:bodyPr/>
                    <a:lstStyle/>
                    <a:p>
                      <a:pPr algn="ctr" fontAlgn="ct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tc>
                  <a:txBody>
                    <a:bodyPr/>
                    <a:lstStyle/>
                    <a:p>
                      <a:pPr algn="l" fontAlgn="ct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tc>
                <a:extLst>
                  <a:ext uri="{0D108BD9-81ED-4DB2-BD59-A6C34878D82A}">
                    <a16:rowId xmlns:a16="http://schemas.microsoft.com/office/drawing/2014/main" val="3920635662"/>
                  </a:ext>
                </a:extLst>
              </a:tr>
            </a:tbl>
          </a:graphicData>
        </a:graphic>
      </p:graphicFrame>
      <p:sp>
        <p:nvSpPr>
          <p:cNvPr id="8" name="正方形/長方形 7"/>
          <p:cNvSpPr/>
          <p:nvPr/>
        </p:nvSpPr>
        <p:spPr>
          <a:xfrm>
            <a:off x="5076056" y="6546171"/>
            <a:ext cx="3978188" cy="258532"/>
          </a:xfrm>
          <a:prstGeom prst="rect">
            <a:avLst/>
          </a:prstGeom>
          <a:ln cmpd="sng">
            <a:noFill/>
          </a:ln>
        </p:spPr>
        <p:txBody>
          <a:bodyPr wrap="square" rtlCol="0" anchor="ctr">
            <a:spAutoFit/>
          </a:bodyPr>
          <a:lstStyle/>
          <a:p>
            <a:pPr>
              <a:lnSpc>
                <a:spcPct val="120000"/>
              </a:lnSpc>
            </a:pPr>
            <a:r>
              <a:rPr kumimoji="1" lang="en-US" altLang="ja-JP"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本資料は</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A4</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縦に</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スライド、両面印刷を前提に作成しています。</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148657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住み替えの際に住みたいと思う特徴や</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サービス（夫婦と子ども世帯）</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179592" y="620688"/>
            <a:ext cx="8784896" cy="1421928"/>
          </a:xfrm>
          <a:prstGeom prst="rect">
            <a:avLst/>
          </a:prstGeom>
          <a:ln cmpd="sng">
            <a:solidFill>
              <a:schemeClr val="tx1"/>
            </a:solidFill>
          </a:ln>
        </p:spPr>
        <p:txBody>
          <a:bodyPr wrap="square">
            <a:spAutoFit/>
          </a:bodyPr>
          <a:lstStyle/>
          <a:p>
            <a:pPr marL="285750" indent="-285750">
              <a:lnSpc>
                <a:spcPct val="120000"/>
              </a:lnSpc>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rPr>
              <a:t>夫婦と子ども世帯全体では</a:t>
            </a:r>
            <a:r>
              <a:rPr lang="ja-JP" altLang="en-US" dirty="0">
                <a:latin typeface="Meiryo UI" panose="020B0604030504040204" pitchFamily="50" charset="-128"/>
                <a:ea typeface="Meiryo UI" panose="020B0604030504040204" pitchFamily="50" charset="-128"/>
              </a:rPr>
              <a:t>、「日当たりや空間にゆとり」</a:t>
            </a:r>
            <a:r>
              <a:rPr lang="ja-JP" altLang="en-US" dirty="0" smtClean="0">
                <a:latin typeface="Meiryo UI" panose="020B0604030504040204" pitchFamily="50" charset="-128"/>
                <a:ea typeface="Meiryo UI" panose="020B0604030504040204" pitchFamily="50" charset="-128"/>
              </a:rPr>
              <a:t>が最も</a:t>
            </a:r>
            <a:r>
              <a:rPr lang="ja-JP" altLang="en-US" dirty="0">
                <a:latin typeface="Meiryo UI" panose="020B0604030504040204" pitchFamily="50" charset="-128"/>
                <a:ea typeface="Meiryo UI" panose="020B0604030504040204" pitchFamily="50" charset="-128"/>
              </a:rPr>
              <a:t>多く、「健康管理、医療・介護サービス」、「趣味を楽しむスペース」、「家事</a:t>
            </a:r>
            <a:r>
              <a:rPr lang="ja-JP" altLang="en-US" dirty="0" smtClean="0">
                <a:latin typeface="Meiryo UI" panose="020B0604030504040204" pitchFamily="50" charset="-128"/>
                <a:ea typeface="Meiryo UI" panose="020B0604030504040204" pitchFamily="50" charset="-128"/>
              </a:rPr>
              <a:t>サポート」が</a:t>
            </a:r>
            <a:r>
              <a:rPr lang="ja-JP" altLang="en-US" dirty="0">
                <a:latin typeface="Meiryo UI" panose="020B0604030504040204" pitchFamily="50" charset="-128"/>
                <a:ea typeface="Meiryo UI" panose="020B0604030504040204" pitchFamily="50" charset="-128"/>
              </a:rPr>
              <a:t>続く。</a:t>
            </a:r>
          </a:p>
          <a:p>
            <a:pPr marL="285750" indent="-285750">
              <a:lnSpc>
                <a:spcPct val="120000"/>
              </a:lnSpc>
              <a:buFont typeface="Meiryo UI" panose="020B0604030504040204" pitchFamily="50" charset="-128"/>
              <a:buChar char="○"/>
            </a:pPr>
            <a:r>
              <a:rPr lang="ja-JP" altLang="en-US" dirty="0">
                <a:latin typeface="Meiryo UI" panose="020B0604030504040204" pitchFamily="50" charset="-128"/>
                <a:ea typeface="Meiryo UI" panose="020B0604030504040204" pitchFamily="50" charset="-128"/>
              </a:rPr>
              <a:t>年代</a:t>
            </a:r>
            <a:r>
              <a:rPr lang="ja-JP" altLang="en-US" dirty="0" smtClean="0">
                <a:latin typeface="Meiryo UI" panose="020B0604030504040204" pitchFamily="50" charset="-128"/>
                <a:ea typeface="Meiryo UI" panose="020B0604030504040204" pitchFamily="50" charset="-128"/>
              </a:rPr>
              <a:t>別では</a:t>
            </a:r>
            <a:r>
              <a:rPr lang="ja-JP" altLang="en-US" dirty="0">
                <a:latin typeface="Meiryo UI" panose="020B0604030504040204" pitchFamily="50" charset="-128"/>
                <a:ea typeface="Meiryo UI" panose="020B0604030504040204" pitchFamily="50" charset="-128"/>
              </a:rPr>
              <a:t>、「リビング等を共用して低家賃」、「子育てに適したサービスや施設」が年代が上がるにつれ低くなり、「健康管理、医療・介護サービス</a:t>
            </a:r>
            <a:r>
              <a:rPr lang="ja-JP" altLang="en-US" dirty="0" smtClean="0">
                <a:latin typeface="Meiryo UI" panose="020B0604030504040204" pitchFamily="50" charset="-128"/>
                <a:ea typeface="Meiryo UI" panose="020B0604030504040204" pitchFamily="50" charset="-128"/>
              </a:rPr>
              <a:t>」、「趣味を楽しむスペース」は高く</a:t>
            </a:r>
            <a:r>
              <a:rPr lang="ja-JP" altLang="en-US" dirty="0">
                <a:latin typeface="Meiryo UI" panose="020B0604030504040204" pitchFamily="50" charset="-128"/>
                <a:ea typeface="Meiryo UI" panose="020B0604030504040204" pitchFamily="50" charset="-128"/>
              </a:rPr>
              <a:t>なる。</a:t>
            </a:r>
          </a:p>
        </p:txBody>
      </p:sp>
      <p:sp>
        <p:nvSpPr>
          <p:cNvPr id="12"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40</a:t>
            </a:fld>
            <a:endParaRPr kumimoji="1" lang="ja-JP" altLang="en-US" sz="1600" dirty="0">
              <a:solidFill>
                <a:schemeClr val="tx1"/>
              </a:solidFill>
            </a:endParaRPr>
          </a:p>
        </p:txBody>
      </p:sp>
      <p:graphicFrame>
        <p:nvGraphicFramePr>
          <p:cNvPr id="6" name="グラフ 5"/>
          <p:cNvGraphicFramePr>
            <a:graphicFrameLocks/>
          </p:cNvGraphicFramePr>
          <p:nvPr>
            <p:extLst/>
          </p:nvPr>
        </p:nvGraphicFramePr>
        <p:xfrm>
          <a:off x="422065" y="2078182"/>
          <a:ext cx="8285222" cy="4779818"/>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直線矢印コネクタ 6"/>
          <p:cNvCxnSpPr/>
          <p:nvPr/>
        </p:nvCxnSpPr>
        <p:spPr>
          <a:xfrm>
            <a:off x="2699792" y="3743412"/>
            <a:ext cx="432048" cy="360040"/>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5121535" y="3076743"/>
            <a:ext cx="288032" cy="648072"/>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flipV="1">
            <a:off x="3491880" y="2735300"/>
            <a:ext cx="216024" cy="504056"/>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7308304" y="3222864"/>
            <a:ext cx="360040" cy="233353"/>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分析（クロス集計、レーダーチャート）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720606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住み替えの際に住みたいと思う特徴や</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サービス（夫婦のみ世帯）</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179592" y="620688"/>
            <a:ext cx="8784896" cy="1421928"/>
          </a:xfrm>
          <a:prstGeom prst="rect">
            <a:avLst/>
          </a:prstGeom>
          <a:ln cmpd="sng">
            <a:solidFill>
              <a:schemeClr val="tx1"/>
            </a:solidFill>
          </a:ln>
        </p:spPr>
        <p:txBody>
          <a:bodyPr wrap="square">
            <a:spAutoFit/>
          </a:bodyPr>
          <a:lstStyle/>
          <a:p>
            <a:pPr marL="285750" indent="-285750">
              <a:lnSpc>
                <a:spcPct val="120000"/>
              </a:lnSpc>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rPr>
              <a:t>夫婦のみ世帯</a:t>
            </a:r>
            <a:r>
              <a:rPr lang="ja-JP" altLang="en-US" dirty="0">
                <a:latin typeface="Meiryo UI" panose="020B0604030504040204" pitchFamily="50" charset="-128"/>
                <a:ea typeface="Meiryo UI" panose="020B0604030504040204" pitchFamily="50" charset="-128"/>
              </a:rPr>
              <a:t>全体では、「日当たりや空間にゆとり」が最も多く、「健康管理、医療・介護サービス」、「趣味を楽しむスペース」、「家事サポート」が続く。</a:t>
            </a:r>
          </a:p>
          <a:p>
            <a:pPr marL="285750" indent="-285750">
              <a:lnSpc>
                <a:spcPct val="120000"/>
              </a:lnSpc>
              <a:buFont typeface="Meiryo UI" panose="020B0604030504040204" pitchFamily="50" charset="-128"/>
              <a:buChar char="○"/>
            </a:pPr>
            <a:r>
              <a:rPr lang="ja-JP" altLang="en-US" dirty="0">
                <a:latin typeface="Meiryo UI" panose="020B0604030504040204" pitchFamily="50" charset="-128"/>
                <a:ea typeface="Meiryo UI" panose="020B0604030504040204" pitchFamily="50" charset="-128"/>
              </a:rPr>
              <a:t>年代</a:t>
            </a:r>
            <a:r>
              <a:rPr lang="ja-JP" altLang="en-US" dirty="0" smtClean="0">
                <a:latin typeface="Meiryo UI" panose="020B0604030504040204" pitchFamily="50" charset="-128"/>
                <a:ea typeface="Meiryo UI" panose="020B0604030504040204" pitchFamily="50" charset="-128"/>
              </a:rPr>
              <a:t>別では</a:t>
            </a:r>
            <a:r>
              <a:rPr lang="ja-JP" altLang="en-US" dirty="0">
                <a:latin typeface="Meiryo UI" panose="020B0604030504040204" pitchFamily="50" charset="-128"/>
                <a:ea typeface="Meiryo UI" panose="020B0604030504040204" pitchFamily="50" charset="-128"/>
              </a:rPr>
              <a:t>、「リビング等を共用して低家賃</a:t>
            </a:r>
            <a:r>
              <a:rPr lang="ja-JP" altLang="en-US" dirty="0" smtClean="0">
                <a:latin typeface="Meiryo UI" panose="020B0604030504040204" pitchFamily="50" charset="-128"/>
                <a:ea typeface="Meiryo UI" panose="020B0604030504040204" pitchFamily="50" charset="-128"/>
              </a:rPr>
              <a:t>」が</a:t>
            </a:r>
            <a:r>
              <a:rPr lang="ja-JP" altLang="en-US" dirty="0">
                <a:latin typeface="Meiryo UI" panose="020B0604030504040204" pitchFamily="50" charset="-128"/>
                <a:ea typeface="Meiryo UI" panose="020B0604030504040204" pitchFamily="50" charset="-128"/>
              </a:rPr>
              <a:t>年代が上がるにつれ低くなり、「健康管理、医療・介護サービス</a:t>
            </a:r>
            <a:r>
              <a:rPr lang="ja-JP" altLang="en-US" dirty="0" smtClean="0">
                <a:latin typeface="Meiryo UI" panose="020B0604030504040204" pitchFamily="50" charset="-128"/>
                <a:ea typeface="Meiryo UI" panose="020B0604030504040204" pitchFamily="50" charset="-128"/>
              </a:rPr>
              <a:t>」は</a:t>
            </a:r>
            <a:r>
              <a:rPr lang="ja-JP" altLang="en-US" dirty="0">
                <a:latin typeface="Meiryo UI" panose="020B0604030504040204" pitchFamily="50" charset="-128"/>
                <a:ea typeface="Meiryo UI" panose="020B0604030504040204" pitchFamily="50" charset="-128"/>
              </a:rPr>
              <a:t>高くなる。</a:t>
            </a:r>
          </a:p>
        </p:txBody>
      </p:sp>
      <p:sp>
        <p:nvSpPr>
          <p:cNvPr id="12"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41</a:t>
            </a:fld>
            <a:endParaRPr kumimoji="1" lang="ja-JP" altLang="en-US" sz="1600" dirty="0">
              <a:solidFill>
                <a:schemeClr val="tx1"/>
              </a:solidFill>
            </a:endParaRPr>
          </a:p>
        </p:txBody>
      </p:sp>
      <p:graphicFrame>
        <p:nvGraphicFramePr>
          <p:cNvPr id="6" name="グラフ 5"/>
          <p:cNvGraphicFramePr>
            <a:graphicFrameLocks/>
          </p:cNvGraphicFramePr>
          <p:nvPr>
            <p:extLst/>
          </p:nvPr>
        </p:nvGraphicFramePr>
        <p:xfrm>
          <a:off x="429389" y="2078182"/>
          <a:ext cx="8285222" cy="4779818"/>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直線矢印コネクタ 6"/>
          <p:cNvCxnSpPr/>
          <p:nvPr/>
        </p:nvCxnSpPr>
        <p:spPr>
          <a:xfrm>
            <a:off x="2699792" y="3901500"/>
            <a:ext cx="432048" cy="360040"/>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3563888" y="2636912"/>
            <a:ext cx="216024" cy="504056"/>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分析（クロス集計、レーダーチャート）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131818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住み替えの際に住みたいと思う特徴や</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サービス（ひとり親と子ども世帯）</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179592" y="620688"/>
            <a:ext cx="8784896" cy="1421928"/>
          </a:xfrm>
          <a:prstGeom prst="rect">
            <a:avLst/>
          </a:prstGeom>
          <a:ln cmpd="sng">
            <a:solidFill>
              <a:schemeClr val="tx1"/>
            </a:solidFill>
          </a:ln>
        </p:spPr>
        <p:txBody>
          <a:bodyPr wrap="square">
            <a:spAutoFit/>
          </a:bodyPr>
          <a:lstStyle/>
          <a:p>
            <a:pPr marL="285750" indent="-285750">
              <a:lnSpc>
                <a:spcPct val="120000"/>
              </a:lnSpc>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rPr>
              <a:t>ひとり親と子ども世帯全体では、「日当たりや空間にゆとり」が最も多く、「健康管理、医療・介護サービス」、「趣味を楽しむスペース」、「家事サポート」が続く。</a:t>
            </a:r>
          </a:p>
          <a:p>
            <a:pPr marL="285750" indent="-285750">
              <a:lnSpc>
                <a:spcPct val="120000"/>
              </a:lnSpc>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rPr>
              <a:t>年代別では、「リビング等を共用して低家賃」が年代が上がるにつれ低くなり、「日当たりや空間にゆとり」、「健康管理、医療・介護サービス」、「趣味を楽しむスペース」は高くなる。</a:t>
            </a:r>
            <a:endParaRPr lang="ja-JP" altLang="en-US" dirty="0">
              <a:latin typeface="Meiryo UI" panose="020B0604030504040204" pitchFamily="50" charset="-128"/>
              <a:ea typeface="Meiryo UI" panose="020B0604030504040204" pitchFamily="50" charset="-128"/>
            </a:endParaRPr>
          </a:p>
        </p:txBody>
      </p:sp>
      <p:sp>
        <p:nvSpPr>
          <p:cNvPr id="12"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42</a:t>
            </a:fld>
            <a:endParaRPr kumimoji="1" lang="ja-JP" altLang="en-US" sz="1600" dirty="0">
              <a:solidFill>
                <a:schemeClr val="tx1"/>
              </a:solidFill>
            </a:endParaRPr>
          </a:p>
        </p:txBody>
      </p:sp>
      <p:graphicFrame>
        <p:nvGraphicFramePr>
          <p:cNvPr id="6" name="グラフ 5"/>
          <p:cNvGraphicFramePr>
            <a:graphicFrameLocks/>
          </p:cNvGraphicFramePr>
          <p:nvPr>
            <p:extLst/>
          </p:nvPr>
        </p:nvGraphicFramePr>
        <p:xfrm>
          <a:off x="446320" y="1914075"/>
          <a:ext cx="8285222" cy="4779818"/>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直線矢印コネクタ 6"/>
          <p:cNvCxnSpPr/>
          <p:nvPr/>
        </p:nvCxnSpPr>
        <p:spPr>
          <a:xfrm>
            <a:off x="2771800" y="3501008"/>
            <a:ext cx="432048" cy="360040"/>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3563888" y="2636912"/>
            <a:ext cx="216024" cy="504056"/>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flipV="1">
            <a:off x="7380312" y="2996952"/>
            <a:ext cx="288032" cy="358983"/>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1259632" y="2204864"/>
            <a:ext cx="288032" cy="358983"/>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分析（クロス集計、レーダーチャート）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549041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p:cNvGraphicFramePr>
            <a:graphicFrameLocks/>
          </p:cNvGraphicFramePr>
          <p:nvPr>
            <p:extLst/>
          </p:nvPr>
        </p:nvGraphicFramePr>
        <p:xfrm>
          <a:off x="648412" y="2066035"/>
          <a:ext cx="8285222" cy="4779818"/>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住み替えの際に住みたいと思う特徴や</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サービス（その他親族世帯等）</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179592" y="620688"/>
            <a:ext cx="8784896" cy="1421928"/>
          </a:xfrm>
          <a:prstGeom prst="rect">
            <a:avLst/>
          </a:prstGeom>
          <a:ln cmpd="sng">
            <a:solidFill>
              <a:schemeClr val="tx1"/>
            </a:solidFill>
          </a:ln>
        </p:spPr>
        <p:txBody>
          <a:bodyPr wrap="square">
            <a:spAutoFit/>
          </a:bodyPr>
          <a:lstStyle/>
          <a:p>
            <a:pPr marL="285750" indent="-285750">
              <a:lnSpc>
                <a:spcPct val="120000"/>
              </a:lnSpc>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rPr>
              <a:t>その他親族世帯、非親族世帯</a:t>
            </a:r>
            <a:r>
              <a:rPr lang="ja-JP" altLang="en-US" dirty="0">
                <a:latin typeface="Meiryo UI" panose="020B0604030504040204" pitchFamily="50" charset="-128"/>
                <a:ea typeface="Meiryo UI" panose="020B0604030504040204" pitchFamily="50" charset="-128"/>
              </a:rPr>
              <a:t>全体では、「日当たりや空間にゆとり」が最も多く、「健康管理、医療・介護サービス」、「趣味を楽しむスペース」、「家事サポート」が続く。</a:t>
            </a:r>
          </a:p>
          <a:p>
            <a:pPr marL="285750" indent="-285750">
              <a:lnSpc>
                <a:spcPct val="120000"/>
              </a:lnSpc>
              <a:buFont typeface="Meiryo UI" panose="020B0604030504040204" pitchFamily="50" charset="-128"/>
              <a:buChar char="○"/>
            </a:pPr>
            <a:r>
              <a:rPr lang="ja-JP" altLang="en-US" dirty="0">
                <a:latin typeface="Meiryo UI" panose="020B0604030504040204" pitchFamily="50" charset="-128"/>
                <a:ea typeface="Meiryo UI" panose="020B0604030504040204" pitchFamily="50" charset="-128"/>
              </a:rPr>
              <a:t>年代</a:t>
            </a:r>
            <a:r>
              <a:rPr lang="ja-JP" altLang="en-US" dirty="0" smtClean="0">
                <a:latin typeface="Meiryo UI" panose="020B0604030504040204" pitchFamily="50" charset="-128"/>
                <a:ea typeface="Meiryo UI" panose="020B0604030504040204" pitchFamily="50" charset="-128"/>
              </a:rPr>
              <a:t>別では</a:t>
            </a:r>
            <a:r>
              <a:rPr lang="ja-JP" altLang="en-US" dirty="0">
                <a:latin typeface="Meiryo UI" panose="020B0604030504040204" pitchFamily="50" charset="-128"/>
                <a:ea typeface="Meiryo UI" panose="020B0604030504040204" pitchFamily="50" charset="-128"/>
              </a:rPr>
              <a:t>、「リビング等を共用して低家賃</a:t>
            </a:r>
            <a:r>
              <a:rPr lang="ja-JP" altLang="en-US" dirty="0" smtClean="0">
                <a:latin typeface="Meiryo UI" panose="020B0604030504040204" pitchFamily="50" charset="-128"/>
                <a:ea typeface="Meiryo UI" panose="020B0604030504040204" pitchFamily="50" charset="-128"/>
              </a:rPr>
              <a:t>」が</a:t>
            </a:r>
            <a:r>
              <a:rPr lang="ja-JP" altLang="en-US" dirty="0">
                <a:latin typeface="Meiryo UI" panose="020B0604030504040204" pitchFamily="50" charset="-128"/>
                <a:ea typeface="Meiryo UI" panose="020B0604030504040204" pitchFamily="50" charset="-128"/>
              </a:rPr>
              <a:t>年代が上がるにつれ低くなり、「健康管理、医療・介護サービス」は高くなる</a:t>
            </a:r>
            <a:r>
              <a:rPr lang="ja-JP" altLang="en-US" dirty="0" smtClean="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p:txBody>
      </p:sp>
      <p:sp>
        <p:nvSpPr>
          <p:cNvPr id="12"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43</a:t>
            </a:fld>
            <a:endParaRPr kumimoji="1" lang="ja-JP" altLang="en-US" sz="1600" dirty="0">
              <a:solidFill>
                <a:schemeClr val="tx1"/>
              </a:solidFill>
            </a:endParaRPr>
          </a:p>
        </p:txBody>
      </p:sp>
      <p:cxnSp>
        <p:nvCxnSpPr>
          <p:cNvPr id="7" name="直線矢印コネクタ 6"/>
          <p:cNvCxnSpPr/>
          <p:nvPr/>
        </p:nvCxnSpPr>
        <p:spPr>
          <a:xfrm flipV="1">
            <a:off x="3779912" y="2718808"/>
            <a:ext cx="216024" cy="504056"/>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3059832" y="3807162"/>
            <a:ext cx="216024" cy="306838"/>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分析（クロス集計、レーダーチャート）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39935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住み替えの際に重視する住まいの周辺</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環境（全体）</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07504" y="620688"/>
            <a:ext cx="8964408" cy="1421928"/>
          </a:xfrm>
          <a:prstGeom prst="rect">
            <a:avLst/>
          </a:prstGeom>
          <a:ln cmpd="sng">
            <a:solidFill>
              <a:schemeClr val="tx1"/>
            </a:solidFill>
          </a:ln>
        </p:spPr>
        <p:txBody>
          <a:bodyPr wrap="square">
            <a:spAutoFit/>
          </a:bodyPr>
          <a:lstStyle/>
          <a:p>
            <a:pPr marL="285750" indent="-285750">
              <a:lnSpc>
                <a:spcPct val="120000"/>
              </a:lnSpc>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rPr>
              <a:t>全体では「買い物</a:t>
            </a:r>
            <a:r>
              <a:rPr lang="ja-JP" altLang="en-US" dirty="0">
                <a:latin typeface="Meiryo UI" panose="020B0604030504040204" pitchFamily="50" charset="-128"/>
                <a:ea typeface="Meiryo UI" panose="020B0604030504040204" pitchFamily="50" charset="-128"/>
              </a:rPr>
              <a:t>などの利便</a:t>
            </a:r>
            <a:r>
              <a:rPr lang="ja-JP" altLang="en-US" dirty="0" smtClean="0">
                <a:latin typeface="Meiryo UI" panose="020B0604030504040204" pitchFamily="50" charset="-128"/>
                <a:ea typeface="Meiryo UI" panose="020B0604030504040204" pitchFamily="50" charset="-128"/>
              </a:rPr>
              <a:t>」が</a:t>
            </a:r>
            <a:r>
              <a:rPr lang="en-US" altLang="ja-JP" dirty="0" smtClean="0">
                <a:latin typeface="Meiryo UI" panose="020B0604030504040204" pitchFamily="50" charset="-128"/>
                <a:ea typeface="Meiryo UI" panose="020B0604030504040204" pitchFamily="50" charset="-128"/>
              </a:rPr>
              <a:t>69%</a:t>
            </a:r>
            <a:r>
              <a:rPr lang="ja-JP" altLang="en-US" dirty="0">
                <a:latin typeface="Meiryo UI" panose="020B0604030504040204" pitchFamily="50" charset="-128"/>
                <a:ea typeface="Meiryo UI" panose="020B0604030504040204" pitchFamily="50" charset="-128"/>
              </a:rPr>
              <a:t>と最も多く、「治安」、</a:t>
            </a:r>
            <a:r>
              <a:rPr lang="ja-JP" altLang="en-US" dirty="0" smtClean="0">
                <a:latin typeface="Meiryo UI" panose="020B0604030504040204" pitchFamily="50" charset="-128"/>
                <a:ea typeface="Meiryo UI" panose="020B0604030504040204" pitchFamily="50" charset="-128"/>
              </a:rPr>
              <a:t>「日当たりや空間</a:t>
            </a:r>
            <a:r>
              <a:rPr lang="ja-JP" altLang="en-US" dirty="0">
                <a:latin typeface="Meiryo UI" panose="020B0604030504040204" pitchFamily="50" charset="-128"/>
                <a:ea typeface="Meiryo UI" panose="020B0604030504040204" pitchFamily="50" charset="-128"/>
              </a:rPr>
              <a:t>のゆとり」、「医療・福祉・文化</a:t>
            </a:r>
            <a:r>
              <a:rPr lang="ja-JP" altLang="en-US" dirty="0" smtClean="0">
                <a:latin typeface="Meiryo UI" panose="020B0604030504040204" pitchFamily="50" charset="-128"/>
                <a:ea typeface="Meiryo UI" panose="020B0604030504040204" pitchFamily="50" charset="-128"/>
              </a:rPr>
              <a:t>施設の</a:t>
            </a:r>
            <a:r>
              <a:rPr lang="ja-JP" altLang="en-US" dirty="0">
                <a:latin typeface="Meiryo UI" panose="020B0604030504040204" pitchFamily="50" charset="-128"/>
                <a:ea typeface="Meiryo UI" panose="020B0604030504040204" pitchFamily="50" charset="-128"/>
              </a:rPr>
              <a:t>利便</a:t>
            </a:r>
            <a:r>
              <a:rPr lang="ja-JP" altLang="en-US" dirty="0" smtClean="0">
                <a:latin typeface="Meiryo UI" panose="020B0604030504040204" pitchFamily="50" charset="-128"/>
                <a:ea typeface="Meiryo UI" panose="020B0604030504040204" pitchFamily="50" charset="-128"/>
              </a:rPr>
              <a:t>」、「通勤・通学の利便」が</a:t>
            </a:r>
            <a:r>
              <a:rPr lang="ja-JP" altLang="en-US" dirty="0">
                <a:latin typeface="Meiryo UI" panose="020B0604030504040204" pitchFamily="50" charset="-128"/>
                <a:ea typeface="Meiryo UI" panose="020B0604030504040204" pitchFamily="50" charset="-128"/>
              </a:rPr>
              <a:t>続く</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pPr marL="285750" indent="-285750">
              <a:lnSpc>
                <a:spcPct val="120000"/>
              </a:lnSpc>
              <a:buFont typeface="Meiryo UI" panose="020B0604030504040204" pitchFamily="50" charset="-128"/>
              <a:buChar char="○"/>
            </a:pPr>
            <a:r>
              <a:rPr lang="ja-JP" altLang="en-US" dirty="0">
                <a:latin typeface="Meiryo UI" panose="020B0604030504040204" pitchFamily="50" charset="-128"/>
                <a:ea typeface="Meiryo UI" panose="020B0604030504040204" pitchFamily="50" charset="-128"/>
              </a:rPr>
              <a:t>年代</a:t>
            </a:r>
            <a:r>
              <a:rPr lang="ja-JP" altLang="en-US" dirty="0" smtClean="0">
                <a:latin typeface="Meiryo UI" panose="020B0604030504040204" pitchFamily="50" charset="-128"/>
                <a:ea typeface="Meiryo UI" panose="020B0604030504040204" pitchFamily="50" charset="-128"/>
              </a:rPr>
              <a:t>別では「通勤・通学の利便」、「子どもの遊び場、子育て支援」が年代が上がるにつれ低くなり、「買い物などの利便」、「医療・福祉・文化施設の利便」、「公園など自然環境」が高くなる。</a:t>
            </a:r>
            <a:endParaRPr lang="ja-JP" altLang="en-US" dirty="0">
              <a:latin typeface="Meiryo UI" panose="020B0604030504040204" pitchFamily="50" charset="-128"/>
              <a:ea typeface="Meiryo UI" panose="020B0604030504040204" pitchFamily="50" charset="-128"/>
            </a:endParaRPr>
          </a:p>
        </p:txBody>
      </p:sp>
      <p:sp>
        <p:nvSpPr>
          <p:cNvPr id="6"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44</a:t>
            </a:fld>
            <a:endParaRPr kumimoji="1" lang="ja-JP" altLang="en-US" sz="1600" dirty="0">
              <a:solidFill>
                <a:schemeClr val="tx1"/>
              </a:solidFill>
            </a:endParaRPr>
          </a:p>
        </p:txBody>
      </p:sp>
      <p:graphicFrame>
        <p:nvGraphicFramePr>
          <p:cNvPr id="9" name="グラフ 8"/>
          <p:cNvGraphicFramePr>
            <a:graphicFrameLocks/>
          </p:cNvGraphicFramePr>
          <p:nvPr>
            <p:extLst/>
          </p:nvPr>
        </p:nvGraphicFramePr>
        <p:xfrm>
          <a:off x="539552" y="2095826"/>
          <a:ext cx="8285222" cy="4779817"/>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直線矢印コネクタ 9"/>
          <p:cNvCxnSpPr/>
          <p:nvPr/>
        </p:nvCxnSpPr>
        <p:spPr>
          <a:xfrm>
            <a:off x="1979212" y="2890670"/>
            <a:ext cx="432048" cy="586033"/>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2699292" y="2530630"/>
            <a:ext cx="288032" cy="212546"/>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V="1">
            <a:off x="6875756" y="3754766"/>
            <a:ext cx="288032" cy="212546"/>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分析（クロス集計、レーダーチャート）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744415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住み替えの際に重視する住まいの周辺</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環境（単独世帯）</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79592" y="620688"/>
            <a:ext cx="8784896" cy="1089529"/>
          </a:xfrm>
          <a:prstGeom prst="rect">
            <a:avLst/>
          </a:prstGeom>
          <a:ln cmpd="sng">
            <a:solidFill>
              <a:schemeClr val="tx1"/>
            </a:solidFill>
          </a:ln>
        </p:spPr>
        <p:txBody>
          <a:bodyPr wrap="square">
            <a:spAutoFit/>
          </a:bodyPr>
          <a:lstStyle/>
          <a:p>
            <a:pPr marL="285750" indent="-285750">
              <a:lnSpc>
                <a:spcPct val="120000"/>
              </a:lnSpc>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rPr>
              <a:t>単独世帯では、「買い物などの利便」</a:t>
            </a:r>
            <a:r>
              <a:rPr lang="ja-JP" altLang="en-US" dirty="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「治安」、「通勤・通学の利便」の</a:t>
            </a:r>
            <a:r>
              <a:rPr lang="ja-JP" altLang="en-US" dirty="0">
                <a:latin typeface="Meiryo UI" panose="020B0604030504040204" pitchFamily="50" charset="-128"/>
                <a:ea typeface="Meiryo UI" panose="020B0604030504040204" pitchFamily="50" charset="-128"/>
              </a:rPr>
              <a:t>順に高い</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pPr marL="285750" indent="-285750">
              <a:lnSpc>
                <a:spcPct val="120000"/>
              </a:lnSpc>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rPr>
              <a:t>年代別</a:t>
            </a:r>
            <a:r>
              <a:rPr lang="ja-JP" altLang="en-US" dirty="0">
                <a:latin typeface="Meiryo UI" panose="020B0604030504040204" pitchFamily="50" charset="-128"/>
                <a:ea typeface="Meiryo UI" panose="020B0604030504040204" pitchFamily="50" charset="-128"/>
              </a:rPr>
              <a:t>では「通勤・通学の利便</a:t>
            </a:r>
            <a:r>
              <a:rPr lang="ja-JP" altLang="en-US" dirty="0" smtClean="0">
                <a:latin typeface="Meiryo UI" panose="020B0604030504040204" pitchFamily="50" charset="-128"/>
                <a:ea typeface="Meiryo UI" panose="020B0604030504040204" pitchFamily="50" charset="-128"/>
              </a:rPr>
              <a:t>」が</a:t>
            </a:r>
            <a:r>
              <a:rPr lang="ja-JP" altLang="en-US" dirty="0">
                <a:latin typeface="Meiryo UI" panose="020B0604030504040204" pitchFamily="50" charset="-128"/>
                <a:ea typeface="Meiryo UI" panose="020B0604030504040204" pitchFamily="50" charset="-128"/>
              </a:rPr>
              <a:t>年代が上がるにつれ低くなり</a:t>
            </a:r>
            <a:r>
              <a:rPr lang="ja-JP" altLang="en-US"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医療・福祉・文化施設の利便</a:t>
            </a:r>
            <a:r>
              <a:rPr lang="ja-JP" altLang="en-US" dirty="0" smtClean="0">
                <a:latin typeface="Meiryo UI" panose="020B0604030504040204" pitchFamily="50" charset="-128"/>
                <a:ea typeface="Meiryo UI" panose="020B0604030504040204" pitchFamily="50" charset="-128"/>
              </a:rPr>
              <a:t>」が</a:t>
            </a:r>
            <a:r>
              <a:rPr lang="ja-JP" altLang="en-US" dirty="0">
                <a:latin typeface="Meiryo UI" panose="020B0604030504040204" pitchFamily="50" charset="-128"/>
                <a:ea typeface="Meiryo UI" panose="020B0604030504040204" pitchFamily="50" charset="-128"/>
              </a:rPr>
              <a:t>高く</a:t>
            </a:r>
            <a:r>
              <a:rPr lang="ja-JP" altLang="en-US" dirty="0" smtClean="0">
                <a:latin typeface="Meiryo UI" panose="020B0604030504040204" pitchFamily="50" charset="-128"/>
                <a:ea typeface="Meiryo UI" panose="020B0604030504040204" pitchFamily="50" charset="-128"/>
              </a:rPr>
              <a:t>なるが、そのほかの項目で大きな差はみられなかった。</a:t>
            </a:r>
            <a:endParaRPr lang="ja-JP" altLang="en-US" dirty="0">
              <a:latin typeface="Meiryo UI" panose="020B0604030504040204" pitchFamily="50" charset="-128"/>
              <a:ea typeface="Meiryo UI" panose="020B0604030504040204" pitchFamily="50" charset="-128"/>
            </a:endParaRPr>
          </a:p>
        </p:txBody>
      </p:sp>
      <p:sp>
        <p:nvSpPr>
          <p:cNvPr id="14"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45</a:t>
            </a:fld>
            <a:endParaRPr kumimoji="1" lang="ja-JP" altLang="en-US" sz="1600" dirty="0">
              <a:solidFill>
                <a:schemeClr val="tx1"/>
              </a:solidFill>
            </a:endParaRPr>
          </a:p>
        </p:txBody>
      </p:sp>
      <p:graphicFrame>
        <p:nvGraphicFramePr>
          <p:cNvPr id="16" name="グラフ 15"/>
          <p:cNvGraphicFramePr>
            <a:graphicFrameLocks/>
          </p:cNvGraphicFramePr>
          <p:nvPr>
            <p:extLst/>
          </p:nvPr>
        </p:nvGraphicFramePr>
        <p:xfrm>
          <a:off x="446320" y="2090185"/>
          <a:ext cx="8285222" cy="4779818"/>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直線矢印コネクタ 16"/>
          <p:cNvCxnSpPr/>
          <p:nvPr/>
        </p:nvCxnSpPr>
        <p:spPr>
          <a:xfrm>
            <a:off x="1907704" y="2621432"/>
            <a:ext cx="432048" cy="586033"/>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V="1">
            <a:off x="3275856" y="2914448"/>
            <a:ext cx="288032" cy="442544"/>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分析（クロス集計、レーダーチャート）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332035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住み替えの際に重視する住まいの周辺</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環境（夫婦と子ども世帯）</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79592" y="620688"/>
            <a:ext cx="8856904" cy="1421928"/>
          </a:xfrm>
          <a:prstGeom prst="rect">
            <a:avLst/>
          </a:prstGeom>
          <a:ln cmpd="sng">
            <a:solidFill>
              <a:schemeClr val="tx1"/>
            </a:solidFill>
          </a:ln>
        </p:spPr>
        <p:txBody>
          <a:bodyPr wrap="square">
            <a:spAutoFit/>
          </a:bodyPr>
          <a:lstStyle/>
          <a:p>
            <a:pPr marL="285750" indent="-285750">
              <a:lnSpc>
                <a:spcPct val="120000"/>
              </a:lnSpc>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rPr>
              <a:t>夫婦と子ども世帯</a:t>
            </a:r>
            <a:r>
              <a:rPr lang="ja-JP" altLang="en-US" dirty="0">
                <a:latin typeface="Meiryo UI" panose="020B0604030504040204" pitchFamily="50" charset="-128"/>
                <a:ea typeface="Meiryo UI" panose="020B0604030504040204" pitchFamily="50" charset="-128"/>
              </a:rPr>
              <a:t>で</a:t>
            </a:r>
            <a:r>
              <a:rPr lang="ja-JP" altLang="en-US" dirty="0" smtClean="0">
                <a:latin typeface="Meiryo UI" panose="020B0604030504040204" pitchFamily="50" charset="-128"/>
                <a:ea typeface="Meiryo UI" panose="020B0604030504040204" pitchFamily="50" charset="-128"/>
              </a:rPr>
              <a:t>は「</a:t>
            </a:r>
            <a:r>
              <a:rPr lang="ja-JP" altLang="en-US" dirty="0">
                <a:latin typeface="Meiryo UI" panose="020B0604030504040204" pitchFamily="50" charset="-128"/>
                <a:ea typeface="Meiryo UI" panose="020B0604030504040204" pitchFamily="50" charset="-128"/>
              </a:rPr>
              <a:t>買い物などの利便」、「治安」、</a:t>
            </a:r>
            <a:r>
              <a:rPr lang="ja-JP" altLang="en-US" dirty="0" smtClean="0">
                <a:latin typeface="Meiryo UI" panose="020B0604030504040204" pitchFamily="50" charset="-128"/>
                <a:ea typeface="Meiryo UI" panose="020B0604030504040204" pitchFamily="50" charset="-128"/>
              </a:rPr>
              <a:t>「日当たりや空間のゆとり」</a:t>
            </a:r>
            <a:r>
              <a:rPr lang="ja-JP" altLang="en-US" dirty="0">
                <a:latin typeface="Meiryo UI" panose="020B0604030504040204" pitchFamily="50" charset="-128"/>
                <a:ea typeface="Meiryo UI" panose="020B0604030504040204" pitchFamily="50" charset="-128"/>
              </a:rPr>
              <a:t>の順に高い。</a:t>
            </a:r>
            <a:endParaRPr lang="en-US" altLang="ja-JP" dirty="0">
              <a:latin typeface="Meiryo UI" panose="020B0604030504040204" pitchFamily="50" charset="-128"/>
              <a:ea typeface="Meiryo UI" panose="020B0604030504040204" pitchFamily="50" charset="-128"/>
            </a:endParaRPr>
          </a:p>
          <a:p>
            <a:pPr marL="285750" indent="-285750">
              <a:lnSpc>
                <a:spcPct val="120000"/>
              </a:lnSpc>
              <a:buFont typeface="Meiryo UI" panose="020B0604030504040204" pitchFamily="50" charset="-128"/>
              <a:buChar char="○"/>
            </a:pPr>
            <a:r>
              <a:rPr lang="ja-JP" altLang="en-US" dirty="0">
                <a:latin typeface="Meiryo UI" panose="020B0604030504040204" pitchFamily="50" charset="-128"/>
                <a:ea typeface="Meiryo UI" panose="020B0604030504040204" pitchFamily="50" charset="-128"/>
              </a:rPr>
              <a:t>年代別では「通勤・通学の利便</a:t>
            </a:r>
            <a:r>
              <a:rPr lang="ja-JP" altLang="en-US" dirty="0" smtClean="0">
                <a:latin typeface="Meiryo UI" panose="020B0604030504040204" pitchFamily="50" charset="-128"/>
                <a:ea typeface="Meiryo UI" panose="020B0604030504040204" pitchFamily="50" charset="-128"/>
              </a:rPr>
              <a:t>」、「子どもの遊び場、子育て支援」、</a:t>
            </a:r>
            <a:r>
              <a:rPr lang="ja-JP" altLang="en-US" dirty="0">
                <a:latin typeface="Meiryo UI" panose="020B0604030504040204" pitchFamily="50" charset="-128"/>
                <a:ea typeface="Meiryo UI" panose="020B0604030504040204" pitchFamily="50" charset="-128"/>
              </a:rPr>
              <a:t> 「親など親戚との距離」</a:t>
            </a:r>
            <a:r>
              <a:rPr lang="ja-JP" altLang="en-US" dirty="0" smtClean="0">
                <a:latin typeface="Meiryo UI" panose="020B0604030504040204" pitchFamily="50" charset="-128"/>
                <a:ea typeface="Meiryo UI" panose="020B0604030504040204" pitchFamily="50" charset="-128"/>
              </a:rPr>
              <a:t>が</a:t>
            </a:r>
            <a:r>
              <a:rPr lang="ja-JP" altLang="en-US" dirty="0">
                <a:latin typeface="Meiryo UI" panose="020B0604030504040204" pitchFamily="50" charset="-128"/>
                <a:ea typeface="Meiryo UI" panose="020B0604030504040204" pitchFamily="50" charset="-128"/>
              </a:rPr>
              <a:t>年代が上がるにつれ低くなり</a:t>
            </a:r>
            <a:r>
              <a:rPr lang="ja-JP" altLang="en-US" dirty="0" smtClean="0">
                <a:latin typeface="Meiryo UI" panose="020B0604030504040204" pitchFamily="50" charset="-128"/>
                <a:ea typeface="Meiryo UI" panose="020B0604030504040204" pitchFamily="50" charset="-128"/>
              </a:rPr>
              <a:t>、「買い物などの利便」、「</a:t>
            </a:r>
            <a:r>
              <a:rPr lang="ja-JP" altLang="en-US" dirty="0">
                <a:latin typeface="Meiryo UI" panose="020B0604030504040204" pitchFamily="50" charset="-128"/>
                <a:ea typeface="Meiryo UI" panose="020B0604030504040204" pitchFamily="50" charset="-128"/>
              </a:rPr>
              <a:t>医療・福祉・文化施設の利便</a:t>
            </a:r>
            <a:r>
              <a:rPr lang="ja-JP" altLang="en-US" dirty="0" smtClean="0">
                <a:latin typeface="Meiryo UI" panose="020B0604030504040204" pitchFamily="50" charset="-128"/>
                <a:ea typeface="Meiryo UI" panose="020B0604030504040204" pitchFamily="50" charset="-128"/>
              </a:rPr>
              <a:t>」が</a:t>
            </a:r>
            <a:r>
              <a:rPr lang="ja-JP" altLang="en-US" dirty="0">
                <a:latin typeface="Meiryo UI" panose="020B0604030504040204" pitchFamily="50" charset="-128"/>
                <a:ea typeface="Meiryo UI" panose="020B0604030504040204" pitchFamily="50" charset="-128"/>
              </a:rPr>
              <a:t>高く</a:t>
            </a:r>
            <a:r>
              <a:rPr lang="ja-JP" altLang="en-US" dirty="0" smtClean="0">
                <a:latin typeface="Meiryo UI" panose="020B0604030504040204" pitchFamily="50" charset="-128"/>
                <a:ea typeface="Meiryo UI" panose="020B0604030504040204" pitchFamily="50" charset="-128"/>
              </a:rPr>
              <a:t>なる。</a:t>
            </a:r>
            <a:endParaRPr lang="ja-JP" altLang="en-US" dirty="0">
              <a:latin typeface="Meiryo UI" panose="020B0604030504040204" pitchFamily="50" charset="-128"/>
              <a:ea typeface="Meiryo UI" panose="020B0604030504040204" pitchFamily="50" charset="-128"/>
            </a:endParaRPr>
          </a:p>
        </p:txBody>
      </p:sp>
      <p:sp>
        <p:nvSpPr>
          <p:cNvPr id="14"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46</a:t>
            </a:fld>
            <a:endParaRPr kumimoji="1" lang="ja-JP" altLang="en-US" sz="1600" dirty="0">
              <a:solidFill>
                <a:schemeClr val="tx1"/>
              </a:solidFill>
            </a:endParaRPr>
          </a:p>
        </p:txBody>
      </p:sp>
      <p:graphicFrame>
        <p:nvGraphicFramePr>
          <p:cNvPr id="6" name="グラフ 5"/>
          <p:cNvGraphicFramePr>
            <a:graphicFrameLocks/>
          </p:cNvGraphicFramePr>
          <p:nvPr>
            <p:extLst/>
          </p:nvPr>
        </p:nvGraphicFramePr>
        <p:xfrm>
          <a:off x="462842" y="2087330"/>
          <a:ext cx="8285222" cy="4779818"/>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直線矢印コネクタ 6"/>
          <p:cNvCxnSpPr/>
          <p:nvPr/>
        </p:nvCxnSpPr>
        <p:spPr>
          <a:xfrm>
            <a:off x="1907704" y="3155408"/>
            <a:ext cx="432048" cy="586033"/>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3275856" y="2914448"/>
            <a:ext cx="288032" cy="442544"/>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3995936" y="3694166"/>
            <a:ext cx="432048" cy="586033"/>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4716016" y="3861048"/>
            <a:ext cx="288032" cy="298001"/>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V="1">
            <a:off x="2663788" y="2636912"/>
            <a:ext cx="324036" cy="316008"/>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分析（クロス集計、レーダーチャート）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178622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住み替えの際に重視する住まいの周辺</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環境（夫婦のみ世帯）</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79592" y="620688"/>
            <a:ext cx="8784896" cy="1089529"/>
          </a:xfrm>
          <a:prstGeom prst="rect">
            <a:avLst/>
          </a:prstGeom>
          <a:ln cmpd="sng">
            <a:solidFill>
              <a:schemeClr val="tx1"/>
            </a:solidFill>
          </a:ln>
        </p:spPr>
        <p:txBody>
          <a:bodyPr wrap="square">
            <a:spAutoFit/>
          </a:bodyPr>
          <a:lstStyle/>
          <a:p>
            <a:pPr marL="285750" indent="-285750">
              <a:lnSpc>
                <a:spcPct val="120000"/>
              </a:lnSpc>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rPr>
              <a:t>夫婦のみ世帯</a:t>
            </a:r>
            <a:r>
              <a:rPr lang="ja-JP" altLang="en-US" dirty="0">
                <a:latin typeface="Meiryo UI" panose="020B0604030504040204" pitchFamily="50" charset="-128"/>
                <a:ea typeface="Meiryo UI" panose="020B0604030504040204" pitchFamily="50" charset="-128"/>
              </a:rPr>
              <a:t>では「買い物などの利便」、「治安」、「日当たりや空間のゆとり」の順に高い。</a:t>
            </a:r>
            <a:endParaRPr lang="en-US" altLang="ja-JP" dirty="0">
              <a:latin typeface="Meiryo UI" panose="020B0604030504040204" pitchFamily="50" charset="-128"/>
              <a:ea typeface="Meiryo UI" panose="020B0604030504040204" pitchFamily="50" charset="-128"/>
            </a:endParaRPr>
          </a:p>
          <a:p>
            <a:pPr marL="285750" indent="-285750">
              <a:lnSpc>
                <a:spcPct val="120000"/>
              </a:lnSpc>
              <a:buFont typeface="Meiryo UI" panose="020B0604030504040204" pitchFamily="50" charset="-128"/>
              <a:buChar char="○"/>
            </a:pPr>
            <a:r>
              <a:rPr lang="ja-JP" altLang="en-US" dirty="0">
                <a:latin typeface="Meiryo UI" panose="020B0604030504040204" pitchFamily="50" charset="-128"/>
                <a:ea typeface="Meiryo UI" panose="020B0604030504040204" pitchFamily="50" charset="-128"/>
              </a:rPr>
              <a:t>年代別では「通勤・通学の利便」</a:t>
            </a:r>
            <a:r>
              <a:rPr lang="ja-JP" altLang="en-US"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親など親戚との距離」が年代が上がるにつれ低くなり、「買い物などの利便」、「医療・福祉・文化施設の利便」、が高くなる。</a:t>
            </a:r>
          </a:p>
        </p:txBody>
      </p:sp>
      <p:sp>
        <p:nvSpPr>
          <p:cNvPr id="14"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47</a:t>
            </a:fld>
            <a:endParaRPr kumimoji="1" lang="ja-JP" altLang="en-US" sz="1600" dirty="0">
              <a:solidFill>
                <a:schemeClr val="tx1"/>
              </a:solidFill>
            </a:endParaRPr>
          </a:p>
        </p:txBody>
      </p:sp>
      <p:graphicFrame>
        <p:nvGraphicFramePr>
          <p:cNvPr id="6" name="グラフ 5"/>
          <p:cNvGraphicFramePr>
            <a:graphicFrameLocks/>
          </p:cNvGraphicFramePr>
          <p:nvPr>
            <p:extLst/>
          </p:nvPr>
        </p:nvGraphicFramePr>
        <p:xfrm>
          <a:off x="448114" y="2090185"/>
          <a:ext cx="8285222" cy="4779818"/>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直線矢印コネクタ 6"/>
          <p:cNvCxnSpPr/>
          <p:nvPr/>
        </p:nvCxnSpPr>
        <p:spPr>
          <a:xfrm>
            <a:off x="1832225" y="2952920"/>
            <a:ext cx="432048" cy="586033"/>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2627784" y="2511580"/>
            <a:ext cx="324036" cy="316008"/>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flipV="1">
            <a:off x="3275856" y="2827588"/>
            <a:ext cx="216024" cy="834494"/>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分析（クロス集計、レーダーチャート）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433972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住み替えの際に重視する住まいの周辺</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環境（ひとり親と子ども世帯）</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0" y="620688"/>
            <a:ext cx="9144000" cy="1089529"/>
          </a:xfrm>
          <a:prstGeom prst="rect">
            <a:avLst/>
          </a:prstGeom>
          <a:ln cmpd="sng">
            <a:solidFill>
              <a:schemeClr val="tx1"/>
            </a:solidFill>
          </a:ln>
        </p:spPr>
        <p:txBody>
          <a:bodyPr wrap="square">
            <a:spAutoFit/>
          </a:bodyPr>
          <a:lstStyle/>
          <a:p>
            <a:pPr marL="285750" indent="-285750">
              <a:lnSpc>
                <a:spcPct val="120000"/>
              </a:lnSpc>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rPr>
              <a:t>ひとり親と子ども世帯</a:t>
            </a:r>
            <a:r>
              <a:rPr lang="ja-JP" altLang="en-US" dirty="0">
                <a:latin typeface="Meiryo UI" panose="020B0604030504040204" pitchFamily="50" charset="-128"/>
                <a:ea typeface="Meiryo UI" panose="020B0604030504040204" pitchFamily="50" charset="-128"/>
              </a:rPr>
              <a:t>では「買い物などの利便」、「治安」、「日当たりや空間のゆとり」の順に高い。</a:t>
            </a:r>
            <a:endParaRPr lang="en-US" altLang="ja-JP" dirty="0">
              <a:latin typeface="Meiryo UI" panose="020B0604030504040204" pitchFamily="50" charset="-128"/>
              <a:ea typeface="Meiryo UI" panose="020B0604030504040204" pitchFamily="50" charset="-128"/>
            </a:endParaRPr>
          </a:p>
          <a:p>
            <a:pPr marL="285750" indent="-285750">
              <a:lnSpc>
                <a:spcPct val="120000"/>
              </a:lnSpc>
              <a:buFont typeface="Meiryo UI" panose="020B0604030504040204" pitchFamily="50" charset="-128"/>
              <a:buChar char="○"/>
            </a:pPr>
            <a:r>
              <a:rPr lang="ja-JP" altLang="en-US" dirty="0">
                <a:latin typeface="Meiryo UI" panose="020B0604030504040204" pitchFamily="50" charset="-128"/>
                <a:ea typeface="Meiryo UI" panose="020B0604030504040204" pitchFamily="50" charset="-128"/>
              </a:rPr>
              <a:t>年代別では「通勤・通学の利便」、「子どもの遊び場、子育て支援」、 「親など親戚との距離」が年代が上がるにつれ低くなり、「買い物などの利便」、「医療・福祉・文化施設の利便</a:t>
            </a:r>
            <a:r>
              <a:rPr lang="ja-JP" altLang="en-US" dirty="0" smtClean="0">
                <a:latin typeface="Meiryo UI" panose="020B0604030504040204" pitchFamily="50" charset="-128"/>
                <a:ea typeface="Meiryo UI" panose="020B0604030504040204" pitchFamily="50" charset="-128"/>
              </a:rPr>
              <a:t>」が</a:t>
            </a:r>
            <a:r>
              <a:rPr lang="ja-JP" altLang="en-US" dirty="0">
                <a:latin typeface="Meiryo UI" panose="020B0604030504040204" pitchFamily="50" charset="-128"/>
                <a:ea typeface="Meiryo UI" panose="020B0604030504040204" pitchFamily="50" charset="-128"/>
              </a:rPr>
              <a:t>高くなる。</a:t>
            </a:r>
          </a:p>
        </p:txBody>
      </p:sp>
      <p:sp>
        <p:nvSpPr>
          <p:cNvPr id="14"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48</a:t>
            </a:fld>
            <a:endParaRPr kumimoji="1" lang="ja-JP" altLang="en-US" sz="1600" dirty="0">
              <a:solidFill>
                <a:schemeClr val="tx1"/>
              </a:solidFill>
            </a:endParaRPr>
          </a:p>
        </p:txBody>
      </p:sp>
      <p:graphicFrame>
        <p:nvGraphicFramePr>
          <p:cNvPr id="6" name="グラフ 5"/>
          <p:cNvGraphicFramePr>
            <a:graphicFrameLocks/>
          </p:cNvGraphicFramePr>
          <p:nvPr>
            <p:extLst/>
          </p:nvPr>
        </p:nvGraphicFramePr>
        <p:xfrm>
          <a:off x="648075" y="2074315"/>
          <a:ext cx="8285222" cy="4779818"/>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直線矢印コネクタ 6"/>
          <p:cNvCxnSpPr/>
          <p:nvPr/>
        </p:nvCxnSpPr>
        <p:spPr>
          <a:xfrm flipV="1">
            <a:off x="3491880" y="3095692"/>
            <a:ext cx="288032" cy="442544"/>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4283968" y="4017381"/>
            <a:ext cx="288032" cy="446843"/>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4932040" y="4017381"/>
            <a:ext cx="288032" cy="298001"/>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V="1">
            <a:off x="2771800" y="2495244"/>
            <a:ext cx="324036" cy="316008"/>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2123728" y="3028048"/>
            <a:ext cx="288032" cy="446843"/>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分析（クロス集計、レーダーチャート）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726312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p:cNvGraphicFramePr>
            <a:graphicFrameLocks/>
          </p:cNvGraphicFramePr>
          <p:nvPr>
            <p:extLst/>
          </p:nvPr>
        </p:nvGraphicFramePr>
        <p:xfrm>
          <a:off x="519185" y="2046077"/>
          <a:ext cx="8285222" cy="4779818"/>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住み替えの際に重視する住まいの周辺</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環境（その他親族世帯等）</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79592" y="620688"/>
            <a:ext cx="8964408" cy="1089529"/>
          </a:xfrm>
          <a:prstGeom prst="rect">
            <a:avLst/>
          </a:prstGeom>
          <a:ln cmpd="sng">
            <a:solidFill>
              <a:schemeClr val="tx1"/>
            </a:solidFill>
          </a:ln>
        </p:spPr>
        <p:txBody>
          <a:bodyPr wrap="square">
            <a:spAutoFit/>
          </a:bodyPr>
          <a:lstStyle/>
          <a:p>
            <a:pPr marL="285750" indent="-285750">
              <a:lnSpc>
                <a:spcPct val="120000"/>
              </a:lnSpc>
              <a:buFont typeface="Meiryo UI" panose="020B0604030504040204" pitchFamily="50" charset="-128"/>
              <a:buChar char="○"/>
            </a:pPr>
            <a:r>
              <a:rPr lang="ja-JP" altLang="en-US" dirty="0" smtClean="0">
                <a:latin typeface="Meiryo UI" panose="020B0604030504040204" pitchFamily="50" charset="-128"/>
                <a:ea typeface="Meiryo UI" panose="020B0604030504040204" pitchFamily="50" charset="-128"/>
              </a:rPr>
              <a:t>その他親族世帯等で</a:t>
            </a:r>
            <a:r>
              <a:rPr lang="ja-JP" altLang="en-US" dirty="0">
                <a:latin typeface="Meiryo UI" panose="020B0604030504040204" pitchFamily="50" charset="-128"/>
                <a:ea typeface="Meiryo UI" panose="020B0604030504040204" pitchFamily="50" charset="-128"/>
              </a:rPr>
              <a:t>は「買い物などの利便」、「治安」、「日当たりや空間のゆとり」の順に高い。</a:t>
            </a:r>
            <a:endParaRPr lang="en-US" altLang="ja-JP" dirty="0">
              <a:latin typeface="Meiryo UI" panose="020B0604030504040204" pitchFamily="50" charset="-128"/>
              <a:ea typeface="Meiryo UI" panose="020B0604030504040204" pitchFamily="50" charset="-128"/>
            </a:endParaRPr>
          </a:p>
          <a:p>
            <a:pPr marL="285750" indent="-285750">
              <a:lnSpc>
                <a:spcPct val="120000"/>
              </a:lnSpc>
              <a:buFont typeface="Meiryo UI" panose="020B0604030504040204" pitchFamily="50" charset="-128"/>
              <a:buChar char="○"/>
            </a:pPr>
            <a:r>
              <a:rPr lang="ja-JP" altLang="en-US" dirty="0">
                <a:latin typeface="Meiryo UI" panose="020B0604030504040204" pitchFamily="50" charset="-128"/>
                <a:ea typeface="Meiryo UI" panose="020B0604030504040204" pitchFamily="50" charset="-128"/>
              </a:rPr>
              <a:t>年代別では「通勤・通学の利便」、「子どもの遊び場、子育て支援</a:t>
            </a:r>
            <a:r>
              <a:rPr lang="ja-JP" altLang="en-US" dirty="0" smtClean="0">
                <a:latin typeface="Meiryo UI" panose="020B0604030504040204" pitchFamily="50" charset="-128"/>
                <a:ea typeface="Meiryo UI" panose="020B0604030504040204" pitchFamily="50" charset="-128"/>
              </a:rPr>
              <a:t>」が</a:t>
            </a:r>
            <a:r>
              <a:rPr lang="ja-JP" altLang="en-US" dirty="0">
                <a:latin typeface="Meiryo UI" panose="020B0604030504040204" pitchFamily="50" charset="-128"/>
                <a:ea typeface="Meiryo UI" panose="020B0604030504040204" pitchFamily="50" charset="-128"/>
              </a:rPr>
              <a:t>年代が上がるにつれ低くなり</a:t>
            </a:r>
            <a:r>
              <a:rPr lang="ja-JP" altLang="en-US"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医療・福祉・文化施設の利便」が高くなる。</a:t>
            </a:r>
          </a:p>
        </p:txBody>
      </p:sp>
      <p:sp>
        <p:nvSpPr>
          <p:cNvPr id="14"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49</a:t>
            </a:fld>
            <a:endParaRPr kumimoji="1" lang="ja-JP" altLang="en-US" sz="1600" dirty="0">
              <a:solidFill>
                <a:schemeClr val="tx1"/>
              </a:solidFill>
            </a:endParaRPr>
          </a:p>
        </p:txBody>
      </p:sp>
      <p:cxnSp>
        <p:nvCxnSpPr>
          <p:cNvPr id="7" name="直線矢印コネクタ 6"/>
          <p:cNvCxnSpPr/>
          <p:nvPr/>
        </p:nvCxnSpPr>
        <p:spPr>
          <a:xfrm flipV="1">
            <a:off x="3347864" y="2853314"/>
            <a:ext cx="288032" cy="442544"/>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4139952" y="3989143"/>
            <a:ext cx="288032" cy="446843"/>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2051720" y="3072437"/>
            <a:ext cx="288032" cy="446843"/>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分析（クロス集計、レーダーチャート）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96406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5</a:t>
            </a:fld>
            <a:endParaRPr kumimoji="1" lang="ja-JP" altLang="en-US">
              <a:latin typeface="Meiryo UI" panose="020B0604030504040204" pitchFamily="50" charset="-128"/>
              <a:ea typeface="Meiryo UI" panose="020B0604030504040204" pitchFamily="50" charset="-128"/>
            </a:endParaRPr>
          </a:p>
        </p:txBody>
      </p:sp>
      <p:sp>
        <p:nvSpPr>
          <p:cNvPr id="2" name="正方形/長方形 1"/>
          <p:cNvSpPr/>
          <p:nvPr/>
        </p:nvSpPr>
        <p:spPr>
          <a:xfrm>
            <a:off x="138404" y="435430"/>
            <a:ext cx="8975732" cy="45719"/>
          </a:xfrm>
          <a:prstGeom prst="rect">
            <a:avLst/>
          </a:prstGeom>
          <a:gradFill flip="none" rotWithShape="1">
            <a:gsLst>
              <a:gs pos="0">
                <a:schemeClr val="accent1">
                  <a:lumMod val="0"/>
                  <a:lumOff val="100000"/>
                </a:schemeClr>
              </a:gs>
              <a:gs pos="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611561" y="44624"/>
            <a:ext cx="7992887" cy="432048"/>
          </a:xfrm>
          <a:prstGeom prst="rect">
            <a:avLst/>
          </a:prstGeom>
          <a:no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調査の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概要</a:t>
            </a:r>
            <a:endPar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楕円 9"/>
          <p:cNvSpPr/>
          <p:nvPr/>
        </p:nvSpPr>
        <p:spPr>
          <a:xfrm>
            <a:off x="107544" y="44624"/>
            <a:ext cx="360000" cy="360000"/>
          </a:xfrm>
          <a:prstGeom prst="ellipse">
            <a:avLst/>
          </a:prstGeom>
          <a:gradFill flip="none" rotWithShape="1">
            <a:gsLst>
              <a:gs pos="0">
                <a:schemeClr val="accent1">
                  <a:lumMod val="0"/>
                  <a:lumOff val="100000"/>
                </a:schemeClr>
              </a:gs>
              <a:gs pos="1500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971600" y="692696"/>
            <a:ext cx="6264696" cy="1052211"/>
          </a:xfrm>
          <a:prstGeom prst="rect">
            <a:avLst/>
          </a:prstGeom>
          <a:ln cmpd="sng">
            <a:noFill/>
          </a:ln>
        </p:spPr>
        <p:txBody>
          <a:bodyPr wrap="square">
            <a:spAutoFit/>
          </a:bodyPr>
          <a:lstStyle/>
          <a:p>
            <a:pPr marL="542925" lvl="0" indent="-185738" algn="l">
              <a:lnSpc>
                <a:spcPct val="120000"/>
              </a:lnSpc>
              <a:buFont typeface="Arial" panose="020B0604020202020204" pitchFamily="34" charset="0"/>
              <a:buChar char="•"/>
            </a:pPr>
            <a:r>
              <a:rPr lang="ja-JP" altLang="en-US" sz="18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調査</a:t>
            </a:r>
            <a:r>
              <a:rPr lang="ja-JP" altLang="en-US" sz="18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対象</a:t>
            </a:r>
            <a:r>
              <a:rPr lang="ja-JP" altLang="en-US" sz="18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大阪府内に居住する</a:t>
            </a:r>
            <a:r>
              <a:rPr lang="en-US" altLang="ja-JP" sz="18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8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歳以上の男女</a:t>
            </a:r>
            <a:r>
              <a:rPr lang="en-US" altLang="ja-JP" sz="18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5,000</a:t>
            </a:r>
            <a:r>
              <a:rPr lang="ja-JP" altLang="en-US" sz="18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名</a:t>
            </a:r>
            <a:endParaRPr lang="en-US" altLang="ja-JP" sz="18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42925" lvl="0" indent="-185738" algn="l">
              <a:lnSpc>
                <a:spcPct val="120000"/>
              </a:lnSpc>
              <a:buFont typeface="Arial" panose="020B0604020202020204" pitchFamily="34" charset="0"/>
              <a:buChar char="•"/>
            </a:pPr>
            <a:r>
              <a:rPr lang="ja-JP" altLang="en-US" sz="18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調査時期　</a:t>
            </a:r>
            <a:r>
              <a:rPr lang="en-US" altLang="ja-JP" sz="18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8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8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8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8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8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日（金）～</a:t>
            </a:r>
            <a:r>
              <a:rPr lang="en-US" altLang="ja-JP" sz="18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8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日（火）</a:t>
            </a:r>
            <a:endParaRPr lang="en-US" altLang="ja-JP" sz="18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42925" lvl="0" indent="-185738" algn="l">
              <a:lnSpc>
                <a:spcPct val="120000"/>
              </a:lnSpc>
              <a:buFont typeface="Arial" panose="020B0604020202020204" pitchFamily="34" charset="0"/>
              <a:buChar char="•"/>
            </a:pPr>
            <a:r>
              <a:rPr lang="ja-JP" altLang="en-US" sz="18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調査機関：（株）クロス・マーケティング</a:t>
            </a:r>
            <a:endParaRPr lang="en-US" altLang="ja-JP" sz="18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16312" y="1916832"/>
            <a:ext cx="2295821" cy="338554"/>
          </a:xfrm>
          <a:prstGeom prst="rect">
            <a:avLst/>
          </a:prstGeom>
          <a:noFill/>
        </p:spPr>
        <p:txBody>
          <a:bodyPr wrap="none" rtlCol="0">
            <a:spAutoFit/>
          </a:bodyPr>
          <a:lstStyle/>
          <a:p>
            <a:r>
              <a:rPr kumimoji="1" lang="ja-JP" altLang="en-US" sz="1600" dirty="0" smtClean="0">
                <a:latin typeface="Meiryo UI" panose="020B0604030504040204" pitchFamily="50" charset="-128"/>
                <a:ea typeface="Meiryo UI" panose="020B0604030504040204" pitchFamily="50" charset="-128"/>
              </a:rPr>
              <a:t>■</a:t>
            </a:r>
            <a:r>
              <a:rPr kumimoji="1" lang="ja-JP" altLang="en-US" sz="1600" smtClean="0">
                <a:latin typeface="Meiryo UI" panose="020B0604030504040204" pitchFamily="50" charset="-128"/>
                <a:ea typeface="Meiryo UI" panose="020B0604030504040204" pitchFamily="50" charset="-128"/>
              </a:rPr>
              <a:t>世帯分類別サンプル数</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2448363387"/>
              </p:ext>
            </p:extLst>
          </p:nvPr>
        </p:nvGraphicFramePr>
        <p:xfrm>
          <a:off x="574675" y="2255386"/>
          <a:ext cx="4536504" cy="2543191"/>
        </p:xfrm>
        <a:graphic>
          <a:graphicData uri="http://schemas.openxmlformats.org/drawingml/2006/table">
            <a:tbl>
              <a:tblPr firstRow="1" bandRow="1">
                <a:tableStyleId>{5940675A-B579-460E-94D1-54222C63F5DA}</a:tableStyleId>
              </a:tblPr>
              <a:tblGrid>
                <a:gridCol w="1275784">
                  <a:extLst>
                    <a:ext uri="{9D8B030D-6E8A-4147-A177-3AD203B41FA5}">
                      <a16:colId xmlns:a16="http://schemas.microsoft.com/office/drawing/2014/main" val="4156306001"/>
                    </a:ext>
                  </a:extLst>
                </a:gridCol>
                <a:gridCol w="740359">
                  <a:extLst>
                    <a:ext uri="{9D8B030D-6E8A-4147-A177-3AD203B41FA5}">
                      <a16:colId xmlns:a16="http://schemas.microsoft.com/office/drawing/2014/main" val="3752328001"/>
                    </a:ext>
                  </a:extLst>
                </a:gridCol>
                <a:gridCol w="792088">
                  <a:extLst>
                    <a:ext uri="{9D8B030D-6E8A-4147-A177-3AD203B41FA5}">
                      <a16:colId xmlns:a16="http://schemas.microsoft.com/office/drawing/2014/main" val="3092808781"/>
                    </a:ext>
                  </a:extLst>
                </a:gridCol>
                <a:gridCol w="720080">
                  <a:extLst>
                    <a:ext uri="{9D8B030D-6E8A-4147-A177-3AD203B41FA5}">
                      <a16:colId xmlns:a16="http://schemas.microsoft.com/office/drawing/2014/main" val="2296437028"/>
                    </a:ext>
                  </a:extLst>
                </a:gridCol>
                <a:gridCol w="1008193">
                  <a:extLst>
                    <a:ext uri="{9D8B030D-6E8A-4147-A177-3AD203B41FA5}">
                      <a16:colId xmlns:a16="http://schemas.microsoft.com/office/drawing/2014/main" val="2157045336"/>
                    </a:ext>
                  </a:extLst>
                </a:gridCol>
              </a:tblGrid>
              <a:tr h="363313">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男</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女</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計</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割合</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885275808"/>
                  </a:ext>
                </a:extLst>
              </a:tr>
              <a:tr h="363313">
                <a:tc>
                  <a:txBody>
                    <a:bodyPr/>
                    <a:lstStyle/>
                    <a:p>
                      <a:r>
                        <a:rPr kumimoji="1" lang="ja-JP" altLang="en-US" sz="1400" dirty="0" smtClean="0">
                          <a:latin typeface="Meiryo UI" panose="020B0604030504040204" pitchFamily="50" charset="-128"/>
                          <a:ea typeface="Meiryo UI" panose="020B0604030504040204" pitchFamily="50" charset="-128"/>
                        </a:rPr>
                        <a:t>単独</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981</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896</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1,877</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37.5%</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597433679"/>
                  </a:ext>
                </a:extLst>
              </a:tr>
              <a:tr h="363313">
                <a:tc>
                  <a:txBody>
                    <a:bodyPr/>
                    <a:lstStyle/>
                    <a:p>
                      <a:r>
                        <a:rPr kumimoji="1" lang="ja-JP" altLang="en-US" sz="1400" dirty="0" smtClean="0">
                          <a:latin typeface="Meiryo UI" panose="020B0604030504040204" pitchFamily="50" charset="-128"/>
                          <a:ea typeface="Meiryo UI" panose="020B0604030504040204" pitchFamily="50" charset="-128"/>
                        </a:rPr>
                        <a:t>夫婦と子ども</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639</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709</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1,348</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27.0%</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151968172"/>
                  </a:ext>
                </a:extLst>
              </a:tr>
              <a:tr h="363313">
                <a:tc>
                  <a:txBody>
                    <a:bodyPr/>
                    <a:lstStyle/>
                    <a:p>
                      <a:r>
                        <a:rPr kumimoji="1" lang="ja-JP" altLang="en-US" sz="1400" dirty="0" smtClean="0">
                          <a:latin typeface="Meiryo UI" panose="020B0604030504040204" pitchFamily="50" charset="-128"/>
                          <a:ea typeface="Meiryo UI" panose="020B0604030504040204" pitchFamily="50" charset="-128"/>
                        </a:rPr>
                        <a:t>夫婦のみ</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464</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515</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979</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19.6%</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56825862"/>
                  </a:ext>
                </a:extLst>
              </a:tr>
              <a:tr h="363313">
                <a:tc>
                  <a:txBody>
                    <a:bodyPr/>
                    <a:lstStyle/>
                    <a:p>
                      <a:r>
                        <a:rPr kumimoji="1" lang="ja-JP" altLang="en-US" sz="1400" dirty="0" smtClean="0">
                          <a:latin typeface="Meiryo UI" panose="020B0604030504040204" pitchFamily="50" charset="-128"/>
                          <a:ea typeface="Meiryo UI" panose="020B0604030504040204" pitchFamily="50" charset="-128"/>
                        </a:rPr>
                        <a:t>ひとり親と子ども</a:t>
                      </a:r>
                      <a:endParaRPr kumimoji="1" lang="en-US" altLang="ja-JP" sz="1400" dirty="0" smtClean="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232</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257</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489</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9.8%</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722670775"/>
                  </a:ext>
                </a:extLst>
              </a:tr>
              <a:tr h="363313">
                <a:tc>
                  <a:txBody>
                    <a:bodyPr/>
                    <a:lstStyle/>
                    <a:p>
                      <a:r>
                        <a:rPr kumimoji="1" lang="ja-JP" altLang="en-US" sz="1400" dirty="0" smtClean="0">
                          <a:latin typeface="Meiryo UI" panose="020B0604030504040204" pitchFamily="50" charset="-128"/>
                          <a:ea typeface="Meiryo UI" panose="020B0604030504040204" pitchFamily="50" charset="-128"/>
                        </a:rPr>
                        <a:t>その他親族</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145</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162</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307</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6.1%</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507249287"/>
                  </a:ext>
                </a:extLst>
              </a:tr>
              <a:tr h="363313">
                <a:tc>
                  <a:txBody>
                    <a:bodyPr/>
                    <a:lstStyle/>
                    <a:p>
                      <a:r>
                        <a:rPr kumimoji="1" lang="ja-JP" altLang="en-US" sz="1400" dirty="0" smtClean="0">
                          <a:latin typeface="Meiryo UI" panose="020B0604030504040204" pitchFamily="50" charset="-128"/>
                          <a:ea typeface="Meiryo UI" panose="020B0604030504040204" pitchFamily="50" charset="-128"/>
                        </a:rPr>
                        <a:t>計</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2,461</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2,539</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5,000</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100.0%</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35900176"/>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1168504054"/>
              </p:ext>
            </p:extLst>
          </p:nvPr>
        </p:nvGraphicFramePr>
        <p:xfrm>
          <a:off x="5471219" y="2255386"/>
          <a:ext cx="2952328" cy="1816565"/>
        </p:xfrm>
        <a:graphic>
          <a:graphicData uri="http://schemas.openxmlformats.org/drawingml/2006/table">
            <a:tbl>
              <a:tblPr firstRow="1" bandRow="1">
                <a:tableStyleId>{5940675A-B579-460E-94D1-54222C63F5DA}</a:tableStyleId>
              </a:tblPr>
              <a:tblGrid>
                <a:gridCol w="1275784">
                  <a:extLst>
                    <a:ext uri="{9D8B030D-6E8A-4147-A177-3AD203B41FA5}">
                      <a16:colId xmlns:a16="http://schemas.microsoft.com/office/drawing/2014/main" val="4156306001"/>
                    </a:ext>
                  </a:extLst>
                </a:gridCol>
                <a:gridCol w="740359">
                  <a:extLst>
                    <a:ext uri="{9D8B030D-6E8A-4147-A177-3AD203B41FA5}">
                      <a16:colId xmlns:a16="http://schemas.microsoft.com/office/drawing/2014/main" val="3752328001"/>
                    </a:ext>
                  </a:extLst>
                </a:gridCol>
                <a:gridCol w="936185">
                  <a:extLst>
                    <a:ext uri="{9D8B030D-6E8A-4147-A177-3AD203B41FA5}">
                      <a16:colId xmlns:a16="http://schemas.microsoft.com/office/drawing/2014/main" val="2157045336"/>
                    </a:ext>
                  </a:extLst>
                </a:gridCol>
              </a:tblGrid>
              <a:tr h="363313">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人数</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割合</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885275808"/>
                  </a:ext>
                </a:extLst>
              </a:tr>
              <a:tr h="363313">
                <a:tc>
                  <a:txBody>
                    <a:bodyPr/>
                    <a:lstStyle/>
                    <a:p>
                      <a:r>
                        <a:rPr kumimoji="1" lang="ja-JP" altLang="en-US" sz="1400" dirty="0" smtClean="0">
                          <a:latin typeface="Meiryo UI" panose="020B0604030504040204" pitchFamily="50" charset="-128"/>
                          <a:ea typeface="Meiryo UI" panose="020B0604030504040204" pitchFamily="50" charset="-128"/>
                        </a:rPr>
                        <a:t>大阪市</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1,918</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38.4%</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597433679"/>
                  </a:ext>
                </a:extLst>
              </a:tr>
              <a:tr h="363313">
                <a:tc>
                  <a:txBody>
                    <a:bodyPr/>
                    <a:lstStyle/>
                    <a:p>
                      <a:r>
                        <a:rPr kumimoji="1" lang="ja-JP" altLang="en-US" sz="1400" dirty="0" smtClean="0">
                          <a:latin typeface="Meiryo UI" panose="020B0604030504040204" pitchFamily="50" charset="-128"/>
                          <a:ea typeface="Meiryo UI" panose="020B0604030504040204" pitchFamily="50" charset="-128"/>
                        </a:rPr>
                        <a:t>堺市</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390</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7.8%</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151968172"/>
                  </a:ext>
                </a:extLst>
              </a:tr>
              <a:tr h="363313">
                <a:tc>
                  <a:txBody>
                    <a:bodyPr/>
                    <a:lstStyle/>
                    <a:p>
                      <a:r>
                        <a:rPr kumimoji="1" lang="ja-JP" altLang="en-US" sz="1400" dirty="0" smtClean="0">
                          <a:latin typeface="Meiryo UI" panose="020B0604030504040204" pitchFamily="50" charset="-128"/>
                          <a:ea typeface="Meiryo UI" panose="020B0604030504040204" pitchFamily="50" charset="-128"/>
                        </a:rPr>
                        <a:t>衛星市</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2,692</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53.8%</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56825862"/>
                  </a:ext>
                </a:extLst>
              </a:tr>
              <a:tr h="363313">
                <a:tc>
                  <a:txBody>
                    <a:bodyPr/>
                    <a:lstStyle/>
                    <a:p>
                      <a:r>
                        <a:rPr kumimoji="1" lang="ja-JP" altLang="en-US" sz="1400" dirty="0" smtClean="0">
                          <a:latin typeface="Meiryo UI" panose="020B0604030504040204" pitchFamily="50" charset="-128"/>
                          <a:ea typeface="Meiryo UI" panose="020B0604030504040204" pitchFamily="50" charset="-128"/>
                        </a:rPr>
                        <a:t>合計</a:t>
                      </a:r>
                      <a:endParaRPr kumimoji="1" lang="en-US" altLang="ja-JP" sz="1400" dirty="0" smtClean="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5,000</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smtClean="0">
                          <a:latin typeface="Meiryo UI" panose="020B0604030504040204" pitchFamily="50" charset="-128"/>
                          <a:ea typeface="Meiryo UI" panose="020B0604030504040204" pitchFamily="50" charset="-128"/>
                        </a:rPr>
                        <a:t>100.0%</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722670775"/>
                  </a:ext>
                </a:extLst>
              </a:tr>
            </a:tbl>
          </a:graphicData>
        </a:graphic>
      </p:graphicFrame>
      <p:sp>
        <p:nvSpPr>
          <p:cNvPr id="15" name="テキスト ボックス 14"/>
          <p:cNvSpPr txBox="1"/>
          <p:nvPr/>
        </p:nvSpPr>
        <p:spPr>
          <a:xfrm>
            <a:off x="5456792" y="1938318"/>
            <a:ext cx="2090637" cy="338554"/>
          </a:xfrm>
          <a:prstGeom prst="rect">
            <a:avLst/>
          </a:prstGeom>
          <a:noFill/>
        </p:spPr>
        <p:txBody>
          <a:bodyPr wrap="none" rtlCol="0">
            <a:spAutoFit/>
          </a:bodyPr>
          <a:lstStyle/>
          <a:p>
            <a:r>
              <a:rPr kumimoji="1" lang="ja-JP" altLang="en-US" sz="1600" dirty="0" smtClean="0">
                <a:latin typeface="Meiryo UI" panose="020B0604030504040204" pitchFamily="50" charset="-128"/>
                <a:ea typeface="Meiryo UI" panose="020B0604030504040204" pitchFamily="50" charset="-128"/>
              </a:rPr>
              <a:t>■居住地別サンプル数</a:t>
            </a:r>
            <a:endParaRPr kumimoji="1" lang="ja-JP" altLang="en-US" sz="16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427151" y="5106888"/>
            <a:ext cx="2295821" cy="338554"/>
          </a:xfrm>
          <a:prstGeom prst="rect">
            <a:avLst/>
          </a:prstGeom>
          <a:noFill/>
        </p:spPr>
        <p:txBody>
          <a:bodyPr wrap="none" rtlCol="0">
            <a:spAutoFit/>
          </a:bodyPr>
          <a:lstStyle/>
          <a:p>
            <a:r>
              <a:rPr kumimoji="1" lang="ja-JP" altLang="en-US" sz="1600" dirty="0" smtClean="0">
                <a:latin typeface="Meiryo UI" panose="020B0604030504040204" pitchFamily="50" charset="-128"/>
                <a:ea typeface="Meiryo UI" panose="020B0604030504040204" pitchFamily="50" charset="-128"/>
              </a:rPr>
              <a:t>■年齢構成別サンプル数</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1458052686"/>
              </p:ext>
            </p:extLst>
          </p:nvPr>
        </p:nvGraphicFramePr>
        <p:xfrm>
          <a:off x="574675" y="5466928"/>
          <a:ext cx="7995560" cy="914400"/>
        </p:xfrm>
        <a:graphic>
          <a:graphicData uri="http://schemas.openxmlformats.org/drawingml/2006/table">
            <a:tbl>
              <a:tblPr firstRow="1" bandRow="1">
                <a:tableStyleId>{5940675A-B579-460E-94D1-54222C63F5DA}</a:tableStyleId>
              </a:tblPr>
              <a:tblGrid>
                <a:gridCol w="999445">
                  <a:extLst>
                    <a:ext uri="{9D8B030D-6E8A-4147-A177-3AD203B41FA5}">
                      <a16:colId xmlns:a16="http://schemas.microsoft.com/office/drawing/2014/main" val="2482146329"/>
                    </a:ext>
                  </a:extLst>
                </a:gridCol>
                <a:gridCol w="999445">
                  <a:extLst>
                    <a:ext uri="{9D8B030D-6E8A-4147-A177-3AD203B41FA5}">
                      <a16:colId xmlns:a16="http://schemas.microsoft.com/office/drawing/2014/main" val="4276954637"/>
                    </a:ext>
                  </a:extLst>
                </a:gridCol>
                <a:gridCol w="999445">
                  <a:extLst>
                    <a:ext uri="{9D8B030D-6E8A-4147-A177-3AD203B41FA5}">
                      <a16:colId xmlns:a16="http://schemas.microsoft.com/office/drawing/2014/main" val="1029722157"/>
                    </a:ext>
                  </a:extLst>
                </a:gridCol>
                <a:gridCol w="999445">
                  <a:extLst>
                    <a:ext uri="{9D8B030D-6E8A-4147-A177-3AD203B41FA5}">
                      <a16:colId xmlns:a16="http://schemas.microsoft.com/office/drawing/2014/main" val="2744645773"/>
                    </a:ext>
                  </a:extLst>
                </a:gridCol>
                <a:gridCol w="999445">
                  <a:extLst>
                    <a:ext uri="{9D8B030D-6E8A-4147-A177-3AD203B41FA5}">
                      <a16:colId xmlns:a16="http://schemas.microsoft.com/office/drawing/2014/main" val="2406435064"/>
                    </a:ext>
                  </a:extLst>
                </a:gridCol>
                <a:gridCol w="999445">
                  <a:extLst>
                    <a:ext uri="{9D8B030D-6E8A-4147-A177-3AD203B41FA5}">
                      <a16:colId xmlns:a16="http://schemas.microsoft.com/office/drawing/2014/main" val="2557153656"/>
                    </a:ext>
                  </a:extLst>
                </a:gridCol>
                <a:gridCol w="999445">
                  <a:extLst>
                    <a:ext uri="{9D8B030D-6E8A-4147-A177-3AD203B41FA5}">
                      <a16:colId xmlns:a16="http://schemas.microsoft.com/office/drawing/2014/main" val="3382834107"/>
                    </a:ext>
                  </a:extLst>
                </a:gridCol>
                <a:gridCol w="999445">
                  <a:extLst>
                    <a:ext uri="{9D8B030D-6E8A-4147-A177-3AD203B41FA5}">
                      <a16:colId xmlns:a16="http://schemas.microsoft.com/office/drawing/2014/main" val="2640867658"/>
                    </a:ext>
                  </a:extLst>
                </a:gridCol>
              </a:tblGrid>
              <a:tr h="192021">
                <a:tc>
                  <a:txBody>
                    <a:bodyPr/>
                    <a:lstStyle/>
                    <a:p>
                      <a:pPr algn="ctr"/>
                      <a:r>
                        <a:rPr kumimoji="1" lang="en-US" altLang="ja-JP" sz="1400" dirty="0" smtClean="0">
                          <a:latin typeface="Meiryo UI" panose="020B0604030504040204" pitchFamily="50" charset="-128"/>
                          <a:ea typeface="Meiryo UI" panose="020B0604030504040204" pitchFamily="50" charset="-128"/>
                        </a:rPr>
                        <a:t>20</a:t>
                      </a:r>
                      <a:r>
                        <a:rPr kumimoji="1" lang="ja-JP" altLang="en-US" sz="1400" dirty="0" smtClean="0">
                          <a:latin typeface="Meiryo UI" panose="020B0604030504040204" pitchFamily="50" charset="-128"/>
                          <a:ea typeface="Meiryo UI" panose="020B0604030504040204" pitchFamily="50" charset="-128"/>
                        </a:rPr>
                        <a:t>代</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30</a:t>
                      </a:r>
                      <a:r>
                        <a:rPr kumimoji="1" lang="ja-JP" altLang="en-US" sz="1400" dirty="0" smtClean="0">
                          <a:latin typeface="Meiryo UI" panose="020B0604030504040204" pitchFamily="50" charset="-128"/>
                          <a:ea typeface="Meiryo UI" panose="020B0604030504040204" pitchFamily="50" charset="-128"/>
                        </a:rPr>
                        <a:t>代</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40</a:t>
                      </a:r>
                      <a:r>
                        <a:rPr kumimoji="1" lang="ja-JP" altLang="en-US" sz="1400" dirty="0" smtClean="0">
                          <a:latin typeface="Meiryo UI" panose="020B0604030504040204" pitchFamily="50" charset="-128"/>
                          <a:ea typeface="Meiryo UI" panose="020B0604030504040204" pitchFamily="50" charset="-128"/>
                        </a:rPr>
                        <a:t>代</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50</a:t>
                      </a:r>
                      <a:r>
                        <a:rPr kumimoji="1" lang="ja-JP" altLang="en-US" sz="1400" dirty="0" smtClean="0">
                          <a:latin typeface="Meiryo UI" panose="020B0604030504040204" pitchFamily="50" charset="-128"/>
                          <a:ea typeface="Meiryo UI" panose="020B0604030504040204" pitchFamily="50" charset="-128"/>
                        </a:rPr>
                        <a:t>代</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60</a:t>
                      </a:r>
                      <a:r>
                        <a:rPr kumimoji="1" lang="ja-JP" altLang="en-US" sz="1400" dirty="0" smtClean="0">
                          <a:latin typeface="Meiryo UI" panose="020B0604030504040204" pitchFamily="50" charset="-128"/>
                          <a:ea typeface="Meiryo UI" panose="020B0604030504040204" pitchFamily="50" charset="-128"/>
                        </a:rPr>
                        <a:t>代</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70</a:t>
                      </a:r>
                      <a:r>
                        <a:rPr kumimoji="1" lang="ja-JP" altLang="en-US" sz="1400" dirty="0" smtClean="0">
                          <a:latin typeface="Meiryo UI" panose="020B0604030504040204" pitchFamily="50" charset="-128"/>
                          <a:ea typeface="Meiryo UI" panose="020B0604030504040204" pitchFamily="50" charset="-128"/>
                        </a:rPr>
                        <a:t>代</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80</a:t>
                      </a:r>
                      <a:r>
                        <a:rPr kumimoji="1" lang="ja-JP" altLang="en-US" sz="1400" dirty="0" smtClean="0">
                          <a:latin typeface="Meiryo UI" panose="020B0604030504040204" pitchFamily="50" charset="-128"/>
                          <a:ea typeface="Meiryo UI" panose="020B0604030504040204" pitchFamily="50" charset="-128"/>
                        </a:rPr>
                        <a:t>歳～</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計</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139665905"/>
                  </a:ext>
                </a:extLst>
              </a:tr>
              <a:tr h="192021">
                <a:tc>
                  <a:txBody>
                    <a:bodyPr/>
                    <a:lstStyle/>
                    <a:p>
                      <a:pPr algn="ctr"/>
                      <a:r>
                        <a:rPr kumimoji="1" lang="en-US" altLang="ja-JP" sz="1400" dirty="0" smtClean="0">
                          <a:latin typeface="Meiryo UI" panose="020B0604030504040204" pitchFamily="50" charset="-128"/>
                          <a:ea typeface="Meiryo UI" panose="020B0604030504040204" pitchFamily="50" charset="-128"/>
                        </a:rPr>
                        <a:t>330</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989</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1,049</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1,032</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1,159</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401</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40</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5,000</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145990689"/>
                  </a:ext>
                </a:extLst>
              </a:tr>
              <a:tr h="192021">
                <a:tc>
                  <a:txBody>
                    <a:bodyPr/>
                    <a:lstStyle/>
                    <a:p>
                      <a:pPr algn="ctr"/>
                      <a:r>
                        <a:rPr kumimoji="1" lang="en-US" altLang="ja-JP" sz="1400" dirty="0" smtClean="0">
                          <a:latin typeface="Meiryo UI" panose="020B0604030504040204" pitchFamily="50" charset="-128"/>
                          <a:ea typeface="Meiryo UI" panose="020B0604030504040204" pitchFamily="50" charset="-128"/>
                        </a:rPr>
                        <a:t>6.6%</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19.8%</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21.0%</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20.6%</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23.2%</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8.0</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0.8%</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100.0%</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305100954"/>
                  </a:ext>
                </a:extLst>
              </a:tr>
            </a:tbl>
          </a:graphicData>
        </a:graphic>
      </p:graphicFrame>
      <p:sp>
        <p:nvSpPr>
          <p:cNvPr id="4" name="正方形/長方形 3"/>
          <p:cNvSpPr/>
          <p:nvPr/>
        </p:nvSpPr>
        <p:spPr>
          <a:xfrm>
            <a:off x="7236296" y="20972"/>
            <a:ext cx="1907704" cy="239874"/>
          </a:xfrm>
          <a:prstGeom prst="rect">
            <a:avLst/>
          </a:prstGeom>
          <a:ln cmpd="sng">
            <a:noFill/>
          </a:ln>
        </p:spPr>
        <p:txBody>
          <a:bodyPr wrap="square" rtlCol="0" anchor="ctr">
            <a:spAutoFit/>
          </a:bodyPr>
          <a:lstStyle/>
          <a:p>
            <a:pPr algn="r">
              <a:lnSpc>
                <a:spcPct val="120000"/>
              </a:lnSpc>
            </a:pP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１．調査の概要</a:t>
            </a:r>
          </a:p>
        </p:txBody>
      </p:sp>
    </p:spTree>
    <p:extLst>
      <p:ext uri="{BB962C8B-B14F-4D97-AF65-F5344CB8AC3E}">
        <p14:creationId xmlns:p14="http://schemas.microsoft.com/office/powerpoint/2010/main" val="12329887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p:cNvGraphicFramePr>
            <a:graphicFrameLocks/>
          </p:cNvGraphicFramePr>
          <p:nvPr>
            <p:extLst/>
          </p:nvPr>
        </p:nvGraphicFramePr>
        <p:xfrm>
          <a:off x="0" y="1045421"/>
          <a:ext cx="9144000" cy="5812580"/>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p:cNvSpPr>
            <a:spLocks noGrp="1"/>
          </p:cNvSpPr>
          <p:nvPr>
            <p:ph type="sldNum" sz="quarter" idx="12"/>
          </p:nvPr>
        </p:nvSpPr>
        <p:spPr/>
        <p:txBody>
          <a:bodyPr/>
          <a:lstStyle/>
          <a:p>
            <a:fld id="{AB50EAC4-D7E7-4DFD-AC19-7FE0EBB6D1F9}" type="slidenum">
              <a:rPr kumimoji="1" lang="ja-JP" altLang="en-US" smtClean="0"/>
              <a:t>50</a:t>
            </a:fld>
            <a:endParaRPr kumimoji="1" lang="ja-JP" altLang="en-US"/>
          </a:p>
        </p:txBody>
      </p:sp>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シェアハウスへの興味（世帯別）</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179552" y="620688"/>
            <a:ext cx="8784896" cy="387414"/>
          </a:xfrm>
          <a:prstGeom prst="rect">
            <a:avLst/>
          </a:prstGeom>
          <a:ln cmpd="sng">
            <a:solidFill>
              <a:schemeClr val="tx1"/>
            </a:solidFill>
          </a:ln>
        </p:spPr>
        <p:txBody>
          <a:bodyPr wrap="square">
            <a:spAutoFit/>
          </a:bodyPr>
          <a:lstStyle/>
          <a:p>
            <a:pPr marL="285750" lvl="0" indent="-285750">
              <a:lnSpc>
                <a:spcPct val="120000"/>
              </a:lnSpc>
              <a:buFont typeface="Meiryo UI" panose="020B0604030504040204" pitchFamily="50" charset="-128"/>
              <a:buChar cha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世帯分類別には有意な差はみられない。</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nvPr>
        </p:nvGraphicFramePr>
        <p:xfrm>
          <a:off x="159584" y="1772816"/>
          <a:ext cx="2016184" cy="3746021"/>
        </p:xfrm>
        <a:graphic>
          <a:graphicData uri="http://schemas.openxmlformats.org/drawingml/2006/table">
            <a:tbl>
              <a:tblPr firstRow="1" bandRow="1">
                <a:tableStyleId>{5C22544A-7EE6-4342-B048-85BDC9FD1C3A}</a:tableStyleId>
              </a:tblPr>
              <a:tblGrid>
                <a:gridCol w="2016184">
                  <a:extLst>
                    <a:ext uri="{9D8B030D-6E8A-4147-A177-3AD203B41FA5}">
                      <a16:colId xmlns:a16="http://schemas.microsoft.com/office/drawing/2014/main" val="241657119"/>
                    </a:ext>
                  </a:extLst>
                </a:gridCol>
              </a:tblGrid>
              <a:tr h="609130">
                <a:tc>
                  <a:txBody>
                    <a:bodyPr/>
                    <a:lstStyle/>
                    <a:p>
                      <a:pPr algn="l"/>
                      <a:r>
                        <a:rPr kumimoji="1" lang="ja-JP" altLang="en-US" sz="1400" b="0" dirty="0" smtClean="0">
                          <a:solidFill>
                            <a:schemeClr val="tx1"/>
                          </a:solidFill>
                          <a:latin typeface="+mn-ea"/>
                          <a:ea typeface="+mn-ea"/>
                        </a:rPr>
                        <a:t>全体</a:t>
                      </a:r>
                      <a:endParaRPr kumimoji="1" lang="en-US" altLang="ja-JP" sz="1400" b="0" dirty="0" smtClean="0">
                        <a:solidFill>
                          <a:schemeClr val="tx1"/>
                        </a:solidFill>
                        <a:latin typeface="+mn-ea"/>
                        <a:ea typeface="+mn-ea"/>
                      </a:endParaRPr>
                    </a:p>
                    <a:p>
                      <a:pPr algn="l"/>
                      <a:r>
                        <a:rPr kumimoji="1" lang="ja-JP" altLang="en-US" sz="1400" b="0" dirty="0" smtClean="0">
                          <a:solidFill>
                            <a:schemeClr val="tx1"/>
                          </a:solidFill>
                          <a:latin typeface="+mn-ea"/>
                          <a:ea typeface="+mn-ea"/>
                        </a:rPr>
                        <a:t>（</a:t>
                      </a:r>
                      <a:r>
                        <a:rPr kumimoji="1" lang="en-US" altLang="ja-JP" sz="1400" b="0" dirty="0" smtClean="0">
                          <a:solidFill>
                            <a:schemeClr val="tx1"/>
                          </a:solidFill>
                          <a:latin typeface="+mn-ea"/>
                          <a:ea typeface="+mn-ea"/>
                        </a:rPr>
                        <a:t>n=5000)</a:t>
                      </a:r>
                      <a:endParaRPr kumimoji="1" lang="ja-JP" altLang="en-US" sz="1400" b="0" dirty="0">
                        <a:solidFill>
                          <a:schemeClr val="tx1"/>
                        </a:solidFill>
                        <a:latin typeface="+mn-ea"/>
                        <a:ea typeface="+mn-ea"/>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3158362"/>
                  </a:ext>
                </a:extLst>
              </a:tr>
              <a:tr h="609130">
                <a:tc>
                  <a:txBody>
                    <a:bodyPr/>
                    <a:lstStyle/>
                    <a:p>
                      <a:pPr algn="l"/>
                      <a:r>
                        <a:rPr kumimoji="1" lang="ja-JP" altLang="en-US" sz="1400" b="0" dirty="0" smtClean="0">
                          <a:solidFill>
                            <a:schemeClr val="tx1"/>
                          </a:solidFill>
                          <a:latin typeface="+mn-ea"/>
                          <a:ea typeface="+mn-ea"/>
                        </a:rPr>
                        <a:t>　　単独世帯</a:t>
                      </a:r>
                    </a:p>
                    <a:p>
                      <a:pPr algn="l"/>
                      <a:r>
                        <a:rPr kumimoji="1" lang="ja-JP" altLang="en-US" sz="1400" b="0" dirty="0" smtClean="0">
                          <a:solidFill>
                            <a:schemeClr val="tx1"/>
                          </a:solidFill>
                          <a:latin typeface="+mn-ea"/>
                          <a:ea typeface="+mn-ea"/>
                        </a:rPr>
                        <a:t>　　（</a:t>
                      </a:r>
                      <a:r>
                        <a:rPr kumimoji="1" lang="en-US" altLang="ja-JP" sz="1400" b="0" dirty="0" smtClean="0">
                          <a:solidFill>
                            <a:schemeClr val="tx1"/>
                          </a:solidFill>
                          <a:latin typeface="+mn-ea"/>
                          <a:ea typeface="+mn-ea"/>
                        </a:rPr>
                        <a:t>n=1877)</a:t>
                      </a:r>
                      <a:endParaRPr kumimoji="1" lang="ja-JP" altLang="en-US" sz="1400" b="0" dirty="0">
                        <a:solidFill>
                          <a:schemeClr val="tx1"/>
                        </a:solidFill>
                        <a:latin typeface="+mn-ea"/>
                        <a:ea typeface="+mn-ea"/>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96266777"/>
                  </a:ext>
                </a:extLst>
              </a:tr>
              <a:tr h="598747">
                <a:tc>
                  <a:txBody>
                    <a:bodyPr/>
                    <a:lstStyle/>
                    <a:p>
                      <a:pPr algn="l"/>
                      <a:r>
                        <a:rPr kumimoji="1" lang="ja-JP" altLang="en-US" sz="1400" b="0" dirty="0" smtClean="0">
                          <a:solidFill>
                            <a:schemeClr val="tx1"/>
                          </a:solidFill>
                          <a:latin typeface="+mn-ea"/>
                          <a:ea typeface="+mn-ea"/>
                        </a:rPr>
                        <a:t>　　夫婦と子ども世帯</a:t>
                      </a:r>
                    </a:p>
                    <a:p>
                      <a:pPr algn="l"/>
                      <a:r>
                        <a:rPr kumimoji="1" lang="ja-JP" altLang="en-US" sz="1400" b="0" dirty="0" smtClean="0">
                          <a:solidFill>
                            <a:schemeClr val="tx1"/>
                          </a:solidFill>
                          <a:latin typeface="+mn-ea"/>
                          <a:ea typeface="+mn-ea"/>
                        </a:rPr>
                        <a:t>　　（</a:t>
                      </a:r>
                      <a:r>
                        <a:rPr kumimoji="1" lang="en-US" altLang="ja-JP" sz="1400" b="0" dirty="0" smtClean="0">
                          <a:solidFill>
                            <a:schemeClr val="tx1"/>
                          </a:solidFill>
                          <a:latin typeface="+mn-ea"/>
                          <a:ea typeface="+mn-ea"/>
                        </a:rPr>
                        <a:t>n=1348)</a:t>
                      </a:r>
                      <a:endParaRPr kumimoji="1" lang="ja-JP" altLang="en-US" sz="1400" b="0" dirty="0">
                        <a:solidFill>
                          <a:schemeClr val="tx1"/>
                        </a:solidFill>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2880467"/>
                  </a:ext>
                </a:extLst>
              </a:tr>
              <a:tr h="598747">
                <a:tc>
                  <a:txBody>
                    <a:bodyPr/>
                    <a:lstStyle/>
                    <a:p>
                      <a:pPr algn="l"/>
                      <a:r>
                        <a:rPr kumimoji="1" lang="ja-JP" altLang="en-US" sz="1400" b="0" dirty="0" smtClean="0">
                          <a:solidFill>
                            <a:schemeClr val="tx1"/>
                          </a:solidFill>
                          <a:latin typeface="+mn-ea"/>
                          <a:ea typeface="+mn-ea"/>
                        </a:rPr>
                        <a:t>　　夫婦のみ世帯</a:t>
                      </a:r>
                    </a:p>
                    <a:p>
                      <a:pPr algn="l"/>
                      <a:r>
                        <a:rPr kumimoji="1" lang="ja-JP" altLang="en-US" sz="1400" b="0" dirty="0" smtClean="0">
                          <a:solidFill>
                            <a:schemeClr val="tx1"/>
                          </a:solidFill>
                          <a:latin typeface="+mn-ea"/>
                          <a:ea typeface="+mn-ea"/>
                        </a:rPr>
                        <a:t>　　（</a:t>
                      </a:r>
                      <a:r>
                        <a:rPr kumimoji="1" lang="en-US" altLang="ja-JP" sz="1400" b="0" dirty="0" smtClean="0">
                          <a:solidFill>
                            <a:schemeClr val="tx1"/>
                          </a:solidFill>
                          <a:latin typeface="+mn-ea"/>
                          <a:ea typeface="+mn-ea"/>
                        </a:rPr>
                        <a:t>n=979)</a:t>
                      </a:r>
                      <a:endParaRPr kumimoji="1" lang="ja-JP" altLang="en-US" sz="1400" b="0" dirty="0">
                        <a:solidFill>
                          <a:schemeClr val="tx1"/>
                        </a:solidFill>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9297132"/>
                  </a:ext>
                </a:extLst>
              </a:tr>
              <a:tr h="598747">
                <a:tc>
                  <a:txBody>
                    <a:bodyPr/>
                    <a:lstStyle/>
                    <a:p>
                      <a:pPr algn="l"/>
                      <a:r>
                        <a:rPr kumimoji="1" lang="ja-JP" altLang="en-US" sz="1400" b="0" dirty="0" smtClean="0">
                          <a:solidFill>
                            <a:schemeClr val="tx1"/>
                          </a:solidFill>
                          <a:latin typeface="+mn-ea"/>
                          <a:ea typeface="+mn-ea"/>
                        </a:rPr>
                        <a:t>　　ひとり親と子ども世帯</a:t>
                      </a:r>
                    </a:p>
                    <a:p>
                      <a:pPr algn="l"/>
                      <a:r>
                        <a:rPr kumimoji="1" lang="ja-JP" altLang="en-US" sz="1400" b="0" dirty="0" smtClean="0">
                          <a:solidFill>
                            <a:schemeClr val="tx1"/>
                          </a:solidFill>
                          <a:latin typeface="+mn-ea"/>
                          <a:ea typeface="+mn-ea"/>
                        </a:rPr>
                        <a:t>　　（</a:t>
                      </a:r>
                      <a:r>
                        <a:rPr kumimoji="1" lang="en-US" altLang="ja-JP" sz="1400" b="0" dirty="0" smtClean="0">
                          <a:solidFill>
                            <a:schemeClr val="tx1"/>
                          </a:solidFill>
                          <a:latin typeface="+mn-ea"/>
                          <a:ea typeface="+mn-ea"/>
                        </a:rPr>
                        <a:t>n=489)</a:t>
                      </a:r>
                      <a:endParaRPr kumimoji="1" lang="ja-JP" altLang="en-US" sz="1400" b="0" dirty="0">
                        <a:solidFill>
                          <a:schemeClr val="tx1"/>
                        </a:solidFill>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5024080"/>
                  </a:ext>
                </a:extLst>
              </a:tr>
              <a:tr h="598747">
                <a:tc>
                  <a:txBody>
                    <a:bodyPr/>
                    <a:lstStyle/>
                    <a:p>
                      <a:pPr algn="l"/>
                      <a:r>
                        <a:rPr kumimoji="1" lang="ja-JP" altLang="en-US" sz="1400" b="0" dirty="0" smtClean="0">
                          <a:solidFill>
                            <a:schemeClr val="tx1"/>
                          </a:solidFill>
                          <a:latin typeface="+mn-ea"/>
                          <a:ea typeface="+mn-ea"/>
                        </a:rPr>
                        <a:t>　　その他親族世帯</a:t>
                      </a:r>
                    </a:p>
                    <a:p>
                      <a:pPr algn="l"/>
                      <a:r>
                        <a:rPr kumimoji="1" lang="ja-JP" altLang="en-US" sz="1400" b="0" dirty="0" smtClean="0">
                          <a:solidFill>
                            <a:schemeClr val="tx1"/>
                          </a:solidFill>
                          <a:latin typeface="+mn-ea"/>
                          <a:ea typeface="+mn-ea"/>
                        </a:rPr>
                        <a:t>　　非親族世帯</a:t>
                      </a:r>
                    </a:p>
                    <a:p>
                      <a:pPr algn="l"/>
                      <a:r>
                        <a:rPr kumimoji="1" lang="ja-JP" altLang="en-US" sz="1400" b="0" dirty="0" smtClean="0">
                          <a:solidFill>
                            <a:schemeClr val="tx1"/>
                          </a:solidFill>
                          <a:latin typeface="+mn-ea"/>
                          <a:ea typeface="+mn-ea"/>
                        </a:rPr>
                        <a:t>　　（</a:t>
                      </a:r>
                      <a:r>
                        <a:rPr kumimoji="1" lang="en-US" altLang="ja-JP" sz="1400" b="0" dirty="0" smtClean="0">
                          <a:solidFill>
                            <a:schemeClr val="tx1"/>
                          </a:solidFill>
                          <a:latin typeface="+mn-ea"/>
                          <a:ea typeface="+mn-ea"/>
                        </a:rPr>
                        <a:t>n=307)</a:t>
                      </a:r>
                      <a:endParaRPr kumimoji="1" lang="ja-JP" altLang="en-US" sz="1400" b="0" dirty="0">
                        <a:solidFill>
                          <a:schemeClr val="tx1"/>
                        </a:solidFill>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1427576"/>
                  </a:ext>
                </a:extLst>
              </a:tr>
            </a:tbl>
          </a:graphicData>
        </a:graphic>
      </p:graphicFrame>
      <p:cxnSp>
        <p:nvCxnSpPr>
          <p:cNvPr id="10" name="直線コネクタ 9"/>
          <p:cNvCxnSpPr/>
          <p:nvPr/>
        </p:nvCxnSpPr>
        <p:spPr>
          <a:xfrm>
            <a:off x="179552" y="2348880"/>
            <a:ext cx="8712928" cy="0"/>
          </a:xfrm>
          <a:prstGeom prst="line">
            <a:avLst/>
          </a:prstGeom>
        </p:spPr>
        <p:style>
          <a:lnRef idx="1">
            <a:schemeClr val="dk1"/>
          </a:lnRef>
          <a:fillRef idx="0">
            <a:schemeClr val="dk1"/>
          </a:fillRef>
          <a:effectRef idx="0">
            <a:schemeClr val="dk1"/>
          </a:effectRef>
          <a:fontRef idx="minor">
            <a:schemeClr val="tx1"/>
          </a:fontRef>
        </p:style>
      </p:cxnSp>
      <p:sp>
        <p:nvSpPr>
          <p:cNvPr id="11" name="正方形/長方形 10"/>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分析（クロス集計、レーダーチャート</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204793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シェアハウスへの興味（年代別）</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179552" y="620688"/>
            <a:ext cx="8784896" cy="1089529"/>
          </a:xfrm>
          <a:prstGeom prst="rect">
            <a:avLst/>
          </a:prstGeom>
          <a:ln cmpd="sng">
            <a:solidFill>
              <a:schemeClr val="tx1"/>
            </a:solidFill>
          </a:ln>
        </p:spPr>
        <p:txBody>
          <a:bodyPr wrap="square">
            <a:spAutoFit/>
          </a:bodyPr>
          <a:lstStyle/>
          <a:p>
            <a:pPr marL="285750" lvl="0" indent="-285750">
              <a:lnSpc>
                <a:spcPct val="120000"/>
              </a:lnSpc>
              <a:buFont typeface="Meiryo UI" panose="020B0604030504040204" pitchFamily="50" charset="-128"/>
              <a:buChar cha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シェアハウスに「現在、住んでいる」、「過去に住んだことがある」、「住んだことがない</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とても興味がある」、「同</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やや興味がある」の合計は全体で約</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nSpc>
                <a:spcPct val="120000"/>
              </a:lnSpc>
              <a:buFont typeface="Meiryo UI" panose="020B0604030504040204" pitchFamily="50" charset="-128"/>
              <a:buChar cha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年齢別</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にみると、若年世代の方が興味が高い傾向がある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グラフ 8"/>
          <p:cNvGraphicFramePr>
            <a:graphicFrameLocks/>
          </p:cNvGraphicFramePr>
          <p:nvPr>
            <p:extLst/>
          </p:nvPr>
        </p:nvGraphicFramePr>
        <p:xfrm>
          <a:off x="0" y="1710217"/>
          <a:ext cx="9144000" cy="51477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表 9"/>
          <p:cNvGraphicFramePr>
            <a:graphicFrameLocks noGrp="1"/>
          </p:cNvGraphicFramePr>
          <p:nvPr>
            <p:extLst/>
          </p:nvPr>
        </p:nvGraphicFramePr>
        <p:xfrm>
          <a:off x="323528" y="2348880"/>
          <a:ext cx="1872208" cy="3193008"/>
        </p:xfrm>
        <a:graphic>
          <a:graphicData uri="http://schemas.openxmlformats.org/drawingml/2006/table">
            <a:tbl>
              <a:tblPr>
                <a:tableStyleId>{5C22544A-7EE6-4342-B048-85BDC9FD1C3A}</a:tableStyleId>
              </a:tblPr>
              <a:tblGrid>
                <a:gridCol w="1872208">
                  <a:extLst>
                    <a:ext uri="{9D8B030D-6E8A-4147-A177-3AD203B41FA5}">
                      <a16:colId xmlns:a16="http://schemas.microsoft.com/office/drawing/2014/main" val="1107113565"/>
                    </a:ext>
                  </a:extLst>
                </a:gridCol>
              </a:tblGrid>
              <a:tr h="456144">
                <a:tc>
                  <a:txBody>
                    <a:bodyPr/>
                    <a:lstStyle/>
                    <a:p>
                      <a:pPr algn="l" fontAlgn="ctr"/>
                      <a:r>
                        <a:rPr lang="ja-JP" altLang="en-US" sz="1400" u="none" strike="noStrike" dirty="0">
                          <a:effectLst/>
                          <a:latin typeface="+mn-ea"/>
                          <a:ea typeface="+mn-ea"/>
                        </a:rPr>
                        <a:t>全体</a:t>
                      </a:r>
                      <a:br>
                        <a:rPr lang="ja-JP" altLang="en-US" sz="1400" u="none" strike="noStrike" dirty="0">
                          <a:effectLst/>
                          <a:latin typeface="+mn-ea"/>
                          <a:ea typeface="+mn-ea"/>
                        </a:rPr>
                      </a:br>
                      <a:r>
                        <a:rPr lang="ja-JP" altLang="en-US" sz="1400" u="none" strike="noStrike" dirty="0" smtClean="0">
                          <a:effectLst/>
                          <a:latin typeface="+mn-ea"/>
                          <a:ea typeface="+mn-ea"/>
                        </a:rPr>
                        <a:t>（ｎ</a:t>
                      </a:r>
                      <a:r>
                        <a:rPr lang="en-US" altLang="ja-JP" sz="1400" u="none" strike="noStrike" dirty="0" smtClean="0">
                          <a:effectLst/>
                          <a:latin typeface="+mn-ea"/>
                          <a:ea typeface="+mn-ea"/>
                        </a:rPr>
                        <a:t>=5000</a:t>
                      </a:r>
                      <a:r>
                        <a:rPr lang="en-US" sz="1400" u="none" strike="noStrike" dirty="0" smtClean="0">
                          <a:effectLst/>
                          <a:latin typeface="+mn-ea"/>
                          <a:ea typeface="+mn-ea"/>
                        </a:rPr>
                        <a:t>)</a:t>
                      </a:r>
                      <a:endParaRPr lang="en-US" sz="1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31798531"/>
                  </a:ext>
                </a:extLst>
              </a:tr>
              <a:tr h="456144">
                <a:tc>
                  <a:txBody>
                    <a:bodyPr/>
                    <a:lstStyle/>
                    <a:p>
                      <a:pPr algn="l" fontAlgn="ctr"/>
                      <a:r>
                        <a:rPr lang="ja-JP" altLang="en-US" sz="1400" u="none" strike="noStrike" dirty="0" smtClean="0">
                          <a:effectLst/>
                          <a:latin typeface="+mn-ea"/>
                          <a:ea typeface="+mn-ea"/>
                        </a:rPr>
                        <a:t>　　</a:t>
                      </a:r>
                      <a:r>
                        <a:rPr lang="en-US" altLang="ja-JP" sz="1400" u="none" strike="noStrike" dirty="0" smtClean="0">
                          <a:effectLst/>
                          <a:latin typeface="+mn-ea"/>
                          <a:ea typeface="+mn-ea"/>
                        </a:rPr>
                        <a:t>20</a:t>
                      </a:r>
                      <a:r>
                        <a:rPr lang="ja-JP" altLang="en-US" sz="1400" u="none" strike="noStrike" dirty="0">
                          <a:effectLst/>
                          <a:latin typeface="+mn-ea"/>
                          <a:ea typeface="+mn-ea"/>
                        </a:rPr>
                        <a:t>～</a:t>
                      </a:r>
                      <a:r>
                        <a:rPr lang="en-US" altLang="ja-JP" sz="1400" u="none" strike="noStrike" dirty="0">
                          <a:effectLst/>
                          <a:latin typeface="+mn-ea"/>
                          <a:ea typeface="+mn-ea"/>
                        </a:rPr>
                        <a:t>29</a:t>
                      </a:r>
                      <a:r>
                        <a:rPr lang="ja-JP" altLang="en-US" sz="1400" u="none" strike="noStrike" dirty="0">
                          <a:effectLst/>
                          <a:latin typeface="+mn-ea"/>
                          <a:ea typeface="+mn-ea"/>
                        </a:rPr>
                        <a:t>歳</a:t>
                      </a:r>
                      <a:br>
                        <a:rPr lang="ja-JP" altLang="en-US" sz="1400" u="none" strike="noStrike" dirty="0">
                          <a:effectLst/>
                          <a:latin typeface="+mn-ea"/>
                          <a:ea typeface="+mn-ea"/>
                        </a:rPr>
                      </a:br>
                      <a:r>
                        <a:rPr lang="ja-JP" altLang="en-US" sz="1400" u="none" strike="noStrike" dirty="0" smtClean="0">
                          <a:effectLst/>
                          <a:latin typeface="+mn-ea"/>
                          <a:ea typeface="+mn-ea"/>
                        </a:rPr>
                        <a:t>　　（ｎ</a:t>
                      </a:r>
                      <a:r>
                        <a:rPr lang="en-US" altLang="ja-JP" sz="1400" u="none" strike="noStrike" dirty="0" smtClean="0">
                          <a:effectLst/>
                          <a:latin typeface="+mn-ea"/>
                          <a:ea typeface="+mn-ea"/>
                        </a:rPr>
                        <a:t>=330</a:t>
                      </a:r>
                      <a:r>
                        <a:rPr lang="en-US" sz="1400" u="none" strike="noStrike" dirty="0" smtClean="0">
                          <a:effectLst/>
                          <a:latin typeface="+mn-ea"/>
                          <a:ea typeface="+mn-ea"/>
                        </a:rPr>
                        <a:t>）</a:t>
                      </a:r>
                      <a:endParaRPr lang="en-US" sz="1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94348534"/>
                  </a:ext>
                </a:extLst>
              </a:tr>
              <a:tr h="456144">
                <a:tc>
                  <a:txBody>
                    <a:bodyPr/>
                    <a:lstStyle/>
                    <a:p>
                      <a:pPr algn="l" fontAlgn="ctr"/>
                      <a:r>
                        <a:rPr lang="ja-JP" altLang="en-US" sz="1400" u="none" strike="noStrike" dirty="0" smtClean="0">
                          <a:effectLst/>
                          <a:latin typeface="+mn-ea"/>
                          <a:ea typeface="+mn-ea"/>
                        </a:rPr>
                        <a:t>　　</a:t>
                      </a:r>
                      <a:r>
                        <a:rPr lang="en-US" altLang="ja-JP" sz="1400" u="none" strike="noStrike" dirty="0" smtClean="0">
                          <a:effectLst/>
                          <a:latin typeface="+mn-ea"/>
                          <a:ea typeface="+mn-ea"/>
                        </a:rPr>
                        <a:t>30</a:t>
                      </a:r>
                      <a:r>
                        <a:rPr lang="ja-JP" altLang="en-US" sz="1400" u="none" strike="noStrike" dirty="0">
                          <a:effectLst/>
                          <a:latin typeface="+mn-ea"/>
                          <a:ea typeface="+mn-ea"/>
                        </a:rPr>
                        <a:t>～</a:t>
                      </a:r>
                      <a:r>
                        <a:rPr lang="en-US" altLang="ja-JP" sz="1400" u="none" strike="noStrike" dirty="0">
                          <a:effectLst/>
                          <a:latin typeface="+mn-ea"/>
                          <a:ea typeface="+mn-ea"/>
                        </a:rPr>
                        <a:t>39</a:t>
                      </a:r>
                      <a:r>
                        <a:rPr lang="ja-JP" altLang="en-US" sz="1400" u="none" strike="noStrike" dirty="0">
                          <a:effectLst/>
                          <a:latin typeface="+mn-ea"/>
                          <a:ea typeface="+mn-ea"/>
                        </a:rPr>
                        <a:t>歳</a:t>
                      </a:r>
                      <a:br>
                        <a:rPr lang="ja-JP" altLang="en-US" sz="1400" u="none" strike="noStrike" dirty="0">
                          <a:effectLst/>
                          <a:latin typeface="+mn-ea"/>
                          <a:ea typeface="+mn-ea"/>
                        </a:rPr>
                      </a:br>
                      <a:r>
                        <a:rPr lang="ja-JP" altLang="en-US" sz="1400" u="none" strike="noStrike" dirty="0" smtClean="0">
                          <a:effectLst/>
                          <a:latin typeface="+mn-ea"/>
                          <a:ea typeface="+mn-ea"/>
                        </a:rPr>
                        <a:t>　　（</a:t>
                      </a:r>
                      <a:r>
                        <a:rPr lang="en-US" altLang="ja-JP" sz="1400" u="none" strike="noStrike" dirty="0" smtClean="0">
                          <a:effectLst/>
                          <a:latin typeface="+mn-ea"/>
                          <a:ea typeface="+mn-ea"/>
                        </a:rPr>
                        <a:t>n=989</a:t>
                      </a:r>
                      <a:r>
                        <a:rPr lang="en-US" sz="1400" u="none" strike="noStrike" dirty="0" smtClean="0">
                          <a:effectLst/>
                          <a:latin typeface="+mn-ea"/>
                          <a:ea typeface="+mn-ea"/>
                        </a:rPr>
                        <a:t>）</a:t>
                      </a:r>
                      <a:endParaRPr lang="en-US" sz="1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7819856"/>
                  </a:ext>
                </a:extLst>
              </a:tr>
              <a:tr h="456144">
                <a:tc>
                  <a:txBody>
                    <a:bodyPr/>
                    <a:lstStyle/>
                    <a:p>
                      <a:pPr algn="l" fontAlgn="ctr"/>
                      <a:r>
                        <a:rPr lang="ja-JP" altLang="en-US" sz="1400" u="none" strike="noStrike" dirty="0" smtClean="0">
                          <a:effectLst/>
                          <a:latin typeface="+mn-ea"/>
                          <a:ea typeface="+mn-ea"/>
                        </a:rPr>
                        <a:t>　　</a:t>
                      </a:r>
                      <a:r>
                        <a:rPr lang="en-US" altLang="ja-JP" sz="1400" u="none" strike="noStrike" dirty="0" smtClean="0">
                          <a:effectLst/>
                          <a:latin typeface="+mn-ea"/>
                          <a:ea typeface="+mn-ea"/>
                        </a:rPr>
                        <a:t>40</a:t>
                      </a:r>
                      <a:r>
                        <a:rPr lang="ja-JP" altLang="en-US" sz="1400" u="none" strike="noStrike" dirty="0">
                          <a:effectLst/>
                          <a:latin typeface="+mn-ea"/>
                          <a:ea typeface="+mn-ea"/>
                        </a:rPr>
                        <a:t>～</a:t>
                      </a:r>
                      <a:r>
                        <a:rPr lang="en-US" altLang="ja-JP" sz="1400" u="none" strike="noStrike" dirty="0">
                          <a:effectLst/>
                          <a:latin typeface="+mn-ea"/>
                          <a:ea typeface="+mn-ea"/>
                        </a:rPr>
                        <a:t>49</a:t>
                      </a:r>
                      <a:r>
                        <a:rPr lang="ja-JP" altLang="en-US" sz="1400" u="none" strike="noStrike" dirty="0">
                          <a:effectLst/>
                          <a:latin typeface="+mn-ea"/>
                          <a:ea typeface="+mn-ea"/>
                        </a:rPr>
                        <a:t>歳</a:t>
                      </a:r>
                      <a:br>
                        <a:rPr lang="ja-JP" altLang="en-US" sz="1400" u="none" strike="noStrike" dirty="0">
                          <a:effectLst/>
                          <a:latin typeface="+mn-ea"/>
                          <a:ea typeface="+mn-ea"/>
                        </a:rPr>
                      </a:br>
                      <a:r>
                        <a:rPr lang="ja-JP" altLang="en-US" sz="1400" u="none" strike="noStrike" dirty="0" smtClean="0">
                          <a:effectLst/>
                          <a:latin typeface="+mn-ea"/>
                          <a:ea typeface="+mn-ea"/>
                        </a:rPr>
                        <a:t>　　（</a:t>
                      </a:r>
                      <a:r>
                        <a:rPr lang="en-US" altLang="ja-JP" sz="1400" u="none" strike="noStrike" dirty="0" smtClean="0">
                          <a:effectLst/>
                          <a:latin typeface="+mn-ea"/>
                          <a:ea typeface="+mn-ea"/>
                        </a:rPr>
                        <a:t>n=1049</a:t>
                      </a:r>
                      <a:r>
                        <a:rPr lang="en-US" sz="1400" u="none" strike="noStrike" dirty="0" smtClean="0">
                          <a:effectLst/>
                          <a:latin typeface="+mn-ea"/>
                          <a:ea typeface="+mn-ea"/>
                        </a:rPr>
                        <a:t>）</a:t>
                      </a:r>
                      <a:endParaRPr lang="en-US" sz="1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5428109"/>
                  </a:ext>
                </a:extLst>
              </a:tr>
              <a:tr h="456144">
                <a:tc>
                  <a:txBody>
                    <a:bodyPr/>
                    <a:lstStyle/>
                    <a:p>
                      <a:pPr algn="l" fontAlgn="ctr"/>
                      <a:r>
                        <a:rPr lang="ja-JP" altLang="en-US" sz="1400" u="none" strike="noStrike" dirty="0" smtClean="0">
                          <a:effectLst/>
                          <a:latin typeface="+mn-ea"/>
                          <a:ea typeface="+mn-ea"/>
                        </a:rPr>
                        <a:t>　　</a:t>
                      </a:r>
                      <a:r>
                        <a:rPr lang="en-US" altLang="ja-JP" sz="1400" u="none" strike="noStrike" dirty="0" smtClean="0">
                          <a:effectLst/>
                          <a:latin typeface="+mn-ea"/>
                          <a:ea typeface="+mn-ea"/>
                        </a:rPr>
                        <a:t>50</a:t>
                      </a:r>
                      <a:r>
                        <a:rPr lang="ja-JP" altLang="en-US" sz="1400" u="none" strike="noStrike" dirty="0">
                          <a:effectLst/>
                          <a:latin typeface="+mn-ea"/>
                          <a:ea typeface="+mn-ea"/>
                        </a:rPr>
                        <a:t>～</a:t>
                      </a:r>
                      <a:r>
                        <a:rPr lang="en-US" altLang="ja-JP" sz="1400" u="none" strike="noStrike" dirty="0">
                          <a:effectLst/>
                          <a:latin typeface="+mn-ea"/>
                          <a:ea typeface="+mn-ea"/>
                        </a:rPr>
                        <a:t>59</a:t>
                      </a:r>
                      <a:r>
                        <a:rPr lang="ja-JP" altLang="en-US" sz="1400" u="none" strike="noStrike" dirty="0">
                          <a:effectLst/>
                          <a:latin typeface="+mn-ea"/>
                          <a:ea typeface="+mn-ea"/>
                        </a:rPr>
                        <a:t>歳</a:t>
                      </a:r>
                      <a:br>
                        <a:rPr lang="ja-JP" altLang="en-US" sz="1400" u="none" strike="noStrike" dirty="0">
                          <a:effectLst/>
                          <a:latin typeface="+mn-ea"/>
                          <a:ea typeface="+mn-ea"/>
                        </a:rPr>
                      </a:br>
                      <a:r>
                        <a:rPr lang="ja-JP" altLang="en-US" sz="1400" u="none" strike="noStrike" dirty="0" smtClean="0">
                          <a:effectLst/>
                          <a:latin typeface="+mn-ea"/>
                          <a:ea typeface="+mn-ea"/>
                        </a:rPr>
                        <a:t>　　（</a:t>
                      </a:r>
                      <a:r>
                        <a:rPr lang="en-US" altLang="ja-JP" sz="1400" u="none" strike="noStrike" dirty="0" smtClean="0">
                          <a:effectLst/>
                          <a:latin typeface="+mn-ea"/>
                          <a:ea typeface="+mn-ea"/>
                        </a:rPr>
                        <a:t>n=1032</a:t>
                      </a:r>
                      <a:r>
                        <a:rPr lang="en-US" sz="1400" u="none" strike="noStrike" dirty="0" smtClean="0">
                          <a:effectLst/>
                          <a:latin typeface="+mn-ea"/>
                          <a:ea typeface="+mn-ea"/>
                        </a:rPr>
                        <a:t>）</a:t>
                      </a:r>
                      <a:endParaRPr lang="en-US" sz="1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715362"/>
                  </a:ext>
                </a:extLst>
              </a:tr>
              <a:tr h="456144">
                <a:tc>
                  <a:txBody>
                    <a:bodyPr/>
                    <a:lstStyle/>
                    <a:p>
                      <a:pPr algn="l" fontAlgn="ctr"/>
                      <a:r>
                        <a:rPr lang="ja-JP" altLang="en-US" sz="1400" u="none" strike="noStrike" dirty="0" smtClean="0">
                          <a:effectLst/>
                          <a:latin typeface="+mn-ea"/>
                          <a:ea typeface="+mn-ea"/>
                        </a:rPr>
                        <a:t>　　</a:t>
                      </a:r>
                      <a:r>
                        <a:rPr lang="en-US" altLang="ja-JP" sz="1400" u="none" strike="noStrike" dirty="0" smtClean="0">
                          <a:effectLst/>
                          <a:latin typeface="+mn-ea"/>
                          <a:ea typeface="+mn-ea"/>
                        </a:rPr>
                        <a:t>60</a:t>
                      </a:r>
                      <a:r>
                        <a:rPr lang="ja-JP" altLang="en-US" sz="1400" u="none" strike="noStrike" dirty="0">
                          <a:effectLst/>
                          <a:latin typeface="+mn-ea"/>
                          <a:ea typeface="+mn-ea"/>
                        </a:rPr>
                        <a:t>～</a:t>
                      </a:r>
                      <a:r>
                        <a:rPr lang="en-US" altLang="ja-JP" sz="1400" u="none" strike="noStrike" dirty="0">
                          <a:effectLst/>
                          <a:latin typeface="+mn-ea"/>
                          <a:ea typeface="+mn-ea"/>
                        </a:rPr>
                        <a:t>69</a:t>
                      </a:r>
                      <a:r>
                        <a:rPr lang="ja-JP" altLang="en-US" sz="1400" u="none" strike="noStrike" dirty="0">
                          <a:effectLst/>
                          <a:latin typeface="+mn-ea"/>
                          <a:ea typeface="+mn-ea"/>
                        </a:rPr>
                        <a:t>歳</a:t>
                      </a:r>
                      <a:br>
                        <a:rPr lang="ja-JP" altLang="en-US" sz="1400" u="none" strike="noStrike" dirty="0">
                          <a:effectLst/>
                          <a:latin typeface="+mn-ea"/>
                          <a:ea typeface="+mn-ea"/>
                        </a:rPr>
                      </a:br>
                      <a:r>
                        <a:rPr lang="ja-JP" altLang="en-US" sz="1400" u="none" strike="noStrike" dirty="0" smtClean="0">
                          <a:effectLst/>
                          <a:latin typeface="+mn-ea"/>
                          <a:ea typeface="+mn-ea"/>
                        </a:rPr>
                        <a:t>　　（</a:t>
                      </a:r>
                      <a:r>
                        <a:rPr lang="en-US" altLang="ja-JP" sz="1400" u="none" strike="noStrike" dirty="0" smtClean="0">
                          <a:effectLst/>
                          <a:latin typeface="+mn-ea"/>
                          <a:ea typeface="+mn-ea"/>
                        </a:rPr>
                        <a:t>n=1159</a:t>
                      </a:r>
                      <a:r>
                        <a:rPr lang="en-US" sz="1400" u="none" strike="noStrike" dirty="0" smtClean="0">
                          <a:effectLst/>
                          <a:latin typeface="+mn-ea"/>
                          <a:ea typeface="+mn-ea"/>
                        </a:rPr>
                        <a:t>)</a:t>
                      </a:r>
                      <a:endParaRPr lang="en-US" sz="1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05253614"/>
                  </a:ext>
                </a:extLst>
              </a:tr>
              <a:tr h="456144">
                <a:tc>
                  <a:txBody>
                    <a:bodyPr/>
                    <a:lstStyle/>
                    <a:p>
                      <a:pPr algn="l" fontAlgn="ctr"/>
                      <a:r>
                        <a:rPr lang="ja-JP" altLang="en-US" sz="1400" u="none" strike="noStrike" dirty="0" smtClean="0">
                          <a:effectLst/>
                          <a:latin typeface="+mn-ea"/>
                          <a:ea typeface="+mn-ea"/>
                        </a:rPr>
                        <a:t>　　</a:t>
                      </a:r>
                      <a:r>
                        <a:rPr lang="en-US" altLang="ja-JP" sz="1400" u="none" strike="noStrike" dirty="0" smtClean="0">
                          <a:effectLst/>
                          <a:latin typeface="+mn-ea"/>
                          <a:ea typeface="+mn-ea"/>
                        </a:rPr>
                        <a:t>70</a:t>
                      </a:r>
                      <a:r>
                        <a:rPr lang="ja-JP" altLang="en-US" sz="1400" u="none" strike="noStrike" dirty="0">
                          <a:effectLst/>
                          <a:latin typeface="+mn-ea"/>
                          <a:ea typeface="+mn-ea"/>
                        </a:rPr>
                        <a:t>歳以上</a:t>
                      </a:r>
                      <a:br>
                        <a:rPr lang="ja-JP" altLang="en-US" sz="1400" u="none" strike="noStrike" dirty="0">
                          <a:effectLst/>
                          <a:latin typeface="+mn-ea"/>
                          <a:ea typeface="+mn-ea"/>
                        </a:rPr>
                      </a:br>
                      <a:r>
                        <a:rPr lang="ja-JP" altLang="en-US" sz="1400" u="none" strike="noStrike" dirty="0" smtClean="0">
                          <a:effectLst/>
                          <a:latin typeface="+mn-ea"/>
                          <a:ea typeface="+mn-ea"/>
                        </a:rPr>
                        <a:t>　　（</a:t>
                      </a:r>
                      <a:r>
                        <a:rPr lang="en-US" altLang="ja-JP" sz="1400" u="none" strike="noStrike" dirty="0" smtClean="0">
                          <a:effectLst/>
                          <a:latin typeface="+mn-ea"/>
                          <a:ea typeface="+mn-ea"/>
                        </a:rPr>
                        <a:t>n=441</a:t>
                      </a:r>
                      <a:r>
                        <a:rPr lang="en-US" sz="1400" u="none" strike="noStrike" dirty="0" smtClean="0">
                          <a:effectLst/>
                          <a:latin typeface="+mn-ea"/>
                          <a:ea typeface="+mn-ea"/>
                        </a:rPr>
                        <a:t>）</a:t>
                      </a:r>
                      <a:endParaRPr lang="en-US" sz="1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6312936"/>
                  </a:ext>
                </a:extLst>
              </a:tr>
            </a:tbl>
          </a:graphicData>
        </a:graphic>
      </p:graphicFrame>
      <p:cxnSp>
        <p:nvCxnSpPr>
          <p:cNvPr id="11" name="直線コネクタ 10"/>
          <p:cNvCxnSpPr/>
          <p:nvPr/>
        </p:nvCxnSpPr>
        <p:spPr>
          <a:xfrm>
            <a:off x="251520" y="2780928"/>
            <a:ext cx="8640920" cy="0"/>
          </a:xfrm>
          <a:prstGeom prst="line">
            <a:avLst/>
          </a:prstGeom>
        </p:spPr>
        <p:style>
          <a:lnRef idx="1">
            <a:schemeClr val="dk1"/>
          </a:lnRef>
          <a:fillRef idx="0">
            <a:schemeClr val="dk1"/>
          </a:fillRef>
          <a:effectRef idx="0">
            <a:schemeClr val="dk1"/>
          </a:effectRef>
          <a:fontRef idx="minor">
            <a:schemeClr val="tx1"/>
          </a:fontRef>
        </p:style>
      </p:cxnSp>
      <p:sp>
        <p:nvSpPr>
          <p:cNvPr id="2" name="フリーフォーム 1"/>
          <p:cNvSpPr/>
          <p:nvPr/>
        </p:nvSpPr>
        <p:spPr>
          <a:xfrm>
            <a:off x="2971800" y="2204864"/>
            <a:ext cx="956733" cy="3312368"/>
          </a:xfrm>
          <a:custGeom>
            <a:avLst/>
            <a:gdLst>
              <a:gd name="connsiteX0" fmla="*/ 220133 w 956733"/>
              <a:gd name="connsiteY0" fmla="*/ 0 h 3725333"/>
              <a:gd name="connsiteX1" fmla="*/ 237067 w 956733"/>
              <a:gd name="connsiteY1" fmla="*/ 567266 h 3725333"/>
              <a:gd name="connsiteX2" fmla="*/ 956733 w 956733"/>
              <a:gd name="connsiteY2" fmla="*/ 753533 h 3725333"/>
              <a:gd name="connsiteX3" fmla="*/ 956733 w 956733"/>
              <a:gd name="connsiteY3" fmla="*/ 1109133 h 3725333"/>
              <a:gd name="connsiteX4" fmla="*/ 397933 w 956733"/>
              <a:gd name="connsiteY4" fmla="*/ 1261533 h 3725333"/>
              <a:gd name="connsiteX5" fmla="*/ 397933 w 956733"/>
              <a:gd name="connsiteY5" fmla="*/ 1617133 h 3725333"/>
              <a:gd name="connsiteX6" fmla="*/ 245533 w 956733"/>
              <a:gd name="connsiteY6" fmla="*/ 1803400 h 3725333"/>
              <a:gd name="connsiteX7" fmla="*/ 245533 w 956733"/>
              <a:gd name="connsiteY7" fmla="*/ 2116666 h 3725333"/>
              <a:gd name="connsiteX8" fmla="*/ 245533 w 956733"/>
              <a:gd name="connsiteY8" fmla="*/ 2142066 h 3725333"/>
              <a:gd name="connsiteX9" fmla="*/ 110067 w 956733"/>
              <a:gd name="connsiteY9" fmla="*/ 2328333 h 3725333"/>
              <a:gd name="connsiteX10" fmla="*/ 110067 w 956733"/>
              <a:gd name="connsiteY10" fmla="*/ 2650066 h 3725333"/>
              <a:gd name="connsiteX11" fmla="*/ 76200 w 956733"/>
              <a:gd name="connsiteY11" fmla="*/ 2861733 h 3725333"/>
              <a:gd name="connsiteX12" fmla="*/ 76200 w 956733"/>
              <a:gd name="connsiteY12" fmla="*/ 3141133 h 3725333"/>
              <a:gd name="connsiteX13" fmla="*/ 0 w 956733"/>
              <a:gd name="connsiteY13" fmla="*/ 3395133 h 3725333"/>
              <a:gd name="connsiteX14" fmla="*/ 0 w 956733"/>
              <a:gd name="connsiteY14" fmla="*/ 3725333 h 372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6733" h="3725333">
                <a:moveTo>
                  <a:pt x="220133" y="0"/>
                </a:moveTo>
                <a:lnTo>
                  <a:pt x="237067" y="567266"/>
                </a:lnTo>
                <a:lnTo>
                  <a:pt x="956733" y="753533"/>
                </a:lnTo>
                <a:lnTo>
                  <a:pt x="956733" y="1109133"/>
                </a:lnTo>
                <a:lnTo>
                  <a:pt x="397933" y="1261533"/>
                </a:lnTo>
                <a:lnTo>
                  <a:pt x="397933" y="1617133"/>
                </a:lnTo>
                <a:lnTo>
                  <a:pt x="245533" y="1803400"/>
                </a:lnTo>
                <a:lnTo>
                  <a:pt x="245533" y="2116666"/>
                </a:lnTo>
                <a:lnTo>
                  <a:pt x="245533" y="2142066"/>
                </a:lnTo>
                <a:lnTo>
                  <a:pt x="110067" y="2328333"/>
                </a:lnTo>
                <a:lnTo>
                  <a:pt x="110067" y="2650066"/>
                </a:lnTo>
                <a:lnTo>
                  <a:pt x="76200" y="2861733"/>
                </a:lnTo>
                <a:lnTo>
                  <a:pt x="76200" y="3141133"/>
                </a:lnTo>
                <a:lnTo>
                  <a:pt x="0" y="3395133"/>
                </a:lnTo>
                <a:lnTo>
                  <a:pt x="0" y="3725333"/>
                </a:lnTo>
              </a:path>
            </a:pathLst>
          </a:custGeom>
          <a:ln>
            <a:prstDash val="sysDot"/>
          </a:ln>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grpSp>
        <p:nvGrpSpPr>
          <p:cNvPr id="12" name="グループ化 11"/>
          <p:cNvGrpSpPr/>
          <p:nvPr/>
        </p:nvGrpSpPr>
        <p:grpSpPr>
          <a:xfrm>
            <a:off x="1763688" y="2204864"/>
            <a:ext cx="1512168" cy="246221"/>
            <a:chOff x="1619671" y="1786768"/>
            <a:chExt cx="1512168" cy="336466"/>
          </a:xfrm>
        </p:grpSpPr>
        <p:sp>
          <p:nvSpPr>
            <p:cNvPr id="13" name="正方形/長方形 12"/>
            <p:cNvSpPr/>
            <p:nvPr/>
          </p:nvSpPr>
          <p:spPr>
            <a:xfrm>
              <a:off x="1619671" y="1844825"/>
              <a:ext cx="1368151" cy="225276"/>
            </a:xfrm>
            <a:prstGeom prst="rect">
              <a:avLst/>
            </a:prstGeom>
            <a:ln w="9525"/>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1675804" y="1786768"/>
              <a:ext cx="1456035" cy="336466"/>
            </a:xfrm>
            <a:prstGeom prst="rect">
              <a:avLst/>
            </a:prstGeom>
            <a:noFill/>
          </p:spPr>
          <p:txBody>
            <a:bodyPr wrap="square" rtlCol="0">
              <a:spAutoFit/>
            </a:bodyPr>
            <a:lstStyle/>
            <a:p>
              <a:r>
                <a:rPr lang="ja-JP" altLang="en-US" sz="1000" dirty="0" smtClean="0"/>
                <a:t>シェアハウスへの興味</a:t>
              </a:r>
              <a:endParaRPr kumimoji="1" lang="ja-JP" altLang="en-US" sz="1000" dirty="0"/>
            </a:p>
          </p:txBody>
        </p:sp>
      </p:grpSp>
      <p:sp>
        <p:nvSpPr>
          <p:cNvPr id="15"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51</a:t>
            </a:fld>
            <a:endParaRPr kumimoji="1" lang="ja-JP" altLang="en-US" sz="1600" dirty="0">
              <a:solidFill>
                <a:schemeClr val="tx1"/>
              </a:solidFill>
            </a:endParaRPr>
          </a:p>
        </p:txBody>
      </p:sp>
      <p:sp>
        <p:nvSpPr>
          <p:cNvPr id="16" name="正方形/長方形 15"/>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分析（クロス集計、レーダーチャート</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348389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p:cNvGraphicFramePr>
            <a:graphicFrameLocks/>
          </p:cNvGraphicFramePr>
          <p:nvPr>
            <p:extLst/>
          </p:nvPr>
        </p:nvGraphicFramePr>
        <p:xfrm>
          <a:off x="-684584" y="1484784"/>
          <a:ext cx="9828584" cy="5236691"/>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在宅型テレワークへの興味（年代別）</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179592" y="620688"/>
            <a:ext cx="8784896" cy="757130"/>
          </a:xfrm>
          <a:prstGeom prst="rect">
            <a:avLst/>
          </a:prstGeom>
          <a:ln cmpd="sng">
            <a:solidFill>
              <a:schemeClr val="tx1"/>
            </a:solidFill>
          </a:ln>
        </p:spPr>
        <p:txBody>
          <a:bodyPr wrap="square">
            <a:spAutoFit/>
          </a:bodyPr>
          <a:lstStyle/>
          <a:p>
            <a:pPr marL="285750" lvl="0" indent="-285750">
              <a:lnSpc>
                <a:spcPct val="120000"/>
              </a:lnSpc>
              <a:buFont typeface="Meiryo UI" panose="020B0604030504040204" pitchFamily="50" charset="-128"/>
              <a:buChar cha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在宅型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テレワークに</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関しては、「現在、導入している」「経験がある」「経験はない</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とても興味がある。」「同</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やや興味がある」の合計が</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59</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歳で３割を超える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nvPr>
        </p:nvGraphicFramePr>
        <p:xfrm>
          <a:off x="323528" y="2060851"/>
          <a:ext cx="1337329" cy="3383835"/>
        </p:xfrm>
        <a:graphic>
          <a:graphicData uri="http://schemas.openxmlformats.org/drawingml/2006/table">
            <a:tbl>
              <a:tblPr>
                <a:tableStyleId>{5C22544A-7EE6-4342-B048-85BDC9FD1C3A}</a:tableStyleId>
              </a:tblPr>
              <a:tblGrid>
                <a:gridCol w="1337329">
                  <a:extLst>
                    <a:ext uri="{9D8B030D-6E8A-4147-A177-3AD203B41FA5}">
                      <a16:colId xmlns:a16="http://schemas.microsoft.com/office/drawing/2014/main" val="1107113565"/>
                    </a:ext>
                  </a:extLst>
                </a:gridCol>
              </a:tblGrid>
              <a:tr h="483405">
                <a:tc>
                  <a:txBody>
                    <a:bodyPr/>
                    <a:lstStyle/>
                    <a:p>
                      <a:pPr algn="l" fontAlgn="ctr"/>
                      <a:r>
                        <a:rPr lang="ja-JP" altLang="en-US" sz="1400" u="none" strike="noStrike" dirty="0">
                          <a:effectLst/>
                          <a:latin typeface="+mn-ea"/>
                          <a:ea typeface="+mn-ea"/>
                        </a:rPr>
                        <a:t>全体</a:t>
                      </a:r>
                      <a:br>
                        <a:rPr lang="ja-JP" altLang="en-US" sz="1400" u="none" strike="noStrike" dirty="0">
                          <a:effectLst/>
                          <a:latin typeface="+mn-ea"/>
                          <a:ea typeface="+mn-ea"/>
                        </a:rPr>
                      </a:br>
                      <a:r>
                        <a:rPr lang="ja-JP" altLang="en-US" sz="1400" u="none" strike="noStrike" dirty="0" smtClean="0">
                          <a:effectLst/>
                          <a:latin typeface="+mn-ea"/>
                          <a:ea typeface="+mn-ea"/>
                        </a:rPr>
                        <a:t>（ｎ</a:t>
                      </a:r>
                      <a:r>
                        <a:rPr lang="en-US" altLang="ja-JP" sz="1400" u="none" strike="noStrike" dirty="0" smtClean="0">
                          <a:effectLst/>
                          <a:latin typeface="+mn-ea"/>
                          <a:ea typeface="+mn-ea"/>
                        </a:rPr>
                        <a:t>=5000</a:t>
                      </a:r>
                      <a:r>
                        <a:rPr lang="en-US" sz="1400" u="none" strike="noStrike" dirty="0" smtClean="0">
                          <a:effectLst/>
                          <a:latin typeface="+mn-ea"/>
                          <a:ea typeface="+mn-ea"/>
                        </a:rPr>
                        <a:t>)</a:t>
                      </a:r>
                      <a:endParaRPr lang="en-US" sz="1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31798531"/>
                  </a:ext>
                </a:extLst>
              </a:tr>
              <a:tr h="483405">
                <a:tc>
                  <a:txBody>
                    <a:bodyPr/>
                    <a:lstStyle/>
                    <a:p>
                      <a:pPr algn="l" fontAlgn="ctr"/>
                      <a:r>
                        <a:rPr lang="ja-JP" altLang="en-US" sz="1400" u="none" strike="noStrike" dirty="0" smtClean="0">
                          <a:effectLst/>
                          <a:latin typeface="+mn-ea"/>
                          <a:ea typeface="+mn-ea"/>
                        </a:rPr>
                        <a:t>　　</a:t>
                      </a:r>
                      <a:r>
                        <a:rPr lang="en-US" altLang="ja-JP" sz="1400" u="none" strike="noStrike" dirty="0" smtClean="0">
                          <a:effectLst/>
                          <a:latin typeface="+mn-ea"/>
                          <a:ea typeface="+mn-ea"/>
                        </a:rPr>
                        <a:t>20</a:t>
                      </a:r>
                      <a:r>
                        <a:rPr lang="ja-JP" altLang="en-US" sz="1400" u="none" strike="noStrike" dirty="0">
                          <a:effectLst/>
                          <a:latin typeface="+mn-ea"/>
                          <a:ea typeface="+mn-ea"/>
                        </a:rPr>
                        <a:t>～</a:t>
                      </a:r>
                      <a:r>
                        <a:rPr lang="en-US" altLang="ja-JP" sz="1400" u="none" strike="noStrike" dirty="0">
                          <a:effectLst/>
                          <a:latin typeface="+mn-ea"/>
                          <a:ea typeface="+mn-ea"/>
                        </a:rPr>
                        <a:t>29</a:t>
                      </a:r>
                      <a:r>
                        <a:rPr lang="ja-JP" altLang="en-US" sz="1400" u="none" strike="noStrike" dirty="0">
                          <a:effectLst/>
                          <a:latin typeface="+mn-ea"/>
                          <a:ea typeface="+mn-ea"/>
                        </a:rPr>
                        <a:t>歳</a:t>
                      </a:r>
                      <a:br>
                        <a:rPr lang="ja-JP" altLang="en-US" sz="1400" u="none" strike="noStrike" dirty="0">
                          <a:effectLst/>
                          <a:latin typeface="+mn-ea"/>
                          <a:ea typeface="+mn-ea"/>
                        </a:rPr>
                      </a:br>
                      <a:r>
                        <a:rPr lang="ja-JP" altLang="en-US" sz="1400" u="none" strike="noStrike" dirty="0" smtClean="0">
                          <a:effectLst/>
                          <a:latin typeface="+mn-ea"/>
                          <a:ea typeface="+mn-ea"/>
                        </a:rPr>
                        <a:t>　　（ｎ</a:t>
                      </a:r>
                      <a:r>
                        <a:rPr lang="en-US" altLang="ja-JP" sz="1400" u="none" strike="noStrike" dirty="0" smtClean="0">
                          <a:effectLst/>
                          <a:latin typeface="+mn-ea"/>
                          <a:ea typeface="+mn-ea"/>
                        </a:rPr>
                        <a:t>=330</a:t>
                      </a:r>
                      <a:r>
                        <a:rPr lang="en-US" sz="1400" u="none" strike="noStrike" dirty="0" smtClean="0">
                          <a:effectLst/>
                          <a:latin typeface="+mn-ea"/>
                          <a:ea typeface="+mn-ea"/>
                        </a:rPr>
                        <a:t>）</a:t>
                      </a:r>
                      <a:endParaRPr lang="en-US" sz="1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94348534"/>
                  </a:ext>
                </a:extLst>
              </a:tr>
              <a:tr h="483405">
                <a:tc>
                  <a:txBody>
                    <a:bodyPr/>
                    <a:lstStyle/>
                    <a:p>
                      <a:pPr algn="l" fontAlgn="ctr"/>
                      <a:r>
                        <a:rPr lang="ja-JP" altLang="en-US" sz="1400" u="none" strike="noStrike" dirty="0" smtClean="0">
                          <a:effectLst/>
                          <a:latin typeface="+mn-ea"/>
                          <a:ea typeface="+mn-ea"/>
                        </a:rPr>
                        <a:t>　　</a:t>
                      </a:r>
                      <a:r>
                        <a:rPr lang="en-US" altLang="ja-JP" sz="1400" u="none" strike="noStrike" dirty="0" smtClean="0">
                          <a:effectLst/>
                          <a:latin typeface="+mn-ea"/>
                          <a:ea typeface="+mn-ea"/>
                        </a:rPr>
                        <a:t>30</a:t>
                      </a:r>
                      <a:r>
                        <a:rPr lang="ja-JP" altLang="en-US" sz="1400" u="none" strike="noStrike" dirty="0">
                          <a:effectLst/>
                          <a:latin typeface="+mn-ea"/>
                          <a:ea typeface="+mn-ea"/>
                        </a:rPr>
                        <a:t>～</a:t>
                      </a:r>
                      <a:r>
                        <a:rPr lang="en-US" altLang="ja-JP" sz="1400" u="none" strike="noStrike" dirty="0">
                          <a:effectLst/>
                          <a:latin typeface="+mn-ea"/>
                          <a:ea typeface="+mn-ea"/>
                        </a:rPr>
                        <a:t>39</a:t>
                      </a:r>
                      <a:r>
                        <a:rPr lang="ja-JP" altLang="en-US" sz="1400" u="none" strike="noStrike" dirty="0">
                          <a:effectLst/>
                          <a:latin typeface="+mn-ea"/>
                          <a:ea typeface="+mn-ea"/>
                        </a:rPr>
                        <a:t>歳</a:t>
                      </a:r>
                      <a:br>
                        <a:rPr lang="ja-JP" altLang="en-US" sz="1400" u="none" strike="noStrike" dirty="0">
                          <a:effectLst/>
                          <a:latin typeface="+mn-ea"/>
                          <a:ea typeface="+mn-ea"/>
                        </a:rPr>
                      </a:br>
                      <a:r>
                        <a:rPr lang="ja-JP" altLang="en-US" sz="1400" u="none" strike="noStrike" dirty="0" smtClean="0">
                          <a:effectLst/>
                          <a:latin typeface="+mn-ea"/>
                          <a:ea typeface="+mn-ea"/>
                        </a:rPr>
                        <a:t>　　（</a:t>
                      </a:r>
                      <a:r>
                        <a:rPr lang="en-US" altLang="ja-JP" sz="1400" u="none" strike="noStrike" dirty="0" smtClean="0">
                          <a:effectLst/>
                          <a:latin typeface="+mn-ea"/>
                          <a:ea typeface="+mn-ea"/>
                        </a:rPr>
                        <a:t>n=989</a:t>
                      </a:r>
                      <a:r>
                        <a:rPr lang="en-US" sz="1400" u="none" strike="noStrike" dirty="0" smtClean="0">
                          <a:effectLst/>
                          <a:latin typeface="+mn-ea"/>
                          <a:ea typeface="+mn-ea"/>
                        </a:rPr>
                        <a:t>）</a:t>
                      </a:r>
                      <a:endParaRPr lang="en-US" sz="1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7819856"/>
                  </a:ext>
                </a:extLst>
              </a:tr>
              <a:tr h="483405">
                <a:tc>
                  <a:txBody>
                    <a:bodyPr/>
                    <a:lstStyle/>
                    <a:p>
                      <a:pPr algn="l" fontAlgn="ctr"/>
                      <a:r>
                        <a:rPr lang="ja-JP" altLang="en-US" sz="1400" u="none" strike="noStrike" dirty="0" smtClean="0">
                          <a:effectLst/>
                          <a:latin typeface="+mn-ea"/>
                          <a:ea typeface="+mn-ea"/>
                        </a:rPr>
                        <a:t>　　</a:t>
                      </a:r>
                      <a:r>
                        <a:rPr lang="en-US" altLang="ja-JP" sz="1400" u="none" strike="noStrike" dirty="0" smtClean="0">
                          <a:effectLst/>
                          <a:latin typeface="+mn-ea"/>
                          <a:ea typeface="+mn-ea"/>
                        </a:rPr>
                        <a:t>40</a:t>
                      </a:r>
                      <a:r>
                        <a:rPr lang="ja-JP" altLang="en-US" sz="1400" u="none" strike="noStrike" dirty="0">
                          <a:effectLst/>
                          <a:latin typeface="+mn-ea"/>
                          <a:ea typeface="+mn-ea"/>
                        </a:rPr>
                        <a:t>～</a:t>
                      </a:r>
                      <a:r>
                        <a:rPr lang="en-US" altLang="ja-JP" sz="1400" u="none" strike="noStrike" dirty="0">
                          <a:effectLst/>
                          <a:latin typeface="+mn-ea"/>
                          <a:ea typeface="+mn-ea"/>
                        </a:rPr>
                        <a:t>49</a:t>
                      </a:r>
                      <a:r>
                        <a:rPr lang="ja-JP" altLang="en-US" sz="1400" u="none" strike="noStrike" dirty="0">
                          <a:effectLst/>
                          <a:latin typeface="+mn-ea"/>
                          <a:ea typeface="+mn-ea"/>
                        </a:rPr>
                        <a:t>歳</a:t>
                      </a:r>
                      <a:br>
                        <a:rPr lang="ja-JP" altLang="en-US" sz="1400" u="none" strike="noStrike" dirty="0">
                          <a:effectLst/>
                          <a:latin typeface="+mn-ea"/>
                          <a:ea typeface="+mn-ea"/>
                        </a:rPr>
                      </a:br>
                      <a:r>
                        <a:rPr lang="ja-JP" altLang="en-US" sz="1400" u="none" strike="noStrike" dirty="0" smtClean="0">
                          <a:effectLst/>
                          <a:latin typeface="+mn-ea"/>
                          <a:ea typeface="+mn-ea"/>
                        </a:rPr>
                        <a:t>　　（</a:t>
                      </a:r>
                      <a:r>
                        <a:rPr lang="en-US" altLang="ja-JP" sz="1400" u="none" strike="noStrike" dirty="0" smtClean="0">
                          <a:effectLst/>
                          <a:latin typeface="+mn-ea"/>
                          <a:ea typeface="+mn-ea"/>
                        </a:rPr>
                        <a:t>n=1049</a:t>
                      </a:r>
                      <a:r>
                        <a:rPr lang="en-US" sz="1400" u="none" strike="noStrike" dirty="0" smtClean="0">
                          <a:effectLst/>
                          <a:latin typeface="+mn-ea"/>
                          <a:ea typeface="+mn-ea"/>
                        </a:rPr>
                        <a:t>）</a:t>
                      </a:r>
                      <a:endParaRPr lang="en-US" sz="1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5428109"/>
                  </a:ext>
                </a:extLst>
              </a:tr>
              <a:tr h="483405">
                <a:tc>
                  <a:txBody>
                    <a:bodyPr/>
                    <a:lstStyle/>
                    <a:p>
                      <a:pPr algn="l" fontAlgn="ctr"/>
                      <a:r>
                        <a:rPr lang="ja-JP" altLang="en-US" sz="1400" u="none" strike="noStrike" dirty="0" smtClean="0">
                          <a:effectLst/>
                          <a:latin typeface="+mn-ea"/>
                          <a:ea typeface="+mn-ea"/>
                        </a:rPr>
                        <a:t>　　</a:t>
                      </a:r>
                      <a:r>
                        <a:rPr lang="en-US" altLang="ja-JP" sz="1400" u="none" strike="noStrike" dirty="0" smtClean="0">
                          <a:effectLst/>
                          <a:latin typeface="+mn-ea"/>
                          <a:ea typeface="+mn-ea"/>
                        </a:rPr>
                        <a:t>50</a:t>
                      </a:r>
                      <a:r>
                        <a:rPr lang="ja-JP" altLang="en-US" sz="1400" u="none" strike="noStrike" dirty="0">
                          <a:effectLst/>
                          <a:latin typeface="+mn-ea"/>
                          <a:ea typeface="+mn-ea"/>
                        </a:rPr>
                        <a:t>～</a:t>
                      </a:r>
                      <a:r>
                        <a:rPr lang="en-US" altLang="ja-JP" sz="1400" u="none" strike="noStrike" dirty="0">
                          <a:effectLst/>
                          <a:latin typeface="+mn-ea"/>
                          <a:ea typeface="+mn-ea"/>
                        </a:rPr>
                        <a:t>59</a:t>
                      </a:r>
                      <a:r>
                        <a:rPr lang="ja-JP" altLang="en-US" sz="1400" u="none" strike="noStrike" dirty="0">
                          <a:effectLst/>
                          <a:latin typeface="+mn-ea"/>
                          <a:ea typeface="+mn-ea"/>
                        </a:rPr>
                        <a:t>歳</a:t>
                      </a:r>
                      <a:br>
                        <a:rPr lang="ja-JP" altLang="en-US" sz="1400" u="none" strike="noStrike" dirty="0">
                          <a:effectLst/>
                          <a:latin typeface="+mn-ea"/>
                          <a:ea typeface="+mn-ea"/>
                        </a:rPr>
                      </a:br>
                      <a:r>
                        <a:rPr lang="ja-JP" altLang="en-US" sz="1400" u="none" strike="noStrike" dirty="0" smtClean="0">
                          <a:effectLst/>
                          <a:latin typeface="+mn-ea"/>
                          <a:ea typeface="+mn-ea"/>
                        </a:rPr>
                        <a:t>　　（</a:t>
                      </a:r>
                      <a:r>
                        <a:rPr lang="en-US" altLang="ja-JP" sz="1400" u="none" strike="noStrike" dirty="0" smtClean="0">
                          <a:effectLst/>
                          <a:latin typeface="+mn-ea"/>
                          <a:ea typeface="+mn-ea"/>
                        </a:rPr>
                        <a:t>n=1032</a:t>
                      </a:r>
                      <a:r>
                        <a:rPr lang="en-US" sz="1400" u="none" strike="noStrike" dirty="0" smtClean="0">
                          <a:effectLst/>
                          <a:latin typeface="+mn-ea"/>
                          <a:ea typeface="+mn-ea"/>
                        </a:rPr>
                        <a:t>）</a:t>
                      </a:r>
                      <a:endParaRPr lang="en-US" sz="1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715362"/>
                  </a:ext>
                </a:extLst>
              </a:tr>
              <a:tr h="483405">
                <a:tc>
                  <a:txBody>
                    <a:bodyPr/>
                    <a:lstStyle/>
                    <a:p>
                      <a:pPr algn="l" fontAlgn="ctr"/>
                      <a:r>
                        <a:rPr lang="ja-JP" altLang="en-US" sz="1400" u="none" strike="noStrike" dirty="0" smtClean="0">
                          <a:effectLst/>
                          <a:latin typeface="+mn-ea"/>
                          <a:ea typeface="+mn-ea"/>
                        </a:rPr>
                        <a:t>　　</a:t>
                      </a:r>
                      <a:r>
                        <a:rPr lang="en-US" altLang="ja-JP" sz="1400" u="none" strike="noStrike" dirty="0" smtClean="0">
                          <a:effectLst/>
                          <a:latin typeface="+mn-ea"/>
                          <a:ea typeface="+mn-ea"/>
                        </a:rPr>
                        <a:t>60</a:t>
                      </a:r>
                      <a:r>
                        <a:rPr lang="ja-JP" altLang="en-US" sz="1400" u="none" strike="noStrike" dirty="0">
                          <a:effectLst/>
                          <a:latin typeface="+mn-ea"/>
                          <a:ea typeface="+mn-ea"/>
                        </a:rPr>
                        <a:t>～</a:t>
                      </a:r>
                      <a:r>
                        <a:rPr lang="en-US" altLang="ja-JP" sz="1400" u="none" strike="noStrike" dirty="0">
                          <a:effectLst/>
                          <a:latin typeface="+mn-ea"/>
                          <a:ea typeface="+mn-ea"/>
                        </a:rPr>
                        <a:t>69</a:t>
                      </a:r>
                      <a:r>
                        <a:rPr lang="ja-JP" altLang="en-US" sz="1400" u="none" strike="noStrike" dirty="0">
                          <a:effectLst/>
                          <a:latin typeface="+mn-ea"/>
                          <a:ea typeface="+mn-ea"/>
                        </a:rPr>
                        <a:t>歳</a:t>
                      </a:r>
                      <a:br>
                        <a:rPr lang="ja-JP" altLang="en-US" sz="1400" u="none" strike="noStrike" dirty="0">
                          <a:effectLst/>
                          <a:latin typeface="+mn-ea"/>
                          <a:ea typeface="+mn-ea"/>
                        </a:rPr>
                      </a:br>
                      <a:r>
                        <a:rPr lang="ja-JP" altLang="en-US" sz="1400" u="none" strike="noStrike" dirty="0" smtClean="0">
                          <a:effectLst/>
                          <a:latin typeface="+mn-ea"/>
                          <a:ea typeface="+mn-ea"/>
                        </a:rPr>
                        <a:t>　　（</a:t>
                      </a:r>
                      <a:r>
                        <a:rPr lang="en-US" altLang="ja-JP" sz="1400" u="none" strike="noStrike" dirty="0" smtClean="0">
                          <a:effectLst/>
                          <a:latin typeface="+mn-ea"/>
                          <a:ea typeface="+mn-ea"/>
                        </a:rPr>
                        <a:t>n=1159</a:t>
                      </a:r>
                      <a:r>
                        <a:rPr lang="en-US" sz="1400" u="none" strike="noStrike" dirty="0" smtClean="0">
                          <a:effectLst/>
                          <a:latin typeface="+mn-ea"/>
                          <a:ea typeface="+mn-ea"/>
                        </a:rPr>
                        <a:t>)</a:t>
                      </a:r>
                      <a:endParaRPr lang="en-US" sz="1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05253614"/>
                  </a:ext>
                </a:extLst>
              </a:tr>
              <a:tr h="483405">
                <a:tc>
                  <a:txBody>
                    <a:bodyPr/>
                    <a:lstStyle/>
                    <a:p>
                      <a:pPr algn="l" fontAlgn="ctr"/>
                      <a:r>
                        <a:rPr lang="ja-JP" altLang="en-US" sz="1400" u="none" strike="noStrike" dirty="0" smtClean="0">
                          <a:effectLst/>
                          <a:latin typeface="+mn-ea"/>
                          <a:ea typeface="+mn-ea"/>
                        </a:rPr>
                        <a:t>　　</a:t>
                      </a:r>
                      <a:r>
                        <a:rPr lang="en-US" altLang="ja-JP" sz="1400" u="none" strike="noStrike" dirty="0" smtClean="0">
                          <a:effectLst/>
                          <a:latin typeface="+mn-ea"/>
                          <a:ea typeface="+mn-ea"/>
                        </a:rPr>
                        <a:t>70</a:t>
                      </a:r>
                      <a:r>
                        <a:rPr lang="ja-JP" altLang="en-US" sz="1400" u="none" strike="noStrike" dirty="0">
                          <a:effectLst/>
                          <a:latin typeface="+mn-ea"/>
                          <a:ea typeface="+mn-ea"/>
                        </a:rPr>
                        <a:t>歳以上</a:t>
                      </a:r>
                      <a:br>
                        <a:rPr lang="ja-JP" altLang="en-US" sz="1400" u="none" strike="noStrike" dirty="0">
                          <a:effectLst/>
                          <a:latin typeface="+mn-ea"/>
                          <a:ea typeface="+mn-ea"/>
                        </a:rPr>
                      </a:br>
                      <a:r>
                        <a:rPr lang="ja-JP" altLang="en-US" sz="1400" u="none" strike="noStrike" dirty="0" smtClean="0">
                          <a:effectLst/>
                          <a:latin typeface="+mn-ea"/>
                          <a:ea typeface="+mn-ea"/>
                        </a:rPr>
                        <a:t>　　（</a:t>
                      </a:r>
                      <a:r>
                        <a:rPr lang="en-US" altLang="ja-JP" sz="1400" u="none" strike="noStrike" dirty="0" smtClean="0">
                          <a:effectLst/>
                          <a:latin typeface="+mn-ea"/>
                          <a:ea typeface="+mn-ea"/>
                        </a:rPr>
                        <a:t>n=441</a:t>
                      </a:r>
                      <a:r>
                        <a:rPr lang="en-US" sz="1400" u="none" strike="noStrike" dirty="0" smtClean="0">
                          <a:effectLst/>
                          <a:latin typeface="+mn-ea"/>
                          <a:ea typeface="+mn-ea"/>
                        </a:rPr>
                        <a:t>）</a:t>
                      </a:r>
                      <a:endParaRPr lang="en-US" sz="1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6312936"/>
                  </a:ext>
                </a:extLst>
              </a:tr>
            </a:tbl>
          </a:graphicData>
        </a:graphic>
      </p:graphicFrame>
      <p:cxnSp>
        <p:nvCxnSpPr>
          <p:cNvPr id="9" name="直線コネクタ 8"/>
          <p:cNvCxnSpPr/>
          <p:nvPr/>
        </p:nvCxnSpPr>
        <p:spPr>
          <a:xfrm>
            <a:off x="139057" y="2564904"/>
            <a:ext cx="8712928" cy="0"/>
          </a:xfrm>
          <a:prstGeom prst="line">
            <a:avLst/>
          </a:prstGeom>
        </p:spPr>
        <p:style>
          <a:lnRef idx="1">
            <a:schemeClr val="dk1"/>
          </a:lnRef>
          <a:fillRef idx="0">
            <a:schemeClr val="dk1"/>
          </a:fillRef>
          <a:effectRef idx="0">
            <a:schemeClr val="dk1"/>
          </a:effectRef>
          <a:fontRef idx="minor">
            <a:schemeClr val="tx1"/>
          </a:fontRef>
        </p:style>
      </p:cxnSp>
      <p:sp>
        <p:nvSpPr>
          <p:cNvPr id="6" name="フリーフォーム 5"/>
          <p:cNvSpPr/>
          <p:nvPr/>
        </p:nvSpPr>
        <p:spPr>
          <a:xfrm>
            <a:off x="3183467" y="2015067"/>
            <a:ext cx="1185333" cy="3386666"/>
          </a:xfrm>
          <a:custGeom>
            <a:avLst/>
            <a:gdLst>
              <a:gd name="connsiteX0" fmla="*/ 745066 w 1185333"/>
              <a:gd name="connsiteY0" fmla="*/ 0 h 3386666"/>
              <a:gd name="connsiteX1" fmla="*/ 745066 w 1185333"/>
              <a:gd name="connsiteY1" fmla="*/ 482600 h 3386666"/>
              <a:gd name="connsiteX2" fmla="*/ 1066800 w 1185333"/>
              <a:gd name="connsiteY2" fmla="*/ 668866 h 3386666"/>
              <a:gd name="connsiteX3" fmla="*/ 1066800 w 1185333"/>
              <a:gd name="connsiteY3" fmla="*/ 939800 h 3386666"/>
              <a:gd name="connsiteX4" fmla="*/ 1185333 w 1185333"/>
              <a:gd name="connsiteY4" fmla="*/ 1159933 h 3386666"/>
              <a:gd name="connsiteX5" fmla="*/ 1185333 w 1185333"/>
              <a:gd name="connsiteY5" fmla="*/ 1388533 h 3386666"/>
              <a:gd name="connsiteX6" fmla="*/ 939800 w 1185333"/>
              <a:gd name="connsiteY6" fmla="*/ 1608666 h 3386666"/>
              <a:gd name="connsiteX7" fmla="*/ 939800 w 1185333"/>
              <a:gd name="connsiteY7" fmla="*/ 1871133 h 3386666"/>
              <a:gd name="connsiteX8" fmla="*/ 880533 w 1185333"/>
              <a:gd name="connsiteY8" fmla="*/ 2091266 h 3386666"/>
              <a:gd name="connsiteX9" fmla="*/ 880533 w 1185333"/>
              <a:gd name="connsiteY9" fmla="*/ 2353733 h 3386666"/>
              <a:gd name="connsiteX10" fmla="*/ 287866 w 1185333"/>
              <a:gd name="connsiteY10" fmla="*/ 2556933 h 3386666"/>
              <a:gd name="connsiteX11" fmla="*/ 287866 w 1185333"/>
              <a:gd name="connsiteY11" fmla="*/ 2819400 h 3386666"/>
              <a:gd name="connsiteX12" fmla="*/ 0 w 1185333"/>
              <a:gd name="connsiteY12" fmla="*/ 3022600 h 3386666"/>
              <a:gd name="connsiteX13" fmla="*/ 0 w 1185333"/>
              <a:gd name="connsiteY13" fmla="*/ 3386666 h 338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5333" h="3386666">
                <a:moveTo>
                  <a:pt x="745066" y="0"/>
                </a:moveTo>
                <a:lnTo>
                  <a:pt x="745066" y="482600"/>
                </a:lnTo>
                <a:lnTo>
                  <a:pt x="1066800" y="668866"/>
                </a:lnTo>
                <a:lnTo>
                  <a:pt x="1066800" y="939800"/>
                </a:lnTo>
                <a:lnTo>
                  <a:pt x="1185333" y="1159933"/>
                </a:lnTo>
                <a:lnTo>
                  <a:pt x="1185333" y="1388533"/>
                </a:lnTo>
                <a:lnTo>
                  <a:pt x="939800" y="1608666"/>
                </a:lnTo>
                <a:lnTo>
                  <a:pt x="939800" y="1871133"/>
                </a:lnTo>
                <a:lnTo>
                  <a:pt x="880533" y="2091266"/>
                </a:lnTo>
                <a:lnTo>
                  <a:pt x="880533" y="2353733"/>
                </a:lnTo>
                <a:lnTo>
                  <a:pt x="287866" y="2556933"/>
                </a:lnTo>
                <a:lnTo>
                  <a:pt x="287866" y="2819400"/>
                </a:lnTo>
                <a:lnTo>
                  <a:pt x="0" y="3022600"/>
                </a:lnTo>
                <a:lnTo>
                  <a:pt x="0" y="3386666"/>
                </a:lnTo>
              </a:path>
            </a:pathLst>
          </a:custGeom>
          <a:ln>
            <a:prstDash val="sysDot"/>
          </a:ln>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grpSp>
        <p:nvGrpSpPr>
          <p:cNvPr id="11" name="グループ化 10"/>
          <p:cNvGrpSpPr/>
          <p:nvPr/>
        </p:nvGrpSpPr>
        <p:grpSpPr>
          <a:xfrm>
            <a:off x="2267745" y="1988842"/>
            <a:ext cx="1512167" cy="246221"/>
            <a:chOff x="1619672" y="1786768"/>
            <a:chExt cx="1512167" cy="336466"/>
          </a:xfrm>
        </p:grpSpPr>
        <p:sp>
          <p:nvSpPr>
            <p:cNvPr id="12" name="正方形/長方形 11"/>
            <p:cNvSpPr/>
            <p:nvPr/>
          </p:nvSpPr>
          <p:spPr>
            <a:xfrm>
              <a:off x="1619672" y="1844825"/>
              <a:ext cx="1296144" cy="225276"/>
            </a:xfrm>
            <a:prstGeom prst="rect">
              <a:avLst/>
            </a:prstGeom>
            <a:ln w="9525"/>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675804" y="1786768"/>
              <a:ext cx="1456035" cy="336466"/>
            </a:xfrm>
            <a:prstGeom prst="rect">
              <a:avLst/>
            </a:prstGeom>
            <a:noFill/>
          </p:spPr>
          <p:txBody>
            <a:bodyPr wrap="square" rtlCol="0">
              <a:spAutoFit/>
            </a:bodyPr>
            <a:lstStyle/>
            <a:p>
              <a:r>
                <a:rPr lang="ja-JP" altLang="en-US" sz="1000" dirty="0" smtClean="0"/>
                <a:t>テレワーク</a:t>
              </a:r>
              <a:r>
                <a:rPr lang="ja-JP" altLang="en-US" sz="1000" dirty="0"/>
                <a:t>へ</a:t>
              </a:r>
              <a:r>
                <a:rPr lang="ja-JP" altLang="en-US" sz="1000" dirty="0" smtClean="0"/>
                <a:t>の興味</a:t>
              </a:r>
              <a:endParaRPr kumimoji="1" lang="ja-JP" altLang="en-US" sz="1000" dirty="0"/>
            </a:p>
          </p:txBody>
        </p:sp>
      </p:grpSp>
      <p:sp>
        <p:nvSpPr>
          <p:cNvPr id="14"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52</a:t>
            </a:fld>
            <a:endParaRPr kumimoji="1" lang="ja-JP" altLang="en-US" sz="1600" dirty="0">
              <a:solidFill>
                <a:schemeClr val="tx1"/>
              </a:solidFill>
            </a:endParaRPr>
          </a:p>
        </p:txBody>
      </p:sp>
      <p:sp>
        <p:nvSpPr>
          <p:cNvPr id="15" name="正方形/長方形 14"/>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分析（クロス集計、レーダーチャート）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141107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AB50EAC4-D7E7-4DFD-AC19-7FE0EBB6D1F9}" type="slidenum">
              <a:rPr kumimoji="1" lang="ja-JP" altLang="en-US" smtClean="0"/>
              <a:t>53</a:t>
            </a:fld>
            <a:endParaRPr kumimoji="1" lang="ja-JP" altLang="en-US"/>
          </a:p>
        </p:txBody>
      </p:sp>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在宅型テレワーク（職業別）</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グラフ 5"/>
          <p:cNvGraphicFramePr>
            <a:graphicFrameLocks/>
          </p:cNvGraphicFramePr>
          <p:nvPr>
            <p:extLst>
              <p:ext uri="{D42A27DB-BD31-4B8C-83A1-F6EECF244321}">
                <p14:modId xmlns:p14="http://schemas.microsoft.com/office/powerpoint/2010/main" val="3700591164"/>
              </p:ext>
            </p:extLst>
          </p:nvPr>
        </p:nvGraphicFramePr>
        <p:xfrm>
          <a:off x="0" y="1196789"/>
          <a:ext cx="9160592" cy="5524686"/>
        </p:xfrm>
        <a:graphic>
          <a:graphicData uri="http://schemas.openxmlformats.org/drawingml/2006/chart">
            <c:chart xmlns:c="http://schemas.openxmlformats.org/drawingml/2006/chart" xmlns:r="http://schemas.openxmlformats.org/officeDocument/2006/relationships" r:id="rId2"/>
          </a:graphicData>
        </a:graphic>
      </p:graphicFrame>
      <p:sp>
        <p:nvSpPr>
          <p:cNvPr id="7" name="正方形/長方形 6"/>
          <p:cNvSpPr/>
          <p:nvPr/>
        </p:nvSpPr>
        <p:spPr>
          <a:xfrm>
            <a:off x="467544" y="1422025"/>
            <a:ext cx="1224136" cy="350865"/>
          </a:xfrm>
          <a:prstGeom prst="rect">
            <a:avLst/>
          </a:prstGeom>
          <a:ln cmpd="sng">
            <a:noFill/>
          </a:ln>
        </p:spPr>
        <p:txBody>
          <a:bodyPr wrap="square">
            <a:spAutoFit/>
          </a:bodyPr>
          <a:lstStyle/>
          <a:p>
            <a:pPr lvl="0">
              <a:lnSpc>
                <a:spcPct val="120000"/>
              </a:lnSpc>
            </a:pP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N=5000</a:t>
            </a:r>
          </a:p>
        </p:txBody>
      </p:sp>
      <p:sp>
        <p:nvSpPr>
          <p:cNvPr id="8" name="正方形/長方形 7"/>
          <p:cNvSpPr/>
          <p:nvPr/>
        </p:nvSpPr>
        <p:spPr>
          <a:xfrm>
            <a:off x="179592" y="620688"/>
            <a:ext cx="8784896" cy="387414"/>
          </a:xfrm>
          <a:prstGeom prst="rect">
            <a:avLst/>
          </a:prstGeom>
          <a:ln cmpd="sng">
            <a:solidFill>
              <a:schemeClr val="tx1"/>
            </a:solidFill>
          </a:ln>
        </p:spPr>
        <p:txBody>
          <a:bodyPr wrap="square">
            <a:spAutoFit/>
          </a:bodyPr>
          <a:lstStyle/>
          <a:p>
            <a:pPr marL="285750" lvl="0" indent="-285750">
              <a:lnSpc>
                <a:spcPct val="120000"/>
              </a:lnSpc>
              <a:buFont typeface="Meiryo UI" panose="020B0604030504040204" pitchFamily="50" charset="-128"/>
              <a:buChar cha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職業別にみると、明確な有意差は認められなかった</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分析（クロス集計、レーダーチャート）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724532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生活</a:t>
            </a: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単位</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の個人化（１週間の会話人数（世帯別・年齢別））</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179592" y="620688"/>
            <a:ext cx="8784896" cy="923330"/>
          </a:xfrm>
          <a:prstGeom prst="rect">
            <a:avLst/>
          </a:prstGeom>
          <a:ln cmpd="sng">
            <a:solidFill>
              <a:schemeClr val="tx1"/>
            </a:solidFill>
          </a:ln>
        </p:spPr>
        <p:txBody>
          <a:bodyPr wrap="square">
            <a:spAutoFit/>
          </a:bodyPr>
          <a:lstStyle/>
          <a:p>
            <a:pPr marL="176213" indent="-176213"/>
            <a:r>
              <a:rPr lang="ja-JP" altLang="ja-JP" dirty="0">
                <a:latin typeface="Meiryo UI" panose="020B0604030504040204" pitchFamily="50" charset="-128"/>
                <a:ea typeface="Meiryo UI" panose="020B0604030504040204" pitchFamily="50" charset="-128"/>
              </a:rPr>
              <a:t>〇１週間の会話</a:t>
            </a:r>
            <a:r>
              <a:rPr lang="ja-JP" altLang="ja-JP" dirty="0" smtClean="0">
                <a:latin typeface="Meiryo UI" panose="020B0604030504040204" pitchFamily="50" charset="-128"/>
                <a:ea typeface="Meiryo UI" panose="020B0604030504040204" pitchFamily="50" charset="-128"/>
              </a:rPr>
              <a:t>人数</a:t>
            </a:r>
            <a:r>
              <a:rPr lang="ja-JP" altLang="en-US" dirty="0" smtClean="0">
                <a:latin typeface="Meiryo UI" panose="020B0604030504040204" pitchFamily="50" charset="-128"/>
                <a:ea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同居人は除く）</a:t>
            </a:r>
            <a:r>
              <a:rPr lang="ja-JP" altLang="ja-JP" dirty="0" smtClean="0">
                <a:latin typeface="Meiryo UI" panose="020B0604030504040204" pitchFamily="50" charset="-128"/>
                <a:ea typeface="Meiryo UI" panose="020B0604030504040204" pitchFamily="50" charset="-128"/>
              </a:rPr>
              <a:t>は</a:t>
            </a:r>
            <a:r>
              <a:rPr lang="ja-JP" altLang="ja-JP" dirty="0">
                <a:latin typeface="Meiryo UI" panose="020B0604030504040204" pitchFamily="50" charset="-128"/>
                <a:ea typeface="Meiryo UI" panose="020B0604030504040204" pitchFamily="50" charset="-128"/>
              </a:rPr>
              <a:t>すべて世帯分類において、５名未満が最も多い。世帯類型別にみる</a:t>
            </a:r>
            <a:r>
              <a:rPr lang="ja-JP" altLang="ja-JP" dirty="0" smtClean="0">
                <a:latin typeface="Meiryo UI" panose="020B0604030504040204" pitchFamily="50" charset="-128"/>
                <a:ea typeface="Meiryo UI" panose="020B0604030504040204" pitchFamily="50" charset="-128"/>
              </a:rPr>
              <a:t>と明確</a:t>
            </a:r>
            <a:r>
              <a:rPr lang="ja-JP" altLang="ja-JP" dirty="0">
                <a:latin typeface="Meiryo UI" panose="020B0604030504040204" pitchFamily="50" charset="-128"/>
                <a:ea typeface="Meiryo UI" panose="020B0604030504040204" pitchFamily="50" charset="-128"/>
              </a:rPr>
              <a:t>な有意差はない。</a:t>
            </a:r>
          </a:p>
          <a:p>
            <a:r>
              <a:rPr lang="ja-JP" altLang="ja-JP" dirty="0">
                <a:latin typeface="Meiryo UI" panose="020B0604030504040204" pitchFamily="50" charset="-128"/>
                <a:ea typeface="Meiryo UI" panose="020B0604030504040204" pitchFamily="50" charset="-128"/>
              </a:rPr>
              <a:t>〇年齢別にみると、高齢になる</a:t>
            </a:r>
            <a:r>
              <a:rPr lang="ja-JP" altLang="ja-JP" dirty="0" smtClean="0">
                <a:latin typeface="Meiryo UI" panose="020B0604030504040204" pitchFamily="50" charset="-128"/>
                <a:ea typeface="Meiryo UI" panose="020B0604030504040204" pitchFamily="50" charset="-128"/>
              </a:rPr>
              <a:t>ほど会話</a:t>
            </a:r>
            <a:r>
              <a:rPr lang="ja-JP" altLang="ja-JP" dirty="0">
                <a:latin typeface="Meiryo UI" panose="020B0604030504040204" pitchFamily="50" charset="-128"/>
                <a:ea typeface="Meiryo UI" panose="020B0604030504040204" pitchFamily="50" charset="-128"/>
              </a:rPr>
              <a:t>人数が減っていく傾向にある</a:t>
            </a:r>
            <a:r>
              <a:rPr lang="ja-JP" altLang="ja-JP" dirty="0" smtClean="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p:txBody>
      </p:sp>
      <p:graphicFrame>
        <p:nvGraphicFramePr>
          <p:cNvPr id="8" name="グラフ 7"/>
          <p:cNvGraphicFramePr>
            <a:graphicFrameLocks/>
          </p:cNvGraphicFramePr>
          <p:nvPr>
            <p:extLst/>
          </p:nvPr>
        </p:nvGraphicFramePr>
        <p:xfrm>
          <a:off x="1" y="1544019"/>
          <a:ext cx="9144000" cy="24610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表 10"/>
          <p:cNvGraphicFramePr>
            <a:graphicFrameLocks noGrp="1"/>
          </p:cNvGraphicFramePr>
          <p:nvPr>
            <p:extLst/>
          </p:nvPr>
        </p:nvGraphicFramePr>
        <p:xfrm>
          <a:off x="179552" y="2176264"/>
          <a:ext cx="3384296" cy="1684782"/>
        </p:xfrm>
        <a:graphic>
          <a:graphicData uri="http://schemas.openxmlformats.org/drawingml/2006/table">
            <a:tbl>
              <a:tblPr firstRow="1" bandRow="1">
                <a:tableStyleId>{5C22544A-7EE6-4342-B048-85BDC9FD1C3A}</a:tableStyleId>
              </a:tblPr>
              <a:tblGrid>
                <a:gridCol w="3384296">
                  <a:extLst>
                    <a:ext uri="{9D8B030D-6E8A-4147-A177-3AD203B41FA5}">
                      <a16:colId xmlns:a16="http://schemas.microsoft.com/office/drawing/2014/main" val="241657119"/>
                    </a:ext>
                  </a:extLst>
                </a:gridCol>
              </a:tblGrid>
              <a:tr h="278752">
                <a:tc>
                  <a:txBody>
                    <a:bodyPr/>
                    <a:lstStyle/>
                    <a:p>
                      <a:pPr algn="l">
                        <a:lnSpc>
                          <a:spcPts val="1400"/>
                        </a:lnSpc>
                      </a:pPr>
                      <a:r>
                        <a:rPr kumimoji="1" lang="ja-JP" altLang="en-US" sz="1400" b="0" dirty="0" smtClean="0">
                          <a:solidFill>
                            <a:schemeClr val="tx1"/>
                          </a:solidFill>
                          <a:latin typeface="+mn-ea"/>
                          <a:ea typeface="+mn-ea"/>
                        </a:rPr>
                        <a:t>全体（</a:t>
                      </a:r>
                      <a:r>
                        <a:rPr kumimoji="1" lang="en-US" altLang="ja-JP" sz="1400" b="0" dirty="0" smtClean="0">
                          <a:solidFill>
                            <a:schemeClr val="tx1"/>
                          </a:solidFill>
                          <a:latin typeface="+mn-ea"/>
                          <a:ea typeface="+mn-ea"/>
                        </a:rPr>
                        <a:t>n=5000)</a:t>
                      </a:r>
                      <a:endParaRPr kumimoji="1" lang="ja-JP" altLang="en-US" sz="1400" b="0" dirty="0">
                        <a:solidFill>
                          <a:schemeClr val="tx1"/>
                        </a:solidFill>
                        <a:latin typeface="+mn-ea"/>
                        <a:ea typeface="+mn-ea"/>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3158362"/>
                  </a:ext>
                </a:extLst>
              </a:tr>
              <a:tr h="278752">
                <a:tc>
                  <a:txBody>
                    <a:bodyPr/>
                    <a:lstStyle/>
                    <a:p>
                      <a:pPr algn="l">
                        <a:lnSpc>
                          <a:spcPts val="1400"/>
                        </a:lnSpc>
                      </a:pPr>
                      <a:r>
                        <a:rPr kumimoji="1" lang="ja-JP" altLang="en-US" sz="1400" b="0" dirty="0" smtClean="0">
                          <a:solidFill>
                            <a:schemeClr val="tx1"/>
                          </a:solidFill>
                          <a:latin typeface="+mn-ea"/>
                          <a:ea typeface="+mn-ea"/>
                        </a:rPr>
                        <a:t>　　単独世帯（</a:t>
                      </a:r>
                      <a:r>
                        <a:rPr kumimoji="1" lang="en-US" altLang="ja-JP" sz="1400" b="0" dirty="0" smtClean="0">
                          <a:solidFill>
                            <a:schemeClr val="tx1"/>
                          </a:solidFill>
                          <a:latin typeface="+mn-ea"/>
                          <a:ea typeface="+mn-ea"/>
                        </a:rPr>
                        <a:t>n=1877)</a:t>
                      </a:r>
                      <a:endParaRPr kumimoji="1" lang="ja-JP" altLang="en-US" sz="1400" b="0" dirty="0">
                        <a:solidFill>
                          <a:schemeClr val="tx1"/>
                        </a:solidFill>
                        <a:latin typeface="+mn-ea"/>
                        <a:ea typeface="+mn-ea"/>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96266777"/>
                  </a:ext>
                </a:extLst>
              </a:tr>
              <a:tr h="278752">
                <a:tc>
                  <a:txBody>
                    <a:bodyPr/>
                    <a:lstStyle/>
                    <a:p>
                      <a:pPr algn="l">
                        <a:lnSpc>
                          <a:spcPts val="1400"/>
                        </a:lnSpc>
                      </a:pPr>
                      <a:r>
                        <a:rPr kumimoji="1" lang="ja-JP" altLang="en-US" sz="1400" b="0" dirty="0" smtClean="0">
                          <a:solidFill>
                            <a:schemeClr val="tx1"/>
                          </a:solidFill>
                          <a:latin typeface="+mn-ea"/>
                          <a:ea typeface="+mn-ea"/>
                        </a:rPr>
                        <a:t>　　夫婦と子ども世帯（</a:t>
                      </a:r>
                      <a:r>
                        <a:rPr kumimoji="1" lang="en-US" altLang="ja-JP" sz="1400" b="0" dirty="0" smtClean="0">
                          <a:solidFill>
                            <a:schemeClr val="tx1"/>
                          </a:solidFill>
                          <a:latin typeface="+mn-ea"/>
                          <a:ea typeface="+mn-ea"/>
                        </a:rPr>
                        <a:t>n=1348)</a:t>
                      </a:r>
                      <a:endParaRPr kumimoji="1" lang="ja-JP" altLang="en-US" sz="1400" b="0" dirty="0">
                        <a:solidFill>
                          <a:schemeClr val="tx1"/>
                        </a:solidFill>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2880467"/>
                  </a:ext>
                </a:extLst>
              </a:tr>
              <a:tr h="278752">
                <a:tc>
                  <a:txBody>
                    <a:bodyPr/>
                    <a:lstStyle/>
                    <a:p>
                      <a:pPr algn="l">
                        <a:lnSpc>
                          <a:spcPts val="1400"/>
                        </a:lnSpc>
                      </a:pPr>
                      <a:r>
                        <a:rPr kumimoji="1" lang="ja-JP" altLang="en-US" sz="1400" b="0" dirty="0" smtClean="0">
                          <a:solidFill>
                            <a:schemeClr val="tx1"/>
                          </a:solidFill>
                          <a:latin typeface="+mn-ea"/>
                          <a:ea typeface="+mn-ea"/>
                        </a:rPr>
                        <a:t>　　夫婦のみ世帯（</a:t>
                      </a:r>
                      <a:r>
                        <a:rPr kumimoji="1" lang="en-US" altLang="ja-JP" sz="1400" b="0" dirty="0" smtClean="0">
                          <a:solidFill>
                            <a:schemeClr val="tx1"/>
                          </a:solidFill>
                          <a:latin typeface="+mn-ea"/>
                          <a:ea typeface="+mn-ea"/>
                        </a:rPr>
                        <a:t>n=979)</a:t>
                      </a:r>
                      <a:endParaRPr kumimoji="1" lang="ja-JP" altLang="en-US" sz="1400" b="0" dirty="0">
                        <a:solidFill>
                          <a:schemeClr val="tx1"/>
                        </a:solidFill>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9297132"/>
                  </a:ext>
                </a:extLst>
              </a:tr>
              <a:tr h="278752">
                <a:tc>
                  <a:txBody>
                    <a:bodyPr/>
                    <a:lstStyle/>
                    <a:p>
                      <a:pPr algn="l">
                        <a:lnSpc>
                          <a:spcPts val="1400"/>
                        </a:lnSpc>
                      </a:pPr>
                      <a:r>
                        <a:rPr kumimoji="1" lang="ja-JP" altLang="en-US" sz="1400" b="0" dirty="0" smtClean="0">
                          <a:solidFill>
                            <a:schemeClr val="tx1"/>
                          </a:solidFill>
                          <a:latin typeface="+mn-ea"/>
                          <a:ea typeface="+mn-ea"/>
                        </a:rPr>
                        <a:t>　　ひとり親と子ども世帯（</a:t>
                      </a:r>
                      <a:r>
                        <a:rPr kumimoji="1" lang="en-US" altLang="ja-JP" sz="1400" b="0" dirty="0" smtClean="0">
                          <a:solidFill>
                            <a:schemeClr val="tx1"/>
                          </a:solidFill>
                          <a:latin typeface="+mn-ea"/>
                          <a:ea typeface="+mn-ea"/>
                        </a:rPr>
                        <a:t>n=489)</a:t>
                      </a:r>
                      <a:endParaRPr kumimoji="1" lang="ja-JP" altLang="en-US" sz="1400" b="0" dirty="0">
                        <a:solidFill>
                          <a:schemeClr val="tx1"/>
                        </a:solidFill>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5024080"/>
                  </a:ext>
                </a:extLst>
              </a:tr>
              <a:tr h="291022">
                <a:tc>
                  <a:txBody>
                    <a:bodyPr/>
                    <a:lstStyle/>
                    <a:p>
                      <a:pPr algn="l">
                        <a:lnSpc>
                          <a:spcPts val="1400"/>
                        </a:lnSpc>
                      </a:pPr>
                      <a:r>
                        <a:rPr kumimoji="1" lang="ja-JP" altLang="en-US" sz="1400" b="0" dirty="0" smtClean="0">
                          <a:solidFill>
                            <a:schemeClr val="tx1"/>
                          </a:solidFill>
                          <a:latin typeface="+mn-ea"/>
                          <a:ea typeface="+mn-ea"/>
                        </a:rPr>
                        <a:t>　　その他親族世帯、非親族世帯（</a:t>
                      </a:r>
                      <a:r>
                        <a:rPr kumimoji="1" lang="en-US" altLang="ja-JP" sz="1400" b="0" dirty="0" smtClean="0">
                          <a:solidFill>
                            <a:schemeClr val="tx1"/>
                          </a:solidFill>
                          <a:latin typeface="+mn-ea"/>
                          <a:ea typeface="+mn-ea"/>
                        </a:rPr>
                        <a:t>n=307)</a:t>
                      </a:r>
                      <a:endParaRPr kumimoji="1" lang="ja-JP" altLang="en-US" sz="1400" b="0" dirty="0">
                        <a:solidFill>
                          <a:schemeClr val="tx1"/>
                        </a:solidFill>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1427576"/>
                  </a:ext>
                </a:extLst>
              </a:tr>
            </a:tbl>
          </a:graphicData>
        </a:graphic>
      </p:graphicFrame>
      <p:graphicFrame>
        <p:nvGraphicFramePr>
          <p:cNvPr id="12" name="グラフ 11"/>
          <p:cNvGraphicFramePr>
            <a:graphicFrameLocks/>
          </p:cNvGraphicFramePr>
          <p:nvPr>
            <p:extLst/>
          </p:nvPr>
        </p:nvGraphicFramePr>
        <p:xfrm>
          <a:off x="-3423" y="3668788"/>
          <a:ext cx="9144000" cy="3189212"/>
        </p:xfrm>
        <a:graphic>
          <a:graphicData uri="http://schemas.openxmlformats.org/drawingml/2006/chart">
            <c:chart xmlns:c="http://schemas.openxmlformats.org/drawingml/2006/chart" xmlns:r="http://schemas.openxmlformats.org/officeDocument/2006/relationships" r:id="rId4"/>
          </a:graphicData>
        </a:graphic>
      </p:graphicFrame>
      <p:cxnSp>
        <p:nvCxnSpPr>
          <p:cNvPr id="13" name="直線コネクタ 12"/>
          <p:cNvCxnSpPr/>
          <p:nvPr/>
        </p:nvCxnSpPr>
        <p:spPr>
          <a:xfrm>
            <a:off x="179552" y="2449464"/>
            <a:ext cx="8712928"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4" name="表 13"/>
          <p:cNvGraphicFramePr>
            <a:graphicFrameLocks noGrp="1"/>
          </p:cNvGraphicFramePr>
          <p:nvPr>
            <p:extLst/>
          </p:nvPr>
        </p:nvGraphicFramePr>
        <p:xfrm>
          <a:off x="179552" y="4493291"/>
          <a:ext cx="3168312" cy="1816031"/>
        </p:xfrm>
        <a:graphic>
          <a:graphicData uri="http://schemas.openxmlformats.org/drawingml/2006/table">
            <a:tbl>
              <a:tblPr>
                <a:tableStyleId>{5C22544A-7EE6-4342-B048-85BDC9FD1C3A}</a:tableStyleId>
              </a:tblPr>
              <a:tblGrid>
                <a:gridCol w="3168312">
                  <a:extLst>
                    <a:ext uri="{9D8B030D-6E8A-4147-A177-3AD203B41FA5}">
                      <a16:colId xmlns:a16="http://schemas.microsoft.com/office/drawing/2014/main" val="1107113565"/>
                    </a:ext>
                  </a:extLst>
                </a:gridCol>
              </a:tblGrid>
              <a:tr h="259433">
                <a:tc>
                  <a:txBody>
                    <a:bodyPr/>
                    <a:lstStyle/>
                    <a:p>
                      <a:pPr algn="l" fontAlgn="ctr"/>
                      <a:r>
                        <a:rPr lang="ja-JP" altLang="en-US" sz="1400" u="none" strike="noStrike" dirty="0" smtClean="0">
                          <a:effectLst/>
                          <a:latin typeface="+mn-ea"/>
                          <a:ea typeface="+mn-ea"/>
                        </a:rPr>
                        <a:t>全体（ｎ</a:t>
                      </a:r>
                      <a:r>
                        <a:rPr lang="en-US" altLang="ja-JP" sz="1400" u="none" strike="noStrike" dirty="0" smtClean="0">
                          <a:effectLst/>
                          <a:latin typeface="+mn-ea"/>
                          <a:ea typeface="+mn-ea"/>
                        </a:rPr>
                        <a:t>=5000</a:t>
                      </a:r>
                      <a:r>
                        <a:rPr lang="en-US" sz="1400" u="none" strike="noStrike" dirty="0" smtClean="0">
                          <a:effectLst/>
                          <a:latin typeface="+mn-ea"/>
                          <a:ea typeface="+mn-ea"/>
                        </a:rPr>
                        <a:t>)</a:t>
                      </a:r>
                      <a:endParaRPr lang="en-US" sz="1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31798531"/>
                  </a:ext>
                </a:extLst>
              </a:tr>
              <a:tr h="259433">
                <a:tc>
                  <a:txBody>
                    <a:bodyPr/>
                    <a:lstStyle/>
                    <a:p>
                      <a:pPr algn="l" fontAlgn="ctr"/>
                      <a:r>
                        <a:rPr lang="ja-JP" altLang="en-US" sz="1400" u="none" strike="noStrike" dirty="0" smtClean="0">
                          <a:effectLst/>
                          <a:latin typeface="+mn-ea"/>
                          <a:ea typeface="+mn-ea"/>
                        </a:rPr>
                        <a:t>　　</a:t>
                      </a:r>
                      <a:r>
                        <a:rPr lang="en-US" altLang="ja-JP" sz="1400" u="none" strike="noStrike" dirty="0" smtClean="0">
                          <a:effectLst/>
                          <a:latin typeface="+mn-ea"/>
                          <a:ea typeface="+mn-ea"/>
                        </a:rPr>
                        <a:t>20</a:t>
                      </a:r>
                      <a:r>
                        <a:rPr lang="ja-JP" altLang="en-US" sz="1400" u="none" strike="noStrike" dirty="0">
                          <a:effectLst/>
                          <a:latin typeface="+mn-ea"/>
                          <a:ea typeface="+mn-ea"/>
                        </a:rPr>
                        <a:t>～</a:t>
                      </a:r>
                      <a:r>
                        <a:rPr lang="en-US" altLang="ja-JP" sz="1400" u="none" strike="noStrike" dirty="0">
                          <a:effectLst/>
                          <a:latin typeface="+mn-ea"/>
                          <a:ea typeface="+mn-ea"/>
                        </a:rPr>
                        <a:t>29</a:t>
                      </a:r>
                      <a:r>
                        <a:rPr lang="ja-JP" altLang="en-US" sz="1400" u="none" strike="noStrike" dirty="0" smtClean="0">
                          <a:effectLst/>
                          <a:latin typeface="+mn-ea"/>
                          <a:ea typeface="+mn-ea"/>
                        </a:rPr>
                        <a:t>歳（ｎ</a:t>
                      </a:r>
                      <a:r>
                        <a:rPr lang="en-US" altLang="ja-JP" sz="1400" u="none" strike="noStrike" dirty="0" smtClean="0">
                          <a:effectLst/>
                          <a:latin typeface="+mn-ea"/>
                          <a:ea typeface="+mn-ea"/>
                        </a:rPr>
                        <a:t>=330</a:t>
                      </a:r>
                      <a:r>
                        <a:rPr lang="en-US" sz="1400" u="none" strike="noStrike" dirty="0" smtClean="0">
                          <a:effectLst/>
                          <a:latin typeface="+mn-ea"/>
                          <a:ea typeface="+mn-ea"/>
                        </a:rPr>
                        <a:t>）</a:t>
                      </a:r>
                      <a:endParaRPr lang="en-US" sz="1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94348534"/>
                  </a:ext>
                </a:extLst>
              </a:tr>
              <a:tr h="259433">
                <a:tc>
                  <a:txBody>
                    <a:bodyPr/>
                    <a:lstStyle/>
                    <a:p>
                      <a:pPr algn="l" fontAlgn="ctr"/>
                      <a:r>
                        <a:rPr lang="ja-JP" altLang="en-US" sz="1400" u="none" strike="noStrike" dirty="0" smtClean="0">
                          <a:effectLst/>
                          <a:latin typeface="+mn-ea"/>
                          <a:ea typeface="+mn-ea"/>
                        </a:rPr>
                        <a:t>　　</a:t>
                      </a:r>
                      <a:r>
                        <a:rPr lang="en-US" altLang="ja-JP" sz="1400" u="none" strike="noStrike" dirty="0" smtClean="0">
                          <a:effectLst/>
                          <a:latin typeface="+mn-ea"/>
                          <a:ea typeface="+mn-ea"/>
                        </a:rPr>
                        <a:t>30</a:t>
                      </a:r>
                      <a:r>
                        <a:rPr lang="ja-JP" altLang="en-US" sz="1400" u="none" strike="noStrike" dirty="0">
                          <a:effectLst/>
                          <a:latin typeface="+mn-ea"/>
                          <a:ea typeface="+mn-ea"/>
                        </a:rPr>
                        <a:t>～</a:t>
                      </a:r>
                      <a:r>
                        <a:rPr lang="en-US" altLang="ja-JP" sz="1400" u="none" strike="noStrike" dirty="0" smtClean="0">
                          <a:effectLst/>
                          <a:latin typeface="+mn-ea"/>
                          <a:ea typeface="+mn-ea"/>
                        </a:rPr>
                        <a:t>39</a:t>
                      </a:r>
                      <a:r>
                        <a:rPr lang="ja-JP" altLang="en-US" sz="1400" u="none" strike="noStrike" dirty="0" smtClean="0">
                          <a:effectLst/>
                          <a:latin typeface="+mn-ea"/>
                          <a:ea typeface="+mn-ea"/>
                        </a:rPr>
                        <a:t>歳（</a:t>
                      </a:r>
                      <a:r>
                        <a:rPr lang="en-US" altLang="ja-JP" sz="1400" u="none" strike="noStrike" dirty="0" smtClean="0">
                          <a:effectLst/>
                          <a:latin typeface="+mn-ea"/>
                          <a:ea typeface="+mn-ea"/>
                        </a:rPr>
                        <a:t>n=989</a:t>
                      </a:r>
                      <a:r>
                        <a:rPr lang="en-US" sz="1400" u="none" strike="noStrike" dirty="0" smtClean="0">
                          <a:effectLst/>
                          <a:latin typeface="+mn-ea"/>
                          <a:ea typeface="+mn-ea"/>
                        </a:rPr>
                        <a:t>）</a:t>
                      </a:r>
                      <a:endParaRPr lang="en-US" sz="1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7819856"/>
                  </a:ext>
                </a:extLst>
              </a:tr>
              <a:tr h="259433">
                <a:tc>
                  <a:txBody>
                    <a:bodyPr/>
                    <a:lstStyle/>
                    <a:p>
                      <a:pPr algn="l" fontAlgn="ctr"/>
                      <a:r>
                        <a:rPr lang="ja-JP" altLang="en-US" sz="1400" u="none" strike="noStrike" dirty="0" smtClean="0">
                          <a:effectLst/>
                          <a:latin typeface="+mn-ea"/>
                          <a:ea typeface="+mn-ea"/>
                        </a:rPr>
                        <a:t>　　</a:t>
                      </a:r>
                      <a:r>
                        <a:rPr lang="en-US" altLang="ja-JP" sz="1400" u="none" strike="noStrike" dirty="0" smtClean="0">
                          <a:effectLst/>
                          <a:latin typeface="+mn-ea"/>
                          <a:ea typeface="+mn-ea"/>
                        </a:rPr>
                        <a:t>40</a:t>
                      </a:r>
                      <a:r>
                        <a:rPr lang="ja-JP" altLang="en-US" sz="1400" u="none" strike="noStrike" dirty="0">
                          <a:effectLst/>
                          <a:latin typeface="+mn-ea"/>
                          <a:ea typeface="+mn-ea"/>
                        </a:rPr>
                        <a:t>～</a:t>
                      </a:r>
                      <a:r>
                        <a:rPr lang="en-US" altLang="ja-JP" sz="1400" u="none" strike="noStrike" dirty="0" smtClean="0">
                          <a:effectLst/>
                          <a:latin typeface="+mn-ea"/>
                          <a:ea typeface="+mn-ea"/>
                        </a:rPr>
                        <a:t>49</a:t>
                      </a:r>
                      <a:r>
                        <a:rPr lang="ja-JP" altLang="en-US" sz="1400" u="none" strike="noStrike" dirty="0" smtClean="0">
                          <a:effectLst/>
                          <a:latin typeface="+mn-ea"/>
                          <a:ea typeface="+mn-ea"/>
                        </a:rPr>
                        <a:t>歳（</a:t>
                      </a:r>
                      <a:r>
                        <a:rPr lang="en-US" altLang="ja-JP" sz="1400" u="none" strike="noStrike" dirty="0" smtClean="0">
                          <a:effectLst/>
                          <a:latin typeface="+mn-ea"/>
                          <a:ea typeface="+mn-ea"/>
                        </a:rPr>
                        <a:t>n=1049</a:t>
                      </a:r>
                      <a:r>
                        <a:rPr lang="ja-JP" altLang="en-US" sz="1400" u="none" strike="noStrike" dirty="0" smtClean="0">
                          <a:effectLst/>
                          <a:latin typeface="+mn-ea"/>
                          <a:ea typeface="+mn-ea"/>
                        </a:rPr>
                        <a:t>）</a:t>
                      </a:r>
                      <a:endParaRPr lang="en-US" altLang="ja-JP" sz="1400" u="none" strike="noStrike" dirty="0" smtClean="0">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5428109"/>
                  </a:ext>
                </a:extLst>
              </a:tr>
              <a:tr h="259433">
                <a:tc>
                  <a:txBody>
                    <a:bodyPr/>
                    <a:lstStyle/>
                    <a:p>
                      <a:pPr algn="l" fontAlgn="ctr"/>
                      <a:r>
                        <a:rPr lang="ja-JP" altLang="en-US" sz="1400" u="none" strike="noStrike" dirty="0" smtClean="0">
                          <a:effectLst/>
                          <a:latin typeface="+mn-ea"/>
                          <a:ea typeface="+mn-ea"/>
                        </a:rPr>
                        <a:t>　　</a:t>
                      </a:r>
                      <a:r>
                        <a:rPr lang="en-US" altLang="ja-JP" sz="1400" u="none" strike="noStrike" dirty="0" smtClean="0">
                          <a:effectLst/>
                          <a:latin typeface="+mn-ea"/>
                          <a:ea typeface="+mn-ea"/>
                        </a:rPr>
                        <a:t>50</a:t>
                      </a:r>
                      <a:r>
                        <a:rPr lang="ja-JP" altLang="en-US" sz="1400" u="none" strike="noStrike" dirty="0">
                          <a:effectLst/>
                          <a:latin typeface="+mn-ea"/>
                          <a:ea typeface="+mn-ea"/>
                        </a:rPr>
                        <a:t>～</a:t>
                      </a:r>
                      <a:r>
                        <a:rPr lang="en-US" altLang="ja-JP" sz="1400" u="none" strike="noStrike" dirty="0">
                          <a:effectLst/>
                          <a:latin typeface="+mn-ea"/>
                          <a:ea typeface="+mn-ea"/>
                        </a:rPr>
                        <a:t>59</a:t>
                      </a:r>
                      <a:r>
                        <a:rPr lang="ja-JP" altLang="en-US" sz="1400" u="none" strike="noStrike" dirty="0" smtClean="0">
                          <a:effectLst/>
                          <a:latin typeface="+mn-ea"/>
                          <a:ea typeface="+mn-ea"/>
                        </a:rPr>
                        <a:t>歳（</a:t>
                      </a:r>
                      <a:r>
                        <a:rPr lang="en-US" altLang="ja-JP" sz="1400" u="none" strike="noStrike" dirty="0" smtClean="0">
                          <a:effectLst/>
                          <a:latin typeface="+mn-ea"/>
                          <a:ea typeface="+mn-ea"/>
                        </a:rPr>
                        <a:t>n=1032</a:t>
                      </a:r>
                      <a:r>
                        <a:rPr lang="en-US" sz="1400" u="none" strike="noStrike" dirty="0" smtClean="0">
                          <a:effectLst/>
                          <a:latin typeface="+mn-ea"/>
                          <a:ea typeface="+mn-ea"/>
                        </a:rPr>
                        <a:t>）</a:t>
                      </a:r>
                      <a:endParaRPr lang="en-US" sz="1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715362"/>
                  </a:ext>
                </a:extLst>
              </a:tr>
              <a:tr h="259433">
                <a:tc>
                  <a:txBody>
                    <a:bodyPr/>
                    <a:lstStyle/>
                    <a:p>
                      <a:pPr algn="l" fontAlgn="ctr"/>
                      <a:r>
                        <a:rPr lang="ja-JP" altLang="en-US" sz="1400" u="none" strike="noStrike" dirty="0" smtClean="0">
                          <a:effectLst/>
                          <a:latin typeface="+mn-ea"/>
                          <a:ea typeface="+mn-ea"/>
                        </a:rPr>
                        <a:t>　　</a:t>
                      </a:r>
                      <a:r>
                        <a:rPr lang="en-US" altLang="ja-JP" sz="1400" u="none" strike="noStrike" dirty="0" smtClean="0">
                          <a:effectLst/>
                          <a:latin typeface="+mn-ea"/>
                          <a:ea typeface="+mn-ea"/>
                        </a:rPr>
                        <a:t>60</a:t>
                      </a:r>
                      <a:r>
                        <a:rPr lang="ja-JP" altLang="en-US" sz="1400" u="none" strike="noStrike" dirty="0">
                          <a:effectLst/>
                          <a:latin typeface="+mn-ea"/>
                          <a:ea typeface="+mn-ea"/>
                        </a:rPr>
                        <a:t>～</a:t>
                      </a:r>
                      <a:r>
                        <a:rPr lang="en-US" altLang="ja-JP" sz="1400" u="none" strike="noStrike" dirty="0">
                          <a:effectLst/>
                          <a:latin typeface="+mn-ea"/>
                          <a:ea typeface="+mn-ea"/>
                        </a:rPr>
                        <a:t>69</a:t>
                      </a:r>
                      <a:r>
                        <a:rPr lang="ja-JP" altLang="en-US" sz="1400" u="none" strike="noStrike" dirty="0" smtClean="0">
                          <a:effectLst/>
                          <a:latin typeface="+mn-ea"/>
                          <a:ea typeface="+mn-ea"/>
                        </a:rPr>
                        <a:t>歳（</a:t>
                      </a:r>
                      <a:r>
                        <a:rPr lang="en-US" altLang="ja-JP" sz="1400" u="none" strike="noStrike" dirty="0" smtClean="0">
                          <a:effectLst/>
                          <a:latin typeface="+mn-ea"/>
                          <a:ea typeface="+mn-ea"/>
                        </a:rPr>
                        <a:t>n=1159</a:t>
                      </a:r>
                      <a:r>
                        <a:rPr lang="en-US" sz="1400" u="none" strike="noStrike" dirty="0" smtClean="0">
                          <a:effectLst/>
                          <a:latin typeface="+mn-ea"/>
                          <a:ea typeface="+mn-ea"/>
                        </a:rPr>
                        <a:t>)</a:t>
                      </a:r>
                      <a:endParaRPr lang="en-US" sz="1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05253614"/>
                  </a:ext>
                </a:extLst>
              </a:tr>
              <a:tr h="259433">
                <a:tc>
                  <a:txBody>
                    <a:bodyPr/>
                    <a:lstStyle/>
                    <a:p>
                      <a:pPr algn="l" fontAlgn="ctr"/>
                      <a:r>
                        <a:rPr lang="ja-JP" altLang="en-US" sz="1400" u="none" strike="noStrike" dirty="0" smtClean="0">
                          <a:effectLst/>
                          <a:latin typeface="+mn-ea"/>
                          <a:ea typeface="+mn-ea"/>
                        </a:rPr>
                        <a:t>　　</a:t>
                      </a:r>
                      <a:r>
                        <a:rPr lang="en-US" altLang="ja-JP" sz="1400" u="none" strike="noStrike" dirty="0" smtClean="0">
                          <a:effectLst/>
                          <a:latin typeface="+mn-ea"/>
                          <a:ea typeface="+mn-ea"/>
                        </a:rPr>
                        <a:t>70</a:t>
                      </a:r>
                      <a:r>
                        <a:rPr lang="ja-JP" altLang="en-US" sz="1400" u="none" strike="noStrike" dirty="0">
                          <a:effectLst/>
                          <a:latin typeface="+mn-ea"/>
                          <a:ea typeface="+mn-ea"/>
                        </a:rPr>
                        <a:t>歳</a:t>
                      </a:r>
                      <a:r>
                        <a:rPr lang="ja-JP" altLang="en-US" sz="1400" u="none" strike="noStrike" dirty="0" smtClean="0">
                          <a:effectLst/>
                          <a:latin typeface="+mn-ea"/>
                          <a:ea typeface="+mn-ea"/>
                        </a:rPr>
                        <a:t>以上（</a:t>
                      </a:r>
                      <a:r>
                        <a:rPr lang="en-US" altLang="ja-JP" sz="1400" u="none" strike="noStrike" dirty="0" smtClean="0">
                          <a:effectLst/>
                          <a:latin typeface="+mn-ea"/>
                          <a:ea typeface="+mn-ea"/>
                        </a:rPr>
                        <a:t>n=441</a:t>
                      </a:r>
                      <a:r>
                        <a:rPr lang="en-US" sz="1400" u="none" strike="noStrike" dirty="0" smtClean="0">
                          <a:effectLst/>
                          <a:latin typeface="+mn-ea"/>
                          <a:ea typeface="+mn-ea"/>
                        </a:rPr>
                        <a:t>）</a:t>
                      </a:r>
                      <a:endParaRPr lang="en-US" sz="14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6312936"/>
                  </a:ext>
                </a:extLst>
              </a:tr>
            </a:tbl>
          </a:graphicData>
        </a:graphic>
      </p:graphicFrame>
      <p:cxnSp>
        <p:nvCxnSpPr>
          <p:cNvPr id="15" name="直線コネクタ 14"/>
          <p:cNvCxnSpPr/>
          <p:nvPr/>
        </p:nvCxnSpPr>
        <p:spPr>
          <a:xfrm>
            <a:off x="179552" y="4725144"/>
            <a:ext cx="8712928" cy="0"/>
          </a:xfrm>
          <a:prstGeom prst="line">
            <a:avLst/>
          </a:prstGeom>
        </p:spPr>
        <p:style>
          <a:lnRef idx="1">
            <a:schemeClr val="dk1"/>
          </a:lnRef>
          <a:fillRef idx="0">
            <a:schemeClr val="dk1"/>
          </a:fillRef>
          <a:effectRef idx="0">
            <a:schemeClr val="dk1"/>
          </a:effectRef>
          <a:fontRef idx="minor">
            <a:schemeClr val="tx1"/>
          </a:fontRef>
        </p:style>
      </p:cxnSp>
      <p:sp>
        <p:nvSpPr>
          <p:cNvPr id="2" name="フリーフォーム 1"/>
          <p:cNvSpPr/>
          <p:nvPr/>
        </p:nvSpPr>
        <p:spPr>
          <a:xfrm>
            <a:off x="5251450" y="2070100"/>
            <a:ext cx="374650" cy="1797050"/>
          </a:xfrm>
          <a:custGeom>
            <a:avLst/>
            <a:gdLst>
              <a:gd name="connsiteX0" fmla="*/ 101600 w 374650"/>
              <a:gd name="connsiteY0" fmla="*/ 0 h 1797050"/>
              <a:gd name="connsiteX1" fmla="*/ 101600 w 374650"/>
              <a:gd name="connsiteY1" fmla="*/ 349250 h 1797050"/>
              <a:gd name="connsiteX2" fmla="*/ 44450 w 374650"/>
              <a:gd name="connsiteY2" fmla="*/ 476250 h 1797050"/>
              <a:gd name="connsiteX3" fmla="*/ 44450 w 374650"/>
              <a:gd name="connsiteY3" fmla="*/ 615950 h 1797050"/>
              <a:gd name="connsiteX4" fmla="*/ 0 w 374650"/>
              <a:gd name="connsiteY4" fmla="*/ 730250 h 1797050"/>
              <a:gd name="connsiteX5" fmla="*/ 0 w 374650"/>
              <a:gd name="connsiteY5" fmla="*/ 882650 h 1797050"/>
              <a:gd name="connsiteX6" fmla="*/ 292100 w 374650"/>
              <a:gd name="connsiteY6" fmla="*/ 1003300 h 1797050"/>
              <a:gd name="connsiteX7" fmla="*/ 292100 w 374650"/>
              <a:gd name="connsiteY7" fmla="*/ 1168400 h 1797050"/>
              <a:gd name="connsiteX8" fmla="*/ 203200 w 374650"/>
              <a:gd name="connsiteY8" fmla="*/ 1289050 h 1797050"/>
              <a:gd name="connsiteX9" fmla="*/ 203200 w 374650"/>
              <a:gd name="connsiteY9" fmla="*/ 1435100 h 1797050"/>
              <a:gd name="connsiteX10" fmla="*/ 374650 w 374650"/>
              <a:gd name="connsiteY10" fmla="*/ 1555750 h 1797050"/>
              <a:gd name="connsiteX11" fmla="*/ 374650 w 374650"/>
              <a:gd name="connsiteY11" fmla="*/ 1797050 h 179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650" h="1797050">
                <a:moveTo>
                  <a:pt x="101600" y="0"/>
                </a:moveTo>
                <a:lnTo>
                  <a:pt x="101600" y="349250"/>
                </a:lnTo>
                <a:lnTo>
                  <a:pt x="44450" y="476250"/>
                </a:lnTo>
                <a:lnTo>
                  <a:pt x="44450" y="615950"/>
                </a:lnTo>
                <a:lnTo>
                  <a:pt x="0" y="730250"/>
                </a:lnTo>
                <a:lnTo>
                  <a:pt x="0" y="882650"/>
                </a:lnTo>
                <a:lnTo>
                  <a:pt x="292100" y="1003300"/>
                </a:lnTo>
                <a:lnTo>
                  <a:pt x="292100" y="1168400"/>
                </a:lnTo>
                <a:lnTo>
                  <a:pt x="203200" y="1289050"/>
                </a:lnTo>
                <a:lnTo>
                  <a:pt x="203200" y="1435100"/>
                </a:lnTo>
                <a:lnTo>
                  <a:pt x="374650" y="1555750"/>
                </a:lnTo>
                <a:lnTo>
                  <a:pt x="374650" y="1797050"/>
                </a:lnTo>
              </a:path>
            </a:pathLst>
          </a:custGeom>
          <a:ln>
            <a:prstDash val="sysDot"/>
          </a:ln>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grpSp>
        <p:nvGrpSpPr>
          <p:cNvPr id="7" name="グループ化 6"/>
          <p:cNvGrpSpPr/>
          <p:nvPr/>
        </p:nvGrpSpPr>
        <p:grpSpPr>
          <a:xfrm>
            <a:off x="4067944" y="2035449"/>
            <a:ext cx="1064245" cy="253916"/>
            <a:chOff x="1619672" y="1786768"/>
            <a:chExt cx="1064245" cy="346982"/>
          </a:xfrm>
        </p:grpSpPr>
        <p:sp>
          <p:nvSpPr>
            <p:cNvPr id="3" name="正方形/長方形 2"/>
            <p:cNvSpPr/>
            <p:nvPr/>
          </p:nvSpPr>
          <p:spPr>
            <a:xfrm>
              <a:off x="1619672" y="1844824"/>
              <a:ext cx="864096" cy="225276"/>
            </a:xfrm>
            <a:prstGeom prst="rect">
              <a:avLst/>
            </a:prstGeom>
            <a:ln w="9525"/>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675805" y="1786768"/>
              <a:ext cx="1008112" cy="346982"/>
            </a:xfrm>
            <a:prstGeom prst="rect">
              <a:avLst/>
            </a:prstGeom>
            <a:noFill/>
          </p:spPr>
          <p:txBody>
            <a:bodyPr wrap="square" rtlCol="0">
              <a:spAutoFit/>
            </a:bodyPr>
            <a:lstStyle/>
            <a:p>
              <a:r>
                <a:rPr kumimoji="1" lang="ja-JP" altLang="en-US" sz="1000" dirty="0" smtClean="0"/>
                <a:t>５人未満</a:t>
              </a:r>
              <a:endParaRPr kumimoji="1" lang="ja-JP" altLang="en-US" sz="1000" dirty="0"/>
            </a:p>
          </p:txBody>
        </p:sp>
      </p:grpSp>
      <p:grpSp>
        <p:nvGrpSpPr>
          <p:cNvPr id="16" name="グループ化 15"/>
          <p:cNvGrpSpPr/>
          <p:nvPr/>
        </p:nvGrpSpPr>
        <p:grpSpPr>
          <a:xfrm>
            <a:off x="4083819" y="4327212"/>
            <a:ext cx="1064245" cy="253916"/>
            <a:chOff x="1619672" y="1786768"/>
            <a:chExt cx="1064245" cy="346982"/>
          </a:xfrm>
        </p:grpSpPr>
        <p:sp>
          <p:nvSpPr>
            <p:cNvPr id="17" name="正方形/長方形 16"/>
            <p:cNvSpPr/>
            <p:nvPr/>
          </p:nvSpPr>
          <p:spPr>
            <a:xfrm>
              <a:off x="1619672" y="1844824"/>
              <a:ext cx="864096" cy="225276"/>
            </a:xfrm>
            <a:prstGeom prst="rect">
              <a:avLst/>
            </a:prstGeom>
            <a:ln w="9525"/>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1675805" y="1786768"/>
              <a:ext cx="1008112" cy="346982"/>
            </a:xfrm>
            <a:prstGeom prst="rect">
              <a:avLst/>
            </a:prstGeom>
            <a:noFill/>
          </p:spPr>
          <p:txBody>
            <a:bodyPr wrap="square" rtlCol="0">
              <a:spAutoFit/>
            </a:bodyPr>
            <a:lstStyle/>
            <a:p>
              <a:r>
                <a:rPr kumimoji="1" lang="ja-JP" altLang="en-US" sz="1000" dirty="0" smtClean="0"/>
                <a:t>５人未満</a:t>
              </a:r>
              <a:endParaRPr kumimoji="1" lang="ja-JP" altLang="en-US" sz="1000" dirty="0"/>
            </a:p>
          </p:txBody>
        </p:sp>
      </p:grpSp>
      <p:sp>
        <p:nvSpPr>
          <p:cNvPr id="19" name="フリーフォーム 18"/>
          <p:cNvSpPr/>
          <p:nvPr/>
        </p:nvSpPr>
        <p:spPr>
          <a:xfrm>
            <a:off x="4692650" y="4330700"/>
            <a:ext cx="1196975" cy="2012950"/>
          </a:xfrm>
          <a:custGeom>
            <a:avLst/>
            <a:gdLst>
              <a:gd name="connsiteX0" fmla="*/ 669925 w 1196975"/>
              <a:gd name="connsiteY0" fmla="*/ 0 h 2012950"/>
              <a:gd name="connsiteX1" fmla="*/ 669925 w 1196975"/>
              <a:gd name="connsiteY1" fmla="*/ 336550 h 2012950"/>
              <a:gd name="connsiteX2" fmla="*/ 0 w 1196975"/>
              <a:gd name="connsiteY2" fmla="*/ 479425 h 2012950"/>
              <a:gd name="connsiteX3" fmla="*/ 0 w 1196975"/>
              <a:gd name="connsiteY3" fmla="*/ 615950 h 2012950"/>
              <a:gd name="connsiteX4" fmla="*/ 285750 w 1196975"/>
              <a:gd name="connsiteY4" fmla="*/ 746125 h 2012950"/>
              <a:gd name="connsiteX5" fmla="*/ 285750 w 1196975"/>
              <a:gd name="connsiteY5" fmla="*/ 879475 h 2012950"/>
              <a:gd name="connsiteX6" fmla="*/ 530225 w 1196975"/>
              <a:gd name="connsiteY6" fmla="*/ 1012825 h 2012950"/>
              <a:gd name="connsiteX7" fmla="*/ 530225 w 1196975"/>
              <a:gd name="connsiteY7" fmla="*/ 1146175 h 2012950"/>
              <a:gd name="connsiteX8" fmla="*/ 625475 w 1196975"/>
              <a:gd name="connsiteY8" fmla="*/ 1285875 h 2012950"/>
              <a:gd name="connsiteX9" fmla="*/ 625475 w 1196975"/>
              <a:gd name="connsiteY9" fmla="*/ 1412875 h 2012950"/>
              <a:gd name="connsiteX10" fmla="*/ 1196975 w 1196975"/>
              <a:gd name="connsiteY10" fmla="*/ 1549400 h 2012950"/>
              <a:gd name="connsiteX11" fmla="*/ 1196975 w 1196975"/>
              <a:gd name="connsiteY11" fmla="*/ 1682750 h 2012950"/>
              <a:gd name="connsiteX12" fmla="*/ 1162050 w 1196975"/>
              <a:gd name="connsiteY12" fmla="*/ 1819275 h 2012950"/>
              <a:gd name="connsiteX13" fmla="*/ 1162050 w 1196975"/>
              <a:gd name="connsiteY13" fmla="*/ 2012950 h 201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6975" h="2012950">
                <a:moveTo>
                  <a:pt x="669925" y="0"/>
                </a:moveTo>
                <a:lnTo>
                  <a:pt x="669925" y="336550"/>
                </a:lnTo>
                <a:lnTo>
                  <a:pt x="0" y="479425"/>
                </a:lnTo>
                <a:lnTo>
                  <a:pt x="0" y="615950"/>
                </a:lnTo>
                <a:lnTo>
                  <a:pt x="285750" y="746125"/>
                </a:lnTo>
                <a:lnTo>
                  <a:pt x="285750" y="879475"/>
                </a:lnTo>
                <a:lnTo>
                  <a:pt x="530225" y="1012825"/>
                </a:lnTo>
                <a:lnTo>
                  <a:pt x="530225" y="1146175"/>
                </a:lnTo>
                <a:lnTo>
                  <a:pt x="625475" y="1285875"/>
                </a:lnTo>
                <a:lnTo>
                  <a:pt x="625475" y="1412875"/>
                </a:lnTo>
                <a:lnTo>
                  <a:pt x="1196975" y="1549400"/>
                </a:lnTo>
                <a:lnTo>
                  <a:pt x="1196975" y="1682750"/>
                </a:lnTo>
                <a:lnTo>
                  <a:pt x="1162050" y="1819275"/>
                </a:lnTo>
                <a:lnTo>
                  <a:pt x="1162050" y="2012950"/>
                </a:lnTo>
              </a:path>
            </a:pathLst>
          </a:custGeom>
          <a:ln>
            <a:prstDash val="sysDot"/>
          </a:ln>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sp>
        <p:nvSpPr>
          <p:cNvPr id="20"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54</a:t>
            </a:fld>
            <a:endParaRPr kumimoji="1" lang="ja-JP" altLang="en-US" sz="1600" dirty="0">
              <a:solidFill>
                <a:schemeClr val="tx1"/>
              </a:solidFill>
            </a:endParaRPr>
          </a:p>
        </p:txBody>
      </p:sp>
      <p:sp>
        <p:nvSpPr>
          <p:cNvPr id="21" name="正方形/長方形 20"/>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分析（クロス集計、レーダーチャート）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035846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生活</a:t>
            </a: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単位</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の個人化（１週間の会話人数（職業別））</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79592" y="620688"/>
            <a:ext cx="8784896" cy="646331"/>
          </a:xfrm>
          <a:prstGeom prst="rect">
            <a:avLst/>
          </a:prstGeom>
          <a:ln cmpd="sng">
            <a:solidFill>
              <a:schemeClr val="tx1"/>
            </a:solidFill>
          </a:ln>
        </p:spPr>
        <p:txBody>
          <a:bodyPr wrap="square">
            <a:spAutoFit/>
          </a:bodyPr>
          <a:lstStyle/>
          <a:p>
            <a:pPr marL="265113" indent="-265113"/>
            <a:r>
              <a:rPr lang="ja-JP" altLang="en-US" dirty="0" smtClean="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1</a:t>
            </a:r>
            <a:r>
              <a:rPr lang="ja-JP" altLang="en-US" dirty="0" smtClean="0">
                <a:latin typeface="Meiryo UI" panose="020B0604030504040204" pitchFamily="50" charset="-128"/>
                <a:ea typeface="Meiryo UI" panose="020B0604030504040204" pitchFamily="50" charset="-128"/>
              </a:rPr>
              <a:t>週間の会話</a:t>
            </a:r>
            <a:r>
              <a:rPr lang="ja-JP" altLang="en-US" dirty="0">
                <a:latin typeface="Meiryo UI" panose="020B0604030504040204" pitchFamily="50" charset="-128"/>
                <a:ea typeface="Meiryo UI" panose="020B0604030504040204" pitchFamily="50" charset="-128"/>
              </a:rPr>
              <a:t>人数（</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同居人は除く）を</a:t>
            </a:r>
            <a:r>
              <a:rPr lang="ja-JP" altLang="en-US" dirty="0" smtClean="0">
                <a:latin typeface="Meiryo UI" panose="020B0604030504040204" pitchFamily="50" charset="-128"/>
                <a:ea typeface="Meiryo UI" panose="020B0604030504040204" pitchFamily="50" charset="-128"/>
              </a:rPr>
              <a:t>職業別にみると、「</a:t>
            </a:r>
            <a:r>
              <a:rPr lang="en-US" altLang="ja-JP" dirty="0" smtClean="0">
                <a:latin typeface="Meiryo UI" panose="020B0604030504040204" pitchFamily="50" charset="-128"/>
                <a:ea typeface="Meiryo UI" panose="020B0604030504040204" pitchFamily="50" charset="-128"/>
              </a:rPr>
              <a:t>SOHO</a:t>
            </a:r>
            <a:r>
              <a:rPr lang="ja-JP" altLang="en-US" dirty="0" smtClean="0">
                <a:latin typeface="Meiryo UI" panose="020B0604030504040204" pitchFamily="50" charset="-128"/>
                <a:ea typeface="Meiryo UI" panose="020B0604030504040204" pitchFamily="50" charset="-128"/>
              </a:rPr>
              <a:t>」、「農林漁業」、「無職」、「専業主婦、主夫」の過半数が５人未満となって</a:t>
            </a:r>
            <a:r>
              <a:rPr lang="ja-JP" altLang="en-US" dirty="0">
                <a:latin typeface="Meiryo UI" panose="020B0604030504040204" pitchFamily="50" charset="-128"/>
                <a:ea typeface="Meiryo UI" panose="020B0604030504040204" pitchFamily="50" charset="-128"/>
              </a:rPr>
              <a:t>いる</a:t>
            </a:r>
            <a:r>
              <a:rPr lang="ja-JP" altLang="en-US" dirty="0" smtClean="0">
                <a:latin typeface="Meiryo UI" panose="020B0604030504040204" pitchFamily="50" charset="-128"/>
                <a:ea typeface="Meiryo UI" panose="020B0604030504040204" pitchFamily="50" charset="-128"/>
              </a:rPr>
              <a:t>。</a:t>
            </a:r>
            <a:endParaRPr lang="ja-JP" altLang="ja-JP" dirty="0">
              <a:latin typeface="Meiryo UI" panose="020B0604030504040204" pitchFamily="50" charset="-128"/>
              <a:ea typeface="Meiryo UI" panose="020B0604030504040204" pitchFamily="50" charset="-128"/>
            </a:endParaRPr>
          </a:p>
        </p:txBody>
      </p:sp>
      <p:graphicFrame>
        <p:nvGraphicFramePr>
          <p:cNvPr id="8" name="グラフ 7"/>
          <p:cNvGraphicFramePr>
            <a:graphicFrameLocks/>
          </p:cNvGraphicFramePr>
          <p:nvPr>
            <p:extLst/>
          </p:nvPr>
        </p:nvGraphicFramePr>
        <p:xfrm>
          <a:off x="0" y="1544018"/>
          <a:ext cx="9144001" cy="51774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表 8"/>
          <p:cNvGraphicFramePr>
            <a:graphicFrameLocks noGrp="1"/>
          </p:cNvGraphicFramePr>
          <p:nvPr>
            <p:extLst/>
          </p:nvPr>
        </p:nvGraphicFramePr>
        <p:xfrm>
          <a:off x="157292" y="2196269"/>
          <a:ext cx="2933700" cy="3897030"/>
        </p:xfrm>
        <a:graphic>
          <a:graphicData uri="http://schemas.openxmlformats.org/drawingml/2006/table">
            <a:tbl>
              <a:tblPr>
                <a:tableStyleId>{5C22544A-7EE6-4342-B048-85BDC9FD1C3A}</a:tableStyleId>
              </a:tblPr>
              <a:tblGrid>
                <a:gridCol w="2933700">
                  <a:extLst>
                    <a:ext uri="{9D8B030D-6E8A-4147-A177-3AD203B41FA5}">
                      <a16:colId xmlns:a16="http://schemas.microsoft.com/office/drawing/2014/main" val="2020331150"/>
                    </a:ext>
                  </a:extLst>
                </a:gridCol>
              </a:tblGrid>
              <a:tr h="259802">
                <a:tc>
                  <a:txBody>
                    <a:bodyPr/>
                    <a:lstStyle/>
                    <a:p>
                      <a:pPr algn="l" fontAlgn="ctr"/>
                      <a:r>
                        <a:rPr lang="ja-JP" altLang="en-US" sz="1100" u="none" strike="noStrike" dirty="0" smtClean="0">
                          <a:effectLst/>
                          <a:latin typeface="+mn-ea"/>
                          <a:ea typeface="+mn-ea"/>
                        </a:rPr>
                        <a:t>全体（</a:t>
                      </a:r>
                      <a:r>
                        <a:rPr lang="en-US" altLang="ja-JP" sz="1100" u="none" strike="noStrike" dirty="0" smtClean="0">
                          <a:effectLst/>
                          <a:latin typeface="+mn-ea"/>
                          <a:ea typeface="+mn-ea"/>
                        </a:rPr>
                        <a:t>n=5000</a:t>
                      </a:r>
                      <a:r>
                        <a:rPr lang="en-US" sz="1100" u="none" strike="noStrike" dirty="0" smtClean="0">
                          <a:effectLst/>
                          <a:latin typeface="+mn-ea"/>
                          <a:ea typeface="+mn-ea"/>
                        </a:rPr>
                        <a:t>）</a:t>
                      </a:r>
                      <a:endParaRPr lang="en-US" sz="11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0686573"/>
                  </a:ext>
                </a:extLst>
              </a:tr>
              <a:tr h="259802">
                <a:tc>
                  <a:txBody>
                    <a:bodyPr/>
                    <a:lstStyle/>
                    <a:p>
                      <a:pPr algn="l" fontAlgn="ctr"/>
                      <a:r>
                        <a:rPr lang="ja-JP" altLang="en-US" sz="1100" u="none" strike="noStrike" dirty="0" smtClean="0">
                          <a:effectLst/>
                          <a:latin typeface="+mn-ea"/>
                          <a:ea typeface="+mn-ea"/>
                        </a:rPr>
                        <a:t>　　</a:t>
                      </a:r>
                      <a:r>
                        <a:rPr lang="zh-TW" altLang="en-US" sz="1100" u="none" strike="noStrike" dirty="0" smtClean="0">
                          <a:effectLst/>
                          <a:latin typeface="+mn-ea"/>
                          <a:ea typeface="+mn-ea"/>
                        </a:rPr>
                        <a:t>会社</a:t>
                      </a:r>
                      <a:r>
                        <a:rPr lang="zh-TW" altLang="en-US" sz="1100" u="none" strike="noStrike" dirty="0">
                          <a:effectLst/>
                          <a:latin typeface="+mn-ea"/>
                          <a:ea typeface="+mn-ea"/>
                        </a:rPr>
                        <a:t>勤務（一般社員）（ｎ</a:t>
                      </a:r>
                      <a:r>
                        <a:rPr lang="en-US" altLang="zh-TW" sz="1100" u="none" strike="noStrike" dirty="0">
                          <a:effectLst/>
                          <a:latin typeface="+mn-ea"/>
                          <a:ea typeface="+mn-ea"/>
                        </a:rPr>
                        <a:t>=1234</a:t>
                      </a:r>
                      <a:r>
                        <a:rPr lang="zh-TW" altLang="en-US" sz="1100" u="none" strike="noStrike" dirty="0">
                          <a:effectLst/>
                          <a:latin typeface="+mn-ea"/>
                          <a:ea typeface="+mn-ea"/>
                        </a:rPr>
                        <a:t>）</a:t>
                      </a:r>
                      <a:endParaRPr lang="zh-TW" altLang="en-US" sz="11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76117360"/>
                  </a:ext>
                </a:extLst>
              </a:tr>
              <a:tr h="259802">
                <a:tc>
                  <a:txBody>
                    <a:bodyPr/>
                    <a:lstStyle/>
                    <a:p>
                      <a:pPr algn="l" fontAlgn="ctr"/>
                      <a:r>
                        <a:rPr lang="ja-JP" altLang="en-US" sz="1100" u="none" strike="noStrike" dirty="0" smtClean="0">
                          <a:effectLst/>
                          <a:latin typeface="+mn-ea"/>
                          <a:ea typeface="+mn-ea"/>
                        </a:rPr>
                        <a:t>　　</a:t>
                      </a:r>
                      <a:r>
                        <a:rPr lang="zh-TW" altLang="en-US" sz="1100" u="none" strike="noStrike" dirty="0" smtClean="0">
                          <a:effectLst/>
                          <a:latin typeface="+mn-ea"/>
                          <a:ea typeface="+mn-ea"/>
                        </a:rPr>
                        <a:t>会社</a:t>
                      </a:r>
                      <a:r>
                        <a:rPr lang="zh-TW" altLang="en-US" sz="1100" u="none" strike="noStrike" dirty="0">
                          <a:effectLst/>
                          <a:latin typeface="+mn-ea"/>
                          <a:ea typeface="+mn-ea"/>
                        </a:rPr>
                        <a:t>勤務（管理職）（ｎ</a:t>
                      </a:r>
                      <a:r>
                        <a:rPr lang="en-US" altLang="zh-TW" sz="1100" u="none" strike="noStrike" dirty="0">
                          <a:effectLst/>
                          <a:latin typeface="+mn-ea"/>
                          <a:ea typeface="+mn-ea"/>
                        </a:rPr>
                        <a:t>=234</a:t>
                      </a:r>
                      <a:r>
                        <a:rPr lang="zh-TW" altLang="en-US" sz="1100" u="none" strike="noStrike" dirty="0">
                          <a:effectLst/>
                          <a:latin typeface="+mn-ea"/>
                          <a:ea typeface="+mn-ea"/>
                        </a:rPr>
                        <a:t>）</a:t>
                      </a:r>
                      <a:endParaRPr lang="zh-TW" altLang="en-US" sz="11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60465691"/>
                  </a:ext>
                </a:extLst>
              </a:tr>
              <a:tr h="259802">
                <a:tc>
                  <a:txBody>
                    <a:bodyPr/>
                    <a:lstStyle/>
                    <a:p>
                      <a:pPr algn="l" fontAlgn="ctr"/>
                      <a:r>
                        <a:rPr lang="ja-JP" altLang="en-US" sz="1100" u="none" strike="noStrike" dirty="0" smtClean="0">
                          <a:effectLst/>
                          <a:latin typeface="+mn-ea"/>
                          <a:ea typeface="+mn-ea"/>
                        </a:rPr>
                        <a:t>　　会社</a:t>
                      </a:r>
                      <a:r>
                        <a:rPr lang="ja-JP" altLang="en-US" sz="1100" u="none" strike="noStrike" dirty="0">
                          <a:effectLst/>
                          <a:latin typeface="+mn-ea"/>
                          <a:ea typeface="+mn-ea"/>
                        </a:rPr>
                        <a:t>経営（経営者・役員）（</a:t>
                      </a:r>
                      <a:r>
                        <a:rPr lang="en-US" altLang="ja-JP" sz="1100" u="none" strike="noStrike" dirty="0">
                          <a:effectLst/>
                          <a:latin typeface="+mn-ea"/>
                          <a:ea typeface="+mn-ea"/>
                        </a:rPr>
                        <a:t>n=100</a:t>
                      </a:r>
                      <a:r>
                        <a:rPr lang="ja-JP" altLang="en-US" sz="1100" u="none" strike="noStrike" dirty="0">
                          <a:effectLst/>
                          <a:latin typeface="+mn-ea"/>
                          <a:ea typeface="+mn-ea"/>
                        </a:rPr>
                        <a:t>）</a:t>
                      </a:r>
                      <a:endParaRPr lang="ja-JP" altLang="en-US" sz="11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9554576"/>
                  </a:ext>
                </a:extLst>
              </a:tr>
              <a:tr h="259802">
                <a:tc>
                  <a:txBody>
                    <a:bodyPr/>
                    <a:lstStyle/>
                    <a:p>
                      <a:pPr algn="l" fontAlgn="ctr"/>
                      <a:r>
                        <a:rPr lang="ja-JP" altLang="en-US" sz="1100" u="none" strike="noStrike" dirty="0" smtClean="0">
                          <a:effectLst/>
                          <a:latin typeface="+mn-ea"/>
                          <a:ea typeface="+mn-ea"/>
                        </a:rPr>
                        <a:t>　　公務員</a:t>
                      </a:r>
                      <a:r>
                        <a:rPr lang="ja-JP" altLang="en-US" sz="1100" u="none" strike="noStrike" dirty="0">
                          <a:effectLst/>
                          <a:latin typeface="+mn-ea"/>
                          <a:ea typeface="+mn-ea"/>
                        </a:rPr>
                        <a:t>・教職員・非営利団体職員（</a:t>
                      </a:r>
                      <a:r>
                        <a:rPr lang="en-US" altLang="ja-JP" sz="1100" u="none" strike="noStrike" dirty="0">
                          <a:effectLst/>
                          <a:latin typeface="+mn-ea"/>
                          <a:ea typeface="+mn-ea"/>
                        </a:rPr>
                        <a:t>n=180</a:t>
                      </a:r>
                      <a:r>
                        <a:rPr lang="ja-JP" altLang="en-US" sz="1100" u="none" strike="noStrike" dirty="0">
                          <a:effectLst/>
                          <a:latin typeface="+mn-ea"/>
                          <a:ea typeface="+mn-ea"/>
                        </a:rPr>
                        <a:t>）</a:t>
                      </a:r>
                      <a:endParaRPr lang="ja-JP" altLang="en-US" sz="11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9764883"/>
                  </a:ext>
                </a:extLst>
              </a:tr>
              <a:tr h="259802">
                <a:tc>
                  <a:txBody>
                    <a:bodyPr/>
                    <a:lstStyle/>
                    <a:p>
                      <a:pPr algn="l" fontAlgn="ctr"/>
                      <a:r>
                        <a:rPr lang="ja-JP" altLang="en-US" sz="1100" u="none" strike="noStrike" dirty="0" smtClean="0">
                          <a:effectLst/>
                          <a:latin typeface="+mn-ea"/>
                          <a:ea typeface="+mn-ea"/>
                        </a:rPr>
                        <a:t>　　派遣</a:t>
                      </a:r>
                      <a:r>
                        <a:rPr lang="ja-JP" altLang="en-US" sz="1100" u="none" strike="noStrike" dirty="0">
                          <a:effectLst/>
                          <a:latin typeface="+mn-ea"/>
                          <a:ea typeface="+mn-ea"/>
                        </a:rPr>
                        <a:t>社員・契約社員（</a:t>
                      </a:r>
                      <a:r>
                        <a:rPr lang="en-US" altLang="ja-JP" sz="1100" u="none" strike="noStrike" dirty="0">
                          <a:effectLst/>
                          <a:latin typeface="+mn-ea"/>
                          <a:ea typeface="+mn-ea"/>
                        </a:rPr>
                        <a:t>n=381</a:t>
                      </a:r>
                      <a:r>
                        <a:rPr lang="ja-JP" altLang="en-US" sz="1100" u="none" strike="noStrike" dirty="0">
                          <a:effectLst/>
                          <a:latin typeface="+mn-ea"/>
                          <a:ea typeface="+mn-ea"/>
                        </a:rPr>
                        <a:t>）</a:t>
                      </a:r>
                      <a:endParaRPr lang="ja-JP" altLang="en-US" sz="11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0103273"/>
                  </a:ext>
                </a:extLst>
              </a:tr>
              <a:tr h="259802">
                <a:tc>
                  <a:txBody>
                    <a:bodyPr/>
                    <a:lstStyle/>
                    <a:p>
                      <a:pPr algn="l" fontAlgn="ctr"/>
                      <a:r>
                        <a:rPr lang="ja-JP" altLang="en-US" sz="1100" u="none" strike="noStrike" dirty="0" smtClean="0">
                          <a:effectLst/>
                          <a:latin typeface="+mn-ea"/>
                          <a:ea typeface="+mn-ea"/>
                        </a:rPr>
                        <a:t>　　自営業</a:t>
                      </a:r>
                      <a:r>
                        <a:rPr lang="ja-JP" altLang="en-US" sz="1100" u="none" strike="noStrike" dirty="0">
                          <a:effectLst/>
                          <a:latin typeface="+mn-ea"/>
                          <a:ea typeface="+mn-ea"/>
                        </a:rPr>
                        <a:t>（商工サービス）（</a:t>
                      </a:r>
                      <a:r>
                        <a:rPr lang="en-US" altLang="ja-JP" sz="1100" u="none" strike="noStrike" dirty="0">
                          <a:effectLst/>
                          <a:latin typeface="+mn-ea"/>
                          <a:ea typeface="+mn-ea"/>
                        </a:rPr>
                        <a:t>n=270</a:t>
                      </a:r>
                      <a:r>
                        <a:rPr lang="ja-JP" altLang="en-US" sz="1100" u="none" strike="noStrike" dirty="0">
                          <a:effectLst/>
                          <a:latin typeface="+mn-ea"/>
                          <a:ea typeface="+mn-ea"/>
                        </a:rPr>
                        <a:t>）</a:t>
                      </a:r>
                      <a:endParaRPr lang="ja-JP" altLang="en-US" sz="11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36899864"/>
                  </a:ext>
                </a:extLst>
              </a:tr>
              <a:tr h="259802">
                <a:tc>
                  <a:txBody>
                    <a:bodyPr/>
                    <a:lstStyle/>
                    <a:p>
                      <a:pPr algn="l" fontAlgn="ctr"/>
                      <a:r>
                        <a:rPr lang="ja-JP" altLang="en-US" sz="1100" u="none" strike="noStrike" dirty="0" smtClean="0">
                          <a:effectLst/>
                          <a:latin typeface="+mn-ea"/>
                          <a:ea typeface="+mn-ea"/>
                        </a:rPr>
                        <a:t>　　</a:t>
                      </a:r>
                      <a:r>
                        <a:rPr lang="en-US" sz="1100" u="none" strike="noStrike" dirty="0" err="1" smtClean="0">
                          <a:effectLst/>
                          <a:latin typeface="+mn-ea"/>
                          <a:ea typeface="+mn-ea"/>
                        </a:rPr>
                        <a:t>SOHO（n</a:t>
                      </a:r>
                      <a:r>
                        <a:rPr lang="en-US" sz="1100" u="none" strike="noStrike" dirty="0" smtClean="0">
                          <a:effectLst/>
                          <a:latin typeface="+mn-ea"/>
                          <a:ea typeface="+mn-ea"/>
                        </a:rPr>
                        <a:t>=40</a:t>
                      </a:r>
                      <a:r>
                        <a:rPr lang="en-US" sz="1100" u="none" strike="noStrike" dirty="0">
                          <a:effectLst/>
                          <a:latin typeface="+mn-ea"/>
                          <a:ea typeface="+mn-ea"/>
                        </a:rPr>
                        <a:t>）</a:t>
                      </a:r>
                      <a:endParaRPr lang="en-US" sz="11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691397"/>
                  </a:ext>
                </a:extLst>
              </a:tr>
              <a:tr h="259802">
                <a:tc>
                  <a:txBody>
                    <a:bodyPr/>
                    <a:lstStyle/>
                    <a:p>
                      <a:pPr algn="l" fontAlgn="ctr"/>
                      <a:r>
                        <a:rPr lang="ja-JP" altLang="en-US" sz="1100" u="none" strike="noStrike" dirty="0" smtClean="0">
                          <a:effectLst/>
                          <a:latin typeface="+mn-ea"/>
                          <a:ea typeface="+mn-ea"/>
                        </a:rPr>
                        <a:t>　　</a:t>
                      </a:r>
                      <a:r>
                        <a:rPr lang="zh-TW" altLang="en-US" sz="1100" u="none" strike="noStrike" dirty="0" smtClean="0">
                          <a:effectLst/>
                          <a:latin typeface="+mn-ea"/>
                          <a:ea typeface="+mn-ea"/>
                        </a:rPr>
                        <a:t>農林</a:t>
                      </a:r>
                      <a:r>
                        <a:rPr lang="zh-TW" altLang="en-US" sz="1100" u="none" strike="noStrike" dirty="0">
                          <a:effectLst/>
                          <a:latin typeface="+mn-ea"/>
                          <a:ea typeface="+mn-ea"/>
                        </a:rPr>
                        <a:t>漁業（</a:t>
                      </a:r>
                      <a:r>
                        <a:rPr lang="en-US" altLang="zh-TW" sz="1100" u="none" strike="noStrike" dirty="0">
                          <a:effectLst/>
                          <a:latin typeface="+mn-ea"/>
                          <a:ea typeface="+mn-ea"/>
                        </a:rPr>
                        <a:t>n=6</a:t>
                      </a:r>
                      <a:r>
                        <a:rPr lang="zh-TW" altLang="en-US" sz="1100" u="none" strike="noStrike" dirty="0">
                          <a:effectLst/>
                          <a:latin typeface="+mn-ea"/>
                          <a:ea typeface="+mn-ea"/>
                        </a:rPr>
                        <a:t>）</a:t>
                      </a:r>
                      <a:endParaRPr lang="zh-TW" altLang="en-US" sz="11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90969486"/>
                  </a:ext>
                </a:extLst>
              </a:tr>
              <a:tr h="259802">
                <a:tc>
                  <a:txBody>
                    <a:bodyPr/>
                    <a:lstStyle/>
                    <a:p>
                      <a:pPr algn="l" fontAlgn="ctr"/>
                      <a:r>
                        <a:rPr lang="ja-JP" altLang="en-US" sz="1100" u="none" strike="noStrike" dirty="0" smtClean="0">
                          <a:effectLst/>
                          <a:latin typeface="+mn-ea"/>
                          <a:ea typeface="+mn-ea"/>
                        </a:rPr>
                        <a:t>　　専門</a:t>
                      </a:r>
                      <a:r>
                        <a:rPr lang="ja-JP" altLang="en-US" sz="1100" u="none" strike="noStrike" dirty="0">
                          <a:effectLst/>
                          <a:latin typeface="+mn-ea"/>
                          <a:ea typeface="+mn-ea"/>
                        </a:rPr>
                        <a:t>職（弁護士・税理士等・医療関連）（</a:t>
                      </a:r>
                      <a:r>
                        <a:rPr lang="en-US" altLang="ja-JP" sz="1100" u="none" strike="noStrike" dirty="0">
                          <a:effectLst/>
                          <a:latin typeface="+mn-ea"/>
                          <a:ea typeface="+mn-ea"/>
                        </a:rPr>
                        <a:t>n=123</a:t>
                      </a:r>
                      <a:r>
                        <a:rPr lang="ja-JP" altLang="en-US" sz="1100" u="none" strike="noStrike" dirty="0">
                          <a:effectLst/>
                          <a:latin typeface="+mn-ea"/>
                          <a:ea typeface="+mn-ea"/>
                        </a:rPr>
                        <a:t>）</a:t>
                      </a:r>
                      <a:endParaRPr lang="ja-JP" altLang="en-US" sz="11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0467799"/>
                  </a:ext>
                </a:extLst>
              </a:tr>
              <a:tr h="259802">
                <a:tc>
                  <a:txBody>
                    <a:bodyPr/>
                    <a:lstStyle/>
                    <a:p>
                      <a:pPr algn="l" fontAlgn="ctr"/>
                      <a:r>
                        <a:rPr lang="ja-JP" altLang="en-US" sz="1100" u="none" strike="noStrike" dirty="0" smtClean="0">
                          <a:effectLst/>
                          <a:latin typeface="+mn-ea"/>
                          <a:ea typeface="+mn-ea"/>
                        </a:rPr>
                        <a:t>　　パート</a:t>
                      </a:r>
                      <a:r>
                        <a:rPr lang="ja-JP" altLang="en-US" sz="1100" u="none" strike="noStrike" dirty="0">
                          <a:effectLst/>
                          <a:latin typeface="+mn-ea"/>
                          <a:ea typeface="+mn-ea"/>
                        </a:rPr>
                        <a:t>・アルバイト（</a:t>
                      </a:r>
                      <a:r>
                        <a:rPr lang="en-US" altLang="ja-JP" sz="1100" u="none" strike="noStrike" dirty="0">
                          <a:effectLst/>
                          <a:latin typeface="+mn-ea"/>
                          <a:ea typeface="+mn-ea"/>
                        </a:rPr>
                        <a:t>n=684</a:t>
                      </a:r>
                      <a:r>
                        <a:rPr lang="ja-JP" altLang="en-US" sz="1100" u="none" strike="noStrike" dirty="0">
                          <a:effectLst/>
                          <a:latin typeface="+mn-ea"/>
                          <a:ea typeface="+mn-ea"/>
                        </a:rPr>
                        <a:t>）</a:t>
                      </a:r>
                      <a:endParaRPr lang="ja-JP" altLang="en-US" sz="11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00562476"/>
                  </a:ext>
                </a:extLst>
              </a:tr>
              <a:tr h="259802">
                <a:tc>
                  <a:txBody>
                    <a:bodyPr/>
                    <a:lstStyle/>
                    <a:p>
                      <a:pPr algn="l" fontAlgn="ctr"/>
                      <a:r>
                        <a:rPr lang="ja-JP" altLang="en-US" sz="1100" u="none" strike="noStrike" dirty="0" smtClean="0">
                          <a:effectLst/>
                          <a:latin typeface="+mn-ea"/>
                          <a:ea typeface="+mn-ea"/>
                        </a:rPr>
                        <a:t>　　専業</a:t>
                      </a:r>
                      <a:r>
                        <a:rPr lang="ja-JP" altLang="en-US" sz="1100" u="none" strike="noStrike" dirty="0">
                          <a:effectLst/>
                          <a:latin typeface="+mn-ea"/>
                          <a:ea typeface="+mn-ea"/>
                        </a:rPr>
                        <a:t>主婦・主夫（</a:t>
                      </a:r>
                      <a:r>
                        <a:rPr lang="en-US" altLang="ja-JP" sz="1100" u="none" strike="noStrike" dirty="0">
                          <a:effectLst/>
                          <a:latin typeface="+mn-ea"/>
                          <a:ea typeface="+mn-ea"/>
                        </a:rPr>
                        <a:t>n=773</a:t>
                      </a:r>
                      <a:r>
                        <a:rPr lang="ja-JP" altLang="en-US" sz="1100" u="none" strike="noStrike" dirty="0">
                          <a:effectLst/>
                          <a:latin typeface="+mn-ea"/>
                          <a:ea typeface="+mn-ea"/>
                        </a:rPr>
                        <a:t>）</a:t>
                      </a:r>
                      <a:endParaRPr lang="ja-JP" altLang="en-US" sz="11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2533735"/>
                  </a:ext>
                </a:extLst>
              </a:tr>
              <a:tr h="259802">
                <a:tc>
                  <a:txBody>
                    <a:bodyPr/>
                    <a:lstStyle/>
                    <a:p>
                      <a:pPr algn="l" fontAlgn="ctr"/>
                      <a:r>
                        <a:rPr lang="ja-JP" altLang="en-US" sz="1100" u="none" strike="noStrike" dirty="0" smtClean="0">
                          <a:effectLst/>
                          <a:latin typeface="+mn-ea"/>
                          <a:ea typeface="+mn-ea"/>
                        </a:rPr>
                        <a:t>　　学生</a:t>
                      </a:r>
                      <a:r>
                        <a:rPr lang="ja-JP" altLang="en-US" sz="1100" u="none" strike="noStrike" dirty="0">
                          <a:effectLst/>
                          <a:latin typeface="+mn-ea"/>
                          <a:ea typeface="+mn-ea"/>
                        </a:rPr>
                        <a:t>（</a:t>
                      </a:r>
                      <a:r>
                        <a:rPr lang="en-US" sz="1100" u="none" strike="noStrike" dirty="0">
                          <a:effectLst/>
                          <a:latin typeface="+mn-ea"/>
                          <a:ea typeface="+mn-ea"/>
                        </a:rPr>
                        <a:t>n=45）</a:t>
                      </a:r>
                      <a:endParaRPr lang="en-US" sz="11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2690769"/>
                  </a:ext>
                </a:extLst>
              </a:tr>
              <a:tr h="259802">
                <a:tc>
                  <a:txBody>
                    <a:bodyPr/>
                    <a:lstStyle/>
                    <a:p>
                      <a:pPr algn="l" fontAlgn="ctr"/>
                      <a:r>
                        <a:rPr lang="ja-JP" altLang="en-US" sz="1100" u="none" strike="noStrike" dirty="0" smtClean="0">
                          <a:effectLst/>
                          <a:latin typeface="+mn-ea"/>
                          <a:ea typeface="+mn-ea"/>
                        </a:rPr>
                        <a:t>　　無職</a:t>
                      </a:r>
                      <a:r>
                        <a:rPr lang="ja-JP" altLang="en-US" sz="1100" u="none" strike="noStrike" dirty="0">
                          <a:effectLst/>
                          <a:latin typeface="+mn-ea"/>
                          <a:ea typeface="+mn-ea"/>
                        </a:rPr>
                        <a:t>（</a:t>
                      </a:r>
                      <a:r>
                        <a:rPr lang="en-US" sz="1100" u="none" strike="noStrike" dirty="0">
                          <a:effectLst/>
                          <a:latin typeface="+mn-ea"/>
                          <a:ea typeface="+mn-ea"/>
                        </a:rPr>
                        <a:t>n=873</a:t>
                      </a:r>
                      <a:r>
                        <a:rPr lang="en-US" sz="1100" u="none" strike="noStrike" dirty="0" smtClean="0">
                          <a:effectLst/>
                          <a:latin typeface="+mn-ea"/>
                          <a:ea typeface="+mn-ea"/>
                        </a:rPr>
                        <a:t>）</a:t>
                      </a:r>
                      <a:endParaRPr lang="en-US" sz="11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809462"/>
                  </a:ext>
                </a:extLst>
              </a:tr>
              <a:tr h="259802">
                <a:tc>
                  <a:txBody>
                    <a:bodyPr/>
                    <a:lstStyle/>
                    <a:p>
                      <a:pPr algn="l" fontAlgn="ctr"/>
                      <a:r>
                        <a:rPr lang="ja-JP" altLang="en-US" sz="1100" u="none" strike="noStrike" dirty="0" smtClean="0">
                          <a:effectLst/>
                          <a:latin typeface="+mn-ea"/>
                          <a:ea typeface="+mn-ea"/>
                        </a:rPr>
                        <a:t>　　その他</a:t>
                      </a:r>
                      <a:r>
                        <a:rPr lang="ja-JP" altLang="en-US" sz="1100" u="none" strike="noStrike" dirty="0">
                          <a:effectLst/>
                          <a:latin typeface="+mn-ea"/>
                          <a:ea typeface="+mn-ea"/>
                        </a:rPr>
                        <a:t>の職業（</a:t>
                      </a:r>
                      <a:r>
                        <a:rPr lang="en-US" altLang="ja-JP" sz="1100" u="none" strike="noStrike" dirty="0">
                          <a:effectLst/>
                          <a:latin typeface="+mn-ea"/>
                          <a:ea typeface="+mn-ea"/>
                        </a:rPr>
                        <a:t>n=93</a:t>
                      </a:r>
                      <a:r>
                        <a:rPr lang="ja-JP" altLang="en-US" sz="1100" u="none" strike="noStrike" dirty="0">
                          <a:effectLst/>
                          <a:latin typeface="+mn-ea"/>
                          <a:ea typeface="+mn-ea"/>
                        </a:rPr>
                        <a:t>）</a:t>
                      </a:r>
                      <a:endParaRPr lang="ja-JP" altLang="en-US" sz="1100" b="0" i="0" u="none" strike="noStrike" dirty="0">
                        <a:solidFill>
                          <a:srgbClr val="000000"/>
                        </a:solidFill>
                        <a:effectLst/>
                        <a:latin typeface="+mn-ea"/>
                        <a:ea typeface="+mn-ea"/>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87320407"/>
                  </a:ext>
                </a:extLst>
              </a:tr>
            </a:tbl>
          </a:graphicData>
        </a:graphic>
      </p:graphicFrame>
      <p:cxnSp>
        <p:nvCxnSpPr>
          <p:cNvPr id="10" name="直線コネクタ 9"/>
          <p:cNvCxnSpPr/>
          <p:nvPr/>
        </p:nvCxnSpPr>
        <p:spPr>
          <a:xfrm>
            <a:off x="153345" y="2420888"/>
            <a:ext cx="8712928" cy="0"/>
          </a:xfrm>
          <a:prstGeom prst="line">
            <a:avLst/>
          </a:prstGeom>
        </p:spPr>
        <p:style>
          <a:lnRef idx="1">
            <a:schemeClr val="dk1"/>
          </a:lnRef>
          <a:fillRef idx="0">
            <a:schemeClr val="dk1"/>
          </a:fillRef>
          <a:effectRef idx="0">
            <a:schemeClr val="dk1"/>
          </a:effectRef>
          <a:fontRef idx="minor">
            <a:schemeClr val="tx1"/>
          </a:fontRef>
        </p:style>
      </p:cxnSp>
      <p:sp>
        <p:nvSpPr>
          <p:cNvPr id="2" name="フリーフォーム 1"/>
          <p:cNvSpPr/>
          <p:nvPr/>
        </p:nvSpPr>
        <p:spPr>
          <a:xfrm>
            <a:off x="3702050" y="1987550"/>
            <a:ext cx="3600450" cy="4152900"/>
          </a:xfrm>
          <a:custGeom>
            <a:avLst/>
            <a:gdLst>
              <a:gd name="connsiteX0" fmla="*/ 1460500 w 3600450"/>
              <a:gd name="connsiteY0" fmla="*/ 0 h 4152900"/>
              <a:gd name="connsiteX1" fmla="*/ 1460500 w 3600450"/>
              <a:gd name="connsiteY1" fmla="*/ 368300 h 4152900"/>
              <a:gd name="connsiteX2" fmla="*/ 546100 w 3600450"/>
              <a:gd name="connsiteY2" fmla="*/ 501650 h 4152900"/>
              <a:gd name="connsiteX3" fmla="*/ 546100 w 3600450"/>
              <a:gd name="connsiteY3" fmla="*/ 628650 h 4152900"/>
              <a:gd name="connsiteX4" fmla="*/ 107950 w 3600450"/>
              <a:gd name="connsiteY4" fmla="*/ 774700 h 4152900"/>
              <a:gd name="connsiteX5" fmla="*/ 107950 w 3600450"/>
              <a:gd name="connsiteY5" fmla="*/ 882650 h 4152900"/>
              <a:gd name="connsiteX6" fmla="*/ 596900 w 3600450"/>
              <a:gd name="connsiteY6" fmla="*/ 1028700 h 4152900"/>
              <a:gd name="connsiteX7" fmla="*/ 596900 w 3600450"/>
              <a:gd name="connsiteY7" fmla="*/ 1149350 h 4152900"/>
              <a:gd name="connsiteX8" fmla="*/ 0 w 3600450"/>
              <a:gd name="connsiteY8" fmla="*/ 1270000 h 4152900"/>
              <a:gd name="connsiteX9" fmla="*/ 0 w 3600450"/>
              <a:gd name="connsiteY9" fmla="*/ 1416050 h 4152900"/>
              <a:gd name="connsiteX10" fmla="*/ 952500 w 3600450"/>
              <a:gd name="connsiteY10" fmla="*/ 1536700 h 4152900"/>
              <a:gd name="connsiteX11" fmla="*/ 952500 w 3600450"/>
              <a:gd name="connsiteY11" fmla="*/ 1663700 h 4152900"/>
              <a:gd name="connsiteX12" fmla="*/ 1435100 w 3600450"/>
              <a:gd name="connsiteY12" fmla="*/ 1809750 h 4152900"/>
              <a:gd name="connsiteX13" fmla="*/ 1435100 w 3600450"/>
              <a:gd name="connsiteY13" fmla="*/ 1943100 h 4152900"/>
              <a:gd name="connsiteX14" fmla="*/ 3600450 w 3600450"/>
              <a:gd name="connsiteY14" fmla="*/ 2063750 h 4152900"/>
              <a:gd name="connsiteX15" fmla="*/ 3600450 w 3600450"/>
              <a:gd name="connsiteY15" fmla="*/ 2171700 h 4152900"/>
              <a:gd name="connsiteX16" fmla="*/ 3257550 w 3600450"/>
              <a:gd name="connsiteY16" fmla="*/ 2305050 h 4152900"/>
              <a:gd name="connsiteX17" fmla="*/ 3257550 w 3600450"/>
              <a:gd name="connsiteY17" fmla="*/ 2444750 h 4152900"/>
              <a:gd name="connsiteX18" fmla="*/ 330200 w 3600450"/>
              <a:gd name="connsiteY18" fmla="*/ 2571750 h 4152900"/>
              <a:gd name="connsiteX19" fmla="*/ 330200 w 3600450"/>
              <a:gd name="connsiteY19" fmla="*/ 2717800 h 4152900"/>
              <a:gd name="connsiteX20" fmla="*/ 1111250 w 3600450"/>
              <a:gd name="connsiteY20" fmla="*/ 2838450 h 4152900"/>
              <a:gd name="connsiteX21" fmla="*/ 1111250 w 3600450"/>
              <a:gd name="connsiteY21" fmla="*/ 2952750 h 4152900"/>
              <a:gd name="connsiteX22" fmla="*/ 2717800 w 3600450"/>
              <a:gd name="connsiteY22" fmla="*/ 3092450 h 4152900"/>
              <a:gd name="connsiteX23" fmla="*/ 2717800 w 3600450"/>
              <a:gd name="connsiteY23" fmla="*/ 3225800 h 4152900"/>
              <a:gd name="connsiteX24" fmla="*/ 685800 w 3600450"/>
              <a:gd name="connsiteY24" fmla="*/ 3359150 h 4152900"/>
              <a:gd name="connsiteX25" fmla="*/ 685800 w 3600450"/>
              <a:gd name="connsiteY25" fmla="*/ 3492500 h 4152900"/>
              <a:gd name="connsiteX26" fmla="*/ 3048000 w 3600450"/>
              <a:gd name="connsiteY26" fmla="*/ 3613150 h 4152900"/>
              <a:gd name="connsiteX27" fmla="*/ 3048000 w 3600450"/>
              <a:gd name="connsiteY27" fmla="*/ 3740150 h 4152900"/>
              <a:gd name="connsiteX28" fmla="*/ 1327150 w 3600450"/>
              <a:gd name="connsiteY28" fmla="*/ 3886200 h 4152900"/>
              <a:gd name="connsiteX29" fmla="*/ 1327150 w 3600450"/>
              <a:gd name="connsiteY29" fmla="*/ 4152900 h 415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00450" h="4152900">
                <a:moveTo>
                  <a:pt x="1460500" y="0"/>
                </a:moveTo>
                <a:lnTo>
                  <a:pt x="1460500" y="368300"/>
                </a:lnTo>
                <a:lnTo>
                  <a:pt x="546100" y="501650"/>
                </a:lnTo>
                <a:lnTo>
                  <a:pt x="546100" y="628650"/>
                </a:lnTo>
                <a:lnTo>
                  <a:pt x="107950" y="774700"/>
                </a:lnTo>
                <a:lnTo>
                  <a:pt x="107950" y="882650"/>
                </a:lnTo>
                <a:lnTo>
                  <a:pt x="596900" y="1028700"/>
                </a:lnTo>
                <a:lnTo>
                  <a:pt x="596900" y="1149350"/>
                </a:lnTo>
                <a:lnTo>
                  <a:pt x="0" y="1270000"/>
                </a:lnTo>
                <a:lnTo>
                  <a:pt x="0" y="1416050"/>
                </a:lnTo>
                <a:lnTo>
                  <a:pt x="952500" y="1536700"/>
                </a:lnTo>
                <a:lnTo>
                  <a:pt x="952500" y="1663700"/>
                </a:lnTo>
                <a:lnTo>
                  <a:pt x="1435100" y="1809750"/>
                </a:lnTo>
                <a:lnTo>
                  <a:pt x="1435100" y="1943100"/>
                </a:lnTo>
                <a:lnTo>
                  <a:pt x="3600450" y="2063750"/>
                </a:lnTo>
                <a:lnTo>
                  <a:pt x="3600450" y="2171700"/>
                </a:lnTo>
                <a:lnTo>
                  <a:pt x="3257550" y="2305050"/>
                </a:lnTo>
                <a:lnTo>
                  <a:pt x="3257550" y="2444750"/>
                </a:lnTo>
                <a:lnTo>
                  <a:pt x="330200" y="2571750"/>
                </a:lnTo>
                <a:lnTo>
                  <a:pt x="330200" y="2717800"/>
                </a:lnTo>
                <a:lnTo>
                  <a:pt x="1111250" y="2838450"/>
                </a:lnTo>
                <a:lnTo>
                  <a:pt x="1111250" y="2952750"/>
                </a:lnTo>
                <a:lnTo>
                  <a:pt x="2717800" y="3092450"/>
                </a:lnTo>
                <a:lnTo>
                  <a:pt x="2717800" y="3225800"/>
                </a:lnTo>
                <a:lnTo>
                  <a:pt x="685800" y="3359150"/>
                </a:lnTo>
                <a:lnTo>
                  <a:pt x="685800" y="3492500"/>
                </a:lnTo>
                <a:lnTo>
                  <a:pt x="3048000" y="3613150"/>
                </a:lnTo>
                <a:lnTo>
                  <a:pt x="3048000" y="3740150"/>
                </a:lnTo>
                <a:lnTo>
                  <a:pt x="1327150" y="3886200"/>
                </a:lnTo>
                <a:lnTo>
                  <a:pt x="1327150" y="4152900"/>
                </a:lnTo>
              </a:path>
            </a:pathLst>
          </a:custGeom>
          <a:ln>
            <a:prstDash val="sysDot"/>
          </a:ln>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grpSp>
        <p:nvGrpSpPr>
          <p:cNvPr id="11" name="グループ化 10"/>
          <p:cNvGrpSpPr/>
          <p:nvPr/>
        </p:nvGrpSpPr>
        <p:grpSpPr>
          <a:xfrm>
            <a:off x="3707904" y="1988840"/>
            <a:ext cx="1064245" cy="253916"/>
            <a:chOff x="1619672" y="1786768"/>
            <a:chExt cx="1064245" cy="346982"/>
          </a:xfrm>
        </p:grpSpPr>
        <p:sp>
          <p:nvSpPr>
            <p:cNvPr id="12" name="正方形/長方形 11"/>
            <p:cNvSpPr/>
            <p:nvPr/>
          </p:nvSpPr>
          <p:spPr>
            <a:xfrm>
              <a:off x="1619672" y="1844824"/>
              <a:ext cx="864096" cy="225276"/>
            </a:xfrm>
            <a:prstGeom prst="rect">
              <a:avLst/>
            </a:prstGeom>
            <a:ln w="9525"/>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675805" y="1786768"/>
              <a:ext cx="1008112" cy="346982"/>
            </a:xfrm>
            <a:prstGeom prst="rect">
              <a:avLst/>
            </a:prstGeom>
            <a:noFill/>
          </p:spPr>
          <p:txBody>
            <a:bodyPr wrap="square" rtlCol="0">
              <a:spAutoFit/>
            </a:bodyPr>
            <a:lstStyle/>
            <a:p>
              <a:r>
                <a:rPr kumimoji="1" lang="ja-JP" altLang="en-US" sz="1000" dirty="0" smtClean="0"/>
                <a:t>５人未満</a:t>
              </a:r>
              <a:endParaRPr kumimoji="1" lang="ja-JP" altLang="en-US" sz="1000" dirty="0"/>
            </a:p>
          </p:txBody>
        </p:sp>
      </p:grpSp>
      <p:sp>
        <p:nvSpPr>
          <p:cNvPr id="14"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55</a:t>
            </a:fld>
            <a:endParaRPr kumimoji="1" lang="ja-JP" altLang="en-US" sz="1600" dirty="0">
              <a:solidFill>
                <a:schemeClr val="tx1"/>
              </a:solidFill>
            </a:endParaRPr>
          </a:p>
        </p:txBody>
      </p:sp>
      <p:sp>
        <p:nvSpPr>
          <p:cNvPr id="15" name="正方形/長方形 14"/>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分析（クロス集計、レーダーチャート</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888811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生活</a:t>
            </a: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単位</a:t>
            </a:r>
            <a:r>
              <a:rPr lang="ja-JP" altLang="en-US" sz="2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の個人化（同居者との食事の頻度（世帯別・年代別）</a:t>
            </a:r>
            <a:endPar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グラフ 15"/>
          <p:cNvGraphicFramePr>
            <a:graphicFrameLocks/>
          </p:cNvGraphicFramePr>
          <p:nvPr>
            <p:extLst/>
          </p:nvPr>
        </p:nvGraphicFramePr>
        <p:xfrm>
          <a:off x="0" y="1187450"/>
          <a:ext cx="9127958" cy="5670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表 1"/>
          <p:cNvGraphicFramePr>
            <a:graphicFrameLocks noGrp="1"/>
          </p:cNvGraphicFramePr>
          <p:nvPr>
            <p:extLst/>
          </p:nvPr>
        </p:nvGraphicFramePr>
        <p:xfrm>
          <a:off x="187917" y="1844824"/>
          <a:ext cx="2367859" cy="4136882"/>
        </p:xfrm>
        <a:graphic>
          <a:graphicData uri="http://schemas.openxmlformats.org/drawingml/2006/table">
            <a:tbl>
              <a:tblPr>
                <a:tableStyleId>{5C22544A-7EE6-4342-B048-85BDC9FD1C3A}</a:tableStyleId>
              </a:tblPr>
              <a:tblGrid>
                <a:gridCol w="2367859">
                  <a:extLst>
                    <a:ext uri="{9D8B030D-6E8A-4147-A177-3AD203B41FA5}">
                      <a16:colId xmlns:a16="http://schemas.microsoft.com/office/drawing/2014/main" val="2696141532"/>
                    </a:ext>
                  </a:extLst>
                </a:gridCol>
              </a:tblGrid>
              <a:tr h="243346">
                <a:tc>
                  <a:txBody>
                    <a:bodyPr/>
                    <a:lstStyle/>
                    <a:p>
                      <a:pPr algn="l" fontAlgn="ctr"/>
                      <a:r>
                        <a:rPr lang="ja-JP" altLang="en-US" sz="1100" u="none" strike="noStrike">
                          <a:effectLst/>
                        </a:rPr>
                        <a:t>全体（</a:t>
                      </a:r>
                      <a:r>
                        <a:rPr lang="en-US" sz="1100" u="none" strike="noStrike">
                          <a:effectLst/>
                        </a:rPr>
                        <a:t>n=3123）</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60490373"/>
                  </a:ext>
                </a:extLst>
              </a:tr>
              <a:tr h="243346">
                <a:tc>
                  <a:txBody>
                    <a:bodyPr/>
                    <a:lstStyle/>
                    <a:p>
                      <a:pPr algn="l" fontAlgn="ctr"/>
                      <a:r>
                        <a:rPr lang="ja-JP" altLang="en-US" sz="1100" u="none" strike="noStrike" dirty="0" smtClean="0">
                          <a:effectLst/>
                        </a:rPr>
                        <a:t>　夫婦</a:t>
                      </a:r>
                      <a:r>
                        <a:rPr lang="ja-JP" altLang="en-US" sz="1100" u="none" strike="noStrike" dirty="0">
                          <a:effectLst/>
                        </a:rPr>
                        <a:t>と子ども世帯（</a:t>
                      </a:r>
                      <a:r>
                        <a:rPr lang="en-US" altLang="ja-JP" sz="1100" u="none" strike="noStrike" dirty="0">
                          <a:effectLst/>
                        </a:rPr>
                        <a:t>n=1348</a:t>
                      </a:r>
                      <a:r>
                        <a:rPr lang="ja-JP" altLang="en-US" sz="1100" u="none" strike="noStrike" dirty="0">
                          <a:effectLst/>
                        </a:rPr>
                        <a:t>）</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6732289"/>
                  </a:ext>
                </a:extLst>
              </a:tr>
              <a:tr h="243346">
                <a:tc>
                  <a:txBody>
                    <a:bodyPr/>
                    <a:lstStyle/>
                    <a:p>
                      <a:pPr algn="l" fontAlgn="ctr"/>
                      <a:r>
                        <a:rPr lang="ja-JP" altLang="en-US" sz="1100" u="none" strike="noStrike" dirty="0" smtClean="0">
                          <a:effectLst/>
                        </a:rPr>
                        <a:t>　　</a:t>
                      </a:r>
                      <a:r>
                        <a:rPr lang="en-US" altLang="ja-JP" sz="1100" u="none" strike="noStrike" dirty="0" smtClean="0">
                          <a:effectLst/>
                        </a:rPr>
                        <a:t>20</a:t>
                      </a:r>
                      <a:r>
                        <a:rPr lang="ja-JP" altLang="en-US" sz="1100" u="none" strike="noStrike" dirty="0">
                          <a:effectLst/>
                        </a:rPr>
                        <a:t>～</a:t>
                      </a:r>
                      <a:r>
                        <a:rPr lang="en-US" altLang="ja-JP" sz="1100" u="none" strike="noStrike" dirty="0">
                          <a:effectLst/>
                        </a:rPr>
                        <a:t>39</a:t>
                      </a:r>
                      <a:r>
                        <a:rPr lang="ja-JP" altLang="en-US" sz="1100" u="none" strike="noStrike" dirty="0">
                          <a:effectLst/>
                        </a:rPr>
                        <a:t>歳（</a:t>
                      </a:r>
                      <a:r>
                        <a:rPr lang="en-US" sz="1100" u="none" strike="noStrike" dirty="0">
                          <a:effectLst/>
                        </a:rPr>
                        <a:t>n=392）</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15402845"/>
                  </a:ext>
                </a:extLst>
              </a:tr>
              <a:tr h="243346">
                <a:tc>
                  <a:txBody>
                    <a:bodyPr/>
                    <a:lstStyle/>
                    <a:p>
                      <a:pPr algn="l" fontAlgn="ctr"/>
                      <a:r>
                        <a:rPr lang="ja-JP" altLang="en-US" sz="1100" u="none" strike="noStrike" dirty="0" smtClean="0">
                          <a:effectLst/>
                        </a:rPr>
                        <a:t>　　</a:t>
                      </a:r>
                      <a:r>
                        <a:rPr lang="en-US" altLang="ja-JP" sz="1100" u="none" strike="noStrike" dirty="0" smtClean="0">
                          <a:effectLst/>
                        </a:rPr>
                        <a:t>40</a:t>
                      </a:r>
                      <a:r>
                        <a:rPr lang="ja-JP" altLang="en-US" sz="1100" u="none" strike="noStrike" dirty="0">
                          <a:effectLst/>
                        </a:rPr>
                        <a:t>～</a:t>
                      </a:r>
                      <a:r>
                        <a:rPr lang="en-US" altLang="ja-JP" sz="1100" u="none" strike="noStrike" dirty="0">
                          <a:effectLst/>
                        </a:rPr>
                        <a:t>59</a:t>
                      </a:r>
                      <a:r>
                        <a:rPr lang="ja-JP" altLang="en-US" sz="1100" u="none" strike="noStrike" dirty="0">
                          <a:effectLst/>
                        </a:rPr>
                        <a:t>歳（</a:t>
                      </a:r>
                      <a:r>
                        <a:rPr lang="en-US" sz="1100" u="none" strike="noStrike" dirty="0">
                          <a:effectLst/>
                        </a:rPr>
                        <a:t>n=555）</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1470187"/>
                  </a:ext>
                </a:extLst>
              </a:tr>
              <a:tr h="243346">
                <a:tc>
                  <a:txBody>
                    <a:bodyPr/>
                    <a:lstStyle/>
                    <a:p>
                      <a:pPr algn="l" fontAlgn="ctr"/>
                      <a:r>
                        <a:rPr lang="ja-JP" altLang="en-US" sz="1100" u="none" strike="noStrike" dirty="0" smtClean="0">
                          <a:effectLst/>
                        </a:rPr>
                        <a:t>　　</a:t>
                      </a:r>
                      <a:r>
                        <a:rPr lang="en-US" altLang="ja-JP" sz="1100" u="none" strike="noStrike" dirty="0" smtClean="0">
                          <a:effectLst/>
                        </a:rPr>
                        <a:t>60</a:t>
                      </a:r>
                      <a:r>
                        <a:rPr lang="ja-JP" altLang="en-US" sz="1100" u="none" strike="noStrike" dirty="0">
                          <a:effectLst/>
                        </a:rPr>
                        <a:t>歳以上（</a:t>
                      </a:r>
                      <a:r>
                        <a:rPr lang="en-US" sz="1100" u="none" strike="noStrike" dirty="0">
                          <a:effectLst/>
                        </a:rPr>
                        <a:t>n=401）</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1666281"/>
                  </a:ext>
                </a:extLst>
              </a:tr>
              <a:tr h="243346">
                <a:tc>
                  <a:txBody>
                    <a:bodyPr/>
                    <a:lstStyle/>
                    <a:p>
                      <a:pPr algn="l" fontAlgn="ctr"/>
                      <a:r>
                        <a:rPr lang="ja-JP" altLang="en-US" sz="1100" u="none" strike="noStrike" dirty="0" smtClean="0">
                          <a:effectLst/>
                        </a:rPr>
                        <a:t>　夫婦</a:t>
                      </a:r>
                      <a:r>
                        <a:rPr lang="ja-JP" altLang="en-US" sz="1100" u="none" strike="noStrike" dirty="0">
                          <a:effectLst/>
                        </a:rPr>
                        <a:t>のみ世帯（</a:t>
                      </a:r>
                      <a:r>
                        <a:rPr lang="en-US" altLang="ja-JP" sz="1100" u="none" strike="noStrike" dirty="0">
                          <a:effectLst/>
                        </a:rPr>
                        <a:t>n=979</a:t>
                      </a:r>
                      <a:r>
                        <a:rPr lang="ja-JP" altLang="en-US" sz="1100" u="none" strike="noStrike" dirty="0">
                          <a:effectLst/>
                        </a:rPr>
                        <a:t>）</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81500758"/>
                  </a:ext>
                </a:extLst>
              </a:tr>
              <a:tr h="243346">
                <a:tc>
                  <a:txBody>
                    <a:bodyPr/>
                    <a:lstStyle/>
                    <a:p>
                      <a:pPr algn="l" fontAlgn="ctr"/>
                      <a:r>
                        <a:rPr lang="ja-JP" altLang="en-US" sz="1100" u="none" strike="noStrike" dirty="0" smtClean="0">
                          <a:effectLst/>
                        </a:rPr>
                        <a:t>　　</a:t>
                      </a:r>
                      <a:r>
                        <a:rPr lang="en-US" altLang="ja-JP" sz="1100" u="none" strike="noStrike" dirty="0" smtClean="0">
                          <a:effectLst/>
                        </a:rPr>
                        <a:t>20</a:t>
                      </a:r>
                      <a:r>
                        <a:rPr lang="ja-JP" altLang="en-US" sz="1100" u="none" strike="noStrike" dirty="0">
                          <a:effectLst/>
                        </a:rPr>
                        <a:t>～</a:t>
                      </a:r>
                      <a:r>
                        <a:rPr lang="en-US" altLang="ja-JP" sz="1100" u="none" strike="noStrike" dirty="0">
                          <a:effectLst/>
                        </a:rPr>
                        <a:t>39</a:t>
                      </a:r>
                      <a:r>
                        <a:rPr lang="ja-JP" altLang="en-US" sz="1100" u="none" strike="noStrike" dirty="0">
                          <a:effectLst/>
                        </a:rPr>
                        <a:t>歳（</a:t>
                      </a:r>
                      <a:r>
                        <a:rPr lang="en-US" sz="1100" u="none" strike="noStrike" dirty="0">
                          <a:effectLst/>
                        </a:rPr>
                        <a:t>n=207）</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9201615"/>
                  </a:ext>
                </a:extLst>
              </a:tr>
              <a:tr h="243346">
                <a:tc>
                  <a:txBody>
                    <a:bodyPr/>
                    <a:lstStyle/>
                    <a:p>
                      <a:pPr algn="l" fontAlgn="ctr"/>
                      <a:r>
                        <a:rPr lang="ja-JP" altLang="en-US" sz="1100" u="none" strike="noStrike" dirty="0" smtClean="0">
                          <a:effectLst/>
                        </a:rPr>
                        <a:t>　　</a:t>
                      </a:r>
                      <a:r>
                        <a:rPr lang="en-US" altLang="ja-JP" sz="1100" u="none" strike="noStrike" dirty="0" smtClean="0">
                          <a:effectLst/>
                        </a:rPr>
                        <a:t>40</a:t>
                      </a:r>
                      <a:r>
                        <a:rPr lang="ja-JP" altLang="en-US" sz="1100" u="none" strike="noStrike" dirty="0">
                          <a:effectLst/>
                        </a:rPr>
                        <a:t>～</a:t>
                      </a:r>
                      <a:r>
                        <a:rPr lang="en-US" altLang="ja-JP" sz="1100" u="none" strike="noStrike" dirty="0">
                          <a:effectLst/>
                        </a:rPr>
                        <a:t>59</a:t>
                      </a:r>
                      <a:r>
                        <a:rPr lang="ja-JP" altLang="en-US" sz="1100" u="none" strike="noStrike" dirty="0">
                          <a:effectLst/>
                        </a:rPr>
                        <a:t>歳（</a:t>
                      </a:r>
                      <a:r>
                        <a:rPr lang="en-US" sz="1100" u="none" strike="noStrike" dirty="0">
                          <a:effectLst/>
                        </a:rPr>
                        <a:t>n=357）</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534180"/>
                  </a:ext>
                </a:extLst>
              </a:tr>
              <a:tr h="243346">
                <a:tc>
                  <a:txBody>
                    <a:bodyPr/>
                    <a:lstStyle/>
                    <a:p>
                      <a:pPr algn="l" fontAlgn="ctr"/>
                      <a:r>
                        <a:rPr lang="ja-JP" altLang="en-US" sz="1100" u="none" strike="noStrike" dirty="0" smtClean="0">
                          <a:effectLst/>
                        </a:rPr>
                        <a:t>　　</a:t>
                      </a:r>
                      <a:r>
                        <a:rPr lang="en-US" altLang="ja-JP" sz="1100" u="none" strike="noStrike" dirty="0" smtClean="0">
                          <a:effectLst/>
                        </a:rPr>
                        <a:t>60</a:t>
                      </a:r>
                      <a:r>
                        <a:rPr lang="ja-JP" altLang="en-US" sz="1100" u="none" strike="noStrike" dirty="0">
                          <a:effectLst/>
                        </a:rPr>
                        <a:t>歳以上（</a:t>
                      </a:r>
                      <a:r>
                        <a:rPr lang="en-US" sz="1100" u="none" strike="noStrike" dirty="0">
                          <a:effectLst/>
                        </a:rPr>
                        <a:t>n=415）</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7354393"/>
                  </a:ext>
                </a:extLst>
              </a:tr>
              <a:tr h="243346">
                <a:tc>
                  <a:txBody>
                    <a:bodyPr/>
                    <a:lstStyle/>
                    <a:p>
                      <a:pPr algn="l" fontAlgn="ctr"/>
                      <a:r>
                        <a:rPr lang="ja-JP" altLang="en-US" sz="1100" u="none" strike="noStrike" dirty="0" smtClean="0">
                          <a:effectLst/>
                        </a:rPr>
                        <a:t>　ひとり</a:t>
                      </a:r>
                      <a:r>
                        <a:rPr lang="ja-JP" altLang="en-US" sz="1100" u="none" strike="noStrike" dirty="0">
                          <a:effectLst/>
                        </a:rPr>
                        <a:t>親と子ども世帯（</a:t>
                      </a:r>
                      <a:r>
                        <a:rPr lang="en-US" altLang="ja-JP" sz="1100" u="none" strike="noStrike" dirty="0">
                          <a:effectLst/>
                        </a:rPr>
                        <a:t>n=489</a:t>
                      </a:r>
                      <a:r>
                        <a:rPr lang="ja-JP" altLang="en-US" sz="1100" u="none" strike="noStrike" dirty="0">
                          <a:effectLst/>
                        </a:rPr>
                        <a:t>）</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87111760"/>
                  </a:ext>
                </a:extLst>
              </a:tr>
              <a:tr h="243346">
                <a:tc>
                  <a:txBody>
                    <a:bodyPr/>
                    <a:lstStyle/>
                    <a:p>
                      <a:pPr algn="l" fontAlgn="ctr"/>
                      <a:r>
                        <a:rPr lang="ja-JP" altLang="en-US" sz="1100" u="none" strike="noStrike" dirty="0" smtClean="0">
                          <a:effectLst/>
                        </a:rPr>
                        <a:t>　　</a:t>
                      </a:r>
                      <a:r>
                        <a:rPr lang="en-US" altLang="ja-JP" sz="1100" u="none" strike="noStrike" dirty="0" smtClean="0">
                          <a:effectLst/>
                        </a:rPr>
                        <a:t>20</a:t>
                      </a:r>
                      <a:r>
                        <a:rPr lang="ja-JP" altLang="en-US" sz="1100" u="none" strike="noStrike" dirty="0">
                          <a:effectLst/>
                        </a:rPr>
                        <a:t>～</a:t>
                      </a:r>
                      <a:r>
                        <a:rPr lang="en-US" altLang="ja-JP" sz="1100" u="none" strike="noStrike" dirty="0">
                          <a:effectLst/>
                        </a:rPr>
                        <a:t>39</a:t>
                      </a:r>
                      <a:r>
                        <a:rPr lang="ja-JP" altLang="en-US" sz="1100" u="none" strike="noStrike" dirty="0">
                          <a:effectLst/>
                        </a:rPr>
                        <a:t>歳（</a:t>
                      </a:r>
                      <a:r>
                        <a:rPr lang="en-US" sz="1100" u="none" strike="noStrike" dirty="0">
                          <a:effectLst/>
                        </a:rPr>
                        <a:t>n=124）</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7113834"/>
                  </a:ext>
                </a:extLst>
              </a:tr>
              <a:tr h="243346">
                <a:tc>
                  <a:txBody>
                    <a:bodyPr/>
                    <a:lstStyle/>
                    <a:p>
                      <a:pPr algn="l" fontAlgn="ctr"/>
                      <a:r>
                        <a:rPr lang="ja-JP" altLang="en-US" sz="1100" u="none" strike="noStrike" dirty="0" smtClean="0">
                          <a:effectLst/>
                        </a:rPr>
                        <a:t>　　</a:t>
                      </a:r>
                      <a:r>
                        <a:rPr lang="en-US" altLang="ja-JP" sz="1100" u="none" strike="noStrike" dirty="0" smtClean="0">
                          <a:effectLst/>
                        </a:rPr>
                        <a:t>40</a:t>
                      </a:r>
                      <a:r>
                        <a:rPr lang="ja-JP" altLang="en-US" sz="1100" u="none" strike="noStrike" dirty="0">
                          <a:effectLst/>
                        </a:rPr>
                        <a:t>～</a:t>
                      </a:r>
                      <a:r>
                        <a:rPr lang="en-US" altLang="ja-JP" sz="1100" u="none" strike="noStrike" dirty="0">
                          <a:effectLst/>
                        </a:rPr>
                        <a:t>59</a:t>
                      </a:r>
                      <a:r>
                        <a:rPr lang="ja-JP" altLang="en-US" sz="1100" u="none" strike="noStrike" dirty="0">
                          <a:effectLst/>
                        </a:rPr>
                        <a:t>歳（</a:t>
                      </a:r>
                      <a:r>
                        <a:rPr lang="en-US" sz="1100" u="none" strike="noStrike" dirty="0">
                          <a:effectLst/>
                        </a:rPr>
                        <a:t>n=208）</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8979931"/>
                  </a:ext>
                </a:extLst>
              </a:tr>
              <a:tr h="243346">
                <a:tc>
                  <a:txBody>
                    <a:bodyPr/>
                    <a:lstStyle/>
                    <a:p>
                      <a:pPr algn="l" fontAlgn="ctr"/>
                      <a:r>
                        <a:rPr lang="ja-JP" altLang="en-US" sz="1100" u="none" strike="noStrike" dirty="0" smtClean="0">
                          <a:effectLst/>
                        </a:rPr>
                        <a:t>　　</a:t>
                      </a:r>
                      <a:r>
                        <a:rPr lang="en-US" altLang="ja-JP" sz="1100" u="none" strike="noStrike" dirty="0" smtClean="0">
                          <a:effectLst/>
                        </a:rPr>
                        <a:t>60</a:t>
                      </a:r>
                      <a:r>
                        <a:rPr lang="ja-JP" altLang="en-US" sz="1100" u="none" strike="noStrike" dirty="0">
                          <a:effectLst/>
                        </a:rPr>
                        <a:t>歳以上（</a:t>
                      </a:r>
                      <a:r>
                        <a:rPr lang="en-US" sz="1100" u="none" strike="noStrike" dirty="0">
                          <a:effectLst/>
                        </a:rPr>
                        <a:t>n=157）</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150860"/>
                  </a:ext>
                </a:extLst>
              </a:tr>
              <a:tr h="243346">
                <a:tc>
                  <a:txBody>
                    <a:bodyPr/>
                    <a:lstStyle/>
                    <a:p>
                      <a:pPr algn="l" fontAlgn="ctr"/>
                      <a:r>
                        <a:rPr lang="ja-JP" altLang="en-US" sz="1100" u="none" strike="noStrike" dirty="0" smtClean="0">
                          <a:effectLst/>
                        </a:rPr>
                        <a:t>　その他</a:t>
                      </a:r>
                      <a:r>
                        <a:rPr lang="ja-JP" altLang="en-US" sz="1100" u="none" strike="noStrike" dirty="0">
                          <a:effectLst/>
                        </a:rPr>
                        <a:t>親族世帯、非親族世帯（</a:t>
                      </a:r>
                      <a:r>
                        <a:rPr lang="en-US" altLang="ja-JP" sz="1100" u="none" strike="noStrike" dirty="0">
                          <a:effectLst/>
                        </a:rPr>
                        <a:t>n=307</a:t>
                      </a:r>
                      <a:r>
                        <a:rPr lang="ja-JP" altLang="en-US" sz="1100" u="none" strike="noStrike" dirty="0">
                          <a:effectLst/>
                        </a:rPr>
                        <a:t>）</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8498336"/>
                  </a:ext>
                </a:extLst>
              </a:tr>
              <a:tr h="243346">
                <a:tc>
                  <a:txBody>
                    <a:bodyPr/>
                    <a:lstStyle/>
                    <a:p>
                      <a:pPr algn="l" fontAlgn="ctr"/>
                      <a:r>
                        <a:rPr lang="ja-JP" altLang="en-US" sz="1100" u="none" strike="noStrike" dirty="0" smtClean="0">
                          <a:effectLst/>
                        </a:rPr>
                        <a:t>　　</a:t>
                      </a:r>
                      <a:r>
                        <a:rPr lang="en-US" altLang="ja-JP" sz="1100" u="none" strike="noStrike" dirty="0" smtClean="0">
                          <a:effectLst/>
                        </a:rPr>
                        <a:t>20</a:t>
                      </a:r>
                      <a:r>
                        <a:rPr lang="ja-JP" altLang="en-US" sz="1100" u="none" strike="noStrike" dirty="0">
                          <a:effectLst/>
                        </a:rPr>
                        <a:t>～</a:t>
                      </a:r>
                      <a:r>
                        <a:rPr lang="en-US" altLang="ja-JP" sz="1100" u="none" strike="noStrike" dirty="0">
                          <a:effectLst/>
                        </a:rPr>
                        <a:t>39</a:t>
                      </a:r>
                      <a:r>
                        <a:rPr lang="ja-JP" altLang="en-US" sz="1100" u="none" strike="noStrike" dirty="0">
                          <a:effectLst/>
                        </a:rPr>
                        <a:t>歳（</a:t>
                      </a:r>
                      <a:r>
                        <a:rPr lang="en-US" sz="1100" u="none" strike="noStrike" dirty="0">
                          <a:effectLst/>
                        </a:rPr>
                        <a:t>n=85）</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0657805"/>
                  </a:ext>
                </a:extLst>
              </a:tr>
              <a:tr h="243346">
                <a:tc>
                  <a:txBody>
                    <a:bodyPr/>
                    <a:lstStyle/>
                    <a:p>
                      <a:pPr algn="l" fontAlgn="ctr"/>
                      <a:r>
                        <a:rPr lang="ja-JP" altLang="en-US" sz="1100" u="none" strike="noStrike" dirty="0" smtClean="0">
                          <a:effectLst/>
                        </a:rPr>
                        <a:t>　　</a:t>
                      </a:r>
                      <a:r>
                        <a:rPr lang="en-US" altLang="ja-JP" sz="1100" u="none" strike="noStrike" dirty="0" smtClean="0">
                          <a:effectLst/>
                        </a:rPr>
                        <a:t>40</a:t>
                      </a:r>
                      <a:r>
                        <a:rPr lang="ja-JP" altLang="en-US" sz="1100" u="none" strike="noStrike" dirty="0">
                          <a:effectLst/>
                        </a:rPr>
                        <a:t>～</a:t>
                      </a:r>
                      <a:r>
                        <a:rPr lang="en-US" altLang="ja-JP" sz="1100" u="none" strike="noStrike" dirty="0">
                          <a:effectLst/>
                        </a:rPr>
                        <a:t>59</a:t>
                      </a:r>
                      <a:r>
                        <a:rPr lang="ja-JP" altLang="en-US" sz="1100" u="none" strike="noStrike" dirty="0">
                          <a:effectLst/>
                        </a:rPr>
                        <a:t>歳（</a:t>
                      </a:r>
                      <a:r>
                        <a:rPr lang="en-US" sz="1100" u="none" strike="noStrike" dirty="0">
                          <a:effectLst/>
                        </a:rPr>
                        <a:t>n=102）</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2523725"/>
                  </a:ext>
                </a:extLst>
              </a:tr>
              <a:tr h="243346">
                <a:tc>
                  <a:txBody>
                    <a:bodyPr/>
                    <a:lstStyle/>
                    <a:p>
                      <a:pPr algn="l" fontAlgn="ctr"/>
                      <a:r>
                        <a:rPr lang="ja-JP" altLang="en-US" sz="1100" u="none" strike="noStrike" dirty="0" smtClean="0">
                          <a:effectLst/>
                        </a:rPr>
                        <a:t>　　</a:t>
                      </a:r>
                      <a:r>
                        <a:rPr lang="en-US" altLang="ja-JP" sz="1100" u="none" strike="noStrike" dirty="0" smtClean="0">
                          <a:effectLst/>
                        </a:rPr>
                        <a:t>60</a:t>
                      </a:r>
                      <a:r>
                        <a:rPr lang="ja-JP" altLang="en-US" sz="1100" u="none" strike="noStrike" dirty="0">
                          <a:effectLst/>
                        </a:rPr>
                        <a:t>歳以上（</a:t>
                      </a:r>
                      <a:r>
                        <a:rPr lang="en-US" sz="1100" u="none" strike="noStrike" dirty="0">
                          <a:effectLst/>
                        </a:rPr>
                        <a:t>n=120）</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24356223"/>
                  </a:ext>
                </a:extLst>
              </a:tr>
            </a:tbl>
          </a:graphicData>
        </a:graphic>
      </p:graphicFrame>
      <p:cxnSp>
        <p:nvCxnSpPr>
          <p:cNvPr id="17" name="直線コネクタ 16"/>
          <p:cNvCxnSpPr/>
          <p:nvPr/>
        </p:nvCxnSpPr>
        <p:spPr>
          <a:xfrm>
            <a:off x="153345" y="2108976"/>
            <a:ext cx="8712928" cy="0"/>
          </a:xfrm>
          <a:prstGeom prst="line">
            <a:avLst/>
          </a:prstGeom>
        </p:spPr>
        <p:style>
          <a:lnRef idx="1">
            <a:schemeClr val="dk1"/>
          </a:lnRef>
          <a:fillRef idx="0">
            <a:schemeClr val="dk1"/>
          </a:fillRef>
          <a:effectRef idx="0">
            <a:schemeClr val="dk1"/>
          </a:effectRef>
          <a:fontRef idx="minor">
            <a:schemeClr val="tx1"/>
          </a:fontRef>
        </p:style>
      </p:cxnSp>
      <p:cxnSp>
        <p:nvCxnSpPr>
          <p:cNvPr id="18" name="直線コネクタ 17"/>
          <p:cNvCxnSpPr/>
          <p:nvPr/>
        </p:nvCxnSpPr>
        <p:spPr>
          <a:xfrm>
            <a:off x="161361" y="3068960"/>
            <a:ext cx="8712928" cy="0"/>
          </a:xfrm>
          <a:prstGeom prst="line">
            <a:avLst/>
          </a:prstGeom>
        </p:spPr>
        <p:style>
          <a:lnRef idx="1">
            <a:schemeClr val="dk1"/>
          </a:lnRef>
          <a:fillRef idx="0">
            <a:schemeClr val="dk1"/>
          </a:fillRef>
          <a:effectRef idx="0">
            <a:schemeClr val="dk1"/>
          </a:effectRef>
          <a:fontRef idx="minor">
            <a:schemeClr val="tx1"/>
          </a:fontRef>
        </p:style>
      </p:cxnSp>
      <p:cxnSp>
        <p:nvCxnSpPr>
          <p:cNvPr id="19" name="直線コネクタ 18"/>
          <p:cNvCxnSpPr/>
          <p:nvPr/>
        </p:nvCxnSpPr>
        <p:spPr>
          <a:xfrm>
            <a:off x="167664" y="4028944"/>
            <a:ext cx="8712928" cy="0"/>
          </a:xfrm>
          <a:prstGeom prst="line">
            <a:avLst/>
          </a:prstGeom>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a:off x="155632" y="4989112"/>
            <a:ext cx="8712928" cy="0"/>
          </a:xfrm>
          <a:prstGeom prst="line">
            <a:avLst/>
          </a:prstGeom>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a:off x="305745" y="2345600"/>
            <a:ext cx="8568000" cy="0"/>
          </a:xfrm>
          <a:prstGeom prst="line">
            <a:avLst/>
          </a:prstGeom>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a:off x="287616" y="3309048"/>
            <a:ext cx="8568000" cy="0"/>
          </a:xfrm>
          <a:prstGeom prst="line">
            <a:avLst/>
          </a:prstGeom>
        </p:spPr>
        <p:style>
          <a:lnRef idx="1">
            <a:schemeClr val="dk1"/>
          </a:lnRef>
          <a:fillRef idx="0">
            <a:schemeClr val="dk1"/>
          </a:fillRef>
          <a:effectRef idx="0">
            <a:schemeClr val="dk1"/>
          </a:effectRef>
          <a:fontRef idx="minor">
            <a:schemeClr val="tx1"/>
          </a:fontRef>
        </p:style>
      </p:cxnSp>
      <p:cxnSp>
        <p:nvCxnSpPr>
          <p:cNvPr id="23" name="直線コネクタ 22"/>
          <p:cNvCxnSpPr/>
          <p:nvPr/>
        </p:nvCxnSpPr>
        <p:spPr>
          <a:xfrm>
            <a:off x="299648" y="4269032"/>
            <a:ext cx="8568000" cy="0"/>
          </a:xfrm>
          <a:prstGeom prst="line">
            <a:avLst/>
          </a:prstGeom>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a:off x="311496" y="5229200"/>
            <a:ext cx="8568000" cy="0"/>
          </a:xfrm>
          <a:prstGeom prst="line">
            <a:avLst/>
          </a:prstGeom>
        </p:spPr>
        <p:style>
          <a:lnRef idx="1">
            <a:schemeClr val="dk1"/>
          </a:lnRef>
          <a:fillRef idx="0">
            <a:schemeClr val="dk1"/>
          </a:fillRef>
          <a:effectRef idx="0">
            <a:schemeClr val="dk1"/>
          </a:effectRef>
          <a:fontRef idx="minor">
            <a:schemeClr val="tx1"/>
          </a:fontRef>
        </p:style>
      </p:cxnSp>
      <p:sp>
        <p:nvSpPr>
          <p:cNvPr id="25" name="正方形/長方形 24"/>
          <p:cNvSpPr/>
          <p:nvPr/>
        </p:nvSpPr>
        <p:spPr>
          <a:xfrm>
            <a:off x="179592" y="620688"/>
            <a:ext cx="8784896" cy="646331"/>
          </a:xfrm>
          <a:prstGeom prst="rect">
            <a:avLst/>
          </a:prstGeom>
          <a:ln cmpd="sng">
            <a:solidFill>
              <a:schemeClr val="tx1"/>
            </a:solidFill>
          </a:ln>
        </p:spPr>
        <p:txBody>
          <a:bodyPr wrap="square">
            <a:spAutoFit/>
          </a:bodyPr>
          <a:lstStyle/>
          <a:p>
            <a:pPr marL="265113" indent="-265113"/>
            <a:r>
              <a:rPr lang="ja-JP" altLang="en-US" dirty="0" smtClean="0">
                <a:latin typeface="Meiryo UI" panose="020B0604030504040204" pitchFamily="50" charset="-128"/>
                <a:ea typeface="Meiryo UI" panose="020B0604030504040204" pitchFamily="50" charset="-128"/>
              </a:rPr>
              <a:t>◯　同居者との食事の頻度では、「毎日２～</a:t>
            </a:r>
            <a:r>
              <a:rPr lang="ja-JP" altLang="en-US" dirty="0">
                <a:latin typeface="Meiryo UI" panose="020B0604030504040204" pitchFamily="50" charset="-128"/>
                <a:ea typeface="Meiryo UI" panose="020B0604030504040204" pitchFamily="50" charset="-128"/>
              </a:rPr>
              <a:t>３回</a:t>
            </a:r>
            <a:r>
              <a:rPr lang="ja-JP" altLang="en-US" dirty="0" smtClean="0">
                <a:latin typeface="Meiryo UI" panose="020B0604030504040204" pitchFamily="50" charset="-128"/>
                <a:ea typeface="Meiryo UI" panose="020B0604030504040204" pitchFamily="50" charset="-128"/>
              </a:rPr>
              <a:t>」は、</a:t>
            </a:r>
            <a:r>
              <a:rPr lang="ja-JP" altLang="en-US" dirty="0">
                <a:latin typeface="Meiryo UI" panose="020B0604030504040204" pitchFamily="50" charset="-128"/>
                <a:ea typeface="Meiryo UI" panose="020B0604030504040204" pitchFamily="50" charset="-128"/>
              </a:rPr>
              <a:t>世帯分類ではひとり親と子ども世帯</a:t>
            </a:r>
            <a:r>
              <a:rPr lang="ja-JP" altLang="en-US" dirty="0" smtClean="0">
                <a:latin typeface="Meiryo UI" panose="020B0604030504040204" pitchFamily="50" charset="-128"/>
                <a:ea typeface="Meiryo UI" panose="020B0604030504040204" pitchFamily="50" charset="-128"/>
              </a:rPr>
              <a:t>が最も少なく、</a:t>
            </a:r>
            <a:r>
              <a:rPr lang="ja-JP" altLang="en-US" dirty="0">
                <a:latin typeface="Meiryo UI" panose="020B0604030504040204" pitchFamily="50" charset="-128"/>
                <a:ea typeface="Meiryo UI" panose="020B0604030504040204" pitchFamily="50" charset="-128"/>
              </a:rPr>
              <a:t>年代</a:t>
            </a:r>
            <a:r>
              <a:rPr lang="ja-JP" altLang="en-US" dirty="0" smtClean="0">
                <a:latin typeface="Meiryo UI" panose="020B0604030504040204" pitchFamily="50" charset="-128"/>
                <a:ea typeface="Meiryo UI" panose="020B0604030504040204" pitchFamily="50" charset="-128"/>
              </a:rPr>
              <a:t>別にみると</a:t>
            </a:r>
            <a:r>
              <a:rPr lang="en-US" altLang="ja-JP" dirty="0" smtClean="0">
                <a:latin typeface="Meiryo UI" panose="020B0604030504040204" pitchFamily="50" charset="-128"/>
                <a:ea typeface="Meiryo UI" panose="020B0604030504040204" pitchFamily="50" charset="-128"/>
              </a:rPr>
              <a:t>20</a:t>
            </a:r>
            <a:r>
              <a:rPr lang="ja-JP" altLang="en-US" dirty="0" smtClean="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39</a:t>
            </a:r>
            <a:r>
              <a:rPr lang="ja-JP" altLang="en-US" dirty="0" smtClean="0">
                <a:latin typeface="Meiryo UI" panose="020B0604030504040204" pitchFamily="50" charset="-128"/>
                <a:ea typeface="Meiryo UI" panose="020B0604030504040204" pitchFamily="50" charset="-128"/>
              </a:rPr>
              <a:t>歳はすべての世帯分類において</a:t>
            </a:r>
            <a:r>
              <a:rPr lang="en-US" altLang="ja-JP" dirty="0" smtClean="0">
                <a:latin typeface="Meiryo UI" panose="020B0604030504040204" pitchFamily="50" charset="-128"/>
                <a:ea typeface="Meiryo UI" panose="020B0604030504040204" pitchFamily="50" charset="-128"/>
              </a:rPr>
              <a:t>30</a:t>
            </a:r>
            <a:r>
              <a:rPr lang="ja-JP" altLang="en-US" dirty="0" smtClean="0">
                <a:latin typeface="Meiryo UI" panose="020B0604030504040204" pitchFamily="50" charset="-128"/>
                <a:ea typeface="Meiryo UI" panose="020B0604030504040204" pitchFamily="50" charset="-128"/>
              </a:rPr>
              <a:t>％前後と少ない。</a:t>
            </a:r>
            <a:endParaRPr lang="en-US" altLang="ja-JP" dirty="0" smtClean="0">
              <a:latin typeface="Meiryo UI" panose="020B0604030504040204" pitchFamily="50" charset="-128"/>
              <a:ea typeface="Meiryo UI" panose="020B0604030504040204" pitchFamily="50" charset="-128"/>
            </a:endParaRPr>
          </a:p>
        </p:txBody>
      </p:sp>
      <p:sp>
        <p:nvSpPr>
          <p:cNvPr id="3" name="フリーフォーム 2"/>
          <p:cNvSpPr/>
          <p:nvPr/>
        </p:nvSpPr>
        <p:spPr>
          <a:xfrm>
            <a:off x="4044950" y="1682750"/>
            <a:ext cx="2971800" cy="4337050"/>
          </a:xfrm>
          <a:custGeom>
            <a:avLst/>
            <a:gdLst>
              <a:gd name="connsiteX0" fmla="*/ 1231900 w 2971800"/>
              <a:gd name="connsiteY0" fmla="*/ 0 h 4337050"/>
              <a:gd name="connsiteX1" fmla="*/ 1231900 w 2971800"/>
              <a:gd name="connsiteY1" fmla="*/ 349250 h 4337050"/>
              <a:gd name="connsiteX2" fmla="*/ 1219200 w 2971800"/>
              <a:gd name="connsiteY2" fmla="*/ 488950 h 4337050"/>
              <a:gd name="connsiteX3" fmla="*/ 1219200 w 2971800"/>
              <a:gd name="connsiteY3" fmla="*/ 603250 h 4337050"/>
              <a:gd name="connsiteX4" fmla="*/ 660400 w 2971800"/>
              <a:gd name="connsiteY4" fmla="*/ 736600 h 4337050"/>
              <a:gd name="connsiteX5" fmla="*/ 660400 w 2971800"/>
              <a:gd name="connsiteY5" fmla="*/ 844550 h 4337050"/>
              <a:gd name="connsiteX6" fmla="*/ 901700 w 2971800"/>
              <a:gd name="connsiteY6" fmla="*/ 977900 h 4337050"/>
              <a:gd name="connsiteX7" fmla="*/ 901700 w 2971800"/>
              <a:gd name="connsiteY7" fmla="*/ 1085850 h 4337050"/>
              <a:gd name="connsiteX8" fmla="*/ 2197100 w 2971800"/>
              <a:gd name="connsiteY8" fmla="*/ 1200150 h 4337050"/>
              <a:gd name="connsiteX9" fmla="*/ 2197100 w 2971800"/>
              <a:gd name="connsiteY9" fmla="*/ 1320800 h 4337050"/>
              <a:gd name="connsiteX10" fmla="*/ 1714500 w 2971800"/>
              <a:gd name="connsiteY10" fmla="*/ 1447800 h 4337050"/>
              <a:gd name="connsiteX11" fmla="*/ 1714500 w 2971800"/>
              <a:gd name="connsiteY11" fmla="*/ 1562100 h 4337050"/>
              <a:gd name="connsiteX12" fmla="*/ 381000 w 2971800"/>
              <a:gd name="connsiteY12" fmla="*/ 1695450 h 4337050"/>
              <a:gd name="connsiteX13" fmla="*/ 381000 w 2971800"/>
              <a:gd name="connsiteY13" fmla="*/ 1816100 h 4337050"/>
              <a:gd name="connsiteX14" fmla="*/ 996950 w 2971800"/>
              <a:gd name="connsiteY14" fmla="*/ 1930400 h 4337050"/>
              <a:gd name="connsiteX15" fmla="*/ 996950 w 2971800"/>
              <a:gd name="connsiteY15" fmla="*/ 2057400 h 4337050"/>
              <a:gd name="connsiteX16" fmla="*/ 2971800 w 2971800"/>
              <a:gd name="connsiteY16" fmla="*/ 2159000 h 4337050"/>
              <a:gd name="connsiteX17" fmla="*/ 2971800 w 2971800"/>
              <a:gd name="connsiteY17" fmla="*/ 2273300 h 4337050"/>
              <a:gd name="connsiteX18" fmla="*/ 387350 w 2971800"/>
              <a:gd name="connsiteY18" fmla="*/ 2400300 h 4337050"/>
              <a:gd name="connsiteX19" fmla="*/ 387350 w 2971800"/>
              <a:gd name="connsiteY19" fmla="*/ 2508250 h 4337050"/>
              <a:gd name="connsiteX20" fmla="*/ 203200 w 2971800"/>
              <a:gd name="connsiteY20" fmla="*/ 2647950 h 4337050"/>
              <a:gd name="connsiteX21" fmla="*/ 203200 w 2971800"/>
              <a:gd name="connsiteY21" fmla="*/ 2781300 h 4337050"/>
              <a:gd name="connsiteX22" fmla="*/ 241300 w 2971800"/>
              <a:gd name="connsiteY22" fmla="*/ 2882900 h 4337050"/>
              <a:gd name="connsiteX23" fmla="*/ 241300 w 2971800"/>
              <a:gd name="connsiteY23" fmla="*/ 3009900 h 4337050"/>
              <a:gd name="connsiteX24" fmla="*/ 692150 w 2971800"/>
              <a:gd name="connsiteY24" fmla="*/ 3124200 h 4337050"/>
              <a:gd name="connsiteX25" fmla="*/ 692150 w 2971800"/>
              <a:gd name="connsiteY25" fmla="*/ 3244850 h 4337050"/>
              <a:gd name="connsiteX26" fmla="*/ 1263650 w 2971800"/>
              <a:gd name="connsiteY26" fmla="*/ 3371850 h 4337050"/>
              <a:gd name="connsiteX27" fmla="*/ 1263650 w 2971800"/>
              <a:gd name="connsiteY27" fmla="*/ 3467100 h 4337050"/>
              <a:gd name="connsiteX28" fmla="*/ 0 w 2971800"/>
              <a:gd name="connsiteY28" fmla="*/ 3600450 h 4337050"/>
              <a:gd name="connsiteX29" fmla="*/ 0 w 2971800"/>
              <a:gd name="connsiteY29" fmla="*/ 3721100 h 4337050"/>
              <a:gd name="connsiteX30" fmla="*/ 990600 w 2971800"/>
              <a:gd name="connsiteY30" fmla="*/ 3848100 h 4337050"/>
              <a:gd name="connsiteX31" fmla="*/ 990600 w 2971800"/>
              <a:gd name="connsiteY31" fmla="*/ 3975100 h 4337050"/>
              <a:gd name="connsiteX32" fmla="*/ 2374900 w 2971800"/>
              <a:gd name="connsiteY32" fmla="*/ 4095750 h 4337050"/>
              <a:gd name="connsiteX33" fmla="*/ 2362200 w 2971800"/>
              <a:gd name="connsiteY33" fmla="*/ 4337050 h 433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71800" h="4337050">
                <a:moveTo>
                  <a:pt x="1231900" y="0"/>
                </a:moveTo>
                <a:lnTo>
                  <a:pt x="1231900" y="349250"/>
                </a:lnTo>
                <a:lnTo>
                  <a:pt x="1219200" y="488950"/>
                </a:lnTo>
                <a:lnTo>
                  <a:pt x="1219200" y="603250"/>
                </a:lnTo>
                <a:lnTo>
                  <a:pt x="660400" y="736600"/>
                </a:lnTo>
                <a:lnTo>
                  <a:pt x="660400" y="844550"/>
                </a:lnTo>
                <a:lnTo>
                  <a:pt x="901700" y="977900"/>
                </a:lnTo>
                <a:lnTo>
                  <a:pt x="901700" y="1085850"/>
                </a:lnTo>
                <a:lnTo>
                  <a:pt x="2197100" y="1200150"/>
                </a:lnTo>
                <a:lnTo>
                  <a:pt x="2197100" y="1320800"/>
                </a:lnTo>
                <a:lnTo>
                  <a:pt x="1714500" y="1447800"/>
                </a:lnTo>
                <a:lnTo>
                  <a:pt x="1714500" y="1562100"/>
                </a:lnTo>
                <a:lnTo>
                  <a:pt x="381000" y="1695450"/>
                </a:lnTo>
                <a:lnTo>
                  <a:pt x="381000" y="1816100"/>
                </a:lnTo>
                <a:lnTo>
                  <a:pt x="996950" y="1930400"/>
                </a:lnTo>
                <a:lnTo>
                  <a:pt x="996950" y="2057400"/>
                </a:lnTo>
                <a:lnTo>
                  <a:pt x="2971800" y="2159000"/>
                </a:lnTo>
                <a:lnTo>
                  <a:pt x="2971800" y="2273300"/>
                </a:lnTo>
                <a:lnTo>
                  <a:pt x="387350" y="2400300"/>
                </a:lnTo>
                <a:lnTo>
                  <a:pt x="387350" y="2508250"/>
                </a:lnTo>
                <a:lnTo>
                  <a:pt x="203200" y="2647950"/>
                </a:lnTo>
                <a:lnTo>
                  <a:pt x="203200" y="2781300"/>
                </a:lnTo>
                <a:lnTo>
                  <a:pt x="241300" y="2882900"/>
                </a:lnTo>
                <a:lnTo>
                  <a:pt x="241300" y="3009900"/>
                </a:lnTo>
                <a:lnTo>
                  <a:pt x="692150" y="3124200"/>
                </a:lnTo>
                <a:lnTo>
                  <a:pt x="692150" y="3244850"/>
                </a:lnTo>
                <a:lnTo>
                  <a:pt x="1263650" y="3371850"/>
                </a:lnTo>
                <a:lnTo>
                  <a:pt x="1263650" y="3467100"/>
                </a:lnTo>
                <a:lnTo>
                  <a:pt x="0" y="3600450"/>
                </a:lnTo>
                <a:lnTo>
                  <a:pt x="0" y="3721100"/>
                </a:lnTo>
                <a:lnTo>
                  <a:pt x="990600" y="3848100"/>
                </a:lnTo>
                <a:lnTo>
                  <a:pt x="990600" y="3975100"/>
                </a:lnTo>
                <a:lnTo>
                  <a:pt x="2374900" y="4095750"/>
                </a:lnTo>
                <a:lnTo>
                  <a:pt x="2362200" y="4337050"/>
                </a:lnTo>
              </a:path>
            </a:pathLst>
          </a:custGeom>
          <a:ln>
            <a:prstDash val="sysDot"/>
          </a:ln>
        </p:spPr>
        <p:style>
          <a:lnRef idx="2">
            <a:schemeClr val="accent2"/>
          </a:lnRef>
          <a:fillRef idx="0">
            <a:schemeClr val="accent2"/>
          </a:fillRef>
          <a:effectRef idx="1">
            <a:schemeClr val="accent2"/>
          </a:effectRef>
          <a:fontRef idx="minor">
            <a:schemeClr val="tx1"/>
          </a:fontRef>
        </p:style>
        <p:txBody>
          <a:bodyPr rtlCol="0" anchor="ctr"/>
          <a:lstStyle/>
          <a:p>
            <a:pPr algn="ctr"/>
            <a:endParaRPr kumimoji="1" lang="ja-JP" altLang="en-US"/>
          </a:p>
        </p:txBody>
      </p:sp>
      <p:grpSp>
        <p:nvGrpSpPr>
          <p:cNvPr id="27" name="グループ化 26"/>
          <p:cNvGrpSpPr/>
          <p:nvPr/>
        </p:nvGrpSpPr>
        <p:grpSpPr>
          <a:xfrm>
            <a:off x="3563928" y="1700808"/>
            <a:ext cx="1008112" cy="253916"/>
            <a:chOff x="1603837" y="1786768"/>
            <a:chExt cx="1008112" cy="346982"/>
          </a:xfrm>
        </p:grpSpPr>
        <p:sp>
          <p:nvSpPr>
            <p:cNvPr id="28" name="正方形/長方形 27"/>
            <p:cNvSpPr/>
            <p:nvPr/>
          </p:nvSpPr>
          <p:spPr>
            <a:xfrm>
              <a:off x="1619672" y="1844824"/>
              <a:ext cx="864096" cy="225276"/>
            </a:xfrm>
            <a:prstGeom prst="rect">
              <a:avLst/>
            </a:prstGeom>
            <a:ln w="9525"/>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1603837" y="1786768"/>
              <a:ext cx="1008112" cy="346982"/>
            </a:xfrm>
            <a:prstGeom prst="rect">
              <a:avLst/>
            </a:prstGeom>
            <a:noFill/>
          </p:spPr>
          <p:txBody>
            <a:bodyPr wrap="square" rtlCol="0">
              <a:spAutoFit/>
            </a:bodyPr>
            <a:lstStyle/>
            <a:p>
              <a:r>
                <a:rPr lang="ja-JP" altLang="en-US" sz="1000" dirty="0" smtClean="0"/>
                <a:t>毎日２～３回</a:t>
              </a:r>
              <a:endParaRPr kumimoji="1" lang="ja-JP" altLang="en-US" sz="1000" dirty="0"/>
            </a:p>
          </p:txBody>
        </p:sp>
      </p:grpSp>
      <p:sp>
        <p:nvSpPr>
          <p:cNvPr id="26" name="スライド番号プレースホルダー 1"/>
          <p:cNvSpPr>
            <a:spLocks noGrp="1"/>
          </p:cNvSpPr>
          <p:nvPr>
            <p:ph type="sldNum" sz="quarter" idx="12"/>
          </p:nvPr>
        </p:nvSpPr>
        <p:spPr>
          <a:xfrm>
            <a:off x="8319084" y="6517783"/>
            <a:ext cx="824916" cy="352220"/>
          </a:xfrm>
        </p:spPr>
        <p:txBody>
          <a:bodyPr/>
          <a:lstStyle/>
          <a:p>
            <a:fld id="{BEBE85B1-8F12-4F7B-A383-E6CF6791D3DF}" type="slidenum">
              <a:rPr kumimoji="1" lang="ja-JP" altLang="en-US" sz="1600" smtClean="0">
                <a:solidFill>
                  <a:schemeClr val="tx1"/>
                </a:solidFill>
              </a:rPr>
              <a:t>56</a:t>
            </a:fld>
            <a:endParaRPr kumimoji="1" lang="ja-JP" altLang="en-US" sz="1600" dirty="0">
              <a:solidFill>
                <a:schemeClr val="tx1"/>
              </a:solidFill>
            </a:endParaRPr>
          </a:p>
        </p:txBody>
      </p:sp>
      <p:sp>
        <p:nvSpPr>
          <p:cNvPr id="30" name="正方形/長方形 29"/>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分析（クロス集計、レーダーチャート）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445889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57</a:t>
            </a:fld>
            <a:endParaRPr kumimoji="1"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360537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58</a:t>
            </a:fld>
            <a:endParaRPr kumimoji="1"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303681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59</a:t>
            </a:fld>
            <a:endParaRPr kumimoji="1" lang="ja-JP" altLang="en-US">
              <a:latin typeface="Meiryo UI" panose="020B0604030504040204" pitchFamily="50" charset="-128"/>
              <a:ea typeface="Meiryo UI" panose="020B0604030504040204" pitchFamily="50" charset="-128"/>
            </a:endParaRPr>
          </a:p>
        </p:txBody>
      </p:sp>
      <p:sp>
        <p:nvSpPr>
          <p:cNvPr id="2" name="正方形/長方形 1"/>
          <p:cNvSpPr/>
          <p:nvPr/>
        </p:nvSpPr>
        <p:spPr>
          <a:xfrm>
            <a:off x="138404" y="435430"/>
            <a:ext cx="8975732" cy="45719"/>
          </a:xfrm>
          <a:prstGeom prst="rect">
            <a:avLst/>
          </a:prstGeom>
          <a:gradFill flip="none" rotWithShape="1">
            <a:gsLst>
              <a:gs pos="0">
                <a:schemeClr val="accent1">
                  <a:lumMod val="0"/>
                  <a:lumOff val="100000"/>
                </a:schemeClr>
              </a:gs>
              <a:gs pos="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611561" y="44624"/>
            <a:ext cx="7992887" cy="432048"/>
          </a:xfrm>
          <a:prstGeom prst="rect">
            <a:avLst/>
          </a:prstGeom>
          <a:no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世帯分類による住みたいと思う特徴やサービスの世帯別レーダーチャート</a:t>
            </a:r>
          </a:p>
        </p:txBody>
      </p:sp>
      <p:sp>
        <p:nvSpPr>
          <p:cNvPr id="10" name="楕円 9"/>
          <p:cNvSpPr/>
          <p:nvPr/>
        </p:nvSpPr>
        <p:spPr>
          <a:xfrm>
            <a:off x="107544" y="44624"/>
            <a:ext cx="360000" cy="360000"/>
          </a:xfrm>
          <a:prstGeom prst="ellipse">
            <a:avLst/>
          </a:prstGeom>
          <a:gradFill flip="none" rotWithShape="1">
            <a:gsLst>
              <a:gs pos="0">
                <a:schemeClr val="accent1">
                  <a:lumMod val="0"/>
                  <a:lumOff val="100000"/>
                </a:schemeClr>
              </a:gs>
              <a:gs pos="1500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グラフ 16"/>
          <p:cNvGraphicFramePr>
            <a:graphicFrameLocks/>
          </p:cNvGraphicFramePr>
          <p:nvPr>
            <p:extLst>
              <p:ext uri="{D42A27DB-BD31-4B8C-83A1-F6EECF244321}">
                <p14:modId xmlns:p14="http://schemas.microsoft.com/office/powerpoint/2010/main" val="643966783"/>
              </p:ext>
            </p:extLst>
          </p:nvPr>
        </p:nvGraphicFramePr>
        <p:xfrm>
          <a:off x="4427984" y="2411156"/>
          <a:ext cx="4883627" cy="39246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グラフ 17"/>
          <p:cNvGraphicFramePr>
            <a:graphicFrameLocks/>
          </p:cNvGraphicFramePr>
          <p:nvPr>
            <p:extLst>
              <p:ext uri="{D42A27DB-BD31-4B8C-83A1-F6EECF244321}">
                <p14:modId xmlns:p14="http://schemas.microsoft.com/office/powerpoint/2010/main" val="93498664"/>
              </p:ext>
            </p:extLst>
          </p:nvPr>
        </p:nvGraphicFramePr>
        <p:xfrm>
          <a:off x="-244727" y="2499433"/>
          <a:ext cx="4870997" cy="3914897"/>
        </p:xfrm>
        <a:graphic>
          <a:graphicData uri="http://schemas.openxmlformats.org/drawingml/2006/chart">
            <c:chart xmlns:c="http://schemas.openxmlformats.org/drawingml/2006/chart" xmlns:r="http://schemas.openxmlformats.org/officeDocument/2006/relationships" r:id="rId3"/>
          </a:graphicData>
        </a:graphic>
      </p:graphicFrame>
      <p:sp>
        <p:nvSpPr>
          <p:cNvPr id="19" name="正方形/長方形 18"/>
          <p:cNvSpPr/>
          <p:nvPr/>
        </p:nvSpPr>
        <p:spPr>
          <a:xfrm>
            <a:off x="63115" y="2167169"/>
            <a:ext cx="3780400" cy="432048"/>
          </a:xfrm>
          <a:prstGeom prst="rect">
            <a:avLst/>
          </a:prstGeom>
          <a:no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■単独世帯</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n=1877)</a:t>
            </a:r>
            <a:endPar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4643230" y="2167169"/>
            <a:ext cx="3780400" cy="432048"/>
          </a:xfrm>
          <a:prstGeom prst="rect">
            <a:avLst/>
          </a:prstGeom>
          <a:no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夫婦と子ども世帯</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n=1348)</a:t>
            </a:r>
            <a:endPar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QuestionName"/>
          <p:cNvSpPr txBox="1"/>
          <p:nvPr/>
        </p:nvSpPr>
        <p:spPr>
          <a:xfrm>
            <a:off x="286552" y="683985"/>
            <a:ext cx="8534400" cy="584775"/>
          </a:xfrm>
          <a:prstGeom prst="rect">
            <a:avLst/>
          </a:prstGeom>
          <a:noFill/>
        </p:spPr>
        <p:txBody>
          <a:bodyPr vert="horz" wrap="square" rtlCol="0" anchor="ctr" anchorCtr="0">
            <a:spAutoFit/>
          </a:bodyPr>
          <a:lstStyle/>
          <a:p>
            <a:pPr marL="87313" indent="87313" algn="l">
              <a:spcBef>
                <a:spcPct val="20000"/>
              </a:spcBef>
              <a:tabLst>
                <a:tab pos="444500" algn="l"/>
              </a:tabLst>
              <a:defRPr/>
            </a:pPr>
            <a:r>
              <a:rPr lang="ja-JP" altLang="en-US" sz="1600" dirty="0" smtClean="0">
                <a:solidFill>
                  <a:schemeClr val="tx1"/>
                </a:solidFill>
                <a:latin typeface="ＭＳ Ｐゴシック"/>
                <a:ea typeface="ＭＳ Ｐゴシック"/>
              </a:rPr>
              <a:t>Ｑ１５について、回答項目ごとに世帯分類間で標準偏差による偏差値を求め、レーダーチャートで</a:t>
            </a:r>
            <a:r>
              <a:rPr lang="ja-JP" altLang="en-US" sz="1600" dirty="0" err="1" smtClean="0">
                <a:solidFill>
                  <a:schemeClr val="tx1"/>
                </a:solidFill>
                <a:latin typeface="ＭＳ Ｐゴシック"/>
                <a:ea typeface="ＭＳ Ｐゴシック"/>
              </a:rPr>
              <a:t>見える化した</a:t>
            </a:r>
            <a:r>
              <a:rPr lang="ja-JP" altLang="en-US" sz="1600" dirty="0" smtClean="0">
                <a:solidFill>
                  <a:schemeClr val="tx1"/>
                </a:solidFill>
                <a:latin typeface="ＭＳ Ｐゴシック"/>
                <a:ea typeface="ＭＳ Ｐゴシック"/>
              </a:rPr>
              <a:t>。</a:t>
            </a:r>
            <a:endParaRPr lang="ja-JP" altLang="en-US" sz="1600" dirty="0">
              <a:solidFill>
                <a:schemeClr val="tx1"/>
              </a:solidFill>
              <a:latin typeface="ＭＳ Ｐゴシック"/>
              <a:ea typeface="ＭＳ Ｐゴシック"/>
            </a:endParaRPr>
          </a:p>
        </p:txBody>
      </p:sp>
    </p:spTree>
    <p:extLst>
      <p:ext uri="{BB962C8B-B14F-4D97-AF65-F5344CB8AC3E}">
        <p14:creationId xmlns:p14="http://schemas.microsoft.com/office/powerpoint/2010/main" val="2602243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6</a:t>
            </a:fld>
            <a:endParaRPr kumimoji="1" lang="ja-JP" altLang="en-US">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547664" y="98737"/>
            <a:ext cx="800219" cy="338554"/>
          </a:xfrm>
          <a:prstGeom prst="rect">
            <a:avLst/>
          </a:prstGeom>
          <a:noFill/>
        </p:spPr>
        <p:txBody>
          <a:bodyPr wrap="none" rtlCol="0">
            <a:spAutoFit/>
          </a:bodyPr>
          <a:lstStyle/>
          <a:p>
            <a:r>
              <a:rPr kumimoji="1" lang="ja-JP" altLang="en-US" sz="1600" dirty="0" smtClean="0">
                <a:latin typeface="Meiryo UI" panose="020B0604030504040204" pitchFamily="50" charset="-128"/>
                <a:ea typeface="Meiryo UI" panose="020B0604030504040204" pitchFamily="50" charset="-128"/>
              </a:rPr>
              <a:t>■職業</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1336436165"/>
              </p:ext>
            </p:extLst>
          </p:nvPr>
        </p:nvGraphicFramePr>
        <p:xfrm>
          <a:off x="1691680" y="548680"/>
          <a:ext cx="5472608" cy="4859104"/>
        </p:xfrm>
        <a:graphic>
          <a:graphicData uri="http://schemas.openxmlformats.org/drawingml/2006/table">
            <a:tbl>
              <a:tblPr>
                <a:tableStyleId>{5940675A-B579-460E-94D1-54222C63F5DA}</a:tableStyleId>
              </a:tblPr>
              <a:tblGrid>
                <a:gridCol w="3312368">
                  <a:extLst>
                    <a:ext uri="{9D8B030D-6E8A-4147-A177-3AD203B41FA5}">
                      <a16:colId xmlns:a16="http://schemas.microsoft.com/office/drawing/2014/main" val="2724340873"/>
                    </a:ext>
                  </a:extLst>
                </a:gridCol>
                <a:gridCol w="1080120">
                  <a:extLst>
                    <a:ext uri="{9D8B030D-6E8A-4147-A177-3AD203B41FA5}">
                      <a16:colId xmlns:a16="http://schemas.microsoft.com/office/drawing/2014/main" val="3419685440"/>
                    </a:ext>
                  </a:extLst>
                </a:gridCol>
                <a:gridCol w="1080120">
                  <a:extLst>
                    <a:ext uri="{9D8B030D-6E8A-4147-A177-3AD203B41FA5}">
                      <a16:colId xmlns:a16="http://schemas.microsoft.com/office/drawing/2014/main" val="393493676"/>
                    </a:ext>
                  </a:extLst>
                </a:gridCol>
              </a:tblGrid>
              <a:tr h="303694">
                <a:tc>
                  <a:txBody>
                    <a:bodyPr/>
                    <a:lstStyle/>
                    <a:p>
                      <a:pPr algn="l" fontAlgn="ct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人数</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割合</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extLst>
                  <a:ext uri="{0D108BD9-81ED-4DB2-BD59-A6C34878D82A}">
                    <a16:rowId xmlns:a16="http://schemas.microsoft.com/office/drawing/2014/main" val="3114667031"/>
                  </a:ext>
                </a:extLst>
              </a:tr>
              <a:tr h="303694">
                <a:tc>
                  <a:txBody>
                    <a:bodyPr/>
                    <a:lstStyle/>
                    <a:p>
                      <a:pPr algn="l" fontAlgn="ctr"/>
                      <a:r>
                        <a:rPr lang="zh-TW" altLang="en-US" sz="1400" u="none" strike="noStrike" dirty="0">
                          <a:effectLst/>
                          <a:latin typeface="Meiryo UI" panose="020B0604030504040204" pitchFamily="50" charset="-128"/>
                          <a:ea typeface="Meiryo UI" panose="020B0604030504040204" pitchFamily="50" charset="-128"/>
                        </a:rPr>
                        <a:t>会社勤務（一般社員）</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tc>
                  <a:txBody>
                    <a:bodyPr/>
                    <a:lstStyle/>
                    <a:p>
                      <a:pPr algn="r" fontAlgn="ctr"/>
                      <a:r>
                        <a:rPr lang="en-US" altLang="ja-JP" sz="1400" u="none" strike="noStrike" dirty="0">
                          <a:effectLst/>
                          <a:latin typeface="Meiryo UI" panose="020B0604030504040204" pitchFamily="50" charset="-128"/>
                          <a:ea typeface="Meiryo UI" panose="020B0604030504040204" pitchFamily="50" charset="-128"/>
                        </a:rPr>
                        <a:t>1234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rPr>
                        <a:t>24.7%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extLst>
                  <a:ext uri="{0D108BD9-81ED-4DB2-BD59-A6C34878D82A}">
                    <a16:rowId xmlns:a16="http://schemas.microsoft.com/office/drawing/2014/main" val="2100925253"/>
                  </a:ext>
                </a:extLst>
              </a:tr>
              <a:tr h="303694">
                <a:tc>
                  <a:txBody>
                    <a:bodyPr/>
                    <a:lstStyle/>
                    <a:p>
                      <a:pPr algn="l" fontAlgn="ctr"/>
                      <a:r>
                        <a:rPr lang="zh-TW" altLang="en-US" sz="1400" u="none" strike="noStrike">
                          <a:effectLst/>
                          <a:latin typeface="Meiryo UI" panose="020B0604030504040204" pitchFamily="50" charset="-128"/>
                          <a:ea typeface="Meiryo UI" panose="020B0604030504040204" pitchFamily="50" charset="-128"/>
                        </a:rPr>
                        <a:t>会社勤務（管理職）</a:t>
                      </a:r>
                      <a:endParaRPr lang="zh-TW"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tc>
                  <a:txBody>
                    <a:bodyPr/>
                    <a:lstStyle/>
                    <a:p>
                      <a:pPr algn="r" fontAlgn="ctr"/>
                      <a:r>
                        <a:rPr lang="en-US" altLang="ja-JP" sz="1400" u="none" strike="noStrike">
                          <a:effectLst/>
                          <a:latin typeface="Meiryo UI" panose="020B0604030504040204" pitchFamily="50" charset="-128"/>
                          <a:ea typeface="Meiryo UI" panose="020B0604030504040204" pitchFamily="50" charset="-128"/>
                        </a:rPr>
                        <a:t>234 </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rPr>
                        <a:t>4.7%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extLst>
                  <a:ext uri="{0D108BD9-81ED-4DB2-BD59-A6C34878D82A}">
                    <a16:rowId xmlns:a16="http://schemas.microsoft.com/office/drawing/2014/main" val="1724264134"/>
                  </a:ext>
                </a:extLst>
              </a:tr>
              <a:tr h="303694">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会社経営（経営者・役員）</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tc>
                  <a:txBody>
                    <a:bodyPr/>
                    <a:lstStyle/>
                    <a:p>
                      <a:pPr algn="r" fontAlgn="ctr"/>
                      <a:r>
                        <a:rPr lang="en-US" altLang="ja-JP" sz="1400" u="none" strike="noStrike">
                          <a:effectLst/>
                          <a:latin typeface="Meiryo UI" panose="020B0604030504040204" pitchFamily="50" charset="-128"/>
                          <a:ea typeface="Meiryo UI" panose="020B0604030504040204" pitchFamily="50" charset="-128"/>
                        </a:rPr>
                        <a:t>100 </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rPr>
                        <a:t>2.0%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extLst>
                  <a:ext uri="{0D108BD9-81ED-4DB2-BD59-A6C34878D82A}">
                    <a16:rowId xmlns:a16="http://schemas.microsoft.com/office/drawing/2014/main" val="962802"/>
                  </a:ext>
                </a:extLst>
              </a:tr>
              <a:tr h="303694">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公務員・教職員・非営利団体職員</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tc>
                  <a:txBody>
                    <a:bodyPr/>
                    <a:lstStyle/>
                    <a:p>
                      <a:pPr algn="r" fontAlgn="ctr"/>
                      <a:r>
                        <a:rPr lang="en-US" altLang="ja-JP" sz="1400" u="none" strike="noStrike">
                          <a:effectLst/>
                          <a:latin typeface="Meiryo UI" panose="020B0604030504040204" pitchFamily="50" charset="-128"/>
                          <a:ea typeface="Meiryo UI" panose="020B0604030504040204" pitchFamily="50" charset="-128"/>
                        </a:rPr>
                        <a:t>180 </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rPr>
                        <a:t>3.6%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extLst>
                  <a:ext uri="{0D108BD9-81ED-4DB2-BD59-A6C34878D82A}">
                    <a16:rowId xmlns:a16="http://schemas.microsoft.com/office/drawing/2014/main" val="1639496651"/>
                  </a:ext>
                </a:extLst>
              </a:tr>
              <a:tr h="303694">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派遣社員・契約社員</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tc>
                  <a:txBody>
                    <a:bodyPr/>
                    <a:lstStyle/>
                    <a:p>
                      <a:pPr algn="r" fontAlgn="ctr"/>
                      <a:r>
                        <a:rPr lang="en-US" altLang="ja-JP" sz="1400" u="none" strike="noStrike" dirty="0">
                          <a:effectLst/>
                          <a:latin typeface="Meiryo UI" panose="020B0604030504040204" pitchFamily="50" charset="-128"/>
                          <a:ea typeface="Meiryo UI" panose="020B0604030504040204" pitchFamily="50" charset="-128"/>
                        </a:rPr>
                        <a:t>381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rPr>
                        <a:t>7.6%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extLst>
                  <a:ext uri="{0D108BD9-81ED-4DB2-BD59-A6C34878D82A}">
                    <a16:rowId xmlns:a16="http://schemas.microsoft.com/office/drawing/2014/main" val="3316470573"/>
                  </a:ext>
                </a:extLst>
              </a:tr>
              <a:tr h="303694">
                <a:tc>
                  <a:txBody>
                    <a:bodyPr/>
                    <a:lstStyle/>
                    <a:p>
                      <a:pPr algn="l" fontAlgn="ctr"/>
                      <a:r>
                        <a:rPr lang="ja-JP" altLang="en-US" sz="1400" u="none" strike="noStrike">
                          <a:effectLst/>
                          <a:latin typeface="Meiryo UI" panose="020B0604030504040204" pitchFamily="50" charset="-128"/>
                          <a:ea typeface="Meiryo UI" panose="020B0604030504040204" pitchFamily="50" charset="-128"/>
                        </a:rPr>
                        <a:t>自営業（商工サービス）</a:t>
                      </a: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tc>
                  <a:txBody>
                    <a:bodyPr/>
                    <a:lstStyle/>
                    <a:p>
                      <a:pPr algn="r" fontAlgn="ctr"/>
                      <a:r>
                        <a:rPr lang="en-US" altLang="ja-JP" sz="1400" u="none" strike="noStrike">
                          <a:effectLst/>
                          <a:latin typeface="Meiryo UI" panose="020B0604030504040204" pitchFamily="50" charset="-128"/>
                          <a:ea typeface="Meiryo UI" panose="020B0604030504040204" pitchFamily="50" charset="-128"/>
                        </a:rPr>
                        <a:t>270 </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rPr>
                        <a:t>5.4%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extLst>
                  <a:ext uri="{0D108BD9-81ED-4DB2-BD59-A6C34878D82A}">
                    <a16:rowId xmlns:a16="http://schemas.microsoft.com/office/drawing/2014/main" val="3255796093"/>
                  </a:ext>
                </a:extLst>
              </a:tr>
              <a:tr h="303694">
                <a:tc>
                  <a:txBody>
                    <a:bodyPr/>
                    <a:lstStyle/>
                    <a:p>
                      <a:pPr algn="l" fontAlgn="ctr"/>
                      <a:r>
                        <a:rPr lang="en-US" sz="1400" u="none" strike="noStrike" dirty="0">
                          <a:effectLst/>
                          <a:latin typeface="Meiryo UI" panose="020B0604030504040204" pitchFamily="50" charset="-128"/>
                          <a:ea typeface="Meiryo UI" panose="020B0604030504040204" pitchFamily="50" charset="-128"/>
                        </a:rPr>
                        <a:t>ＳＯＨＯ</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tc>
                  <a:txBody>
                    <a:bodyPr/>
                    <a:lstStyle/>
                    <a:p>
                      <a:pPr algn="r" fontAlgn="ctr"/>
                      <a:r>
                        <a:rPr lang="en-US" altLang="ja-JP" sz="1400" u="none" strike="noStrike">
                          <a:effectLst/>
                          <a:latin typeface="Meiryo UI" panose="020B0604030504040204" pitchFamily="50" charset="-128"/>
                          <a:ea typeface="Meiryo UI" panose="020B0604030504040204" pitchFamily="50" charset="-128"/>
                        </a:rPr>
                        <a:t>40 </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rPr>
                        <a:t>0.8%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extLst>
                  <a:ext uri="{0D108BD9-81ED-4DB2-BD59-A6C34878D82A}">
                    <a16:rowId xmlns:a16="http://schemas.microsoft.com/office/drawing/2014/main" val="2879696636"/>
                  </a:ext>
                </a:extLst>
              </a:tr>
              <a:tr h="303694">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農林漁業</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tc>
                  <a:txBody>
                    <a:bodyPr/>
                    <a:lstStyle/>
                    <a:p>
                      <a:pPr algn="r" fontAlgn="ctr"/>
                      <a:r>
                        <a:rPr lang="en-US" altLang="ja-JP" sz="1400" u="none" strike="noStrike">
                          <a:effectLst/>
                          <a:latin typeface="Meiryo UI" panose="020B0604030504040204" pitchFamily="50" charset="-128"/>
                          <a:ea typeface="Meiryo UI" panose="020B0604030504040204" pitchFamily="50" charset="-128"/>
                        </a:rPr>
                        <a:t>6 </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rPr>
                        <a:t>0.1%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extLst>
                  <a:ext uri="{0D108BD9-81ED-4DB2-BD59-A6C34878D82A}">
                    <a16:rowId xmlns:a16="http://schemas.microsoft.com/office/drawing/2014/main" val="3561757249"/>
                  </a:ext>
                </a:extLst>
              </a:tr>
              <a:tr h="303694">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専門職（弁護士・税理士等・医療関連）</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tc>
                  <a:txBody>
                    <a:bodyPr/>
                    <a:lstStyle/>
                    <a:p>
                      <a:pPr algn="r" fontAlgn="ctr"/>
                      <a:r>
                        <a:rPr lang="en-US" altLang="ja-JP" sz="1400" u="none" strike="noStrike">
                          <a:effectLst/>
                          <a:latin typeface="Meiryo UI" panose="020B0604030504040204" pitchFamily="50" charset="-128"/>
                          <a:ea typeface="Meiryo UI" panose="020B0604030504040204" pitchFamily="50" charset="-128"/>
                        </a:rPr>
                        <a:t>123 </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rPr>
                        <a:t>2.5%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extLst>
                  <a:ext uri="{0D108BD9-81ED-4DB2-BD59-A6C34878D82A}">
                    <a16:rowId xmlns:a16="http://schemas.microsoft.com/office/drawing/2014/main" val="4278900527"/>
                  </a:ext>
                </a:extLst>
              </a:tr>
              <a:tr h="303694">
                <a:tc>
                  <a:txBody>
                    <a:bodyPr/>
                    <a:lstStyle/>
                    <a:p>
                      <a:pPr algn="l" fontAlgn="ctr"/>
                      <a:r>
                        <a:rPr lang="ja-JP" altLang="en-US" sz="1400" u="none" strike="noStrike">
                          <a:effectLst/>
                          <a:latin typeface="Meiryo UI" panose="020B0604030504040204" pitchFamily="50" charset="-128"/>
                          <a:ea typeface="Meiryo UI" panose="020B0604030504040204" pitchFamily="50" charset="-128"/>
                        </a:rPr>
                        <a:t>パート・アルバイト</a:t>
                      </a: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tc>
                  <a:txBody>
                    <a:bodyPr/>
                    <a:lstStyle/>
                    <a:p>
                      <a:pPr algn="r" fontAlgn="ctr"/>
                      <a:r>
                        <a:rPr lang="en-US" altLang="ja-JP" sz="1400" u="none" strike="noStrike">
                          <a:effectLst/>
                          <a:latin typeface="Meiryo UI" panose="020B0604030504040204" pitchFamily="50" charset="-128"/>
                          <a:ea typeface="Meiryo UI" panose="020B0604030504040204" pitchFamily="50" charset="-128"/>
                        </a:rPr>
                        <a:t>684 </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rPr>
                        <a:t>13.7%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extLst>
                  <a:ext uri="{0D108BD9-81ED-4DB2-BD59-A6C34878D82A}">
                    <a16:rowId xmlns:a16="http://schemas.microsoft.com/office/drawing/2014/main" val="2261142871"/>
                  </a:ext>
                </a:extLst>
              </a:tr>
              <a:tr h="303694">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専業主婦・主夫</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tc>
                  <a:txBody>
                    <a:bodyPr/>
                    <a:lstStyle/>
                    <a:p>
                      <a:pPr algn="r" fontAlgn="ctr"/>
                      <a:r>
                        <a:rPr lang="en-US" altLang="ja-JP" sz="1400" u="none" strike="noStrike">
                          <a:effectLst/>
                          <a:latin typeface="Meiryo UI" panose="020B0604030504040204" pitchFamily="50" charset="-128"/>
                          <a:ea typeface="Meiryo UI" panose="020B0604030504040204" pitchFamily="50" charset="-128"/>
                        </a:rPr>
                        <a:t>773 </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rPr>
                        <a:t>15.5%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extLst>
                  <a:ext uri="{0D108BD9-81ED-4DB2-BD59-A6C34878D82A}">
                    <a16:rowId xmlns:a16="http://schemas.microsoft.com/office/drawing/2014/main" val="1800032996"/>
                  </a:ext>
                </a:extLst>
              </a:tr>
              <a:tr h="303694">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学生</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tc>
                  <a:txBody>
                    <a:bodyPr/>
                    <a:lstStyle/>
                    <a:p>
                      <a:pPr algn="r" fontAlgn="ctr"/>
                      <a:r>
                        <a:rPr lang="en-US" altLang="ja-JP" sz="1400" u="none" strike="noStrike">
                          <a:effectLst/>
                          <a:latin typeface="Meiryo UI" panose="020B0604030504040204" pitchFamily="50" charset="-128"/>
                          <a:ea typeface="Meiryo UI" panose="020B0604030504040204" pitchFamily="50" charset="-128"/>
                        </a:rPr>
                        <a:t>45 </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rPr>
                        <a:t>0.9%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extLst>
                  <a:ext uri="{0D108BD9-81ED-4DB2-BD59-A6C34878D82A}">
                    <a16:rowId xmlns:a16="http://schemas.microsoft.com/office/drawing/2014/main" val="1745698253"/>
                  </a:ext>
                </a:extLst>
              </a:tr>
              <a:tr h="303694">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無職</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tc>
                  <a:txBody>
                    <a:bodyPr/>
                    <a:lstStyle/>
                    <a:p>
                      <a:pPr algn="r" fontAlgn="ctr"/>
                      <a:r>
                        <a:rPr lang="en-US" altLang="ja-JP" sz="1400" u="none" strike="noStrike">
                          <a:effectLst/>
                          <a:latin typeface="Meiryo UI" panose="020B0604030504040204" pitchFamily="50" charset="-128"/>
                          <a:ea typeface="Meiryo UI" panose="020B0604030504040204" pitchFamily="50" charset="-128"/>
                        </a:rPr>
                        <a:t>837 </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rPr>
                        <a:t>16.7%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extLst>
                  <a:ext uri="{0D108BD9-81ED-4DB2-BD59-A6C34878D82A}">
                    <a16:rowId xmlns:a16="http://schemas.microsoft.com/office/drawing/2014/main" val="1041177986"/>
                  </a:ext>
                </a:extLst>
              </a:tr>
              <a:tr h="303694">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rPr>
                        <a:t>その他の職業</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tc>
                  <a:txBody>
                    <a:bodyPr/>
                    <a:lstStyle/>
                    <a:p>
                      <a:pPr algn="r" fontAlgn="ctr"/>
                      <a:r>
                        <a:rPr lang="en-US" altLang="ja-JP" sz="1400" u="none" strike="noStrike" dirty="0">
                          <a:effectLst/>
                          <a:latin typeface="Meiryo UI" panose="020B0604030504040204" pitchFamily="50" charset="-128"/>
                          <a:ea typeface="Meiryo UI" panose="020B0604030504040204" pitchFamily="50" charset="-128"/>
                        </a:rPr>
                        <a:t>93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rPr>
                        <a:t>1.9% </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extLst>
                  <a:ext uri="{0D108BD9-81ED-4DB2-BD59-A6C34878D82A}">
                    <a16:rowId xmlns:a16="http://schemas.microsoft.com/office/drawing/2014/main" val="323735698"/>
                  </a:ext>
                </a:extLst>
              </a:tr>
              <a:tr h="303694">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rPr>
                        <a:t>合計</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rPr>
                        <a:t>5,000</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rPr>
                        <a:t>100.0%</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nchor="ctr"/>
                </a:tc>
                <a:extLst>
                  <a:ext uri="{0D108BD9-81ED-4DB2-BD59-A6C34878D82A}">
                    <a16:rowId xmlns:a16="http://schemas.microsoft.com/office/drawing/2014/main" val="3770262248"/>
                  </a:ext>
                </a:extLst>
              </a:tr>
            </a:tbl>
          </a:graphicData>
        </a:graphic>
      </p:graphicFrame>
      <p:sp>
        <p:nvSpPr>
          <p:cNvPr id="8" name="正方形/長方形 7"/>
          <p:cNvSpPr/>
          <p:nvPr/>
        </p:nvSpPr>
        <p:spPr>
          <a:xfrm>
            <a:off x="7236296" y="20972"/>
            <a:ext cx="1907704" cy="239874"/>
          </a:xfrm>
          <a:prstGeom prst="rect">
            <a:avLst/>
          </a:prstGeom>
          <a:ln cmpd="sng">
            <a:noFill/>
          </a:ln>
        </p:spPr>
        <p:txBody>
          <a:bodyPr wrap="square" rtlCol="0" anchor="ctr">
            <a:spAutoFit/>
          </a:bodyPr>
          <a:lstStyle/>
          <a:p>
            <a:pPr algn="r">
              <a:lnSpc>
                <a:spcPct val="120000"/>
              </a:lnSpc>
            </a:pP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１．調査の概要</a:t>
            </a:r>
          </a:p>
        </p:txBody>
      </p:sp>
    </p:spTree>
    <p:extLst>
      <p:ext uri="{BB962C8B-B14F-4D97-AF65-F5344CB8AC3E}">
        <p14:creationId xmlns:p14="http://schemas.microsoft.com/office/powerpoint/2010/main" val="42511775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60</a:t>
            </a:fld>
            <a:endParaRPr kumimoji="1" lang="ja-JP" altLang="en-US">
              <a:latin typeface="Meiryo UI" panose="020B0604030504040204" pitchFamily="50" charset="-128"/>
              <a:ea typeface="Meiryo UI" panose="020B0604030504040204"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2439485834"/>
              </p:ext>
            </p:extLst>
          </p:nvPr>
        </p:nvGraphicFramePr>
        <p:xfrm>
          <a:off x="-180528" y="620690"/>
          <a:ext cx="4870998" cy="39246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グラフ 10"/>
          <p:cNvGraphicFramePr>
            <a:graphicFrameLocks/>
          </p:cNvGraphicFramePr>
          <p:nvPr>
            <p:extLst>
              <p:ext uri="{D42A27DB-BD31-4B8C-83A1-F6EECF244321}">
                <p14:modId xmlns:p14="http://schemas.microsoft.com/office/powerpoint/2010/main" val="2587784700"/>
              </p:ext>
            </p:extLst>
          </p:nvPr>
        </p:nvGraphicFramePr>
        <p:xfrm>
          <a:off x="4297388" y="620688"/>
          <a:ext cx="4870998" cy="3924629"/>
        </p:xfrm>
        <a:graphic>
          <a:graphicData uri="http://schemas.openxmlformats.org/drawingml/2006/chart">
            <c:chart xmlns:c="http://schemas.openxmlformats.org/drawingml/2006/chart" xmlns:r="http://schemas.openxmlformats.org/officeDocument/2006/relationships" r:id="rId3"/>
          </a:graphicData>
        </a:graphic>
      </p:graphicFrame>
      <p:sp>
        <p:nvSpPr>
          <p:cNvPr id="12" name="正方形/長方形 11"/>
          <p:cNvSpPr/>
          <p:nvPr/>
        </p:nvSpPr>
        <p:spPr>
          <a:xfrm>
            <a:off x="63115" y="332656"/>
            <a:ext cx="3780400" cy="432048"/>
          </a:xfrm>
          <a:prstGeom prst="rect">
            <a:avLst/>
          </a:prstGeom>
          <a:no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■ひとり親と子ども世帯</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n=489)</a:t>
            </a:r>
            <a:endPar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4643230" y="332656"/>
            <a:ext cx="3780400" cy="432048"/>
          </a:xfrm>
          <a:prstGeom prst="rect">
            <a:avLst/>
          </a:prstGeom>
          <a:no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その他親族世帯、非親族世帯</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n=307)</a:t>
            </a:r>
            <a:endPar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714767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61</a:t>
            </a:fld>
            <a:endParaRPr kumimoji="1" lang="ja-JP" altLang="en-US">
              <a:latin typeface="Meiryo UI" panose="020B0604030504040204" pitchFamily="50" charset="-128"/>
              <a:ea typeface="Meiryo UI" panose="020B0604030504040204" pitchFamily="50" charset="-128"/>
            </a:endParaRPr>
          </a:p>
        </p:txBody>
      </p:sp>
      <p:graphicFrame>
        <p:nvGraphicFramePr>
          <p:cNvPr id="5" name="グラフ 4"/>
          <p:cNvGraphicFramePr>
            <a:graphicFrameLocks/>
          </p:cNvGraphicFramePr>
          <p:nvPr>
            <p:extLst>
              <p:ext uri="{D42A27DB-BD31-4B8C-83A1-F6EECF244321}">
                <p14:modId xmlns:p14="http://schemas.microsoft.com/office/powerpoint/2010/main" val="625384266"/>
              </p:ext>
            </p:extLst>
          </p:nvPr>
        </p:nvGraphicFramePr>
        <p:xfrm>
          <a:off x="-15078" y="2602282"/>
          <a:ext cx="4870998" cy="3924627"/>
        </p:xfrm>
        <a:graphic>
          <a:graphicData uri="http://schemas.openxmlformats.org/drawingml/2006/chart">
            <c:chart xmlns:c="http://schemas.openxmlformats.org/drawingml/2006/chart" xmlns:r="http://schemas.openxmlformats.org/officeDocument/2006/relationships" r:id="rId2"/>
          </a:graphicData>
        </a:graphic>
      </p:graphicFrame>
      <p:sp>
        <p:nvSpPr>
          <p:cNvPr id="6" name="正方形/長方形 5"/>
          <p:cNvSpPr/>
          <p:nvPr/>
        </p:nvSpPr>
        <p:spPr>
          <a:xfrm>
            <a:off x="63115" y="2167169"/>
            <a:ext cx="3780400" cy="432048"/>
          </a:xfrm>
          <a:prstGeom prst="rect">
            <a:avLst/>
          </a:prstGeom>
          <a:no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夫婦の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み</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世帯</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n=979)</a:t>
            </a:r>
            <a:endPar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分析（クロス集計、レーダーチャート）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549110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62</a:t>
            </a:fld>
            <a:endParaRPr kumimoji="1"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588252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63</a:t>
            </a:fld>
            <a:endParaRPr kumimoji="1" lang="ja-JP" altLang="en-US">
              <a:latin typeface="Meiryo UI" panose="020B0604030504040204" pitchFamily="50" charset="-128"/>
              <a:ea typeface="Meiryo UI" panose="020B0604030504040204" pitchFamily="50" charset="-128"/>
            </a:endParaRPr>
          </a:p>
        </p:txBody>
      </p:sp>
      <p:sp>
        <p:nvSpPr>
          <p:cNvPr id="2" name="正方形/長方形 1"/>
          <p:cNvSpPr/>
          <p:nvPr/>
        </p:nvSpPr>
        <p:spPr>
          <a:xfrm>
            <a:off x="138404" y="435430"/>
            <a:ext cx="8975732" cy="45719"/>
          </a:xfrm>
          <a:prstGeom prst="rect">
            <a:avLst/>
          </a:prstGeom>
          <a:gradFill flip="none" rotWithShape="1">
            <a:gsLst>
              <a:gs pos="0">
                <a:schemeClr val="accent1">
                  <a:lumMod val="0"/>
                  <a:lumOff val="100000"/>
                </a:schemeClr>
              </a:gs>
              <a:gs pos="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611561" y="44624"/>
            <a:ext cx="7992887" cy="432048"/>
          </a:xfrm>
          <a:prstGeom prst="rect">
            <a:avLst/>
          </a:prstGeom>
          <a:no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世帯分類による重視する住まいの周辺環境の世帯別レーダーチャート</a:t>
            </a:r>
          </a:p>
        </p:txBody>
      </p:sp>
      <p:sp>
        <p:nvSpPr>
          <p:cNvPr id="10" name="楕円 9"/>
          <p:cNvSpPr/>
          <p:nvPr/>
        </p:nvSpPr>
        <p:spPr>
          <a:xfrm>
            <a:off x="107544" y="44624"/>
            <a:ext cx="360000" cy="360000"/>
          </a:xfrm>
          <a:prstGeom prst="ellipse">
            <a:avLst/>
          </a:prstGeom>
          <a:gradFill flip="none" rotWithShape="1">
            <a:gsLst>
              <a:gs pos="0">
                <a:schemeClr val="accent1">
                  <a:lumMod val="0"/>
                  <a:lumOff val="100000"/>
                </a:schemeClr>
              </a:gs>
              <a:gs pos="1500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63115" y="2167169"/>
            <a:ext cx="3780400" cy="432048"/>
          </a:xfrm>
          <a:prstGeom prst="rect">
            <a:avLst/>
          </a:prstGeom>
          <a:no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■単独世帯</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n=1877)</a:t>
            </a:r>
            <a:endPar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4643230" y="2167169"/>
            <a:ext cx="3780400" cy="432048"/>
          </a:xfrm>
          <a:prstGeom prst="rect">
            <a:avLst/>
          </a:prstGeom>
          <a:no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夫婦と子ども世帯</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n=1348)</a:t>
            </a:r>
            <a:endPar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グラフ 10"/>
          <p:cNvGraphicFramePr>
            <a:graphicFrameLocks noChangeAspect="1"/>
          </p:cNvGraphicFramePr>
          <p:nvPr>
            <p:extLst>
              <p:ext uri="{D42A27DB-BD31-4B8C-83A1-F6EECF244321}">
                <p14:modId xmlns:p14="http://schemas.microsoft.com/office/powerpoint/2010/main" val="2197323806"/>
              </p:ext>
            </p:extLst>
          </p:nvPr>
        </p:nvGraphicFramePr>
        <p:xfrm>
          <a:off x="-157751" y="2036495"/>
          <a:ext cx="4798210" cy="46162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グラフ 11"/>
          <p:cNvGraphicFramePr>
            <a:graphicFrameLocks noChangeAspect="1"/>
          </p:cNvGraphicFramePr>
          <p:nvPr>
            <p:extLst>
              <p:ext uri="{D42A27DB-BD31-4B8C-83A1-F6EECF244321}">
                <p14:modId xmlns:p14="http://schemas.microsoft.com/office/powerpoint/2010/main" val="1800093505"/>
              </p:ext>
            </p:extLst>
          </p:nvPr>
        </p:nvGraphicFramePr>
        <p:xfrm>
          <a:off x="4336423" y="2023285"/>
          <a:ext cx="4777713" cy="4624048"/>
        </p:xfrm>
        <a:graphic>
          <a:graphicData uri="http://schemas.openxmlformats.org/drawingml/2006/chart">
            <c:chart xmlns:c="http://schemas.openxmlformats.org/drawingml/2006/chart" xmlns:r="http://schemas.openxmlformats.org/officeDocument/2006/relationships" r:id="rId3"/>
          </a:graphicData>
        </a:graphic>
      </p:graphicFrame>
      <p:sp>
        <p:nvSpPr>
          <p:cNvPr id="13" name="QuestionName"/>
          <p:cNvSpPr txBox="1"/>
          <p:nvPr/>
        </p:nvSpPr>
        <p:spPr>
          <a:xfrm>
            <a:off x="286552" y="683985"/>
            <a:ext cx="8534400" cy="584775"/>
          </a:xfrm>
          <a:prstGeom prst="rect">
            <a:avLst/>
          </a:prstGeom>
          <a:noFill/>
        </p:spPr>
        <p:txBody>
          <a:bodyPr vert="horz" wrap="square" rtlCol="0" anchor="ctr" anchorCtr="0">
            <a:spAutoFit/>
          </a:bodyPr>
          <a:lstStyle/>
          <a:p>
            <a:pPr marL="87313" indent="87313" algn="l">
              <a:spcBef>
                <a:spcPct val="20000"/>
              </a:spcBef>
              <a:tabLst>
                <a:tab pos="444500" algn="l"/>
              </a:tabLst>
              <a:defRPr/>
            </a:pPr>
            <a:r>
              <a:rPr lang="ja-JP" altLang="en-US" sz="1600" smtClean="0">
                <a:solidFill>
                  <a:schemeClr val="tx1"/>
                </a:solidFill>
                <a:latin typeface="ＭＳ Ｐゴシック"/>
                <a:ea typeface="ＭＳ Ｐゴシック"/>
              </a:rPr>
              <a:t>Ｑ１７に</a:t>
            </a:r>
            <a:r>
              <a:rPr lang="ja-JP" altLang="en-US" sz="1600" dirty="0" smtClean="0">
                <a:solidFill>
                  <a:schemeClr val="tx1"/>
                </a:solidFill>
                <a:latin typeface="ＭＳ Ｐゴシック"/>
                <a:ea typeface="ＭＳ Ｐゴシック"/>
              </a:rPr>
              <a:t>ついて、回答項目ごとに世帯分類間で標準偏差による偏差値を求め、レーダーチャートで</a:t>
            </a:r>
            <a:r>
              <a:rPr lang="ja-JP" altLang="en-US" sz="1600" dirty="0" err="1" smtClean="0">
                <a:solidFill>
                  <a:schemeClr val="tx1"/>
                </a:solidFill>
                <a:latin typeface="ＭＳ Ｐゴシック"/>
                <a:ea typeface="ＭＳ Ｐゴシック"/>
              </a:rPr>
              <a:t>見える化した</a:t>
            </a:r>
            <a:r>
              <a:rPr lang="ja-JP" altLang="en-US" sz="1600" dirty="0" smtClean="0">
                <a:solidFill>
                  <a:schemeClr val="tx1"/>
                </a:solidFill>
                <a:latin typeface="ＭＳ Ｐゴシック"/>
                <a:ea typeface="ＭＳ Ｐゴシック"/>
              </a:rPr>
              <a:t>。</a:t>
            </a:r>
            <a:endParaRPr lang="ja-JP" altLang="en-US" sz="1600" dirty="0">
              <a:solidFill>
                <a:schemeClr val="tx1"/>
              </a:solidFill>
              <a:latin typeface="ＭＳ Ｐゴシック"/>
              <a:ea typeface="ＭＳ Ｐゴシック"/>
            </a:endParaRPr>
          </a:p>
        </p:txBody>
      </p:sp>
    </p:spTree>
    <p:extLst>
      <p:ext uri="{BB962C8B-B14F-4D97-AF65-F5344CB8AC3E}">
        <p14:creationId xmlns:p14="http://schemas.microsoft.com/office/powerpoint/2010/main" val="33367087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64</a:t>
            </a:fld>
            <a:endParaRPr kumimoji="1" lang="ja-JP" altLang="en-US">
              <a:latin typeface="Meiryo UI" panose="020B0604030504040204" pitchFamily="50" charset="-128"/>
              <a:ea typeface="Meiryo UI" panose="020B0604030504040204" pitchFamily="50" charset="-128"/>
            </a:endParaRPr>
          </a:p>
        </p:txBody>
      </p:sp>
      <p:sp>
        <p:nvSpPr>
          <p:cNvPr id="12" name="正方形/長方形 11"/>
          <p:cNvSpPr/>
          <p:nvPr/>
        </p:nvSpPr>
        <p:spPr>
          <a:xfrm>
            <a:off x="63115" y="332656"/>
            <a:ext cx="3780400" cy="432048"/>
          </a:xfrm>
          <a:prstGeom prst="rect">
            <a:avLst/>
          </a:prstGeom>
          <a:no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■ひとり親と子ども世帯</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n=489)</a:t>
            </a:r>
            <a:endPar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4643230" y="332656"/>
            <a:ext cx="3780400" cy="432048"/>
          </a:xfrm>
          <a:prstGeom prst="rect">
            <a:avLst/>
          </a:prstGeom>
          <a:no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その他親族世帯、非親族世帯</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n=307)</a:t>
            </a:r>
            <a:endPar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グラフ 7"/>
          <p:cNvGraphicFramePr>
            <a:graphicFrameLocks noChangeAspect="1"/>
          </p:cNvGraphicFramePr>
          <p:nvPr>
            <p:extLst>
              <p:ext uri="{D42A27DB-BD31-4B8C-83A1-F6EECF244321}">
                <p14:modId xmlns:p14="http://schemas.microsoft.com/office/powerpoint/2010/main" val="283036746"/>
              </p:ext>
            </p:extLst>
          </p:nvPr>
        </p:nvGraphicFramePr>
        <p:xfrm>
          <a:off x="-146179" y="789171"/>
          <a:ext cx="4777712" cy="46162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p:cNvGraphicFramePr>
            <a:graphicFrameLocks noChangeAspect="1"/>
          </p:cNvGraphicFramePr>
          <p:nvPr>
            <p:extLst>
              <p:ext uri="{D42A27DB-BD31-4B8C-83A1-F6EECF244321}">
                <p14:modId xmlns:p14="http://schemas.microsoft.com/office/powerpoint/2010/main" val="4025214125"/>
              </p:ext>
            </p:extLst>
          </p:nvPr>
        </p:nvGraphicFramePr>
        <p:xfrm>
          <a:off x="4447248" y="800124"/>
          <a:ext cx="4798207" cy="46052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4384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65</a:t>
            </a:fld>
            <a:endParaRPr kumimoji="1" lang="ja-JP" altLang="en-US">
              <a:latin typeface="Meiryo UI" panose="020B0604030504040204" pitchFamily="50" charset="-128"/>
              <a:ea typeface="Meiryo UI" panose="020B0604030504040204" pitchFamily="50" charset="-128"/>
            </a:endParaRPr>
          </a:p>
        </p:txBody>
      </p:sp>
      <p:sp>
        <p:nvSpPr>
          <p:cNvPr id="6" name="正方形/長方形 5"/>
          <p:cNvSpPr/>
          <p:nvPr/>
        </p:nvSpPr>
        <p:spPr>
          <a:xfrm>
            <a:off x="63115" y="2167169"/>
            <a:ext cx="3780400" cy="432048"/>
          </a:xfrm>
          <a:prstGeom prst="rect">
            <a:avLst/>
          </a:prstGeom>
          <a:no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夫婦の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み</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世帯</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n=979)</a:t>
            </a:r>
            <a:endPar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グラフ 7"/>
          <p:cNvGraphicFramePr>
            <a:graphicFrameLocks noChangeAspect="1"/>
          </p:cNvGraphicFramePr>
          <p:nvPr>
            <p:extLst>
              <p:ext uri="{D42A27DB-BD31-4B8C-83A1-F6EECF244321}">
                <p14:modId xmlns:p14="http://schemas.microsoft.com/office/powerpoint/2010/main" val="2189235235"/>
              </p:ext>
            </p:extLst>
          </p:nvPr>
        </p:nvGraphicFramePr>
        <p:xfrm>
          <a:off x="-108520" y="2010060"/>
          <a:ext cx="5039062" cy="4847940"/>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分析（クロス集計、レーダーチャート）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961135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66</a:t>
            </a:fld>
            <a:endParaRPr kumimoji="1"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78359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7</a:t>
            </a:fld>
            <a:endParaRPr kumimoji="1" lang="ja-JP" altLang="en-US">
              <a:latin typeface="Meiryo UI" panose="020B0604030504040204" pitchFamily="50" charset="-128"/>
              <a:ea typeface="Meiryo UI" panose="020B0604030504040204" pitchFamily="50" charset="-128"/>
            </a:endParaRPr>
          </a:p>
        </p:txBody>
      </p:sp>
      <p:sp>
        <p:nvSpPr>
          <p:cNvPr id="2" name="正方形/長方形 1"/>
          <p:cNvSpPr/>
          <p:nvPr/>
        </p:nvSpPr>
        <p:spPr>
          <a:xfrm>
            <a:off x="138404" y="435430"/>
            <a:ext cx="8975732" cy="45719"/>
          </a:xfrm>
          <a:prstGeom prst="rect">
            <a:avLst/>
          </a:prstGeom>
          <a:gradFill flip="none" rotWithShape="1">
            <a:gsLst>
              <a:gs pos="0">
                <a:schemeClr val="accent1">
                  <a:lumMod val="0"/>
                  <a:lumOff val="100000"/>
                </a:schemeClr>
              </a:gs>
              <a:gs pos="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611561" y="44624"/>
            <a:ext cx="7992887" cy="432048"/>
          </a:xfrm>
          <a:prstGeom prst="rect">
            <a:avLst/>
          </a:prstGeom>
          <a:no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同居者の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属性（</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Q1</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楕円 9"/>
          <p:cNvSpPr/>
          <p:nvPr/>
        </p:nvSpPr>
        <p:spPr>
          <a:xfrm>
            <a:off x="107544" y="44624"/>
            <a:ext cx="360000" cy="360000"/>
          </a:xfrm>
          <a:prstGeom prst="ellipse">
            <a:avLst/>
          </a:prstGeom>
          <a:gradFill flip="none" rotWithShape="1">
            <a:gsLst>
              <a:gs pos="0">
                <a:schemeClr val="accent1">
                  <a:lumMod val="0"/>
                  <a:lumOff val="100000"/>
                </a:schemeClr>
              </a:gs>
              <a:gs pos="1500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QuestionName"/>
          <p:cNvSpPr txBox="1"/>
          <p:nvPr/>
        </p:nvSpPr>
        <p:spPr>
          <a:xfrm>
            <a:off x="467544" y="748245"/>
            <a:ext cx="8534400" cy="338554"/>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wrap="square" rtlCol="0" anchor="ctr" anchorCtr="0">
            <a:spAutoFit/>
          </a:bodyPr>
          <a:lstStyle/>
          <a:p>
            <a:pPr algn="l"/>
            <a:r>
              <a:rPr lang="ja-JP" altLang="en-US" sz="1600" dirty="0">
                <a:solidFill>
                  <a:schemeClr val="tx1"/>
                </a:solidFill>
                <a:latin typeface="ＭＳ Ｐゴシック"/>
                <a:ea typeface="ＭＳ Ｐゴシック"/>
              </a:rPr>
              <a:t>あなたと同居している方はどなたですか。当てはまるものをすべて選択してください</a:t>
            </a:r>
            <a:r>
              <a:rPr lang="ja-JP" altLang="en-US" sz="1600" dirty="0" smtClean="0">
                <a:solidFill>
                  <a:schemeClr val="tx1"/>
                </a:solidFill>
                <a:latin typeface="ＭＳ Ｐゴシック"/>
                <a:ea typeface="ＭＳ Ｐゴシック"/>
              </a:rPr>
              <a:t>。</a:t>
            </a:r>
            <a:r>
              <a:rPr lang="en-US" altLang="ja-JP" sz="1600" dirty="0" smtClean="0">
                <a:solidFill>
                  <a:schemeClr val="tx1"/>
                </a:solidFill>
                <a:latin typeface="ＭＳ Ｐゴシック"/>
                <a:ea typeface="ＭＳ Ｐゴシック"/>
              </a:rPr>
              <a:t>(</a:t>
            </a:r>
            <a:r>
              <a:rPr lang="en-US" altLang="ja-JP" sz="1600" dirty="0">
                <a:solidFill>
                  <a:schemeClr val="tx1"/>
                </a:solidFill>
                <a:latin typeface="ＭＳ Ｐゴシック"/>
                <a:ea typeface="ＭＳ Ｐゴシック"/>
              </a:rPr>
              <a:t>n=5000)</a:t>
            </a:r>
            <a:endParaRPr kumimoji="1" lang="ja-JP" altLang="en-US" sz="1600" dirty="0">
              <a:solidFill>
                <a:schemeClr val="tx1"/>
              </a:solidFill>
              <a:ea typeface="ＭＳ Ｐゴシック"/>
            </a:endParaRPr>
          </a:p>
        </p:txBody>
      </p:sp>
      <p:graphicFrame>
        <p:nvGraphicFramePr>
          <p:cNvPr id="9" name="GTRowBarChart">
            <a:extLst>
              <a:ext uri="{FF2B5EF4-FFF2-40B4-BE49-F238E27FC236}">
                <a16:creationId xmlns:a16="http://schemas.microsoft.com/office/drawing/2014/main" id="{6A20300E-5C3A-4118-A919-90BD3322273A}"/>
              </a:ext>
            </a:extLst>
          </p:cNvPr>
          <p:cNvGraphicFramePr>
            <a:graphicFrameLocks/>
          </p:cNvGraphicFramePr>
          <p:nvPr>
            <p:extLst>
              <p:ext uri="{D42A27DB-BD31-4B8C-83A1-F6EECF244321}">
                <p14:modId xmlns:p14="http://schemas.microsoft.com/office/powerpoint/2010/main" val="3441984401"/>
              </p:ext>
            </p:extLst>
          </p:nvPr>
        </p:nvGraphicFramePr>
        <p:xfrm>
          <a:off x="1614312" y="1700808"/>
          <a:ext cx="7185559" cy="4649725"/>
        </p:xfrm>
        <a:graphic>
          <a:graphicData uri="http://schemas.openxmlformats.org/drawingml/2006/chart">
            <c:chart xmlns:c="http://schemas.openxmlformats.org/drawingml/2006/chart" xmlns:r="http://schemas.openxmlformats.org/officeDocument/2006/relationships" r:id="rId2"/>
          </a:graphicData>
        </a:graphic>
      </p:graphicFrame>
      <p:sp>
        <p:nvSpPr>
          <p:cNvPr id="11" name="正方形/長方形 10"/>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質問及び回答の単純集計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31022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8</a:t>
            </a:fld>
            <a:endParaRPr kumimoji="1" lang="ja-JP" altLang="en-US">
              <a:latin typeface="Meiryo UI" panose="020B0604030504040204" pitchFamily="50" charset="-128"/>
              <a:ea typeface="Meiryo UI" panose="020B0604030504040204" pitchFamily="50" charset="-128"/>
            </a:endParaRPr>
          </a:p>
        </p:txBody>
      </p:sp>
      <p:sp>
        <p:nvSpPr>
          <p:cNvPr id="2" name="正方形/長方形 1"/>
          <p:cNvSpPr/>
          <p:nvPr/>
        </p:nvSpPr>
        <p:spPr>
          <a:xfrm>
            <a:off x="138404" y="435430"/>
            <a:ext cx="8975732" cy="45719"/>
          </a:xfrm>
          <a:prstGeom prst="rect">
            <a:avLst/>
          </a:prstGeom>
          <a:gradFill flip="none" rotWithShape="1">
            <a:gsLst>
              <a:gs pos="0">
                <a:schemeClr val="accent1">
                  <a:lumMod val="0"/>
                  <a:lumOff val="100000"/>
                </a:schemeClr>
              </a:gs>
              <a:gs pos="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611561" y="44624"/>
            <a:ext cx="7992887" cy="432048"/>
          </a:xfrm>
          <a:prstGeom prst="rect">
            <a:avLst/>
          </a:prstGeom>
          <a:no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婚姻</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の有無、今後の意向（</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Q2</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楕円 9"/>
          <p:cNvSpPr/>
          <p:nvPr/>
        </p:nvSpPr>
        <p:spPr>
          <a:xfrm>
            <a:off x="107544" y="44624"/>
            <a:ext cx="360000" cy="360000"/>
          </a:xfrm>
          <a:prstGeom prst="ellipse">
            <a:avLst/>
          </a:prstGeom>
          <a:gradFill flip="none" rotWithShape="1">
            <a:gsLst>
              <a:gs pos="0">
                <a:schemeClr val="accent1">
                  <a:lumMod val="0"/>
                  <a:lumOff val="100000"/>
                </a:schemeClr>
              </a:gs>
              <a:gs pos="1500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Comment"/>
          <p:cNvSpPr>
            <a:spLocks noChangeArrowheads="1"/>
          </p:cNvSpPr>
          <p:nvPr/>
        </p:nvSpPr>
        <p:spPr bwMode="auto">
          <a:xfrm>
            <a:off x="358775" y="1476073"/>
            <a:ext cx="8461375" cy="584775"/>
          </a:xfrm>
          <a:prstGeom prst="rect">
            <a:avLst/>
          </a:prstGeom>
          <a:solidFill>
            <a:schemeClr val="bg1"/>
          </a:solidFill>
          <a:ln w="19050">
            <a:solidFill>
              <a:srgbClr val="0000FF"/>
            </a:solidFill>
            <a:miter lim="800000"/>
            <a:headEnd/>
            <a:tailEnd/>
          </a:ln>
          <a:effectLst>
            <a:outerShdw dist="53882" dir="2700000" algn="ctr" rotWithShape="0">
              <a:schemeClr val="bg2"/>
            </a:outerShdw>
          </a:effectLst>
        </p:spPr>
        <p:txBody>
          <a:bodyPr wrap="square">
            <a:spAutoFit/>
          </a:bodyPr>
          <a:lstStyle/>
          <a:p>
            <a:pPr>
              <a:spcBef>
                <a:spcPct val="20000"/>
              </a:spcBef>
              <a:tabLst>
                <a:tab pos="444500" algn="l"/>
              </a:tabLst>
              <a:defRPr/>
            </a:pPr>
            <a:r>
              <a:rPr lang="ja-JP" altLang="en-US" sz="1600" dirty="0" smtClean="0">
                <a:latin typeface="ＭＳ Ｐゴシック" pitchFamily="50" charset="-128"/>
                <a:ea typeface="ＭＳ Ｐゴシック" pitchFamily="50" charset="-128"/>
              </a:rPr>
              <a:t>夫または妻と同居していない回答者のうち、</a:t>
            </a:r>
            <a:r>
              <a:rPr lang="ja-JP" altLang="en-US" sz="1600" dirty="0">
                <a:latin typeface="ＭＳ Ｐゴシック" pitchFamily="50" charset="-128"/>
              </a:rPr>
              <a:t> 「未婚で結婚する意向はない」が</a:t>
            </a:r>
            <a:r>
              <a:rPr lang="en-US" altLang="ja-JP" sz="1600" dirty="0">
                <a:latin typeface="ＭＳ Ｐゴシック" pitchFamily="50" charset="-128"/>
              </a:rPr>
              <a:t>53.6%</a:t>
            </a:r>
            <a:r>
              <a:rPr lang="ja-JP" altLang="en-US" sz="1600" dirty="0">
                <a:latin typeface="ＭＳ Ｐゴシック" pitchFamily="50" charset="-128"/>
              </a:rPr>
              <a:t>と過半数を</a:t>
            </a:r>
            <a:r>
              <a:rPr lang="ja-JP" altLang="en-US" sz="1600" dirty="0" smtClean="0">
                <a:latin typeface="ＭＳ Ｐゴシック" pitchFamily="50" charset="-128"/>
              </a:rPr>
              <a:t>占める一方、「</a:t>
            </a:r>
            <a:r>
              <a:rPr lang="ja-JP" altLang="en-US" sz="1600" b="0" dirty="0" smtClean="0">
                <a:solidFill>
                  <a:schemeClr val="tx1"/>
                </a:solidFill>
                <a:latin typeface="ＭＳ Ｐゴシック" pitchFamily="50" charset="-128"/>
                <a:ea typeface="ＭＳ Ｐゴシック" pitchFamily="50" charset="-128"/>
              </a:rPr>
              <a:t>結婚している」または「未婚結婚する意向はある」が</a:t>
            </a:r>
            <a:r>
              <a:rPr lang="en-US" altLang="ja-JP" sz="1600" b="0" dirty="0" smtClean="0">
                <a:solidFill>
                  <a:schemeClr val="tx1"/>
                </a:solidFill>
                <a:latin typeface="ＭＳ Ｐゴシック" pitchFamily="50" charset="-128"/>
                <a:ea typeface="ＭＳ Ｐゴシック" pitchFamily="50" charset="-128"/>
              </a:rPr>
              <a:t>34.5</a:t>
            </a:r>
            <a:r>
              <a:rPr lang="ja-JP" altLang="en-US" sz="1600" b="0" dirty="0" smtClean="0">
                <a:solidFill>
                  <a:schemeClr val="tx1"/>
                </a:solidFill>
                <a:latin typeface="ＭＳ Ｐゴシック" pitchFamily="50" charset="-128"/>
                <a:ea typeface="ＭＳ Ｐゴシック" pitchFamily="50" charset="-128"/>
              </a:rPr>
              <a:t>％となっている。</a:t>
            </a:r>
            <a:endParaRPr lang="ja-JP" altLang="en-US" sz="1600" b="0" dirty="0">
              <a:solidFill>
                <a:schemeClr val="tx1"/>
              </a:solidFill>
              <a:latin typeface="ＭＳ Ｐゴシック" pitchFamily="50" charset="-128"/>
              <a:ea typeface="ＭＳ Ｐゴシック" pitchFamily="50" charset="-128"/>
            </a:endParaRPr>
          </a:p>
        </p:txBody>
      </p:sp>
      <p:sp>
        <p:nvSpPr>
          <p:cNvPr id="8" name="QuestionName"/>
          <p:cNvSpPr txBox="1"/>
          <p:nvPr/>
        </p:nvSpPr>
        <p:spPr>
          <a:xfrm>
            <a:off x="466756" y="632882"/>
            <a:ext cx="8534400" cy="584775"/>
          </a:xfrm>
          <a:prstGeom prst="rect">
            <a:avLst/>
          </a:prstGeom>
          <a:noFill/>
        </p:spPr>
        <p:txBody>
          <a:bodyPr vert="horz" wrap="square" rtlCol="0" anchor="ctr" anchorCtr="0">
            <a:spAutoFit/>
          </a:bodyPr>
          <a:lstStyle/>
          <a:p>
            <a:pPr algn="l"/>
            <a:r>
              <a:rPr lang="ja-JP" altLang="en-US" sz="1600" dirty="0" smtClean="0">
                <a:solidFill>
                  <a:schemeClr val="tx1"/>
                </a:solidFill>
                <a:latin typeface="ＭＳ Ｐゴシック"/>
                <a:ea typeface="ＭＳ Ｐゴシック"/>
              </a:rPr>
              <a:t>（夫または妻と同居以外の方へ質問）現在</a:t>
            </a:r>
            <a:r>
              <a:rPr lang="ja-JP" altLang="en-US" sz="1600" dirty="0">
                <a:solidFill>
                  <a:schemeClr val="tx1"/>
                </a:solidFill>
                <a:latin typeface="ＭＳ Ｐゴシック"/>
                <a:ea typeface="ＭＳ Ｐゴシック"/>
              </a:rPr>
              <a:t>結婚されていますか。また、未婚（離婚や死別を含みます）の方は、今後、結婚する意向はありますか</a:t>
            </a:r>
            <a:r>
              <a:rPr lang="ja-JP" altLang="en-US" sz="1600" dirty="0" smtClean="0">
                <a:solidFill>
                  <a:schemeClr val="tx1"/>
                </a:solidFill>
                <a:latin typeface="ＭＳ Ｐゴシック"/>
                <a:ea typeface="ＭＳ Ｐゴシック"/>
              </a:rPr>
              <a:t>。</a:t>
            </a:r>
            <a:r>
              <a:rPr lang="en-US" altLang="ja-JP" sz="1600" dirty="0" smtClean="0">
                <a:solidFill>
                  <a:schemeClr val="tx1"/>
                </a:solidFill>
                <a:latin typeface="ＭＳ Ｐゴシック"/>
                <a:ea typeface="ＭＳ Ｐゴシック"/>
              </a:rPr>
              <a:t>(</a:t>
            </a:r>
            <a:r>
              <a:rPr lang="en-US" altLang="ja-JP" sz="1600" dirty="0">
                <a:solidFill>
                  <a:schemeClr val="tx1"/>
                </a:solidFill>
                <a:latin typeface="ＭＳ Ｐゴシック"/>
                <a:ea typeface="ＭＳ Ｐゴシック"/>
              </a:rPr>
              <a:t>n=2766)</a:t>
            </a:r>
            <a:endParaRPr kumimoji="1" lang="ja-JP" altLang="en-US" sz="1600" dirty="0">
              <a:solidFill>
                <a:schemeClr val="tx1"/>
              </a:solidFill>
              <a:ea typeface="ＭＳ Ｐゴシック"/>
            </a:endParaRPr>
          </a:p>
        </p:txBody>
      </p:sp>
      <p:graphicFrame>
        <p:nvGraphicFramePr>
          <p:cNvPr id="9" name="GTPieChart">
            <a:extLst>
              <a:ext uri="{FF2B5EF4-FFF2-40B4-BE49-F238E27FC236}">
                <a16:creationId xmlns:a16="http://schemas.microsoft.com/office/drawing/2014/main" id="{832F72EE-7793-406F-9CA2-7F602870D30B}"/>
              </a:ext>
            </a:extLst>
          </p:cNvPr>
          <p:cNvGraphicFramePr>
            <a:graphicFrameLocks/>
          </p:cNvGraphicFramePr>
          <p:nvPr>
            <p:extLst>
              <p:ext uri="{D42A27DB-BD31-4B8C-83A1-F6EECF244321}">
                <p14:modId xmlns:p14="http://schemas.microsoft.com/office/powerpoint/2010/main" val="380636259"/>
              </p:ext>
            </p:extLst>
          </p:nvPr>
        </p:nvGraphicFramePr>
        <p:xfrm>
          <a:off x="1791388" y="2684215"/>
          <a:ext cx="5885136" cy="4051548"/>
        </p:xfrm>
        <a:graphic>
          <a:graphicData uri="http://schemas.openxmlformats.org/drawingml/2006/chart">
            <c:chart xmlns:c="http://schemas.openxmlformats.org/drawingml/2006/chart" xmlns:r="http://schemas.openxmlformats.org/officeDocument/2006/relationships" r:id="rId2"/>
          </a:graphicData>
        </a:graphic>
      </p:graphicFrame>
      <p:sp>
        <p:nvSpPr>
          <p:cNvPr id="12" name="正方形/長方形 11"/>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質問及び回答の単純集計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95415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8532439" y="6492875"/>
            <a:ext cx="581697" cy="365125"/>
          </a:xfrm>
        </p:spPr>
        <p:txBody>
          <a:bodyPr/>
          <a:lstStyle/>
          <a:p>
            <a:fld id="{AB50EAC4-D7E7-4DFD-AC19-7FE0EBB6D1F9}" type="slidenum">
              <a:rPr kumimoji="1" lang="ja-JP" altLang="en-US" smtClean="0">
                <a:latin typeface="Meiryo UI" panose="020B0604030504040204" pitchFamily="50" charset="-128"/>
                <a:ea typeface="Meiryo UI" panose="020B0604030504040204" pitchFamily="50" charset="-128"/>
              </a:rPr>
              <a:t>9</a:t>
            </a:fld>
            <a:endParaRPr kumimoji="1" lang="ja-JP" altLang="en-US">
              <a:latin typeface="Meiryo UI" panose="020B0604030504040204" pitchFamily="50" charset="-128"/>
              <a:ea typeface="Meiryo UI" panose="020B0604030504040204" pitchFamily="50" charset="-128"/>
            </a:endParaRPr>
          </a:p>
        </p:txBody>
      </p:sp>
      <p:sp>
        <p:nvSpPr>
          <p:cNvPr id="2" name="正方形/長方形 1"/>
          <p:cNvSpPr/>
          <p:nvPr/>
        </p:nvSpPr>
        <p:spPr>
          <a:xfrm>
            <a:off x="138404" y="435430"/>
            <a:ext cx="8975732" cy="45719"/>
          </a:xfrm>
          <a:prstGeom prst="rect">
            <a:avLst/>
          </a:prstGeom>
          <a:gradFill flip="none" rotWithShape="1">
            <a:gsLst>
              <a:gs pos="0">
                <a:schemeClr val="accent1">
                  <a:lumMod val="0"/>
                  <a:lumOff val="100000"/>
                </a:schemeClr>
              </a:gs>
              <a:gs pos="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611561" y="44624"/>
            <a:ext cx="7992887" cy="432048"/>
          </a:xfrm>
          <a:prstGeom prst="rect">
            <a:avLst/>
          </a:prstGeom>
          <a:noFill/>
          <a:ln w="38100">
            <a:noFill/>
            <a:prstDash val="sysDot"/>
          </a:ln>
        </p:spPr>
        <p:style>
          <a:lnRef idx="2">
            <a:schemeClr val="dk1"/>
          </a:lnRef>
          <a:fillRef idx="1">
            <a:schemeClr val="lt1"/>
          </a:fillRef>
          <a:effectRef idx="0">
            <a:schemeClr val="dk1"/>
          </a:effectRef>
          <a:fontRef idx="minor">
            <a:schemeClr val="dk1"/>
          </a:fontRef>
        </p:style>
        <p:txBody>
          <a:bodyPr vert="horz" rtlCol="0" anchor="t" anchorCtr="0"/>
          <a:lstStyle/>
          <a:p>
            <a:pPr marL="92075" indent="-92075"/>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配偶者の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Q3</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楕円 9"/>
          <p:cNvSpPr/>
          <p:nvPr/>
        </p:nvSpPr>
        <p:spPr>
          <a:xfrm>
            <a:off x="107544" y="44624"/>
            <a:ext cx="360000" cy="360000"/>
          </a:xfrm>
          <a:prstGeom prst="ellipse">
            <a:avLst/>
          </a:prstGeom>
          <a:gradFill flip="none" rotWithShape="1">
            <a:gsLst>
              <a:gs pos="0">
                <a:schemeClr val="accent1">
                  <a:lumMod val="0"/>
                  <a:lumOff val="100000"/>
                </a:schemeClr>
              </a:gs>
              <a:gs pos="15000">
                <a:schemeClr val="accent1">
                  <a:lumMod val="0"/>
                  <a:lumOff val="100000"/>
                </a:schemeClr>
              </a:gs>
              <a:gs pos="100000">
                <a:schemeClr val="accent1">
                  <a:lumMod val="100000"/>
                </a:schemeClr>
              </a:gs>
            </a:gsLst>
            <a:lin ang="10800000" scaled="1"/>
            <a:tileRect/>
          </a:gradFill>
          <a:ln w="38100">
            <a:noFill/>
            <a:prstDash val="sysDot"/>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92075" indent="-92075" algn="ctr"/>
            <a:endPar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Comment"/>
          <p:cNvSpPr>
            <a:spLocks noChangeArrowheads="1"/>
          </p:cNvSpPr>
          <p:nvPr/>
        </p:nvSpPr>
        <p:spPr bwMode="auto">
          <a:xfrm>
            <a:off x="358775" y="1196752"/>
            <a:ext cx="8461375" cy="338554"/>
          </a:xfrm>
          <a:prstGeom prst="rect">
            <a:avLst/>
          </a:prstGeom>
          <a:solidFill>
            <a:schemeClr val="bg1"/>
          </a:solidFill>
          <a:ln w="19050">
            <a:solidFill>
              <a:srgbClr val="0000FF"/>
            </a:solidFill>
            <a:miter lim="800000"/>
            <a:headEnd/>
            <a:tailEnd/>
          </a:ln>
          <a:effectLst>
            <a:outerShdw dist="53882" dir="2700000" algn="ctr" rotWithShape="0">
              <a:schemeClr val="bg2"/>
            </a:outerShdw>
          </a:effectLst>
        </p:spPr>
        <p:txBody>
          <a:bodyPr wrap="square">
            <a:spAutoFit/>
          </a:bodyPr>
          <a:lstStyle/>
          <a:p>
            <a:pPr algn="l">
              <a:spcBef>
                <a:spcPct val="20000"/>
              </a:spcBef>
              <a:tabLst>
                <a:tab pos="444500" algn="l"/>
              </a:tabLst>
              <a:defRPr/>
            </a:pPr>
            <a:r>
              <a:rPr lang="ja-JP" altLang="en-US" sz="1600" dirty="0" smtClean="0">
                <a:latin typeface="ＭＳ Ｐゴシック" pitchFamily="50" charset="-128"/>
                <a:ea typeface="ＭＳ Ｐゴシック" pitchFamily="50" charset="-128"/>
              </a:rPr>
              <a:t>配偶者</a:t>
            </a:r>
            <a:r>
              <a:rPr lang="ja-JP" altLang="en-US" sz="1600" dirty="0">
                <a:latin typeface="ＭＳ Ｐゴシック" pitchFamily="50" charset="-128"/>
                <a:ea typeface="ＭＳ Ｐゴシック" pitchFamily="50" charset="-128"/>
              </a:rPr>
              <a:t>が</a:t>
            </a:r>
            <a:r>
              <a:rPr lang="ja-JP" altLang="en-US" sz="1600" b="0" dirty="0" smtClean="0">
                <a:solidFill>
                  <a:schemeClr val="tx1"/>
                </a:solidFill>
                <a:latin typeface="ＭＳ Ｐゴシック" pitchFamily="50" charset="-128"/>
                <a:ea typeface="ＭＳ Ｐゴシック" pitchFamily="50" charset="-128"/>
              </a:rPr>
              <a:t>「</a:t>
            </a:r>
            <a:r>
              <a:rPr lang="ja-JP" altLang="en-US" sz="1600" b="0" dirty="0">
                <a:solidFill>
                  <a:schemeClr val="tx1"/>
                </a:solidFill>
                <a:latin typeface="ＭＳ Ｐゴシック" pitchFamily="50" charset="-128"/>
                <a:ea typeface="ＭＳ Ｐゴシック" pitchFamily="50" charset="-128"/>
              </a:rPr>
              <a:t>働いている</a:t>
            </a:r>
            <a:r>
              <a:rPr lang="ja-JP" altLang="en-US" sz="1600" b="0" dirty="0" smtClean="0">
                <a:solidFill>
                  <a:schemeClr val="tx1"/>
                </a:solidFill>
                <a:latin typeface="ＭＳ Ｐゴシック" pitchFamily="50" charset="-128"/>
                <a:ea typeface="ＭＳ Ｐゴシック" pitchFamily="50" charset="-128"/>
              </a:rPr>
              <a:t>」と</a:t>
            </a:r>
            <a:r>
              <a:rPr lang="ja-JP" altLang="en-US" sz="1600" b="0" dirty="0" smtClean="0">
                <a:solidFill>
                  <a:schemeClr val="tx1"/>
                </a:solidFill>
                <a:latin typeface="ＭＳ Ｐゴシック" pitchFamily="50" charset="-128"/>
                <a:ea typeface="ＭＳ Ｐゴシック" pitchFamily="50" charset="-128"/>
              </a:rPr>
              <a:t>答えた人は</a:t>
            </a:r>
            <a:r>
              <a:rPr lang="en-US" altLang="ja-JP" sz="1600" b="0" dirty="0" smtClean="0">
                <a:solidFill>
                  <a:schemeClr val="tx1"/>
                </a:solidFill>
                <a:latin typeface="ＭＳ Ｐゴシック" pitchFamily="50" charset="-128"/>
                <a:ea typeface="ＭＳ Ｐゴシック" pitchFamily="50" charset="-128"/>
              </a:rPr>
              <a:t>61.1%</a:t>
            </a:r>
            <a:r>
              <a:rPr lang="ja-JP" altLang="en-US" sz="1600" dirty="0" smtClean="0">
                <a:latin typeface="ＭＳ Ｐゴシック" pitchFamily="50" charset="-128"/>
                <a:ea typeface="ＭＳ Ｐゴシック" pitchFamily="50" charset="-128"/>
              </a:rPr>
              <a:t>を占めている</a:t>
            </a:r>
            <a:r>
              <a:rPr lang="ja-JP" altLang="en-US" sz="1600" b="0" dirty="0" smtClean="0">
                <a:solidFill>
                  <a:schemeClr val="tx1"/>
                </a:solidFill>
                <a:latin typeface="ＭＳ Ｐゴシック" pitchFamily="50" charset="-128"/>
                <a:ea typeface="ＭＳ Ｐゴシック" pitchFamily="50" charset="-128"/>
              </a:rPr>
              <a:t>。</a:t>
            </a:r>
            <a:endParaRPr lang="ja-JP" altLang="en-US" sz="1600" b="0" dirty="0">
              <a:solidFill>
                <a:schemeClr val="tx1"/>
              </a:solidFill>
              <a:latin typeface="ＭＳ Ｐゴシック" pitchFamily="50" charset="-128"/>
              <a:ea typeface="ＭＳ Ｐゴシック" pitchFamily="50" charset="-128"/>
            </a:endParaRPr>
          </a:p>
        </p:txBody>
      </p:sp>
      <p:sp>
        <p:nvSpPr>
          <p:cNvPr id="8" name="QuestionName"/>
          <p:cNvSpPr txBox="1"/>
          <p:nvPr/>
        </p:nvSpPr>
        <p:spPr>
          <a:xfrm>
            <a:off x="466756" y="671790"/>
            <a:ext cx="8534400" cy="338554"/>
          </a:xfrm>
          <a:prstGeom prst="rect">
            <a:avLst/>
          </a:prstGeom>
          <a:noFill/>
        </p:spPr>
        <p:txBody>
          <a:bodyPr vert="horz" wrap="square" rtlCol="0" anchor="ctr" anchorCtr="0">
            <a:spAutoFit/>
          </a:bodyPr>
          <a:lstStyle/>
          <a:p>
            <a:pPr algn="l"/>
            <a:r>
              <a:rPr lang="ja-JP" altLang="en-US" sz="1600" dirty="0">
                <a:solidFill>
                  <a:schemeClr val="tx1"/>
                </a:solidFill>
                <a:latin typeface="ＭＳ Ｐゴシック"/>
                <a:ea typeface="ＭＳ Ｐゴシック"/>
              </a:rPr>
              <a:t>配偶者は働かれていますか</a:t>
            </a:r>
            <a:r>
              <a:rPr lang="ja-JP" altLang="en-US" sz="1600" dirty="0" smtClean="0">
                <a:solidFill>
                  <a:schemeClr val="tx1"/>
                </a:solidFill>
                <a:latin typeface="ＭＳ Ｐゴシック"/>
                <a:ea typeface="ＭＳ Ｐゴシック"/>
              </a:rPr>
              <a:t>。</a:t>
            </a:r>
            <a:r>
              <a:rPr lang="en-US" altLang="ja-JP" sz="1600" dirty="0" smtClean="0">
                <a:solidFill>
                  <a:schemeClr val="tx1"/>
                </a:solidFill>
                <a:latin typeface="ＭＳ Ｐゴシック"/>
                <a:ea typeface="ＭＳ Ｐゴシック"/>
              </a:rPr>
              <a:t>(</a:t>
            </a:r>
            <a:r>
              <a:rPr lang="en-US" altLang="ja-JP" sz="1600" dirty="0">
                <a:solidFill>
                  <a:schemeClr val="tx1"/>
                </a:solidFill>
                <a:latin typeface="ＭＳ Ｐゴシック"/>
                <a:ea typeface="ＭＳ Ｐゴシック"/>
              </a:rPr>
              <a:t>n=2397)</a:t>
            </a:r>
            <a:endParaRPr kumimoji="1" lang="ja-JP" altLang="en-US" sz="1600" dirty="0">
              <a:solidFill>
                <a:schemeClr val="tx1"/>
              </a:solidFill>
              <a:ea typeface="ＭＳ Ｐゴシック"/>
            </a:endParaRPr>
          </a:p>
        </p:txBody>
      </p:sp>
      <p:graphicFrame>
        <p:nvGraphicFramePr>
          <p:cNvPr id="9" name="GTPieChart">
            <a:extLst>
              <a:ext uri="{FF2B5EF4-FFF2-40B4-BE49-F238E27FC236}">
                <a16:creationId xmlns:a16="http://schemas.microsoft.com/office/drawing/2014/main" id="{0BC8646F-25BE-427F-80FC-5ECEAC391198}"/>
              </a:ext>
            </a:extLst>
          </p:cNvPr>
          <p:cNvGraphicFramePr>
            <a:graphicFrameLocks/>
          </p:cNvGraphicFramePr>
          <p:nvPr>
            <p:extLst>
              <p:ext uri="{D42A27DB-BD31-4B8C-83A1-F6EECF244321}">
                <p14:modId xmlns:p14="http://schemas.microsoft.com/office/powerpoint/2010/main" val="288883715"/>
              </p:ext>
            </p:extLst>
          </p:nvPr>
        </p:nvGraphicFramePr>
        <p:xfrm>
          <a:off x="1979712" y="2325216"/>
          <a:ext cx="4943475" cy="3048000"/>
        </p:xfrm>
        <a:graphic>
          <a:graphicData uri="http://schemas.openxmlformats.org/drawingml/2006/chart">
            <c:chart xmlns:c="http://schemas.openxmlformats.org/drawingml/2006/chart" xmlns:r="http://schemas.openxmlformats.org/officeDocument/2006/relationships" r:id="rId2"/>
          </a:graphicData>
        </a:graphic>
      </p:graphicFrame>
      <p:sp>
        <p:nvSpPr>
          <p:cNvPr id="12" name="正方形/長方形 11"/>
          <p:cNvSpPr/>
          <p:nvPr/>
        </p:nvSpPr>
        <p:spPr>
          <a:xfrm>
            <a:off x="6156176" y="11643"/>
            <a:ext cx="2987824" cy="258532"/>
          </a:xfrm>
          <a:prstGeom prst="rect">
            <a:avLst/>
          </a:prstGeom>
          <a:ln cmpd="sng">
            <a:noFill/>
          </a:ln>
        </p:spPr>
        <p:txBody>
          <a:bodyPr wrap="square" rtlCol="0" anchor="ctr">
            <a:spAutoFit/>
          </a:bodyPr>
          <a:lstStyle/>
          <a:p>
            <a:pPr algn="r">
              <a:lnSpc>
                <a:spcPct val="1200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質問及び回答の単純集計</a:t>
            </a:r>
            <a:endParaRPr kumimoji="1" lang="ja-JP" altLang="en-US" sz="9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024188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cmpd="sng">
          <a:noFill/>
        </a:ln>
      </a:spPr>
      <a:bodyPr wrap="square">
        <a:spAutoFit/>
      </a:bodyPr>
      <a:lstStyle>
        <a:defPPr marL="357187" algn="l">
          <a:lnSpc>
            <a:spcPct val="120000"/>
          </a:lnSpc>
          <a:defRPr sz="1800" b="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defRPr>
        </a:defPPr>
      </a:lst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5631</TotalTime>
  <Words>5488</Words>
  <Application>Microsoft Office PowerPoint</Application>
  <PresentationFormat>画面に合わせる (4:3)</PresentationFormat>
  <Paragraphs>752</Paragraphs>
  <Slides>66</Slides>
  <Notes>7</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2</vt:i4>
      </vt:variant>
      <vt:variant>
        <vt:lpstr>スライド タイトル</vt:lpstr>
      </vt:variant>
      <vt:variant>
        <vt:i4>66</vt:i4>
      </vt:variant>
    </vt:vector>
  </HeadingPairs>
  <TitlesOfParts>
    <vt:vector size="74" baseType="lpstr">
      <vt:lpstr>Meiryo UI</vt:lpstr>
      <vt:lpstr>ＭＳ Ｐゴシック</vt:lpstr>
      <vt:lpstr>游ゴシック</vt:lpstr>
      <vt:lpstr>Arial</vt:lpstr>
      <vt:lpstr>Calibri</vt:lpstr>
      <vt:lpstr>Office ​​テーマ</vt:lpstr>
      <vt:lpstr>ワークシート</vt:lpstr>
      <vt:lpstr>Worksheet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西　あかね</dc:creator>
  <cp:lastModifiedBy>西　あかね</cp:lastModifiedBy>
  <cp:revision>396</cp:revision>
  <cp:lastPrinted>2019-01-23T10:53:34Z</cp:lastPrinted>
  <dcterms:created xsi:type="dcterms:W3CDTF">2018-09-20T10:07:27Z</dcterms:created>
  <dcterms:modified xsi:type="dcterms:W3CDTF">2019-02-25T06:14:16Z</dcterms:modified>
</cp:coreProperties>
</file>