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7" r:id="rId2"/>
    <p:sldId id="288" r:id="rId3"/>
    <p:sldId id="311" r:id="rId4"/>
    <p:sldId id="312" r:id="rId5"/>
    <p:sldId id="315" r:id="rId6"/>
    <p:sldId id="314" r:id="rId7"/>
    <p:sldId id="321" r:id="rId8"/>
    <p:sldId id="330" r:id="rId9"/>
    <p:sldId id="307" r:id="rId10"/>
    <p:sldId id="322" r:id="rId11"/>
    <p:sldId id="323" r:id="rId12"/>
    <p:sldId id="324" r:id="rId13"/>
    <p:sldId id="327" r:id="rId14"/>
    <p:sldId id="317" r:id="rId15"/>
    <p:sldId id="319" r:id="rId16"/>
    <p:sldId id="329" r:id="rId17"/>
    <p:sldId id="325" r:id="rId18"/>
    <p:sldId id="326" r:id="rId19"/>
    <p:sldId id="308" r:id="rId20"/>
    <p:sldId id="310" r:id="rId21"/>
    <p:sldId id="328" r:id="rId22"/>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43" autoAdjust="0"/>
    <p:restoredTop sz="94746" autoAdjust="0"/>
  </p:normalViewPr>
  <p:slideViewPr>
    <p:cSldViewPr>
      <p:cViewPr varScale="1">
        <p:scale>
          <a:sx n="67" d="100"/>
          <a:sy n="67" d="100"/>
        </p:scale>
        <p:origin x="1410" y="48"/>
      </p:cViewPr>
      <p:guideLst>
        <p:guide orient="horz" pos="2160"/>
        <p:guide pos="2880"/>
      </p:guideLst>
    </p:cSldViewPr>
  </p:slideViewPr>
  <p:outlineViewPr>
    <p:cViewPr>
      <p:scale>
        <a:sx n="33" d="100"/>
        <a:sy n="33" d="100"/>
      </p:scale>
      <p:origin x="0" y="276"/>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13749879-CB0F-468F-BC77-69F07B8B3503}" type="datetimeFigureOut">
              <a:rPr kumimoji="1" lang="ja-JP" altLang="en-US" smtClean="0"/>
              <a:t>2019/2/8</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7410FCF-D366-430A-AAB4-A8B228ABE051}" type="slidenum">
              <a:rPr kumimoji="1" lang="ja-JP" altLang="en-US" smtClean="0"/>
              <a:t>‹#›</a:t>
            </a:fld>
            <a:endParaRPr kumimoji="1" lang="ja-JP" altLang="en-US"/>
          </a:p>
        </p:txBody>
      </p:sp>
    </p:spTree>
    <p:extLst>
      <p:ext uri="{BB962C8B-B14F-4D97-AF65-F5344CB8AC3E}">
        <p14:creationId xmlns:p14="http://schemas.microsoft.com/office/powerpoint/2010/main" val="35754757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A7410FCF-D366-430A-AAB4-A8B228ABE051}" type="slidenum">
              <a:rPr kumimoji="1" lang="ja-JP" altLang="en-US" smtClean="0"/>
              <a:t>16</a:t>
            </a:fld>
            <a:endParaRPr kumimoji="1" lang="ja-JP" altLang="en-US"/>
          </a:p>
        </p:txBody>
      </p:sp>
    </p:spTree>
    <p:extLst>
      <p:ext uri="{BB962C8B-B14F-4D97-AF65-F5344CB8AC3E}">
        <p14:creationId xmlns:p14="http://schemas.microsoft.com/office/powerpoint/2010/main" val="20719298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2616973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400625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6616193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437416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293790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27440402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15402742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40193174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2944200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58517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60924C60-95A5-44E9-A12D-70ED118644CA}" type="datetimeFigureOut">
              <a:rPr kumimoji="1" lang="ja-JP" altLang="en-US" smtClean="0"/>
              <a:t>2019/2/8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30803634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924C60-95A5-44E9-A12D-70ED118644CA}" type="datetimeFigureOut">
              <a:rPr kumimoji="1" lang="ja-JP" altLang="en-US" smtClean="0"/>
              <a:t>2019/2/8</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50EAC4-D7E7-4DFD-AC19-7FE0EBB6D1F9}" type="slidenum">
              <a:rPr kumimoji="1" lang="ja-JP" altLang="en-US" smtClean="0"/>
              <a:t>‹#›</a:t>
            </a:fld>
            <a:endParaRPr kumimoji="1" lang="ja-JP" altLang="en-US"/>
          </a:p>
        </p:txBody>
      </p:sp>
    </p:spTree>
    <p:extLst>
      <p:ext uri="{BB962C8B-B14F-4D97-AF65-F5344CB8AC3E}">
        <p14:creationId xmlns:p14="http://schemas.microsoft.com/office/powerpoint/2010/main" val="24034806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2105270"/>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）住まい</a:t>
            </a:r>
            <a:r>
              <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まちづくりと健康の関係性</a:t>
            </a:r>
            <a:endParaRPr lang="ja-JP" altLang="en-US" sz="24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a:t>
            </a:fld>
            <a:endParaRPr kumimoji="1" lang="ja-JP" altLang="en-US" sz="1600" dirty="0">
              <a:solidFill>
                <a:schemeClr val="tx1"/>
              </a:solidFill>
            </a:endParaRPr>
          </a:p>
        </p:txBody>
      </p:sp>
      <p:sp>
        <p:nvSpPr>
          <p:cNvPr id="8" name="正方形/長方形 7"/>
          <p:cNvSpPr/>
          <p:nvPr/>
        </p:nvSpPr>
        <p:spPr>
          <a:xfrm>
            <a:off x="7898811" y="251356"/>
            <a:ext cx="1065677" cy="369332"/>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資料２</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350676" y="3861048"/>
            <a:ext cx="8253772" cy="1944216"/>
          </a:xfrm>
          <a:prstGeom prst="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vert="horz" rtlCol="0" anchor="t" anchorCtr="0"/>
          <a:lstStyle/>
          <a:p>
            <a:pPr marL="92075" indent="-92075" algn="ctr">
              <a:spcBef>
                <a:spcPts val="600"/>
              </a:spcBef>
            </a:pP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目　次</a:t>
            </a:r>
            <a:r>
              <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marL="92075" indent="-92075">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１．第</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回課題検討部会における意見</a:t>
            </a:r>
            <a:r>
              <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Ｐ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p>
          <a:p>
            <a:pPr marL="92075" indent="-92075">
              <a:spcBef>
                <a:spcPts val="600"/>
              </a:spcBef>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２．調査（</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GIS</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データを活用した地域分析、関係者ヒアリング）</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 </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7</a:t>
            </a:r>
            <a:endPar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３．課題検討の方向性</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spcBef>
                <a:spcPts val="600"/>
              </a:spcBef>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４．</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データ</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19</a:t>
            </a:r>
            <a:endPar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511658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地区別</a:t>
            </a:r>
            <a:r>
              <a:rPr lang="ja-JP" altLang="en-US" sz="2000" b="1"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のデータ集計表</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10</a:t>
            </a:fld>
            <a:endParaRPr kumimoji="1" lang="ja-JP" altLang="en-US" sz="1600" dirty="0">
              <a:solidFill>
                <a:schemeClr val="tx1"/>
              </a:solidFill>
            </a:endParaRPr>
          </a:p>
        </p:txBody>
      </p:sp>
      <p:pic>
        <p:nvPicPr>
          <p:cNvPr id="9" name="図 8"/>
          <p:cNvPicPr>
            <a:picLocks noChangeAspect="1"/>
          </p:cNvPicPr>
          <p:nvPr/>
        </p:nvPicPr>
        <p:blipFill>
          <a:blip r:embed="rId2"/>
          <a:stretch>
            <a:fillRect/>
          </a:stretch>
        </p:blipFill>
        <p:spPr>
          <a:xfrm>
            <a:off x="251520" y="764703"/>
            <a:ext cx="8640960" cy="5623013"/>
          </a:xfrm>
          <a:prstGeom prst="rect">
            <a:avLst/>
          </a:prstGeom>
        </p:spPr>
      </p:pic>
      <p:sp>
        <p:nvSpPr>
          <p:cNvPr id="11" name="テキスト ボックス 10"/>
          <p:cNvSpPr txBox="1"/>
          <p:nvPr/>
        </p:nvSpPr>
        <p:spPr>
          <a:xfrm>
            <a:off x="467544" y="6409548"/>
            <a:ext cx="5102067" cy="475836"/>
          </a:xfrm>
          <a:prstGeom prst="rect">
            <a:avLst/>
          </a:prstGeom>
          <a:noFill/>
        </p:spPr>
        <p:txBody>
          <a:bodyPr wrap="square" rtlCol="0">
            <a:spAutoFit/>
          </a:bodyPr>
          <a:lstStyle/>
          <a:p>
            <a:pPr>
              <a:lnSpc>
                <a:spcPct val="1200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１　人口カバー率は高齢者の一般的な徒歩圏として半径</a:t>
            </a:r>
            <a:r>
              <a:rPr lang="en-US" altLang="ja-JP" sz="1100" dirty="0" smtClean="0">
                <a:latin typeface="Meiryo UI" panose="020B0604030504040204" pitchFamily="50" charset="-128"/>
                <a:ea typeface="Meiryo UI" panose="020B0604030504040204" pitchFamily="50" charset="-128"/>
              </a:rPr>
              <a:t>500m</a:t>
            </a:r>
            <a:r>
              <a:rPr lang="ja-JP" altLang="en-US" sz="1100" dirty="0" smtClean="0">
                <a:latin typeface="Meiryo UI" panose="020B0604030504040204" pitchFamily="50" charset="-128"/>
                <a:ea typeface="Meiryo UI" panose="020B0604030504040204" pitchFamily="50" charset="-128"/>
              </a:rPr>
              <a:t>を採用</a:t>
            </a:r>
            <a:endParaRPr lang="en-US" altLang="ja-JP" sz="1100" dirty="0" smtClean="0">
              <a:latin typeface="Meiryo UI" panose="020B0604030504040204" pitchFamily="50" charset="-128"/>
              <a:ea typeface="Meiryo UI" panose="020B0604030504040204" pitchFamily="50" charset="-128"/>
            </a:endParaRPr>
          </a:p>
          <a:p>
            <a:pPr>
              <a:lnSpc>
                <a:spcPct val="120000"/>
              </a:lnSpc>
            </a:pPr>
            <a:r>
              <a:rPr lang="ja-JP" altLang="en-US" sz="1100" dirty="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　　</a:t>
            </a:r>
            <a:r>
              <a:rPr lang="en-US" altLang="ja-JP" sz="1100" dirty="0" smtClean="0">
                <a:latin typeface="Meiryo UI" panose="020B0604030504040204" pitchFamily="50" charset="-128"/>
                <a:ea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rPr>
              <a:t>２　一定のバリアフリー化　</a:t>
            </a:r>
            <a:r>
              <a:rPr lang="en-US" altLang="ja-JP" sz="1100" dirty="0" smtClean="0">
                <a:latin typeface="Meiryo UI" panose="020B0604030504040204" pitchFamily="50" charset="-128"/>
                <a:ea typeface="Meiryo UI" panose="020B0604030504040204" pitchFamily="50" charset="-128"/>
              </a:rPr>
              <a:t>2</a:t>
            </a:r>
            <a:r>
              <a:rPr lang="ja-JP" altLang="en-US" sz="1100" dirty="0" smtClean="0">
                <a:latin typeface="Meiryo UI" panose="020B0604030504040204" pitchFamily="50" charset="-128"/>
                <a:ea typeface="Meiryo UI" panose="020B0604030504040204" pitchFamily="50" charset="-128"/>
              </a:rPr>
              <a:t>か所以上の手すり又は段差のない屋内</a:t>
            </a:r>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7964191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図 10"/>
          <p:cNvPicPr>
            <a:picLocks noChangeAspect="1"/>
          </p:cNvPicPr>
          <p:nvPr/>
        </p:nvPicPr>
        <p:blipFill>
          <a:blip r:embed="rId2"/>
          <a:stretch>
            <a:fillRect/>
          </a:stretch>
        </p:blipFill>
        <p:spPr>
          <a:xfrm>
            <a:off x="4659362" y="2399442"/>
            <a:ext cx="4492610" cy="4397266"/>
          </a:xfrm>
          <a:prstGeom prst="rect">
            <a:avLst/>
          </a:prstGeom>
        </p:spPr>
      </p:pic>
      <p:pic>
        <p:nvPicPr>
          <p:cNvPr id="12" name="図 11"/>
          <p:cNvPicPr>
            <a:picLocks noChangeAspect="1"/>
          </p:cNvPicPr>
          <p:nvPr/>
        </p:nvPicPr>
        <p:blipFill>
          <a:blip r:embed="rId3"/>
          <a:stretch>
            <a:fillRect/>
          </a:stretch>
        </p:blipFill>
        <p:spPr>
          <a:xfrm>
            <a:off x="146967" y="2434561"/>
            <a:ext cx="4498823" cy="4403347"/>
          </a:xfrm>
          <a:prstGeom prst="rect">
            <a:avLst/>
          </a:prstGeom>
        </p:spPr>
      </p:pic>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分析結果</a:t>
            </a: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見える化（レーダーチャート）</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211580" y="6525344"/>
            <a:ext cx="824916" cy="352220"/>
          </a:xfrm>
        </p:spPr>
        <p:txBody>
          <a:bodyPr/>
          <a:lstStyle/>
          <a:p>
            <a:fld id="{BEBE85B1-8F12-4F7B-A383-E6CF6791D3DF}" type="slidenum">
              <a:rPr kumimoji="1" lang="ja-JP" altLang="en-US" sz="1600" smtClean="0">
                <a:solidFill>
                  <a:schemeClr val="tx1"/>
                </a:solidFill>
              </a:rPr>
              <a:t>11</a:t>
            </a:fld>
            <a:endParaRPr kumimoji="1" lang="ja-JP" altLang="en-US" sz="1600" dirty="0">
              <a:solidFill>
                <a:schemeClr val="tx1"/>
              </a:solidFill>
            </a:endParaRPr>
          </a:p>
        </p:txBody>
      </p:sp>
      <p:sp>
        <p:nvSpPr>
          <p:cNvPr id="3" name="正方形/長方形 2"/>
          <p:cNvSpPr/>
          <p:nvPr/>
        </p:nvSpPr>
        <p:spPr>
          <a:xfrm>
            <a:off x="179592" y="620688"/>
            <a:ext cx="8784896" cy="1421928"/>
          </a:xfrm>
          <a:prstGeom prst="rect">
            <a:avLst/>
          </a:prstGeom>
          <a:ln cmpd="sng">
            <a:solidFill>
              <a:schemeClr val="tx1"/>
            </a:solidFill>
          </a:ln>
        </p:spPr>
        <p:txBody>
          <a:bodyPr wrap="square">
            <a:spAutoFit/>
          </a:bodyPr>
          <a:lstStyle/>
          <a:p>
            <a:pPr marL="274638" lvl="0" indent="-274638">
              <a:lnSpc>
                <a:spcPct val="12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地域別に各指標をレーダーチャート</a:t>
            </a:r>
            <a:r>
              <a:rPr lang="en-US" altLang="ja-JP" baseline="-25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aseline="-25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による見える化を行うと、地域によって項目ごとに差が生じていることが確認できた。</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2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例えば、「千里</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・万博・阪大」地域は外出や</a:t>
            </a:r>
            <a:r>
              <a:rPr lang="ja-JP" altLang="en-US"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徒歩、健康、</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バリアフリー化に関する偏差が高く、「豊津・江坂・南吹田」地域では逆に同様の項目の偏差が低いことがうかがえる。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5322423" y="2132856"/>
            <a:ext cx="2954655" cy="369332"/>
          </a:xfrm>
          <a:prstGeom prst="rect">
            <a:avLst/>
          </a:prstGeom>
          <a:noFill/>
        </p:spPr>
        <p:txBody>
          <a:bodyPr wrap="none" rtlCol="0">
            <a:spAutoFit/>
          </a:bodyPr>
          <a:lstStyle/>
          <a:p>
            <a:r>
              <a:rPr lang="ja-JP" altLang="en-US" dirty="0" smtClean="0">
                <a:latin typeface="Meiryo UI" panose="020B0604030504040204" pitchFamily="50" charset="-128"/>
                <a:ea typeface="Meiryo UI" panose="020B0604030504040204" pitchFamily="50" charset="-128"/>
              </a:rPr>
              <a:t>■「豊津</a:t>
            </a:r>
            <a:r>
              <a:rPr lang="ja-JP" altLang="en-US" dirty="0">
                <a:latin typeface="Meiryo UI" panose="020B0604030504040204" pitchFamily="50" charset="-128"/>
                <a:ea typeface="Meiryo UI" panose="020B0604030504040204" pitchFamily="50" charset="-128"/>
              </a:rPr>
              <a:t>・江坂・</a:t>
            </a:r>
            <a:r>
              <a:rPr lang="ja-JP" altLang="en-US" dirty="0" smtClean="0">
                <a:latin typeface="Meiryo UI" panose="020B0604030504040204" pitchFamily="50" charset="-128"/>
                <a:ea typeface="Meiryo UI" panose="020B0604030504040204" pitchFamily="50" charset="-128"/>
              </a:rPr>
              <a:t>南吹田」地域</a:t>
            </a:r>
            <a:endParaRPr kumimoji="1" lang="ja-JP" altLang="en-US"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181374" y="2132856"/>
            <a:ext cx="4921539" cy="424732"/>
          </a:xfrm>
          <a:prstGeom prst="rect">
            <a:avLst/>
          </a:prstGeom>
          <a:noFill/>
        </p:spPr>
        <p:txBody>
          <a:bodyPr wrap="square" rtlCol="0">
            <a:spAutoFit/>
          </a:bodyPr>
          <a:lstStyle/>
          <a:p>
            <a:pPr>
              <a:lnSpc>
                <a:spcPct val="120000"/>
              </a:lnSpc>
            </a:pPr>
            <a:r>
              <a:rPr lang="ja-JP" altLang="en-US" dirty="0" smtClean="0">
                <a:latin typeface="Meiryo UI" panose="020B0604030504040204" pitchFamily="50" charset="-128"/>
                <a:ea typeface="Meiryo UI" panose="020B0604030504040204" pitchFamily="50" charset="-128"/>
              </a:rPr>
              <a:t>■「千里</a:t>
            </a:r>
            <a:r>
              <a:rPr lang="en-US" altLang="ja-JP" dirty="0">
                <a:latin typeface="Meiryo UI" panose="020B0604030504040204" pitchFamily="50" charset="-128"/>
                <a:ea typeface="Meiryo UI" panose="020B0604030504040204" pitchFamily="50" charset="-128"/>
              </a:rPr>
              <a:t>NT</a:t>
            </a:r>
            <a:r>
              <a:rPr lang="ja-JP" altLang="en-US" dirty="0">
                <a:latin typeface="Meiryo UI" panose="020B0604030504040204" pitchFamily="50" charset="-128"/>
                <a:ea typeface="Meiryo UI" panose="020B0604030504040204" pitchFamily="50" charset="-128"/>
              </a:rPr>
              <a:t>・万博・阪</a:t>
            </a:r>
            <a:r>
              <a:rPr lang="ja-JP" altLang="en-US" dirty="0" smtClean="0">
                <a:latin typeface="Meiryo UI" panose="020B0604030504040204" pitchFamily="50" charset="-128"/>
                <a:ea typeface="Meiryo UI" panose="020B0604030504040204" pitchFamily="50" charset="-128"/>
              </a:rPr>
              <a:t>大」地域</a:t>
            </a:r>
            <a:endParaRPr kumimoji="1" lang="ja-JP" altLang="en-US"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20620" y="6608385"/>
            <a:ext cx="4639412" cy="276999"/>
          </a:xfrm>
          <a:prstGeom prst="rect">
            <a:avLst/>
          </a:prstGeom>
          <a:noFill/>
        </p:spPr>
        <p:txBody>
          <a:bodyPr wrap="none" rtlCol="0">
            <a:spAutoFit/>
          </a:bodyPr>
          <a:lstStyle/>
          <a:p>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１吹田市全体の平均を偏差値</a:t>
            </a:r>
            <a:r>
              <a:rPr kumimoji="1" lang="en-US" altLang="ja-JP" sz="1200" dirty="0" smtClean="0">
                <a:latin typeface="Meiryo UI" panose="020B0604030504040204" pitchFamily="50" charset="-128"/>
                <a:ea typeface="Meiryo UI" panose="020B0604030504040204" pitchFamily="50" charset="-128"/>
              </a:rPr>
              <a:t>50</a:t>
            </a:r>
            <a:r>
              <a:rPr kumimoji="1" lang="ja-JP" altLang="en-US" sz="1200" dirty="0" smtClean="0">
                <a:latin typeface="Meiryo UI" panose="020B0604030504040204" pitchFamily="50" charset="-128"/>
                <a:ea typeface="Meiryo UI" panose="020B0604030504040204" pitchFamily="50" charset="-128"/>
              </a:rPr>
              <a:t>とした場合の地区別データをグラフ化</a:t>
            </a:r>
            <a:endParaRPr kumimoji="1" lang="ja-JP" altLang="en-US" sz="1200" dirty="0">
              <a:latin typeface="Meiryo UI" panose="020B0604030504040204" pitchFamily="50" charset="-128"/>
              <a:ea typeface="Meiryo UI" panose="020B0604030504040204" pitchFamily="50" charset="-128"/>
            </a:endParaRPr>
          </a:p>
        </p:txBody>
      </p:sp>
      <p:sp>
        <p:nvSpPr>
          <p:cNvPr id="4" name="円弧 3"/>
          <p:cNvSpPr/>
          <p:nvPr/>
        </p:nvSpPr>
        <p:spPr>
          <a:xfrm>
            <a:off x="107504" y="2636912"/>
            <a:ext cx="4413175" cy="4044127"/>
          </a:xfrm>
          <a:prstGeom prst="arc">
            <a:avLst>
              <a:gd name="adj1" fmla="val 12892118"/>
              <a:gd name="adj2" fmla="val 2831707"/>
            </a:avLst>
          </a:prstGeom>
          <a:ln>
            <a:headEnd type="arrow"/>
            <a:tailEnd type="arrow"/>
          </a:ln>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a:p>
        </p:txBody>
      </p:sp>
      <p:sp>
        <p:nvSpPr>
          <p:cNvPr id="8" name="六角形 7"/>
          <p:cNvSpPr/>
          <p:nvPr/>
        </p:nvSpPr>
        <p:spPr>
          <a:xfrm>
            <a:off x="3032131" y="2643857"/>
            <a:ext cx="1219945" cy="349329"/>
          </a:xfrm>
          <a:prstGeom prst="hexagon">
            <a:avLst/>
          </a:prstGeom>
          <a:solidFill>
            <a:schemeClr val="tx2"/>
          </a:solidFill>
          <a:ln w="9525">
            <a:solidFill>
              <a:schemeClr val="tx2"/>
            </a:solidFill>
            <a:prstDash val="solid"/>
          </a:ln>
        </p:spPr>
        <p:style>
          <a:lnRef idx="2">
            <a:schemeClr val="dk1"/>
          </a:lnRef>
          <a:fillRef idx="1">
            <a:schemeClr val="lt1"/>
          </a:fillRef>
          <a:effectRef idx="0">
            <a:schemeClr val="dk1"/>
          </a:effectRef>
          <a:fontRef idx="minor">
            <a:schemeClr val="dk1"/>
          </a:fontRef>
        </p:style>
        <p:txBody>
          <a:bodyPr vert="horz" rtlCol="0" anchor="t" anchorCtr="0">
            <a:spAutoFit/>
          </a:bodyPr>
          <a:lstStyle/>
          <a:p>
            <a:pPr marL="92075" indent="-92075" algn="ctr"/>
            <a:r>
              <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都市基盤</a:t>
            </a:r>
          </a:p>
        </p:txBody>
      </p:sp>
      <p:sp>
        <p:nvSpPr>
          <p:cNvPr id="20" name="円弧 19"/>
          <p:cNvSpPr/>
          <p:nvPr/>
        </p:nvSpPr>
        <p:spPr>
          <a:xfrm rot="20821737">
            <a:off x="51152" y="2170624"/>
            <a:ext cx="5018153" cy="4311541"/>
          </a:xfrm>
          <a:prstGeom prst="arc">
            <a:avLst>
              <a:gd name="adj1" fmla="val 4483832"/>
              <a:gd name="adj2" fmla="val 7078539"/>
            </a:avLst>
          </a:prstGeom>
          <a:ln>
            <a:headEnd type="arrow"/>
            <a:tailEnd type="arrow"/>
          </a:ln>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a:p>
        </p:txBody>
      </p:sp>
      <p:sp>
        <p:nvSpPr>
          <p:cNvPr id="21" name="六角形 20"/>
          <p:cNvSpPr/>
          <p:nvPr/>
        </p:nvSpPr>
        <p:spPr>
          <a:xfrm>
            <a:off x="2411067" y="6251414"/>
            <a:ext cx="864016" cy="360045"/>
          </a:xfrm>
          <a:prstGeom prst="hexagon">
            <a:avLst/>
          </a:prstGeom>
          <a:solidFill>
            <a:schemeClr val="tx2"/>
          </a:solidFill>
          <a:ln w="9525">
            <a:solidFill>
              <a:schemeClr val="tx2"/>
            </a:solidFill>
            <a:prstDash val="solid"/>
          </a:ln>
        </p:spPr>
        <p:style>
          <a:lnRef idx="2">
            <a:schemeClr val="dk1"/>
          </a:lnRef>
          <a:fillRef idx="1">
            <a:schemeClr val="lt1"/>
          </a:fillRef>
          <a:effectRef idx="0">
            <a:schemeClr val="dk1"/>
          </a:effectRef>
          <a:fontRef idx="minor">
            <a:schemeClr val="dk1"/>
          </a:fontRef>
        </p:style>
        <p:txBody>
          <a:bodyPr vert="horz" rtlCol="0" anchor="t" anchorCtr="0">
            <a:spAutoFit/>
          </a:bodyPr>
          <a:lstStyle/>
          <a:p>
            <a:pPr marL="92075" indent="-92075" algn="ctr"/>
            <a:r>
              <a:rPr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健康</a:t>
            </a:r>
            <a:endPar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円弧 21"/>
          <p:cNvSpPr/>
          <p:nvPr/>
        </p:nvSpPr>
        <p:spPr>
          <a:xfrm rot="501545">
            <a:off x="85486" y="2658250"/>
            <a:ext cx="4288846" cy="3850686"/>
          </a:xfrm>
          <a:prstGeom prst="arc">
            <a:avLst>
              <a:gd name="adj1" fmla="val 5607898"/>
              <a:gd name="adj2" fmla="val 12167372"/>
            </a:avLst>
          </a:prstGeom>
          <a:ln>
            <a:headEnd type="arrow"/>
            <a:tailEnd type="arrow"/>
          </a:ln>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a:p>
        </p:txBody>
      </p:sp>
      <p:sp>
        <p:nvSpPr>
          <p:cNvPr id="23" name="六角形 22"/>
          <p:cNvSpPr/>
          <p:nvPr/>
        </p:nvSpPr>
        <p:spPr>
          <a:xfrm>
            <a:off x="-19066" y="6044730"/>
            <a:ext cx="1334909" cy="349329"/>
          </a:xfrm>
          <a:prstGeom prst="hexagon">
            <a:avLst/>
          </a:prstGeom>
          <a:solidFill>
            <a:schemeClr val="tx2"/>
          </a:solidFill>
          <a:ln w="9525">
            <a:solidFill>
              <a:schemeClr val="tx2"/>
            </a:solidFill>
            <a:prstDash val="solid"/>
          </a:ln>
        </p:spPr>
        <p:style>
          <a:lnRef idx="2">
            <a:schemeClr val="dk1"/>
          </a:lnRef>
          <a:fillRef idx="1">
            <a:schemeClr val="lt1"/>
          </a:fillRef>
          <a:effectRef idx="0">
            <a:schemeClr val="dk1"/>
          </a:effectRef>
          <a:fontRef idx="minor">
            <a:schemeClr val="dk1"/>
          </a:fontRef>
        </p:style>
        <p:txBody>
          <a:bodyPr vert="horz" wrap="square" rtlCol="0" anchor="t" anchorCtr="0">
            <a:spAutoFit/>
          </a:bodyPr>
          <a:lstStyle/>
          <a:p>
            <a:pPr marL="92075" indent="-92075" algn="ctr"/>
            <a:r>
              <a:rPr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意識・行動</a:t>
            </a:r>
            <a:endParaRPr kumimoji="1" lang="ja-JP" altLang="en-US" sz="12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2439809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モデル地域における地域別の状況（相関関係①）</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12</a:t>
            </a:fld>
            <a:endParaRPr kumimoji="1" lang="ja-JP" altLang="en-US" sz="1600" dirty="0">
              <a:solidFill>
                <a:schemeClr val="tx1"/>
              </a:solidFill>
            </a:endParaRPr>
          </a:p>
        </p:txBody>
      </p:sp>
      <p:sp>
        <p:nvSpPr>
          <p:cNvPr id="3" name="正方形/長方形 2"/>
          <p:cNvSpPr/>
          <p:nvPr/>
        </p:nvSpPr>
        <p:spPr>
          <a:xfrm>
            <a:off x="179592" y="620688"/>
            <a:ext cx="8784896" cy="1052596"/>
          </a:xfrm>
          <a:prstGeom prst="rect">
            <a:avLst/>
          </a:prstGeom>
          <a:ln cmpd="sng">
            <a:solidFill>
              <a:schemeClr val="tx1"/>
            </a:solidFill>
          </a:ln>
        </p:spPr>
        <p:txBody>
          <a:bodyPr wrap="square">
            <a:spAutoFit/>
          </a:bodyPr>
          <a:lstStyle/>
          <a:p>
            <a:pPr marL="274638" lvl="0" indent="-274638">
              <a:lnSpc>
                <a:spcPct val="12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「介護・介助が必要ない」と都市構造データの相関を見ると、「文化・体育施設」と「日常生活サービス</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」の徒歩圏人口カバー率との関係に一定の傾向がみられる。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20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基幹的公共</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交通機関（鉄道・バス）、食品スーパー、医療施設（内科系）の３つ</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493375" y="1951790"/>
            <a:ext cx="4921539" cy="757130"/>
          </a:xfrm>
          <a:prstGeom prst="rect">
            <a:avLst/>
          </a:prstGeom>
          <a:noFill/>
        </p:spPr>
        <p:txBody>
          <a:bodyPr wrap="square" rtlCol="0">
            <a:spAutoFit/>
          </a:bodyPr>
          <a:lstStyle/>
          <a:p>
            <a:pPr>
              <a:lnSpc>
                <a:spcPct val="120000"/>
              </a:lnSpc>
            </a:pPr>
            <a:r>
              <a:rPr lang="ja-JP" altLang="en-US" dirty="0" smtClean="0">
                <a:latin typeface="Meiryo UI" panose="020B0604030504040204" pitchFamily="50" charset="-128"/>
                <a:ea typeface="Meiryo UI" panose="020B0604030504040204" pitchFamily="50" charset="-128"/>
              </a:rPr>
              <a:t>■介護・介助が必要がない</a:t>
            </a:r>
            <a:endParaRPr lang="en-US" altLang="ja-JP" dirty="0" smtClean="0">
              <a:latin typeface="Meiryo UI" panose="020B0604030504040204" pitchFamily="50" charset="-128"/>
              <a:ea typeface="Meiryo UI" panose="020B0604030504040204" pitchFamily="50" charset="-128"/>
            </a:endParaRPr>
          </a:p>
          <a:p>
            <a:pPr>
              <a:lnSpc>
                <a:spcPct val="1200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　日常生活サービス徒歩圏人口カバー率</a:t>
            </a:r>
            <a:endParaRPr kumimoji="1" lang="ja-JP" altLang="en-US"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800" y="1951790"/>
            <a:ext cx="4921539" cy="757130"/>
          </a:xfrm>
          <a:prstGeom prst="rect">
            <a:avLst/>
          </a:prstGeom>
          <a:noFill/>
        </p:spPr>
        <p:txBody>
          <a:bodyPr wrap="square" rtlCol="0">
            <a:spAutoFit/>
          </a:bodyPr>
          <a:lstStyle/>
          <a:p>
            <a:pPr>
              <a:lnSpc>
                <a:spcPct val="120000"/>
              </a:lnSpc>
            </a:pPr>
            <a:r>
              <a:rPr lang="ja-JP" altLang="en-US" dirty="0" smtClean="0">
                <a:latin typeface="Meiryo UI" panose="020B0604030504040204" pitchFamily="50" charset="-128"/>
                <a:ea typeface="Meiryo UI" panose="020B0604030504040204" pitchFamily="50" charset="-128"/>
              </a:rPr>
              <a:t>■介護・介助が必要がない</a:t>
            </a:r>
            <a:endParaRPr lang="en-US" altLang="ja-JP" dirty="0" smtClean="0">
              <a:latin typeface="Meiryo UI" panose="020B0604030504040204" pitchFamily="50" charset="-128"/>
              <a:ea typeface="Meiryo UI" panose="020B0604030504040204" pitchFamily="50" charset="-128"/>
            </a:endParaRPr>
          </a:p>
          <a:p>
            <a:pPr>
              <a:lnSpc>
                <a:spcPct val="1200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　文化・体育施設徒歩圏人口カバー率</a:t>
            </a:r>
            <a:endParaRPr kumimoji="1" lang="ja-JP" altLang="en-US" dirty="0">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4493375" y="2807533"/>
            <a:ext cx="4634482" cy="3710250"/>
          </a:xfrm>
          <a:prstGeom prst="rect">
            <a:avLst/>
          </a:prstGeom>
        </p:spPr>
      </p:pic>
      <p:pic>
        <p:nvPicPr>
          <p:cNvPr id="4" name="図 3"/>
          <p:cNvPicPr>
            <a:picLocks noChangeAspect="1"/>
          </p:cNvPicPr>
          <p:nvPr/>
        </p:nvPicPr>
        <p:blipFill>
          <a:blip r:embed="rId3"/>
          <a:stretch>
            <a:fillRect/>
          </a:stretch>
        </p:blipFill>
        <p:spPr>
          <a:xfrm>
            <a:off x="-78625" y="2795530"/>
            <a:ext cx="4634482" cy="3710250"/>
          </a:xfrm>
          <a:prstGeom prst="rect">
            <a:avLst/>
          </a:prstGeom>
        </p:spPr>
      </p:pic>
    </p:spTree>
    <p:extLst>
      <p:ext uri="{BB962C8B-B14F-4D97-AF65-F5344CB8AC3E}">
        <p14:creationId xmlns:p14="http://schemas.microsoft.com/office/powerpoint/2010/main" val="39021584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2"/>
          <a:stretch>
            <a:fillRect/>
          </a:stretch>
        </p:blipFill>
        <p:spPr>
          <a:xfrm>
            <a:off x="4185990" y="2527062"/>
            <a:ext cx="4634482" cy="3710250"/>
          </a:xfrm>
          <a:prstGeom prst="rect">
            <a:avLst/>
          </a:prstGeom>
        </p:spPr>
      </p:pic>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モデル地域における地域別の状況（相関関係②）</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13</a:t>
            </a:fld>
            <a:endParaRPr kumimoji="1" lang="ja-JP" altLang="en-US" sz="1600" dirty="0">
              <a:solidFill>
                <a:schemeClr val="tx1"/>
              </a:solidFill>
            </a:endParaRPr>
          </a:p>
        </p:txBody>
      </p:sp>
      <p:sp>
        <p:nvSpPr>
          <p:cNvPr id="3" name="正方形/長方形 2"/>
          <p:cNvSpPr/>
          <p:nvPr/>
        </p:nvSpPr>
        <p:spPr>
          <a:xfrm>
            <a:off x="179592" y="620688"/>
            <a:ext cx="8784896" cy="757130"/>
          </a:xfrm>
          <a:prstGeom prst="rect">
            <a:avLst/>
          </a:prstGeom>
          <a:ln cmpd="sng">
            <a:solidFill>
              <a:schemeClr val="tx1"/>
            </a:solidFill>
          </a:ln>
        </p:spPr>
        <p:txBody>
          <a:bodyPr wrap="square">
            <a:spAutoFit/>
          </a:bodyPr>
          <a:lstStyle/>
          <a:p>
            <a:pPr marL="274638" lvl="0" indent="-274638">
              <a:lnSpc>
                <a:spcPct val="12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「介護・介助が必要ない」と住まいのデータの相関を見ると、「一定のバリアフリー化」と「断熱措置（二重サッシ等）」との間で一定の</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傾向</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がみられる。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4493375" y="1649210"/>
            <a:ext cx="4921539" cy="757130"/>
          </a:xfrm>
          <a:prstGeom prst="rect">
            <a:avLst/>
          </a:prstGeom>
          <a:noFill/>
        </p:spPr>
        <p:txBody>
          <a:bodyPr wrap="square" rtlCol="0">
            <a:spAutoFit/>
          </a:bodyPr>
          <a:lstStyle/>
          <a:p>
            <a:pPr>
              <a:lnSpc>
                <a:spcPct val="120000"/>
              </a:lnSpc>
            </a:pPr>
            <a:r>
              <a:rPr lang="ja-JP" altLang="en-US" dirty="0" smtClean="0">
                <a:latin typeface="Meiryo UI" panose="020B0604030504040204" pitchFamily="50" charset="-128"/>
                <a:ea typeface="Meiryo UI" panose="020B0604030504040204" pitchFamily="50" charset="-128"/>
              </a:rPr>
              <a:t>■介護・介助が必要がない</a:t>
            </a:r>
            <a:endParaRPr lang="en-US" altLang="ja-JP" dirty="0" smtClean="0">
              <a:latin typeface="Meiryo UI" panose="020B0604030504040204" pitchFamily="50" charset="-128"/>
              <a:ea typeface="Meiryo UI" panose="020B0604030504040204" pitchFamily="50" charset="-128"/>
            </a:endParaRPr>
          </a:p>
          <a:p>
            <a:pPr>
              <a:lnSpc>
                <a:spcPct val="1200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　断熱措置（二重サッシ等）</a:t>
            </a:r>
            <a:endParaRPr kumimoji="1" lang="ja-JP" altLang="en-US"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3800" y="1669683"/>
            <a:ext cx="4921539" cy="757130"/>
          </a:xfrm>
          <a:prstGeom prst="rect">
            <a:avLst/>
          </a:prstGeom>
          <a:noFill/>
        </p:spPr>
        <p:txBody>
          <a:bodyPr wrap="square" rtlCol="0">
            <a:spAutoFit/>
          </a:bodyPr>
          <a:lstStyle/>
          <a:p>
            <a:pPr>
              <a:lnSpc>
                <a:spcPct val="120000"/>
              </a:lnSpc>
            </a:pPr>
            <a:r>
              <a:rPr lang="ja-JP" altLang="en-US" dirty="0" smtClean="0">
                <a:latin typeface="Meiryo UI" panose="020B0604030504040204" pitchFamily="50" charset="-128"/>
                <a:ea typeface="Meiryo UI" panose="020B0604030504040204" pitchFamily="50" charset="-128"/>
              </a:rPr>
              <a:t>■介護・介助が必要がない</a:t>
            </a:r>
            <a:endParaRPr lang="en-US" altLang="ja-JP" dirty="0" smtClean="0">
              <a:latin typeface="Meiryo UI" panose="020B0604030504040204" pitchFamily="50" charset="-128"/>
              <a:ea typeface="Meiryo UI" panose="020B0604030504040204" pitchFamily="50" charset="-128"/>
            </a:endParaRPr>
          </a:p>
          <a:p>
            <a:pPr>
              <a:lnSpc>
                <a:spcPct val="120000"/>
              </a:lnSpc>
            </a:pPr>
            <a:r>
              <a:rPr kumimoji="1" lang="ja-JP" altLang="en-US" dirty="0">
                <a:latin typeface="Meiryo UI" panose="020B0604030504040204" pitchFamily="50" charset="-128"/>
                <a:ea typeface="Meiryo UI" panose="020B0604030504040204" pitchFamily="50" charset="-128"/>
              </a:rPr>
              <a:t>　</a:t>
            </a:r>
            <a:r>
              <a:rPr kumimoji="1" lang="ja-JP" altLang="en-US" dirty="0" smtClean="0">
                <a:latin typeface="Meiryo UI" panose="020B0604030504040204" pitchFamily="50" charset="-128"/>
                <a:ea typeface="Meiryo UI" panose="020B0604030504040204" pitchFamily="50" charset="-128"/>
              </a:rPr>
              <a:t>　　　</a:t>
            </a:r>
            <a:r>
              <a:rPr kumimoji="1" lang="en-US" altLang="ja-JP" dirty="0" smtClean="0">
                <a:latin typeface="Meiryo UI" panose="020B0604030504040204" pitchFamily="50" charset="-128"/>
                <a:ea typeface="Meiryo UI" panose="020B0604030504040204" pitchFamily="50" charset="-128"/>
              </a:rPr>
              <a:t>×</a:t>
            </a:r>
            <a:r>
              <a:rPr kumimoji="1" lang="ja-JP" altLang="en-US" dirty="0" smtClean="0">
                <a:latin typeface="Meiryo UI" panose="020B0604030504040204" pitchFamily="50" charset="-128"/>
                <a:ea typeface="Meiryo UI" panose="020B0604030504040204" pitchFamily="50" charset="-128"/>
              </a:rPr>
              <a:t>　一定のバリアフリー</a:t>
            </a:r>
            <a:endParaRPr kumimoji="1" lang="ja-JP" altLang="en-US" dirty="0">
              <a:latin typeface="Meiryo UI" panose="020B0604030504040204" pitchFamily="50" charset="-128"/>
              <a:ea typeface="Meiryo UI" panose="020B0604030504040204" pitchFamily="50" charset="-128"/>
            </a:endParaRPr>
          </a:p>
        </p:txBody>
      </p:sp>
      <p:pic>
        <p:nvPicPr>
          <p:cNvPr id="8" name="図 7"/>
          <p:cNvPicPr>
            <a:picLocks noChangeAspect="1"/>
          </p:cNvPicPr>
          <p:nvPr/>
        </p:nvPicPr>
        <p:blipFill>
          <a:blip r:embed="rId3"/>
          <a:stretch>
            <a:fillRect/>
          </a:stretch>
        </p:blipFill>
        <p:spPr>
          <a:xfrm>
            <a:off x="-141107" y="2492896"/>
            <a:ext cx="4634482" cy="3710250"/>
          </a:xfrm>
          <a:prstGeom prst="rect">
            <a:avLst/>
          </a:prstGeom>
        </p:spPr>
      </p:pic>
    </p:spTree>
    <p:extLst>
      <p:ext uri="{BB962C8B-B14F-4D97-AF65-F5344CB8AC3E}">
        <p14:creationId xmlns:p14="http://schemas.microsoft.com/office/powerpoint/2010/main" val="141387906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関係者ヒアリング①</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14</a:t>
            </a:fld>
            <a:endParaRPr kumimoji="1" lang="ja-JP" altLang="en-US" sz="1600" dirty="0">
              <a:solidFill>
                <a:schemeClr val="tx1"/>
              </a:solidFill>
            </a:endParaRPr>
          </a:p>
        </p:txBody>
      </p:sp>
      <p:sp>
        <p:nvSpPr>
          <p:cNvPr id="3" name="正方形/長方形 2"/>
          <p:cNvSpPr/>
          <p:nvPr/>
        </p:nvSpPr>
        <p:spPr>
          <a:xfrm>
            <a:off x="179592" y="2636912"/>
            <a:ext cx="8784896" cy="4247317"/>
          </a:xfrm>
          <a:prstGeom prst="rect">
            <a:avLst/>
          </a:prstGeom>
          <a:ln cmpd="sng">
            <a:noFill/>
          </a:ln>
        </p:spPr>
        <p:txBody>
          <a:bodyPr wrap="square">
            <a:spAutoFit/>
          </a:bodyPr>
          <a:lstStyle/>
          <a:p>
            <a:pPr marL="185738" lvl="0" indent="-185738">
              <a:lnSpc>
                <a:spcPct val="150000"/>
              </a:lnSpc>
            </a:pP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「健康・医療・福祉のまちづくりの推進ガイドライン</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5738" indent="-185738">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コンパクトシティー</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に対応したまちづくりをどう進めるかという一つのモデルとしてガイドラインを策定</a:t>
            </a:r>
            <a:r>
              <a:rPr lang="ja-JP" altLang="en-US"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した</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［国土交通省</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ガイドラインの運用にあたっては、</a:t>
            </a:r>
            <a:r>
              <a:rPr lang="ja-JP" altLang="en-US"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レセプトデータ</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をはじめ、健康・医療データを共有・</a:t>
            </a:r>
            <a:r>
              <a:rPr lang="ja-JP" altLang="en-US"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分析できる</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かがキモ</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。見附市の事例は市からデータを入手できたので分析ができた</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［国土交通省</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の取り組みから医療費に削減につながれば社会保障費の削減につながる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。そういう機運をまちづくりの部署にも広げたいというのもガイドラインの意図としてある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。［国土</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交通省</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50000"/>
              </a:lnSpc>
            </a:pPr>
            <a:endParaRPr lang="en-US" altLang="zh-TW"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
          <p:cNvSpPr>
            <a:spLocks noChangeArrowheads="1"/>
          </p:cNvSpPr>
          <p:nvPr/>
        </p:nvSpPr>
        <p:spPr bwMode="auto">
          <a:xfrm>
            <a:off x="288032" y="2204864"/>
            <a:ext cx="1835696" cy="432000"/>
          </a:xfrm>
          <a:prstGeom prst="rect">
            <a:avLst/>
          </a:prstGeom>
          <a:ln/>
          <a:extLst/>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まちづくりと健康</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79592" y="620688"/>
            <a:ext cx="8784896" cy="1089529"/>
          </a:xfrm>
          <a:prstGeom prst="rect">
            <a:avLst/>
          </a:prstGeom>
          <a:ln cmpd="sng">
            <a:solidFill>
              <a:schemeClr val="tx1"/>
            </a:solidFill>
          </a:ln>
        </p:spPr>
        <p:txBody>
          <a:bodyPr wrap="square">
            <a:spAutoFit/>
          </a:bodyPr>
          <a:lstStyle/>
          <a:p>
            <a:pPr marL="285750" lvl="0" indent="-285750">
              <a:lnSpc>
                <a:spcPct val="120000"/>
              </a:lnSpc>
              <a:buFont typeface="Meiryo UI" panose="020B0604030504040204" pitchFamily="50" charset="-128"/>
              <a:buChar char="○"/>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健康に関するニーズ</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事業者の状況を把握するため、国や不動産仲介業、住宅供給事業者（民間）等の関係者にヒアリング調査を実施。</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lnSpc>
                <a:spcPct val="1200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ヒアリングにご協力いただいた関係者一覧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P16</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706919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関係者ヒアリング②</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15</a:t>
            </a:fld>
            <a:endParaRPr kumimoji="1" lang="ja-JP" altLang="en-US" sz="1600" dirty="0">
              <a:solidFill>
                <a:schemeClr val="tx1"/>
              </a:solidFill>
            </a:endParaRPr>
          </a:p>
        </p:txBody>
      </p:sp>
      <p:sp>
        <p:nvSpPr>
          <p:cNvPr id="3" name="正方形/長方形 2"/>
          <p:cNvSpPr/>
          <p:nvPr/>
        </p:nvSpPr>
        <p:spPr>
          <a:xfrm>
            <a:off x="179592" y="980728"/>
            <a:ext cx="8784896" cy="7155805"/>
          </a:xfrm>
          <a:prstGeom prst="rect">
            <a:avLst/>
          </a:prstGeom>
          <a:ln cmpd="sng">
            <a:noFill/>
          </a:ln>
        </p:spPr>
        <p:txBody>
          <a:bodyPr wrap="square">
            <a:spAutoFit/>
          </a:bodyPr>
          <a:lstStyle/>
          <a:p>
            <a:pPr marL="185738" lvl="0" indent="-185738">
              <a:lnSpc>
                <a:spcPct val="150000"/>
              </a:lnSpc>
            </a:pP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全般</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marL="185738" indent="-185738">
              <a:lnSpc>
                <a:spcPct val="1500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スマートウェルネス</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の動きはあるが、</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健康はお金を払っても欲しいというものでもなく、ビジネスにならない</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［不動産仲介事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業者①］</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健康」でお金を取るのではなく、</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快適、心地いいという趣旨で進めるべきではないか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。［不動産仲介事業者①］</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社内</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ワーキングを</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度行ったことがあるが、健康は対象とする幅が広いことから、売り出す物や技術が絞り込めないという結論だった</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住宅で包括的</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に健康への取組みを実施することは無理</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ハウスメーカー①］</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健康</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というのは手段であって目的ではない。母が元気で美しくいてほしいというのは目的だが、</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健康を目的にすると消費者には響かない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。何のために健康施策を実施するのかが大切。最終的に医療費の削減が目的になってしまう</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。［ハウスメーカー①］</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〇健康に対応した商品と</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して居室内の空気環境を重要と考え、当社では炭</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を使った住宅が好評。</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［ハウスメーカー②］</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〇吹田の「健都」で病院と連携した住宅がある。［ハウスメーカー③］（参考データ</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P21</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500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50000"/>
              </a:lnSpc>
            </a:pPr>
            <a:endParaRPr lang="en-US" altLang="zh-TW"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1"/>
          <p:cNvSpPr>
            <a:spLocks noChangeArrowheads="1"/>
          </p:cNvSpPr>
          <p:nvPr/>
        </p:nvSpPr>
        <p:spPr bwMode="auto">
          <a:xfrm>
            <a:off x="288032" y="548680"/>
            <a:ext cx="1547664" cy="432000"/>
          </a:xfrm>
          <a:prstGeom prst="rect">
            <a:avLst/>
          </a:prstGeom>
          <a:ln/>
          <a:extLst/>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住まい</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539924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ヒアリングにご協力いただいた関係者一覧</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16</a:t>
            </a:fld>
            <a:endParaRPr kumimoji="1" lang="ja-JP" altLang="en-US" sz="1600" dirty="0">
              <a:solidFill>
                <a:schemeClr val="tx1"/>
              </a:solidFill>
            </a:endParaRPr>
          </a:p>
        </p:txBody>
      </p:sp>
      <p:sp>
        <p:nvSpPr>
          <p:cNvPr id="3" name="正方形/長方形 2"/>
          <p:cNvSpPr/>
          <p:nvPr/>
        </p:nvSpPr>
        <p:spPr>
          <a:xfrm>
            <a:off x="179592" y="516268"/>
            <a:ext cx="8784896" cy="3000821"/>
          </a:xfrm>
          <a:prstGeom prst="rect">
            <a:avLst/>
          </a:prstGeom>
          <a:ln cmpd="sng">
            <a:noFill/>
          </a:ln>
        </p:spPr>
        <p:txBody>
          <a:bodyPr wrap="square">
            <a:spAutoFit/>
          </a:bodyPr>
          <a:lstStyle/>
          <a:p>
            <a:pPr marL="88900" lvl="0" indent="-88900">
              <a:lnSpc>
                <a:spcPct val="1500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（五十音順）</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・一般社団法人　大阪府</a:t>
            </a:r>
            <a:r>
              <a:rPr lang="ja-JP" altLang="en-US" dirty="0">
                <a:latin typeface="Meiryo UI" panose="020B0604030504040204" pitchFamily="50" charset="-128"/>
                <a:ea typeface="Meiryo UI" panose="020B0604030504040204" pitchFamily="50" charset="-128"/>
                <a:cs typeface="Meiryo UI" panose="020B0604030504040204" pitchFamily="50" charset="-128"/>
              </a:rPr>
              <a:t>宅地建物取引業</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協会</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ct val="1500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・大和ハウス工業株式会社</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ct val="1500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・株式会社長谷工コーポレーション</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88900" indent="-88900">
              <a:lnSpc>
                <a:spcPct val="150000"/>
              </a:lnSpc>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dirty="0">
                <a:latin typeface="Meiryo UI" panose="020B0604030504040204" pitchFamily="50" charset="-128"/>
                <a:ea typeface="Meiryo UI" panose="020B0604030504040204" pitchFamily="50" charset="-128"/>
                <a:cs typeface="Meiryo UI" panose="020B0604030504040204" pitchFamily="50" charset="-128"/>
              </a:rPr>
              <a:t>フジ住宅株式会社</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・株式会社リクルート住まいカンパニー</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88900" lvl="0" indent="-88900">
              <a:lnSpc>
                <a:spcPct val="150000"/>
              </a:lnSpc>
            </a:pPr>
            <a:r>
              <a:rPr lang="ja-JP" altLang="en-US" dirty="0">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・国土交通省</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4850301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17</a:t>
            </a:fld>
            <a:endParaRPr kumimoji="1" lang="ja-JP" altLang="en-US" sz="1600" dirty="0">
              <a:solidFill>
                <a:schemeClr val="tx1"/>
              </a:solidFill>
            </a:endParaRPr>
          </a:p>
        </p:txBody>
      </p:sp>
      <p:sp>
        <p:nvSpPr>
          <p:cNvPr id="6" name="Rectangle 1"/>
          <p:cNvSpPr>
            <a:spLocks noChangeArrowheads="1"/>
          </p:cNvSpPr>
          <p:nvPr/>
        </p:nvSpPr>
        <p:spPr bwMode="auto">
          <a:xfrm>
            <a:off x="0" y="2907825"/>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３．課題検討の方向性</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15595879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課題検討の方向性</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18</a:t>
            </a:fld>
            <a:endParaRPr kumimoji="1" lang="ja-JP" altLang="en-US" sz="1600" dirty="0">
              <a:solidFill>
                <a:schemeClr val="tx1"/>
              </a:solidFill>
            </a:endParaRPr>
          </a:p>
        </p:txBody>
      </p:sp>
      <p:sp>
        <p:nvSpPr>
          <p:cNvPr id="7" name="角丸四角形 6"/>
          <p:cNvSpPr/>
          <p:nvPr/>
        </p:nvSpPr>
        <p:spPr>
          <a:xfrm>
            <a:off x="215516" y="764704"/>
            <a:ext cx="8712968" cy="5753079"/>
          </a:xfrm>
          <a:prstGeom prst="roundRect">
            <a:avLst>
              <a:gd name="adj" fmla="val 6413"/>
            </a:avLst>
          </a:prstGeom>
          <a:solidFill>
            <a:schemeClr val="accent1">
              <a:lumMod val="20000"/>
              <a:lumOff val="80000"/>
            </a:schemeClr>
          </a:solidFill>
          <a:ln w="12700">
            <a:noFill/>
          </a:ln>
        </p:spPr>
        <p:style>
          <a:lnRef idx="2">
            <a:schemeClr val="dk1"/>
          </a:lnRef>
          <a:fillRef idx="1">
            <a:schemeClr val="lt1"/>
          </a:fillRef>
          <a:effectRef idx="0">
            <a:schemeClr val="dk1"/>
          </a:effectRef>
          <a:fontRef idx="minor">
            <a:schemeClr val="dk1"/>
          </a:fontRef>
        </p:style>
        <p:txBody>
          <a:bodyPr vert="horz" rtlCol="0" anchor="t" anchorCtr="0"/>
          <a:lstStyle/>
          <a:p>
            <a:pPr marL="274638" lvl="0" indent="-274638">
              <a:lnSpc>
                <a:spcPct val="130000"/>
              </a:lnSpc>
              <a:spcBef>
                <a:spcPts val="12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モデル市（吹田市）において、地域別に都市構造や住宅、行動に関する各指標の関係を分析したところ、地域間での格差や一定の傾向が確認</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できました</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30000"/>
              </a:lnSpc>
              <a:spcBef>
                <a:spcPts val="120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今後、より詳細な分析を行うため、他自治体での同様の調査や満足度等の意識に関する調査・分析を継続的に</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行います。</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300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（調査内容）</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300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・他自治体において、モデル都市と同様の分析の実施</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300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年住生活総合調査」の住まいや環境に対する満足度の分析</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300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・特徴ある地域に着目した住まいや住環境と健康に関する実地調査（府独自調査）</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indent="-274638">
              <a:lnSpc>
                <a:spcPct val="130000"/>
              </a:lnSpc>
              <a:spcBef>
                <a:spcPts val="120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こうした結果に基づき、今後、健康に資すると考えられるまちづくりや住まいについて検討を</a:t>
            </a:r>
            <a:r>
              <a:rPr lang="ja-JP" altLang="en-US">
                <a:solidFill>
                  <a:prstClr val="black"/>
                </a:solidFill>
                <a:latin typeface="Meiryo UI" panose="020B0604030504040204" pitchFamily="50" charset="-128"/>
                <a:ea typeface="Meiryo UI" panose="020B0604030504040204" pitchFamily="50" charset="-128"/>
                <a:cs typeface="Meiryo UI" panose="020B0604030504040204" pitchFamily="50" charset="-128"/>
              </a:rPr>
              <a:t>進めて</a:t>
            </a:r>
            <a:r>
              <a:rPr lang="ja-JP" altLang="en-US"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いく必要があります。</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200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200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3308039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19</a:t>
            </a:fld>
            <a:endParaRPr kumimoji="1" lang="ja-JP" altLang="en-US" sz="1600" dirty="0">
              <a:solidFill>
                <a:schemeClr val="tx1"/>
              </a:solidFill>
            </a:endParaRPr>
          </a:p>
        </p:txBody>
      </p:sp>
      <p:sp>
        <p:nvSpPr>
          <p:cNvPr id="6" name="Rectangle 1"/>
          <p:cNvSpPr>
            <a:spLocks noChangeArrowheads="1"/>
          </p:cNvSpPr>
          <p:nvPr/>
        </p:nvSpPr>
        <p:spPr bwMode="auto">
          <a:xfrm>
            <a:off x="0" y="2907825"/>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４．参考データ</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706573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2</a:t>
            </a:fld>
            <a:endParaRPr kumimoji="1" lang="ja-JP" altLang="en-US" sz="1600" dirty="0">
              <a:solidFill>
                <a:schemeClr val="tx1"/>
              </a:solidFill>
            </a:endParaRPr>
          </a:p>
        </p:txBody>
      </p:sp>
      <p:sp>
        <p:nvSpPr>
          <p:cNvPr id="6" name="Rectangle 1"/>
          <p:cNvSpPr>
            <a:spLocks noChangeArrowheads="1"/>
          </p:cNvSpPr>
          <p:nvPr/>
        </p:nvSpPr>
        <p:spPr bwMode="auto">
          <a:xfrm>
            <a:off x="0" y="2907825"/>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１．</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回課題検討部会における意見</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9869470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住宅</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内の事故の状況</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20</a:t>
            </a:fld>
            <a:endParaRPr kumimoji="1" lang="ja-JP" altLang="en-US" sz="1600" dirty="0">
              <a:solidFill>
                <a:schemeClr val="tx1"/>
              </a:solidFill>
            </a:endParaRPr>
          </a:p>
        </p:txBody>
      </p:sp>
      <p:sp>
        <p:nvSpPr>
          <p:cNvPr id="3" name="正方形/長方形 2"/>
          <p:cNvSpPr/>
          <p:nvPr/>
        </p:nvSpPr>
        <p:spPr>
          <a:xfrm>
            <a:off x="179592" y="620688"/>
            <a:ext cx="8784896" cy="1421928"/>
          </a:xfrm>
          <a:prstGeom prst="rect">
            <a:avLst/>
          </a:prstGeom>
          <a:ln cmpd="sng">
            <a:solidFill>
              <a:schemeClr val="tx1"/>
            </a:solidFill>
          </a:ln>
        </p:spPr>
        <p:txBody>
          <a:bodyPr wrap="square">
            <a:spAutoFit/>
          </a:bodyPr>
          <a:lstStyle/>
          <a:p>
            <a:pPr marL="274638" lvl="0" indent="-274638">
              <a:lnSpc>
                <a:spcPct val="12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平成</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年における全死亡者数は約</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134</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万人で、そのうち「家庭内における不慮の事故死」は</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14,671</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人である。交通事故死の</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5,004</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人の約３倍。</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74638" lvl="0" indent="-274638">
              <a:lnSpc>
                <a:spcPct val="12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事故発生場所は「居間」が</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36%</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と最も多く、次いで「台所」が</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23%</a:t>
            </a:r>
            <a:r>
              <a:rPr lang="ja-JP" altLang="en-US"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以下「階段」</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13%</a:t>
            </a:r>
            <a:r>
              <a:rPr lang="ja-JP" altLang="en-US"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「浴室」</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と続き、これらで全体の</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80%</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を占める。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107504" y="2155254"/>
            <a:ext cx="2597186" cy="307777"/>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■家庭内の不慮の</a:t>
            </a:r>
            <a:r>
              <a:rPr lang="ja-JP" altLang="en-US" sz="1400" dirty="0" smtClean="0">
                <a:latin typeface="Meiryo UI" panose="020B0604030504040204" pitchFamily="50" charset="-128"/>
                <a:ea typeface="Meiryo UI" panose="020B0604030504040204" pitchFamily="50" charset="-128"/>
              </a:rPr>
              <a:t>事故死の状況</a:t>
            </a:r>
            <a:endParaRPr kumimoji="1" lang="ja-JP" altLang="en-US" sz="1400"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2125320" y="6351711"/>
            <a:ext cx="3454792" cy="276999"/>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（資料）平成</a:t>
            </a:r>
            <a:r>
              <a:rPr lang="en-US" altLang="ja-JP" sz="1200" dirty="0" smtClean="0">
                <a:latin typeface="Meiryo UI" panose="020B0604030504040204" pitchFamily="50" charset="-128"/>
                <a:ea typeface="Meiryo UI" panose="020B0604030504040204" pitchFamily="50" charset="-128"/>
              </a:rPr>
              <a:t>29</a:t>
            </a:r>
            <a:r>
              <a:rPr lang="ja-JP" altLang="en-US" sz="1200" dirty="0" smtClean="0">
                <a:latin typeface="Meiryo UI" panose="020B0604030504040204" pitchFamily="50" charset="-128"/>
                <a:ea typeface="Meiryo UI" panose="020B0604030504040204" pitchFamily="50" charset="-128"/>
              </a:rPr>
              <a:t>年人口動態統計（厚生労働省）</a:t>
            </a:r>
            <a:endParaRPr kumimoji="1" lang="ja-JP" altLang="en-US" sz="12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5883584" y="2155254"/>
            <a:ext cx="2157963" cy="307777"/>
          </a:xfrm>
          <a:prstGeom prst="rect">
            <a:avLst/>
          </a:prstGeom>
          <a:noFill/>
        </p:spPr>
        <p:txBody>
          <a:bodyPr wrap="none" rtlCol="0">
            <a:spAutoFit/>
          </a:bodyPr>
          <a:lstStyle/>
          <a:p>
            <a:r>
              <a:rPr lang="ja-JP" altLang="en-US" sz="1400" dirty="0" smtClean="0">
                <a:latin typeface="Meiryo UI" panose="020B0604030504040204" pitchFamily="50" charset="-128"/>
                <a:ea typeface="Meiryo UI" panose="020B0604030504040204" pitchFamily="50" charset="-128"/>
              </a:rPr>
              <a:t>■住宅内の事故発生場所</a:t>
            </a:r>
            <a:endParaRPr kumimoji="1" lang="ja-JP" altLang="en-US" sz="14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5883584" y="6351711"/>
            <a:ext cx="3118161" cy="461665"/>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rPr>
              <a:t>（資料）家庭内事故に関する調査報告書</a:t>
            </a:r>
            <a:endParaRPr lang="en-US" altLang="ja-JP" sz="1200" dirty="0" smtClean="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rPr>
              <a:t>　　　　　　　　（国民生活センター・</a:t>
            </a:r>
            <a:r>
              <a:rPr lang="en-US" altLang="ja-JP" sz="1200" dirty="0" smtClean="0">
                <a:latin typeface="Meiryo UI" panose="020B0604030504040204" pitchFamily="50" charset="-128"/>
                <a:ea typeface="Meiryo UI" panose="020B0604030504040204" pitchFamily="50" charset="-128"/>
              </a:rPr>
              <a:t>1999</a:t>
            </a:r>
            <a:r>
              <a:rPr lang="ja-JP" altLang="en-US" sz="1200" dirty="0" smtClean="0">
                <a:latin typeface="Meiryo UI" panose="020B0604030504040204" pitchFamily="50" charset="-128"/>
                <a:ea typeface="Meiryo UI" panose="020B0604030504040204" pitchFamily="50" charset="-128"/>
              </a:rPr>
              <a:t>年）</a:t>
            </a:r>
            <a:endParaRPr lang="en-US" altLang="ja-JP" sz="1200" dirty="0" smtClean="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6012160" y="5589240"/>
            <a:ext cx="2952328" cy="646331"/>
          </a:xfrm>
          <a:prstGeom prst="rect">
            <a:avLst/>
          </a:prstGeom>
          <a:noFill/>
          <a:ln>
            <a:solidFill>
              <a:schemeClr val="tx1"/>
            </a:solidFill>
            <a:prstDash val="sysDash"/>
          </a:ln>
        </p:spPr>
        <p:txBody>
          <a:bodyPr wrap="square" rtlCol="0">
            <a:spAutoFit/>
          </a:bodyPr>
          <a:lstStyle/>
          <a:p>
            <a:r>
              <a:rPr lang="ja-JP" altLang="en-US" sz="1200" dirty="0" smtClean="0">
                <a:latin typeface="Meiryo UI" panose="020B0604030504040204" pitchFamily="50" charset="-128"/>
                <a:ea typeface="Meiryo UI" panose="020B0604030504040204" pitchFamily="50" charset="-128"/>
              </a:rPr>
              <a:t>全国</a:t>
            </a:r>
            <a:r>
              <a:rPr lang="en-US" altLang="ja-JP" sz="1200" dirty="0" smtClean="0">
                <a:latin typeface="Meiryo UI" panose="020B0604030504040204" pitchFamily="50" charset="-128"/>
                <a:ea typeface="Meiryo UI" panose="020B0604030504040204" pitchFamily="50" charset="-128"/>
              </a:rPr>
              <a:t>20</a:t>
            </a:r>
            <a:r>
              <a:rPr lang="ja-JP" altLang="en-US" sz="1200" dirty="0" smtClean="0">
                <a:latin typeface="Meiryo UI" panose="020B0604030504040204" pitchFamily="50" charset="-128"/>
                <a:ea typeface="Meiryo UI" panose="020B0604030504040204" pitchFamily="50" charset="-128"/>
              </a:rPr>
              <a:t>の協力病院から国民生活センター危害情報システムに報告された家庭内事故（</a:t>
            </a:r>
            <a:r>
              <a:rPr lang="en-US" altLang="ja-JP" sz="1200" dirty="0" smtClean="0">
                <a:latin typeface="Meiryo UI" panose="020B0604030504040204" pitchFamily="50" charset="-128"/>
                <a:ea typeface="Meiryo UI" panose="020B0604030504040204" pitchFamily="50" charset="-128"/>
              </a:rPr>
              <a:t>28,464</a:t>
            </a:r>
            <a:r>
              <a:rPr lang="ja-JP" altLang="en-US" sz="1200" dirty="0" smtClean="0">
                <a:latin typeface="Meiryo UI" panose="020B0604030504040204" pitchFamily="50" charset="-128"/>
                <a:ea typeface="Meiryo UI" panose="020B0604030504040204" pitchFamily="50" charset="-128"/>
              </a:rPr>
              <a:t>件）を分析</a:t>
            </a:r>
            <a:endParaRPr lang="en-US" altLang="ja-JP" sz="1200" dirty="0" smtClean="0">
              <a:latin typeface="Meiryo UI" panose="020B0604030504040204" pitchFamily="50" charset="-128"/>
              <a:ea typeface="Meiryo UI" panose="020B0604030504040204" pitchFamily="50" charset="-128"/>
            </a:endParaRPr>
          </a:p>
        </p:txBody>
      </p:sp>
      <p:graphicFrame>
        <p:nvGraphicFramePr>
          <p:cNvPr id="15" name="表 14"/>
          <p:cNvGraphicFramePr>
            <a:graphicFrameLocks noGrp="1"/>
          </p:cNvGraphicFramePr>
          <p:nvPr>
            <p:extLst>
              <p:ext uri="{D42A27DB-BD31-4B8C-83A1-F6EECF244321}">
                <p14:modId xmlns:p14="http://schemas.microsoft.com/office/powerpoint/2010/main" val="1807400859"/>
              </p:ext>
            </p:extLst>
          </p:nvPr>
        </p:nvGraphicFramePr>
        <p:xfrm>
          <a:off x="182862" y="2541711"/>
          <a:ext cx="5397250" cy="3693856"/>
        </p:xfrm>
        <a:graphic>
          <a:graphicData uri="http://schemas.openxmlformats.org/drawingml/2006/table">
            <a:tbl>
              <a:tblPr/>
              <a:tblGrid>
                <a:gridCol w="213265">
                  <a:extLst>
                    <a:ext uri="{9D8B030D-6E8A-4147-A177-3AD203B41FA5}">
                      <a16:colId xmlns:a16="http://schemas.microsoft.com/office/drawing/2014/main" val="3771929685"/>
                    </a:ext>
                  </a:extLst>
                </a:gridCol>
                <a:gridCol w="2349007">
                  <a:extLst>
                    <a:ext uri="{9D8B030D-6E8A-4147-A177-3AD203B41FA5}">
                      <a16:colId xmlns:a16="http://schemas.microsoft.com/office/drawing/2014/main" val="1589379397"/>
                    </a:ext>
                  </a:extLst>
                </a:gridCol>
                <a:gridCol w="590609">
                  <a:extLst>
                    <a:ext uri="{9D8B030D-6E8A-4147-A177-3AD203B41FA5}">
                      <a16:colId xmlns:a16="http://schemas.microsoft.com/office/drawing/2014/main" val="2120385287"/>
                    </a:ext>
                  </a:extLst>
                </a:gridCol>
                <a:gridCol w="771502">
                  <a:extLst>
                    <a:ext uri="{9D8B030D-6E8A-4147-A177-3AD203B41FA5}">
                      <a16:colId xmlns:a16="http://schemas.microsoft.com/office/drawing/2014/main" val="2160608277"/>
                    </a:ext>
                  </a:extLst>
                </a:gridCol>
                <a:gridCol w="771502">
                  <a:extLst>
                    <a:ext uri="{9D8B030D-6E8A-4147-A177-3AD203B41FA5}">
                      <a16:colId xmlns:a16="http://schemas.microsoft.com/office/drawing/2014/main" val="1573889132"/>
                    </a:ext>
                  </a:extLst>
                </a:gridCol>
                <a:gridCol w="701365">
                  <a:extLst>
                    <a:ext uri="{9D8B030D-6E8A-4147-A177-3AD203B41FA5}">
                      <a16:colId xmlns:a16="http://schemas.microsoft.com/office/drawing/2014/main" val="2965054452"/>
                    </a:ext>
                  </a:extLst>
                </a:gridCol>
              </a:tblGrid>
              <a:tr h="230866">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2">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総数</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うち</a:t>
                      </a:r>
                      <a:r>
                        <a:rPr lang="en-US" altLang="ja-JP" sz="1100" b="0" i="0" u="none" strike="noStrike">
                          <a:solidFill>
                            <a:srgbClr val="000000"/>
                          </a:solidFill>
                          <a:effectLst/>
                          <a:latin typeface="ＭＳ 明朝" panose="02020609040205080304" pitchFamily="17" charset="-128"/>
                          <a:ea typeface="ＭＳ 明朝" panose="02020609040205080304" pitchFamily="17" charset="-128"/>
                        </a:rPr>
                        <a:t>65</a:t>
                      </a: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歳以上</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345880686"/>
                  </a:ext>
                </a:extLst>
              </a:tr>
              <a:tr h="230866">
                <a:tc gridSpan="2">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家庭内における不慮の事故死　計</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14,671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100.0%</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12,683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86.4%</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4652060"/>
                  </a:ext>
                </a:extLst>
              </a:tr>
              <a:tr h="230866">
                <a:tc gridSpan="2">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転倒・転落</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2,685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18.3%</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2,329 </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86.7%</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09493673"/>
                  </a:ext>
                </a:extLst>
              </a:tr>
              <a:tr h="230866">
                <a:tc>
                  <a:txBody>
                    <a:bodyPr/>
                    <a:lstStyle/>
                    <a:p>
                      <a:pPr algn="l" fontAlgn="ctr"/>
                      <a:endParaRPr lang="ja-JP" altLang="en-US" sz="1100" b="0" i="0" u="none" strike="noStrike">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a:noFill/>
                    </a:lnL>
                    <a:lnR>
                      <a:noFill/>
                    </a:lnR>
                    <a:lnT>
                      <a:noFill/>
                    </a:lnT>
                    <a:lnB>
                      <a:noFill/>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同一平面上での転倒</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1,646 </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1100" b="0" i="0" u="none" strike="noStrike">
                        <a:solidFill>
                          <a:srgbClr val="000000"/>
                        </a:solidFill>
                        <a:effectLst/>
                        <a:latin typeface="Century" panose="02040604050505020304" pitchFamily="18" charset="0"/>
                        <a:ea typeface="游ゴシック" panose="020B0400000000000000" pitchFamily="50" charset="-128"/>
                      </a:endParaRPr>
                    </a:p>
                  </a:txBody>
                  <a:tcPr marL="9525" marR="9525" marT="9525" marB="0" anchor="ctr">
                    <a:lnL>
                      <a:noFill/>
                    </a:lnL>
                    <a:lnR>
                      <a:noFill/>
                    </a:lnR>
                    <a:lnT>
                      <a:noFill/>
                    </a:lnT>
                    <a:lnB>
                      <a:noFill/>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1,498 </a:t>
                      </a:r>
                    </a:p>
                  </a:txBody>
                  <a:tcPr marL="9525" marR="9525" marT="9525" marB="0" anchor="ctr">
                    <a:lnL>
                      <a:noFill/>
                    </a:lnL>
                    <a:lnR>
                      <a:noFill/>
                    </a:lnR>
                    <a:lnT>
                      <a:noFill/>
                    </a:lnT>
                    <a:lnB>
                      <a:noFill/>
                    </a:lnB>
                  </a:tcPr>
                </a:tc>
                <a:tc>
                  <a:txBody>
                    <a:bodyPr/>
                    <a:lstStyle/>
                    <a:p>
                      <a:pPr algn="ctr" fontAlgn="ctr"/>
                      <a:endParaRPr lang="ja-JP" altLang="en-US" sz="1100" b="0" i="0" u="none" strike="noStrike">
                        <a:solidFill>
                          <a:srgbClr val="000000"/>
                        </a:solidFill>
                        <a:effectLst/>
                        <a:latin typeface="Century" panose="02040604050505020304" pitchFamily="18" charset="0"/>
                        <a:ea typeface="游ゴシック" panose="020B0400000000000000" pitchFamily="50" charset="-128"/>
                      </a:endParaRPr>
                    </a:p>
                  </a:txBody>
                  <a:tcPr marL="9525" marR="9525" marT="9525" marB="0" anchor="ctr">
                    <a:lnL>
                      <a:noFill/>
                    </a:lnL>
                    <a:lnR>
                      <a:noFill/>
                    </a:lnR>
                    <a:lnT>
                      <a:noFill/>
                    </a:lnT>
                    <a:lnB>
                      <a:noFill/>
                    </a:lnB>
                  </a:tcPr>
                </a:tc>
                <a:extLst>
                  <a:ext uri="{0D108BD9-81ED-4DB2-BD59-A6C34878D82A}">
                    <a16:rowId xmlns:a16="http://schemas.microsoft.com/office/drawing/2014/main" val="2637766280"/>
                  </a:ext>
                </a:extLst>
              </a:tr>
              <a:tr h="230866">
                <a:tc>
                  <a:txBody>
                    <a:bodyPr/>
                    <a:lstStyle/>
                    <a:p>
                      <a:pPr algn="l" fontAlgn="ctr"/>
                      <a:endParaRPr lang="ja-JP" altLang="en-US" sz="1100" b="0" i="0" u="none" strike="noStrike">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a:noFill/>
                    </a:lnL>
                    <a:lnR>
                      <a:noFill/>
                    </a:lnR>
                    <a:lnT>
                      <a:noFill/>
                    </a:lnT>
                    <a:lnB>
                      <a:noFill/>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階段やステップでの転落・転倒</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424 </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1100" b="0" i="0" u="none" strike="noStrike">
                        <a:solidFill>
                          <a:srgbClr val="000000"/>
                        </a:solidFill>
                        <a:effectLst/>
                        <a:latin typeface="Century" panose="02040604050505020304" pitchFamily="18" charset="0"/>
                        <a:ea typeface="游ゴシック" panose="020B0400000000000000" pitchFamily="50" charset="-128"/>
                      </a:endParaRPr>
                    </a:p>
                  </a:txBody>
                  <a:tcPr marL="9525" marR="9525" marT="9525" marB="0" anchor="ctr">
                    <a:lnL>
                      <a:noFill/>
                    </a:lnL>
                    <a:lnR>
                      <a:noFill/>
                    </a:lnR>
                    <a:lnT>
                      <a:noFill/>
                    </a:lnT>
                    <a:lnB>
                      <a:noFill/>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346 </a:t>
                      </a:r>
                    </a:p>
                  </a:txBody>
                  <a:tcPr marL="9525" marR="9525" marT="9525" marB="0" anchor="ctr">
                    <a:lnL>
                      <a:noFill/>
                    </a:lnL>
                    <a:lnR>
                      <a:noFill/>
                    </a:lnR>
                    <a:lnT>
                      <a:noFill/>
                    </a:lnT>
                    <a:lnB>
                      <a:noFill/>
                    </a:lnB>
                  </a:tcPr>
                </a:tc>
                <a:tc>
                  <a:txBody>
                    <a:bodyPr/>
                    <a:lstStyle/>
                    <a:p>
                      <a:pPr algn="ctr" fontAlgn="ctr"/>
                      <a:endParaRPr lang="ja-JP" altLang="en-US" sz="1100" b="0" i="0" u="none" strike="noStrike">
                        <a:solidFill>
                          <a:srgbClr val="000000"/>
                        </a:solidFill>
                        <a:effectLst/>
                        <a:latin typeface="Century" panose="02040604050505020304" pitchFamily="18" charset="0"/>
                        <a:ea typeface="游ゴシック" panose="020B0400000000000000" pitchFamily="50" charset="-128"/>
                      </a:endParaRPr>
                    </a:p>
                  </a:txBody>
                  <a:tcPr marL="9525" marR="9525" marT="9525" marB="0" anchor="ctr">
                    <a:lnL>
                      <a:noFill/>
                    </a:lnL>
                    <a:lnR>
                      <a:noFill/>
                    </a:lnR>
                    <a:lnT>
                      <a:noFill/>
                    </a:lnT>
                    <a:lnB>
                      <a:noFill/>
                    </a:lnB>
                  </a:tcPr>
                </a:tc>
                <a:extLst>
                  <a:ext uri="{0D108BD9-81ED-4DB2-BD59-A6C34878D82A}">
                    <a16:rowId xmlns:a16="http://schemas.microsoft.com/office/drawing/2014/main" val="1755161554"/>
                  </a:ext>
                </a:extLst>
              </a:tr>
              <a:tr h="230866">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建物や建造物からの転落</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274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164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029397153"/>
                  </a:ext>
                </a:extLst>
              </a:tr>
              <a:tr h="230866">
                <a:tc gridSpan="2">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不慮の溺死及び溺水</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5,941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40.5%</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5,508 </a:t>
                      </a:r>
                    </a:p>
                  </a:txBody>
                  <a:tcPr marL="9525" marR="9525" marT="9525"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92.7%</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a:noFill/>
                    </a:lnB>
                  </a:tcPr>
                </a:tc>
                <a:extLst>
                  <a:ext uri="{0D108BD9-81ED-4DB2-BD59-A6C34878D82A}">
                    <a16:rowId xmlns:a16="http://schemas.microsoft.com/office/drawing/2014/main" val="2945195090"/>
                  </a:ext>
                </a:extLst>
              </a:tr>
              <a:tr h="230866">
                <a:tc>
                  <a:txBody>
                    <a:bodyPr/>
                    <a:lstStyle/>
                    <a:p>
                      <a:pPr algn="l" fontAlgn="ctr"/>
                      <a:endParaRPr lang="ja-JP" altLang="en-US" sz="1100" b="0" i="0" u="none" strike="noStrike">
                        <a:solidFill>
                          <a:srgbClr val="000000"/>
                        </a:solidFill>
                        <a:effectLst/>
                        <a:latin typeface="ＭＳ 明朝" panose="02020609040205080304" pitchFamily="17" charset="-128"/>
                        <a:ea typeface="ＭＳ 明朝" panose="02020609040205080304" pitchFamily="17" charset="-128"/>
                      </a:endParaRPr>
                    </a:p>
                  </a:txBody>
                  <a:tcPr marL="9525" marR="9525" marT="9525" marB="0" anchor="ctr">
                    <a:lnL>
                      <a:noFill/>
                    </a:lnL>
                    <a:lnR>
                      <a:noFill/>
                    </a:lnR>
                    <a:lnT>
                      <a:noFill/>
                    </a:lnT>
                    <a:lnB>
                      <a:noFill/>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浴槽内での溺死・溺水</a:t>
                      </a:r>
                    </a:p>
                  </a:txBody>
                  <a:tcPr marL="9525" marR="9525" marT="9525"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5,498 </a:t>
                      </a:r>
                    </a:p>
                  </a:txBody>
                  <a:tcPr marL="9525" marR="9525" marT="952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ja-JP" altLang="en-US" sz="1100" b="0" i="0" u="none" strike="noStrike">
                        <a:solidFill>
                          <a:srgbClr val="000000"/>
                        </a:solidFill>
                        <a:effectLst/>
                        <a:latin typeface="Century" panose="02040604050505020304" pitchFamily="18" charset="0"/>
                        <a:ea typeface="游ゴシック" panose="020B0400000000000000" pitchFamily="50" charset="-128"/>
                      </a:endParaRPr>
                    </a:p>
                  </a:txBody>
                  <a:tcPr marL="9525" marR="9525" marT="9525" marB="0" anchor="ctr">
                    <a:lnL>
                      <a:noFill/>
                    </a:lnL>
                    <a:lnR>
                      <a:noFill/>
                    </a:lnR>
                    <a:lnT>
                      <a:noFill/>
                    </a:lnT>
                    <a:lnB>
                      <a:noFill/>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5,100 </a:t>
                      </a:r>
                    </a:p>
                  </a:txBody>
                  <a:tcPr marL="9525" marR="9525" marT="9525" marB="0" anchor="ctr">
                    <a:lnL>
                      <a:noFill/>
                    </a:lnL>
                    <a:lnR>
                      <a:noFill/>
                    </a:lnR>
                    <a:lnT>
                      <a:noFill/>
                    </a:lnT>
                    <a:lnB>
                      <a:noFill/>
                    </a:lnB>
                  </a:tcPr>
                </a:tc>
                <a:tc>
                  <a:txBody>
                    <a:bodyPr/>
                    <a:lstStyle/>
                    <a:p>
                      <a:pPr algn="ctr" fontAlgn="ctr"/>
                      <a:endParaRPr lang="ja-JP" altLang="en-US" sz="1100" b="0" i="0" u="none" strike="noStrike">
                        <a:solidFill>
                          <a:srgbClr val="000000"/>
                        </a:solidFill>
                        <a:effectLst/>
                        <a:latin typeface="Century" panose="02040604050505020304" pitchFamily="18" charset="0"/>
                        <a:ea typeface="游ゴシック" panose="020B0400000000000000" pitchFamily="50" charset="-128"/>
                      </a:endParaRPr>
                    </a:p>
                  </a:txBody>
                  <a:tcPr marL="9525" marR="9525" marT="9525" marB="0" anchor="ctr">
                    <a:lnL>
                      <a:noFill/>
                    </a:lnL>
                    <a:lnR>
                      <a:noFill/>
                    </a:lnR>
                    <a:lnT>
                      <a:noFill/>
                    </a:lnT>
                    <a:lnB>
                      <a:noFill/>
                    </a:lnB>
                  </a:tcPr>
                </a:tc>
                <a:extLst>
                  <a:ext uri="{0D108BD9-81ED-4DB2-BD59-A6C34878D82A}">
                    <a16:rowId xmlns:a16="http://schemas.microsoft.com/office/drawing/2014/main" val="2654369960"/>
                  </a:ext>
                </a:extLst>
              </a:tr>
              <a:tr h="230866">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浴槽への転落による溺死・溺水</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38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34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478289245"/>
                  </a:ext>
                </a:extLst>
              </a:tr>
              <a:tr h="230866">
                <a:tc gridSpan="2">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その他の不慮の窒息</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3,795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25.9%</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3,273 </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86.2%</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1258283703"/>
                  </a:ext>
                </a:extLst>
              </a:tr>
              <a:tr h="230866">
                <a:tc gridSpan="2">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煙、火及び火炎への暴露</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793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5.4%</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595 </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75.0%</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2346334690"/>
                  </a:ext>
                </a:extLst>
              </a:tr>
              <a:tr h="230866">
                <a:tc gridSpan="2">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熱及び高温物質との接触</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a:noFill/>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67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a:noFill/>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0.5%</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64 </a:t>
                      </a:r>
                    </a:p>
                  </a:txBody>
                  <a:tcPr marL="9525" marR="9525" marT="9525" marB="0" anchor="ctr">
                    <a:lnL>
                      <a:noFill/>
                    </a:lnL>
                    <a:lnR>
                      <a:noFill/>
                    </a:lnR>
                    <a:lnT w="6350" cap="flat" cmpd="sng" algn="ctr">
                      <a:solidFill>
                        <a:srgbClr val="000000"/>
                      </a:solidFill>
                      <a:prstDash val="dot"/>
                      <a:round/>
                      <a:headEnd type="none" w="med" len="med"/>
                      <a:tailEnd type="none" w="med" len="med"/>
                    </a:lnT>
                    <a:lnB>
                      <a:noFill/>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95.5%</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a:noFill/>
                    </a:lnB>
                  </a:tcPr>
                </a:tc>
                <a:extLst>
                  <a:ext uri="{0D108BD9-81ED-4DB2-BD59-A6C34878D82A}">
                    <a16:rowId xmlns:a16="http://schemas.microsoft.com/office/drawing/2014/main" val="933340062"/>
                  </a:ext>
                </a:extLst>
              </a:tr>
              <a:tr h="230866">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蛇口からの熱湯との接触</a:t>
                      </a:r>
                    </a:p>
                  </a:txBody>
                  <a:tcPr marL="9525" marR="9525" marT="9525" marB="0" anchor="ctr">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47 </a:t>
                      </a:r>
                    </a:p>
                  </a:txBody>
                  <a:tcPr marL="9525" marR="9525" marT="9525" marB="0" anchor="ctr">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47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　</a:t>
                      </a:r>
                    </a:p>
                  </a:txBody>
                  <a:tcPr marL="9525" marR="9525" marT="9525" marB="0" anchor="ctr">
                    <a:lnL>
                      <a:noFill/>
                    </a:lnL>
                    <a:lnR>
                      <a:noFill/>
                    </a:lnR>
                    <a:lnT>
                      <a:noFill/>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372625330"/>
                  </a:ext>
                </a:extLst>
              </a:tr>
              <a:tr h="230866">
                <a:tc gridSpan="2">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有害物質による不慮の中毒・暴露</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353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2.4%</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110 </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31.2%</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dot"/>
                      <a:round/>
                      <a:headEnd type="none" w="med" len="med"/>
                      <a:tailEnd type="none" w="med" len="med"/>
                    </a:lnB>
                  </a:tcPr>
                </a:tc>
                <a:extLst>
                  <a:ext uri="{0D108BD9-81ED-4DB2-BD59-A6C34878D82A}">
                    <a16:rowId xmlns:a16="http://schemas.microsoft.com/office/drawing/2014/main" val="495812040"/>
                  </a:ext>
                </a:extLst>
              </a:tr>
              <a:tr h="230866">
                <a:tc gridSpan="2">
                  <a:txBody>
                    <a:bodyPr/>
                    <a:lstStyle/>
                    <a:p>
                      <a:pPr algn="l" fontAlgn="ctr"/>
                      <a:r>
                        <a:rPr lang="ja-JP" altLang="en-US" sz="1100" b="0" i="0" u="none" strike="noStrike">
                          <a:solidFill>
                            <a:srgbClr val="000000"/>
                          </a:solidFill>
                          <a:effectLst/>
                          <a:latin typeface="ＭＳ 明朝" panose="02020609040205080304" pitchFamily="17" charset="-128"/>
                          <a:ea typeface="ＭＳ 明朝" panose="02020609040205080304" pitchFamily="17" charset="-128"/>
                        </a:rPr>
                        <a:t>その他の不慮の事故</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1,037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7.1%</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804 </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a:solidFill>
                            <a:srgbClr val="000000"/>
                          </a:solidFill>
                          <a:effectLst/>
                          <a:latin typeface="Century" panose="02040604050505020304" pitchFamily="18" charset="0"/>
                          <a:ea typeface="游ゴシック" panose="020B0400000000000000" pitchFamily="50" charset="-128"/>
                        </a:rPr>
                        <a:t>77.5%</a:t>
                      </a:r>
                      <a:r>
                        <a:rPr lang="ja-JP" altLang="en-US" sz="1100" b="0" i="0" u="none" strike="noStrike">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dot"/>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34026761"/>
                  </a:ext>
                </a:extLst>
              </a:tr>
              <a:tr h="230866">
                <a:tc gridSpan="2">
                  <a:txBody>
                    <a:bodyPr/>
                    <a:lstStyle/>
                    <a:p>
                      <a:pPr algn="l" fontAlgn="ctr"/>
                      <a:r>
                        <a:rPr lang="zh-CN" altLang="en-US" sz="1100" b="0" i="0" u="none" strike="noStrike">
                          <a:solidFill>
                            <a:srgbClr val="000000"/>
                          </a:solidFill>
                          <a:effectLst/>
                          <a:latin typeface="ＭＳ 明朝" panose="02020609040205080304" pitchFamily="17" charset="-128"/>
                          <a:ea typeface="ＭＳ 明朝" panose="02020609040205080304" pitchFamily="17" charset="-128"/>
                        </a:rPr>
                        <a:t>（参考）交通事故死</a:t>
                      </a:r>
                    </a:p>
                  </a:txBody>
                  <a:tcPr marL="9525" marR="9525" marT="952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5,004 </a:t>
                      </a:r>
                    </a:p>
                  </a:txBody>
                  <a:tcPr marL="9525" marR="9525" marT="952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a:solidFill>
                            <a:srgbClr val="000000"/>
                          </a:solidFill>
                          <a:effectLst/>
                          <a:latin typeface="Century" panose="02040604050505020304" pitchFamily="18" charset="0"/>
                          <a:ea typeface="游ゴシック" panose="020B0400000000000000" pitchFamily="50" charset="-128"/>
                        </a:rPr>
                        <a:t>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100" b="0" i="0" u="none" strike="noStrike">
                          <a:solidFill>
                            <a:srgbClr val="000000"/>
                          </a:solidFill>
                          <a:effectLst/>
                          <a:latin typeface="Century" panose="02040604050505020304" pitchFamily="18" charset="0"/>
                          <a:ea typeface="游ゴシック" panose="020B0400000000000000" pitchFamily="50" charset="-128"/>
                        </a:rPr>
                        <a:t>2,883 </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0" i="0" u="none" strike="noStrike" dirty="0">
                          <a:solidFill>
                            <a:srgbClr val="000000"/>
                          </a:solidFill>
                          <a:effectLst/>
                          <a:latin typeface="Century" panose="02040604050505020304" pitchFamily="18" charset="0"/>
                          <a:ea typeface="游ゴシック" panose="020B0400000000000000" pitchFamily="50" charset="-128"/>
                        </a:rPr>
                        <a:t>（</a:t>
                      </a:r>
                      <a:r>
                        <a:rPr lang="en-US" altLang="ja-JP" sz="1100" b="0" i="0" u="none" strike="noStrike" dirty="0">
                          <a:solidFill>
                            <a:srgbClr val="000000"/>
                          </a:solidFill>
                          <a:effectLst/>
                          <a:latin typeface="Century" panose="02040604050505020304" pitchFamily="18" charset="0"/>
                          <a:ea typeface="游ゴシック" panose="020B0400000000000000" pitchFamily="50" charset="-128"/>
                        </a:rPr>
                        <a:t>57.6%</a:t>
                      </a:r>
                      <a:r>
                        <a:rPr lang="ja-JP" altLang="en-US" sz="1100" b="0" i="0" u="none" strike="noStrike" dirty="0">
                          <a:solidFill>
                            <a:srgbClr val="000000"/>
                          </a:solidFill>
                          <a:effectLst/>
                          <a:latin typeface="Century" panose="02040604050505020304" pitchFamily="18" charset="0"/>
                          <a:ea typeface="游ゴシック" panose="020B0400000000000000" pitchFamily="50" charset="-128"/>
                        </a:rPr>
                        <a:t>）</a:t>
                      </a:r>
                    </a:p>
                  </a:txBody>
                  <a:tcPr marL="9525" marR="9525" marT="952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4938688"/>
                  </a:ext>
                </a:extLst>
              </a:tr>
            </a:tbl>
          </a:graphicData>
        </a:graphic>
      </p:graphicFrame>
      <p:pic>
        <p:nvPicPr>
          <p:cNvPr id="2" name="図 1"/>
          <p:cNvPicPr>
            <a:picLocks noChangeAspect="1"/>
          </p:cNvPicPr>
          <p:nvPr/>
        </p:nvPicPr>
        <p:blipFill>
          <a:blip r:embed="rId2"/>
          <a:stretch>
            <a:fillRect/>
          </a:stretch>
        </p:blipFill>
        <p:spPr>
          <a:xfrm>
            <a:off x="5987081" y="2541711"/>
            <a:ext cx="3121423" cy="3029975"/>
          </a:xfrm>
          <a:prstGeom prst="rect">
            <a:avLst/>
          </a:prstGeom>
        </p:spPr>
      </p:pic>
    </p:spTree>
    <p:extLst>
      <p:ext uri="{BB962C8B-B14F-4D97-AF65-F5344CB8AC3E}">
        <p14:creationId xmlns:p14="http://schemas.microsoft.com/office/powerpoint/2010/main" val="3287241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2621" y="2304365"/>
            <a:ext cx="6530730" cy="2924835"/>
          </a:xfrm>
          <a:prstGeom prst="rect">
            <a:avLst/>
          </a:prstGeom>
        </p:spPr>
      </p:pic>
      <p:sp>
        <p:nvSpPr>
          <p:cNvPr id="3" name="正方形/長方形 2"/>
          <p:cNvSpPr/>
          <p:nvPr/>
        </p:nvSpPr>
        <p:spPr>
          <a:xfrm>
            <a:off x="179592" y="476672"/>
            <a:ext cx="8784896" cy="1421928"/>
          </a:xfrm>
          <a:prstGeom prst="rect">
            <a:avLst/>
          </a:prstGeom>
          <a:ln cmpd="sng">
            <a:solidFill>
              <a:schemeClr val="tx1"/>
            </a:solidFill>
          </a:ln>
        </p:spPr>
        <p:txBody>
          <a:bodyPr wrap="square">
            <a:spAutoFit/>
          </a:bodyPr>
          <a:lstStyle/>
          <a:p>
            <a:pPr marL="274638" lvl="0" indent="-274638">
              <a:lnSpc>
                <a:spcPct val="12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健都では、ウェアラブル</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端末</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を用いて入手したマンション入居者の血圧・体重・活動量等のバイタルデータを国立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循環器病研究センターに送信</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国循健康管理システム」が</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解析を行い、</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医療専門家より日々の健康状態について助言を受けることが</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できる「</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健都ザ・レジデンス健康ソフトサービス</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」の提供が進められている。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医療機関とマンション居住者の健康づくりの連携サービスの例</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7" name="図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60813" y="5301208"/>
            <a:ext cx="4370490" cy="1502355"/>
          </a:xfrm>
          <a:prstGeom prst="rect">
            <a:avLst/>
          </a:prstGeom>
          <a:ln>
            <a:noFill/>
          </a:ln>
        </p:spPr>
      </p:pic>
      <p:sp>
        <p:nvSpPr>
          <p:cNvPr id="8" name="正方形/長方形 7"/>
          <p:cNvSpPr/>
          <p:nvPr/>
        </p:nvSpPr>
        <p:spPr>
          <a:xfrm>
            <a:off x="1104709" y="2031986"/>
            <a:ext cx="7038528" cy="338554"/>
          </a:xfrm>
          <a:prstGeom prst="rect">
            <a:avLst/>
          </a:prstGeom>
        </p:spPr>
        <p:txBody>
          <a:bodyPr wrap="square">
            <a:spAutoFit/>
          </a:bodyPr>
          <a:lstStyle/>
          <a:p>
            <a:r>
              <a:rPr lang="ja-JP" altLang="en-US" sz="1600" dirty="0" smtClean="0">
                <a:solidFill>
                  <a:srgbClr val="000000"/>
                </a:solidFill>
                <a:latin typeface="Meiryo UI" panose="020B0604030504040204" pitchFamily="50" charset="-128"/>
                <a:ea typeface="Meiryo UI" panose="020B0604030504040204" pitchFamily="50" charset="-128"/>
              </a:rPr>
              <a:t>■「</a:t>
            </a:r>
            <a:r>
              <a:rPr lang="ja-JP" altLang="en-US" sz="1600" dirty="0">
                <a:solidFill>
                  <a:srgbClr val="000000"/>
                </a:solidFill>
                <a:latin typeface="Meiryo UI" panose="020B0604030504040204" pitchFamily="50" charset="-128"/>
                <a:ea typeface="Meiryo UI" panose="020B0604030504040204" pitchFamily="50" charset="-128"/>
              </a:rPr>
              <a:t>健都ザ・レジデンス健康ソフトサービス」概要図</a:t>
            </a:r>
            <a:endParaRPr lang="ja-JP" altLang="en-US" sz="1600" dirty="0">
              <a:latin typeface="Meiryo UI" panose="020B0604030504040204" pitchFamily="50" charset="-128"/>
              <a:ea typeface="Meiryo UI" panose="020B0604030504040204" pitchFamily="50" charset="-128"/>
            </a:endParaRPr>
          </a:p>
        </p:txBody>
      </p:sp>
      <p:sp>
        <p:nvSpPr>
          <p:cNvPr id="9" name="正方形/長方形 8"/>
          <p:cNvSpPr/>
          <p:nvPr/>
        </p:nvSpPr>
        <p:spPr>
          <a:xfrm>
            <a:off x="1133872" y="5220433"/>
            <a:ext cx="7038528" cy="338554"/>
          </a:xfrm>
          <a:prstGeom prst="rect">
            <a:avLst/>
          </a:prstGeom>
        </p:spPr>
        <p:txBody>
          <a:bodyPr wrap="square">
            <a:spAutoFit/>
          </a:bodyPr>
          <a:lstStyle/>
          <a:p>
            <a:r>
              <a:rPr lang="ja-JP" altLang="en-US" sz="1600" dirty="0" smtClean="0">
                <a:solidFill>
                  <a:srgbClr val="000000"/>
                </a:solidFill>
                <a:latin typeface="Meiryo UI" panose="020B0604030504040204" pitchFamily="50" charset="-128"/>
                <a:ea typeface="Meiryo UI" panose="020B0604030504040204" pitchFamily="50" charset="-128"/>
              </a:rPr>
              <a:t>■「</a:t>
            </a:r>
            <a:r>
              <a:rPr lang="ja-JP" altLang="en-US" sz="1600" dirty="0">
                <a:solidFill>
                  <a:srgbClr val="000000"/>
                </a:solidFill>
                <a:latin typeface="Meiryo UI" panose="020B0604030504040204" pitchFamily="50" charset="-128"/>
                <a:ea typeface="Meiryo UI" panose="020B0604030504040204" pitchFamily="50" charset="-128"/>
              </a:rPr>
              <a:t>健</a:t>
            </a:r>
            <a:r>
              <a:rPr lang="ja-JP" altLang="en-US" sz="1600" dirty="0" smtClean="0">
                <a:solidFill>
                  <a:srgbClr val="000000"/>
                </a:solidFill>
                <a:latin typeface="Meiryo UI" panose="020B0604030504040204" pitchFamily="50" charset="-128"/>
                <a:ea typeface="Meiryo UI" panose="020B0604030504040204" pitchFamily="50" charset="-128"/>
              </a:rPr>
              <a:t>都」位置図</a:t>
            </a:r>
            <a:endParaRPr lang="ja-JP" altLang="en-US" sz="1600" dirty="0">
              <a:latin typeface="Meiryo UI" panose="020B0604030504040204" pitchFamily="50" charset="-128"/>
              <a:ea typeface="Meiryo UI" panose="020B0604030504040204" pitchFamily="50" charset="-128"/>
            </a:endParaRPr>
          </a:p>
        </p:txBody>
      </p:sp>
      <p:sp>
        <p:nvSpPr>
          <p:cNvPr id="10"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21</a:t>
            </a:fld>
            <a:endParaRPr kumimoji="1" lang="ja-JP" altLang="en-US" sz="1600" dirty="0">
              <a:solidFill>
                <a:schemeClr val="tx1"/>
              </a:solidFill>
            </a:endParaRPr>
          </a:p>
        </p:txBody>
      </p:sp>
    </p:spTree>
    <p:extLst>
      <p:ext uri="{BB962C8B-B14F-4D97-AF65-F5344CB8AC3E}">
        <p14:creationId xmlns:p14="http://schemas.microsoft.com/office/powerpoint/2010/main" val="31941913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回課題検討部会の意見①</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3</a:t>
            </a:fld>
            <a:endParaRPr kumimoji="1" lang="ja-JP" altLang="en-US" sz="1600" dirty="0">
              <a:solidFill>
                <a:schemeClr val="tx1"/>
              </a:solidFill>
            </a:endParaRPr>
          </a:p>
        </p:txBody>
      </p:sp>
      <p:sp>
        <p:nvSpPr>
          <p:cNvPr id="3" name="正方形/長方形 2"/>
          <p:cNvSpPr/>
          <p:nvPr/>
        </p:nvSpPr>
        <p:spPr>
          <a:xfrm>
            <a:off x="179512" y="1062988"/>
            <a:ext cx="8784896" cy="3662156"/>
          </a:xfrm>
          <a:prstGeom prst="rect">
            <a:avLst/>
          </a:prstGeom>
          <a:ln cmpd="sng">
            <a:noFill/>
          </a:ln>
        </p:spPr>
        <p:txBody>
          <a:bodyPr wrap="square">
            <a:spAutoFit/>
          </a:bodyPr>
          <a:lstStyle/>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健康</a:t>
            </a:r>
            <a:r>
              <a:rPr lang="ja-JP" altLang="en-US" dirty="0">
                <a:latin typeface="Meiryo UI" panose="020B0604030504040204" pitchFamily="50" charset="-128"/>
                <a:ea typeface="Meiryo UI" panose="020B0604030504040204" pitchFamily="50" charset="-128"/>
                <a:cs typeface="Meiryo UI" panose="020B0604030504040204" pitchFamily="50" charset="-128"/>
              </a:rPr>
              <a:t>の本質に</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立ち返って</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WHO</a:t>
            </a:r>
            <a:r>
              <a:rPr lang="ja-JP" altLang="en-US" dirty="0">
                <a:latin typeface="Meiryo UI" panose="020B0604030504040204" pitchFamily="50" charset="-128"/>
                <a:ea typeface="Meiryo UI" panose="020B0604030504040204" pitchFamily="50" charset="-128"/>
                <a:cs typeface="Meiryo UI" panose="020B0604030504040204" pitchFamily="50" charset="-128"/>
              </a:rPr>
              <a:t>憲章の定義に従う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a:t>
            </a:r>
            <a:r>
              <a:rPr lang="en-US" altLang="ja-JP" u="sng" dirty="0" smtClean="0">
                <a:latin typeface="Meiryo UI" panose="020B0604030504040204" pitchFamily="50" charset="-128"/>
                <a:ea typeface="Meiryo UI" panose="020B0604030504040204" pitchFamily="50" charset="-128"/>
                <a:cs typeface="Meiryo UI" panose="020B0604030504040204" pitchFamily="50" charset="-128"/>
              </a:rPr>
              <a:t>Well-being</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と言っていることが大事。良き生ということで、それが生きがいとか</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、「住みごたえ」という言葉を</a:t>
            </a:r>
            <a:r>
              <a:rPr lang="ja-JP" altLang="en-US" u="sng" dirty="0">
                <a:latin typeface="Meiryo UI" panose="020B0604030504040204" pitchFamily="50" charset="-128"/>
                <a:ea typeface="Meiryo UI" panose="020B0604030504040204" pitchFamily="50" charset="-128"/>
                <a:cs typeface="Meiryo UI" panose="020B0604030504040204" pitchFamily="50" charset="-128"/>
              </a:rPr>
              <a:t>使っている</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p>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単</a:t>
            </a:r>
            <a:r>
              <a:rPr lang="ja-JP" altLang="en-US" dirty="0">
                <a:latin typeface="Meiryo UI" panose="020B0604030504040204" pitchFamily="50" charset="-128"/>
                <a:ea typeface="Meiryo UI" panose="020B0604030504040204" pitchFamily="50" charset="-128"/>
                <a:cs typeface="Meiryo UI" panose="020B0604030504040204" pitchFamily="50" charset="-128"/>
              </a:rPr>
              <a:t>に、医療・福祉の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サービスや住宅</a:t>
            </a:r>
            <a:r>
              <a:rPr lang="ja-JP" altLang="en-US" dirty="0">
                <a:latin typeface="Meiryo UI" panose="020B0604030504040204" pitchFamily="50" charset="-128"/>
                <a:ea typeface="Meiryo UI" panose="020B0604030504040204" pitchFamily="50" charset="-128"/>
                <a:cs typeface="Meiryo UI" panose="020B0604030504040204" pitchFamily="50" charset="-128"/>
              </a:rPr>
              <a:t>のサービスを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受けるだけでは</a:t>
            </a:r>
            <a:r>
              <a:rPr lang="ja-JP" altLang="en-US" dirty="0">
                <a:latin typeface="Meiryo UI" panose="020B0604030504040204" pitchFamily="50" charset="-128"/>
                <a:ea typeface="Meiryo UI" panose="020B0604030504040204" pitchFamily="50" charset="-128"/>
                <a:cs typeface="Meiryo UI" panose="020B0604030504040204" pitchFamily="50" charset="-128"/>
              </a:rPr>
              <a:t>なく、</a:t>
            </a:r>
            <a:r>
              <a:rPr lang="ja-JP" altLang="en-US" u="sng" dirty="0">
                <a:latin typeface="Meiryo UI" panose="020B0604030504040204" pitchFamily="50" charset="-128"/>
                <a:ea typeface="Meiryo UI" panose="020B0604030504040204" pitchFamily="50" charset="-128"/>
                <a:cs typeface="Meiryo UI" panose="020B0604030504040204" pitchFamily="50" charset="-128"/>
              </a:rPr>
              <a:t>住まい手がどれだけ環境に関わることができるのか</a:t>
            </a:r>
            <a:r>
              <a:rPr lang="ja-JP" altLang="en-US" dirty="0">
                <a:latin typeface="Meiryo UI" panose="020B0604030504040204" pitchFamily="50" charset="-128"/>
                <a:ea typeface="Meiryo UI" panose="020B0604030504040204" pitchFamily="50" charset="-128"/>
                <a:cs typeface="Meiryo UI" panose="020B0604030504040204" pitchFamily="50" charset="-128"/>
              </a:rPr>
              <a:t>と</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いうことの価値が</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Well-being</a:t>
            </a:r>
            <a:r>
              <a:rPr lang="ja-JP" altLang="en-US" dirty="0">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本質だと</a:t>
            </a:r>
            <a:r>
              <a:rPr lang="ja-JP" altLang="en-US" dirty="0">
                <a:latin typeface="Meiryo UI" panose="020B0604030504040204" pitchFamily="50" charset="-128"/>
                <a:ea typeface="Meiryo UI" panose="020B0604030504040204" pitchFamily="50" charset="-128"/>
                <a:cs typeface="Meiryo UI" panose="020B0604030504040204" pitchFamily="50" charset="-128"/>
              </a:rPr>
              <a:t>思う。</a:t>
            </a:r>
          </a:p>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幸せ度、ワクワク度、生きがいといったものは、すでに健康のエビデンスがあるので</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まちづくりの健康アウトカムとして「生活の中での楽しさ」みた</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いな指標を持って</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くるというのはよい</a:t>
            </a:r>
            <a:r>
              <a:rPr lang="ja-JP" altLang="en-US" dirty="0">
                <a:latin typeface="Meiryo UI" panose="020B0604030504040204" pitchFamily="50" charset="-128"/>
                <a:ea typeface="Meiryo UI" panose="020B0604030504040204" pitchFamily="50" charset="-128"/>
                <a:cs typeface="Meiryo UI" panose="020B0604030504040204" pitchFamily="50" charset="-128"/>
              </a:rPr>
              <a:t>と思う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〇 </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フレイル（</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dirty="0">
                <a:latin typeface="Meiryo UI" panose="020B0604030504040204" pitchFamily="50" charset="-128"/>
                <a:ea typeface="Meiryo UI" panose="020B0604030504040204" pitchFamily="50" charset="-128"/>
                <a:cs typeface="Meiryo UI" panose="020B0604030504040204" pitchFamily="50" charset="-128"/>
              </a:rPr>
              <a:t>予防といわれる</a:t>
            </a:r>
            <a:r>
              <a:rPr lang="ja-JP" altLang="en-US" u="sng" dirty="0">
                <a:latin typeface="Meiryo UI" panose="020B0604030504040204" pitchFamily="50" charset="-128"/>
                <a:ea typeface="Meiryo UI" panose="020B0604030504040204" pitchFamily="50" charset="-128"/>
                <a:cs typeface="Meiryo UI" panose="020B0604030504040204" pitchFamily="50" charset="-128"/>
              </a:rPr>
              <a:t>高齢者が介護の必要な状況になるまでの予防について、まちづくりは大きな役割を果たしている</a:t>
            </a:r>
            <a:r>
              <a:rPr lang="ja-JP" altLang="en-US" dirty="0">
                <a:latin typeface="Meiryo UI" panose="020B0604030504040204" pitchFamily="50" charset="-128"/>
                <a:ea typeface="Meiryo UI" panose="020B0604030504040204" pitchFamily="50" charset="-128"/>
                <a:cs typeface="Meiryo UI" panose="020B0604030504040204" pitchFamily="50" charset="-128"/>
              </a:rPr>
              <a:t>と思う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高齢者の虚弱（厚生労働省</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HP</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179512" y="5281927"/>
            <a:ext cx="8784896" cy="1243417"/>
          </a:xfrm>
          <a:prstGeom prst="rect">
            <a:avLst/>
          </a:prstGeom>
          <a:ln cmpd="sng">
            <a:noFill/>
          </a:ln>
        </p:spPr>
        <p:txBody>
          <a:bodyPr wrap="square">
            <a:spAutoFit/>
          </a:bodyPr>
          <a:lstStyle/>
          <a:p>
            <a:pPr marL="185738" lvl="0" indent="-185738">
              <a:lnSpc>
                <a:spcPct val="120000"/>
              </a:lnSpc>
              <a:spcBef>
                <a:spcPts val="12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全般</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p>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a:t>
            </a:r>
            <a:r>
              <a:rPr lang="ja-JP" altLang="en-US" dirty="0">
                <a:latin typeface="Meiryo UI" panose="020B0604030504040204" pitchFamily="50" charset="-128"/>
                <a:ea typeface="Meiryo UI" panose="020B0604030504040204" pitchFamily="50" charset="-128"/>
                <a:cs typeface="Meiryo UI" panose="020B0604030504040204" pitchFamily="50" charset="-128"/>
              </a:rPr>
              <a:t>データを取るときに健康データを率だけではなく、</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個人をリンクさせて分析しないと、面で見ていてもあまり有益な情報は出てこない</a:t>
            </a:r>
            <a:r>
              <a:rPr lang="ja-JP" altLang="en-US" dirty="0">
                <a:latin typeface="Meiryo UI" panose="020B0604030504040204" pitchFamily="50" charset="-128"/>
                <a:ea typeface="Meiryo UI" panose="020B0604030504040204" pitchFamily="50" charset="-128"/>
                <a:cs typeface="Meiryo UI" panose="020B0604030504040204" pitchFamily="50" charset="-128"/>
              </a:rPr>
              <a:t>と感じる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Rectangle 1"/>
          <p:cNvSpPr>
            <a:spLocks noChangeArrowheads="1"/>
          </p:cNvSpPr>
          <p:nvPr/>
        </p:nvSpPr>
        <p:spPr bwMode="auto">
          <a:xfrm>
            <a:off x="306486" y="4884603"/>
            <a:ext cx="1043688" cy="344597"/>
          </a:xfrm>
          <a:prstGeom prst="rect">
            <a:avLst/>
          </a:prstGeom>
          <a:ln/>
          <a:extLst/>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調査</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Rectangle 1"/>
          <p:cNvSpPr>
            <a:spLocks noChangeArrowheads="1"/>
          </p:cNvSpPr>
          <p:nvPr/>
        </p:nvSpPr>
        <p:spPr bwMode="auto">
          <a:xfrm>
            <a:off x="214150" y="635631"/>
            <a:ext cx="2269617" cy="344597"/>
          </a:xfrm>
          <a:prstGeom prst="rect">
            <a:avLst/>
          </a:prstGeom>
          <a:ln/>
          <a:extLst/>
        </p:spPr>
        <p:style>
          <a:lnRef idx="0">
            <a:schemeClr val="accent1"/>
          </a:lnRef>
          <a:fillRef idx="3">
            <a:schemeClr val="accent1"/>
          </a:fillRef>
          <a:effectRef idx="3">
            <a:schemeClr val="accent1"/>
          </a:effectRef>
          <a:fontRef idx="minor">
            <a:schemeClr val="lt1"/>
          </a:fontRef>
        </p:style>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健康の考え方</a:t>
            </a:r>
            <a:endParaRPr lang="ja-JP" altLang="en-US" sz="18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336772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回課題検討部会の</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意見②</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4</a:t>
            </a:fld>
            <a:endParaRPr kumimoji="1" lang="ja-JP" altLang="en-US" sz="1600" dirty="0">
              <a:solidFill>
                <a:schemeClr val="tx1"/>
              </a:solidFill>
            </a:endParaRPr>
          </a:p>
        </p:txBody>
      </p:sp>
      <p:sp>
        <p:nvSpPr>
          <p:cNvPr id="3" name="正方形/長方形 2"/>
          <p:cNvSpPr/>
          <p:nvPr/>
        </p:nvSpPr>
        <p:spPr>
          <a:xfrm>
            <a:off x="179592" y="692696"/>
            <a:ext cx="8784896" cy="6487930"/>
          </a:xfrm>
          <a:prstGeom prst="rect">
            <a:avLst/>
          </a:prstGeom>
          <a:ln cmpd="sng">
            <a:noFill/>
          </a:ln>
        </p:spPr>
        <p:txBody>
          <a:bodyPr wrap="square">
            <a:spAutoFit/>
          </a:bodyPr>
          <a:lstStyle/>
          <a:p>
            <a:pPr marL="185738" lvl="0" indent="-185738">
              <a:lnSpc>
                <a:spcPct val="120000"/>
              </a:lnSpc>
              <a:spcBef>
                <a:spcPts val="120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長く</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生きるより、</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よりよく生きるためにはどういう住まいのあり方が必要なのかという観点に立って、</a:t>
            </a:r>
            <a:r>
              <a:rPr lang="en-US" altLang="ja-JP"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GIS</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などを作成</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すると豊かさみたいなものが出てくるのではないか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20000"/>
              </a:lnSpc>
              <a:spcBef>
                <a:spcPts val="12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 断熱性能やバリアフリーは伝統的な規制の手段だが、まちづくりに入っているもので、うまく工夫することで、</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この部局でできる政策手段というものがあるのかという観点</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を、調査する前から考えていくことが必要。</a:t>
            </a:r>
          </a:p>
          <a:p>
            <a:pPr marL="185738" lvl="0" indent="-185738">
              <a:lnSpc>
                <a:spcPct val="120000"/>
              </a:lnSpc>
              <a:spcBef>
                <a:spcPts val="12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 何らかの住宅の規制や、高齢者の賃貸住宅の確保、住宅の確保を見た安全確保など、新しいサービスとその規制を提案すれば、それらの管轄はこの部局の政策手段に入る可能性がある。</a:t>
            </a:r>
          </a:p>
          <a:p>
            <a:pPr marL="185738" lvl="0" indent="-185738">
              <a:lnSpc>
                <a:spcPct val="120000"/>
              </a:lnSpc>
              <a:spcBef>
                <a:spcPts val="120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住宅関係の分析がかなり限定的な分析になっているので、広げておくことも必要。</a:t>
            </a:r>
          </a:p>
          <a:p>
            <a:pPr marL="185738" lvl="0" indent="-185738">
              <a:lnSpc>
                <a:spcPct val="120000"/>
              </a:lnSpc>
              <a:spcBef>
                <a:spcPts val="120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〇 男性</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は一人暮らしに弱いが女性</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は弱く</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ない、男性は配偶者とだけ住むのがよいが女性は配偶者に加えて誰かがいる方がいい</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など、男女でステレオタイプ</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に思っているものと異なる結果がみられるので、そういう</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思い込みを取り払った状態でデータを</a:t>
            </a:r>
            <a:r>
              <a:rPr lang="ja-JP" altLang="en-US"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見ると</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いうことが重要</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20000"/>
              </a:lnSpc>
              <a:spcBef>
                <a:spcPts val="12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世帯</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の多様化と重なりがあると思うが、</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人口動態や人口構造の変化と健康というのも関連づけて</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論じていかなければいけない。</a:t>
            </a:r>
          </a:p>
          <a:p>
            <a:pPr marL="185738" lvl="0" indent="-185738">
              <a:lnSpc>
                <a:spcPct val="120000"/>
              </a:lnSpc>
              <a:spcBef>
                <a:spcPts val="120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〇 できるだけ資料を集めて、</a:t>
            </a:r>
            <a:r>
              <a:rPr lang="ja-JP" altLang="en-US"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世帯の議論と健康のデータの構造自体が関係づけられるように</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なっていると、後で便利だと思う。</a:t>
            </a:r>
          </a:p>
          <a:p>
            <a:pPr marL="185738" lvl="0" indent="-185738">
              <a:lnSpc>
                <a:spcPct val="120000"/>
              </a:lnSpc>
              <a:spcBef>
                <a:spcPts val="1200"/>
              </a:spcBef>
            </a:pPr>
            <a:endPar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223620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回課題検討部会の</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意見③</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5</a:t>
            </a:fld>
            <a:endParaRPr kumimoji="1" lang="ja-JP" altLang="en-US" sz="1600" dirty="0">
              <a:solidFill>
                <a:schemeClr val="tx1"/>
              </a:solidFill>
            </a:endParaRPr>
          </a:p>
        </p:txBody>
      </p:sp>
      <p:sp>
        <p:nvSpPr>
          <p:cNvPr id="3" name="正方形/長方形 2"/>
          <p:cNvSpPr/>
          <p:nvPr/>
        </p:nvSpPr>
        <p:spPr>
          <a:xfrm>
            <a:off x="179592" y="692696"/>
            <a:ext cx="8784896" cy="6235553"/>
          </a:xfrm>
          <a:prstGeom prst="rect">
            <a:avLst/>
          </a:prstGeom>
          <a:ln cmpd="sng">
            <a:noFill/>
          </a:ln>
        </p:spPr>
        <p:txBody>
          <a:bodyPr wrap="square">
            <a:spAutoFit/>
          </a:bodyPr>
          <a:lstStyle/>
          <a:p>
            <a:pPr marL="185738" lvl="0" indent="-185738">
              <a:lnSpc>
                <a:spcPct val="120000"/>
              </a:lnSpc>
              <a:spcBef>
                <a:spcPts val="12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ケガ等</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防犯</a:t>
            </a:r>
            <a:r>
              <a:rPr lang="ja-JP" altLang="en-US" dirty="0">
                <a:latin typeface="Meiryo UI" panose="020B0604030504040204" pitchFamily="50" charset="-128"/>
                <a:ea typeface="Meiryo UI" panose="020B0604030504040204" pitchFamily="50" charset="-128"/>
                <a:cs typeface="Meiryo UI" panose="020B0604030504040204" pitchFamily="50" charset="-128"/>
              </a:rPr>
              <a:t>とか防災の分野で</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セーフティコミュニティ（</a:t>
            </a:r>
            <a:r>
              <a:rPr lang="en-US" altLang="ja-JP"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dirty="0">
                <a:latin typeface="Meiryo UI" panose="020B0604030504040204" pitchFamily="50" charset="-128"/>
                <a:ea typeface="Meiryo UI" panose="020B0604030504040204" pitchFamily="50" charset="-128"/>
                <a:cs typeface="Meiryo UI" panose="020B0604030504040204" pitchFamily="50" charset="-128"/>
              </a:rPr>
              <a:t>いうものがあり、松原市</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dirty="0">
                <a:latin typeface="Meiryo UI" panose="020B0604030504040204" pitchFamily="50" charset="-128"/>
                <a:ea typeface="Meiryo UI" panose="020B0604030504040204" pitchFamily="50" charset="-128"/>
                <a:cs typeface="Meiryo UI" panose="020B0604030504040204" pitchFamily="50" charset="-128"/>
              </a:rPr>
              <a:t>泉大津</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市</a:t>
            </a:r>
            <a:r>
              <a:rPr lang="ja-JP" altLang="en-US" dirty="0">
                <a:latin typeface="Meiryo UI" panose="020B0604030504040204" pitchFamily="50" charset="-128"/>
                <a:ea typeface="Meiryo UI" panose="020B0604030504040204" pitchFamily="50" charset="-128"/>
                <a:cs typeface="Meiryo UI" panose="020B0604030504040204" pitchFamily="50" charset="-128"/>
              </a:rPr>
              <a:t>で実施されている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628650" lvl="0" indent="-285750">
              <a:lnSpc>
                <a:spcPct val="120000"/>
              </a:lnSpc>
              <a:spcBef>
                <a:spcPts val="1200"/>
              </a:spcBef>
              <a:buFont typeface="Meiryo UI" panose="020B0604030504040204" pitchFamily="50" charset="-128"/>
              <a:buChar char="※"/>
            </a:pP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「ケガ」や「事故」など日常生活のなかで私たちの健康を阻害する要因を予防することによって、安全なまちづくりを進めているコミュニティのこと（（一社）日本セーフティコミュニティ推進機構</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HP</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より）</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住宅</a:t>
            </a:r>
            <a:r>
              <a:rPr lang="ja-JP" altLang="en-US" dirty="0">
                <a:latin typeface="Meiryo UI" panose="020B0604030504040204" pitchFamily="50" charset="-128"/>
                <a:ea typeface="Meiryo UI" panose="020B0604030504040204" pitchFamily="50" charset="-128"/>
                <a:cs typeface="Meiryo UI" panose="020B0604030504040204" pitchFamily="50" charset="-128"/>
              </a:rPr>
              <a:t>のバリアフリー化や、道がガタガタしているとか、住宅なり都市の問題である程度カバーできるのであれば、</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健康の調査</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ケガ</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を入れるべき</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と</a:t>
            </a:r>
            <a:r>
              <a:rPr lang="ja-JP" altLang="en-US" dirty="0">
                <a:latin typeface="Meiryo UI" panose="020B0604030504040204" pitchFamily="50" charset="-128"/>
                <a:ea typeface="Meiryo UI" panose="020B0604030504040204" pitchFamily="50" charset="-128"/>
                <a:cs typeface="Meiryo UI" panose="020B0604030504040204" pitchFamily="50" charset="-128"/>
              </a:rPr>
              <a:t>思う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住宅</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のどこで脳卒中等が起こっているか</a:t>
            </a:r>
            <a:r>
              <a:rPr lang="ja-JP" altLang="en-US" dirty="0">
                <a:latin typeface="Meiryo UI" panose="020B0604030504040204" pitchFamily="50" charset="-128"/>
                <a:ea typeface="Meiryo UI" panose="020B0604030504040204" pitchFamily="50" charset="-128"/>
                <a:cs typeface="Meiryo UI" panose="020B0604030504040204" pitchFamily="50" charset="-128"/>
              </a:rPr>
              <a:t>を上げて、過去に起こったことを調査すると、将来</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dirty="0">
                <a:latin typeface="Meiryo UI" panose="020B0604030504040204" pitchFamily="50" charset="-128"/>
                <a:ea typeface="Meiryo UI" panose="020B0604030504040204" pitchFamily="50" charset="-128"/>
                <a:cs typeface="Meiryo UI" panose="020B0604030504040204" pitchFamily="50" charset="-128"/>
              </a:rPr>
              <a:t>ケガ</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等々</a:t>
            </a:r>
            <a:r>
              <a:rPr lang="ja-JP" altLang="en-US" dirty="0">
                <a:latin typeface="Meiryo UI" panose="020B0604030504040204" pitchFamily="50" charset="-128"/>
                <a:ea typeface="Meiryo UI" panose="020B0604030504040204" pitchFamily="50" charset="-128"/>
                <a:cs typeface="Meiryo UI" panose="020B0604030504040204" pitchFamily="50" charset="-128"/>
              </a:rPr>
              <a:t>が起こった場所との関連というのが見えてくるではないか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。（参考データ</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P20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20000"/>
              </a:lnSpc>
              <a:spcBef>
                <a:spcPts val="1200"/>
              </a:spcBef>
            </a:pP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孤立等</a:t>
            </a:r>
            <a:r>
              <a:rPr lang="en-US" altLang="ja-JP" b="1" dirty="0">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個人</a:t>
            </a:r>
            <a:r>
              <a:rPr lang="ja-JP" altLang="en-US" dirty="0">
                <a:latin typeface="Meiryo UI" panose="020B0604030504040204" pitchFamily="50" charset="-128"/>
                <a:ea typeface="Meiryo UI" panose="020B0604030504040204" pitchFamily="50" charset="-128"/>
                <a:cs typeface="Meiryo UI" panose="020B0604030504040204" pitchFamily="50" charset="-128"/>
              </a:rPr>
              <a:t>のデータとして</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ネットワークの</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大きさが測れる</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ので、</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孤立化のデータ</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として見ることができる</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p>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dirty="0">
                <a:latin typeface="Meiryo UI" panose="020B0604030504040204" pitchFamily="50" charset="-128"/>
                <a:ea typeface="Meiryo UI" panose="020B0604030504040204" pitchFamily="50" charset="-128"/>
                <a:cs typeface="Meiryo UI" panose="020B0604030504040204" pitchFamily="50" charset="-128"/>
              </a:rPr>
              <a:t>人暮らしではなく、孤立すると早く死ぬというのがデータとして出るのであれば、</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孤立しないようにというのは住宅政策でできるのでは</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a:latin typeface="Meiryo UI" panose="020B0604030504040204" pitchFamily="50" charset="-128"/>
                <a:ea typeface="Meiryo UI" panose="020B0604030504040204" pitchFamily="50" charset="-128"/>
                <a:cs typeface="Meiryo UI" panose="020B0604030504040204" pitchFamily="50" charset="-128"/>
              </a:rPr>
              <a:t>〇 病院とか施設で、一定歩行機能とかが回復しても、帰る家の中の住まい方がめちゃくちゃで、とても帰れる状態じゃないなど、住まい方が乱れて</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いる</a:t>
            </a:r>
            <a:r>
              <a:rPr lang="ja-JP" altLang="en-US" dirty="0">
                <a:latin typeface="Meiryo UI" panose="020B0604030504040204" pitchFamily="50" charset="-128"/>
                <a:ea typeface="Meiryo UI" panose="020B0604030504040204" pitchFamily="50" charset="-128"/>
                <a:cs typeface="Meiryo UI" panose="020B0604030504040204" pitchFamily="50" charset="-128"/>
              </a:rPr>
              <a:t>場合</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が</a:t>
            </a:r>
            <a:r>
              <a:rPr lang="ja-JP" altLang="en-US" dirty="0">
                <a:latin typeface="Meiryo UI" panose="020B0604030504040204" pitchFamily="50" charset="-128"/>
                <a:ea typeface="Meiryo UI" panose="020B0604030504040204" pitchFamily="50" charset="-128"/>
                <a:cs typeface="Meiryo UI" panose="020B0604030504040204" pitchFamily="50" charset="-128"/>
              </a:rPr>
              <a:t>一定ある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993583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回課題検討部会の</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意見④</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8319084" y="6517783"/>
            <a:ext cx="824916" cy="352220"/>
          </a:xfrm>
        </p:spPr>
        <p:txBody>
          <a:bodyPr/>
          <a:lstStyle/>
          <a:p>
            <a:fld id="{BEBE85B1-8F12-4F7B-A383-E6CF6791D3DF}" type="slidenum">
              <a:rPr kumimoji="1" lang="ja-JP" altLang="en-US" sz="1600" smtClean="0">
                <a:solidFill>
                  <a:schemeClr val="tx1"/>
                </a:solidFill>
              </a:rPr>
              <a:t>6</a:t>
            </a:fld>
            <a:endParaRPr kumimoji="1" lang="ja-JP" altLang="en-US" sz="1600" dirty="0">
              <a:solidFill>
                <a:schemeClr val="tx1"/>
              </a:solidFill>
            </a:endParaRPr>
          </a:p>
        </p:txBody>
      </p:sp>
      <p:sp>
        <p:nvSpPr>
          <p:cNvPr id="3" name="正方形/長方形 2"/>
          <p:cNvSpPr/>
          <p:nvPr/>
        </p:nvSpPr>
        <p:spPr>
          <a:xfrm>
            <a:off x="179592" y="692696"/>
            <a:ext cx="8784896" cy="5182957"/>
          </a:xfrm>
          <a:prstGeom prst="rect">
            <a:avLst/>
          </a:prstGeom>
          <a:ln cmpd="sng">
            <a:noFill/>
          </a:ln>
        </p:spPr>
        <p:txBody>
          <a:bodyPr wrap="square">
            <a:spAutoFit/>
          </a:bodyPr>
          <a:lstStyle/>
          <a:p>
            <a:pPr marL="185738" lvl="0" indent="-185738">
              <a:lnSpc>
                <a:spcPct val="120000"/>
              </a:lnSpc>
              <a:spcBef>
                <a:spcPts val="1200"/>
              </a:spcBef>
            </a:pP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子ども</a:t>
            </a:r>
            <a:r>
              <a:rPr lang="en-US" altLang="ja-JP" b="1"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b="1" dirty="0">
              <a:latin typeface="Meiryo UI" panose="020B0604030504040204" pitchFamily="50" charset="-128"/>
              <a:ea typeface="Meiryo UI" panose="020B0604030504040204" pitchFamily="50" charset="-128"/>
              <a:cs typeface="Meiryo UI" panose="020B0604030504040204" pitchFamily="50" charset="-128"/>
            </a:endParaRPr>
          </a:p>
          <a:p>
            <a:pPr marL="185738" lvl="0"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健康</a:t>
            </a:r>
            <a:r>
              <a:rPr lang="ja-JP" altLang="en-US" dirty="0">
                <a:latin typeface="Meiryo UI" panose="020B0604030504040204" pitchFamily="50" charset="-128"/>
                <a:ea typeface="Meiryo UI" panose="020B0604030504040204" pitchFamily="50" charset="-128"/>
                <a:cs typeface="Meiryo UI" panose="020B0604030504040204" pitchFamily="50" charset="-128"/>
              </a:rPr>
              <a:t>というとお年寄りの問題が重視されてくる議論になりがちだと思うが、一方で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子どもの</a:t>
            </a:r>
            <a:r>
              <a:rPr lang="ja-JP" altLang="en-US" u="sng" dirty="0">
                <a:latin typeface="Meiryo UI" panose="020B0604030504040204" pitchFamily="50" charset="-128"/>
                <a:ea typeface="Meiryo UI" panose="020B0604030504040204" pitchFamily="50" charset="-128"/>
                <a:cs typeface="Meiryo UI" panose="020B0604030504040204" pitchFamily="50" charset="-128"/>
              </a:rPr>
              <a:t>環境、健康というものと住環境の関係をもう少し取り組んでもいいのでは</a:t>
            </a:r>
            <a:r>
              <a:rPr lang="ja-JP" altLang="en-US" dirty="0">
                <a:latin typeface="Meiryo UI" panose="020B0604030504040204" pitchFamily="50" charset="-128"/>
                <a:ea typeface="Meiryo UI" panose="020B0604030504040204" pitchFamily="50" charset="-128"/>
                <a:cs typeface="Meiryo UI" panose="020B0604030504040204" pitchFamily="50" charset="-128"/>
              </a:rPr>
              <a:t>。</a:t>
            </a: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子どもの時代の健康に関する蓄積が、その後</a:t>
            </a:r>
            <a:r>
              <a:rPr lang="ja-JP" altLang="en-US" dirty="0">
                <a:latin typeface="Meiryo UI" panose="020B0604030504040204" pitchFamily="50" charset="-128"/>
                <a:ea typeface="Meiryo UI" panose="020B0604030504040204" pitchFamily="50" charset="-128"/>
                <a:cs typeface="Meiryo UI" panose="020B0604030504040204" pitchFamily="50" charset="-128"/>
              </a:rPr>
              <a:t>の健康格差を</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縮める上で重要なので</a:t>
            </a:r>
            <a:r>
              <a:rPr lang="ja-JP" altLang="en-US" dirty="0">
                <a:latin typeface="Meiryo UI" panose="020B0604030504040204" pitchFamily="50" charset="-128"/>
                <a:ea typeface="Meiryo UI" panose="020B0604030504040204" pitchFamily="50" charset="-128"/>
                <a:cs typeface="Meiryo UI" panose="020B0604030504040204" pitchFamily="50" charset="-128"/>
              </a:rPr>
              <a:t>、高齢者だけ</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でなく、</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子どもあるいは</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子育て世代というのに対象を向けるというのも重要なまちづくりのポイント</a:t>
            </a:r>
            <a:r>
              <a:rPr lang="ja-JP" altLang="en-US" dirty="0">
                <a:latin typeface="Meiryo UI" panose="020B0604030504040204" pitchFamily="50" charset="-128"/>
                <a:ea typeface="Meiryo UI" panose="020B0604030504040204" pitchFamily="50" charset="-128"/>
                <a:cs typeface="Meiryo UI" panose="020B0604030504040204" pitchFamily="50" charset="-128"/>
              </a:rPr>
              <a:t>になると思う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子どものときに、どういう育ち方をしているかが高齢期のときに大きく影響してくる</a:t>
            </a:r>
            <a:r>
              <a:rPr lang="ja-JP" altLang="en-US" dirty="0">
                <a:latin typeface="Meiryo UI" panose="020B0604030504040204" pitchFamily="50" charset="-128"/>
                <a:ea typeface="Meiryo UI" panose="020B0604030504040204" pitchFamily="50" charset="-128"/>
                <a:cs typeface="Meiryo UI" panose="020B0604030504040204" pitchFamily="50" charset="-128"/>
              </a:rPr>
              <a:t>と思うし、</a:t>
            </a:r>
            <a:r>
              <a:rPr lang="en-US" altLang="ja-JP" dirty="0">
                <a:latin typeface="Meiryo UI" panose="020B0604030504040204" pitchFamily="50" charset="-128"/>
                <a:ea typeface="Meiryo UI" panose="020B0604030504040204" pitchFamily="50" charset="-128"/>
                <a:cs typeface="Meiryo UI" panose="020B0604030504040204" pitchFamily="50" charset="-128"/>
              </a:rPr>
              <a:t>DIY</a:t>
            </a:r>
            <a:r>
              <a:rPr lang="ja-JP" altLang="en-US" dirty="0">
                <a:latin typeface="Meiryo UI" panose="020B0604030504040204" pitchFamily="50" charset="-128"/>
                <a:ea typeface="Meiryo UI" panose="020B0604030504040204" pitchFamily="50" charset="-128"/>
                <a:cs typeface="Meiryo UI" panose="020B0604030504040204" pitchFamily="50" charset="-128"/>
              </a:rPr>
              <a:t>とか、まちづくりとかは、そういう育ち方をしていなければ難しい</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a:t>
            </a:r>
            <a:r>
              <a:rPr lang="ja-JP" altLang="en-US" u="sng" dirty="0">
                <a:latin typeface="Meiryo UI" panose="020B0604030504040204" pitchFamily="50" charset="-128"/>
                <a:ea typeface="Meiryo UI" panose="020B0604030504040204" pitchFamily="50" charset="-128"/>
                <a:cs typeface="Meiryo UI" panose="020B0604030504040204" pitchFamily="50" charset="-128"/>
              </a:rPr>
              <a:t>基礎的な教養を持って、子どものときにいっぱい失敗をして習得した物が高齢期になって役に立つということが起こるような住教育というものを少し探ってみるということが大事</a:t>
            </a:r>
            <a:r>
              <a:rPr lang="ja-JP" altLang="en-US" dirty="0">
                <a:latin typeface="Meiryo UI" panose="020B0604030504040204" pitchFamily="50" charset="-128"/>
                <a:ea typeface="Meiryo UI" panose="020B0604030504040204" pitchFamily="50" charset="-128"/>
                <a:cs typeface="Meiryo UI" panose="020B0604030504040204" pitchFamily="50" charset="-128"/>
              </a:rPr>
              <a:t>かなと思う</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dirty="0">
              <a:latin typeface="Meiryo UI" panose="020B0604030504040204" pitchFamily="50" charset="-128"/>
              <a:ea typeface="Meiryo UI" panose="020B0604030504040204" pitchFamily="50" charset="-128"/>
              <a:cs typeface="Meiryo UI" panose="020B0604030504040204" pitchFamily="50" charset="-128"/>
            </a:endParaRPr>
          </a:p>
          <a:p>
            <a:pPr marL="185738" indent="-185738">
              <a:lnSpc>
                <a:spcPct val="120000"/>
              </a:lnSpc>
              <a:spcBef>
                <a:spcPts val="1200"/>
              </a:spcBef>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〇 子どもの</a:t>
            </a:r>
            <a:r>
              <a:rPr lang="ja-JP" altLang="en-US" dirty="0">
                <a:latin typeface="Meiryo UI" panose="020B0604030504040204" pitchFamily="50" charset="-128"/>
                <a:ea typeface="Meiryo UI" panose="020B0604030504040204" pitchFamily="50" charset="-128"/>
                <a:cs typeface="Meiryo UI" panose="020B0604030504040204" pitchFamily="50" charset="-128"/>
              </a:rPr>
              <a:t>虐待の問題が大きく、それが大人になってからの生きづらさや社会的孤立とものすごく強く結びついている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u="sng" dirty="0" smtClean="0">
                <a:latin typeface="Meiryo UI" panose="020B0604030504040204" pitchFamily="50" charset="-128"/>
                <a:ea typeface="Meiryo UI" panose="020B0604030504040204" pitchFamily="50" charset="-128"/>
                <a:cs typeface="Meiryo UI" panose="020B0604030504040204" pitchFamily="50" charset="-128"/>
              </a:rPr>
              <a:t>子どもたち</a:t>
            </a:r>
            <a:r>
              <a:rPr lang="ja-JP" altLang="en-US" u="sng" dirty="0">
                <a:latin typeface="Meiryo UI" panose="020B0604030504040204" pitchFamily="50" charset="-128"/>
                <a:ea typeface="Meiryo UI" panose="020B0604030504040204" pitchFamily="50" charset="-128"/>
                <a:cs typeface="Meiryo UI" panose="020B0604030504040204" pitchFamily="50" charset="-128"/>
              </a:rPr>
              <a:t>が虐待から救えるような環境も、住宅と密接に結びついている</a:t>
            </a:r>
            <a:r>
              <a:rPr lang="ja-JP" altLang="en-US" dirty="0">
                <a:latin typeface="Meiryo UI" panose="020B0604030504040204" pitchFamily="50" charset="-128"/>
                <a:ea typeface="Meiryo UI" panose="020B0604030504040204" pitchFamily="50" charset="-128"/>
                <a:cs typeface="Meiryo UI" panose="020B0604030504040204" pitchFamily="50" charset="-128"/>
              </a:rPr>
              <a:t>と</a:t>
            </a:r>
            <a:r>
              <a:rPr lang="ja-JP" altLang="en-US" u="sng" dirty="0">
                <a:latin typeface="Meiryo UI" panose="020B0604030504040204" pitchFamily="50" charset="-128"/>
                <a:ea typeface="Meiryo UI" panose="020B0604030504040204" pitchFamily="50" charset="-128"/>
                <a:cs typeface="Meiryo UI" panose="020B0604030504040204" pitchFamily="50" charset="-128"/>
              </a:rPr>
              <a:t>思うので、考えていくべき問題ではないか</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439782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a:spLocks noGrp="1"/>
          </p:cNvSpPr>
          <p:nvPr>
            <p:ph type="sldNum" sz="quarter" idx="12"/>
          </p:nvPr>
        </p:nvSpPr>
        <p:spPr>
          <a:xfrm>
            <a:off x="8431648" y="6517782"/>
            <a:ext cx="712351" cy="365125"/>
          </a:xfrm>
        </p:spPr>
        <p:txBody>
          <a:bodyPr/>
          <a:lstStyle/>
          <a:p>
            <a:fld id="{BEBE85B1-8F12-4F7B-A383-E6CF6791D3DF}" type="slidenum">
              <a:rPr kumimoji="1" lang="ja-JP" altLang="en-US" sz="1600" smtClean="0">
                <a:solidFill>
                  <a:schemeClr val="tx1"/>
                </a:solidFill>
              </a:rPr>
              <a:t>7</a:t>
            </a:fld>
            <a:endParaRPr kumimoji="1" lang="ja-JP" altLang="en-US" sz="1600" dirty="0">
              <a:solidFill>
                <a:schemeClr val="tx1"/>
              </a:solidFill>
            </a:endParaRPr>
          </a:p>
        </p:txBody>
      </p:sp>
      <p:sp>
        <p:nvSpPr>
          <p:cNvPr id="6" name="Rectangle 1"/>
          <p:cNvSpPr>
            <a:spLocks noChangeArrowheads="1"/>
          </p:cNvSpPr>
          <p:nvPr/>
        </p:nvSpPr>
        <p:spPr bwMode="auto">
          <a:xfrm>
            <a:off x="0" y="2907825"/>
            <a:ext cx="9144000" cy="792088"/>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algn="ctr" eaLnBrk="1" hangingPunct="1"/>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２</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．調査（</a:t>
            </a:r>
            <a:r>
              <a:rPr lang="en-US" altLang="ja-JP"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GIS</a:t>
            </a:r>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を活用した地域分析、関係者ヒアリング）</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457911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調査・分析の方法</a:t>
            </a:r>
            <a:endPar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スライド番号プレースホルダー 1"/>
          <p:cNvSpPr>
            <a:spLocks noGrp="1"/>
          </p:cNvSpPr>
          <p:nvPr>
            <p:ph type="sldNum" sz="quarter" idx="12"/>
          </p:nvPr>
        </p:nvSpPr>
        <p:spPr>
          <a:xfrm>
            <a:off x="7010400" y="6517782"/>
            <a:ext cx="2133600" cy="365125"/>
          </a:xfrm>
        </p:spPr>
        <p:txBody>
          <a:bodyPr/>
          <a:lstStyle/>
          <a:p>
            <a:fld id="{BEBE85B1-8F12-4F7B-A383-E6CF6791D3DF}" type="slidenum">
              <a:rPr kumimoji="1" lang="ja-JP" altLang="en-US" sz="1600" smtClean="0">
                <a:solidFill>
                  <a:schemeClr val="tx1"/>
                </a:solidFill>
              </a:rPr>
              <a:t>8</a:t>
            </a:fld>
            <a:endParaRPr kumimoji="1" lang="ja-JP" altLang="en-US" sz="1600" dirty="0">
              <a:solidFill>
                <a:schemeClr val="tx1"/>
              </a:solidFill>
            </a:endParaRPr>
          </a:p>
        </p:txBody>
      </p:sp>
      <p:sp>
        <p:nvSpPr>
          <p:cNvPr id="4" name="角丸四角形 3"/>
          <p:cNvSpPr/>
          <p:nvPr/>
        </p:nvSpPr>
        <p:spPr>
          <a:xfrm>
            <a:off x="179512" y="661644"/>
            <a:ext cx="8784976" cy="1543220"/>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20000"/>
              </a:lnSpc>
            </a:pP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■調査の趣旨</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a:lnSpc>
                <a:spcPct val="1200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住まい</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・まちづくりが「健康」に与える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影響を確認するため、モデル的な自治体において都市基盤や健康データ等</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行動</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・意識に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関するデータ収集を行い、</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地図情報を用いて住まいとまちづくり、健康等に</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関する相関関係について分析</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行う。</a:t>
            </a:r>
            <a:endParaRPr lang="en-US" altLang="ja-JP"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179388">
              <a:lnSpc>
                <a:spcPct val="120000"/>
              </a:lnSpc>
            </a:pP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endPar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4" name="グループ化 23"/>
          <p:cNvGrpSpPr/>
          <p:nvPr/>
        </p:nvGrpSpPr>
        <p:grpSpPr>
          <a:xfrm>
            <a:off x="4928922" y="2444890"/>
            <a:ext cx="3028528" cy="3144350"/>
            <a:chOff x="5503912" y="3645024"/>
            <a:chExt cx="3028528" cy="3144350"/>
          </a:xfrm>
        </p:grpSpPr>
        <p:pic>
          <p:nvPicPr>
            <p:cNvPr id="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83501" y="3645024"/>
              <a:ext cx="2248939" cy="31443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正方形/長方形 26"/>
            <p:cNvSpPr/>
            <p:nvPr/>
          </p:nvSpPr>
          <p:spPr>
            <a:xfrm>
              <a:off x="6948264" y="6309320"/>
              <a:ext cx="1296144" cy="1731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100" dirty="0" smtClean="0">
                  <a:solidFill>
                    <a:schemeClr val="tx1"/>
                  </a:solidFill>
                </a:rPr>
                <a:t>調査対象地区</a:t>
              </a:r>
              <a:endParaRPr kumimoji="1" lang="ja-JP" altLang="en-US" sz="1100" dirty="0">
                <a:solidFill>
                  <a:schemeClr val="tx1"/>
                </a:solidFill>
              </a:endParaRPr>
            </a:p>
          </p:txBody>
        </p:sp>
        <p:sp>
          <p:nvSpPr>
            <p:cNvPr id="28" name="正方形/長方形 27"/>
            <p:cNvSpPr/>
            <p:nvPr/>
          </p:nvSpPr>
          <p:spPr>
            <a:xfrm>
              <a:off x="6910260" y="5517232"/>
              <a:ext cx="1334148" cy="165338"/>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都市基盤データ</a:t>
              </a:r>
              <a:endParaRPr kumimoji="1" lang="ja-JP" altLang="en-US" sz="1100" dirty="0">
                <a:solidFill>
                  <a:schemeClr val="tx1"/>
                </a:solidFill>
              </a:endParaRPr>
            </a:p>
          </p:txBody>
        </p:sp>
        <p:sp>
          <p:nvSpPr>
            <p:cNvPr id="29" name="正方形/長方形 28"/>
            <p:cNvSpPr/>
            <p:nvPr/>
          </p:nvSpPr>
          <p:spPr>
            <a:xfrm>
              <a:off x="6910260" y="4840071"/>
              <a:ext cx="1334148" cy="173105"/>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健康データ</a:t>
              </a:r>
              <a:endParaRPr kumimoji="1" lang="ja-JP" altLang="en-US" sz="1100" dirty="0">
                <a:solidFill>
                  <a:schemeClr val="tx1"/>
                </a:solidFill>
              </a:endParaRPr>
            </a:p>
          </p:txBody>
        </p:sp>
        <p:sp>
          <p:nvSpPr>
            <p:cNvPr id="30" name="正方形/長方形 29"/>
            <p:cNvSpPr/>
            <p:nvPr/>
          </p:nvSpPr>
          <p:spPr>
            <a:xfrm>
              <a:off x="6732240" y="3915058"/>
              <a:ext cx="1334148" cy="173105"/>
            </a:xfrm>
            <a:prstGeom prst="rect">
              <a:avLst/>
            </a:prstGeom>
            <a:solidFill>
              <a:schemeClr val="bg1"/>
            </a:solidFill>
            <a:ln w="9525">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schemeClr val="tx1"/>
                  </a:solidFill>
                </a:rPr>
                <a:t>意識・行動データ</a:t>
              </a:r>
              <a:endParaRPr kumimoji="1" lang="ja-JP" altLang="en-US" sz="1100" dirty="0">
                <a:solidFill>
                  <a:schemeClr val="tx1"/>
                </a:solidFill>
              </a:endParaRPr>
            </a:p>
          </p:txBody>
        </p:sp>
        <p:cxnSp>
          <p:nvCxnSpPr>
            <p:cNvPr id="31" name="直線コネクタ 30"/>
            <p:cNvCxnSpPr/>
            <p:nvPr/>
          </p:nvCxnSpPr>
          <p:spPr>
            <a:xfrm>
              <a:off x="5503912" y="4130030"/>
              <a:ext cx="1584176" cy="0"/>
            </a:xfrm>
            <a:prstGeom prst="line">
              <a:avLst/>
            </a:prstGeom>
          </p:spPr>
          <p:style>
            <a:lnRef idx="2">
              <a:schemeClr val="dk1"/>
            </a:lnRef>
            <a:fillRef idx="0">
              <a:schemeClr val="dk1"/>
            </a:fillRef>
            <a:effectRef idx="1">
              <a:schemeClr val="dk1"/>
            </a:effectRef>
            <a:fontRef idx="minor">
              <a:schemeClr val="tx1"/>
            </a:fontRef>
          </p:style>
        </p:cxnSp>
        <p:cxnSp>
          <p:nvCxnSpPr>
            <p:cNvPr id="32" name="直線コネクタ 31"/>
            <p:cNvCxnSpPr/>
            <p:nvPr/>
          </p:nvCxnSpPr>
          <p:spPr>
            <a:xfrm>
              <a:off x="5508104" y="4744194"/>
              <a:ext cx="1584176" cy="0"/>
            </a:xfrm>
            <a:prstGeom prst="line">
              <a:avLst/>
            </a:prstGeom>
          </p:spPr>
          <p:style>
            <a:lnRef idx="2">
              <a:schemeClr val="dk1"/>
            </a:lnRef>
            <a:fillRef idx="0">
              <a:schemeClr val="dk1"/>
            </a:fillRef>
            <a:effectRef idx="1">
              <a:schemeClr val="dk1"/>
            </a:effectRef>
            <a:fontRef idx="minor">
              <a:schemeClr val="tx1"/>
            </a:fontRef>
          </p:style>
        </p:cxnSp>
        <p:cxnSp>
          <p:nvCxnSpPr>
            <p:cNvPr id="33" name="直線コネクタ 32"/>
            <p:cNvCxnSpPr/>
            <p:nvPr/>
          </p:nvCxnSpPr>
          <p:spPr>
            <a:xfrm>
              <a:off x="5508104" y="5733256"/>
              <a:ext cx="1584176" cy="0"/>
            </a:xfrm>
            <a:prstGeom prst="line">
              <a:avLst/>
            </a:prstGeom>
          </p:spPr>
          <p:style>
            <a:lnRef idx="2">
              <a:schemeClr val="dk1"/>
            </a:lnRef>
            <a:fillRef idx="0">
              <a:schemeClr val="dk1"/>
            </a:fillRef>
            <a:effectRef idx="1">
              <a:schemeClr val="dk1"/>
            </a:effectRef>
            <a:fontRef idx="minor">
              <a:schemeClr val="tx1"/>
            </a:fontRef>
          </p:style>
        </p:cxnSp>
        <p:cxnSp>
          <p:nvCxnSpPr>
            <p:cNvPr id="34" name="直線コネクタ 33"/>
            <p:cNvCxnSpPr/>
            <p:nvPr/>
          </p:nvCxnSpPr>
          <p:spPr>
            <a:xfrm>
              <a:off x="5514454" y="6547569"/>
              <a:ext cx="1584176" cy="0"/>
            </a:xfrm>
            <a:prstGeom prst="line">
              <a:avLst/>
            </a:prstGeom>
          </p:spPr>
          <p:style>
            <a:lnRef idx="2">
              <a:schemeClr val="dk1"/>
            </a:lnRef>
            <a:fillRef idx="0">
              <a:schemeClr val="dk1"/>
            </a:fillRef>
            <a:effectRef idx="1">
              <a:schemeClr val="dk1"/>
            </a:effectRef>
            <a:fontRef idx="minor">
              <a:schemeClr val="tx1"/>
            </a:fontRef>
          </p:style>
        </p:cxnSp>
      </p:grpSp>
      <p:sp>
        <p:nvSpPr>
          <p:cNvPr id="35" name="正方形/長方形 34"/>
          <p:cNvSpPr/>
          <p:nvPr/>
        </p:nvSpPr>
        <p:spPr>
          <a:xfrm>
            <a:off x="117414" y="2588906"/>
            <a:ext cx="5031723" cy="5760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rPr>
              <a:t>【</a:t>
            </a:r>
            <a:r>
              <a:rPr lang="ja-JP" altLang="en-US" sz="1600" dirty="0" smtClean="0">
                <a:solidFill>
                  <a:schemeClr val="tx1"/>
                </a:solidFill>
              </a:rPr>
              <a:t>意識・行動データ</a:t>
            </a:r>
            <a:r>
              <a:rPr lang="en-US" altLang="ja-JP" sz="1600" dirty="0" smtClean="0">
                <a:solidFill>
                  <a:schemeClr val="tx1"/>
                </a:solidFill>
              </a:rPr>
              <a:t>】</a:t>
            </a:r>
          </a:p>
          <a:p>
            <a:r>
              <a:rPr lang="ja-JP" altLang="en-US" sz="1600" dirty="0" smtClean="0">
                <a:solidFill>
                  <a:schemeClr val="tx1"/>
                </a:solidFill>
              </a:rPr>
              <a:t>　生活実態、外出頻度、コミュニティ活動など</a:t>
            </a:r>
            <a:endParaRPr lang="en-US" altLang="ja-JP" sz="1600" dirty="0" smtClean="0">
              <a:solidFill>
                <a:schemeClr val="tx1"/>
              </a:solidFill>
            </a:endParaRPr>
          </a:p>
        </p:txBody>
      </p:sp>
      <p:sp>
        <p:nvSpPr>
          <p:cNvPr id="36" name="正方形/長方形 35"/>
          <p:cNvSpPr/>
          <p:nvPr/>
        </p:nvSpPr>
        <p:spPr>
          <a:xfrm>
            <a:off x="117987" y="3284984"/>
            <a:ext cx="5050531" cy="655121"/>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rPr>
              <a:t>【</a:t>
            </a:r>
            <a:r>
              <a:rPr lang="ja-JP" altLang="en-US" sz="1600" dirty="0" smtClean="0">
                <a:solidFill>
                  <a:schemeClr val="tx1"/>
                </a:solidFill>
              </a:rPr>
              <a:t>健康データ</a:t>
            </a:r>
            <a:r>
              <a:rPr lang="en-US" altLang="ja-JP" sz="1600" dirty="0" smtClean="0">
                <a:solidFill>
                  <a:schemeClr val="tx1"/>
                </a:solidFill>
              </a:rPr>
              <a:t>】</a:t>
            </a:r>
            <a:endParaRPr lang="en-US" altLang="ja-JP" sz="1600" dirty="0">
              <a:solidFill>
                <a:schemeClr val="tx1"/>
              </a:solidFill>
              <a:latin typeface="ＭＳ Ｐ明朝" panose="02020600040205080304" pitchFamily="18" charset="-128"/>
              <a:ea typeface="ＭＳ Ｐ明朝" panose="02020600040205080304" pitchFamily="18" charset="-128"/>
            </a:endParaRPr>
          </a:p>
          <a:p>
            <a:r>
              <a:rPr lang="ja-JP" altLang="en-US" sz="1600" dirty="0" smtClean="0">
                <a:solidFill>
                  <a:schemeClr val="tx1"/>
                </a:solidFill>
              </a:rPr>
              <a:t>　介護状態、健康習慣、不健康指数など</a:t>
            </a:r>
            <a:endParaRPr lang="en-US" altLang="ja-JP" sz="1600" dirty="0">
              <a:solidFill>
                <a:schemeClr val="tx1"/>
              </a:solidFill>
            </a:endParaRPr>
          </a:p>
        </p:txBody>
      </p:sp>
      <p:sp>
        <p:nvSpPr>
          <p:cNvPr id="37" name="正方形/長方形 36"/>
          <p:cNvSpPr/>
          <p:nvPr/>
        </p:nvSpPr>
        <p:spPr>
          <a:xfrm>
            <a:off x="117987" y="4089073"/>
            <a:ext cx="5050531" cy="804089"/>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rPr>
              <a:t>【</a:t>
            </a:r>
            <a:r>
              <a:rPr lang="ja-JP" altLang="en-US" sz="1600" dirty="0" smtClean="0">
                <a:solidFill>
                  <a:schemeClr val="tx1"/>
                </a:solidFill>
              </a:rPr>
              <a:t>都市基盤</a:t>
            </a:r>
            <a:r>
              <a:rPr lang="ja-JP" altLang="en-US" sz="1600" dirty="0">
                <a:solidFill>
                  <a:schemeClr val="tx1"/>
                </a:solidFill>
              </a:rPr>
              <a:t>データ</a:t>
            </a:r>
            <a:r>
              <a:rPr lang="en-US" altLang="ja-JP" sz="1600" dirty="0" smtClean="0">
                <a:solidFill>
                  <a:schemeClr val="tx1"/>
                </a:solidFill>
              </a:rPr>
              <a:t>】</a:t>
            </a:r>
          </a:p>
          <a:p>
            <a:r>
              <a:rPr lang="ja-JP" altLang="en-US" sz="1600" dirty="0" smtClean="0">
                <a:solidFill>
                  <a:schemeClr val="tx1"/>
                </a:solidFill>
              </a:rPr>
              <a:t>　生活利便施設、医療福祉施設、公園、体育・文化施設、</a:t>
            </a:r>
            <a:endParaRPr lang="en-US" altLang="ja-JP" sz="1600" dirty="0" smtClean="0">
              <a:solidFill>
                <a:schemeClr val="tx1"/>
              </a:solidFill>
            </a:endParaRPr>
          </a:p>
          <a:p>
            <a:r>
              <a:rPr lang="ja-JP" altLang="en-US" sz="1600" dirty="0">
                <a:solidFill>
                  <a:schemeClr val="tx1"/>
                </a:solidFill>
              </a:rPr>
              <a:t>　</a:t>
            </a:r>
            <a:r>
              <a:rPr lang="ja-JP" altLang="en-US" sz="1600" dirty="0" smtClean="0">
                <a:solidFill>
                  <a:schemeClr val="tx1"/>
                </a:solidFill>
              </a:rPr>
              <a:t>公共交通、住宅（バリアフリー、断熱性）など</a:t>
            </a:r>
            <a:endParaRPr lang="en-US" altLang="ja-JP" sz="1600" dirty="0" smtClean="0">
              <a:solidFill>
                <a:schemeClr val="tx1"/>
              </a:solidFill>
            </a:endParaRPr>
          </a:p>
        </p:txBody>
      </p:sp>
      <p:sp>
        <p:nvSpPr>
          <p:cNvPr id="38" name="正方形/長方形 37"/>
          <p:cNvSpPr/>
          <p:nvPr/>
        </p:nvSpPr>
        <p:spPr>
          <a:xfrm>
            <a:off x="117987" y="4965170"/>
            <a:ext cx="5050531" cy="576064"/>
          </a:xfrm>
          <a:prstGeom prst="rect">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600" dirty="0" smtClean="0">
                <a:solidFill>
                  <a:schemeClr val="tx1"/>
                </a:solidFill>
              </a:rPr>
              <a:t>【</a:t>
            </a:r>
            <a:r>
              <a:rPr lang="ja-JP" altLang="en-US" sz="1600" dirty="0" smtClean="0">
                <a:solidFill>
                  <a:schemeClr val="tx1"/>
                </a:solidFill>
              </a:rPr>
              <a:t>調査対象地区</a:t>
            </a:r>
            <a:r>
              <a:rPr lang="en-US" altLang="ja-JP" sz="1600" dirty="0" smtClean="0">
                <a:solidFill>
                  <a:schemeClr val="tx1"/>
                </a:solidFill>
              </a:rPr>
              <a:t>】</a:t>
            </a:r>
            <a:r>
              <a:rPr lang="ja-JP" altLang="en-US" sz="1600" dirty="0" smtClean="0">
                <a:solidFill>
                  <a:schemeClr val="tx1"/>
                </a:solidFill>
              </a:rPr>
              <a:t>　</a:t>
            </a:r>
            <a:endParaRPr lang="en-US" altLang="ja-JP" sz="1600" dirty="0">
              <a:solidFill>
                <a:schemeClr val="tx1"/>
              </a:solidFill>
              <a:latin typeface="ＭＳ Ｐ明朝" panose="02020600040205080304" pitchFamily="18" charset="-128"/>
              <a:ea typeface="ＭＳ Ｐ明朝" panose="02020600040205080304" pitchFamily="18" charset="-128"/>
            </a:endParaRPr>
          </a:p>
          <a:p>
            <a:r>
              <a:rPr lang="ja-JP" altLang="en-US" sz="1600" dirty="0" smtClean="0">
                <a:solidFill>
                  <a:schemeClr val="tx1"/>
                </a:solidFill>
              </a:rPr>
              <a:t>　基礎的データ（人口分布・密度、年齢構成）など</a:t>
            </a:r>
            <a:r>
              <a:rPr lang="ja-JP" altLang="en-US" sz="1200" dirty="0" smtClean="0">
                <a:solidFill>
                  <a:schemeClr val="tx1"/>
                </a:solidFill>
              </a:rPr>
              <a:t>　</a:t>
            </a:r>
            <a:endParaRPr lang="en-US" altLang="ja-JP" sz="1200" dirty="0" smtClean="0">
              <a:solidFill>
                <a:schemeClr val="tx1"/>
              </a:solidFill>
            </a:endParaRPr>
          </a:p>
        </p:txBody>
      </p:sp>
      <p:sp>
        <p:nvSpPr>
          <p:cNvPr id="19" name="テキスト ボックス 1"/>
          <p:cNvSpPr txBox="1"/>
          <p:nvPr/>
        </p:nvSpPr>
        <p:spPr>
          <a:xfrm>
            <a:off x="2772874" y="5860165"/>
            <a:ext cx="6768752" cy="23633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資料</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「健康</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・医療・福祉のまちづくりの手引きー地区レベルの診断と処方箋</a:t>
            </a:r>
            <a:r>
              <a:rPr lang="ja-JP" altLang="en-US" sz="1050" dirty="0" err="1" smtClean="0">
                <a:latin typeface="Meiryo UI" panose="020B0604030504040204" pitchFamily="50" charset="-128"/>
                <a:ea typeface="Meiryo UI" panose="020B0604030504040204" pitchFamily="50" charset="-128"/>
                <a:cs typeface="Meiryo UI" panose="020B0604030504040204" pitchFamily="50" charset="-128"/>
              </a:rPr>
              <a:t>ー</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」（国土交通省）より府作成</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上下矢印 1"/>
          <p:cNvSpPr/>
          <p:nvPr/>
        </p:nvSpPr>
        <p:spPr>
          <a:xfrm>
            <a:off x="7957450" y="2888029"/>
            <a:ext cx="376731" cy="2459406"/>
          </a:xfrm>
          <a:prstGeom prst="upDownArrow">
            <a:avLst/>
          </a:prstGeom>
          <a:noFill/>
          <a:ln w="19050">
            <a:solidFill>
              <a:schemeClr val="accent2"/>
            </a:solidFill>
            <a:prstDash val="solid"/>
          </a:ln>
        </p:spPr>
        <p:style>
          <a:lnRef idx="2">
            <a:schemeClr val="dk1"/>
          </a:lnRef>
          <a:fillRef idx="1">
            <a:schemeClr val="lt1"/>
          </a:fillRef>
          <a:effectRef idx="0">
            <a:schemeClr val="dk1"/>
          </a:effectRef>
          <a:fontRef idx="minor">
            <a:schemeClr val="dk1"/>
          </a:fontRef>
        </p:style>
        <p:txBody>
          <a:bodyPr vert="eaVert" rtlCol="0" anchor="t" anchorCtr="0"/>
          <a:lstStyle/>
          <a:p>
            <a:pPr marL="92075" indent="-92075" algn="ctr"/>
            <a:endParaRPr kumimoji="1"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8214791" y="3284984"/>
            <a:ext cx="461665" cy="1708160"/>
          </a:xfrm>
          <a:prstGeom prst="rect">
            <a:avLst/>
          </a:prstGeom>
          <a:noFill/>
        </p:spPr>
        <p:txBody>
          <a:bodyPr vert="eaVert" wrap="none" rtlCol="0">
            <a:spAutoFit/>
          </a:bodyPr>
          <a:lstStyle/>
          <a:p>
            <a:r>
              <a:rPr kumimoji="1" lang="ja-JP" altLang="en-US" dirty="0" smtClean="0"/>
              <a:t>相関関係を分析</a:t>
            </a:r>
            <a:endParaRPr kumimoji="1" lang="ja-JP" altLang="en-US" dirty="0"/>
          </a:p>
        </p:txBody>
      </p:sp>
    </p:spTree>
    <p:extLst>
      <p:ext uri="{BB962C8B-B14F-4D97-AF65-F5344CB8AC3E}">
        <p14:creationId xmlns:p14="http://schemas.microsoft.com/office/powerpoint/2010/main" val="4047305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0" y="1"/>
            <a:ext cx="9144000" cy="432000"/>
          </a:xfrm>
          <a:prstGeom prst="rect">
            <a:avLst/>
          </a:prstGeom>
          <a:solidFill>
            <a:srgbClr val="99CCFF"/>
          </a:solidFill>
          <a:ln>
            <a:noFill/>
          </a:ln>
          <a:effectLst/>
          <a:extLs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nchor="ct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5pPr>
            <a:lvl6pPr marL="25146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6pPr>
            <a:lvl7pPr marL="29718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7pPr>
            <a:lvl8pPr marL="34290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8pPr>
            <a:lvl9pPr marL="3886200" indent="-228600" algn="ctr" defTabSz="449263"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a:solidFill>
                  <a:schemeClr val="bg1"/>
                </a:solidFill>
                <a:latin typeface="Arial" charset="0"/>
                <a:ea typeface="ＭＳ Ｐゴシック" charset="-128"/>
              </a:defRPr>
            </a:lvl9pPr>
          </a:lstStyle>
          <a:p>
            <a:pPr eaLnBrk="1" hangingPunct="1"/>
            <a:r>
              <a:rPr lang="ja-JP" altLang="en-US" sz="20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モデル地域（吹田市）における地域別の</a:t>
            </a:r>
            <a:r>
              <a:rPr lang="ja-JP" altLang="en-US" sz="20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分析</a:t>
            </a:r>
          </a:p>
        </p:txBody>
      </p:sp>
      <p:sp>
        <p:nvSpPr>
          <p:cNvPr id="6" name="スライド番号プレースホルダー 1"/>
          <p:cNvSpPr>
            <a:spLocks noGrp="1"/>
          </p:cNvSpPr>
          <p:nvPr>
            <p:ph type="sldNum" sz="quarter" idx="12"/>
          </p:nvPr>
        </p:nvSpPr>
        <p:spPr>
          <a:xfrm>
            <a:off x="8319084" y="6533164"/>
            <a:ext cx="824916" cy="352220"/>
          </a:xfrm>
        </p:spPr>
        <p:txBody>
          <a:bodyPr/>
          <a:lstStyle/>
          <a:p>
            <a:fld id="{BEBE85B1-8F12-4F7B-A383-E6CF6791D3DF}" type="slidenum">
              <a:rPr kumimoji="1" lang="ja-JP" altLang="en-US" sz="1600" smtClean="0">
                <a:solidFill>
                  <a:schemeClr val="tx1"/>
                </a:solidFill>
              </a:rPr>
              <a:t>9</a:t>
            </a:fld>
            <a:endParaRPr kumimoji="1" lang="ja-JP" altLang="en-US" sz="1600" dirty="0">
              <a:solidFill>
                <a:schemeClr val="tx1"/>
              </a:solidFill>
            </a:endParaRPr>
          </a:p>
        </p:txBody>
      </p:sp>
      <p:sp>
        <p:nvSpPr>
          <p:cNvPr id="3" name="正方形/長方形 2"/>
          <p:cNvSpPr/>
          <p:nvPr/>
        </p:nvSpPr>
        <p:spPr>
          <a:xfrm>
            <a:off x="35496" y="620688"/>
            <a:ext cx="8964408" cy="757130"/>
          </a:xfrm>
          <a:prstGeom prst="rect">
            <a:avLst/>
          </a:prstGeom>
          <a:ln cmpd="sng">
            <a:solidFill>
              <a:schemeClr val="tx1"/>
            </a:solidFill>
          </a:ln>
        </p:spPr>
        <p:txBody>
          <a:bodyPr wrap="square">
            <a:spAutoFit/>
          </a:bodyPr>
          <a:lstStyle/>
          <a:p>
            <a:pPr marL="274638" lvl="0" indent="-274638">
              <a:lnSpc>
                <a:spcPct val="1200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吹田市域を対象に、６つの地域別に</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GIS</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による地図情報を作成し、都市基盤や健康、意識・行動に関する各指標間の相関関係について分析。</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 name="図 3"/>
          <p:cNvPicPr>
            <a:picLocks noChangeAspect="1"/>
          </p:cNvPicPr>
          <p:nvPr/>
        </p:nvPicPr>
        <p:blipFill rotWithShape="1">
          <a:blip r:embed="rId2"/>
          <a:srcRect l="37271" t="22438" r="39485" b="14563"/>
          <a:stretch/>
        </p:blipFill>
        <p:spPr>
          <a:xfrm>
            <a:off x="816575" y="2072293"/>
            <a:ext cx="2999341" cy="4570423"/>
          </a:xfrm>
          <a:prstGeom prst="rect">
            <a:avLst/>
          </a:prstGeom>
        </p:spPr>
      </p:pic>
      <p:sp>
        <p:nvSpPr>
          <p:cNvPr id="9" name="テキスト ボックス 8"/>
          <p:cNvSpPr txBox="1"/>
          <p:nvPr/>
        </p:nvSpPr>
        <p:spPr>
          <a:xfrm>
            <a:off x="190244" y="1700808"/>
            <a:ext cx="2451312" cy="369332"/>
          </a:xfrm>
          <a:prstGeom prst="rect">
            <a:avLst/>
          </a:prstGeom>
          <a:noFill/>
        </p:spPr>
        <p:txBody>
          <a:bodyPr wrap="none" rtlCol="0">
            <a:spAutoFit/>
          </a:bodyPr>
          <a:lstStyle/>
          <a:p>
            <a:r>
              <a:rPr lang="ja-JP" altLang="en-US" dirty="0" smtClean="0">
                <a:latin typeface="Meiryo UI" panose="020B0604030504040204" pitchFamily="50" charset="-128"/>
                <a:ea typeface="Meiryo UI" panose="020B0604030504040204" pitchFamily="50" charset="-128"/>
              </a:rPr>
              <a:t>■地域分け（吹田市）</a:t>
            </a:r>
            <a:endParaRPr kumimoji="1" lang="ja-JP" altLang="en-US"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334260" y="3257146"/>
            <a:ext cx="1440160" cy="461665"/>
          </a:xfrm>
          <a:prstGeom prst="rect">
            <a:avLst/>
          </a:prstGeom>
          <a:solidFill>
            <a:schemeClr val="bg1"/>
          </a:solidFill>
          <a:ln>
            <a:solidFill>
              <a:schemeClr val="tx1"/>
            </a:solidFill>
          </a:ln>
        </p:spPr>
        <p:txBody>
          <a:bodyPr wrap="square" rtlCol="0">
            <a:spAutoFit/>
          </a:bodyPr>
          <a:lstStyle/>
          <a:p>
            <a:r>
              <a:rPr kumimoji="1" lang="ja-JP" altLang="en-US" sz="1200" dirty="0" smtClean="0"/>
              <a:t>千里ニュータウン・万博・阪大地域</a:t>
            </a:r>
            <a:endParaRPr kumimoji="1" lang="ja-JP" altLang="en-US" sz="1200" dirty="0"/>
          </a:p>
        </p:txBody>
      </p:sp>
      <p:sp>
        <p:nvSpPr>
          <p:cNvPr id="11" name="テキスト ボックス 10"/>
          <p:cNvSpPr txBox="1"/>
          <p:nvPr/>
        </p:nvSpPr>
        <p:spPr>
          <a:xfrm>
            <a:off x="118236" y="4625298"/>
            <a:ext cx="1080120" cy="461665"/>
          </a:xfrm>
          <a:prstGeom prst="rect">
            <a:avLst/>
          </a:prstGeom>
          <a:solidFill>
            <a:schemeClr val="bg1"/>
          </a:solidFill>
          <a:ln w="3175">
            <a:solidFill>
              <a:schemeClr val="tx1"/>
            </a:solidFill>
          </a:ln>
        </p:spPr>
        <p:txBody>
          <a:bodyPr wrap="square" rtlCol="0">
            <a:spAutoFit/>
          </a:bodyPr>
          <a:lstStyle/>
          <a:p>
            <a:r>
              <a:rPr kumimoji="1" lang="ja-JP" altLang="en-US" sz="1200" dirty="0" smtClean="0"/>
              <a:t>千里山・</a:t>
            </a:r>
            <a:endParaRPr kumimoji="1" lang="en-US" altLang="ja-JP" sz="1200" dirty="0" smtClean="0"/>
          </a:p>
          <a:p>
            <a:r>
              <a:rPr kumimoji="1" lang="ja-JP" altLang="en-US" sz="1200" dirty="0" smtClean="0"/>
              <a:t>佐井寺地域</a:t>
            </a:r>
            <a:endParaRPr kumimoji="1" lang="ja-JP" altLang="en-US" sz="1200" dirty="0"/>
          </a:p>
        </p:txBody>
      </p:sp>
      <p:sp>
        <p:nvSpPr>
          <p:cNvPr id="12" name="テキスト ボックス 11"/>
          <p:cNvSpPr txBox="1"/>
          <p:nvPr/>
        </p:nvSpPr>
        <p:spPr>
          <a:xfrm>
            <a:off x="3275856" y="3933056"/>
            <a:ext cx="1080120" cy="461665"/>
          </a:xfrm>
          <a:prstGeom prst="rect">
            <a:avLst/>
          </a:prstGeom>
          <a:solidFill>
            <a:schemeClr val="bg1"/>
          </a:solidFill>
          <a:ln w="3175">
            <a:solidFill>
              <a:schemeClr val="tx1"/>
            </a:solidFill>
          </a:ln>
        </p:spPr>
        <p:txBody>
          <a:bodyPr wrap="square" rtlCol="0">
            <a:spAutoFit/>
          </a:bodyPr>
          <a:lstStyle/>
          <a:p>
            <a:r>
              <a:rPr lang="ja-JP" altLang="en-US" sz="1200" dirty="0" smtClean="0"/>
              <a:t>山田・千里丘</a:t>
            </a:r>
            <a:r>
              <a:rPr kumimoji="1" lang="ja-JP" altLang="en-US" sz="1200" dirty="0" smtClean="0"/>
              <a:t>地域</a:t>
            </a:r>
            <a:endParaRPr kumimoji="1" lang="ja-JP" altLang="en-US" sz="1200" dirty="0"/>
          </a:p>
        </p:txBody>
      </p:sp>
      <p:sp>
        <p:nvSpPr>
          <p:cNvPr id="13" name="テキスト ボックス 12"/>
          <p:cNvSpPr txBox="1"/>
          <p:nvPr/>
        </p:nvSpPr>
        <p:spPr>
          <a:xfrm>
            <a:off x="3282909" y="4578318"/>
            <a:ext cx="878276" cy="461665"/>
          </a:xfrm>
          <a:prstGeom prst="rect">
            <a:avLst/>
          </a:prstGeom>
          <a:solidFill>
            <a:schemeClr val="bg1"/>
          </a:solidFill>
          <a:ln w="3175">
            <a:solidFill>
              <a:schemeClr val="tx1"/>
            </a:solidFill>
          </a:ln>
        </p:spPr>
        <p:txBody>
          <a:bodyPr wrap="square" rtlCol="0">
            <a:spAutoFit/>
          </a:bodyPr>
          <a:lstStyle/>
          <a:p>
            <a:r>
              <a:rPr lang="ja-JP" altLang="en-US" sz="1200" dirty="0"/>
              <a:t>片山</a:t>
            </a:r>
            <a:r>
              <a:rPr lang="ja-JP" altLang="en-US" sz="1200" dirty="0" smtClean="0"/>
              <a:t>・岸部</a:t>
            </a:r>
            <a:endParaRPr lang="en-US" altLang="ja-JP" sz="1200" dirty="0" smtClean="0"/>
          </a:p>
          <a:p>
            <a:r>
              <a:rPr kumimoji="1" lang="ja-JP" altLang="en-US" sz="1200" dirty="0" smtClean="0"/>
              <a:t>地域</a:t>
            </a:r>
            <a:endParaRPr kumimoji="1" lang="ja-JP" altLang="en-US" sz="1200" dirty="0"/>
          </a:p>
        </p:txBody>
      </p:sp>
      <p:sp>
        <p:nvSpPr>
          <p:cNvPr id="14" name="テキスト ボックス 13"/>
          <p:cNvSpPr txBox="1"/>
          <p:nvPr/>
        </p:nvSpPr>
        <p:spPr>
          <a:xfrm>
            <a:off x="2735392" y="5777426"/>
            <a:ext cx="1080523" cy="276999"/>
          </a:xfrm>
          <a:prstGeom prst="rect">
            <a:avLst/>
          </a:prstGeom>
          <a:solidFill>
            <a:schemeClr val="bg1"/>
          </a:solidFill>
          <a:ln w="3175">
            <a:solidFill>
              <a:schemeClr val="tx1"/>
            </a:solidFill>
          </a:ln>
        </p:spPr>
        <p:txBody>
          <a:bodyPr wrap="square" rtlCol="0">
            <a:spAutoFit/>
          </a:bodyPr>
          <a:lstStyle/>
          <a:p>
            <a:r>
              <a:rPr lang="ja-JP" altLang="en-US" sz="1200" dirty="0" smtClean="0"/>
              <a:t>ＪＲ以南</a:t>
            </a:r>
            <a:r>
              <a:rPr kumimoji="1" lang="ja-JP" altLang="en-US" sz="1200" dirty="0" smtClean="0"/>
              <a:t>地域</a:t>
            </a:r>
            <a:endParaRPr kumimoji="1" lang="ja-JP" altLang="en-US" sz="1200" dirty="0"/>
          </a:p>
        </p:txBody>
      </p:sp>
      <p:sp>
        <p:nvSpPr>
          <p:cNvPr id="15" name="テキスト ボックス 14"/>
          <p:cNvSpPr txBox="1"/>
          <p:nvPr/>
        </p:nvSpPr>
        <p:spPr>
          <a:xfrm>
            <a:off x="189841" y="6135687"/>
            <a:ext cx="1080523" cy="461665"/>
          </a:xfrm>
          <a:prstGeom prst="rect">
            <a:avLst/>
          </a:prstGeom>
          <a:solidFill>
            <a:schemeClr val="bg1"/>
          </a:solidFill>
          <a:ln w="3175">
            <a:solidFill>
              <a:schemeClr val="tx1"/>
            </a:solidFill>
          </a:ln>
        </p:spPr>
        <p:txBody>
          <a:bodyPr wrap="square" rtlCol="0">
            <a:spAutoFit/>
          </a:bodyPr>
          <a:lstStyle/>
          <a:p>
            <a:r>
              <a:rPr lang="ja-JP" altLang="en-US" sz="1200" dirty="0" smtClean="0"/>
              <a:t>豊津・江坂・南吹田地区</a:t>
            </a:r>
            <a:endParaRPr kumimoji="1" lang="ja-JP" altLang="en-US" sz="1200" dirty="0"/>
          </a:p>
        </p:txBody>
      </p:sp>
      <p:sp>
        <p:nvSpPr>
          <p:cNvPr id="8" name="正方形/長方形 7"/>
          <p:cNvSpPr/>
          <p:nvPr/>
        </p:nvSpPr>
        <p:spPr>
          <a:xfrm>
            <a:off x="4788024" y="2286164"/>
            <a:ext cx="3816424" cy="584775"/>
          </a:xfrm>
          <a:prstGeom prst="rect">
            <a:avLst/>
          </a:prstGeom>
          <a:noFill/>
          <a:ln w="38100">
            <a:solidFill>
              <a:schemeClr val="accent2"/>
            </a:solidFill>
            <a:prstDash val="sysDot"/>
          </a:ln>
        </p:spPr>
        <p:style>
          <a:lnRef idx="2">
            <a:schemeClr val="dk1"/>
          </a:lnRef>
          <a:fillRef idx="1">
            <a:schemeClr val="lt1"/>
          </a:fillRef>
          <a:effectRef idx="0">
            <a:schemeClr val="dk1"/>
          </a:effectRef>
          <a:fontRef idx="minor">
            <a:schemeClr val="dk1"/>
          </a:fontRef>
        </p:style>
        <p:txBody>
          <a:bodyPr vert="horz" rtlCol="0" anchor="t" anchorCtr="0">
            <a:spAutoFit/>
          </a:bodyPr>
          <a:lstStyle/>
          <a:p>
            <a:pPr marL="92075" indent="-92075"/>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〇吹田市を６つの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に区分</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92075" indent="-92075"/>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市が設定する日常生活圏域</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788024" y="3120380"/>
            <a:ext cx="3816424" cy="338554"/>
          </a:xfrm>
          <a:prstGeom prst="rect">
            <a:avLst/>
          </a:prstGeom>
          <a:noFill/>
          <a:ln w="38100">
            <a:solidFill>
              <a:schemeClr val="accent2"/>
            </a:solidFill>
            <a:prstDash val="sysDot"/>
          </a:ln>
        </p:spPr>
        <p:style>
          <a:lnRef idx="2">
            <a:schemeClr val="dk1"/>
          </a:lnRef>
          <a:fillRef idx="1">
            <a:schemeClr val="lt1"/>
          </a:fillRef>
          <a:effectRef idx="0">
            <a:schemeClr val="dk1"/>
          </a:effectRef>
          <a:fontRef idx="minor">
            <a:schemeClr val="dk1"/>
          </a:fontRef>
        </p:style>
        <p:txBody>
          <a:bodyPr vert="horz" rtlCol="0" anchor="t" anchorCtr="0">
            <a:spAutoFit/>
          </a:bodyPr>
          <a:lstStyle/>
          <a:p>
            <a:pPr marL="92075" indent="-92075"/>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〇地域別に人口分布、年齢構成を整理</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792563" y="3735373"/>
            <a:ext cx="3816424" cy="830997"/>
          </a:xfrm>
          <a:prstGeom prst="rect">
            <a:avLst/>
          </a:prstGeom>
          <a:noFill/>
          <a:ln w="38100">
            <a:solidFill>
              <a:schemeClr val="accent2"/>
            </a:solidFill>
            <a:prstDash val="sysDot"/>
          </a:ln>
        </p:spPr>
        <p:style>
          <a:lnRef idx="2">
            <a:schemeClr val="dk1"/>
          </a:lnRef>
          <a:fillRef idx="1">
            <a:schemeClr val="lt1"/>
          </a:fillRef>
          <a:effectRef idx="0">
            <a:schemeClr val="dk1"/>
          </a:effectRef>
          <a:fontRef idx="minor">
            <a:schemeClr val="dk1"/>
          </a:fontRef>
        </p:style>
        <p:txBody>
          <a:bodyPr vert="horz" rtlCol="0" anchor="t" anchorCtr="0">
            <a:spAutoFit/>
          </a:bodyPr>
          <a:lstStyle/>
          <a:p>
            <a:pPr marL="92075" indent="-92075"/>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〇都市</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基盤データは、施設まで徒歩で移動できる範囲に住む人口の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割合を</a:t>
            </a:r>
            <a:r>
              <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GIS</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を用いて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数値化（人口カバー率）</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4788024" y="4871256"/>
            <a:ext cx="3816424" cy="338554"/>
          </a:xfrm>
          <a:prstGeom prst="rect">
            <a:avLst/>
          </a:prstGeom>
          <a:noFill/>
          <a:ln w="38100">
            <a:solidFill>
              <a:schemeClr val="accent2"/>
            </a:solidFill>
            <a:prstDash val="sysDot"/>
          </a:ln>
        </p:spPr>
        <p:style>
          <a:lnRef idx="2">
            <a:schemeClr val="dk1"/>
          </a:lnRef>
          <a:fillRef idx="1">
            <a:schemeClr val="lt1"/>
          </a:fillRef>
          <a:effectRef idx="0">
            <a:schemeClr val="dk1"/>
          </a:effectRef>
          <a:fontRef idx="minor">
            <a:schemeClr val="dk1"/>
          </a:fontRef>
        </p:style>
        <p:txBody>
          <a:bodyPr vert="horz" rtlCol="0" anchor="t" anchorCtr="0">
            <a:spAutoFit/>
          </a:bodyPr>
          <a:lstStyle/>
          <a:p>
            <a:pPr marL="92075" indent="-92075"/>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〇健康や意識・行動データを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別に集計</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正方形/長方形 21"/>
          <p:cNvSpPr/>
          <p:nvPr/>
        </p:nvSpPr>
        <p:spPr>
          <a:xfrm>
            <a:off x="4788024" y="5585257"/>
            <a:ext cx="3816424" cy="338554"/>
          </a:xfrm>
          <a:prstGeom prst="rect">
            <a:avLst/>
          </a:prstGeom>
          <a:noFill/>
          <a:ln w="38100">
            <a:solidFill>
              <a:schemeClr val="accent2"/>
            </a:solidFill>
            <a:prstDash val="sysDot"/>
          </a:ln>
        </p:spPr>
        <p:style>
          <a:lnRef idx="2">
            <a:schemeClr val="dk1"/>
          </a:lnRef>
          <a:fillRef idx="1">
            <a:schemeClr val="lt1"/>
          </a:fillRef>
          <a:effectRef idx="0">
            <a:schemeClr val="dk1"/>
          </a:effectRef>
          <a:fontRef idx="minor">
            <a:schemeClr val="dk1"/>
          </a:fontRef>
        </p:style>
        <p:txBody>
          <a:bodyPr vert="horz" rtlCol="0" anchor="t" anchorCtr="0">
            <a:spAutoFit/>
          </a:bodyPr>
          <a:lstStyle/>
          <a:p>
            <a:pPr marL="92075" indent="-92075"/>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〇地区別にデータを整理し一覧化、見える化</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4788024" y="6304367"/>
            <a:ext cx="3816424" cy="338554"/>
          </a:xfrm>
          <a:prstGeom prst="rect">
            <a:avLst/>
          </a:prstGeom>
          <a:noFill/>
          <a:ln w="38100">
            <a:solidFill>
              <a:schemeClr val="accent2"/>
            </a:solidFill>
            <a:prstDash val="sysDot"/>
          </a:ln>
        </p:spPr>
        <p:style>
          <a:lnRef idx="2">
            <a:schemeClr val="dk1"/>
          </a:lnRef>
          <a:fillRef idx="1">
            <a:schemeClr val="lt1"/>
          </a:fillRef>
          <a:effectRef idx="0">
            <a:schemeClr val="dk1"/>
          </a:effectRef>
          <a:fontRef idx="minor">
            <a:schemeClr val="dk1"/>
          </a:fontRef>
        </p:style>
        <p:txBody>
          <a:bodyPr vert="horz" rtlCol="0" anchor="t" anchorCtr="0">
            <a:spAutoFit/>
          </a:bodyPr>
          <a:lstStyle/>
          <a:p>
            <a:pPr marL="92075" indent="-92075"/>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〇各データごとの相関関係の分析</a:t>
            </a:r>
            <a:endParaRPr lang="en-US" altLang="ja-JP"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6" name="直線矢印コネクタ 15"/>
          <p:cNvCxnSpPr>
            <a:endCxn id="19" idx="0"/>
          </p:cNvCxnSpPr>
          <p:nvPr/>
        </p:nvCxnSpPr>
        <p:spPr>
          <a:xfrm>
            <a:off x="6696236" y="2900873"/>
            <a:ext cx="0" cy="21950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0" name="直線矢印コネクタ 29"/>
          <p:cNvCxnSpPr>
            <a:stCxn id="19" idx="2"/>
            <a:endCxn id="20" idx="0"/>
          </p:cNvCxnSpPr>
          <p:nvPr/>
        </p:nvCxnSpPr>
        <p:spPr>
          <a:xfrm>
            <a:off x="6696236" y="3458934"/>
            <a:ext cx="4539" cy="276439"/>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1" name="直線矢印コネクタ 30"/>
          <p:cNvCxnSpPr>
            <a:stCxn id="20" idx="2"/>
            <a:endCxn id="21" idx="0"/>
          </p:cNvCxnSpPr>
          <p:nvPr/>
        </p:nvCxnSpPr>
        <p:spPr>
          <a:xfrm flipH="1">
            <a:off x="6696236" y="4566370"/>
            <a:ext cx="4539" cy="30488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2" name="直線矢印コネクタ 31"/>
          <p:cNvCxnSpPr>
            <a:stCxn id="21" idx="2"/>
            <a:endCxn id="22" idx="0"/>
          </p:cNvCxnSpPr>
          <p:nvPr/>
        </p:nvCxnSpPr>
        <p:spPr>
          <a:xfrm>
            <a:off x="6696236" y="5209810"/>
            <a:ext cx="0" cy="375447"/>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cxnSp>
        <p:nvCxnSpPr>
          <p:cNvPr id="35" name="直線矢印コネクタ 34"/>
          <p:cNvCxnSpPr>
            <a:stCxn id="22" idx="2"/>
            <a:endCxn id="23" idx="0"/>
          </p:cNvCxnSpPr>
          <p:nvPr/>
        </p:nvCxnSpPr>
        <p:spPr>
          <a:xfrm>
            <a:off x="6696236" y="5923811"/>
            <a:ext cx="0" cy="38055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38" name="テキスト ボックス 37"/>
          <p:cNvSpPr txBox="1"/>
          <p:nvPr/>
        </p:nvSpPr>
        <p:spPr>
          <a:xfrm>
            <a:off x="4442650" y="1691516"/>
            <a:ext cx="1431802" cy="369332"/>
          </a:xfrm>
          <a:prstGeom prst="rect">
            <a:avLst/>
          </a:prstGeom>
          <a:noFill/>
        </p:spPr>
        <p:txBody>
          <a:bodyPr wrap="none" rtlCol="0">
            <a:spAutoFit/>
          </a:bodyPr>
          <a:lstStyle/>
          <a:p>
            <a:r>
              <a:rPr lang="ja-JP" altLang="en-US" dirty="0" smtClean="0">
                <a:latin typeface="Meiryo UI" panose="020B0604030504040204" pitchFamily="50" charset="-128"/>
                <a:ea typeface="Meiryo UI" panose="020B0604030504040204" pitchFamily="50" charset="-128"/>
              </a:rPr>
              <a:t>■分析</a:t>
            </a:r>
            <a:r>
              <a:rPr lang="ja-JP" altLang="en-US" dirty="0">
                <a:latin typeface="Meiryo UI" panose="020B0604030504040204" pitchFamily="50" charset="-128"/>
                <a:ea typeface="Meiryo UI" panose="020B0604030504040204" pitchFamily="50" charset="-128"/>
              </a:rPr>
              <a:t>フロ</a:t>
            </a:r>
            <a:r>
              <a:rPr lang="ja-JP" altLang="en-US" dirty="0" smtClean="0">
                <a:latin typeface="Meiryo UI" panose="020B0604030504040204" pitchFamily="50" charset="-128"/>
                <a:ea typeface="Meiryo UI" panose="020B0604030504040204" pitchFamily="50" charset="-128"/>
              </a:rPr>
              <a:t>ー</a:t>
            </a:r>
            <a:endParaRPr kumimoji="1" lang="ja-JP" altLang="en-US"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515944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8100">
          <a:solidFill>
            <a:schemeClr val="accent2"/>
          </a:solidFill>
          <a:prstDash val="sysDot"/>
        </a:ln>
      </a:spPr>
      <a:bodyPr vert="horz" rtlCol="0" anchor="t" anchorCtr="0"/>
      <a:lstStyle>
        <a:defPPr marL="92075" indent="-92075" algn="ctr">
          <a:defRPr kumimoji="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defRPr>
        </a:defPPr>
      </a:lstStyle>
      <a:style>
        <a:lnRef idx="2">
          <a:schemeClr val="dk1"/>
        </a:lnRef>
        <a:fillRef idx="1">
          <a:schemeClr val="lt1"/>
        </a:fillRef>
        <a:effectRef idx="0">
          <a:schemeClr val="dk1"/>
        </a:effectRef>
        <a:fontRef idx="minor">
          <a:schemeClr val="dk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5470</TotalTime>
  <Words>2224</Words>
  <Application>Microsoft Office PowerPoint</Application>
  <PresentationFormat>画面に合わせる (4:3)</PresentationFormat>
  <Paragraphs>254</Paragraphs>
  <Slides>21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21</vt:i4>
      </vt:variant>
    </vt:vector>
  </HeadingPairs>
  <TitlesOfParts>
    <vt:vector size="30" baseType="lpstr">
      <vt:lpstr>Meiryo UI</vt:lpstr>
      <vt:lpstr>ＭＳ Ｐゴシック</vt:lpstr>
      <vt:lpstr>ＭＳ Ｐ明朝</vt:lpstr>
      <vt:lpstr>ＭＳ 明朝</vt:lpstr>
      <vt:lpstr>游ゴシック</vt:lpstr>
      <vt:lpstr>Arial</vt:lpstr>
      <vt:lpstr>Calibri</vt:lpstr>
      <vt:lpstr>Century</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西　あかね</dc:creator>
  <cp:lastModifiedBy>西　あかね</cp:lastModifiedBy>
  <cp:revision>372</cp:revision>
  <cp:lastPrinted>2019-01-23T04:45:38Z</cp:lastPrinted>
  <dcterms:created xsi:type="dcterms:W3CDTF">2018-09-20T10:07:27Z</dcterms:created>
  <dcterms:modified xsi:type="dcterms:W3CDTF">2019-02-08T04:41:39Z</dcterms:modified>
</cp:coreProperties>
</file>