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21386800" cy="15122525"/>
  <p:notesSz cx="9939338" cy="6807200"/>
  <p:defaultTextStyle>
    <a:defPPr>
      <a:defRPr lang="ja-JP"/>
    </a:defPPr>
    <a:lvl1pPr marL="0" algn="l" defTabSz="2086149" rtl="0" eaLnBrk="1" latinLnBrk="0" hangingPunct="1">
      <a:defRPr kumimoji="1" sz="4100" kern="1200">
        <a:solidFill>
          <a:schemeClr val="tx1"/>
        </a:solidFill>
        <a:latin typeface="+mn-lt"/>
        <a:ea typeface="+mn-ea"/>
        <a:cs typeface="+mn-cs"/>
      </a:defRPr>
    </a:lvl1pPr>
    <a:lvl2pPr marL="1043074" algn="l" defTabSz="2086149" rtl="0" eaLnBrk="1" latinLnBrk="0" hangingPunct="1">
      <a:defRPr kumimoji="1" sz="4100" kern="1200">
        <a:solidFill>
          <a:schemeClr val="tx1"/>
        </a:solidFill>
        <a:latin typeface="+mn-lt"/>
        <a:ea typeface="+mn-ea"/>
        <a:cs typeface="+mn-cs"/>
      </a:defRPr>
    </a:lvl2pPr>
    <a:lvl3pPr marL="2086149" algn="l" defTabSz="2086149" rtl="0" eaLnBrk="1" latinLnBrk="0" hangingPunct="1">
      <a:defRPr kumimoji="1" sz="4100" kern="1200">
        <a:solidFill>
          <a:schemeClr val="tx1"/>
        </a:solidFill>
        <a:latin typeface="+mn-lt"/>
        <a:ea typeface="+mn-ea"/>
        <a:cs typeface="+mn-cs"/>
      </a:defRPr>
    </a:lvl3pPr>
    <a:lvl4pPr marL="3129223" algn="l" defTabSz="2086149" rtl="0" eaLnBrk="1" latinLnBrk="0" hangingPunct="1">
      <a:defRPr kumimoji="1" sz="4100" kern="1200">
        <a:solidFill>
          <a:schemeClr val="tx1"/>
        </a:solidFill>
        <a:latin typeface="+mn-lt"/>
        <a:ea typeface="+mn-ea"/>
        <a:cs typeface="+mn-cs"/>
      </a:defRPr>
    </a:lvl4pPr>
    <a:lvl5pPr marL="4172297" algn="l" defTabSz="2086149" rtl="0" eaLnBrk="1" latinLnBrk="0" hangingPunct="1">
      <a:defRPr kumimoji="1" sz="4100" kern="1200">
        <a:solidFill>
          <a:schemeClr val="tx1"/>
        </a:solidFill>
        <a:latin typeface="+mn-lt"/>
        <a:ea typeface="+mn-ea"/>
        <a:cs typeface="+mn-cs"/>
      </a:defRPr>
    </a:lvl5pPr>
    <a:lvl6pPr marL="5215372" algn="l" defTabSz="2086149" rtl="0" eaLnBrk="1" latinLnBrk="0" hangingPunct="1">
      <a:defRPr kumimoji="1" sz="4100" kern="1200">
        <a:solidFill>
          <a:schemeClr val="tx1"/>
        </a:solidFill>
        <a:latin typeface="+mn-lt"/>
        <a:ea typeface="+mn-ea"/>
        <a:cs typeface="+mn-cs"/>
      </a:defRPr>
    </a:lvl6pPr>
    <a:lvl7pPr marL="6258446" algn="l" defTabSz="2086149" rtl="0" eaLnBrk="1" latinLnBrk="0" hangingPunct="1">
      <a:defRPr kumimoji="1" sz="4100" kern="1200">
        <a:solidFill>
          <a:schemeClr val="tx1"/>
        </a:solidFill>
        <a:latin typeface="+mn-lt"/>
        <a:ea typeface="+mn-ea"/>
        <a:cs typeface="+mn-cs"/>
      </a:defRPr>
    </a:lvl7pPr>
    <a:lvl8pPr marL="7301521" algn="l" defTabSz="2086149" rtl="0" eaLnBrk="1" latinLnBrk="0" hangingPunct="1">
      <a:defRPr kumimoji="1" sz="4100" kern="1200">
        <a:solidFill>
          <a:schemeClr val="tx1"/>
        </a:solidFill>
        <a:latin typeface="+mn-lt"/>
        <a:ea typeface="+mn-ea"/>
        <a:cs typeface="+mn-cs"/>
      </a:defRPr>
    </a:lvl8pPr>
    <a:lvl9pPr marL="8344595" algn="l" defTabSz="2086149" rtl="0" eaLnBrk="1" latinLnBrk="0" hangingPunct="1">
      <a:defRPr kumimoji="1" sz="4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0" d="100"/>
          <a:sy n="60" d="100"/>
        </p:scale>
        <p:origin x="1596" y="2748"/>
      </p:cViewPr>
      <p:guideLst>
        <p:guide orient="horz" pos="4763"/>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4010" y="4697788"/>
            <a:ext cx="1817878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3208020" y="8569431"/>
            <a:ext cx="14970760" cy="3864645"/>
          </a:xfrm>
        </p:spPr>
        <p:txBody>
          <a:bodyPr/>
          <a:lstStyle>
            <a:lvl1pPr marL="0" indent="0" algn="ctr">
              <a:buNone/>
              <a:defRPr>
                <a:solidFill>
                  <a:schemeClr val="tx1">
                    <a:tint val="75000"/>
                  </a:schemeClr>
                </a:solidFill>
              </a:defRPr>
            </a:lvl1pPr>
            <a:lvl2pPr marL="1043074" indent="0" algn="ctr">
              <a:buNone/>
              <a:defRPr>
                <a:solidFill>
                  <a:schemeClr val="tx1">
                    <a:tint val="75000"/>
                  </a:schemeClr>
                </a:solidFill>
              </a:defRPr>
            </a:lvl2pPr>
            <a:lvl3pPr marL="2086149" indent="0" algn="ctr">
              <a:buNone/>
              <a:defRPr>
                <a:solidFill>
                  <a:schemeClr val="tx1">
                    <a:tint val="75000"/>
                  </a:schemeClr>
                </a:solidFill>
              </a:defRPr>
            </a:lvl3pPr>
            <a:lvl4pPr marL="3129223" indent="0" algn="ctr">
              <a:buNone/>
              <a:defRPr>
                <a:solidFill>
                  <a:schemeClr val="tx1">
                    <a:tint val="75000"/>
                  </a:schemeClr>
                </a:solidFill>
              </a:defRPr>
            </a:lvl4pPr>
            <a:lvl5pPr marL="4172297" indent="0" algn="ctr">
              <a:buNone/>
              <a:defRPr>
                <a:solidFill>
                  <a:schemeClr val="tx1">
                    <a:tint val="75000"/>
                  </a:schemeClr>
                </a:solidFill>
              </a:defRPr>
            </a:lvl5pPr>
            <a:lvl6pPr marL="5215372" indent="0" algn="ctr">
              <a:buNone/>
              <a:defRPr>
                <a:solidFill>
                  <a:schemeClr val="tx1">
                    <a:tint val="75000"/>
                  </a:schemeClr>
                </a:solidFill>
              </a:defRPr>
            </a:lvl6pPr>
            <a:lvl7pPr marL="6258446" indent="0" algn="ctr">
              <a:buNone/>
              <a:defRPr>
                <a:solidFill>
                  <a:schemeClr val="tx1">
                    <a:tint val="75000"/>
                  </a:schemeClr>
                </a:solidFill>
              </a:defRPr>
            </a:lvl7pPr>
            <a:lvl8pPr marL="7301521" indent="0" algn="ctr">
              <a:buNone/>
              <a:defRPr>
                <a:solidFill>
                  <a:schemeClr val="tx1">
                    <a:tint val="75000"/>
                  </a:schemeClr>
                </a:solidFill>
              </a:defRPr>
            </a:lvl8pPr>
            <a:lvl9pPr marL="834459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2724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75986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629073" y="808637"/>
            <a:ext cx="3609024" cy="1720187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02007" y="808637"/>
            <a:ext cx="10470623" cy="1720187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977330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27244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689411" y="9717625"/>
            <a:ext cx="18178780" cy="3003501"/>
          </a:xfrm>
        </p:spPr>
        <p:txBody>
          <a:bodyPr anchor="t"/>
          <a:lstStyle>
            <a:lvl1pPr algn="l">
              <a:defRPr sz="9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689411" y="6409574"/>
            <a:ext cx="18178780" cy="3308052"/>
          </a:xfrm>
        </p:spPr>
        <p:txBody>
          <a:bodyPr anchor="b"/>
          <a:lstStyle>
            <a:lvl1pPr marL="0" indent="0">
              <a:buNone/>
              <a:defRPr sz="4600">
                <a:solidFill>
                  <a:schemeClr val="tx1">
                    <a:tint val="75000"/>
                  </a:schemeClr>
                </a:solidFill>
              </a:defRPr>
            </a:lvl1pPr>
            <a:lvl2pPr marL="1043074" indent="0">
              <a:buNone/>
              <a:defRPr sz="4100">
                <a:solidFill>
                  <a:schemeClr val="tx1">
                    <a:tint val="75000"/>
                  </a:schemeClr>
                </a:solidFill>
              </a:defRPr>
            </a:lvl2pPr>
            <a:lvl3pPr marL="2086149" indent="0">
              <a:buNone/>
              <a:defRPr sz="3600">
                <a:solidFill>
                  <a:schemeClr val="tx1">
                    <a:tint val="75000"/>
                  </a:schemeClr>
                </a:solidFill>
              </a:defRPr>
            </a:lvl3pPr>
            <a:lvl4pPr marL="3129223" indent="0">
              <a:buNone/>
              <a:defRPr sz="3300">
                <a:solidFill>
                  <a:schemeClr val="tx1">
                    <a:tint val="75000"/>
                  </a:schemeClr>
                </a:solidFill>
              </a:defRPr>
            </a:lvl4pPr>
            <a:lvl5pPr marL="4172297" indent="0">
              <a:buNone/>
              <a:defRPr sz="3300">
                <a:solidFill>
                  <a:schemeClr val="tx1">
                    <a:tint val="75000"/>
                  </a:schemeClr>
                </a:solidFill>
              </a:defRPr>
            </a:lvl5pPr>
            <a:lvl6pPr marL="5215372" indent="0">
              <a:buNone/>
              <a:defRPr sz="3300">
                <a:solidFill>
                  <a:schemeClr val="tx1">
                    <a:tint val="75000"/>
                  </a:schemeClr>
                </a:solidFill>
              </a:defRPr>
            </a:lvl6pPr>
            <a:lvl7pPr marL="6258446" indent="0">
              <a:buNone/>
              <a:defRPr sz="3300">
                <a:solidFill>
                  <a:schemeClr val="tx1">
                    <a:tint val="75000"/>
                  </a:schemeClr>
                </a:solidFill>
              </a:defRPr>
            </a:lvl7pPr>
            <a:lvl8pPr marL="7301521" indent="0">
              <a:buNone/>
              <a:defRPr sz="3300">
                <a:solidFill>
                  <a:schemeClr val="tx1">
                    <a:tint val="75000"/>
                  </a:schemeClr>
                </a:solidFill>
              </a:defRPr>
            </a:lvl8pPr>
            <a:lvl9pPr marL="8344595" indent="0">
              <a:buNone/>
              <a:defRPr sz="3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11033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02008" y="4704788"/>
            <a:ext cx="7039822" cy="13305722"/>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8198277" y="4704788"/>
            <a:ext cx="7039822" cy="13305722"/>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284176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069340" y="605603"/>
            <a:ext cx="19248120" cy="2520421"/>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69344" y="3385067"/>
            <a:ext cx="9449550" cy="1410735"/>
          </a:xfrm>
        </p:spPr>
        <p:txBody>
          <a:bodyPr anchor="b"/>
          <a:lstStyle>
            <a:lvl1pPr marL="0" indent="0">
              <a:buNone/>
              <a:defRPr sz="5500" b="1"/>
            </a:lvl1pPr>
            <a:lvl2pPr marL="1043074" indent="0">
              <a:buNone/>
              <a:defRPr sz="4600" b="1"/>
            </a:lvl2pPr>
            <a:lvl3pPr marL="2086149" indent="0">
              <a:buNone/>
              <a:defRPr sz="4100" b="1"/>
            </a:lvl3pPr>
            <a:lvl4pPr marL="3129223" indent="0">
              <a:buNone/>
              <a:defRPr sz="3600" b="1"/>
            </a:lvl4pPr>
            <a:lvl5pPr marL="4172297" indent="0">
              <a:buNone/>
              <a:defRPr sz="3600" b="1"/>
            </a:lvl5pPr>
            <a:lvl6pPr marL="5215372" indent="0">
              <a:buNone/>
              <a:defRPr sz="3600" b="1"/>
            </a:lvl6pPr>
            <a:lvl7pPr marL="6258446" indent="0">
              <a:buNone/>
              <a:defRPr sz="3600" b="1"/>
            </a:lvl7pPr>
            <a:lvl8pPr marL="7301521" indent="0">
              <a:buNone/>
              <a:defRPr sz="3600" b="1"/>
            </a:lvl8pPr>
            <a:lvl9pPr marL="8344595" indent="0">
              <a:buNone/>
              <a:defRPr sz="3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069344" y="4795799"/>
            <a:ext cx="9449550" cy="8712957"/>
          </a:xfrm>
        </p:spPr>
        <p:txBody>
          <a:bodyPr/>
          <a:lstStyle>
            <a:lvl1pPr>
              <a:defRPr sz="5500"/>
            </a:lvl1pPr>
            <a:lvl2pPr>
              <a:defRPr sz="4600"/>
            </a:lvl2pPr>
            <a:lvl3pPr>
              <a:defRPr sz="4100"/>
            </a:lvl3pPr>
            <a:lvl4pPr>
              <a:defRPr sz="3600"/>
            </a:lvl4pPr>
            <a:lvl5pPr>
              <a:defRPr sz="3600"/>
            </a:lvl5pPr>
            <a:lvl6pPr>
              <a:defRPr sz="3600"/>
            </a:lvl6pPr>
            <a:lvl7pPr>
              <a:defRPr sz="3600"/>
            </a:lvl7pPr>
            <a:lvl8pPr>
              <a:defRPr sz="3600"/>
            </a:lvl8pPr>
            <a:lvl9pPr>
              <a:defRPr sz="3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0864202" y="3385067"/>
            <a:ext cx="9453261" cy="1410735"/>
          </a:xfrm>
        </p:spPr>
        <p:txBody>
          <a:bodyPr anchor="b"/>
          <a:lstStyle>
            <a:lvl1pPr marL="0" indent="0">
              <a:buNone/>
              <a:defRPr sz="5500" b="1"/>
            </a:lvl1pPr>
            <a:lvl2pPr marL="1043074" indent="0">
              <a:buNone/>
              <a:defRPr sz="4600" b="1"/>
            </a:lvl2pPr>
            <a:lvl3pPr marL="2086149" indent="0">
              <a:buNone/>
              <a:defRPr sz="4100" b="1"/>
            </a:lvl3pPr>
            <a:lvl4pPr marL="3129223" indent="0">
              <a:buNone/>
              <a:defRPr sz="3600" b="1"/>
            </a:lvl4pPr>
            <a:lvl5pPr marL="4172297" indent="0">
              <a:buNone/>
              <a:defRPr sz="3600" b="1"/>
            </a:lvl5pPr>
            <a:lvl6pPr marL="5215372" indent="0">
              <a:buNone/>
              <a:defRPr sz="3600" b="1"/>
            </a:lvl6pPr>
            <a:lvl7pPr marL="6258446" indent="0">
              <a:buNone/>
              <a:defRPr sz="3600" b="1"/>
            </a:lvl7pPr>
            <a:lvl8pPr marL="7301521" indent="0">
              <a:buNone/>
              <a:defRPr sz="3600" b="1"/>
            </a:lvl8pPr>
            <a:lvl9pPr marL="8344595" indent="0">
              <a:buNone/>
              <a:defRPr sz="3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0864202" y="4795799"/>
            <a:ext cx="9453261" cy="8712957"/>
          </a:xfrm>
        </p:spPr>
        <p:txBody>
          <a:bodyPr/>
          <a:lstStyle>
            <a:lvl1pPr>
              <a:defRPr sz="5500"/>
            </a:lvl1pPr>
            <a:lvl2pPr>
              <a:defRPr sz="4600"/>
            </a:lvl2pPr>
            <a:lvl3pPr>
              <a:defRPr sz="4100"/>
            </a:lvl3pPr>
            <a:lvl4pPr>
              <a:defRPr sz="3600"/>
            </a:lvl4pPr>
            <a:lvl5pPr>
              <a:defRPr sz="3600"/>
            </a:lvl5pPr>
            <a:lvl6pPr>
              <a:defRPr sz="3600"/>
            </a:lvl6pPr>
            <a:lvl7pPr>
              <a:defRPr sz="3600"/>
            </a:lvl7pPr>
            <a:lvl8pPr>
              <a:defRPr sz="3600"/>
            </a:lvl8pPr>
            <a:lvl9pPr>
              <a:defRPr sz="3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4008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414516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7619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9344" y="602102"/>
            <a:ext cx="7036111" cy="2562428"/>
          </a:xfrm>
        </p:spPr>
        <p:txBody>
          <a:bodyPr anchor="b"/>
          <a:lstStyle>
            <a:lvl1pPr algn="l">
              <a:defRPr sz="46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8361647" y="602104"/>
            <a:ext cx="11955817" cy="12906656"/>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069344" y="3164532"/>
            <a:ext cx="7036111" cy="10344228"/>
          </a:xfrm>
        </p:spPr>
        <p:txBody>
          <a:bodyPr/>
          <a:lstStyle>
            <a:lvl1pPr marL="0" indent="0">
              <a:buNone/>
              <a:defRPr sz="3300"/>
            </a:lvl1pPr>
            <a:lvl2pPr marL="1043074" indent="0">
              <a:buNone/>
              <a:defRPr sz="2800"/>
            </a:lvl2pPr>
            <a:lvl3pPr marL="2086149" indent="0">
              <a:buNone/>
              <a:defRPr sz="2300"/>
            </a:lvl3pPr>
            <a:lvl4pPr marL="3129223" indent="0">
              <a:buNone/>
              <a:defRPr sz="2100"/>
            </a:lvl4pPr>
            <a:lvl5pPr marL="4172297" indent="0">
              <a:buNone/>
              <a:defRPr sz="2100"/>
            </a:lvl5pPr>
            <a:lvl6pPr marL="5215372" indent="0">
              <a:buNone/>
              <a:defRPr sz="2100"/>
            </a:lvl6pPr>
            <a:lvl7pPr marL="6258446" indent="0">
              <a:buNone/>
              <a:defRPr sz="2100"/>
            </a:lvl7pPr>
            <a:lvl8pPr marL="7301521" indent="0">
              <a:buNone/>
              <a:defRPr sz="2100"/>
            </a:lvl8pPr>
            <a:lvl9pPr marL="8344595" indent="0">
              <a:buNone/>
              <a:defRPr sz="2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18268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191962" y="10585770"/>
            <a:ext cx="12832080" cy="1249709"/>
          </a:xfrm>
        </p:spPr>
        <p:txBody>
          <a:bodyPr anchor="b"/>
          <a:lstStyle>
            <a:lvl1pPr algn="l">
              <a:defRPr sz="46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191962" y="1351224"/>
            <a:ext cx="12832080" cy="9073515"/>
          </a:xfrm>
        </p:spPr>
        <p:txBody>
          <a:bodyPr/>
          <a:lstStyle>
            <a:lvl1pPr marL="0" indent="0">
              <a:buNone/>
              <a:defRPr sz="7300"/>
            </a:lvl1pPr>
            <a:lvl2pPr marL="1043074" indent="0">
              <a:buNone/>
              <a:defRPr sz="6400"/>
            </a:lvl2pPr>
            <a:lvl3pPr marL="2086149" indent="0">
              <a:buNone/>
              <a:defRPr sz="5500"/>
            </a:lvl3pPr>
            <a:lvl4pPr marL="3129223" indent="0">
              <a:buNone/>
              <a:defRPr sz="4600"/>
            </a:lvl4pPr>
            <a:lvl5pPr marL="4172297" indent="0">
              <a:buNone/>
              <a:defRPr sz="4600"/>
            </a:lvl5pPr>
            <a:lvl6pPr marL="5215372" indent="0">
              <a:buNone/>
              <a:defRPr sz="4600"/>
            </a:lvl6pPr>
            <a:lvl7pPr marL="6258446" indent="0">
              <a:buNone/>
              <a:defRPr sz="4600"/>
            </a:lvl7pPr>
            <a:lvl8pPr marL="7301521" indent="0">
              <a:buNone/>
              <a:defRPr sz="4600"/>
            </a:lvl8pPr>
            <a:lvl9pPr marL="8344595" indent="0">
              <a:buNone/>
              <a:defRPr sz="4600"/>
            </a:lvl9pPr>
          </a:lstStyle>
          <a:p>
            <a:endParaRPr kumimoji="1" lang="ja-JP" altLang="en-US"/>
          </a:p>
        </p:txBody>
      </p:sp>
      <p:sp>
        <p:nvSpPr>
          <p:cNvPr id="4" name="テキスト プレースホルダー 3"/>
          <p:cNvSpPr>
            <a:spLocks noGrp="1"/>
          </p:cNvSpPr>
          <p:nvPr>
            <p:ph type="body" sz="half" idx="2"/>
          </p:nvPr>
        </p:nvSpPr>
        <p:spPr>
          <a:xfrm>
            <a:off x="4191962" y="11835479"/>
            <a:ext cx="12832080" cy="1774796"/>
          </a:xfrm>
        </p:spPr>
        <p:txBody>
          <a:bodyPr/>
          <a:lstStyle>
            <a:lvl1pPr marL="0" indent="0">
              <a:buNone/>
              <a:defRPr sz="3300"/>
            </a:lvl1pPr>
            <a:lvl2pPr marL="1043074" indent="0">
              <a:buNone/>
              <a:defRPr sz="2800"/>
            </a:lvl2pPr>
            <a:lvl3pPr marL="2086149" indent="0">
              <a:buNone/>
              <a:defRPr sz="2300"/>
            </a:lvl3pPr>
            <a:lvl4pPr marL="3129223" indent="0">
              <a:buNone/>
              <a:defRPr sz="2100"/>
            </a:lvl4pPr>
            <a:lvl5pPr marL="4172297" indent="0">
              <a:buNone/>
              <a:defRPr sz="2100"/>
            </a:lvl5pPr>
            <a:lvl6pPr marL="5215372" indent="0">
              <a:buNone/>
              <a:defRPr sz="2100"/>
            </a:lvl6pPr>
            <a:lvl7pPr marL="6258446" indent="0">
              <a:buNone/>
              <a:defRPr sz="2100"/>
            </a:lvl7pPr>
            <a:lvl8pPr marL="7301521" indent="0">
              <a:buNone/>
              <a:defRPr sz="2100"/>
            </a:lvl8pPr>
            <a:lvl9pPr marL="8344595" indent="0">
              <a:buNone/>
              <a:defRPr sz="2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1682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069340" y="605603"/>
            <a:ext cx="19248120" cy="2520421"/>
          </a:xfrm>
          <a:prstGeom prst="rect">
            <a:avLst/>
          </a:prstGeom>
        </p:spPr>
        <p:txBody>
          <a:bodyPr vert="horz" lIns="208615" tIns="104307" rIns="208615" bIns="10430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69340" y="3528592"/>
            <a:ext cx="19248120" cy="9980167"/>
          </a:xfrm>
          <a:prstGeom prst="rect">
            <a:avLst/>
          </a:prstGeom>
        </p:spPr>
        <p:txBody>
          <a:bodyPr vert="horz" lIns="208615" tIns="104307" rIns="208615" bIns="10430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069340" y="14016343"/>
            <a:ext cx="4990253" cy="805134"/>
          </a:xfrm>
          <a:prstGeom prst="rect">
            <a:avLst/>
          </a:prstGeom>
        </p:spPr>
        <p:txBody>
          <a:bodyPr vert="horz" lIns="208615" tIns="104307" rIns="208615" bIns="104307" rtlCol="0" anchor="ctr"/>
          <a:lstStyle>
            <a:lvl1pPr algn="l">
              <a:defRPr sz="2800">
                <a:solidFill>
                  <a:schemeClr val="tx1">
                    <a:tint val="75000"/>
                  </a:schemeClr>
                </a:solidFill>
              </a:defRPr>
            </a:lvl1pPr>
          </a:lstStyle>
          <a:p>
            <a:fld id="{B474D7E0-62D9-489A-8E99-BB8E20E9B4C1}" type="datetimeFigureOut">
              <a:rPr kumimoji="1" lang="ja-JP" altLang="en-US" smtClean="0"/>
              <a:t>2018/11/5</a:t>
            </a:fld>
            <a:endParaRPr kumimoji="1" lang="ja-JP" altLang="en-US"/>
          </a:p>
        </p:txBody>
      </p:sp>
      <p:sp>
        <p:nvSpPr>
          <p:cNvPr id="5" name="フッター プレースホルダー 4"/>
          <p:cNvSpPr>
            <a:spLocks noGrp="1"/>
          </p:cNvSpPr>
          <p:nvPr>
            <p:ph type="ftr" sz="quarter" idx="3"/>
          </p:nvPr>
        </p:nvSpPr>
        <p:spPr>
          <a:xfrm>
            <a:off x="7307157" y="14016343"/>
            <a:ext cx="6772487" cy="805134"/>
          </a:xfrm>
          <a:prstGeom prst="rect">
            <a:avLst/>
          </a:prstGeom>
        </p:spPr>
        <p:txBody>
          <a:bodyPr vert="horz" lIns="208615" tIns="104307" rIns="208615" bIns="104307" rtlCol="0" anchor="ctr"/>
          <a:lstStyle>
            <a:lvl1pPr algn="ctr">
              <a:defRPr sz="2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5327207" y="14016343"/>
            <a:ext cx="4990253" cy="805134"/>
          </a:xfrm>
          <a:prstGeom prst="rect">
            <a:avLst/>
          </a:prstGeom>
        </p:spPr>
        <p:txBody>
          <a:bodyPr vert="horz" lIns="208615" tIns="104307" rIns="208615" bIns="104307" rtlCol="0" anchor="ctr"/>
          <a:lstStyle>
            <a:lvl1pPr algn="r">
              <a:defRPr sz="2800">
                <a:solidFill>
                  <a:schemeClr val="tx1">
                    <a:tint val="75000"/>
                  </a:schemeClr>
                </a:solidFill>
              </a:defRPr>
            </a:lvl1p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27990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49" rtl="0" eaLnBrk="1" latinLnBrk="0" hangingPunct="1">
        <a:spcBef>
          <a:spcPct val="0"/>
        </a:spcBef>
        <a:buNone/>
        <a:defRPr kumimoji="1" sz="10100" kern="1200">
          <a:solidFill>
            <a:schemeClr val="tx1"/>
          </a:solidFill>
          <a:latin typeface="+mj-lt"/>
          <a:ea typeface="+mj-ea"/>
          <a:cs typeface="+mj-cs"/>
        </a:defRPr>
      </a:lvl1pPr>
    </p:titleStyle>
    <p:bodyStyle>
      <a:lvl1pPr marL="782306" indent="-782306" algn="l" defTabSz="2086149" rtl="0" eaLnBrk="1" latinLnBrk="0" hangingPunct="1">
        <a:spcBef>
          <a:spcPct val="20000"/>
        </a:spcBef>
        <a:buFont typeface="Arial" panose="020B0604020202020204" pitchFamily="34" charset="0"/>
        <a:buChar char="•"/>
        <a:defRPr kumimoji="1" sz="7300" kern="1200">
          <a:solidFill>
            <a:schemeClr val="tx1"/>
          </a:solidFill>
          <a:latin typeface="+mn-lt"/>
          <a:ea typeface="+mn-ea"/>
          <a:cs typeface="+mn-cs"/>
        </a:defRPr>
      </a:lvl1pPr>
      <a:lvl2pPr marL="1694996" indent="-651921" algn="l" defTabSz="2086149" rtl="0" eaLnBrk="1" latinLnBrk="0" hangingPunct="1">
        <a:spcBef>
          <a:spcPct val="20000"/>
        </a:spcBef>
        <a:buFont typeface="Arial" panose="020B0604020202020204" pitchFamily="34" charset="0"/>
        <a:buChar char="–"/>
        <a:defRPr kumimoji="1" sz="6400" kern="1200">
          <a:solidFill>
            <a:schemeClr val="tx1"/>
          </a:solidFill>
          <a:latin typeface="+mn-lt"/>
          <a:ea typeface="+mn-ea"/>
          <a:cs typeface="+mn-cs"/>
        </a:defRPr>
      </a:lvl2pPr>
      <a:lvl3pPr marL="2607686" indent="-521537" algn="l" defTabSz="2086149" rtl="0" eaLnBrk="1" latinLnBrk="0" hangingPunct="1">
        <a:spcBef>
          <a:spcPct val="20000"/>
        </a:spcBef>
        <a:buFont typeface="Arial" panose="020B0604020202020204" pitchFamily="34" charset="0"/>
        <a:buChar char="•"/>
        <a:defRPr kumimoji="1" sz="5500" kern="1200">
          <a:solidFill>
            <a:schemeClr val="tx1"/>
          </a:solidFill>
          <a:latin typeface="+mn-lt"/>
          <a:ea typeface="+mn-ea"/>
          <a:cs typeface="+mn-cs"/>
        </a:defRPr>
      </a:lvl3pPr>
      <a:lvl4pPr marL="3650760" indent="-521537" algn="l" defTabSz="2086149"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4pPr>
      <a:lvl5pPr marL="4693835" indent="-521537" algn="l" defTabSz="2086149"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5pPr>
      <a:lvl6pPr marL="5736909" indent="-521537" algn="l" defTabSz="2086149"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6pPr>
      <a:lvl7pPr marL="6779983" indent="-521537" algn="l" defTabSz="2086149"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7pPr>
      <a:lvl8pPr marL="7823058" indent="-521537" algn="l" defTabSz="2086149"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8pPr>
      <a:lvl9pPr marL="8866132" indent="-521537" algn="l" defTabSz="2086149"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9pPr>
    </p:bodyStyle>
    <p:otherStyle>
      <a:defPPr>
        <a:defRPr lang="ja-JP"/>
      </a:defPPr>
      <a:lvl1pPr marL="0" algn="l" defTabSz="2086149" rtl="0" eaLnBrk="1" latinLnBrk="0" hangingPunct="1">
        <a:defRPr kumimoji="1" sz="4100" kern="1200">
          <a:solidFill>
            <a:schemeClr val="tx1"/>
          </a:solidFill>
          <a:latin typeface="+mn-lt"/>
          <a:ea typeface="+mn-ea"/>
          <a:cs typeface="+mn-cs"/>
        </a:defRPr>
      </a:lvl1pPr>
      <a:lvl2pPr marL="1043074" algn="l" defTabSz="2086149" rtl="0" eaLnBrk="1" latinLnBrk="0" hangingPunct="1">
        <a:defRPr kumimoji="1" sz="4100" kern="1200">
          <a:solidFill>
            <a:schemeClr val="tx1"/>
          </a:solidFill>
          <a:latin typeface="+mn-lt"/>
          <a:ea typeface="+mn-ea"/>
          <a:cs typeface="+mn-cs"/>
        </a:defRPr>
      </a:lvl2pPr>
      <a:lvl3pPr marL="2086149" algn="l" defTabSz="2086149" rtl="0" eaLnBrk="1" latinLnBrk="0" hangingPunct="1">
        <a:defRPr kumimoji="1" sz="4100" kern="1200">
          <a:solidFill>
            <a:schemeClr val="tx1"/>
          </a:solidFill>
          <a:latin typeface="+mn-lt"/>
          <a:ea typeface="+mn-ea"/>
          <a:cs typeface="+mn-cs"/>
        </a:defRPr>
      </a:lvl3pPr>
      <a:lvl4pPr marL="3129223" algn="l" defTabSz="2086149" rtl="0" eaLnBrk="1" latinLnBrk="0" hangingPunct="1">
        <a:defRPr kumimoji="1" sz="4100" kern="1200">
          <a:solidFill>
            <a:schemeClr val="tx1"/>
          </a:solidFill>
          <a:latin typeface="+mn-lt"/>
          <a:ea typeface="+mn-ea"/>
          <a:cs typeface="+mn-cs"/>
        </a:defRPr>
      </a:lvl4pPr>
      <a:lvl5pPr marL="4172297" algn="l" defTabSz="2086149" rtl="0" eaLnBrk="1" latinLnBrk="0" hangingPunct="1">
        <a:defRPr kumimoji="1" sz="4100" kern="1200">
          <a:solidFill>
            <a:schemeClr val="tx1"/>
          </a:solidFill>
          <a:latin typeface="+mn-lt"/>
          <a:ea typeface="+mn-ea"/>
          <a:cs typeface="+mn-cs"/>
        </a:defRPr>
      </a:lvl5pPr>
      <a:lvl6pPr marL="5215372" algn="l" defTabSz="2086149" rtl="0" eaLnBrk="1" latinLnBrk="0" hangingPunct="1">
        <a:defRPr kumimoji="1" sz="4100" kern="1200">
          <a:solidFill>
            <a:schemeClr val="tx1"/>
          </a:solidFill>
          <a:latin typeface="+mn-lt"/>
          <a:ea typeface="+mn-ea"/>
          <a:cs typeface="+mn-cs"/>
        </a:defRPr>
      </a:lvl6pPr>
      <a:lvl7pPr marL="6258446" algn="l" defTabSz="2086149" rtl="0" eaLnBrk="1" latinLnBrk="0" hangingPunct="1">
        <a:defRPr kumimoji="1" sz="4100" kern="1200">
          <a:solidFill>
            <a:schemeClr val="tx1"/>
          </a:solidFill>
          <a:latin typeface="+mn-lt"/>
          <a:ea typeface="+mn-ea"/>
          <a:cs typeface="+mn-cs"/>
        </a:defRPr>
      </a:lvl7pPr>
      <a:lvl8pPr marL="7301521" algn="l" defTabSz="2086149" rtl="0" eaLnBrk="1" latinLnBrk="0" hangingPunct="1">
        <a:defRPr kumimoji="1" sz="4100" kern="1200">
          <a:solidFill>
            <a:schemeClr val="tx1"/>
          </a:solidFill>
          <a:latin typeface="+mn-lt"/>
          <a:ea typeface="+mn-ea"/>
          <a:cs typeface="+mn-cs"/>
        </a:defRPr>
      </a:lvl8pPr>
      <a:lvl9pPr marL="8344595" algn="l" defTabSz="2086149" rtl="0" eaLnBrk="1" latinLnBrk="0" hangingPunct="1">
        <a:defRPr kumimoji="1"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4077776" y="6481142"/>
            <a:ext cx="3240000" cy="8411710"/>
            <a:chOff x="12025968" y="6481142"/>
            <a:chExt cx="3240000" cy="8411710"/>
          </a:xfrm>
        </p:grpSpPr>
        <p:sp>
          <p:nvSpPr>
            <p:cNvPr id="94" name="正方形/長方形 93"/>
            <p:cNvSpPr/>
            <p:nvPr/>
          </p:nvSpPr>
          <p:spPr>
            <a:xfrm>
              <a:off x="12025968" y="6721348"/>
              <a:ext cx="3240000" cy="817150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15" name="正方形/長方形 14"/>
            <p:cNvSpPr/>
            <p:nvPr/>
          </p:nvSpPr>
          <p:spPr>
            <a:xfrm>
              <a:off x="12133560" y="10460681"/>
              <a:ext cx="3060000" cy="1997125"/>
            </a:xfrm>
            <a:prstGeom prst="rect">
              <a:avLst/>
            </a:prstGeom>
          </p:spPr>
          <p:txBody>
            <a:bodyPr wrap="square" lIns="58666" tIns="74505" rIns="58666" bIns="74505">
              <a:spAutoFit/>
            </a:bodyPr>
            <a:lstStyle/>
            <a:p>
              <a:pPr marL="144871" indent="-144871"/>
              <a:r>
                <a:rPr lang="ja-JP" altLang="en-US" sz="1000" dirty="0">
                  <a:latin typeface="Meiryo UI" panose="020B0604030504040204" pitchFamily="50" charset="-128"/>
                  <a:ea typeface="Meiryo UI" panose="020B0604030504040204" pitchFamily="50" charset="-128"/>
                </a:rPr>
                <a:t>・　他の県でもセーフティネット法の登録はオーナーにはメリットがあまりあるものではなく、本当に円滑に登録されるのかという議論をした</a:t>
              </a:r>
            </a:p>
            <a:p>
              <a:pPr marL="144871" indent="-144871"/>
              <a:r>
                <a:rPr lang="ja-JP" altLang="en-US" sz="1000" dirty="0">
                  <a:latin typeface="Meiryo UI" panose="020B0604030504040204" pitchFamily="50" charset="-128"/>
                  <a:ea typeface="Meiryo UI" panose="020B0604030504040204" pitchFamily="50" charset="-128"/>
                </a:rPr>
                <a:t>・　空家を利用することで、画一的なものにならず地域のコミュニティーを大切にしてまちづくりを再生できる</a:t>
              </a: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居住支援協議会を活性化しいろんな問題をもう少し深めてもらえれば</a:t>
              </a:r>
              <a:endParaRPr lang="ja-JP" altLang="en-US" sz="1000" dirty="0">
                <a:latin typeface="Meiryo UI" panose="020B0604030504040204" pitchFamily="50" charset="-128"/>
                <a:ea typeface="Meiryo UI" panose="020B0604030504040204" pitchFamily="50" charset="-128"/>
              </a:endParaRPr>
            </a:p>
          </p:txBody>
        </p:sp>
        <p:sp>
          <p:nvSpPr>
            <p:cNvPr id="24" name="角丸四角形 23"/>
            <p:cNvSpPr/>
            <p:nvPr/>
          </p:nvSpPr>
          <p:spPr>
            <a:xfrm>
              <a:off x="12025968" y="6481142"/>
              <a:ext cx="3240000" cy="480412"/>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82132" tIns="74496" rIns="82132" bIns="74496" rtlCol="0" anchor="ctr"/>
            <a:lstStyle/>
            <a:p>
              <a:pPr algn="ctr">
                <a:lnSpc>
                  <a:spcPts val="163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3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住まいと都市</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角丸四角形 80"/>
            <p:cNvSpPr/>
            <p:nvPr/>
          </p:nvSpPr>
          <p:spPr>
            <a:xfrm>
              <a:off x="12934560" y="10225582"/>
              <a:ext cx="1458000" cy="216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12133560" y="13913802"/>
              <a:ext cx="3060000" cy="612130"/>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同和地区は、非常に高齢化が高く、貧困の問題も含めたまちづくりをしていく必要がある</a:t>
              </a:r>
              <a:endParaRPr lang="ja-JP" altLang="en-US" sz="1000" dirty="0">
                <a:latin typeface="Meiryo UI" panose="020B0604030504040204" pitchFamily="50" charset="-128"/>
                <a:ea typeface="Meiryo UI" panose="020B0604030504040204" pitchFamily="50" charset="-128"/>
              </a:endParaRPr>
            </a:p>
          </p:txBody>
        </p:sp>
      </p:grpSp>
      <p:grpSp>
        <p:nvGrpSpPr>
          <p:cNvPr id="3" name="グループ化 2"/>
          <p:cNvGrpSpPr/>
          <p:nvPr/>
        </p:nvGrpSpPr>
        <p:grpSpPr>
          <a:xfrm>
            <a:off x="10621392" y="6493462"/>
            <a:ext cx="3240000" cy="8399390"/>
            <a:chOff x="10225768" y="6493462"/>
            <a:chExt cx="3240000" cy="8399390"/>
          </a:xfrm>
        </p:grpSpPr>
        <p:sp>
          <p:nvSpPr>
            <p:cNvPr id="93" name="正方形/長方形 92"/>
            <p:cNvSpPr/>
            <p:nvPr/>
          </p:nvSpPr>
          <p:spPr>
            <a:xfrm>
              <a:off x="10225768" y="6721348"/>
              <a:ext cx="3240000" cy="817150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23" name="角丸四角形 22"/>
            <p:cNvSpPr/>
            <p:nvPr/>
          </p:nvSpPr>
          <p:spPr>
            <a:xfrm>
              <a:off x="10225768" y="6493462"/>
              <a:ext cx="3240000" cy="480412"/>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148994" tIns="74496" rIns="148994" bIns="74496" rtlCol="0" anchor="ctr"/>
            <a:lstStyle/>
            <a:p>
              <a:pPr algn="ctr">
                <a:lnSpc>
                  <a:spcPts val="163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安全を支える</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3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住まいと都市</a:t>
              </a:r>
            </a:p>
          </p:txBody>
        </p:sp>
        <p:sp>
          <p:nvSpPr>
            <p:cNvPr id="80" name="角丸四角形 79"/>
            <p:cNvSpPr/>
            <p:nvPr/>
          </p:nvSpPr>
          <p:spPr>
            <a:xfrm>
              <a:off x="11118279" y="10225582"/>
              <a:ext cx="1458000" cy="216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密集市街地対策</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0317279" y="10441582"/>
              <a:ext cx="3060000" cy="612130"/>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地域の方のご理解や現状の共有というものが無いと進みにくいのではないか</a:t>
              </a:r>
              <a:endParaRPr lang="ja-JP" altLang="en-US" sz="1000" dirty="0">
                <a:latin typeface="Meiryo UI" panose="020B0604030504040204" pitchFamily="50" charset="-128"/>
                <a:ea typeface="Meiryo UI" panose="020B0604030504040204" pitchFamily="50" charset="-128"/>
              </a:endParaRPr>
            </a:p>
          </p:txBody>
        </p:sp>
        <p:sp>
          <p:nvSpPr>
            <p:cNvPr id="86" name="正方形/長方形 85"/>
            <p:cNvSpPr/>
            <p:nvPr/>
          </p:nvSpPr>
          <p:spPr>
            <a:xfrm>
              <a:off x="10317279" y="11186630"/>
              <a:ext cx="3060000" cy="1015663"/>
            </a:xfrm>
            <a:prstGeom prst="rect">
              <a:avLst/>
            </a:prstGeom>
          </p:spPr>
          <p:txBody>
            <a:bodyPr wrap="square" lIns="0" rIns="0">
              <a:spAutoFit/>
            </a:bodyPr>
            <a:lstStyle/>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重点密集市街地についても、被害をみたうえで</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、次</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の地震に備えどうするかということを、きちっと整理をする必要があると思う</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持ち家</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の耐震改修は様々な補助制度があるが、賃貸にはあまり制度がなく、耐震化をどう進めていくのかという課題もある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88" name="角丸四角形 87"/>
            <p:cNvSpPr/>
            <p:nvPr/>
          </p:nvSpPr>
          <p:spPr>
            <a:xfrm>
              <a:off x="11127279" y="10970606"/>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災害への備え</a:t>
              </a:r>
              <a:endParaRPr lang="en-US" altLang="ja-JP"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正方形/長方形 88"/>
            <p:cNvSpPr/>
            <p:nvPr/>
          </p:nvSpPr>
          <p:spPr>
            <a:xfrm>
              <a:off x="10317279" y="12457806"/>
              <a:ext cx="3060000" cy="400110"/>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阪神</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・淡路大地震の対応も踏まえ、応急危険度判定等や住宅支援を再度きっちりと見直してみてはどうか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96" name="角丸四角形 95"/>
            <p:cNvSpPr/>
            <p:nvPr/>
          </p:nvSpPr>
          <p:spPr>
            <a:xfrm>
              <a:off x="11127279" y="12241782"/>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事後</a:t>
              </a: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p:cNvGrpSpPr/>
          <p:nvPr/>
        </p:nvGrpSpPr>
        <p:grpSpPr>
          <a:xfrm>
            <a:off x="7205845" y="6493462"/>
            <a:ext cx="3240000" cy="8399390"/>
            <a:chOff x="8121420" y="6493462"/>
            <a:chExt cx="3240000" cy="8399390"/>
          </a:xfrm>
        </p:grpSpPr>
        <p:sp>
          <p:nvSpPr>
            <p:cNvPr id="92" name="正方形/長方形 91"/>
            <p:cNvSpPr/>
            <p:nvPr/>
          </p:nvSpPr>
          <p:spPr>
            <a:xfrm>
              <a:off x="8121420" y="6721348"/>
              <a:ext cx="3240000" cy="817150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22" name="角丸四角形 21"/>
            <p:cNvSpPr/>
            <p:nvPr/>
          </p:nvSpPr>
          <p:spPr>
            <a:xfrm>
              <a:off x="8121420" y="6493462"/>
              <a:ext cx="3240000" cy="480412"/>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148994" tIns="74496" rIns="148994" bIns="74496" rtlCol="0" anchor="ctr"/>
            <a:lstStyle/>
            <a:p>
              <a:pPr algn="ctr">
                <a:lnSpc>
                  <a:spcPts val="1630"/>
                </a:lnSpc>
              </a:pPr>
              <a:r>
                <a:rPr lang="ja-JP" altLang="en-US" sz="1000" b="1" spc="-9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環境にやさしく快適にくらすことができる住まいと都市</a:t>
              </a:r>
              <a:endParaRPr lang="en-US" altLang="ja-JP" sz="1000" b="1" spc="-9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8985829" y="10225582"/>
              <a:ext cx="1458000" cy="216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省エネ基準</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8184829" y="10441582"/>
              <a:ext cx="3060000" cy="766018"/>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省エネ基準は最低基準</a:t>
              </a:r>
              <a:r>
                <a:rPr lang="ja-JP" altLang="en-US" sz="1000" dirty="0">
                  <a:latin typeface="Meiryo UI" panose="020B0604030504040204" pitchFamily="50" charset="-128"/>
                  <a:ea typeface="Meiryo UI" panose="020B0604030504040204" pitchFamily="50" charset="-128"/>
                </a:rPr>
                <a:t>であり、さらに</a:t>
              </a:r>
              <a:r>
                <a:rPr lang="ja-JP" altLang="ja-JP" sz="1000" dirty="0">
                  <a:latin typeface="Meiryo UI" panose="020B0604030504040204" pitchFamily="50" charset="-128"/>
                  <a:ea typeface="Meiryo UI" panose="020B0604030504040204" pitchFamily="50" charset="-128"/>
                </a:rPr>
                <a:t>上を目指さなければいけな</a:t>
              </a:r>
              <a:r>
                <a:rPr lang="ja-JP" altLang="en-US" sz="1000" dirty="0">
                  <a:latin typeface="Meiryo UI" panose="020B0604030504040204" pitchFamily="50" charset="-128"/>
                  <a:ea typeface="Meiryo UI" panose="020B0604030504040204" pitchFamily="50" charset="-128"/>
                </a:rPr>
                <a:t>い。公的機関から上を目指すような指針を提示してはどうか</a:t>
              </a:r>
            </a:p>
          </p:txBody>
        </p:sp>
        <p:sp>
          <p:nvSpPr>
            <p:cNvPr id="83" name="正方形/長方形 82"/>
            <p:cNvSpPr/>
            <p:nvPr/>
          </p:nvSpPr>
          <p:spPr>
            <a:xfrm>
              <a:off x="8184829" y="11299787"/>
              <a:ext cx="3060000" cy="1477328"/>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断熱改修が必要な住宅について、建造年や種類などをベースに、どういう住宅が多く、それぞれの断熱性能がどれぐらいであるのかという現状を把握した上で、健康増進のための熱環境向上の断熱改修政策をするには、どこに重点を</a:t>
              </a:r>
              <a:r>
                <a:rPr lang="ja-JP" altLang="en-US" sz="1000" dirty="0" err="1">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置くべきかと</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いうようなことを整理されてはどうか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例えば</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住宅の修理、築年数だけでなく、居住者特性として所得、年齢、家族構成も含めて分析し、どういった人が住まうところを重点的に支援するかというような施策に繋がればいいと思う</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84" name="角丸四角形 83"/>
            <p:cNvSpPr/>
            <p:nvPr/>
          </p:nvSpPr>
          <p:spPr>
            <a:xfrm>
              <a:off x="8994829" y="11089654"/>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住まい</a:t>
              </a:r>
              <a:r>
                <a:rPr lang="ja-JP" altLang="en-US"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と健康</a:t>
              </a:r>
              <a:endParaRPr lang="en-US" altLang="ja-JP"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0" name="正方形/長方形 89"/>
          <p:cNvSpPr/>
          <p:nvPr/>
        </p:nvSpPr>
        <p:spPr>
          <a:xfrm>
            <a:off x="387799" y="6733668"/>
            <a:ext cx="3240000" cy="815918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91" name="正方形/長方形 90"/>
          <p:cNvSpPr/>
          <p:nvPr/>
        </p:nvSpPr>
        <p:spPr>
          <a:xfrm>
            <a:off x="3780632" y="6721348"/>
            <a:ext cx="3240000" cy="817150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dirty="0"/>
          </a:p>
        </p:txBody>
      </p:sp>
      <p:sp>
        <p:nvSpPr>
          <p:cNvPr id="116" name="角丸四角形 115"/>
          <p:cNvSpPr/>
          <p:nvPr/>
        </p:nvSpPr>
        <p:spPr>
          <a:xfrm>
            <a:off x="17670748" y="6214726"/>
            <a:ext cx="2400597" cy="8832079"/>
          </a:xfrm>
          <a:prstGeom prst="roundRect">
            <a:avLst>
              <a:gd name="adj" fmla="val 428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112" name="角丸四角形 111"/>
          <p:cNvSpPr/>
          <p:nvPr/>
        </p:nvSpPr>
        <p:spPr>
          <a:xfrm>
            <a:off x="147202" y="6193110"/>
            <a:ext cx="17323067" cy="3568519"/>
          </a:xfrm>
          <a:prstGeom prst="roundRect">
            <a:avLst>
              <a:gd name="adj" fmla="val 509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13" name="正方形/長方形 12"/>
          <p:cNvSpPr/>
          <p:nvPr/>
        </p:nvSpPr>
        <p:spPr>
          <a:xfrm>
            <a:off x="3852656" y="10435990"/>
            <a:ext cx="3060000" cy="766018"/>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空家の定義を含めて、もう少しきちんとした議論をしなければいけない</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近年では、投資目的の住宅で、居住者のいない住宅の問題も</a:t>
            </a:r>
            <a:r>
              <a:rPr lang="ja-JP" altLang="ja-JP" sz="1000" dirty="0" smtClean="0">
                <a:latin typeface="Meiryo UI" panose="020B0604030504040204" pitchFamily="50" charset="-128"/>
                <a:ea typeface="Meiryo UI" panose="020B0604030504040204" pitchFamily="50" charset="-128"/>
              </a:rPr>
              <a:t>ある</a:t>
            </a:r>
            <a:endParaRPr lang="en-US" altLang="ja-JP" sz="1000" dirty="0" smtClean="0">
              <a:latin typeface="Meiryo UI" panose="020B0604030504040204" pitchFamily="50" charset="-128"/>
              <a:ea typeface="Meiryo UI" panose="020B0604030504040204" pitchFamily="50" charset="-128"/>
            </a:endParaRPr>
          </a:p>
        </p:txBody>
      </p:sp>
      <p:sp>
        <p:nvSpPr>
          <p:cNvPr id="20" name="角丸四角形 19"/>
          <p:cNvSpPr/>
          <p:nvPr/>
        </p:nvSpPr>
        <p:spPr>
          <a:xfrm>
            <a:off x="387799" y="6493462"/>
            <a:ext cx="3240000" cy="480412"/>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0" tIns="74496" rIns="0" bIns="74496" rtlCol="0" anchor="ctr"/>
          <a:lstStyle/>
          <a:p>
            <a:pPr algn="ctr">
              <a:lnSpc>
                <a:spcPts val="163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国内外から多様な人々を</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3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惹きつける住まいと都市</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3789938" y="6493462"/>
            <a:ext cx="3240000" cy="480412"/>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0" tIns="74496" rIns="0" bIns="74496" rtlCol="0" anchor="ctr"/>
          <a:lstStyle/>
          <a:p>
            <a:pPr algn="ctr">
              <a:lnSpc>
                <a:spcPts val="1630"/>
              </a:lnSpc>
            </a:pPr>
            <a:r>
              <a:rPr lang="ja-JP" altLang="en-US" sz="1000" b="1" spc="-4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a:t>
            </a:r>
            <a:endParaRPr lang="en-US" altLang="ja-JP" sz="1000" b="1" spc="-4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3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住まいと都市</a:t>
            </a:r>
          </a:p>
        </p:txBody>
      </p:sp>
      <p:sp>
        <p:nvSpPr>
          <p:cNvPr id="35" name="正方形/長方形 34"/>
          <p:cNvSpPr/>
          <p:nvPr/>
        </p:nvSpPr>
        <p:spPr>
          <a:xfrm>
            <a:off x="17826856" y="7151215"/>
            <a:ext cx="2160000" cy="4305449"/>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まちづくりの目標は健康だと言うご指摘も、ほぼ同じ</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ハイブリッド型で居住の魅力を上げるということに健康が大きく関連してくるのでは</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政策の評価指標の中に健康という視点が取りこめないかというご提案</a:t>
            </a:r>
            <a:endParaRPr lang="ja-JP" altLang="en-US" sz="1000" dirty="0">
              <a:latin typeface="Meiryo UI" panose="020B0604030504040204" pitchFamily="50" charset="-128"/>
              <a:ea typeface="Meiryo UI" panose="020B0604030504040204" pitchFamily="50" charset="-128"/>
            </a:endParaRPr>
          </a:p>
          <a:p>
            <a:pPr marL="144871" indent="-144871"/>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まちづくりの目標は健康とあるが、健康づくりとまちづくりはほぼ重なっているというふうに考えたほうが自然である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144871" indent="-144871"/>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以下については、すでに健康についてのエビデンスがある。</a:t>
            </a:r>
            <a:endParaRPr lang="en-US" altLang="ja-JP" sz="1000" dirty="0">
              <a:latin typeface="Meiryo UI" panose="020B0604030504040204" pitchFamily="50" charset="-128"/>
              <a:ea typeface="Meiryo UI" panose="020B0604030504040204" pitchFamily="50" charset="-128"/>
            </a:endParaRPr>
          </a:p>
          <a:p>
            <a:pPr marL="284569" indent="-142285"/>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公園、まちのあり方</a:t>
            </a:r>
            <a:endParaRPr lang="en-US" altLang="ja-JP" sz="1000" dirty="0">
              <a:latin typeface="Meiryo UI" panose="020B0604030504040204" pitchFamily="50" charset="-128"/>
              <a:ea typeface="Meiryo UI" panose="020B0604030504040204" pitchFamily="50" charset="-128"/>
            </a:endParaRPr>
          </a:p>
          <a:p>
            <a:pPr marL="284569" indent="-142285"/>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地域が活性化</a:t>
            </a:r>
            <a:r>
              <a:rPr lang="ja-JP" altLang="en-US" sz="1000" dirty="0">
                <a:latin typeface="Meiryo UI" panose="020B0604030504040204" pitchFamily="50" charset="-128"/>
                <a:ea typeface="Meiryo UI" panose="020B0604030504040204" pitchFamily="50" charset="-128"/>
              </a:rPr>
              <a:t>による</a:t>
            </a:r>
            <a:r>
              <a:rPr lang="ja-JP" altLang="ja-JP" sz="1000" dirty="0">
                <a:latin typeface="Meiryo UI" panose="020B0604030504040204" pitchFamily="50" charset="-128"/>
                <a:ea typeface="Meiryo UI" panose="020B0604030504040204" pitchFamily="50" charset="-128"/>
              </a:rPr>
              <a:t>、災害復興のスピード</a:t>
            </a:r>
            <a:endParaRPr lang="en-US" altLang="ja-JP" sz="1000" dirty="0">
              <a:latin typeface="Meiryo UI" panose="020B0604030504040204" pitchFamily="50" charset="-128"/>
              <a:ea typeface="Meiryo UI" panose="020B0604030504040204" pitchFamily="50" charset="-128"/>
            </a:endParaRPr>
          </a:p>
          <a:p>
            <a:pPr marL="284569" indent="-142285"/>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ソーシャルキャピタルとの関連</a:t>
            </a:r>
            <a:endParaRPr lang="en-US" altLang="ja-JP" sz="1000" dirty="0">
              <a:latin typeface="Meiryo UI" panose="020B0604030504040204" pitchFamily="50" charset="-128"/>
              <a:ea typeface="Meiryo UI" panose="020B0604030504040204" pitchFamily="50" charset="-128"/>
            </a:endParaRPr>
          </a:p>
          <a:p>
            <a:pPr marL="284569" indent="-142285"/>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みどりの多いまちが心筋梗塞で亡くなる率</a:t>
            </a:r>
            <a:endParaRPr lang="en-US" altLang="ja-JP" sz="1000" dirty="0">
              <a:latin typeface="Meiryo UI" panose="020B0604030504040204" pitchFamily="50" charset="-128"/>
              <a:ea typeface="Meiryo UI" panose="020B0604030504040204" pitchFamily="50" charset="-128"/>
            </a:endParaRPr>
          </a:p>
          <a:p>
            <a:pPr marL="284569" indent="-142285"/>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どういうまちが歩数が多い</a:t>
            </a:r>
            <a:r>
              <a:rPr lang="ja-JP" altLang="en-US" sz="1000" dirty="0">
                <a:latin typeface="Meiryo UI" panose="020B0604030504040204" pitchFamily="50" charset="-128"/>
                <a:ea typeface="Meiryo UI" panose="020B0604030504040204" pitchFamily="50" charset="-128"/>
              </a:rPr>
              <a:t>か</a:t>
            </a:r>
            <a:endParaRPr lang="en-US" altLang="ja-JP" sz="1000" dirty="0">
              <a:latin typeface="Meiryo UI" panose="020B0604030504040204" pitchFamily="50" charset="-128"/>
              <a:ea typeface="Meiryo UI" panose="020B0604030504040204" pitchFamily="50" charset="-128"/>
            </a:endParaRPr>
          </a:p>
        </p:txBody>
      </p:sp>
      <p:sp>
        <p:nvSpPr>
          <p:cNvPr id="58" name="角丸四角形 57"/>
          <p:cNvSpPr/>
          <p:nvPr/>
        </p:nvSpPr>
        <p:spPr>
          <a:xfrm>
            <a:off x="17894200" y="6577739"/>
            <a:ext cx="1906721" cy="350920"/>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0" tIns="74496" rIns="0" bIns="74496"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健康とまちづくり</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187261" y="179621"/>
            <a:ext cx="21092459" cy="576600"/>
          </a:xfrm>
          <a:prstGeom prst="rect">
            <a:avLst/>
          </a:prstGeom>
          <a:ln/>
        </p:spPr>
        <p:style>
          <a:lnRef idx="2">
            <a:schemeClr val="accent1"/>
          </a:lnRef>
          <a:fillRef idx="1">
            <a:schemeClr val="lt1"/>
          </a:fillRef>
          <a:effectRef idx="0">
            <a:schemeClr val="accent1"/>
          </a:effectRef>
          <a:fontRef idx="minor">
            <a:schemeClr val="dk1"/>
          </a:fontRef>
        </p:style>
        <p:txBody>
          <a:bodyPr lIns="149011" tIns="74505" rIns="149011" bIns="74505" rtlCol="0" anchor="ctr"/>
          <a:lstStyle/>
          <a:p>
            <a:pPr algn="ct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回・第</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回審</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　委員意見まとめ</a:t>
            </a:r>
          </a:p>
        </p:txBody>
      </p:sp>
      <p:sp>
        <p:nvSpPr>
          <p:cNvPr id="75" name="角丸四角形 74"/>
          <p:cNvSpPr/>
          <p:nvPr/>
        </p:nvSpPr>
        <p:spPr>
          <a:xfrm>
            <a:off x="1256781" y="10225582"/>
            <a:ext cx="1458000" cy="216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ＧＤと住まいのあり方</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角丸四角形 75"/>
          <p:cNvSpPr/>
          <p:nvPr/>
        </p:nvSpPr>
        <p:spPr>
          <a:xfrm>
            <a:off x="4653656" y="10225582"/>
            <a:ext cx="1458000" cy="216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空家</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角丸四角形 76"/>
          <p:cNvSpPr/>
          <p:nvPr/>
        </p:nvSpPr>
        <p:spPr>
          <a:xfrm>
            <a:off x="4653656" y="13609934"/>
            <a:ext cx="1458000" cy="216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子育て支援</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正方形/長方形 84"/>
          <p:cNvSpPr/>
          <p:nvPr/>
        </p:nvSpPr>
        <p:spPr>
          <a:xfrm>
            <a:off x="3852656" y="13851309"/>
            <a:ext cx="3060000" cy="1073795"/>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公営住宅</a:t>
            </a:r>
            <a:r>
              <a:rPr lang="ja-JP" altLang="en-US" sz="1000" dirty="0">
                <a:latin typeface="Meiryo UI" panose="020B0604030504040204" pitchFamily="50" charset="-128"/>
                <a:ea typeface="Meiryo UI" panose="020B0604030504040204" pitchFamily="50" charset="-128"/>
              </a:rPr>
              <a:t>は</a:t>
            </a:r>
            <a:r>
              <a:rPr lang="ja-JP" altLang="ja-JP" sz="1000" dirty="0">
                <a:latin typeface="Meiryo UI" panose="020B0604030504040204" pitchFamily="50" charset="-128"/>
                <a:ea typeface="Meiryo UI" panose="020B0604030504040204" pitchFamily="50" charset="-128"/>
              </a:rPr>
              <a:t>低所得ゾーンを構成し住宅政策と育ちの関係が上手くかんでいない</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単に住宅だけでなく、保育施設など</a:t>
            </a:r>
            <a:r>
              <a:rPr lang="ja-JP" altLang="en-US" sz="1000" dirty="0">
                <a:latin typeface="Meiryo UI" panose="020B0604030504040204" pitchFamily="50" charset="-128"/>
                <a:ea typeface="Meiryo UI" panose="020B0604030504040204" pitchFamily="50" charset="-128"/>
              </a:rPr>
              <a:t>の</a:t>
            </a:r>
            <a:r>
              <a:rPr lang="ja-JP" altLang="ja-JP" sz="1000" dirty="0">
                <a:latin typeface="Meiryo UI" panose="020B0604030504040204" pitchFamily="50" charset="-128"/>
                <a:ea typeface="Meiryo UI" panose="020B0604030504040204" pitchFamily="50" charset="-128"/>
              </a:rPr>
              <a:t>施策の表記があればわかりやすいと思う</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府外からの小さな子供を持った働き手に提供できる</a:t>
            </a:r>
            <a:r>
              <a:rPr lang="ja-JP" altLang="en-US" sz="1000" dirty="0">
                <a:latin typeface="Meiryo UI" panose="020B0604030504040204" pitchFamily="50" charset="-128"/>
                <a:ea typeface="Meiryo UI" panose="020B0604030504040204" pitchFamily="50" charset="-128"/>
              </a:rPr>
              <a:t>サービス</a:t>
            </a:r>
            <a:r>
              <a:rPr lang="ja-JP" altLang="ja-JP" sz="1000" dirty="0">
                <a:latin typeface="Meiryo UI" panose="020B0604030504040204" pitchFamily="50" charset="-128"/>
                <a:ea typeface="Meiryo UI" panose="020B0604030504040204" pitchFamily="50" charset="-128"/>
              </a:rPr>
              <a:t>があると</a:t>
            </a:r>
            <a:r>
              <a:rPr lang="ja-JP" altLang="ja-JP" sz="1000" dirty="0" smtClean="0">
                <a:latin typeface="Meiryo UI" panose="020B0604030504040204" pitchFamily="50" charset="-128"/>
                <a:ea typeface="Meiryo UI" panose="020B0604030504040204" pitchFamily="50" charset="-128"/>
              </a:rPr>
              <a:t>良い</a:t>
            </a:r>
            <a:endParaRPr lang="en-US" altLang="ja-JP" sz="1000" dirty="0" smtClean="0">
              <a:latin typeface="Meiryo UI" panose="020B0604030504040204" pitchFamily="50" charset="-128"/>
              <a:ea typeface="Meiryo UI" panose="020B0604030504040204" pitchFamily="50" charset="-128"/>
            </a:endParaRPr>
          </a:p>
        </p:txBody>
      </p:sp>
      <p:sp>
        <p:nvSpPr>
          <p:cNvPr id="95" name="角丸四角形 94"/>
          <p:cNvSpPr/>
          <p:nvPr/>
        </p:nvSpPr>
        <p:spPr>
          <a:xfrm>
            <a:off x="285297" y="7072168"/>
            <a:ext cx="17136000" cy="936000"/>
          </a:xfrm>
          <a:prstGeom prst="roundRect">
            <a:avLst/>
          </a:prstGeom>
          <a:solidFill>
            <a:schemeClr val="tx2">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dirty="0"/>
          </a:p>
        </p:txBody>
      </p:sp>
      <p:sp>
        <p:nvSpPr>
          <p:cNvPr id="97" name="角丸四角形 96"/>
          <p:cNvSpPr/>
          <p:nvPr/>
        </p:nvSpPr>
        <p:spPr>
          <a:xfrm>
            <a:off x="387797" y="6092326"/>
            <a:ext cx="2030400" cy="24480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74496" rIns="0" bIns="74496"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目標・方針・指標に関するもの</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角丸四角形 97"/>
          <p:cNvSpPr/>
          <p:nvPr/>
        </p:nvSpPr>
        <p:spPr>
          <a:xfrm>
            <a:off x="522320" y="7179480"/>
            <a:ext cx="450000" cy="720000"/>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vert="eaVert" lIns="0" tIns="74496" rIns="0" bIns="74496"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施策展開</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の視点</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1831387" y="7169691"/>
            <a:ext cx="2556000" cy="283512"/>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様々な分野・主体との連携</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角丸四角形 98"/>
          <p:cNvSpPr/>
          <p:nvPr/>
        </p:nvSpPr>
        <p:spPr>
          <a:xfrm>
            <a:off x="7633344" y="7169691"/>
            <a:ext cx="2556000" cy="283512"/>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民間による主体的・主導的な取組みを推進</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角丸四角形 99"/>
          <p:cNvSpPr/>
          <p:nvPr/>
        </p:nvSpPr>
        <p:spPr>
          <a:xfrm>
            <a:off x="13110633" y="7169691"/>
            <a:ext cx="2556000" cy="283512"/>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ストック・ポテンシャルの活用</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6402752" y="7513326"/>
            <a:ext cx="5112143" cy="458242"/>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住宅政策全体としては民間の力が大きく作用しているのではない</a:t>
            </a:r>
            <a:r>
              <a:rPr lang="ja-JP" altLang="en-US" sz="1000" dirty="0">
                <a:latin typeface="Meiryo UI" panose="020B0604030504040204" pitchFamily="50" charset="-128"/>
                <a:ea typeface="Meiryo UI" panose="020B0604030504040204" pitchFamily="50" charset="-128"/>
              </a:rPr>
              <a:t>か</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現在は住宅市場全体を視野に入れた住宅政策を考えていかなければいけない</a:t>
            </a:r>
            <a:endParaRPr lang="ja-JP" altLang="en-US" sz="10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109592" y="7589197"/>
            <a:ext cx="5112143" cy="304353"/>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商業と住宅の</a:t>
            </a:r>
            <a:r>
              <a:rPr lang="ja-JP" altLang="ja-JP" sz="1000" dirty="0">
                <a:latin typeface="Meiryo UI" panose="020B0604030504040204" pitchFamily="50" charset="-128"/>
                <a:ea typeface="Meiryo UI" panose="020B0604030504040204" pitchFamily="50" charset="-128"/>
              </a:rPr>
              <a:t>循環をつくるために</a:t>
            </a:r>
            <a:r>
              <a:rPr lang="ja-JP" altLang="en-US" sz="1000" dirty="0">
                <a:latin typeface="Meiryo UI" panose="020B0604030504040204" pitchFamily="50" charset="-128"/>
                <a:ea typeface="Meiryo UI" panose="020B0604030504040204" pitchFamily="50" charset="-128"/>
              </a:rPr>
              <a:t>それぞれから</a:t>
            </a:r>
            <a:r>
              <a:rPr lang="ja-JP" altLang="ja-JP" sz="1000" dirty="0">
                <a:latin typeface="Meiryo UI" panose="020B0604030504040204" pitchFamily="50" charset="-128"/>
                <a:ea typeface="Meiryo UI" panose="020B0604030504040204" pitchFamily="50" charset="-128"/>
              </a:rPr>
              <a:t>何をするのか</a:t>
            </a:r>
            <a:r>
              <a:rPr lang="ja-JP" altLang="en-US" sz="1000" dirty="0">
                <a:latin typeface="Meiryo UI" panose="020B0604030504040204" pitchFamily="50" charset="-128"/>
                <a:ea typeface="Meiryo UI" panose="020B0604030504040204" pitchFamily="50" charset="-128"/>
              </a:rPr>
              <a:t>という</a:t>
            </a:r>
            <a:r>
              <a:rPr lang="ja-JP" altLang="ja-JP" sz="1000" dirty="0">
                <a:latin typeface="Meiryo UI" panose="020B0604030504040204" pitchFamily="50" charset="-128"/>
                <a:ea typeface="Meiryo UI" panose="020B0604030504040204" pitchFamily="50" charset="-128"/>
              </a:rPr>
              <a:t>視点もあるのではないか</a:t>
            </a:r>
            <a:endParaRPr lang="ja-JP" altLang="en-US" sz="1000" dirty="0">
              <a:latin typeface="Meiryo UI" panose="020B0604030504040204" pitchFamily="50" charset="-128"/>
              <a:ea typeface="Meiryo UI" panose="020B0604030504040204" pitchFamily="50" charset="-128"/>
            </a:endParaRPr>
          </a:p>
        </p:txBody>
      </p:sp>
      <p:sp>
        <p:nvSpPr>
          <p:cNvPr id="101" name="角丸四角形 100"/>
          <p:cNvSpPr/>
          <p:nvPr/>
        </p:nvSpPr>
        <p:spPr>
          <a:xfrm>
            <a:off x="267498" y="8122468"/>
            <a:ext cx="17136000" cy="1476000"/>
          </a:xfrm>
          <a:prstGeom prst="roundRect">
            <a:avLst/>
          </a:prstGeom>
          <a:solidFill>
            <a:schemeClr val="tx2">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dirty="0"/>
          </a:p>
        </p:txBody>
      </p:sp>
      <p:sp>
        <p:nvSpPr>
          <p:cNvPr id="102" name="角丸四角形 101"/>
          <p:cNvSpPr/>
          <p:nvPr/>
        </p:nvSpPr>
        <p:spPr>
          <a:xfrm>
            <a:off x="467978" y="8353470"/>
            <a:ext cx="449698" cy="1080000"/>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vert="eaVert" lIns="0" tIns="74496" rIns="0" bIns="74496"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評価指標</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55781" y="10499230"/>
            <a:ext cx="3060000" cy="612130"/>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「グランドデザイン大阪都市圏」</a:t>
            </a:r>
            <a:r>
              <a:rPr lang="ja-JP" altLang="en-US" sz="1000" dirty="0">
                <a:latin typeface="Meiryo UI" panose="020B0604030504040204" pitchFamily="50" charset="-128"/>
                <a:ea typeface="Meiryo UI" panose="020B0604030504040204" pitchFamily="50" charset="-128"/>
              </a:rPr>
              <a:t>では</a:t>
            </a:r>
            <a:r>
              <a:rPr lang="ja-JP" altLang="ja-JP" sz="1000" dirty="0">
                <a:latin typeface="Meiryo UI" panose="020B0604030504040204" pitchFamily="50" charset="-128"/>
                <a:ea typeface="Meiryo UI" panose="020B0604030504040204" pitchFamily="50" charset="-128"/>
              </a:rPr>
              <a:t>住宅施策とそのまま結びついた記載にはなっていない。ここに住まいのあり方も一緒に書き込むような方向性があるべきではないか</a:t>
            </a:r>
            <a:endParaRPr lang="ja-JP" altLang="en-US" sz="1000" dirty="0">
              <a:latin typeface="Meiryo UI" panose="020B0604030504040204" pitchFamily="50" charset="-128"/>
              <a:ea typeface="Meiryo UI" panose="020B0604030504040204" pitchFamily="50" charset="-128"/>
            </a:endParaRPr>
          </a:p>
        </p:txBody>
      </p:sp>
      <p:sp>
        <p:nvSpPr>
          <p:cNvPr id="51" name="正方形/長方形 50"/>
          <p:cNvSpPr/>
          <p:nvPr/>
        </p:nvSpPr>
        <p:spPr>
          <a:xfrm>
            <a:off x="11756629" y="8499827"/>
            <a:ext cx="5112143" cy="919907"/>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空家の活用など</a:t>
            </a:r>
            <a:r>
              <a:rPr lang="ja-JP" altLang="ja-JP" sz="1000" dirty="0">
                <a:latin typeface="Meiryo UI" panose="020B0604030504040204" pitchFamily="50" charset="-128"/>
                <a:ea typeface="Meiryo UI" panose="020B0604030504040204" pitchFamily="50" charset="-128"/>
              </a:rPr>
              <a:t>ミクロなところで問題をどう解決してきたのかを把握した方が、より次の施策に繋がる</a:t>
            </a:r>
            <a:r>
              <a:rPr lang="ja-JP" altLang="en-US" sz="1000" dirty="0">
                <a:latin typeface="Meiryo UI" panose="020B0604030504040204" pitchFamily="50" charset="-128"/>
                <a:ea typeface="Meiryo UI" panose="020B0604030504040204" pitchFamily="50" charset="-128"/>
              </a:rPr>
              <a:t>のでは</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鳥の目で見る評価だけではなく、虫の目で見るような評価もこの中に取り組んではどうかというご提案</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個別のケースについて府の施策として議論していく形になってくると審議会委員もできるかぎり現地に行って、現場を見て考えるということも</a:t>
            </a:r>
            <a:r>
              <a:rPr lang="ja-JP" altLang="en-US" sz="1000" dirty="0">
                <a:latin typeface="Meiryo UI" panose="020B0604030504040204" pitchFamily="50" charset="-128"/>
                <a:ea typeface="Meiryo UI" panose="020B0604030504040204" pitchFamily="50" charset="-128"/>
              </a:rPr>
              <a:t>必要</a:t>
            </a:r>
            <a:r>
              <a:rPr lang="ja-JP" altLang="ja-JP" sz="1000" dirty="0">
                <a:latin typeface="Meiryo UI" panose="020B0604030504040204" pitchFamily="50" charset="-128"/>
                <a:ea typeface="Meiryo UI" panose="020B0604030504040204" pitchFamily="50" charset="-128"/>
              </a:rPr>
              <a:t>と思う</a:t>
            </a:r>
            <a:endParaRPr lang="en-US" altLang="ja-JP" sz="1000" dirty="0">
              <a:latin typeface="Meiryo UI" panose="020B0604030504040204" pitchFamily="50" charset="-128"/>
              <a:ea typeface="Meiryo UI" panose="020B0604030504040204" pitchFamily="50" charset="-128"/>
            </a:endParaRPr>
          </a:p>
        </p:txBody>
      </p:sp>
      <p:sp>
        <p:nvSpPr>
          <p:cNvPr id="55" name="正方形/長方形 54"/>
          <p:cNvSpPr/>
          <p:nvPr/>
        </p:nvSpPr>
        <p:spPr>
          <a:xfrm>
            <a:off x="1130600" y="8556649"/>
            <a:ext cx="5112143" cy="1073795"/>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審議会は、そもそも施策として空回りしていないのかとか、あるいはうまくいって両立して、あるいは好循環が高推移で向かっているかということを評価しながら今後のあり方を御検討いただくというようなことに役割はある</a:t>
            </a: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これでこのビジョンの評価が数値でできるかというと、かなり限界があるので、評価の方法については引き続き議論が必要</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人口動態や世帯動態を見据えた数値目標があまり扱われていないという印象</a:t>
            </a:r>
            <a:endParaRPr lang="ja-JP" altLang="en-US" sz="1000" dirty="0">
              <a:latin typeface="Meiryo UI" panose="020B0604030504040204" pitchFamily="50" charset="-128"/>
              <a:ea typeface="Meiryo UI" panose="020B0604030504040204" pitchFamily="50" charset="-128"/>
            </a:endParaRPr>
          </a:p>
        </p:txBody>
      </p:sp>
      <p:sp>
        <p:nvSpPr>
          <p:cNvPr id="56" name="正方形/長方形 55"/>
          <p:cNvSpPr/>
          <p:nvPr/>
        </p:nvSpPr>
        <p:spPr>
          <a:xfrm>
            <a:off x="6463469" y="8514965"/>
            <a:ext cx="5112143" cy="766018"/>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ゼロをプラスにする施策を重層的に組む、ある施策をすることで多分野の課題を解決できる方向性</a:t>
            </a:r>
            <a:r>
              <a:rPr lang="ja-JP" altLang="en-US" sz="1000" dirty="0">
                <a:latin typeface="Meiryo UI" panose="020B0604030504040204" pitchFamily="50" charset="-128"/>
                <a:ea typeface="Meiryo UI" panose="020B0604030504040204" pitchFamily="50" charset="-128"/>
              </a:rPr>
              <a:t>の</a:t>
            </a:r>
            <a:r>
              <a:rPr lang="ja-JP" altLang="ja-JP" sz="1000" dirty="0">
                <a:latin typeface="Meiryo UI" panose="020B0604030504040204" pitchFamily="50" charset="-128"/>
                <a:ea typeface="Meiryo UI" panose="020B0604030504040204" pitchFamily="50" charset="-128"/>
              </a:rPr>
              <a:t>評価の仕方を新たに生み出</a:t>
            </a:r>
            <a:r>
              <a:rPr lang="ja-JP" altLang="en-US" sz="1000" dirty="0">
                <a:latin typeface="Meiryo UI" panose="020B0604030504040204" pitchFamily="50" charset="-128"/>
                <a:ea typeface="Meiryo UI" panose="020B0604030504040204" pitchFamily="50" charset="-128"/>
              </a:rPr>
              <a:t>す必要があるのでは</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どれかモデルケースとして新しい評価の指標設定と把握の仕方をして、それを次の施策に繋いでいくという政策の循環のモデルを作</a:t>
            </a:r>
            <a:r>
              <a:rPr lang="ja-JP" altLang="en-US" sz="1000" dirty="0">
                <a:latin typeface="Meiryo UI" panose="020B0604030504040204" pitchFamily="50" charset="-128"/>
                <a:ea typeface="Meiryo UI" panose="020B0604030504040204" pitchFamily="50" charset="-128"/>
              </a:rPr>
              <a:t>るとよいのでは</a:t>
            </a:r>
          </a:p>
        </p:txBody>
      </p:sp>
      <p:sp>
        <p:nvSpPr>
          <p:cNvPr id="69" name="角丸四角形 68"/>
          <p:cNvSpPr/>
          <p:nvPr/>
        </p:nvSpPr>
        <p:spPr>
          <a:xfrm>
            <a:off x="7633344" y="8169470"/>
            <a:ext cx="2556000" cy="283512"/>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好循環の評価手法</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角丸四角形 109"/>
          <p:cNvSpPr/>
          <p:nvPr/>
        </p:nvSpPr>
        <p:spPr>
          <a:xfrm>
            <a:off x="13110633" y="8169470"/>
            <a:ext cx="2556000" cy="283512"/>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鳥の目の評価・虫の目の評価</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角丸四角形 112"/>
          <p:cNvSpPr/>
          <p:nvPr/>
        </p:nvSpPr>
        <p:spPr>
          <a:xfrm>
            <a:off x="107081" y="10081683"/>
            <a:ext cx="17363189" cy="4965125"/>
          </a:xfrm>
          <a:prstGeom prst="roundRect">
            <a:avLst>
              <a:gd name="adj" fmla="val 492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114" name="角丸四角形 113"/>
          <p:cNvSpPr/>
          <p:nvPr/>
        </p:nvSpPr>
        <p:spPr>
          <a:xfrm>
            <a:off x="387797" y="9886362"/>
            <a:ext cx="1530000" cy="24480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74496" rIns="0" bIns="74496"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施策に関するもの</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114"/>
          <p:cNvSpPr/>
          <p:nvPr/>
        </p:nvSpPr>
        <p:spPr>
          <a:xfrm>
            <a:off x="17879814" y="6092326"/>
            <a:ext cx="2030400" cy="24480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74496" rIns="0" bIns="74496"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新たな課題</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18901958" y="228941"/>
            <a:ext cx="2285683" cy="45824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spAutoFit/>
          </a:bodyPr>
          <a:lstStyle/>
          <a:p>
            <a:pPr algn="ct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1831387" y="8169470"/>
            <a:ext cx="2556000" cy="283512"/>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みんなで</a:t>
            </a:r>
            <a:r>
              <a:rPr lang="ja-JP" altLang="en-US" sz="100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めざ</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そう値の全般</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角丸四角形 110"/>
          <p:cNvSpPr/>
          <p:nvPr/>
        </p:nvSpPr>
        <p:spPr>
          <a:xfrm>
            <a:off x="756296" y="1068096"/>
            <a:ext cx="18217968" cy="4932000"/>
          </a:xfrm>
          <a:prstGeom prst="roundRect">
            <a:avLst>
              <a:gd name="adj" fmla="val 1033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ctr"/>
            <a:endParaRPr kumimoji="1" lang="ja-JP" altLang="en-US"/>
          </a:p>
        </p:txBody>
      </p:sp>
      <p:sp>
        <p:nvSpPr>
          <p:cNvPr id="9" name="正方形/長方形 8"/>
          <p:cNvSpPr/>
          <p:nvPr/>
        </p:nvSpPr>
        <p:spPr>
          <a:xfrm>
            <a:off x="9253499" y="2719199"/>
            <a:ext cx="4680000" cy="2151013"/>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縮小していく社会における地方のあり方とそれをつないでいくというのが大阪府の大きな役割と思</a:t>
            </a:r>
            <a:r>
              <a:rPr lang="ja-JP" altLang="en-US" sz="1000" dirty="0">
                <a:latin typeface="Meiryo UI" panose="020B0604030504040204" pitchFamily="50" charset="-128"/>
                <a:ea typeface="Meiryo UI" panose="020B0604030504040204" pitchFamily="50" charset="-128"/>
              </a:rPr>
              <a:t>う</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活用する一方で縮小していかなければいけない部分もあると思う</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住宅</a:t>
            </a:r>
            <a:r>
              <a:rPr lang="ja-JP" altLang="ja-JP" sz="1000" dirty="0">
                <a:latin typeface="Meiryo UI" panose="020B0604030504040204" pitchFamily="50" charset="-128"/>
                <a:ea typeface="Meiryo UI" panose="020B0604030504040204" pitchFamily="50" charset="-128"/>
              </a:rPr>
              <a:t>の数</a:t>
            </a:r>
            <a:r>
              <a:rPr lang="ja-JP" altLang="en-US" sz="1000" dirty="0">
                <a:latin typeface="Meiryo UI" panose="020B0604030504040204" pitchFamily="50" charset="-128"/>
                <a:ea typeface="Meiryo UI" panose="020B0604030504040204" pitchFamily="50" charset="-128"/>
              </a:rPr>
              <a:t>の</a:t>
            </a:r>
            <a:r>
              <a:rPr lang="ja-JP" altLang="ja-JP" sz="1000" dirty="0">
                <a:latin typeface="Meiryo UI" panose="020B0604030504040204" pitchFamily="50" charset="-128"/>
                <a:ea typeface="Meiryo UI" panose="020B0604030504040204" pitchFamily="50" charset="-128"/>
              </a:rPr>
              <a:t>縮小を機会に健康であったり、高齢者や</a:t>
            </a:r>
            <a:r>
              <a:rPr lang="ja-JP" altLang="ja-JP" sz="1000" dirty="0" err="1">
                <a:latin typeface="Meiryo UI" panose="020B0604030504040204" pitchFamily="50" charset="-128"/>
                <a:ea typeface="Meiryo UI" panose="020B0604030504040204" pitchFamily="50" charset="-128"/>
              </a:rPr>
              <a:t>障がい</a:t>
            </a:r>
            <a:r>
              <a:rPr lang="ja-JP" altLang="ja-JP" sz="1000" dirty="0">
                <a:latin typeface="Meiryo UI" panose="020B0604030504040204" pitchFamily="50" charset="-128"/>
                <a:ea typeface="Meiryo UI" panose="020B0604030504040204" pitchFamily="50" charset="-128"/>
              </a:rPr>
              <a:t>者の方に優しいまちの作り方ができる機会だと捉えて、前向きに施策を打っていくことが大事</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地域に住むということが非常に重要なので、都市空間を含めた議論をしてもらうことで、居住ということを中心としてまとまるよう</a:t>
            </a:r>
            <a:r>
              <a:rPr lang="ja-JP" altLang="ja-JP" sz="1000" dirty="0" smtClean="0">
                <a:latin typeface="Meiryo UI" panose="020B0604030504040204" pitchFamily="50" charset="-128"/>
                <a:ea typeface="Meiryo UI" panose="020B0604030504040204" pitchFamily="50" charset="-128"/>
              </a:rPr>
              <a:t>に</a:t>
            </a:r>
            <a:endParaRPr lang="en-US" altLang="ja-JP" sz="1000" dirty="0">
              <a:solidFill>
                <a:srgbClr val="FF0000"/>
              </a:solidFill>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縮小していく社会は、とても重要な社会的な背景だと考えている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全体に通じるが、人口減少がわかっている中で、どのように縮小していくのかを、どう捉えるかということを考えなければいけないのではないか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縮小</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というものを機会に、縮小をどう前向きに捉えて施策を打っていくのかということを考えることが、持続可能なまちづくりにつながっていくと思う</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144871" indent="-144871"/>
            <a:endParaRPr lang="ja-JP" altLang="en-US" sz="1000" dirty="0">
              <a:latin typeface="Meiryo UI" panose="020B0604030504040204" pitchFamily="50" charset="-128"/>
              <a:ea typeface="Meiryo UI" panose="020B0604030504040204" pitchFamily="50" charset="-128"/>
            </a:endParaRPr>
          </a:p>
        </p:txBody>
      </p:sp>
      <p:sp>
        <p:nvSpPr>
          <p:cNvPr id="27" name="角丸四角形 26"/>
          <p:cNvSpPr/>
          <p:nvPr/>
        </p:nvSpPr>
        <p:spPr>
          <a:xfrm>
            <a:off x="1331748" y="869638"/>
            <a:ext cx="2030400" cy="24480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74496" rIns="0" bIns="74496"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社会背景・理念に関するもの</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4501232" y="2636778"/>
            <a:ext cx="4680000" cy="766018"/>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人々の多様性が重要。</a:t>
            </a:r>
            <a:r>
              <a:rPr lang="ja-JP" altLang="ja-JP" sz="1000" dirty="0">
                <a:latin typeface="Meiryo UI" panose="020B0604030504040204" pitchFamily="50" charset="-128"/>
                <a:ea typeface="Meiryo UI" panose="020B0604030504040204" pitchFamily="50" charset="-128"/>
              </a:rPr>
              <a:t>世帯の規模についてどういう視点で入れているのか疑問</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現在の府の政策も、世帯を単位にした施策がベース。今後また議論させてもらえれば</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単身者が増え</a:t>
            </a:r>
            <a:r>
              <a:rPr lang="ja-JP" altLang="en-US" sz="1000" dirty="0">
                <a:latin typeface="Meiryo UI" panose="020B0604030504040204" pitchFamily="50" charset="-128"/>
                <a:ea typeface="Meiryo UI" panose="020B0604030504040204" pitchFamily="50" charset="-128"/>
              </a:rPr>
              <a:t>れば</a:t>
            </a:r>
            <a:r>
              <a:rPr lang="ja-JP" altLang="ja-JP" sz="1000" dirty="0">
                <a:latin typeface="Meiryo UI" panose="020B0604030504040204" pitchFamily="50" charset="-128"/>
                <a:ea typeface="Meiryo UI" panose="020B0604030504040204" pitchFamily="50" charset="-128"/>
              </a:rPr>
              <a:t>固有のニーズが出</a:t>
            </a:r>
            <a:r>
              <a:rPr lang="ja-JP" altLang="en-US" sz="1000" dirty="0">
                <a:latin typeface="Meiryo UI" panose="020B0604030504040204" pitchFamily="50" charset="-128"/>
                <a:ea typeface="Meiryo UI" panose="020B0604030504040204" pitchFamily="50" charset="-128"/>
              </a:rPr>
              <a:t>る。</a:t>
            </a:r>
            <a:r>
              <a:rPr lang="ja-JP" altLang="ja-JP" sz="1000" dirty="0">
                <a:latin typeface="Meiryo UI" panose="020B0604030504040204" pitchFamily="50" charset="-128"/>
                <a:ea typeface="Meiryo UI" panose="020B0604030504040204" pitchFamily="50" charset="-128"/>
              </a:rPr>
              <a:t>必要とされる環境が異なってくると思う</a:t>
            </a:r>
            <a:r>
              <a:rPr lang="ja-JP" altLang="en-US" sz="1000" dirty="0">
                <a:latin typeface="Meiryo UI" panose="020B0604030504040204" pitchFamily="50" charset="-128"/>
                <a:ea typeface="Meiryo UI" panose="020B0604030504040204" pitchFamily="50" charset="-128"/>
              </a:rPr>
              <a:t>ので</a:t>
            </a:r>
            <a:r>
              <a:rPr lang="ja-JP" altLang="ja-JP" sz="1000" dirty="0">
                <a:latin typeface="Meiryo UI" panose="020B0604030504040204" pitchFamily="50" charset="-128"/>
                <a:ea typeface="Meiryo UI" panose="020B0604030504040204" pitchFamily="50" charset="-128"/>
              </a:rPr>
              <a:t>その辺りも検討いただければ</a:t>
            </a:r>
            <a:endParaRPr lang="en-US" altLang="ja-JP" sz="1000" dirty="0">
              <a:latin typeface="Meiryo UI" panose="020B0604030504040204" pitchFamily="50" charset="-128"/>
              <a:ea typeface="Meiryo UI" panose="020B0604030504040204" pitchFamily="50" charset="-128"/>
            </a:endParaRPr>
          </a:p>
          <a:p>
            <a:pPr marL="144871" indent="-144871"/>
            <a:r>
              <a:rPr lang="ja-JP" altLang="en-US" sz="1000" dirty="0">
                <a:latin typeface="Meiryo UI" panose="020B0604030504040204" pitchFamily="50" charset="-128"/>
                <a:ea typeface="Meiryo UI" panose="020B0604030504040204" pitchFamily="50" charset="-128"/>
              </a:rPr>
              <a:t>・　大阪での最も一般的な世帯は単独世帯であり、</a:t>
            </a:r>
            <a:r>
              <a:rPr lang="ja-JP" altLang="ja-JP" sz="1000" dirty="0">
                <a:latin typeface="Meiryo UI" panose="020B0604030504040204" pitchFamily="50" charset="-128"/>
                <a:ea typeface="Meiryo UI" panose="020B0604030504040204" pitchFamily="50" charset="-128"/>
              </a:rPr>
              <a:t>居住形態を一体どういう風に捉えればいいのか大きな課題</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今後も</a:t>
            </a:r>
            <a:r>
              <a:rPr lang="ja-JP" altLang="en-US" sz="1000" dirty="0">
                <a:latin typeface="Meiryo UI" panose="020B0604030504040204" pitchFamily="50" charset="-128"/>
                <a:ea typeface="Meiryo UI" panose="020B0604030504040204" pitchFamily="50" charset="-128"/>
              </a:rPr>
              <a:t>議論を</a:t>
            </a:r>
          </a:p>
        </p:txBody>
      </p:sp>
      <p:sp>
        <p:nvSpPr>
          <p:cNvPr id="87" name="正方形/長方形 86"/>
          <p:cNvSpPr/>
          <p:nvPr/>
        </p:nvSpPr>
        <p:spPr>
          <a:xfrm>
            <a:off x="1057745" y="1398391"/>
            <a:ext cx="2520000" cy="2766566"/>
          </a:xfrm>
          <a:prstGeom prst="rect">
            <a:avLst/>
          </a:prstGeom>
        </p:spPr>
        <p:txBody>
          <a:bodyPr wrap="square" lIns="0" tIns="74505" rIns="0" bIns="74505">
            <a:spAutoFit/>
          </a:bodyPr>
          <a:lstStyle/>
          <a:p>
            <a:pPr marL="144871" indent="-144871"/>
            <a:r>
              <a:rPr lang="ja-JP" altLang="en-US" sz="1000" dirty="0">
                <a:latin typeface="Meiryo UI" panose="020B0604030504040204" pitchFamily="50" charset="-128"/>
                <a:ea typeface="Meiryo UI" panose="020B0604030504040204" pitchFamily="50" charset="-128"/>
              </a:rPr>
              <a:t>・　ゼロをプラスにするような活動とマイナスをゼロにするようなものをハイブリッドで施策として組み立て、好循環により効率的な施策を実現していくという発想で今の施策の提案が出てきた</a:t>
            </a:r>
          </a:p>
          <a:p>
            <a:pPr marL="144871" indent="-144871"/>
            <a:r>
              <a:rPr lang="ja-JP" altLang="en-US" sz="1000" dirty="0">
                <a:latin typeface="Meiryo UI" panose="020B0604030504040204" pitchFamily="50" charset="-128"/>
                <a:ea typeface="Meiryo UI" panose="020B0604030504040204" pitchFamily="50" charset="-128"/>
              </a:rPr>
              <a:t>・　多様な人々が住んでいる、多様な地域があるというようなことを重視して、その中で魅力を発見するとか、その多様性を重要視しながら魅力を創出するとかいうようなことを考えなければいけないと</a:t>
            </a:r>
          </a:p>
          <a:p>
            <a:pPr marL="144871" indent="-144871"/>
            <a:r>
              <a:rPr lang="ja-JP" altLang="en-US" sz="1000" dirty="0">
                <a:latin typeface="Meiryo UI" panose="020B0604030504040204" pitchFamily="50" charset="-128"/>
                <a:ea typeface="Meiryo UI" panose="020B0604030504040204" pitchFamily="50" charset="-128"/>
              </a:rPr>
              <a:t>・　定住人口だけでなく、交流人口をできるだけ増やして、そして人の活動が高まるということによって、魅力が高まっていくという、そういう居住概念を人の移動ということも含めて拡大していこうという議論があった</a:t>
            </a:r>
          </a:p>
        </p:txBody>
      </p:sp>
      <p:sp>
        <p:nvSpPr>
          <p:cNvPr id="62" name="角丸四角形 61"/>
          <p:cNvSpPr/>
          <p:nvPr/>
        </p:nvSpPr>
        <p:spPr>
          <a:xfrm>
            <a:off x="1188584" y="1229078"/>
            <a:ext cx="216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現ビジョンの考え方</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10315499" y="1229078"/>
            <a:ext cx="2556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58666" tIns="74496" rIns="58666" bIns="74496"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社会の動き</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6948984" y="1800622"/>
            <a:ext cx="9289031" cy="553998"/>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貧困</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、健康、環境、住む、多様性は全てＳＤＧｓの項目であるため、ＳＤＧｓの観点から議論を進めたい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持続可能性、建てかえの問題、人口減少と老齢化、老朽化マンション、建物の老朽化がテーマに入ってくるが、１の論点の中に組めるか、別立てにするか議論していきたい。また、ＳＤＧｓの中にいれるか、それを打ち立てるかは、今はまだわからな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9" name="正方形/長方形 58"/>
          <p:cNvSpPr/>
          <p:nvPr/>
        </p:nvSpPr>
        <p:spPr>
          <a:xfrm>
            <a:off x="4501229" y="3618820"/>
            <a:ext cx="4680000" cy="2246769"/>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単独世帯が大阪府全体だけでなく、どこでどう増えているという地理情報と融合させた分析が必要</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単独世帯の増加、世帯の多様化について、まちづくりを考えていくことが</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必要</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多文化化を実際どう支えていくかというような論点になると思うが、きちんとした現状の把握や分析が行われておらず、何をすべきかが明解になっていないのではないか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世帯の多様化に対してどういう住宅のオルタナティブを供給していくのかということが、包括的なテーマとして上げられるのではないか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経済的な貧困と住宅政策、子供の貧困の問題も含めて指摘をいただいた。論点としては、安全の問題、あるいは世帯、人口問題と関連させて扱う可能性もある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貧困や、ひとり親、高齢化などの問題など厳しい状況の中で必死に生きている部分に対してのまちづくりの関係が気になる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都市活動の基盤となるような社会・生活を支える部分の仕事をしている在留外国人の方々や、そのお子さんたちの教育環境などは相当厳しい状況であり、その方々が暮らしやすい都市はどういう機能を備える必要があるかについても、具体的な検討が必要では</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60" name="正方形/長方形 59"/>
          <p:cNvSpPr/>
          <p:nvPr/>
        </p:nvSpPr>
        <p:spPr>
          <a:xfrm>
            <a:off x="14293800" y="2719199"/>
            <a:ext cx="4680000" cy="2092881"/>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移動について</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、大都市</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の特徴的な流入・流出が見られるようなデータがあれば、大阪府全体が抱える問題を相対化して捉えることができるのではないか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人口の動態分析に基づいて戦略を考えることや、それを課題にすべきではないかという御意見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都市部への人口集中、シュリンクに伴う都市部の人口増が、部分的に起こっているということを頭に入れて置きたい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人口の増減や世帯の変化というものを大阪府として一括として捉えるだけではなく、地域ごとのデータの収集や、地域特性がわかる統計調査、データ分析をするという提案に賛同</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高齢化率もどこが高いのかということが問題であり、地理的な特性を踏まえて議論することとしている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住まいを選んでいるのではなく、選ばされていると強く感じている。供給する側の住宅の市場側の動きを知りたい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61" name="角丸四角形 60"/>
          <p:cNvSpPr/>
          <p:nvPr/>
        </p:nvSpPr>
        <p:spPr>
          <a:xfrm>
            <a:off x="5627916" y="2438281"/>
            <a:ext cx="180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世帯の多様化</a:t>
            </a:r>
            <a:endParaRPr lang="en-US" altLang="ja-JP"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15679106" y="2520702"/>
            <a:ext cx="180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人口の移動</a:t>
            </a:r>
            <a:endParaRPr lang="en-US" altLang="ja-JP"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0693499" y="2520702"/>
            <a:ext cx="180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縮小していく社会</a:t>
            </a:r>
            <a:endParaRPr lang="en-US" altLang="ja-JP"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角丸四角形 69"/>
          <p:cNvSpPr/>
          <p:nvPr/>
        </p:nvSpPr>
        <p:spPr>
          <a:xfrm>
            <a:off x="1257357" y="11233670"/>
            <a:ext cx="1456849" cy="214277"/>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発信</a:t>
            </a:r>
            <a:endParaRPr lang="en-US" altLang="ja-JP"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455781" y="11479181"/>
            <a:ext cx="3060000" cy="707886"/>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流入</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人口の方々へ、ここが住みやすいといった宣伝が不足して</a:t>
            </a:r>
            <a:r>
              <a:rPr lang="ja-JP" altLang="en-US" sz="100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いる</a:t>
            </a:r>
            <a:r>
              <a:rPr lang="ja-JP" altLang="en-US" sz="100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まちづくり</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情報、住宅・住まい情報が、どのような形で住民に発信をされるのかに問題意識をもっている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3" name="正方形/長方形 72"/>
          <p:cNvSpPr/>
          <p:nvPr/>
        </p:nvSpPr>
        <p:spPr>
          <a:xfrm>
            <a:off x="3852640" y="11089654"/>
            <a:ext cx="3060000" cy="1169551"/>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今後</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の住宅供給の中で空き家について意識する必要があるのでは</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今</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、空き家がかなり多いので、それをまずどうするかを考えてはどうか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中央</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に通路、外側に部屋というような危険な住宅が大阪府にまだまだ残っており、文化住宅もほとんど補修されず、たくさんの空き家を抱えて存在している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8" name="正方形/長方形 77"/>
          <p:cNvSpPr/>
          <p:nvPr/>
        </p:nvSpPr>
        <p:spPr>
          <a:xfrm>
            <a:off x="3852656" y="12440383"/>
            <a:ext cx="3060000" cy="1015663"/>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マンションは民間の区分所有住宅の管理、賃貸住宅は維持管理と民間の賃貸住宅ストックの問題ということで、大都市で多い集合住宅のストックの維持管理問題という一つのテーマにして議論してはどうか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既存</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マンションの耐震対応だけでなく、再生をどうやって円滑に進めるかというのは大きな論点として議論したほうが</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82" name="角丸四角形 81"/>
          <p:cNvSpPr/>
          <p:nvPr/>
        </p:nvSpPr>
        <p:spPr>
          <a:xfrm>
            <a:off x="4662656" y="12241782"/>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マンション</a:t>
            </a:r>
            <a:endParaRPr lang="en-US" altLang="ja-JP"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17790661" y="11377686"/>
            <a:ext cx="2160000" cy="2400657"/>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現時点</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で日本における住まい・まちづくりと健康の関係についてのエビデンスは多く</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ない。</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健康</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は必ずしも病気でない状態ではなく、安心や安全、生きがいという点から健康というのを捉えて考えたほうが良い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貧困</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、高齢化、多様性については、既に健康づくりにおいて議論となって</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いる。</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健康は今までターゲットとしていなかったことに加え、まちづくりには道路や公園も入るので、どう区分けしていくのかがなかなか難しい問題であるという感想を持っている</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どんなコミュニティで健康が悪化して、どうまちを変えれば健康がよくなるのかについても、他の部局と連携した分析が必要</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4" name="角丸四角形 103"/>
          <p:cNvSpPr/>
          <p:nvPr/>
        </p:nvSpPr>
        <p:spPr>
          <a:xfrm>
            <a:off x="20166925" y="6193110"/>
            <a:ext cx="1080120" cy="8853695"/>
          </a:xfrm>
          <a:prstGeom prst="roundRect">
            <a:avLst>
              <a:gd name="adj" fmla="val 428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20210357" y="6553150"/>
            <a:ext cx="1005283" cy="5478423"/>
          </a:xfrm>
          <a:prstGeom prst="rect">
            <a:avLst/>
          </a:prstGeom>
        </p:spPr>
        <p:txBody>
          <a:bodyPr wrap="square" lIns="0" rIns="0">
            <a:spAutoFit/>
          </a:bodyPr>
          <a:lstStyle/>
          <a:p>
            <a:pPr marL="88900" indent="-88900"/>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厳密にいろいろな状況をエビデンスとして見るには、地域ごとのデータではなく個のデータが必要</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今年は住宅・土地統計調査が実施されるが、府内の住宅の所有形態に加え、入居者の所得状況などが出てくるので、考える前提として基本データ等も含めていただきたい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大阪府の中でも地域特性がある。総量だけでなく、ある程度の分類や地域特性がわかるようにデータ分析をしていただきたい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endParaRPr lang="en-US" altLang="ja-JP"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88900" indent="-88900"/>
            <a:r>
              <a:rPr lang="ja-JP" altLang="en-US"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テーマに関わらずできる限り地図でデータを示していただきたい</a:t>
            </a:r>
            <a:r>
              <a:rPr lang="ja-JP" altLang="en-US" sz="1000"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000"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6" name="角丸四角形 105"/>
          <p:cNvSpPr/>
          <p:nvPr/>
        </p:nvSpPr>
        <p:spPr>
          <a:xfrm>
            <a:off x="20169881" y="6121102"/>
            <a:ext cx="1069307" cy="25200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45714" rIns="0" bIns="45714"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手法</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角丸四角形 106"/>
          <p:cNvSpPr/>
          <p:nvPr/>
        </p:nvSpPr>
        <p:spPr>
          <a:xfrm>
            <a:off x="10693499" y="1610970"/>
            <a:ext cx="180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en-US" altLang="ja-JP" sz="1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SDGs</a:t>
            </a:r>
            <a:endParaRPr lang="en-US" altLang="ja-JP"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4649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1574</TotalTime>
  <Words>287</Words>
  <Application>Microsoft Office PowerPoint</Application>
  <PresentationFormat>ユーザー設定</PresentationFormat>
  <Paragraphs>141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谷山　広隆</dc:creator>
  <cp:lastModifiedBy>西　あかね</cp:lastModifiedBy>
  <cp:revision>105</cp:revision>
  <cp:lastPrinted>2018-09-19T07:26:34Z</cp:lastPrinted>
  <dcterms:created xsi:type="dcterms:W3CDTF">2018-04-17T10:35:25Z</dcterms:created>
  <dcterms:modified xsi:type="dcterms:W3CDTF">2018-11-05T10:54:21Z</dcterms:modified>
</cp:coreProperties>
</file>