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charts/chart4.xml" ContentType="application/vnd.openxmlformats-officedocument.drawingml.chart+xml"/>
  <Override PartName="/ppt/notesSlides/notesSlide1.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9" r:id="rId2"/>
    <p:sldId id="297" r:id="rId3"/>
    <p:sldId id="289" r:id="rId4"/>
    <p:sldId id="276" r:id="rId5"/>
    <p:sldId id="286" r:id="rId6"/>
    <p:sldId id="279" r:id="rId7"/>
    <p:sldId id="287" r:id="rId8"/>
    <p:sldId id="269" r:id="rId9"/>
    <p:sldId id="284" r:id="rId10"/>
    <p:sldId id="288" r:id="rId11"/>
    <p:sldId id="280" r:id="rId12"/>
    <p:sldId id="281" r:id="rId13"/>
    <p:sldId id="282" r:id="rId14"/>
    <p:sldId id="290" r:id="rId15"/>
    <p:sldId id="300" r:id="rId16"/>
    <p:sldId id="291" r:id="rId17"/>
    <p:sldId id="301" r:id="rId18"/>
    <p:sldId id="293" r:id="rId1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99" autoAdjust="0"/>
    <p:restoredTop sz="94660"/>
  </p:normalViewPr>
  <p:slideViewPr>
    <p:cSldViewPr>
      <p:cViewPr varScale="1">
        <p:scale>
          <a:sx n="67" d="100"/>
          <a:sy n="67" d="100"/>
        </p:scale>
        <p:origin x="1644"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NULL" TargetMode="External"/></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______6.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NULL" TargetMode="Externa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______.xlsx"/></Relationships>
</file>

<file path=ppt/charts/_rels/chart4.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______1.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______2.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______3.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______4.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______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392965016502136"/>
          <c:y val="0.13316078968389822"/>
          <c:w val="0.77572178241430478"/>
          <c:h val="0.70320612953683825"/>
        </c:manualLayout>
      </c:layout>
      <c:lineChart>
        <c:grouping val="standard"/>
        <c:varyColors val="0"/>
        <c:ser>
          <c:idx val="1"/>
          <c:order val="0"/>
          <c:tx>
            <c:strRef>
              <c:f>平均寿命!$B$43</c:f>
              <c:strCache>
                <c:ptCount val="1"/>
                <c:pt idx="0">
                  <c:v>全国男</c:v>
                </c:pt>
              </c:strCache>
            </c:strRef>
          </c:tx>
          <c:dLbls>
            <c:spPr>
              <a:noFill/>
              <a:ln>
                <a:noFill/>
              </a:ln>
              <a:effectLst/>
            </c:spPr>
            <c:txPr>
              <a:bodyPr/>
              <a:lstStyle/>
              <a:p>
                <a:pPr>
                  <a:defRPr sz="14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平均寿命!$C$42:$M$42</c:f>
              <c:strCache>
                <c:ptCount val="11"/>
                <c:pt idx="0">
                  <c:v>昭和40年</c:v>
                </c:pt>
                <c:pt idx="1">
                  <c:v>昭和45年</c:v>
                </c:pt>
                <c:pt idx="2">
                  <c:v>昭和50年</c:v>
                </c:pt>
                <c:pt idx="3">
                  <c:v>昭和55年</c:v>
                </c:pt>
                <c:pt idx="4">
                  <c:v>昭和60年</c:v>
                </c:pt>
                <c:pt idx="5">
                  <c:v>平成2年</c:v>
                </c:pt>
                <c:pt idx="6">
                  <c:v>平成7年</c:v>
                </c:pt>
                <c:pt idx="7">
                  <c:v>平成12年</c:v>
                </c:pt>
                <c:pt idx="8">
                  <c:v>平成17年</c:v>
                </c:pt>
                <c:pt idx="9">
                  <c:v>平成22年</c:v>
                </c:pt>
                <c:pt idx="10">
                  <c:v>平成27年</c:v>
                </c:pt>
              </c:strCache>
            </c:strRef>
          </c:cat>
          <c:val>
            <c:numRef>
              <c:f>平均寿命!$C$43:$M$43</c:f>
              <c:numCache>
                <c:formatCode>0.0_);[Red]\(0.0\)</c:formatCode>
                <c:ptCount val="11"/>
                <c:pt idx="0">
                  <c:v>67.7</c:v>
                </c:pt>
                <c:pt idx="1">
                  <c:v>69.8</c:v>
                </c:pt>
                <c:pt idx="2">
                  <c:v>71.8</c:v>
                </c:pt>
                <c:pt idx="3">
                  <c:v>73.599999999999994</c:v>
                </c:pt>
                <c:pt idx="4">
                  <c:v>75</c:v>
                </c:pt>
                <c:pt idx="5">
                  <c:v>76</c:v>
                </c:pt>
                <c:pt idx="6">
                  <c:v>76.7</c:v>
                </c:pt>
                <c:pt idx="7">
                  <c:v>77.7</c:v>
                </c:pt>
                <c:pt idx="8">
                  <c:v>78.8</c:v>
                </c:pt>
                <c:pt idx="9">
                  <c:v>79.599999999999994</c:v>
                </c:pt>
                <c:pt idx="10">
                  <c:v>80.8</c:v>
                </c:pt>
              </c:numCache>
            </c:numRef>
          </c:val>
          <c:smooth val="0"/>
          <c:extLst>
            <c:ext xmlns:c16="http://schemas.microsoft.com/office/drawing/2014/chart" uri="{C3380CC4-5D6E-409C-BE32-E72D297353CC}">
              <c16:uniqueId val="{00000000-F071-484B-AE70-5EE4C158C69D}"/>
            </c:ext>
          </c:extLst>
        </c:ser>
        <c:ser>
          <c:idx val="3"/>
          <c:order val="1"/>
          <c:tx>
            <c:strRef>
              <c:f>平均寿命!$B$44</c:f>
              <c:strCache>
                <c:ptCount val="1"/>
                <c:pt idx="0">
                  <c:v>全国女</c:v>
                </c:pt>
              </c:strCache>
            </c:strRef>
          </c:tx>
          <c:dLbls>
            <c:spPr>
              <a:noFill/>
              <a:ln>
                <a:noFill/>
              </a:ln>
              <a:effectLst/>
            </c:spPr>
            <c:txPr>
              <a:bodyPr/>
              <a:lstStyle/>
              <a:p>
                <a:pPr>
                  <a:defRPr sz="140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平均寿命!$C$42:$M$42</c:f>
              <c:strCache>
                <c:ptCount val="11"/>
                <c:pt idx="0">
                  <c:v>昭和40年</c:v>
                </c:pt>
                <c:pt idx="1">
                  <c:v>昭和45年</c:v>
                </c:pt>
                <c:pt idx="2">
                  <c:v>昭和50年</c:v>
                </c:pt>
                <c:pt idx="3">
                  <c:v>昭和55年</c:v>
                </c:pt>
                <c:pt idx="4">
                  <c:v>昭和60年</c:v>
                </c:pt>
                <c:pt idx="5">
                  <c:v>平成2年</c:v>
                </c:pt>
                <c:pt idx="6">
                  <c:v>平成7年</c:v>
                </c:pt>
                <c:pt idx="7">
                  <c:v>平成12年</c:v>
                </c:pt>
                <c:pt idx="8">
                  <c:v>平成17年</c:v>
                </c:pt>
                <c:pt idx="9">
                  <c:v>平成22年</c:v>
                </c:pt>
                <c:pt idx="10">
                  <c:v>平成27年</c:v>
                </c:pt>
              </c:strCache>
            </c:strRef>
          </c:cat>
          <c:val>
            <c:numRef>
              <c:f>平均寿命!$C$44:$M$44</c:f>
              <c:numCache>
                <c:formatCode>0.0_);[Red]\(0.0\)</c:formatCode>
                <c:ptCount val="11"/>
                <c:pt idx="0">
                  <c:v>72.900000000000006</c:v>
                </c:pt>
                <c:pt idx="1">
                  <c:v>75.2</c:v>
                </c:pt>
                <c:pt idx="2">
                  <c:v>77</c:v>
                </c:pt>
                <c:pt idx="3">
                  <c:v>79</c:v>
                </c:pt>
                <c:pt idx="4">
                  <c:v>80.8</c:v>
                </c:pt>
                <c:pt idx="5">
                  <c:v>82.1</c:v>
                </c:pt>
                <c:pt idx="6">
                  <c:v>83.2</c:v>
                </c:pt>
                <c:pt idx="7">
                  <c:v>84.6</c:v>
                </c:pt>
                <c:pt idx="8">
                  <c:v>85.8</c:v>
                </c:pt>
                <c:pt idx="9">
                  <c:v>86.4</c:v>
                </c:pt>
                <c:pt idx="10">
                  <c:v>87</c:v>
                </c:pt>
              </c:numCache>
            </c:numRef>
          </c:val>
          <c:smooth val="0"/>
          <c:extLst>
            <c:ext xmlns:c16="http://schemas.microsoft.com/office/drawing/2014/chart" uri="{C3380CC4-5D6E-409C-BE32-E72D297353CC}">
              <c16:uniqueId val="{00000001-F071-484B-AE70-5EE4C158C69D}"/>
            </c:ext>
          </c:extLst>
        </c:ser>
        <c:ser>
          <c:idx val="0"/>
          <c:order val="2"/>
          <c:tx>
            <c:strRef>
              <c:f>平均寿命!$B$45</c:f>
              <c:strCache>
                <c:ptCount val="1"/>
                <c:pt idx="0">
                  <c:v>大阪府男</c:v>
                </c:pt>
              </c:strCache>
            </c:strRef>
          </c:tx>
          <c:dLbls>
            <c:spPr>
              <a:noFill/>
              <a:ln>
                <a:noFill/>
              </a:ln>
              <a:effectLst/>
            </c:spPr>
            <c:txPr>
              <a:bodyPr/>
              <a:lstStyle/>
              <a:p>
                <a:pPr>
                  <a:defRPr sz="1400"/>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平均寿命!$C$42:$M$42</c:f>
              <c:strCache>
                <c:ptCount val="11"/>
                <c:pt idx="0">
                  <c:v>昭和40年</c:v>
                </c:pt>
                <c:pt idx="1">
                  <c:v>昭和45年</c:v>
                </c:pt>
                <c:pt idx="2">
                  <c:v>昭和50年</c:v>
                </c:pt>
                <c:pt idx="3">
                  <c:v>昭和55年</c:v>
                </c:pt>
                <c:pt idx="4">
                  <c:v>昭和60年</c:v>
                </c:pt>
                <c:pt idx="5">
                  <c:v>平成2年</c:v>
                </c:pt>
                <c:pt idx="6">
                  <c:v>平成7年</c:v>
                </c:pt>
                <c:pt idx="7">
                  <c:v>平成12年</c:v>
                </c:pt>
                <c:pt idx="8">
                  <c:v>平成17年</c:v>
                </c:pt>
                <c:pt idx="9">
                  <c:v>平成22年</c:v>
                </c:pt>
                <c:pt idx="10">
                  <c:v>平成27年</c:v>
                </c:pt>
              </c:strCache>
            </c:strRef>
          </c:cat>
          <c:val>
            <c:numRef>
              <c:f>平均寿命!$C$45:$M$45</c:f>
              <c:numCache>
                <c:formatCode>0.0_);[Red]\(0.0\)</c:formatCode>
                <c:ptCount val="11"/>
                <c:pt idx="0">
                  <c:v>68</c:v>
                </c:pt>
                <c:pt idx="1">
                  <c:v>70.2</c:v>
                </c:pt>
                <c:pt idx="2">
                  <c:v>71.599999999999994</c:v>
                </c:pt>
                <c:pt idx="3">
                  <c:v>73</c:v>
                </c:pt>
                <c:pt idx="4">
                  <c:v>74</c:v>
                </c:pt>
                <c:pt idx="5">
                  <c:v>75</c:v>
                </c:pt>
                <c:pt idx="6">
                  <c:v>75.900000000000006</c:v>
                </c:pt>
                <c:pt idx="7">
                  <c:v>77</c:v>
                </c:pt>
                <c:pt idx="8">
                  <c:v>78.2</c:v>
                </c:pt>
                <c:pt idx="9">
                  <c:v>79</c:v>
                </c:pt>
                <c:pt idx="10">
                  <c:v>80.2</c:v>
                </c:pt>
              </c:numCache>
            </c:numRef>
          </c:val>
          <c:smooth val="0"/>
          <c:extLst>
            <c:ext xmlns:c16="http://schemas.microsoft.com/office/drawing/2014/chart" uri="{C3380CC4-5D6E-409C-BE32-E72D297353CC}">
              <c16:uniqueId val="{00000002-F071-484B-AE70-5EE4C158C69D}"/>
            </c:ext>
          </c:extLst>
        </c:ser>
        <c:ser>
          <c:idx val="2"/>
          <c:order val="3"/>
          <c:tx>
            <c:strRef>
              <c:f>平均寿命!$B$46</c:f>
              <c:strCache>
                <c:ptCount val="1"/>
                <c:pt idx="0">
                  <c:v>大阪府女</c:v>
                </c:pt>
              </c:strCache>
            </c:strRef>
          </c:tx>
          <c:dLbls>
            <c:spPr>
              <a:noFill/>
              <a:ln>
                <a:noFill/>
              </a:ln>
              <a:effectLst/>
            </c:spPr>
            <c:txPr>
              <a:bodyPr/>
              <a:lstStyle/>
              <a:p>
                <a:pPr>
                  <a:defRPr sz="1400"/>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平均寿命!$C$42:$M$42</c:f>
              <c:strCache>
                <c:ptCount val="11"/>
                <c:pt idx="0">
                  <c:v>昭和40年</c:v>
                </c:pt>
                <c:pt idx="1">
                  <c:v>昭和45年</c:v>
                </c:pt>
                <c:pt idx="2">
                  <c:v>昭和50年</c:v>
                </c:pt>
                <c:pt idx="3">
                  <c:v>昭和55年</c:v>
                </c:pt>
                <c:pt idx="4">
                  <c:v>昭和60年</c:v>
                </c:pt>
                <c:pt idx="5">
                  <c:v>平成2年</c:v>
                </c:pt>
                <c:pt idx="6">
                  <c:v>平成7年</c:v>
                </c:pt>
                <c:pt idx="7">
                  <c:v>平成12年</c:v>
                </c:pt>
                <c:pt idx="8">
                  <c:v>平成17年</c:v>
                </c:pt>
                <c:pt idx="9">
                  <c:v>平成22年</c:v>
                </c:pt>
                <c:pt idx="10">
                  <c:v>平成27年</c:v>
                </c:pt>
              </c:strCache>
            </c:strRef>
          </c:cat>
          <c:val>
            <c:numRef>
              <c:f>平均寿命!$C$46:$M$46</c:f>
              <c:numCache>
                <c:formatCode>0.0_);[Red]\(0.0\)</c:formatCode>
                <c:ptCount val="11"/>
                <c:pt idx="0">
                  <c:v>73.3</c:v>
                </c:pt>
                <c:pt idx="1">
                  <c:v>75.2</c:v>
                </c:pt>
                <c:pt idx="2">
                  <c:v>76.599999999999994</c:v>
                </c:pt>
                <c:pt idx="3">
                  <c:v>78.400000000000006</c:v>
                </c:pt>
                <c:pt idx="4">
                  <c:v>79.8</c:v>
                </c:pt>
                <c:pt idx="5">
                  <c:v>81.2</c:v>
                </c:pt>
                <c:pt idx="6">
                  <c:v>82.5</c:v>
                </c:pt>
                <c:pt idx="7">
                  <c:v>84</c:v>
                </c:pt>
                <c:pt idx="8">
                  <c:v>85.2</c:v>
                </c:pt>
                <c:pt idx="9">
                  <c:v>85.9</c:v>
                </c:pt>
                <c:pt idx="10">
                  <c:v>86.7</c:v>
                </c:pt>
              </c:numCache>
            </c:numRef>
          </c:val>
          <c:smooth val="0"/>
          <c:extLst>
            <c:ext xmlns:c16="http://schemas.microsoft.com/office/drawing/2014/chart" uri="{C3380CC4-5D6E-409C-BE32-E72D297353CC}">
              <c16:uniqueId val="{00000003-F071-484B-AE70-5EE4C158C69D}"/>
            </c:ext>
          </c:extLst>
        </c:ser>
        <c:dLbls>
          <c:showLegendKey val="0"/>
          <c:showVal val="0"/>
          <c:showCatName val="0"/>
          <c:showSerName val="0"/>
          <c:showPercent val="0"/>
          <c:showBubbleSize val="0"/>
        </c:dLbls>
        <c:marker val="1"/>
        <c:smooth val="0"/>
        <c:axId val="137308160"/>
        <c:axId val="151040512"/>
      </c:lineChart>
      <c:catAx>
        <c:axId val="137308160"/>
        <c:scaling>
          <c:orientation val="minMax"/>
        </c:scaling>
        <c:delete val="0"/>
        <c:axPos val="b"/>
        <c:numFmt formatCode="General" sourceLinked="1"/>
        <c:majorTickMark val="out"/>
        <c:minorTickMark val="none"/>
        <c:tickLblPos val="nextTo"/>
        <c:txPr>
          <a:bodyPr/>
          <a:lstStyle/>
          <a:p>
            <a:pPr>
              <a:defRPr sz="1200"/>
            </a:pPr>
            <a:endParaRPr lang="ja-JP"/>
          </a:p>
        </c:txPr>
        <c:crossAx val="151040512"/>
        <c:crosses val="autoZero"/>
        <c:auto val="1"/>
        <c:lblAlgn val="ctr"/>
        <c:lblOffset val="100"/>
        <c:noMultiLvlLbl val="0"/>
      </c:catAx>
      <c:valAx>
        <c:axId val="151040512"/>
        <c:scaling>
          <c:orientation val="minMax"/>
          <c:min val="60"/>
        </c:scaling>
        <c:delete val="0"/>
        <c:axPos val="l"/>
        <c:numFmt formatCode="#,##0_);[Red]\(#,##0\)" sourceLinked="0"/>
        <c:majorTickMark val="out"/>
        <c:minorTickMark val="none"/>
        <c:tickLblPos val="nextTo"/>
        <c:txPr>
          <a:bodyPr/>
          <a:lstStyle/>
          <a:p>
            <a:pPr>
              <a:defRPr sz="1800"/>
            </a:pPr>
            <a:endParaRPr lang="ja-JP"/>
          </a:p>
        </c:txPr>
        <c:crossAx val="137308160"/>
        <c:crosses val="autoZero"/>
        <c:crossBetween val="between"/>
      </c:valAx>
    </c:plotArea>
    <c:legend>
      <c:legendPos val="r"/>
      <c:layout>
        <c:manualLayout>
          <c:xMode val="edge"/>
          <c:yMode val="edge"/>
          <c:x val="0.33223349586311729"/>
          <c:y val="0.63193653746438516"/>
          <c:w val="0.27288719170624715"/>
          <c:h val="0.16543622474889216"/>
        </c:manualLayout>
      </c:layout>
      <c:overlay val="0"/>
      <c:txPr>
        <a:bodyPr/>
        <a:lstStyle/>
        <a:p>
          <a:pPr>
            <a:defRPr sz="1400">
              <a:solidFill>
                <a:sysClr val="windowText" lastClr="000000"/>
              </a:solidFill>
            </a:defRPr>
          </a:pPr>
          <a:endParaRPr lang="ja-JP"/>
        </a:p>
      </c:txPr>
    </c:legend>
    <c:plotVisOnly val="1"/>
    <c:dispBlanksAs val="gap"/>
    <c:showDLblsOverMax val="0"/>
  </c:chart>
  <c:spPr>
    <a:ln w="19050">
      <a:noFill/>
    </a:ln>
  </c:spPr>
  <c:externalData r:id="rId1">
    <c:autoUpdate val="0"/>
  </c:externalData>
  <c:userShapes r:id="rId2"/>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dPt>
            <c:idx val="0"/>
            <c:invertIfNegative val="0"/>
            <c:bubble3D val="0"/>
            <c:spPr>
              <a:ln w="19050">
                <a:solidFill>
                  <a:schemeClr val="tx1"/>
                </a:solidFill>
              </a:ln>
            </c:spPr>
            <c:extLst>
              <c:ext xmlns:c16="http://schemas.microsoft.com/office/drawing/2014/chart" uri="{C3380CC4-5D6E-409C-BE32-E72D297353CC}">
                <c16:uniqueId val="{00000001-89AF-4AC9-945E-4DF36E075A0D}"/>
              </c:ext>
            </c:extLst>
          </c:dPt>
          <c:dPt>
            <c:idx val="8"/>
            <c:invertIfNegative val="0"/>
            <c:bubble3D val="0"/>
            <c:spPr>
              <a:ln w="19050">
                <a:solidFill>
                  <a:schemeClr val="tx1"/>
                </a:solidFill>
              </a:ln>
            </c:spPr>
            <c:extLst>
              <c:ext xmlns:c16="http://schemas.microsoft.com/office/drawing/2014/chart" uri="{C3380CC4-5D6E-409C-BE32-E72D297353CC}">
                <c16:uniqueId val="{00000003-89AF-4AC9-945E-4DF36E075A0D}"/>
              </c:ext>
            </c:extLst>
          </c:dPt>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歩数!$B$21:$B$35</c:f>
              <c:strCache>
                <c:ptCount val="15"/>
                <c:pt idx="0">
                  <c:v>総数</c:v>
                </c:pt>
                <c:pt idx="1">
                  <c:v>20-29歳</c:v>
                </c:pt>
                <c:pt idx="2">
                  <c:v>30-39歳</c:v>
                </c:pt>
                <c:pt idx="3">
                  <c:v>40-49歳</c:v>
                </c:pt>
                <c:pt idx="4">
                  <c:v>50-59歳</c:v>
                </c:pt>
                <c:pt idx="5">
                  <c:v>60-63歳</c:v>
                </c:pt>
                <c:pt idx="6">
                  <c:v>70歳以上</c:v>
                </c:pt>
                <c:pt idx="8">
                  <c:v>総数</c:v>
                </c:pt>
                <c:pt idx="9">
                  <c:v>20-29歳</c:v>
                </c:pt>
                <c:pt idx="10">
                  <c:v>30-39歳</c:v>
                </c:pt>
                <c:pt idx="11">
                  <c:v>40-49歳</c:v>
                </c:pt>
                <c:pt idx="12">
                  <c:v>50-59歳</c:v>
                </c:pt>
                <c:pt idx="13">
                  <c:v>60-63歳</c:v>
                </c:pt>
                <c:pt idx="14">
                  <c:v>70歳以上</c:v>
                </c:pt>
              </c:strCache>
            </c:strRef>
          </c:cat>
          <c:val>
            <c:numRef>
              <c:f>歩数!$C$21:$C$35</c:f>
              <c:numCache>
                <c:formatCode>#,##0_ </c:formatCode>
                <c:ptCount val="15"/>
                <c:pt idx="0">
                  <c:v>7640</c:v>
                </c:pt>
                <c:pt idx="1">
                  <c:v>10289</c:v>
                </c:pt>
                <c:pt idx="2">
                  <c:v>9285</c:v>
                </c:pt>
                <c:pt idx="3">
                  <c:v>8089</c:v>
                </c:pt>
                <c:pt idx="4">
                  <c:v>8267</c:v>
                </c:pt>
                <c:pt idx="5">
                  <c:v>7681</c:v>
                </c:pt>
                <c:pt idx="6">
                  <c:v>4710</c:v>
                </c:pt>
                <c:pt idx="8">
                  <c:v>6471</c:v>
                </c:pt>
                <c:pt idx="9">
                  <c:v>7677</c:v>
                </c:pt>
                <c:pt idx="10">
                  <c:v>6961</c:v>
                </c:pt>
                <c:pt idx="11">
                  <c:v>7318</c:v>
                </c:pt>
                <c:pt idx="12">
                  <c:v>7204</c:v>
                </c:pt>
                <c:pt idx="13">
                  <c:v>6408</c:v>
                </c:pt>
                <c:pt idx="14">
                  <c:v>4641</c:v>
                </c:pt>
              </c:numCache>
            </c:numRef>
          </c:val>
          <c:extLst>
            <c:ext xmlns:c16="http://schemas.microsoft.com/office/drawing/2014/chart" uri="{C3380CC4-5D6E-409C-BE32-E72D297353CC}">
              <c16:uniqueId val="{00000004-89AF-4AC9-945E-4DF36E075A0D}"/>
            </c:ext>
          </c:extLst>
        </c:ser>
        <c:dLbls>
          <c:showLegendKey val="0"/>
          <c:showVal val="0"/>
          <c:showCatName val="0"/>
          <c:showSerName val="0"/>
          <c:showPercent val="0"/>
          <c:showBubbleSize val="0"/>
        </c:dLbls>
        <c:gapWidth val="41"/>
        <c:overlap val="59"/>
        <c:axId val="154041856"/>
        <c:axId val="151038784"/>
      </c:barChart>
      <c:catAx>
        <c:axId val="154041856"/>
        <c:scaling>
          <c:orientation val="minMax"/>
        </c:scaling>
        <c:delete val="0"/>
        <c:axPos val="b"/>
        <c:numFmt formatCode="General" sourceLinked="0"/>
        <c:majorTickMark val="out"/>
        <c:minorTickMark val="none"/>
        <c:tickLblPos val="nextTo"/>
        <c:txPr>
          <a:bodyPr/>
          <a:lstStyle/>
          <a:p>
            <a:pPr>
              <a:defRPr sz="800"/>
            </a:pPr>
            <a:endParaRPr lang="ja-JP"/>
          </a:p>
        </c:txPr>
        <c:crossAx val="151038784"/>
        <c:crosses val="autoZero"/>
        <c:auto val="1"/>
        <c:lblAlgn val="ctr"/>
        <c:lblOffset val="100"/>
        <c:noMultiLvlLbl val="0"/>
      </c:catAx>
      <c:valAx>
        <c:axId val="151038784"/>
        <c:scaling>
          <c:orientation val="minMax"/>
        </c:scaling>
        <c:delete val="0"/>
        <c:axPos val="l"/>
        <c:majorGridlines/>
        <c:numFmt formatCode="General" sourceLinked="0"/>
        <c:majorTickMark val="out"/>
        <c:minorTickMark val="none"/>
        <c:tickLblPos val="nextTo"/>
        <c:crossAx val="154041856"/>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639324611982557"/>
          <c:y val="0.20929564132352307"/>
          <c:w val="0.67236137805608931"/>
          <c:h val="0.68870071568922742"/>
        </c:manualLayout>
      </c:layout>
      <c:barChart>
        <c:barDir val="bar"/>
        <c:grouping val="clustered"/>
        <c:varyColors val="0"/>
        <c:ser>
          <c:idx val="0"/>
          <c:order val="0"/>
          <c:tx>
            <c:strRef>
              <c:f>健康寿命!$C$55</c:f>
              <c:strCache>
                <c:ptCount val="1"/>
                <c:pt idx="0">
                  <c:v>平均寿命</c:v>
                </c:pt>
              </c:strCache>
            </c:strRef>
          </c:tx>
          <c:invertIfNegative val="0"/>
          <c:dLbls>
            <c:spPr>
              <a:noFill/>
              <a:ln>
                <a:noFill/>
              </a:ln>
              <a:effectLst/>
            </c:spPr>
            <c:txPr>
              <a:bodyPr/>
              <a:lstStyle/>
              <a:p>
                <a:pPr>
                  <a:defRPr sz="14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健康寿命!$B$56:$B$59</c:f>
              <c:strCache>
                <c:ptCount val="4"/>
                <c:pt idx="0">
                  <c:v>全国男</c:v>
                </c:pt>
                <c:pt idx="1">
                  <c:v>大阪府男</c:v>
                </c:pt>
                <c:pt idx="2">
                  <c:v>全国女</c:v>
                </c:pt>
                <c:pt idx="3">
                  <c:v>大阪府女</c:v>
                </c:pt>
              </c:strCache>
            </c:strRef>
          </c:cat>
          <c:val>
            <c:numRef>
              <c:f>健康寿命!$C$56:$C$59</c:f>
              <c:numCache>
                <c:formatCode>0.00_);[Red]\(0.00\)</c:formatCode>
                <c:ptCount val="4"/>
                <c:pt idx="0">
                  <c:v>80.77</c:v>
                </c:pt>
                <c:pt idx="1">
                  <c:v>80.23</c:v>
                </c:pt>
                <c:pt idx="2">
                  <c:v>87.01</c:v>
                </c:pt>
                <c:pt idx="3">
                  <c:v>86.73</c:v>
                </c:pt>
              </c:numCache>
            </c:numRef>
          </c:val>
          <c:extLst>
            <c:ext xmlns:c16="http://schemas.microsoft.com/office/drawing/2014/chart" uri="{C3380CC4-5D6E-409C-BE32-E72D297353CC}">
              <c16:uniqueId val="{00000000-C6A3-4278-AEE7-2FF37D1A0C11}"/>
            </c:ext>
          </c:extLst>
        </c:ser>
        <c:ser>
          <c:idx val="1"/>
          <c:order val="1"/>
          <c:tx>
            <c:strRef>
              <c:f>健康寿命!$D$55</c:f>
              <c:strCache>
                <c:ptCount val="1"/>
                <c:pt idx="0">
                  <c:v>健康寿命</c:v>
                </c:pt>
              </c:strCache>
            </c:strRef>
          </c:tx>
          <c:invertIfNegative val="0"/>
          <c:dLbls>
            <c:dLbl>
              <c:idx val="0"/>
              <c:layout>
                <c:manualLayout>
                  <c:x val="-7.19861281336929E-2"/>
                  <c:y val="-5.795002324493219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6A3-4278-AEE7-2FF37D1A0C11}"/>
                </c:ext>
              </c:extLst>
            </c:dLbl>
            <c:dLbl>
              <c:idx val="1"/>
              <c:layout>
                <c:manualLayout>
                  <c:x val="-6.1111062702867439E-2"/>
                  <c:y val="-5.874798360395107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6A3-4278-AEE7-2FF37D1A0C11}"/>
                </c:ext>
              </c:extLst>
            </c:dLbl>
            <c:dLbl>
              <c:idx val="2"/>
              <c:layout>
                <c:manualLayout>
                  <c:x val="-4.9685135072813906E-2"/>
                  <c:y val="-5.332034473094254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6A3-4278-AEE7-2FF37D1A0C11}"/>
                </c:ext>
              </c:extLst>
            </c:dLbl>
            <c:dLbl>
              <c:idx val="3"/>
              <c:layout>
                <c:manualLayout>
                  <c:x val="-3.8888916044732852E-2"/>
                  <c:y val="-6.257940007258573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6A3-4278-AEE7-2FF37D1A0C11}"/>
                </c:ext>
              </c:extLst>
            </c:dLbl>
            <c:spPr>
              <a:noFill/>
              <a:ln>
                <a:noFill/>
              </a:ln>
              <a:effectLst/>
            </c:spPr>
            <c:txPr>
              <a:bodyPr/>
              <a:lstStyle/>
              <a:p>
                <a:pPr>
                  <a:defRPr sz="14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健康寿命!$B$56:$B$59</c:f>
              <c:strCache>
                <c:ptCount val="4"/>
                <c:pt idx="0">
                  <c:v>全国男</c:v>
                </c:pt>
                <c:pt idx="1">
                  <c:v>大阪府男</c:v>
                </c:pt>
                <c:pt idx="2">
                  <c:v>全国女</c:v>
                </c:pt>
                <c:pt idx="3">
                  <c:v>大阪府女</c:v>
                </c:pt>
              </c:strCache>
            </c:strRef>
          </c:cat>
          <c:val>
            <c:numRef>
              <c:f>健康寿命!$D$56:$D$59</c:f>
              <c:numCache>
                <c:formatCode>0.00_);[Red]\(0.00\)</c:formatCode>
                <c:ptCount val="4"/>
                <c:pt idx="0">
                  <c:v>72.14</c:v>
                </c:pt>
                <c:pt idx="1">
                  <c:v>71.5</c:v>
                </c:pt>
                <c:pt idx="2">
                  <c:v>74.790000000000006</c:v>
                </c:pt>
                <c:pt idx="3">
                  <c:v>74.459999999999994</c:v>
                </c:pt>
              </c:numCache>
            </c:numRef>
          </c:val>
          <c:extLst>
            <c:ext xmlns:c16="http://schemas.microsoft.com/office/drawing/2014/chart" uri="{C3380CC4-5D6E-409C-BE32-E72D297353CC}">
              <c16:uniqueId val="{00000005-C6A3-4278-AEE7-2FF37D1A0C11}"/>
            </c:ext>
          </c:extLst>
        </c:ser>
        <c:dLbls>
          <c:showLegendKey val="0"/>
          <c:showVal val="0"/>
          <c:showCatName val="0"/>
          <c:showSerName val="0"/>
          <c:showPercent val="0"/>
          <c:showBubbleSize val="0"/>
        </c:dLbls>
        <c:gapWidth val="150"/>
        <c:axId val="151688704"/>
        <c:axId val="151035904"/>
      </c:barChart>
      <c:catAx>
        <c:axId val="151688704"/>
        <c:scaling>
          <c:orientation val="maxMin"/>
        </c:scaling>
        <c:delete val="0"/>
        <c:axPos val="l"/>
        <c:numFmt formatCode="General" sourceLinked="1"/>
        <c:majorTickMark val="out"/>
        <c:minorTickMark val="none"/>
        <c:tickLblPos val="nextTo"/>
        <c:txPr>
          <a:bodyPr/>
          <a:lstStyle/>
          <a:p>
            <a:pPr>
              <a:defRPr sz="1400"/>
            </a:pPr>
            <a:endParaRPr lang="ja-JP"/>
          </a:p>
        </c:txPr>
        <c:crossAx val="151035904"/>
        <c:crosses val="autoZero"/>
        <c:auto val="1"/>
        <c:lblAlgn val="ctr"/>
        <c:lblOffset val="100"/>
        <c:noMultiLvlLbl val="0"/>
      </c:catAx>
      <c:valAx>
        <c:axId val="151035904"/>
        <c:scaling>
          <c:orientation val="minMax"/>
          <c:min val="60"/>
        </c:scaling>
        <c:delete val="0"/>
        <c:axPos val="t"/>
        <c:numFmt formatCode="General" sourceLinked="0"/>
        <c:majorTickMark val="out"/>
        <c:minorTickMark val="none"/>
        <c:tickLblPos val="nextTo"/>
        <c:txPr>
          <a:bodyPr/>
          <a:lstStyle/>
          <a:p>
            <a:pPr>
              <a:defRPr sz="1400"/>
            </a:pPr>
            <a:endParaRPr lang="ja-JP"/>
          </a:p>
        </c:txPr>
        <c:crossAx val="151688704"/>
        <c:crosses val="autoZero"/>
        <c:crossBetween val="between"/>
      </c:valAx>
    </c:plotArea>
    <c:legend>
      <c:legendPos val="r"/>
      <c:layout>
        <c:manualLayout>
          <c:xMode val="edge"/>
          <c:yMode val="edge"/>
          <c:x val="0.81822269251916635"/>
          <c:y val="0.2521640184198532"/>
          <c:w val="0.15015675412114987"/>
          <c:h val="0.14437455797067283"/>
        </c:manualLayout>
      </c:layout>
      <c:overlay val="0"/>
      <c:txPr>
        <a:bodyPr/>
        <a:lstStyle/>
        <a:p>
          <a:pPr>
            <a:defRPr sz="1400"/>
          </a:pPr>
          <a:endParaRPr lang="ja-JP"/>
        </a:p>
      </c:txPr>
    </c:legend>
    <c:plotVisOnly val="1"/>
    <c:dispBlanksAs val="gap"/>
    <c:showDLblsOverMax val="0"/>
  </c:chart>
  <c:spPr>
    <a:ln w="19050">
      <a:noFill/>
    </a:ln>
  </c:sp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377589116015682"/>
          <c:y val="0"/>
          <c:w val="0.46337443272177187"/>
          <c:h val="1"/>
        </c:manualLayout>
      </c:layout>
      <c:pieChart>
        <c:varyColors val="1"/>
        <c:ser>
          <c:idx val="0"/>
          <c:order val="0"/>
          <c:tx>
            <c:strRef>
              <c:f>Sheet1!$B$1</c:f>
              <c:strCache>
                <c:ptCount val="1"/>
                <c:pt idx="0">
                  <c:v>列1</c:v>
                </c:pt>
              </c:strCache>
            </c:strRef>
          </c:tx>
          <c:spPr>
            <a:ln w="19050">
              <a:solidFill>
                <a:schemeClr val="bg1"/>
              </a:solidFill>
            </a:ln>
          </c:spPr>
          <c:dLbls>
            <c:dLbl>
              <c:idx val="0"/>
              <c:layout>
                <c:manualLayout>
                  <c:x val="6.4493230165173318E-2"/>
                  <c:y val="1.5697016309181022E-2"/>
                </c:manualLayout>
              </c:layout>
              <c:spPr>
                <a:ln>
                  <a:solidFill>
                    <a:schemeClr val="tx1"/>
                  </a:solidFill>
                </a:ln>
              </c:spPr>
              <c:txPr>
                <a:bodyPr/>
                <a:lstStyle/>
                <a:p>
                  <a:pPr>
                    <a:defRPr sz="800"/>
                  </a:pPr>
                  <a:endParaRPr lang="ja-JP"/>
                </a:p>
              </c:txPr>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0-37C1-48A7-BA6B-51883E637DA8}"/>
                </c:ext>
              </c:extLst>
            </c:dLbl>
            <c:dLbl>
              <c:idx val="1"/>
              <c:spPr>
                <a:noFill/>
                <a:ln w="6350">
                  <a:solidFill>
                    <a:schemeClr val="tx1"/>
                  </a:solidFill>
                </a:ln>
              </c:spPr>
              <c:txPr>
                <a:bodyPr/>
                <a:lstStyle/>
                <a:p>
                  <a:pPr>
                    <a:defRPr sz="800"/>
                  </a:pPr>
                  <a:endParaRPr lang="ja-JP"/>
                </a:p>
              </c:txPr>
              <c:dLblPos val="bestFi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37C1-48A7-BA6B-51883E637DA8}"/>
                </c:ext>
              </c:extLst>
            </c:dLbl>
            <c:dLbl>
              <c:idx val="2"/>
              <c:layout>
                <c:manualLayout>
                  <c:x val="-2.0082013209280093E-2"/>
                  <c:y val="-0.14526835631548174"/>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2-37C1-48A7-BA6B-51883E637DA8}"/>
                </c:ext>
              </c:extLst>
            </c:dLbl>
            <c:dLbl>
              <c:idx val="3"/>
              <c:layout>
                <c:manualLayout>
                  <c:x val="-8.5503751969793235E-2"/>
                  <c:y val="7.2444128839524918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37C1-48A7-BA6B-51883E637DA8}"/>
                </c:ext>
              </c:extLst>
            </c:dLbl>
            <c:spPr>
              <a:noFill/>
              <a:ln>
                <a:noFill/>
              </a:ln>
              <a:effectLst/>
            </c:spPr>
            <c:txPr>
              <a:bodyPr/>
              <a:lstStyle/>
              <a:p>
                <a:pPr>
                  <a:defRPr sz="800"/>
                </a:pPr>
                <a:endParaRPr lang="ja-JP"/>
              </a:p>
            </c:txPr>
            <c:showLegendKey val="0"/>
            <c:showVal val="1"/>
            <c:showCatName val="1"/>
            <c:showSerName val="0"/>
            <c:showPercent val="0"/>
            <c:showBubbleSize val="0"/>
            <c:separator> </c:separator>
            <c:showLeaderLines val="1"/>
            <c:extLst>
              <c:ext xmlns:c15="http://schemas.microsoft.com/office/drawing/2012/chart" uri="{CE6537A1-D6FC-4f65-9D91-7224C49458BB}"/>
            </c:extLst>
          </c:dLbls>
          <c:cat>
            <c:strRef>
              <c:f>Sheet1!$A$2:$A$5</c:f>
              <c:strCache>
                <c:ptCount val="4"/>
                <c:pt idx="0">
                  <c:v>高齢による衰弱・関節疾患・骨折・転倒</c:v>
                </c:pt>
                <c:pt idx="1">
                  <c:v>脳血管疾患（脳卒中）・心疾患・糖尿病・がん</c:v>
                </c:pt>
                <c:pt idx="2">
                  <c:v>認知症</c:v>
                </c:pt>
                <c:pt idx="3">
                  <c:v>その他</c:v>
                </c:pt>
              </c:strCache>
            </c:strRef>
          </c:cat>
          <c:val>
            <c:numRef>
              <c:f>Sheet1!$B$2:$B$5</c:f>
              <c:numCache>
                <c:formatCode>0.0%</c:formatCode>
                <c:ptCount val="4"/>
                <c:pt idx="0">
                  <c:v>0.35599999999999998</c:v>
                </c:pt>
                <c:pt idx="1">
                  <c:v>0.26300000000000001</c:v>
                </c:pt>
                <c:pt idx="2">
                  <c:v>0.18</c:v>
                </c:pt>
                <c:pt idx="3">
                  <c:v>0.20100000000000001</c:v>
                </c:pt>
              </c:numCache>
            </c:numRef>
          </c:val>
          <c:extLst>
            <c:ext xmlns:c16="http://schemas.microsoft.com/office/drawing/2014/chart" uri="{C3380CC4-5D6E-409C-BE32-E72D297353CC}">
              <c16:uniqueId val="{00000004-37C1-48A7-BA6B-51883E637DA8}"/>
            </c:ext>
          </c:extLst>
        </c:ser>
        <c:dLbls>
          <c:showLegendKey val="0"/>
          <c:showVal val="1"/>
          <c:showCatName val="0"/>
          <c:showSerName val="0"/>
          <c:showPercent val="0"/>
          <c:showBubbleSize val="0"/>
          <c:showLeaderLines val="1"/>
        </c:dLbls>
        <c:firstSliceAng val="0"/>
      </c:pieChart>
    </c:plotArea>
    <c:plotVisOnly val="1"/>
    <c:dispBlanksAs val="zero"/>
    <c:showDLblsOverMax val="0"/>
  </c:chart>
  <c:spPr>
    <a:ln>
      <a:no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2358381934052205E-2"/>
          <c:y val="0.14553990610328638"/>
          <c:w val="0.87973165876467929"/>
          <c:h val="0.55620754506029702"/>
        </c:manualLayout>
      </c:layout>
      <c:barChart>
        <c:barDir val="bar"/>
        <c:grouping val="percentStacked"/>
        <c:varyColors val="0"/>
        <c:ser>
          <c:idx val="0"/>
          <c:order val="0"/>
          <c:tx>
            <c:strRef>
              <c:f>図表8!$B$5</c:f>
              <c:strCache>
                <c:ptCount val="1"/>
                <c:pt idx="0">
                  <c:v>高齢による衰弱・関節疾患・骨折・転倒</c:v>
                </c:pt>
              </c:strCache>
            </c:strRef>
          </c:tx>
          <c:spPr>
            <a:ln w="6350">
              <a:solidFill>
                <a:schemeClr val="tx1"/>
              </a:solidFill>
            </a:ln>
          </c:spPr>
          <c:invertIfNegative val="0"/>
          <c:dLbls>
            <c:spPr>
              <a:solidFill>
                <a:schemeClr val="bg1"/>
              </a:solidFill>
              <a:ln w="6350">
                <a:solidFill>
                  <a:schemeClr val="tx1"/>
                </a:solidFill>
              </a:ln>
            </c:spPr>
            <c:txPr>
              <a:bodyPr/>
              <a:lstStyle/>
              <a:p>
                <a:pPr>
                  <a:defRPr sz="900"/>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図表8!$A$10:$A$11</c:f>
              <c:strCache>
                <c:ptCount val="2"/>
                <c:pt idx="0">
                  <c:v>女性</c:v>
                </c:pt>
                <c:pt idx="1">
                  <c:v>男性</c:v>
                </c:pt>
              </c:strCache>
            </c:strRef>
          </c:cat>
          <c:val>
            <c:numRef>
              <c:f>図表8!$B$10:$B$11</c:f>
              <c:numCache>
                <c:formatCode>0.0%</c:formatCode>
                <c:ptCount val="2"/>
                <c:pt idx="0">
                  <c:v>0.42745987757712339</c:v>
                </c:pt>
                <c:pt idx="1">
                  <c:v>0.21758382614268651</c:v>
                </c:pt>
              </c:numCache>
            </c:numRef>
          </c:val>
          <c:extLst>
            <c:ext xmlns:c16="http://schemas.microsoft.com/office/drawing/2014/chart" uri="{C3380CC4-5D6E-409C-BE32-E72D297353CC}">
              <c16:uniqueId val="{00000000-0BA7-45D8-84D9-EB659B0966FC}"/>
            </c:ext>
          </c:extLst>
        </c:ser>
        <c:ser>
          <c:idx val="1"/>
          <c:order val="1"/>
          <c:tx>
            <c:strRef>
              <c:f>図表8!$C$5</c:f>
              <c:strCache>
                <c:ptCount val="1"/>
                <c:pt idx="0">
                  <c:v>脳血管疾患（脳卒中）・心疾患・糖尿病・がん</c:v>
                </c:pt>
              </c:strCache>
            </c:strRef>
          </c:tx>
          <c:spPr>
            <a:pattFill prst="pct20">
              <a:fgClr>
                <a:schemeClr val="accent1"/>
              </a:fgClr>
              <a:bgClr>
                <a:schemeClr val="bg1"/>
              </a:bgClr>
            </a:pattFill>
            <a:ln w="6350">
              <a:solidFill>
                <a:schemeClr val="tx1"/>
              </a:solidFill>
            </a:ln>
          </c:spPr>
          <c:invertIfNegative val="0"/>
          <c:dLbls>
            <c:spPr>
              <a:solidFill>
                <a:schemeClr val="bg1"/>
              </a:solidFill>
              <a:ln w="6350">
                <a:solidFill>
                  <a:schemeClr val="tx1"/>
                </a:solidFill>
              </a:ln>
            </c:spPr>
            <c:txPr>
              <a:bodyPr/>
              <a:lstStyle/>
              <a:p>
                <a:pPr>
                  <a:defRPr sz="900"/>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図表8!$A$10:$A$11</c:f>
              <c:strCache>
                <c:ptCount val="2"/>
                <c:pt idx="0">
                  <c:v>女性</c:v>
                </c:pt>
                <c:pt idx="1">
                  <c:v>男性</c:v>
                </c:pt>
              </c:strCache>
            </c:strRef>
          </c:cat>
          <c:val>
            <c:numRef>
              <c:f>図表8!$C$10:$C$11</c:f>
              <c:numCache>
                <c:formatCode>0.0%</c:formatCode>
                <c:ptCount val="2"/>
                <c:pt idx="0">
                  <c:v>0.19982032463379723</c:v>
                </c:pt>
                <c:pt idx="1">
                  <c:v>0.38509045357881549</c:v>
                </c:pt>
              </c:numCache>
            </c:numRef>
          </c:val>
          <c:extLst>
            <c:ext xmlns:c16="http://schemas.microsoft.com/office/drawing/2014/chart" uri="{C3380CC4-5D6E-409C-BE32-E72D297353CC}">
              <c16:uniqueId val="{00000001-0BA7-45D8-84D9-EB659B0966FC}"/>
            </c:ext>
          </c:extLst>
        </c:ser>
        <c:ser>
          <c:idx val="2"/>
          <c:order val="2"/>
          <c:tx>
            <c:strRef>
              <c:f>図表8!$D$5</c:f>
              <c:strCache>
                <c:ptCount val="1"/>
                <c:pt idx="0">
                  <c:v>認知症</c:v>
                </c:pt>
              </c:strCache>
            </c:strRef>
          </c:tx>
          <c:spPr>
            <a:pattFill prst="ltUpDiag">
              <a:fgClr>
                <a:srgbClr val="00B050"/>
              </a:fgClr>
              <a:bgClr>
                <a:schemeClr val="bg1"/>
              </a:bgClr>
            </a:pattFill>
            <a:ln w="6350">
              <a:solidFill>
                <a:schemeClr val="tx1"/>
              </a:solidFill>
            </a:ln>
          </c:spPr>
          <c:invertIfNegative val="0"/>
          <c:dLbls>
            <c:spPr>
              <a:solidFill>
                <a:schemeClr val="bg1"/>
              </a:solidFill>
              <a:ln w="6350">
                <a:solidFill>
                  <a:schemeClr val="tx1"/>
                </a:solidFill>
              </a:ln>
            </c:spPr>
            <c:txPr>
              <a:bodyPr/>
              <a:lstStyle/>
              <a:p>
                <a:pPr>
                  <a:defRPr sz="900"/>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図表8!$A$10:$A$11</c:f>
              <c:strCache>
                <c:ptCount val="2"/>
                <c:pt idx="0">
                  <c:v>女性</c:v>
                </c:pt>
                <c:pt idx="1">
                  <c:v>男性</c:v>
                </c:pt>
              </c:strCache>
            </c:strRef>
          </c:cat>
          <c:val>
            <c:numRef>
              <c:f>図表8!$D$10:$D$11</c:f>
              <c:numCache>
                <c:formatCode>0.0%</c:formatCode>
                <c:ptCount val="2"/>
                <c:pt idx="0">
                  <c:v>0.19985077808569601</c:v>
                </c:pt>
                <c:pt idx="1">
                  <c:v>0.14166690942989482</c:v>
                </c:pt>
              </c:numCache>
            </c:numRef>
          </c:val>
          <c:extLst>
            <c:ext xmlns:c16="http://schemas.microsoft.com/office/drawing/2014/chart" uri="{C3380CC4-5D6E-409C-BE32-E72D297353CC}">
              <c16:uniqueId val="{00000002-0BA7-45D8-84D9-EB659B0966FC}"/>
            </c:ext>
          </c:extLst>
        </c:ser>
        <c:ser>
          <c:idx val="3"/>
          <c:order val="3"/>
          <c:tx>
            <c:strRef>
              <c:f>図表8!$E$5</c:f>
              <c:strCache>
                <c:ptCount val="1"/>
                <c:pt idx="0">
                  <c:v>その他</c:v>
                </c:pt>
              </c:strCache>
            </c:strRef>
          </c:tx>
          <c:spPr>
            <a:pattFill prst="pct75">
              <a:fgClr>
                <a:schemeClr val="accent4"/>
              </a:fgClr>
              <a:bgClr>
                <a:schemeClr val="bg1"/>
              </a:bgClr>
            </a:pattFill>
            <a:ln w="6350">
              <a:solidFill>
                <a:schemeClr val="tx1"/>
              </a:solidFill>
            </a:ln>
          </c:spPr>
          <c:invertIfNegative val="0"/>
          <c:dLbls>
            <c:spPr>
              <a:solidFill>
                <a:schemeClr val="bg1"/>
              </a:solidFill>
              <a:ln w="6350">
                <a:solidFill>
                  <a:schemeClr val="tx1"/>
                </a:solidFill>
              </a:ln>
            </c:spPr>
            <c:txPr>
              <a:bodyPr/>
              <a:lstStyle/>
              <a:p>
                <a:pPr>
                  <a:defRPr sz="900"/>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図表8!$A$10:$A$11</c:f>
              <c:strCache>
                <c:ptCount val="2"/>
                <c:pt idx="0">
                  <c:v>女性</c:v>
                </c:pt>
                <c:pt idx="1">
                  <c:v>男性</c:v>
                </c:pt>
              </c:strCache>
            </c:strRef>
          </c:cat>
          <c:val>
            <c:numRef>
              <c:f>図表8!$E$10:$E$11</c:f>
              <c:numCache>
                <c:formatCode>0.0%</c:formatCode>
                <c:ptCount val="2"/>
                <c:pt idx="0">
                  <c:v>0.17286901970338339</c:v>
                </c:pt>
                <c:pt idx="1">
                  <c:v>0.25565881084860315</c:v>
                </c:pt>
              </c:numCache>
            </c:numRef>
          </c:val>
          <c:extLst>
            <c:ext xmlns:c16="http://schemas.microsoft.com/office/drawing/2014/chart" uri="{C3380CC4-5D6E-409C-BE32-E72D297353CC}">
              <c16:uniqueId val="{00000003-0BA7-45D8-84D9-EB659B0966FC}"/>
            </c:ext>
          </c:extLst>
        </c:ser>
        <c:dLbls>
          <c:showLegendKey val="0"/>
          <c:showVal val="0"/>
          <c:showCatName val="0"/>
          <c:showSerName val="0"/>
          <c:showPercent val="0"/>
          <c:showBubbleSize val="0"/>
        </c:dLbls>
        <c:gapWidth val="51"/>
        <c:overlap val="100"/>
        <c:axId val="152102400"/>
        <c:axId val="152521536"/>
      </c:barChart>
      <c:catAx>
        <c:axId val="152102400"/>
        <c:scaling>
          <c:orientation val="minMax"/>
        </c:scaling>
        <c:delete val="0"/>
        <c:axPos val="l"/>
        <c:numFmt formatCode="General" sourceLinked="0"/>
        <c:majorTickMark val="out"/>
        <c:minorTickMark val="none"/>
        <c:tickLblPos val="nextTo"/>
        <c:txPr>
          <a:bodyPr/>
          <a:lstStyle/>
          <a:p>
            <a:pPr>
              <a:defRPr sz="800">
                <a:latin typeface="ＭＳ 明朝" panose="02020609040205080304" pitchFamily="17" charset="-128"/>
                <a:ea typeface="ＭＳ 明朝" panose="02020609040205080304" pitchFamily="17" charset="-128"/>
              </a:defRPr>
            </a:pPr>
            <a:endParaRPr lang="ja-JP"/>
          </a:p>
        </c:txPr>
        <c:crossAx val="152521536"/>
        <c:crosses val="autoZero"/>
        <c:auto val="1"/>
        <c:lblAlgn val="ctr"/>
        <c:lblOffset val="100"/>
        <c:noMultiLvlLbl val="0"/>
      </c:catAx>
      <c:valAx>
        <c:axId val="152521536"/>
        <c:scaling>
          <c:orientation val="minMax"/>
        </c:scaling>
        <c:delete val="0"/>
        <c:axPos val="b"/>
        <c:majorGridlines/>
        <c:numFmt formatCode="0%" sourceLinked="1"/>
        <c:majorTickMark val="out"/>
        <c:minorTickMark val="none"/>
        <c:tickLblPos val="nextTo"/>
        <c:txPr>
          <a:bodyPr/>
          <a:lstStyle/>
          <a:p>
            <a:pPr>
              <a:defRPr sz="800">
                <a:latin typeface="Century" panose="02040604050505020304" pitchFamily="18" charset="0"/>
                <a:ea typeface="ＭＳ 明朝" panose="02020609040205080304" pitchFamily="17" charset="-128"/>
              </a:defRPr>
            </a:pPr>
            <a:endParaRPr lang="ja-JP"/>
          </a:p>
        </c:txPr>
        <c:crossAx val="152102400"/>
        <c:crosses val="autoZero"/>
        <c:crossBetween val="between"/>
        <c:majorUnit val="0.2"/>
      </c:valAx>
    </c:plotArea>
    <c:legend>
      <c:legendPos val="r"/>
      <c:layout>
        <c:manualLayout>
          <c:xMode val="edge"/>
          <c:yMode val="edge"/>
          <c:x val="1.0847773690810851E-2"/>
          <c:y val="0.80029441787704625"/>
          <c:w val="0.98204743057206656"/>
          <c:h val="0.19970558212295381"/>
        </c:manualLayout>
      </c:layout>
      <c:overlay val="0"/>
      <c:txPr>
        <a:bodyPr/>
        <a:lstStyle/>
        <a:p>
          <a:pPr>
            <a:defRPr sz="900">
              <a:latin typeface="ＭＳ ゴシック" panose="020B0609070205080204" pitchFamily="49" charset="-128"/>
              <a:ea typeface="ＭＳ ゴシック" panose="020B0609070205080204" pitchFamily="49" charset="-128"/>
            </a:defRPr>
          </a:pPr>
          <a:endParaRPr lang="ja-JP"/>
        </a:p>
      </c:txPr>
    </c:legend>
    <c:plotVisOnly val="1"/>
    <c:dispBlanksAs val="gap"/>
    <c:showDLblsOverMax val="0"/>
  </c:chart>
  <c:spPr>
    <a:ln w="12700">
      <a:noFill/>
    </a:ln>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8664220370511937E-2"/>
          <c:y val="5.1400554097404488E-2"/>
          <c:w val="0.89917828232635966"/>
          <c:h val="0.80775590551181098"/>
        </c:manualLayout>
      </c:layout>
      <c:lineChart>
        <c:grouping val="standard"/>
        <c:varyColors val="0"/>
        <c:ser>
          <c:idx val="0"/>
          <c:order val="0"/>
          <c:tx>
            <c:strRef>
              <c:f>運動習慣!$C$2</c:f>
              <c:strCache>
                <c:ptCount val="1"/>
                <c:pt idx="0">
                  <c:v>男性</c:v>
                </c:pt>
              </c:strCache>
            </c:strRef>
          </c:tx>
          <c:marker>
            <c:symbol val="square"/>
            <c:size val="6"/>
          </c:marker>
          <c:dLbls>
            <c:dLbl>
              <c:idx val="2"/>
              <c:layout>
                <c:manualLayout>
                  <c:x val="-3.9789686483364339E-2"/>
                  <c:y val="7.128463108778078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C17-4B8F-A6F8-0857D126D683}"/>
                </c:ext>
              </c:extLst>
            </c:dLbl>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運動習慣!$B$3:$B$13</c:f>
              <c:strCache>
                <c:ptCount val="11"/>
                <c:pt idx="0">
                  <c:v>平成17年</c:v>
                </c:pt>
                <c:pt idx="1">
                  <c:v>平成18年</c:v>
                </c:pt>
                <c:pt idx="2">
                  <c:v>平成19年</c:v>
                </c:pt>
                <c:pt idx="3">
                  <c:v>平成20年</c:v>
                </c:pt>
                <c:pt idx="4">
                  <c:v>平成21年</c:v>
                </c:pt>
                <c:pt idx="5">
                  <c:v>平成22年</c:v>
                </c:pt>
                <c:pt idx="6">
                  <c:v>平成23年</c:v>
                </c:pt>
                <c:pt idx="7">
                  <c:v>平成24年</c:v>
                </c:pt>
                <c:pt idx="8">
                  <c:v>平成25年</c:v>
                </c:pt>
                <c:pt idx="9">
                  <c:v>平成26年</c:v>
                </c:pt>
                <c:pt idx="10">
                  <c:v>平成27年</c:v>
                </c:pt>
              </c:strCache>
            </c:strRef>
          </c:cat>
          <c:val>
            <c:numRef>
              <c:f>運動習慣!$C$3:$C$13</c:f>
              <c:numCache>
                <c:formatCode>0.0%</c:formatCode>
                <c:ptCount val="11"/>
                <c:pt idx="0">
                  <c:v>0.30599999999999999</c:v>
                </c:pt>
                <c:pt idx="1">
                  <c:v>0.42299999999999999</c:v>
                </c:pt>
                <c:pt idx="2">
                  <c:v>0.29199999999999998</c:v>
                </c:pt>
                <c:pt idx="3">
                  <c:v>0.36699999999999999</c:v>
                </c:pt>
                <c:pt idx="4">
                  <c:v>0.372</c:v>
                </c:pt>
                <c:pt idx="5">
                  <c:v>0.34499999999999997</c:v>
                </c:pt>
                <c:pt idx="6">
                  <c:v>0.27600000000000002</c:v>
                </c:pt>
                <c:pt idx="7">
                  <c:v>0.32900000000000001</c:v>
                </c:pt>
                <c:pt idx="8">
                  <c:v>0.26200000000000001</c:v>
                </c:pt>
                <c:pt idx="9">
                  <c:v>0.26100000000000001</c:v>
                </c:pt>
                <c:pt idx="10">
                  <c:v>0.40100000000000002</c:v>
                </c:pt>
              </c:numCache>
            </c:numRef>
          </c:val>
          <c:smooth val="0"/>
          <c:extLst>
            <c:ext xmlns:c16="http://schemas.microsoft.com/office/drawing/2014/chart" uri="{C3380CC4-5D6E-409C-BE32-E72D297353CC}">
              <c16:uniqueId val="{00000001-EC17-4B8F-A6F8-0857D126D683}"/>
            </c:ext>
          </c:extLst>
        </c:ser>
        <c:ser>
          <c:idx val="1"/>
          <c:order val="1"/>
          <c:tx>
            <c:strRef>
              <c:f>運動習慣!$D$2</c:f>
              <c:strCache>
                <c:ptCount val="1"/>
                <c:pt idx="0">
                  <c:v>女性</c:v>
                </c:pt>
              </c:strCache>
            </c:strRef>
          </c:tx>
          <c:marker>
            <c:symbol val="circle"/>
            <c:size val="6"/>
          </c:marker>
          <c:dLbls>
            <c:dLbl>
              <c:idx val="2"/>
              <c:layout>
                <c:manualLayout>
                  <c:x val="-4.6262178392749452E-2"/>
                  <c:y val="-7.591426071741032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C17-4B8F-A6F8-0857D126D683}"/>
                </c:ext>
              </c:extLst>
            </c:dLbl>
            <c:spPr>
              <a:noFill/>
              <a:ln>
                <a:noFill/>
              </a:ln>
              <a:effectLst/>
            </c:sp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運動習慣!$B$3:$B$13</c:f>
              <c:strCache>
                <c:ptCount val="11"/>
                <c:pt idx="0">
                  <c:v>平成17年</c:v>
                </c:pt>
                <c:pt idx="1">
                  <c:v>平成18年</c:v>
                </c:pt>
                <c:pt idx="2">
                  <c:v>平成19年</c:v>
                </c:pt>
                <c:pt idx="3">
                  <c:v>平成20年</c:v>
                </c:pt>
                <c:pt idx="4">
                  <c:v>平成21年</c:v>
                </c:pt>
                <c:pt idx="5">
                  <c:v>平成22年</c:v>
                </c:pt>
                <c:pt idx="6">
                  <c:v>平成23年</c:v>
                </c:pt>
                <c:pt idx="7">
                  <c:v>平成24年</c:v>
                </c:pt>
                <c:pt idx="8">
                  <c:v>平成25年</c:v>
                </c:pt>
                <c:pt idx="9">
                  <c:v>平成26年</c:v>
                </c:pt>
                <c:pt idx="10">
                  <c:v>平成27年</c:v>
                </c:pt>
              </c:strCache>
            </c:strRef>
          </c:cat>
          <c:val>
            <c:numRef>
              <c:f>運動習慣!$D$3:$D$13</c:f>
              <c:numCache>
                <c:formatCode>0.0%</c:formatCode>
                <c:ptCount val="11"/>
                <c:pt idx="0">
                  <c:v>0.28299999999999997</c:v>
                </c:pt>
                <c:pt idx="1">
                  <c:v>0.39100000000000001</c:v>
                </c:pt>
                <c:pt idx="2">
                  <c:v>0.34699999999999998</c:v>
                </c:pt>
                <c:pt idx="3">
                  <c:v>0.28399999999999997</c:v>
                </c:pt>
                <c:pt idx="4">
                  <c:v>0.28499999999999998</c:v>
                </c:pt>
                <c:pt idx="5">
                  <c:v>0.23899999999999999</c:v>
                </c:pt>
                <c:pt idx="6">
                  <c:v>0.255</c:v>
                </c:pt>
                <c:pt idx="7">
                  <c:v>0.253</c:v>
                </c:pt>
                <c:pt idx="8">
                  <c:v>0.223</c:v>
                </c:pt>
                <c:pt idx="9">
                  <c:v>0.23799999999999999</c:v>
                </c:pt>
                <c:pt idx="10">
                  <c:v>0.32900000000000001</c:v>
                </c:pt>
              </c:numCache>
            </c:numRef>
          </c:val>
          <c:smooth val="0"/>
          <c:extLst>
            <c:ext xmlns:c16="http://schemas.microsoft.com/office/drawing/2014/chart" uri="{C3380CC4-5D6E-409C-BE32-E72D297353CC}">
              <c16:uniqueId val="{00000003-EC17-4B8F-A6F8-0857D126D683}"/>
            </c:ext>
          </c:extLst>
        </c:ser>
        <c:dLbls>
          <c:showLegendKey val="0"/>
          <c:showVal val="0"/>
          <c:showCatName val="0"/>
          <c:showSerName val="0"/>
          <c:showPercent val="0"/>
          <c:showBubbleSize val="0"/>
        </c:dLbls>
        <c:marker val="1"/>
        <c:smooth val="0"/>
        <c:axId val="153307648"/>
        <c:axId val="151191552"/>
      </c:lineChart>
      <c:catAx>
        <c:axId val="153307648"/>
        <c:scaling>
          <c:orientation val="minMax"/>
        </c:scaling>
        <c:delete val="0"/>
        <c:axPos val="b"/>
        <c:numFmt formatCode="General" sourceLinked="0"/>
        <c:majorTickMark val="out"/>
        <c:minorTickMark val="none"/>
        <c:tickLblPos val="nextTo"/>
        <c:txPr>
          <a:bodyPr/>
          <a:lstStyle/>
          <a:p>
            <a:pPr>
              <a:defRPr sz="1000"/>
            </a:pPr>
            <a:endParaRPr lang="ja-JP"/>
          </a:p>
        </c:txPr>
        <c:crossAx val="151191552"/>
        <c:crosses val="autoZero"/>
        <c:auto val="1"/>
        <c:lblAlgn val="ctr"/>
        <c:lblOffset val="100"/>
        <c:noMultiLvlLbl val="0"/>
      </c:catAx>
      <c:valAx>
        <c:axId val="151191552"/>
        <c:scaling>
          <c:orientation val="minMax"/>
          <c:max val="0.8"/>
        </c:scaling>
        <c:delete val="0"/>
        <c:axPos val="l"/>
        <c:majorGridlines/>
        <c:numFmt formatCode="0.0%" sourceLinked="1"/>
        <c:majorTickMark val="out"/>
        <c:minorTickMark val="none"/>
        <c:tickLblPos val="nextTo"/>
        <c:txPr>
          <a:bodyPr/>
          <a:lstStyle/>
          <a:p>
            <a:pPr>
              <a:defRPr sz="1100"/>
            </a:pPr>
            <a:endParaRPr lang="ja-JP"/>
          </a:p>
        </c:txPr>
        <c:crossAx val="153307648"/>
        <c:crosses val="autoZero"/>
        <c:crossBetween val="between"/>
        <c:majorUnit val="0.2"/>
      </c:valAx>
    </c:plotArea>
    <c:legend>
      <c:legendPos val="r"/>
      <c:layout>
        <c:manualLayout>
          <c:xMode val="edge"/>
          <c:yMode val="edge"/>
          <c:x val="0.70442286947141319"/>
          <c:y val="7.8319845435987162E-2"/>
          <c:w val="0.10787486515641856"/>
          <c:h val="0.16743438320209975"/>
        </c:manualLayout>
      </c:layout>
      <c:overlay val="0"/>
    </c:legend>
    <c:plotVisOnly val="1"/>
    <c:dispBlanksAs val="gap"/>
    <c:showDLblsOverMax val="0"/>
  </c:chart>
  <c:spPr>
    <a:ln>
      <a:no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invertIfNegative val="0"/>
          <c:dPt>
            <c:idx val="0"/>
            <c:invertIfNegative val="0"/>
            <c:bubble3D val="0"/>
            <c:spPr>
              <a:ln w="19050">
                <a:solidFill>
                  <a:schemeClr val="tx1"/>
                </a:solidFill>
              </a:ln>
            </c:spPr>
            <c:extLst>
              <c:ext xmlns:c16="http://schemas.microsoft.com/office/drawing/2014/chart" uri="{C3380CC4-5D6E-409C-BE32-E72D297353CC}">
                <c16:uniqueId val="{00000001-C9D9-46D3-9912-2568749502C3}"/>
              </c:ext>
            </c:extLst>
          </c:dPt>
          <c:dPt>
            <c:idx val="8"/>
            <c:invertIfNegative val="0"/>
            <c:bubble3D val="0"/>
            <c:spPr>
              <a:ln w="19050">
                <a:solidFill>
                  <a:schemeClr val="tx1"/>
                </a:solidFill>
              </a:ln>
            </c:spPr>
            <c:extLst>
              <c:ext xmlns:c16="http://schemas.microsoft.com/office/drawing/2014/chart" uri="{C3380CC4-5D6E-409C-BE32-E72D297353CC}">
                <c16:uniqueId val="{00000003-C9D9-46D3-9912-2568749502C3}"/>
              </c:ext>
            </c:extLst>
          </c:dPt>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運動習慣!$B$25:$B$39</c:f>
              <c:strCache>
                <c:ptCount val="15"/>
                <c:pt idx="0">
                  <c:v>総数</c:v>
                </c:pt>
                <c:pt idx="1">
                  <c:v>20-29歳</c:v>
                </c:pt>
                <c:pt idx="2">
                  <c:v>30-39歳</c:v>
                </c:pt>
                <c:pt idx="3">
                  <c:v>40-49歳</c:v>
                </c:pt>
                <c:pt idx="4">
                  <c:v>50-59歳</c:v>
                </c:pt>
                <c:pt idx="5">
                  <c:v>60-69歳</c:v>
                </c:pt>
                <c:pt idx="6">
                  <c:v>70歳以上</c:v>
                </c:pt>
                <c:pt idx="8">
                  <c:v>総数</c:v>
                </c:pt>
                <c:pt idx="9">
                  <c:v>20-29歳</c:v>
                </c:pt>
                <c:pt idx="10">
                  <c:v>30-39歳</c:v>
                </c:pt>
                <c:pt idx="11">
                  <c:v>40-49歳</c:v>
                </c:pt>
                <c:pt idx="12">
                  <c:v>50-59歳</c:v>
                </c:pt>
                <c:pt idx="13">
                  <c:v>60-69歳</c:v>
                </c:pt>
                <c:pt idx="14">
                  <c:v>70歳以上</c:v>
                </c:pt>
              </c:strCache>
            </c:strRef>
          </c:cat>
          <c:val>
            <c:numRef>
              <c:f>運動習慣!$C$25:$C$39</c:f>
              <c:numCache>
                <c:formatCode>0.0%</c:formatCode>
                <c:ptCount val="15"/>
                <c:pt idx="0">
                  <c:v>0.40100000000000002</c:v>
                </c:pt>
                <c:pt idx="1">
                  <c:v>0.158</c:v>
                </c:pt>
                <c:pt idx="2">
                  <c:v>0.125</c:v>
                </c:pt>
                <c:pt idx="3">
                  <c:v>0.22500000000000001</c:v>
                </c:pt>
                <c:pt idx="4">
                  <c:v>0.33300000000000002</c:v>
                </c:pt>
                <c:pt idx="5">
                  <c:v>0.434</c:v>
                </c:pt>
                <c:pt idx="6">
                  <c:v>0.61399999999999999</c:v>
                </c:pt>
                <c:pt idx="8">
                  <c:v>0.32900000000000001</c:v>
                </c:pt>
                <c:pt idx="9">
                  <c:v>0.185</c:v>
                </c:pt>
                <c:pt idx="10">
                  <c:v>0.16</c:v>
                </c:pt>
                <c:pt idx="11">
                  <c:v>0.246</c:v>
                </c:pt>
                <c:pt idx="12">
                  <c:v>0.25700000000000001</c:v>
                </c:pt>
                <c:pt idx="13">
                  <c:v>0.45500000000000002</c:v>
                </c:pt>
                <c:pt idx="14">
                  <c:v>0.42899999999999999</c:v>
                </c:pt>
              </c:numCache>
            </c:numRef>
          </c:val>
          <c:extLst>
            <c:ext xmlns:c16="http://schemas.microsoft.com/office/drawing/2014/chart" uri="{C3380CC4-5D6E-409C-BE32-E72D297353CC}">
              <c16:uniqueId val="{00000004-C9D9-46D3-9912-2568749502C3}"/>
            </c:ext>
          </c:extLst>
        </c:ser>
        <c:dLbls>
          <c:showLegendKey val="0"/>
          <c:showVal val="0"/>
          <c:showCatName val="0"/>
          <c:showSerName val="0"/>
          <c:showPercent val="0"/>
          <c:showBubbleSize val="0"/>
        </c:dLbls>
        <c:gapWidth val="41"/>
        <c:overlap val="59"/>
        <c:axId val="153405952"/>
        <c:axId val="151196736"/>
      </c:barChart>
      <c:catAx>
        <c:axId val="153405952"/>
        <c:scaling>
          <c:orientation val="minMax"/>
        </c:scaling>
        <c:delete val="0"/>
        <c:axPos val="b"/>
        <c:numFmt formatCode="General" sourceLinked="0"/>
        <c:majorTickMark val="out"/>
        <c:minorTickMark val="none"/>
        <c:tickLblPos val="nextTo"/>
        <c:txPr>
          <a:bodyPr/>
          <a:lstStyle/>
          <a:p>
            <a:pPr>
              <a:defRPr sz="800"/>
            </a:pPr>
            <a:endParaRPr lang="ja-JP"/>
          </a:p>
        </c:txPr>
        <c:crossAx val="151196736"/>
        <c:crosses val="autoZero"/>
        <c:auto val="1"/>
        <c:lblAlgn val="ctr"/>
        <c:lblOffset val="100"/>
        <c:noMultiLvlLbl val="0"/>
      </c:catAx>
      <c:valAx>
        <c:axId val="151196736"/>
        <c:scaling>
          <c:orientation val="minMax"/>
          <c:max val="0.8"/>
        </c:scaling>
        <c:delete val="0"/>
        <c:axPos val="l"/>
        <c:majorGridlines/>
        <c:numFmt formatCode="0%" sourceLinked="0"/>
        <c:majorTickMark val="out"/>
        <c:minorTickMark val="none"/>
        <c:tickLblPos val="nextTo"/>
        <c:crossAx val="153405952"/>
        <c:crosses val="autoZero"/>
        <c:crossBetween val="between"/>
        <c:majorUnit val="0.2"/>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6179418197725283"/>
          <c:y val="6.6944581915140744E-2"/>
          <c:w val="0.54886001749781277"/>
          <c:h val="0.90366053603471663"/>
        </c:manualLayout>
      </c:layout>
      <c:barChart>
        <c:barDir val="bar"/>
        <c:grouping val="clustered"/>
        <c:varyColors val="0"/>
        <c:ser>
          <c:idx val="0"/>
          <c:order val="0"/>
          <c:tx>
            <c:strRef>
              <c:f>Sheet1!$C$1</c:f>
              <c:strCache>
                <c:ptCount val="1"/>
                <c:pt idx="0">
                  <c:v>男性</c:v>
                </c:pt>
              </c:strCache>
            </c:strRef>
          </c:tx>
          <c:spPr>
            <a:solidFill>
              <a:schemeClr val="bg1"/>
            </a:solidFill>
            <a:ln>
              <a:solidFill>
                <a:schemeClr val="tx1"/>
              </a:solidFill>
            </a:ln>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Sheet1!$B$2:$B$9</c:f>
              <c:strCache>
                <c:ptCount val="8"/>
                <c:pt idx="0">
                  <c:v>運動が行える公園</c:v>
                </c:pt>
                <c:pt idx="1">
                  <c:v>安全な歩道や自転車道など</c:v>
                </c:pt>
                <c:pt idx="2">
                  <c:v>海岸、河原、山など</c:v>
                </c:pt>
                <c:pt idx="3">
                  <c:v>体育館</c:v>
                </c:pt>
                <c:pt idx="4">
                  <c:v>プール</c:v>
                </c:pt>
                <c:pt idx="5">
                  <c:v>グランド、テニスコート、野球場など</c:v>
                </c:pt>
                <c:pt idx="6">
                  <c:v>スポーツジム、フィットネスクラブ</c:v>
                </c:pt>
                <c:pt idx="7">
                  <c:v>地域センター、公民館など</c:v>
                </c:pt>
              </c:strCache>
            </c:strRef>
          </c:cat>
          <c:val>
            <c:numRef>
              <c:f>Sheet1!$C$2:$C$9</c:f>
              <c:numCache>
                <c:formatCode>0.0%</c:formatCode>
                <c:ptCount val="8"/>
                <c:pt idx="0">
                  <c:v>0.80900000000000005</c:v>
                </c:pt>
                <c:pt idx="1">
                  <c:v>0.60399999999999998</c:v>
                </c:pt>
                <c:pt idx="2">
                  <c:v>0.33300000000000002</c:v>
                </c:pt>
                <c:pt idx="3">
                  <c:v>0.40799999999999997</c:v>
                </c:pt>
                <c:pt idx="4">
                  <c:v>0.41</c:v>
                </c:pt>
                <c:pt idx="5">
                  <c:v>0.53200000000000003</c:v>
                </c:pt>
                <c:pt idx="6">
                  <c:v>0.50900000000000001</c:v>
                </c:pt>
                <c:pt idx="7">
                  <c:v>0.66800000000000004</c:v>
                </c:pt>
              </c:numCache>
            </c:numRef>
          </c:val>
          <c:extLst>
            <c:ext xmlns:c16="http://schemas.microsoft.com/office/drawing/2014/chart" uri="{C3380CC4-5D6E-409C-BE32-E72D297353CC}">
              <c16:uniqueId val="{00000000-E5E0-4DA6-BD9F-E1291A538F03}"/>
            </c:ext>
          </c:extLst>
        </c:ser>
        <c:ser>
          <c:idx val="1"/>
          <c:order val="1"/>
          <c:tx>
            <c:strRef>
              <c:f>Sheet1!$D$1</c:f>
              <c:strCache>
                <c:ptCount val="1"/>
                <c:pt idx="0">
                  <c:v>女性</c:v>
                </c:pt>
              </c:strCache>
            </c:strRef>
          </c:tx>
          <c:spPr>
            <a:ln>
              <a:solidFill>
                <a:schemeClr val="tx1"/>
              </a:solidFill>
            </a:ln>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Sheet1!$B$2:$B$9</c:f>
              <c:strCache>
                <c:ptCount val="8"/>
                <c:pt idx="0">
                  <c:v>運動が行える公園</c:v>
                </c:pt>
                <c:pt idx="1">
                  <c:v>安全な歩道や自転車道など</c:v>
                </c:pt>
                <c:pt idx="2">
                  <c:v>海岸、河原、山など</c:v>
                </c:pt>
                <c:pt idx="3">
                  <c:v>体育館</c:v>
                </c:pt>
                <c:pt idx="4">
                  <c:v>プール</c:v>
                </c:pt>
                <c:pt idx="5">
                  <c:v>グランド、テニスコート、野球場など</c:v>
                </c:pt>
                <c:pt idx="6">
                  <c:v>スポーツジム、フィットネスクラブ</c:v>
                </c:pt>
                <c:pt idx="7">
                  <c:v>地域センター、公民館など</c:v>
                </c:pt>
              </c:strCache>
            </c:strRef>
          </c:cat>
          <c:val>
            <c:numRef>
              <c:f>Sheet1!$D$2:$D$9</c:f>
              <c:numCache>
                <c:formatCode>0.0%</c:formatCode>
                <c:ptCount val="8"/>
                <c:pt idx="0">
                  <c:v>0.77</c:v>
                </c:pt>
                <c:pt idx="1">
                  <c:v>0.56699999999999995</c:v>
                </c:pt>
                <c:pt idx="2">
                  <c:v>0.30299999999999999</c:v>
                </c:pt>
                <c:pt idx="3">
                  <c:v>0.40799999999999997</c:v>
                </c:pt>
                <c:pt idx="4">
                  <c:v>0.4</c:v>
                </c:pt>
                <c:pt idx="5">
                  <c:v>0.42</c:v>
                </c:pt>
                <c:pt idx="6">
                  <c:v>0.52400000000000002</c:v>
                </c:pt>
                <c:pt idx="7">
                  <c:v>0.63700000000000001</c:v>
                </c:pt>
              </c:numCache>
            </c:numRef>
          </c:val>
          <c:extLst>
            <c:ext xmlns:c16="http://schemas.microsoft.com/office/drawing/2014/chart" uri="{C3380CC4-5D6E-409C-BE32-E72D297353CC}">
              <c16:uniqueId val="{00000001-E5E0-4DA6-BD9F-E1291A538F03}"/>
            </c:ext>
          </c:extLst>
        </c:ser>
        <c:dLbls>
          <c:showLegendKey val="0"/>
          <c:showVal val="0"/>
          <c:showCatName val="0"/>
          <c:showSerName val="0"/>
          <c:showPercent val="0"/>
          <c:showBubbleSize val="0"/>
        </c:dLbls>
        <c:gapWidth val="150"/>
        <c:axId val="154039808"/>
        <c:axId val="151194432"/>
      </c:barChart>
      <c:catAx>
        <c:axId val="154039808"/>
        <c:scaling>
          <c:orientation val="maxMin"/>
        </c:scaling>
        <c:delete val="0"/>
        <c:axPos val="l"/>
        <c:numFmt formatCode="#,##0_);[Red]\(#,##0\)" sourceLinked="0"/>
        <c:majorTickMark val="out"/>
        <c:minorTickMark val="none"/>
        <c:tickLblPos val="nextTo"/>
        <c:spPr>
          <a:ln>
            <a:solidFill>
              <a:schemeClr val="tx1"/>
            </a:solidFill>
          </a:ln>
        </c:spPr>
        <c:txPr>
          <a:bodyPr/>
          <a:lstStyle/>
          <a:p>
            <a:pPr>
              <a:defRPr sz="1000"/>
            </a:pPr>
            <a:endParaRPr lang="ja-JP"/>
          </a:p>
        </c:txPr>
        <c:crossAx val="151194432"/>
        <c:crosses val="autoZero"/>
        <c:auto val="1"/>
        <c:lblAlgn val="ctr"/>
        <c:lblOffset val="100"/>
        <c:noMultiLvlLbl val="0"/>
      </c:catAx>
      <c:valAx>
        <c:axId val="151194432"/>
        <c:scaling>
          <c:orientation val="minMax"/>
        </c:scaling>
        <c:delete val="0"/>
        <c:axPos val="t"/>
        <c:majorGridlines/>
        <c:numFmt formatCode="0%" sourceLinked="0"/>
        <c:majorTickMark val="out"/>
        <c:minorTickMark val="none"/>
        <c:tickLblPos val="nextTo"/>
        <c:crossAx val="154039808"/>
        <c:crosses val="autoZero"/>
        <c:crossBetween val="between"/>
      </c:valAx>
    </c:plotArea>
    <c:legend>
      <c:legendPos val="r"/>
      <c:layout>
        <c:manualLayout>
          <c:xMode val="edge"/>
          <c:yMode val="edge"/>
          <c:x val="0.8028208661417322"/>
          <c:y val="0.8632060663293305"/>
          <c:w val="0.10273468941382327"/>
          <c:h val="9.6644564745331327E-2"/>
        </c:manualLayout>
      </c:layout>
      <c:overlay val="0"/>
    </c:legend>
    <c:plotVisOnly val="1"/>
    <c:dispBlanksAs val="gap"/>
    <c:showDLblsOverMax val="0"/>
  </c:chart>
  <c:spPr>
    <a:ln>
      <a:noFill/>
    </a:ln>
  </c:sp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42316885389326336"/>
          <c:y val="6.7974498559989063E-2"/>
          <c:w val="0.48341601049868765"/>
          <c:h val="0.90217839043525083"/>
        </c:manualLayout>
      </c:layout>
      <c:barChart>
        <c:barDir val="bar"/>
        <c:grouping val="clustered"/>
        <c:varyColors val="0"/>
        <c:ser>
          <c:idx val="0"/>
          <c:order val="0"/>
          <c:tx>
            <c:strRef>
              <c:f>Sheet1!$C$15</c:f>
              <c:strCache>
                <c:ptCount val="1"/>
                <c:pt idx="0">
                  <c:v>男性</c:v>
                </c:pt>
              </c:strCache>
            </c:strRef>
          </c:tx>
          <c:spPr>
            <a:solidFill>
              <a:schemeClr val="bg1"/>
            </a:solidFill>
            <a:ln>
              <a:solidFill>
                <a:schemeClr val="tx1"/>
              </a:solidFill>
            </a:ln>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Sheet1!$B$16:$B$25</c:f>
              <c:strCache>
                <c:ptCount val="10"/>
                <c:pt idx="0">
                  <c:v>運動が行える公園</c:v>
                </c:pt>
                <c:pt idx="1">
                  <c:v>安全な歩道や自転車道など</c:v>
                </c:pt>
                <c:pt idx="2">
                  <c:v>海岸、河原、山など</c:v>
                </c:pt>
                <c:pt idx="3">
                  <c:v>体育館</c:v>
                </c:pt>
                <c:pt idx="4">
                  <c:v>プール</c:v>
                </c:pt>
                <c:pt idx="5">
                  <c:v>グランド、テニスコート、野球場など</c:v>
                </c:pt>
                <c:pt idx="6">
                  <c:v>スポーツジム、フィットネスクラブ</c:v>
                </c:pt>
                <c:pt idx="7">
                  <c:v>地域センター、公民館など</c:v>
                </c:pt>
                <c:pt idx="8">
                  <c:v>その他</c:v>
                </c:pt>
                <c:pt idx="9">
                  <c:v>特にない</c:v>
                </c:pt>
              </c:strCache>
            </c:strRef>
          </c:cat>
          <c:val>
            <c:numRef>
              <c:f>Sheet1!$C$16:$C$25</c:f>
              <c:numCache>
                <c:formatCode>0.0%</c:formatCode>
                <c:ptCount val="10"/>
                <c:pt idx="0">
                  <c:v>0.23400000000000001</c:v>
                </c:pt>
                <c:pt idx="1">
                  <c:v>0.313</c:v>
                </c:pt>
                <c:pt idx="2">
                  <c:v>0.109</c:v>
                </c:pt>
                <c:pt idx="3">
                  <c:v>0.109</c:v>
                </c:pt>
                <c:pt idx="4">
                  <c:v>0.188</c:v>
                </c:pt>
                <c:pt idx="5">
                  <c:v>0.125</c:v>
                </c:pt>
                <c:pt idx="6">
                  <c:v>0.28100000000000003</c:v>
                </c:pt>
                <c:pt idx="7">
                  <c:v>0.125</c:v>
                </c:pt>
                <c:pt idx="8">
                  <c:v>1.6E-2</c:v>
                </c:pt>
                <c:pt idx="9">
                  <c:v>0.35899999999999999</c:v>
                </c:pt>
              </c:numCache>
            </c:numRef>
          </c:val>
          <c:extLst>
            <c:ext xmlns:c16="http://schemas.microsoft.com/office/drawing/2014/chart" uri="{C3380CC4-5D6E-409C-BE32-E72D297353CC}">
              <c16:uniqueId val="{00000000-4DDE-4146-AE1B-07A25428B34B}"/>
            </c:ext>
          </c:extLst>
        </c:ser>
        <c:ser>
          <c:idx val="1"/>
          <c:order val="1"/>
          <c:tx>
            <c:strRef>
              <c:f>Sheet1!$D$15</c:f>
              <c:strCache>
                <c:ptCount val="1"/>
                <c:pt idx="0">
                  <c:v>女性</c:v>
                </c:pt>
              </c:strCache>
            </c:strRef>
          </c:tx>
          <c:spPr>
            <a:ln>
              <a:solidFill>
                <a:schemeClr val="tx1"/>
              </a:solidFill>
            </a:ln>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Sheet1!$B$16:$B$25</c:f>
              <c:strCache>
                <c:ptCount val="10"/>
                <c:pt idx="0">
                  <c:v>運動が行える公園</c:v>
                </c:pt>
                <c:pt idx="1">
                  <c:v>安全な歩道や自転車道など</c:v>
                </c:pt>
                <c:pt idx="2">
                  <c:v>海岸、河原、山など</c:v>
                </c:pt>
                <c:pt idx="3">
                  <c:v>体育館</c:v>
                </c:pt>
                <c:pt idx="4">
                  <c:v>プール</c:v>
                </c:pt>
                <c:pt idx="5">
                  <c:v>グランド、テニスコート、野球場など</c:v>
                </c:pt>
                <c:pt idx="6">
                  <c:v>スポーツジム、フィットネスクラブ</c:v>
                </c:pt>
                <c:pt idx="7">
                  <c:v>地域センター、公民館など</c:v>
                </c:pt>
                <c:pt idx="8">
                  <c:v>その他</c:v>
                </c:pt>
                <c:pt idx="9">
                  <c:v>特にない</c:v>
                </c:pt>
              </c:strCache>
            </c:strRef>
          </c:cat>
          <c:val>
            <c:numRef>
              <c:f>Sheet1!$D$16:$D$25</c:f>
              <c:numCache>
                <c:formatCode>0.0%</c:formatCode>
                <c:ptCount val="10"/>
                <c:pt idx="0">
                  <c:v>0.30499999999999999</c:v>
                </c:pt>
                <c:pt idx="1">
                  <c:v>0.39800000000000002</c:v>
                </c:pt>
                <c:pt idx="2">
                  <c:v>0.13600000000000001</c:v>
                </c:pt>
                <c:pt idx="3">
                  <c:v>9.2999999999999999E-2</c:v>
                </c:pt>
                <c:pt idx="4">
                  <c:v>0.17799999999999999</c:v>
                </c:pt>
                <c:pt idx="5">
                  <c:v>0.10199999999999999</c:v>
                </c:pt>
                <c:pt idx="6">
                  <c:v>0.20300000000000001</c:v>
                </c:pt>
                <c:pt idx="7">
                  <c:v>0.186</c:v>
                </c:pt>
                <c:pt idx="8">
                  <c:v>8.0000000000000002E-3</c:v>
                </c:pt>
                <c:pt idx="9">
                  <c:v>0.26300000000000001</c:v>
                </c:pt>
              </c:numCache>
            </c:numRef>
          </c:val>
          <c:extLst>
            <c:ext xmlns:c16="http://schemas.microsoft.com/office/drawing/2014/chart" uri="{C3380CC4-5D6E-409C-BE32-E72D297353CC}">
              <c16:uniqueId val="{00000001-4DDE-4146-AE1B-07A25428B34B}"/>
            </c:ext>
          </c:extLst>
        </c:ser>
        <c:dLbls>
          <c:showLegendKey val="0"/>
          <c:showVal val="0"/>
          <c:showCatName val="0"/>
          <c:showSerName val="0"/>
          <c:showPercent val="0"/>
          <c:showBubbleSize val="0"/>
        </c:dLbls>
        <c:gapWidth val="150"/>
        <c:axId val="153899520"/>
        <c:axId val="152567104"/>
      </c:barChart>
      <c:catAx>
        <c:axId val="153899520"/>
        <c:scaling>
          <c:orientation val="maxMin"/>
        </c:scaling>
        <c:delete val="0"/>
        <c:axPos val="l"/>
        <c:numFmt formatCode="#,##0_);[Red]\(#,##0\)" sourceLinked="0"/>
        <c:majorTickMark val="out"/>
        <c:minorTickMark val="none"/>
        <c:tickLblPos val="nextTo"/>
        <c:spPr>
          <a:ln>
            <a:solidFill>
              <a:schemeClr val="tx1"/>
            </a:solidFill>
          </a:ln>
        </c:spPr>
        <c:txPr>
          <a:bodyPr/>
          <a:lstStyle/>
          <a:p>
            <a:pPr>
              <a:defRPr sz="1000"/>
            </a:pPr>
            <a:endParaRPr lang="ja-JP"/>
          </a:p>
        </c:txPr>
        <c:crossAx val="152567104"/>
        <c:crosses val="autoZero"/>
        <c:auto val="1"/>
        <c:lblAlgn val="ctr"/>
        <c:lblOffset val="100"/>
        <c:noMultiLvlLbl val="0"/>
      </c:catAx>
      <c:valAx>
        <c:axId val="152567104"/>
        <c:scaling>
          <c:orientation val="minMax"/>
          <c:max val="0.5"/>
        </c:scaling>
        <c:delete val="0"/>
        <c:axPos val="t"/>
        <c:majorGridlines/>
        <c:numFmt formatCode="0%" sourceLinked="0"/>
        <c:majorTickMark val="out"/>
        <c:minorTickMark val="none"/>
        <c:tickLblPos val="nextTo"/>
        <c:crossAx val="153899520"/>
        <c:crosses val="autoZero"/>
        <c:crossBetween val="between"/>
      </c:valAx>
    </c:plotArea>
    <c:legend>
      <c:legendPos val="r"/>
      <c:layout>
        <c:manualLayout>
          <c:xMode val="edge"/>
          <c:yMode val="edge"/>
          <c:x val="0.8667097550306212"/>
          <c:y val="0.87422059942057728"/>
          <c:w val="0.10273468941382327"/>
          <c:h val="9.8131404202951814E-2"/>
        </c:manualLayout>
      </c:layout>
      <c:overlay val="0"/>
    </c:legend>
    <c:plotVisOnly val="1"/>
    <c:dispBlanksAs val="gap"/>
    <c:showDLblsOverMax val="0"/>
  </c:chart>
  <c:spPr>
    <a:ln>
      <a:noFill/>
    </a:ln>
  </c:sp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8664220370511937E-2"/>
          <c:y val="5.1400554097404488E-2"/>
          <c:w val="0.89917828232635966"/>
          <c:h val="0.80775590551181098"/>
        </c:manualLayout>
      </c:layout>
      <c:lineChart>
        <c:grouping val="standard"/>
        <c:varyColors val="0"/>
        <c:ser>
          <c:idx val="0"/>
          <c:order val="0"/>
          <c:tx>
            <c:strRef>
              <c:f>歩数!$C$2</c:f>
              <c:strCache>
                <c:ptCount val="1"/>
                <c:pt idx="0">
                  <c:v>男性</c:v>
                </c:pt>
              </c:strCache>
            </c:strRef>
          </c:tx>
          <c:marker>
            <c:symbol val="square"/>
            <c:size val="6"/>
          </c:marker>
          <c:dLbls>
            <c:dLbl>
              <c:idx val="2"/>
              <c:layout>
                <c:manualLayout>
                  <c:x val="-2.9145621547647625E-2"/>
                  <c:y val="-6.98858578871268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C36-4E33-B616-51A12B84CD96}"/>
                </c:ext>
              </c:extLst>
            </c:dLbl>
            <c:spPr>
              <a:noFill/>
              <a:ln>
                <a:noFill/>
              </a:ln>
              <a:effectLst/>
            </c:spPr>
            <c:txPr>
              <a:bodyPr/>
              <a:lstStyle/>
              <a:p>
                <a:pPr>
                  <a:defRPr sz="1050"/>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歩数!$B$3:$B$13</c:f>
              <c:strCache>
                <c:ptCount val="11"/>
                <c:pt idx="0">
                  <c:v>平成17年</c:v>
                </c:pt>
                <c:pt idx="1">
                  <c:v>平成18年</c:v>
                </c:pt>
                <c:pt idx="2">
                  <c:v>平成19年</c:v>
                </c:pt>
                <c:pt idx="3">
                  <c:v>平成20年</c:v>
                </c:pt>
                <c:pt idx="4">
                  <c:v>平成21年</c:v>
                </c:pt>
                <c:pt idx="5">
                  <c:v>平成22年</c:v>
                </c:pt>
                <c:pt idx="6">
                  <c:v>平成23年</c:v>
                </c:pt>
                <c:pt idx="7">
                  <c:v>平成24年</c:v>
                </c:pt>
                <c:pt idx="8">
                  <c:v>平成25年</c:v>
                </c:pt>
                <c:pt idx="9">
                  <c:v>平成26年</c:v>
                </c:pt>
                <c:pt idx="10">
                  <c:v>平成27年</c:v>
                </c:pt>
              </c:strCache>
            </c:strRef>
          </c:cat>
          <c:val>
            <c:numRef>
              <c:f>歩数!$C$3:$C$13</c:f>
              <c:numCache>
                <c:formatCode>#,##0_ </c:formatCode>
                <c:ptCount val="11"/>
                <c:pt idx="0">
                  <c:v>8379</c:v>
                </c:pt>
                <c:pt idx="1">
                  <c:v>8230</c:v>
                </c:pt>
                <c:pt idx="2">
                  <c:v>7905</c:v>
                </c:pt>
                <c:pt idx="3">
                  <c:v>7132</c:v>
                </c:pt>
                <c:pt idx="4">
                  <c:v>7499</c:v>
                </c:pt>
                <c:pt idx="5">
                  <c:v>7381</c:v>
                </c:pt>
                <c:pt idx="6">
                  <c:v>7204</c:v>
                </c:pt>
                <c:pt idx="7">
                  <c:v>7200</c:v>
                </c:pt>
                <c:pt idx="8">
                  <c:v>7584</c:v>
                </c:pt>
                <c:pt idx="9">
                  <c:v>7524</c:v>
                </c:pt>
                <c:pt idx="10">
                  <c:v>7640</c:v>
                </c:pt>
              </c:numCache>
            </c:numRef>
          </c:val>
          <c:smooth val="0"/>
          <c:extLst>
            <c:ext xmlns:c16="http://schemas.microsoft.com/office/drawing/2014/chart" uri="{C3380CC4-5D6E-409C-BE32-E72D297353CC}">
              <c16:uniqueId val="{00000001-8C36-4E33-B616-51A12B84CD96}"/>
            </c:ext>
          </c:extLst>
        </c:ser>
        <c:ser>
          <c:idx val="1"/>
          <c:order val="1"/>
          <c:tx>
            <c:strRef>
              <c:f>歩数!$D$2</c:f>
              <c:strCache>
                <c:ptCount val="1"/>
                <c:pt idx="0">
                  <c:v>女性</c:v>
                </c:pt>
              </c:strCache>
            </c:strRef>
          </c:tx>
          <c:marker>
            <c:symbol val="circle"/>
            <c:size val="6"/>
          </c:marker>
          <c:dLbls>
            <c:dLbl>
              <c:idx val="2"/>
              <c:layout>
                <c:manualLayout>
                  <c:x val="-4.6262165360906458E-2"/>
                  <c:y val="8.154504419383552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C36-4E33-B616-51A12B84CD96}"/>
                </c:ext>
              </c:extLst>
            </c:dLbl>
            <c:spPr>
              <a:noFill/>
              <a:ln>
                <a:noFill/>
              </a:ln>
              <a:effectLst/>
            </c:spPr>
            <c:txPr>
              <a:bodyPr/>
              <a:lstStyle/>
              <a:p>
                <a:pPr>
                  <a:defRPr sz="1050"/>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歩数!$B$3:$B$13</c:f>
              <c:strCache>
                <c:ptCount val="11"/>
                <c:pt idx="0">
                  <c:v>平成17年</c:v>
                </c:pt>
                <c:pt idx="1">
                  <c:v>平成18年</c:v>
                </c:pt>
                <c:pt idx="2">
                  <c:v>平成19年</c:v>
                </c:pt>
                <c:pt idx="3">
                  <c:v>平成20年</c:v>
                </c:pt>
                <c:pt idx="4">
                  <c:v>平成21年</c:v>
                </c:pt>
                <c:pt idx="5">
                  <c:v>平成22年</c:v>
                </c:pt>
                <c:pt idx="6">
                  <c:v>平成23年</c:v>
                </c:pt>
                <c:pt idx="7">
                  <c:v>平成24年</c:v>
                </c:pt>
                <c:pt idx="8">
                  <c:v>平成25年</c:v>
                </c:pt>
                <c:pt idx="9">
                  <c:v>平成26年</c:v>
                </c:pt>
                <c:pt idx="10">
                  <c:v>平成27年</c:v>
                </c:pt>
              </c:strCache>
            </c:strRef>
          </c:cat>
          <c:val>
            <c:numRef>
              <c:f>歩数!$D$3:$D$13</c:f>
              <c:numCache>
                <c:formatCode>#,##0_ </c:formatCode>
                <c:ptCount val="11"/>
                <c:pt idx="0">
                  <c:v>7559</c:v>
                </c:pt>
                <c:pt idx="1">
                  <c:v>7127</c:v>
                </c:pt>
                <c:pt idx="2">
                  <c:v>6565</c:v>
                </c:pt>
                <c:pt idx="3">
                  <c:v>6129</c:v>
                </c:pt>
                <c:pt idx="4">
                  <c:v>6510</c:v>
                </c:pt>
                <c:pt idx="5">
                  <c:v>6154</c:v>
                </c:pt>
                <c:pt idx="6">
                  <c:v>6690</c:v>
                </c:pt>
                <c:pt idx="7">
                  <c:v>6288</c:v>
                </c:pt>
                <c:pt idx="8">
                  <c:v>6616</c:v>
                </c:pt>
                <c:pt idx="9">
                  <c:v>6579</c:v>
                </c:pt>
                <c:pt idx="10">
                  <c:v>6471</c:v>
                </c:pt>
              </c:numCache>
            </c:numRef>
          </c:val>
          <c:smooth val="0"/>
          <c:extLst>
            <c:ext xmlns:c16="http://schemas.microsoft.com/office/drawing/2014/chart" uri="{C3380CC4-5D6E-409C-BE32-E72D297353CC}">
              <c16:uniqueId val="{00000003-8C36-4E33-B616-51A12B84CD96}"/>
            </c:ext>
          </c:extLst>
        </c:ser>
        <c:dLbls>
          <c:showLegendKey val="0"/>
          <c:showVal val="0"/>
          <c:showCatName val="0"/>
          <c:showSerName val="0"/>
          <c:showPercent val="0"/>
          <c:showBubbleSize val="0"/>
        </c:dLbls>
        <c:marker val="1"/>
        <c:smooth val="0"/>
        <c:axId val="153902080"/>
        <c:axId val="152523264"/>
      </c:lineChart>
      <c:catAx>
        <c:axId val="153902080"/>
        <c:scaling>
          <c:orientation val="minMax"/>
        </c:scaling>
        <c:delete val="0"/>
        <c:axPos val="b"/>
        <c:numFmt formatCode="General" sourceLinked="0"/>
        <c:majorTickMark val="out"/>
        <c:minorTickMark val="none"/>
        <c:tickLblPos val="nextTo"/>
        <c:txPr>
          <a:bodyPr/>
          <a:lstStyle/>
          <a:p>
            <a:pPr>
              <a:defRPr sz="900"/>
            </a:pPr>
            <a:endParaRPr lang="ja-JP"/>
          </a:p>
        </c:txPr>
        <c:crossAx val="152523264"/>
        <c:crosses val="autoZero"/>
        <c:auto val="1"/>
        <c:lblAlgn val="ctr"/>
        <c:lblOffset val="100"/>
        <c:noMultiLvlLbl val="0"/>
      </c:catAx>
      <c:valAx>
        <c:axId val="152523264"/>
        <c:scaling>
          <c:orientation val="minMax"/>
          <c:max val="10000"/>
          <c:min val="4000"/>
        </c:scaling>
        <c:delete val="0"/>
        <c:axPos val="l"/>
        <c:majorGridlines/>
        <c:numFmt formatCode="#,##0_ " sourceLinked="1"/>
        <c:majorTickMark val="out"/>
        <c:minorTickMark val="none"/>
        <c:tickLblPos val="nextTo"/>
        <c:crossAx val="153902080"/>
        <c:crosses val="autoZero"/>
        <c:crossBetween val="between"/>
      </c:valAx>
    </c:plotArea>
    <c:legend>
      <c:legendPos val="r"/>
      <c:layout>
        <c:manualLayout>
          <c:xMode val="edge"/>
          <c:yMode val="edge"/>
          <c:x val="0.70442286947141319"/>
          <c:y val="7.8319845435987162E-2"/>
          <c:w val="0.19910944499553701"/>
          <c:h val="0.16743438320209975"/>
        </c:manualLayout>
      </c:layout>
      <c:overlay val="0"/>
    </c:legend>
    <c:plotVisOnly val="1"/>
    <c:dispBlanksAs val="gap"/>
    <c:showDLblsOverMax val="0"/>
  </c:chart>
  <c:spPr>
    <a:ln>
      <a:noFill/>
    </a:ln>
  </c:sp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0.03521</cdr:x>
      <cdr:y>0.04005</cdr:y>
    </cdr:from>
    <cdr:to>
      <cdr:x>0.13312</cdr:x>
      <cdr:y>0.09289</cdr:y>
    </cdr:to>
    <cdr:sp macro="" textlink="">
      <cdr:nvSpPr>
        <cdr:cNvPr id="2" name="テキスト ボックス 1"/>
        <cdr:cNvSpPr txBox="1"/>
      </cdr:nvSpPr>
      <cdr:spPr>
        <a:xfrm xmlns:a="http://schemas.openxmlformats.org/drawingml/2006/main">
          <a:off x="238464" y="171679"/>
          <a:ext cx="663073" cy="22648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1100"/>
            <a:t>（年）</a:t>
          </a:r>
        </a:p>
      </cdr:txBody>
    </cdr:sp>
  </cdr:relSizeAnchor>
  <cdr:relSizeAnchor xmlns:cdr="http://schemas.openxmlformats.org/drawingml/2006/chartDrawing">
    <cdr:from>
      <cdr:x>0.60602</cdr:x>
      <cdr:y>0.94654</cdr:y>
    </cdr:from>
    <cdr:to>
      <cdr:x>0.88049</cdr:x>
      <cdr:y>1</cdr:y>
    </cdr:to>
    <cdr:sp macro="" textlink="">
      <cdr:nvSpPr>
        <cdr:cNvPr id="5" name="テキスト ボックス 1"/>
        <cdr:cNvSpPr txBox="1"/>
      </cdr:nvSpPr>
      <cdr:spPr>
        <a:xfrm xmlns:a="http://schemas.openxmlformats.org/drawingml/2006/main">
          <a:off x="5760749" y="4881476"/>
          <a:ext cx="2609135" cy="275716"/>
        </a:xfrm>
        <a:prstGeom xmlns:a="http://schemas.openxmlformats.org/drawingml/2006/main" prst="rect">
          <a:avLst/>
        </a:prstGeom>
      </cdr:spPr>
      <cdr:txBody>
        <a:bodyPr xmlns:a="http://schemas.openxmlformats.org/drawingml/2006/main" wrap="square" rtlCol="0"/>
        <a:lstStyle xmlns:a="http://schemas.openxmlformats.org/drawingml/2006/main">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xmlns:a="http://schemas.openxmlformats.org/drawingml/2006/main">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資料</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都道府県別生命表より府作成</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0.47723</cdr:x>
      <cdr:y>0.31571</cdr:y>
    </cdr:from>
    <cdr:to>
      <cdr:x>0.57368</cdr:x>
      <cdr:y>0.39431</cdr:y>
    </cdr:to>
    <cdr:sp macro="" textlink="">
      <cdr:nvSpPr>
        <cdr:cNvPr id="2" name="テキスト ボックス 1"/>
        <cdr:cNvSpPr txBox="1"/>
      </cdr:nvSpPr>
      <cdr:spPr>
        <a:xfrm xmlns:a="http://schemas.openxmlformats.org/drawingml/2006/main">
          <a:off x="3705701" y="1618208"/>
          <a:ext cx="748942" cy="40287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altLang="ja-JP" sz="1800" b="1" dirty="0" smtClean="0">
              <a:effectLst>
                <a:outerShdw blurRad="38100" dist="38100" dir="2700000" algn="tl">
                  <a:srgbClr val="000000">
                    <a:alpha val="43137"/>
                  </a:srgbClr>
                </a:outerShdw>
              </a:effectLst>
            </a:rPr>
            <a:t>8.63</a:t>
          </a:r>
          <a:endParaRPr lang="ja-JP" altLang="en-US" sz="1800" b="1" dirty="0">
            <a:effectLst>
              <a:outerShdw blurRad="38100" dist="38100" dir="2700000" algn="tl">
                <a:srgbClr val="000000">
                  <a:alpha val="43137"/>
                </a:srgbClr>
              </a:outerShdw>
            </a:effectLst>
          </a:endParaRPr>
        </a:p>
      </cdr:txBody>
    </cdr:sp>
  </cdr:relSizeAnchor>
  <cdr:relSizeAnchor xmlns:cdr="http://schemas.openxmlformats.org/drawingml/2006/chartDrawing">
    <cdr:from>
      <cdr:x>0.57297</cdr:x>
      <cdr:y>0.83717</cdr:y>
    </cdr:from>
    <cdr:to>
      <cdr:x>0.66966</cdr:x>
      <cdr:y>0.91213</cdr:y>
    </cdr:to>
    <cdr:sp macro="" textlink="">
      <cdr:nvSpPr>
        <cdr:cNvPr id="3" name="テキスト ボックス 1"/>
        <cdr:cNvSpPr txBox="1"/>
      </cdr:nvSpPr>
      <cdr:spPr>
        <a:xfrm xmlns:a="http://schemas.openxmlformats.org/drawingml/2006/main">
          <a:off x="4449133" y="4290975"/>
          <a:ext cx="750805" cy="384212"/>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ja-JP" sz="1800" b="1" dirty="0" smtClean="0">
              <a:effectLst>
                <a:outerShdw blurRad="38100" dist="38100" dir="2700000" algn="tl">
                  <a:srgbClr val="000000">
                    <a:alpha val="43137"/>
                  </a:srgbClr>
                </a:outerShdw>
              </a:effectLst>
            </a:rPr>
            <a:t>12.27</a:t>
          </a:r>
          <a:endParaRPr lang="ja-JP" altLang="en-US" sz="1800" b="1" dirty="0">
            <a:effectLst>
              <a:outerShdw blurRad="38100" dist="38100" dir="2700000" algn="tl">
                <a:srgbClr val="000000">
                  <a:alpha val="43137"/>
                </a:srgbClr>
              </a:outerShdw>
            </a:effectLst>
          </a:endParaRPr>
        </a:p>
      </cdr:txBody>
    </cdr:sp>
  </cdr:relSizeAnchor>
  <cdr:relSizeAnchor xmlns:cdr="http://schemas.openxmlformats.org/drawingml/2006/chartDrawing">
    <cdr:from>
      <cdr:x>0.58518</cdr:x>
      <cdr:y>0.65955</cdr:y>
    </cdr:from>
    <cdr:to>
      <cdr:x>0.68087</cdr:x>
      <cdr:y>0.73767</cdr:y>
    </cdr:to>
    <cdr:sp macro="" textlink="">
      <cdr:nvSpPr>
        <cdr:cNvPr id="4" name="テキスト ボックス 1"/>
        <cdr:cNvSpPr txBox="1"/>
      </cdr:nvSpPr>
      <cdr:spPr>
        <a:xfrm xmlns:a="http://schemas.openxmlformats.org/drawingml/2006/main">
          <a:off x="4543939" y="3380563"/>
          <a:ext cx="743040" cy="400409"/>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ja-JP" sz="1800" b="1" dirty="0" smtClean="0">
              <a:effectLst>
                <a:outerShdw blurRad="38100" dist="38100" dir="2700000" algn="tl">
                  <a:srgbClr val="000000">
                    <a:alpha val="43137"/>
                  </a:srgbClr>
                </a:outerShdw>
              </a:effectLst>
            </a:rPr>
            <a:t>12.22</a:t>
          </a:r>
          <a:endParaRPr lang="ja-JP" altLang="en-US" sz="1800" b="1" dirty="0">
            <a:effectLst>
              <a:outerShdw blurRad="38100" dist="38100" dir="2700000" algn="tl">
                <a:srgbClr val="000000">
                  <a:alpha val="43137"/>
                </a:srgbClr>
              </a:outerShdw>
            </a:effectLst>
          </a:endParaRPr>
        </a:p>
      </cdr:txBody>
    </cdr:sp>
  </cdr:relSizeAnchor>
  <cdr:relSizeAnchor xmlns:cdr="http://schemas.openxmlformats.org/drawingml/2006/chartDrawing">
    <cdr:from>
      <cdr:x>0.47189</cdr:x>
      <cdr:y>0.4898</cdr:y>
    </cdr:from>
    <cdr:to>
      <cdr:x>0.56537</cdr:x>
      <cdr:y>0.56888</cdr:y>
    </cdr:to>
    <cdr:sp macro="" textlink="">
      <cdr:nvSpPr>
        <cdr:cNvPr id="5" name="テキスト ボックス 1"/>
        <cdr:cNvSpPr txBox="1"/>
      </cdr:nvSpPr>
      <cdr:spPr>
        <a:xfrm xmlns:a="http://schemas.openxmlformats.org/drawingml/2006/main">
          <a:off x="3664269" y="2510520"/>
          <a:ext cx="725880" cy="405329"/>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altLang="ja-JP" sz="1800" b="1" dirty="0" smtClean="0">
              <a:effectLst>
                <a:outerShdw blurRad="38100" dist="38100" dir="2700000" algn="tl">
                  <a:srgbClr val="000000">
                    <a:alpha val="43137"/>
                  </a:srgbClr>
                </a:outerShdw>
              </a:effectLst>
            </a:rPr>
            <a:t>8.73</a:t>
          </a:r>
          <a:endParaRPr lang="ja-JP" altLang="en-US" sz="1800" b="1" dirty="0">
            <a:effectLst>
              <a:outerShdw blurRad="38100" dist="38100" dir="2700000" algn="tl">
                <a:srgbClr val="000000">
                  <a:alpha val="43137"/>
                </a:srgbClr>
              </a:outerShdw>
            </a:effectLst>
          </a:endParaRPr>
        </a:p>
      </cdr:txBody>
    </cdr:sp>
  </cdr:relSizeAnchor>
  <cdr:relSizeAnchor xmlns:cdr="http://schemas.openxmlformats.org/drawingml/2006/chartDrawing">
    <cdr:from>
      <cdr:x>0.82412</cdr:x>
      <cdr:y>0.13515</cdr:y>
    </cdr:from>
    <cdr:to>
      <cdr:x>0.9319</cdr:x>
      <cdr:y>0.21217</cdr:y>
    </cdr:to>
    <cdr:sp macro="" textlink="">
      <cdr:nvSpPr>
        <cdr:cNvPr id="6" name="テキスト ボックス 5"/>
        <cdr:cNvSpPr txBox="1"/>
      </cdr:nvSpPr>
      <cdr:spPr>
        <a:xfrm xmlns:a="http://schemas.openxmlformats.org/drawingml/2006/main">
          <a:off x="6399376" y="692696"/>
          <a:ext cx="836920" cy="394771"/>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ja-JP" altLang="en-US" sz="1400"/>
            <a:t>（年）</a:t>
          </a:r>
        </a:p>
      </cdr:txBody>
    </cdr:sp>
  </cdr:relSizeAnchor>
  <cdr:relSizeAnchor xmlns:cdr="http://schemas.openxmlformats.org/drawingml/2006/chartDrawing">
    <cdr:from>
      <cdr:x>0.13691</cdr:x>
      <cdr:y>0.91295</cdr:y>
    </cdr:from>
    <cdr:to>
      <cdr:x>0.96869</cdr:x>
      <cdr:y>0.98029</cdr:y>
    </cdr:to>
    <cdr:sp macro="" textlink="">
      <cdr:nvSpPr>
        <cdr:cNvPr id="7" name="テキスト ボックス 6"/>
        <cdr:cNvSpPr txBox="1"/>
      </cdr:nvSpPr>
      <cdr:spPr>
        <a:xfrm xmlns:a="http://schemas.openxmlformats.org/drawingml/2006/main">
          <a:off x="1063117" y="4679385"/>
          <a:ext cx="6458838" cy="34515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ja-JP" altLang="en-US" sz="1400"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32EDA1E0-E71A-4DDC-97A7-778D0F249CD6}" type="datetimeFigureOut">
              <a:rPr kumimoji="1" lang="ja-JP" altLang="en-US" smtClean="0"/>
              <a:t>2019/1/18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95F931B8-5D85-417A-BC5C-3353417168AC}" type="slidenum">
              <a:rPr kumimoji="1" lang="ja-JP" altLang="en-US" smtClean="0"/>
              <a:t>‹#›</a:t>
            </a:fld>
            <a:endParaRPr kumimoji="1" lang="ja-JP" altLang="en-US"/>
          </a:p>
        </p:txBody>
      </p:sp>
    </p:spTree>
    <p:extLst>
      <p:ext uri="{BB962C8B-B14F-4D97-AF65-F5344CB8AC3E}">
        <p14:creationId xmlns:p14="http://schemas.microsoft.com/office/powerpoint/2010/main" val="57577801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5F931B8-5D85-417A-BC5C-3353417168AC}" type="slidenum">
              <a:rPr kumimoji="1" lang="ja-JP" altLang="en-US" smtClean="0"/>
              <a:t>11</a:t>
            </a:fld>
            <a:endParaRPr kumimoji="1" lang="ja-JP" altLang="en-US"/>
          </a:p>
        </p:txBody>
      </p:sp>
    </p:spTree>
    <p:extLst>
      <p:ext uri="{BB962C8B-B14F-4D97-AF65-F5344CB8AC3E}">
        <p14:creationId xmlns:p14="http://schemas.microsoft.com/office/powerpoint/2010/main" val="3877823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0924C60-95A5-44E9-A12D-70ED118644CA}" type="datetimeFigureOut">
              <a:rPr kumimoji="1" lang="ja-JP" altLang="en-US" smtClean="0"/>
              <a:t>2019/1/18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B50EAC4-D7E7-4DFD-AC19-7FE0EBB6D1F9}" type="slidenum">
              <a:rPr kumimoji="1" lang="ja-JP" altLang="en-US" smtClean="0"/>
              <a:t>‹#›</a:t>
            </a:fld>
            <a:endParaRPr kumimoji="1" lang="ja-JP" altLang="en-US"/>
          </a:p>
        </p:txBody>
      </p:sp>
    </p:spTree>
    <p:extLst>
      <p:ext uri="{BB962C8B-B14F-4D97-AF65-F5344CB8AC3E}">
        <p14:creationId xmlns:p14="http://schemas.microsoft.com/office/powerpoint/2010/main" val="2616973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0924C60-95A5-44E9-A12D-70ED118644CA}" type="datetimeFigureOut">
              <a:rPr kumimoji="1" lang="ja-JP" altLang="en-US" smtClean="0"/>
              <a:t>2019/1/18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B50EAC4-D7E7-4DFD-AC19-7FE0EBB6D1F9}" type="slidenum">
              <a:rPr kumimoji="1" lang="ja-JP" altLang="en-US" smtClean="0"/>
              <a:t>‹#›</a:t>
            </a:fld>
            <a:endParaRPr kumimoji="1" lang="ja-JP" altLang="en-US"/>
          </a:p>
        </p:txBody>
      </p:sp>
    </p:spTree>
    <p:extLst>
      <p:ext uri="{BB962C8B-B14F-4D97-AF65-F5344CB8AC3E}">
        <p14:creationId xmlns:p14="http://schemas.microsoft.com/office/powerpoint/2010/main" val="400625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0924C60-95A5-44E9-A12D-70ED118644CA}" type="datetimeFigureOut">
              <a:rPr kumimoji="1" lang="ja-JP" altLang="en-US" smtClean="0"/>
              <a:t>2019/1/18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B50EAC4-D7E7-4DFD-AC19-7FE0EBB6D1F9}" type="slidenum">
              <a:rPr kumimoji="1" lang="ja-JP" altLang="en-US" smtClean="0"/>
              <a:t>‹#›</a:t>
            </a:fld>
            <a:endParaRPr kumimoji="1" lang="ja-JP" altLang="en-US"/>
          </a:p>
        </p:txBody>
      </p:sp>
    </p:spTree>
    <p:extLst>
      <p:ext uri="{BB962C8B-B14F-4D97-AF65-F5344CB8AC3E}">
        <p14:creationId xmlns:p14="http://schemas.microsoft.com/office/powerpoint/2010/main" val="3661619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0924C60-95A5-44E9-A12D-70ED118644CA}" type="datetimeFigureOut">
              <a:rPr kumimoji="1" lang="ja-JP" altLang="en-US" smtClean="0"/>
              <a:t>2019/1/18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B50EAC4-D7E7-4DFD-AC19-7FE0EBB6D1F9}" type="slidenum">
              <a:rPr kumimoji="1" lang="ja-JP" altLang="en-US" smtClean="0"/>
              <a:t>‹#›</a:t>
            </a:fld>
            <a:endParaRPr kumimoji="1" lang="ja-JP" altLang="en-US"/>
          </a:p>
        </p:txBody>
      </p:sp>
    </p:spTree>
    <p:extLst>
      <p:ext uri="{BB962C8B-B14F-4D97-AF65-F5344CB8AC3E}">
        <p14:creationId xmlns:p14="http://schemas.microsoft.com/office/powerpoint/2010/main" val="3437416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0924C60-95A5-44E9-A12D-70ED118644CA}" type="datetimeFigureOut">
              <a:rPr kumimoji="1" lang="ja-JP" altLang="en-US" smtClean="0"/>
              <a:t>2019/1/18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B50EAC4-D7E7-4DFD-AC19-7FE0EBB6D1F9}" type="slidenum">
              <a:rPr kumimoji="1" lang="ja-JP" altLang="en-US" smtClean="0"/>
              <a:t>‹#›</a:t>
            </a:fld>
            <a:endParaRPr kumimoji="1" lang="ja-JP" altLang="en-US"/>
          </a:p>
        </p:txBody>
      </p:sp>
    </p:spTree>
    <p:extLst>
      <p:ext uri="{BB962C8B-B14F-4D97-AF65-F5344CB8AC3E}">
        <p14:creationId xmlns:p14="http://schemas.microsoft.com/office/powerpoint/2010/main" val="3293790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0924C60-95A5-44E9-A12D-70ED118644CA}" type="datetimeFigureOut">
              <a:rPr kumimoji="1" lang="ja-JP" altLang="en-US" smtClean="0"/>
              <a:t>2019/1/18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B50EAC4-D7E7-4DFD-AC19-7FE0EBB6D1F9}" type="slidenum">
              <a:rPr kumimoji="1" lang="ja-JP" altLang="en-US" smtClean="0"/>
              <a:t>‹#›</a:t>
            </a:fld>
            <a:endParaRPr kumimoji="1" lang="ja-JP" altLang="en-US"/>
          </a:p>
        </p:txBody>
      </p:sp>
    </p:spTree>
    <p:extLst>
      <p:ext uri="{BB962C8B-B14F-4D97-AF65-F5344CB8AC3E}">
        <p14:creationId xmlns:p14="http://schemas.microsoft.com/office/powerpoint/2010/main" val="2744040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0924C60-95A5-44E9-A12D-70ED118644CA}" type="datetimeFigureOut">
              <a:rPr kumimoji="1" lang="ja-JP" altLang="en-US" smtClean="0"/>
              <a:t>2019/1/18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B50EAC4-D7E7-4DFD-AC19-7FE0EBB6D1F9}" type="slidenum">
              <a:rPr kumimoji="1" lang="ja-JP" altLang="en-US" smtClean="0"/>
              <a:t>‹#›</a:t>
            </a:fld>
            <a:endParaRPr kumimoji="1" lang="ja-JP" altLang="en-US"/>
          </a:p>
        </p:txBody>
      </p:sp>
    </p:spTree>
    <p:extLst>
      <p:ext uri="{BB962C8B-B14F-4D97-AF65-F5344CB8AC3E}">
        <p14:creationId xmlns:p14="http://schemas.microsoft.com/office/powerpoint/2010/main" val="1540274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0924C60-95A5-44E9-A12D-70ED118644CA}" type="datetimeFigureOut">
              <a:rPr kumimoji="1" lang="ja-JP" altLang="en-US" smtClean="0"/>
              <a:t>2019/1/18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B50EAC4-D7E7-4DFD-AC19-7FE0EBB6D1F9}" type="slidenum">
              <a:rPr kumimoji="1" lang="ja-JP" altLang="en-US" smtClean="0"/>
              <a:t>‹#›</a:t>
            </a:fld>
            <a:endParaRPr kumimoji="1" lang="ja-JP" altLang="en-US"/>
          </a:p>
        </p:txBody>
      </p:sp>
    </p:spTree>
    <p:extLst>
      <p:ext uri="{BB962C8B-B14F-4D97-AF65-F5344CB8AC3E}">
        <p14:creationId xmlns:p14="http://schemas.microsoft.com/office/powerpoint/2010/main" val="4019317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0924C60-95A5-44E9-A12D-70ED118644CA}" type="datetimeFigureOut">
              <a:rPr kumimoji="1" lang="ja-JP" altLang="en-US" smtClean="0"/>
              <a:t>2019/1/18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B50EAC4-D7E7-4DFD-AC19-7FE0EBB6D1F9}" type="slidenum">
              <a:rPr kumimoji="1" lang="ja-JP" altLang="en-US" smtClean="0"/>
              <a:t>‹#›</a:t>
            </a:fld>
            <a:endParaRPr kumimoji="1" lang="ja-JP" altLang="en-US"/>
          </a:p>
        </p:txBody>
      </p:sp>
    </p:spTree>
    <p:extLst>
      <p:ext uri="{BB962C8B-B14F-4D97-AF65-F5344CB8AC3E}">
        <p14:creationId xmlns:p14="http://schemas.microsoft.com/office/powerpoint/2010/main" val="294420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0924C60-95A5-44E9-A12D-70ED118644CA}" type="datetimeFigureOut">
              <a:rPr kumimoji="1" lang="ja-JP" altLang="en-US" smtClean="0"/>
              <a:t>2019/1/18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B50EAC4-D7E7-4DFD-AC19-7FE0EBB6D1F9}" type="slidenum">
              <a:rPr kumimoji="1" lang="ja-JP" altLang="en-US" smtClean="0"/>
              <a:t>‹#›</a:t>
            </a:fld>
            <a:endParaRPr kumimoji="1" lang="ja-JP" altLang="en-US"/>
          </a:p>
        </p:txBody>
      </p:sp>
    </p:spTree>
    <p:extLst>
      <p:ext uri="{BB962C8B-B14F-4D97-AF65-F5344CB8AC3E}">
        <p14:creationId xmlns:p14="http://schemas.microsoft.com/office/powerpoint/2010/main" val="3585171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0924C60-95A5-44E9-A12D-70ED118644CA}" type="datetimeFigureOut">
              <a:rPr kumimoji="1" lang="ja-JP" altLang="en-US" smtClean="0"/>
              <a:t>2019/1/18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B50EAC4-D7E7-4DFD-AC19-7FE0EBB6D1F9}" type="slidenum">
              <a:rPr kumimoji="1" lang="ja-JP" altLang="en-US" smtClean="0"/>
              <a:t>‹#›</a:t>
            </a:fld>
            <a:endParaRPr kumimoji="1" lang="ja-JP" altLang="en-US"/>
          </a:p>
        </p:txBody>
      </p:sp>
    </p:spTree>
    <p:extLst>
      <p:ext uri="{BB962C8B-B14F-4D97-AF65-F5344CB8AC3E}">
        <p14:creationId xmlns:p14="http://schemas.microsoft.com/office/powerpoint/2010/main" val="3080363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924C60-95A5-44E9-A12D-70ED118644CA}" type="datetimeFigureOut">
              <a:rPr kumimoji="1" lang="ja-JP" altLang="en-US" smtClean="0"/>
              <a:t>2019/1/18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50EAC4-D7E7-4DFD-AC19-7FE0EBB6D1F9}" type="slidenum">
              <a:rPr kumimoji="1" lang="ja-JP" altLang="en-US" smtClean="0"/>
              <a:t>‹#›</a:t>
            </a:fld>
            <a:endParaRPr kumimoji="1" lang="ja-JP" altLang="en-US"/>
          </a:p>
        </p:txBody>
      </p:sp>
    </p:spTree>
    <p:extLst>
      <p:ext uri="{BB962C8B-B14F-4D97-AF65-F5344CB8AC3E}">
        <p14:creationId xmlns:p14="http://schemas.microsoft.com/office/powerpoint/2010/main" val="24034806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chart" Target="../charts/chart6.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0" y="1988840"/>
            <a:ext cx="9144000" cy="792088"/>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（２）住まい</a:t>
            </a:r>
            <a:r>
              <a:rPr lang="ja-JP" altLang="en-US" sz="2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・まちづくり</a:t>
            </a:r>
            <a:r>
              <a:rPr lang="ja-JP" altLang="en-US"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と健康と</a:t>
            </a:r>
            <a:r>
              <a:rPr lang="ja-JP" altLang="en-US" sz="2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の関係性</a:t>
            </a:r>
          </a:p>
        </p:txBody>
      </p:sp>
      <p:sp>
        <p:nvSpPr>
          <p:cNvPr id="6" name="スライド番号プレースホルダー 1"/>
          <p:cNvSpPr>
            <a:spLocks noGrp="1"/>
          </p:cNvSpPr>
          <p:nvPr>
            <p:ph type="sldNum" sz="quarter" idx="12"/>
          </p:nvPr>
        </p:nvSpPr>
        <p:spPr>
          <a:xfrm>
            <a:off x="7010400" y="6517782"/>
            <a:ext cx="2133600" cy="365125"/>
          </a:xfrm>
        </p:spPr>
        <p:txBody>
          <a:bodyPr/>
          <a:lstStyle/>
          <a:p>
            <a:fld id="{BEBE85B1-8F12-4F7B-A383-E6CF6791D3DF}" type="slidenum">
              <a:rPr kumimoji="1" lang="ja-JP" altLang="en-US" sz="1600" smtClean="0">
                <a:solidFill>
                  <a:schemeClr val="tx1"/>
                </a:solidFill>
              </a:rPr>
              <a:t>1</a:t>
            </a:fld>
            <a:endParaRPr kumimoji="1" lang="ja-JP" altLang="en-US" sz="1600" dirty="0">
              <a:solidFill>
                <a:schemeClr val="tx1"/>
              </a:solidFill>
            </a:endParaRPr>
          </a:p>
        </p:txBody>
      </p:sp>
      <p:sp>
        <p:nvSpPr>
          <p:cNvPr id="8" name="正方形/長方形 7"/>
          <p:cNvSpPr/>
          <p:nvPr/>
        </p:nvSpPr>
        <p:spPr>
          <a:xfrm>
            <a:off x="7898811" y="251356"/>
            <a:ext cx="1065677" cy="36933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資料４</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883515" y="3861048"/>
            <a:ext cx="7216878" cy="1512168"/>
          </a:xfrm>
          <a:prstGeom prst="rect">
            <a:avLst/>
          </a:prstGeom>
          <a:noFill/>
          <a:ln w="12700">
            <a:solidFill>
              <a:schemeClr val="tx1"/>
            </a:solidFill>
          </a:ln>
        </p:spPr>
        <p:style>
          <a:lnRef idx="2">
            <a:schemeClr val="dk1"/>
          </a:lnRef>
          <a:fillRef idx="1">
            <a:schemeClr val="lt1"/>
          </a:fillRef>
          <a:effectRef idx="0">
            <a:schemeClr val="dk1"/>
          </a:effectRef>
          <a:fontRef idx="minor">
            <a:schemeClr val="dk1"/>
          </a:fontRef>
        </p:style>
        <p:txBody>
          <a:bodyPr vert="horz" rtlCol="0" anchor="t" anchorCtr="0"/>
          <a:lstStyle/>
          <a:p>
            <a:pPr marL="92075" indent="-92075" algn="ctr">
              <a:spcBef>
                <a:spcPts val="600"/>
              </a:spcBef>
            </a:pP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　次</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indent="-92075">
              <a:spcBef>
                <a:spcPts val="600"/>
              </a:spcBef>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１．住まい・まちづくりと健康</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の関係性</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Ｐ </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spcBef>
                <a:spcPts val="600"/>
              </a:spcBef>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今後の調査・</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分析</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Ｐ</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spcBef>
                <a:spcPts val="600"/>
              </a:spcBef>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データ</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Ｐ</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spcBef>
                <a:spcPts val="600"/>
              </a:spcBef>
            </a:pPr>
            <a:endPar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737227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0466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介護が必要となった要因</a:t>
            </a:r>
            <a:endParaRPr kumimoji="1"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179512" y="548680"/>
            <a:ext cx="8840660" cy="1440160"/>
          </a:xfrm>
          <a:prstGeom prst="rect">
            <a:avLst/>
          </a:prstGeom>
          <a:ln>
            <a:solidFill>
              <a:schemeClr val="accent3"/>
            </a:solidFill>
            <a:prstDash val="solid"/>
          </a:ln>
        </p:spPr>
        <p:style>
          <a:lnRef idx="2">
            <a:schemeClr val="accent3"/>
          </a:lnRef>
          <a:fillRef idx="1">
            <a:schemeClr val="lt1"/>
          </a:fillRef>
          <a:effectRef idx="0">
            <a:schemeClr val="accent3"/>
          </a:effectRef>
          <a:fontRef idx="minor">
            <a:schemeClr val="dk1"/>
          </a:fontRef>
        </p:style>
        <p:txBody>
          <a:bodyPr rtlCol="0" anchor="t" anchorCtr="0"/>
          <a:lstStyle/>
          <a:p>
            <a:pPr marL="285750" lvl="0" indent="-285750">
              <a:lnSpc>
                <a:spcPct val="120000"/>
              </a:lnSpc>
              <a:buFont typeface="Arial" panose="020B0604020202020204" pitchFamily="34" charset="0"/>
              <a:buChar char="•"/>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要介護状態に至った原因は、「高齢による衰弱・関節疾患・骨折・転倒」、「脳血管疾患・心疾患・</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糖尿病・</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がん」が、全体の約</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割を</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占める。</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285750">
              <a:lnSpc>
                <a:spcPct val="120000"/>
              </a:lnSpc>
              <a:buFont typeface="Arial" panose="020B0604020202020204" pitchFamily="34" charset="0"/>
              <a:buChar char="•"/>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性別でみると、男性は「脳血管疾患等の生活習慣病」が、女性は「高齢による衰弱・関節疾患・骨折・転倒」の割合が</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高い。</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1" title="図表7：介護が必要となった主な原因の割合（平成28年・全国）"/>
          <p:cNvSpPr txBox="1">
            <a:spLocks/>
          </p:cNvSpPr>
          <p:nvPr/>
        </p:nvSpPr>
        <p:spPr>
          <a:xfrm>
            <a:off x="2038454" y="2132856"/>
            <a:ext cx="5845914" cy="231775"/>
          </a:xfrm>
          <a:prstGeom prst="rect">
            <a:avLst/>
          </a:prstGeom>
        </p:spPr>
        <p:txBody>
          <a:bodyPr wrap="square" lIns="0" tIns="0" rIns="0" bIns="0" rtlCol="0">
            <a:noAutofit/>
          </a:bodyPr>
          <a:lstStyle/>
          <a:p>
            <a:pPr>
              <a:spcAft>
                <a:spcPts val="0"/>
              </a:spcAft>
            </a:pPr>
            <a:r>
              <a:rPr lang="en-US" altLang="ja-JP" sz="1400" dirty="0">
                <a:solidFill>
                  <a:srgbClr val="000000"/>
                </a:solidFill>
                <a:latin typeface="ＭＳ Ｐゴシック"/>
                <a:ea typeface="ＭＳ ゴシック"/>
                <a:cs typeface="Times New Roman"/>
              </a:rPr>
              <a:t>【</a:t>
            </a:r>
            <a:r>
              <a:rPr lang="ja-JP" sz="1400" kern="1200" dirty="0" smtClean="0">
                <a:solidFill>
                  <a:srgbClr val="000000"/>
                </a:solidFill>
                <a:effectLst/>
                <a:latin typeface="ＭＳ Ｐゴシック"/>
                <a:ea typeface="ＭＳ ゴシック"/>
                <a:cs typeface="Times New Roman"/>
              </a:rPr>
              <a:t>介護</a:t>
            </a:r>
            <a:r>
              <a:rPr lang="ja-JP" sz="1400" kern="1200" dirty="0">
                <a:solidFill>
                  <a:srgbClr val="000000"/>
                </a:solidFill>
                <a:effectLst/>
                <a:latin typeface="ＭＳ Ｐゴシック"/>
                <a:ea typeface="ＭＳ ゴシック"/>
                <a:cs typeface="Times New Roman"/>
              </a:rPr>
              <a:t>が必要となった主な原因の割合（平成</a:t>
            </a:r>
            <a:r>
              <a:rPr lang="en-US" sz="1400" kern="1200" dirty="0">
                <a:solidFill>
                  <a:srgbClr val="000000"/>
                </a:solidFill>
                <a:effectLst/>
                <a:latin typeface="ＭＳ Ｐゴシック"/>
                <a:ea typeface="ＭＳ ゴシック"/>
                <a:cs typeface="Times New Roman"/>
              </a:rPr>
              <a:t>28</a:t>
            </a:r>
            <a:r>
              <a:rPr lang="ja-JP" sz="1400" kern="1200" dirty="0">
                <a:solidFill>
                  <a:srgbClr val="000000"/>
                </a:solidFill>
                <a:effectLst/>
                <a:latin typeface="ＭＳ Ｐゴシック"/>
                <a:ea typeface="ＭＳ ゴシック"/>
                <a:cs typeface="Times New Roman"/>
              </a:rPr>
              <a:t>年・全国</a:t>
            </a:r>
            <a:r>
              <a:rPr lang="ja-JP" sz="1400" kern="1200" dirty="0" smtClean="0">
                <a:solidFill>
                  <a:srgbClr val="000000"/>
                </a:solidFill>
                <a:effectLst/>
                <a:latin typeface="ＭＳ Ｐゴシック"/>
                <a:ea typeface="ＭＳ ゴシック"/>
                <a:cs typeface="Times New Roman"/>
              </a:rPr>
              <a:t>）</a:t>
            </a:r>
            <a:r>
              <a:rPr lang="en-US" altLang="ja-JP" sz="1400" kern="1200" dirty="0" smtClean="0">
                <a:solidFill>
                  <a:srgbClr val="000000"/>
                </a:solidFill>
                <a:effectLst/>
                <a:latin typeface="ＭＳ Ｐゴシック"/>
                <a:ea typeface="ＭＳ ゴシック"/>
                <a:cs typeface="Times New Roman"/>
              </a:rPr>
              <a:t>】</a:t>
            </a:r>
            <a:endParaRPr lang="ja-JP" sz="2000" dirty="0">
              <a:effectLst/>
              <a:latin typeface="ＭＳ Ｐゴシック"/>
              <a:cs typeface="ＭＳ Ｐゴシック"/>
            </a:endParaRPr>
          </a:p>
        </p:txBody>
      </p:sp>
      <p:sp>
        <p:nvSpPr>
          <p:cNvPr id="9" name="テキスト ボックス 1" title="図表8：介護が必要となった主な原因（性別）（平成28年・全国）"/>
          <p:cNvSpPr txBox="1">
            <a:spLocks/>
          </p:cNvSpPr>
          <p:nvPr/>
        </p:nvSpPr>
        <p:spPr>
          <a:xfrm>
            <a:off x="2051720" y="4405997"/>
            <a:ext cx="4880610" cy="262890"/>
          </a:xfrm>
          <a:prstGeom prst="rect">
            <a:avLst/>
          </a:prstGeom>
        </p:spPr>
        <p:txBody>
          <a:bodyPr wrap="square" lIns="0" tIns="0" rIns="0" bIns="0" rtlCol="0"/>
          <a:lstStyle/>
          <a:p>
            <a:pPr>
              <a:spcAft>
                <a:spcPts val="0"/>
              </a:spcAft>
            </a:pPr>
            <a:r>
              <a:rPr lang="en-US" altLang="ja-JP" sz="1200" dirty="0">
                <a:solidFill>
                  <a:srgbClr val="000000"/>
                </a:solidFill>
                <a:latin typeface="ＭＳ Ｐゴシック"/>
                <a:ea typeface="ＭＳ ゴシック"/>
                <a:cs typeface="Times New Roman"/>
              </a:rPr>
              <a:t>【</a:t>
            </a:r>
            <a:r>
              <a:rPr lang="ja-JP" sz="1200" kern="1200" dirty="0" smtClean="0">
                <a:solidFill>
                  <a:srgbClr val="000000"/>
                </a:solidFill>
                <a:effectLst/>
                <a:latin typeface="ＭＳ Ｐゴシック"/>
                <a:ea typeface="ＭＳ ゴシック"/>
                <a:cs typeface="Times New Roman"/>
              </a:rPr>
              <a:t>介護</a:t>
            </a:r>
            <a:r>
              <a:rPr lang="ja-JP" sz="1200" kern="1200" dirty="0">
                <a:solidFill>
                  <a:srgbClr val="000000"/>
                </a:solidFill>
                <a:effectLst/>
                <a:latin typeface="ＭＳ Ｐゴシック"/>
                <a:ea typeface="ＭＳ ゴシック"/>
                <a:cs typeface="Times New Roman"/>
              </a:rPr>
              <a:t>が必要となった主な原因（性別）（平成</a:t>
            </a:r>
            <a:r>
              <a:rPr lang="en-US" sz="1200" kern="1200" dirty="0">
                <a:solidFill>
                  <a:srgbClr val="000000"/>
                </a:solidFill>
                <a:effectLst/>
                <a:latin typeface="ＭＳ Ｐゴシック"/>
                <a:ea typeface="ＭＳ ゴシック"/>
                <a:cs typeface="Times New Roman"/>
              </a:rPr>
              <a:t>28</a:t>
            </a:r>
            <a:r>
              <a:rPr lang="ja-JP" sz="1200" kern="1200" dirty="0">
                <a:solidFill>
                  <a:srgbClr val="000000"/>
                </a:solidFill>
                <a:effectLst/>
                <a:latin typeface="ＭＳ Ｐゴシック"/>
                <a:ea typeface="ＭＳ ゴシック"/>
                <a:cs typeface="Times New Roman"/>
              </a:rPr>
              <a:t>年・全国</a:t>
            </a:r>
            <a:r>
              <a:rPr lang="ja-JP" sz="1200" kern="1200" dirty="0" smtClean="0">
                <a:solidFill>
                  <a:srgbClr val="000000"/>
                </a:solidFill>
                <a:effectLst/>
                <a:latin typeface="ＭＳ Ｐゴシック"/>
                <a:ea typeface="ＭＳ ゴシック"/>
                <a:cs typeface="Times New Roman"/>
              </a:rPr>
              <a:t>）</a:t>
            </a:r>
            <a:r>
              <a:rPr lang="en-US" altLang="ja-JP" sz="1200" kern="1200" dirty="0" smtClean="0">
                <a:solidFill>
                  <a:srgbClr val="000000"/>
                </a:solidFill>
                <a:effectLst/>
                <a:latin typeface="ＭＳ Ｐゴシック"/>
                <a:ea typeface="ＭＳ ゴシック"/>
                <a:cs typeface="Times New Roman"/>
              </a:rPr>
              <a:t>】</a:t>
            </a:r>
            <a:endParaRPr lang="ja-JP" sz="1400" dirty="0">
              <a:effectLst/>
              <a:latin typeface="ＭＳ Ｐゴシック"/>
              <a:cs typeface="ＭＳ Ｐゴシック"/>
            </a:endParaRPr>
          </a:p>
        </p:txBody>
      </p:sp>
      <p:graphicFrame>
        <p:nvGraphicFramePr>
          <p:cNvPr id="11" name="グラフ 10"/>
          <p:cNvGraphicFramePr/>
          <p:nvPr>
            <p:extLst>
              <p:ext uri="{D42A27DB-BD31-4B8C-83A1-F6EECF244321}">
                <p14:modId xmlns:p14="http://schemas.microsoft.com/office/powerpoint/2010/main" val="3061151282"/>
              </p:ext>
            </p:extLst>
          </p:nvPr>
        </p:nvGraphicFramePr>
        <p:xfrm>
          <a:off x="2051720" y="2436639"/>
          <a:ext cx="4680520" cy="174495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グラフ 11"/>
          <p:cNvGraphicFramePr>
            <a:graphicFrameLocks/>
          </p:cNvGraphicFramePr>
          <p:nvPr>
            <p:extLst>
              <p:ext uri="{D42A27DB-BD31-4B8C-83A1-F6EECF244321}">
                <p14:modId xmlns:p14="http://schemas.microsoft.com/office/powerpoint/2010/main" val="1098911862"/>
              </p:ext>
            </p:extLst>
          </p:nvPr>
        </p:nvGraphicFramePr>
        <p:xfrm>
          <a:off x="2123728" y="4405997"/>
          <a:ext cx="5362575" cy="2200274"/>
        </p:xfrm>
        <a:graphic>
          <a:graphicData uri="http://schemas.openxmlformats.org/drawingml/2006/chart">
            <c:chart xmlns:c="http://schemas.openxmlformats.org/drawingml/2006/chart" xmlns:r="http://schemas.openxmlformats.org/officeDocument/2006/relationships" r:id="rId3"/>
          </a:graphicData>
        </a:graphic>
      </p:graphicFrame>
      <p:sp>
        <p:nvSpPr>
          <p:cNvPr id="13" name="テキスト ボックス 1"/>
          <p:cNvSpPr txBox="1"/>
          <p:nvPr/>
        </p:nvSpPr>
        <p:spPr>
          <a:xfrm>
            <a:off x="5204138" y="6594286"/>
            <a:ext cx="3472318" cy="26371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資料</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zh-TW" altLang="en-US" sz="1050" dirty="0">
                <a:latin typeface="Meiryo UI" panose="020B0604030504040204" pitchFamily="50" charset="-128"/>
                <a:ea typeface="Meiryo UI" panose="020B0604030504040204" pitchFamily="50" charset="-128"/>
                <a:cs typeface="Meiryo UI" panose="020B0604030504040204" pitchFamily="50" charset="-128"/>
              </a:rPr>
              <a:t>国民生活基礎調査（厚生労働省）</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より府作成</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スライド番号プレースホルダー 1"/>
          <p:cNvSpPr>
            <a:spLocks noGrp="1"/>
          </p:cNvSpPr>
          <p:nvPr>
            <p:ph type="sldNum" sz="quarter" idx="12"/>
          </p:nvPr>
        </p:nvSpPr>
        <p:spPr>
          <a:xfrm>
            <a:off x="8431648" y="6517782"/>
            <a:ext cx="712351" cy="365125"/>
          </a:xfrm>
        </p:spPr>
        <p:txBody>
          <a:bodyPr/>
          <a:lstStyle/>
          <a:p>
            <a:fld id="{BEBE85B1-8F12-4F7B-A383-E6CF6791D3DF}" type="slidenum">
              <a:rPr kumimoji="1" lang="ja-JP" altLang="en-US" sz="1600" smtClean="0">
                <a:solidFill>
                  <a:schemeClr val="tx1"/>
                </a:solidFill>
              </a:rPr>
              <a:t>10</a:t>
            </a:fld>
            <a:endParaRPr kumimoji="1" lang="ja-JP" altLang="en-US" sz="1600" dirty="0">
              <a:solidFill>
                <a:schemeClr val="tx1"/>
              </a:solidFill>
            </a:endParaRPr>
          </a:p>
        </p:txBody>
      </p:sp>
    </p:spTree>
    <p:extLst>
      <p:ext uri="{BB962C8B-B14F-4D97-AF65-F5344CB8AC3E}">
        <p14:creationId xmlns:p14="http://schemas.microsoft.com/office/powerpoint/2010/main" val="2855434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0466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運動習慣者の状況</a:t>
            </a:r>
            <a:endParaRPr kumimoji="1"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179512" y="548680"/>
            <a:ext cx="8840660" cy="1080120"/>
          </a:xfrm>
          <a:prstGeom prst="rect">
            <a:avLst/>
          </a:prstGeom>
          <a:ln>
            <a:solidFill>
              <a:schemeClr val="accent3"/>
            </a:solidFill>
            <a:prstDash val="solid"/>
          </a:ln>
        </p:spPr>
        <p:style>
          <a:lnRef idx="2">
            <a:schemeClr val="accent3"/>
          </a:lnRef>
          <a:fillRef idx="1">
            <a:schemeClr val="lt1"/>
          </a:fillRef>
          <a:effectRef idx="0">
            <a:schemeClr val="accent3"/>
          </a:effectRef>
          <a:fontRef idx="minor">
            <a:schemeClr val="dk1"/>
          </a:fontRef>
        </p:style>
        <p:txBody>
          <a:bodyPr rtlCol="0" anchor="t" anchorCtr="0"/>
          <a:lstStyle/>
          <a:p>
            <a:pPr marL="285750" lvl="0" indent="-285750">
              <a:lnSpc>
                <a:spcPct val="120000"/>
              </a:lnSpc>
              <a:buFont typeface="Arial" panose="020B0604020202020204" pitchFamily="34" charset="0"/>
              <a:buChar cha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運動習慣のある者</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の割合は、男性</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40.1%</a:t>
            </a:r>
            <a:r>
              <a:rPr lang="ja-JP" altLang="en-US"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女性</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32.9%</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である。この</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年間でみると、男女とも変化は見られなかった。</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285750">
              <a:lnSpc>
                <a:spcPct val="120000"/>
              </a:lnSpc>
              <a:buFont typeface="Arial" panose="020B0604020202020204" pitchFamily="34" charset="0"/>
              <a:buChar cha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年齢</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階層</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別に見ると、その割合は男女とも</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歳代で最も低く、それぞれ</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12.5%</a:t>
            </a:r>
            <a:r>
              <a:rPr lang="ja-JP" altLang="en-US"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16.0%</a:t>
            </a:r>
            <a:r>
              <a:rPr lang="ja-JP" altLang="en-US"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1"/>
          <p:cNvSpPr txBox="1"/>
          <p:nvPr/>
        </p:nvSpPr>
        <p:spPr>
          <a:xfrm>
            <a:off x="323528" y="1732118"/>
            <a:ext cx="4896544" cy="32873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altLang="ja-JP" sz="1200" dirty="0" smtClean="0"/>
              <a:t>【</a:t>
            </a:r>
            <a:r>
              <a:rPr lang="ja-JP" altLang="en-US" sz="1200" dirty="0" smtClean="0"/>
              <a:t>運動習慣のある者の割合の年次推移（２０歳以上）（平成</a:t>
            </a:r>
            <a:r>
              <a:rPr lang="en-US" altLang="ja-JP" sz="1200" dirty="0" smtClean="0"/>
              <a:t>17</a:t>
            </a:r>
            <a:r>
              <a:rPr lang="ja-JP" altLang="en-US" sz="1200" dirty="0" smtClean="0"/>
              <a:t>～</a:t>
            </a:r>
            <a:r>
              <a:rPr lang="en-US" altLang="ja-JP" sz="1200" dirty="0" smtClean="0"/>
              <a:t>27</a:t>
            </a:r>
            <a:r>
              <a:rPr lang="ja-JP" altLang="en-US" sz="1200" dirty="0" smtClean="0"/>
              <a:t>年）</a:t>
            </a:r>
            <a:r>
              <a:rPr lang="en-US" altLang="ja-JP" sz="1200" dirty="0" smtClean="0"/>
              <a:t>】</a:t>
            </a:r>
            <a:endParaRPr lang="ja-JP" altLang="en-US" sz="1200" dirty="0"/>
          </a:p>
        </p:txBody>
      </p:sp>
      <p:sp>
        <p:nvSpPr>
          <p:cNvPr id="36" name="テキスト ボックス 1"/>
          <p:cNvSpPr txBox="1"/>
          <p:nvPr/>
        </p:nvSpPr>
        <p:spPr>
          <a:xfrm>
            <a:off x="395536" y="4396414"/>
            <a:ext cx="4104456" cy="472746"/>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altLang="ja-JP" sz="1200" dirty="0" smtClean="0"/>
              <a:t>【</a:t>
            </a:r>
            <a:r>
              <a:rPr lang="ja-JP" altLang="en-US" sz="1200" dirty="0" smtClean="0"/>
              <a:t>運動習慣のある者の割合（２０歳以上、性・年齢階級別</a:t>
            </a:r>
            <a:r>
              <a:rPr lang="en-US" altLang="ja-JP" sz="1200" dirty="0" smtClean="0"/>
              <a:t>】</a:t>
            </a:r>
            <a:endParaRPr lang="ja-JP" altLang="en-US" sz="1200" dirty="0"/>
          </a:p>
        </p:txBody>
      </p:sp>
      <p:graphicFrame>
        <p:nvGraphicFramePr>
          <p:cNvPr id="9" name="グラフ 8"/>
          <p:cNvGraphicFramePr>
            <a:graphicFrameLocks/>
          </p:cNvGraphicFramePr>
          <p:nvPr>
            <p:extLst>
              <p:ext uri="{D42A27DB-BD31-4B8C-83A1-F6EECF244321}">
                <p14:modId xmlns:p14="http://schemas.microsoft.com/office/powerpoint/2010/main" val="3544956999"/>
              </p:ext>
            </p:extLst>
          </p:nvPr>
        </p:nvGraphicFramePr>
        <p:xfrm>
          <a:off x="423378" y="2029624"/>
          <a:ext cx="8352928" cy="231115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グラフ 10"/>
          <p:cNvGraphicFramePr>
            <a:graphicFrameLocks/>
          </p:cNvGraphicFramePr>
          <p:nvPr>
            <p:extLst>
              <p:ext uri="{D42A27DB-BD31-4B8C-83A1-F6EECF244321}">
                <p14:modId xmlns:p14="http://schemas.microsoft.com/office/powerpoint/2010/main" val="4204547360"/>
              </p:ext>
            </p:extLst>
          </p:nvPr>
        </p:nvGraphicFramePr>
        <p:xfrm>
          <a:off x="827584" y="4653136"/>
          <a:ext cx="5734051" cy="1944216"/>
        </p:xfrm>
        <a:graphic>
          <a:graphicData uri="http://schemas.openxmlformats.org/drawingml/2006/chart">
            <c:chart xmlns:c="http://schemas.openxmlformats.org/drawingml/2006/chart" xmlns:r="http://schemas.openxmlformats.org/officeDocument/2006/relationships" r:id="rId4"/>
          </a:graphicData>
        </a:graphic>
      </p:graphicFrame>
      <p:sp>
        <p:nvSpPr>
          <p:cNvPr id="12" name="テキスト ボックス 1"/>
          <p:cNvSpPr txBox="1"/>
          <p:nvPr/>
        </p:nvSpPr>
        <p:spPr>
          <a:xfrm>
            <a:off x="7071259" y="4725144"/>
            <a:ext cx="1820388" cy="751390"/>
          </a:xfrm>
          <a:prstGeom prst="rect">
            <a:avLst/>
          </a:prstGeom>
          <a:noFill/>
          <a:ln>
            <a:solidFill>
              <a:sysClr val="windowText" lastClr="000000"/>
            </a:solidFill>
            <a:prstDash val="dash"/>
          </a:ln>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altLang="ja-JP" dirty="0" smtClean="0"/>
              <a:t>※</a:t>
            </a:r>
            <a:r>
              <a:rPr lang="ja-JP" altLang="en-US" dirty="0"/>
              <a:t>運動</a:t>
            </a:r>
            <a:r>
              <a:rPr lang="ja-JP" altLang="en-US" dirty="0" smtClean="0"/>
              <a:t>習慣のある者</a:t>
            </a:r>
            <a:endParaRPr lang="en-US" altLang="ja-JP" dirty="0" smtClean="0"/>
          </a:p>
          <a:p>
            <a:r>
              <a:rPr kumimoji="1" lang="ja-JP" altLang="en-US" sz="1100" dirty="0" smtClean="0"/>
              <a:t>１回３０分以上の運動を週２回以上実施し、１年以上継続している者</a:t>
            </a:r>
            <a:endParaRPr kumimoji="1" lang="en-US" altLang="ja-JP" sz="1100" dirty="0"/>
          </a:p>
          <a:p>
            <a:endParaRPr kumimoji="1" lang="ja-JP" altLang="en-US" sz="1100" dirty="0"/>
          </a:p>
        </p:txBody>
      </p:sp>
      <p:sp>
        <p:nvSpPr>
          <p:cNvPr id="14" name="テキスト ボックス 13"/>
          <p:cNvSpPr txBox="1"/>
          <p:nvPr/>
        </p:nvSpPr>
        <p:spPr>
          <a:xfrm>
            <a:off x="1331640" y="4715271"/>
            <a:ext cx="492443" cy="276999"/>
          </a:xfrm>
          <a:prstGeom prst="rect">
            <a:avLst/>
          </a:prstGeom>
          <a:solidFill>
            <a:schemeClr val="bg1"/>
          </a:solidFill>
          <a:ln>
            <a:solidFill>
              <a:schemeClr val="tx1"/>
            </a:solidFill>
          </a:ln>
        </p:spPr>
        <p:txBody>
          <a:bodyPr wrap="none" rtlCol="0">
            <a:spAutoFit/>
          </a:bodyPr>
          <a:lstStyle/>
          <a:p>
            <a:r>
              <a:rPr kumimoji="1" lang="ja-JP" altLang="en-US" sz="1200" dirty="0" smtClean="0"/>
              <a:t>男性</a:t>
            </a:r>
            <a:endParaRPr kumimoji="1" lang="ja-JP" altLang="en-US" sz="1200" dirty="0"/>
          </a:p>
        </p:txBody>
      </p:sp>
      <p:sp>
        <p:nvSpPr>
          <p:cNvPr id="15" name="テキスト ボックス 14"/>
          <p:cNvSpPr txBox="1"/>
          <p:nvPr/>
        </p:nvSpPr>
        <p:spPr>
          <a:xfrm>
            <a:off x="3883362" y="4706292"/>
            <a:ext cx="492443" cy="276999"/>
          </a:xfrm>
          <a:prstGeom prst="rect">
            <a:avLst/>
          </a:prstGeom>
          <a:solidFill>
            <a:schemeClr val="bg1"/>
          </a:solidFill>
          <a:ln>
            <a:solidFill>
              <a:schemeClr val="tx1"/>
            </a:solidFill>
          </a:ln>
        </p:spPr>
        <p:txBody>
          <a:bodyPr wrap="none" rtlCol="0">
            <a:spAutoFit/>
          </a:bodyPr>
          <a:lstStyle/>
          <a:p>
            <a:r>
              <a:rPr lang="ja-JP" altLang="en-US" sz="1200" dirty="0" smtClean="0"/>
              <a:t>女</a:t>
            </a:r>
            <a:r>
              <a:rPr kumimoji="1" lang="ja-JP" altLang="en-US" sz="1200" dirty="0" smtClean="0"/>
              <a:t>性</a:t>
            </a:r>
            <a:endParaRPr kumimoji="1" lang="ja-JP" altLang="en-US" sz="1400" dirty="0"/>
          </a:p>
        </p:txBody>
      </p:sp>
      <p:sp>
        <p:nvSpPr>
          <p:cNvPr id="13" name="テキスト ボックス 1"/>
          <p:cNvSpPr txBox="1"/>
          <p:nvPr/>
        </p:nvSpPr>
        <p:spPr>
          <a:xfrm>
            <a:off x="4932040" y="6549662"/>
            <a:ext cx="3888432" cy="26371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資料</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国民健康・栄養調査結果（</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H26</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H28</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）より府作成</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スライド番号プレースホルダー 1"/>
          <p:cNvSpPr>
            <a:spLocks noGrp="1"/>
          </p:cNvSpPr>
          <p:nvPr>
            <p:ph type="sldNum" sz="quarter" idx="12"/>
          </p:nvPr>
        </p:nvSpPr>
        <p:spPr>
          <a:xfrm>
            <a:off x="8431648" y="6517782"/>
            <a:ext cx="712351" cy="365125"/>
          </a:xfrm>
        </p:spPr>
        <p:txBody>
          <a:bodyPr/>
          <a:lstStyle/>
          <a:p>
            <a:fld id="{BEBE85B1-8F12-4F7B-A383-E6CF6791D3DF}" type="slidenum">
              <a:rPr kumimoji="1" lang="ja-JP" altLang="en-US" sz="1600" smtClean="0">
                <a:solidFill>
                  <a:schemeClr val="tx1"/>
                </a:solidFill>
              </a:rPr>
              <a:t>11</a:t>
            </a:fld>
            <a:endParaRPr kumimoji="1" lang="ja-JP" altLang="en-US" sz="1600" dirty="0">
              <a:solidFill>
                <a:schemeClr val="tx1"/>
              </a:solidFill>
            </a:endParaRPr>
          </a:p>
        </p:txBody>
      </p:sp>
      <p:sp>
        <p:nvSpPr>
          <p:cNvPr id="2" name="正方形/長方形 1"/>
          <p:cNvSpPr/>
          <p:nvPr/>
        </p:nvSpPr>
        <p:spPr bwMode="white">
          <a:xfrm>
            <a:off x="539552" y="4143084"/>
            <a:ext cx="8480620" cy="252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bwMode="white">
          <a:xfrm>
            <a:off x="1678801" y="4143084"/>
            <a:ext cx="6408712" cy="216024"/>
          </a:xfrm>
          <a:prstGeom prst="rect">
            <a:avLst/>
          </a:prstGeom>
          <a:solidFill>
            <a:schemeClr val="bg1"/>
          </a:solidFill>
          <a:ln w="12700">
            <a:noFill/>
          </a:ln>
        </p:spPr>
        <p:style>
          <a:lnRef idx="2">
            <a:schemeClr val="dk1"/>
          </a:lnRef>
          <a:fillRef idx="1">
            <a:schemeClr val="lt1"/>
          </a:fillRef>
          <a:effectRef idx="0">
            <a:schemeClr val="dk1"/>
          </a:effectRef>
          <a:fontRef idx="minor">
            <a:schemeClr val="dk1"/>
          </a:fontRef>
        </p:style>
        <p:txBody>
          <a:bodyPr vert="horz" rtlCol="0" anchor="t" anchorCtr="0"/>
          <a:lstStyle/>
          <a:p>
            <a:pPr marL="92075" indent="-92075" algn="ctr"/>
            <a:endPar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7116663" y="4143084"/>
            <a:ext cx="1283636" cy="17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en-US" altLang="ja-JP" sz="1400" dirty="0" smtClean="0">
                <a:solidFill>
                  <a:schemeClr val="tx1"/>
                </a:solidFill>
              </a:rPr>
              <a:t>2014</a:t>
            </a:r>
          </a:p>
          <a:p>
            <a:pPr algn="ctr">
              <a:lnSpc>
                <a:spcPts val="1400"/>
              </a:lnSpc>
            </a:pPr>
            <a:r>
              <a:rPr kumimoji="1" lang="ja-JP" altLang="en-US" sz="1400" dirty="0" smtClean="0">
                <a:solidFill>
                  <a:schemeClr val="tx1"/>
                </a:solidFill>
              </a:rPr>
              <a:t>（</a:t>
            </a:r>
            <a:r>
              <a:rPr lang="en-US" altLang="ja-JP" sz="1400" dirty="0" smtClean="0">
                <a:solidFill>
                  <a:schemeClr val="tx1"/>
                </a:solidFill>
              </a:rPr>
              <a:t>H26</a:t>
            </a:r>
            <a:r>
              <a:rPr kumimoji="1" lang="ja-JP" altLang="en-US" sz="1400" dirty="0" smtClean="0">
                <a:solidFill>
                  <a:schemeClr val="tx1"/>
                </a:solidFill>
              </a:rPr>
              <a:t>）</a:t>
            </a:r>
            <a:endParaRPr kumimoji="1" lang="ja-JP" altLang="en-US" sz="1400" dirty="0">
              <a:solidFill>
                <a:schemeClr val="tx1"/>
              </a:solidFill>
            </a:endParaRPr>
          </a:p>
        </p:txBody>
      </p:sp>
      <p:sp>
        <p:nvSpPr>
          <p:cNvPr id="30" name="正方形/長方形 29"/>
          <p:cNvSpPr/>
          <p:nvPr/>
        </p:nvSpPr>
        <p:spPr>
          <a:xfrm>
            <a:off x="7752860" y="4143084"/>
            <a:ext cx="1283636" cy="17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en-US" altLang="ja-JP" sz="1400" dirty="0" smtClean="0">
                <a:solidFill>
                  <a:schemeClr val="tx1"/>
                </a:solidFill>
              </a:rPr>
              <a:t>2015</a:t>
            </a:r>
          </a:p>
          <a:p>
            <a:pPr algn="ctr">
              <a:lnSpc>
                <a:spcPts val="1400"/>
              </a:lnSpc>
            </a:pPr>
            <a:r>
              <a:rPr kumimoji="1" lang="ja-JP" altLang="en-US" sz="1400" dirty="0" smtClean="0">
                <a:solidFill>
                  <a:schemeClr val="tx1"/>
                </a:solidFill>
              </a:rPr>
              <a:t>（</a:t>
            </a:r>
            <a:r>
              <a:rPr lang="en-US" altLang="ja-JP" sz="1400" dirty="0" smtClean="0">
                <a:solidFill>
                  <a:schemeClr val="tx1"/>
                </a:solidFill>
              </a:rPr>
              <a:t>H27</a:t>
            </a:r>
            <a:r>
              <a:rPr kumimoji="1" lang="ja-JP" altLang="en-US" sz="1400" dirty="0" smtClean="0">
                <a:solidFill>
                  <a:schemeClr val="tx1"/>
                </a:solidFill>
              </a:rPr>
              <a:t>）</a:t>
            </a:r>
            <a:endParaRPr kumimoji="1" lang="ja-JP" altLang="en-US" sz="1400" dirty="0">
              <a:solidFill>
                <a:schemeClr val="tx1"/>
              </a:solidFill>
            </a:endParaRPr>
          </a:p>
        </p:txBody>
      </p:sp>
      <p:sp>
        <p:nvSpPr>
          <p:cNvPr id="33" name="正方形/長方形 32"/>
          <p:cNvSpPr/>
          <p:nvPr/>
        </p:nvSpPr>
        <p:spPr>
          <a:xfrm>
            <a:off x="4355976" y="4143084"/>
            <a:ext cx="1283636" cy="17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en-US" altLang="ja-JP" sz="1400" dirty="0" smtClean="0">
                <a:solidFill>
                  <a:schemeClr val="tx1"/>
                </a:solidFill>
              </a:rPr>
              <a:t>2010</a:t>
            </a:r>
          </a:p>
          <a:p>
            <a:pPr algn="ctr">
              <a:lnSpc>
                <a:spcPts val="1400"/>
              </a:lnSpc>
            </a:pPr>
            <a:r>
              <a:rPr kumimoji="1" lang="ja-JP" altLang="en-US" sz="1400" dirty="0" smtClean="0">
                <a:solidFill>
                  <a:schemeClr val="tx1"/>
                </a:solidFill>
              </a:rPr>
              <a:t>（</a:t>
            </a:r>
            <a:r>
              <a:rPr lang="en-US" altLang="ja-JP" sz="1400" dirty="0" smtClean="0">
                <a:solidFill>
                  <a:schemeClr val="tx1"/>
                </a:solidFill>
              </a:rPr>
              <a:t>H22</a:t>
            </a:r>
            <a:r>
              <a:rPr kumimoji="1" lang="ja-JP" altLang="en-US" sz="1400" dirty="0" smtClean="0">
                <a:solidFill>
                  <a:schemeClr val="tx1"/>
                </a:solidFill>
              </a:rPr>
              <a:t>）</a:t>
            </a:r>
            <a:endParaRPr kumimoji="1" lang="ja-JP" altLang="en-US" sz="1400" dirty="0">
              <a:solidFill>
                <a:schemeClr val="tx1"/>
              </a:solidFill>
            </a:endParaRPr>
          </a:p>
        </p:txBody>
      </p:sp>
      <p:sp>
        <p:nvSpPr>
          <p:cNvPr id="34" name="正方形/長方形 33"/>
          <p:cNvSpPr/>
          <p:nvPr/>
        </p:nvSpPr>
        <p:spPr>
          <a:xfrm>
            <a:off x="5004048" y="4143084"/>
            <a:ext cx="1283636" cy="17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en-US" altLang="ja-JP" sz="1400" dirty="0" smtClean="0">
                <a:solidFill>
                  <a:schemeClr val="tx1"/>
                </a:solidFill>
              </a:rPr>
              <a:t>2011</a:t>
            </a:r>
          </a:p>
          <a:p>
            <a:pPr algn="ctr">
              <a:lnSpc>
                <a:spcPts val="1400"/>
              </a:lnSpc>
            </a:pPr>
            <a:r>
              <a:rPr kumimoji="1" lang="ja-JP" altLang="en-US" sz="1400" dirty="0" smtClean="0">
                <a:solidFill>
                  <a:schemeClr val="tx1"/>
                </a:solidFill>
              </a:rPr>
              <a:t>（</a:t>
            </a:r>
            <a:r>
              <a:rPr lang="en-US" altLang="ja-JP" sz="1400" dirty="0" smtClean="0">
                <a:solidFill>
                  <a:schemeClr val="tx1"/>
                </a:solidFill>
              </a:rPr>
              <a:t>H23</a:t>
            </a:r>
            <a:r>
              <a:rPr kumimoji="1" lang="ja-JP" altLang="en-US" sz="1400" dirty="0" smtClean="0">
                <a:solidFill>
                  <a:schemeClr val="tx1"/>
                </a:solidFill>
              </a:rPr>
              <a:t>）</a:t>
            </a:r>
            <a:endParaRPr kumimoji="1" lang="ja-JP" altLang="en-US" sz="1400" dirty="0">
              <a:solidFill>
                <a:schemeClr val="tx1"/>
              </a:solidFill>
            </a:endParaRPr>
          </a:p>
        </p:txBody>
      </p:sp>
      <p:sp>
        <p:nvSpPr>
          <p:cNvPr id="37" name="正方形/長方形 36"/>
          <p:cNvSpPr/>
          <p:nvPr/>
        </p:nvSpPr>
        <p:spPr>
          <a:xfrm>
            <a:off x="5746785" y="4143084"/>
            <a:ext cx="1283636" cy="17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en-US" altLang="ja-JP" sz="1400" dirty="0" smtClean="0">
                <a:solidFill>
                  <a:schemeClr val="tx1"/>
                </a:solidFill>
              </a:rPr>
              <a:t>2012</a:t>
            </a:r>
          </a:p>
          <a:p>
            <a:pPr algn="ctr">
              <a:lnSpc>
                <a:spcPts val="1400"/>
              </a:lnSpc>
            </a:pPr>
            <a:r>
              <a:rPr kumimoji="1" lang="ja-JP" altLang="en-US" sz="1400" dirty="0" smtClean="0">
                <a:solidFill>
                  <a:schemeClr val="tx1"/>
                </a:solidFill>
              </a:rPr>
              <a:t>（</a:t>
            </a:r>
            <a:r>
              <a:rPr lang="en-US" altLang="ja-JP" sz="1400" dirty="0" smtClean="0">
                <a:solidFill>
                  <a:schemeClr val="tx1"/>
                </a:solidFill>
              </a:rPr>
              <a:t>H24</a:t>
            </a:r>
            <a:r>
              <a:rPr kumimoji="1" lang="ja-JP" altLang="en-US" sz="1400" dirty="0" smtClean="0">
                <a:solidFill>
                  <a:schemeClr val="tx1"/>
                </a:solidFill>
              </a:rPr>
              <a:t>）</a:t>
            </a:r>
            <a:endParaRPr kumimoji="1" lang="ja-JP" altLang="en-US" sz="1400" dirty="0">
              <a:solidFill>
                <a:schemeClr val="tx1"/>
              </a:solidFill>
            </a:endParaRPr>
          </a:p>
        </p:txBody>
      </p:sp>
      <p:sp>
        <p:nvSpPr>
          <p:cNvPr id="38" name="正方形/長方形 37"/>
          <p:cNvSpPr/>
          <p:nvPr/>
        </p:nvSpPr>
        <p:spPr>
          <a:xfrm>
            <a:off x="6456716" y="4143084"/>
            <a:ext cx="1283636" cy="17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en-US" altLang="ja-JP" sz="1400" dirty="0" smtClean="0">
                <a:solidFill>
                  <a:schemeClr val="tx1"/>
                </a:solidFill>
              </a:rPr>
              <a:t>2013</a:t>
            </a:r>
          </a:p>
          <a:p>
            <a:pPr algn="ctr">
              <a:lnSpc>
                <a:spcPts val="1400"/>
              </a:lnSpc>
            </a:pPr>
            <a:r>
              <a:rPr kumimoji="1" lang="ja-JP" altLang="en-US" sz="1400" dirty="0" smtClean="0">
                <a:solidFill>
                  <a:schemeClr val="tx1"/>
                </a:solidFill>
              </a:rPr>
              <a:t>（</a:t>
            </a:r>
            <a:r>
              <a:rPr lang="en-US" altLang="ja-JP" sz="1400" dirty="0" smtClean="0">
                <a:solidFill>
                  <a:schemeClr val="tx1"/>
                </a:solidFill>
              </a:rPr>
              <a:t>H25</a:t>
            </a:r>
            <a:r>
              <a:rPr kumimoji="1" lang="ja-JP" altLang="en-US" sz="1400" dirty="0" smtClean="0">
                <a:solidFill>
                  <a:schemeClr val="tx1"/>
                </a:solidFill>
              </a:rPr>
              <a:t>）</a:t>
            </a:r>
            <a:endParaRPr kumimoji="1" lang="ja-JP" altLang="en-US" sz="1400" dirty="0">
              <a:solidFill>
                <a:schemeClr val="tx1"/>
              </a:solidFill>
            </a:endParaRPr>
          </a:p>
        </p:txBody>
      </p:sp>
      <p:sp>
        <p:nvSpPr>
          <p:cNvPr id="39" name="正方形/長方形 38"/>
          <p:cNvSpPr/>
          <p:nvPr/>
        </p:nvSpPr>
        <p:spPr>
          <a:xfrm>
            <a:off x="2352260" y="4143084"/>
            <a:ext cx="1283636" cy="17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en-US" altLang="ja-JP" sz="1400" dirty="0" smtClean="0">
                <a:solidFill>
                  <a:schemeClr val="tx1"/>
                </a:solidFill>
              </a:rPr>
              <a:t>2007</a:t>
            </a:r>
          </a:p>
          <a:p>
            <a:pPr algn="ctr">
              <a:lnSpc>
                <a:spcPts val="1400"/>
              </a:lnSpc>
            </a:pPr>
            <a:r>
              <a:rPr kumimoji="1" lang="ja-JP" altLang="en-US" sz="1400" dirty="0" smtClean="0">
                <a:solidFill>
                  <a:schemeClr val="tx1"/>
                </a:solidFill>
              </a:rPr>
              <a:t>（</a:t>
            </a:r>
            <a:r>
              <a:rPr lang="en-US" altLang="ja-JP" sz="1400" dirty="0" smtClean="0">
                <a:solidFill>
                  <a:schemeClr val="tx1"/>
                </a:solidFill>
              </a:rPr>
              <a:t>H19</a:t>
            </a:r>
            <a:r>
              <a:rPr kumimoji="1" lang="ja-JP" altLang="en-US" sz="1400" dirty="0" smtClean="0">
                <a:solidFill>
                  <a:schemeClr val="tx1"/>
                </a:solidFill>
              </a:rPr>
              <a:t>）</a:t>
            </a:r>
            <a:endParaRPr kumimoji="1" lang="ja-JP" altLang="en-US" sz="1400" dirty="0">
              <a:solidFill>
                <a:schemeClr val="tx1"/>
              </a:solidFill>
            </a:endParaRPr>
          </a:p>
        </p:txBody>
      </p:sp>
      <p:sp>
        <p:nvSpPr>
          <p:cNvPr id="40" name="正方形/長方形 39"/>
          <p:cNvSpPr/>
          <p:nvPr/>
        </p:nvSpPr>
        <p:spPr>
          <a:xfrm>
            <a:off x="3175537" y="4143084"/>
            <a:ext cx="964415" cy="17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en-US" altLang="ja-JP" sz="1400" dirty="0" smtClean="0">
                <a:solidFill>
                  <a:schemeClr val="tx1"/>
                </a:solidFill>
              </a:rPr>
              <a:t>2008</a:t>
            </a:r>
          </a:p>
          <a:p>
            <a:pPr algn="ctr">
              <a:lnSpc>
                <a:spcPts val="1400"/>
              </a:lnSpc>
            </a:pPr>
            <a:r>
              <a:rPr kumimoji="1" lang="ja-JP" altLang="en-US" sz="1400" dirty="0" smtClean="0">
                <a:solidFill>
                  <a:schemeClr val="tx1"/>
                </a:solidFill>
              </a:rPr>
              <a:t>（</a:t>
            </a:r>
            <a:r>
              <a:rPr lang="en-US" altLang="ja-JP" sz="1400" dirty="0" smtClean="0">
                <a:solidFill>
                  <a:schemeClr val="tx1"/>
                </a:solidFill>
              </a:rPr>
              <a:t>H20</a:t>
            </a:r>
            <a:r>
              <a:rPr kumimoji="1" lang="ja-JP" altLang="en-US" sz="1400" dirty="0" smtClean="0">
                <a:solidFill>
                  <a:schemeClr val="tx1"/>
                </a:solidFill>
              </a:rPr>
              <a:t>）</a:t>
            </a:r>
            <a:endParaRPr kumimoji="1" lang="ja-JP" altLang="en-US" sz="1400" dirty="0">
              <a:solidFill>
                <a:schemeClr val="tx1"/>
              </a:solidFill>
            </a:endParaRPr>
          </a:p>
        </p:txBody>
      </p:sp>
      <p:sp>
        <p:nvSpPr>
          <p:cNvPr id="41" name="正方形/長方形 40"/>
          <p:cNvSpPr/>
          <p:nvPr/>
        </p:nvSpPr>
        <p:spPr>
          <a:xfrm>
            <a:off x="3635896" y="4143084"/>
            <a:ext cx="1283636" cy="17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en-US" altLang="ja-JP" sz="1400" dirty="0" smtClean="0">
                <a:solidFill>
                  <a:schemeClr val="tx1"/>
                </a:solidFill>
              </a:rPr>
              <a:t>2009</a:t>
            </a:r>
          </a:p>
          <a:p>
            <a:pPr algn="ctr">
              <a:lnSpc>
                <a:spcPts val="1400"/>
              </a:lnSpc>
            </a:pPr>
            <a:r>
              <a:rPr kumimoji="1" lang="ja-JP" altLang="en-US" sz="1400" dirty="0" smtClean="0">
                <a:solidFill>
                  <a:schemeClr val="tx1"/>
                </a:solidFill>
              </a:rPr>
              <a:t>（</a:t>
            </a:r>
            <a:r>
              <a:rPr lang="en-US" altLang="ja-JP" sz="1400" dirty="0" smtClean="0">
                <a:solidFill>
                  <a:schemeClr val="tx1"/>
                </a:solidFill>
              </a:rPr>
              <a:t>H21</a:t>
            </a:r>
            <a:r>
              <a:rPr kumimoji="1" lang="ja-JP" altLang="en-US" sz="1400" dirty="0" smtClean="0">
                <a:solidFill>
                  <a:schemeClr val="tx1"/>
                </a:solidFill>
              </a:rPr>
              <a:t>）</a:t>
            </a:r>
            <a:endParaRPr kumimoji="1" lang="ja-JP" altLang="en-US" sz="1400" dirty="0">
              <a:solidFill>
                <a:schemeClr val="tx1"/>
              </a:solidFill>
            </a:endParaRPr>
          </a:p>
        </p:txBody>
      </p:sp>
      <p:sp>
        <p:nvSpPr>
          <p:cNvPr id="54" name="正方形/長方形 53"/>
          <p:cNvSpPr/>
          <p:nvPr/>
        </p:nvSpPr>
        <p:spPr>
          <a:xfrm>
            <a:off x="1632180" y="4143084"/>
            <a:ext cx="1283636" cy="17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en-US" altLang="ja-JP" sz="1400" dirty="0" smtClean="0">
                <a:solidFill>
                  <a:schemeClr val="tx1"/>
                </a:solidFill>
              </a:rPr>
              <a:t>2006</a:t>
            </a:r>
          </a:p>
          <a:p>
            <a:pPr algn="ctr">
              <a:lnSpc>
                <a:spcPts val="1400"/>
              </a:lnSpc>
            </a:pPr>
            <a:r>
              <a:rPr kumimoji="1" lang="ja-JP" altLang="en-US" sz="1400" dirty="0" smtClean="0">
                <a:solidFill>
                  <a:schemeClr val="tx1"/>
                </a:solidFill>
              </a:rPr>
              <a:t>（</a:t>
            </a:r>
            <a:r>
              <a:rPr lang="en-US" altLang="ja-JP" sz="1400" dirty="0" smtClean="0">
                <a:solidFill>
                  <a:schemeClr val="tx1"/>
                </a:solidFill>
              </a:rPr>
              <a:t>H18</a:t>
            </a:r>
            <a:r>
              <a:rPr kumimoji="1" lang="ja-JP" altLang="en-US" sz="1400" dirty="0" smtClean="0">
                <a:solidFill>
                  <a:schemeClr val="tx1"/>
                </a:solidFill>
              </a:rPr>
              <a:t>）</a:t>
            </a:r>
            <a:endParaRPr kumimoji="1" lang="ja-JP" altLang="en-US" sz="1400" dirty="0">
              <a:solidFill>
                <a:schemeClr val="tx1"/>
              </a:solidFill>
            </a:endParaRPr>
          </a:p>
        </p:txBody>
      </p:sp>
      <p:sp>
        <p:nvSpPr>
          <p:cNvPr id="55" name="正方形/長方形 54"/>
          <p:cNvSpPr/>
          <p:nvPr/>
        </p:nvSpPr>
        <p:spPr>
          <a:xfrm>
            <a:off x="971600" y="4143084"/>
            <a:ext cx="1283636" cy="17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en-US" altLang="ja-JP" sz="1400" dirty="0" smtClean="0">
                <a:solidFill>
                  <a:schemeClr val="tx1"/>
                </a:solidFill>
              </a:rPr>
              <a:t>2005</a:t>
            </a:r>
          </a:p>
          <a:p>
            <a:pPr algn="ctr">
              <a:lnSpc>
                <a:spcPts val="1400"/>
              </a:lnSpc>
            </a:pPr>
            <a:r>
              <a:rPr kumimoji="1" lang="ja-JP" altLang="en-US" sz="1400" dirty="0" smtClean="0">
                <a:solidFill>
                  <a:schemeClr val="tx1"/>
                </a:solidFill>
              </a:rPr>
              <a:t>（</a:t>
            </a:r>
            <a:r>
              <a:rPr lang="en-US" altLang="ja-JP" sz="1400" dirty="0" smtClean="0">
                <a:solidFill>
                  <a:schemeClr val="tx1"/>
                </a:solidFill>
              </a:rPr>
              <a:t>H17</a:t>
            </a:r>
            <a:r>
              <a:rPr kumimoji="1" lang="ja-JP" altLang="en-US" sz="1400" dirty="0" smtClean="0">
                <a:solidFill>
                  <a:schemeClr val="tx1"/>
                </a:solidFill>
              </a:rPr>
              <a:t>）</a:t>
            </a:r>
            <a:endParaRPr kumimoji="1" lang="ja-JP" altLang="en-US" sz="1400" dirty="0">
              <a:solidFill>
                <a:schemeClr val="tx1"/>
              </a:solidFill>
            </a:endParaRPr>
          </a:p>
        </p:txBody>
      </p:sp>
    </p:spTree>
    <p:extLst>
      <p:ext uri="{BB962C8B-B14F-4D97-AF65-F5344CB8AC3E}">
        <p14:creationId xmlns:p14="http://schemas.microsoft.com/office/powerpoint/2010/main" val="3196126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0466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運動ができる場所に関する状況</a:t>
            </a:r>
            <a:endParaRPr kumimoji="1"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179512" y="548680"/>
            <a:ext cx="8840660" cy="1368152"/>
          </a:xfrm>
          <a:prstGeom prst="rect">
            <a:avLst/>
          </a:prstGeom>
          <a:ln>
            <a:solidFill>
              <a:schemeClr val="accent3"/>
            </a:solidFill>
            <a:prstDash val="solid"/>
          </a:ln>
        </p:spPr>
        <p:style>
          <a:lnRef idx="2">
            <a:schemeClr val="accent3"/>
          </a:lnRef>
          <a:fillRef idx="1">
            <a:schemeClr val="lt1"/>
          </a:fillRef>
          <a:effectRef idx="0">
            <a:schemeClr val="accent3"/>
          </a:effectRef>
          <a:fontRef idx="minor">
            <a:schemeClr val="dk1"/>
          </a:fontRef>
        </p:style>
        <p:txBody>
          <a:bodyPr rtlCol="0" anchor="t" anchorCtr="0"/>
          <a:lstStyle/>
          <a:p>
            <a:pPr marL="285750" lvl="0" indent="-285750">
              <a:lnSpc>
                <a:spcPct val="120000"/>
              </a:lnSpc>
              <a:buFont typeface="Arial" panose="020B0604020202020204" pitchFamily="34" charset="0"/>
              <a:buChar cha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運動ができる場所は、男女とも「運動が行える公園」が最も高く、それぞれ</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80.9%</a:t>
            </a:r>
            <a:r>
              <a:rPr lang="ja-JP" altLang="en-US"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77.0%</a:t>
            </a:r>
          </a:p>
          <a:p>
            <a:pPr marL="285750" lvl="0" indent="-285750">
              <a:lnSpc>
                <a:spcPct val="120000"/>
              </a:lnSpc>
              <a:buFont typeface="Arial" panose="020B0604020202020204" pitchFamily="34" charset="0"/>
              <a:buChar cha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運動習慣の無い者における、整備されることを望む運動ができる場所は、「特にない」を除くと、男女とも「運動が行える公園」「安全な歩道や自転車道など」「スポーツジム、フィットネスクラブ」が高く</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％を超えている。</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2" name="グラフ 31"/>
          <p:cNvGraphicFramePr>
            <a:graphicFrameLocks/>
          </p:cNvGraphicFramePr>
          <p:nvPr>
            <p:extLst>
              <p:ext uri="{D42A27DB-BD31-4B8C-83A1-F6EECF244321}">
                <p14:modId xmlns:p14="http://schemas.microsoft.com/office/powerpoint/2010/main" val="3785285953"/>
              </p:ext>
            </p:extLst>
          </p:nvPr>
        </p:nvGraphicFramePr>
        <p:xfrm>
          <a:off x="189519" y="2276872"/>
          <a:ext cx="4572000" cy="446449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3" name="グラフ 32"/>
          <p:cNvGraphicFramePr>
            <a:graphicFrameLocks/>
          </p:cNvGraphicFramePr>
          <p:nvPr>
            <p:extLst>
              <p:ext uri="{D42A27DB-BD31-4B8C-83A1-F6EECF244321}">
                <p14:modId xmlns:p14="http://schemas.microsoft.com/office/powerpoint/2010/main" val="738335320"/>
              </p:ext>
            </p:extLst>
          </p:nvPr>
        </p:nvGraphicFramePr>
        <p:xfrm>
          <a:off x="4572000" y="2276872"/>
          <a:ext cx="4572000" cy="4392488"/>
        </p:xfrm>
        <a:graphic>
          <a:graphicData uri="http://schemas.openxmlformats.org/drawingml/2006/chart">
            <c:chart xmlns:c="http://schemas.openxmlformats.org/drawingml/2006/chart" xmlns:r="http://schemas.openxmlformats.org/officeDocument/2006/relationships" r:id="rId3"/>
          </a:graphicData>
        </a:graphic>
      </p:graphicFrame>
      <p:sp>
        <p:nvSpPr>
          <p:cNvPr id="35" name="テキスト ボックス 1"/>
          <p:cNvSpPr txBox="1"/>
          <p:nvPr/>
        </p:nvSpPr>
        <p:spPr>
          <a:xfrm>
            <a:off x="1007077" y="2020150"/>
            <a:ext cx="2376264" cy="32873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altLang="ja-JP" sz="1200" dirty="0" smtClean="0"/>
              <a:t>【</a:t>
            </a:r>
            <a:r>
              <a:rPr lang="ja-JP" altLang="en-US" sz="1200" dirty="0" smtClean="0"/>
              <a:t>運動ができる場所（２０歳以上、男女別）</a:t>
            </a:r>
            <a:r>
              <a:rPr lang="en-US" altLang="ja-JP" sz="1200" dirty="0" smtClean="0"/>
              <a:t>】</a:t>
            </a:r>
            <a:endParaRPr lang="ja-JP" altLang="en-US" sz="1200" dirty="0"/>
          </a:p>
        </p:txBody>
      </p:sp>
      <p:sp>
        <p:nvSpPr>
          <p:cNvPr id="36" name="テキスト ボックス 1"/>
          <p:cNvSpPr txBox="1"/>
          <p:nvPr/>
        </p:nvSpPr>
        <p:spPr>
          <a:xfrm>
            <a:off x="6804248" y="2020150"/>
            <a:ext cx="2376264" cy="32873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altLang="ja-JP" sz="1200" dirty="0" smtClean="0"/>
              <a:t>【</a:t>
            </a:r>
            <a:r>
              <a:rPr lang="ja-JP" altLang="en-US" sz="1200" dirty="0" smtClean="0"/>
              <a:t>運動習慣が無い者における、整備されることを望む運動ができる場所</a:t>
            </a:r>
            <a:r>
              <a:rPr lang="en-US" altLang="ja-JP" sz="1200" dirty="0" smtClean="0"/>
              <a:t>】</a:t>
            </a:r>
            <a:endParaRPr lang="ja-JP" altLang="en-US" sz="1200" dirty="0"/>
          </a:p>
        </p:txBody>
      </p:sp>
      <p:sp>
        <p:nvSpPr>
          <p:cNvPr id="9" name="テキスト ボックス 1"/>
          <p:cNvSpPr txBox="1"/>
          <p:nvPr/>
        </p:nvSpPr>
        <p:spPr>
          <a:xfrm>
            <a:off x="4716016" y="6594286"/>
            <a:ext cx="3603068" cy="27571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資料</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国民健康・栄養調査結果（</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H27</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）より府作成</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スライド番号プレースホルダー 1"/>
          <p:cNvSpPr>
            <a:spLocks noGrp="1"/>
          </p:cNvSpPr>
          <p:nvPr>
            <p:ph type="sldNum" sz="quarter" idx="12"/>
          </p:nvPr>
        </p:nvSpPr>
        <p:spPr>
          <a:xfrm>
            <a:off x="8431648" y="6517782"/>
            <a:ext cx="712351" cy="365125"/>
          </a:xfrm>
        </p:spPr>
        <p:txBody>
          <a:bodyPr/>
          <a:lstStyle/>
          <a:p>
            <a:fld id="{BEBE85B1-8F12-4F7B-A383-E6CF6791D3DF}" type="slidenum">
              <a:rPr kumimoji="1" lang="ja-JP" altLang="en-US" sz="1600" smtClean="0">
                <a:solidFill>
                  <a:schemeClr val="tx1"/>
                </a:solidFill>
              </a:rPr>
              <a:t>12</a:t>
            </a:fld>
            <a:endParaRPr kumimoji="1" lang="ja-JP" altLang="en-US" sz="1600" dirty="0">
              <a:solidFill>
                <a:schemeClr val="tx1"/>
              </a:solidFill>
            </a:endParaRPr>
          </a:p>
        </p:txBody>
      </p:sp>
    </p:spTree>
    <p:extLst>
      <p:ext uri="{BB962C8B-B14F-4D97-AF65-F5344CB8AC3E}">
        <p14:creationId xmlns:p14="http://schemas.microsoft.com/office/powerpoint/2010/main" val="2444112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0466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歩数の状況</a:t>
            </a:r>
            <a:endParaRPr kumimoji="1"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179512" y="548680"/>
            <a:ext cx="8840660" cy="1080120"/>
          </a:xfrm>
          <a:prstGeom prst="rect">
            <a:avLst/>
          </a:prstGeom>
          <a:ln>
            <a:solidFill>
              <a:schemeClr val="accent3"/>
            </a:solidFill>
            <a:prstDash val="solid"/>
          </a:ln>
        </p:spPr>
        <p:style>
          <a:lnRef idx="2">
            <a:schemeClr val="accent3"/>
          </a:lnRef>
          <a:fillRef idx="1">
            <a:schemeClr val="lt1"/>
          </a:fillRef>
          <a:effectRef idx="0">
            <a:schemeClr val="accent3"/>
          </a:effectRef>
          <a:fontRef idx="minor">
            <a:schemeClr val="dk1"/>
          </a:fontRef>
        </p:style>
        <p:txBody>
          <a:bodyPr rtlCol="0" anchor="t" anchorCtr="0"/>
          <a:lstStyle/>
          <a:p>
            <a:pPr marL="285750" lvl="0" indent="-285750">
              <a:lnSpc>
                <a:spcPct val="120000"/>
              </a:lnSpc>
              <a:buFont typeface="Arial" panose="020B0604020202020204" pitchFamily="34" charset="0"/>
              <a:buChar cha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歩数の平均値は男性７</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６４０歩、女性６</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４７１歩である（平成</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27</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年）。この１０年でみると、男女ともに平成２０年までは減少し、その後変化は見られない。</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285750">
              <a:lnSpc>
                <a:spcPct val="120000"/>
              </a:lnSpc>
              <a:buFont typeface="Arial" panose="020B0604020202020204" pitchFamily="34" charset="0"/>
              <a:buChar cha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歩数は、男女ともに２０代で最も高く、加齢に伴い減少。特に男性でその特徴が顕著。</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1"/>
          <p:cNvSpPr txBox="1"/>
          <p:nvPr/>
        </p:nvSpPr>
        <p:spPr>
          <a:xfrm>
            <a:off x="323528" y="1732118"/>
            <a:ext cx="4896544" cy="32873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200" dirty="0" smtClean="0"/>
              <a:t>【</a:t>
            </a:r>
            <a:r>
              <a:rPr lang="ja-JP" altLang="en-US" sz="1200" dirty="0" smtClean="0"/>
              <a:t>歩数の平均値の年次推移（２０歳以上）（平成１７～２７年）</a:t>
            </a:r>
            <a:r>
              <a:rPr lang="en-US" altLang="ja-JP" sz="1200" dirty="0" smtClean="0"/>
              <a:t>】</a:t>
            </a:r>
            <a:endParaRPr lang="ja-JP" altLang="en-US" sz="1200" dirty="0"/>
          </a:p>
        </p:txBody>
      </p:sp>
      <p:sp>
        <p:nvSpPr>
          <p:cNvPr id="36" name="テキスト ボックス 1"/>
          <p:cNvSpPr txBox="1"/>
          <p:nvPr/>
        </p:nvSpPr>
        <p:spPr>
          <a:xfrm>
            <a:off x="395536" y="4365104"/>
            <a:ext cx="4104456" cy="36004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200" dirty="0" smtClean="0"/>
              <a:t>【</a:t>
            </a:r>
            <a:r>
              <a:rPr lang="ja-JP" altLang="en-US" sz="1200" dirty="0" smtClean="0"/>
              <a:t>歩数の平均値（２０歳以上、性・年齢階級別</a:t>
            </a:r>
            <a:r>
              <a:rPr lang="en-US" altLang="ja-JP" sz="1200" dirty="0" smtClean="0"/>
              <a:t>】</a:t>
            </a:r>
            <a:endParaRPr lang="ja-JP" altLang="en-US" sz="1200" dirty="0"/>
          </a:p>
        </p:txBody>
      </p:sp>
      <p:graphicFrame>
        <p:nvGraphicFramePr>
          <p:cNvPr id="10" name="グラフ 9"/>
          <p:cNvGraphicFramePr>
            <a:graphicFrameLocks/>
          </p:cNvGraphicFramePr>
          <p:nvPr>
            <p:extLst>
              <p:ext uri="{D42A27DB-BD31-4B8C-83A1-F6EECF244321}">
                <p14:modId xmlns:p14="http://schemas.microsoft.com/office/powerpoint/2010/main" val="2082476190"/>
              </p:ext>
            </p:extLst>
          </p:nvPr>
        </p:nvGraphicFramePr>
        <p:xfrm>
          <a:off x="539552" y="2057401"/>
          <a:ext cx="8352095" cy="2339014"/>
        </p:xfrm>
        <a:graphic>
          <a:graphicData uri="http://schemas.openxmlformats.org/drawingml/2006/chart">
            <c:chart xmlns:c="http://schemas.openxmlformats.org/drawingml/2006/chart" xmlns:r="http://schemas.openxmlformats.org/officeDocument/2006/relationships" r:id="rId2"/>
          </a:graphicData>
        </a:graphic>
      </p:graphicFrame>
      <p:sp>
        <p:nvSpPr>
          <p:cNvPr id="13" name="テキスト ボックス 1"/>
          <p:cNvSpPr txBox="1"/>
          <p:nvPr/>
        </p:nvSpPr>
        <p:spPr>
          <a:xfrm>
            <a:off x="179512" y="2060848"/>
            <a:ext cx="612068" cy="504056"/>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ja-JP" altLang="en-US" sz="900" dirty="0" smtClean="0"/>
              <a:t>（歩／日）</a:t>
            </a:r>
            <a:endParaRPr lang="ja-JP" altLang="en-US" sz="1200" dirty="0"/>
          </a:p>
        </p:txBody>
      </p:sp>
      <p:graphicFrame>
        <p:nvGraphicFramePr>
          <p:cNvPr id="14" name="グラフ 13"/>
          <p:cNvGraphicFramePr>
            <a:graphicFrameLocks/>
          </p:cNvGraphicFramePr>
          <p:nvPr>
            <p:extLst>
              <p:ext uri="{D42A27DB-BD31-4B8C-83A1-F6EECF244321}">
                <p14:modId xmlns:p14="http://schemas.microsoft.com/office/powerpoint/2010/main" val="3115418079"/>
              </p:ext>
            </p:extLst>
          </p:nvPr>
        </p:nvGraphicFramePr>
        <p:xfrm>
          <a:off x="826728" y="4590752"/>
          <a:ext cx="5939637" cy="2006600"/>
        </p:xfrm>
        <a:graphic>
          <a:graphicData uri="http://schemas.openxmlformats.org/drawingml/2006/chart">
            <c:chart xmlns:c="http://schemas.openxmlformats.org/drawingml/2006/chart" xmlns:r="http://schemas.openxmlformats.org/officeDocument/2006/relationships" r:id="rId3"/>
          </a:graphicData>
        </a:graphic>
      </p:graphicFrame>
      <p:sp>
        <p:nvSpPr>
          <p:cNvPr id="15" name="テキスト ボックス 1"/>
          <p:cNvSpPr txBox="1"/>
          <p:nvPr/>
        </p:nvSpPr>
        <p:spPr>
          <a:xfrm>
            <a:off x="395536" y="6489340"/>
            <a:ext cx="3240360" cy="252028"/>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en-US" altLang="ja-JP" sz="1050" dirty="0" smtClean="0"/>
              <a:t>※100</a:t>
            </a:r>
            <a:r>
              <a:rPr lang="ja-JP" altLang="en-US" sz="1050" dirty="0" smtClean="0"/>
              <a:t>歩未満または</a:t>
            </a:r>
            <a:r>
              <a:rPr lang="en-US" altLang="ja-JP" sz="1050" dirty="0" smtClean="0"/>
              <a:t>5</a:t>
            </a:r>
            <a:r>
              <a:rPr lang="ja-JP" altLang="en-US" sz="1050" dirty="0" smtClean="0"/>
              <a:t>万歩以上の者は除く</a:t>
            </a:r>
            <a:endParaRPr lang="ja-JP" altLang="en-US" sz="1200" dirty="0"/>
          </a:p>
        </p:txBody>
      </p:sp>
      <p:sp>
        <p:nvSpPr>
          <p:cNvPr id="16" name="テキスト ボックス 15"/>
          <p:cNvSpPr txBox="1"/>
          <p:nvPr/>
        </p:nvSpPr>
        <p:spPr>
          <a:xfrm>
            <a:off x="3328035" y="4715271"/>
            <a:ext cx="492443" cy="276999"/>
          </a:xfrm>
          <a:prstGeom prst="rect">
            <a:avLst/>
          </a:prstGeom>
          <a:solidFill>
            <a:schemeClr val="bg1"/>
          </a:solidFill>
          <a:ln>
            <a:solidFill>
              <a:schemeClr val="tx1"/>
            </a:solidFill>
          </a:ln>
        </p:spPr>
        <p:txBody>
          <a:bodyPr wrap="none" rtlCol="0">
            <a:spAutoFit/>
          </a:bodyPr>
          <a:lstStyle/>
          <a:p>
            <a:r>
              <a:rPr kumimoji="1" lang="ja-JP" altLang="en-US" sz="1200" dirty="0" smtClean="0"/>
              <a:t>男性</a:t>
            </a:r>
            <a:endParaRPr kumimoji="1" lang="ja-JP" altLang="en-US" sz="1200" dirty="0"/>
          </a:p>
        </p:txBody>
      </p:sp>
      <p:sp>
        <p:nvSpPr>
          <p:cNvPr id="17" name="テキスト ボックス 16"/>
          <p:cNvSpPr txBox="1"/>
          <p:nvPr/>
        </p:nvSpPr>
        <p:spPr>
          <a:xfrm>
            <a:off x="5879757" y="4706292"/>
            <a:ext cx="492443" cy="276999"/>
          </a:xfrm>
          <a:prstGeom prst="rect">
            <a:avLst/>
          </a:prstGeom>
          <a:solidFill>
            <a:schemeClr val="bg1"/>
          </a:solidFill>
          <a:ln>
            <a:solidFill>
              <a:schemeClr val="tx1"/>
            </a:solidFill>
          </a:ln>
        </p:spPr>
        <p:txBody>
          <a:bodyPr wrap="none" rtlCol="0">
            <a:spAutoFit/>
          </a:bodyPr>
          <a:lstStyle/>
          <a:p>
            <a:r>
              <a:rPr lang="ja-JP" altLang="en-US" sz="1200" dirty="0" smtClean="0"/>
              <a:t>女</a:t>
            </a:r>
            <a:r>
              <a:rPr kumimoji="1" lang="ja-JP" altLang="en-US" sz="1200" dirty="0" smtClean="0"/>
              <a:t>性</a:t>
            </a:r>
            <a:endParaRPr kumimoji="1" lang="ja-JP" altLang="en-US" sz="1400" dirty="0"/>
          </a:p>
        </p:txBody>
      </p:sp>
      <p:sp>
        <p:nvSpPr>
          <p:cNvPr id="18" name="スライド番号プレースホルダー 1"/>
          <p:cNvSpPr>
            <a:spLocks noGrp="1"/>
          </p:cNvSpPr>
          <p:nvPr>
            <p:ph type="sldNum" sz="quarter" idx="12"/>
          </p:nvPr>
        </p:nvSpPr>
        <p:spPr>
          <a:xfrm>
            <a:off x="8431648" y="6517782"/>
            <a:ext cx="712351" cy="365125"/>
          </a:xfrm>
        </p:spPr>
        <p:txBody>
          <a:bodyPr/>
          <a:lstStyle/>
          <a:p>
            <a:fld id="{BEBE85B1-8F12-4F7B-A383-E6CF6791D3DF}" type="slidenum">
              <a:rPr kumimoji="1" lang="ja-JP" altLang="en-US" sz="1600" smtClean="0">
                <a:solidFill>
                  <a:schemeClr val="tx1"/>
                </a:solidFill>
              </a:rPr>
              <a:t>13</a:t>
            </a:fld>
            <a:endParaRPr kumimoji="1" lang="ja-JP" altLang="en-US" sz="1600" dirty="0">
              <a:solidFill>
                <a:schemeClr val="tx1"/>
              </a:solidFill>
            </a:endParaRPr>
          </a:p>
        </p:txBody>
      </p:sp>
      <p:sp>
        <p:nvSpPr>
          <p:cNvPr id="19" name="テキスト ボックス 1"/>
          <p:cNvSpPr txBox="1"/>
          <p:nvPr/>
        </p:nvSpPr>
        <p:spPr>
          <a:xfrm>
            <a:off x="4932040" y="6549662"/>
            <a:ext cx="3888432" cy="26371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資料</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国民健康・栄養調査結果（</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H27</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）より</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府作成</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bwMode="white">
          <a:xfrm>
            <a:off x="1403648" y="4149080"/>
            <a:ext cx="7380000" cy="21602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bwMode="white">
          <a:xfrm>
            <a:off x="644482" y="4173064"/>
            <a:ext cx="8480620" cy="252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bwMode="white">
          <a:xfrm>
            <a:off x="1783731" y="4173064"/>
            <a:ext cx="6408712" cy="216024"/>
          </a:xfrm>
          <a:prstGeom prst="rect">
            <a:avLst/>
          </a:prstGeom>
          <a:solidFill>
            <a:schemeClr val="bg1"/>
          </a:solidFill>
          <a:ln w="12700">
            <a:noFill/>
          </a:ln>
        </p:spPr>
        <p:style>
          <a:lnRef idx="2">
            <a:schemeClr val="dk1"/>
          </a:lnRef>
          <a:fillRef idx="1">
            <a:schemeClr val="lt1"/>
          </a:fillRef>
          <a:effectRef idx="0">
            <a:schemeClr val="dk1"/>
          </a:effectRef>
          <a:fontRef idx="minor">
            <a:schemeClr val="dk1"/>
          </a:fontRef>
        </p:style>
        <p:txBody>
          <a:bodyPr vert="horz" rtlCol="0" anchor="t" anchorCtr="0"/>
          <a:lstStyle/>
          <a:p>
            <a:pPr marL="92075" indent="-92075" algn="ctr"/>
            <a:endPar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7221593" y="4173064"/>
            <a:ext cx="1283636" cy="17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en-US" altLang="ja-JP" sz="1400" dirty="0" smtClean="0">
                <a:solidFill>
                  <a:schemeClr val="tx1"/>
                </a:solidFill>
              </a:rPr>
              <a:t>2014</a:t>
            </a:r>
          </a:p>
          <a:p>
            <a:pPr algn="ctr">
              <a:lnSpc>
                <a:spcPts val="1400"/>
              </a:lnSpc>
            </a:pPr>
            <a:r>
              <a:rPr kumimoji="1" lang="ja-JP" altLang="en-US" sz="1400" dirty="0" smtClean="0">
                <a:solidFill>
                  <a:schemeClr val="tx1"/>
                </a:solidFill>
              </a:rPr>
              <a:t>（</a:t>
            </a:r>
            <a:r>
              <a:rPr lang="en-US" altLang="ja-JP" sz="1400" dirty="0" smtClean="0">
                <a:solidFill>
                  <a:schemeClr val="tx1"/>
                </a:solidFill>
              </a:rPr>
              <a:t>H26</a:t>
            </a:r>
            <a:r>
              <a:rPr kumimoji="1" lang="ja-JP" altLang="en-US" sz="1400" dirty="0" smtClean="0">
                <a:solidFill>
                  <a:schemeClr val="tx1"/>
                </a:solidFill>
              </a:rPr>
              <a:t>）</a:t>
            </a:r>
            <a:endParaRPr kumimoji="1" lang="ja-JP" altLang="en-US" sz="1400" dirty="0">
              <a:solidFill>
                <a:schemeClr val="tx1"/>
              </a:solidFill>
            </a:endParaRPr>
          </a:p>
        </p:txBody>
      </p:sp>
      <p:sp>
        <p:nvSpPr>
          <p:cNvPr id="23" name="正方形/長方形 22"/>
          <p:cNvSpPr/>
          <p:nvPr/>
        </p:nvSpPr>
        <p:spPr>
          <a:xfrm>
            <a:off x="7857790" y="4173064"/>
            <a:ext cx="1283636" cy="17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en-US" altLang="ja-JP" sz="1400" dirty="0" smtClean="0">
                <a:solidFill>
                  <a:schemeClr val="tx1"/>
                </a:solidFill>
              </a:rPr>
              <a:t>2015</a:t>
            </a:r>
          </a:p>
          <a:p>
            <a:pPr algn="ctr">
              <a:lnSpc>
                <a:spcPts val="1400"/>
              </a:lnSpc>
            </a:pPr>
            <a:r>
              <a:rPr kumimoji="1" lang="ja-JP" altLang="en-US" sz="1400" dirty="0" smtClean="0">
                <a:solidFill>
                  <a:schemeClr val="tx1"/>
                </a:solidFill>
              </a:rPr>
              <a:t>（</a:t>
            </a:r>
            <a:r>
              <a:rPr lang="en-US" altLang="ja-JP" sz="1400" dirty="0" smtClean="0">
                <a:solidFill>
                  <a:schemeClr val="tx1"/>
                </a:solidFill>
              </a:rPr>
              <a:t>H27</a:t>
            </a:r>
            <a:r>
              <a:rPr kumimoji="1" lang="ja-JP" altLang="en-US" sz="1400" dirty="0" smtClean="0">
                <a:solidFill>
                  <a:schemeClr val="tx1"/>
                </a:solidFill>
              </a:rPr>
              <a:t>）</a:t>
            </a:r>
            <a:endParaRPr kumimoji="1" lang="ja-JP" altLang="en-US" sz="1400" dirty="0">
              <a:solidFill>
                <a:schemeClr val="tx1"/>
              </a:solidFill>
            </a:endParaRPr>
          </a:p>
        </p:txBody>
      </p:sp>
      <p:sp>
        <p:nvSpPr>
          <p:cNvPr id="24" name="正方形/長方形 23"/>
          <p:cNvSpPr/>
          <p:nvPr/>
        </p:nvSpPr>
        <p:spPr>
          <a:xfrm>
            <a:off x="4460906" y="4173064"/>
            <a:ext cx="1283636" cy="17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en-US" altLang="ja-JP" sz="1400" dirty="0" smtClean="0">
                <a:solidFill>
                  <a:schemeClr val="tx1"/>
                </a:solidFill>
              </a:rPr>
              <a:t>2010</a:t>
            </a:r>
          </a:p>
          <a:p>
            <a:pPr algn="ctr">
              <a:lnSpc>
                <a:spcPts val="1400"/>
              </a:lnSpc>
            </a:pPr>
            <a:r>
              <a:rPr kumimoji="1" lang="ja-JP" altLang="en-US" sz="1400" dirty="0" smtClean="0">
                <a:solidFill>
                  <a:schemeClr val="tx1"/>
                </a:solidFill>
              </a:rPr>
              <a:t>（</a:t>
            </a:r>
            <a:r>
              <a:rPr lang="en-US" altLang="ja-JP" sz="1400" dirty="0" smtClean="0">
                <a:solidFill>
                  <a:schemeClr val="tx1"/>
                </a:solidFill>
              </a:rPr>
              <a:t>H22</a:t>
            </a:r>
            <a:r>
              <a:rPr kumimoji="1" lang="ja-JP" altLang="en-US" sz="1400" dirty="0" smtClean="0">
                <a:solidFill>
                  <a:schemeClr val="tx1"/>
                </a:solidFill>
              </a:rPr>
              <a:t>）</a:t>
            </a:r>
            <a:endParaRPr kumimoji="1" lang="ja-JP" altLang="en-US" sz="1400" dirty="0">
              <a:solidFill>
                <a:schemeClr val="tx1"/>
              </a:solidFill>
            </a:endParaRPr>
          </a:p>
        </p:txBody>
      </p:sp>
      <p:sp>
        <p:nvSpPr>
          <p:cNvPr id="25" name="正方形/長方形 24"/>
          <p:cNvSpPr/>
          <p:nvPr/>
        </p:nvSpPr>
        <p:spPr>
          <a:xfrm>
            <a:off x="5108978" y="4173064"/>
            <a:ext cx="1283636" cy="17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en-US" altLang="ja-JP" sz="1400" dirty="0" smtClean="0">
                <a:solidFill>
                  <a:schemeClr val="tx1"/>
                </a:solidFill>
              </a:rPr>
              <a:t>2011</a:t>
            </a:r>
          </a:p>
          <a:p>
            <a:pPr algn="ctr">
              <a:lnSpc>
                <a:spcPts val="1400"/>
              </a:lnSpc>
            </a:pPr>
            <a:r>
              <a:rPr kumimoji="1" lang="ja-JP" altLang="en-US" sz="1400" dirty="0" smtClean="0">
                <a:solidFill>
                  <a:schemeClr val="tx1"/>
                </a:solidFill>
              </a:rPr>
              <a:t>（</a:t>
            </a:r>
            <a:r>
              <a:rPr lang="en-US" altLang="ja-JP" sz="1400" dirty="0" smtClean="0">
                <a:solidFill>
                  <a:schemeClr val="tx1"/>
                </a:solidFill>
              </a:rPr>
              <a:t>H23</a:t>
            </a:r>
            <a:r>
              <a:rPr kumimoji="1" lang="ja-JP" altLang="en-US" sz="1400" dirty="0" smtClean="0">
                <a:solidFill>
                  <a:schemeClr val="tx1"/>
                </a:solidFill>
              </a:rPr>
              <a:t>）</a:t>
            </a:r>
            <a:endParaRPr kumimoji="1" lang="ja-JP" altLang="en-US" sz="1400" dirty="0">
              <a:solidFill>
                <a:schemeClr val="tx1"/>
              </a:solidFill>
            </a:endParaRPr>
          </a:p>
        </p:txBody>
      </p:sp>
      <p:sp>
        <p:nvSpPr>
          <p:cNvPr id="26" name="正方形/長方形 25"/>
          <p:cNvSpPr/>
          <p:nvPr/>
        </p:nvSpPr>
        <p:spPr>
          <a:xfrm>
            <a:off x="5851715" y="4173064"/>
            <a:ext cx="1283636" cy="17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en-US" altLang="ja-JP" sz="1400" dirty="0" smtClean="0">
                <a:solidFill>
                  <a:schemeClr val="tx1"/>
                </a:solidFill>
              </a:rPr>
              <a:t>2012</a:t>
            </a:r>
          </a:p>
          <a:p>
            <a:pPr algn="ctr">
              <a:lnSpc>
                <a:spcPts val="1400"/>
              </a:lnSpc>
            </a:pPr>
            <a:r>
              <a:rPr kumimoji="1" lang="ja-JP" altLang="en-US" sz="1400" dirty="0" smtClean="0">
                <a:solidFill>
                  <a:schemeClr val="tx1"/>
                </a:solidFill>
              </a:rPr>
              <a:t>（</a:t>
            </a:r>
            <a:r>
              <a:rPr lang="en-US" altLang="ja-JP" sz="1400" dirty="0" smtClean="0">
                <a:solidFill>
                  <a:schemeClr val="tx1"/>
                </a:solidFill>
              </a:rPr>
              <a:t>H24</a:t>
            </a:r>
            <a:r>
              <a:rPr kumimoji="1" lang="ja-JP" altLang="en-US" sz="1400" dirty="0" smtClean="0">
                <a:solidFill>
                  <a:schemeClr val="tx1"/>
                </a:solidFill>
              </a:rPr>
              <a:t>）</a:t>
            </a:r>
            <a:endParaRPr kumimoji="1" lang="ja-JP" altLang="en-US" sz="1400" dirty="0">
              <a:solidFill>
                <a:schemeClr val="tx1"/>
              </a:solidFill>
            </a:endParaRPr>
          </a:p>
        </p:txBody>
      </p:sp>
      <p:sp>
        <p:nvSpPr>
          <p:cNvPr id="27" name="正方形/長方形 26"/>
          <p:cNvSpPr/>
          <p:nvPr/>
        </p:nvSpPr>
        <p:spPr>
          <a:xfrm>
            <a:off x="6561646" y="4173064"/>
            <a:ext cx="1283636" cy="17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en-US" altLang="ja-JP" sz="1400" dirty="0" smtClean="0">
                <a:solidFill>
                  <a:schemeClr val="tx1"/>
                </a:solidFill>
              </a:rPr>
              <a:t>2013</a:t>
            </a:r>
          </a:p>
          <a:p>
            <a:pPr algn="ctr">
              <a:lnSpc>
                <a:spcPts val="1400"/>
              </a:lnSpc>
            </a:pPr>
            <a:r>
              <a:rPr kumimoji="1" lang="ja-JP" altLang="en-US" sz="1400" dirty="0" smtClean="0">
                <a:solidFill>
                  <a:schemeClr val="tx1"/>
                </a:solidFill>
              </a:rPr>
              <a:t>（</a:t>
            </a:r>
            <a:r>
              <a:rPr lang="en-US" altLang="ja-JP" sz="1400" dirty="0" smtClean="0">
                <a:solidFill>
                  <a:schemeClr val="tx1"/>
                </a:solidFill>
              </a:rPr>
              <a:t>H25</a:t>
            </a:r>
            <a:r>
              <a:rPr kumimoji="1" lang="ja-JP" altLang="en-US" sz="1400" dirty="0" smtClean="0">
                <a:solidFill>
                  <a:schemeClr val="tx1"/>
                </a:solidFill>
              </a:rPr>
              <a:t>）</a:t>
            </a:r>
            <a:endParaRPr kumimoji="1" lang="ja-JP" altLang="en-US" sz="1400" dirty="0">
              <a:solidFill>
                <a:schemeClr val="tx1"/>
              </a:solidFill>
            </a:endParaRPr>
          </a:p>
        </p:txBody>
      </p:sp>
      <p:sp>
        <p:nvSpPr>
          <p:cNvPr id="28" name="正方形/長方形 27"/>
          <p:cNvSpPr/>
          <p:nvPr/>
        </p:nvSpPr>
        <p:spPr>
          <a:xfrm>
            <a:off x="2457190" y="4173064"/>
            <a:ext cx="1283636" cy="17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en-US" altLang="ja-JP" sz="1400" dirty="0" smtClean="0">
                <a:solidFill>
                  <a:schemeClr val="tx1"/>
                </a:solidFill>
              </a:rPr>
              <a:t>2007</a:t>
            </a:r>
          </a:p>
          <a:p>
            <a:pPr algn="ctr">
              <a:lnSpc>
                <a:spcPts val="1400"/>
              </a:lnSpc>
            </a:pPr>
            <a:r>
              <a:rPr kumimoji="1" lang="ja-JP" altLang="en-US" sz="1400" dirty="0" smtClean="0">
                <a:solidFill>
                  <a:schemeClr val="tx1"/>
                </a:solidFill>
              </a:rPr>
              <a:t>（</a:t>
            </a:r>
            <a:r>
              <a:rPr lang="en-US" altLang="ja-JP" sz="1400" dirty="0" smtClean="0">
                <a:solidFill>
                  <a:schemeClr val="tx1"/>
                </a:solidFill>
              </a:rPr>
              <a:t>H19</a:t>
            </a:r>
            <a:r>
              <a:rPr kumimoji="1" lang="ja-JP" altLang="en-US" sz="1400" dirty="0" smtClean="0">
                <a:solidFill>
                  <a:schemeClr val="tx1"/>
                </a:solidFill>
              </a:rPr>
              <a:t>）</a:t>
            </a:r>
            <a:endParaRPr kumimoji="1" lang="ja-JP" altLang="en-US" sz="1400" dirty="0">
              <a:solidFill>
                <a:schemeClr val="tx1"/>
              </a:solidFill>
            </a:endParaRPr>
          </a:p>
        </p:txBody>
      </p:sp>
      <p:sp>
        <p:nvSpPr>
          <p:cNvPr id="29" name="正方形/長方形 28"/>
          <p:cNvSpPr/>
          <p:nvPr/>
        </p:nvSpPr>
        <p:spPr>
          <a:xfrm>
            <a:off x="3280467" y="4173064"/>
            <a:ext cx="964415" cy="17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en-US" altLang="ja-JP" sz="1400" dirty="0" smtClean="0">
                <a:solidFill>
                  <a:schemeClr val="tx1"/>
                </a:solidFill>
              </a:rPr>
              <a:t>2008</a:t>
            </a:r>
          </a:p>
          <a:p>
            <a:pPr algn="ctr">
              <a:lnSpc>
                <a:spcPts val="1400"/>
              </a:lnSpc>
            </a:pPr>
            <a:r>
              <a:rPr kumimoji="1" lang="ja-JP" altLang="en-US" sz="1400" dirty="0" smtClean="0">
                <a:solidFill>
                  <a:schemeClr val="tx1"/>
                </a:solidFill>
              </a:rPr>
              <a:t>（</a:t>
            </a:r>
            <a:r>
              <a:rPr lang="en-US" altLang="ja-JP" sz="1400" dirty="0" smtClean="0">
                <a:solidFill>
                  <a:schemeClr val="tx1"/>
                </a:solidFill>
              </a:rPr>
              <a:t>H20</a:t>
            </a:r>
            <a:r>
              <a:rPr kumimoji="1" lang="ja-JP" altLang="en-US" sz="1400" dirty="0" smtClean="0">
                <a:solidFill>
                  <a:schemeClr val="tx1"/>
                </a:solidFill>
              </a:rPr>
              <a:t>）</a:t>
            </a:r>
            <a:endParaRPr kumimoji="1" lang="ja-JP" altLang="en-US" sz="1400" dirty="0">
              <a:solidFill>
                <a:schemeClr val="tx1"/>
              </a:solidFill>
            </a:endParaRPr>
          </a:p>
        </p:txBody>
      </p:sp>
      <p:sp>
        <p:nvSpPr>
          <p:cNvPr id="30" name="正方形/長方形 29"/>
          <p:cNvSpPr/>
          <p:nvPr/>
        </p:nvSpPr>
        <p:spPr>
          <a:xfrm>
            <a:off x="3740826" y="4173064"/>
            <a:ext cx="1283636" cy="17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en-US" altLang="ja-JP" sz="1400" dirty="0" smtClean="0">
                <a:solidFill>
                  <a:schemeClr val="tx1"/>
                </a:solidFill>
              </a:rPr>
              <a:t>2009</a:t>
            </a:r>
          </a:p>
          <a:p>
            <a:pPr algn="ctr">
              <a:lnSpc>
                <a:spcPts val="1400"/>
              </a:lnSpc>
            </a:pPr>
            <a:r>
              <a:rPr kumimoji="1" lang="ja-JP" altLang="en-US" sz="1400" dirty="0" smtClean="0">
                <a:solidFill>
                  <a:schemeClr val="tx1"/>
                </a:solidFill>
              </a:rPr>
              <a:t>（</a:t>
            </a:r>
            <a:r>
              <a:rPr lang="en-US" altLang="ja-JP" sz="1400" dirty="0" smtClean="0">
                <a:solidFill>
                  <a:schemeClr val="tx1"/>
                </a:solidFill>
              </a:rPr>
              <a:t>H21</a:t>
            </a:r>
            <a:r>
              <a:rPr kumimoji="1" lang="ja-JP" altLang="en-US" sz="1400" dirty="0" smtClean="0">
                <a:solidFill>
                  <a:schemeClr val="tx1"/>
                </a:solidFill>
              </a:rPr>
              <a:t>）</a:t>
            </a:r>
            <a:endParaRPr kumimoji="1" lang="ja-JP" altLang="en-US" sz="1400" dirty="0">
              <a:solidFill>
                <a:schemeClr val="tx1"/>
              </a:solidFill>
            </a:endParaRPr>
          </a:p>
        </p:txBody>
      </p:sp>
      <p:sp>
        <p:nvSpPr>
          <p:cNvPr id="31" name="正方形/長方形 30"/>
          <p:cNvSpPr/>
          <p:nvPr/>
        </p:nvSpPr>
        <p:spPr>
          <a:xfrm>
            <a:off x="1737110" y="4173064"/>
            <a:ext cx="1283636" cy="17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en-US" altLang="ja-JP" sz="1400" dirty="0" smtClean="0">
                <a:solidFill>
                  <a:schemeClr val="tx1"/>
                </a:solidFill>
              </a:rPr>
              <a:t>2006</a:t>
            </a:r>
          </a:p>
          <a:p>
            <a:pPr algn="ctr">
              <a:lnSpc>
                <a:spcPts val="1400"/>
              </a:lnSpc>
            </a:pPr>
            <a:r>
              <a:rPr kumimoji="1" lang="ja-JP" altLang="en-US" sz="1400" dirty="0" smtClean="0">
                <a:solidFill>
                  <a:schemeClr val="tx1"/>
                </a:solidFill>
              </a:rPr>
              <a:t>（</a:t>
            </a:r>
            <a:r>
              <a:rPr lang="en-US" altLang="ja-JP" sz="1400" dirty="0" smtClean="0">
                <a:solidFill>
                  <a:schemeClr val="tx1"/>
                </a:solidFill>
              </a:rPr>
              <a:t>H18</a:t>
            </a:r>
            <a:r>
              <a:rPr kumimoji="1" lang="ja-JP" altLang="en-US" sz="1400" dirty="0" smtClean="0">
                <a:solidFill>
                  <a:schemeClr val="tx1"/>
                </a:solidFill>
              </a:rPr>
              <a:t>）</a:t>
            </a:r>
            <a:endParaRPr kumimoji="1" lang="ja-JP" altLang="en-US" sz="1400" dirty="0">
              <a:solidFill>
                <a:schemeClr val="tx1"/>
              </a:solidFill>
            </a:endParaRPr>
          </a:p>
        </p:txBody>
      </p:sp>
      <p:sp>
        <p:nvSpPr>
          <p:cNvPr id="32" name="正方形/長方形 31"/>
          <p:cNvSpPr/>
          <p:nvPr/>
        </p:nvSpPr>
        <p:spPr>
          <a:xfrm>
            <a:off x="1076530" y="4173064"/>
            <a:ext cx="1283636" cy="17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en-US" altLang="ja-JP" sz="1400" dirty="0" smtClean="0">
                <a:solidFill>
                  <a:schemeClr val="tx1"/>
                </a:solidFill>
              </a:rPr>
              <a:t>2005</a:t>
            </a:r>
          </a:p>
          <a:p>
            <a:pPr algn="ctr">
              <a:lnSpc>
                <a:spcPts val="1400"/>
              </a:lnSpc>
            </a:pPr>
            <a:r>
              <a:rPr kumimoji="1" lang="ja-JP" altLang="en-US" sz="1400" dirty="0" smtClean="0">
                <a:solidFill>
                  <a:schemeClr val="tx1"/>
                </a:solidFill>
              </a:rPr>
              <a:t>（</a:t>
            </a:r>
            <a:r>
              <a:rPr lang="en-US" altLang="ja-JP" sz="1400" dirty="0" smtClean="0">
                <a:solidFill>
                  <a:schemeClr val="tx1"/>
                </a:solidFill>
              </a:rPr>
              <a:t>H17</a:t>
            </a:r>
            <a:r>
              <a:rPr kumimoji="1" lang="ja-JP" altLang="en-US" sz="1400" dirty="0" smtClean="0">
                <a:solidFill>
                  <a:schemeClr val="tx1"/>
                </a:solidFill>
              </a:rPr>
              <a:t>）</a:t>
            </a:r>
            <a:endParaRPr kumimoji="1" lang="ja-JP" altLang="en-US" sz="1400" dirty="0">
              <a:solidFill>
                <a:schemeClr val="tx1"/>
              </a:solidFill>
            </a:endParaRPr>
          </a:p>
        </p:txBody>
      </p:sp>
    </p:spTree>
    <p:extLst>
      <p:ext uri="{BB962C8B-B14F-4D97-AF65-F5344CB8AC3E}">
        <p14:creationId xmlns:p14="http://schemas.microsoft.com/office/powerpoint/2010/main" val="37978100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51520" y="836712"/>
            <a:ext cx="8568952" cy="4909036"/>
          </a:xfrm>
          <a:prstGeom prst="rect">
            <a:avLst/>
          </a:prstGeom>
        </p:spPr>
        <p:txBody>
          <a:bodyPr wrap="square">
            <a:spAutoFit/>
          </a:bodyPr>
          <a:lstStyle/>
          <a:p>
            <a:pPr marL="182563" indent="-182563">
              <a:lnSpc>
                <a:spcPct val="120000"/>
              </a:lnSpc>
              <a:spcBef>
                <a:spcPts val="600"/>
              </a:spcBef>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WHO</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や府の計画では、身体的なもの以外に、精神的、社会的に満たされることが求められている。</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ct val="120000"/>
              </a:lnSpc>
              <a:spcBef>
                <a:spcPts val="600"/>
              </a:spcBef>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・平均寿命や健康寿命、要介護認定者率等が府内の健康を図る指標として用いられている。</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441325" indent="-441325">
              <a:lnSpc>
                <a:spcPct val="120000"/>
              </a:lnSpc>
              <a:spcBef>
                <a:spcPts val="600"/>
              </a:spcBef>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⇒住まい・まちづくりと健康（身体的・精神的・社会的）との関係について、明らかにする必要がある。</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ct val="120000"/>
              </a:lnSpc>
              <a:spcBef>
                <a:spcPts val="600"/>
              </a:spcBef>
            </a:pP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ct val="120000"/>
              </a:lnSpc>
              <a:spcBef>
                <a:spcPts val="600"/>
              </a:spcBef>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・国土交通省では、住まい・まちづくりと健康との関係において一定の知見が得られつつある。</a:t>
            </a:r>
          </a:p>
          <a:p>
            <a:pPr marL="182563" indent="-182563">
              <a:lnSpc>
                <a:spcPct val="120000"/>
              </a:lnSpc>
              <a:spcBef>
                <a:spcPts val="600"/>
              </a:spcBef>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住まい：断熱性能、バリアフリー　　等</a:t>
            </a:r>
          </a:p>
          <a:p>
            <a:pPr marL="182563" indent="-182563">
              <a:lnSpc>
                <a:spcPct val="1200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まちづくり：公共交通（道路、鉄道、バス等）、公園、交流施設</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182563" indent="-182563">
              <a:lnSpc>
                <a:spcPct val="1200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運動</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できる</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場所、景観</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、コミュニティ活動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等</a:t>
            </a: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まとめ</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1"/>
          <p:cNvSpPr>
            <a:spLocks noGrp="1"/>
          </p:cNvSpPr>
          <p:nvPr>
            <p:ph type="sldNum" sz="quarter" idx="12"/>
          </p:nvPr>
        </p:nvSpPr>
        <p:spPr>
          <a:xfrm>
            <a:off x="7010400" y="6517782"/>
            <a:ext cx="2133600" cy="365125"/>
          </a:xfrm>
        </p:spPr>
        <p:txBody>
          <a:bodyPr/>
          <a:lstStyle/>
          <a:p>
            <a:fld id="{BEBE85B1-8F12-4F7B-A383-E6CF6791D3DF}" type="slidenum">
              <a:rPr kumimoji="1" lang="ja-JP" altLang="en-US" sz="1600" smtClean="0">
                <a:solidFill>
                  <a:schemeClr val="tx1"/>
                </a:solidFill>
              </a:rPr>
              <a:t>14</a:t>
            </a:fld>
            <a:endParaRPr kumimoji="1" lang="ja-JP" altLang="en-US" sz="1600" dirty="0">
              <a:solidFill>
                <a:schemeClr val="tx1"/>
              </a:solidFill>
            </a:endParaRPr>
          </a:p>
        </p:txBody>
      </p:sp>
    </p:spTree>
    <p:extLst>
      <p:ext uri="{BB962C8B-B14F-4D97-AF65-F5344CB8AC3E}">
        <p14:creationId xmlns:p14="http://schemas.microsoft.com/office/powerpoint/2010/main" val="17874170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8431648" y="6517782"/>
            <a:ext cx="712351" cy="365125"/>
          </a:xfrm>
        </p:spPr>
        <p:txBody>
          <a:bodyPr/>
          <a:lstStyle/>
          <a:p>
            <a:fld id="{BEBE85B1-8F12-4F7B-A383-E6CF6791D3DF}" type="slidenum">
              <a:rPr kumimoji="1" lang="ja-JP" altLang="en-US" sz="1600" smtClean="0">
                <a:solidFill>
                  <a:schemeClr val="tx1"/>
                </a:solidFill>
              </a:rPr>
              <a:t>15</a:t>
            </a:fld>
            <a:endParaRPr kumimoji="1" lang="ja-JP" altLang="en-US" sz="1600" dirty="0">
              <a:solidFill>
                <a:schemeClr val="tx1"/>
              </a:solidFill>
            </a:endParaRPr>
          </a:p>
        </p:txBody>
      </p:sp>
      <p:sp>
        <p:nvSpPr>
          <p:cNvPr id="6" name="Rectangle 1"/>
          <p:cNvSpPr>
            <a:spLocks noChangeArrowheads="1"/>
          </p:cNvSpPr>
          <p:nvPr/>
        </p:nvSpPr>
        <p:spPr bwMode="auto">
          <a:xfrm>
            <a:off x="0" y="2907825"/>
            <a:ext cx="9144000" cy="792088"/>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今後の調査・分析</a:t>
            </a:r>
          </a:p>
        </p:txBody>
      </p:sp>
    </p:spTree>
    <p:extLst>
      <p:ext uri="{BB962C8B-B14F-4D97-AF65-F5344CB8AC3E}">
        <p14:creationId xmlns:p14="http://schemas.microsoft.com/office/powerpoint/2010/main" val="12191507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．今後</a:t>
            </a:r>
            <a:r>
              <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調査・分析</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1"/>
          <p:cNvSpPr>
            <a:spLocks noGrp="1"/>
          </p:cNvSpPr>
          <p:nvPr>
            <p:ph type="sldNum" sz="quarter" idx="12"/>
          </p:nvPr>
        </p:nvSpPr>
        <p:spPr>
          <a:xfrm>
            <a:off x="7010400" y="6517782"/>
            <a:ext cx="2133600" cy="365125"/>
          </a:xfrm>
        </p:spPr>
        <p:txBody>
          <a:bodyPr/>
          <a:lstStyle/>
          <a:p>
            <a:fld id="{BEBE85B1-8F12-4F7B-A383-E6CF6791D3DF}" type="slidenum">
              <a:rPr kumimoji="1" lang="ja-JP" altLang="en-US" sz="1600" smtClean="0">
                <a:solidFill>
                  <a:schemeClr val="tx1"/>
                </a:solidFill>
              </a:rPr>
              <a:t>16</a:t>
            </a:fld>
            <a:endParaRPr kumimoji="1" lang="ja-JP" altLang="en-US" sz="1600" dirty="0">
              <a:solidFill>
                <a:schemeClr val="tx1"/>
              </a:solidFill>
            </a:endParaRPr>
          </a:p>
        </p:txBody>
      </p:sp>
      <p:sp>
        <p:nvSpPr>
          <p:cNvPr id="4" name="角丸四角形 3"/>
          <p:cNvSpPr/>
          <p:nvPr/>
        </p:nvSpPr>
        <p:spPr>
          <a:xfrm>
            <a:off x="179512" y="476672"/>
            <a:ext cx="8784976" cy="4824536"/>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20000"/>
              </a:lnSpc>
            </a:pP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１）必要なデータ分析について</a:t>
            </a:r>
            <a:endPar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9388">
              <a:lnSpc>
                <a:spcPct val="1200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住まい</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・まちづくりが「健康」に与える</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影響を確認するため、モデル的な自治体において都市基盤や健康データ等の収集</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と行動・意識に関するアンケート</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調査を</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行い、地図情報を用いて住まいとまちづくり、健康等に関する分析を</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行う。</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9388">
              <a:lnSpc>
                <a:spcPct val="120000"/>
              </a:lnSpc>
            </a:pPr>
            <a:endParaRPr lang="en-US" altLang="ja-JP" sz="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２）調査の内容（案）</a:t>
            </a:r>
            <a:endPar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１　調査</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対象自治体の</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設定</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（３自治体程度）</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２　調査地区のデータ（基礎的データ、都市基盤データ、健康データ等）の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収集</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　意識・行動データに関するアンケートの実施</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４　集計データの見える化（地区別</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GIS</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を活用した地図情報を作成）</a:t>
            </a:r>
          </a:p>
          <a:p>
            <a:pPr>
              <a:lnSpc>
                <a:spcPct val="1200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５　分析、とりまとめ　</a:t>
            </a:r>
          </a:p>
        </p:txBody>
      </p:sp>
      <p:grpSp>
        <p:nvGrpSpPr>
          <p:cNvPr id="24" name="グループ化 23"/>
          <p:cNvGrpSpPr/>
          <p:nvPr/>
        </p:nvGrpSpPr>
        <p:grpSpPr>
          <a:xfrm>
            <a:off x="5503912" y="3453002"/>
            <a:ext cx="3028528" cy="3144350"/>
            <a:chOff x="5503912" y="3645024"/>
            <a:chExt cx="3028528" cy="3144350"/>
          </a:xfrm>
        </p:grpSpPr>
        <p:pic>
          <p:nvPicPr>
            <p:cNvPr id="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3501" y="3645024"/>
              <a:ext cx="2248939" cy="3144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7" name="正方形/長方形 26"/>
            <p:cNvSpPr/>
            <p:nvPr/>
          </p:nvSpPr>
          <p:spPr>
            <a:xfrm>
              <a:off x="6948264" y="6309320"/>
              <a:ext cx="1296144" cy="17310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rPr>
                <a:t>調査対象地区</a:t>
              </a:r>
              <a:endParaRPr kumimoji="1" lang="ja-JP" altLang="en-US" sz="1100" dirty="0">
                <a:solidFill>
                  <a:schemeClr val="tx1"/>
                </a:solidFill>
              </a:endParaRPr>
            </a:p>
          </p:txBody>
        </p:sp>
        <p:sp>
          <p:nvSpPr>
            <p:cNvPr id="28" name="正方形/長方形 27"/>
            <p:cNvSpPr/>
            <p:nvPr/>
          </p:nvSpPr>
          <p:spPr>
            <a:xfrm>
              <a:off x="6910260" y="5517232"/>
              <a:ext cx="1334148" cy="1653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rPr>
                <a:t>都市基盤データ</a:t>
              </a:r>
              <a:endParaRPr kumimoji="1" lang="ja-JP" altLang="en-US" sz="1100" dirty="0">
                <a:solidFill>
                  <a:schemeClr val="tx1"/>
                </a:solidFill>
              </a:endParaRPr>
            </a:p>
          </p:txBody>
        </p:sp>
        <p:sp>
          <p:nvSpPr>
            <p:cNvPr id="29" name="正方形/長方形 28"/>
            <p:cNvSpPr/>
            <p:nvPr/>
          </p:nvSpPr>
          <p:spPr>
            <a:xfrm>
              <a:off x="6910260" y="4840071"/>
              <a:ext cx="1334148" cy="17310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rPr>
                <a:t>健康データ</a:t>
              </a:r>
              <a:endParaRPr kumimoji="1" lang="ja-JP" altLang="en-US" sz="1100" dirty="0">
                <a:solidFill>
                  <a:schemeClr val="tx1"/>
                </a:solidFill>
              </a:endParaRPr>
            </a:p>
          </p:txBody>
        </p:sp>
        <p:sp>
          <p:nvSpPr>
            <p:cNvPr id="30" name="正方形/長方形 29"/>
            <p:cNvSpPr/>
            <p:nvPr/>
          </p:nvSpPr>
          <p:spPr>
            <a:xfrm>
              <a:off x="6732240" y="3915058"/>
              <a:ext cx="1334148" cy="173105"/>
            </a:xfrm>
            <a:prstGeom prst="rect">
              <a:avLst/>
            </a:prstGeom>
            <a:solidFill>
              <a:schemeClr val="bg1"/>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rPr>
                <a:t>意識・行動データ</a:t>
              </a:r>
              <a:endParaRPr kumimoji="1" lang="ja-JP" altLang="en-US" sz="1100" dirty="0">
                <a:solidFill>
                  <a:schemeClr val="tx1"/>
                </a:solidFill>
              </a:endParaRPr>
            </a:p>
          </p:txBody>
        </p:sp>
        <p:cxnSp>
          <p:nvCxnSpPr>
            <p:cNvPr id="31" name="直線コネクタ 30"/>
            <p:cNvCxnSpPr/>
            <p:nvPr/>
          </p:nvCxnSpPr>
          <p:spPr>
            <a:xfrm>
              <a:off x="5503912" y="4130030"/>
              <a:ext cx="1584176" cy="0"/>
            </a:xfrm>
            <a:prstGeom prst="line">
              <a:avLst/>
            </a:prstGeom>
          </p:spPr>
          <p:style>
            <a:lnRef idx="2">
              <a:schemeClr val="dk1"/>
            </a:lnRef>
            <a:fillRef idx="0">
              <a:schemeClr val="dk1"/>
            </a:fillRef>
            <a:effectRef idx="1">
              <a:schemeClr val="dk1"/>
            </a:effectRef>
            <a:fontRef idx="minor">
              <a:schemeClr val="tx1"/>
            </a:fontRef>
          </p:style>
        </p:cxnSp>
        <p:cxnSp>
          <p:nvCxnSpPr>
            <p:cNvPr id="32" name="直線コネクタ 31"/>
            <p:cNvCxnSpPr/>
            <p:nvPr/>
          </p:nvCxnSpPr>
          <p:spPr>
            <a:xfrm>
              <a:off x="5508104" y="4744194"/>
              <a:ext cx="1584176" cy="0"/>
            </a:xfrm>
            <a:prstGeom prst="line">
              <a:avLst/>
            </a:prstGeom>
          </p:spPr>
          <p:style>
            <a:lnRef idx="2">
              <a:schemeClr val="dk1"/>
            </a:lnRef>
            <a:fillRef idx="0">
              <a:schemeClr val="dk1"/>
            </a:fillRef>
            <a:effectRef idx="1">
              <a:schemeClr val="dk1"/>
            </a:effectRef>
            <a:fontRef idx="minor">
              <a:schemeClr val="tx1"/>
            </a:fontRef>
          </p:style>
        </p:cxnSp>
        <p:cxnSp>
          <p:nvCxnSpPr>
            <p:cNvPr id="33" name="直線コネクタ 32"/>
            <p:cNvCxnSpPr/>
            <p:nvPr/>
          </p:nvCxnSpPr>
          <p:spPr>
            <a:xfrm>
              <a:off x="5508104" y="5733256"/>
              <a:ext cx="1584176" cy="0"/>
            </a:xfrm>
            <a:prstGeom prst="line">
              <a:avLst/>
            </a:prstGeom>
          </p:spPr>
          <p:style>
            <a:lnRef idx="2">
              <a:schemeClr val="dk1"/>
            </a:lnRef>
            <a:fillRef idx="0">
              <a:schemeClr val="dk1"/>
            </a:fillRef>
            <a:effectRef idx="1">
              <a:schemeClr val="dk1"/>
            </a:effectRef>
            <a:fontRef idx="minor">
              <a:schemeClr val="tx1"/>
            </a:fontRef>
          </p:style>
        </p:cxnSp>
        <p:cxnSp>
          <p:nvCxnSpPr>
            <p:cNvPr id="34" name="直線コネクタ 33"/>
            <p:cNvCxnSpPr/>
            <p:nvPr/>
          </p:nvCxnSpPr>
          <p:spPr>
            <a:xfrm>
              <a:off x="5514454" y="6547569"/>
              <a:ext cx="1584176" cy="0"/>
            </a:xfrm>
            <a:prstGeom prst="line">
              <a:avLst/>
            </a:prstGeom>
          </p:spPr>
          <p:style>
            <a:lnRef idx="2">
              <a:schemeClr val="dk1"/>
            </a:lnRef>
            <a:fillRef idx="0">
              <a:schemeClr val="dk1"/>
            </a:fillRef>
            <a:effectRef idx="1">
              <a:schemeClr val="dk1"/>
            </a:effectRef>
            <a:fontRef idx="minor">
              <a:schemeClr val="tx1"/>
            </a:fontRef>
          </p:style>
        </p:cxnSp>
      </p:grpSp>
      <p:sp>
        <p:nvSpPr>
          <p:cNvPr id="35" name="正方形/長方形 34"/>
          <p:cNvSpPr/>
          <p:nvPr/>
        </p:nvSpPr>
        <p:spPr>
          <a:xfrm>
            <a:off x="520172" y="3597018"/>
            <a:ext cx="5203956" cy="57606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dirty="0" smtClean="0">
                <a:solidFill>
                  <a:schemeClr val="tx1"/>
                </a:solidFill>
              </a:rPr>
              <a:t>【</a:t>
            </a:r>
            <a:r>
              <a:rPr lang="ja-JP" altLang="en-US" sz="1200" dirty="0" smtClean="0">
                <a:solidFill>
                  <a:schemeClr val="tx1"/>
                </a:solidFill>
              </a:rPr>
              <a:t>意識・行動データ</a:t>
            </a:r>
            <a:r>
              <a:rPr lang="en-US" altLang="ja-JP" sz="1200" dirty="0" smtClean="0">
                <a:solidFill>
                  <a:schemeClr val="tx1"/>
                </a:solidFill>
              </a:rPr>
              <a:t>】</a:t>
            </a:r>
            <a:endParaRPr lang="en-US" altLang="ja-JP" sz="1200" dirty="0">
              <a:solidFill>
                <a:schemeClr val="tx1"/>
              </a:solidFill>
            </a:endParaRPr>
          </a:p>
          <a:p>
            <a:r>
              <a:rPr lang="ja-JP" altLang="en-US" sz="1200" dirty="0" smtClean="0">
                <a:solidFill>
                  <a:schemeClr val="tx1"/>
                </a:solidFill>
              </a:rPr>
              <a:t>生活実態、健康習慣やコミュニティ活動への参加などの意識・行動データをアンケート調査により収集、整理</a:t>
            </a:r>
            <a:endParaRPr lang="en-US" altLang="ja-JP" sz="1200" dirty="0" smtClean="0">
              <a:solidFill>
                <a:schemeClr val="tx1"/>
              </a:solidFill>
            </a:endParaRPr>
          </a:p>
        </p:txBody>
      </p:sp>
      <p:sp>
        <p:nvSpPr>
          <p:cNvPr id="36" name="正方形/長方形 35"/>
          <p:cNvSpPr/>
          <p:nvPr/>
        </p:nvSpPr>
        <p:spPr>
          <a:xfrm>
            <a:off x="539552" y="4245091"/>
            <a:ext cx="5203956" cy="79208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dirty="0" smtClean="0">
                <a:solidFill>
                  <a:schemeClr val="tx1"/>
                </a:solidFill>
              </a:rPr>
              <a:t>【</a:t>
            </a:r>
            <a:r>
              <a:rPr lang="ja-JP" altLang="en-US" sz="1200" dirty="0" smtClean="0">
                <a:solidFill>
                  <a:schemeClr val="tx1"/>
                </a:solidFill>
              </a:rPr>
              <a:t>健康データ</a:t>
            </a:r>
            <a:r>
              <a:rPr lang="en-US" altLang="ja-JP" sz="1200" dirty="0" smtClean="0">
                <a:solidFill>
                  <a:schemeClr val="tx1"/>
                </a:solidFill>
              </a:rPr>
              <a:t>】</a:t>
            </a:r>
            <a:r>
              <a:rPr lang="ja-JP" altLang="en-US" sz="1200" dirty="0" smtClean="0">
                <a:solidFill>
                  <a:schemeClr val="tx1"/>
                </a:solidFill>
              </a:rPr>
              <a:t>　</a:t>
            </a:r>
            <a:r>
              <a:rPr lang="en-US" altLang="ja-JP" sz="1000" dirty="0" smtClean="0">
                <a:solidFill>
                  <a:schemeClr val="tx1"/>
                </a:solidFill>
                <a:latin typeface="ＭＳ Ｐ明朝" panose="02020600040205080304" pitchFamily="18" charset="-128"/>
                <a:ea typeface="ＭＳ Ｐ明朝" panose="02020600040205080304" pitchFamily="18" charset="-128"/>
              </a:rPr>
              <a:t>※</a:t>
            </a:r>
            <a:r>
              <a:rPr lang="ja-JP" altLang="en-US" sz="1000" dirty="0" smtClean="0">
                <a:solidFill>
                  <a:schemeClr val="tx1"/>
                </a:solidFill>
                <a:latin typeface="ＭＳ Ｐ明朝" panose="02020600040205080304" pitchFamily="18" charset="-128"/>
                <a:ea typeface="ＭＳ Ｐ明朝" panose="02020600040205080304" pitchFamily="18" charset="-128"/>
              </a:rPr>
              <a:t>必要に応じて自治体からデータを貸与</a:t>
            </a:r>
            <a:endParaRPr lang="en-US" altLang="ja-JP" sz="1200" dirty="0">
              <a:solidFill>
                <a:schemeClr val="tx1"/>
              </a:solidFill>
              <a:latin typeface="ＭＳ Ｐ明朝" panose="02020600040205080304" pitchFamily="18" charset="-128"/>
              <a:ea typeface="ＭＳ Ｐ明朝" panose="02020600040205080304" pitchFamily="18" charset="-128"/>
            </a:endParaRPr>
          </a:p>
          <a:p>
            <a:r>
              <a:rPr lang="ja-JP" altLang="en-US" sz="1200" dirty="0" smtClean="0">
                <a:solidFill>
                  <a:schemeClr val="tx1"/>
                </a:solidFill>
              </a:rPr>
              <a:t>　要支援・要介護認定者割合、医療費、介護費、不健康指数（生活習慣病患者割合、メタボリックシンドローム割合、</a:t>
            </a:r>
            <a:r>
              <a:rPr lang="en-US" altLang="ja-JP" sz="1200" dirty="0" smtClean="0">
                <a:solidFill>
                  <a:schemeClr val="tx1"/>
                </a:solidFill>
              </a:rPr>
              <a:t>BMI</a:t>
            </a:r>
            <a:r>
              <a:rPr lang="ja-JP" altLang="en-US" sz="1200" dirty="0" smtClean="0">
                <a:solidFill>
                  <a:schemeClr val="tx1"/>
                </a:solidFill>
              </a:rPr>
              <a:t>等）　、スポーツ行動者率、ボランティア行動者率、住まいの満足度（住生活総合調査）等</a:t>
            </a:r>
            <a:endParaRPr lang="en-US" altLang="ja-JP" sz="1200" dirty="0" smtClean="0">
              <a:solidFill>
                <a:schemeClr val="tx1"/>
              </a:solidFill>
            </a:endParaRPr>
          </a:p>
        </p:txBody>
      </p:sp>
      <p:sp>
        <p:nvSpPr>
          <p:cNvPr id="37" name="正方形/長方形 36"/>
          <p:cNvSpPr/>
          <p:nvPr/>
        </p:nvSpPr>
        <p:spPr>
          <a:xfrm>
            <a:off x="539552" y="5097185"/>
            <a:ext cx="5203956" cy="80408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dirty="0" smtClean="0">
                <a:solidFill>
                  <a:schemeClr val="tx1"/>
                </a:solidFill>
              </a:rPr>
              <a:t>【</a:t>
            </a:r>
            <a:r>
              <a:rPr lang="ja-JP" altLang="en-US" sz="1200" dirty="0" smtClean="0">
                <a:solidFill>
                  <a:schemeClr val="tx1"/>
                </a:solidFill>
              </a:rPr>
              <a:t>都市基盤</a:t>
            </a:r>
            <a:r>
              <a:rPr lang="ja-JP" altLang="en-US" sz="1200" dirty="0">
                <a:solidFill>
                  <a:schemeClr val="tx1"/>
                </a:solidFill>
              </a:rPr>
              <a:t>データ</a:t>
            </a:r>
            <a:r>
              <a:rPr lang="en-US" altLang="ja-JP" sz="1200" dirty="0" smtClean="0">
                <a:solidFill>
                  <a:schemeClr val="tx1"/>
                </a:solidFill>
              </a:rPr>
              <a:t>】</a:t>
            </a:r>
            <a:endParaRPr lang="en-US" altLang="ja-JP" sz="1200" dirty="0">
              <a:solidFill>
                <a:schemeClr val="tx1"/>
              </a:solidFill>
            </a:endParaRPr>
          </a:p>
          <a:p>
            <a:r>
              <a:rPr lang="ja-JP" altLang="en-US" sz="1200" dirty="0" smtClean="0">
                <a:solidFill>
                  <a:schemeClr val="tx1"/>
                </a:solidFill>
              </a:rPr>
              <a:t>居住環境（建て方、</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所有関係、広さ、家賃等）、施設配置（</a:t>
            </a:r>
            <a:r>
              <a:rPr lang="zh-TW" altLang="en-US" sz="1200" dirty="0" smtClean="0">
                <a:solidFill>
                  <a:schemeClr val="tx1"/>
                </a:solidFill>
                <a:latin typeface="ＭＳ Ｐゴシック" panose="020B0600070205080204" pitchFamily="50" charset="-128"/>
                <a:ea typeface="ＭＳ Ｐゴシック" panose="020B0600070205080204" pitchFamily="50" charset="-128"/>
              </a:rPr>
              <a:t>生活利便施設、医療福祉施設等</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）、交流空間（公園・広場・交流施設）、移動性（公共交通ルート、歩行空間整備状況）等</a:t>
            </a:r>
            <a:endParaRPr lang="en-US" altLang="ja-JP" sz="1200" dirty="0" smtClean="0">
              <a:solidFill>
                <a:schemeClr val="tx1"/>
              </a:solidFill>
              <a:latin typeface="ＭＳ Ｐゴシック" panose="020B0600070205080204" pitchFamily="50" charset="-128"/>
              <a:ea typeface="ＭＳ Ｐゴシック" panose="020B0600070205080204" pitchFamily="50" charset="-128"/>
            </a:endParaRPr>
          </a:p>
        </p:txBody>
      </p:sp>
      <p:sp>
        <p:nvSpPr>
          <p:cNvPr id="38" name="正方形/長方形 37"/>
          <p:cNvSpPr/>
          <p:nvPr/>
        </p:nvSpPr>
        <p:spPr>
          <a:xfrm>
            <a:off x="539552" y="5973282"/>
            <a:ext cx="5203956" cy="57606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200" dirty="0" smtClean="0">
                <a:solidFill>
                  <a:schemeClr val="tx1"/>
                </a:solidFill>
              </a:rPr>
              <a:t>【</a:t>
            </a:r>
            <a:r>
              <a:rPr lang="ja-JP" altLang="en-US" sz="1200" dirty="0" smtClean="0">
                <a:solidFill>
                  <a:schemeClr val="tx1"/>
                </a:solidFill>
              </a:rPr>
              <a:t>調査対象地区</a:t>
            </a:r>
            <a:r>
              <a:rPr lang="en-US" altLang="ja-JP" sz="1200" dirty="0" smtClean="0">
                <a:solidFill>
                  <a:schemeClr val="tx1"/>
                </a:solidFill>
              </a:rPr>
              <a:t>】</a:t>
            </a:r>
            <a:r>
              <a:rPr lang="ja-JP" altLang="en-US" sz="1200" dirty="0" smtClean="0">
                <a:solidFill>
                  <a:schemeClr val="tx1"/>
                </a:solidFill>
              </a:rPr>
              <a:t>　</a:t>
            </a:r>
            <a:r>
              <a:rPr lang="en-US" altLang="ja-JP" sz="1000" dirty="0" smtClean="0">
                <a:solidFill>
                  <a:schemeClr val="tx1"/>
                </a:solidFill>
                <a:latin typeface="ＭＳ Ｐ明朝" panose="02020600040205080304" pitchFamily="18" charset="-128"/>
                <a:ea typeface="ＭＳ Ｐ明朝" panose="02020600040205080304" pitchFamily="18" charset="-128"/>
              </a:rPr>
              <a:t>※</a:t>
            </a:r>
            <a:r>
              <a:rPr lang="ja-JP" altLang="en-US" sz="1000" dirty="0" smtClean="0">
                <a:solidFill>
                  <a:schemeClr val="tx1"/>
                </a:solidFill>
                <a:latin typeface="ＭＳ Ｐ明朝" panose="02020600040205080304" pitchFamily="18" charset="-128"/>
                <a:ea typeface="ＭＳ Ｐ明朝" panose="02020600040205080304" pitchFamily="18" charset="-128"/>
              </a:rPr>
              <a:t>地域特性を踏まえて３ヶ所選定</a:t>
            </a:r>
            <a:endParaRPr lang="en-US" altLang="ja-JP" sz="1000" dirty="0">
              <a:solidFill>
                <a:schemeClr val="tx1"/>
              </a:solidFill>
              <a:latin typeface="ＭＳ Ｐ明朝" panose="02020600040205080304" pitchFamily="18" charset="-128"/>
              <a:ea typeface="ＭＳ Ｐ明朝" panose="02020600040205080304" pitchFamily="18" charset="-128"/>
            </a:endParaRPr>
          </a:p>
          <a:p>
            <a:r>
              <a:rPr lang="ja-JP" altLang="en-US" sz="1200" dirty="0" smtClean="0">
                <a:solidFill>
                  <a:schemeClr val="tx1"/>
                </a:solidFill>
              </a:rPr>
              <a:t>　基礎的データ（人口分布・密度、</a:t>
            </a:r>
            <a:r>
              <a:rPr lang="en-US" altLang="ja-JP" sz="1200" dirty="0" smtClean="0">
                <a:solidFill>
                  <a:schemeClr val="tx1"/>
                </a:solidFill>
              </a:rPr>
              <a:t>DID</a:t>
            </a:r>
            <a:r>
              <a:rPr lang="ja-JP" altLang="en-US" sz="1200" dirty="0" err="1" smtClean="0">
                <a:solidFill>
                  <a:schemeClr val="tx1"/>
                </a:solidFill>
              </a:rPr>
              <a:t>、</a:t>
            </a:r>
            <a:r>
              <a:rPr lang="ja-JP" altLang="en-US" sz="1200" dirty="0" smtClean="0">
                <a:solidFill>
                  <a:schemeClr val="tx1"/>
                </a:solidFill>
              </a:rPr>
              <a:t>年齢</a:t>
            </a:r>
            <a:r>
              <a:rPr lang="ja-JP" altLang="en-US" sz="1200" dirty="0">
                <a:solidFill>
                  <a:schemeClr val="tx1"/>
                </a:solidFill>
              </a:rPr>
              <a:t>構成</a:t>
            </a:r>
            <a:r>
              <a:rPr lang="ja-JP" altLang="en-US" sz="1200" dirty="0" smtClean="0">
                <a:solidFill>
                  <a:schemeClr val="tx1"/>
                </a:solidFill>
              </a:rPr>
              <a:t>・世帯構成、収入等）を収集　</a:t>
            </a:r>
            <a:endParaRPr lang="en-US" altLang="ja-JP" sz="1200" dirty="0" smtClean="0">
              <a:solidFill>
                <a:schemeClr val="tx1"/>
              </a:solidFill>
            </a:endParaRPr>
          </a:p>
        </p:txBody>
      </p:sp>
      <p:sp>
        <p:nvSpPr>
          <p:cNvPr id="19" name="テキスト ボックス 1"/>
          <p:cNvSpPr txBox="1"/>
          <p:nvPr/>
        </p:nvSpPr>
        <p:spPr>
          <a:xfrm>
            <a:off x="2843808" y="6621670"/>
            <a:ext cx="6768752" cy="23633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資料</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「健康</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・医療・福祉のまちづくりの手引きー地区レベルの診断と処方箋</a:t>
            </a:r>
            <a:r>
              <a:rPr lang="ja-JP" altLang="en-US" sz="1050" dirty="0" err="1" smtClean="0">
                <a:latin typeface="Meiryo UI" panose="020B0604030504040204" pitchFamily="50" charset="-128"/>
                <a:ea typeface="Meiryo UI" panose="020B0604030504040204" pitchFamily="50" charset="-128"/>
                <a:cs typeface="Meiryo UI" panose="020B0604030504040204" pitchFamily="50" charset="-128"/>
              </a:rPr>
              <a:t>ー</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」（国土交通省）より府作成</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575209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8431648" y="6517782"/>
            <a:ext cx="712351" cy="365125"/>
          </a:xfrm>
        </p:spPr>
        <p:txBody>
          <a:bodyPr/>
          <a:lstStyle/>
          <a:p>
            <a:fld id="{BEBE85B1-8F12-4F7B-A383-E6CF6791D3DF}" type="slidenum">
              <a:rPr kumimoji="1" lang="ja-JP" altLang="en-US" sz="1600" smtClean="0">
                <a:solidFill>
                  <a:schemeClr val="tx1"/>
                </a:solidFill>
              </a:rPr>
              <a:t>17</a:t>
            </a:fld>
            <a:endParaRPr kumimoji="1" lang="ja-JP" altLang="en-US" sz="1600" dirty="0">
              <a:solidFill>
                <a:schemeClr val="tx1"/>
              </a:solidFill>
            </a:endParaRPr>
          </a:p>
        </p:txBody>
      </p:sp>
      <p:sp>
        <p:nvSpPr>
          <p:cNvPr id="6" name="Rectangle 1"/>
          <p:cNvSpPr>
            <a:spLocks noChangeArrowheads="1"/>
          </p:cNvSpPr>
          <p:nvPr/>
        </p:nvSpPr>
        <p:spPr bwMode="auto">
          <a:xfrm>
            <a:off x="0" y="2907825"/>
            <a:ext cx="9144000" cy="792088"/>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３．参考</a:t>
            </a:r>
            <a:r>
              <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データ</a:t>
            </a:r>
          </a:p>
        </p:txBody>
      </p:sp>
    </p:spTree>
    <p:extLst>
      <p:ext uri="{BB962C8B-B14F-4D97-AF65-F5344CB8AC3E}">
        <p14:creationId xmlns:p14="http://schemas.microsoft.com/office/powerpoint/2010/main" val="19038020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0"/>
            <a:ext cx="9144000" cy="40466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高石市の健幸のまちづくりの取組</a:t>
            </a:r>
            <a:endPar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215516" y="548680"/>
            <a:ext cx="8712968" cy="1080120"/>
          </a:xfrm>
          <a:prstGeom prst="rect">
            <a:avLst/>
          </a:prstGeom>
          <a:ln/>
        </p:spPr>
        <p:style>
          <a:lnRef idx="2">
            <a:schemeClr val="accent3"/>
          </a:lnRef>
          <a:fillRef idx="1">
            <a:schemeClr val="lt1"/>
          </a:fillRef>
          <a:effectRef idx="0">
            <a:schemeClr val="accent3"/>
          </a:effectRef>
          <a:fontRef idx="minor">
            <a:schemeClr val="dk1"/>
          </a:fontRef>
        </p:style>
        <p:txBody>
          <a:bodyPr rtlCol="0" anchor="t" anchorCtr="0"/>
          <a:lstStyle/>
          <a:p>
            <a:pPr>
              <a:lnSpc>
                <a:spcPct val="120000"/>
              </a:lnSpc>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高石市では、</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H23</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年度より健幸長寿社会を創造するスマートウエルネスシティ総合特区に</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参画し、ウォーキングロード</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整備や、健</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幸</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ポイント事業（</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H26</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H28</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）を実施するとともに、</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年度には「健幸のまちづくり条例」の策定や、「健幸のまちづくり協議会」を設置。</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215516" y="2060848"/>
            <a:ext cx="4140460" cy="4464496"/>
          </a:xfrm>
          <a:prstGeom prst="rect">
            <a:avLst/>
          </a:prstGeom>
          <a:ln/>
        </p:spPr>
        <p:style>
          <a:lnRef idx="2">
            <a:schemeClr val="accent1"/>
          </a:lnRef>
          <a:fillRef idx="1">
            <a:schemeClr val="lt1"/>
          </a:fillRef>
          <a:effectRef idx="0">
            <a:schemeClr val="accent1"/>
          </a:effectRef>
          <a:fontRef idx="minor">
            <a:schemeClr val="dk1"/>
          </a:fontRef>
        </p:style>
        <p:txBody>
          <a:bodyPr tIns="180000" rtlCol="0" anchor="t" anchorCtr="0"/>
          <a:lstStyle/>
          <a:p>
            <a:pPr marL="261938" indent="-261938">
              <a:lnSpc>
                <a:spcPct val="1200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○ウォーキングコース設定、ウォーキングロード整備</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1325" indent="-166688">
              <a:lnSpc>
                <a:spcPct val="1200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・４つのある帰宅ウォーキングコースの設定</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1325" indent="-166688">
              <a:lnSpc>
                <a:spcPct val="1200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・道路整備の際に、車道を自転車道とし、歩道を広くとることで、歩きやすい環境を整備</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215516" y="1772816"/>
            <a:ext cx="3060340" cy="3385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ウォーキングロード</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4709864" y="2027664"/>
            <a:ext cx="4212468" cy="4513710"/>
          </a:xfrm>
          <a:prstGeom prst="rect">
            <a:avLst/>
          </a:prstGeom>
          <a:ln/>
        </p:spPr>
        <p:style>
          <a:lnRef idx="2">
            <a:schemeClr val="accent1"/>
          </a:lnRef>
          <a:fillRef idx="1">
            <a:schemeClr val="lt1"/>
          </a:fillRef>
          <a:effectRef idx="0">
            <a:schemeClr val="accent1"/>
          </a:effectRef>
          <a:fontRef idx="minor">
            <a:schemeClr val="dk1"/>
          </a:fontRef>
        </p:style>
        <p:txBody>
          <a:bodyPr tIns="180000" rtlCol="0" anchor="t" anchorCtr="0"/>
          <a:lstStyle/>
          <a:p>
            <a:pPr marL="261938" indent="-261938">
              <a:lnSpc>
                <a:spcPct val="1200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○ポイント付与による無関心層の行動変容へのアプローチ</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1325" indent="-258763">
              <a:lnSpc>
                <a:spcPct val="1200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・国の実証実験として実施</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4638" indent="-92075">
              <a:lnSpc>
                <a:spcPct val="1200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・地域振興券やポンタポイントなどに交換</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4638" indent="-92075">
              <a:lnSpc>
                <a:spcPct val="1200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参加：約</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2000</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人（最終参加者</a:t>
            </a:r>
            <a:r>
              <a:rPr lang="en-US" altLang="ja-JP" sz="16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1600</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74638" indent="-92075">
              <a:lnSpc>
                <a:spcPct val="1200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～７４歳の国保加入者を対象に参加前と参加時の総医療費の増減を比較、参加群の</a:t>
            </a:r>
            <a:r>
              <a:rPr lang="en-US" altLang="ja-JP" sz="16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2015</a:t>
            </a:r>
            <a:r>
              <a:rPr lang="ja-JP" altLang="en-US" sz="16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年度総医療費増加額は対照群と比較し、</a:t>
            </a:r>
            <a:r>
              <a:rPr lang="en-US" altLang="ja-JP" sz="16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7.7</a:t>
            </a:r>
            <a:r>
              <a:rPr lang="ja-JP" altLang="en-US" sz="16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万円低かった。</a:t>
            </a:r>
            <a:endParaRPr lang="en-US" altLang="ja-JP" sz="16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1325" indent="-258763">
              <a:lnSpc>
                <a:spcPct val="120000"/>
              </a:lnSpc>
            </a:pP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1325" indent="-258763">
              <a:lnSpc>
                <a:spcPct val="120000"/>
              </a:lnSpc>
            </a:pP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4716016" y="1772816"/>
            <a:ext cx="3060340" cy="33855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健幸ポイント事業（第１期）</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スライド番号プレースホルダー 1"/>
          <p:cNvSpPr>
            <a:spLocks noGrp="1"/>
          </p:cNvSpPr>
          <p:nvPr>
            <p:ph type="sldNum" sz="quarter" idx="12"/>
          </p:nvPr>
        </p:nvSpPr>
        <p:spPr>
          <a:xfrm>
            <a:off x="8431648" y="6517782"/>
            <a:ext cx="712351" cy="365125"/>
          </a:xfrm>
        </p:spPr>
        <p:txBody>
          <a:bodyPr/>
          <a:lstStyle/>
          <a:p>
            <a:fld id="{BEBE85B1-8F12-4F7B-A383-E6CF6791D3DF}" type="slidenum">
              <a:rPr kumimoji="1" lang="ja-JP" altLang="en-US" sz="1600" smtClean="0">
                <a:solidFill>
                  <a:schemeClr val="tx1"/>
                </a:solidFill>
              </a:rPr>
              <a:t>18</a:t>
            </a:fld>
            <a:endParaRPr kumimoji="1" lang="ja-JP" altLang="en-US" sz="1600" dirty="0">
              <a:solidFill>
                <a:schemeClr val="tx1"/>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4065" y="3861048"/>
            <a:ext cx="3443362" cy="2088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テキスト ボックス 1"/>
          <p:cNvSpPr txBox="1"/>
          <p:nvPr/>
        </p:nvSpPr>
        <p:spPr>
          <a:xfrm>
            <a:off x="2555776" y="6021288"/>
            <a:ext cx="1634578" cy="26371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資料</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高石市ＨＰより</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33177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8431648" y="6517782"/>
            <a:ext cx="712351" cy="365125"/>
          </a:xfrm>
        </p:spPr>
        <p:txBody>
          <a:bodyPr/>
          <a:lstStyle/>
          <a:p>
            <a:fld id="{BEBE85B1-8F12-4F7B-A383-E6CF6791D3DF}" type="slidenum">
              <a:rPr kumimoji="1" lang="ja-JP" altLang="en-US" sz="1600" smtClean="0">
                <a:solidFill>
                  <a:schemeClr val="tx1"/>
                </a:solidFill>
              </a:rPr>
              <a:t>2</a:t>
            </a:fld>
            <a:endParaRPr kumimoji="1" lang="ja-JP" altLang="en-US" sz="1600" dirty="0">
              <a:solidFill>
                <a:schemeClr val="tx1"/>
              </a:solidFill>
            </a:endParaRPr>
          </a:p>
        </p:txBody>
      </p:sp>
      <p:sp>
        <p:nvSpPr>
          <p:cNvPr id="6" name="Rectangle 1"/>
          <p:cNvSpPr>
            <a:spLocks noChangeArrowheads="1"/>
          </p:cNvSpPr>
          <p:nvPr/>
        </p:nvSpPr>
        <p:spPr bwMode="auto">
          <a:xfrm>
            <a:off x="0" y="2907825"/>
            <a:ext cx="9144000" cy="792088"/>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．住まい・まちづくりと健康との関係性</a:t>
            </a:r>
          </a:p>
        </p:txBody>
      </p:sp>
    </p:spTree>
    <p:extLst>
      <p:ext uri="{BB962C8B-B14F-4D97-AF65-F5344CB8AC3E}">
        <p14:creationId xmlns:p14="http://schemas.microsoft.com/office/powerpoint/2010/main" val="1966921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6024" y="990361"/>
            <a:ext cx="8892480" cy="5472267"/>
          </a:xfrm>
          <a:prstGeom prst="rect">
            <a:avLst/>
          </a:prstGeom>
        </p:spPr>
        <p:txBody>
          <a:bodyPr wrap="square">
            <a:spAutoFit/>
          </a:bodyPr>
          <a:lstStyle/>
          <a:p>
            <a:pPr>
              <a:lnSpc>
                <a:spcPct val="120000"/>
              </a:lnSpc>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WHO</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憲章における「健康」の定義</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360363" indent="-360363">
              <a:lnSpc>
                <a:spcPct val="1200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Health </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is a state of complete physical, mental and social well-being and not merely the absence of disease or infirmity. </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360363" indent="-360363">
              <a:lnSpc>
                <a:spcPct val="120000"/>
              </a:lnSpc>
            </a:pP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360363" indent="-360363">
              <a:lnSpc>
                <a:spcPct val="1200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日本</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WHO</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協会訳</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marL="447675" indent="-447675">
              <a:lnSpc>
                <a:spcPct val="1200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健康とは、病気でないとか、弱っていないという</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ことでは</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なく、</a:t>
            </a:r>
            <a:r>
              <a:rPr lang="ja-JP" altLang="en-US" sz="2000" u="sng" dirty="0">
                <a:latin typeface="Meiryo UI" panose="020B0604030504040204" pitchFamily="50" charset="-128"/>
                <a:ea typeface="Meiryo UI" panose="020B0604030504040204" pitchFamily="50" charset="-128"/>
                <a:cs typeface="Meiryo UI" panose="020B0604030504040204" pitchFamily="50" charset="-128"/>
              </a:rPr>
              <a:t>肉体的にも、精神的にも、そして社会的にも、すべてが満たされた状態にあること</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をいう</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marL="447675" indent="-447675">
              <a:lnSpc>
                <a:spcPct val="120000"/>
              </a:lnSpc>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447675" indent="-447675">
              <a:lnSpc>
                <a:spcPct val="120000"/>
              </a:lnSpc>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・「大阪府健康増進計画（第３次）」における基本理念</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marL="447675" indent="-447675">
              <a:lnSpc>
                <a:spcPct val="1200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基本理念：全ての府民が</a:t>
            </a:r>
            <a:r>
              <a:rPr lang="ja-JP" altLang="en-US" sz="2000" u="sng" dirty="0" smtClean="0">
                <a:latin typeface="Meiryo UI" panose="020B0604030504040204" pitchFamily="50" charset="-128"/>
                <a:ea typeface="Meiryo UI" panose="020B0604030504040204" pitchFamily="50" charset="-128"/>
                <a:cs typeface="Meiryo UI" panose="020B0604030504040204" pitchFamily="50" charset="-128"/>
              </a:rPr>
              <a:t>健やかで心豊かに生活できる活力ある社会</a:t>
            </a:r>
            <a:endParaRPr lang="en-US" altLang="ja-JP" sz="2000" u="sng" dirty="0" smtClean="0">
              <a:latin typeface="Meiryo UI" panose="020B0604030504040204" pitchFamily="50" charset="-128"/>
              <a:ea typeface="Meiryo UI" panose="020B0604030504040204" pitchFamily="50" charset="-128"/>
              <a:cs typeface="Meiryo UI" panose="020B0604030504040204" pitchFamily="50" charset="-128"/>
            </a:endParaRPr>
          </a:p>
          <a:p>
            <a:pPr marL="447675" indent="-447675">
              <a:lnSpc>
                <a:spcPct val="120000"/>
              </a:lnSpc>
            </a:pPr>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基本目標</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(1)</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健康寿命の延伸、</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(2)</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健康格差の縮小</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endParaRPr>
          </a:p>
          <a:p>
            <a:pPr marL="447675" indent="-447675">
              <a:lnSpc>
                <a:spcPct val="120000"/>
              </a:lnSpc>
            </a:pPr>
            <a:endParaRPr lang="ja-JP" altLang="en-US" sz="2000" dirty="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いのち輝く未来社会</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をめざすビジョン」における目標</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①</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健康寿命の延伸</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②</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いきいきと長く活躍できる「</a:t>
            </a:r>
            <a:r>
              <a:rPr lang="en-US" altLang="ja-JP" sz="20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歳若返り</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Rectangle 1"/>
          <p:cNvSpPr>
            <a:spLocks noChangeArrowheads="1"/>
          </p:cNvSpPr>
          <p:nvPr/>
        </p:nvSpPr>
        <p:spPr bwMode="auto">
          <a:xfrm>
            <a:off x="0" y="1"/>
            <a:ext cx="9144000" cy="432000"/>
          </a:xfrm>
          <a:prstGeom prst="rect">
            <a:avLst/>
          </a:prstGeom>
          <a:solidFill>
            <a:schemeClr val="accent1">
              <a:lumMod val="40000"/>
              <a:lumOff val="60000"/>
            </a:schemeClr>
          </a:solidFill>
          <a:ln>
            <a:noFill/>
          </a:ln>
          <a:effectLs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「健康」の考え方</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1"/>
          <p:cNvSpPr>
            <a:spLocks noGrp="1"/>
          </p:cNvSpPr>
          <p:nvPr>
            <p:ph type="sldNum" sz="quarter" idx="12"/>
          </p:nvPr>
        </p:nvSpPr>
        <p:spPr>
          <a:xfrm>
            <a:off x="7010400" y="6517782"/>
            <a:ext cx="2133600" cy="365125"/>
          </a:xfrm>
        </p:spPr>
        <p:txBody>
          <a:bodyPr/>
          <a:lstStyle/>
          <a:p>
            <a:fld id="{BEBE85B1-8F12-4F7B-A383-E6CF6791D3DF}" type="slidenum">
              <a:rPr kumimoji="1" lang="ja-JP" altLang="en-US" sz="1600" smtClean="0">
                <a:solidFill>
                  <a:schemeClr val="tx1"/>
                </a:solidFill>
              </a:rPr>
              <a:t>3</a:t>
            </a:fld>
            <a:endParaRPr kumimoji="1" lang="ja-JP" altLang="en-US" sz="1600" dirty="0">
              <a:solidFill>
                <a:schemeClr val="tx1"/>
              </a:solidFill>
            </a:endParaRPr>
          </a:p>
        </p:txBody>
      </p:sp>
    </p:spTree>
    <p:extLst>
      <p:ext uri="{BB962C8B-B14F-4D97-AF65-F5344CB8AC3E}">
        <p14:creationId xmlns:p14="http://schemas.microsoft.com/office/powerpoint/2010/main" val="1846452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グラフ 6"/>
          <p:cNvGraphicFramePr>
            <a:graphicFrameLocks/>
          </p:cNvGraphicFramePr>
          <p:nvPr>
            <p:extLst>
              <p:ext uri="{D42A27DB-BD31-4B8C-83A1-F6EECF244321}">
                <p14:modId xmlns:p14="http://schemas.microsoft.com/office/powerpoint/2010/main" val="2748914027"/>
              </p:ext>
            </p:extLst>
          </p:nvPr>
        </p:nvGraphicFramePr>
        <p:xfrm>
          <a:off x="35387" y="1700808"/>
          <a:ext cx="9505950" cy="5157192"/>
        </p:xfrm>
        <a:graphic>
          <a:graphicData uri="http://schemas.openxmlformats.org/drawingml/2006/chart">
            <c:chart xmlns:c="http://schemas.openxmlformats.org/drawingml/2006/chart" xmlns:r="http://schemas.openxmlformats.org/officeDocument/2006/relationships" r:id="rId2"/>
          </a:graphicData>
        </a:graphic>
      </p:graphicFrame>
      <p:sp>
        <p:nvSpPr>
          <p:cNvPr id="4" name="正方形/長方形 3"/>
          <p:cNvSpPr/>
          <p:nvPr/>
        </p:nvSpPr>
        <p:spPr>
          <a:xfrm>
            <a:off x="0" y="0"/>
            <a:ext cx="9144000" cy="40466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平均寿命の年次推移</a:t>
            </a:r>
            <a:endParaRPr kumimoji="1"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179512" y="548680"/>
            <a:ext cx="8840660" cy="1152128"/>
          </a:xfrm>
          <a:prstGeom prst="rect">
            <a:avLst/>
          </a:prstGeom>
          <a:ln>
            <a:solidFill>
              <a:schemeClr val="accent3"/>
            </a:solidFill>
            <a:prstDash val="solid"/>
          </a:ln>
        </p:spPr>
        <p:style>
          <a:lnRef idx="2">
            <a:schemeClr val="accent3"/>
          </a:lnRef>
          <a:fillRef idx="1">
            <a:schemeClr val="lt1"/>
          </a:fillRef>
          <a:effectRef idx="0">
            <a:schemeClr val="accent3"/>
          </a:effectRef>
          <a:fontRef idx="minor">
            <a:schemeClr val="dk1"/>
          </a:fontRef>
        </p:style>
        <p:txBody>
          <a:bodyPr rtlCol="0" anchor="t" anchorCtr="0"/>
          <a:lstStyle/>
          <a:p>
            <a:pPr marL="285750" lvl="0" indent="-285750">
              <a:lnSpc>
                <a:spcPct val="120000"/>
              </a:lnSpc>
              <a:buFont typeface="Arial" panose="020B0604020202020204" pitchFamily="34" charset="0"/>
              <a:buChar char="•"/>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府民の「平均寿命</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）」は延びているが、</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依然、全国を下回る状況に</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ある。</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285750">
              <a:lnSpc>
                <a:spcPct val="120000"/>
              </a:lnSpc>
              <a:buFont typeface="Arial" panose="020B0604020202020204" pitchFamily="34" charset="0"/>
              <a:buChar cha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平成２７年</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の全国の「平均寿命</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」は、男性</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80.77</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歳、女性</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87.01</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歳であるのに対し、大阪府</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は、男性</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80.23</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歳、女性</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86.73</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テキスト ボックス 1"/>
          <p:cNvSpPr txBox="1"/>
          <p:nvPr/>
        </p:nvSpPr>
        <p:spPr>
          <a:xfrm>
            <a:off x="5812460" y="4581128"/>
            <a:ext cx="2431948" cy="1099800"/>
          </a:xfrm>
          <a:prstGeom prst="rect">
            <a:avLst/>
          </a:prstGeom>
          <a:noFill/>
          <a:ln>
            <a:solidFill>
              <a:sysClr val="windowText" lastClr="000000"/>
            </a:solidFill>
            <a:prstDash val="dash"/>
          </a:ln>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altLang="ja-JP" dirty="0" smtClean="0"/>
              <a:t>※</a:t>
            </a:r>
            <a:r>
              <a:rPr lang="ja-JP" altLang="en-US" dirty="0"/>
              <a:t>平均</a:t>
            </a:r>
            <a:r>
              <a:rPr lang="ja-JP" altLang="en-US" dirty="0" smtClean="0"/>
              <a:t>寿命　</a:t>
            </a:r>
            <a:endParaRPr lang="en-US" altLang="ja-JP" dirty="0" smtClean="0"/>
          </a:p>
          <a:p>
            <a:r>
              <a:rPr kumimoji="1" lang="ja-JP" altLang="en-US" sz="1100" dirty="0" smtClean="0"/>
              <a:t>　</a:t>
            </a:r>
            <a:r>
              <a:rPr lang="ja-JP" altLang="en-US" dirty="0"/>
              <a:t>「平均寿命」は</a:t>
            </a:r>
            <a:r>
              <a:rPr lang="en-US" altLang="ja-JP" dirty="0"/>
              <a:t>0</a:t>
            </a:r>
            <a:r>
              <a:rPr lang="ja-JP" altLang="en-US" dirty="0"/>
              <a:t>歳時点の平均余命で、すべての年齢の人の死亡率をもとに計算しており、その時点の集団全体として「何歳まで生きられるかの平均的な年数」をいう。</a:t>
            </a:r>
            <a:endParaRPr kumimoji="1" lang="en-US" altLang="ja-JP" sz="1100" dirty="0"/>
          </a:p>
          <a:p>
            <a:endParaRPr kumimoji="1" lang="ja-JP" altLang="en-US" sz="1100" dirty="0"/>
          </a:p>
        </p:txBody>
      </p:sp>
      <p:sp>
        <p:nvSpPr>
          <p:cNvPr id="8" name="テキスト ボックス 1"/>
          <p:cNvSpPr txBox="1"/>
          <p:nvPr/>
        </p:nvSpPr>
        <p:spPr>
          <a:xfrm>
            <a:off x="3347864" y="2020150"/>
            <a:ext cx="4896544" cy="32873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200" dirty="0" smtClean="0"/>
              <a:t>【</a:t>
            </a:r>
            <a:r>
              <a:rPr lang="ja-JP" altLang="en-US" sz="1200" dirty="0"/>
              <a:t>平均寿命の推移（大阪府・全国）</a:t>
            </a:r>
            <a:r>
              <a:rPr lang="en-US" altLang="ja-JP" sz="1200" dirty="0" smtClean="0"/>
              <a:t>】</a:t>
            </a:r>
            <a:endParaRPr lang="ja-JP" altLang="en-US" sz="1200" dirty="0"/>
          </a:p>
        </p:txBody>
      </p:sp>
      <p:sp>
        <p:nvSpPr>
          <p:cNvPr id="9" name="スライド番号プレースホルダー 1"/>
          <p:cNvSpPr>
            <a:spLocks noGrp="1"/>
          </p:cNvSpPr>
          <p:nvPr>
            <p:ph type="sldNum" sz="quarter" idx="12"/>
          </p:nvPr>
        </p:nvSpPr>
        <p:spPr>
          <a:xfrm>
            <a:off x="8431648" y="6517782"/>
            <a:ext cx="712351" cy="365125"/>
          </a:xfrm>
        </p:spPr>
        <p:txBody>
          <a:bodyPr/>
          <a:lstStyle/>
          <a:p>
            <a:fld id="{BEBE85B1-8F12-4F7B-A383-E6CF6791D3DF}" type="slidenum">
              <a:rPr kumimoji="1" lang="ja-JP" altLang="en-US" sz="1600" smtClean="0">
                <a:solidFill>
                  <a:schemeClr val="tx1"/>
                </a:solidFill>
              </a:rPr>
              <a:t>4</a:t>
            </a:fld>
            <a:endParaRPr kumimoji="1" lang="ja-JP" altLang="en-US" sz="1600" dirty="0">
              <a:solidFill>
                <a:schemeClr val="tx1"/>
              </a:solidFill>
            </a:endParaRPr>
          </a:p>
        </p:txBody>
      </p:sp>
      <p:sp>
        <p:nvSpPr>
          <p:cNvPr id="10" name="正方形/長方形 9"/>
          <p:cNvSpPr/>
          <p:nvPr/>
        </p:nvSpPr>
        <p:spPr bwMode="white">
          <a:xfrm>
            <a:off x="936464" y="6093296"/>
            <a:ext cx="7812000" cy="540000"/>
          </a:xfrm>
          <a:prstGeom prst="rect">
            <a:avLst/>
          </a:prstGeom>
          <a:solidFill>
            <a:schemeClr val="bg1"/>
          </a:solidFill>
          <a:ln w="12700">
            <a:noFill/>
          </a:ln>
        </p:spPr>
        <p:style>
          <a:lnRef idx="2">
            <a:schemeClr val="dk1"/>
          </a:lnRef>
          <a:fillRef idx="1">
            <a:schemeClr val="lt1"/>
          </a:fillRef>
          <a:effectRef idx="0">
            <a:schemeClr val="dk1"/>
          </a:effectRef>
          <a:fontRef idx="minor">
            <a:schemeClr val="dk1"/>
          </a:fontRef>
        </p:style>
        <p:txBody>
          <a:bodyPr vert="horz" rtlCol="0" anchor="t" anchorCtr="0"/>
          <a:lstStyle/>
          <a:p>
            <a:pPr marL="92075" indent="-92075" algn="ctr"/>
            <a:endPar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1388658" y="6222322"/>
            <a:ext cx="1283636" cy="17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en-US" altLang="ja-JP" sz="1400" dirty="0" smtClean="0">
                <a:solidFill>
                  <a:schemeClr val="tx1"/>
                </a:solidFill>
              </a:rPr>
              <a:t>1970</a:t>
            </a:r>
          </a:p>
          <a:p>
            <a:pPr algn="ctr">
              <a:lnSpc>
                <a:spcPts val="1400"/>
              </a:lnSpc>
            </a:pPr>
            <a:r>
              <a:rPr kumimoji="1" lang="ja-JP" altLang="en-US" sz="1400" dirty="0" smtClean="0">
                <a:solidFill>
                  <a:schemeClr val="tx1"/>
                </a:solidFill>
              </a:rPr>
              <a:t>（</a:t>
            </a:r>
            <a:r>
              <a:rPr kumimoji="1" lang="en-US" altLang="ja-JP" sz="1400" dirty="0" smtClean="0">
                <a:solidFill>
                  <a:schemeClr val="tx1"/>
                </a:solidFill>
              </a:rPr>
              <a:t>S45</a:t>
            </a:r>
            <a:r>
              <a:rPr kumimoji="1" lang="ja-JP" altLang="en-US" sz="1400" dirty="0" smtClean="0">
                <a:solidFill>
                  <a:schemeClr val="tx1"/>
                </a:solidFill>
              </a:rPr>
              <a:t>）</a:t>
            </a:r>
            <a:endParaRPr kumimoji="1" lang="ja-JP" altLang="en-US" sz="1400" dirty="0">
              <a:solidFill>
                <a:schemeClr val="tx1"/>
              </a:solidFill>
            </a:endParaRPr>
          </a:p>
        </p:txBody>
      </p:sp>
      <p:sp>
        <p:nvSpPr>
          <p:cNvPr id="12" name="正方形/長方形 11"/>
          <p:cNvSpPr/>
          <p:nvPr/>
        </p:nvSpPr>
        <p:spPr>
          <a:xfrm>
            <a:off x="2009692" y="6222322"/>
            <a:ext cx="1283636" cy="17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en-US" altLang="ja-JP" sz="1400" dirty="0" smtClean="0">
                <a:solidFill>
                  <a:schemeClr val="tx1"/>
                </a:solidFill>
              </a:rPr>
              <a:t>1975</a:t>
            </a:r>
          </a:p>
          <a:p>
            <a:pPr algn="ctr">
              <a:lnSpc>
                <a:spcPts val="1400"/>
              </a:lnSpc>
            </a:pPr>
            <a:r>
              <a:rPr kumimoji="1" lang="ja-JP" altLang="en-US" sz="1400" dirty="0" smtClean="0">
                <a:solidFill>
                  <a:schemeClr val="tx1"/>
                </a:solidFill>
              </a:rPr>
              <a:t>（</a:t>
            </a:r>
            <a:r>
              <a:rPr kumimoji="1" lang="en-US" altLang="ja-JP" sz="1400" dirty="0" smtClean="0">
                <a:solidFill>
                  <a:schemeClr val="tx1"/>
                </a:solidFill>
              </a:rPr>
              <a:t>S</a:t>
            </a:r>
            <a:r>
              <a:rPr lang="en-US" altLang="ja-JP" sz="1400" dirty="0" smtClean="0">
                <a:solidFill>
                  <a:schemeClr val="tx1"/>
                </a:solidFill>
              </a:rPr>
              <a:t>50</a:t>
            </a:r>
            <a:r>
              <a:rPr kumimoji="1" lang="ja-JP" altLang="en-US" sz="1400" dirty="0" smtClean="0">
                <a:solidFill>
                  <a:schemeClr val="tx1"/>
                </a:solidFill>
              </a:rPr>
              <a:t>）</a:t>
            </a:r>
            <a:endParaRPr kumimoji="1" lang="ja-JP" altLang="en-US" sz="1400" dirty="0">
              <a:solidFill>
                <a:schemeClr val="tx1"/>
              </a:solidFill>
            </a:endParaRPr>
          </a:p>
        </p:txBody>
      </p:sp>
      <p:sp>
        <p:nvSpPr>
          <p:cNvPr id="13" name="正方形/長方形 12"/>
          <p:cNvSpPr/>
          <p:nvPr/>
        </p:nvSpPr>
        <p:spPr>
          <a:xfrm>
            <a:off x="2739338" y="6222322"/>
            <a:ext cx="1283636" cy="17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en-US" altLang="ja-JP" sz="1400" dirty="0" smtClean="0">
                <a:solidFill>
                  <a:schemeClr val="tx1"/>
                </a:solidFill>
              </a:rPr>
              <a:t>1980</a:t>
            </a:r>
          </a:p>
          <a:p>
            <a:pPr algn="ctr">
              <a:lnSpc>
                <a:spcPts val="1400"/>
              </a:lnSpc>
            </a:pPr>
            <a:r>
              <a:rPr kumimoji="1" lang="ja-JP" altLang="en-US" sz="1400" dirty="0" smtClean="0">
                <a:solidFill>
                  <a:schemeClr val="tx1"/>
                </a:solidFill>
              </a:rPr>
              <a:t>（</a:t>
            </a:r>
            <a:r>
              <a:rPr kumimoji="1" lang="en-US" altLang="ja-JP" sz="1400" dirty="0" smtClean="0">
                <a:solidFill>
                  <a:schemeClr val="tx1"/>
                </a:solidFill>
              </a:rPr>
              <a:t>S</a:t>
            </a:r>
            <a:r>
              <a:rPr lang="en-US" altLang="ja-JP" sz="1400" dirty="0" smtClean="0">
                <a:solidFill>
                  <a:schemeClr val="tx1"/>
                </a:solidFill>
              </a:rPr>
              <a:t>55</a:t>
            </a:r>
            <a:r>
              <a:rPr kumimoji="1" lang="ja-JP" altLang="en-US" sz="1400" dirty="0" smtClean="0">
                <a:solidFill>
                  <a:schemeClr val="tx1"/>
                </a:solidFill>
              </a:rPr>
              <a:t>）</a:t>
            </a:r>
            <a:endParaRPr kumimoji="1" lang="ja-JP" altLang="en-US" sz="1400" dirty="0">
              <a:solidFill>
                <a:schemeClr val="tx1"/>
              </a:solidFill>
            </a:endParaRPr>
          </a:p>
        </p:txBody>
      </p:sp>
      <p:sp>
        <p:nvSpPr>
          <p:cNvPr id="14" name="正方形/長方形 13"/>
          <p:cNvSpPr/>
          <p:nvPr/>
        </p:nvSpPr>
        <p:spPr>
          <a:xfrm>
            <a:off x="3392834" y="6222322"/>
            <a:ext cx="1283636" cy="17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en-US" altLang="ja-JP" sz="1400" dirty="0" smtClean="0">
                <a:solidFill>
                  <a:schemeClr val="tx1"/>
                </a:solidFill>
              </a:rPr>
              <a:t>1985</a:t>
            </a:r>
          </a:p>
          <a:p>
            <a:pPr algn="ctr">
              <a:lnSpc>
                <a:spcPts val="1400"/>
              </a:lnSpc>
            </a:pPr>
            <a:r>
              <a:rPr kumimoji="1" lang="ja-JP" altLang="en-US" sz="1400" dirty="0" smtClean="0">
                <a:solidFill>
                  <a:schemeClr val="tx1"/>
                </a:solidFill>
              </a:rPr>
              <a:t>（</a:t>
            </a:r>
            <a:r>
              <a:rPr kumimoji="1" lang="en-US" altLang="ja-JP" sz="1400" dirty="0" smtClean="0">
                <a:solidFill>
                  <a:schemeClr val="tx1"/>
                </a:solidFill>
              </a:rPr>
              <a:t>S</a:t>
            </a:r>
            <a:r>
              <a:rPr lang="en-US" altLang="ja-JP" sz="1400" dirty="0">
                <a:solidFill>
                  <a:schemeClr val="tx1"/>
                </a:solidFill>
              </a:rPr>
              <a:t>60</a:t>
            </a:r>
            <a:r>
              <a:rPr kumimoji="1" lang="ja-JP" altLang="en-US" sz="1400" dirty="0" smtClean="0">
                <a:solidFill>
                  <a:schemeClr val="tx1"/>
                </a:solidFill>
              </a:rPr>
              <a:t>）</a:t>
            </a:r>
            <a:endParaRPr kumimoji="1" lang="ja-JP" altLang="en-US" sz="1400" dirty="0">
              <a:solidFill>
                <a:schemeClr val="tx1"/>
              </a:solidFill>
            </a:endParaRPr>
          </a:p>
        </p:txBody>
      </p:sp>
      <p:sp>
        <p:nvSpPr>
          <p:cNvPr id="15" name="正方形/長方形 14"/>
          <p:cNvSpPr/>
          <p:nvPr/>
        </p:nvSpPr>
        <p:spPr>
          <a:xfrm>
            <a:off x="4073828" y="6222322"/>
            <a:ext cx="1283636" cy="17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en-US" altLang="ja-JP" sz="1400" dirty="0" smtClean="0">
                <a:solidFill>
                  <a:schemeClr val="tx1"/>
                </a:solidFill>
              </a:rPr>
              <a:t>1990</a:t>
            </a:r>
          </a:p>
          <a:p>
            <a:pPr algn="ctr">
              <a:lnSpc>
                <a:spcPts val="1400"/>
              </a:lnSpc>
            </a:pPr>
            <a:r>
              <a:rPr kumimoji="1" lang="ja-JP" altLang="en-US" sz="1400" dirty="0" smtClean="0">
                <a:solidFill>
                  <a:schemeClr val="tx1"/>
                </a:solidFill>
              </a:rPr>
              <a:t>（</a:t>
            </a:r>
            <a:r>
              <a:rPr lang="en-US" altLang="ja-JP" sz="1400" dirty="0">
                <a:solidFill>
                  <a:schemeClr val="tx1"/>
                </a:solidFill>
              </a:rPr>
              <a:t>H2</a:t>
            </a:r>
            <a:r>
              <a:rPr kumimoji="1" lang="ja-JP" altLang="en-US" sz="1400" dirty="0" smtClean="0">
                <a:solidFill>
                  <a:schemeClr val="tx1"/>
                </a:solidFill>
              </a:rPr>
              <a:t>）</a:t>
            </a:r>
            <a:endParaRPr kumimoji="1" lang="ja-JP" altLang="en-US" sz="1400" dirty="0">
              <a:solidFill>
                <a:schemeClr val="tx1"/>
              </a:solidFill>
            </a:endParaRPr>
          </a:p>
        </p:txBody>
      </p:sp>
      <p:sp>
        <p:nvSpPr>
          <p:cNvPr id="16" name="正方形/長方形 15"/>
          <p:cNvSpPr/>
          <p:nvPr/>
        </p:nvSpPr>
        <p:spPr>
          <a:xfrm>
            <a:off x="4728524" y="6222322"/>
            <a:ext cx="1283636" cy="17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en-US" altLang="ja-JP" sz="1400" dirty="0" smtClean="0">
                <a:solidFill>
                  <a:schemeClr val="tx1"/>
                </a:solidFill>
              </a:rPr>
              <a:t>1995</a:t>
            </a:r>
          </a:p>
          <a:p>
            <a:pPr algn="ctr">
              <a:lnSpc>
                <a:spcPts val="1400"/>
              </a:lnSpc>
            </a:pPr>
            <a:r>
              <a:rPr kumimoji="1" lang="ja-JP" altLang="en-US" sz="1400" dirty="0" smtClean="0">
                <a:solidFill>
                  <a:schemeClr val="tx1"/>
                </a:solidFill>
              </a:rPr>
              <a:t>（</a:t>
            </a:r>
            <a:r>
              <a:rPr lang="en-US" altLang="ja-JP" sz="1400" dirty="0">
                <a:solidFill>
                  <a:schemeClr val="tx1"/>
                </a:solidFill>
              </a:rPr>
              <a:t>H7</a:t>
            </a:r>
            <a:r>
              <a:rPr kumimoji="1" lang="ja-JP" altLang="en-US" sz="1400" dirty="0" smtClean="0">
                <a:solidFill>
                  <a:schemeClr val="tx1"/>
                </a:solidFill>
              </a:rPr>
              <a:t>）</a:t>
            </a:r>
            <a:endParaRPr kumimoji="1" lang="ja-JP" altLang="en-US" sz="1400" dirty="0">
              <a:solidFill>
                <a:schemeClr val="tx1"/>
              </a:solidFill>
            </a:endParaRPr>
          </a:p>
        </p:txBody>
      </p:sp>
      <p:sp>
        <p:nvSpPr>
          <p:cNvPr id="17" name="正方形/長方形 16"/>
          <p:cNvSpPr/>
          <p:nvPr/>
        </p:nvSpPr>
        <p:spPr>
          <a:xfrm>
            <a:off x="5409058" y="6222322"/>
            <a:ext cx="1283636" cy="17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en-US" altLang="ja-JP" sz="1400" dirty="0">
                <a:solidFill>
                  <a:schemeClr val="tx1"/>
                </a:solidFill>
              </a:rPr>
              <a:t>2000</a:t>
            </a:r>
            <a:endParaRPr lang="en-US" altLang="ja-JP" sz="1400" dirty="0" smtClean="0">
              <a:solidFill>
                <a:schemeClr val="tx1"/>
              </a:solidFill>
            </a:endParaRPr>
          </a:p>
          <a:p>
            <a:pPr algn="ctr">
              <a:lnSpc>
                <a:spcPts val="1400"/>
              </a:lnSpc>
            </a:pPr>
            <a:r>
              <a:rPr kumimoji="1" lang="ja-JP" altLang="en-US" sz="1400" dirty="0" smtClean="0">
                <a:solidFill>
                  <a:schemeClr val="tx1"/>
                </a:solidFill>
              </a:rPr>
              <a:t>（</a:t>
            </a:r>
            <a:r>
              <a:rPr lang="en-US" altLang="ja-JP" sz="1400" dirty="0" smtClean="0">
                <a:solidFill>
                  <a:schemeClr val="tx1"/>
                </a:solidFill>
              </a:rPr>
              <a:t>H12</a:t>
            </a:r>
            <a:r>
              <a:rPr kumimoji="1" lang="ja-JP" altLang="en-US" sz="1400" dirty="0" smtClean="0">
                <a:solidFill>
                  <a:schemeClr val="tx1"/>
                </a:solidFill>
              </a:rPr>
              <a:t>）</a:t>
            </a:r>
            <a:endParaRPr kumimoji="1" lang="ja-JP" altLang="en-US" sz="1400" dirty="0">
              <a:solidFill>
                <a:schemeClr val="tx1"/>
              </a:solidFill>
            </a:endParaRPr>
          </a:p>
        </p:txBody>
      </p:sp>
      <p:sp>
        <p:nvSpPr>
          <p:cNvPr id="18" name="正方形/長方形 17"/>
          <p:cNvSpPr/>
          <p:nvPr/>
        </p:nvSpPr>
        <p:spPr>
          <a:xfrm>
            <a:off x="696076" y="6222322"/>
            <a:ext cx="1283636" cy="17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en-US" altLang="ja-JP" sz="1400" dirty="0" smtClean="0">
                <a:solidFill>
                  <a:schemeClr val="tx1"/>
                </a:solidFill>
              </a:rPr>
              <a:t>1965</a:t>
            </a:r>
          </a:p>
          <a:p>
            <a:pPr algn="ctr">
              <a:lnSpc>
                <a:spcPts val="1400"/>
              </a:lnSpc>
            </a:pPr>
            <a:r>
              <a:rPr kumimoji="1" lang="ja-JP" altLang="en-US" sz="1400" dirty="0" smtClean="0">
                <a:solidFill>
                  <a:schemeClr val="tx1"/>
                </a:solidFill>
              </a:rPr>
              <a:t>（</a:t>
            </a:r>
            <a:r>
              <a:rPr lang="en-US" altLang="ja-JP" sz="1400" dirty="0" smtClean="0">
                <a:solidFill>
                  <a:schemeClr val="tx1"/>
                </a:solidFill>
              </a:rPr>
              <a:t>S40</a:t>
            </a:r>
            <a:r>
              <a:rPr kumimoji="1" lang="ja-JP" altLang="en-US" sz="1400" dirty="0" smtClean="0">
                <a:solidFill>
                  <a:schemeClr val="tx1"/>
                </a:solidFill>
              </a:rPr>
              <a:t>）</a:t>
            </a:r>
            <a:endParaRPr kumimoji="1" lang="ja-JP" altLang="en-US" sz="1400" dirty="0">
              <a:solidFill>
                <a:schemeClr val="tx1"/>
              </a:solidFill>
            </a:endParaRPr>
          </a:p>
        </p:txBody>
      </p:sp>
      <p:sp>
        <p:nvSpPr>
          <p:cNvPr id="19" name="正方形/長方形 18"/>
          <p:cNvSpPr/>
          <p:nvPr/>
        </p:nvSpPr>
        <p:spPr>
          <a:xfrm>
            <a:off x="6692694" y="6222322"/>
            <a:ext cx="1283636" cy="17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en-US" altLang="ja-JP" sz="1400" dirty="0" smtClean="0">
                <a:solidFill>
                  <a:schemeClr val="tx1"/>
                </a:solidFill>
              </a:rPr>
              <a:t>2010</a:t>
            </a:r>
          </a:p>
          <a:p>
            <a:pPr algn="ctr">
              <a:lnSpc>
                <a:spcPts val="1400"/>
              </a:lnSpc>
            </a:pPr>
            <a:r>
              <a:rPr kumimoji="1" lang="ja-JP" altLang="en-US" sz="1400" dirty="0" smtClean="0">
                <a:solidFill>
                  <a:schemeClr val="tx1"/>
                </a:solidFill>
              </a:rPr>
              <a:t>（</a:t>
            </a:r>
            <a:r>
              <a:rPr lang="en-US" altLang="ja-JP" sz="1400" dirty="0" smtClean="0">
                <a:solidFill>
                  <a:schemeClr val="tx1"/>
                </a:solidFill>
              </a:rPr>
              <a:t>H22</a:t>
            </a:r>
            <a:r>
              <a:rPr kumimoji="1" lang="ja-JP" altLang="en-US" sz="1400" dirty="0" smtClean="0">
                <a:solidFill>
                  <a:schemeClr val="tx1"/>
                </a:solidFill>
              </a:rPr>
              <a:t>）</a:t>
            </a:r>
            <a:endParaRPr kumimoji="1" lang="ja-JP" altLang="en-US" sz="1400" dirty="0">
              <a:solidFill>
                <a:schemeClr val="tx1"/>
              </a:solidFill>
            </a:endParaRPr>
          </a:p>
        </p:txBody>
      </p:sp>
      <p:sp>
        <p:nvSpPr>
          <p:cNvPr id="20" name="正方形/長方形 19"/>
          <p:cNvSpPr/>
          <p:nvPr/>
        </p:nvSpPr>
        <p:spPr>
          <a:xfrm>
            <a:off x="7354471" y="6222322"/>
            <a:ext cx="1283636" cy="17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en-US" altLang="ja-JP" sz="1400" dirty="0" smtClean="0">
                <a:solidFill>
                  <a:schemeClr val="tx1"/>
                </a:solidFill>
              </a:rPr>
              <a:t>20</a:t>
            </a:r>
            <a:r>
              <a:rPr lang="en-US" altLang="ja-JP" sz="1400" dirty="0">
                <a:solidFill>
                  <a:schemeClr val="tx1"/>
                </a:solidFill>
              </a:rPr>
              <a:t>1</a:t>
            </a:r>
            <a:r>
              <a:rPr lang="en-US" altLang="ja-JP" sz="1400" dirty="0" smtClean="0">
                <a:solidFill>
                  <a:schemeClr val="tx1"/>
                </a:solidFill>
              </a:rPr>
              <a:t>5</a:t>
            </a:r>
          </a:p>
          <a:p>
            <a:pPr algn="ctr">
              <a:lnSpc>
                <a:spcPts val="1400"/>
              </a:lnSpc>
            </a:pPr>
            <a:r>
              <a:rPr kumimoji="1" lang="ja-JP" altLang="en-US" sz="1400" dirty="0" smtClean="0">
                <a:solidFill>
                  <a:schemeClr val="tx1"/>
                </a:solidFill>
              </a:rPr>
              <a:t>（</a:t>
            </a:r>
            <a:r>
              <a:rPr lang="en-US" altLang="ja-JP" sz="1400" dirty="0" smtClean="0">
                <a:solidFill>
                  <a:schemeClr val="tx1"/>
                </a:solidFill>
              </a:rPr>
              <a:t>H27</a:t>
            </a:r>
            <a:r>
              <a:rPr kumimoji="1" lang="ja-JP" altLang="en-US" sz="1400" dirty="0" smtClean="0">
                <a:solidFill>
                  <a:schemeClr val="tx1"/>
                </a:solidFill>
              </a:rPr>
              <a:t>）</a:t>
            </a:r>
            <a:endParaRPr kumimoji="1" lang="ja-JP" altLang="en-US" sz="1400" dirty="0">
              <a:solidFill>
                <a:schemeClr val="tx1"/>
              </a:solidFill>
            </a:endParaRPr>
          </a:p>
        </p:txBody>
      </p:sp>
      <p:sp>
        <p:nvSpPr>
          <p:cNvPr id="25" name="正方形/長方形 24"/>
          <p:cNvSpPr/>
          <p:nvPr/>
        </p:nvSpPr>
        <p:spPr>
          <a:xfrm>
            <a:off x="6096676" y="6222322"/>
            <a:ext cx="1283636" cy="1767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400"/>
              </a:lnSpc>
            </a:pPr>
            <a:r>
              <a:rPr lang="en-US" altLang="ja-JP" sz="1400" dirty="0" smtClean="0">
                <a:solidFill>
                  <a:schemeClr val="tx1"/>
                </a:solidFill>
              </a:rPr>
              <a:t>2005</a:t>
            </a:r>
          </a:p>
          <a:p>
            <a:pPr algn="ctr">
              <a:lnSpc>
                <a:spcPts val="1400"/>
              </a:lnSpc>
            </a:pPr>
            <a:r>
              <a:rPr kumimoji="1" lang="ja-JP" altLang="en-US" sz="1400" dirty="0" smtClean="0">
                <a:solidFill>
                  <a:schemeClr val="tx1"/>
                </a:solidFill>
              </a:rPr>
              <a:t>（</a:t>
            </a:r>
            <a:r>
              <a:rPr lang="en-US" altLang="ja-JP" sz="1400" dirty="0" smtClean="0">
                <a:solidFill>
                  <a:schemeClr val="tx1"/>
                </a:solidFill>
              </a:rPr>
              <a:t>H17</a:t>
            </a:r>
            <a:r>
              <a:rPr kumimoji="1" lang="ja-JP" altLang="en-US" sz="1400" dirty="0" smtClean="0">
                <a:solidFill>
                  <a:schemeClr val="tx1"/>
                </a:solidFill>
              </a:rPr>
              <a:t>）</a:t>
            </a:r>
            <a:endParaRPr kumimoji="1" lang="ja-JP" altLang="en-US" sz="1400" dirty="0">
              <a:solidFill>
                <a:schemeClr val="tx1"/>
              </a:solidFill>
            </a:endParaRPr>
          </a:p>
        </p:txBody>
      </p:sp>
    </p:spTree>
    <p:extLst>
      <p:ext uri="{BB962C8B-B14F-4D97-AF65-F5344CB8AC3E}">
        <p14:creationId xmlns:p14="http://schemas.microsoft.com/office/powerpoint/2010/main" val="3477754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0466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健康格差（市町村間における</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平均</a:t>
            </a:r>
            <a:r>
              <a:rPr kumimoji="1"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寿命の差）</a:t>
            </a:r>
            <a:endParaRPr kumimoji="1"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179512" y="548680"/>
            <a:ext cx="8840660" cy="1152128"/>
          </a:xfrm>
          <a:prstGeom prst="rect">
            <a:avLst/>
          </a:prstGeom>
          <a:ln>
            <a:solidFill>
              <a:schemeClr val="accent3"/>
            </a:solidFill>
            <a:prstDash val="solid"/>
          </a:ln>
        </p:spPr>
        <p:style>
          <a:lnRef idx="2">
            <a:schemeClr val="accent3"/>
          </a:lnRef>
          <a:fillRef idx="1">
            <a:schemeClr val="lt1"/>
          </a:fillRef>
          <a:effectRef idx="0">
            <a:schemeClr val="accent3"/>
          </a:effectRef>
          <a:fontRef idx="minor">
            <a:schemeClr val="dk1"/>
          </a:fontRef>
        </p:style>
        <p:txBody>
          <a:bodyPr rtlCol="0" anchor="t" anchorCtr="0"/>
          <a:lstStyle/>
          <a:p>
            <a:pPr marL="285750" lvl="0" indent="-285750">
              <a:lnSpc>
                <a:spcPct val="120000"/>
              </a:lnSpc>
              <a:buFont typeface="Arial" panose="020B0604020202020204" pitchFamily="34" charset="0"/>
              <a:buChar cha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府内市町村の</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平均</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寿命をみると、最も高い自治体と低い自治体の差は、男性</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3.8</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歳、女性</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2.3</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歳となっており、年齢構成など、市町村の状況に違いがあるものの、市町村における</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平均</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寿命の差が生じている。</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3" name="図 2"/>
          <p:cNvPicPr>
            <a:picLocks noChangeAspect="1"/>
          </p:cNvPicPr>
          <p:nvPr/>
        </p:nvPicPr>
        <p:blipFill rotWithShape="1">
          <a:blip r:embed="rId2">
            <a:extLst>
              <a:ext uri="{28A0092B-C50C-407E-A947-70E740481C1C}">
                <a14:useLocalDpi xmlns:a14="http://schemas.microsoft.com/office/drawing/2010/main" val="0"/>
              </a:ext>
            </a:extLst>
          </a:blip>
          <a:srcRect l="10000" t="18342" r="8001" b="13712"/>
          <a:stretch/>
        </p:blipFill>
        <p:spPr>
          <a:xfrm>
            <a:off x="4745288" y="2132856"/>
            <a:ext cx="3931168" cy="4608512"/>
          </a:xfrm>
          <a:prstGeom prst="rect">
            <a:avLst/>
          </a:prstGeom>
        </p:spPr>
      </p:pic>
      <p:pic>
        <p:nvPicPr>
          <p:cNvPr id="6" name="図 5"/>
          <p:cNvPicPr>
            <a:picLocks noChangeAspect="1"/>
          </p:cNvPicPr>
          <p:nvPr/>
        </p:nvPicPr>
        <p:blipFill rotWithShape="1">
          <a:blip r:embed="rId3">
            <a:extLst>
              <a:ext uri="{28A0092B-C50C-407E-A947-70E740481C1C}">
                <a14:useLocalDpi xmlns:a14="http://schemas.microsoft.com/office/drawing/2010/main" val="0"/>
              </a:ext>
            </a:extLst>
          </a:blip>
          <a:srcRect l="6921" t="16512" r="6921" b="13693"/>
          <a:stretch/>
        </p:blipFill>
        <p:spPr>
          <a:xfrm>
            <a:off x="467544" y="2168860"/>
            <a:ext cx="3989712" cy="4572508"/>
          </a:xfrm>
          <a:prstGeom prst="rect">
            <a:avLst/>
          </a:prstGeom>
        </p:spPr>
      </p:pic>
      <p:sp>
        <p:nvSpPr>
          <p:cNvPr id="2" name="テキスト ボックス 1"/>
          <p:cNvSpPr txBox="1"/>
          <p:nvPr/>
        </p:nvSpPr>
        <p:spPr>
          <a:xfrm>
            <a:off x="1547664" y="1799528"/>
            <a:ext cx="2088232" cy="369332"/>
          </a:xfrm>
          <a:prstGeom prst="rect">
            <a:avLst/>
          </a:prstGeom>
          <a:noFill/>
        </p:spPr>
        <p:txBody>
          <a:bodyPr wrap="square" rtlCol="0">
            <a:spAutoFit/>
          </a:bodyPr>
          <a:lstStyle/>
          <a:p>
            <a:pPr algn="ctr"/>
            <a:r>
              <a:rPr kumimoji="1" lang="ja-JP" altLang="en-US" dirty="0" smtClean="0">
                <a:latin typeface="Meiryo UI" panose="020B0604030504040204" pitchFamily="50" charset="-128"/>
                <a:ea typeface="Meiryo UI" panose="020B0604030504040204" pitchFamily="50" charset="-128"/>
              </a:rPr>
              <a:t>男性</a:t>
            </a:r>
            <a:endParaRPr kumimoji="1" lang="ja-JP" altLang="en-US"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5940152" y="1772816"/>
            <a:ext cx="2088232" cy="369332"/>
          </a:xfrm>
          <a:prstGeom prst="rect">
            <a:avLst/>
          </a:prstGeom>
          <a:noFill/>
        </p:spPr>
        <p:txBody>
          <a:bodyPr wrap="square" rtlCol="0">
            <a:spAutoFit/>
          </a:bodyPr>
          <a:lstStyle/>
          <a:p>
            <a:pPr algn="ctr"/>
            <a:r>
              <a:rPr lang="ja-JP" altLang="en-US" dirty="0">
                <a:latin typeface="Meiryo UI" panose="020B0604030504040204" pitchFamily="50" charset="-128"/>
                <a:ea typeface="Meiryo UI" panose="020B0604030504040204" pitchFamily="50" charset="-128"/>
              </a:rPr>
              <a:t>女性</a:t>
            </a:r>
            <a:endParaRPr kumimoji="1" lang="ja-JP" altLang="en-US" dirty="0">
              <a:latin typeface="Meiryo UI" panose="020B0604030504040204" pitchFamily="50" charset="-128"/>
              <a:ea typeface="Meiryo UI" panose="020B0604030504040204" pitchFamily="50" charset="-128"/>
            </a:endParaRPr>
          </a:p>
        </p:txBody>
      </p:sp>
      <p:sp>
        <p:nvSpPr>
          <p:cNvPr id="9" name="テキスト ボックス 1"/>
          <p:cNvSpPr txBox="1"/>
          <p:nvPr/>
        </p:nvSpPr>
        <p:spPr>
          <a:xfrm>
            <a:off x="5721460" y="6594286"/>
            <a:ext cx="3099012" cy="275716"/>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資料</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〕2015</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年生命表</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厚生</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労働省</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）より</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府作成</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スライド番号プレースホルダー 1"/>
          <p:cNvSpPr>
            <a:spLocks noGrp="1"/>
          </p:cNvSpPr>
          <p:nvPr>
            <p:ph type="sldNum" sz="quarter" idx="12"/>
          </p:nvPr>
        </p:nvSpPr>
        <p:spPr>
          <a:xfrm>
            <a:off x="8431648" y="6517782"/>
            <a:ext cx="712351" cy="365125"/>
          </a:xfrm>
        </p:spPr>
        <p:txBody>
          <a:bodyPr/>
          <a:lstStyle/>
          <a:p>
            <a:fld id="{BEBE85B1-8F12-4F7B-A383-E6CF6791D3DF}" type="slidenum">
              <a:rPr kumimoji="1" lang="ja-JP" altLang="en-US" sz="1600" smtClean="0">
                <a:solidFill>
                  <a:schemeClr val="tx1"/>
                </a:solidFill>
              </a:rPr>
              <a:t>5</a:t>
            </a:fld>
            <a:endParaRPr kumimoji="1" lang="ja-JP" altLang="en-US" sz="1600" dirty="0">
              <a:solidFill>
                <a:schemeClr val="tx1"/>
              </a:solidFill>
            </a:endParaRPr>
          </a:p>
        </p:txBody>
      </p:sp>
    </p:spTree>
    <p:extLst>
      <p:ext uri="{BB962C8B-B14F-4D97-AF65-F5344CB8AC3E}">
        <p14:creationId xmlns:p14="http://schemas.microsoft.com/office/powerpoint/2010/main" val="11226237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144000" cy="40466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平均寿命と健康寿命の差</a:t>
            </a:r>
            <a:endParaRPr kumimoji="1"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179512" y="548680"/>
            <a:ext cx="8840660" cy="864096"/>
          </a:xfrm>
          <a:prstGeom prst="rect">
            <a:avLst/>
          </a:prstGeom>
          <a:ln>
            <a:solidFill>
              <a:schemeClr val="accent3"/>
            </a:solidFill>
            <a:prstDash val="solid"/>
          </a:ln>
        </p:spPr>
        <p:style>
          <a:lnRef idx="2">
            <a:schemeClr val="accent3"/>
          </a:lnRef>
          <a:fillRef idx="1">
            <a:schemeClr val="lt1"/>
          </a:fillRef>
          <a:effectRef idx="0">
            <a:schemeClr val="accent3"/>
          </a:effectRef>
          <a:fontRef idx="minor">
            <a:schemeClr val="dk1"/>
          </a:fontRef>
        </p:style>
        <p:txBody>
          <a:bodyPr rtlCol="0" anchor="t" anchorCtr="0"/>
          <a:lstStyle/>
          <a:p>
            <a:pPr marL="285750" lvl="0" indent="-285750">
              <a:lnSpc>
                <a:spcPct val="120000"/>
              </a:lnSpc>
              <a:buFont typeface="Arial" panose="020B0604020202020204" pitchFamily="34" charset="0"/>
              <a:buChar char="•"/>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府民の</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寿命</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」は、男性</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71.50</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歳、女性</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74.46</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歳。男女ともに全国を下回っており、特に女性の場合、平均寿命の延びに伴い、健康寿命との差が拡大している。</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1"/>
          <p:cNvSpPr txBox="1"/>
          <p:nvPr/>
        </p:nvSpPr>
        <p:spPr>
          <a:xfrm>
            <a:off x="6588225" y="4149080"/>
            <a:ext cx="2431948" cy="1099800"/>
          </a:xfrm>
          <a:prstGeom prst="rect">
            <a:avLst/>
          </a:prstGeom>
          <a:noFill/>
          <a:ln>
            <a:solidFill>
              <a:sysClr val="windowText" lastClr="000000"/>
            </a:solidFill>
            <a:prstDash val="dash"/>
          </a:ln>
        </p:spPr>
        <p:style>
          <a:lnRef idx="0">
            <a:scrgbClr r="0" g="0" b="0"/>
          </a:lnRef>
          <a:fillRef idx="0">
            <a:scrgbClr r="0" g="0" b="0"/>
          </a:fillRef>
          <a:effectRef idx="0">
            <a:scrgbClr r="0" g="0" b="0"/>
          </a:effectRef>
          <a:fontRef idx="minor">
            <a:schemeClr val="tx1"/>
          </a:fontRef>
        </p:style>
        <p:txBody>
          <a:bodyPr wrap="squar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lang="en-US" altLang="ja-JP" dirty="0" smtClean="0"/>
              <a:t>※</a:t>
            </a:r>
            <a:r>
              <a:rPr lang="ja-JP" altLang="en-US" dirty="0" smtClean="0"/>
              <a:t>健康寿命　</a:t>
            </a:r>
            <a:endParaRPr lang="en-US" altLang="ja-JP" dirty="0" smtClean="0"/>
          </a:p>
          <a:p>
            <a:r>
              <a:rPr kumimoji="1" lang="ja-JP" altLang="en-US" sz="1100" dirty="0" smtClean="0"/>
              <a:t>　日常</a:t>
            </a:r>
            <a:r>
              <a:rPr kumimoji="1" lang="ja-JP" altLang="en-US" sz="1100" dirty="0"/>
              <a:t>生活に制限のない期間の平均</a:t>
            </a:r>
            <a:endParaRPr kumimoji="1" lang="en-US" altLang="ja-JP" sz="1100" dirty="0"/>
          </a:p>
          <a:p>
            <a:r>
              <a:rPr kumimoji="1" lang="ja-JP" altLang="en-US" sz="1100" dirty="0" smtClean="0"/>
              <a:t>　国民</a:t>
            </a:r>
            <a:r>
              <a:rPr kumimoji="1" lang="ja-JP" altLang="en-US" sz="1100" dirty="0"/>
              <a:t>生活基礎調査の日常生活の制限に関する質問に</a:t>
            </a:r>
            <a:r>
              <a:rPr kumimoji="1" lang="ja-JP" altLang="en-US" sz="1100" dirty="0" smtClean="0"/>
              <a:t>対する「</a:t>
            </a:r>
            <a:r>
              <a:rPr kumimoji="1" lang="ja-JP" altLang="en-US" sz="1100" dirty="0"/>
              <a:t>ない」の回答を健康な状態、「ある」の回答を不健康な状態として算定したもの</a:t>
            </a:r>
            <a:endParaRPr kumimoji="1" lang="en-US" altLang="ja-JP" sz="1100" dirty="0"/>
          </a:p>
          <a:p>
            <a:endParaRPr kumimoji="1" lang="en-US" altLang="ja-JP" sz="1100" dirty="0"/>
          </a:p>
          <a:p>
            <a:endParaRPr kumimoji="1" lang="ja-JP" altLang="en-US" sz="1100" dirty="0"/>
          </a:p>
        </p:txBody>
      </p:sp>
      <p:grpSp>
        <p:nvGrpSpPr>
          <p:cNvPr id="38" name="グループ化 37"/>
          <p:cNvGrpSpPr>
            <a:grpSpLocks/>
          </p:cNvGrpSpPr>
          <p:nvPr/>
        </p:nvGrpSpPr>
        <p:grpSpPr bwMode="auto">
          <a:xfrm>
            <a:off x="181851" y="1578332"/>
            <a:ext cx="7765080" cy="5125566"/>
            <a:chOff x="0" y="0"/>
            <a:chExt cx="4905375" cy="9558835"/>
          </a:xfrm>
        </p:grpSpPr>
        <p:graphicFrame>
          <p:nvGraphicFramePr>
            <p:cNvPr id="39" name="グラフ 38"/>
            <p:cNvGraphicFramePr>
              <a:graphicFrameLocks/>
            </p:cNvGraphicFramePr>
            <p:nvPr>
              <p:extLst>
                <p:ext uri="{D42A27DB-BD31-4B8C-83A1-F6EECF244321}">
                  <p14:modId xmlns:p14="http://schemas.microsoft.com/office/powerpoint/2010/main" val="1527104524"/>
                </p:ext>
              </p:extLst>
            </p:nvPr>
          </p:nvGraphicFramePr>
          <p:xfrm>
            <a:off x="0" y="0"/>
            <a:ext cx="4905375" cy="9558835"/>
          </p:xfrm>
          <a:graphic>
            <a:graphicData uri="http://schemas.openxmlformats.org/drawingml/2006/chart">
              <c:chart xmlns:c="http://schemas.openxmlformats.org/drawingml/2006/chart" xmlns:r="http://schemas.openxmlformats.org/officeDocument/2006/relationships" r:id="rId2"/>
            </a:graphicData>
          </a:graphic>
        </p:graphicFrame>
        <p:cxnSp>
          <p:nvCxnSpPr>
            <p:cNvPr id="40" name="直線矢印コネクタ 39"/>
            <p:cNvCxnSpPr/>
            <p:nvPr/>
          </p:nvCxnSpPr>
          <p:spPr>
            <a:xfrm flipV="1">
              <a:off x="2045530" y="3090881"/>
              <a:ext cx="959747" cy="0"/>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cxnSp>
          <p:nvCxnSpPr>
            <p:cNvPr id="41" name="直線矢印コネクタ 40"/>
            <p:cNvCxnSpPr/>
            <p:nvPr/>
          </p:nvCxnSpPr>
          <p:spPr>
            <a:xfrm>
              <a:off x="2000041" y="4722179"/>
              <a:ext cx="935717" cy="0"/>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cxnSp>
          <p:nvCxnSpPr>
            <p:cNvPr id="42" name="直線矢印コネクタ 41"/>
            <p:cNvCxnSpPr/>
            <p:nvPr/>
          </p:nvCxnSpPr>
          <p:spPr>
            <a:xfrm>
              <a:off x="2363954" y="6324857"/>
              <a:ext cx="1320661" cy="0"/>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cxnSp>
          <p:nvCxnSpPr>
            <p:cNvPr id="43" name="直線矢印コネクタ 42"/>
            <p:cNvCxnSpPr/>
            <p:nvPr/>
          </p:nvCxnSpPr>
          <p:spPr>
            <a:xfrm>
              <a:off x="2308502" y="8013395"/>
              <a:ext cx="1376112" cy="0"/>
            </a:xfrm>
            <a:prstGeom prst="straightConnector1">
              <a:avLst/>
            </a:prstGeom>
            <a:ln>
              <a:headEnd type="arrow"/>
              <a:tailEnd type="arrow"/>
            </a:ln>
          </p:spPr>
          <p:style>
            <a:lnRef idx="3">
              <a:schemeClr val="accent3"/>
            </a:lnRef>
            <a:fillRef idx="0">
              <a:schemeClr val="accent3"/>
            </a:fillRef>
            <a:effectRef idx="2">
              <a:schemeClr val="accent3"/>
            </a:effectRef>
            <a:fontRef idx="minor">
              <a:schemeClr val="tx1"/>
            </a:fontRef>
          </p:style>
        </p:cxnSp>
      </p:grpSp>
      <p:sp>
        <p:nvSpPr>
          <p:cNvPr id="44" name="テキスト ボックス 43"/>
          <p:cNvSpPr txBox="1"/>
          <p:nvPr/>
        </p:nvSpPr>
        <p:spPr>
          <a:xfrm>
            <a:off x="3926267" y="2826628"/>
            <a:ext cx="902811" cy="307777"/>
          </a:xfrm>
          <a:prstGeom prst="rect">
            <a:avLst/>
          </a:prstGeom>
          <a:noFill/>
        </p:spPr>
        <p:txBody>
          <a:bodyPr wrap="none" rtlCol="0">
            <a:spAutoFit/>
          </a:bodyPr>
          <a:lstStyle/>
          <a:p>
            <a:r>
              <a:rPr kumimoji="1" lang="ja-JP" altLang="en-US" sz="1400" dirty="0" smtClean="0"/>
              <a:t>平均寿命</a:t>
            </a:r>
            <a:endParaRPr kumimoji="1" lang="ja-JP" altLang="en-US" sz="1400" dirty="0"/>
          </a:p>
        </p:txBody>
      </p:sp>
      <p:sp>
        <p:nvSpPr>
          <p:cNvPr id="45" name="テキスト ボックス 44"/>
          <p:cNvSpPr txBox="1"/>
          <p:nvPr/>
        </p:nvSpPr>
        <p:spPr>
          <a:xfrm>
            <a:off x="3887552" y="3699195"/>
            <a:ext cx="902811" cy="307777"/>
          </a:xfrm>
          <a:prstGeom prst="rect">
            <a:avLst/>
          </a:prstGeom>
          <a:noFill/>
        </p:spPr>
        <p:txBody>
          <a:bodyPr wrap="none" rtlCol="0">
            <a:spAutoFit/>
          </a:bodyPr>
          <a:lstStyle/>
          <a:p>
            <a:r>
              <a:rPr kumimoji="1" lang="ja-JP" altLang="en-US" sz="1400" dirty="0" smtClean="0"/>
              <a:t>平均寿命</a:t>
            </a:r>
            <a:endParaRPr kumimoji="1" lang="ja-JP" altLang="en-US" sz="1400" dirty="0"/>
          </a:p>
        </p:txBody>
      </p:sp>
      <p:sp>
        <p:nvSpPr>
          <p:cNvPr id="46" name="テキスト ボックス 45"/>
          <p:cNvSpPr txBox="1"/>
          <p:nvPr/>
        </p:nvSpPr>
        <p:spPr>
          <a:xfrm>
            <a:off x="5111688" y="4583036"/>
            <a:ext cx="902811" cy="307777"/>
          </a:xfrm>
          <a:prstGeom prst="rect">
            <a:avLst/>
          </a:prstGeom>
          <a:noFill/>
        </p:spPr>
        <p:txBody>
          <a:bodyPr wrap="none" rtlCol="0">
            <a:spAutoFit/>
          </a:bodyPr>
          <a:lstStyle/>
          <a:p>
            <a:r>
              <a:rPr kumimoji="1" lang="ja-JP" altLang="en-US" sz="1400" dirty="0" smtClean="0"/>
              <a:t>平均寿命</a:t>
            </a:r>
            <a:endParaRPr kumimoji="1" lang="ja-JP" altLang="en-US" sz="1400" dirty="0"/>
          </a:p>
        </p:txBody>
      </p:sp>
      <p:sp>
        <p:nvSpPr>
          <p:cNvPr id="47" name="テキスト ボックス 46"/>
          <p:cNvSpPr txBox="1"/>
          <p:nvPr/>
        </p:nvSpPr>
        <p:spPr>
          <a:xfrm>
            <a:off x="5006387" y="5447132"/>
            <a:ext cx="902811" cy="307777"/>
          </a:xfrm>
          <a:prstGeom prst="rect">
            <a:avLst/>
          </a:prstGeom>
          <a:noFill/>
        </p:spPr>
        <p:txBody>
          <a:bodyPr wrap="none" rtlCol="0">
            <a:spAutoFit/>
          </a:bodyPr>
          <a:lstStyle/>
          <a:p>
            <a:r>
              <a:rPr kumimoji="1" lang="ja-JP" altLang="en-US" sz="1400" dirty="0" smtClean="0"/>
              <a:t>平均寿命</a:t>
            </a:r>
            <a:endParaRPr kumimoji="1" lang="ja-JP" altLang="en-US" sz="1400" dirty="0"/>
          </a:p>
        </p:txBody>
      </p:sp>
      <p:sp>
        <p:nvSpPr>
          <p:cNvPr id="48" name="テキスト ボックス 47"/>
          <p:cNvSpPr txBox="1"/>
          <p:nvPr/>
        </p:nvSpPr>
        <p:spPr>
          <a:xfrm>
            <a:off x="2517061" y="3068960"/>
            <a:ext cx="902811" cy="307777"/>
          </a:xfrm>
          <a:prstGeom prst="rect">
            <a:avLst/>
          </a:prstGeom>
          <a:noFill/>
        </p:spPr>
        <p:txBody>
          <a:bodyPr wrap="none" rtlCol="0">
            <a:spAutoFit/>
          </a:bodyPr>
          <a:lstStyle/>
          <a:p>
            <a:r>
              <a:rPr lang="ja-JP" altLang="en-US" sz="1400" dirty="0"/>
              <a:t>健康</a:t>
            </a:r>
            <a:r>
              <a:rPr kumimoji="1" lang="ja-JP" altLang="en-US" sz="1400" dirty="0" smtClean="0"/>
              <a:t>寿命</a:t>
            </a:r>
            <a:endParaRPr kumimoji="1" lang="ja-JP" altLang="en-US" sz="1400" dirty="0"/>
          </a:p>
        </p:txBody>
      </p:sp>
      <p:sp>
        <p:nvSpPr>
          <p:cNvPr id="49" name="テキスト ボックス 48"/>
          <p:cNvSpPr txBox="1"/>
          <p:nvPr/>
        </p:nvSpPr>
        <p:spPr>
          <a:xfrm>
            <a:off x="2373045" y="3934964"/>
            <a:ext cx="902811" cy="307777"/>
          </a:xfrm>
          <a:prstGeom prst="rect">
            <a:avLst/>
          </a:prstGeom>
          <a:noFill/>
        </p:spPr>
        <p:txBody>
          <a:bodyPr wrap="none" rtlCol="0">
            <a:spAutoFit/>
          </a:bodyPr>
          <a:lstStyle/>
          <a:p>
            <a:r>
              <a:rPr lang="ja-JP" altLang="en-US" sz="1400" dirty="0"/>
              <a:t>健康</a:t>
            </a:r>
            <a:r>
              <a:rPr kumimoji="1" lang="ja-JP" altLang="en-US" sz="1400" dirty="0" smtClean="0"/>
              <a:t>寿命</a:t>
            </a:r>
            <a:endParaRPr kumimoji="1" lang="ja-JP" altLang="en-US" sz="1400" dirty="0"/>
          </a:p>
        </p:txBody>
      </p:sp>
      <p:sp>
        <p:nvSpPr>
          <p:cNvPr id="50" name="テキスト ボックス 49"/>
          <p:cNvSpPr txBox="1"/>
          <p:nvPr/>
        </p:nvSpPr>
        <p:spPr>
          <a:xfrm>
            <a:off x="3021117" y="4851323"/>
            <a:ext cx="902811" cy="307777"/>
          </a:xfrm>
          <a:prstGeom prst="rect">
            <a:avLst/>
          </a:prstGeom>
          <a:noFill/>
        </p:spPr>
        <p:txBody>
          <a:bodyPr wrap="none" rtlCol="0">
            <a:spAutoFit/>
          </a:bodyPr>
          <a:lstStyle/>
          <a:p>
            <a:r>
              <a:rPr lang="ja-JP" altLang="en-US" sz="1400" dirty="0"/>
              <a:t>健康</a:t>
            </a:r>
            <a:r>
              <a:rPr kumimoji="1" lang="ja-JP" altLang="en-US" sz="1400" dirty="0" smtClean="0"/>
              <a:t>寿命</a:t>
            </a:r>
            <a:endParaRPr kumimoji="1" lang="ja-JP" altLang="en-US" sz="1400" dirty="0"/>
          </a:p>
        </p:txBody>
      </p:sp>
      <p:sp>
        <p:nvSpPr>
          <p:cNvPr id="51" name="テキスト ボックス 50"/>
          <p:cNvSpPr txBox="1"/>
          <p:nvPr/>
        </p:nvSpPr>
        <p:spPr>
          <a:xfrm>
            <a:off x="2949109" y="5715419"/>
            <a:ext cx="902811" cy="307777"/>
          </a:xfrm>
          <a:prstGeom prst="rect">
            <a:avLst/>
          </a:prstGeom>
          <a:noFill/>
        </p:spPr>
        <p:txBody>
          <a:bodyPr wrap="none" rtlCol="0">
            <a:spAutoFit/>
          </a:bodyPr>
          <a:lstStyle/>
          <a:p>
            <a:r>
              <a:rPr lang="ja-JP" altLang="en-US" sz="1400" dirty="0"/>
              <a:t>健康</a:t>
            </a:r>
            <a:r>
              <a:rPr kumimoji="1" lang="ja-JP" altLang="en-US" sz="1400" dirty="0" smtClean="0"/>
              <a:t>寿命</a:t>
            </a:r>
            <a:endParaRPr kumimoji="1" lang="ja-JP" altLang="en-US" sz="1400" dirty="0"/>
          </a:p>
        </p:txBody>
      </p:sp>
      <p:sp>
        <p:nvSpPr>
          <p:cNvPr id="19" name="テキスト ボックス 1"/>
          <p:cNvSpPr txBox="1"/>
          <p:nvPr/>
        </p:nvSpPr>
        <p:spPr>
          <a:xfrm>
            <a:off x="2877101" y="6477654"/>
            <a:ext cx="7311523" cy="26371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資料</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厚生</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労働科学研究班による算定結果（</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H28</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年）、都道府県別生命表（</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H27</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年</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）より府作成</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スライド番号プレースホルダー 1"/>
          <p:cNvSpPr>
            <a:spLocks noGrp="1"/>
          </p:cNvSpPr>
          <p:nvPr>
            <p:ph type="sldNum" sz="quarter" idx="12"/>
          </p:nvPr>
        </p:nvSpPr>
        <p:spPr>
          <a:xfrm>
            <a:off x="8431648" y="6517782"/>
            <a:ext cx="712351" cy="365125"/>
          </a:xfrm>
        </p:spPr>
        <p:txBody>
          <a:bodyPr/>
          <a:lstStyle/>
          <a:p>
            <a:fld id="{BEBE85B1-8F12-4F7B-A383-E6CF6791D3DF}" type="slidenum">
              <a:rPr kumimoji="1" lang="ja-JP" altLang="en-US" sz="1600" smtClean="0">
                <a:solidFill>
                  <a:schemeClr val="tx1"/>
                </a:solidFill>
              </a:rPr>
              <a:t>6</a:t>
            </a:fld>
            <a:endParaRPr kumimoji="1" lang="ja-JP" altLang="en-US" sz="1600" dirty="0">
              <a:solidFill>
                <a:schemeClr val="tx1"/>
              </a:solidFill>
            </a:endParaRPr>
          </a:p>
        </p:txBody>
      </p:sp>
    </p:spTree>
    <p:extLst>
      <p:ext uri="{BB962C8B-B14F-4D97-AF65-F5344CB8AC3E}">
        <p14:creationId xmlns:p14="http://schemas.microsoft.com/office/powerpoint/2010/main" val="2479540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27t\LIB\企画G\02_住総_住まち審議会\02_部会\30年度\データ\PDF\要介護（支援）認定者率_H26.pn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0305" t="14945" r="8283" b="15527"/>
          <a:stretch/>
        </p:blipFill>
        <p:spPr bwMode="auto">
          <a:xfrm>
            <a:off x="1907705" y="1772816"/>
            <a:ext cx="4176464" cy="5044838"/>
          </a:xfrm>
          <a:prstGeom prst="rect">
            <a:avLst/>
          </a:prstGeom>
          <a:noFill/>
          <a:extLst>
            <a:ext uri="{909E8E84-426E-40DD-AFC4-6F175D3DCCD1}">
              <a14:hiddenFill xmlns:a14="http://schemas.microsoft.com/office/drawing/2010/main">
                <a:solidFill>
                  <a:srgbClr val="FFFFFF"/>
                </a:solidFill>
              </a14:hiddenFill>
            </a:ext>
          </a:extLst>
        </p:spPr>
      </p:pic>
      <p:sp>
        <p:nvSpPr>
          <p:cNvPr id="4" name="正方形/長方形 3"/>
          <p:cNvSpPr/>
          <p:nvPr/>
        </p:nvSpPr>
        <p:spPr>
          <a:xfrm>
            <a:off x="0" y="0"/>
            <a:ext cx="9144000" cy="40466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要支援・要介護認定者率</a:t>
            </a:r>
            <a:endParaRPr kumimoji="1"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179512" y="548680"/>
            <a:ext cx="8840660" cy="1152128"/>
          </a:xfrm>
          <a:prstGeom prst="rect">
            <a:avLst/>
          </a:prstGeom>
          <a:ln>
            <a:solidFill>
              <a:schemeClr val="accent3"/>
            </a:solidFill>
            <a:prstDash val="solid"/>
          </a:ln>
        </p:spPr>
        <p:style>
          <a:lnRef idx="2">
            <a:schemeClr val="accent3"/>
          </a:lnRef>
          <a:fillRef idx="1">
            <a:schemeClr val="lt1"/>
          </a:fillRef>
          <a:effectRef idx="0">
            <a:schemeClr val="accent3"/>
          </a:effectRef>
          <a:fontRef idx="minor">
            <a:schemeClr val="dk1"/>
          </a:fontRef>
        </p:style>
        <p:txBody>
          <a:bodyPr rtlCol="0" anchor="t" anchorCtr="0"/>
          <a:lstStyle/>
          <a:p>
            <a:pPr marL="285750" lvl="0" indent="-285750">
              <a:lnSpc>
                <a:spcPct val="120000"/>
              </a:lnSpc>
              <a:buFont typeface="Arial" panose="020B0604020202020204" pitchFamily="34" charset="0"/>
              <a:buChar char="•"/>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大阪府の</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65</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歳以上人口に占める要介護認定率は、年齢調整後</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20.3</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85750" lvl="0" indent="-285750">
              <a:lnSpc>
                <a:spcPct val="120000"/>
              </a:lnSpc>
              <a:buFont typeface="Arial" panose="020B0604020202020204" pitchFamily="34" charset="0"/>
              <a:buChar char="•"/>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市町村別にみると、年齢調整後の要介護</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認定率が最も高いのは岬町</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で</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23.7</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％、最も低いのは千早赤阪村で</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14.1</a:t>
            </a:r>
            <a:r>
              <a:rPr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％となっている。府内</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おいて約１０</a:t>
            </a:r>
            <a:r>
              <a:rPr lang="en-US" altLang="ja-JP"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の差が発生している。</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スライド番号プレースホルダー 1"/>
          <p:cNvSpPr>
            <a:spLocks noGrp="1"/>
          </p:cNvSpPr>
          <p:nvPr>
            <p:ph type="sldNum" sz="quarter" idx="12"/>
          </p:nvPr>
        </p:nvSpPr>
        <p:spPr>
          <a:xfrm>
            <a:off x="8431648" y="6517782"/>
            <a:ext cx="712351" cy="365125"/>
          </a:xfrm>
        </p:spPr>
        <p:txBody>
          <a:bodyPr/>
          <a:lstStyle/>
          <a:p>
            <a:fld id="{BEBE85B1-8F12-4F7B-A383-E6CF6791D3DF}" type="slidenum">
              <a:rPr kumimoji="1" lang="ja-JP" altLang="en-US" sz="1600" smtClean="0">
                <a:solidFill>
                  <a:schemeClr val="tx1"/>
                </a:solidFill>
              </a:rPr>
              <a:t>7</a:t>
            </a:fld>
            <a:endParaRPr kumimoji="1" lang="ja-JP" altLang="en-US" sz="1600" dirty="0">
              <a:solidFill>
                <a:schemeClr val="tx1"/>
              </a:solidFill>
            </a:endParaRPr>
          </a:p>
        </p:txBody>
      </p:sp>
      <p:sp>
        <p:nvSpPr>
          <p:cNvPr id="10" name="テキスト ボックス 1"/>
          <p:cNvSpPr txBox="1"/>
          <p:nvPr/>
        </p:nvSpPr>
        <p:spPr>
          <a:xfrm>
            <a:off x="4555544" y="6467702"/>
            <a:ext cx="5040560" cy="26371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資料</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平成</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年度介護保険事業状況報告（年報</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）より府作成</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74654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a:xfrm>
            <a:off x="215008" y="1916832"/>
            <a:ext cx="5509120" cy="4941168"/>
          </a:xfrm>
          <a:prstGeom prst="roundRect">
            <a:avLst>
              <a:gd name="adj" fmla="val 5555"/>
            </a:avLst>
          </a:prstGeom>
        </p:spPr>
        <p:style>
          <a:lnRef idx="2">
            <a:schemeClr val="accent3">
              <a:shade val="50000"/>
            </a:schemeClr>
          </a:lnRef>
          <a:fillRef idx="1">
            <a:schemeClr val="accent3"/>
          </a:fillRef>
          <a:effectRef idx="0">
            <a:schemeClr val="accent3"/>
          </a:effectRef>
          <a:fontRef idx="minor">
            <a:schemeClr val="lt1"/>
          </a:fontRef>
        </p:style>
        <p:txBody>
          <a:bodyPr rtlCol="0" anchor="t"/>
          <a:lstStyle/>
          <a:p>
            <a:pPr algn="ctr"/>
            <a:r>
              <a:rPr kumimoji="1" lang="ja-JP" altLang="en-US" sz="1600" b="1" dirty="0" smtClean="0"/>
              <a:t>＜主な知見＞</a:t>
            </a:r>
            <a:endParaRPr kumimoji="1" lang="ja-JP" altLang="en-US" sz="1600" b="1" dirty="0"/>
          </a:p>
        </p:txBody>
      </p:sp>
      <p:sp>
        <p:nvSpPr>
          <p:cNvPr id="10" name="正方形/長方形 9"/>
          <p:cNvSpPr/>
          <p:nvPr/>
        </p:nvSpPr>
        <p:spPr>
          <a:xfrm>
            <a:off x="0" y="0"/>
            <a:ext cx="9144000" cy="620688"/>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健康と住まい、まちづくりに関する知見①</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～健康・医療・福祉のまちづくりの推進ガイドライン（国土交通省　都市局）～</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215008" y="692696"/>
            <a:ext cx="8712968" cy="1008112"/>
          </a:xfrm>
          <a:prstGeom prst="rect">
            <a:avLst/>
          </a:prstGeom>
          <a:ln/>
        </p:spPr>
        <p:style>
          <a:lnRef idx="2">
            <a:schemeClr val="accent3"/>
          </a:lnRef>
          <a:fillRef idx="1">
            <a:schemeClr val="lt1"/>
          </a:fillRef>
          <a:effectRef idx="0">
            <a:schemeClr val="accent3"/>
          </a:effectRef>
          <a:fontRef idx="minor">
            <a:schemeClr val="dk1"/>
          </a:fontRef>
        </p:style>
        <p:txBody>
          <a:bodyPr rtlCol="0" anchor="t" anchorCtr="0"/>
          <a:lstStyle/>
          <a:p>
            <a:pPr>
              <a:lnSpc>
                <a:spcPct val="120000"/>
              </a:lnSpc>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国土</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交通省（都市局）では</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年８月策定の「健康・医療・福祉のまちづくりの推進ガイドライン」の中で、先行事例や研究</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成果</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から得られた「主な知見」とともに、「</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健康・医療・福祉のまちづくり」を進めるために</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、５つ</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の取組が効果的で</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あると示している。</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endPar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465156" y="2340749"/>
            <a:ext cx="4968551" cy="830997"/>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spAutoFit/>
          </a:bodyPr>
          <a:lstStyle/>
          <a:p>
            <a:pPr marL="285750" indent="-285750">
              <a:buFont typeface="Arial" panose="020B0604020202020204" pitchFamily="34" charset="0"/>
              <a:buChar char="•"/>
            </a:pPr>
            <a:r>
              <a:rPr lang="ja-JP" altLang="en-US" sz="1200" dirty="0" smtClean="0"/>
              <a:t>健康</a:t>
            </a:r>
            <a:r>
              <a:rPr lang="ja-JP" altLang="en-US" sz="1200" dirty="0"/>
              <a:t>に対する意識の高い人は、そうでない人と比べて、１日の平均歩</a:t>
            </a:r>
            <a:r>
              <a:rPr lang="ja-JP" altLang="en-US" sz="1200" dirty="0" smtClean="0"/>
              <a:t>行数が</a:t>
            </a:r>
            <a:r>
              <a:rPr lang="ja-JP" altLang="en-US" sz="1200" dirty="0"/>
              <a:t>多い傾向が見られる</a:t>
            </a:r>
            <a:r>
              <a:rPr lang="ja-JP" altLang="en-US" sz="1200" dirty="0" smtClean="0"/>
              <a:t>。</a:t>
            </a:r>
            <a:endParaRPr lang="en-US" altLang="ja-JP" sz="1200" dirty="0" smtClean="0"/>
          </a:p>
          <a:p>
            <a:pPr marL="285750" indent="-285750">
              <a:buFont typeface="Arial" panose="020B0604020202020204" pitchFamily="34" charset="0"/>
              <a:buChar char="•"/>
            </a:pPr>
            <a:r>
              <a:rPr lang="ja-JP" altLang="en-US" sz="1200" dirty="0" smtClean="0"/>
              <a:t> </a:t>
            </a:r>
            <a:r>
              <a:rPr lang="ja-JP" altLang="en-US" sz="1200" dirty="0"/>
              <a:t>一日</a:t>
            </a:r>
            <a:r>
              <a:rPr lang="en-US" altLang="ja-JP" sz="1200" dirty="0"/>
              <a:t>8,000</a:t>
            </a:r>
            <a:r>
              <a:rPr lang="ja-JP" altLang="en-US" sz="1200" dirty="0"/>
              <a:t>歩（健康づくりで推奨</a:t>
            </a:r>
            <a:r>
              <a:rPr lang="en-US" altLang="ja-JP" sz="1200" dirty="0"/>
              <a:t>/</a:t>
            </a:r>
            <a:r>
              <a:rPr lang="ja-JP" altLang="en-US" sz="1200" dirty="0"/>
              <a:t>厚生</a:t>
            </a:r>
            <a:r>
              <a:rPr lang="ja-JP" altLang="en-US" sz="1200" dirty="0" smtClean="0"/>
              <a:t>労働省）</a:t>
            </a:r>
            <a:r>
              <a:rPr lang="ja-JP" altLang="en-US" sz="1200" dirty="0"/>
              <a:t>を達成している人は、</a:t>
            </a:r>
            <a:r>
              <a:rPr lang="ja-JP" altLang="en-US" sz="1200" dirty="0" smtClean="0"/>
              <a:t>運動器</a:t>
            </a:r>
            <a:r>
              <a:rPr lang="ja-JP" altLang="en-US" sz="1200" dirty="0"/>
              <a:t>疾患や低体力等の割合が低い傾向にある。</a:t>
            </a:r>
            <a:endParaRPr kumimoji="1" lang="ja-JP" altLang="en-US" sz="1200" dirty="0"/>
          </a:p>
        </p:txBody>
      </p:sp>
      <p:sp>
        <p:nvSpPr>
          <p:cNvPr id="11" name="正方形/長方形 10"/>
          <p:cNvSpPr/>
          <p:nvPr/>
        </p:nvSpPr>
        <p:spPr>
          <a:xfrm>
            <a:off x="465156" y="3246075"/>
            <a:ext cx="4968551" cy="830997"/>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spAutoFit/>
          </a:bodyPr>
          <a:lstStyle/>
          <a:p>
            <a:pPr marL="285750" indent="-285750">
              <a:buFont typeface="Arial" panose="020B0604020202020204" pitchFamily="34" charset="0"/>
              <a:buChar char="•"/>
            </a:pPr>
            <a:r>
              <a:rPr lang="ja-JP" altLang="en-US" sz="1200" u="sng" dirty="0" smtClean="0"/>
              <a:t>人</a:t>
            </a:r>
            <a:r>
              <a:rPr lang="ja-JP" altLang="en-US" sz="1200" u="sng" dirty="0"/>
              <a:t>とのコミュニケーション</a:t>
            </a:r>
            <a:r>
              <a:rPr lang="ja-JP" altLang="en-US" sz="1200" dirty="0"/>
              <a:t>が多い人や地域での助け合い活動に参加</a:t>
            </a:r>
            <a:r>
              <a:rPr lang="ja-JP" altLang="en-US" sz="1200" dirty="0" smtClean="0"/>
              <a:t>して</a:t>
            </a:r>
            <a:r>
              <a:rPr lang="ja-JP" altLang="en-US" sz="1200" dirty="0"/>
              <a:t>いる人は、１日あたりの平均歩行数が多い。</a:t>
            </a:r>
          </a:p>
          <a:p>
            <a:pPr marL="285750" indent="-285750">
              <a:buFont typeface="Arial" panose="020B0604020202020204" pitchFamily="34" charset="0"/>
              <a:buChar char="•"/>
            </a:pPr>
            <a:r>
              <a:rPr lang="ja-JP" altLang="en-US" sz="1200" u="sng" dirty="0" smtClean="0"/>
              <a:t> </a:t>
            </a:r>
            <a:r>
              <a:rPr lang="ja-JP" altLang="en-US" sz="1200" u="sng" dirty="0"/>
              <a:t>友人・仲間がたくさんいる高齢者や自主的な活動に参加したことが</a:t>
            </a:r>
            <a:r>
              <a:rPr lang="ja-JP" altLang="en-US" sz="1200" u="sng" dirty="0" smtClean="0"/>
              <a:t>ある</a:t>
            </a:r>
            <a:r>
              <a:rPr lang="ja-JP" altLang="en-US" sz="1200" u="sng" dirty="0"/>
              <a:t>高齢者</a:t>
            </a:r>
            <a:r>
              <a:rPr lang="ja-JP" altLang="en-US" sz="1200" dirty="0"/>
              <a:t>は、生きがいを感じる人の割合が高い。</a:t>
            </a:r>
            <a:endParaRPr kumimoji="1" lang="ja-JP" altLang="en-US" sz="1200" dirty="0"/>
          </a:p>
        </p:txBody>
      </p:sp>
      <p:sp>
        <p:nvSpPr>
          <p:cNvPr id="12" name="正方形/長方形 11"/>
          <p:cNvSpPr/>
          <p:nvPr/>
        </p:nvSpPr>
        <p:spPr>
          <a:xfrm>
            <a:off x="467545" y="4150821"/>
            <a:ext cx="4968551" cy="646331"/>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spAutoFit/>
          </a:bodyPr>
          <a:lstStyle/>
          <a:p>
            <a:pPr marL="285750" indent="-285750">
              <a:buFont typeface="Arial" panose="020B0604020202020204" pitchFamily="34" charset="0"/>
              <a:buChar char="•"/>
            </a:pPr>
            <a:r>
              <a:rPr lang="ja-JP" altLang="en-US" sz="1200" u="sng" dirty="0" smtClean="0"/>
              <a:t>交流</a:t>
            </a:r>
            <a:r>
              <a:rPr lang="ja-JP" altLang="en-US" sz="1200" u="sng" dirty="0"/>
              <a:t>施設</a:t>
            </a:r>
            <a:r>
              <a:rPr lang="ja-JP" altLang="en-US" sz="1200" dirty="0"/>
              <a:t>が「徒歩圏域」に多くある地区の高齢者は、地域活動や</a:t>
            </a:r>
            <a:r>
              <a:rPr lang="ja-JP" altLang="en-US" sz="1200" dirty="0" smtClean="0"/>
              <a:t>サークル等</a:t>
            </a:r>
            <a:r>
              <a:rPr lang="ja-JP" altLang="en-US" sz="1200" dirty="0"/>
              <a:t>への参加率が高く、外出頻度が高い。</a:t>
            </a:r>
          </a:p>
          <a:p>
            <a:pPr marL="285750" indent="-285750">
              <a:buFont typeface="Arial" panose="020B0604020202020204" pitchFamily="34" charset="0"/>
              <a:buChar char="•"/>
            </a:pPr>
            <a:r>
              <a:rPr lang="ja-JP" altLang="en-US" sz="1200" u="sng" dirty="0" smtClean="0"/>
              <a:t>公園</a:t>
            </a:r>
            <a:r>
              <a:rPr lang="ja-JP" altLang="en-US" sz="1200" dirty="0"/>
              <a:t>が「徒歩圏域」にある高齢者は運動頻度が</a:t>
            </a:r>
            <a:r>
              <a:rPr lang="ja-JP" altLang="en-US" sz="1200" dirty="0" smtClean="0"/>
              <a:t>高い。</a:t>
            </a:r>
            <a:endParaRPr kumimoji="1" lang="ja-JP" altLang="en-US" sz="1200" dirty="0"/>
          </a:p>
        </p:txBody>
      </p:sp>
      <p:sp>
        <p:nvSpPr>
          <p:cNvPr id="14" name="正方形/長方形 13"/>
          <p:cNvSpPr/>
          <p:nvPr/>
        </p:nvSpPr>
        <p:spPr>
          <a:xfrm>
            <a:off x="467545" y="4902259"/>
            <a:ext cx="4968551" cy="830997"/>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spAutoFit/>
          </a:bodyPr>
          <a:lstStyle/>
          <a:p>
            <a:pPr marL="285750" indent="-285750">
              <a:buFont typeface="Arial" panose="020B0604020202020204" pitchFamily="34" charset="0"/>
              <a:buChar char="•"/>
            </a:pPr>
            <a:r>
              <a:rPr lang="ja-JP" altLang="en-US" sz="1200" dirty="0" smtClean="0"/>
              <a:t>高齢者</a:t>
            </a:r>
            <a:r>
              <a:rPr lang="ja-JP" altLang="en-US" sz="1200" dirty="0"/>
              <a:t>が「徒歩」で外出するために必要な要因と</a:t>
            </a:r>
            <a:r>
              <a:rPr lang="ja-JP" altLang="en-US" sz="1200" dirty="0" smtClean="0"/>
              <a:t>して</a:t>
            </a:r>
            <a:r>
              <a:rPr lang="ja-JP" altLang="en-US" sz="1200" u="sng" dirty="0" smtClean="0"/>
              <a:t>「</a:t>
            </a:r>
            <a:r>
              <a:rPr lang="ja-JP" altLang="en-US" sz="1200" u="sng" dirty="0"/>
              <a:t>沿道景観</a:t>
            </a:r>
            <a:r>
              <a:rPr lang="ja-JP" altLang="en-US" sz="1200" dirty="0"/>
              <a:t>」</a:t>
            </a:r>
            <a:r>
              <a:rPr lang="ja-JP" altLang="en-US" sz="1200" u="sng" dirty="0"/>
              <a:t>「休憩施設</a:t>
            </a:r>
            <a:r>
              <a:rPr lang="ja-JP" altLang="en-US" sz="1200" dirty="0"/>
              <a:t>」が重視されて</a:t>
            </a:r>
            <a:r>
              <a:rPr lang="ja-JP" altLang="en-US" sz="1200" dirty="0" smtClean="0"/>
              <a:t>いる。</a:t>
            </a:r>
            <a:endParaRPr lang="en-US" altLang="ja-JP" sz="1200" dirty="0" smtClean="0"/>
          </a:p>
          <a:p>
            <a:pPr marL="285750" indent="-285750">
              <a:buFont typeface="Arial" panose="020B0604020202020204" pitchFamily="34" charset="0"/>
              <a:buChar char="•"/>
            </a:pPr>
            <a:r>
              <a:rPr lang="ja-JP" altLang="en-US" sz="1200" dirty="0" smtClean="0"/>
              <a:t>高齢者</a:t>
            </a:r>
            <a:r>
              <a:rPr lang="ja-JP" altLang="en-US" sz="1200" dirty="0"/>
              <a:t>は歩行経路の決定に当たり「</a:t>
            </a:r>
            <a:r>
              <a:rPr lang="ja-JP" altLang="en-US" sz="1200" u="sng" dirty="0"/>
              <a:t>道路横断の</a:t>
            </a:r>
            <a:r>
              <a:rPr lang="ja-JP" altLang="en-US" sz="1200" u="sng" dirty="0" smtClean="0"/>
              <a:t>安全性</a:t>
            </a:r>
            <a:r>
              <a:rPr lang="ja-JP" altLang="en-US" sz="1200" dirty="0"/>
              <a:t>」「</a:t>
            </a:r>
            <a:r>
              <a:rPr lang="ja-JP" altLang="en-US" sz="1200" u="sng" dirty="0"/>
              <a:t>歩道の凹凸、段差</a:t>
            </a:r>
            <a:r>
              <a:rPr lang="ja-JP" altLang="en-US" sz="1200" dirty="0"/>
              <a:t>」を重視して</a:t>
            </a:r>
            <a:r>
              <a:rPr lang="ja-JP" altLang="en-US" sz="1200" dirty="0" smtClean="0"/>
              <a:t>いる。</a:t>
            </a:r>
            <a:endParaRPr kumimoji="1" lang="ja-JP" altLang="en-US" sz="1200" dirty="0"/>
          </a:p>
        </p:txBody>
      </p:sp>
      <p:sp>
        <p:nvSpPr>
          <p:cNvPr id="15" name="正方形/長方形 14"/>
          <p:cNvSpPr/>
          <p:nvPr/>
        </p:nvSpPr>
        <p:spPr>
          <a:xfrm>
            <a:off x="465155" y="5838363"/>
            <a:ext cx="4970199" cy="830997"/>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spAutoFit/>
          </a:bodyPr>
          <a:lstStyle/>
          <a:p>
            <a:pPr marL="285750" indent="-285750">
              <a:buFont typeface="Arial" panose="020B0604020202020204" pitchFamily="34" charset="0"/>
              <a:buChar char="•"/>
            </a:pPr>
            <a:r>
              <a:rPr lang="ja-JP" altLang="en-US" sz="1200" u="sng" dirty="0"/>
              <a:t>鉄道駅</a:t>
            </a:r>
            <a:r>
              <a:rPr lang="ja-JP" altLang="en-US" sz="1200" dirty="0"/>
              <a:t>から</a:t>
            </a:r>
            <a:r>
              <a:rPr lang="en-US" altLang="ja-JP" sz="1200" dirty="0"/>
              <a:t>1.5km </a:t>
            </a:r>
            <a:r>
              <a:rPr lang="ja-JP" altLang="en-US" sz="1200" dirty="0"/>
              <a:t>圏外で免許を保有していない</a:t>
            </a:r>
            <a:r>
              <a:rPr lang="ja-JP" altLang="en-US" sz="1200" dirty="0" smtClean="0"/>
              <a:t>人は</a:t>
            </a:r>
            <a:r>
              <a:rPr lang="en-US" altLang="ja-JP" sz="1200" dirty="0"/>
              <a:t>､</a:t>
            </a:r>
            <a:r>
              <a:rPr lang="ja-JP" altLang="en-US" sz="1200" dirty="0"/>
              <a:t>免許を保有している人と比べて外出率が</a:t>
            </a:r>
            <a:r>
              <a:rPr lang="ja-JP" altLang="en-US" sz="1200" dirty="0" smtClean="0"/>
              <a:t>低い。</a:t>
            </a:r>
            <a:endParaRPr lang="ja-JP" altLang="en-US" sz="1200" dirty="0"/>
          </a:p>
          <a:p>
            <a:pPr marL="285750" indent="-285750">
              <a:buFont typeface="Arial" panose="020B0604020202020204" pitchFamily="34" charset="0"/>
              <a:buChar char="•"/>
            </a:pPr>
            <a:r>
              <a:rPr lang="ja-JP" altLang="en-US" sz="1200" dirty="0" smtClean="0"/>
              <a:t>高齢者</a:t>
            </a:r>
            <a:r>
              <a:rPr lang="ja-JP" altLang="en-US" sz="1200" dirty="0"/>
              <a:t>は居住地が</a:t>
            </a:r>
            <a:r>
              <a:rPr lang="ja-JP" altLang="en-US" sz="1200" u="sng" dirty="0"/>
              <a:t>バス停までの距離</a:t>
            </a:r>
            <a:r>
              <a:rPr lang="ja-JP" altLang="en-US" sz="1200" dirty="0"/>
              <a:t>が離れる</a:t>
            </a:r>
            <a:r>
              <a:rPr lang="ja-JP" altLang="en-US" sz="1200" dirty="0" smtClean="0"/>
              <a:t>毎に</a:t>
            </a:r>
            <a:r>
              <a:rPr lang="ja-JP" altLang="en-US" sz="1200" dirty="0"/>
              <a:t>、外出行動が自立しなくなる傾向が</a:t>
            </a:r>
            <a:r>
              <a:rPr lang="ja-JP" altLang="en-US" sz="1200" dirty="0" smtClean="0"/>
              <a:t>ある。</a:t>
            </a:r>
            <a:endParaRPr kumimoji="1" lang="ja-JP" altLang="en-US" sz="1200" dirty="0"/>
          </a:p>
        </p:txBody>
      </p:sp>
      <p:sp>
        <p:nvSpPr>
          <p:cNvPr id="18" name="角丸四角形 17"/>
          <p:cNvSpPr/>
          <p:nvPr/>
        </p:nvSpPr>
        <p:spPr>
          <a:xfrm>
            <a:off x="6228184" y="1916832"/>
            <a:ext cx="2699792" cy="4941168"/>
          </a:xfrm>
          <a:prstGeom prst="roundRect">
            <a:avLst>
              <a:gd name="adj" fmla="val 9719"/>
            </a:avLst>
          </a:prstGeom>
        </p:spPr>
        <p:style>
          <a:lnRef idx="2">
            <a:schemeClr val="accent3">
              <a:shade val="50000"/>
            </a:schemeClr>
          </a:lnRef>
          <a:fillRef idx="1">
            <a:schemeClr val="accent3"/>
          </a:fillRef>
          <a:effectRef idx="0">
            <a:schemeClr val="accent3"/>
          </a:effectRef>
          <a:fontRef idx="minor">
            <a:schemeClr val="lt1"/>
          </a:fontRef>
        </p:style>
        <p:txBody>
          <a:bodyPr rtlCol="0" anchor="t"/>
          <a:lstStyle/>
          <a:p>
            <a:pPr algn="ctr"/>
            <a:r>
              <a:rPr kumimoji="1" lang="ja-JP" altLang="en-US" sz="1600" b="1" dirty="0" smtClean="0"/>
              <a:t>＜健康・医療福祉のまちづくりに必要な５つの取組＞</a:t>
            </a:r>
            <a:endParaRPr kumimoji="1" lang="ja-JP" altLang="en-US" sz="1600" b="1" dirty="0"/>
          </a:p>
        </p:txBody>
      </p:sp>
      <p:sp>
        <p:nvSpPr>
          <p:cNvPr id="19" name="角丸四角形 18"/>
          <p:cNvSpPr/>
          <p:nvPr/>
        </p:nvSpPr>
        <p:spPr>
          <a:xfrm>
            <a:off x="6300192" y="2564904"/>
            <a:ext cx="2507664" cy="510778"/>
          </a:xfrm>
          <a:prstGeom prst="round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spAutoFit/>
          </a:bodyPr>
          <a:lstStyle/>
          <a:p>
            <a:pPr marL="182563" indent="-182563"/>
            <a:r>
              <a:rPr lang="ja-JP" altLang="en-US" sz="1200" dirty="0" smtClean="0"/>
              <a:t>①住民</a:t>
            </a:r>
            <a:r>
              <a:rPr lang="ja-JP" altLang="en-US" sz="1200" dirty="0"/>
              <a:t>の健康意識を高め、運動習慣を身につける</a:t>
            </a:r>
            <a:r>
              <a:rPr lang="ja-JP" altLang="en-US" sz="1200" dirty="0" smtClean="0"/>
              <a:t>。</a:t>
            </a:r>
            <a:endParaRPr lang="ja-JP" altLang="en-US" sz="1200" dirty="0"/>
          </a:p>
        </p:txBody>
      </p:sp>
      <p:sp>
        <p:nvSpPr>
          <p:cNvPr id="20" name="角丸四角形 19"/>
          <p:cNvSpPr/>
          <p:nvPr/>
        </p:nvSpPr>
        <p:spPr>
          <a:xfrm>
            <a:off x="6312808" y="3284984"/>
            <a:ext cx="2507664" cy="715089"/>
          </a:xfrm>
          <a:prstGeom prst="round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spAutoFit/>
          </a:bodyPr>
          <a:lstStyle/>
          <a:p>
            <a:pPr marL="182563" indent="-182563"/>
            <a:r>
              <a:rPr lang="ja-JP" altLang="en-US" sz="1200" dirty="0" smtClean="0"/>
              <a:t>②コミュニティ</a:t>
            </a:r>
            <a:r>
              <a:rPr lang="ja-JP" altLang="en-US" sz="1200" dirty="0"/>
              <a:t>活動への参加を高め、地域を支えるコミュニティ活動の活性化を図る</a:t>
            </a:r>
            <a:r>
              <a:rPr lang="ja-JP" altLang="en-US" sz="1200" dirty="0" smtClean="0"/>
              <a:t>。</a:t>
            </a:r>
            <a:endParaRPr lang="ja-JP" altLang="en-US" sz="1200" dirty="0"/>
          </a:p>
        </p:txBody>
      </p:sp>
      <p:sp>
        <p:nvSpPr>
          <p:cNvPr id="21" name="角丸四角形 20"/>
          <p:cNvSpPr/>
          <p:nvPr/>
        </p:nvSpPr>
        <p:spPr>
          <a:xfrm>
            <a:off x="6300192" y="4149080"/>
            <a:ext cx="2507664" cy="510778"/>
          </a:xfrm>
          <a:prstGeom prst="round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spAutoFit/>
          </a:bodyPr>
          <a:lstStyle/>
          <a:p>
            <a:pPr marL="182563" indent="-182563"/>
            <a:r>
              <a:rPr lang="ja-JP" altLang="en-US" sz="1200" dirty="0"/>
              <a:t>③ 日常生活圏域・徒歩圏域に都市機能を計画的に確保する</a:t>
            </a:r>
            <a:r>
              <a:rPr lang="ja-JP" altLang="en-US" sz="1200" dirty="0" smtClean="0"/>
              <a:t>。</a:t>
            </a:r>
            <a:endParaRPr lang="ja-JP" altLang="en-US" sz="1200" dirty="0"/>
          </a:p>
        </p:txBody>
      </p:sp>
      <p:sp>
        <p:nvSpPr>
          <p:cNvPr id="22" name="角丸四角形 21"/>
          <p:cNvSpPr/>
          <p:nvPr/>
        </p:nvSpPr>
        <p:spPr>
          <a:xfrm>
            <a:off x="6300192" y="4941168"/>
            <a:ext cx="2507664" cy="510778"/>
          </a:xfrm>
          <a:prstGeom prst="round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spAutoFit/>
          </a:bodyPr>
          <a:lstStyle/>
          <a:p>
            <a:pPr marL="182563" indent="-182563"/>
            <a:r>
              <a:rPr lang="ja-JP" altLang="en-US" sz="1200" dirty="0"/>
              <a:t>④ 街歩きを促す歩行空間を形成する。</a:t>
            </a:r>
          </a:p>
        </p:txBody>
      </p:sp>
      <p:sp>
        <p:nvSpPr>
          <p:cNvPr id="23" name="角丸四角形 22"/>
          <p:cNvSpPr/>
          <p:nvPr/>
        </p:nvSpPr>
        <p:spPr>
          <a:xfrm>
            <a:off x="6300192" y="5858837"/>
            <a:ext cx="2507664" cy="306467"/>
          </a:xfrm>
          <a:prstGeom prst="round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spAutoFit/>
          </a:bodyPr>
          <a:lstStyle/>
          <a:p>
            <a:pPr marL="182563" indent="-182563"/>
            <a:r>
              <a:rPr lang="ja-JP" altLang="en-US" sz="1200" dirty="0"/>
              <a:t>⑤ 公共交通の利用環境を高める</a:t>
            </a:r>
            <a:r>
              <a:rPr lang="ja-JP" altLang="en-US" sz="1200" dirty="0" smtClean="0"/>
              <a:t>。</a:t>
            </a:r>
            <a:endParaRPr lang="ja-JP" altLang="en-US" sz="1200" dirty="0"/>
          </a:p>
        </p:txBody>
      </p:sp>
      <p:sp>
        <p:nvSpPr>
          <p:cNvPr id="17" name="右矢印 16"/>
          <p:cNvSpPr/>
          <p:nvPr/>
        </p:nvSpPr>
        <p:spPr>
          <a:xfrm>
            <a:off x="5492944" y="2717051"/>
            <a:ext cx="735240" cy="2078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右矢印 24"/>
          <p:cNvSpPr/>
          <p:nvPr/>
        </p:nvSpPr>
        <p:spPr>
          <a:xfrm>
            <a:off x="5492944" y="3453680"/>
            <a:ext cx="735240" cy="2078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右矢印 25"/>
          <p:cNvSpPr/>
          <p:nvPr/>
        </p:nvSpPr>
        <p:spPr>
          <a:xfrm>
            <a:off x="5492944" y="4266093"/>
            <a:ext cx="735240" cy="2078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右矢印 26"/>
          <p:cNvSpPr/>
          <p:nvPr/>
        </p:nvSpPr>
        <p:spPr>
          <a:xfrm>
            <a:off x="5492944" y="5085184"/>
            <a:ext cx="735240" cy="2078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右矢印 27"/>
          <p:cNvSpPr/>
          <p:nvPr/>
        </p:nvSpPr>
        <p:spPr>
          <a:xfrm>
            <a:off x="5492944" y="5949280"/>
            <a:ext cx="735240" cy="20789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スライド番号プレースホルダー 1"/>
          <p:cNvSpPr>
            <a:spLocks noGrp="1"/>
          </p:cNvSpPr>
          <p:nvPr>
            <p:ph type="sldNum" sz="quarter" idx="12"/>
          </p:nvPr>
        </p:nvSpPr>
        <p:spPr>
          <a:xfrm>
            <a:off x="8431648" y="6517782"/>
            <a:ext cx="712351" cy="365125"/>
          </a:xfrm>
        </p:spPr>
        <p:txBody>
          <a:bodyPr/>
          <a:lstStyle/>
          <a:p>
            <a:fld id="{BEBE85B1-8F12-4F7B-A383-E6CF6791D3DF}" type="slidenum">
              <a:rPr kumimoji="1" lang="ja-JP" altLang="en-US" sz="1600" smtClean="0">
                <a:solidFill>
                  <a:schemeClr val="tx1"/>
                </a:solidFill>
              </a:rPr>
              <a:t>8</a:t>
            </a:fld>
            <a:endParaRPr kumimoji="1" lang="ja-JP" altLang="en-US" sz="1600" dirty="0">
              <a:solidFill>
                <a:schemeClr val="tx1"/>
              </a:solidFill>
            </a:endParaRPr>
          </a:p>
        </p:txBody>
      </p:sp>
    </p:spTree>
    <p:extLst>
      <p:ext uri="{BB962C8B-B14F-4D97-AF65-F5344CB8AC3E}">
        <p14:creationId xmlns:p14="http://schemas.microsoft.com/office/powerpoint/2010/main" val="3598217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15516" y="692696"/>
            <a:ext cx="8712968" cy="720080"/>
          </a:xfrm>
          <a:prstGeom prst="rect">
            <a:avLst/>
          </a:prstGeom>
          <a:ln/>
        </p:spPr>
        <p:style>
          <a:lnRef idx="2">
            <a:schemeClr val="accent3"/>
          </a:lnRef>
          <a:fillRef idx="1">
            <a:schemeClr val="lt1"/>
          </a:fillRef>
          <a:effectRef idx="0">
            <a:schemeClr val="accent3"/>
          </a:effectRef>
          <a:fontRef idx="minor">
            <a:schemeClr val="dk1"/>
          </a:fontRef>
        </p:style>
        <p:txBody>
          <a:bodyPr rtlCol="0" anchor="t" anchorCtr="0"/>
          <a:lstStyle/>
          <a:p>
            <a:pPr>
              <a:lnSpc>
                <a:spcPct val="120000"/>
              </a:lnSpc>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国土</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交通省（住宅局）では</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住宅の断熱化が居住者の健康に与える影響を検証する調査への支援</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。得られつつある新た</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知見を途中経過として公表。</a:t>
            </a:r>
            <a:endPar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180020" y="1415678"/>
            <a:ext cx="8928484" cy="1077218"/>
          </a:xfrm>
          <a:prstGeom prst="rect">
            <a:avLst/>
          </a:prstGeom>
        </p:spPr>
        <p:txBody>
          <a:bodyPr wrap="square">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調査</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全体の概要</a:t>
            </a: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事業</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期間　：平成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26</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年度（</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5</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年間</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1349375" indent="-1349375"/>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検証</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内容　：断熱改修を予定する全国約</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1,800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軒の住宅および居住者約</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3,600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人を対象として、改修の前後における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、居住者</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の血圧や生活習慣、身体活動量など健康への影響を</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検証</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215516" y="2708920"/>
            <a:ext cx="8712968" cy="4149080"/>
          </a:xfrm>
          <a:prstGeom prst="rect">
            <a:avLst/>
          </a:prstGeom>
          <a:ln/>
        </p:spPr>
        <p:style>
          <a:lnRef idx="2">
            <a:schemeClr val="accent1"/>
          </a:lnRef>
          <a:fillRef idx="1">
            <a:schemeClr val="lt1"/>
          </a:fillRef>
          <a:effectRef idx="0">
            <a:schemeClr val="accent1"/>
          </a:effectRef>
          <a:fontRef idx="minor">
            <a:schemeClr val="dk1"/>
          </a:fontRef>
        </p:style>
        <p:txBody>
          <a:bodyPr rtlCol="0" anchor="t" anchorCtr="0"/>
          <a:lstStyle/>
          <a:p>
            <a:pPr marL="261938" indent="-261938">
              <a:lnSpc>
                <a:spcPct val="120000"/>
              </a:lnSpc>
            </a:pP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第１回公表（平成</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1938" indent="-261938">
              <a:lnSpc>
                <a:spcPct val="1200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①冬季において</a:t>
            </a:r>
            <a:r>
              <a:rPr lang="ja-JP" altLang="en-US" sz="16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起床時室温が低いほど、血圧が高くなる傾向</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がみられた。また、高齢者ほど室温低下による血圧</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の上昇</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が大きくなるため、室温が低くならないように注意することが大切</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1938" indent="-261938">
              <a:lnSpc>
                <a:spcPct val="1200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②</a:t>
            </a:r>
            <a:r>
              <a:rPr lang="ja-JP" altLang="en-US" sz="16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高齢者ほど室温低下による血圧の上昇が大きい</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ことが</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確認</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された</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1938" indent="-261938">
              <a:lnSpc>
                <a:spcPct val="1200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③</a:t>
            </a:r>
            <a:r>
              <a:rPr lang="ja-JP" altLang="en-US" sz="16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断熱改修によって室温が上昇</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し、それに伴い</a:t>
            </a:r>
            <a:r>
              <a:rPr lang="ja-JP" altLang="en-US" sz="16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居住者の</a:t>
            </a:r>
            <a:r>
              <a:rPr lang="ja-JP" altLang="en-US" sz="16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血圧も低下する傾向</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が確認された</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1938" indent="-261938">
              <a:lnSpc>
                <a:spcPct val="1200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④</a:t>
            </a:r>
            <a:r>
              <a:rPr lang="ja-JP" altLang="en-US" sz="16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居間または脱衣所の平均室温が</a:t>
            </a:r>
            <a:r>
              <a:rPr lang="en-US" altLang="ja-JP" sz="16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lang="ja-JP" altLang="en-US" sz="16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未満の住宅では</a:t>
            </a:r>
            <a:r>
              <a:rPr lang="ja-JP" altLang="en-US" sz="16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、入浴</a:t>
            </a:r>
            <a:r>
              <a:rPr lang="ja-JP" altLang="en-US" sz="16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事故リスクが高いとされる熱め入浴をする確率</a:t>
            </a:r>
            <a:r>
              <a:rPr lang="ja-JP" altLang="en-US" sz="16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が有意</a:t>
            </a:r>
            <a:r>
              <a:rPr lang="ja-JP" altLang="en-US" sz="1600"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に高い</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1938" indent="-261938">
              <a:lnSpc>
                <a:spcPct val="120000"/>
              </a:lnSpc>
            </a:pP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第２回</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公表（平成</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25</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261938" indent="-261938">
              <a:lnSpc>
                <a:spcPct val="1200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①起床時の室温の低下による⾎圧上昇への影響は、⾼齢者ほど⼤きい</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1938" indent="-261938">
              <a:lnSpc>
                <a:spcPct val="1200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②室温の低い家に住む⼈ほど、起床時の⾎圧が⾼⾎圧となる確率が⾼</a:t>
            </a:r>
            <a:r>
              <a:rPr lang="ja-JP" altLang="en-US" sz="16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い</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1938" indent="-261938">
              <a:lnSpc>
                <a:spcPct val="1200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③室温の低い家に住む⼈ほど、動脈硬化指数と⼼電図異常所⾒が有意に多い</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1938" indent="-261938">
              <a:lnSpc>
                <a:spcPct val="1200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④断熱改修後に起床時の⾎圧が有意に低下する</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1938" indent="-261938">
              <a:lnSpc>
                <a:spcPct val="1200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⑤就寝前の室温が低いほど、夜間頻尿リスクが有意に⾼</a:t>
            </a:r>
            <a:r>
              <a:rPr lang="ja-JP" altLang="en-US" sz="1600" dirty="0" err="1">
                <a:solidFill>
                  <a:schemeClr val="tx1"/>
                </a:solidFill>
                <a:latin typeface="Meiryo UI" panose="020B0604030504040204" pitchFamily="50" charset="-128"/>
                <a:ea typeface="Meiryo UI" panose="020B0604030504040204" pitchFamily="50" charset="-128"/>
                <a:cs typeface="Meiryo UI" panose="020B0604030504040204" pitchFamily="50" charset="-128"/>
              </a:rPr>
              <a:t>い</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1938" indent="-261938">
              <a:lnSpc>
                <a:spcPct val="1200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⑥断熱改修後に夜間頻尿回数が有意に減少。</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61938" indent="-261938">
              <a:lnSpc>
                <a:spcPct val="120000"/>
              </a:lnSpc>
            </a:pP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ct val="120000"/>
              </a:lnSpc>
            </a:pPr>
            <a:endParaRPr kumimoji="1" lang="ja-JP" altLang="en-US"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215516" y="2442374"/>
            <a:ext cx="3060340" cy="33855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得られつつある知見</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0" y="-27384"/>
            <a:ext cx="9144000" cy="620688"/>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健康と住まい、まちづくりに関する知見②</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～断熱改修等による居住者の健康への影響調査（国土交通省　住宅局</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スライド番号プレースホルダー 1"/>
          <p:cNvSpPr>
            <a:spLocks noGrp="1"/>
          </p:cNvSpPr>
          <p:nvPr>
            <p:ph type="sldNum" sz="quarter" idx="12"/>
          </p:nvPr>
        </p:nvSpPr>
        <p:spPr>
          <a:xfrm>
            <a:off x="8431648" y="6517782"/>
            <a:ext cx="712351" cy="365125"/>
          </a:xfrm>
        </p:spPr>
        <p:txBody>
          <a:bodyPr/>
          <a:lstStyle/>
          <a:p>
            <a:fld id="{BEBE85B1-8F12-4F7B-A383-E6CF6791D3DF}" type="slidenum">
              <a:rPr kumimoji="1" lang="ja-JP" altLang="en-US" sz="1600" smtClean="0">
                <a:solidFill>
                  <a:schemeClr val="tx1"/>
                </a:solidFill>
              </a:rPr>
              <a:t>9</a:t>
            </a:fld>
            <a:endParaRPr kumimoji="1" lang="ja-JP" altLang="en-US" sz="1600" dirty="0">
              <a:solidFill>
                <a:schemeClr val="tx1"/>
              </a:solidFill>
            </a:endParaRPr>
          </a:p>
        </p:txBody>
      </p:sp>
    </p:spTree>
    <p:extLst>
      <p:ext uri="{BB962C8B-B14F-4D97-AF65-F5344CB8AC3E}">
        <p14:creationId xmlns:p14="http://schemas.microsoft.com/office/powerpoint/2010/main" val="346386763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1899</TotalTime>
  <Words>2249</Words>
  <Application>Microsoft Office PowerPoint</Application>
  <PresentationFormat>画面に合わせる (4:3)</PresentationFormat>
  <Paragraphs>260</Paragraphs>
  <Slides>18</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18</vt:i4>
      </vt:variant>
    </vt:vector>
  </HeadingPairs>
  <TitlesOfParts>
    <vt:vector size="27" baseType="lpstr">
      <vt:lpstr>Meiryo UI</vt:lpstr>
      <vt:lpstr>ＭＳ Ｐゴシック</vt:lpstr>
      <vt:lpstr>ＭＳ Ｐ明朝</vt:lpstr>
      <vt:lpstr>ＭＳ ゴシック</vt:lpstr>
      <vt:lpstr>Arial</vt:lpstr>
      <vt:lpstr>Calibri</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西　あかね</dc:creator>
  <cp:lastModifiedBy>西　あかね</cp:lastModifiedBy>
  <cp:revision>132</cp:revision>
  <cp:lastPrinted>2018-11-15T01:59:45Z</cp:lastPrinted>
  <dcterms:created xsi:type="dcterms:W3CDTF">2018-09-20T10:07:27Z</dcterms:created>
  <dcterms:modified xsi:type="dcterms:W3CDTF">2019-01-18T01:42:25Z</dcterms:modified>
</cp:coreProperties>
</file>