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8" r:id="rId5"/>
    <p:sldId id="280"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43" autoAdjust="0"/>
    <p:restoredTop sz="94660"/>
  </p:normalViewPr>
  <p:slideViewPr>
    <p:cSldViewPr snapToGrid="0">
      <p:cViewPr>
        <p:scale>
          <a:sx n="75" d="100"/>
          <a:sy n="75" d="100"/>
        </p:scale>
        <p:origin x="-1164"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561FD2C-4085-4CF6-9341-45B47427067D}" type="datetimeFigureOut">
              <a:rPr kumimoji="1" lang="ja-JP" altLang="en-US" smtClean="0"/>
              <a:t>2018/11/6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C417DA8-3300-4623-B5B0-E300BEED1104}" type="slidenum">
              <a:rPr kumimoji="1" lang="ja-JP" altLang="en-US" smtClean="0"/>
              <a:t>‹#›</a:t>
            </a:fld>
            <a:endParaRPr kumimoji="1" lang="ja-JP" altLang="en-US"/>
          </a:p>
        </p:txBody>
      </p:sp>
    </p:spTree>
    <p:extLst>
      <p:ext uri="{BB962C8B-B14F-4D97-AF65-F5344CB8AC3E}">
        <p14:creationId xmlns:p14="http://schemas.microsoft.com/office/powerpoint/2010/main" val="12954788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6E3670-7DB9-4EE2-965C-8713485F3C07}"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377778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F8F681-6850-483D-8453-61E1F79A4197}"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199090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76281C-8C3D-48FB-B168-25ADFA59DEFE}"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63725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A6A6C9-6D55-4CE6-9295-CC7D035CA802}"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730119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421BFF4-E152-4117-91B4-ACFE4C6F7B62}"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2978512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16FBAB1-069A-45D5-B7E1-1D61E5EFCED1}" type="datetime1">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189180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89C5F75-036D-46DE-AC74-F766F0B653BB}" type="datetime1">
              <a:rPr kumimoji="1" lang="ja-JP" altLang="en-US" smtClean="0"/>
              <a:t>2018/11/6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90174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B8DC5F3-8D0A-4103-B9BC-1DFAB9CAC082}" type="datetime1">
              <a:rPr kumimoji="1" lang="ja-JP" altLang="en-US" smtClean="0"/>
              <a:t>2018/11/6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278213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A1FF82-00B7-4DC7-871F-83B92C344EA0}" type="datetime1">
              <a:rPr kumimoji="1" lang="ja-JP" altLang="en-US" smtClean="0"/>
              <a:t>2018/11/6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129521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F734D4-8547-4B1F-8A49-0BF349898D3F}" type="datetime1">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1149786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AD6BE5-8828-4B3F-950B-B190AF33E299}" type="datetime1">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198609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10E66-A0D5-48A3-ABCE-7F6AA27F5EFB}" type="datetime1">
              <a:rPr kumimoji="1" lang="ja-JP" altLang="en-US" smtClean="0"/>
              <a:t>2018/11/6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E85B1-8F12-4F7B-A383-E6CF6791D3DF}" type="slidenum">
              <a:rPr kumimoji="1" lang="ja-JP" altLang="en-US" smtClean="0"/>
              <a:t>‹#›</a:t>
            </a:fld>
            <a:endParaRPr kumimoji="1" lang="ja-JP" altLang="en-US"/>
          </a:p>
        </p:txBody>
      </p:sp>
    </p:spTree>
    <p:extLst>
      <p:ext uri="{BB962C8B-B14F-4D97-AF65-F5344CB8AC3E}">
        <p14:creationId xmlns:p14="http://schemas.microsoft.com/office/powerpoint/2010/main" val="3648234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3399" y="657328"/>
            <a:ext cx="8937201" cy="5387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nSpc>
                <a:spcPct val="120000"/>
              </a:lnSpc>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回審議会において提示した論点及び論点に対する委員意見を踏まえ、今年度の課題検討部会では、論点（１）、（２）について検討を行い、年度末の審議会に中間報告を行う。</a:t>
            </a:r>
          </a:p>
          <a:p>
            <a:pPr marL="177800" indent="-177800">
              <a:lnSpc>
                <a:spcPct val="120000"/>
              </a:lnSpc>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年度は、「平成</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年住宅・土地統計調査」や「平成</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年住生活総合調査」の集計結果を踏まえ、論点（３）や新規論点等について検討を行う。</a:t>
            </a:r>
          </a:p>
          <a:p>
            <a:pPr marL="177800" indent="-177800">
              <a:lnSpc>
                <a:spcPct val="120000"/>
              </a:lnSpc>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の結果をとりまとめ、</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年度末の審議会において報告し、住まうビジョン・大阪の改定に向けた答申検討の基礎資料とする。</a:t>
            </a:r>
          </a:p>
          <a:p>
            <a:pPr marL="177800" indent="-177800">
              <a:lnSpc>
                <a:spcPct val="120000"/>
              </a:lnSpc>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前回審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議会におけるその他の主な委員意見については、大阪府において対応を検討し、次回審議会において報告する。</a:t>
            </a:r>
          </a:p>
          <a:p>
            <a:pPr marL="177800" indent="-177800">
              <a:lnSpc>
                <a:spcPct val="120000"/>
              </a:lnSpc>
              <a:spcBef>
                <a:spcPts val="600"/>
              </a:spcBef>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ct val="120000"/>
              </a:lnSpc>
              <a:spcBef>
                <a:spcPts val="600"/>
              </a:spcBef>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a:t>
            </a:r>
          </a:p>
          <a:p>
            <a:pPr marL="177800" indent="-177800">
              <a:lnSpc>
                <a:spcPct val="120000"/>
              </a:lnSpc>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 単独世帯の増加や世帯の多様化に応じた住まい・まちづくり</a:t>
            </a:r>
          </a:p>
          <a:p>
            <a:pPr marL="177800" indent="-177800">
              <a:lnSpc>
                <a:spcPct val="120000"/>
              </a:lnSpc>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 住まい・まちづくり</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と健康と</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の関係</a:t>
            </a:r>
          </a:p>
          <a:p>
            <a:pPr marL="177800" indent="-177800">
              <a:lnSpc>
                <a:spcPct val="120000"/>
              </a:lnSpc>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（３） 住宅ストックの活用について（空き家、マンションストックなど）	</a:t>
            </a:r>
          </a:p>
          <a:p>
            <a:pPr marL="177800" indent="-177800">
              <a:lnSpc>
                <a:spcPct val="120000"/>
              </a:lnSpc>
              <a:spcBef>
                <a:spcPts val="600"/>
              </a:spcBef>
            </a:pP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ct val="120000"/>
              </a:lnSpc>
              <a:spcBef>
                <a:spcPts val="600"/>
              </a:spcBef>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主な委員意見</a:t>
            </a:r>
          </a:p>
          <a:p>
            <a:pPr marL="177800" indent="-177800">
              <a:lnSpc>
                <a:spcPct val="120000"/>
              </a:lnSpc>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の推進、災害時における住宅支援　等</a:t>
            </a:r>
          </a:p>
        </p:txBody>
      </p:sp>
      <p:sp>
        <p:nvSpPr>
          <p:cNvPr id="6" name="正方形/長方形 5"/>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課題検討部会の今後の進め方（案）</a:t>
            </a:r>
            <a:endParaRPr lang="ja-JP"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012386" y="29188"/>
            <a:ext cx="1065677" cy="33855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8591934" y="6517782"/>
            <a:ext cx="552066" cy="365125"/>
          </a:xfrm>
        </p:spPr>
        <p:txBody>
          <a:bodyPr/>
          <a:lstStyle/>
          <a:p>
            <a:fld id="{BEBE85B1-8F12-4F7B-A383-E6CF6791D3DF}" type="slidenum">
              <a:rPr kumimoji="1" lang="ja-JP" altLang="en-US" sz="1600" smtClean="0">
                <a:solidFill>
                  <a:schemeClr val="tx1"/>
                </a:solidFill>
              </a:rPr>
              <a:t>1</a:t>
            </a:fld>
            <a:endParaRPr kumimoji="1" lang="ja-JP" altLang="en-US" sz="1600" dirty="0">
              <a:solidFill>
                <a:schemeClr val="tx1"/>
              </a:solidFill>
            </a:endParaRPr>
          </a:p>
        </p:txBody>
      </p:sp>
    </p:spTree>
    <p:extLst>
      <p:ext uri="{BB962C8B-B14F-4D97-AF65-F5344CB8AC3E}">
        <p14:creationId xmlns:p14="http://schemas.microsoft.com/office/powerpoint/2010/main" val="327582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課題検討部会の今後の進め方（案）</a:t>
            </a:r>
            <a:endParaRPr lang="ja-JP"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8591934" y="6517782"/>
            <a:ext cx="552066" cy="365125"/>
          </a:xfrm>
        </p:spPr>
        <p:txBody>
          <a:bodyPr/>
          <a:lstStyle/>
          <a:p>
            <a:fld id="{BEBE85B1-8F12-4F7B-A383-E6CF6791D3DF}" type="slidenum">
              <a:rPr kumimoji="1" lang="ja-JP" altLang="en-US" sz="1600" smtClean="0">
                <a:solidFill>
                  <a:schemeClr val="tx1"/>
                </a:solidFill>
              </a:rPr>
              <a:t>2</a:t>
            </a:fld>
            <a:endParaRPr kumimoji="1" lang="ja-JP" altLang="en-US" sz="1600" dirty="0">
              <a:solidFill>
                <a:schemeClr val="tx1"/>
              </a:solidFill>
            </a:endParaRPr>
          </a:p>
        </p:txBody>
      </p:sp>
      <p:sp>
        <p:nvSpPr>
          <p:cNvPr id="7" name="正方形/長方形 6"/>
          <p:cNvSpPr/>
          <p:nvPr/>
        </p:nvSpPr>
        <p:spPr>
          <a:xfrm>
            <a:off x="118518" y="580452"/>
            <a:ext cx="2033752" cy="43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158875" indent="-1158875">
              <a:lnSpc>
                <a:spcPct val="1200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■スケジュール</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040927901"/>
              </p:ext>
            </p:extLst>
          </p:nvPr>
        </p:nvGraphicFramePr>
        <p:xfrm>
          <a:off x="296344" y="1020594"/>
          <a:ext cx="8678456" cy="3984816"/>
        </p:xfrm>
        <a:graphic>
          <a:graphicData uri="http://schemas.openxmlformats.org/drawingml/2006/table">
            <a:tbl>
              <a:tblPr firstRow="1">
                <a:tableStyleId>{5C22544A-7EE6-4342-B048-85BDC9FD1C3A}</a:tableStyleId>
              </a:tblPr>
              <a:tblGrid>
                <a:gridCol w="253326"/>
                <a:gridCol w="3323565"/>
                <a:gridCol w="3323565"/>
                <a:gridCol w="1778000"/>
              </a:tblGrid>
              <a:tr h="391422">
                <a:tc>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800" dirty="0" smtClean="0"/>
                        <a:t>2018</a:t>
                      </a:r>
                      <a:r>
                        <a:rPr kumimoji="1" lang="ja-JP" altLang="en-US" sz="1800" dirty="0" smtClean="0"/>
                        <a:t>年度</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1800" dirty="0" smtClean="0"/>
                        <a:t>2019</a:t>
                      </a:r>
                      <a:r>
                        <a:rPr kumimoji="1" lang="ja-JP" altLang="en-US" sz="1800" dirty="0" smtClean="0"/>
                        <a:t>年度</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2020</a:t>
                      </a:r>
                      <a:r>
                        <a:rPr kumimoji="1" lang="ja-JP" altLang="en-US" sz="1800" dirty="0" smtClean="0"/>
                        <a:t>年度</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015638">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審議会等</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785756">
                <a:tc row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統計調査</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792000">
                <a:tc vMerge="1">
                  <a:txBody>
                    <a:bodyPr/>
                    <a:lstStyle/>
                    <a:p>
                      <a:endParaRPr kumimoji="1" lang="ja-JP" altLang="en-US"/>
                    </a:p>
                  </a:txBody>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cxnSp>
        <p:nvCxnSpPr>
          <p:cNvPr id="9" name="直線矢印コネクタ 8"/>
          <p:cNvCxnSpPr/>
          <p:nvPr/>
        </p:nvCxnSpPr>
        <p:spPr>
          <a:xfrm>
            <a:off x="7217119" y="3059841"/>
            <a:ext cx="1260504" cy="0"/>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右矢印 10"/>
          <p:cNvSpPr/>
          <p:nvPr/>
        </p:nvSpPr>
        <p:spPr>
          <a:xfrm>
            <a:off x="1956528" y="1992646"/>
            <a:ext cx="1323592" cy="670457"/>
          </a:xfrm>
          <a:prstGeom prst="rightArrow">
            <a:avLst>
              <a:gd name="adj1" fmla="val 50000"/>
              <a:gd name="adj2" fmla="val 22723"/>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b="1"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spc="-1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lang="en-US" altLang="ja-JP" sz="1200" b="1"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6794069" y="1542199"/>
            <a:ext cx="288000" cy="1800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057487" y="1519345"/>
            <a:ext cx="288000" cy="1800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3439799" y="1529499"/>
            <a:ext cx="288000" cy="1800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650822" y="1709237"/>
            <a:ext cx="288000" cy="11735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課題検討部会①</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782917" y="1686377"/>
            <a:ext cx="288000" cy="11735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課題検討部会②</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600034" y="3487675"/>
            <a:ext cx="972000" cy="6480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住宅・土地</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統計調査</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269287" y="3453565"/>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3683196" y="3380305"/>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住宅数</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14968" y="3380305"/>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住宅・世帯</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6008946" y="3380305"/>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住宅構造</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6489356" y="3380305"/>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土地</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13887" y="4276991"/>
            <a:ext cx="972000" cy="6480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住生活</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総合調査</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696098" y="4214888"/>
            <a:ext cx="1054788" cy="77873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吹き出し 27"/>
          <p:cNvSpPr/>
          <p:nvPr/>
        </p:nvSpPr>
        <p:spPr>
          <a:xfrm>
            <a:off x="3867109" y="3427526"/>
            <a:ext cx="4921384" cy="1547891"/>
          </a:xfrm>
          <a:prstGeom prst="wedgeRoundRectCallout">
            <a:avLst>
              <a:gd name="adj1" fmla="val -12880"/>
              <a:gd name="adj2" fmla="val -49494"/>
              <a:gd name="adj3" fmla="val 16667"/>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endPar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3948580" y="4674223"/>
            <a:ext cx="1806287" cy="36469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府独自集計（順次作成）</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3354979" y="2136465"/>
            <a:ext cx="459879" cy="382880"/>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中間</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32" name="角丸四角形 31"/>
          <p:cNvSpPr/>
          <p:nvPr/>
        </p:nvSpPr>
        <p:spPr>
          <a:xfrm>
            <a:off x="6676099" y="2856781"/>
            <a:ext cx="502920" cy="382880"/>
          </a:xfrm>
          <a:prstGeom prst="roundRect">
            <a:avLst/>
          </a:prstGeom>
          <a:ln>
            <a:prstDash val="sysDash"/>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諮問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6032887" y="4211875"/>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速報</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6616689" y="2133925"/>
            <a:ext cx="600430" cy="382880"/>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とりまとめ</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右矢印 36"/>
          <p:cNvSpPr/>
          <p:nvPr/>
        </p:nvSpPr>
        <p:spPr>
          <a:xfrm>
            <a:off x="3910479" y="1982517"/>
            <a:ext cx="2649801" cy="670457"/>
          </a:xfrm>
          <a:prstGeom prst="rightArrow">
            <a:avLst>
              <a:gd name="adj1" fmla="val 50000"/>
              <a:gd name="adj2" fmla="val 22723"/>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b="1"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継続、他</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128895" y="1699077"/>
            <a:ext cx="288000" cy="117351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課題検討部会③</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5817726" y="1683262"/>
            <a:ext cx="288000" cy="117351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課題検討部会④</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8631899" y="1542199"/>
            <a:ext cx="288000" cy="1800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8537033" y="2856781"/>
            <a:ext cx="502920" cy="382880"/>
          </a:xfrm>
          <a:prstGeom prst="roundRect">
            <a:avLst/>
          </a:prstGeom>
          <a:ln>
            <a:prstDash val="sysDash"/>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答申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7317227" y="2327905"/>
            <a:ext cx="984472" cy="911756"/>
          </a:xfrm>
          <a:prstGeom prst="roundRect">
            <a:avLst/>
          </a:prstGeom>
          <a:solidFill>
            <a:schemeClr val="accent6">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vert="eaVert" lIns="36000" rIns="36000" rtlCol="0" anchor="ctr" anchorCtr="0"/>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作業</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a:t>
            </a:r>
            <a:endPar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7176455" y="4201471"/>
            <a:ext cx="1054788" cy="85661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確報</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二等辺三角形 43"/>
          <p:cNvSpPr/>
          <p:nvPr/>
        </p:nvSpPr>
        <p:spPr>
          <a:xfrm flipV="1">
            <a:off x="6850107" y="2575869"/>
            <a:ext cx="175924" cy="219178"/>
          </a:xfrm>
          <a:prstGeom prst="triangle">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endPar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右矢印 37"/>
          <p:cNvSpPr/>
          <p:nvPr/>
        </p:nvSpPr>
        <p:spPr>
          <a:xfrm>
            <a:off x="1368205" y="2883438"/>
            <a:ext cx="1986774" cy="379305"/>
          </a:xfrm>
          <a:prstGeom prst="rightArrow">
            <a:avLst>
              <a:gd name="adj1" fmla="val 50000"/>
              <a:gd name="adj2" fmla="val 22723"/>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な委員</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3367679" y="2881942"/>
            <a:ext cx="459879" cy="382880"/>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a:t>
            </a:r>
          </a:p>
        </p:txBody>
      </p:sp>
    </p:spTree>
    <p:extLst>
      <p:ext uri="{BB962C8B-B14F-4D97-AF65-F5344CB8AC3E}">
        <p14:creationId xmlns:p14="http://schemas.microsoft.com/office/powerpoint/2010/main" val="671250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a:solidFill>
            <a:srgbClr val="FF0000"/>
          </a:solidFill>
        </a:ln>
      </a:spPr>
      <a:bodyPr lIns="36000" rIns="36000" rtlCol="0" anchor="t" anchorCtr="0"/>
      <a:lstStyle>
        <a:defPPr algn="ctr">
          <a:defRPr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4AC1FCF8-505B-414E-BBB9-8F0EAAB204C8}">
  <ds:schemaRefs>
    <ds:schemaRef ds:uri="http://schemas.microsoft.com/sharepoint/v3/contenttype/forms"/>
  </ds:schemaRefs>
</ds:datastoreItem>
</file>

<file path=customXml/itemProps2.xml><?xml version="1.0" encoding="utf-8"?>
<ds:datastoreItem xmlns:ds="http://schemas.openxmlformats.org/officeDocument/2006/customXml" ds:itemID="{70555C41-A2D7-4F4C-98FF-6D60CDC45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22FBD2-1AF3-4227-8238-8BACB93C4B40}">
  <ds:schemaRefs>
    <ds:schemaRef ds:uri="http://purl.org/dc/dcmitype/"/>
    <ds:schemaRef ds:uri="46689e31-b03d-4afa-a735-a1f8d7beadb1"/>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5184</TotalTime>
  <Words>155</Words>
  <Application>Microsoft Office PowerPoint</Application>
  <PresentationFormat>画面に合わせる (4:3)</PresentationFormat>
  <Paragraphs>81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谷山　広隆</dc:creator>
  <cp:lastModifiedBy>谷山　広隆</cp:lastModifiedBy>
  <cp:revision>209</cp:revision>
  <cp:lastPrinted>2018-11-05T05:33:39Z</cp:lastPrinted>
  <dcterms:created xsi:type="dcterms:W3CDTF">2018-02-20T08:10:56Z</dcterms:created>
  <dcterms:modified xsi:type="dcterms:W3CDTF">2018-11-06T00:01:29Z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