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66" d="100"/>
          <a:sy n="66" d="100"/>
        </p:scale>
        <p:origin x="-72"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3427242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275986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0870" y="513398"/>
            <a:ext cx="2160271" cy="1092136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80061" y="513398"/>
            <a:ext cx="6267451" cy="1092136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3977330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2272443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9" y="4069400"/>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111033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80062" y="2987041"/>
            <a:ext cx="4213860" cy="8447723"/>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907282" y="2987041"/>
            <a:ext cx="4213860" cy="8447723"/>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474D7E0-62D9-489A-8E99-BB8E20E9B4C1}" type="datetimeFigureOut">
              <a:rPr kumimoji="1" lang="ja-JP" altLang="en-US" smtClean="0"/>
              <a:t>2018/7/27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1284176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4"/>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2"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2" y="3044824"/>
            <a:ext cx="5656263" cy="5531804"/>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8" y="2149158"/>
            <a:ext cx="5658484"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8" y="3044824"/>
            <a:ext cx="5658484" cy="5531804"/>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474D7E0-62D9-489A-8E99-BB8E20E9B4C1}" type="datetimeFigureOut">
              <a:rPr kumimoji="1" lang="ja-JP" altLang="en-US" smtClean="0"/>
              <a:t>2018/7/27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344008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474D7E0-62D9-489A-8E99-BB8E20E9B4C1}" type="datetimeFigureOut">
              <a:rPr kumimoji="1" lang="ja-JP" altLang="en-US" smtClean="0"/>
              <a:t>2018/7/27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4145168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474D7E0-62D9-489A-8E99-BB8E20E9B4C1}" type="datetimeFigureOut">
              <a:rPr kumimoji="1" lang="ja-JP" altLang="en-US" smtClean="0"/>
              <a:t>2018/7/27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176194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1"/>
            <a:ext cx="4211639"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1" y="382272"/>
            <a:ext cx="7156451"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2" y="2009142"/>
            <a:ext cx="4211639"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74D7E0-62D9-489A-8E99-BB8E20E9B4C1}" type="datetimeFigureOut">
              <a:rPr kumimoji="1" lang="ja-JP" altLang="en-US" smtClean="0"/>
              <a:t>2018/7/27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1182685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1"/>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4"/>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4"/>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74D7E0-62D9-489A-8E99-BB8E20E9B4C1}" type="datetimeFigureOut">
              <a:rPr kumimoji="1" lang="ja-JP" altLang="en-US" smtClean="0"/>
              <a:t>2018/7/27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341682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4"/>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2"/>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474D7E0-62D9-489A-8E99-BB8E20E9B4C1}" type="datetimeFigureOut">
              <a:rPr kumimoji="1" lang="ja-JP" altLang="en-US" smtClean="0"/>
              <a:t>2018/7/27</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227990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正方形/長方形 89"/>
          <p:cNvSpPr/>
          <p:nvPr/>
        </p:nvSpPr>
        <p:spPr>
          <a:xfrm>
            <a:off x="232126" y="3190686"/>
            <a:ext cx="1890501" cy="626469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p:cNvSpPr/>
          <p:nvPr/>
        </p:nvSpPr>
        <p:spPr>
          <a:xfrm>
            <a:off x="2266352" y="3190686"/>
            <a:ext cx="1890501" cy="626469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p:cNvSpPr/>
          <p:nvPr/>
        </p:nvSpPr>
        <p:spPr>
          <a:xfrm>
            <a:off x="4300578" y="3190686"/>
            <a:ext cx="1890501" cy="626469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正方形/長方形 92"/>
          <p:cNvSpPr/>
          <p:nvPr/>
        </p:nvSpPr>
        <p:spPr>
          <a:xfrm>
            <a:off x="6334804" y="3190686"/>
            <a:ext cx="1890501" cy="626469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8369030" y="3190686"/>
            <a:ext cx="1890501" cy="626469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角丸四角形 115"/>
          <p:cNvSpPr/>
          <p:nvPr/>
        </p:nvSpPr>
        <p:spPr>
          <a:xfrm>
            <a:off x="10577264" y="2794614"/>
            <a:ext cx="2166319" cy="6758512"/>
          </a:xfrm>
          <a:prstGeom prst="roundRect">
            <a:avLst>
              <a:gd name="adj" fmla="val 4285"/>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角丸四角形 111"/>
          <p:cNvSpPr/>
          <p:nvPr/>
        </p:nvSpPr>
        <p:spPr>
          <a:xfrm>
            <a:off x="88111" y="2765410"/>
            <a:ext cx="10369152" cy="3432189"/>
          </a:xfrm>
          <a:prstGeom prst="roundRect">
            <a:avLst>
              <a:gd name="adj" fmla="val 509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角丸四角形 110"/>
          <p:cNvSpPr/>
          <p:nvPr/>
        </p:nvSpPr>
        <p:spPr>
          <a:xfrm>
            <a:off x="424136" y="678128"/>
            <a:ext cx="12001321" cy="1876386"/>
          </a:xfrm>
          <a:prstGeom prst="roundRect">
            <a:avLst>
              <a:gd name="adj" fmla="val 1033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8566545" y="1098708"/>
            <a:ext cx="3780000" cy="1323439"/>
          </a:xfrm>
          <a:prstGeom prst="rect">
            <a:avLst/>
          </a:prstGeom>
        </p:spPr>
        <p:txBody>
          <a:bodyPr wrap="square" lIns="0" rIns="0">
            <a:spAutoFit/>
          </a:bodyPr>
          <a:lstStyle/>
          <a:p>
            <a:pPr marL="88900" indent="-88900"/>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縮小</a:t>
            </a:r>
            <a:r>
              <a:rPr lang="ja-JP" altLang="ja-JP" sz="1000" dirty="0">
                <a:latin typeface="Meiryo UI" panose="020B0604030504040204" pitchFamily="50" charset="-128"/>
                <a:ea typeface="Meiryo UI" panose="020B0604030504040204" pitchFamily="50" charset="-128"/>
              </a:rPr>
              <a:t>していく社会に</a:t>
            </a:r>
            <a:r>
              <a:rPr lang="ja-JP" altLang="ja-JP" sz="1000" dirty="0" smtClean="0">
                <a:latin typeface="Meiryo UI" panose="020B0604030504040204" pitchFamily="50" charset="-128"/>
                <a:ea typeface="Meiryo UI" panose="020B0604030504040204" pitchFamily="50" charset="-128"/>
              </a:rPr>
              <a:t>おける地方</a:t>
            </a:r>
            <a:r>
              <a:rPr lang="ja-JP" altLang="ja-JP" sz="1000" dirty="0">
                <a:latin typeface="Meiryo UI" panose="020B0604030504040204" pitchFamily="50" charset="-128"/>
                <a:ea typeface="Meiryo UI" panose="020B0604030504040204" pitchFamily="50" charset="-128"/>
              </a:rPr>
              <a:t>のあり方と</a:t>
            </a:r>
            <a:r>
              <a:rPr lang="ja-JP" altLang="ja-JP" sz="1000" dirty="0" smtClean="0">
                <a:latin typeface="Meiryo UI" panose="020B0604030504040204" pitchFamily="50" charset="-128"/>
                <a:ea typeface="Meiryo UI" panose="020B0604030504040204" pitchFamily="50" charset="-128"/>
              </a:rPr>
              <a:t>それをつないで</a:t>
            </a:r>
            <a:r>
              <a:rPr lang="ja-JP" altLang="ja-JP" sz="1000" dirty="0">
                <a:latin typeface="Meiryo UI" panose="020B0604030504040204" pitchFamily="50" charset="-128"/>
                <a:ea typeface="Meiryo UI" panose="020B0604030504040204" pitchFamily="50" charset="-128"/>
              </a:rPr>
              <a:t>いくというのが大阪府の大きな役割と</a:t>
            </a:r>
            <a:r>
              <a:rPr lang="ja-JP" altLang="ja-JP" sz="1000" dirty="0" smtClean="0">
                <a:latin typeface="Meiryo UI" panose="020B0604030504040204" pitchFamily="50" charset="-128"/>
                <a:ea typeface="Meiryo UI" panose="020B0604030504040204" pitchFamily="50" charset="-128"/>
              </a:rPr>
              <a:t>思</a:t>
            </a:r>
            <a:r>
              <a:rPr lang="ja-JP" altLang="en-US" sz="1000" dirty="0" smtClean="0">
                <a:latin typeface="Meiryo UI" panose="020B0604030504040204" pitchFamily="50" charset="-128"/>
                <a:ea typeface="Meiryo UI" panose="020B0604030504040204" pitchFamily="50" charset="-128"/>
              </a:rPr>
              <a:t>う</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活用する一方で縮小していかなければいけない部分もあると</a:t>
            </a:r>
            <a:r>
              <a:rPr lang="ja-JP" altLang="ja-JP" sz="1000" dirty="0" smtClean="0">
                <a:latin typeface="Meiryo UI" panose="020B0604030504040204" pitchFamily="50" charset="-128"/>
                <a:ea typeface="Meiryo UI" panose="020B0604030504040204" pitchFamily="50" charset="-128"/>
              </a:rPr>
              <a:t>思う</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　住宅</a:t>
            </a:r>
            <a:r>
              <a:rPr lang="ja-JP" altLang="ja-JP" sz="1000" dirty="0" smtClean="0">
                <a:latin typeface="Meiryo UI" panose="020B0604030504040204" pitchFamily="50" charset="-128"/>
                <a:ea typeface="Meiryo UI" panose="020B0604030504040204" pitchFamily="50" charset="-128"/>
              </a:rPr>
              <a:t>の</a:t>
            </a:r>
            <a:r>
              <a:rPr lang="ja-JP" altLang="ja-JP" sz="1000" dirty="0">
                <a:latin typeface="Meiryo UI" panose="020B0604030504040204" pitchFamily="50" charset="-128"/>
                <a:ea typeface="Meiryo UI" panose="020B0604030504040204" pitchFamily="50" charset="-128"/>
              </a:rPr>
              <a:t>数</a:t>
            </a:r>
            <a:r>
              <a:rPr lang="ja-JP" altLang="en-US" sz="1000" dirty="0">
                <a:latin typeface="Meiryo UI" panose="020B0604030504040204" pitchFamily="50" charset="-128"/>
                <a:ea typeface="Meiryo UI" panose="020B0604030504040204" pitchFamily="50" charset="-128"/>
              </a:rPr>
              <a:t>の</a:t>
            </a:r>
            <a:r>
              <a:rPr lang="ja-JP" altLang="ja-JP" sz="1000" dirty="0">
                <a:latin typeface="Meiryo UI" panose="020B0604030504040204" pitchFamily="50" charset="-128"/>
                <a:ea typeface="Meiryo UI" panose="020B0604030504040204" pitchFamily="50" charset="-128"/>
              </a:rPr>
              <a:t>縮小を機会に健康であったり、高齢者や</a:t>
            </a:r>
            <a:r>
              <a:rPr lang="ja-JP" altLang="ja-JP" sz="1000" dirty="0" err="1">
                <a:latin typeface="Meiryo UI" panose="020B0604030504040204" pitchFamily="50" charset="-128"/>
                <a:ea typeface="Meiryo UI" panose="020B0604030504040204" pitchFamily="50" charset="-128"/>
              </a:rPr>
              <a:t>障がい</a:t>
            </a:r>
            <a:r>
              <a:rPr lang="ja-JP" altLang="ja-JP" sz="1000" dirty="0">
                <a:latin typeface="Meiryo UI" panose="020B0604030504040204" pitchFamily="50" charset="-128"/>
                <a:ea typeface="Meiryo UI" panose="020B0604030504040204" pitchFamily="50" charset="-128"/>
              </a:rPr>
              <a:t>者の方に優しいまちの作り方ができる機会だと捉えて、前向きに施策を打っていくことが</a:t>
            </a:r>
            <a:r>
              <a:rPr lang="ja-JP" altLang="ja-JP" sz="1000" dirty="0" smtClean="0">
                <a:latin typeface="Meiryo UI" panose="020B0604030504040204" pitchFamily="50" charset="-128"/>
                <a:ea typeface="Meiryo UI" panose="020B0604030504040204" pitchFamily="50" charset="-128"/>
              </a:rPr>
              <a:t>大事</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地域に住むということが非常に重要なので、都市空間を含めた議論をしてもらうことで、居住ということを中心としてまとまるよう</a:t>
            </a:r>
            <a:r>
              <a:rPr lang="ja-JP" altLang="ja-JP" sz="1000" dirty="0" smtClean="0">
                <a:latin typeface="Meiryo UI" panose="020B0604030504040204" pitchFamily="50" charset="-128"/>
                <a:ea typeface="Meiryo UI" panose="020B0604030504040204" pitchFamily="50" charset="-128"/>
              </a:rPr>
              <a:t>に</a:t>
            </a:r>
            <a:endParaRPr lang="ja-JP" altLang="en-US" sz="1000" dirty="0">
              <a:latin typeface="Meiryo UI" panose="020B0604030504040204" pitchFamily="50" charset="-128"/>
              <a:ea typeface="Meiryo UI" panose="020B0604030504040204" pitchFamily="50" charset="-128"/>
            </a:endParaRPr>
          </a:p>
        </p:txBody>
      </p:sp>
      <p:sp>
        <p:nvSpPr>
          <p:cNvPr id="13" name="正方形/長方形 12"/>
          <p:cNvSpPr/>
          <p:nvPr/>
        </p:nvSpPr>
        <p:spPr>
          <a:xfrm>
            <a:off x="2320358" y="6800143"/>
            <a:ext cx="1802923" cy="861774"/>
          </a:xfrm>
          <a:prstGeom prst="rect">
            <a:avLst/>
          </a:prstGeom>
        </p:spPr>
        <p:txBody>
          <a:bodyPr wrap="square" lIns="0" rIns="0">
            <a:spAutoFit/>
          </a:bodyPr>
          <a:lstStyle/>
          <a:p>
            <a:pPr marL="88900" indent="-88900"/>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空家</a:t>
            </a:r>
            <a:r>
              <a:rPr lang="ja-JP" altLang="ja-JP" sz="1000" dirty="0">
                <a:latin typeface="Meiryo UI" panose="020B0604030504040204" pitchFamily="50" charset="-128"/>
                <a:ea typeface="Meiryo UI" panose="020B0604030504040204" pitchFamily="50" charset="-128"/>
              </a:rPr>
              <a:t>の定義を含めて、もう少しきちんとした議論をしなければ</a:t>
            </a:r>
            <a:r>
              <a:rPr lang="ja-JP" altLang="ja-JP" sz="1000" dirty="0" smtClean="0">
                <a:latin typeface="Meiryo UI" panose="020B0604030504040204" pitchFamily="50" charset="-128"/>
                <a:ea typeface="Meiryo UI" panose="020B0604030504040204" pitchFamily="50" charset="-128"/>
              </a:rPr>
              <a:t>いけない</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近年では、投資目的の住宅</a:t>
            </a:r>
            <a:r>
              <a:rPr lang="ja-JP" altLang="ja-JP" sz="1000" dirty="0" smtClean="0">
                <a:latin typeface="Meiryo UI" panose="020B0604030504040204" pitchFamily="50" charset="-128"/>
                <a:ea typeface="Meiryo UI" panose="020B0604030504040204" pitchFamily="50" charset="-128"/>
              </a:rPr>
              <a:t>で、</a:t>
            </a:r>
            <a:r>
              <a:rPr lang="ja-JP" altLang="ja-JP" sz="1000" dirty="0">
                <a:latin typeface="Meiryo UI" panose="020B0604030504040204" pitchFamily="50" charset="-128"/>
                <a:ea typeface="Meiryo UI" panose="020B0604030504040204" pitchFamily="50" charset="-128"/>
              </a:rPr>
              <a:t>居住者のいない住宅の問題も</a:t>
            </a:r>
            <a:r>
              <a:rPr lang="ja-JP" altLang="ja-JP" sz="1000" dirty="0" smtClean="0">
                <a:latin typeface="Meiryo UI" panose="020B0604030504040204" pitchFamily="50" charset="-128"/>
                <a:ea typeface="Meiryo UI" panose="020B0604030504040204" pitchFamily="50" charset="-128"/>
              </a:rPr>
              <a:t>ある</a:t>
            </a:r>
            <a:endParaRPr lang="ja-JP" altLang="en-US" sz="1000" dirty="0">
              <a:latin typeface="Meiryo UI" panose="020B0604030504040204" pitchFamily="50" charset="-128"/>
              <a:ea typeface="Meiryo UI" panose="020B0604030504040204" pitchFamily="50" charset="-128"/>
            </a:endParaRPr>
          </a:p>
        </p:txBody>
      </p:sp>
      <p:sp>
        <p:nvSpPr>
          <p:cNvPr id="15" name="正方形/長方形 14"/>
          <p:cNvSpPr/>
          <p:nvPr/>
        </p:nvSpPr>
        <p:spPr>
          <a:xfrm>
            <a:off x="8443479" y="6815819"/>
            <a:ext cx="1761619" cy="1938992"/>
          </a:xfrm>
          <a:prstGeom prst="rect">
            <a:avLst/>
          </a:prstGeom>
        </p:spPr>
        <p:txBody>
          <a:bodyPr wrap="square" lIns="36000" rIns="36000">
            <a:spAutoFit/>
          </a:bodyPr>
          <a:lstStyle/>
          <a:p>
            <a:pPr marL="88900" indent="-88900"/>
            <a:r>
              <a:rPr lang="ja-JP" altLang="en-US" sz="1000" dirty="0" smtClean="0">
                <a:latin typeface="Meiryo UI" panose="020B0604030504040204" pitchFamily="50" charset="-128"/>
                <a:ea typeface="Meiryo UI" panose="020B0604030504040204" pitchFamily="50" charset="-128"/>
              </a:rPr>
              <a:t>・　他</a:t>
            </a:r>
            <a:r>
              <a:rPr lang="ja-JP" altLang="en-US" sz="1000" dirty="0">
                <a:latin typeface="Meiryo UI" panose="020B0604030504040204" pitchFamily="50" charset="-128"/>
                <a:ea typeface="Meiryo UI" panose="020B0604030504040204" pitchFamily="50" charset="-128"/>
              </a:rPr>
              <a:t>の県でもセーフティネット法の登録はオーナーにはメリットがあまりあるものではなく、本当に円滑に登録されるのかという議論を</a:t>
            </a:r>
            <a:r>
              <a:rPr lang="ja-JP" altLang="en-US" sz="1000" dirty="0" smtClean="0">
                <a:latin typeface="Meiryo UI" panose="020B0604030504040204" pitchFamily="50" charset="-128"/>
                <a:ea typeface="Meiryo UI" panose="020B0604030504040204" pitchFamily="50" charset="-128"/>
              </a:rPr>
              <a:t>した</a:t>
            </a:r>
            <a:endParaRPr lang="ja-JP" altLang="en-US" sz="1000" dirty="0">
              <a:latin typeface="Meiryo UI" panose="020B0604030504040204" pitchFamily="50" charset="-128"/>
              <a:ea typeface="Meiryo UI" panose="020B0604030504040204" pitchFamily="50" charset="-128"/>
            </a:endParaRPr>
          </a:p>
          <a:p>
            <a:pPr marL="88900" indent="-88900"/>
            <a:r>
              <a:rPr lang="ja-JP" altLang="en-US" sz="1000" smtClean="0">
                <a:latin typeface="Meiryo UI" panose="020B0604030504040204" pitchFamily="50" charset="-128"/>
                <a:ea typeface="Meiryo UI" panose="020B0604030504040204" pitchFamily="50" charset="-128"/>
              </a:rPr>
              <a:t>・　空家</a:t>
            </a:r>
            <a:r>
              <a:rPr lang="ja-JP" altLang="en-US" sz="1000" dirty="0">
                <a:latin typeface="Meiryo UI" panose="020B0604030504040204" pitchFamily="50" charset="-128"/>
                <a:ea typeface="Meiryo UI" panose="020B0604030504040204" pitchFamily="50" charset="-128"/>
              </a:rPr>
              <a:t>を利用</a:t>
            </a:r>
            <a:r>
              <a:rPr lang="ja-JP" altLang="en-US" sz="1000" dirty="0" smtClean="0">
                <a:latin typeface="Meiryo UI" panose="020B0604030504040204" pitchFamily="50" charset="-128"/>
                <a:ea typeface="Meiryo UI" panose="020B0604030504040204" pitchFamily="50" charset="-128"/>
              </a:rPr>
              <a:t>すること</a:t>
            </a:r>
            <a:r>
              <a:rPr lang="ja-JP" altLang="en-US" sz="1000" dirty="0">
                <a:latin typeface="Meiryo UI" panose="020B0604030504040204" pitchFamily="50" charset="-128"/>
                <a:ea typeface="Meiryo UI" panose="020B0604030504040204" pitchFamily="50" charset="-128"/>
              </a:rPr>
              <a:t>で</a:t>
            </a:r>
            <a:r>
              <a:rPr lang="ja-JP" altLang="en-US" sz="1000" dirty="0" smtClean="0">
                <a:latin typeface="Meiryo UI" panose="020B0604030504040204" pitchFamily="50" charset="-128"/>
                <a:ea typeface="Meiryo UI" panose="020B0604030504040204" pitchFamily="50" charset="-128"/>
              </a:rPr>
              <a:t>、画一的</a:t>
            </a:r>
            <a:r>
              <a:rPr lang="ja-JP" altLang="en-US" sz="1000" dirty="0">
                <a:latin typeface="Meiryo UI" panose="020B0604030504040204" pitchFamily="50" charset="-128"/>
                <a:ea typeface="Meiryo UI" panose="020B0604030504040204" pitchFamily="50" charset="-128"/>
              </a:rPr>
              <a:t>なものに</a:t>
            </a:r>
            <a:r>
              <a:rPr lang="ja-JP" altLang="en-US" sz="1000" dirty="0" smtClean="0">
                <a:latin typeface="Meiryo UI" panose="020B0604030504040204" pitchFamily="50" charset="-128"/>
                <a:ea typeface="Meiryo UI" panose="020B0604030504040204" pitchFamily="50" charset="-128"/>
              </a:rPr>
              <a:t>ならず地域</a:t>
            </a:r>
            <a:r>
              <a:rPr lang="ja-JP" altLang="en-US" sz="1000" dirty="0">
                <a:latin typeface="Meiryo UI" panose="020B0604030504040204" pitchFamily="50" charset="-128"/>
                <a:ea typeface="Meiryo UI" panose="020B0604030504040204" pitchFamily="50" charset="-128"/>
              </a:rPr>
              <a:t>のコミュニティーを大切にしてまちづくりを再生</a:t>
            </a:r>
            <a:r>
              <a:rPr lang="ja-JP" altLang="en-US" sz="1000" dirty="0" smtClean="0">
                <a:latin typeface="Meiryo UI" panose="020B0604030504040204" pitchFamily="50" charset="-128"/>
                <a:ea typeface="Meiryo UI" panose="020B0604030504040204" pitchFamily="50" charset="-128"/>
              </a:rPr>
              <a:t>できる</a:t>
            </a:r>
          </a:p>
          <a:p>
            <a:pPr marL="88900" indent="-88900"/>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居住支援協議会を活性化しいろんな問題をもう少し深めてもらえれば</a:t>
            </a:r>
            <a:endParaRPr lang="ja-JP" altLang="en-US" sz="1000" dirty="0">
              <a:latin typeface="Meiryo UI" panose="020B0604030504040204" pitchFamily="50" charset="-128"/>
              <a:ea typeface="Meiryo UI" panose="020B0604030504040204" pitchFamily="50" charset="-128"/>
            </a:endParaRPr>
          </a:p>
        </p:txBody>
      </p:sp>
      <p:sp>
        <p:nvSpPr>
          <p:cNvPr id="20" name="角丸四角形 19"/>
          <p:cNvSpPr/>
          <p:nvPr/>
        </p:nvSpPr>
        <p:spPr>
          <a:xfrm>
            <a:off x="232126" y="2983421"/>
            <a:ext cx="1890501" cy="305011"/>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lIns="0" tIns="45714" rIns="0" bIns="45714" rtlCol="0" anchor="ctr"/>
          <a:lstStyle/>
          <a:p>
            <a:pPr algn="ctr">
              <a:lnSpc>
                <a:spcPts val="1000"/>
              </a:lnSpc>
            </a:pP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国内外から多様な人々</a:t>
            </a: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惹きつける住まい</a:t>
            </a: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と都市</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2266352" y="2983421"/>
            <a:ext cx="1890501" cy="305011"/>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lIns="0" tIns="45714" rIns="0" bIns="45714" rtlCol="0" anchor="ctr"/>
          <a:lstStyle/>
          <a:p>
            <a:pPr algn="ctr">
              <a:lnSpc>
                <a:spcPts val="1000"/>
              </a:lnSpc>
            </a:pPr>
            <a:r>
              <a:rPr lang="ja-JP" altLang="en-US" sz="1000" b="1" spc="-28"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活き活きとくらすことができる</a:t>
            </a:r>
            <a:endParaRPr lang="en-US" altLang="ja-JP" sz="1000" b="1" spc="-28"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住まいと都市</a:t>
            </a:r>
          </a:p>
        </p:txBody>
      </p:sp>
      <p:sp>
        <p:nvSpPr>
          <p:cNvPr id="22" name="角丸四角形 21"/>
          <p:cNvSpPr/>
          <p:nvPr/>
        </p:nvSpPr>
        <p:spPr>
          <a:xfrm>
            <a:off x="4300578" y="2983421"/>
            <a:ext cx="1890501" cy="305011"/>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lIns="91430" tIns="45714" rIns="91430" bIns="45714" rtlCol="0" anchor="ctr"/>
          <a:lstStyle/>
          <a:p>
            <a:pPr algn="ctr">
              <a:lnSpc>
                <a:spcPts val="1000"/>
              </a:lnSpc>
            </a:pPr>
            <a:r>
              <a:rPr lang="ja-JP" altLang="en-US" sz="1000" b="1" spc="-56"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環境に</a:t>
            </a:r>
            <a:r>
              <a:rPr lang="ja-JP" altLang="en-US" sz="1000" b="1" spc="-56"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やさしく快適</a:t>
            </a:r>
            <a:r>
              <a:rPr lang="ja-JP" altLang="en-US" sz="1000" b="1" spc="-56"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にくらすことができる住まいと都市</a:t>
            </a:r>
            <a:endParaRPr lang="en-US" altLang="ja-JP" sz="1000" b="1" spc="-56"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6334804" y="2983421"/>
            <a:ext cx="1890501" cy="305011"/>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lIns="91430" tIns="45714" rIns="91430" bIns="45714" rtlCol="0" anchor="ctr"/>
          <a:lstStyle/>
          <a:p>
            <a:pPr algn="ctr">
              <a:lnSpc>
                <a:spcPts val="1000"/>
              </a:lnSpc>
            </a:pP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安全を支える</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住まいと都市</a:t>
            </a:r>
          </a:p>
        </p:txBody>
      </p:sp>
      <p:sp>
        <p:nvSpPr>
          <p:cNvPr id="24" name="角丸四角形 23"/>
          <p:cNvSpPr/>
          <p:nvPr/>
        </p:nvSpPr>
        <p:spPr>
          <a:xfrm>
            <a:off x="8369030" y="2983421"/>
            <a:ext cx="1890501" cy="305011"/>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lIns="50400" tIns="45714" rIns="50400" bIns="45714" rtlCol="0" anchor="ctr"/>
          <a:lstStyle/>
          <a:p>
            <a:pPr algn="ctr">
              <a:lnSpc>
                <a:spcPts val="1000"/>
              </a:lnSpc>
            </a:pP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安心してくらすことができる</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住まいと都市</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768587" y="552128"/>
            <a:ext cx="2031813" cy="245740"/>
          </a:xfrm>
          <a:prstGeom prst="roundRect">
            <a:avLst>
              <a:gd name="adj" fmla="val 7429"/>
            </a:avLst>
          </a:prstGeom>
          <a:ln/>
        </p:spPr>
        <p:style>
          <a:lnRef idx="0">
            <a:schemeClr val="dk1"/>
          </a:lnRef>
          <a:fillRef idx="3">
            <a:schemeClr val="dk1"/>
          </a:fillRef>
          <a:effectRef idx="3">
            <a:schemeClr val="dk1"/>
          </a:effectRef>
          <a:fontRef idx="minor">
            <a:schemeClr val="lt1"/>
          </a:fontRef>
        </p:style>
        <p:txBody>
          <a:bodyPr lIns="0" tIns="45714" rIns="0" bIns="45714" rtlCol="0" anchor="ctr"/>
          <a:lstStyle/>
          <a:p>
            <a:pPr algn="ct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社会</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背景・理念に関するもの</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10721280" y="3436505"/>
            <a:ext cx="1847009" cy="4093428"/>
          </a:xfrm>
          <a:prstGeom prst="rect">
            <a:avLst/>
          </a:prstGeom>
        </p:spPr>
        <p:txBody>
          <a:bodyPr wrap="square" lIns="0" rIns="0">
            <a:spAutoFit/>
          </a:bodyPr>
          <a:lstStyle/>
          <a:p>
            <a:pPr marL="88900" indent="-88900"/>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まちづくりの目標は健康だと言うご指摘も、ほぼ</a:t>
            </a:r>
            <a:r>
              <a:rPr lang="ja-JP" altLang="ja-JP" sz="1000" dirty="0" smtClean="0">
                <a:latin typeface="Meiryo UI" panose="020B0604030504040204" pitchFamily="50" charset="-128"/>
                <a:ea typeface="Meiryo UI" panose="020B0604030504040204" pitchFamily="50" charset="-128"/>
              </a:rPr>
              <a:t>同じ</a:t>
            </a:r>
            <a:endParaRPr lang="en-US" altLang="ja-JP" sz="1000" dirty="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ハイブリッド型で居住の魅力を上げるということに健康が大きく関連してくるので</a:t>
            </a:r>
            <a:r>
              <a:rPr lang="ja-JP" altLang="ja-JP" sz="1000" dirty="0" smtClean="0">
                <a:latin typeface="Meiryo UI" panose="020B0604030504040204" pitchFamily="50" charset="-128"/>
                <a:ea typeface="Meiryo UI" panose="020B0604030504040204" pitchFamily="50" charset="-128"/>
              </a:rPr>
              <a:t>は</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政策の評価指標の中に健康という視点が取りこめないかというご提案</a:t>
            </a:r>
            <a:endParaRPr lang="ja-JP" altLang="en-US" sz="1000" dirty="0">
              <a:latin typeface="Meiryo UI" panose="020B0604030504040204" pitchFamily="50" charset="-128"/>
              <a:ea typeface="Meiryo UI" panose="020B0604030504040204" pitchFamily="50" charset="-128"/>
            </a:endParaRPr>
          </a:p>
          <a:p>
            <a:pPr marL="88900" indent="-88900"/>
            <a:endParaRPr lang="en-US" altLang="ja-JP" sz="1000" dirty="0" smtClean="0">
              <a:latin typeface="Meiryo UI" panose="020B0604030504040204" pitchFamily="50" charset="-128"/>
              <a:ea typeface="Meiryo UI" panose="020B0604030504040204" pitchFamily="50" charset="-128"/>
            </a:endParaRPr>
          </a:p>
          <a:p>
            <a:pPr marL="88900" indent="-88900"/>
            <a:endParaRPr lang="en-US" altLang="ja-JP" sz="1000" dirty="0">
              <a:latin typeface="Meiryo UI" panose="020B0604030504040204" pitchFamily="50" charset="-128"/>
              <a:ea typeface="Meiryo UI" panose="020B0604030504040204" pitchFamily="50" charset="-128"/>
            </a:endParaRPr>
          </a:p>
          <a:p>
            <a:pPr marL="88900" indent="-88900"/>
            <a:endParaRPr lang="en-US" altLang="ja-JP" sz="1000" dirty="0" smtClean="0">
              <a:latin typeface="Meiryo UI" panose="020B0604030504040204" pitchFamily="50" charset="-128"/>
              <a:ea typeface="Meiryo UI" panose="020B0604030504040204" pitchFamily="50" charset="-128"/>
            </a:endParaRPr>
          </a:p>
          <a:p>
            <a:pPr marL="88900" indent="-88900"/>
            <a:endParaRPr lang="en-US" altLang="ja-JP" sz="1000" dirty="0">
              <a:latin typeface="Meiryo UI" panose="020B0604030504040204" pitchFamily="50" charset="-128"/>
              <a:ea typeface="Meiryo UI" panose="020B0604030504040204" pitchFamily="50" charset="-128"/>
            </a:endParaRPr>
          </a:p>
          <a:p>
            <a:pPr marL="88900" indent="-88900"/>
            <a:endParaRPr lang="en-US" altLang="ja-JP" sz="1000" dirty="0">
              <a:latin typeface="Meiryo UI" panose="020B0604030504040204" pitchFamily="50" charset="-128"/>
              <a:ea typeface="Meiryo UI" panose="020B0604030504040204" pitchFamily="50" charset="-128"/>
            </a:endParaRPr>
          </a:p>
          <a:p>
            <a:pPr marL="88900" indent="-88900"/>
            <a:endParaRPr lang="en-US" altLang="ja-JP" sz="1000" dirty="0" smtClean="0">
              <a:latin typeface="Meiryo UI" panose="020B0604030504040204" pitchFamily="50" charset="-128"/>
              <a:ea typeface="Meiryo UI" panose="020B0604030504040204" pitchFamily="50" charset="-128"/>
            </a:endParaRPr>
          </a:p>
          <a:p>
            <a:pPr marL="88900" indent="-88900"/>
            <a:endParaRPr lang="en-US" altLang="ja-JP" sz="1000" dirty="0">
              <a:latin typeface="Meiryo UI" panose="020B0604030504040204" pitchFamily="50" charset="-128"/>
              <a:ea typeface="Meiryo UI" panose="020B0604030504040204" pitchFamily="50" charset="-128"/>
            </a:endParaRPr>
          </a:p>
          <a:p>
            <a:pPr marL="88900" indent="-88900"/>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smtClean="0">
                <a:latin typeface="Meiryo UI" panose="020B0604030504040204" pitchFamily="50" charset="-128"/>
                <a:ea typeface="Meiryo UI" panose="020B0604030504040204" pitchFamily="50" charset="-128"/>
              </a:rPr>
              <a:t>・　以下については、すでに健康についてのエビデンスがある。</a:t>
            </a:r>
            <a:endParaRPr lang="en-US" altLang="ja-JP" sz="1000" dirty="0" smtClean="0">
              <a:latin typeface="Meiryo UI" panose="020B0604030504040204" pitchFamily="50" charset="-128"/>
              <a:ea typeface="Meiryo UI" panose="020B0604030504040204" pitchFamily="50" charset="-128"/>
            </a:endParaRPr>
          </a:p>
          <a:p>
            <a:pPr marL="174625" indent="-87313"/>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公園</a:t>
            </a:r>
            <a:r>
              <a:rPr lang="ja-JP" altLang="ja-JP" sz="1000" dirty="0">
                <a:latin typeface="Meiryo UI" panose="020B0604030504040204" pitchFamily="50" charset="-128"/>
                <a:ea typeface="Meiryo UI" panose="020B0604030504040204" pitchFamily="50" charset="-128"/>
              </a:rPr>
              <a:t>、まちの</a:t>
            </a:r>
            <a:r>
              <a:rPr lang="ja-JP" altLang="ja-JP" sz="1000" dirty="0" smtClean="0">
                <a:latin typeface="Meiryo UI" panose="020B0604030504040204" pitchFamily="50" charset="-128"/>
                <a:ea typeface="Meiryo UI" panose="020B0604030504040204" pitchFamily="50" charset="-128"/>
              </a:rPr>
              <a:t>あり方</a:t>
            </a:r>
            <a:endParaRPr lang="en-US" altLang="ja-JP" sz="1000" dirty="0" smtClean="0">
              <a:latin typeface="Meiryo UI" panose="020B0604030504040204" pitchFamily="50" charset="-128"/>
              <a:ea typeface="Meiryo UI" panose="020B0604030504040204" pitchFamily="50" charset="-128"/>
            </a:endParaRPr>
          </a:p>
          <a:p>
            <a:pPr marL="174625" indent="-87313"/>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地域</a:t>
            </a:r>
            <a:r>
              <a:rPr lang="ja-JP" altLang="ja-JP" sz="1000" dirty="0">
                <a:latin typeface="Meiryo UI" panose="020B0604030504040204" pitchFamily="50" charset="-128"/>
                <a:ea typeface="Meiryo UI" panose="020B0604030504040204" pitchFamily="50" charset="-128"/>
              </a:rPr>
              <a:t>が</a:t>
            </a:r>
            <a:r>
              <a:rPr lang="ja-JP" altLang="ja-JP" sz="1000" dirty="0" smtClean="0">
                <a:latin typeface="Meiryo UI" panose="020B0604030504040204" pitchFamily="50" charset="-128"/>
                <a:ea typeface="Meiryo UI" panose="020B0604030504040204" pitchFamily="50" charset="-128"/>
              </a:rPr>
              <a:t>活性化</a:t>
            </a:r>
            <a:r>
              <a:rPr lang="ja-JP" altLang="en-US" sz="1000" dirty="0" smtClean="0">
                <a:latin typeface="Meiryo UI" panose="020B0604030504040204" pitchFamily="50" charset="-128"/>
                <a:ea typeface="Meiryo UI" panose="020B0604030504040204" pitchFamily="50" charset="-128"/>
              </a:rPr>
              <a:t>による</a:t>
            </a:r>
            <a:r>
              <a:rPr lang="ja-JP" altLang="ja-JP" sz="1000" dirty="0" smtClean="0">
                <a:latin typeface="Meiryo UI" panose="020B0604030504040204" pitchFamily="50" charset="-128"/>
                <a:ea typeface="Meiryo UI" panose="020B0604030504040204" pitchFamily="50" charset="-128"/>
              </a:rPr>
              <a:t>、災害復興</a:t>
            </a:r>
            <a:r>
              <a:rPr lang="ja-JP" altLang="ja-JP" sz="1000" dirty="0">
                <a:latin typeface="Meiryo UI" panose="020B0604030504040204" pitchFamily="50" charset="-128"/>
                <a:ea typeface="Meiryo UI" panose="020B0604030504040204" pitchFamily="50" charset="-128"/>
              </a:rPr>
              <a:t>の</a:t>
            </a:r>
            <a:r>
              <a:rPr lang="ja-JP" altLang="ja-JP" sz="1000" dirty="0" smtClean="0">
                <a:latin typeface="Meiryo UI" panose="020B0604030504040204" pitchFamily="50" charset="-128"/>
                <a:ea typeface="Meiryo UI" panose="020B0604030504040204" pitchFamily="50" charset="-128"/>
              </a:rPr>
              <a:t>スピード</a:t>
            </a:r>
            <a:endParaRPr lang="en-US" altLang="ja-JP" sz="1000" dirty="0" smtClean="0">
              <a:latin typeface="Meiryo UI" panose="020B0604030504040204" pitchFamily="50" charset="-128"/>
              <a:ea typeface="Meiryo UI" panose="020B0604030504040204" pitchFamily="50" charset="-128"/>
            </a:endParaRPr>
          </a:p>
          <a:p>
            <a:pPr marL="174625" indent="-87313"/>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ソーシャルキャピタルと</a:t>
            </a:r>
            <a:r>
              <a:rPr lang="ja-JP" altLang="ja-JP" sz="1000" dirty="0">
                <a:latin typeface="Meiryo UI" panose="020B0604030504040204" pitchFamily="50" charset="-128"/>
                <a:ea typeface="Meiryo UI" panose="020B0604030504040204" pitchFamily="50" charset="-128"/>
              </a:rPr>
              <a:t>の</a:t>
            </a:r>
            <a:r>
              <a:rPr lang="ja-JP" altLang="ja-JP" sz="1000" dirty="0" smtClean="0">
                <a:latin typeface="Meiryo UI" panose="020B0604030504040204" pitchFamily="50" charset="-128"/>
                <a:ea typeface="Meiryo UI" panose="020B0604030504040204" pitchFamily="50" charset="-128"/>
              </a:rPr>
              <a:t>関連</a:t>
            </a:r>
            <a:endParaRPr lang="en-US" altLang="ja-JP" sz="1000" dirty="0" smtClean="0">
              <a:latin typeface="Meiryo UI" panose="020B0604030504040204" pitchFamily="50" charset="-128"/>
              <a:ea typeface="Meiryo UI" panose="020B0604030504040204" pitchFamily="50" charset="-128"/>
            </a:endParaRPr>
          </a:p>
          <a:p>
            <a:pPr marL="174625" indent="-87313"/>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みどり</a:t>
            </a:r>
            <a:r>
              <a:rPr lang="ja-JP" altLang="ja-JP" sz="1000" dirty="0">
                <a:latin typeface="Meiryo UI" panose="020B0604030504040204" pitchFamily="50" charset="-128"/>
                <a:ea typeface="Meiryo UI" panose="020B0604030504040204" pitchFamily="50" charset="-128"/>
              </a:rPr>
              <a:t>の多い</a:t>
            </a:r>
            <a:r>
              <a:rPr lang="ja-JP" altLang="ja-JP" sz="1000" dirty="0" smtClean="0">
                <a:latin typeface="Meiryo UI" panose="020B0604030504040204" pitchFamily="50" charset="-128"/>
                <a:ea typeface="Meiryo UI" panose="020B0604030504040204" pitchFamily="50" charset="-128"/>
              </a:rPr>
              <a:t>まちが</a:t>
            </a:r>
            <a:r>
              <a:rPr lang="ja-JP" altLang="ja-JP" sz="1000" dirty="0">
                <a:latin typeface="Meiryo UI" panose="020B0604030504040204" pitchFamily="50" charset="-128"/>
                <a:ea typeface="Meiryo UI" panose="020B0604030504040204" pitchFamily="50" charset="-128"/>
              </a:rPr>
              <a:t>心筋梗塞で亡くなる</a:t>
            </a:r>
            <a:r>
              <a:rPr lang="ja-JP" altLang="ja-JP" sz="1000" dirty="0" smtClean="0">
                <a:latin typeface="Meiryo UI" panose="020B0604030504040204" pitchFamily="50" charset="-128"/>
                <a:ea typeface="Meiryo UI" panose="020B0604030504040204" pitchFamily="50" charset="-128"/>
              </a:rPr>
              <a:t>率</a:t>
            </a:r>
            <a:endParaRPr lang="en-US" altLang="ja-JP" sz="1000" dirty="0" smtClean="0">
              <a:latin typeface="Meiryo UI" panose="020B0604030504040204" pitchFamily="50" charset="-128"/>
              <a:ea typeface="Meiryo UI" panose="020B0604030504040204" pitchFamily="50" charset="-128"/>
            </a:endParaRPr>
          </a:p>
          <a:p>
            <a:pPr marL="174625" indent="-87313"/>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どう</a:t>
            </a:r>
            <a:r>
              <a:rPr lang="ja-JP" altLang="ja-JP" sz="1000" dirty="0">
                <a:latin typeface="Meiryo UI" panose="020B0604030504040204" pitchFamily="50" charset="-128"/>
                <a:ea typeface="Meiryo UI" panose="020B0604030504040204" pitchFamily="50" charset="-128"/>
              </a:rPr>
              <a:t>いう</a:t>
            </a:r>
            <a:r>
              <a:rPr lang="ja-JP" altLang="ja-JP" sz="1000" dirty="0" smtClean="0">
                <a:latin typeface="Meiryo UI" panose="020B0604030504040204" pitchFamily="50" charset="-128"/>
                <a:ea typeface="Meiryo UI" panose="020B0604030504040204" pitchFamily="50" charset="-128"/>
              </a:rPr>
              <a:t>まちが歩数</a:t>
            </a:r>
            <a:r>
              <a:rPr lang="ja-JP" altLang="ja-JP" sz="1000" dirty="0">
                <a:latin typeface="Meiryo UI" panose="020B0604030504040204" pitchFamily="50" charset="-128"/>
                <a:ea typeface="Meiryo UI" panose="020B0604030504040204" pitchFamily="50" charset="-128"/>
              </a:rPr>
              <a:t>が</a:t>
            </a:r>
            <a:r>
              <a:rPr lang="ja-JP" altLang="ja-JP" sz="1000" dirty="0" smtClean="0">
                <a:latin typeface="Meiryo UI" panose="020B0604030504040204" pitchFamily="50" charset="-128"/>
                <a:ea typeface="Meiryo UI" panose="020B0604030504040204" pitchFamily="50" charset="-128"/>
              </a:rPr>
              <a:t>多い</a:t>
            </a:r>
            <a:r>
              <a:rPr lang="ja-JP" altLang="en-US" sz="1000" dirty="0" smtClean="0">
                <a:latin typeface="Meiryo UI" panose="020B0604030504040204" pitchFamily="50" charset="-128"/>
                <a:ea typeface="Meiryo UI" panose="020B0604030504040204" pitchFamily="50" charset="-128"/>
              </a:rPr>
              <a:t>か</a:t>
            </a:r>
            <a:endParaRPr lang="en-US" altLang="ja-JP" sz="1000" dirty="0" smtClean="0">
              <a:latin typeface="Meiryo UI" panose="020B0604030504040204" pitchFamily="50" charset="-128"/>
              <a:ea typeface="Meiryo UI" panose="020B0604030504040204" pitchFamily="50" charset="-128"/>
            </a:endParaRPr>
          </a:p>
        </p:txBody>
      </p:sp>
      <p:sp>
        <p:nvSpPr>
          <p:cNvPr id="42" name="正方形/長方形 41"/>
          <p:cNvSpPr/>
          <p:nvPr/>
        </p:nvSpPr>
        <p:spPr>
          <a:xfrm>
            <a:off x="4585561" y="1098708"/>
            <a:ext cx="3780000" cy="1323439"/>
          </a:xfrm>
          <a:prstGeom prst="rect">
            <a:avLst/>
          </a:prstGeom>
        </p:spPr>
        <p:txBody>
          <a:bodyPr wrap="square" lIns="0" rIns="0">
            <a:spAutoFit/>
          </a:bodyPr>
          <a:lstStyle/>
          <a:p>
            <a:pPr marL="88900" indent="-88900"/>
            <a:r>
              <a:rPr lang="ja-JP" altLang="en-US" sz="1000" dirty="0" smtClean="0">
                <a:latin typeface="Meiryo UI" panose="020B0604030504040204" pitchFamily="50" charset="-128"/>
                <a:ea typeface="Meiryo UI" panose="020B0604030504040204" pitchFamily="50" charset="-128"/>
              </a:rPr>
              <a:t>・　人々の多様性が重要。</a:t>
            </a:r>
            <a:r>
              <a:rPr lang="ja-JP" altLang="ja-JP" sz="1000" dirty="0" smtClean="0">
                <a:latin typeface="Meiryo UI" panose="020B0604030504040204" pitchFamily="50" charset="-128"/>
                <a:ea typeface="Meiryo UI" panose="020B0604030504040204" pitchFamily="50" charset="-128"/>
              </a:rPr>
              <a:t>世帯</a:t>
            </a:r>
            <a:r>
              <a:rPr lang="ja-JP" altLang="ja-JP" sz="1000" dirty="0">
                <a:latin typeface="Meiryo UI" panose="020B0604030504040204" pitchFamily="50" charset="-128"/>
                <a:ea typeface="Meiryo UI" panose="020B0604030504040204" pitchFamily="50" charset="-128"/>
              </a:rPr>
              <a:t>の規模についてどういう視点で入れて</a:t>
            </a:r>
            <a:r>
              <a:rPr lang="ja-JP" altLang="ja-JP" sz="1000" dirty="0" smtClean="0">
                <a:latin typeface="Meiryo UI" panose="020B0604030504040204" pitchFamily="50" charset="-128"/>
                <a:ea typeface="Meiryo UI" panose="020B0604030504040204" pitchFamily="50" charset="-128"/>
              </a:rPr>
              <a:t>いるのか疑問</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現在の府の政策</a:t>
            </a:r>
            <a:r>
              <a:rPr lang="ja-JP" altLang="ja-JP" sz="1000" dirty="0" smtClean="0">
                <a:latin typeface="Meiryo UI" panose="020B0604030504040204" pitchFamily="50" charset="-128"/>
                <a:ea typeface="Meiryo UI" panose="020B0604030504040204" pitchFamily="50" charset="-128"/>
              </a:rPr>
              <a:t>も、</a:t>
            </a:r>
            <a:r>
              <a:rPr lang="ja-JP" altLang="ja-JP" sz="1000" dirty="0">
                <a:latin typeface="Meiryo UI" panose="020B0604030504040204" pitchFamily="50" charset="-128"/>
                <a:ea typeface="Meiryo UI" panose="020B0604030504040204" pitchFamily="50" charset="-128"/>
              </a:rPr>
              <a:t>世帯を単位にした施策が</a:t>
            </a:r>
            <a:r>
              <a:rPr lang="ja-JP" altLang="ja-JP" sz="1000" dirty="0" smtClean="0">
                <a:latin typeface="Meiryo UI" panose="020B0604030504040204" pitchFamily="50" charset="-128"/>
                <a:ea typeface="Meiryo UI" panose="020B0604030504040204" pitchFamily="50" charset="-128"/>
              </a:rPr>
              <a:t>ベース。</a:t>
            </a:r>
            <a:r>
              <a:rPr lang="ja-JP" altLang="ja-JP" sz="1000" dirty="0">
                <a:latin typeface="Meiryo UI" panose="020B0604030504040204" pitchFamily="50" charset="-128"/>
                <a:ea typeface="Meiryo UI" panose="020B0604030504040204" pitchFamily="50" charset="-128"/>
              </a:rPr>
              <a:t>今後また議論させて</a:t>
            </a:r>
            <a:r>
              <a:rPr lang="ja-JP" altLang="ja-JP" sz="1000" dirty="0" smtClean="0">
                <a:latin typeface="Meiryo UI" panose="020B0604030504040204" pitchFamily="50" charset="-128"/>
                <a:ea typeface="Meiryo UI" panose="020B0604030504040204" pitchFamily="50" charset="-128"/>
              </a:rPr>
              <a:t>もらえれば</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単身者が増え</a:t>
            </a:r>
            <a:r>
              <a:rPr lang="ja-JP" altLang="en-US" sz="1000" dirty="0">
                <a:latin typeface="Meiryo UI" panose="020B0604030504040204" pitchFamily="50" charset="-128"/>
                <a:ea typeface="Meiryo UI" panose="020B0604030504040204" pitchFamily="50" charset="-128"/>
              </a:rPr>
              <a:t>れば</a:t>
            </a:r>
            <a:r>
              <a:rPr lang="ja-JP" altLang="ja-JP" sz="1000" dirty="0">
                <a:latin typeface="Meiryo UI" panose="020B0604030504040204" pitchFamily="50" charset="-128"/>
                <a:ea typeface="Meiryo UI" panose="020B0604030504040204" pitchFamily="50" charset="-128"/>
              </a:rPr>
              <a:t>固有のニーズが出</a:t>
            </a:r>
            <a:r>
              <a:rPr lang="ja-JP" altLang="en-US" sz="1000" dirty="0">
                <a:latin typeface="Meiryo UI" panose="020B0604030504040204" pitchFamily="50" charset="-128"/>
                <a:ea typeface="Meiryo UI" panose="020B0604030504040204" pitchFamily="50" charset="-128"/>
              </a:rPr>
              <a:t>る。</a:t>
            </a:r>
            <a:r>
              <a:rPr lang="ja-JP" altLang="ja-JP" sz="1000" dirty="0">
                <a:latin typeface="Meiryo UI" panose="020B0604030504040204" pitchFamily="50" charset="-128"/>
                <a:ea typeface="Meiryo UI" panose="020B0604030504040204" pitchFamily="50" charset="-128"/>
              </a:rPr>
              <a:t>必要とされる環境が異なってくると思う</a:t>
            </a:r>
            <a:r>
              <a:rPr lang="ja-JP" altLang="en-US" sz="1000" dirty="0">
                <a:latin typeface="Meiryo UI" panose="020B0604030504040204" pitchFamily="50" charset="-128"/>
                <a:ea typeface="Meiryo UI" panose="020B0604030504040204" pitchFamily="50" charset="-128"/>
              </a:rPr>
              <a:t>ので</a:t>
            </a:r>
            <a:r>
              <a:rPr lang="ja-JP" altLang="ja-JP" sz="1000" dirty="0">
                <a:latin typeface="Meiryo UI" panose="020B0604030504040204" pitchFamily="50" charset="-128"/>
                <a:ea typeface="Meiryo UI" panose="020B0604030504040204" pitchFamily="50" charset="-128"/>
              </a:rPr>
              <a:t>その辺りも検討</a:t>
            </a:r>
            <a:r>
              <a:rPr lang="ja-JP" altLang="ja-JP" sz="1000" dirty="0" smtClean="0">
                <a:latin typeface="Meiryo UI" panose="020B0604030504040204" pitchFamily="50" charset="-128"/>
                <a:ea typeface="Meiryo UI" panose="020B0604030504040204" pitchFamily="50" charset="-128"/>
              </a:rPr>
              <a:t>いただければ</a:t>
            </a:r>
            <a:endParaRPr lang="en-US" altLang="ja-JP" sz="1000" dirty="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　大阪での最も一般的な世帯は単独世帯であり、</a:t>
            </a:r>
            <a:r>
              <a:rPr lang="ja-JP" altLang="ja-JP" sz="1000" dirty="0">
                <a:latin typeface="Meiryo UI" panose="020B0604030504040204" pitchFamily="50" charset="-128"/>
                <a:ea typeface="Meiryo UI" panose="020B0604030504040204" pitchFamily="50" charset="-128"/>
              </a:rPr>
              <a:t>居住形態を一体どういう風に捉えればいいのか大きな課題</a:t>
            </a:r>
            <a:r>
              <a:rPr lang="ja-JP" altLang="en-US" sz="1000" dirty="0">
                <a:latin typeface="Meiryo UI" panose="020B0604030504040204" pitchFamily="50" charset="-128"/>
                <a:ea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今後も</a:t>
            </a:r>
            <a:r>
              <a:rPr lang="ja-JP" altLang="en-US" sz="1000" dirty="0">
                <a:latin typeface="Meiryo UI" panose="020B0604030504040204" pitchFamily="50" charset="-128"/>
                <a:ea typeface="Meiryo UI" panose="020B0604030504040204" pitchFamily="50" charset="-128"/>
              </a:rPr>
              <a:t>議論</a:t>
            </a:r>
            <a:r>
              <a:rPr lang="ja-JP" altLang="en-US" sz="1000" dirty="0" smtClean="0">
                <a:latin typeface="Meiryo UI" panose="020B0604030504040204" pitchFamily="50" charset="-128"/>
                <a:ea typeface="Meiryo UI" panose="020B0604030504040204" pitchFamily="50" charset="-128"/>
              </a:rPr>
              <a:t>を</a:t>
            </a:r>
            <a:endParaRPr lang="ja-JP" altLang="en-US" sz="1000" dirty="0">
              <a:latin typeface="Meiryo UI" panose="020B0604030504040204" pitchFamily="50" charset="-128"/>
              <a:ea typeface="Meiryo UI" panose="020B0604030504040204" pitchFamily="50" charset="-128"/>
            </a:endParaRPr>
          </a:p>
        </p:txBody>
      </p:sp>
      <p:sp>
        <p:nvSpPr>
          <p:cNvPr id="58" name="角丸四角形 57"/>
          <p:cNvSpPr/>
          <p:nvPr/>
        </p:nvSpPr>
        <p:spPr>
          <a:xfrm>
            <a:off x="11092133" y="3072408"/>
            <a:ext cx="1141315" cy="222797"/>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lIns="0" tIns="45714" rIns="0" bIns="45714" rtlCol="0" anchor="ctr"/>
          <a:lstStyle/>
          <a:p>
            <a:pPr algn="ct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健康とまちづくり</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正方形/長方形 73"/>
          <p:cNvSpPr/>
          <p:nvPr/>
        </p:nvSpPr>
        <p:spPr>
          <a:xfrm>
            <a:off x="112089" y="114040"/>
            <a:ext cx="12625415" cy="36608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回審議会</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委員意見まとめ</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角丸四角形 74"/>
          <p:cNvSpPr/>
          <p:nvPr/>
        </p:nvSpPr>
        <p:spPr>
          <a:xfrm>
            <a:off x="448150" y="6601541"/>
            <a:ext cx="1456849" cy="214277"/>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ＧＤと住まいのあり方</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角丸四角形 75"/>
          <p:cNvSpPr/>
          <p:nvPr/>
        </p:nvSpPr>
        <p:spPr>
          <a:xfrm>
            <a:off x="2464374" y="6601542"/>
            <a:ext cx="144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空家</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角丸四角形 76"/>
          <p:cNvSpPr/>
          <p:nvPr/>
        </p:nvSpPr>
        <p:spPr>
          <a:xfrm>
            <a:off x="2464374" y="7717685"/>
            <a:ext cx="144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子育て支援</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角丸四角形 78"/>
          <p:cNvSpPr/>
          <p:nvPr/>
        </p:nvSpPr>
        <p:spPr>
          <a:xfrm>
            <a:off x="4552606" y="6601542"/>
            <a:ext cx="144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省エネ基準</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角丸四角形 79"/>
          <p:cNvSpPr/>
          <p:nvPr/>
        </p:nvSpPr>
        <p:spPr>
          <a:xfrm>
            <a:off x="6568830" y="6601542"/>
            <a:ext cx="144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密集市街地対策</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角丸四角形 80"/>
          <p:cNvSpPr/>
          <p:nvPr/>
        </p:nvSpPr>
        <p:spPr>
          <a:xfrm>
            <a:off x="8585054" y="6601542"/>
            <a:ext cx="144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正方形/長方形 84"/>
          <p:cNvSpPr/>
          <p:nvPr/>
        </p:nvSpPr>
        <p:spPr>
          <a:xfrm>
            <a:off x="2320358" y="7984602"/>
            <a:ext cx="1802923" cy="1477328"/>
          </a:xfrm>
          <a:prstGeom prst="rect">
            <a:avLst/>
          </a:prstGeom>
        </p:spPr>
        <p:txBody>
          <a:bodyPr wrap="square" lIns="0" rIns="0">
            <a:spAutoFit/>
          </a:bodyPr>
          <a:lstStyle/>
          <a:p>
            <a:pPr marL="88900" indent="-88900"/>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公営住宅</a:t>
            </a:r>
            <a:r>
              <a:rPr lang="ja-JP" altLang="en-US" sz="1000" dirty="0" smtClean="0">
                <a:latin typeface="Meiryo UI" panose="020B0604030504040204" pitchFamily="50" charset="-128"/>
                <a:ea typeface="Meiryo UI" panose="020B0604030504040204" pitchFamily="50" charset="-128"/>
              </a:rPr>
              <a:t>は</a:t>
            </a:r>
            <a:r>
              <a:rPr lang="ja-JP" altLang="ja-JP" sz="1000" dirty="0" smtClean="0">
                <a:latin typeface="Meiryo UI" panose="020B0604030504040204" pitchFamily="50" charset="-128"/>
                <a:ea typeface="Meiryo UI" panose="020B0604030504040204" pitchFamily="50" charset="-128"/>
              </a:rPr>
              <a:t>低所得ゾーンを構成し住宅政策と育ちの関係が上手くかんでいない</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単に住宅だけでなく、保育施設など</a:t>
            </a:r>
            <a:r>
              <a:rPr lang="ja-JP" altLang="en-US" sz="1000" dirty="0">
                <a:latin typeface="Meiryo UI" panose="020B0604030504040204" pitchFamily="50" charset="-128"/>
                <a:ea typeface="Meiryo UI" panose="020B0604030504040204" pitchFamily="50" charset="-128"/>
              </a:rPr>
              <a:t>の</a:t>
            </a:r>
            <a:r>
              <a:rPr lang="ja-JP" altLang="ja-JP" sz="1000" dirty="0">
                <a:latin typeface="Meiryo UI" panose="020B0604030504040204" pitchFamily="50" charset="-128"/>
                <a:ea typeface="Meiryo UI" panose="020B0604030504040204" pitchFamily="50" charset="-128"/>
              </a:rPr>
              <a:t>施策の表記があればわかりやすいと</a:t>
            </a:r>
            <a:r>
              <a:rPr lang="ja-JP" altLang="ja-JP" sz="1000" dirty="0" smtClean="0">
                <a:latin typeface="Meiryo UI" panose="020B0604030504040204" pitchFamily="50" charset="-128"/>
                <a:ea typeface="Meiryo UI" panose="020B0604030504040204" pitchFamily="50" charset="-128"/>
              </a:rPr>
              <a:t>思う</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府外からの小さな子供を持った働き手に提供できる</a:t>
            </a:r>
            <a:r>
              <a:rPr lang="ja-JP" altLang="en-US" sz="1000" dirty="0">
                <a:latin typeface="Meiryo UI" panose="020B0604030504040204" pitchFamily="50" charset="-128"/>
                <a:ea typeface="Meiryo UI" panose="020B0604030504040204" pitchFamily="50" charset="-128"/>
              </a:rPr>
              <a:t>サービス</a:t>
            </a:r>
            <a:r>
              <a:rPr lang="ja-JP" altLang="ja-JP" sz="1000" dirty="0">
                <a:latin typeface="Meiryo UI" panose="020B0604030504040204" pitchFamily="50" charset="-128"/>
                <a:ea typeface="Meiryo UI" panose="020B0604030504040204" pitchFamily="50" charset="-128"/>
              </a:rPr>
              <a:t>があると</a:t>
            </a:r>
            <a:r>
              <a:rPr lang="ja-JP" altLang="ja-JP" sz="1000" dirty="0" smtClean="0">
                <a:latin typeface="Meiryo UI" panose="020B0604030504040204" pitchFamily="50" charset="-128"/>
                <a:ea typeface="Meiryo UI" panose="020B0604030504040204" pitchFamily="50" charset="-128"/>
              </a:rPr>
              <a:t>良い</a:t>
            </a:r>
            <a:endParaRPr lang="ja-JP" altLang="en-US" sz="1000" dirty="0">
              <a:latin typeface="Meiryo UI" panose="020B0604030504040204" pitchFamily="50" charset="-128"/>
              <a:ea typeface="Meiryo UI" panose="020B0604030504040204" pitchFamily="50" charset="-128"/>
            </a:endParaRPr>
          </a:p>
        </p:txBody>
      </p:sp>
      <p:sp>
        <p:nvSpPr>
          <p:cNvPr id="87" name="正方形/長方形 86"/>
          <p:cNvSpPr/>
          <p:nvPr/>
        </p:nvSpPr>
        <p:spPr>
          <a:xfrm>
            <a:off x="604576" y="1098708"/>
            <a:ext cx="3780000" cy="1323439"/>
          </a:xfrm>
          <a:prstGeom prst="rect">
            <a:avLst/>
          </a:prstGeom>
        </p:spPr>
        <p:txBody>
          <a:bodyPr wrap="square" lIns="0" rIns="0">
            <a:spAutoFit/>
          </a:bodyPr>
          <a:lstStyle/>
          <a:p>
            <a:pPr marL="88900" indent="-88900"/>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ゼロ</a:t>
            </a:r>
            <a:r>
              <a:rPr lang="ja-JP" altLang="en-US" sz="1000" dirty="0">
                <a:latin typeface="Meiryo UI" panose="020B0604030504040204" pitchFamily="50" charset="-128"/>
                <a:ea typeface="Meiryo UI" panose="020B0604030504040204" pitchFamily="50" charset="-128"/>
              </a:rPr>
              <a:t>をプラスにするような活動とマイナスをゼロにするようなものをハイブリッドで施策として</a:t>
            </a:r>
            <a:r>
              <a:rPr lang="ja-JP" altLang="en-US" sz="1000" dirty="0" smtClean="0">
                <a:latin typeface="Meiryo UI" panose="020B0604030504040204" pitchFamily="50" charset="-128"/>
                <a:ea typeface="Meiryo UI" panose="020B0604030504040204" pitchFamily="50" charset="-128"/>
              </a:rPr>
              <a:t>組み立て、好循環により効率的</a:t>
            </a:r>
            <a:r>
              <a:rPr lang="ja-JP" altLang="en-US" sz="1000" dirty="0">
                <a:latin typeface="Meiryo UI" panose="020B0604030504040204" pitchFamily="50" charset="-128"/>
                <a:ea typeface="Meiryo UI" panose="020B0604030504040204" pitchFamily="50" charset="-128"/>
              </a:rPr>
              <a:t>な施策を実現していくという発想</a:t>
            </a:r>
            <a:r>
              <a:rPr lang="ja-JP" altLang="en-US" sz="1000" dirty="0" smtClean="0">
                <a:latin typeface="Meiryo UI" panose="020B0604030504040204" pitchFamily="50" charset="-128"/>
                <a:ea typeface="Meiryo UI" panose="020B0604030504040204" pitchFamily="50" charset="-128"/>
              </a:rPr>
              <a:t>で今の施策</a:t>
            </a:r>
            <a:r>
              <a:rPr lang="ja-JP" altLang="en-US" sz="1000" dirty="0">
                <a:latin typeface="Meiryo UI" panose="020B0604030504040204" pitchFamily="50" charset="-128"/>
                <a:ea typeface="Meiryo UI" panose="020B0604030504040204" pitchFamily="50" charset="-128"/>
              </a:rPr>
              <a:t>の提案が出て</a:t>
            </a:r>
            <a:r>
              <a:rPr lang="ja-JP" altLang="en-US" sz="1000" dirty="0" smtClean="0">
                <a:latin typeface="Meiryo UI" panose="020B0604030504040204" pitchFamily="50" charset="-128"/>
                <a:ea typeface="Meiryo UI" panose="020B0604030504040204" pitchFamily="50" charset="-128"/>
              </a:rPr>
              <a:t>きた</a:t>
            </a:r>
            <a:endParaRPr lang="ja-JP" altLang="en-US" sz="1000" dirty="0">
              <a:latin typeface="Meiryo UI" panose="020B0604030504040204" pitchFamily="50" charset="-128"/>
              <a:ea typeface="Meiryo UI" panose="020B0604030504040204" pitchFamily="50" charset="-128"/>
            </a:endParaRPr>
          </a:p>
          <a:p>
            <a:pPr marL="88900" indent="-88900"/>
            <a:r>
              <a:rPr lang="ja-JP" altLang="en-US" sz="1000" dirty="0" smtClean="0">
                <a:latin typeface="Meiryo UI" panose="020B0604030504040204" pitchFamily="50" charset="-128"/>
                <a:ea typeface="Meiryo UI" panose="020B0604030504040204" pitchFamily="50" charset="-128"/>
              </a:rPr>
              <a:t>・　多様</a:t>
            </a:r>
            <a:r>
              <a:rPr lang="ja-JP" altLang="en-US" sz="1000" dirty="0">
                <a:latin typeface="Meiryo UI" panose="020B0604030504040204" pitchFamily="50" charset="-128"/>
                <a:ea typeface="Meiryo UI" panose="020B0604030504040204" pitchFamily="50" charset="-128"/>
              </a:rPr>
              <a:t>な人々が住んでいる、多様な地域があるというようなこと</a:t>
            </a:r>
            <a:r>
              <a:rPr lang="ja-JP" altLang="en-US" sz="1000" dirty="0" smtClean="0">
                <a:latin typeface="Meiryo UI" panose="020B0604030504040204" pitchFamily="50" charset="-128"/>
                <a:ea typeface="Meiryo UI" panose="020B0604030504040204" pitchFamily="50" charset="-128"/>
              </a:rPr>
              <a:t>を重視</a:t>
            </a:r>
            <a:r>
              <a:rPr lang="ja-JP" altLang="en-US" sz="1000" dirty="0">
                <a:latin typeface="Meiryo UI" panose="020B0604030504040204" pitchFamily="50" charset="-128"/>
                <a:ea typeface="Meiryo UI" panose="020B0604030504040204" pitchFamily="50" charset="-128"/>
              </a:rPr>
              <a:t>して、その中で魅力を発見するとか、その多様性を重要視しながら魅力を創出するとかいうようなことを考えなければいけない</a:t>
            </a:r>
            <a:r>
              <a:rPr lang="ja-JP" altLang="en-US" sz="1000" dirty="0" smtClean="0">
                <a:latin typeface="Meiryo UI" panose="020B0604030504040204" pitchFamily="50" charset="-128"/>
                <a:ea typeface="Meiryo UI" panose="020B0604030504040204" pitchFamily="50" charset="-128"/>
              </a:rPr>
              <a:t>と</a:t>
            </a:r>
            <a:endParaRPr lang="ja-JP" altLang="en-US" sz="1000" dirty="0">
              <a:latin typeface="Meiryo UI" panose="020B0604030504040204" pitchFamily="50" charset="-128"/>
              <a:ea typeface="Meiryo UI" panose="020B0604030504040204" pitchFamily="50" charset="-128"/>
            </a:endParaRPr>
          </a:p>
          <a:p>
            <a:pPr marL="88900" indent="-88900"/>
            <a:r>
              <a:rPr lang="ja-JP" altLang="en-US" sz="1000" dirty="0" smtClean="0">
                <a:latin typeface="Meiryo UI" panose="020B0604030504040204" pitchFamily="50" charset="-128"/>
                <a:ea typeface="Meiryo UI" panose="020B0604030504040204" pitchFamily="50" charset="-128"/>
              </a:rPr>
              <a:t>・　定住</a:t>
            </a:r>
            <a:r>
              <a:rPr lang="ja-JP" altLang="en-US" sz="1000" dirty="0">
                <a:latin typeface="Meiryo UI" panose="020B0604030504040204" pitchFamily="50" charset="-128"/>
                <a:ea typeface="Meiryo UI" panose="020B0604030504040204" pitchFamily="50" charset="-128"/>
              </a:rPr>
              <a:t>人口だけでなく、交流人口を</a:t>
            </a:r>
            <a:r>
              <a:rPr lang="ja-JP" altLang="en-US" sz="1000" dirty="0" smtClean="0">
                <a:latin typeface="Meiryo UI" panose="020B0604030504040204" pitchFamily="50" charset="-128"/>
                <a:ea typeface="Meiryo UI" panose="020B0604030504040204" pitchFamily="50" charset="-128"/>
              </a:rPr>
              <a:t>できるだけ増やして、</a:t>
            </a:r>
            <a:r>
              <a:rPr lang="ja-JP" altLang="en-US" sz="1000" dirty="0">
                <a:latin typeface="Meiryo UI" panose="020B0604030504040204" pitchFamily="50" charset="-128"/>
                <a:ea typeface="Meiryo UI" panose="020B0604030504040204" pitchFamily="50" charset="-128"/>
              </a:rPr>
              <a:t>そして人の活動が高まるということによって、魅力が高まっていくという、そういう居住概念を人の移動ということも含めて拡大していこうという議論が</a:t>
            </a:r>
            <a:r>
              <a:rPr lang="ja-JP" altLang="en-US" sz="1000" dirty="0" smtClean="0">
                <a:latin typeface="Meiryo UI" panose="020B0604030504040204" pitchFamily="50" charset="-128"/>
                <a:ea typeface="Meiryo UI" panose="020B0604030504040204" pitchFamily="50" charset="-128"/>
              </a:rPr>
              <a:t>あった</a:t>
            </a:r>
            <a:endParaRPr lang="ja-JP" altLang="en-US" sz="1000" dirty="0">
              <a:latin typeface="Meiryo UI" panose="020B0604030504040204" pitchFamily="50" charset="-128"/>
              <a:ea typeface="Meiryo UI" panose="020B0604030504040204" pitchFamily="50" charset="-128"/>
            </a:endParaRPr>
          </a:p>
        </p:txBody>
      </p:sp>
      <p:sp>
        <p:nvSpPr>
          <p:cNvPr id="95" name="角丸四角形 94"/>
          <p:cNvSpPr/>
          <p:nvPr/>
        </p:nvSpPr>
        <p:spPr>
          <a:xfrm>
            <a:off x="170772" y="3433195"/>
            <a:ext cx="10177895" cy="908061"/>
          </a:xfrm>
          <a:prstGeom prst="roundRect">
            <a:avLst/>
          </a:prstGeom>
          <a:solidFill>
            <a:schemeClr val="tx2">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7" name="角丸四角形 96"/>
          <p:cNvSpPr/>
          <p:nvPr/>
        </p:nvSpPr>
        <p:spPr>
          <a:xfrm>
            <a:off x="232125" y="2640360"/>
            <a:ext cx="1872209" cy="258774"/>
          </a:xfrm>
          <a:prstGeom prst="roundRect">
            <a:avLst>
              <a:gd name="adj" fmla="val 7429"/>
            </a:avLst>
          </a:prstGeom>
          <a:ln/>
        </p:spPr>
        <p:style>
          <a:lnRef idx="0">
            <a:schemeClr val="dk1"/>
          </a:lnRef>
          <a:fillRef idx="3">
            <a:schemeClr val="dk1"/>
          </a:fillRef>
          <a:effectRef idx="3">
            <a:schemeClr val="dk1"/>
          </a:effectRef>
          <a:fontRef idx="minor">
            <a:schemeClr val="lt1"/>
          </a:fontRef>
        </p:style>
        <p:txBody>
          <a:bodyPr lIns="0" tIns="45714" rIns="0" bIns="45714" rtlCol="0" anchor="ctr"/>
          <a:lstStyle/>
          <a:p>
            <a:pPr algn="ct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目標・方針・指標に関するもの</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角丸四角形 97"/>
          <p:cNvSpPr/>
          <p:nvPr/>
        </p:nvSpPr>
        <p:spPr>
          <a:xfrm>
            <a:off x="265054" y="3494141"/>
            <a:ext cx="308258" cy="770023"/>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vert="eaVert" lIns="0" tIns="45714" rIns="0" bIns="45714" rtlCol="0" anchor="ctr"/>
          <a:lstStyle/>
          <a:p>
            <a:pPr algn="ct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施策展開</a:t>
            </a:r>
            <a:endParaRPr lang="en-US" altLang="ja-JP"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の視点</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角丸四角形 62"/>
          <p:cNvSpPr/>
          <p:nvPr/>
        </p:nvSpPr>
        <p:spPr>
          <a:xfrm>
            <a:off x="1096222" y="3494142"/>
            <a:ext cx="252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様々な分野・主体との連携</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角丸四角形 98"/>
          <p:cNvSpPr/>
          <p:nvPr/>
        </p:nvSpPr>
        <p:spPr>
          <a:xfrm>
            <a:off x="4192706" y="3494142"/>
            <a:ext cx="252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民間による主体的・主導的な取組みを推進</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角丸四角形 99"/>
          <p:cNvSpPr/>
          <p:nvPr/>
        </p:nvSpPr>
        <p:spPr>
          <a:xfrm>
            <a:off x="7289190" y="3494142"/>
            <a:ext cx="252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ストック・ポテンシャルの活用</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832526" y="3661996"/>
            <a:ext cx="3060000" cy="707886"/>
          </a:xfrm>
          <a:prstGeom prst="rect">
            <a:avLst/>
          </a:prstGeom>
        </p:spPr>
        <p:txBody>
          <a:bodyPr wrap="square" lIns="0" rIns="0">
            <a:spAutoFit/>
          </a:bodyPr>
          <a:lstStyle/>
          <a:p>
            <a:pPr marL="88900" indent="-88900"/>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住宅</a:t>
            </a:r>
            <a:r>
              <a:rPr lang="ja-JP" altLang="ja-JP" sz="1000" dirty="0">
                <a:latin typeface="Meiryo UI" panose="020B0604030504040204" pitchFamily="50" charset="-128"/>
                <a:ea typeface="Meiryo UI" panose="020B0604030504040204" pitchFamily="50" charset="-128"/>
              </a:rPr>
              <a:t>政策全体としては民間の力が大きく作用しているのでは</a:t>
            </a:r>
            <a:r>
              <a:rPr lang="ja-JP" altLang="ja-JP" sz="1000" dirty="0" smtClean="0">
                <a:latin typeface="Meiryo UI" panose="020B0604030504040204" pitchFamily="50" charset="-128"/>
                <a:ea typeface="Meiryo UI" panose="020B0604030504040204" pitchFamily="50" charset="-128"/>
              </a:rPr>
              <a:t>ない</a:t>
            </a:r>
            <a:r>
              <a:rPr lang="ja-JP" altLang="en-US" sz="1000" dirty="0" smtClean="0">
                <a:latin typeface="Meiryo UI" panose="020B0604030504040204" pitchFamily="50" charset="-128"/>
                <a:ea typeface="Meiryo UI" panose="020B0604030504040204" pitchFamily="50" charset="-128"/>
              </a:rPr>
              <a:t>か</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現在は住宅市場全体を視野に入れた住宅政策を考えていかなければ</a:t>
            </a:r>
            <a:r>
              <a:rPr lang="ja-JP" altLang="ja-JP" sz="1000" dirty="0" smtClean="0">
                <a:latin typeface="Meiryo UI" panose="020B0604030504040204" pitchFamily="50" charset="-128"/>
                <a:ea typeface="Meiryo UI" panose="020B0604030504040204" pitchFamily="50" charset="-128"/>
              </a:rPr>
              <a:t>いけない</a:t>
            </a:r>
            <a:endParaRPr lang="ja-JP" altLang="en-US" sz="1000" dirty="0">
              <a:latin typeface="Meiryo UI" panose="020B0604030504040204" pitchFamily="50" charset="-128"/>
              <a:ea typeface="Meiryo UI" panose="020B0604030504040204" pitchFamily="50" charset="-128"/>
            </a:endParaRPr>
          </a:p>
        </p:txBody>
      </p:sp>
      <p:sp>
        <p:nvSpPr>
          <p:cNvPr id="12" name="正方形/長方形 11"/>
          <p:cNvSpPr/>
          <p:nvPr/>
        </p:nvSpPr>
        <p:spPr>
          <a:xfrm>
            <a:off x="664174" y="3710166"/>
            <a:ext cx="3060000" cy="400110"/>
          </a:xfrm>
          <a:prstGeom prst="rect">
            <a:avLst/>
          </a:prstGeom>
        </p:spPr>
        <p:txBody>
          <a:bodyPr wrap="square" lIns="0" rIns="0">
            <a:spAutoFit/>
          </a:bodyPr>
          <a:lstStyle/>
          <a:p>
            <a:pPr marL="88900" indent="-88900"/>
            <a:r>
              <a:rPr lang="ja-JP" altLang="en-US" sz="1000" dirty="0" smtClean="0">
                <a:latin typeface="Meiryo UI" panose="020B0604030504040204" pitchFamily="50" charset="-128"/>
                <a:ea typeface="Meiryo UI" panose="020B0604030504040204" pitchFamily="50" charset="-128"/>
              </a:rPr>
              <a:t>・　商業と住宅の</a:t>
            </a:r>
            <a:r>
              <a:rPr lang="ja-JP" altLang="ja-JP" sz="1000" dirty="0" smtClean="0">
                <a:latin typeface="Meiryo UI" panose="020B0604030504040204" pitchFamily="50" charset="-128"/>
                <a:ea typeface="Meiryo UI" panose="020B0604030504040204" pitchFamily="50" charset="-128"/>
              </a:rPr>
              <a:t>循環</a:t>
            </a:r>
            <a:r>
              <a:rPr lang="ja-JP" altLang="ja-JP" sz="1000" dirty="0">
                <a:latin typeface="Meiryo UI" panose="020B0604030504040204" pitchFamily="50" charset="-128"/>
                <a:ea typeface="Meiryo UI" panose="020B0604030504040204" pitchFamily="50" charset="-128"/>
              </a:rPr>
              <a:t>をつくるため</a:t>
            </a:r>
            <a:r>
              <a:rPr lang="ja-JP" altLang="ja-JP" sz="1000" dirty="0" smtClean="0">
                <a:latin typeface="Meiryo UI" panose="020B0604030504040204" pitchFamily="50" charset="-128"/>
                <a:ea typeface="Meiryo UI" panose="020B0604030504040204" pitchFamily="50" charset="-128"/>
              </a:rPr>
              <a:t>に</a:t>
            </a:r>
            <a:r>
              <a:rPr lang="ja-JP" altLang="en-US" sz="1000" dirty="0" smtClean="0">
                <a:latin typeface="Meiryo UI" panose="020B0604030504040204" pitchFamily="50" charset="-128"/>
                <a:ea typeface="Meiryo UI" panose="020B0604030504040204" pitchFamily="50" charset="-128"/>
              </a:rPr>
              <a:t>それぞれから</a:t>
            </a:r>
            <a:r>
              <a:rPr lang="ja-JP" altLang="ja-JP" sz="1000" dirty="0" smtClean="0">
                <a:latin typeface="Meiryo UI" panose="020B0604030504040204" pitchFamily="50" charset="-128"/>
                <a:ea typeface="Meiryo UI" panose="020B0604030504040204" pitchFamily="50" charset="-128"/>
              </a:rPr>
              <a:t>何</a:t>
            </a:r>
            <a:r>
              <a:rPr lang="ja-JP" altLang="ja-JP" sz="1000" dirty="0">
                <a:latin typeface="Meiryo UI" panose="020B0604030504040204" pitchFamily="50" charset="-128"/>
                <a:ea typeface="Meiryo UI" panose="020B0604030504040204" pitchFamily="50" charset="-128"/>
              </a:rPr>
              <a:t>をするの</a:t>
            </a:r>
            <a:r>
              <a:rPr lang="ja-JP" altLang="ja-JP" sz="1000" dirty="0" smtClean="0">
                <a:latin typeface="Meiryo UI" panose="020B0604030504040204" pitchFamily="50" charset="-128"/>
                <a:ea typeface="Meiryo UI" panose="020B0604030504040204" pitchFamily="50" charset="-128"/>
              </a:rPr>
              <a:t>か</a:t>
            </a:r>
            <a:r>
              <a:rPr lang="ja-JP" altLang="en-US" sz="1000" dirty="0">
                <a:latin typeface="Meiryo UI" panose="020B0604030504040204" pitchFamily="50" charset="-128"/>
                <a:ea typeface="Meiryo UI" panose="020B0604030504040204" pitchFamily="50" charset="-128"/>
              </a:rPr>
              <a:t>という</a:t>
            </a:r>
            <a:r>
              <a:rPr lang="ja-JP" altLang="ja-JP" sz="1000" dirty="0" smtClean="0">
                <a:latin typeface="Meiryo UI" panose="020B0604030504040204" pitchFamily="50" charset="-128"/>
                <a:ea typeface="Meiryo UI" panose="020B0604030504040204" pitchFamily="50" charset="-128"/>
              </a:rPr>
              <a:t>視点</a:t>
            </a:r>
            <a:r>
              <a:rPr lang="ja-JP" altLang="ja-JP" sz="1000" dirty="0">
                <a:latin typeface="Meiryo UI" panose="020B0604030504040204" pitchFamily="50" charset="-128"/>
                <a:ea typeface="Meiryo UI" panose="020B0604030504040204" pitchFamily="50" charset="-128"/>
              </a:rPr>
              <a:t>もあるのではない</a:t>
            </a:r>
            <a:r>
              <a:rPr lang="ja-JP" altLang="ja-JP" sz="1000" dirty="0" smtClean="0">
                <a:latin typeface="Meiryo UI" panose="020B0604030504040204" pitchFamily="50" charset="-128"/>
                <a:ea typeface="Meiryo UI" panose="020B0604030504040204" pitchFamily="50" charset="-128"/>
              </a:rPr>
              <a:t>か</a:t>
            </a:r>
            <a:endParaRPr lang="ja-JP" altLang="en-US" sz="1000" dirty="0">
              <a:latin typeface="Meiryo UI" panose="020B0604030504040204" pitchFamily="50" charset="-128"/>
              <a:ea typeface="Meiryo UI" panose="020B0604030504040204" pitchFamily="50" charset="-128"/>
            </a:endParaRPr>
          </a:p>
        </p:txBody>
      </p:sp>
      <p:sp>
        <p:nvSpPr>
          <p:cNvPr id="101" name="角丸四角形 100"/>
          <p:cNvSpPr/>
          <p:nvPr/>
        </p:nvSpPr>
        <p:spPr>
          <a:xfrm>
            <a:off x="160117" y="4441307"/>
            <a:ext cx="10177895" cy="1655437"/>
          </a:xfrm>
          <a:prstGeom prst="roundRect">
            <a:avLst/>
          </a:prstGeom>
          <a:solidFill>
            <a:schemeClr val="tx2">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2" name="角丸四角形 101"/>
          <p:cNvSpPr/>
          <p:nvPr/>
        </p:nvSpPr>
        <p:spPr>
          <a:xfrm>
            <a:off x="280120" y="4747449"/>
            <a:ext cx="269178" cy="1139145"/>
          </a:xfrm>
          <a:prstGeom prst="roundRect">
            <a:avLst>
              <a:gd name="adj" fmla="val 7429"/>
            </a:avLst>
          </a:prstGeom>
          <a:ln/>
        </p:spPr>
        <p:style>
          <a:lnRef idx="0">
            <a:schemeClr val="accent1"/>
          </a:lnRef>
          <a:fillRef idx="3">
            <a:schemeClr val="accent1"/>
          </a:fillRef>
          <a:effectRef idx="3">
            <a:schemeClr val="accent1"/>
          </a:effectRef>
          <a:fontRef idx="minor">
            <a:schemeClr val="lt1"/>
          </a:fontRef>
        </p:style>
        <p:txBody>
          <a:bodyPr vert="eaVert" lIns="0" tIns="45714" rIns="0" bIns="45714" rtlCol="0" anchor="ctr"/>
          <a:lstStyle/>
          <a:p>
            <a:pPr algn="ct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評価指標</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304135" y="6840294"/>
            <a:ext cx="1800199" cy="861774"/>
          </a:xfrm>
          <a:prstGeom prst="rect">
            <a:avLst/>
          </a:prstGeom>
        </p:spPr>
        <p:txBody>
          <a:bodyPr wrap="square" lIns="0" rIns="0">
            <a:spAutoFit/>
          </a:bodyPr>
          <a:lstStyle/>
          <a:p>
            <a:pPr marL="88900" indent="-88900"/>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グランドデザイン大阪都市圏</a:t>
            </a:r>
            <a:r>
              <a:rPr lang="ja-JP"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では</a:t>
            </a:r>
            <a:r>
              <a:rPr lang="ja-JP" altLang="ja-JP" sz="1000" dirty="0" smtClean="0">
                <a:latin typeface="Meiryo UI" panose="020B0604030504040204" pitchFamily="50" charset="-128"/>
                <a:ea typeface="Meiryo UI" panose="020B0604030504040204" pitchFamily="50" charset="-128"/>
              </a:rPr>
              <a:t>住宅</a:t>
            </a:r>
            <a:r>
              <a:rPr lang="ja-JP" altLang="ja-JP" sz="1000" dirty="0">
                <a:latin typeface="Meiryo UI" panose="020B0604030504040204" pitchFamily="50" charset="-128"/>
                <a:ea typeface="Meiryo UI" panose="020B0604030504040204" pitchFamily="50" charset="-128"/>
              </a:rPr>
              <a:t>施策とそのまま結びついた記載にはなっていない。ここに住まいのあり方も一緒に書き込むような方向性があるべきではない</a:t>
            </a:r>
            <a:r>
              <a:rPr lang="ja-JP" altLang="ja-JP" sz="1000" dirty="0" smtClean="0">
                <a:latin typeface="Meiryo UI" panose="020B0604030504040204" pitchFamily="50" charset="-128"/>
                <a:ea typeface="Meiryo UI" panose="020B0604030504040204" pitchFamily="50" charset="-128"/>
              </a:rPr>
              <a:t>か</a:t>
            </a:r>
            <a:endParaRPr lang="ja-JP" altLang="en-US" sz="1000" dirty="0">
              <a:latin typeface="Meiryo UI" panose="020B0604030504040204" pitchFamily="50" charset="-128"/>
              <a:ea typeface="Meiryo UI" panose="020B0604030504040204" pitchFamily="50" charset="-128"/>
            </a:endParaRPr>
          </a:p>
        </p:txBody>
      </p:sp>
      <p:sp>
        <p:nvSpPr>
          <p:cNvPr id="17" name="正方形/長方形 16"/>
          <p:cNvSpPr/>
          <p:nvPr/>
        </p:nvSpPr>
        <p:spPr>
          <a:xfrm>
            <a:off x="4336582" y="6831264"/>
            <a:ext cx="1792290" cy="707886"/>
          </a:xfrm>
          <a:prstGeom prst="rect">
            <a:avLst/>
          </a:prstGeom>
        </p:spPr>
        <p:txBody>
          <a:bodyPr wrap="square" lIns="0" rIns="0">
            <a:spAutoFit/>
          </a:bodyPr>
          <a:lstStyle/>
          <a:p>
            <a:pPr marL="88900" indent="-88900"/>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省エネ</a:t>
            </a:r>
            <a:r>
              <a:rPr lang="ja-JP" altLang="ja-JP" sz="1000" dirty="0">
                <a:latin typeface="Meiryo UI" panose="020B0604030504040204" pitchFamily="50" charset="-128"/>
                <a:ea typeface="Meiryo UI" panose="020B0604030504040204" pitchFamily="50" charset="-128"/>
              </a:rPr>
              <a:t>基準は最低</a:t>
            </a:r>
            <a:r>
              <a:rPr lang="ja-JP" altLang="ja-JP" sz="1000" dirty="0" smtClean="0">
                <a:latin typeface="Meiryo UI" panose="020B0604030504040204" pitchFamily="50" charset="-128"/>
                <a:ea typeface="Meiryo UI" panose="020B0604030504040204" pitchFamily="50" charset="-128"/>
              </a:rPr>
              <a:t>基準</a:t>
            </a:r>
            <a:r>
              <a:rPr lang="ja-JP" altLang="en-US" sz="1000" dirty="0">
                <a:latin typeface="Meiryo UI" panose="020B0604030504040204" pitchFamily="50" charset="-128"/>
                <a:ea typeface="Meiryo UI" panose="020B0604030504040204" pitchFamily="50" charset="-128"/>
              </a:rPr>
              <a:t>であり</a:t>
            </a:r>
            <a:r>
              <a:rPr lang="ja-JP" altLang="en-US" sz="1000" dirty="0" smtClean="0">
                <a:latin typeface="Meiryo UI" panose="020B0604030504040204" pitchFamily="50" charset="-128"/>
                <a:ea typeface="Meiryo UI" panose="020B0604030504040204" pitchFamily="50" charset="-128"/>
              </a:rPr>
              <a:t>、さらに</a:t>
            </a:r>
            <a:r>
              <a:rPr lang="ja-JP" altLang="ja-JP" sz="1000" dirty="0" smtClean="0">
                <a:latin typeface="Meiryo UI" panose="020B0604030504040204" pitchFamily="50" charset="-128"/>
                <a:ea typeface="Meiryo UI" panose="020B0604030504040204" pitchFamily="50" charset="-128"/>
              </a:rPr>
              <a:t>上</a:t>
            </a:r>
            <a:r>
              <a:rPr lang="ja-JP" altLang="ja-JP" sz="1000" dirty="0">
                <a:latin typeface="Meiryo UI" panose="020B0604030504040204" pitchFamily="50" charset="-128"/>
                <a:ea typeface="Meiryo UI" panose="020B0604030504040204" pitchFamily="50" charset="-128"/>
              </a:rPr>
              <a:t>を目指さなければ</a:t>
            </a:r>
            <a:r>
              <a:rPr lang="ja-JP" altLang="ja-JP" sz="1000" dirty="0" smtClean="0">
                <a:latin typeface="Meiryo UI" panose="020B0604030504040204" pitchFamily="50" charset="-128"/>
                <a:ea typeface="Meiryo UI" panose="020B0604030504040204" pitchFamily="50" charset="-128"/>
              </a:rPr>
              <a:t>いけな</a:t>
            </a:r>
            <a:r>
              <a:rPr lang="ja-JP" altLang="en-US" sz="1000" dirty="0" smtClean="0">
                <a:latin typeface="Meiryo UI" panose="020B0604030504040204" pitchFamily="50" charset="-128"/>
                <a:ea typeface="Meiryo UI" panose="020B0604030504040204" pitchFamily="50" charset="-128"/>
              </a:rPr>
              <a:t>い。公的機関から上を目指すような指針を提示してはどうか</a:t>
            </a:r>
            <a:endParaRPr lang="ja-JP" altLang="en-US" sz="1000" dirty="0">
              <a:latin typeface="Meiryo UI" panose="020B0604030504040204" pitchFamily="50" charset="-128"/>
              <a:ea typeface="Meiryo UI" panose="020B0604030504040204" pitchFamily="50" charset="-128"/>
            </a:endParaRPr>
          </a:p>
        </p:txBody>
      </p:sp>
      <p:sp>
        <p:nvSpPr>
          <p:cNvPr id="25" name="正方形/長方形 24"/>
          <p:cNvSpPr/>
          <p:nvPr/>
        </p:nvSpPr>
        <p:spPr>
          <a:xfrm>
            <a:off x="6424814" y="6831264"/>
            <a:ext cx="1653743" cy="553998"/>
          </a:xfrm>
          <a:prstGeom prst="rect">
            <a:avLst/>
          </a:prstGeom>
        </p:spPr>
        <p:txBody>
          <a:bodyPr wrap="square" lIns="0" rIns="0">
            <a:spAutoFit/>
          </a:bodyPr>
          <a:lstStyle/>
          <a:p>
            <a:pPr marL="88900" indent="-88900"/>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地域</a:t>
            </a:r>
            <a:r>
              <a:rPr lang="ja-JP" altLang="ja-JP" sz="1000" dirty="0">
                <a:latin typeface="Meiryo UI" panose="020B0604030504040204" pitchFamily="50" charset="-128"/>
                <a:ea typeface="Meiryo UI" panose="020B0604030504040204" pitchFamily="50" charset="-128"/>
              </a:rPr>
              <a:t>の方のご理解や現状の共有というものが無いと進みにくいのではない</a:t>
            </a:r>
            <a:r>
              <a:rPr lang="ja-JP" altLang="ja-JP" sz="1000" dirty="0" smtClean="0">
                <a:latin typeface="Meiryo UI" panose="020B0604030504040204" pitchFamily="50" charset="-128"/>
                <a:ea typeface="Meiryo UI" panose="020B0604030504040204" pitchFamily="50" charset="-128"/>
              </a:rPr>
              <a:t>か</a:t>
            </a:r>
            <a:endParaRPr lang="ja-JP" altLang="en-US" sz="1000" dirty="0">
              <a:latin typeface="Meiryo UI" panose="020B0604030504040204" pitchFamily="50" charset="-128"/>
              <a:ea typeface="Meiryo UI" panose="020B0604030504040204" pitchFamily="50" charset="-128"/>
            </a:endParaRPr>
          </a:p>
        </p:txBody>
      </p:sp>
      <p:sp>
        <p:nvSpPr>
          <p:cNvPr id="49" name="正方形/長方形 48"/>
          <p:cNvSpPr/>
          <p:nvPr/>
        </p:nvSpPr>
        <p:spPr>
          <a:xfrm>
            <a:off x="8460569" y="8833789"/>
            <a:ext cx="1636653" cy="553998"/>
          </a:xfrm>
          <a:prstGeom prst="rect">
            <a:avLst/>
          </a:prstGeom>
        </p:spPr>
        <p:txBody>
          <a:bodyPr wrap="square" lIns="0" rIns="0">
            <a:spAutoFit/>
          </a:bodyPr>
          <a:lstStyle/>
          <a:p>
            <a:pPr marL="88900" indent="-88900"/>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同和地区は</a:t>
            </a:r>
            <a:r>
              <a:rPr lang="ja-JP" altLang="ja-JP" sz="1000" dirty="0">
                <a:latin typeface="Meiryo UI" panose="020B0604030504040204" pitchFamily="50" charset="-128"/>
                <a:ea typeface="Meiryo UI" panose="020B0604030504040204" pitchFamily="50" charset="-128"/>
              </a:rPr>
              <a:t>、非常に高齢化が高く、貧困の問題も含めたまちづくりをしていく必要が</a:t>
            </a:r>
            <a:r>
              <a:rPr lang="ja-JP" altLang="ja-JP" sz="1000" dirty="0" smtClean="0">
                <a:latin typeface="Meiryo UI" panose="020B0604030504040204" pitchFamily="50" charset="-128"/>
                <a:ea typeface="Meiryo UI" panose="020B0604030504040204" pitchFamily="50" charset="-128"/>
              </a:rPr>
              <a:t>ある</a:t>
            </a:r>
            <a:endParaRPr lang="ja-JP" altLang="en-US" sz="1000" dirty="0">
              <a:latin typeface="Meiryo UI" panose="020B0604030504040204" pitchFamily="50" charset="-128"/>
              <a:ea typeface="Meiryo UI" panose="020B0604030504040204" pitchFamily="50" charset="-128"/>
            </a:endParaRPr>
          </a:p>
        </p:txBody>
      </p:sp>
      <p:sp>
        <p:nvSpPr>
          <p:cNvPr id="51" name="正方形/長方形 50"/>
          <p:cNvSpPr/>
          <p:nvPr/>
        </p:nvSpPr>
        <p:spPr>
          <a:xfrm>
            <a:off x="7037222" y="4737229"/>
            <a:ext cx="3060000" cy="1169551"/>
          </a:xfrm>
          <a:prstGeom prst="rect">
            <a:avLst/>
          </a:prstGeom>
        </p:spPr>
        <p:txBody>
          <a:bodyPr wrap="square" lIns="0" rIns="0">
            <a:spAutoFit/>
          </a:bodyPr>
          <a:lstStyle/>
          <a:p>
            <a:pPr marL="88900" indent="-88900"/>
            <a:r>
              <a:rPr lang="ja-JP" altLang="en-US" sz="1000" dirty="0" smtClean="0">
                <a:latin typeface="Meiryo UI" panose="020B0604030504040204" pitchFamily="50" charset="-128"/>
                <a:ea typeface="Meiryo UI" panose="020B0604030504040204" pitchFamily="50" charset="-128"/>
              </a:rPr>
              <a:t>・　空家の活用など</a:t>
            </a:r>
            <a:r>
              <a:rPr lang="ja-JP" altLang="ja-JP" sz="1000" dirty="0" smtClean="0">
                <a:latin typeface="Meiryo UI" panose="020B0604030504040204" pitchFamily="50" charset="-128"/>
                <a:ea typeface="Meiryo UI" panose="020B0604030504040204" pitchFamily="50" charset="-128"/>
              </a:rPr>
              <a:t>ミクロなところで問題</a:t>
            </a:r>
            <a:r>
              <a:rPr lang="ja-JP" altLang="ja-JP" sz="1000" dirty="0">
                <a:latin typeface="Meiryo UI" panose="020B0604030504040204" pitchFamily="50" charset="-128"/>
                <a:ea typeface="Meiryo UI" panose="020B0604030504040204" pitchFamily="50" charset="-128"/>
              </a:rPr>
              <a:t>をどう解決してきたの</a:t>
            </a:r>
            <a:r>
              <a:rPr lang="ja-JP" altLang="ja-JP" sz="1000" dirty="0" smtClean="0">
                <a:latin typeface="Meiryo UI" panose="020B0604030504040204" pitchFamily="50" charset="-128"/>
                <a:ea typeface="Meiryo UI" panose="020B0604030504040204" pitchFamily="50" charset="-128"/>
              </a:rPr>
              <a:t>かを把握</a:t>
            </a:r>
            <a:r>
              <a:rPr lang="ja-JP" altLang="ja-JP" sz="1000" dirty="0">
                <a:latin typeface="Meiryo UI" panose="020B0604030504040204" pitchFamily="50" charset="-128"/>
                <a:ea typeface="Meiryo UI" panose="020B0604030504040204" pitchFamily="50" charset="-128"/>
              </a:rPr>
              <a:t>した方が、より次の施策に</a:t>
            </a:r>
            <a:r>
              <a:rPr lang="ja-JP" altLang="ja-JP" sz="1000" dirty="0" smtClean="0">
                <a:latin typeface="Meiryo UI" panose="020B0604030504040204" pitchFamily="50" charset="-128"/>
                <a:ea typeface="Meiryo UI" panose="020B0604030504040204" pitchFamily="50" charset="-128"/>
              </a:rPr>
              <a:t>繋がる</a:t>
            </a:r>
            <a:r>
              <a:rPr lang="ja-JP" altLang="en-US" sz="1000" dirty="0" smtClean="0">
                <a:latin typeface="Meiryo UI" panose="020B0604030504040204" pitchFamily="50" charset="-128"/>
                <a:ea typeface="Meiryo UI" panose="020B0604030504040204" pitchFamily="50" charset="-128"/>
              </a:rPr>
              <a:t>のでは</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鳥の目で見る評価だけではなく、虫の目で見るような評価もこの中に取り組んではどうかという</a:t>
            </a:r>
            <a:r>
              <a:rPr lang="ja-JP" altLang="ja-JP" sz="1000" dirty="0" smtClean="0">
                <a:latin typeface="Meiryo UI" panose="020B0604030504040204" pitchFamily="50" charset="-128"/>
                <a:ea typeface="Meiryo UI" panose="020B0604030504040204" pitchFamily="50" charset="-128"/>
              </a:rPr>
              <a:t>ご提案</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個別のケースについて府の施策として議論していく形になってくると審議会委員もできるかぎり現地に行って、現場を見て考えるということも</a:t>
            </a:r>
            <a:r>
              <a:rPr lang="ja-JP" altLang="en-US" sz="1000" dirty="0">
                <a:latin typeface="Meiryo UI" panose="020B0604030504040204" pitchFamily="50" charset="-128"/>
                <a:ea typeface="Meiryo UI" panose="020B0604030504040204" pitchFamily="50" charset="-128"/>
              </a:rPr>
              <a:t>必要</a:t>
            </a:r>
            <a:r>
              <a:rPr lang="ja-JP" altLang="ja-JP" sz="1000" dirty="0">
                <a:latin typeface="Meiryo UI" panose="020B0604030504040204" pitchFamily="50" charset="-128"/>
                <a:ea typeface="Meiryo UI" panose="020B0604030504040204" pitchFamily="50" charset="-128"/>
              </a:rPr>
              <a:t>と</a:t>
            </a:r>
            <a:r>
              <a:rPr lang="ja-JP" altLang="ja-JP" sz="1000" dirty="0" smtClean="0">
                <a:latin typeface="Meiryo UI" panose="020B0604030504040204" pitchFamily="50" charset="-128"/>
                <a:ea typeface="Meiryo UI" panose="020B0604030504040204" pitchFamily="50" charset="-128"/>
              </a:rPr>
              <a:t>思う</a:t>
            </a:r>
            <a:endParaRPr lang="en-US" altLang="ja-JP" sz="1000" dirty="0">
              <a:latin typeface="Meiryo UI" panose="020B0604030504040204" pitchFamily="50" charset="-128"/>
              <a:ea typeface="Meiryo UI" panose="020B0604030504040204" pitchFamily="50" charset="-128"/>
            </a:endParaRPr>
          </a:p>
        </p:txBody>
      </p:sp>
      <p:sp>
        <p:nvSpPr>
          <p:cNvPr id="55" name="正方形/長方形 54"/>
          <p:cNvSpPr/>
          <p:nvPr/>
        </p:nvSpPr>
        <p:spPr>
          <a:xfrm>
            <a:off x="676749" y="4773305"/>
            <a:ext cx="3060000" cy="1323439"/>
          </a:xfrm>
          <a:prstGeom prst="rect">
            <a:avLst/>
          </a:prstGeom>
        </p:spPr>
        <p:txBody>
          <a:bodyPr wrap="square" lIns="0" rIns="0">
            <a:spAutoFit/>
          </a:bodyPr>
          <a:lstStyle/>
          <a:p>
            <a:pPr marL="88900" indent="-88900"/>
            <a:r>
              <a:rPr lang="ja-JP" altLang="en-US" sz="1000" dirty="0">
                <a:latin typeface="Meiryo UI" panose="020B0604030504040204" pitchFamily="50" charset="-128"/>
                <a:ea typeface="Meiryo UI" panose="020B0604030504040204" pitchFamily="50" charset="-128"/>
              </a:rPr>
              <a:t>・　審議会は、そもそも施策として空回りしていないのかとか、あるいはうまくいって両立して、あるいは好循環が高推移で向かっているかということを評価しながら今後のあり方を御検討いただくというようなことに役割はある</a:t>
            </a:r>
          </a:p>
          <a:p>
            <a:pPr marL="88900" indent="-88900"/>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これ</a:t>
            </a:r>
            <a:r>
              <a:rPr lang="ja-JP" altLang="ja-JP" sz="1000" dirty="0">
                <a:latin typeface="Meiryo UI" panose="020B0604030504040204" pitchFamily="50" charset="-128"/>
                <a:ea typeface="Meiryo UI" panose="020B0604030504040204" pitchFamily="50" charset="-128"/>
              </a:rPr>
              <a:t>でこのビジョンの評価が数値でできるかというと</a:t>
            </a:r>
            <a:r>
              <a:rPr lang="ja-JP" altLang="ja-JP" sz="1000" dirty="0" smtClean="0">
                <a:latin typeface="Meiryo UI" panose="020B0604030504040204" pitchFamily="50" charset="-128"/>
                <a:ea typeface="Meiryo UI" panose="020B0604030504040204" pitchFamily="50" charset="-128"/>
              </a:rPr>
              <a:t>、かなり限界</a:t>
            </a:r>
            <a:r>
              <a:rPr lang="ja-JP" altLang="ja-JP" sz="1000" dirty="0">
                <a:latin typeface="Meiryo UI" panose="020B0604030504040204" pitchFamily="50" charset="-128"/>
                <a:ea typeface="Meiryo UI" panose="020B0604030504040204" pitchFamily="50" charset="-128"/>
              </a:rPr>
              <a:t>があるので、評価の方法については引き続き議論が</a:t>
            </a:r>
            <a:r>
              <a:rPr lang="ja-JP" altLang="ja-JP" sz="1000" dirty="0" smtClean="0">
                <a:latin typeface="Meiryo UI" panose="020B0604030504040204" pitchFamily="50" charset="-128"/>
                <a:ea typeface="Meiryo UI" panose="020B0604030504040204" pitchFamily="50" charset="-128"/>
              </a:rPr>
              <a:t>必要</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人口動態や世帯動態を見据えた数値目標があまり扱われていないという</a:t>
            </a:r>
            <a:r>
              <a:rPr lang="ja-JP" altLang="ja-JP" sz="1000" dirty="0" smtClean="0">
                <a:latin typeface="Meiryo UI" panose="020B0604030504040204" pitchFamily="50" charset="-128"/>
                <a:ea typeface="Meiryo UI" panose="020B0604030504040204" pitchFamily="50" charset="-128"/>
              </a:rPr>
              <a:t>印象</a:t>
            </a:r>
            <a:endParaRPr lang="ja-JP" altLang="en-US" sz="1000" dirty="0">
              <a:latin typeface="Meiryo UI" panose="020B0604030504040204" pitchFamily="50" charset="-128"/>
              <a:ea typeface="Meiryo UI" panose="020B0604030504040204" pitchFamily="50" charset="-128"/>
            </a:endParaRPr>
          </a:p>
        </p:txBody>
      </p:sp>
      <p:sp>
        <p:nvSpPr>
          <p:cNvPr id="56" name="正方形/長方形 55"/>
          <p:cNvSpPr/>
          <p:nvPr/>
        </p:nvSpPr>
        <p:spPr>
          <a:xfrm>
            <a:off x="3868870" y="4746840"/>
            <a:ext cx="3060000" cy="1015663"/>
          </a:xfrm>
          <a:prstGeom prst="rect">
            <a:avLst/>
          </a:prstGeom>
        </p:spPr>
        <p:txBody>
          <a:bodyPr wrap="square" lIns="0" rIns="0">
            <a:spAutoFit/>
          </a:bodyPr>
          <a:lstStyle/>
          <a:p>
            <a:pPr marL="88900" indent="-88900"/>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ゼロ</a:t>
            </a:r>
            <a:r>
              <a:rPr lang="ja-JP" altLang="ja-JP" sz="1000" dirty="0">
                <a:latin typeface="Meiryo UI" panose="020B0604030504040204" pitchFamily="50" charset="-128"/>
                <a:ea typeface="Meiryo UI" panose="020B0604030504040204" pitchFamily="50" charset="-128"/>
              </a:rPr>
              <a:t>をプラスにする施策を重層的に組む、ある施策をすることで多分野の課題を解決</a:t>
            </a:r>
            <a:r>
              <a:rPr lang="ja-JP" altLang="ja-JP" sz="1000" dirty="0" smtClean="0">
                <a:latin typeface="Meiryo UI" panose="020B0604030504040204" pitchFamily="50" charset="-128"/>
                <a:ea typeface="Meiryo UI" panose="020B0604030504040204" pitchFamily="50" charset="-128"/>
              </a:rPr>
              <a:t>できる方向性</a:t>
            </a:r>
            <a:r>
              <a:rPr lang="ja-JP" altLang="en-US" sz="1000" dirty="0" smtClean="0">
                <a:latin typeface="Meiryo UI" panose="020B0604030504040204" pitchFamily="50" charset="-128"/>
                <a:ea typeface="Meiryo UI" panose="020B0604030504040204" pitchFamily="50" charset="-128"/>
              </a:rPr>
              <a:t>の</a:t>
            </a:r>
            <a:r>
              <a:rPr lang="ja-JP" altLang="ja-JP" sz="1000" dirty="0" smtClean="0">
                <a:latin typeface="Meiryo UI" panose="020B0604030504040204" pitchFamily="50" charset="-128"/>
                <a:ea typeface="Meiryo UI" panose="020B0604030504040204" pitchFamily="50" charset="-128"/>
              </a:rPr>
              <a:t>評価</a:t>
            </a:r>
            <a:r>
              <a:rPr lang="ja-JP" altLang="ja-JP" sz="1000" dirty="0">
                <a:latin typeface="Meiryo UI" panose="020B0604030504040204" pitchFamily="50" charset="-128"/>
                <a:ea typeface="Meiryo UI" panose="020B0604030504040204" pitchFamily="50" charset="-128"/>
              </a:rPr>
              <a:t>の仕方を新たに</a:t>
            </a:r>
            <a:r>
              <a:rPr lang="ja-JP" altLang="ja-JP" sz="1000" dirty="0" smtClean="0">
                <a:latin typeface="Meiryo UI" panose="020B0604030504040204" pitchFamily="50" charset="-128"/>
                <a:ea typeface="Meiryo UI" panose="020B0604030504040204" pitchFamily="50" charset="-128"/>
              </a:rPr>
              <a:t>生み出</a:t>
            </a:r>
            <a:r>
              <a:rPr lang="ja-JP" altLang="en-US" sz="1000" dirty="0" smtClean="0">
                <a:latin typeface="Meiryo UI" panose="020B0604030504040204" pitchFamily="50" charset="-128"/>
                <a:ea typeface="Meiryo UI" panose="020B0604030504040204" pitchFamily="50" charset="-128"/>
              </a:rPr>
              <a:t>す必要があるのでは</a:t>
            </a:r>
            <a:endParaRPr lang="en-US" altLang="ja-JP" sz="1000" dirty="0" smtClean="0">
              <a:latin typeface="Meiryo UI" panose="020B0604030504040204" pitchFamily="50" charset="-128"/>
              <a:ea typeface="Meiryo UI" panose="020B0604030504040204" pitchFamily="50" charset="-128"/>
            </a:endParaRPr>
          </a:p>
          <a:p>
            <a:pPr marL="88900" indent="-88900"/>
            <a:r>
              <a:rPr lang="ja-JP" altLang="en-US" sz="1000" dirty="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どれかモデルケース</a:t>
            </a:r>
            <a:r>
              <a:rPr lang="ja-JP" altLang="ja-JP" sz="1000" dirty="0">
                <a:latin typeface="Meiryo UI" panose="020B0604030504040204" pitchFamily="50" charset="-128"/>
                <a:ea typeface="Meiryo UI" panose="020B0604030504040204" pitchFamily="50" charset="-128"/>
              </a:rPr>
              <a:t>として新しい評価の指標設定と把握の仕方をして、それを次の施策に繋いでいくという政策の循環のモデルを</a:t>
            </a:r>
            <a:r>
              <a:rPr lang="ja-JP" altLang="ja-JP" sz="1000" dirty="0" smtClean="0">
                <a:latin typeface="Meiryo UI" panose="020B0604030504040204" pitchFamily="50" charset="-128"/>
                <a:ea typeface="Meiryo UI" panose="020B0604030504040204" pitchFamily="50" charset="-128"/>
              </a:rPr>
              <a:t>作</a:t>
            </a:r>
            <a:r>
              <a:rPr lang="ja-JP" altLang="en-US" sz="1000" dirty="0" smtClean="0">
                <a:latin typeface="Meiryo UI" panose="020B0604030504040204" pitchFamily="50" charset="-128"/>
                <a:ea typeface="Meiryo UI" panose="020B0604030504040204" pitchFamily="50" charset="-128"/>
              </a:rPr>
              <a:t>るとよいのでは</a:t>
            </a:r>
            <a:endParaRPr lang="ja-JP" altLang="en-US" sz="1000" dirty="0">
              <a:latin typeface="Meiryo UI" panose="020B0604030504040204" pitchFamily="50" charset="-128"/>
              <a:ea typeface="Meiryo UI" panose="020B0604030504040204" pitchFamily="50" charset="-128"/>
            </a:endParaRPr>
          </a:p>
        </p:txBody>
      </p:sp>
      <p:sp>
        <p:nvSpPr>
          <p:cNvPr id="69" name="角丸四角形 68"/>
          <p:cNvSpPr/>
          <p:nvPr/>
        </p:nvSpPr>
        <p:spPr>
          <a:xfrm>
            <a:off x="4192706" y="4527488"/>
            <a:ext cx="252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好循環の評価手法</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角丸四角形 109"/>
          <p:cNvSpPr/>
          <p:nvPr/>
        </p:nvSpPr>
        <p:spPr>
          <a:xfrm>
            <a:off x="7289190" y="4527488"/>
            <a:ext cx="252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鳥の目の評価・虫の目の評価</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角丸四角形 112"/>
          <p:cNvSpPr/>
          <p:nvPr/>
        </p:nvSpPr>
        <p:spPr>
          <a:xfrm>
            <a:off x="64096" y="6400800"/>
            <a:ext cx="10393168" cy="3152328"/>
          </a:xfrm>
          <a:prstGeom prst="roundRect">
            <a:avLst>
              <a:gd name="adj" fmla="val 492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角丸四角形 113"/>
          <p:cNvSpPr/>
          <p:nvPr/>
        </p:nvSpPr>
        <p:spPr>
          <a:xfrm>
            <a:off x="261220" y="6276792"/>
            <a:ext cx="1531068" cy="252000"/>
          </a:xfrm>
          <a:prstGeom prst="roundRect">
            <a:avLst>
              <a:gd name="adj" fmla="val 7429"/>
            </a:avLst>
          </a:prstGeom>
          <a:ln/>
        </p:spPr>
        <p:style>
          <a:lnRef idx="0">
            <a:schemeClr val="dk1"/>
          </a:lnRef>
          <a:fillRef idx="3">
            <a:schemeClr val="dk1"/>
          </a:fillRef>
          <a:effectRef idx="3">
            <a:schemeClr val="dk1"/>
          </a:effectRef>
          <a:fontRef idx="minor">
            <a:schemeClr val="lt1"/>
          </a:fontRef>
        </p:style>
        <p:txBody>
          <a:bodyPr lIns="0" tIns="45714" rIns="0" bIns="45714" rtlCol="0" anchor="ctr"/>
          <a:lstStyle/>
          <a:p>
            <a:pPr algn="ct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施策に関するもの</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角丸四角形 114"/>
          <p:cNvSpPr/>
          <p:nvPr/>
        </p:nvSpPr>
        <p:spPr>
          <a:xfrm>
            <a:off x="10721280" y="2676392"/>
            <a:ext cx="1069307" cy="252000"/>
          </a:xfrm>
          <a:prstGeom prst="roundRect">
            <a:avLst>
              <a:gd name="adj" fmla="val 7429"/>
            </a:avLst>
          </a:prstGeom>
          <a:ln/>
        </p:spPr>
        <p:style>
          <a:lnRef idx="0">
            <a:schemeClr val="dk1"/>
          </a:lnRef>
          <a:fillRef idx="3">
            <a:schemeClr val="dk1"/>
          </a:fillRef>
          <a:effectRef idx="3">
            <a:schemeClr val="dk1"/>
          </a:effectRef>
          <a:fontRef idx="minor">
            <a:schemeClr val="lt1"/>
          </a:fontRef>
        </p:style>
        <p:txBody>
          <a:bodyPr lIns="0" tIns="45714" rIns="0" bIns="45714" rtlCol="0" anchor="ctr"/>
          <a:lstStyle/>
          <a:p>
            <a:pPr algn="ct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新たな課題</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角丸四角形 61"/>
          <p:cNvSpPr/>
          <p:nvPr/>
        </p:nvSpPr>
        <p:spPr>
          <a:xfrm>
            <a:off x="1180802" y="876184"/>
            <a:ext cx="2555702"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現ビジョンの考え方</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角丸四角形 64"/>
          <p:cNvSpPr/>
          <p:nvPr/>
        </p:nvSpPr>
        <p:spPr>
          <a:xfrm>
            <a:off x="7085458" y="876184"/>
            <a:ext cx="2555702"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社会の動き</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11314236" y="152321"/>
            <a:ext cx="1368152" cy="27699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z="1200" dirty="0" smtClean="0">
                <a:solidFill>
                  <a:schemeClr val="tx1"/>
                </a:solidFill>
              </a:rPr>
              <a:t>資料３</a:t>
            </a:r>
            <a:endParaRPr kumimoji="1" lang="ja-JP" altLang="en-US" sz="1200" dirty="0">
              <a:solidFill>
                <a:schemeClr val="tx1"/>
              </a:solidFill>
            </a:endParaRPr>
          </a:p>
        </p:txBody>
      </p:sp>
      <p:sp>
        <p:nvSpPr>
          <p:cNvPr id="67" name="角丸四角形 66"/>
          <p:cNvSpPr/>
          <p:nvPr/>
        </p:nvSpPr>
        <p:spPr>
          <a:xfrm>
            <a:off x="1096222" y="4527488"/>
            <a:ext cx="2520000" cy="180000"/>
          </a:xfrm>
          <a:prstGeom prst="roundRect">
            <a:avLst>
              <a:gd name="adj" fmla="val 7429"/>
            </a:avLst>
          </a:prstGeom>
          <a:ln/>
        </p:spPr>
        <p:style>
          <a:lnRef idx="1">
            <a:schemeClr val="dk1"/>
          </a:lnRef>
          <a:fillRef idx="2">
            <a:schemeClr val="dk1"/>
          </a:fillRef>
          <a:effectRef idx="1">
            <a:schemeClr val="dk1"/>
          </a:effectRef>
          <a:fontRef idx="minor">
            <a:schemeClr val="dk1"/>
          </a:fontRef>
        </p:style>
        <p:txBody>
          <a:bodyPr lIns="36000" tIns="45714" rIns="36000" bIns="45714"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みんなで</a:t>
            </a:r>
            <a:r>
              <a:rPr lang="ja-JP" altLang="en-US" sz="10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そう値の全般</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4649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1373</TotalTime>
  <Words>164</Words>
  <Application>Microsoft Office PowerPoint</Application>
  <PresentationFormat>A3 297x420 mm</PresentationFormat>
  <Paragraphs>84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谷山　広隆</dc:creator>
  <cp:lastModifiedBy>谷山　広隆</cp:lastModifiedBy>
  <cp:revision>86</cp:revision>
  <cp:lastPrinted>2018-07-24T11:20:02Z</cp:lastPrinted>
  <dcterms:created xsi:type="dcterms:W3CDTF">2018-04-17T10:35:25Z</dcterms:created>
  <dcterms:modified xsi:type="dcterms:W3CDTF">2018-07-27T13:41:35Z</dcterms:modified>
</cp:coreProperties>
</file>