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3" r:id="rId2"/>
    <p:sldId id="270" r:id="rId3"/>
    <p:sldId id="271" r:id="rId4"/>
    <p:sldId id="287" r:id="rId5"/>
    <p:sldId id="288" r:id="rId6"/>
    <p:sldId id="314" r:id="rId7"/>
    <p:sldId id="315" r:id="rId8"/>
    <p:sldId id="289" r:id="rId9"/>
    <p:sldId id="259" r:id="rId10"/>
    <p:sldId id="260" r:id="rId11"/>
    <p:sldId id="272" r:id="rId12"/>
    <p:sldId id="290" r:id="rId13"/>
    <p:sldId id="332" r:id="rId14"/>
    <p:sldId id="293" r:id="rId15"/>
    <p:sldId id="307" r:id="rId16"/>
    <p:sldId id="308" r:id="rId17"/>
    <p:sldId id="322" r:id="rId18"/>
    <p:sldId id="325" r:id="rId19"/>
    <p:sldId id="323" r:id="rId20"/>
    <p:sldId id="324" r:id="rId21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04" autoAdjust="0"/>
  </p:normalViewPr>
  <p:slideViewPr>
    <p:cSldViewPr>
      <p:cViewPr>
        <p:scale>
          <a:sx n="60" d="100"/>
          <a:sy n="60" d="100"/>
        </p:scale>
        <p:origin x="-1650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ishiAk\Desktop\H27&#19990;&#24111;&#20154;&#21729;&#65288;&#22269;&#21218;&#35519;&#26619;&#6528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F%20saitoh\Desktop\46&#22823;&#38442;&#20303;&#23429;\&#22823;&#38442;&#12487;&#12540;&#12479;\&#22823;&#38442;&#12395;&#12377;&#12414;&#12358;&#12501;&#12457;&#12523;&#12480;&#12540;\H&#65298;&#65301;&#20303;&#35519;&#32080;&#26524;&#12398;&#27010;&#35201;&#12288;&#26356;&#2603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Sheet1!$D$3</c:f>
              <c:strCache>
                <c:ptCount val="1"/>
                <c:pt idx="0">
                  <c:v>1人世帯</c:v>
                </c:pt>
              </c:strCache>
            </c:strRef>
          </c:tx>
          <c:invertIfNegative val="0"/>
          <c:cat>
            <c:strRef>
              <c:f>Sheet1!$B$4:$B$8</c:f>
              <c:strCache>
                <c:ptCount val="5"/>
                <c:pt idx="0">
                  <c:v>H7</c:v>
                </c:pt>
                <c:pt idx="1">
                  <c:v>H12</c:v>
                </c:pt>
                <c:pt idx="2">
                  <c:v>H17</c:v>
                </c:pt>
                <c:pt idx="3">
                  <c:v>H22</c:v>
                </c:pt>
                <c:pt idx="4">
                  <c:v>H27</c:v>
                </c:pt>
              </c:strCache>
            </c:strRef>
          </c:cat>
          <c:val>
            <c:numRef>
              <c:f>Sheet1!$D$4:$D$8</c:f>
              <c:numCache>
                <c:formatCode>General</c:formatCode>
                <c:ptCount val="5"/>
                <c:pt idx="0">
                  <c:v>897425</c:v>
                </c:pt>
                <c:pt idx="1">
                  <c:v>1028792</c:v>
                </c:pt>
                <c:pt idx="2">
                  <c:v>1151774</c:v>
                </c:pt>
                <c:pt idx="3">
                  <c:v>1367908</c:v>
                </c:pt>
                <c:pt idx="4">
                  <c:v>1470615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15-4211-9043-6F62D2113907}"/>
            </c:ext>
          </c:extLst>
        </c:ser>
        <c:ser>
          <c:idx val="1"/>
          <c:order val="1"/>
          <c:tx>
            <c:strRef>
              <c:f>Sheet1!$E$3</c:f>
              <c:strCache>
                <c:ptCount val="1"/>
                <c:pt idx="0">
                  <c:v>2人世帯</c:v>
                </c:pt>
              </c:strCache>
            </c:strRef>
          </c:tx>
          <c:invertIfNegative val="0"/>
          <c:cat>
            <c:strRef>
              <c:f>Sheet1!$B$4:$B$8</c:f>
              <c:strCache>
                <c:ptCount val="5"/>
                <c:pt idx="0">
                  <c:v>H7</c:v>
                </c:pt>
                <c:pt idx="1">
                  <c:v>H12</c:v>
                </c:pt>
                <c:pt idx="2">
                  <c:v>H17</c:v>
                </c:pt>
                <c:pt idx="3">
                  <c:v>H22</c:v>
                </c:pt>
                <c:pt idx="4">
                  <c:v>H27</c:v>
                </c:pt>
              </c:strCache>
            </c:strRef>
          </c:cat>
          <c:val>
            <c:numRef>
              <c:f>Sheet1!$E$4:$E$8</c:f>
              <c:numCache>
                <c:formatCode>General</c:formatCode>
                <c:ptCount val="5"/>
                <c:pt idx="0">
                  <c:v>772293</c:v>
                </c:pt>
                <c:pt idx="1">
                  <c:v>891980</c:v>
                </c:pt>
                <c:pt idx="2">
                  <c:v>972709</c:v>
                </c:pt>
                <c:pt idx="3">
                  <c:v>1039936</c:v>
                </c:pt>
                <c:pt idx="4">
                  <c:v>1089777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15-4211-9043-6F62D2113907}"/>
            </c:ext>
          </c:extLst>
        </c:ser>
        <c:ser>
          <c:idx val="2"/>
          <c:order val="2"/>
          <c:tx>
            <c:strRef>
              <c:f>Sheet1!$F$3</c:f>
              <c:strCache>
                <c:ptCount val="1"/>
                <c:pt idx="0">
                  <c:v>3人世帯</c:v>
                </c:pt>
              </c:strCache>
            </c:strRef>
          </c:tx>
          <c:invertIfNegative val="0"/>
          <c:cat>
            <c:strRef>
              <c:f>Sheet1!$B$4:$B$8</c:f>
              <c:strCache>
                <c:ptCount val="5"/>
                <c:pt idx="0">
                  <c:v>H7</c:v>
                </c:pt>
                <c:pt idx="1">
                  <c:v>H12</c:v>
                </c:pt>
                <c:pt idx="2">
                  <c:v>H17</c:v>
                </c:pt>
                <c:pt idx="3">
                  <c:v>H22</c:v>
                </c:pt>
                <c:pt idx="4">
                  <c:v>H27</c:v>
                </c:pt>
              </c:strCache>
            </c:strRef>
          </c:cat>
          <c:val>
            <c:numRef>
              <c:f>Sheet1!$F$4:$F$8</c:f>
              <c:numCache>
                <c:formatCode>General</c:formatCode>
                <c:ptCount val="5"/>
                <c:pt idx="0">
                  <c:v>617013</c:v>
                </c:pt>
                <c:pt idx="1">
                  <c:v>653622</c:v>
                </c:pt>
                <c:pt idx="2">
                  <c:v>658587</c:v>
                </c:pt>
                <c:pt idx="3">
                  <c:v>664982</c:v>
                </c:pt>
                <c:pt idx="4">
                  <c:v>651883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C15-4211-9043-6F62D2113907}"/>
            </c:ext>
          </c:extLst>
        </c:ser>
        <c:ser>
          <c:idx val="3"/>
          <c:order val="3"/>
          <c:tx>
            <c:strRef>
              <c:f>Sheet1!$G$3</c:f>
              <c:strCache>
                <c:ptCount val="1"/>
                <c:pt idx="0">
                  <c:v>4人世帯</c:v>
                </c:pt>
              </c:strCache>
            </c:strRef>
          </c:tx>
          <c:invertIfNegative val="0"/>
          <c:cat>
            <c:strRef>
              <c:f>Sheet1!$B$4:$B$8</c:f>
              <c:strCache>
                <c:ptCount val="5"/>
                <c:pt idx="0">
                  <c:v>H7</c:v>
                </c:pt>
                <c:pt idx="1">
                  <c:v>H12</c:v>
                </c:pt>
                <c:pt idx="2">
                  <c:v>H17</c:v>
                </c:pt>
                <c:pt idx="3">
                  <c:v>H22</c:v>
                </c:pt>
                <c:pt idx="4">
                  <c:v>H27</c:v>
                </c:pt>
              </c:strCache>
            </c:strRef>
          </c:cat>
          <c:val>
            <c:numRef>
              <c:f>Sheet1!$G$4:$G$8</c:f>
              <c:numCache>
                <c:formatCode>General</c:formatCode>
                <c:ptCount val="5"/>
                <c:pt idx="0">
                  <c:v>661229</c:v>
                </c:pt>
                <c:pt idx="1">
                  <c:v>605237</c:v>
                </c:pt>
                <c:pt idx="2">
                  <c:v>567735</c:v>
                </c:pt>
                <c:pt idx="3">
                  <c:v>538432</c:v>
                </c:pt>
                <c:pt idx="4">
                  <c:v>509361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C15-4211-9043-6F62D2113907}"/>
            </c:ext>
          </c:extLst>
        </c:ser>
        <c:ser>
          <c:idx val="4"/>
          <c:order val="4"/>
          <c:tx>
            <c:strRef>
              <c:f>Sheet1!$H$3</c:f>
              <c:strCache>
                <c:ptCount val="1"/>
                <c:pt idx="0">
                  <c:v>5人以上世帯</c:v>
                </c:pt>
              </c:strCache>
            </c:strRef>
          </c:tx>
          <c:invertIfNegative val="0"/>
          <c:cat>
            <c:strRef>
              <c:f>Sheet1!$B$4:$B$8</c:f>
              <c:strCache>
                <c:ptCount val="5"/>
                <c:pt idx="0">
                  <c:v>H7</c:v>
                </c:pt>
                <c:pt idx="1">
                  <c:v>H12</c:v>
                </c:pt>
                <c:pt idx="2">
                  <c:v>H17</c:v>
                </c:pt>
                <c:pt idx="3">
                  <c:v>H22</c:v>
                </c:pt>
                <c:pt idx="4">
                  <c:v>H27</c:v>
                </c:pt>
              </c:strCache>
            </c:strRef>
          </c:cat>
          <c:val>
            <c:numRef>
              <c:f>Sheet1!$H$4:$H$8</c:f>
              <c:numCache>
                <c:formatCode>General</c:formatCode>
                <c:ptCount val="5"/>
                <c:pt idx="0">
                  <c:v>94129</c:v>
                </c:pt>
                <c:pt idx="1">
                  <c:v>275209</c:v>
                </c:pt>
                <c:pt idx="2">
                  <c:v>239788</c:v>
                </c:pt>
                <c:pt idx="3">
                  <c:v>212021</c:v>
                </c:pt>
                <c:pt idx="4">
                  <c:v>196805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C15-4211-9043-6F62D2113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66464"/>
        <c:axId val="39237824"/>
      </c:barChart>
      <c:lineChart>
        <c:grouping val="standard"/>
        <c:varyColors val="0"/>
        <c:ser>
          <c:idx val="5"/>
          <c:order val="5"/>
          <c:tx>
            <c:strRef>
              <c:f>Sheet1!$I$3</c:f>
              <c:strCache>
                <c:ptCount val="1"/>
                <c:pt idx="0">
                  <c:v>1世帯当たり人員</c:v>
                </c:pt>
              </c:strCache>
            </c:strRef>
          </c:tx>
          <c:dLbls>
            <c:spPr>
              <a:solidFill>
                <a:schemeClr val="bg1">
                  <a:lumMod val="85000"/>
                </a:schemeClr>
              </a:solidFill>
            </c:spPr>
            <c:txPr>
              <a:bodyPr/>
              <a:lstStyle/>
              <a:p>
                <a:pPr>
                  <a:defRPr sz="1400" b="1"/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Sheet1!$B$4:$B$8</c:f>
              <c:strCache>
                <c:ptCount val="5"/>
                <c:pt idx="0">
                  <c:v>H7</c:v>
                </c:pt>
                <c:pt idx="1">
                  <c:v>H12</c:v>
                </c:pt>
                <c:pt idx="2">
                  <c:v>H17</c:v>
                </c:pt>
                <c:pt idx="3">
                  <c:v>H22</c:v>
                </c:pt>
                <c:pt idx="4">
                  <c:v>H27</c:v>
                </c:pt>
              </c:strCache>
            </c:strRef>
          </c:cat>
          <c:val>
            <c:numRef>
              <c:f>Sheet1!$I$4:$I$8</c:f>
              <c:numCache>
                <c:formatCode>General</c:formatCode>
                <c:ptCount val="5"/>
                <c:pt idx="0" formatCode="0.00">
                  <c:v>2.6508304649252064</c:v>
                </c:pt>
                <c:pt idx="1">
                  <c:v>2.5099999999999998</c:v>
                </c:pt>
                <c:pt idx="2" formatCode="0.00">
                  <c:v>2.4</c:v>
                </c:pt>
                <c:pt idx="3" formatCode="0.00">
                  <c:v>2.2826301716000001</c:v>
                </c:pt>
                <c:pt idx="4" formatCode="0.00">
                  <c:v>2.2172080682000002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8C15-4211-9043-6F62D2113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166976"/>
        <c:axId val="39238400"/>
      </c:lineChart>
      <c:catAx>
        <c:axId val="111166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39237824"/>
        <c:crosses val="autoZero"/>
        <c:auto val="1"/>
        <c:lblAlgn val="ctr"/>
        <c:lblOffset val="100"/>
        <c:noMultiLvlLbl val="0"/>
      </c:catAx>
      <c:valAx>
        <c:axId val="39237824"/>
        <c:scaling>
          <c:orientation val="minMax"/>
          <c:max val="4000000"/>
        </c:scaling>
        <c:delete val="0"/>
        <c:axPos val="l"/>
        <c:majorGridlines/>
        <c:numFmt formatCode="#,##0_);[Red]\(#,##0\)" sourceLinked="0"/>
        <c:majorTickMark val="out"/>
        <c:minorTickMark val="none"/>
        <c:tickLblPos val="low"/>
        <c:crossAx val="111166464"/>
        <c:crosses val="autoZero"/>
        <c:crossBetween val="between"/>
        <c:dispUnits>
          <c:builtInUnit val="hundreds"/>
        </c:dispUnits>
      </c:valAx>
      <c:valAx>
        <c:axId val="39238400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111166976"/>
        <c:crosses val="max"/>
        <c:crossBetween val="between"/>
        <c:majorUnit val="0.1"/>
      </c:valAx>
      <c:catAx>
        <c:axId val="111166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238400"/>
        <c:crosses val="autoZero"/>
        <c:auto val="1"/>
        <c:lblAlgn val="ctr"/>
        <c:lblOffset val="100"/>
        <c:noMultiLvlLbl val="0"/>
      </c:cat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890282610022585"/>
          <c:y val="5.6704023062158972E-2"/>
          <c:w val="0.74222837697613375"/>
          <c:h val="0.8665205979687321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'3所有関係・家族類型'!$AU$4:$AU$6</c:f>
              <c:strCache>
                <c:ptCount val="1"/>
                <c:pt idx="0">
                  <c:v>持ち家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'3所有関係・家族類型'!$AR$19:$AR$28</c:f>
              <c:strCache>
                <c:ptCount val="10"/>
                <c:pt idx="0">
                  <c:v>単独世帯</c:v>
                </c:pt>
                <c:pt idx="1">
                  <c:v>核家族世帯</c:v>
                </c:pt>
                <c:pt idx="2">
                  <c:v>　夫婦のみの世帯</c:v>
                </c:pt>
                <c:pt idx="3">
                  <c:v>　夫婦と子供から成る世帯</c:v>
                </c:pt>
                <c:pt idx="4">
                  <c:v>　ひとり親と子供から成る世帯</c:v>
                </c:pt>
                <c:pt idx="5">
                  <c:v>その他の親族世帯</c:v>
                </c:pt>
                <c:pt idx="6">
                  <c:v>　夫婦と親から成る世帯</c:v>
                </c:pt>
                <c:pt idx="7">
                  <c:v>　夫婦､子供､親から成る世帯</c:v>
                </c:pt>
                <c:pt idx="8">
                  <c:v>　他に分類されない親族世帯</c:v>
                </c:pt>
                <c:pt idx="9">
                  <c:v>非親族世帯</c:v>
                </c:pt>
              </c:strCache>
            </c:strRef>
          </c:cat>
          <c:val>
            <c:numRef>
              <c:f>'3所有関係・家族類型'!$AU$19:$AU$28</c:f>
              <c:numCache>
                <c:formatCode>#,##0.0_ ;[Red]\-#,##0.0\ </c:formatCode>
                <c:ptCount val="10"/>
                <c:pt idx="0">
                  <c:v>29.920359595870998</c:v>
                </c:pt>
                <c:pt idx="1">
                  <c:v>68.573935031787897</c:v>
                </c:pt>
                <c:pt idx="2">
                  <c:v>67.823987820364081</c:v>
                </c:pt>
                <c:pt idx="3">
                  <c:v>74.436913402621698</c:v>
                </c:pt>
                <c:pt idx="4">
                  <c:v>52.637679204860945</c:v>
                </c:pt>
                <c:pt idx="5">
                  <c:v>82.310663251552057</c:v>
                </c:pt>
                <c:pt idx="6">
                  <c:v>87.397133243086145</c:v>
                </c:pt>
                <c:pt idx="7">
                  <c:v>92.587666697591132</c:v>
                </c:pt>
                <c:pt idx="8">
                  <c:v>71.820394707043008</c:v>
                </c:pt>
                <c:pt idx="9">
                  <c:v>26.807904177721138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B1-4A9F-A2C1-4B13B7C0C37A}"/>
            </c:ext>
          </c:extLst>
        </c:ser>
        <c:ser>
          <c:idx val="1"/>
          <c:order val="1"/>
          <c:tx>
            <c:strRef>
              <c:f>'3所有関係・家族類型'!$AV$4:$AV$6</c:f>
              <c:strCache>
                <c:ptCount val="1"/>
                <c:pt idx="0">
                  <c:v>公営の借家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2.1817106220408601E-3"/>
                  <c:y val="4.37373974555175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9B1-4A9F-A2C1-4B13B7C0C3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'3所有関係・家族類型'!$AR$19:$AR$28</c:f>
              <c:strCache>
                <c:ptCount val="10"/>
                <c:pt idx="0">
                  <c:v>単独世帯</c:v>
                </c:pt>
                <c:pt idx="1">
                  <c:v>核家族世帯</c:v>
                </c:pt>
                <c:pt idx="2">
                  <c:v>　夫婦のみの世帯</c:v>
                </c:pt>
                <c:pt idx="3">
                  <c:v>　夫婦と子供から成る世帯</c:v>
                </c:pt>
                <c:pt idx="4">
                  <c:v>　ひとり親と子供から成る世帯</c:v>
                </c:pt>
                <c:pt idx="5">
                  <c:v>その他の親族世帯</c:v>
                </c:pt>
                <c:pt idx="6">
                  <c:v>　夫婦と親から成る世帯</c:v>
                </c:pt>
                <c:pt idx="7">
                  <c:v>　夫婦､子供､親から成る世帯</c:v>
                </c:pt>
                <c:pt idx="8">
                  <c:v>　他に分類されない親族世帯</c:v>
                </c:pt>
                <c:pt idx="9">
                  <c:v>非親族世帯</c:v>
                </c:pt>
              </c:strCache>
            </c:strRef>
          </c:cat>
          <c:val>
            <c:numRef>
              <c:f>'3所有関係・家族類型'!$AV$19:$AV$28</c:f>
              <c:numCache>
                <c:formatCode>#,##0.0_ ;[Red]\-#,##0.0\ </c:formatCode>
                <c:ptCount val="10"/>
                <c:pt idx="0">
                  <c:v>7.0150065269675057</c:v>
                </c:pt>
                <c:pt idx="1">
                  <c:v>5.6269261736705412</c:v>
                </c:pt>
                <c:pt idx="2">
                  <c:v>5.9261857139798879</c:v>
                </c:pt>
                <c:pt idx="3">
                  <c:v>3.4510353163065401</c:v>
                </c:pt>
                <c:pt idx="4">
                  <c:v>11.493837270962844</c:v>
                </c:pt>
                <c:pt idx="5">
                  <c:v>2.9438211531038161</c:v>
                </c:pt>
                <c:pt idx="6">
                  <c:v>1.4121481047606017</c:v>
                </c:pt>
                <c:pt idx="7">
                  <c:v>0.94243265251280139</c:v>
                </c:pt>
                <c:pt idx="8">
                  <c:v>5.1807760911153018</c:v>
                </c:pt>
                <c:pt idx="9">
                  <c:v>2.4888339757789537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9B1-4A9F-A2C1-4B13B7C0C37A}"/>
            </c:ext>
          </c:extLst>
        </c:ser>
        <c:ser>
          <c:idx val="2"/>
          <c:order val="2"/>
          <c:tx>
            <c:strRef>
              <c:f>'3所有関係・家族類型'!$AW$4:$AW$6</c:f>
              <c:strCache>
                <c:ptCount val="1"/>
                <c:pt idx="0">
                  <c:v>都市再生機構・公社の借家</c:v>
                </c:pt>
              </c:strCache>
            </c:strRef>
          </c:tx>
          <c:spPr>
            <a:solidFill>
              <a:srgbClr val="808080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4895024674722568E-3"/>
                  <c:y val="-2.6065099736619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9B1-4A9F-A2C1-4B13B7C0C3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4296061720181679E-5"/>
                  <c:y val="6.98086547871606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9B1-4A9F-A2C1-4B13B7C0C3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'3所有関係・家族類型'!$AR$19:$AR$28</c:f>
              <c:strCache>
                <c:ptCount val="10"/>
                <c:pt idx="0">
                  <c:v>単独世帯</c:v>
                </c:pt>
                <c:pt idx="1">
                  <c:v>核家族世帯</c:v>
                </c:pt>
                <c:pt idx="2">
                  <c:v>　夫婦のみの世帯</c:v>
                </c:pt>
                <c:pt idx="3">
                  <c:v>　夫婦と子供から成る世帯</c:v>
                </c:pt>
                <c:pt idx="4">
                  <c:v>　ひとり親と子供から成る世帯</c:v>
                </c:pt>
                <c:pt idx="5">
                  <c:v>その他の親族世帯</c:v>
                </c:pt>
                <c:pt idx="6">
                  <c:v>　夫婦と親から成る世帯</c:v>
                </c:pt>
                <c:pt idx="7">
                  <c:v>　夫婦､子供､親から成る世帯</c:v>
                </c:pt>
                <c:pt idx="8">
                  <c:v>　他に分類されない親族世帯</c:v>
                </c:pt>
                <c:pt idx="9">
                  <c:v>非親族世帯</c:v>
                </c:pt>
              </c:strCache>
            </c:strRef>
          </c:cat>
          <c:val>
            <c:numRef>
              <c:f>'3所有関係・家族類型'!$AW$19:$AW$28</c:f>
              <c:numCache>
                <c:formatCode>#,##0.0_ ;[Red]\-#,##0.0\ </c:formatCode>
                <c:ptCount val="10"/>
                <c:pt idx="0">
                  <c:v>3.6633277635291486</c:v>
                </c:pt>
                <c:pt idx="1">
                  <c:v>2.9194869683555007</c:v>
                </c:pt>
                <c:pt idx="2">
                  <c:v>3.4105226445820915</c:v>
                </c:pt>
                <c:pt idx="3">
                  <c:v>2.2998169261774901</c:v>
                </c:pt>
                <c:pt idx="4">
                  <c:v>3.6713117387869456</c:v>
                </c:pt>
                <c:pt idx="5">
                  <c:v>1.4381709271547267</c:v>
                </c:pt>
                <c:pt idx="6">
                  <c:v>0.84457221355712653</c:v>
                </c:pt>
                <c:pt idx="7">
                  <c:v>0.74220179831153021</c:v>
                </c:pt>
                <c:pt idx="8">
                  <c:v>2.2379195349996124</c:v>
                </c:pt>
                <c:pt idx="9">
                  <c:v>2.8448887546808836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9B1-4A9F-A2C1-4B13B7C0C37A}"/>
            </c:ext>
          </c:extLst>
        </c:ser>
        <c:ser>
          <c:idx val="3"/>
          <c:order val="3"/>
          <c:tx>
            <c:strRef>
              <c:f>'3所有関係・家族類型'!$AX$4:$AX$6</c:f>
              <c:strCache>
                <c:ptCount val="1"/>
                <c:pt idx="0">
                  <c:v>民営借家(木　造)</c:v>
                </c:pt>
              </c:strCache>
            </c:strRef>
          </c:tx>
          <c:spPr>
            <a:pattFill prst="pct20">
              <a:fgClr>
                <a:srgbClr val="808080"/>
              </a:fgClr>
              <a:bgClr>
                <a:srgbClr val="FFFFFF"/>
              </a:bgClr>
            </a:pattFill>
            <a:ln w="3175"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'3所有関係・家族類型'!$AR$19:$AR$28</c:f>
              <c:strCache>
                <c:ptCount val="10"/>
                <c:pt idx="0">
                  <c:v>単独世帯</c:v>
                </c:pt>
                <c:pt idx="1">
                  <c:v>核家族世帯</c:v>
                </c:pt>
                <c:pt idx="2">
                  <c:v>　夫婦のみの世帯</c:v>
                </c:pt>
                <c:pt idx="3">
                  <c:v>　夫婦と子供から成る世帯</c:v>
                </c:pt>
                <c:pt idx="4">
                  <c:v>　ひとり親と子供から成る世帯</c:v>
                </c:pt>
                <c:pt idx="5">
                  <c:v>その他の親族世帯</c:v>
                </c:pt>
                <c:pt idx="6">
                  <c:v>　夫婦と親から成る世帯</c:v>
                </c:pt>
                <c:pt idx="7">
                  <c:v>　夫婦､子供､親から成る世帯</c:v>
                </c:pt>
                <c:pt idx="8">
                  <c:v>　他に分類されない親族世帯</c:v>
                </c:pt>
                <c:pt idx="9">
                  <c:v>非親族世帯</c:v>
                </c:pt>
              </c:strCache>
            </c:strRef>
          </c:cat>
          <c:val>
            <c:numRef>
              <c:f>'3所有関係・家族類型'!$AX$19:$AX$28</c:f>
              <c:numCache>
                <c:formatCode>#,##0.0_ ;[Red]\-#,##0.0\ </c:formatCode>
                <c:ptCount val="10"/>
                <c:pt idx="0">
                  <c:v>7.8426402784851916</c:v>
                </c:pt>
                <c:pt idx="1">
                  <c:v>5.0639869274293368</c:v>
                </c:pt>
                <c:pt idx="2">
                  <c:v>5.2388461275406337</c:v>
                </c:pt>
                <c:pt idx="3">
                  <c:v>3.876626722877178</c:v>
                </c:pt>
                <c:pt idx="4">
                  <c:v>8.2393259822122129</c:v>
                </c:pt>
                <c:pt idx="5">
                  <c:v>4.5271214769281576</c:v>
                </c:pt>
                <c:pt idx="6">
                  <c:v>4.7425626914466354</c:v>
                </c:pt>
                <c:pt idx="7">
                  <c:v>2.1929705967920299</c:v>
                </c:pt>
                <c:pt idx="8">
                  <c:v>6.4181984940345078</c:v>
                </c:pt>
                <c:pt idx="9">
                  <c:v>8.4673567194751769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9B1-4A9F-A2C1-4B13B7C0C37A}"/>
            </c:ext>
          </c:extLst>
        </c:ser>
        <c:ser>
          <c:idx val="4"/>
          <c:order val="4"/>
          <c:tx>
            <c:strRef>
              <c:f>'3所有関係・家族類型'!$AY$4:$AY$6</c:f>
              <c:strCache>
                <c:ptCount val="1"/>
                <c:pt idx="0">
                  <c:v>民営借家(非木造)</c:v>
                </c:pt>
              </c:strCache>
            </c:strRef>
          </c:tx>
          <c:spPr>
            <a:pattFill prst="ltUpDiag">
              <a:fgClr>
                <a:srgbClr val="808080"/>
              </a:fgClr>
              <a:bgClr>
                <a:srgbClr val="FFFFFF"/>
              </a:bgClr>
            </a:pattFill>
            <a:ln w="3175"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'3所有関係・家族類型'!$AR$19:$AR$28</c:f>
              <c:strCache>
                <c:ptCount val="10"/>
                <c:pt idx="0">
                  <c:v>単独世帯</c:v>
                </c:pt>
                <c:pt idx="1">
                  <c:v>核家族世帯</c:v>
                </c:pt>
                <c:pt idx="2">
                  <c:v>　夫婦のみの世帯</c:v>
                </c:pt>
                <c:pt idx="3">
                  <c:v>　夫婦と子供から成る世帯</c:v>
                </c:pt>
                <c:pt idx="4">
                  <c:v>　ひとり親と子供から成る世帯</c:v>
                </c:pt>
                <c:pt idx="5">
                  <c:v>その他の親族世帯</c:v>
                </c:pt>
                <c:pt idx="6">
                  <c:v>　夫婦と親から成る世帯</c:v>
                </c:pt>
                <c:pt idx="7">
                  <c:v>　夫婦､子供､親から成る世帯</c:v>
                </c:pt>
                <c:pt idx="8">
                  <c:v>　他に分類されない親族世帯</c:v>
                </c:pt>
                <c:pt idx="9">
                  <c:v>非親族世帯</c:v>
                </c:pt>
              </c:strCache>
            </c:strRef>
          </c:cat>
          <c:val>
            <c:numRef>
              <c:f>'3所有関係・家族類型'!$AY$19:$AY$28</c:f>
              <c:numCache>
                <c:formatCode>#,##0.0_ ;[Red]\-#,##0.0\ </c:formatCode>
                <c:ptCount val="10"/>
                <c:pt idx="0">
                  <c:v>43.192834294907207</c:v>
                </c:pt>
                <c:pt idx="1">
                  <c:v>15.76390985221294</c:v>
                </c:pt>
                <c:pt idx="2">
                  <c:v>15.847298851230002</c:v>
                </c:pt>
                <c:pt idx="3">
                  <c:v>13.508115233402703</c:v>
                </c:pt>
                <c:pt idx="4">
                  <c:v>22.360020820171027</c:v>
                </c:pt>
                <c:pt idx="5">
                  <c:v>7.7052124934629971</c:v>
                </c:pt>
                <c:pt idx="6">
                  <c:v>4.5856256686038801</c:v>
                </c:pt>
                <c:pt idx="7">
                  <c:v>2.6073730798859773</c:v>
                </c:pt>
                <c:pt idx="8">
                  <c:v>13.122728090951979</c:v>
                </c:pt>
                <c:pt idx="9">
                  <c:v>56.191303507320434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9B1-4A9F-A2C1-4B13B7C0C37A}"/>
            </c:ext>
          </c:extLst>
        </c:ser>
        <c:ser>
          <c:idx val="5"/>
          <c:order val="5"/>
          <c:tx>
            <c:strRef>
              <c:f>'3所有関係・家族類型'!$AZ$4:$AZ$6</c:f>
              <c:strCache>
                <c:ptCount val="1"/>
                <c:pt idx="0">
                  <c:v>給与住宅</c:v>
                </c:pt>
              </c:strCache>
            </c:strRef>
          </c:tx>
          <c:spPr>
            <a:pattFill prst="pct50">
              <a:fgClr>
                <a:srgbClr val="5A5A5A"/>
              </a:fgClr>
              <a:bgClr>
                <a:srgbClr val="FFFFFF"/>
              </a:bgClr>
            </a:pattFill>
            <a:ln w="3175"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'3所有関係・家族類型'!$AR$19:$AR$28</c:f>
              <c:strCache>
                <c:ptCount val="10"/>
                <c:pt idx="0">
                  <c:v>単独世帯</c:v>
                </c:pt>
                <c:pt idx="1">
                  <c:v>核家族世帯</c:v>
                </c:pt>
                <c:pt idx="2">
                  <c:v>　夫婦のみの世帯</c:v>
                </c:pt>
                <c:pt idx="3">
                  <c:v>　夫婦と子供から成る世帯</c:v>
                </c:pt>
                <c:pt idx="4">
                  <c:v>　ひとり親と子供から成る世帯</c:v>
                </c:pt>
                <c:pt idx="5">
                  <c:v>その他の親族世帯</c:v>
                </c:pt>
                <c:pt idx="6">
                  <c:v>　夫婦と親から成る世帯</c:v>
                </c:pt>
                <c:pt idx="7">
                  <c:v>　夫婦､子供､親から成る世帯</c:v>
                </c:pt>
                <c:pt idx="8">
                  <c:v>　他に分類されない親族世帯</c:v>
                </c:pt>
                <c:pt idx="9">
                  <c:v>非親族世帯</c:v>
                </c:pt>
              </c:strCache>
            </c:strRef>
          </c:cat>
          <c:val>
            <c:numRef>
              <c:f>'3所有関係・家族類型'!$AZ$19:$AZ$28</c:f>
              <c:numCache>
                <c:formatCode>#,##0.0_ ;[Red]\-#,##0.0\ </c:formatCode>
                <c:ptCount val="10"/>
                <c:pt idx="0">
                  <c:v>2.1548626866238831</c:v>
                </c:pt>
                <c:pt idx="1">
                  <c:v>1.161730773421197</c:v>
                </c:pt>
                <c:pt idx="2">
                  <c:v>0.99927057383840878</c:v>
                </c:pt>
                <c:pt idx="3">
                  <c:v>1.5297757852203355</c:v>
                </c:pt>
                <c:pt idx="4">
                  <c:v>0.42264044292033642</c:v>
                </c:pt>
                <c:pt idx="5">
                  <c:v>0.4647170735736465</c:v>
                </c:pt>
                <c:pt idx="6">
                  <c:v>0.47278054609045356</c:v>
                </c:pt>
                <c:pt idx="7">
                  <c:v>0.44251766442385992</c:v>
                </c:pt>
                <c:pt idx="8">
                  <c:v>0.4805458423087503</c:v>
                </c:pt>
                <c:pt idx="9">
                  <c:v>1.7994433371986422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9B1-4A9F-A2C1-4B13B7C0C37A}"/>
            </c:ext>
          </c:extLst>
        </c:ser>
        <c:ser>
          <c:idx val="6"/>
          <c:order val="6"/>
          <c:tx>
            <c:strRef>
              <c:f>'3所有関係・家族類型'!$BA$4:$BA$6</c:f>
              <c:strCache>
                <c:ptCount val="1"/>
                <c:pt idx="0">
                  <c:v>不　詳</c:v>
                </c:pt>
              </c:strCache>
            </c:strRef>
          </c:tx>
          <c:spPr>
            <a:pattFill prst="smGrid">
              <a:fgClr>
                <a:srgbClr val="808080"/>
              </a:fgClr>
              <a:bgClr>
                <a:srgbClr val="FFFFFF"/>
              </a:bgClr>
            </a:pattFill>
            <a:ln w="3175"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3.1700759932601144E-3"/>
                  <c:y val="-3.2909588047013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9B1-4A9F-A2C1-4B13B7C0C3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999047607522935E-2"/>
                  <c:y val="2.591714289416741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9B1-4A9F-A2C1-4B13B7C0C3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80565142940678E-2"/>
                  <c:y val="2.591714289416741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9B1-4A9F-A2C1-4B13B7C0C3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362215656922881E-2"/>
                  <c:y val="2.591714289416741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D9B1-4A9F-A2C1-4B13B7C0C3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6732549123279E-2"/>
                  <c:y val="3.2917363189881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9B1-4A9F-A2C1-4B13B7C0C3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7791468068721849E-2"/>
                  <c:y val="3.2917363189881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D9B1-4A9F-A2C1-4B13B7C0C3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2117526721045156E-2"/>
                  <c:y val="2.591714289416741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D9B1-4A9F-A2C1-4B13B7C0C3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0799044256462989E-2"/>
                  <c:y val="3.2917363189881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D9B1-4A9F-A2C1-4B13B7C0C3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4414004250915225E-2"/>
                  <c:y val="-6.771724432146428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D9B1-4A9F-A2C1-4B13B7C0C3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44140042509152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D9B1-4A9F-A2C1-4B13B7C0C3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'3所有関係・家族類型'!$AR$19:$AR$28</c:f>
              <c:strCache>
                <c:ptCount val="10"/>
                <c:pt idx="0">
                  <c:v>単独世帯</c:v>
                </c:pt>
                <c:pt idx="1">
                  <c:v>核家族世帯</c:v>
                </c:pt>
                <c:pt idx="2">
                  <c:v>　夫婦のみの世帯</c:v>
                </c:pt>
                <c:pt idx="3">
                  <c:v>　夫婦と子供から成る世帯</c:v>
                </c:pt>
                <c:pt idx="4">
                  <c:v>　ひとり親と子供から成る世帯</c:v>
                </c:pt>
                <c:pt idx="5">
                  <c:v>その他の親族世帯</c:v>
                </c:pt>
                <c:pt idx="6">
                  <c:v>　夫婦と親から成る世帯</c:v>
                </c:pt>
                <c:pt idx="7">
                  <c:v>　夫婦､子供､親から成る世帯</c:v>
                </c:pt>
                <c:pt idx="8">
                  <c:v>　他に分類されない親族世帯</c:v>
                </c:pt>
                <c:pt idx="9">
                  <c:v>非親族世帯</c:v>
                </c:pt>
              </c:strCache>
            </c:strRef>
          </c:cat>
          <c:val>
            <c:numRef>
              <c:f>'3所有関係・家族類型'!$BA$19:$BA$28</c:f>
              <c:numCache>
                <c:formatCode>#,##0.0_ ;[Red]\-#,##0.0\ </c:formatCode>
                <c:ptCount val="10"/>
                <c:pt idx="0">
                  <c:v>6.2109688536160608</c:v>
                </c:pt>
                <c:pt idx="1">
                  <c:v>0.89002427312258625</c:v>
                </c:pt>
                <c:pt idx="2">
                  <c:v>0.75388826846488721</c:v>
                </c:pt>
                <c:pt idx="3">
                  <c:v>0.8977166133940645</c:v>
                </c:pt>
                <c:pt idx="4">
                  <c:v>1.1751845400856984</c:v>
                </c:pt>
                <c:pt idx="5">
                  <c:v>0.61029362422460065</c:v>
                </c:pt>
                <c:pt idx="6">
                  <c:v>0.54517753245516731</c:v>
                </c:pt>
                <c:pt idx="7">
                  <c:v>0.48483751048269397</c:v>
                </c:pt>
                <c:pt idx="8">
                  <c:v>0.73943723954682794</c:v>
                </c:pt>
                <c:pt idx="9">
                  <c:v>1.4002695278247645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D9B1-4A9F-A2C1-4B13B7C0C3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12087040"/>
        <c:axId val="40985152"/>
      </c:barChart>
      <c:catAx>
        <c:axId val="112087040"/>
        <c:scaling>
          <c:orientation val="maxMin"/>
        </c:scaling>
        <c:delete val="0"/>
        <c:axPos val="l"/>
        <c:numFmt formatCode="General" sourceLinked="1"/>
        <c:majorTickMark val="in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050"/>
            </a:pPr>
            <a:endParaRPr lang="ja-JP"/>
          </a:p>
        </c:txPr>
        <c:crossAx val="40985152"/>
        <c:crosses val="autoZero"/>
        <c:auto val="1"/>
        <c:lblAlgn val="ctr"/>
        <c:lblOffset val="100"/>
        <c:noMultiLvlLbl val="0"/>
      </c:catAx>
      <c:valAx>
        <c:axId val="40985152"/>
        <c:scaling>
          <c:orientation val="minMax"/>
        </c:scaling>
        <c:delete val="0"/>
        <c:axPos val="t"/>
        <c:majorGridlines>
          <c:spPr>
            <a:ln w="6350">
              <a:prstDash val="sysDash"/>
            </a:ln>
          </c:spPr>
        </c:majorGridlines>
        <c:numFmt formatCode="0%" sourceLinked="1"/>
        <c:majorTickMark val="in"/>
        <c:minorTickMark val="none"/>
        <c:tickLblPos val="nextTo"/>
        <c:spPr>
          <a:ln w="3175">
            <a:solidFill>
              <a:schemeClr val="tx1">
                <a:lumMod val="75000"/>
                <a:lumOff val="25000"/>
              </a:schemeClr>
            </a:solidFill>
          </a:ln>
        </c:spPr>
        <c:crossAx val="112087040"/>
        <c:crosses val="autoZero"/>
        <c:crossBetween val="between"/>
      </c:valAx>
      <c:spPr>
        <a:ln w="3175">
          <a:solidFill>
            <a:sysClr val="windowText" lastClr="000000"/>
          </a:solidFill>
        </a:ln>
      </c:spPr>
    </c:plotArea>
    <c:legend>
      <c:legendPos val="b"/>
      <c:legendEntry>
        <c:idx val="6"/>
        <c:txPr>
          <a:bodyPr/>
          <a:lstStyle/>
          <a:p>
            <a:pPr>
              <a:defRPr sz="1000"/>
            </a:pPr>
            <a:endParaRPr lang="ja-JP"/>
          </a:p>
        </c:txPr>
      </c:legendEntry>
      <c:layout>
        <c:manualLayout>
          <c:xMode val="edge"/>
          <c:yMode val="edge"/>
          <c:x val="8.6781877556003167E-2"/>
          <c:y val="0.95047718577511897"/>
          <c:w val="0.89110358298235981"/>
          <c:h val="3.807737514584545E-2"/>
        </c:manualLayout>
      </c:layout>
      <c:overlay val="0"/>
      <c:spPr>
        <a:ln w="3175">
          <a:noFill/>
        </a:ln>
      </c:spPr>
      <c:txPr>
        <a:bodyPr/>
        <a:lstStyle/>
        <a:p>
          <a:pPr>
            <a:defRPr sz="1000"/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pPr>
      <a:endParaRPr lang="ja-JP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81F1B-0329-4052-BE59-1AFDD22F778C}" type="datetimeFigureOut">
              <a:rPr kumimoji="1" lang="ja-JP" altLang="en-US" smtClean="0"/>
              <a:t>2018/7/31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42646-AE46-4063-930C-1DDE33F99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924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marL="749300" indent="-28733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marL="1152525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marL="1612900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marL="2074863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320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892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464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9036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7D0DB0-2704-4E11-B7A0-3C7BCFDABDEC}" type="slidenum">
              <a:rPr kumimoji="1" lang="en-US" altLang="ja-JP">
                <a:solidFill>
                  <a:schemeClr val="tx1"/>
                </a:solidFill>
                <a:latin typeface="Arial" charset="0"/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4</a:t>
            </a:fld>
            <a:endParaRPr kumimoji="1" lang="en-US" altLang="ja-JP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62525" cy="372268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3372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2646-AE46-4063-930C-1DDE33F9934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503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marL="749300" indent="-28733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marL="1152525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marL="1612900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marL="2074863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320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892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464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9036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909093F-A7E6-494C-9DC0-71BC942449A6}" type="slidenum">
              <a:rPr kumimoji="1" lang="en-US" altLang="ja-JP">
                <a:solidFill>
                  <a:schemeClr val="tx1"/>
                </a:solidFill>
                <a:latin typeface="Arial" charset="0"/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18</a:t>
            </a:fld>
            <a:endParaRPr kumimoji="1" lang="en-US" altLang="ja-JP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6125"/>
            <a:ext cx="4965700" cy="3725863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6" y="4721226"/>
            <a:ext cx="5441950" cy="44719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0956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marL="749300" indent="-28733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marL="1152525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marL="1612900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marL="2074863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320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892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464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9036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7D0DB0-2704-4E11-B7A0-3C7BCFDABDEC}" type="slidenum">
              <a:rPr kumimoji="1" lang="en-US" altLang="ja-JP">
                <a:solidFill>
                  <a:schemeClr val="tx1"/>
                </a:solidFill>
                <a:latin typeface="Arial" charset="0"/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19</a:t>
            </a:fld>
            <a:endParaRPr kumimoji="1" lang="en-US" altLang="ja-JP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62525" cy="372268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5775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56039" y="9440865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 anchor="b"/>
          <a:lstStyle>
            <a:lvl1pPr algn="l" defTabSz="906463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algn="l" defTabSz="906463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algn="l" defTabSz="906463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algn="l" defTabSz="906463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algn="l" defTabSz="906463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394F64-0B0F-44FA-96DE-02C82AA58B2D}" type="slidenum">
              <a:rPr kumimoji="1" lang="en-US" altLang="ja-JP">
                <a:solidFill>
                  <a:schemeClr val="tx1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kumimoji="1" lang="en-US" altLang="ja-JP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6125"/>
            <a:ext cx="4965700" cy="3725863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6" y="4721226"/>
            <a:ext cx="5441950" cy="44719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4638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marL="749300" indent="-28733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marL="1152525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marL="1612900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marL="2074863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320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892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464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9036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7D0DB0-2704-4E11-B7A0-3C7BCFDABDEC}" type="slidenum">
              <a:rPr kumimoji="1" lang="en-US" altLang="ja-JP">
                <a:solidFill>
                  <a:schemeClr val="tx1"/>
                </a:solidFill>
                <a:latin typeface="Arial" charset="0"/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5</a:t>
            </a:fld>
            <a:endParaRPr kumimoji="1" lang="en-US" altLang="ja-JP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62525" cy="372268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561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marL="749300" indent="-28733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marL="1152525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marL="1612900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marL="2074863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320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892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464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9036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7D0DB0-2704-4E11-B7A0-3C7BCFDABDEC}" type="slidenum">
              <a:rPr kumimoji="1" lang="en-US" altLang="ja-JP">
                <a:solidFill>
                  <a:schemeClr val="tx1"/>
                </a:solidFill>
                <a:latin typeface="Arial" charset="0"/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6</a:t>
            </a:fld>
            <a:endParaRPr kumimoji="1" lang="en-US" altLang="ja-JP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62525" cy="372268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4429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marL="749300" indent="-28733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marL="1152525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marL="1612900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marL="2074863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320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892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464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9036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7D0DB0-2704-4E11-B7A0-3C7BCFDABDEC}" type="slidenum">
              <a:rPr kumimoji="1" lang="en-US" altLang="ja-JP">
                <a:solidFill>
                  <a:schemeClr val="tx1"/>
                </a:solidFill>
                <a:latin typeface="Arial" charset="0"/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7</a:t>
            </a:fld>
            <a:endParaRPr kumimoji="1" lang="en-US" altLang="ja-JP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62525" cy="372268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8623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marL="749300" indent="-28733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marL="1152525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marL="1612900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marL="2074863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320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892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464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9036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7D0DB0-2704-4E11-B7A0-3C7BCFDABDEC}" type="slidenum">
              <a:rPr kumimoji="1" lang="en-US" altLang="ja-JP">
                <a:solidFill>
                  <a:schemeClr val="tx1"/>
                </a:solidFill>
                <a:latin typeface="Arial" charset="0"/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8</a:t>
            </a:fld>
            <a:endParaRPr kumimoji="1" lang="en-US" altLang="ja-JP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62525" cy="372268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8108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marL="749300" indent="-28733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marL="1152525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marL="1612900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marL="2074863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320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892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464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9036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7D0DB0-2704-4E11-B7A0-3C7BCFDABDEC}" type="slidenum">
              <a:rPr kumimoji="1" lang="en-US" altLang="ja-JP">
                <a:solidFill>
                  <a:schemeClr val="tx1"/>
                </a:solidFill>
                <a:latin typeface="Arial" charset="0"/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12</a:t>
            </a:fld>
            <a:endParaRPr kumimoji="1" lang="en-US" altLang="ja-JP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62525" cy="372268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1978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marL="749300" indent="-28733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marL="1152525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marL="1612900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marL="2074863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320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892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464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9036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7D0DB0-2704-4E11-B7A0-3C7BCFDABDEC}" type="slidenum">
              <a:rPr kumimoji="1" lang="en-US" altLang="ja-JP">
                <a:solidFill>
                  <a:schemeClr val="tx1"/>
                </a:solidFill>
                <a:latin typeface="Arial" charset="0"/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13</a:t>
            </a:fld>
            <a:endParaRPr kumimoji="1" lang="en-US" altLang="ja-JP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62525" cy="372268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4448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marL="749300" indent="-28733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marL="1152525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marL="1612900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marL="2074863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320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892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464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9036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7D0DB0-2704-4E11-B7A0-3C7BCFDABDEC}" type="slidenum">
              <a:rPr kumimoji="1" lang="en-US" altLang="ja-JP">
                <a:solidFill>
                  <a:schemeClr val="tx1"/>
                </a:solidFill>
                <a:latin typeface="Arial" charset="0"/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14</a:t>
            </a:fld>
            <a:endParaRPr kumimoji="1" lang="en-US" altLang="ja-JP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62525" cy="372268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618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marL="749300" indent="-28733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marL="1152525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marL="1612900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marL="2074863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320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892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464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9036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909093F-A7E6-494C-9DC0-71BC942449A6}" type="slidenum">
              <a:rPr kumimoji="1" lang="en-US" altLang="ja-JP">
                <a:solidFill>
                  <a:schemeClr val="tx1"/>
                </a:solidFill>
                <a:latin typeface="Arial" charset="0"/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15</a:t>
            </a:fld>
            <a:endParaRPr kumimoji="1" lang="en-US" altLang="ja-JP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6125"/>
            <a:ext cx="4965700" cy="3725863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6" y="4721226"/>
            <a:ext cx="5441950" cy="44719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2472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BFB5-2B15-4C02-8063-BC84DDF5EED7}" type="datetimeFigureOut">
              <a:rPr kumimoji="1" lang="ja-JP" altLang="en-US" smtClean="0"/>
              <a:t>2018/7/31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A614-994C-4A24-AF5B-0E0B47F2C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753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BFB5-2B15-4C02-8063-BC84DDF5EED7}" type="datetimeFigureOut">
              <a:rPr kumimoji="1" lang="ja-JP" altLang="en-US" smtClean="0"/>
              <a:t>2018/7/31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A614-994C-4A24-AF5B-0E0B47F2C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19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BFB5-2B15-4C02-8063-BC84DDF5EED7}" type="datetimeFigureOut">
              <a:rPr kumimoji="1" lang="ja-JP" altLang="en-US" smtClean="0"/>
              <a:t>2018/7/31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A614-994C-4A24-AF5B-0E0B47F2C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732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AE124-F07C-4949-85EC-055B3F0DE1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043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BFB5-2B15-4C02-8063-BC84DDF5EED7}" type="datetimeFigureOut">
              <a:rPr kumimoji="1" lang="ja-JP" altLang="en-US" smtClean="0"/>
              <a:t>2018/7/31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A614-994C-4A24-AF5B-0E0B47F2C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863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BFB5-2B15-4C02-8063-BC84DDF5EED7}" type="datetimeFigureOut">
              <a:rPr kumimoji="1" lang="ja-JP" altLang="en-US" smtClean="0"/>
              <a:t>2018/7/31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A614-994C-4A24-AF5B-0E0B47F2C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36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BFB5-2B15-4C02-8063-BC84DDF5EED7}" type="datetimeFigureOut">
              <a:rPr kumimoji="1" lang="ja-JP" altLang="en-US" smtClean="0"/>
              <a:t>2018/7/31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A614-994C-4A24-AF5B-0E0B47F2C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0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BFB5-2B15-4C02-8063-BC84DDF5EED7}" type="datetimeFigureOut">
              <a:rPr kumimoji="1" lang="ja-JP" altLang="en-US" smtClean="0"/>
              <a:t>2018/7/31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A614-994C-4A24-AF5B-0E0B47F2C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56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BFB5-2B15-4C02-8063-BC84DDF5EED7}" type="datetimeFigureOut">
              <a:rPr kumimoji="1" lang="ja-JP" altLang="en-US" smtClean="0"/>
              <a:t>2018/7/31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A614-994C-4A24-AF5B-0E0B47F2C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25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BFB5-2B15-4C02-8063-BC84DDF5EED7}" type="datetimeFigureOut">
              <a:rPr kumimoji="1" lang="ja-JP" altLang="en-US" smtClean="0"/>
              <a:t>2018/7/31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A614-994C-4A24-AF5B-0E0B47F2C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216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BFB5-2B15-4C02-8063-BC84DDF5EED7}" type="datetimeFigureOut">
              <a:rPr kumimoji="1" lang="ja-JP" altLang="en-US" smtClean="0"/>
              <a:t>2018/7/31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A614-994C-4A24-AF5B-0E0B47F2C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047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BFB5-2B15-4C02-8063-BC84DDF5EED7}" type="datetimeFigureOut">
              <a:rPr kumimoji="1" lang="ja-JP" altLang="en-US" smtClean="0"/>
              <a:t>2018/7/31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A614-994C-4A24-AF5B-0E0B47F2C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665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7BFB5-2B15-4C02-8063-BC84DDF5EED7}" type="datetimeFigureOut">
              <a:rPr kumimoji="1" lang="ja-JP" altLang="en-US" smtClean="0"/>
              <a:t>2018/7/31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7A614-994C-4A24-AF5B-0E0B47F2C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7236296" y="294356"/>
            <a:ext cx="1679511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1600">
                <a:solidFill>
                  <a:schemeClr val="tx1"/>
                </a:solidFill>
              </a:rPr>
              <a:t>参考</a:t>
            </a:r>
            <a:r>
              <a:rPr lang="ja-JP" altLang="en-US" sz="1600" smtClean="0">
                <a:solidFill>
                  <a:schemeClr val="tx1"/>
                </a:solidFill>
              </a:rPr>
              <a:t>資料</a:t>
            </a:r>
            <a:r>
              <a:rPr lang="ja-JP" altLang="en-US" sz="1600">
                <a:solidFill>
                  <a:schemeClr val="tx1"/>
                </a:solidFill>
              </a:rPr>
              <a:t>２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3873" y="3105169"/>
            <a:ext cx="8376254" cy="647664"/>
          </a:xfrm>
          <a:prstGeom prst="rect">
            <a:avLst/>
          </a:prstGeom>
          <a:noFill/>
          <a:effectLst/>
        </p:spPr>
        <p:txBody>
          <a:bodyPr wrap="square" bIns="108000" rtlCol="0" anchor="ctr" anchorCtr="0">
            <a:spAutoFit/>
          </a:bodyPr>
          <a:lstStyle/>
          <a:p>
            <a:pPr algn="ctr"/>
            <a:r>
              <a:rPr lang="ja-JP" altLang="en-US" sz="3200" spc="300" dirty="0">
                <a:latin typeface="Meiryo UI" panose="020B0604030504040204" pitchFamily="50" charset="-128"/>
                <a:ea typeface="Meiryo UI" panose="020B0604030504040204" pitchFamily="50" charset="-128"/>
              </a:rPr>
              <a:t>今後検討すべき</a:t>
            </a:r>
            <a:r>
              <a:rPr lang="ja-JP" altLang="en-US" sz="3200" spc="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課題に関する基礎データ</a:t>
            </a:r>
            <a:endParaRPr lang="en-US" altLang="ja-JP" sz="3200" spc="3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47664" y="5517232"/>
            <a:ext cx="6048672" cy="792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ja-JP" altLang="en-US" sz="1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1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1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年８月</a:t>
            </a: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</a:t>
            </a:r>
            <a:r>
              <a:rPr lang="ja-JP" altLang="en-US" sz="1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endParaRPr lang="en-US" altLang="ja-JP" sz="16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ja-JP" altLang="en-US" sz="1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</a:t>
            </a:r>
            <a:r>
              <a:rPr lang="en-US" altLang="ja-JP" sz="1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1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２回大阪府住宅まちづくり審議会　資料</a:t>
            </a:r>
            <a:endParaRPr lang="ja-JP" altLang="en-US" sz="16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01823" y="3032956"/>
            <a:ext cx="7740353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Rectangle 79"/>
          <p:cNvSpPr>
            <a:spLocks noChangeArrowheads="1"/>
          </p:cNvSpPr>
          <p:nvPr/>
        </p:nvSpPr>
        <p:spPr bwMode="auto">
          <a:xfrm>
            <a:off x="8818564" y="6673850"/>
            <a:ext cx="3254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4BAD665A-AF1B-43EC-8DED-B94A1BD886CB}" type="slidenum">
              <a:rPr kumimoji="1" lang="en-US" altLang="ja-JP" sz="120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</a:t>
            </a:fld>
            <a:endParaRPr kumimoji="1" lang="en-US" altLang="ja-JP" sz="120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478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939675" cy="469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年齢階級別転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出入の状況（平成</a:t>
            </a:r>
            <a:r>
              <a:rPr lang="en-US" altLang="ja-JP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</a:t>
            </a:r>
          </a:p>
        </p:txBody>
      </p:sp>
      <p:sp>
        <p:nvSpPr>
          <p:cNvPr id="8" name="テキスト ボックス 9"/>
          <p:cNvSpPr txBox="1"/>
          <p:nvPr/>
        </p:nvSpPr>
        <p:spPr>
          <a:xfrm>
            <a:off x="275400" y="404664"/>
            <a:ext cx="8593200" cy="3874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lnSpc>
                <a:spcPct val="120000"/>
              </a:lnSpc>
            </a:pP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Rectangle 57"/>
          <p:cNvSpPr>
            <a:spLocks noChangeArrowheads="1"/>
          </p:cNvSpPr>
          <p:nvPr/>
        </p:nvSpPr>
        <p:spPr bwMode="auto">
          <a:xfrm>
            <a:off x="156879" y="699812"/>
            <a:ext cx="8818564" cy="7017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平成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の大阪府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2,961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の転入超過。</a:t>
            </a:r>
          </a:p>
          <a:p>
            <a:pPr eaLnBrk="1" hangingPunct="1">
              <a:buFont typeface="Wingdings" pitchFamily="2" charset="2"/>
              <a:buNone/>
            </a:pP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24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の若い世代の転入超過がある一方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歳及び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の転出超過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が顕著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59269" y="6551766"/>
            <a:ext cx="62220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1050" dirty="0" smtClean="0">
                <a:solidFill>
                  <a:prstClr val="black"/>
                </a:solidFill>
                <a:latin typeface="+mn-ea"/>
              </a:rPr>
              <a:t>「</a:t>
            </a:r>
            <a:r>
              <a:rPr lang="zh-TW" altLang="en-US" sz="105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住民基本台帳人口移動報告</a:t>
            </a:r>
            <a:r>
              <a:rPr lang="zh-TW" altLang="en-US" sz="10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平成</a:t>
            </a:r>
            <a:r>
              <a:rPr lang="en-US" altLang="zh-TW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</a:t>
            </a:r>
            <a:r>
              <a:rPr lang="zh-TW" altLang="en-US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zh-TW" altLang="en-US" sz="10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結果</a:t>
            </a:r>
            <a:r>
              <a:rPr lang="ja-JP" altLang="en-US" sz="1050" dirty="0" smtClean="0">
                <a:solidFill>
                  <a:prstClr val="black"/>
                </a:solidFill>
                <a:latin typeface="+mn-ea"/>
              </a:rPr>
              <a:t>」（総務省統計局）より</a:t>
            </a:r>
            <a:r>
              <a:rPr lang="ja-JP" altLang="en-US" sz="1050" dirty="0">
                <a:solidFill>
                  <a:prstClr val="black"/>
                </a:solidFill>
                <a:latin typeface="+mn-ea"/>
              </a:rPr>
              <a:t>大阪府</a:t>
            </a:r>
            <a:r>
              <a:rPr lang="ja-JP" altLang="en-US" sz="1050" dirty="0" smtClean="0">
                <a:solidFill>
                  <a:prstClr val="black"/>
                </a:solidFill>
                <a:latin typeface="+mn-ea"/>
              </a:rPr>
              <a:t>作成</a:t>
            </a:r>
            <a:endParaRPr lang="ja-JP" altLang="en-US" sz="105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7" name="Rectangle 79"/>
          <p:cNvSpPr>
            <a:spLocks noChangeArrowheads="1"/>
          </p:cNvSpPr>
          <p:nvPr/>
        </p:nvSpPr>
        <p:spPr bwMode="auto">
          <a:xfrm>
            <a:off x="8818564" y="6673850"/>
            <a:ext cx="3254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4BAD665A-AF1B-43EC-8DED-B94A1BD886CB}" type="slidenum">
              <a:rPr kumimoji="1" lang="en-US" altLang="ja-JP" sz="120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10</a:t>
            </a:fld>
            <a:endParaRPr kumimoji="1" lang="en-US" altLang="ja-JP" sz="120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7945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248" y="2852936"/>
            <a:ext cx="9144000" cy="792088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２．世帯の動向</a:t>
            </a:r>
            <a:endParaRPr lang="ja-JP" altLang="en-US" sz="2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Rectangle 79"/>
          <p:cNvSpPr>
            <a:spLocks noChangeArrowheads="1"/>
          </p:cNvSpPr>
          <p:nvPr/>
        </p:nvSpPr>
        <p:spPr bwMode="auto">
          <a:xfrm>
            <a:off x="8818564" y="6673850"/>
            <a:ext cx="3254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4BAD665A-AF1B-43EC-8DED-B94A1BD886CB}" type="slidenum">
              <a:rPr kumimoji="1" lang="en-US" altLang="ja-JP" sz="120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11</a:t>
            </a:fld>
            <a:endParaRPr kumimoji="1" lang="en-US" altLang="ja-JP" sz="120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1718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09"/>
          <a:stretch/>
        </p:blipFill>
        <p:spPr bwMode="auto">
          <a:xfrm>
            <a:off x="433389" y="1412776"/>
            <a:ext cx="7250112" cy="500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Rectangle 20"/>
          <p:cNvSpPr>
            <a:spLocks noChangeArrowheads="1"/>
          </p:cNvSpPr>
          <p:nvPr/>
        </p:nvSpPr>
        <p:spPr bwMode="auto">
          <a:xfrm>
            <a:off x="0" y="-27384"/>
            <a:ext cx="9144000" cy="39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家族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類型別普通</a:t>
            </a:r>
            <a:r>
              <a:rPr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世帯数</a:t>
            </a:r>
            <a:endParaRPr lang="ja-JP" altLang="en-US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269" name="Rectangle 79"/>
          <p:cNvSpPr>
            <a:spLocks noChangeArrowheads="1"/>
          </p:cNvSpPr>
          <p:nvPr/>
        </p:nvSpPr>
        <p:spPr bwMode="auto">
          <a:xfrm>
            <a:off x="8818564" y="6673850"/>
            <a:ext cx="3254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4BAD665A-AF1B-43EC-8DED-B94A1BD886CB}" type="slidenum">
              <a:rPr kumimoji="1" lang="en-US" altLang="ja-JP" sz="120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12</a:t>
            </a:fld>
            <a:endParaRPr kumimoji="1" lang="en-US" altLang="ja-JP" sz="120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3548" y="476672"/>
            <a:ext cx="81369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一般世帯総数は、一貫して増加している。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家族類型別に見ると、「夫婦のみ」「ひとり親と子供」「単独世帯」が増加している。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00192" y="2636912"/>
            <a:ext cx="93610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/>
              <a:t>単独</a:t>
            </a:r>
            <a:r>
              <a:rPr lang="ja-JP" altLang="en-US" sz="1200" dirty="0"/>
              <a:t>世帯</a:t>
            </a:r>
            <a:endParaRPr kumimoji="1" lang="ja-JP" altLang="en-US" sz="1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04804" y="3033920"/>
            <a:ext cx="93610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/>
              <a:t>その他</a:t>
            </a:r>
            <a:r>
              <a:rPr lang="ja-JP" altLang="en-US" sz="1200" dirty="0" smtClean="0"/>
              <a:t>世帯</a:t>
            </a:r>
            <a:endParaRPr kumimoji="1" lang="ja-JP" altLang="en-US" sz="1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88880" y="4191010"/>
            <a:ext cx="108012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/>
              <a:t>ひとり親と子</a:t>
            </a:r>
            <a:endParaRPr kumimoji="1" lang="ja-JP" altLang="en-US" sz="1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26260" y="4714110"/>
            <a:ext cx="108012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/>
              <a:t>夫婦</a:t>
            </a:r>
            <a:r>
              <a:rPr lang="ja-JP" altLang="en-US" sz="1200" dirty="0" smtClean="0"/>
              <a:t>と子</a:t>
            </a:r>
            <a:endParaRPr kumimoji="1" lang="ja-JP" altLang="en-US" sz="1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28184" y="5580647"/>
            <a:ext cx="108012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/>
              <a:t>夫婦のみ</a:t>
            </a:r>
            <a:endParaRPr kumimoji="1" lang="ja-JP" altLang="en-US" sz="12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1764704" y="266458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/>
              <a:t>1,470,615</a:t>
            </a:r>
          </a:p>
          <a:p>
            <a:r>
              <a:rPr lang="ja-JP" altLang="en-US" sz="900" dirty="0" smtClean="0"/>
              <a:t>（</a:t>
            </a:r>
            <a:r>
              <a:rPr lang="en-US" altLang="ja-JP" sz="900" dirty="0" smtClean="0"/>
              <a:t>37.5%</a:t>
            </a:r>
            <a:r>
              <a:rPr lang="ja-JP" altLang="en-US" sz="900" dirty="0" smtClean="0"/>
              <a:t>）</a:t>
            </a:r>
            <a:endParaRPr kumimoji="1" lang="ja-JP" altLang="en-US" sz="9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454061" y="249289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/>
              <a:t>1,470,615</a:t>
            </a:r>
          </a:p>
          <a:p>
            <a:r>
              <a:rPr lang="ja-JP" altLang="en-US" sz="900" dirty="0" smtClean="0"/>
              <a:t>（</a:t>
            </a:r>
            <a:r>
              <a:rPr lang="en-US" altLang="ja-JP" sz="900" dirty="0" smtClean="0"/>
              <a:t>37.5%</a:t>
            </a:r>
            <a:r>
              <a:rPr lang="ja-JP" altLang="en-US" sz="900" dirty="0" smtClean="0"/>
              <a:t>）</a:t>
            </a:r>
            <a:endParaRPr kumimoji="1" lang="ja-JP" altLang="en-US" sz="9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468615" y="3356992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/>
              <a:t>189,878</a:t>
            </a:r>
          </a:p>
          <a:p>
            <a:r>
              <a:rPr lang="ja-JP" altLang="en-US" sz="900" dirty="0" smtClean="0"/>
              <a:t>（</a:t>
            </a:r>
            <a:r>
              <a:rPr lang="en-US" altLang="ja-JP" sz="900" dirty="0"/>
              <a:t>4.8</a:t>
            </a:r>
            <a:r>
              <a:rPr lang="en-US" altLang="ja-JP" sz="900" dirty="0" smtClean="0"/>
              <a:t>%</a:t>
            </a:r>
            <a:r>
              <a:rPr lang="ja-JP" altLang="en-US" sz="900" dirty="0" smtClean="0"/>
              <a:t>）</a:t>
            </a:r>
            <a:endParaRPr kumimoji="1" lang="ja-JP" altLang="en-US" sz="9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468615" y="370774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/>
              <a:t>379,678</a:t>
            </a:r>
            <a:endParaRPr kumimoji="1" lang="en-US" altLang="ja-JP" sz="900" dirty="0" smtClean="0"/>
          </a:p>
          <a:p>
            <a:r>
              <a:rPr lang="ja-JP" altLang="en-US" sz="900" dirty="0" smtClean="0"/>
              <a:t>（</a:t>
            </a:r>
            <a:r>
              <a:rPr lang="en-US" altLang="ja-JP" sz="900" dirty="0"/>
              <a:t>9.7</a:t>
            </a:r>
            <a:r>
              <a:rPr lang="en-US" altLang="ja-JP" sz="900" dirty="0" smtClean="0"/>
              <a:t>%</a:t>
            </a:r>
            <a:r>
              <a:rPr lang="ja-JP" altLang="en-US" sz="900" dirty="0" smtClean="0"/>
              <a:t>）</a:t>
            </a:r>
            <a:endParaRPr kumimoji="1" lang="ja-JP" altLang="en-US" sz="9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454061" y="439094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/>
              <a:t>1,054,207</a:t>
            </a:r>
            <a:endParaRPr kumimoji="1" lang="en-US" altLang="ja-JP" sz="900" dirty="0" smtClean="0"/>
          </a:p>
          <a:p>
            <a:r>
              <a:rPr lang="ja-JP" altLang="en-US" sz="900" dirty="0" smtClean="0"/>
              <a:t>（</a:t>
            </a:r>
            <a:r>
              <a:rPr lang="en-US" altLang="ja-JP" sz="900" dirty="0"/>
              <a:t>26.9</a:t>
            </a:r>
            <a:r>
              <a:rPr lang="en-US" altLang="ja-JP" sz="900" dirty="0" smtClean="0"/>
              <a:t>%</a:t>
            </a:r>
            <a:r>
              <a:rPr lang="ja-JP" altLang="en-US" sz="900" dirty="0" smtClean="0"/>
              <a:t>）</a:t>
            </a:r>
            <a:endParaRPr kumimoji="1" lang="ja-JP" altLang="en-US" sz="9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444570" y="544522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/>
              <a:t>763849</a:t>
            </a:r>
            <a:endParaRPr kumimoji="1" lang="en-US" altLang="ja-JP" sz="900" dirty="0" smtClean="0"/>
          </a:p>
          <a:p>
            <a:r>
              <a:rPr lang="ja-JP" altLang="en-US" sz="900" dirty="0" smtClean="0"/>
              <a:t>（</a:t>
            </a:r>
            <a:r>
              <a:rPr lang="en-US" altLang="ja-JP" sz="900" dirty="0"/>
              <a:t>19.5</a:t>
            </a:r>
            <a:r>
              <a:rPr lang="en-US" altLang="ja-JP" sz="900" dirty="0" smtClean="0"/>
              <a:t>%</a:t>
            </a:r>
            <a:r>
              <a:rPr lang="ja-JP" altLang="en-US" sz="900" dirty="0" smtClean="0"/>
              <a:t>）</a:t>
            </a:r>
            <a:endParaRPr kumimoji="1" lang="ja-JP" altLang="en-US" sz="900" dirty="0"/>
          </a:p>
        </p:txBody>
      </p:sp>
      <p:cxnSp>
        <p:nvCxnSpPr>
          <p:cNvPr id="5" name="直線コネクタ 4"/>
          <p:cNvCxnSpPr>
            <a:stCxn id="8" idx="2"/>
          </p:cNvCxnSpPr>
          <p:nvPr/>
        </p:nvCxnSpPr>
        <p:spPr>
          <a:xfrm>
            <a:off x="5772856" y="3310919"/>
            <a:ext cx="316024" cy="2307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6156176" y="3876994"/>
            <a:ext cx="472764" cy="314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7736476" y="1700808"/>
            <a:ext cx="124480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/>
              <a:t>非親族</a:t>
            </a:r>
            <a:r>
              <a:rPr lang="ja-JP" altLang="en-US" sz="1200" dirty="0"/>
              <a:t>世帯</a:t>
            </a:r>
            <a:endParaRPr kumimoji="1" lang="ja-JP" altLang="en-US" sz="1200" dirty="0"/>
          </a:p>
        </p:txBody>
      </p:sp>
      <p:cxnSp>
        <p:nvCxnSpPr>
          <p:cNvPr id="25" name="直線コネクタ 24"/>
          <p:cNvCxnSpPr>
            <a:stCxn id="24" idx="1"/>
          </p:cNvCxnSpPr>
          <p:nvPr/>
        </p:nvCxnSpPr>
        <p:spPr>
          <a:xfrm flipH="1">
            <a:off x="7460456" y="1839308"/>
            <a:ext cx="276020" cy="466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7524328" y="198884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/>
              <a:t>49,282</a:t>
            </a:r>
            <a:endParaRPr kumimoji="1" lang="en-US" altLang="ja-JP" sz="900" dirty="0" smtClean="0"/>
          </a:p>
          <a:p>
            <a:r>
              <a:rPr lang="ja-JP" altLang="en-US" sz="900" dirty="0" smtClean="0"/>
              <a:t>（</a:t>
            </a:r>
            <a:r>
              <a:rPr lang="en-US" altLang="ja-JP" sz="900" dirty="0"/>
              <a:t>1.3</a:t>
            </a:r>
            <a:r>
              <a:rPr lang="en-US" altLang="ja-JP" sz="900" dirty="0" smtClean="0"/>
              <a:t>%</a:t>
            </a:r>
            <a:r>
              <a:rPr lang="ja-JP" altLang="en-US" sz="900" dirty="0" smtClean="0"/>
              <a:t>）</a:t>
            </a:r>
            <a:endParaRPr kumimoji="1" lang="ja-JP" altLang="en-US" sz="9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227532" y="6463698"/>
            <a:ext cx="4626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「国勢調査」（総務省統計局）を基に大阪府作成</a:t>
            </a:r>
            <a:endParaRPr lang="ja-JP" altLang="en-US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37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0"/>
          <p:cNvSpPr>
            <a:spLocks noChangeArrowheads="1"/>
          </p:cNvSpPr>
          <p:nvPr/>
        </p:nvSpPr>
        <p:spPr bwMode="auto">
          <a:xfrm>
            <a:off x="0" y="-27384"/>
            <a:ext cx="9144000" cy="39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世帯人員構成の推移</a:t>
            </a:r>
            <a:endParaRPr lang="ja-JP" altLang="en-US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269" name="Rectangle 79"/>
          <p:cNvSpPr>
            <a:spLocks noChangeArrowheads="1"/>
          </p:cNvSpPr>
          <p:nvPr/>
        </p:nvSpPr>
        <p:spPr bwMode="auto">
          <a:xfrm>
            <a:off x="8818564" y="6673850"/>
            <a:ext cx="3254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4BAD665A-AF1B-43EC-8DED-B94A1BD886CB}" type="slidenum">
              <a:rPr kumimoji="1" lang="en-US" altLang="ja-JP" sz="120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13</a:t>
            </a:fld>
            <a:endParaRPr kumimoji="1" lang="en-US" altLang="ja-JP" sz="120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3548" y="476672"/>
            <a:ext cx="813690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55600" indent="-355600"/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人世帯、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人世帯の割合が増加傾向にある一方、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人世帯、４人世帯、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人以上世帯の割合は減少傾向にある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世帯当たり人員は減少傾向にある。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35496" y="1412776"/>
            <a:ext cx="9079666" cy="4680520"/>
            <a:chOff x="5266" y="-216055"/>
            <a:chExt cx="7181850" cy="3702205"/>
          </a:xfrm>
        </p:grpSpPr>
        <p:graphicFrame>
          <p:nvGraphicFramePr>
            <p:cNvPr id="26" name="グラフ 25"/>
            <p:cNvGraphicFramePr/>
            <p:nvPr>
              <p:extLst>
                <p:ext uri="{D42A27DB-BD31-4B8C-83A1-F6EECF244321}">
                  <p14:modId xmlns:p14="http://schemas.microsoft.com/office/powerpoint/2010/main" val="2016399388"/>
                </p:ext>
              </p:extLst>
            </p:nvPr>
          </p:nvGraphicFramePr>
          <p:xfrm>
            <a:off x="5266" y="-216055"/>
            <a:ext cx="7181850" cy="37022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7" name="テキスト ボックス 4"/>
            <p:cNvSpPr txBox="1"/>
            <p:nvPr/>
          </p:nvSpPr>
          <p:spPr>
            <a:xfrm>
              <a:off x="859621" y="2741479"/>
              <a:ext cx="628650" cy="3333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400" dirty="0">
                  <a:solidFill>
                    <a:schemeClr val="bg1"/>
                  </a:solidFill>
                </a:rPr>
                <a:t>29.5% 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9" name="テキスト ボックス 5"/>
            <p:cNvSpPr txBox="1"/>
            <p:nvPr/>
          </p:nvSpPr>
          <p:spPr>
            <a:xfrm>
              <a:off x="869146" y="2131879"/>
              <a:ext cx="628650" cy="3333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400" b="0" i="0" u="none" strike="noStrike">
                  <a:solidFill>
                    <a:schemeClr val="bg1"/>
                  </a:solidFill>
                  <a:effectLst/>
                </a:rPr>
                <a:t>25.4%</a:t>
              </a:r>
              <a:r>
                <a:rPr lang="ja-JP" altLang="en-US" sz="1400">
                  <a:solidFill>
                    <a:schemeClr val="bg1"/>
                  </a:solidFill>
                </a:rPr>
                <a:t> </a:t>
              </a:r>
              <a:r>
                <a:rPr kumimoji="1" lang="en-US" altLang="ja-JP" sz="1400">
                  <a:solidFill>
                    <a:schemeClr val="bg1"/>
                  </a:solidFill>
                </a:rPr>
                <a:t> </a:t>
              </a:r>
              <a:endParaRPr kumimoji="1" lang="ja-JP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30" name="テキスト ボックス 6"/>
            <p:cNvSpPr txBox="1"/>
            <p:nvPr/>
          </p:nvSpPr>
          <p:spPr>
            <a:xfrm>
              <a:off x="869146" y="1579430"/>
              <a:ext cx="628650" cy="3333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400" b="0" i="0" u="none" strike="noStrike">
                  <a:solidFill>
                    <a:schemeClr val="bg1"/>
                  </a:solidFill>
                  <a:effectLst/>
                </a:rPr>
                <a:t>20.3%</a:t>
              </a:r>
              <a:r>
                <a:rPr lang="ja-JP" altLang="en-US" sz="1400">
                  <a:solidFill>
                    <a:schemeClr val="bg1"/>
                  </a:solidFill>
                </a:rPr>
                <a:t> </a:t>
              </a:r>
              <a:endParaRPr kumimoji="1" lang="ja-JP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31" name="テキスト ボックス 7"/>
            <p:cNvSpPr txBox="1"/>
            <p:nvPr/>
          </p:nvSpPr>
          <p:spPr>
            <a:xfrm>
              <a:off x="869146" y="1093656"/>
              <a:ext cx="628650" cy="3333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400" b="0" i="0" u="none" strike="noStrike" dirty="0">
                  <a:solidFill>
                    <a:schemeClr val="bg1"/>
                  </a:solidFill>
                  <a:effectLst/>
                </a:rPr>
                <a:t>21.7% 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2" name="テキスト ボックス 8"/>
            <p:cNvSpPr txBox="1"/>
            <p:nvPr/>
          </p:nvSpPr>
          <p:spPr>
            <a:xfrm>
              <a:off x="916578" y="798381"/>
              <a:ext cx="628650" cy="3333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400" b="0" i="0" u="none" strike="noStrike">
                  <a:solidFill>
                    <a:schemeClr val="tx1"/>
                  </a:solidFill>
                  <a:effectLst/>
                </a:rPr>
                <a:t>3.1%</a:t>
              </a:r>
              <a:r>
                <a:rPr lang="ja-JP" altLang="en-US" sz="1400">
                  <a:solidFill>
                    <a:schemeClr val="tx1"/>
                  </a:solidFill>
                </a:rPr>
                <a:t> </a:t>
              </a:r>
              <a:endParaRPr kumimoji="1" lang="ja-JP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33" name="テキスト ボックス 9"/>
            <p:cNvSpPr txBox="1"/>
            <p:nvPr/>
          </p:nvSpPr>
          <p:spPr>
            <a:xfrm>
              <a:off x="2110552" y="2697119"/>
              <a:ext cx="628650" cy="3333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400" b="0" i="0" u="none" strike="noStrike" dirty="0">
                  <a:solidFill>
                    <a:schemeClr val="bg1"/>
                  </a:solidFill>
                  <a:effectLst/>
                </a:rPr>
                <a:t>29.8%</a:t>
              </a:r>
              <a:r>
                <a:rPr lang="ja-JP" altLang="en-US" sz="1400" dirty="0">
                  <a:solidFill>
                    <a:schemeClr val="bg1"/>
                  </a:solidFill>
                </a:rPr>
                <a:t> </a:t>
              </a:r>
              <a:r>
                <a:rPr kumimoji="1" lang="en-US" altLang="ja-JP" sz="1400" dirty="0">
                  <a:solidFill>
                    <a:schemeClr val="bg1"/>
                  </a:solidFill>
                </a:rPr>
                <a:t> 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4" name="テキスト ボックス 10"/>
            <p:cNvSpPr txBox="1"/>
            <p:nvPr/>
          </p:nvSpPr>
          <p:spPr>
            <a:xfrm>
              <a:off x="2101027" y="2011319"/>
              <a:ext cx="628650" cy="3333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400" b="0" i="0" u="none" strike="noStrike">
                  <a:solidFill>
                    <a:schemeClr val="bg1"/>
                  </a:solidFill>
                  <a:effectLst/>
                </a:rPr>
                <a:t>25.8%</a:t>
              </a:r>
              <a:r>
                <a:rPr lang="ja-JP" altLang="en-US" sz="1400">
                  <a:solidFill>
                    <a:schemeClr val="bg1"/>
                  </a:solidFill>
                </a:rPr>
                <a:t> </a:t>
              </a:r>
              <a:endParaRPr kumimoji="1" lang="ja-JP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35" name="テキスト ボックス 11"/>
            <p:cNvSpPr txBox="1"/>
            <p:nvPr/>
          </p:nvSpPr>
          <p:spPr>
            <a:xfrm>
              <a:off x="2110552" y="1401720"/>
              <a:ext cx="628650" cy="3333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400" b="0" i="0" u="none" strike="noStrike" dirty="0">
                  <a:solidFill>
                    <a:schemeClr val="bg1"/>
                  </a:solidFill>
                  <a:effectLst/>
                </a:rPr>
                <a:t>18.9%</a:t>
              </a:r>
              <a:r>
                <a:rPr lang="ja-JP" altLang="en-US" sz="1400" dirty="0">
                  <a:solidFill>
                    <a:schemeClr val="bg1"/>
                  </a:solidFill>
                </a:rPr>
                <a:t>  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6" name="テキスト ボックス 12"/>
            <p:cNvSpPr txBox="1"/>
            <p:nvPr/>
          </p:nvSpPr>
          <p:spPr>
            <a:xfrm>
              <a:off x="2110552" y="1049293"/>
              <a:ext cx="628650" cy="3333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400" b="0" i="0" u="none" strike="noStrike" dirty="0">
                  <a:solidFill>
                    <a:schemeClr val="bg1"/>
                  </a:solidFill>
                  <a:effectLst/>
                </a:rPr>
                <a:t>17.5%</a:t>
              </a:r>
              <a:r>
                <a:rPr lang="ja-JP" altLang="en-US" sz="1400" dirty="0">
                  <a:solidFill>
                    <a:schemeClr val="bg1"/>
                  </a:solidFill>
                </a:rPr>
                <a:t> 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7" name="テキスト ボックス 13"/>
            <p:cNvSpPr txBox="1"/>
            <p:nvPr/>
          </p:nvSpPr>
          <p:spPr>
            <a:xfrm>
              <a:off x="2112675" y="553994"/>
              <a:ext cx="628650" cy="3333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400" b="0" i="0" u="none" strike="noStrike" dirty="0">
                  <a:solidFill>
                    <a:schemeClr val="bg1"/>
                  </a:solidFill>
                  <a:effectLst/>
                </a:rPr>
                <a:t>8.0%</a:t>
              </a:r>
              <a:r>
                <a:rPr lang="ja-JP" altLang="en-US" sz="1400" dirty="0">
                  <a:solidFill>
                    <a:schemeClr val="bg1"/>
                  </a:solidFill>
                </a:rPr>
                <a:t> 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8" name="テキスト ボックス 14"/>
            <p:cNvSpPr txBox="1"/>
            <p:nvPr/>
          </p:nvSpPr>
          <p:spPr>
            <a:xfrm>
              <a:off x="3382465" y="2642458"/>
              <a:ext cx="628650" cy="3333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400" b="0" i="0" u="none" strike="noStrike">
                  <a:solidFill>
                    <a:schemeClr val="bg1"/>
                  </a:solidFill>
                  <a:effectLst/>
                </a:rPr>
                <a:t>32.1% </a:t>
              </a:r>
              <a:endParaRPr kumimoji="1" lang="ja-JP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39" name="テキスト ボックス 15"/>
            <p:cNvSpPr txBox="1"/>
            <p:nvPr/>
          </p:nvSpPr>
          <p:spPr>
            <a:xfrm>
              <a:off x="3382465" y="1842359"/>
              <a:ext cx="628650" cy="3333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400" b="0" i="0" u="none" strike="noStrike">
                  <a:solidFill>
                    <a:schemeClr val="bg1"/>
                  </a:solidFill>
                  <a:effectLst/>
                </a:rPr>
                <a:t>27.1% </a:t>
              </a:r>
              <a:endParaRPr kumimoji="1" lang="ja-JP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40" name="テキスト ボックス 16"/>
            <p:cNvSpPr txBox="1"/>
            <p:nvPr/>
          </p:nvSpPr>
          <p:spPr>
            <a:xfrm>
              <a:off x="3382465" y="1375634"/>
              <a:ext cx="628650" cy="3333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400" b="0" i="0" u="none" strike="noStrike">
                  <a:solidFill>
                    <a:schemeClr val="bg1"/>
                  </a:solidFill>
                  <a:effectLst/>
                </a:rPr>
                <a:t>18.3% </a:t>
              </a:r>
              <a:endParaRPr kumimoji="1" lang="ja-JP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41" name="テキスト ボックス 17"/>
            <p:cNvSpPr txBox="1"/>
            <p:nvPr/>
          </p:nvSpPr>
          <p:spPr>
            <a:xfrm>
              <a:off x="3382465" y="794610"/>
              <a:ext cx="628650" cy="3333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400" b="0" i="0" u="none" strike="noStrike">
                  <a:solidFill>
                    <a:schemeClr val="bg1"/>
                  </a:solidFill>
                  <a:effectLst/>
                </a:rPr>
                <a:t>15.8% </a:t>
              </a:r>
              <a:endParaRPr kumimoji="1" lang="ja-JP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42" name="テキスト ボックス 18"/>
            <p:cNvSpPr txBox="1"/>
            <p:nvPr/>
          </p:nvSpPr>
          <p:spPr>
            <a:xfrm>
              <a:off x="3420564" y="461233"/>
              <a:ext cx="628650" cy="3333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400" b="0" i="0" u="none" strike="noStrike" dirty="0">
                  <a:solidFill>
                    <a:schemeClr val="bg1"/>
                  </a:solidFill>
                  <a:effectLst/>
                </a:rPr>
                <a:t>6.7%</a:t>
              </a:r>
              <a:r>
                <a:rPr lang="ja-JP" altLang="en-US" sz="1400" dirty="0">
                  <a:solidFill>
                    <a:schemeClr val="bg1"/>
                  </a:solidFill>
                </a:rPr>
                <a:t> 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3" name="テキスト ボックス 19"/>
            <p:cNvSpPr txBox="1"/>
            <p:nvPr/>
          </p:nvSpPr>
          <p:spPr>
            <a:xfrm>
              <a:off x="4641419" y="2549038"/>
              <a:ext cx="628650" cy="3333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400" b="0" i="0" u="none" strike="noStrike">
                  <a:solidFill>
                    <a:schemeClr val="bg1"/>
                  </a:solidFill>
                  <a:effectLst/>
                </a:rPr>
                <a:t>35.8% </a:t>
              </a:r>
              <a:endParaRPr kumimoji="1" lang="ja-JP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44" name="テキスト ボックス 20"/>
            <p:cNvSpPr txBox="1"/>
            <p:nvPr/>
          </p:nvSpPr>
          <p:spPr>
            <a:xfrm>
              <a:off x="4631894" y="1425090"/>
              <a:ext cx="628650" cy="3333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400" b="0" i="0" u="none" strike="noStrike">
                  <a:solidFill>
                    <a:schemeClr val="bg1"/>
                  </a:solidFill>
                  <a:effectLst/>
                </a:rPr>
                <a:t>27.2% </a:t>
              </a:r>
              <a:endParaRPr kumimoji="1" lang="ja-JP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45" name="テキスト ボックス 21"/>
            <p:cNvSpPr txBox="1"/>
            <p:nvPr/>
          </p:nvSpPr>
          <p:spPr>
            <a:xfrm>
              <a:off x="4641419" y="996465"/>
              <a:ext cx="628650" cy="3333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400" b="0" i="0" u="none" strike="noStrike">
                  <a:solidFill>
                    <a:schemeClr val="bg1"/>
                  </a:solidFill>
                  <a:effectLst/>
                </a:rPr>
                <a:t>17.4% </a:t>
              </a:r>
              <a:endParaRPr kumimoji="1" lang="ja-JP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46" name="テキスト ボックス 22"/>
            <p:cNvSpPr txBox="1"/>
            <p:nvPr/>
          </p:nvSpPr>
          <p:spPr>
            <a:xfrm>
              <a:off x="4620907" y="539264"/>
              <a:ext cx="628650" cy="3333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400" b="0" i="0" u="none" strike="noStrike">
                  <a:solidFill>
                    <a:schemeClr val="bg1"/>
                  </a:solidFill>
                  <a:effectLst/>
                </a:rPr>
                <a:t>14.1% </a:t>
              </a:r>
              <a:endParaRPr kumimoji="1" lang="ja-JP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47" name="テキスト ボックス 23"/>
            <p:cNvSpPr txBox="1"/>
            <p:nvPr/>
          </p:nvSpPr>
          <p:spPr>
            <a:xfrm>
              <a:off x="4679518" y="304925"/>
              <a:ext cx="628650" cy="3333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400" b="0" i="0" u="none" strike="noStrike">
                  <a:solidFill>
                    <a:schemeClr val="bg1"/>
                  </a:solidFill>
                  <a:effectLst/>
                </a:rPr>
                <a:t>5.5% </a:t>
              </a:r>
              <a:endParaRPr kumimoji="1" lang="ja-JP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48" name="テキスト ボックス 24"/>
            <p:cNvSpPr txBox="1"/>
            <p:nvPr/>
          </p:nvSpPr>
          <p:spPr>
            <a:xfrm>
              <a:off x="5891306" y="2537685"/>
              <a:ext cx="628650" cy="3333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400" b="0" i="0" u="none" strike="noStrike">
                  <a:solidFill>
                    <a:schemeClr val="bg1"/>
                  </a:solidFill>
                  <a:effectLst/>
                </a:rPr>
                <a:t>37.5% </a:t>
              </a:r>
              <a:endParaRPr kumimoji="1" lang="ja-JP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49" name="テキスト ボックス 25"/>
            <p:cNvSpPr txBox="1"/>
            <p:nvPr/>
          </p:nvSpPr>
          <p:spPr>
            <a:xfrm>
              <a:off x="5881771" y="1537558"/>
              <a:ext cx="628650" cy="3333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400" b="0" i="0" u="none" strike="noStrike" dirty="0">
                  <a:solidFill>
                    <a:schemeClr val="bg1"/>
                  </a:solidFill>
                  <a:effectLst/>
                </a:rPr>
                <a:t>27.8% 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0" name="テキスト ボックス 26"/>
            <p:cNvSpPr txBox="1"/>
            <p:nvPr/>
          </p:nvSpPr>
          <p:spPr>
            <a:xfrm>
              <a:off x="5891306" y="870809"/>
              <a:ext cx="628650" cy="3333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400" b="0" i="0" u="none" strike="noStrike">
                  <a:solidFill>
                    <a:schemeClr val="bg1"/>
                  </a:solidFill>
                  <a:effectLst/>
                </a:rPr>
                <a:t>16.6% </a:t>
              </a:r>
              <a:endParaRPr kumimoji="1" lang="ja-JP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51" name="テキスト ボックス 27"/>
            <p:cNvSpPr txBox="1"/>
            <p:nvPr/>
          </p:nvSpPr>
          <p:spPr>
            <a:xfrm>
              <a:off x="5891306" y="470759"/>
              <a:ext cx="628650" cy="3333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400" b="0" i="0" u="none" strike="noStrike">
                  <a:solidFill>
                    <a:schemeClr val="bg1"/>
                  </a:solidFill>
                  <a:effectLst/>
                </a:rPr>
                <a:t>13.0% </a:t>
              </a:r>
              <a:endParaRPr kumimoji="1" lang="ja-JP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52" name="テキスト ボックス 28"/>
            <p:cNvSpPr txBox="1"/>
            <p:nvPr/>
          </p:nvSpPr>
          <p:spPr>
            <a:xfrm>
              <a:off x="5926672" y="226377"/>
              <a:ext cx="628650" cy="3333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400" b="0" i="0" u="none" strike="noStrike" dirty="0">
                  <a:solidFill>
                    <a:schemeClr val="bg1"/>
                  </a:solidFill>
                  <a:effectLst/>
                </a:rPr>
                <a:t>5.0% 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3" name="テキスト ボックス 29"/>
            <p:cNvSpPr txBox="1"/>
            <p:nvPr/>
          </p:nvSpPr>
          <p:spPr>
            <a:xfrm>
              <a:off x="857498" y="664478"/>
              <a:ext cx="628650" cy="3333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400" b="0" i="1" u="none" strike="noStrike" dirty="0">
                  <a:solidFill>
                    <a:schemeClr val="dk1"/>
                  </a:solidFill>
                  <a:effectLst/>
                </a:rPr>
                <a:t>32,704 </a:t>
              </a:r>
              <a:endParaRPr kumimoji="1" lang="ja-JP" altLang="en-US" sz="1400" i="1" dirty="0"/>
            </a:p>
          </p:txBody>
        </p:sp>
        <p:sp>
          <p:nvSpPr>
            <p:cNvPr id="54" name="テキスト ボックス 30"/>
            <p:cNvSpPr txBox="1"/>
            <p:nvPr/>
          </p:nvSpPr>
          <p:spPr>
            <a:xfrm>
              <a:off x="2055718" y="363494"/>
              <a:ext cx="628650" cy="3333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400" b="0" i="1" u="none" strike="noStrike" dirty="0">
                  <a:solidFill>
                    <a:schemeClr val="dk1"/>
                  </a:solidFill>
                  <a:effectLst/>
                </a:rPr>
                <a:t>34,548 </a:t>
              </a:r>
              <a:endParaRPr kumimoji="1" lang="ja-JP" altLang="en-US" sz="1400" i="1" dirty="0"/>
            </a:p>
          </p:txBody>
        </p:sp>
        <p:sp>
          <p:nvSpPr>
            <p:cNvPr id="55" name="テキスト ボックス 31"/>
            <p:cNvSpPr txBox="1"/>
            <p:nvPr/>
          </p:nvSpPr>
          <p:spPr>
            <a:xfrm>
              <a:off x="3353892" y="261209"/>
              <a:ext cx="628650" cy="3333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400" b="0" i="1" u="none" strike="noStrike" dirty="0">
                  <a:solidFill>
                    <a:schemeClr val="dk1"/>
                  </a:solidFill>
                  <a:effectLst/>
                </a:rPr>
                <a:t>35,906</a:t>
              </a:r>
              <a:r>
                <a:rPr lang="ja-JP" altLang="en-US" sz="1400" i="1" dirty="0"/>
                <a:t> </a:t>
              </a:r>
              <a:r>
                <a:rPr lang="en-US" altLang="ja-JP" sz="1400" b="0" i="1" u="none" strike="noStrike" dirty="0">
                  <a:solidFill>
                    <a:schemeClr val="dk1"/>
                  </a:solidFill>
                  <a:effectLst/>
                </a:rPr>
                <a:t> </a:t>
              </a:r>
              <a:endParaRPr kumimoji="1" lang="ja-JP" altLang="en-US" sz="1400" i="1" dirty="0"/>
            </a:p>
          </p:txBody>
        </p:sp>
        <p:sp>
          <p:nvSpPr>
            <p:cNvPr id="56" name="テキスト ボックス 32"/>
            <p:cNvSpPr txBox="1"/>
            <p:nvPr/>
          </p:nvSpPr>
          <p:spPr>
            <a:xfrm>
              <a:off x="4618784" y="101114"/>
              <a:ext cx="628650" cy="3333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400" b="0" i="1" u="none" strike="noStrike" dirty="0">
                  <a:solidFill>
                    <a:schemeClr val="dk1"/>
                  </a:solidFill>
                  <a:effectLst/>
                </a:rPr>
                <a:t>38,233  </a:t>
              </a:r>
              <a:endParaRPr kumimoji="1" lang="ja-JP" altLang="en-US" sz="1400" i="1" dirty="0"/>
            </a:p>
          </p:txBody>
        </p:sp>
        <p:sp>
          <p:nvSpPr>
            <p:cNvPr id="57" name="テキスト ボックス 33"/>
            <p:cNvSpPr txBox="1"/>
            <p:nvPr/>
          </p:nvSpPr>
          <p:spPr>
            <a:xfrm>
              <a:off x="5836472" y="11773"/>
              <a:ext cx="628650" cy="3333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400" b="0" i="1" u="none" strike="noStrike" dirty="0">
                  <a:solidFill>
                    <a:schemeClr val="dk1"/>
                  </a:solidFill>
                  <a:effectLst/>
                </a:rPr>
                <a:t>39,184  </a:t>
              </a:r>
              <a:endParaRPr kumimoji="1" lang="ja-JP" altLang="en-US" sz="1400" i="1" dirty="0"/>
            </a:p>
          </p:txBody>
        </p:sp>
      </p:grpSp>
      <p:sp>
        <p:nvSpPr>
          <p:cNvPr id="58" name="テキスト ボックス 29"/>
          <p:cNvSpPr txBox="1"/>
          <p:nvPr/>
        </p:nvSpPr>
        <p:spPr>
          <a:xfrm>
            <a:off x="-63808" y="1608312"/>
            <a:ext cx="900934" cy="30852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dirty="0" smtClean="0"/>
              <a:t>（百世帯）</a:t>
            </a:r>
            <a:r>
              <a:rPr lang="en-US" altLang="ja-JP" sz="1400" b="0" u="none" strike="noStrike" dirty="0" smtClean="0">
                <a:solidFill>
                  <a:schemeClr val="dk1"/>
                </a:solidFill>
                <a:effectLst/>
              </a:rPr>
              <a:t> </a:t>
            </a:r>
            <a:endParaRPr kumimoji="1" lang="ja-JP" altLang="en-US" sz="1400" dirty="0"/>
          </a:p>
        </p:txBody>
      </p:sp>
      <p:sp>
        <p:nvSpPr>
          <p:cNvPr id="59" name="テキスト ボックス 29"/>
          <p:cNvSpPr txBox="1"/>
          <p:nvPr/>
        </p:nvSpPr>
        <p:spPr>
          <a:xfrm>
            <a:off x="8271704" y="1556792"/>
            <a:ext cx="1152626" cy="30852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dirty="0" smtClean="0"/>
              <a:t>（人</a:t>
            </a:r>
            <a:r>
              <a:rPr lang="en-US" altLang="ja-JP" sz="1400" dirty="0" smtClean="0"/>
              <a:t>/</a:t>
            </a:r>
            <a:r>
              <a:rPr lang="ja-JP" altLang="en-US" sz="1400" dirty="0" smtClean="0"/>
              <a:t>世帯）</a:t>
            </a:r>
            <a:r>
              <a:rPr lang="en-US" altLang="ja-JP" sz="1400" b="0" u="none" strike="noStrike" dirty="0" smtClean="0">
                <a:solidFill>
                  <a:schemeClr val="dk1"/>
                </a:solidFill>
                <a:effectLst/>
              </a:rPr>
              <a:t> </a:t>
            </a:r>
            <a:endParaRPr kumimoji="1" lang="ja-JP" altLang="en-US" sz="14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4227532" y="6463698"/>
            <a:ext cx="4626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「国勢調査」（総務省統計局）を基に大阪府作成</a:t>
            </a:r>
            <a:endParaRPr lang="ja-JP" altLang="en-US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547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0"/>
          <p:cNvSpPr>
            <a:spLocks noChangeArrowheads="1"/>
          </p:cNvSpPr>
          <p:nvPr/>
        </p:nvSpPr>
        <p:spPr bwMode="auto">
          <a:xfrm>
            <a:off x="0" y="-27384"/>
            <a:ext cx="9144000" cy="39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家族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類型別普通世帯数の推計</a:t>
            </a:r>
          </a:p>
        </p:txBody>
      </p:sp>
      <p:sp>
        <p:nvSpPr>
          <p:cNvPr id="11269" name="Rectangle 79"/>
          <p:cNvSpPr>
            <a:spLocks noChangeArrowheads="1"/>
          </p:cNvSpPr>
          <p:nvPr/>
        </p:nvSpPr>
        <p:spPr bwMode="auto">
          <a:xfrm>
            <a:off x="8818564" y="6673850"/>
            <a:ext cx="3254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4BAD665A-AF1B-43EC-8DED-B94A1BD886CB}" type="slidenum">
              <a:rPr kumimoji="1" lang="en-US" altLang="ja-JP" sz="120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14</a:t>
            </a:fld>
            <a:endParaRPr kumimoji="1" lang="en-US" altLang="ja-JP" sz="120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499992" y="6317134"/>
            <a:ext cx="4968552" cy="56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8890" rIns="36000" bIns="889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lang="ja-JP" altLang="en-US" sz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Wingdings" panose="05000000000000000000" pitchFamily="2" charset="2"/>
              </a:rPr>
              <a:t>：（</a:t>
            </a:r>
            <a:r>
              <a:rPr kumimoji="1" lang="ja-JP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Ｈ</a:t>
            </a:r>
            <a:r>
              <a:rPr lang="en-US" altLang="ja-JP" sz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22</a:t>
            </a:r>
            <a:r>
              <a:rPr kumimoji="1" lang="ja-JP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以前</a:t>
            </a: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r>
              <a:rPr lang="ja-JP" altLang="en-US" sz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総務省「</a:t>
            </a:r>
            <a:r>
              <a:rPr kumimoji="1" lang="ja-JP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国勢調査</a:t>
            </a: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</a:t>
            </a:r>
            <a:endParaRPr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60363" marR="0" lvl="0" indent="-3603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  （</a:t>
            </a:r>
            <a:r>
              <a:rPr kumimoji="1" lang="ja-JP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Ｈ</a:t>
            </a:r>
            <a:r>
              <a:rPr lang="en-US" altLang="ja-JP" sz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27</a:t>
            </a:r>
            <a:r>
              <a:rPr lang="ja-JP" altLang="en-US" sz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以降）国立社会保障人口問題研究所推計（</a:t>
            </a:r>
            <a:r>
              <a:rPr lang="en-US" altLang="ja-JP" sz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H26.4</a:t>
            </a:r>
            <a:r>
              <a:rPr lang="ja-JP" altLang="en-US" sz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2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66" y="2060848"/>
            <a:ext cx="866346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9"/>
          <p:cNvSpPr txBox="1"/>
          <p:nvPr/>
        </p:nvSpPr>
        <p:spPr>
          <a:xfrm>
            <a:off x="279184" y="622429"/>
            <a:ext cx="8585632" cy="768287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lnSpc>
                <a:spcPct val="130000"/>
              </a:lnSpc>
            </a:pP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大阪府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住宅まちづくり部推計（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H26.4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）によると、平成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47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年の世帯数は約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374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万世帯と見込まれる。</a:t>
            </a:r>
            <a:endParaRPr lang="ja-JP" altLang="en-US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321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621934"/>
              </p:ext>
            </p:extLst>
          </p:nvPr>
        </p:nvGraphicFramePr>
        <p:xfrm>
          <a:off x="292226" y="1741493"/>
          <a:ext cx="8526337" cy="48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60" name="Rectangle 79"/>
          <p:cNvSpPr>
            <a:spLocks noChangeArrowheads="1"/>
          </p:cNvSpPr>
          <p:nvPr/>
        </p:nvSpPr>
        <p:spPr bwMode="auto">
          <a:xfrm>
            <a:off x="8818563" y="6673850"/>
            <a:ext cx="3254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CA032A52-4366-4BB7-A8D8-908CF18EB9ED}" type="slidenum">
              <a:rPr kumimoji="1" lang="en-US" altLang="ja-JP" sz="120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15</a:t>
            </a:fld>
            <a:endParaRPr kumimoji="1" lang="en-US" altLang="ja-JP" sz="1200" dirty="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</p:txBody>
      </p:sp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0" y="0"/>
            <a:ext cx="9144000" cy="39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</a:t>
            </a:r>
            <a:r>
              <a:rPr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住宅の関係</a:t>
            </a:r>
            <a:endParaRPr lang="ja-JP" altLang="en-US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79000" y="476250"/>
            <a:ext cx="8586000" cy="958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 anchor="t"/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marL="361950" indent="-361950" eaLnBrk="1" hangingPunct="1">
              <a:spcBef>
                <a:spcPct val="0"/>
              </a:spcBef>
              <a:buFontTx/>
              <a:buNone/>
            </a:pPr>
            <a:r>
              <a:rPr kumimoji="1" lang="ja-JP" altLang="en-US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単独</a:t>
            </a:r>
            <a:r>
              <a:rPr kumimoji="1" lang="ja-JP" altLang="en-US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世帯やひとり親世帯、非親族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世帯では、持ち家取得率が低く、ひとり</a:t>
            </a:r>
            <a:r>
              <a:rPr kumimoji="1" lang="ja-JP" altLang="en-US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親世帯では公営住宅の割合が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11.5</a:t>
            </a:r>
            <a:r>
              <a:rPr kumimoji="1" lang="ja-JP" altLang="en-US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と高い。単独世帯は</a:t>
            </a:r>
            <a:r>
              <a:rPr kumimoji="1" lang="ja-JP" altLang="en-US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、「民営借家（非木造）」に居住する世帯の割合が高い。</a:t>
            </a:r>
          </a:p>
        </p:txBody>
      </p:sp>
      <p:sp>
        <p:nvSpPr>
          <p:cNvPr id="11" name="大かっこ 10"/>
          <p:cNvSpPr/>
          <p:nvPr/>
        </p:nvSpPr>
        <p:spPr>
          <a:xfrm>
            <a:off x="446336" y="2964676"/>
            <a:ext cx="1656184" cy="1080120"/>
          </a:xfrm>
          <a:prstGeom prst="bracketPair">
            <a:avLst>
              <a:gd name="adj" fmla="val 11376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大かっこ 11"/>
          <p:cNvSpPr/>
          <p:nvPr/>
        </p:nvSpPr>
        <p:spPr>
          <a:xfrm>
            <a:off x="446336" y="4221088"/>
            <a:ext cx="1656184" cy="1080120"/>
          </a:xfrm>
          <a:prstGeom prst="bracketPair">
            <a:avLst>
              <a:gd name="adj" fmla="val 11376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/>
        </p:nvSpPr>
        <p:spPr>
          <a:xfrm>
            <a:off x="2581176" y="2060848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3301256" y="3738240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2509168" y="5856064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6084168" y="2060848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1484784"/>
            <a:ext cx="91440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ja-JP" altLang="en-US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●家族類型別に見た住まいの状況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（平成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年度）</a:t>
            </a:r>
            <a:endParaRPr kumimoji="1" lang="ja-JP" altLang="en-US" sz="1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5220072" y="3738240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27532" y="6551766"/>
            <a:ext cx="4626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「平成</a:t>
            </a:r>
            <a:r>
              <a:rPr lang="en-US" altLang="ja-JP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年住宅・土地統計調査」」（総務省統計局）を基に大阪府作成</a:t>
            </a:r>
            <a:endParaRPr lang="ja-JP" altLang="en-US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35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775337"/>
              </p:ext>
            </p:extLst>
          </p:nvPr>
        </p:nvGraphicFramePr>
        <p:xfrm>
          <a:off x="457203" y="5013176"/>
          <a:ext cx="8229594" cy="14081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25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18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18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18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618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6181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6181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6181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6181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6181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61818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61818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61818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61818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17602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 dirty="0">
                          <a:effectLst/>
                        </a:rPr>
                        <a:t>　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u="none" strike="noStrike" dirty="0">
                          <a:effectLst/>
                        </a:rPr>
                        <a:t>総数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</a:rPr>
                        <a:t>25</a:t>
                      </a:r>
                      <a:r>
                        <a:rPr lang="ja-JP" altLang="en-US" sz="1050" u="none" strike="noStrike" dirty="0">
                          <a:effectLst/>
                        </a:rPr>
                        <a:t>歳未満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</a:rPr>
                        <a:t>25</a:t>
                      </a:r>
                      <a:r>
                        <a:rPr lang="ja-JP" altLang="en-US" sz="1050" u="none" strike="noStrike">
                          <a:effectLst/>
                        </a:rPr>
                        <a:t>～</a:t>
                      </a:r>
                      <a:r>
                        <a:rPr lang="en-US" altLang="ja-JP" sz="1050" u="none" strike="noStrike">
                          <a:effectLst/>
                        </a:rPr>
                        <a:t>29</a:t>
                      </a:r>
                      <a:r>
                        <a:rPr lang="ja-JP" altLang="en-US" sz="1050" u="none" strike="noStrike">
                          <a:effectLst/>
                        </a:rPr>
                        <a:t>歳</a:t>
                      </a:r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</a:rPr>
                        <a:t>30</a:t>
                      </a:r>
                      <a:r>
                        <a:rPr lang="ja-JP" altLang="en-US" sz="1050" u="none" strike="noStrike" dirty="0">
                          <a:effectLst/>
                        </a:rPr>
                        <a:t>～</a:t>
                      </a:r>
                      <a:r>
                        <a:rPr lang="en-US" altLang="ja-JP" sz="1050" u="none" strike="noStrike" dirty="0">
                          <a:effectLst/>
                        </a:rPr>
                        <a:t>34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</a:rPr>
                        <a:t>35</a:t>
                      </a:r>
                      <a:r>
                        <a:rPr lang="ja-JP" altLang="en-US" sz="1050" u="none" strike="noStrike">
                          <a:effectLst/>
                        </a:rPr>
                        <a:t>～</a:t>
                      </a:r>
                      <a:r>
                        <a:rPr lang="en-US" altLang="ja-JP" sz="1050" u="none" strike="noStrike">
                          <a:effectLst/>
                        </a:rPr>
                        <a:t>39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</a:rPr>
                        <a:t>40</a:t>
                      </a:r>
                      <a:r>
                        <a:rPr lang="ja-JP" altLang="en-US" sz="1050" u="none" strike="noStrike">
                          <a:effectLst/>
                        </a:rPr>
                        <a:t>～</a:t>
                      </a:r>
                      <a:r>
                        <a:rPr lang="en-US" altLang="ja-JP" sz="1050" u="none" strike="noStrike">
                          <a:effectLst/>
                        </a:rPr>
                        <a:t>44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</a:rPr>
                        <a:t>45</a:t>
                      </a:r>
                      <a:r>
                        <a:rPr lang="ja-JP" altLang="en-US" sz="1050" u="none" strike="noStrike" dirty="0">
                          <a:effectLst/>
                        </a:rPr>
                        <a:t>～</a:t>
                      </a:r>
                      <a:r>
                        <a:rPr lang="en-US" altLang="ja-JP" sz="1050" u="none" strike="noStrike" dirty="0">
                          <a:effectLst/>
                        </a:rPr>
                        <a:t>49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</a:rPr>
                        <a:t>50</a:t>
                      </a:r>
                      <a:r>
                        <a:rPr lang="ja-JP" altLang="en-US" sz="1050" u="none" strike="noStrike">
                          <a:effectLst/>
                        </a:rPr>
                        <a:t>～</a:t>
                      </a:r>
                      <a:r>
                        <a:rPr lang="en-US" altLang="ja-JP" sz="1050" u="none" strike="noStrike">
                          <a:effectLst/>
                        </a:rPr>
                        <a:t>54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</a:rPr>
                        <a:t>55</a:t>
                      </a:r>
                      <a:r>
                        <a:rPr lang="ja-JP" altLang="en-US" sz="1050" u="none" strike="noStrike" dirty="0">
                          <a:effectLst/>
                        </a:rPr>
                        <a:t>～</a:t>
                      </a:r>
                      <a:r>
                        <a:rPr lang="en-US" altLang="ja-JP" sz="1050" u="none" strike="noStrike" dirty="0">
                          <a:effectLst/>
                        </a:rPr>
                        <a:t>59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</a:rPr>
                        <a:t>60</a:t>
                      </a:r>
                      <a:r>
                        <a:rPr lang="ja-JP" altLang="en-US" sz="1050" u="none" strike="noStrike" dirty="0">
                          <a:effectLst/>
                        </a:rPr>
                        <a:t>～</a:t>
                      </a:r>
                      <a:r>
                        <a:rPr lang="en-US" altLang="ja-JP" sz="1050" u="none" strike="noStrike" dirty="0">
                          <a:effectLst/>
                        </a:rPr>
                        <a:t>64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</a:rPr>
                        <a:t>65</a:t>
                      </a:r>
                      <a:r>
                        <a:rPr lang="ja-JP" altLang="en-US" sz="1050" u="none" strike="noStrike" dirty="0">
                          <a:effectLst/>
                        </a:rPr>
                        <a:t>～</a:t>
                      </a:r>
                      <a:r>
                        <a:rPr lang="en-US" altLang="ja-JP" sz="1050" u="none" strike="noStrike" dirty="0">
                          <a:effectLst/>
                        </a:rPr>
                        <a:t>69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</a:rPr>
                        <a:t>70</a:t>
                      </a:r>
                      <a:r>
                        <a:rPr lang="ja-JP" altLang="en-US" sz="1050" u="none" strike="noStrike" dirty="0">
                          <a:effectLst/>
                        </a:rPr>
                        <a:t>～</a:t>
                      </a:r>
                      <a:r>
                        <a:rPr lang="en-US" altLang="ja-JP" sz="1050" u="none" strike="noStrike" dirty="0">
                          <a:effectLst/>
                        </a:rPr>
                        <a:t>74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</a:rPr>
                        <a:t>75</a:t>
                      </a:r>
                      <a:r>
                        <a:rPr lang="ja-JP" altLang="en-US" sz="1050" u="none" strike="noStrike" dirty="0">
                          <a:effectLst/>
                        </a:rPr>
                        <a:t>歳以上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803" marR="7803" marT="780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602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 dirty="0">
                          <a:effectLst/>
                        </a:rPr>
                        <a:t>持ち家 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 dirty="0">
                          <a:effectLst/>
                        </a:rPr>
                        <a:t>426,000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 dirty="0">
                          <a:effectLst/>
                        </a:rPr>
                        <a:t>2,300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3,900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6,500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11,600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18,700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21,100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23,000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25,100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 dirty="0">
                          <a:effectLst/>
                        </a:rPr>
                        <a:t>45,900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 dirty="0">
                          <a:effectLst/>
                        </a:rPr>
                        <a:t>54,200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 dirty="0">
                          <a:effectLst/>
                        </a:rPr>
                        <a:t>59,200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 dirty="0">
                          <a:effectLst/>
                        </a:rPr>
                        <a:t>129,000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602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 dirty="0">
                          <a:effectLst/>
                        </a:rPr>
                        <a:t>民営借家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734,800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80,500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76,300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58,500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53,300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50,100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46,100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43,100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42,800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57,000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 dirty="0">
                          <a:effectLst/>
                        </a:rPr>
                        <a:t>51,300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 dirty="0">
                          <a:effectLst/>
                        </a:rPr>
                        <a:t>40,700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67,900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602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 dirty="0">
                          <a:effectLst/>
                        </a:rPr>
                        <a:t>　木造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113,500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2,300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 dirty="0">
                          <a:effectLst/>
                        </a:rPr>
                        <a:t>3,700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2,800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3,300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3,800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4,300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5,100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6,600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12,400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 dirty="0">
                          <a:effectLst/>
                        </a:rPr>
                        <a:t>14,600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 dirty="0">
                          <a:effectLst/>
                        </a:rPr>
                        <a:t>15,800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29,500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602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 dirty="0">
                          <a:effectLst/>
                        </a:rPr>
                        <a:t>　非木造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621,300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78,200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72,600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55,700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 dirty="0">
                          <a:effectLst/>
                        </a:rPr>
                        <a:t>50,000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46,300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41,800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38,000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36,200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44,600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 dirty="0">
                          <a:effectLst/>
                        </a:rPr>
                        <a:t>36,700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 dirty="0">
                          <a:effectLst/>
                        </a:rPr>
                        <a:t>24,900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38,400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602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 dirty="0">
                          <a:effectLst/>
                        </a:rPr>
                        <a:t>公営の借家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103,100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100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300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400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700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 dirty="0">
                          <a:effectLst/>
                        </a:rPr>
                        <a:t>1,600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2,600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 dirty="0">
                          <a:effectLst/>
                        </a:rPr>
                        <a:t>3,900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5,600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12,300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 dirty="0">
                          <a:effectLst/>
                        </a:rPr>
                        <a:t>13,500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 dirty="0">
                          <a:effectLst/>
                        </a:rPr>
                        <a:t>17,600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36,400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602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 dirty="0">
                          <a:effectLst/>
                        </a:rPr>
                        <a:t>公社・</a:t>
                      </a:r>
                      <a:r>
                        <a:rPr lang="en-US" sz="1050" u="none" strike="noStrike" dirty="0">
                          <a:effectLst/>
                        </a:rPr>
                        <a:t>UR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53,800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400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1,200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1,300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2,200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 dirty="0">
                          <a:effectLst/>
                        </a:rPr>
                        <a:t>3,300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3,600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3,300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3,200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 dirty="0">
                          <a:effectLst/>
                        </a:rPr>
                        <a:t>5,900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 dirty="0">
                          <a:effectLst/>
                        </a:rPr>
                        <a:t>5,700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 dirty="0">
                          <a:effectLst/>
                        </a:rPr>
                        <a:t>6,400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13,300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602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 dirty="0">
                          <a:effectLst/>
                        </a:rPr>
                        <a:t>世帯数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1,431,100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89,500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87,200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69,700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70,800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76,500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76,300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75,700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79,300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>
                          <a:effectLst/>
                        </a:rPr>
                        <a:t>122,100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 dirty="0">
                          <a:effectLst/>
                        </a:rPr>
                        <a:t>125,400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 dirty="0">
                          <a:effectLst/>
                        </a:rPr>
                        <a:t>124,500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 dirty="0">
                          <a:effectLst/>
                        </a:rPr>
                        <a:t>248,200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7803" marR="7803" marT="7803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Rectangle 79"/>
          <p:cNvSpPr>
            <a:spLocks noChangeArrowheads="1"/>
          </p:cNvSpPr>
          <p:nvPr/>
        </p:nvSpPr>
        <p:spPr bwMode="auto">
          <a:xfrm>
            <a:off x="8818563" y="6673850"/>
            <a:ext cx="3254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CA032A52-4366-4BB7-A8D8-908CF18EB9ED}" type="slidenum">
              <a:rPr kumimoji="1" lang="en-US" altLang="ja-JP" sz="120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16</a:t>
            </a:fld>
            <a:endParaRPr kumimoji="1" lang="en-US" altLang="ja-JP" sz="1200" dirty="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79000" y="476250"/>
            <a:ext cx="85860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 anchor="t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marL="361950" indent="-361950" eaLnBrk="1" hangingPunct="1">
              <a:spcBef>
                <a:spcPct val="0"/>
              </a:spcBef>
              <a:buFontTx/>
              <a:buNone/>
            </a:pPr>
            <a:r>
              <a:rPr kumimoji="1" lang="ja-JP" altLang="en-US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若年の単身世帯では、９割が民営借家に居住しているのに対し、高齢者では５割が持ち家に居住している。</a:t>
            </a:r>
            <a:endParaRPr kumimoji="1" lang="ja-JP" altLang="en-US" sz="1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39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年齢、住宅の所有の関係別　単身世帯の</a:t>
            </a:r>
            <a:r>
              <a:rPr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割合</a:t>
            </a:r>
            <a:endParaRPr lang="ja-JP" altLang="en-US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12398"/>
            <a:ext cx="8640960" cy="302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7704348" y="3284984"/>
            <a:ext cx="93610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/>
              <a:t>持ち家</a:t>
            </a:r>
            <a:endParaRPr kumimoji="1" lang="ja-JP" altLang="en-US" sz="1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19672" y="2575937"/>
            <a:ext cx="152388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/>
              <a:t>民営借家（非木造）</a:t>
            </a:r>
            <a:endParaRPr kumimoji="1" lang="ja-JP" altLang="en-US" sz="1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27532" y="6551766"/>
            <a:ext cx="4626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「平成</a:t>
            </a:r>
            <a:r>
              <a:rPr lang="en-US" altLang="ja-JP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年住宅・土地統計調査」」（総務省統計局）を基に大阪府作成</a:t>
            </a:r>
            <a:endParaRPr lang="ja-JP" altLang="en-US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030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248" y="2852936"/>
            <a:ext cx="9144000" cy="792088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</a:t>
            </a:r>
            <a:r>
              <a:rPr lang="ja-JP" altLang="en-US" sz="2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．住宅ストックの</a:t>
            </a:r>
            <a:r>
              <a:rPr lang="ja-JP" altLang="en-US" sz="2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状況</a:t>
            </a:r>
          </a:p>
        </p:txBody>
      </p:sp>
      <p:sp>
        <p:nvSpPr>
          <p:cNvPr id="3" name="Rectangle 79"/>
          <p:cNvSpPr>
            <a:spLocks noChangeArrowheads="1"/>
          </p:cNvSpPr>
          <p:nvPr/>
        </p:nvSpPr>
        <p:spPr bwMode="auto">
          <a:xfrm>
            <a:off x="8818564" y="6673850"/>
            <a:ext cx="3254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4BAD665A-AF1B-43EC-8DED-B94A1BD886CB}" type="slidenum">
              <a:rPr kumimoji="1" lang="en-US" altLang="ja-JP" sz="120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17</a:t>
            </a:fld>
            <a:endParaRPr kumimoji="1" lang="en-US" altLang="ja-JP" sz="120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93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79"/>
          <p:cNvSpPr>
            <a:spLocks noChangeArrowheads="1"/>
          </p:cNvSpPr>
          <p:nvPr/>
        </p:nvSpPr>
        <p:spPr bwMode="auto">
          <a:xfrm>
            <a:off x="8818563" y="6673850"/>
            <a:ext cx="3254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CA032A52-4366-4BB7-A8D8-908CF18EB9ED}" type="slidenum">
              <a:rPr kumimoji="1" lang="en-US" altLang="ja-JP" sz="120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18</a:t>
            </a:fld>
            <a:endParaRPr kumimoji="1" lang="en-US" altLang="ja-JP" sz="120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</p:txBody>
      </p:sp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0" y="0"/>
            <a:ext cx="9144000" cy="39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住宅数、世帯数、空家数の推移</a:t>
            </a:r>
            <a:endParaRPr kumimoji="1" lang="ja-JP" altLang="en-US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79000" y="476250"/>
            <a:ext cx="8586000" cy="6123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ja-JP" altLang="en-US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平成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年の住宅数は約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459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万戸、世帯数は約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390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万世帯、空家数は約</a:t>
            </a:r>
            <a:r>
              <a:rPr lang="en-US" altLang="ja-JP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68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万戸</a:t>
            </a:r>
            <a:endParaRPr kumimoji="1" lang="ja-JP" altLang="en-US" sz="1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946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412776"/>
            <a:ext cx="9136063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4227532" y="6551766"/>
            <a:ext cx="4626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「平成</a:t>
            </a:r>
            <a:r>
              <a:rPr lang="en-US" altLang="ja-JP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年住宅・土地統計調査」」（総務省統計局）を基に大阪府作成</a:t>
            </a:r>
            <a:endParaRPr lang="ja-JP" altLang="en-US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17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79"/>
          <p:cNvSpPr>
            <a:spLocks noChangeArrowheads="1"/>
          </p:cNvSpPr>
          <p:nvPr/>
        </p:nvSpPr>
        <p:spPr bwMode="auto">
          <a:xfrm>
            <a:off x="8818564" y="6673850"/>
            <a:ext cx="3254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4BAD665A-AF1B-43EC-8DED-B94A1BD886CB}" type="slidenum">
              <a:rPr kumimoji="1" lang="en-US" altLang="ja-JP" sz="120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19</a:t>
            </a:fld>
            <a:endParaRPr kumimoji="1" lang="en-US" altLang="ja-JP" sz="120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-27384"/>
            <a:ext cx="9144000" cy="39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所有関係別の住宅数の</a:t>
            </a:r>
            <a:r>
              <a:rPr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割合</a:t>
            </a:r>
            <a:endParaRPr lang="ja-JP" altLang="en-US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9"/>
          <p:cNvSpPr txBox="1"/>
          <p:nvPr/>
        </p:nvSpPr>
        <p:spPr>
          <a:xfrm>
            <a:off x="279000" y="429042"/>
            <a:ext cx="8586000" cy="92333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/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住宅ストックの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46.6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％（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214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万戸）が賃貸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住宅と推計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され、うち公的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賃貸住宅は約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43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万戸で、賃貸住宅ストックの約２割を占めている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4625" indent="-174625"/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住宅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全体の約９割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を、民間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住宅（民間賃貸住宅及び持家）が占めている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Text Box 78"/>
          <p:cNvSpPr txBox="1">
            <a:spLocks noChangeArrowheads="1"/>
          </p:cNvSpPr>
          <p:nvPr/>
        </p:nvSpPr>
        <p:spPr bwMode="auto">
          <a:xfrm>
            <a:off x="489997" y="6142680"/>
            <a:ext cx="6314251" cy="67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95" tIns="8890" rIns="74295" bIns="8890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800"/>
              </a:lnSpc>
              <a:spcBef>
                <a:spcPct val="50000"/>
              </a:spcBef>
              <a:buFontTx/>
              <a:buNone/>
            </a:pPr>
            <a:r>
              <a:rPr kumimoji="1" lang="en-US" altLang="ja-JP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kumimoji="1" lang="ja-JP" altLang="en-US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公的賃貸住宅戸数は</a:t>
            </a:r>
            <a:r>
              <a:rPr kumimoji="1" lang="en-US" altLang="ja-JP" sz="10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H26.3.31</a:t>
            </a:r>
            <a:r>
              <a:rPr lang="ja-JP" altLang="en-US" sz="10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時点</a:t>
            </a:r>
            <a:r>
              <a:rPr lang="ja-JP" altLang="en-US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</a:t>
            </a:r>
            <a:r>
              <a:rPr lang="ja-JP" altLang="en-US" sz="10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あり、</a:t>
            </a:r>
            <a:r>
              <a:rPr lang="en-US" altLang="ja-JP" sz="10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H27.8</a:t>
            </a:r>
            <a:r>
              <a:rPr lang="ja-JP" altLang="en-US" sz="10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及び</a:t>
            </a:r>
            <a:r>
              <a:rPr lang="en-US" altLang="ja-JP" sz="10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H28.4</a:t>
            </a:r>
            <a:r>
              <a:rPr lang="ja-JP" altLang="en-US" sz="10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に大阪府から大阪市へ計</a:t>
            </a:r>
            <a:r>
              <a:rPr lang="en-US" altLang="ja-JP" sz="10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11,355</a:t>
            </a:r>
            <a:r>
              <a:rPr lang="ja-JP" altLang="en-US" sz="10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戸を移管</a:t>
            </a:r>
            <a:endParaRPr kumimoji="1" lang="ja-JP" altLang="en-US" sz="10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lnSpc>
                <a:spcPts val="800"/>
              </a:lnSpc>
              <a:spcBef>
                <a:spcPct val="50000"/>
              </a:spcBef>
              <a:buFontTx/>
              <a:buNone/>
            </a:pPr>
            <a:r>
              <a:rPr kumimoji="1" lang="en-US" altLang="ja-JP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kumimoji="1" lang="ja-JP" altLang="en-US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公的賃貸住宅以外の住宅数については</a:t>
            </a:r>
            <a:r>
              <a:rPr kumimoji="1" lang="ja-JP" altLang="en-US" sz="10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、Ｈ２５住宅</a:t>
            </a:r>
            <a:r>
              <a:rPr kumimoji="1" lang="ja-JP" altLang="en-US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･土地統計調査より推計</a:t>
            </a:r>
          </a:p>
          <a:p>
            <a:pPr eaLnBrk="1" hangingPunct="1">
              <a:lnSpc>
                <a:spcPts val="800"/>
              </a:lnSpc>
              <a:spcBef>
                <a:spcPct val="50000"/>
              </a:spcBef>
              <a:buFontTx/>
              <a:buNone/>
            </a:pPr>
            <a:r>
              <a:rPr kumimoji="1" lang="en-US" altLang="ja-JP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kumimoji="1" lang="ja-JP" altLang="en-US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特定公共賃貸住宅は特優賃として計上</a:t>
            </a:r>
          </a:p>
          <a:p>
            <a:pPr eaLnBrk="1" hangingPunct="1">
              <a:lnSpc>
                <a:spcPts val="800"/>
              </a:lnSpc>
              <a:spcBef>
                <a:spcPct val="50000"/>
              </a:spcBef>
              <a:buFontTx/>
              <a:buNone/>
            </a:pPr>
            <a:r>
              <a:rPr kumimoji="1" lang="en-US" altLang="ja-JP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kumimoji="1" lang="ja-JP" altLang="en-US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高優賃には、公社・ＵＲ分を含む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783730" y="1839589"/>
            <a:ext cx="7724670" cy="4253707"/>
            <a:chOff x="246557" y="1794644"/>
            <a:chExt cx="6519863" cy="5480619"/>
          </a:xfrm>
        </p:grpSpPr>
        <p:sp>
          <p:nvSpPr>
            <p:cNvPr id="14" name="Freeform 57"/>
            <p:cNvSpPr>
              <a:spLocks/>
            </p:cNvSpPr>
            <p:nvPr/>
          </p:nvSpPr>
          <p:spPr bwMode="auto">
            <a:xfrm>
              <a:off x="4334370" y="6583112"/>
              <a:ext cx="2046288" cy="663575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1" y="0"/>
                </a:cxn>
                <a:cxn ang="0">
                  <a:pos x="23" y="0"/>
                </a:cxn>
                <a:cxn ang="0">
                  <a:pos x="16" y="3"/>
                </a:cxn>
                <a:cxn ang="0">
                  <a:pos x="12" y="9"/>
                </a:cxn>
                <a:cxn ang="0">
                  <a:pos x="4" y="12"/>
                </a:cxn>
                <a:cxn ang="0">
                  <a:pos x="0" y="18"/>
                </a:cxn>
                <a:cxn ang="0">
                  <a:pos x="0" y="24"/>
                </a:cxn>
                <a:cxn ang="0">
                  <a:pos x="0" y="33"/>
                </a:cxn>
                <a:cxn ang="0">
                  <a:pos x="0" y="279"/>
                </a:cxn>
                <a:cxn ang="0">
                  <a:pos x="0" y="288"/>
                </a:cxn>
                <a:cxn ang="0">
                  <a:pos x="0" y="294"/>
                </a:cxn>
                <a:cxn ang="0">
                  <a:pos x="4" y="300"/>
                </a:cxn>
                <a:cxn ang="0">
                  <a:pos x="12" y="303"/>
                </a:cxn>
                <a:cxn ang="0">
                  <a:pos x="16" y="309"/>
                </a:cxn>
                <a:cxn ang="0">
                  <a:pos x="23" y="312"/>
                </a:cxn>
                <a:cxn ang="0">
                  <a:pos x="31" y="312"/>
                </a:cxn>
                <a:cxn ang="0">
                  <a:pos x="43" y="315"/>
                </a:cxn>
                <a:cxn ang="0">
                  <a:pos x="1243" y="315"/>
                </a:cxn>
                <a:cxn ang="0">
                  <a:pos x="1255" y="312"/>
                </a:cxn>
                <a:cxn ang="0">
                  <a:pos x="1262" y="312"/>
                </a:cxn>
                <a:cxn ang="0">
                  <a:pos x="1270" y="309"/>
                </a:cxn>
                <a:cxn ang="0">
                  <a:pos x="1274" y="303"/>
                </a:cxn>
                <a:cxn ang="0">
                  <a:pos x="1281" y="300"/>
                </a:cxn>
                <a:cxn ang="0">
                  <a:pos x="1285" y="294"/>
                </a:cxn>
                <a:cxn ang="0">
                  <a:pos x="1285" y="288"/>
                </a:cxn>
                <a:cxn ang="0">
                  <a:pos x="1289" y="279"/>
                </a:cxn>
                <a:cxn ang="0">
                  <a:pos x="1289" y="33"/>
                </a:cxn>
                <a:cxn ang="0">
                  <a:pos x="1285" y="24"/>
                </a:cxn>
                <a:cxn ang="0">
                  <a:pos x="1285" y="18"/>
                </a:cxn>
                <a:cxn ang="0">
                  <a:pos x="1281" y="12"/>
                </a:cxn>
                <a:cxn ang="0">
                  <a:pos x="1274" y="9"/>
                </a:cxn>
                <a:cxn ang="0">
                  <a:pos x="1270" y="3"/>
                </a:cxn>
                <a:cxn ang="0">
                  <a:pos x="1262" y="0"/>
                </a:cxn>
                <a:cxn ang="0">
                  <a:pos x="1255" y="0"/>
                </a:cxn>
                <a:cxn ang="0">
                  <a:pos x="1243" y="0"/>
                </a:cxn>
                <a:cxn ang="0">
                  <a:pos x="43" y="0"/>
                </a:cxn>
              </a:cxnLst>
              <a:rect l="0" t="0" r="r" b="b"/>
              <a:pathLst>
                <a:path w="1289" h="315">
                  <a:moveTo>
                    <a:pt x="43" y="0"/>
                  </a:moveTo>
                  <a:lnTo>
                    <a:pt x="31" y="0"/>
                  </a:lnTo>
                  <a:lnTo>
                    <a:pt x="23" y="0"/>
                  </a:lnTo>
                  <a:lnTo>
                    <a:pt x="16" y="3"/>
                  </a:lnTo>
                  <a:lnTo>
                    <a:pt x="12" y="9"/>
                  </a:lnTo>
                  <a:lnTo>
                    <a:pt x="4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3"/>
                  </a:lnTo>
                  <a:lnTo>
                    <a:pt x="0" y="279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4" y="300"/>
                  </a:lnTo>
                  <a:lnTo>
                    <a:pt x="12" y="303"/>
                  </a:lnTo>
                  <a:lnTo>
                    <a:pt x="16" y="309"/>
                  </a:lnTo>
                  <a:lnTo>
                    <a:pt x="23" y="312"/>
                  </a:lnTo>
                  <a:lnTo>
                    <a:pt x="31" y="312"/>
                  </a:lnTo>
                  <a:lnTo>
                    <a:pt x="43" y="315"/>
                  </a:lnTo>
                  <a:lnTo>
                    <a:pt x="1243" y="315"/>
                  </a:lnTo>
                  <a:lnTo>
                    <a:pt x="1255" y="312"/>
                  </a:lnTo>
                  <a:lnTo>
                    <a:pt x="1262" y="312"/>
                  </a:lnTo>
                  <a:lnTo>
                    <a:pt x="1270" y="309"/>
                  </a:lnTo>
                  <a:lnTo>
                    <a:pt x="1274" y="303"/>
                  </a:lnTo>
                  <a:lnTo>
                    <a:pt x="1281" y="300"/>
                  </a:lnTo>
                  <a:lnTo>
                    <a:pt x="1285" y="294"/>
                  </a:lnTo>
                  <a:lnTo>
                    <a:pt x="1285" y="288"/>
                  </a:lnTo>
                  <a:lnTo>
                    <a:pt x="1289" y="279"/>
                  </a:lnTo>
                  <a:lnTo>
                    <a:pt x="1289" y="33"/>
                  </a:lnTo>
                  <a:lnTo>
                    <a:pt x="1285" y="24"/>
                  </a:lnTo>
                  <a:lnTo>
                    <a:pt x="1285" y="18"/>
                  </a:lnTo>
                  <a:lnTo>
                    <a:pt x="1281" y="12"/>
                  </a:lnTo>
                  <a:lnTo>
                    <a:pt x="1274" y="9"/>
                  </a:lnTo>
                  <a:lnTo>
                    <a:pt x="1270" y="3"/>
                  </a:lnTo>
                  <a:lnTo>
                    <a:pt x="1262" y="0"/>
                  </a:lnTo>
                  <a:lnTo>
                    <a:pt x="1255" y="0"/>
                  </a:lnTo>
                  <a:lnTo>
                    <a:pt x="1243" y="0"/>
                  </a:lnTo>
                  <a:lnTo>
                    <a:pt x="43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sz="12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auto">
            <a:xfrm>
              <a:off x="2210295" y="2090687"/>
              <a:ext cx="4143375" cy="1060450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42" y="0"/>
                </a:cxn>
                <a:cxn ang="0">
                  <a:pos x="31" y="3"/>
                </a:cxn>
                <a:cxn ang="0">
                  <a:pos x="23" y="6"/>
                </a:cxn>
                <a:cxn ang="0">
                  <a:pos x="15" y="12"/>
                </a:cxn>
                <a:cxn ang="0">
                  <a:pos x="8" y="18"/>
                </a:cxn>
                <a:cxn ang="0">
                  <a:pos x="4" y="24"/>
                </a:cxn>
                <a:cxn ang="0">
                  <a:pos x="0" y="33"/>
                </a:cxn>
                <a:cxn ang="0">
                  <a:pos x="0" y="42"/>
                </a:cxn>
                <a:cxn ang="0">
                  <a:pos x="0" y="384"/>
                </a:cxn>
                <a:cxn ang="0">
                  <a:pos x="0" y="393"/>
                </a:cxn>
                <a:cxn ang="0">
                  <a:pos x="4" y="402"/>
                </a:cxn>
                <a:cxn ang="0">
                  <a:pos x="8" y="408"/>
                </a:cxn>
                <a:cxn ang="0">
                  <a:pos x="15" y="414"/>
                </a:cxn>
                <a:cxn ang="0">
                  <a:pos x="23" y="420"/>
                </a:cxn>
                <a:cxn ang="0">
                  <a:pos x="31" y="423"/>
                </a:cxn>
                <a:cxn ang="0">
                  <a:pos x="42" y="426"/>
                </a:cxn>
                <a:cxn ang="0">
                  <a:pos x="54" y="429"/>
                </a:cxn>
                <a:cxn ang="0">
                  <a:pos x="2716" y="429"/>
                </a:cxn>
                <a:cxn ang="0">
                  <a:pos x="2728" y="426"/>
                </a:cxn>
                <a:cxn ang="0">
                  <a:pos x="2740" y="423"/>
                </a:cxn>
                <a:cxn ang="0">
                  <a:pos x="2747" y="420"/>
                </a:cxn>
                <a:cxn ang="0">
                  <a:pos x="2755" y="414"/>
                </a:cxn>
                <a:cxn ang="0">
                  <a:pos x="2763" y="408"/>
                </a:cxn>
                <a:cxn ang="0">
                  <a:pos x="2766" y="402"/>
                </a:cxn>
                <a:cxn ang="0">
                  <a:pos x="2770" y="393"/>
                </a:cxn>
                <a:cxn ang="0">
                  <a:pos x="2774" y="384"/>
                </a:cxn>
                <a:cxn ang="0">
                  <a:pos x="2774" y="42"/>
                </a:cxn>
                <a:cxn ang="0">
                  <a:pos x="2770" y="33"/>
                </a:cxn>
                <a:cxn ang="0">
                  <a:pos x="2766" y="24"/>
                </a:cxn>
                <a:cxn ang="0">
                  <a:pos x="2763" y="18"/>
                </a:cxn>
                <a:cxn ang="0">
                  <a:pos x="2755" y="12"/>
                </a:cxn>
                <a:cxn ang="0">
                  <a:pos x="2747" y="6"/>
                </a:cxn>
                <a:cxn ang="0">
                  <a:pos x="2740" y="3"/>
                </a:cxn>
                <a:cxn ang="0">
                  <a:pos x="2728" y="0"/>
                </a:cxn>
                <a:cxn ang="0">
                  <a:pos x="2716" y="0"/>
                </a:cxn>
                <a:cxn ang="0">
                  <a:pos x="54" y="0"/>
                </a:cxn>
              </a:cxnLst>
              <a:rect l="0" t="0" r="r" b="b"/>
              <a:pathLst>
                <a:path w="2774" h="429">
                  <a:moveTo>
                    <a:pt x="54" y="0"/>
                  </a:moveTo>
                  <a:lnTo>
                    <a:pt x="42" y="0"/>
                  </a:lnTo>
                  <a:lnTo>
                    <a:pt x="31" y="3"/>
                  </a:lnTo>
                  <a:lnTo>
                    <a:pt x="23" y="6"/>
                  </a:lnTo>
                  <a:lnTo>
                    <a:pt x="15" y="12"/>
                  </a:lnTo>
                  <a:lnTo>
                    <a:pt x="8" y="18"/>
                  </a:lnTo>
                  <a:lnTo>
                    <a:pt x="4" y="24"/>
                  </a:lnTo>
                  <a:lnTo>
                    <a:pt x="0" y="33"/>
                  </a:lnTo>
                  <a:lnTo>
                    <a:pt x="0" y="42"/>
                  </a:lnTo>
                  <a:lnTo>
                    <a:pt x="0" y="384"/>
                  </a:lnTo>
                  <a:lnTo>
                    <a:pt x="0" y="393"/>
                  </a:lnTo>
                  <a:lnTo>
                    <a:pt x="4" y="402"/>
                  </a:lnTo>
                  <a:lnTo>
                    <a:pt x="8" y="408"/>
                  </a:lnTo>
                  <a:lnTo>
                    <a:pt x="15" y="414"/>
                  </a:lnTo>
                  <a:lnTo>
                    <a:pt x="23" y="420"/>
                  </a:lnTo>
                  <a:lnTo>
                    <a:pt x="31" y="423"/>
                  </a:lnTo>
                  <a:lnTo>
                    <a:pt x="42" y="426"/>
                  </a:lnTo>
                  <a:lnTo>
                    <a:pt x="54" y="429"/>
                  </a:lnTo>
                  <a:lnTo>
                    <a:pt x="2716" y="429"/>
                  </a:lnTo>
                  <a:lnTo>
                    <a:pt x="2728" y="426"/>
                  </a:lnTo>
                  <a:lnTo>
                    <a:pt x="2740" y="423"/>
                  </a:lnTo>
                  <a:lnTo>
                    <a:pt x="2747" y="420"/>
                  </a:lnTo>
                  <a:lnTo>
                    <a:pt x="2755" y="414"/>
                  </a:lnTo>
                  <a:lnTo>
                    <a:pt x="2763" y="408"/>
                  </a:lnTo>
                  <a:lnTo>
                    <a:pt x="2766" y="402"/>
                  </a:lnTo>
                  <a:lnTo>
                    <a:pt x="2770" y="393"/>
                  </a:lnTo>
                  <a:lnTo>
                    <a:pt x="2774" y="384"/>
                  </a:lnTo>
                  <a:lnTo>
                    <a:pt x="2774" y="42"/>
                  </a:lnTo>
                  <a:lnTo>
                    <a:pt x="2770" y="33"/>
                  </a:lnTo>
                  <a:lnTo>
                    <a:pt x="2766" y="24"/>
                  </a:lnTo>
                  <a:lnTo>
                    <a:pt x="2763" y="18"/>
                  </a:lnTo>
                  <a:lnTo>
                    <a:pt x="2755" y="12"/>
                  </a:lnTo>
                  <a:lnTo>
                    <a:pt x="2747" y="6"/>
                  </a:lnTo>
                  <a:lnTo>
                    <a:pt x="2740" y="3"/>
                  </a:lnTo>
                  <a:lnTo>
                    <a:pt x="2728" y="0"/>
                  </a:lnTo>
                  <a:lnTo>
                    <a:pt x="2716" y="0"/>
                  </a:lnTo>
                  <a:lnTo>
                    <a:pt x="54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sz="12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6" name="Freeform 32"/>
            <p:cNvSpPr>
              <a:spLocks/>
            </p:cNvSpPr>
            <p:nvPr/>
          </p:nvSpPr>
          <p:spPr bwMode="auto">
            <a:xfrm>
              <a:off x="2210295" y="3222574"/>
              <a:ext cx="4151313" cy="1372915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38" y="0"/>
                </a:cxn>
                <a:cxn ang="0">
                  <a:pos x="27" y="3"/>
                </a:cxn>
                <a:cxn ang="0">
                  <a:pos x="19" y="6"/>
                </a:cxn>
                <a:cxn ang="0">
                  <a:pos x="12" y="9"/>
                </a:cxn>
                <a:cxn ang="0">
                  <a:pos x="8" y="15"/>
                </a:cxn>
                <a:cxn ang="0">
                  <a:pos x="4" y="21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0" y="1008"/>
                </a:cxn>
                <a:cxn ang="0">
                  <a:pos x="0" y="1014"/>
                </a:cxn>
                <a:cxn ang="0">
                  <a:pos x="4" y="1023"/>
                </a:cxn>
                <a:cxn ang="0">
                  <a:pos x="8" y="1029"/>
                </a:cxn>
                <a:cxn ang="0">
                  <a:pos x="12" y="1035"/>
                </a:cxn>
                <a:cxn ang="0">
                  <a:pos x="19" y="1038"/>
                </a:cxn>
                <a:cxn ang="0">
                  <a:pos x="27" y="1044"/>
                </a:cxn>
                <a:cxn ang="0">
                  <a:pos x="38" y="1044"/>
                </a:cxn>
                <a:cxn ang="0">
                  <a:pos x="46" y="1047"/>
                </a:cxn>
                <a:cxn ang="0">
                  <a:pos x="2724" y="1047"/>
                </a:cxn>
                <a:cxn ang="0">
                  <a:pos x="2732" y="1044"/>
                </a:cxn>
                <a:cxn ang="0">
                  <a:pos x="2743" y="1044"/>
                </a:cxn>
                <a:cxn ang="0">
                  <a:pos x="2751" y="1038"/>
                </a:cxn>
                <a:cxn ang="0">
                  <a:pos x="2759" y="1035"/>
                </a:cxn>
                <a:cxn ang="0">
                  <a:pos x="2763" y="1029"/>
                </a:cxn>
                <a:cxn ang="0">
                  <a:pos x="2770" y="1023"/>
                </a:cxn>
                <a:cxn ang="0">
                  <a:pos x="2770" y="1014"/>
                </a:cxn>
                <a:cxn ang="0">
                  <a:pos x="2774" y="1008"/>
                </a:cxn>
                <a:cxn ang="0">
                  <a:pos x="2774" y="36"/>
                </a:cxn>
                <a:cxn ang="0">
                  <a:pos x="2770" y="30"/>
                </a:cxn>
                <a:cxn ang="0">
                  <a:pos x="2770" y="21"/>
                </a:cxn>
                <a:cxn ang="0">
                  <a:pos x="2763" y="15"/>
                </a:cxn>
                <a:cxn ang="0">
                  <a:pos x="2759" y="9"/>
                </a:cxn>
                <a:cxn ang="0">
                  <a:pos x="2751" y="6"/>
                </a:cxn>
                <a:cxn ang="0">
                  <a:pos x="2743" y="3"/>
                </a:cxn>
                <a:cxn ang="0">
                  <a:pos x="2732" y="0"/>
                </a:cxn>
                <a:cxn ang="0">
                  <a:pos x="2724" y="0"/>
                </a:cxn>
                <a:cxn ang="0">
                  <a:pos x="46" y="0"/>
                </a:cxn>
              </a:cxnLst>
              <a:rect l="0" t="0" r="r" b="b"/>
              <a:pathLst>
                <a:path w="2774" h="1047">
                  <a:moveTo>
                    <a:pt x="46" y="0"/>
                  </a:moveTo>
                  <a:lnTo>
                    <a:pt x="38" y="0"/>
                  </a:lnTo>
                  <a:lnTo>
                    <a:pt x="27" y="3"/>
                  </a:lnTo>
                  <a:lnTo>
                    <a:pt x="19" y="6"/>
                  </a:lnTo>
                  <a:lnTo>
                    <a:pt x="12" y="9"/>
                  </a:lnTo>
                  <a:lnTo>
                    <a:pt x="8" y="15"/>
                  </a:lnTo>
                  <a:lnTo>
                    <a:pt x="4" y="21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1008"/>
                  </a:lnTo>
                  <a:lnTo>
                    <a:pt x="0" y="1014"/>
                  </a:lnTo>
                  <a:lnTo>
                    <a:pt x="4" y="1023"/>
                  </a:lnTo>
                  <a:lnTo>
                    <a:pt x="8" y="1029"/>
                  </a:lnTo>
                  <a:lnTo>
                    <a:pt x="12" y="1035"/>
                  </a:lnTo>
                  <a:lnTo>
                    <a:pt x="19" y="1038"/>
                  </a:lnTo>
                  <a:lnTo>
                    <a:pt x="27" y="1044"/>
                  </a:lnTo>
                  <a:lnTo>
                    <a:pt x="38" y="1044"/>
                  </a:lnTo>
                  <a:lnTo>
                    <a:pt x="46" y="1047"/>
                  </a:lnTo>
                  <a:lnTo>
                    <a:pt x="2724" y="1047"/>
                  </a:lnTo>
                  <a:lnTo>
                    <a:pt x="2732" y="1044"/>
                  </a:lnTo>
                  <a:lnTo>
                    <a:pt x="2743" y="1044"/>
                  </a:lnTo>
                  <a:lnTo>
                    <a:pt x="2751" y="1038"/>
                  </a:lnTo>
                  <a:lnTo>
                    <a:pt x="2759" y="1035"/>
                  </a:lnTo>
                  <a:lnTo>
                    <a:pt x="2763" y="1029"/>
                  </a:lnTo>
                  <a:lnTo>
                    <a:pt x="2770" y="1023"/>
                  </a:lnTo>
                  <a:lnTo>
                    <a:pt x="2770" y="1014"/>
                  </a:lnTo>
                  <a:lnTo>
                    <a:pt x="2774" y="1008"/>
                  </a:lnTo>
                  <a:lnTo>
                    <a:pt x="2774" y="36"/>
                  </a:lnTo>
                  <a:lnTo>
                    <a:pt x="2770" y="30"/>
                  </a:lnTo>
                  <a:lnTo>
                    <a:pt x="2770" y="21"/>
                  </a:lnTo>
                  <a:lnTo>
                    <a:pt x="2763" y="15"/>
                  </a:lnTo>
                  <a:lnTo>
                    <a:pt x="2759" y="9"/>
                  </a:lnTo>
                  <a:lnTo>
                    <a:pt x="2751" y="6"/>
                  </a:lnTo>
                  <a:lnTo>
                    <a:pt x="2743" y="3"/>
                  </a:lnTo>
                  <a:lnTo>
                    <a:pt x="2732" y="0"/>
                  </a:lnTo>
                  <a:lnTo>
                    <a:pt x="2724" y="0"/>
                  </a:lnTo>
                  <a:lnTo>
                    <a:pt x="46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sz="12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65607" y="2731392"/>
              <a:ext cx="1871663" cy="536947"/>
            </a:xfrm>
            <a:custGeom>
              <a:avLst/>
              <a:gdLst>
                <a:gd name="T0" fmla="*/ 328058 w 1035"/>
                <a:gd name="T1" fmla="*/ 0 h 432"/>
                <a:gd name="T2" fmla="*/ 258990 w 1035"/>
                <a:gd name="T3" fmla="*/ 0 h 432"/>
                <a:gd name="T4" fmla="*/ 198565 w 1035"/>
                <a:gd name="T5" fmla="*/ 0 h 432"/>
                <a:gd name="T6" fmla="*/ 129499 w 1035"/>
                <a:gd name="T7" fmla="*/ 1438 h 432"/>
                <a:gd name="T8" fmla="*/ 94966 w 1035"/>
                <a:gd name="T9" fmla="*/ 4317 h 432"/>
                <a:gd name="T10" fmla="*/ 25900 w 1035"/>
                <a:gd name="T11" fmla="*/ 5755 h 432"/>
                <a:gd name="T12" fmla="*/ 0 w 1035"/>
                <a:gd name="T13" fmla="*/ 8632 h 432"/>
                <a:gd name="T14" fmla="*/ 0 w 1035"/>
                <a:gd name="T15" fmla="*/ 11511 h 432"/>
                <a:gd name="T16" fmla="*/ 0 w 1035"/>
                <a:gd name="T17" fmla="*/ 14388 h 432"/>
                <a:gd name="T18" fmla="*/ 0 w 1035"/>
                <a:gd name="T19" fmla="*/ 191358 h 432"/>
                <a:gd name="T20" fmla="*/ 0 w 1035"/>
                <a:gd name="T21" fmla="*/ 194237 h 432"/>
                <a:gd name="T22" fmla="*/ 0 w 1035"/>
                <a:gd name="T23" fmla="*/ 197114 h 432"/>
                <a:gd name="T24" fmla="*/ 25900 w 1035"/>
                <a:gd name="T25" fmla="*/ 199991 h 432"/>
                <a:gd name="T26" fmla="*/ 94966 w 1035"/>
                <a:gd name="T27" fmla="*/ 201431 h 432"/>
                <a:gd name="T28" fmla="*/ 129499 w 1035"/>
                <a:gd name="T29" fmla="*/ 204308 h 432"/>
                <a:gd name="T30" fmla="*/ 198565 w 1035"/>
                <a:gd name="T31" fmla="*/ 205747 h 432"/>
                <a:gd name="T32" fmla="*/ 258990 w 1035"/>
                <a:gd name="T33" fmla="*/ 205747 h 432"/>
                <a:gd name="T34" fmla="*/ 328058 w 1035"/>
                <a:gd name="T35" fmla="*/ 207186 h 432"/>
                <a:gd name="T36" fmla="*/ 8564077 w 1035"/>
                <a:gd name="T37" fmla="*/ 207186 h 432"/>
                <a:gd name="T38" fmla="*/ 8633138 w 1035"/>
                <a:gd name="T39" fmla="*/ 205747 h 432"/>
                <a:gd name="T40" fmla="*/ 8702205 w 1035"/>
                <a:gd name="T41" fmla="*/ 205747 h 432"/>
                <a:gd name="T42" fmla="*/ 8762633 w 1035"/>
                <a:gd name="T43" fmla="*/ 204308 h 432"/>
                <a:gd name="T44" fmla="*/ 8797167 w 1035"/>
                <a:gd name="T45" fmla="*/ 201431 h 432"/>
                <a:gd name="T46" fmla="*/ 8866234 w 1035"/>
                <a:gd name="T47" fmla="*/ 199991 h 432"/>
                <a:gd name="T48" fmla="*/ 8900770 w 1035"/>
                <a:gd name="T49" fmla="*/ 197114 h 432"/>
                <a:gd name="T50" fmla="*/ 8900770 w 1035"/>
                <a:gd name="T51" fmla="*/ 194237 h 432"/>
                <a:gd name="T52" fmla="*/ 8935303 w 1035"/>
                <a:gd name="T53" fmla="*/ 191358 h 432"/>
                <a:gd name="T54" fmla="*/ 8935303 w 1035"/>
                <a:gd name="T55" fmla="*/ 14388 h 432"/>
                <a:gd name="T56" fmla="*/ 8900770 w 1035"/>
                <a:gd name="T57" fmla="*/ 11511 h 432"/>
                <a:gd name="T58" fmla="*/ 8900770 w 1035"/>
                <a:gd name="T59" fmla="*/ 8632 h 432"/>
                <a:gd name="T60" fmla="*/ 8866234 w 1035"/>
                <a:gd name="T61" fmla="*/ 5755 h 432"/>
                <a:gd name="T62" fmla="*/ 8797167 w 1035"/>
                <a:gd name="T63" fmla="*/ 4317 h 432"/>
                <a:gd name="T64" fmla="*/ 8762633 w 1035"/>
                <a:gd name="T65" fmla="*/ 1438 h 432"/>
                <a:gd name="T66" fmla="*/ 8702205 w 1035"/>
                <a:gd name="T67" fmla="*/ 0 h 432"/>
                <a:gd name="T68" fmla="*/ 8633138 w 1035"/>
                <a:gd name="T69" fmla="*/ 0 h 432"/>
                <a:gd name="T70" fmla="*/ 8564077 w 1035"/>
                <a:gd name="T71" fmla="*/ 0 h 432"/>
                <a:gd name="T72" fmla="*/ 328058 w 1035"/>
                <a:gd name="T73" fmla="*/ 0 h 4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35"/>
                <a:gd name="T112" fmla="*/ 0 h 432"/>
                <a:gd name="T113" fmla="*/ 1035 w 1035"/>
                <a:gd name="T114" fmla="*/ 432 h 4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35" h="432">
                  <a:moveTo>
                    <a:pt x="38" y="0"/>
                  </a:moveTo>
                  <a:lnTo>
                    <a:pt x="30" y="0"/>
                  </a:lnTo>
                  <a:lnTo>
                    <a:pt x="23" y="0"/>
                  </a:lnTo>
                  <a:lnTo>
                    <a:pt x="15" y="3"/>
                  </a:lnTo>
                  <a:lnTo>
                    <a:pt x="11" y="9"/>
                  </a:lnTo>
                  <a:lnTo>
                    <a:pt x="3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99"/>
                  </a:lnTo>
                  <a:lnTo>
                    <a:pt x="0" y="405"/>
                  </a:lnTo>
                  <a:lnTo>
                    <a:pt x="0" y="411"/>
                  </a:lnTo>
                  <a:lnTo>
                    <a:pt x="3" y="417"/>
                  </a:lnTo>
                  <a:lnTo>
                    <a:pt x="11" y="420"/>
                  </a:lnTo>
                  <a:lnTo>
                    <a:pt x="15" y="426"/>
                  </a:lnTo>
                  <a:lnTo>
                    <a:pt x="23" y="429"/>
                  </a:lnTo>
                  <a:lnTo>
                    <a:pt x="30" y="429"/>
                  </a:lnTo>
                  <a:lnTo>
                    <a:pt x="38" y="432"/>
                  </a:lnTo>
                  <a:lnTo>
                    <a:pt x="992" y="432"/>
                  </a:lnTo>
                  <a:lnTo>
                    <a:pt x="1000" y="429"/>
                  </a:lnTo>
                  <a:lnTo>
                    <a:pt x="1008" y="429"/>
                  </a:lnTo>
                  <a:lnTo>
                    <a:pt x="1015" y="426"/>
                  </a:lnTo>
                  <a:lnTo>
                    <a:pt x="1019" y="420"/>
                  </a:lnTo>
                  <a:lnTo>
                    <a:pt x="1027" y="417"/>
                  </a:lnTo>
                  <a:lnTo>
                    <a:pt x="1031" y="411"/>
                  </a:lnTo>
                  <a:lnTo>
                    <a:pt x="1031" y="405"/>
                  </a:lnTo>
                  <a:lnTo>
                    <a:pt x="1035" y="399"/>
                  </a:lnTo>
                  <a:lnTo>
                    <a:pt x="1035" y="30"/>
                  </a:lnTo>
                  <a:lnTo>
                    <a:pt x="1031" y="24"/>
                  </a:lnTo>
                  <a:lnTo>
                    <a:pt x="1031" y="18"/>
                  </a:lnTo>
                  <a:lnTo>
                    <a:pt x="1027" y="12"/>
                  </a:lnTo>
                  <a:lnTo>
                    <a:pt x="1019" y="9"/>
                  </a:lnTo>
                  <a:lnTo>
                    <a:pt x="1015" y="3"/>
                  </a:lnTo>
                  <a:lnTo>
                    <a:pt x="1008" y="0"/>
                  </a:lnTo>
                  <a:lnTo>
                    <a:pt x="1000" y="0"/>
                  </a:lnTo>
                  <a:lnTo>
                    <a:pt x="992" y="0"/>
                  </a:lnTo>
                  <a:lnTo>
                    <a:pt x="38" y="0"/>
                  </a:lnTo>
                </a:path>
              </a:pathLst>
            </a:custGeom>
            <a:solidFill>
              <a:srgbClr val="99FF66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 sz="140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46557" y="2090688"/>
              <a:ext cx="1890713" cy="587102"/>
            </a:xfrm>
            <a:custGeom>
              <a:avLst/>
              <a:gdLst>
                <a:gd name="T0" fmla="*/ 453009 w 1035"/>
                <a:gd name="T1" fmla="*/ 0 h 477"/>
                <a:gd name="T2" fmla="*/ 334829 w 1035"/>
                <a:gd name="T3" fmla="*/ 0 h 477"/>
                <a:gd name="T4" fmla="*/ 256043 w 1035"/>
                <a:gd name="T5" fmla="*/ 0 h 477"/>
                <a:gd name="T6" fmla="*/ 187114 w 1035"/>
                <a:gd name="T7" fmla="*/ 3434 h 477"/>
                <a:gd name="T8" fmla="*/ 108327 w 1035"/>
                <a:gd name="T9" fmla="*/ 5151 h 477"/>
                <a:gd name="T10" fmla="*/ 68931 w 1035"/>
                <a:gd name="T11" fmla="*/ 8585 h 477"/>
                <a:gd name="T12" fmla="*/ 0 w 1035"/>
                <a:gd name="T13" fmla="*/ 12020 h 477"/>
                <a:gd name="T14" fmla="*/ 0 w 1035"/>
                <a:gd name="T15" fmla="*/ 15454 h 477"/>
                <a:gd name="T16" fmla="*/ 0 w 1035"/>
                <a:gd name="T17" fmla="*/ 20606 h 477"/>
                <a:gd name="T18" fmla="*/ 0 w 1035"/>
                <a:gd name="T19" fmla="*/ 250698 h 477"/>
                <a:gd name="T20" fmla="*/ 0 w 1035"/>
                <a:gd name="T21" fmla="*/ 255848 h 477"/>
                <a:gd name="T22" fmla="*/ 0 w 1035"/>
                <a:gd name="T23" fmla="*/ 259283 h 477"/>
                <a:gd name="T24" fmla="*/ 68931 w 1035"/>
                <a:gd name="T25" fmla="*/ 262718 h 477"/>
                <a:gd name="T26" fmla="*/ 108327 w 1035"/>
                <a:gd name="T27" fmla="*/ 266151 h 477"/>
                <a:gd name="T28" fmla="*/ 187114 w 1035"/>
                <a:gd name="T29" fmla="*/ 267869 h 477"/>
                <a:gd name="T30" fmla="*/ 256043 w 1035"/>
                <a:gd name="T31" fmla="*/ 271303 h 477"/>
                <a:gd name="T32" fmla="*/ 334829 w 1035"/>
                <a:gd name="T33" fmla="*/ 271303 h 477"/>
                <a:gd name="T34" fmla="*/ 453009 w 1035"/>
                <a:gd name="T35" fmla="*/ 273020 h 477"/>
                <a:gd name="T36" fmla="*/ 9700150 w 1035"/>
                <a:gd name="T37" fmla="*/ 273020 h 477"/>
                <a:gd name="T38" fmla="*/ 9808474 w 1035"/>
                <a:gd name="T39" fmla="*/ 271303 h 477"/>
                <a:gd name="T40" fmla="*/ 9887259 w 1035"/>
                <a:gd name="T41" fmla="*/ 271303 h 477"/>
                <a:gd name="T42" fmla="*/ 9956194 w 1035"/>
                <a:gd name="T43" fmla="*/ 267869 h 477"/>
                <a:gd name="T44" fmla="*/ 10034979 w 1035"/>
                <a:gd name="T45" fmla="*/ 266151 h 477"/>
                <a:gd name="T46" fmla="*/ 10074369 w 1035"/>
                <a:gd name="T47" fmla="*/ 262718 h 477"/>
                <a:gd name="T48" fmla="*/ 10153154 w 1035"/>
                <a:gd name="T49" fmla="*/ 259283 h 477"/>
                <a:gd name="T50" fmla="*/ 10153154 w 1035"/>
                <a:gd name="T51" fmla="*/ 255848 h 477"/>
                <a:gd name="T52" fmla="*/ 10192540 w 1035"/>
                <a:gd name="T53" fmla="*/ 250698 h 477"/>
                <a:gd name="T54" fmla="*/ 10192540 w 1035"/>
                <a:gd name="T55" fmla="*/ 20606 h 477"/>
                <a:gd name="T56" fmla="*/ 10153154 w 1035"/>
                <a:gd name="T57" fmla="*/ 15454 h 477"/>
                <a:gd name="T58" fmla="*/ 10153154 w 1035"/>
                <a:gd name="T59" fmla="*/ 12020 h 477"/>
                <a:gd name="T60" fmla="*/ 10074369 w 1035"/>
                <a:gd name="T61" fmla="*/ 8585 h 477"/>
                <a:gd name="T62" fmla="*/ 10034979 w 1035"/>
                <a:gd name="T63" fmla="*/ 5151 h 477"/>
                <a:gd name="T64" fmla="*/ 9956194 w 1035"/>
                <a:gd name="T65" fmla="*/ 3434 h 477"/>
                <a:gd name="T66" fmla="*/ 9887259 w 1035"/>
                <a:gd name="T67" fmla="*/ 0 h 477"/>
                <a:gd name="T68" fmla="*/ 9808474 w 1035"/>
                <a:gd name="T69" fmla="*/ 0 h 477"/>
                <a:gd name="T70" fmla="*/ 9700150 w 1035"/>
                <a:gd name="T71" fmla="*/ 0 h 477"/>
                <a:gd name="T72" fmla="*/ 453009 w 1035"/>
                <a:gd name="T73" fmla="*/ 0 h 4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35"/>
                <a:gd name="T112" fmla="*/ 0 h 477"/>
                <a:gd name="T113" fmla="*/ 1035 w 1035"/>
                <a:gd name="T114" fmla="*/ 477 h 47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35" h="477">
                  <a:moveTo>
                    <a:pt x="46" y="0"/>
                  </a:moveTo>
                  <a:lnTo>
                    <a:pt x="34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1" y="9"/>
                  </a:lnTo>
                  <a:lnTo>
                    <a:pt x="7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38"/>
                  </a:lnTo>
                  <a:lnTo>
                    <a:pt x="0" y="447"/>
                  </a:lnTo>
                  <a:lnTo>
                    <a:pt x="0" y="453"/>
                  </a:lnTo>
                  <a:lnTo>
                    <a:pt x="7" y="459"/>
                  </a:lnTo>
                  <a:lnTo>
                    <a:pt x="11" y="465"/>
                  </a:lnTo>
                  <a:lnTo>
                    <a:pt x="19" y="468"/>
                  </a:lnTo>
                  <a:lnTo>
                    <a:pt x="26" y="474"/>
                  </a:lnTo>
                  <a:lnTo>
                    <a:pt x="34" y="474"/>
                  </a:lnTo>
                  <a:lnTo>
                    <a:pt x="46" y="477"/>
                  </a:lnTo>
                  <a:lnTo>
                    <a:pt x="985" y="477"/>
                  </a:lnTo>
                  <a:lnTo>
                    <a:pt x="996" y="474"/>
                  </a:lnTo>
                  <a:lnTo>
                    <a:pt x="1004" y="474"/>
                  </a:lnTo>
                  <a:lnTo>
                    <a:pt x="1011" y="468"/>
                  </a:lnTo>
                  <a:lnTo>
                    <a:pt x="1019" y="465"/>
                  </a:lnTo>
                  <a:lnTo>
                    <a:pt x="1023" y="459"/>
                  </a:lnTo>
                  <a:lnTo>
                    <a:pt x="1031" y="453"/>
                  </a:lnTo>
                  <a:lnTo>
                    <a:pt x="1031" y="447"/>
                  </a:lnTo>
                  <a:lnTo>
                    <a:pt x="1035" y="438"/>
                  </a:lnTo>
                  <a:lnTo>
                    <a:pt x="1035" y="36"/>
                  </a:lnTo>
                  <a:lnTo>
                    <a:pt x="1031" y="27"/>
                  </a:lnTo>
                  <a:lnTo>
                    <a:pt x="1031" y="21"/>
                  </a:lnTo>
                  <a:lnTo>
                    <a:pt x="1023" y="15"/>
                  </a:lnTo>
                  <a:lnTo>
                    <a:pt x="1019" y="9"/>
                  </a:lnTo>
                  <a:lnTo>
                    <a:pt x="1011" y="6"/>
                  </a:lnTo>
                  <a:lnTo>
                    <a:pt x="1004" y="0"/>
                  </a:lnTo>
                  <a:lnTo>
                    <a:pt x="996" y="0"/>
                  </a:lnTo>
                  <a:lnTo>
                    <a:pt x="985" y="0"/>
                  </a:lnTo>
                  <a:lnTo>
                    <a:pt x="46" y="0"/>
                  </a:lnTo>
                </a:path>
              </a:pathLst>
            </a:custGeom>
            <a:solidFill>
              <a:srgbClr val="99FF66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 sz="1400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444995" y="2165628"/>
              <a:ext cx="1439863" cy="446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ts val="500"/>
                </a:lnSpc>
                <a:spcBef>
                  <a:spcPct val="50000"/>
                </a:spcBef>
                <a:buFontTx/>
                <a:buNone/>
              </a:pPr>
              <a:r>
                <a:rPr kumimoji="1" lang="ja-JP" altLang="en-US" sz="1000" b="1" dirty="0">
                  <a:latin typeface="ＭＳ Ｐゴシック" charset="-128"/>
                </a:rPr>
                <a:t>府営住宅（公営）</a:t>
              </a:r>
            </a:p>
            <a:p>
              <a:pPr algn="ctr" eaLnBrk="1" hangingPunct="1">
                <a:lnSpc>
                  <a:spcPts val="500"/>
                </a:lnSpc>
                <a:spcBef>
                  <a:spcPct val="50000"/>
                </a:spcBef>
                <a:buFontTx/>
                <a:buNone/>
              </a:pPr>
              <a:r>
                <a:rPr kumimoji="1" lang="en-US" altLang="ja-JP" sz="1000" b="1" dirty="0" smtClean="0">
                  <a:latin typeface="ＭＳ Ｐゴシック" charset="-128"/>
                </a:rPr>
                <a:t>13.6 </a:t>
              </a:r>
              <a:r>
                <a:rPr kumimoji="1" lang="ja-JP" altLang="en-US" sz="1000" b="1" dirty="0" smtClean="0">
                  <a:latin typeface="ＭＳ Ｐゴシック" charset="-128"/>
                </a:rPr>
                <a:t>万戸</a:t>
              </a:r>
              <a:endParaRPr kumimoji="1" lang="ja-JP" altLang="en-US" sz="1000" b="1" dirty="0">
                <a:latin typeface="ＭＳ Ｐゴシック" charset="-128"/>
              </a:endParaRPr>
            </a:p>
            <a:p>
              <a:pPr algn="ctr" eaLnBrk="1" hangingPunct="1">
                <a:lnSpc>
                  <a:spcPts val="500"/>
                </a:lnSpc>
                <a:spcBef>
                  <a:spcPct val="50000"/>
                </a:spcBef>
                <a:buFontTx/>
                <a:buNone/>
              </a:pPr>
              <a:r>
                <a:rPr kumimoji="1" lang="en-US" altLang="ja-JP" sz="1000" b="1" dirty="0">
                  <a:latin typeface="ＭＳ Ｐゴシック" charset="-128"/>
                </a:rPr>
                <a:t>【</a:t>
              </a:r>
              <a:r>
                <a:rPr kumimoji="1" lang="ja-JP" altLang="en-US" sz="1000" b="1" dirty="0">
                  <a:latin typeface="ＭＳ Ｐゴシック" charset="-128"/>
                </a:rPr>
                <a:t>賃貸全体</a:t>
              </a:r>
              <a:r>
                <a:rPr kumimoji="1" lang="ja-JP" altLang="en-US" sz="1000" b="1" dirty="0" smtClean="0">
                  <a:latin typeface="ＭＳ Ｐゴシック" charset="-128"/>
                </a:rPr>
                <a:t>の </a:t>
              </a:r>
              <a:r>
                <a:rPr kumimoji="1" lang="en-US" altLang="ja-JP" sz="1000" b="1" dirty="0" smtClean="0">
                  <a:latin typeface="ＭＳ Ｐゴシック" charset="-128"/>
                </a:rPr>
                <a:t>6.3</a:t>
              </a:r>
              <a:r>
                <a:rPr kumimoji="1" lang="ja-JP" altLang="en-US" sz="1000" b="1" dirty="0" smtClean="0">
                  <a:latin typeface="ＭＳ Ｐゴシック" charset="-128"/>
                </a:rPr>
                <a:t>％ </a:t>
              </a:r>
              <a:r>
                <a:rPr kumimoji="1" lang="en-US" altLang="ja-JP" sz="1000" b="1" dirty="0" smtClean="0">
                  <a:latin typeface="ＭＳ Ｐゴシック" charset="-128"/>
                </a:rPr>
                <a:t>】</a:t>
              </a:r>
              <a:endParaRPr kumimoji="1" lang="en-US" altLang="ja-JP" sz="1000" b="1" dirty="0">
                <a:solidFill>
                  <a:schemeClr val="tx1"/>
                </a:solidFill>
                <a:latin typeface="ＭＳ Ｐゴシック" charset="-128"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265607" y="4092624"/>
              <a:ext cx="1871663" cy="518343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16" y="3"/>
                </a:cxn>
                <a:cxn ang="0">
                  <a:pos x="8" y="6"/>
                </a:cxn>
                <a:cxn ang="0">
                  <a:pos x="4" y="12"/>
                </a:cxn>
                <a:cxn ang="0">
                  <a:pos x="0" y="15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0" y="372"/>
                </a:cxn>
                <a:cxn ang="0">
                  <a:pos x="0" y="378"/>
                </a:cxn>
                <a:cxn ang="0">
                  <a:pos x="0" y="384"/>
                </a:cxn>
                <a:cxn ang="0">
                  <a:pos x="4" y="387"/>
                </a:cxn>
                <a:cxn ang="0">
                  <a:pos x="8" y="393"/>
                </a:cxn>
                <a:cxn ang="0">
                  <a:pos x="16" y="396"/>
                </a:cxn>
                <a:cxn ang="0">
                  <a:pos x="20" y="399"/>
                </a:cxn>
                <a:cxn ang="0">
                  <a:pos x="27" y="399"/>
                </a:cxn>
                <a:cxn ang="0">
                  <a:pos x="35" y="402"/>
                </a:cxn>
                <a:cxn ang="0">
                  <a:pos x="997" y="402"/>
                </a:cxn>
                <a:cxn ang="0">
                  <a:pos x="1005" y="399"/>
                </a:cxn>
                <a:cxn ang="0">
                  <a:pos x="1012" y="399"/>
                </a:cxn>
                <a:cxn ang="0">
                  <a:pos x="1016" y="396"/>
                </a:cxn>
                <a:cxn ang="0">
                  <a:pos x="1024" y="393"/>
                </a:cxn>
                <a:cxn ang="0">
                  <a:pos x="1028" y="387"/>
                </a:cxn>
                <a:cxn ang="0">
                  <a:pos x="1032" y="384"/>
                </a:cxn>
                <a:cxn ang="0">
                  <a:pos x="1032" y="378"/>
                </a:cxn>
                <a:cxn ang="0">
                  <a:pos x="1035" y="372"/>
                </a:cxn>
                <a:cxn ang="0">
                  <a:pos x="1035" y="27"/>
                </a:cxn>
                <a:cxn ang="0">
                  <a:pos x="1032" y="21"/>
                </a:cxn>
                <a:cxn ang="0">
                  <a:pos x="1032" y="15"/>
                </a:cxn>
                <a:cxn ang="0">
                  <a:pos x="1028" y="12"/>
                </a:cxn>
                <a:cxn ang="0">
                  <a:pos x="1024" y="6"/>
                </a:cxn>
                <a:cxn ang="0">
                  <a:pos x="1016" y="3"/>
                </a:cxn>
                <a:cxn ang="0">
                  <a:pos x="1012" y="0"/>
                </a:cxn>
                <a:cxn ang="0">
                  <a:pos x="1005" y="0"/>
                </a:cxn>
                <a:cxn ang="0">
                  <a:pos x="997" y="0"/>
                </a:cxn>
                <a:cxn ang="0">
                  <a:pos x="35" y="0"/>
                </a:cxn>
              </a:cxnLst>
              <a:rect l="0" t="0" r="r" b="b"/>
              <a:pathLst>
                <a:path w="1035" h="402">
                  <a:moveTo>
                    <a:pt x="35" y="0"/>
                  </a:moveTo>
                  <a:lnTo>
                    <a:pt x="27" y="0"/>
                  </a:lnTo>
                  <a:lnTo>
                    <a:pt x="20" y="0"/>
                  </a:lnTo>
                  <a:lnTo>
                    <a:pt x="16" y="3"/>
                  </a:lnTo>
                  <a:lnTo>
                    <a:pt x="8" y="6"/>
                  </a:lnTo>
                  <a:lnTo>
                    <a:pt x="4" y="12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72"/>
                  </a:lnTo>
                  <a:lnTo>
                    <a:pt x="0" y="378"/>
                  </a:lnTo>
                  <a:lnTo>
                    <a:pt x="0" y="384"/>
                  </a:lnTo>
                  <a:lnTo>
                    <a:pt x="4" y="387"/>
                  </a:lnTo>
                  <a:lnTo>
                    <a:pt x="8" y="393"/>
                  </a:lnTo>
                  <a:lnTo>
                    <a:pt x="16" y="396"/>
                  </a:lnTo>
                  <a:lnTo>
                    <a:pt x="20" y="399"/>
                  </a:lnTo>
                  <a:lnTo>
                    <a:pt x="27" y="399"/>
                  </a:lnTo>
                  <a:lnTo>
                    <a:pt x="35" y="402"/>
                  </a:lnTo>
                  <a:lnTo>
                    <a:pt x="997" y="402"/>
                  </a:lnTo>
                  <a:lnTo>
                    <a:pt x="1005" y="399"/>
                  </a:lnTo>
                  <a:lnTo>
                    <a:pt x="1012" y="399"/>
                  </a:lnTo>
                  <a:lnTo>
                    <a:pt x="1016" y="396"/>
                  </a:lnTo>
                  <a:lnTo>
                    <a:pt x="1024" y="393"/>
                  </a:lnTo>
                  <a:lnTo>
                    <a:pt x="1028" y="387"/>
                  </a:lnTo>
                  <a:lnTo>
                    <a:pt x="1032" y="384"/>
                  </a:lnTo>
                  <a:lnTo>
                    <a:pt x="1032" y="378"/>
                  </a:lnTo>
                  <a:lnTo>
                    <a:pt x="1035" y="372"/>
                  </a:lnTo>
                  <a:lnTo>
                    <a:pt x="1035" y="27"/>
                  </a:lnTo>
                  <a:lnTo>
                    <a:pt x="1032" y="21"/>
                  </a:lnTo>
                  <a:lnTo>
                    <a:pt x="1032" y="15"/>
                  </a:lnTo>
                  <a:lnTo>
                    <a:pt x="1028" y="12"/>
                  </a:lnTo>
                  <a:lnTo>
                    <a:pt x="1024" y="6"/>
                  </a:lnTo>
                  <a:lnTo>
                    <a:pt x="1016" y="3"/>
                  </a:lnTo>
                  <a:lnTo>
                    <a:pt x="1012" y="0"/>
                  </a:lnTo>
                  <a:lnTo>
                    <a:pt x="1005" y="0"/>
                  </a:lnTo>
                  <a:lnTo>
                    <a:pt x="997" y="0"/>
                  </a:lnTo>
                  <a:lnTo>
                    <a:pt x="35" y="0"/>
                  </a:lnTo>
                </a:path>
              </a:pathLst>
            </a:custGeom>
            <a:solidFill>
              <a:srgbClr val="99FF66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sz="12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21" name="Rectangle 37"/>
            <p:cNvSpPr>
              <a:spLocks noChangeArrowheads="1"/>
            </p:cNvSpPr>
            <p:nvPr/>
          </p:nvSpPr>
          <p:spPr bwMode="auto">
            <a:xfrm>
              <a:off x="251320" y="1802656"/>
              <a:ext cx="1885950" cy="21907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1" lang="ja-JP" altLang="en-US" sz="105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公的賃貸</a:t>
              </a:r>
              <a:r>
                <a:rPr kumimoji="1" lang="ja-JP" altLang="en-US" sz="105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住宅 </a:t>
              </a:r>
              <a:r>
                <a:rPr kumimoji="1" lang="en-US" altLang="ja-JP" sz="105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43</a:t>
              </a:r>
              <a:r>
                <a:rPr kumimoji="1" lang="ja-JP" altLang="en-US" sz="105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万戸</a:t>
              </a:r>
            </a:p>
          </p:txBody>
        </p:sp>
        <p:sp>
          <p:nvSpPr>
            <p:cNvPr id="22" name="Freeform 43"/>
            <p:cNvSpPr>
              <a:spLocks/>
            </p:cNvSpPr>
            <p:nvPr/>
          </p:nvSpPr>
          <p:spPr bwMode="auto">
            <a:xfrm>
              <a:off x="265607" y="4961232"/>
              <a:ext cx="3989388" cy="2314031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50" y="0"/>
                </a:cxn>
                <a:cxn ang="0">
                  <a:pos x="39" y="3"/>
                </a:cxn>
                <a:cxn ang="0">
                  <a:pos x="27" y="6"/>
                </a:cxn>
                <a:cxn ang="0">
                  <a:pos x="20" y="15"/>
                </a:cxn>
                <a:cxn ang="0">
                  <a:pos x="8" y="21"/>
                </a:cxn>
                <a:cxn ang="0">
                  <a:pos x="4" y="30"/>
                </a:cxn>
                <a:cxn ang="0">
                  <a:pos x="0" y="39"/>
                </a:cxn>
                <a:cxn ang="0">
                  <a:pos x="0" y="51"/>
                </a:cxn>
                <a:cxn ang="0">
                  <a:pos x="0" y="1485"/>
                </a:cxn>
                <a:cxn ang="0">
                  <a:pos x="0" y="1497"/>
                </a:cxn>
                <a:cxn ang="0">
                  <a:pos x="4" y="1506"/>
                </a:cxn>
                <a:cxn ang="0">
                  <a:pos x="8" y="1515"/>
                </a:cxn>
                <a:cxn ang="0">
                  <a:pos x="20" y="1524"/>
                </a:cxn>
                <a:cxn ang="0">
                  <a:pos x="27" y="1530"/>
                </a:cxn>
                <a:cxn ang="0">
                  <a:pos x="39" y="1533"/>
                </a:cxn>
                <a:cxn ang="0">
                  <a:pos x="50" y="1536"/>
                </a:cxn>
                <a:cxn ang="0">
                  <a:pos x="66" y="1539"/>
                </a:cxn>
                <a:cxn ang="0">
                  <a:pos x="2444" y="1539"/>
                </a:cxn>
                <a:cxn ang="0">
                  <a:pos x="2459" y="1536"/>
                </a:cxn>
                <a:cxn ang="0">
                  <a:pos x="2471" y="1533"/>
                </a:cxn>
                <a:cxn ang="0">
                  <a:pos x="2482" y="1530"/>
                </a:cxn>
                <a:cxn ang="0">
                  <a:pos x="2494" y="1524"/>
                </a:cxn>
                <a:cxn ang="0">
                  <a:pos x="2501" y="1515"/>
                </a:cxn>
                <a:cxn ang="0">
                  <a:pos x="2505" y="1506"/>
                </a:cxn>
                <a:cxn ang="0">
                  <a:pos x="2509" y="1497"/>
                </a:cxn>
                <a:cxn ang="0">
                  <a:pos x="2513" y="1485"/>
                </a:cxn>
                <a:cxn ang="0">
                  <a:pos x="2513" y="51"/>
                </a:cxn>
                <a:cxn ang="0">
                  <a:pos x="2509" y="39"/>
                </a:cxn>
                <a:cxn ang="0">
                  <a:pos x="2505" y="30"/>
                </a:cxn>
                <a:cxn ang="0">
                  <a:pos x="2501" y="21"/>
                </a:cxn>
                <a:cxn ang="0">
                  <a:pos x="2494" y="15"/>
                </a:cxn>
                <a:cxn ang="0">
                  <a:pos x="2482" y="6"/>
                </a:cxn>
                <a:cxn ang="0">
                  <a:pos x="2471" y="3"/>
                </a:cxn>
                <a:cxn ang="0">
                  <a:pos x="2459" y="0"/>
                </a:cxn>
                <a:cxn ang="0">
                  <a:pos x="2444" y="0"/>
                </a:cxn>
                <a:cxn ang="0">
                  <a:pos x="66" y="0"/>
                </a:cxn>
              </a:cxnLst>
              <a:rect l="0" t="0" r="r" b="b"/>
              <a:pathLst>
                <a:path w="2513" h="1539">
                  <a:moveTo>
                    <a:pt x="66" y="0"/>
                  </a:moveTo>
                  <a:lnTo>
                    <a:pt x="50" y="0"/>
                  </a:lnTo>
                  <a:lnTo>
                    <a:pt x="39" y="3"/>
                  </a:lnTo>
                  <a:lnTo>
                    <a:pt x="27" y="6"/>
                  </a:lnTo>
                  <a:lnTo>
                    <a:pt x="20" y="15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0" y="39"/>
                  </a:lnTo>
                  <a:lnTo>
                    <a:pt x="0" y="51"/>
                  </a:lnTo>
                  <a:lnTo>
                    <a:pt x="0" y="1485"/>
                  </a:lnTo>
                  <a:lnTo>
                    <a:pt x="0" y="1497"/>
                  </a:lnTo>
                  <a:lnTo>
                    <a:pt x="4" y="1506"/>
                  </a:lnTo>
                  <a:lnTo>
                    <a:pt x="8" y="1515"/>
                  </a:lnTo>
                  <a:lnTo>
                    <a:pt x="20" y="1524"/>
                  </a:lnTo>
                  <a:lnTo>
                    <a:pt x="27" y="1530"/>
                  </a:lnTo>
                  <a:lnTo>
                    <a:pt x="39" y="1533"/>
                  </a:lnTo>
                  <a:lnTo>
                    <a:pt x="50" y="1536"/>
                  </a:lnTo>
                  <a:lnTo>
                    <a:pt x="66" y="1539"/>
                  </a:lnTo>
                  <a:lnTo>
                    <a:pt x="2444" y="1539"/>
                  </a:lnTo>
                  <a:lnTo>
                    <a:pt x="2459" y="1536"/>
                  </a:lnTo>
                  <a:lnTo>
                    <a:pt x="2471" y="1533"/>
                  </a:lnTo>
                  <a:lnTo>
                    <a:pt x="2482" y="1530"/>
                  </a:lnTo>
                  <a:lnTo>
                    <a:pt x="2494" y="1524"/>
                  </a:lnTo>
                  <a:lnTo>
                    <a:pt x="2501" y="1515"/>
                  </a:lnTo>
                  <a:lnTo>
                    <a:pt x="2505" y="1506"/>
                  </a:lnTo>
                  <a:lnTo>
                    <a:pt x="2509" y="1497"/>
                  </a:lnTo>
                  <a:lnTo>
                    <a:pt x="2513" y="1485"/>
                  </a:lnTo>
                  <a:lnTo>
                    <a:pt x="2513" y="51"/>
                  </a:lnTo>
                  <a:lnTo>
                    <a:pt x="2509" y="39"/>
                  </a:lnTo>
                  <a:lnTo>
                    <a:pt x="2505" y="30"/>
                  </a:lnTo>
                  <a:lnTo>
                    <a:pt x="2501" y="21"/>
                  </a:lnTo>
                  <a:lnTo>
                    <a:pt x="2494" y="15"/>
                  </a:lnTo>
                  <a:lnTo>
                    <a:pt x="2482" y="6"/>
                  </a:lnTo>
                  <a:lnTo>
                    <a:pt x="2471" y="3"/>
                  </a:lnTo>
                  <a:lnTo>
                    <a:pt x="2459" y="0"/>
                  </a:lnTo>
                  <a:lnTo>
                    <a:pt x="2444" y="0"/>
                  </a:lnTo>
                  <a:lnTo>
                    <a:pt x="66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sz="12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23" name="Freeform 48"/>
            <p:cNvSpPr>
              <a:spLocks/>
            </p:cNvSpPr>
            <p:nvPr/>
          </p:nvSpPr>
          <p:spPr bwMode="auto">
            <a:xfrm>
              <a:off x="265607" y="4659285"/>
              <a:ext cx="6102350" cy="239713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39" y="0"/>
                </a:cxn>
                <a:cxn ang="0">
                  <a:pos x="31" y="3"/>
                </a:cxn>
                <a:cxn ang="0">
                  <a:pos x="20" y="6"/>
                </a:cxn>
                <a:cxn ang="0">
                  <a:pos x="12" y="9"/>
                </a:cxn>
                <a:cxn ang="0">
                  <a:pos x="8" y="15"/>
                </a:cxn>
                <a:cxn ang="0">
                  <a:pos x="4" y="25"/>
                </a:cxn>
                <a:cxn ang="0">
                  <a:pos x="0" y="31"/>
                </a:cxn>
                <a:cxn ang="0">
                  <a:pos x="0" y="40"/>
                </a:cxn>
                <a:cxn ang="0">
                  <a:pos x="0" y="109"/>
                </a:cxn>
                <a:cxn ang="0">
                  <a:pos x="0" y="118"/>
                </a:cxn>
                <a:cxn ang="0">
                  <a:pos x="4" y="127"/>
                </a:cxn>
                <a:cxn ang="0">
                  <a:pos x="8" y="133"/>
                </a:cxn>
                <a:cxn ang="0">
                  <a:pos x="12" y="139"/>
                </a:cxn>
                <a:cxn ang="0">
                  <a:pos x="20" y="142"/>
                </a:cxn>
                <a:cxn ang="0">
                  <a:pos x="31" y="145"/>
                </a:cxn>
                <a:cxn ang="0">
                  <a:pos x="39" y="148"/>
                </a:cxn>
                <a:cxn ang="0">
                  <a:pos x="50" y="151"/>
                </a:cxn>
                <a:cxn ang="0">
                  <a:pos x="3790" y="151"/>
                </a:cxn>
                <a:cxn ang="0">
                  <a:pos x="3802" y="148"/>
                </a:cxn>
                <a:cxn ang="0">
                  <a:pos x="3813" y="145"/>
                </a:cxn>
                <a:cxn ang="0">
                  <a:pos x="3821" y="142"/>
                </a:cxn>
                <a:cxn ang="0">
                  <a:pos x="3829" y="139"/>
                </a:cxn>
                <a:cxn ang="0">
                  <a:pos x="3833" y="133"/>
                </a:cxn>
                <a:cxn ang="0">
                  <a:pos x="3836" y="127"/>
                </a:cxn>
                <a:cxn ang="0">
                  <a:pos x="3840" y="118"/>
                </a:cxn>
                <a:cxn ang="0">
                  <a:pos x="3844" y="109"/>
                </a:cxn>
                <a:cxn ang="0">
                  <a:pos x="3844" y="40"/>
                </a:cxn>
                <a:cxn ang="0">
                  <a:pos x="3840" y="31"/>
                </a:cxn>
                <a:cxn ang="0">
                  <a:pos x="3836" y="25"/>
                </a:cxn>
                <a:cxn ang="0">
                  <a:pos x="3833" y="15"/>
                </a:cxn>
                <a:cxn ang="0">
                  <a:pos x="3829" y="9"/>
                </a:cxn>
                <a:cxn ang="0">
                  <a:pos x="3821" y="6"/>
                </a:cxn>
                <a:cxn ang="0">
                  <a:pos x="3813" y="3"/>
                </a:cxn>
                <a:cxn ang="0">
                  <a:pos x="3802" y="0"/>
                </a:cxn>
                <a:cxn ang="0">
                  <a:pos x="3790" y="0"/>
                </a:cxn>
                <a:cxn ang="0">
                  <a:pos x="50" y="0"/>
                </a:cxn>
              </a:cxnLst>
              <a:rect l="0" t="0" r="r" b="b"/>
              <a:pathLst>
                <a:path w="3844" h="151">
                  <a:moveTo>
                    <a:pt x="50" y="0"/>
                  </a:moveTo>
                  <a:lnTo>
                    <a:pt x="39" y="0"/>
                  </a:lnTo>
                  <a:lnTo>
                    <a:pt x="31" y="3"/>
                  </a:lnTo>
                  <a:lnTo>
                    <a:pt x="20" y="6"/>
                  </a:lnTo>
                  <a:lnTo>
                    <a:pt x="12" y="9"/>
                  </a:lnTo>
                  <a:lnTo>
                    <a:pt x="8" y="15"/>
                  </a:lnTo>
                  <a:lnTo>
                    <a:pt x="4" y="25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4" y="127"/>
                  </a:lnTo>
                  <a:lnTo>
                    <a:pt x="8" y="133"/>
                  </a:lnTo>
                  <a:lnTo>
                    <a:pt x="12" y="139"/>
                  </a:lnTo>
                  <a:lnTo>
                    <a:pt x="20" y="142"/>
                  </a:lnTo>
                  <a:lnTo>
                    <a:pt x="31" y="145"/>
                  </a:lnTo>
                  <a:lnTo>
                    <a:pt x="39" y="148"/>
                  </a:lnTo>
                  <a:lnTo>
                    <a:pt x="50" y="151"/>
                  </a:lnTo>
                  <a:lnTo>
                    <a:pt x="3790" y="151"/>
                  </a:lnTo>
                  <a:lnTo>
                    <a:pt x="3802" y="148"/>
                  </a:lnTo>
                  <a:lnTo>
                    <a:pt x="3813" y="145"/>
                  </a:lnTo>
                  <a:lnTo>
                    <a:pt x="3821" y="142"/>
                  </a:lnTo>
                  <a:lnTo>
                    <a:pt x="3829" y="139"/>
                  </a:lnTo>
                  <a:lnTo>
                    <a:pt x="3833" y="133"/>
                  </a:lnTo>
                  <a:lnTo>
                    <a:pt x="3836" y="127"/>
                  </a:lnTo>
                  <a:lnTo>
                    <a:pt x="3840" y="118"/>
                  </a:lnTo>
                  <a:lnTo>
                    <a:pt x="3844" y="109"/>
                  </a:lnTo>
                  <a:lnTo>
                    <a:pt x="3844" y="40"/>
                  </a:lnTo>
                  <a:lnTo>
                    <a:pt x="3840" y="31"/>
                  </a:lnTo>
                  <a:lnTo>
                    <a:pt x="3836" y="25"/>
                  </a:lnTo>
                  <a:lnTo>
                    <a:pt x="3833" y="15"/>
                  </a:lnTo>
                  <a:lnTo>
                    <a:pt x="3829" y="9"/>
                  </a:lnTo>
                  <a:lnTo>
                    <a:pt x="3821" y="6"/>
                  </a:lnTo>
                  <a:lnTo>
                    <a:pt x="3813" y="3"/>
                  </a:lnTo>
                  <a:lnTo>
                    <a:pt x="3802" y="0"/>
                  </a:lnTo>
                  <a:lnTo>
                    <a:pt x="3790" y="0"/>
                  </a:lnTo>
                  <a:lnTo>
                    <a:pt x="5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sz="12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24" name="Freeform 51"/>
            <p:cNvSpPr>
              <a:spLocks/>
            </p:cNvSpPr>
            <p:nvPr/>
          </p:nvSpPr>
          <p:spPr bwMode="auto">
            <a:xfrm>
              <a:off x="4307382" y="4961232"/>
              <a:ext cx="2046288" cy="154885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50" y="0"/>
                </a:cxn>
                <a:cxn ang="0">
                  <a:pos x="39" y="3"/>
                </a:cxn>
                <a:cxn ang="0">
                  <a:pos x="27" y="6"/>
                </a:cxn>
                <a:cxn ang="0">
                  <a:pos x="16" y="12"/>
                </a:cxn>
                <a:cxn ang="0">
                  <a:pos x="8" y="21"/>
                </a:cxn>
                <a:cxn ang="0">
                  <a:pos x="4" y="30"/>
                </a:cxn>
                <a:cxn ang="0">
                  <a:pos x="0" y="39"/>
                </a:cxn>
                <a:cxn ang="0">
                  <a:pos x="0" y="48"/>
                </a:cxn>
                <a:cxn ang="0">
                  <a:pos x="0" y="1143"/>
                </a:cxn>
                <a:cxn ang="0">
                  <a:pos x="0" y="1152"/>
                </a:cxn>
                <a:cxn ang="0">
                  <a:pos x="4" y="1161"/>
                </a:cxn>
                <a:cxn ang="0">
                  <a:pos x="8" y="1170"/>
                </a:cxn>
                <a:cxn ang="0">
                  <a:pos x="16" y="1179"/>
                </a:cxn>
                <a:cxn ang="0">
                  <a:pos x="27" y="1185"/>
                </a:cxn>
                <a:cxn ang="0">
                  <a:pos x="39" y="1188"/>
                </a:cxn>
                <a:cxn ang="0">
                  <a:pos x="50" y="1191"/>
                </a:cxn>
                <a:cxn ang="0">
                  <a:pos x="62" y="1194"/>
                </a:cxn>
                <a:cxn ang="0">
                  <a:pos x="1224" y="1194"/>
                </a:cxn>
                <a:cxn ang="0">
                  <a:pos x="1235" y="1191"/>
                </a:cxn>
                <a:cxn ang="0">
                  <a:pos x="1247" y="1188"/>
                </a:cxn>
                <a:cxn ang="0">
                  <a:pos x="1258" y="1185"/>
                </a:cxn>
                <a:cxn ang="0">
                  <a:pos x="1270" y="1179"/>
                </a:cxn>
                <a:cxn ang="0">
                  <a:pos x="1278" y="1170"/>
                </a:cxn>
                <a:cxn ang="0">
                  <a:pos x="1281" y="1161"/>
                </a:cxn>
                <a:cxn ang="0">
                  <a:pos x="1285" y="1152"/>
                </a:cxn>
                <a:cxn ang="0">
                  <a:pos x="1289" y="1143"/>
                </a:cxn>
                <a:cxn ang="0">
                  <a:pos x="1289" y="48"/>
                </a:cxn>
                <a:cxn ang="0">
                  <a:pos x="1285" y="39"/>
                </a:cxn>
                <a:cxn ang="0">
                  <a:pos x="1281" y="30"/>
                </a:cxn>
                <a:cxn ang="0">
                  <a:pos x="1278" y="21"/>
                </a:cxn>
                <a:cxn ang="0">
                  <a:pos x="1270" y="12"/>
                </a:cxn>
                <a:cxn ang="0">
                  <a:pos x="1258" y="6"/>
                </a:cxn>
                <a:cxn ang="0">
                  <a:pos x="1247" y="3"/>
                </a:cxn>
                <a:cxn ang="0">
                  <a:pos x="1235" y="0"/>
                </a:cxn>
                <a:cxn ang="0">
                  <a:pos x="1224" y="0"/>
                </a:cxn>
                <a:cxn ang="0">
                  <a:pos x="62" y="0"/>
                </a:cxn>
              </a:cxnLst>
              <a:rect l="0" t="0" r="r" b="b"/>
              <a:pathLst>
                <a:path w="1289" h="1194">
                  <a:moveTo>
                    <a:pt x="62" y="0"/>
                  </a:moveTo>
                  <a:lnTo>
                    <a:pt x="50" y="0"/>
                  </a:lnTo>
                  <a:lnTo>
                    <a:pt x="39" y="3"/>
                  </a:lnTo>
                  <a:lnTo>
                    <a:pt x="27" y="6"/>
                  </a:lnTo>
                  <a:lnTo>
                    <a:pt x="16" y="12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0" y="39"/>
                  </a:lnTo>
                  <a:lnTo>
                    <a:pt x="0" y="48"/>
                  </a:lnTo>
                  <a:lnTo>
                    <a:pt x="0" y="1143"/>
                  </a:lnTo>
                  <a:lnTo>
                    <a:pt x="0" y="1152"/>
                  </a:lnTo>
                  <a:lnTo>
                    <a:pt x="4" y="1161"/>
                  </a:lnTo>
                  <a:lnTo>
                    <a:pt x="8" y="1170"/>
                  </a:lnTo>
                  <a:lnTo>
                    <a:pt x="16" y="1179"/>
                  </a:lnTo>
                  <a:lnTo>
                    <a:pt x="27" y="1185"/>
                  </a:lnTo>
                  <a:lnTo>
                    <a:pt x="39" y="1188"/>
                  </a:lnTo>
                  <a:lnTo>
                    <a:pt x="50" y="1191"/>
                  </a:lnTo>
                  <a:lnTo>
                    <a:pt x="62" y="1194"/>
                  </a:lnTo>
                  <a:lnTo>
                    <a:pt x="1224" y="1194"/>
                  </a:lnTo>
                  <a:lnTo>
                    <a:pt x="1235" y="1191"/>
                  </a:lnTo>
                  <a:lnTo>
                    <a:pt x="1247" y="1188"/>
                  </a:lnTo>
                  <a:lnTo>
                    <a:pt x="1258" y="1185"/>
                  </a:lnTo>
                  <a:lnTo>
                    <a:pt x="1270" y="1179"/>
                  </a:lnTo>
                  <a:lnTo>
                    <a:pt x="1278" y="1170"/>
                  </a:lnTo>
                  <a:lnTo>
                    <a:pt x="1281" y="1161"/>
                  </a:lnTo>
                  <a:lnTo>
                    <a:pt x="1285" y="1152"/>
                  </a:lnTo>
                  <a:lnTo>
                    <a:pt x="1289" y="1143"/>
                  </a:lnTo>
                  <a:lnTo>
                    <a:pt x="1289" y="48"/>
                  </a:lnTo>
                  <a:lnTo>
                    <a:pt x="1285" y="39"/>
                  </a:lnTo>
                  <a:lnTo>
                    <a:pt x="1281" y="30"/>
                  </a:lnTo>
                  <a:lnTo>
                    <a:pt x="1278" y="21"/>
                  </a:lnTo>
                  <a:lnTo>
                    <a:pt x="1270" y="12"/>
                  </a:lnTo>
                  <a:lnTo>
                    <a:pt x="1258" y="6"/>
                  </a:lnTo>
                  <a:lnTo>
                    <a:pt x="1247" y="3"/>
                  </a:lnTo>
                  <a:lnTo>
                    <a:pt x="1235" y="0"/>
                  </a:lnTo>
                  <a:lnTo>
                    <a:pt x="1224" y="0"/>
                  </a:lnTo>
                  <a:lnTo>
                    <a:pt x="6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sz="12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25" name="Text Box 72"/>
            <p:cNvSpPr txBox="1">
              <a:spLocks noChangeArrowheads="1"/>
            </p:cNvSpPr>
            <p:nvPr/>
          </p:nvSpPr>
          <p:spPr bwMode="auto">
            <a:xfrm>
              <a:off x="6525317" y="1794644"/>
              <a:ext cx="241103" cy="3104354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square" lIns="74295" tIns="8890" rIns="74295" bIns="8890">
              <a:spAutoFit/>
            </a:bodyPr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kumimoji="1" lang="ja-JP" altLang="en-US" sz="1050" b="1" dirty="0">
                  <a:solidFill>
                    <a:schemeClr val="bg1"/>
                  </a:solidFill>
                  <a:latin typeface="ＭＳ Ｐゴシック" charset="-128"/>
                </a:rPr>
                <a:t>　　　　　　　賃貸住宅　　　　</a:t>
              </a:r>
              <a:r>
                <a:rPr kumimoji="1" lang="ja-JP" altLang="en-US" sz="1050" b="1" dirty="0" smtClean="0">
                  <a:solidFill>
                    <a:schemeClr val="bg1"/>
                  </a:solidFill>
                  <a:latin typeface="ＭＳ Ｐゴシック" charset="-128"/>
                </a:rPr>
                <a:t>２１</a:t>
              </a:r>
              <a:r>
                <a:rPr kumimoji="1" lang="ja-JP" altLang="en-US" sz="1050" b="1" dirty="0">
                  <a:solidFill>
                    <a:schemeClr val="bg1"/>
                  </a:solidFill>
                  <a:latin typeface="ＭＳ Ｐゴシック" charset="-128"/>
                </a:rPr>
                <a:t>４</a:t>
              </a:r>
              <a:r>
                <a:rPr kumimoji="1" lang="ja-JP" altLang="en-US" sz="1050" b="1" dirty="0" smtClean="0">
                  <a:solidFill>
                    <a:schemeClr val="bg1"/>
                  </a:solidFill>
                  <a:latin typeface="ＭＳ Ｐゴシック" charset="-128"/>
                </a:rPr>
                <a:t>　万戸</a:t>
              </a:r>
              <a:endParaRPr kumimoji="1" lang="ja-JP" altLang="en-US" sz="1050" b="1" dirty="0">
                <a:solidFill>
                  <a:schemeClr val="bg1"/>
                </a:solidFill>
                <a:latin typeface="ＭＳ Ｐゴシック" charset="-128"/>
              </a:endParaRPr>
            </a:p>
          </p:txBody>
        </p:sp>
        <p:sp>
          <p:nvSpPr>
            <p:cNvPr id="26" name="Text Box 73"/>
            <p:cNvSpPr txBox="1">
              <a:spLocks noChangeArrowheads="1"/>
            </p:cNvSpPr>
            <p:nvPr/>
          </p:nvSpPr>
          <p:spPr bwMode="auto">
            <a:xfrm>
              <a:off x="6525317" y="4961233"/>
              <a:ext cx="241103" cy="2314030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square" lIns="74295" tIns="8890" rIns="74295" bIns="8890">
              <a:spAutoFit/>
            </a:bodyPr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kumimoji="1" lang="ja-JP" altLang="en-US" sz="800" b="1" dirty="0">
                  <a:solidFill>
                    <a:schemeClr val="bg1"/>
                  </a:solidFill>
                  <a:latin typeface="ＭＳ Ｐゴシック" charset="-128"/>
                </a:rPr>
                <a:t>　　　</a:t>
              </a:r>
              <a:r>
                <a:rPr kumimoji="1" lang="ja-JP" altLang="en-US" sz="1050" b="1" dirty="0">
                  <a:solidFill>
                    <a:schemeClr val="bg1"/>
                  </a:solidFill>
                  <a:latin typeface="ＭＳ Ｐゴシック" charset="-128"/>
                </a:rPr>
                <a:t>　持　家　　　　</a:t>
              </a:r>
              <a:r>
                <a:rPr kumimoji="1" lang="ja-JP" altLang="en-US" sz="1050" b="1" dirty="0" smtClean="0">
                  <a:solidFill>
                    <a:schemeClr val="bg1"/>
                  </a:solidFill>
                  <a:latin typeface="ＭＳ Ｐゴシック" charset="-128"/>
                </a:rPr>
                <a:t>２４</a:t>
              </a:r>
              <a:r>
                <a:rPr kumimoji="1" lang="ja-JP" altLang="en-US" sz="1050" b="1" dirty="0">
                  <a:solidFill>
                    <a:schemeClr val="bg1"/>
                  </a:solidFill>
                  <a:latin typeface="ＭＳ Ｐゴシック" charset="-128"/>
                </a:rPr>
                <a:t>５　万戸</a:t>
              </a:r>
            </a:p>
          </p:txBody>
        </p:sp>
        <p:sp>
          <p:nvSpPr>
            <p:cNvPr id="27" name="Freeform 77"/>
            <p:cNvSpPr>
              <a:spLocks/>
            </p:cNvSpPr>
            <p:nvPr/>
          </p:nvSpPr>
          <p:spPr bwMode="auto">
            <a:xfrm>
              <a:off x="265607" y="3327398"/>
              <a:ext cx="1871663" cy="369937"/>
            </a:xfrm>
            <a:custGeom>
              <a:avLst/>
              <a:gdLst>
                <a:gd name="T0" fmla="*/ 233093 w 1035"/>
                <a:gd name="T1" fmla="*/ 0 h 120"/>
                <a:gd name="T2" fmla="*/ 198565 w 1035"/>
                <a:gd name="T3" fmla="*/ 0 h 120"/>
                <a:gd name="T4" fmla="*/ 138137 w 1035"/>
                <a:gd name="T5" fmla="*/ 0 h 120"/>
                <a:gd name="T6" fmla="*/ 103598 w 1035"/>
                <a:gd name="T7" fmla="*/ 1233478 h 120"/>
                <a:gd name="T8" fmla="*/ 69067 w 1035"/>
                <a:gd name="T9" fmla="*/ 2466758 h 120"/>
                <a:gd name="T10" fmla="*/ 34527 w 1035"/>
                <a:gd name="T11" fmla="*/ 3700329 h 120"/>
                <a:gd name="T12" fmla="*/ 0 w 1035"/>
                <a:gd name="T13" fmla="*/ 4933692 h 120"/>
                <a:gd name="T14" fmla="*/ 0 w 1035"/>
                <a:gd name="T15" fmla="*/ 7400529 h 120"/>
                <a:gd name="T16" fmla="*/ 0 w 1035"/>
                <a:gd name="T17" fmla="*/ 8634008 h 120"/>
                <a:gd name="T18" fmla="*/ 0 w 1035"/>
                <a:gd name="T19" fmla="*/ 39469363 h 120"/>
                <a:gd name="T20" fmla="*/ 0 w 1035"/>
                <a:gd name="T21" fmla="*/ 40702812 h 120"/>
                <a:gd name="T22" fmla="*/ 0 w 1035"/>
                <a:gd name="T23" fmla="*/ 43169778 h 120"/>
                <a:gd name="T24" fmla="*/ 34527 w 1035"/>
                <a:gd name="T25" fmla="*/ 44403087 h 120"/>
                <a:gd name="T26" fmla="*/ 69067 w 1035"/>
                <a:gd name="T27" fmla="*/ 45636606 h 120"/>
                <a:gd name="T28" fmla="*/ 103598 w 1035"/>
                <a:gd name="T29" fmla="*/ 46869851 h 120"/>
                <a:gd name="T30" fmla="*/ 138137 w 1035"/>
                <a:gd name="T31" fmla="*/ 48103371 h 120"/>
                <a:gd name="T32" fmla="*/ 198565 w 1035"/>
                <a:gd name="T33" fmla="*/ 48103371 h 120"/>
                <a:gd name="T34" fmla="*/ 233093 w 1035"/>
                <a:gd name="T35" fmla="*/ 49336766 h 120"/>
                <a:gd name="T36" fmla="*/ 8676300 w 1035"/>
                <a:gd name="T37" fmla="*/ 49336766 h 120"/>
                <a:gd name="T38" fmla="*/ 8702205 w 1035"/>
                <a:gd name="T39" fmla="*/ 48103371 h 120"/>
                <a:gd name="T40" fmla="*/ 8771275 w 1035"/>
                <a:gd name="T41" fmla="*/ 48103371 h 120"/>
                <a:gd name="T42" fmla="*/ 8805797 w 1035"/>
                <a:gd name="T43" fmla="*/ 46869851 h 120"/>
                <a:gd name="T44" fmla="*/ 8840338 w 1035"/>
                <a:gd name="T45" fmla="*/ 45636606 h 120"/>
                <a:gd name="T46" fmla="*/ 8874862 w 1035"/>
                <a:gd name="T47" fmla="*/ 44403087 h 120"/>
                <a:gd name="T48" fmla="*/ 8909401 w 1035"/>
                <a:gd name="T49" fmla="*/ 43169778 h 120"/>
                <a:gd name="T50" fmla="*/ 8909401 w 1035"/>
                <a:gd name="T51" fmla="*/ 40702812 h 120"/>
                <a:gd name="T52" fmla="*/ 8935303 w 1035"/>
                <a:gd name="T53" fmla="*/ 39469363 h 120"/>
                <a:gd name="T54" fmla="*/ 8935303 w 1035"/>
                <a:gd name="T55" fmla="*/ 8634008 h 120"/>
                <a:gd name="T56" fmla="*/ 8909401 w 1035"/>
                <a:gd name="T57" fmla="*/ 7400529 h 120"/>
                <a:gd name="T58" fmla="*/ 8909401 w 1035"/>
                <a:gd name="T59" fmla="*/ 4933692 h 120"/>
                <a:gd name="T60" fmla="*/ 8874862 w 1035"/>
                <a:gd name="T61" fmla="*/ 3700329 h 120"/>
                <a:gd name="T62" fmla="*/ 8840338 w 1035"/>
                <a:gd name="T63" fmla="*/ 2466758 h 120"/>
                <a:gd name="T64" fmla="*/ 8805797 w 1035"/>
                <a:gd name="T65" fmla="*/ 1233478 h 120"/>
                <a:gd name="T66" fmla="*/ 8771275 w 1035"/>
                <a:gd name="T67" fmla="*/ 0 h 120"/>
                <a:gd name="T68" fmla="*/ 8702205 w 1035"/>
                <a:gd name="T69" fmla="*/ 0 h 120"/>
                <a:gd name="T70" fmla="*/ 8676300 w 1035"/>
                <a:gd name="T71" fmla="*/ 0 h 120"/>
                <a:gd name="T72" fmla="*/ 233093 w 1035"/>
                <a:gd name="T73" fmla="*/ 0 h 1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35"/>
                <a:gd name="T112" fmla="*/ 0 h 120"/>
                <a:gd name="T113" fmla="*/ 1035 w 1035"/>
                <a:gd name="T114" fmla="*/ 120 h 1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35" h="120">
                  <a:moveTo>
                    <a:pt x="27" y="0"/>
                  </a:moveTo>
                  <a:lnTo>
                    <a:pt x="23" y="0"/>
                  </a:lnTo>
                  <a:lnTo>
                    <a:pt x="16" y="0"/>
                  </a:lnTo>
                  <a:lnTo>
                    <a:pt x="12" y="3"/>
                  </a:lnTo>
                  <a:lnTo>
                    <a:pt x="8" y="6"/>
                  </a:lnTo>
                  <a:lnTo>
                    <a:pt x="4" y="9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96"/>
                  </a:lnTo>
                  <a:lnTo>
                    <a:pt x="0" y="99"/>
                  </a:lnTo>
                  <a:lnTo>
                    <a:pt x="0" y="105"/>
                  </a:lnTo>
                  <a:lnTo>
                    <a:pt x="4" y="108"/>
                  </a:lnTo>
                  <a:lnTo>
                    <a:pt x="8" y="111"/>
                  </a:lnTo>
                  <a:lnTo>
                    <a:pt x="12" y="114"/>
                  </a:lnTo>
                  <a:lnTo>
                    <a:pt x="16" y="117"/>
                  </a:lnTo>
                  <a:lnTo>
                    <a:pt x="23" y="117"/>
                  </a:lnTo>
                  <a:lnTo>
                    <a:pt x="27" y="120"/>
                  </a:lnTo>
                  <a:lnTo>
                    <a:pt x="1005" y="120"/>
                  </a:lnTo>
                  <a:lnTo>
                    <a:pt x="1008" y="117"/>
                  </a:lnTo>
                  <a:lnTo>
                    <a:pt x="1016" y="117"/>
                  </a:lnTo>
                  <a:lnTo>
                    <a:pt x="1020" y="114"/>
                  </a:lnTo>
                  <a:lnTo>
                    <a:pt x="1024" y="111"/>
                  </a:lnTo>
                  <a:lnTo>
                    <a:pt x="1028" y="108"/>
                  </a:lnTo>
                  <a:lnTo>
                    <a:pt x="1032" y="105"/>
                  </a:lnTo>
                  <a:lnTo>
                    <a:pt x="1032" y="99"/>
                  </a:lnTo>
                  <a:lnTo>
                    <a:pt x="1035" y="96"/>
                  </a:lnTo>
                  <a:lnTo>
                    <a:pt x="1035" y="21"/>
                  </a:lnTo>
                  <a:lnTo>
                    <a:pt x="1032" y="18"/>
                  </a:lnTo>
                  <a:lnTo>
                    <a:pt x="1032" y="12"/>
                  </a:lnTo>
                  <a:lnTo>
                    <a:pt x="1028" y="9"/>
                  </a:lnTo>
                  <a:lnTo>
                    <a:pt x="1024" y="6"/>
                  </a:lnTo>
                  <a:lnTo>
                    <a:pt x="1020" y="3"/>
                  </a:lnTo>
                  <a:lnTo>
                    <a:pt x="1016" y="0"/>
                  </a:lnTo>
                  <a:lnTo>
                    <a:pt x="1008" y="0"/>
                  </a:lnTo>
                  <a:lnTo>
                    <a:pt x="1005" y="0"/>
                  </a:lnTo>
                  <a:lnTo>
                    <a:pt x="27" y="0"/>
                  </a:lnTo>
                </a:path>
              </a:pathLst>
            </a:custGeom>
            <a:solidFill>
              <a:srgbClr val="99FF66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 sz="1400"/>
            </a:p>
          </p:txBody>
        </p:sp>
        <p:sp>
          <p:nvSpPr>
            <p:cNvPr id="28" name="Rectangle 17"/>
            <p:cNvSpPr>
              <a:spLocks noChangeArrowheads="1"/>
            </p:cNvSpPr>
            <p:nvPr/>
          </p:nvSpPr>
          <p:spPr bwMode="auto">
            <a:xfrm>
              <a:off x="481507" y="2823039"/>
              <a:ext cx="1439863" cy="446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ts val="500"/>
                </a:lnSpc>
                <a:spcBef>
                  <a:spcPct val="50000"/>
                </a:spcBef>
                <a:buFontTx/>
                <a:buNone/>
              </a:pPr>
              <a:r>
                <a:rPr kumimoji="1" lang="ja-JP" altLang="en-US" sz="1000" b="1" dirty="0">
                  <a:latin typeface="ＭＳ Ｐゴシック" charset="-128"/>
                </a:rPr>
                <a:t>市町営住宅（公営</a:t>
              </a:r>
              <a:r>
                <a:rPr kumimoji="1" lang="ja-JP" altLang="en-US" sz="1000" b="1" dirty="0" smtClean="0">
                  <a:latin typeface="ＭＳ Ｐゴシック" charset="-128"/>
                </a:rPr>
                <a:t>）</a:t>
              </a:r>
            </a:p>
            <a:p>
              <a:pPr algn="ctr" eaLnBrk="1" hangingPunct="1">
                <a:lnSpc>
                  <a:spcPts val="500"/>
                </a:lnSpc>
                <a:spcBef>
                  <a:spcPct val="50000"/>
                </a:spcBef>
                <a:buFontTx/>
                <a:buNone/>
              </a:pPr>
              <a:r>
                <a:rPr kumimoji="1" lang="en-US" altLang="ja-JP" sz="1000" b="1" dirty="0" smtClean="0">
                  <a:latin typeface="ＭＳ Ｐゴシック" charset="-128"/>
                </a:rPr>
                <a:t>10.6 </a:t>
              </a:r>
              <a:r>
                <a:rPr kumimoji="1" lang="ja-JP" altLang="en-US" sz="1000" b="1" dirty="0" smtClean="0">
                  <a:latin typeface="ＭＳ Ｐゴシック" charset="-128"/>
                </a:rPr>
                <a:t>万戸</a:t>
              </a:r>
            </a:p>
            <a:p>
              <a:pPr algn="ctr" eaLnBrk="1" hangingPunct="1">
                <a:lnSpc>
                  <a:spcPts val="500"/>
                </a:lnSpc>
                <a:spcBef>
                  <a:spcPct val="50000"/>
                </a:spcBef>
                <a:buFontTx/>
                <a:buNone/>
              </a:pPr>
              <a:r>
                <a:rPr kumimoji="1" lang="en-US" altLang="ja-JP" sz="1000" b="1" dirty="0" smtClean="0">
                  <a:latin typeface="ＭＳ Ｐゴシック" charset="-128"/>
                </a:rPr>
                <a:t>【</a:t>
              </a:r>
              <a:r>
                <a:rPr kumimoji="1" lang="ja-JP" altLang="en-US" sz="1000" b="1" dirty="0">
                  <a:latin typeface="ＭＳ Ｐゴシック" charset="-128"/>
                </a:rPr>
                <a:t>賃貸全体</a:t>
              </a:r>
              <a:r>
                <a:rPr kumimoji="1" lang="ja-JP" altLang="en-US" sz="1000" b="1" dirty="0" smtClean="0">
                  <a:solidFill>
                    <a:schemeClr val="tx1"/>
                  </a:solidFill>
                  <a:latin typeface="ＭＳ Ｐゴシック" charset="-128"/>
                </a:rPr>
                <a:t>の </a:t>
              </a:r>
              <a:r>
                <a:rPr kumimoji="1" lang="en-US" altLang="ja-JP" sz="1000" b="1" dirty="0" smtClean="0">
                  <a:solidFill>
                    <a:schemeClr val="tx1"/>
                  </a:solidFill>
                  <a:latin typeface="ＭＳ Ｐゴシック" charset="-128"/>
                </a:rPr>
                <a:t>4.9</a:t>
              </a:r>
              <a:r>
                <a:rPr kumimoji="1" lang="ja-JP" altLang="en-US" sz="1000" b="1" dirty="0" smtClean="0">
                  <a:latin typeface="ＭＳ Ｐゴシック" charset="-128"/>
                </a:rPr>
                <a:t>％</a:t>
              </a:r>
              <a:r>
                <a:rPr kumimoji="1" lang="en-US" altLang="ja-JP" sz="1000" b="1" dirty="0">
                  <a:latin typeface="ＭＳ Ｐゴシック" charset="-128"/>
                </a:rPr>
                <a:t>】</a:t>
              </a:r>
              <a:endParaRPr kumimoji="1" lang="en-US" altLang="ja-JP" sz="1000" b="1" dirty="0">
                <a:solidFill>
                  <a:schemeClr val="tx1"/>
                </a:solidFill>
                <a:latin typeface="ＭＳ Ｐゴシック" charset="-128"/>
              </a:endParaRPr>
            </a:p>
          </p:txBody>
        </p:sp>
        <p:sp>
          <p:nvSpPr>
            <p:cNvPr id="29" name="Freeform 77"/>
            <p:cNvSpPr>
              <a:spLocks/>
            </p:cNvSpPr>
            <p:nvPr/>
          </p:nvSpPr>
          <p:spPr bwMode="auto">
            <a:xfrm>
              <a:off x="265607" y="3746871"/>
              <a:ext cx="1871663" cy="29051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3" y="0"/>
                </a:cxn>
                <a:cxn ang="0">
                  <a:pos x="16" y="0"/>
                </a:cxn>
                <a:cxn ang="0">
                  <a:pos x="12" y="3"/>
                </a:cxn>
                <a:cxn ang="0">
                  <a:pos x="8" y="6"/>
                </a:cxn>
                <a:cxn ang="0">
                  <a:pos x="4" y="9"/>
                </a:cxn>
                <a:cxn ang="0">
                  <a:pos x="0" y="12"/>
                </a:cxn>
                <a:cxn ang="0">
                  <a:pos x="0" y="18"/>
                </a:cxn>
                <a:cxn ang="0">
                  <a:pos x="0" y="21"/>
                </a:cxn>
                <a:cxn ang="0">
                  <a:pos x="0" y="96"/>
                </a:cxn>
                <a:cxn ang="0">
                  <a:pos x="0" y="99"/>
                </a:cxn>
                <a:cxn ang="0">
                  <a:pos x="0" y="105"/>
                </a:cxn>
                <a:cxn ang="0">
                  <a:pos x="4" y="108"/>
                </a:cxn>
                <a:cxn ang="0">
                  <a:pos x="8" y="111"/>
                </a:cxn>
                <a:cxn ang="0">
                  <a:pos x="12" y="114"/>
                </a:cxn>
                <a:cxn ang="0">
                  <a:pos x="16" y="117"/>
                </a:cxn>
                <a:cxn ang="0">
                  <a:pos x="23" y="117"/>
                </a:cxn>
                <a:cxn ang="0">
                  <a:pos x="27" y="120"/>
                </a:cxn>
                <a:cxn ang="0">
                  <a:pos x="1005" y="120"/>
                </a:cxn>
                <a:cxn ang="0">
                  <a:pos x="1008" y="117"/>
                </a:cxn>
                <a:cxn ang="0">
                  <a:pos x="1016" y="117"/>
                </a:cxn>
                <a:cxn ang="0">
                  <a:pos x="1020" y="114"/>
                </a:cxn>
                <a:cxn ang="0">
                  <a:pos x="1024" y="111"/>
                </a:cxn>
                <a:cxn ang="0">
                  <a:pos x="1028" y="108"/>
                </a:cxn>
                <a:cxn ang="0">
                  <a:pos x="1032" y="105"/>
                </a:cxn>
                <a:cxn ang="0">
                  <a:pos x="1032" y="99"/>
                </a:cxn>
                <a:cxn ang="0">
                  <a:pos x="1035" y="96"/>
                </a:cxn>
                <a:cxn ang="0">
                  <a:pos x="1035" y="21"/>
                </a:cxn>
                <a:cxn ang="0">
                  <a:pos x="1032" y="18"/>
                </a:cxn>
                <a:cxn ang="0">
                  <a:pos x="1032" y="12"/>
                </a:cxn>
                <a:cxn ang="0">
                  <a:pos x="1028" y="9"/>
                </a:cxn>
                <a:cxn ang="0">
                  <a:pos x="1024" y="6"/>
                </a:cxn>
                <a:cxn ang="0">
                  <a:pos x="1020" y="3"/>
                </a:cxn>
                <a:cxn ang="0">
                  <a:pos x="1016" y="0"/>
                </a:cxn>
                <a:cxn ang="0">
                  <a:pos x="1008" y="0"/>
                </a:cxn>
                <a:cxn ang="0">
                  <a:pos x="1005" y="0"/>
                </a:cxn>
                <a:cxn ang="0">
                  <a:pos x="27" y="0"/>
                </a:cxn>
              </a:cxnLst>
              <a:rect l="0" t="0" r="r" b="b"/>
              <a:pathLst>
                <a:path w="1035" h="120">
                  <a:moveTo>
                    <a:pt x="27" y="0"/>
                  </a:moveTo>
                  <a:lnTo>
                    <a:pt x="23" y="0"/>
                  </a:lnTo>
                  <a:lnTo>
                    <a:pt x="16" y="0"/>
                  </a:lnTo>
                  <a:lnTo>
                    <a:pt x="12" y="3"/>
                  </a:lnTo>
                  <a:lnTo>
                    <a:pt x="8" y="6"/>
                  </a:lnTo>
                  <a:lnTo>
                    <a:pt x="4" y="9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96"/>
                  </a:lnTo>
                  <a:lnTo>
                    <a:pt x="0" y="99"/>
                  </a:lnTo>
                  <a:lnTo>
                    <a:pt x="0" y="105"/>
                  </a:lnTo>
                  <a:lnTo>
                    <a:pt x="4" y="108"/>
                  </a:lnTo>
                  <a:lnTo>
                    <a:pt x="8" y="111"/>
                  </a:lnTo>
                  <a:lnTo>
                    <a:pt x="12" y="114"/>
                  </a:lnTo>
                  <a:lnTo>
                    <a:pt x="16" y="117"/>
                  </a:lnTo>
                  <a:lnTo>
                    <a:pt x="23" y="117"/>
                  </a:lnTo>
                  <a:lnTo>
                    <a:pt x="27" y="120"/>
                  </a:lnTo>
                  <a:lnTo>
                    <a:pt x="1005" y="120"/>
                  </a:lnTo>
                  <a:lnTo>
                    <a:pt x="1008" y="117"/>
                  </a:lnTo>
                  <a:lnTo>
                    <a:pt x="1016" y="117"/>
                  </a:lnTo>
                  <a:lnTo>
                    <a:pt x="1020" y="114"/>
                  </a:lnTo>
                  <a:lnTo>
                    <a:pt x="1024" y="111"/>
                  </a:lnTo>
                  <a:lnTo>
                    <a:pt x="1028" y="108"/>
                  </a:lnTo>
                  <a:lnTo>
                    <a:pt x="1032" y="105"/>
                  </a:lnTo>
                  <a:lnTo>
                    <a:pt x="1032" y="99"/>
                  </a:lnTo>
                  <a:lnTo>
                    <a:pt x="1035" y="96"/>
                  </a:lnTo>
                  <a:lnTo>
                    <a:pt x="1035" y="21"/>
                  </a:lnTo>
                  <a:lnTo>
                    <a:pt x="1032" y="18"/>
                  </a:lnTo>
                  <a:lnTo>
                    <a:pt x="1032" y="12"/>
                  </a:lnTo>
                  <a:lnTo>
                    <a:pt x="1028" y="9"/>
                  </a:lnTo>
                  <a:lnTo>
                    <a:pt x="1024" y="6"/>
                  </a:lnTo>
                  <a:lnTo>
                    <a:pt x="1020" y="3"/>
                  </a:lnTo>
                  <a:lnTo>
                    <a:pt x="1016" y="0"/>
                  </a:lnTo>
                  <a:lnTo>
                    <a:pt x="1008" y="0"/>
                  </a:lnTo>
                  <a:lnTo>
                    <a:pt x="1005" y="0"/>
                  </a:lnTo>
                  <a:lnTo>
                    <a:pt x="27" y="0"/>
                  </a:lnTo>
                </a:path>
              </a:pathLst>
            </a:custGeom>
            <a:solidFill>
              <a:srgbClr val="99FF66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sz="12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30" name="Rectangle 17"/>
            <p:cNvSpPr>
              <a:spLocks noChangeArrowheads="1"/>
            </p:cNvSpPr>
            <p:nvPr/>
          </p:nvSpPr>
          <p:spPr bwMode="auto">
            <a:xfrm>
              <a:off x="410070" y="3434567"/>
              <a:ext cx="1619250" cy="135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kumimoji="1" lang="ja-JP" altLang="en-US" sz="1000" b="1" dirty="0">
                  <a:latin typeface="ＭＳ Ｐゴシック" charset="-128"/>
                </a:rPr>
                <a:t>改良</a:t>
              </a:r>
              <a:r>
                <a:rPr kumimoji="1" lang="ja-JP" altLang="en-US" sz="1000" b="1" dirty="0" smtClean="0">
                  <a:latin typeface="ＭＳ Ｐゴシック" charset="-128"/>
                </a:rPr>
                <a:t>住宅、再開発住宅等</a:t>
              </a:r>
              <a:r>
                <a:rPr kumimoji="1" lang="ja-JP" altLang="en-US" sz="1000" b="1" dirty="0">
                  <a:latin typeface="ＭＳ Ｐゴシック" charset="-128"/>
                </a:rPr>
                <a:t>　</a:t>
              </a:r>
              <a:r>
                <a:rPr kumimoji="1" lang="en-US" altLang="ja-JP" sz="1000" b="1" dirty="0" smtClean="0">
                  <a:latin typeface="ＭＳ Ｐゴシック" charset="-128"/>
                </a:rPr>
                <a:t>2.6 </a:t>
              </a:r>
              <a:r>
                <a:rPr kumimoji="1" lang="ja-JP" altLang="en-US" sz="1000" b="1" dirty="0" smtClean="0">
                  <a:latin typeface="ＭＳ Ｐゴシック" charset="-128"/>
                </a:rPr>
                <a:t>万戸</a:t>
              </a:r>
              <a:endParaRPr kumimoji="1" lang="ja-JP" altLang="en-US" sz="1000" b="1" dirty="0">
                <a:latin typeface="ＭＳ Ｐゴシック" charset="-128"/>
              </a:endParaRPr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302120" y="3864074"/>
              <a:ext cx="1727200" cy="11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65000"/>
                </a:lnSpc>
                <a:spcBef>
                  <a:spcPct val="50000"/>
                </a:spcBef>
                <a:buFontTx/>
                <a:buNone/>
              </a:pPr>
              <a:r>
                <a:rPr kumimoji="1" lang="ja-JP" altLang="en-US" sz="1000" b="1" dirty="0">
                  <a:latin typeface="ＭＳ Ｐゴシック" charset="-128"/>
                </a:rPr>
                <a:t>高優賃・特優賃　</a:t>
              </a:r>
              <a:r>
                <a:rPr kumimoji="1" lang="en-US" altLang="ja-JP" sz="1000" b="1" dirty="0" smtClean="0">
                  <a:latin typeface="ＭＳ Ｐゴシック" charset="-128"/>
                </a:rPr>
                <a:t>2.4 </a:t>
              </a:r>
              <a:r>
                <a:rPr kumimoji="1" lang="ja-JP" altLang="en-US" sz="1000" b="1" dirty="0" smtClean="0">
                  <a:latin typeface="ＭＳ Ｐゴシック" charset="-128"/>
                </a:rPr>
                <a:t>万戸</a:t>
              </a:r>
              <a:endParaRPr kumimoji="1" lang="ja-JP" altLang="en-US" sz="1000" b="1" dirty="0">
                <a:latin typeface="ＭＳ Ｐゴシック" charset="-128"/>
              </a:endParaRPr>
            </a:p>
          </p:txBody>
        </p:sp>
        <p:sp>
          <p:nvSpPr>
            <p:cNvPr id="32" name="Rectangle 17"/>
            <p:cNvSpPr>
              <a:spLocks noChangeArrowheads="1"/>
            </p:cNvSpPr>
            <p:nvPr/>
          </p:nvSpPr>
          <p:spPr bwMode="auto">
            <a:xfrm>
              <a:off x="474023" y="4168766"/>
              <a:ext cx="1439863" cy="446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ts val="500"/>
                </a:lnSpc>
                <a:spcBef>
                  <a:spcPct val="50000"/>
                </a:spcBef>
                <a:buFontTx/>
                <a:buNone/>
              </a:pPr>
              <a:r>
                <a:rPr kumimoji="1" lang="ja-JP" altLang="en-US" sz="1000" b="1" dirty="0">
                  <a:latin typeface="ＭＳ Ｐゴシック" charset="-128"/>
                </a:rPr>
                <a:t>公社・</a:t>
              </a:r>
              <a:r>
                <a:rPr kumimoji="1" lang="en-US" altLang="ja-JP" sz="1000" b="1" dirty="0">
                  <a:latin typeface="ＭＳ Ｐゴシック" charset="-128"/>
                </a:rPr>
                <a:t>UR</a:t>
              </a:r>
              <a:r>
                <a:rPr kumimoji="1" lang="ja-JP" altLang="en-US" sz="1000" b="1" dirty="0">
                  <a:latin typeface="ＭＳ Ｐゴシック" charset="-128"/>
                </a:rPr>
                <a:t>住宅</a:t>
              </a:r>
            </a:p>
            <a:p>
              <a:pPr algn="ctr" eaLnBrk="1" hangingPunct="1">
                <a:lnSpc>
                  <a:spcPts val="500"/>
                </a:lnSpc>
                <a:spcBef>
                  <a:spcPct val="50000"/>
                </a:spcBef>
                <a:buFontTx/>
                <a:buNone/>
              </a:pPr>
              <a:r>
                <a:rPr kumimoji="1" lang="en-US" altLang="ja-JP" sz="1000" b="1" dirty="0" smtClean="0">
                  <a:latin typeface="ＭＳ Ｐゴシック" charset="-128"/>
                </a:rPr>
                <a:t>13.4 </a:t>
              </a:r>
              <a:r>
                <a:rPr kumimoji="1" lang="ja-JP" altLang="en-US" sz="1000" b="1" dirty="0" smtClean="0">
                  <a:latin typeface="ＭＳ Ｐゴシック" charset="-128"/>
                </a:rPr>
                <a:t>万戸</a:t>
              </a:r>
              <a:endParaRPr kumimoji="1" lang="ja-JP" altLang="en-US" sz="1000" b="1" dirty="0">
                <a:latin typeface="ＭＳ Ｐゴシック" charset="-128"/>
              </a:endParaRPr>
            </a:p>
            <a:p>
              <a:pPr algn="ctr" eaLnBrk="1" hangingPunct="1">
                <a:lnSpc>
                  <a:spcPts val="500"/>
                </a:lnSpc>
                <a:spcBef>
                  <a:spcPct val="50000"/>
                </a:spcBef>
                <a:buFontTx/>
                <a:buNone/>
              </a:pPr>
              <a:r>
                <a:rPr kumimoji="1" lang="en-US" altLang="ja-JP" sz="1000" b="1" dirty="0">
                  <a:latin typeface="ＭＳ Ｐゴシック" charset="-128"/>
                </a:rPr>
                <a:t>【</a:t>
              </a:r>
              <a:r>
                <a:rPr kumimoji="1" lang="ja-JP" altLang="en-US" sz="1000" b="1" dirty="0">
                  <a:latin typeface="ＭＳ Ｐゴシック" charset="-128"/>
                </a:rPr>
                <a:t>賃貸全体</a:t>
              </a:r>
              <a:r>
                <a:rPr kumimoji="1" lang="ja-JP" altLang="en-US" sz="1000" b="1" dirty="0" smtClean="0">
                  <a:latin typeface="ＭＳ Ｐゴシック" charset="-128"/>
                </a:rPr>
                <a:t>の </a:t>
              </a:r>
              <a:r>
                <a:rPr kumimoji="1" lang="en-US" altLang="ja-JP" sz="1000" b="1" dirty="0" smtClean="0">
                  <a:latin typeface="ＭＳ Ｐゴシック" charset="-128"/>
                </a:rPr>
                <a:t>6.3</a:t>
              </a:r>
              <a:r>
                <a:rPr kumimoji="1" lang="ja-JP" altLang="en-US" sz="1000" b="1" dirty="0" smtClean="0">
                  <a:latin typeface="ＭＳ Ｐゴシック" charset="-128"/>
                </a:rPr>
                <a:t>％ </a:t>
              </a:r>
              <a:r>
                <a:rPr kumimoji="1" lang="en-US" altLang="ja-JP" sz="1000" b="1" dirty="0" smtClean="0">
                  <a:latin typeface="ＭＳ Ｐゴシック" charset="-128"/>
                </a:rPr>
                <a:t>】</a:t>
              </a:r>
              <a:endParaRPr kumimoji="1" lang="en-US" altLang="ja-JP" sz="1000" b="1" dirty="0">
                <a:solidFill>
                  <a:schemeClr val="tx1"/>
                </a:solidFill>
                <a:latin typeface="ＭＳ Ｐゴシック" charset="-128"/>
              </a:endParaRPr>
            </a:p>
          </p:txBody>
        </p:sp>
        <p:sp>
          <p:nvSpPr>
            <p:cNvPr id="33" name="Rectangle 17"/>
            <p:cNvSpPr>
              <a:spLocks noChangeArrowheads="1"/>
            </p:cNvSpPr>
            <p:nvPr/>
          </p:nvSpPr>
          <p:spPr bwMode="auto">
            <a:xfrm>
              <a:off x="3505694" y="2374307"/>
              <a:ext cx="2014410" cy="552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kumimoji="1" lang="ja-JP" altLang="en-US" sz="1050" b="1" dirty="0">
                  <a:latin typeface="ＭＳ Ｐゴシック" charset="-128"/>
                </a:rPr>
                <a:t>木造民間賃貸住宅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kumimoji="1" lang="en-US" altLang="ja-JP" sz="1050" b="1" dirty="0" smtClean="0">
                  <a:latin typeface="ＭＳ Ｐゴシック" charset="-128"/>
                </a:rPr>
                <a:t>31</a:t>
              </a:r>
              <a:r>
                <a:rPr kumimoji="1" lang="ja-JP" altLang="en-US" sz="1050" b="1" dirty="0" smtClean="0">
                  <a:latin typeface="ＭＳ Ｐゴシック" charset="-128"/>
                </a:rPr>
                <a:t>万戸</a:t>
              </a:r>
              <a:endParaRPr kumimoji="1" lang="ja-JP" altLang="en-US" sz="1050" b="1" dirty="0">
                <a:latin typeface="ＭＳ Ｐゴシック" charset="-128"/>
              </a:endParaRPr>
            </a:p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kumimoji="1" lang="en-US" altLang="ja-JP" sz="1050" b="1" dirty="0">
                  <a:latin typeface="ＭＳ Ｐゴシック" charset="-128"/>
                </a:rPr>
                <a:t>【</a:t>
              </a:r>
              <a:r>
                <a:rPr kumimoji="1" lang="ja-JP" altLang="en-US" sz="1050" b="1" dirty="0">
                  <a:latin typeface="ＭＳ Ｐゴシック" charset="-128"/>
                </a:rPr>
                <a:t>賃貸全体</a:t>
              </a:r>
              <a:r>
                <a:rPr kumimoji="1" lang="ja-JP" altLang="en-US" sz="1050" b="1" dirty="0" smtClean="0">
                  <a:latin typeface="ＭＳ Ｐゴシック" charset="-128"/>
                </a:rPr>
                <a:t>の </a:t>
              </a:r>
              <a:r>
                <a:rPr kumimoji="1" lang="en-US" altLang="ja-JP" sz="1050" b="1" dirty="0" smtClean="0">
                  <a:latin typeface="ＭＳ Ｐゴシック" charset="-128"/>
                </a:rPr>
                <a:t>14.6</a:t>
              </a:r>
              <a:r>
                <a:rPr kumimoji="1" lang="ja-JP" altLang="en-US" sz="1050" b="1" dirty="0" smtClean="0">
                  <a:latin typeface="ＭＳ Ｐゴシック" charset="-128"/>
                </a:rPr>
                <a:t>％ </a:t>
              </a:r>
              <a:r>
                <a:rPr kumimoji="1" lang="en-US" altLang="ja-JP" sz="1050" b="1" dirty="0" smtClean="0">
                  <a:latin typeface="ＭＳ Ｐゴシック" charset="-128"/>
                </a:rPr>
                <a:t>】</a:t>
              </a:r>
              <a:endParaRPr kumimoji="1" lang="en-US" altLang="ja-JP" sz="1050" b="1" dirty="0">
                <a:solidFill>
                  <a:schemeClr val="tx1"/>
                </a:solidFill>
                <a:latin typeface="ＭＳ Ｐゴシック" charset="-128"/>
              </a:endParaRPr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3650157" y="3745011"/>
              <a:ext cx="1869948" cy="552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kumimoji="1" lang="ja-JP" altLang="en-US" sz="1050" b="1" dirty="0">
                  <a:latin typeface="ＭＳ Ｐゴシック" charset="-128"/>
                </a:rPr>
                <a:t>非木造民間賃貸住宅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kumimoji="1" lang="en-US" altLang="ja-JP" sz="1050" b="1" dirty="0">
                  <a:latin typeface="ＭＳ Ｐゴシック" charset="-128"/>
                </a:rPr>
                <a:t>129</a:t>
              </a:r>
              <a:r>
                <a:rPr kumimoji="1" lang="ja-JP" altLang="en-US" sz="1050" b="1" dirty="0" smtClean="0">
                  <a:latin typeface="ＭＳ Ｐゴシック" charset="-128"/>
                </a:rPr>
                <a:t>万戸</a:t>
              </a:r>
              <a:endParaRPr kumimoji="1" lang="ja-JP" altLang="en-US" sz="1050" b="1" dirty="0">
                <a:latin typeface="ＭＳ Ｐゴシック" charset="-128"/>
              </a:endParaRPr>
            </a:p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kumimoji="1" lang="en-US" altLang="ja-JP" sz="1050" b="1" dirty="0">
                  <a:latin typeface="ＭＳ Ｐゴシック" charset="-128"/>
                </a:rPr>
                <a:t>【</a:t>
              </a:r>
              <a:r>
                <a:rPr kumimoji="1" lang="ja-JP" altLang="en-US" sz="1050" b="1" dirty="0">
                  <a:latin typeface="ＭＳ Ｐゴシック" charset="-128"/>
                </a:rPr>
                <a:t>賃貸全体</a:t>
              </a:r>
              <a:r>
                <a:rPr kumimoji="1" lang="ja-JP" altLang="en-US" sz="1050" b="1" dirty="0" smtClean="0">
                  <a:latin typeface="ＭＳ Ｐゴシック" charset="-128"/>
                </a:rPr>
                <a:t>の </a:t>
              </a:r>
              <a:r>
                <a:rPr kumimoji="1" lang="en-US" altLang="ja-JP" sz="1050" b="1" dirty="0">
                  <a:latin typeface="ＭＳ Ｐゴシック" charset="-128"/>
                </a:rPr>
                <a:t>60.5</a:t>
              </a:r>
              <a:r>
                <a:rPr kumimoji="1" lang="ja-JP" altLang="en-US" sz="1050" b="1" dirty="0" smtClean="0">
                  <a:latin typeface="ＭＳ Ｐゴシック" charset="-128"/>
                </a:rPr>
                <a:t>％ </a:t>
              </a:r>
              <a:r>
                <a:rPr kumimoji="1" lang="en-US" altLang="ja-JP" sz="1050" b="1" dirty="0" smtClean="0">
                  <a:latin typeface="ＭＳ Ｐゴシック" charset="-128"/>
                </a:rPr>
                <a:t>】</a:t>
              </a:r>
              <a:endParaRPr kumimoji="1" lang="en-US" altLang="ja-JP" sz="1050" b="1" dirty="0">
                <a:solidFill>
                  <a:schemeClr val="tx1"/>
                </a:solidFill>
                <a:latin typeface="ＭＳ Ｐゴシック" charset="-128"/>
              </a:endParaRPr>
            </a:p>
          </p:txBody>
        </p:sp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>
              <a:off x="1526082" y="5933824"/>
              <a:ext cx="1705359" cy="552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kumimoji="1" lang="ja-JP" altLang="en-US" sz="1050" b="1" dirty="0">
                  <a:latin typeface="ＭＳ Ｐゴシック" charset="-128"/>
                </a:rPr>
                <a:t>戸建て（持家）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kumimoji="1" lang="en-US" altLang="ja-JP" sz="1050" b="1" dirty="0">
                  <a:latin typeface="ＭＳ Ｐゴシック" charset="-128"/>
                </a:rPr>
                <a:t>166</a:t>
              </a:r>
              <a:r>
                <a:rPr kumimoji="1" lang="ja-JP" altLang="en-US" sz="1050" b="1" dirty="0" smtClean="0">
                  <a:latin typeface="ＭＳ Ｐゴシック" charset="-128"/>
                </a:rPr>
                <a:t>万戸</a:t>
              </a:r>
              <a:endParaRPr kumimoji="1" lang="ja-JP" altLang="en-US" sz="1050" b="1" dirty="0">
                <a:latin typeface="ＭＳ Ｐゴシック" charset="-128"/>
              </a:endParaRPr>
            </a:p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kumimoji="1" lang="en-US" altLang="ja-JP" sz="1050" b="1" dirty="0">
                  <a:latin typeface="ＭＳ Ｐゴシック" charset="-128"/>
                </a:rPr>
                <a:t>【</a:t>
              </a:r>
              <a:r>
                <a:rPr kumimoji="1" lang="ja-JP" altLang="en-US" sz="1050" b="1" dirty="0">
                  <a:latin typeface="ＭＳ Ｐゴシック" charset="-128"/>
                </a:rPr>
                <a:t>持家</a:t>
              </a:r>
              <a:r>
                <a:rPr kumimoji="1" lang="ja-JP" altLang="en-US" sz="1050" b="1" dirty="0" smtClean="0">
                  <a:latin typeface="ＭＳ Ｐゴシック" charset="-128"/>
                </a:rPr>
                <a:t>全体</a:t>
              </a:r>
              <a:r>
                <a:rPr lang="ja-JP" altLang="en-US" sz="1050" b="1" dirty="0">
                  <a:latin typeface="ＭＳ Ｐゴシック" charset="-128"/>
                </a:rPr>
                <a:t>の</a:t>
              </a:r>
              <a:r>
                <a:rPr kumimoji="1" lang="en-US" altLang="ja-JP" sz="1050" b="1" dirty="0" smtClean="0">
                  <a:latin typeface="ＭＳ Ｐゴシック" charset="-128"/>
                </a:rPr>
                <a:t>67.9</a:t>
              </a:r>
              <a:r>
                <a:rPr kumimoji="1" lang="ja-JP" altLang="en-US" sz="1050" b="1" dirty="0" smtClean="0">
                  <a:latin typeface="ＭＳ Ｐゴシック" charset="-128"/>
                </a:rPr>
                <a:t>％ </a:t>
              </a:r>
              <a:r>
                <a:rPr kumimoji="1" lang="en-US" altLang="ja-JP" sz="1050" b="1" dirty="0" smtClean="0">
                  <a:latin typeface="ＭＳ Ｐゴシック" charset="-128"/>
                </a:rPr>
                <a:t>】</a:t>
              </a:r>
              <a:endParaRPr kumimoji="1" lang="en-US" altLang="ja-JP" sz="1050" b="1" dirty="0">
                <a:solidFill>
                  <a:schemeClr val="tx1"/>
                </a:solidFill>
                <a:latin typeface="ＭＳ Ｐゴシック" charset="-128"/>
              </a:endParaRPr>
            </a:p>
          </p:txBody>
        </p:sp>
        <p:sp>
          <p:nvSpPr>
            <p:cNvPr id="36" name="Rectangle 17"/>
            <p:cNvSpPr>
              <a:spLocks noChangeArrowheads="1"/>
            </p:cNvSpPr>
            <p:nvPr/>
          </p:nvSpPr>
          <p:spPr bwMode="auto">
            <a:xfrm>
              <a:off x="4334370" y="5351610"/>
              <a:ext cx="1979613" cy="75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kumimoji="1" lang="ja-JP" altLang="en-US" sz="1050" b="1" dirty="0">
                  <a:latin typeface="ＭＳ Ｐゴシック" charset="-128"/>
                </a:rPr>
                <a:t>マンション（持家）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kumimoji="1" lang="ja-JP" altLang="en-US" sz="1000" b="1" dirty="0">
                  <a:latin typeface="ＭＳ Ｐゴシック" charset="-128"/>
                </a:rPr>
                <a:t>共同</a:t>
              </a:r>
              <a:r>
                <a:rPr kumimoji="1" lang="ja-JP" altLang="en-US" sz="1000" b="1" dirty="0" smtClean="0">
                  <a:latin typeface="ＭＳ Ｐゴシック" charset="-128"/>
                </a:rPr>
                <a:t>建て・</a:t>
              </a:r>
              <a:r>
                <a:rPr kumimoji="1" lang="ja-JP" altLang="en-US" sz="1000" b="1" dirty="0">
                  <a:latin typeface="ＭＳ Ｐゴシック" charset="-128"/>
                </a:rPr>
                <a:t>３階建て以上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kumimoji="1" lang="en-US" altLang="ja-JP" sz="1050" b="1" dirty="0" smtClean="0">
                  <a:latin typeface="ＭＳ Ｐゴシック" charset="-128"/>
                </a:rPr>
                <a:t>70</a:t>
              </a:r>
              <a:r>
                <a:rPr kumimoji="1" lang="ja-JP" altLang="en-US" sz="1050" b="1" dirty="0" smtClean="0">
                  <a:latin typeface="ＭＳ Ｐゴシック" charset="-128"/>
                </a:rPr>
                <a:t>万戸</a:t>
              </a:r>
              <a:endParaRPr kumimoji="1" lang="ja-JP" altLang="en-US" sz="1050" b="1" dirty="0">
                <a:latin typeface="ＭＳ Ｐゴシック" charset="-128"/>
              </a:endParaRPr>
            </a:p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kumimoji="1" lang="en-US" altLang="ja-JP" sz="1050" b="1" dirty="0">
                  <a:latin typeface="ＭＳ Ｐゴシック" charset="-128"/>
                </a:rPr>
                <a:t>【</a:t>
              </a:r>
              <a:r>
                <a:rPr kumimoji="1" lang="ja-JP" altLang="en-US" sz="1050" b="1" dirty="0">
                  <a:latin typeface="ＭＳ Ｐゴシック" charset="-128"/>
                </a:rPr>
                <a:t>持家全体</a:t>
              </a:r>
              <a:r>
                <a:rPr kumimoji="1" lang="ja-JP" altLang="en-US" sz="1050" b="1" dirty="0" smtClean="0">
                  <a:latin typeface="ＭＳ Ｐゴシック" charset="-128"/>
                </a:rPr>
                <a:t>の </a:t>
              </a:r>
              <a:r>
                <a:rPr kumimoji="1" lang="en-US" altLang="ja-JP" sz="1050" b="1" dirty="0" smtClean="0">
                  <a:latin typeface="ＭＳ Ｐゴシック" charset="-128"/>
                </a:rPr>
                <a:t>28.8</a:t>
              </a:r>
              <a:r>
                <a:rPr kumimoji="1" lang="ja-JP" altLang="en-US" sz="1050" b="1" dirty="0" smtClean="0">
                  <a:latin typeface="ＭＳ Ｐゴシック" charset="-128"/>
                </a:rPr>
                <a:t>％ </a:t>
              </a:r>
              <a:r>
                <a:rPr kumimoji="1" lang="en-US" altLang="ja-JP" sz="1050" b="1" dirty="0" smtClean="0">
                  <a:latin typeface="ＭＳ Ｐゴシック" charset="-128"/>
                </a:rPr>
                <a:t>】</a:t>
              </a:r>
              <a:endParaRPr kumimoji="1" lang="en-US" altLang="ja-JP" sz="1050" b="1" dirty="0">
                <a:solidFill>
                  <a:schemeClr val="tx1"/>
                </a:solidFill>
                <a:latin typeface="ＭＳ Ｐゴシック" charset="-128"/>
              </a:endParaRPr>
            </a:p>
          </p:txBody>
        </p:sp>
        <p:sp>
          <p:nvSpPr>
            <p:cNvPr id="37" name="Rectangle 17"/>
            <p:cNvSpPr>
              <a:spLocks noChangeArrowheads="1"/>
            </p:cNvSpPr>
            <p:nvPr/>
          </p:nvSpPr>
          <p:spPr bwMode="auto">
            <a:xfrm>
              <a:off x="4495330" y="6717861"/>
              <a:ext cx="1810006" cy="46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ts val="500"/>
                </a:lnSpc>
                <a:spcBef>
                  <a:spcPct val="50000"/>
                </a:spcBef>
                <a:buFontTx/>
                <a:buNone/>
              </a:pPr>
              <a:r>
                <a:rPr kumimoji="1" lang="ja-JP" altLang="en-US" sz="1050" b="1" dirty="0" smtClean="0">
                  <a:latin typeface="ＭＳ Ｐゴシック" charset="-128"/>
                </a:rPr>
                <a:t>その他</a:t>
              </a:r>
              <a:r>
                <a:rPr kumimoji="1" lang="ja-JP" altLang="en-US" sz="1050" b="1" dirty="0">
                  <a:latin typeface="ＭＳ Ｐゴシック" charset="-128"/>
                </a:rPr>
                <a:t>長屋等（持家）</a:t>
              </a:r>
            </a:p>
            <a:p>
              <a:pPr algn="ctr" eaLnBrk="1" hangingPunct="1">
                <a:lnSpc>
                  <a:spcPts val="500"/>
                </a:lnSpc>
                <a:spcBef>
                  <a:spcPct val="50000"/>
                </a:spcBef>
                <a:buFontTx/>
                <a:buNone/>
              </a:pPr>
              <a:r>
                <a:rPr kumimoji="1" lang="en-US" altLang="ja-JP" sz="1050" b="1" dirty="0">
                  <a:latin typeface="ＭＳ Ｐゴシック" charset="-128"/>
                </a:rPr>
                <a:t>8</a:t>
              </a:r>
              <a:r>
                <a:rPr kumimoji="1" lang="ja-JP" altLang="en-US" sz="1050" b="1" dirty="0" smtClean="0">
                  <a:latin typeface="ＭＳ Ｐゴシック" charset="-128"/>
                </a:rPr>
                <a:t>万戸</a:t>
              </a:r>
              <a:endParaRPr kumimoji="1" lang="ja-JP" altLang="en-US" sz="1050" b="1" dirty="0">
                <a:latin typeface="ＭＳ Ｐゴシック" charset="-128"/>
              </a:endParaRPr>
            </a:p>
            <a:p>
              <a:pPr algn="ctr" eaLnBrk="1" hangingPunct="1">
                <a:lnSpc>
                  <a:spcPts val="500"/>
                </a:lnSpc>
                <a:spcBef>
                  <a:spcPct val="50000"/>
                </a:spcBef>
                <a:buFontTx/>
                <a:buNone/>
              </a:pPr>
              <a:r>
                <a:rPr kumimoji="1" lang="en-US" altLang="ja-JP" sz="1050" b="1" dirty="0">
                  <a:latin typeface="ＭＳ Ｐゴシック" charset="-128"/>
                </a:rPr>
                <a:t>【</a:t>
              </a:r>
              <a:r>
                <a:rPr kumimoji="1" lang="ja-JP" altLang="en-US" sz="1050" b="1" dirty="0">
                  <a:latin typeface="ＭＳ Ｐゴシック" charset="-128"/>
                </a:rPr>
                <a:t>持家全体</a:t>
              </a:r>
              <a:r>
                <a:rPr kumimoji="1" lang="ja-JP" altLang="en-US" sz="1050" b="1" dirty="0" smtClean="0">
                  <a:latin typeface="ＭＳ Ｐゴシック" charset="-128"/>
                </a:rPr>
                <a:t>の </a:t>
              </a:r>
              <a:r>
                <a:rPr kumimoji="1" lang="en-US" altLang="ja-JP" sz="1050" b="1" dirty="0" smtClean="0">
                  <a:latin typeface="ＭＳ Ｐゴシック" charset="-128"/>
                </a:rPr>
                <a:t>3.3</a:t>
              </a:r>
              <a:r>
                <a:rPr kumimoji="1" lang="ja-JP" altLang="en-US" sz="1050" b="1" dirty="0" smtClean="0">
                  <a:latin typeface="ＭＳ Ｐゴシック" charset="-128"/>
                </a:rPr>
                <a:t>％ </a:t>
              </a:r>
              <a:r>
                <a:rPr kumimoji="1" lang="en-US" altLang="ja-JP" sz="1050" b="1" dirty="0" smtClean="0">
                  <a:latin typeface="ＭＳ Ｐゴシック" charset="-128"/>
                </a:rPr>
                <a:t>】</a:t>
              </a:r>
              <a:endParaRPr kumimoji="1" lang="en-US" altLang="ja-JP" sz="1050" b="1" dirty="0">
                <a:solidFill>
                  <a:schemeClr val="tx1"/>
                </a:solidFill>
                <a:latin typeface="ＭＳ Ｐゴシック" charset="-128"/>
              </a:endParaRPr>
            </a:p>
          </p:txBody>
        </p:sp>
        <p:sp>
          <p:nvSpPr>
            <p:cNvPr id="38" name="Rectangle 17"/>
            <p:cNvSpPr>
              <a:spLocks noChangeArrowheads="1"/>
            </p:cNvSpPr>
            <p:nvPr/>
          </p:nvSpPr>
          <p:spPr bwMode="auto">
            <a:xfrm>
              <a:off x="2102345" y="4714843"/>
              <a:ext cx="2557463" cy="118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kumimoji="1" lang="ja-JP" altLang="en-US" sz="1000" b="1" dirty="0">
                  <a:solidFill>
                    <a:schemeClr val="tx1"/>
                  </a:solidFill>
                  <a:latin typeface="ＭＳ Ｐゴシック" charset="-128"/>
                </a:rPr>
                <a:t>その他（給与</a:t>
              </a:r>
              <a:r>
                <a:rPr kumimoji="1" lang="ja-JP" altLang="en-US" sz="800" b="1" dirty="0">
                  <a:solidFill>
                    <a:schemeClr val="tx1"/>
                  </a:solidFill>
                  <a:latin typeface="ＭＳ Ｐゴシック" charset="-128"/>
                </a:rPr>
                <a:t>住宅</a:t>
              </a:r>
              <a:r>
                <a:rPr kumimoji="1" lang="ja-JP" altLang="en-US" sz="1000" b="1" dirty="0">
                  <a:solidFill>
                    <a:schemeClr val="tx1"/>
                  </a:solidFill>
                  <a:latin typeface="ＭＳ Ｐゴシック" charset="-128"/>
                </a:rPr>
                <a:t>・不詳等）</a:t>
              </a: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2210295" y="1802655"/>
              <a:ext cx="4103688" cy="21907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1" lang="zh-TW" altLang="en-US" sz="105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民間賃貸住宅　</a:t>
              </a:r>
              <a:r>
                <a:rPr kumimoji="1" lang="en-US" altLang="ja-JP" sz="105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161</a:t>
              </a:r>
              <a:r>
                <a:rPr kumimoji="1" lang="zh-TW" altLang="en-US" sz="105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万戸</a:t>
              </a:r>
              <a:endParaRPr kumimoji="1" lang="zh-TW" altLang="en-US" sz="105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40" name="テキスト ボックス 39"/>
          <p:cNvSpPr txBox="1"/>
          <p:nvPr/>
        </p:nvSpPr>
        <p:spPr>
          <a:xfrm>
            <a:off x="3851920" y="6551766"/>
            <a:ext cx="50022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「平成</a:t>
            </a:r>
            <a:r>
              <a:rPr lang="en-US" altLang="ja-JP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年住宅・土地統計調査」」（総務省統計局）、大阪府資料を基に大阪府作成</a:t>
            </a:r>
            <a:endParaRPr lang="ja-JP" altLang="en-US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96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0" y="-87878"/>
            <a:ext cx="9144000" cy="564550"/>
          </a:xfrm>
          <a:prstGeom prst="rect">
            <a:avLst/>
          </a:prstGeom>
          <a:ln>
            <a:noFill/>
            <a:prstDash val="dash"/>
          </a:ln>
        </p:spPr>
        <p:txBody>
          <a:bodyPr vert="horz" lIns="36000" tIns="45720" rIns="3600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indent="-177800">
              <a:lnSpc>
                <a:spcPct val="150000"/>
              </a:lnSpc>
              <a:spcBef>
                <a:spcPts val="300"/>
              </a:spcBef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　次　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448688"/>
              </p:ext>
            </p:extLst>
          </p:nvPr>
        </p:nvGraphicFramePr>
        <p:xfrm>
          <a:off x="1331640" y="764704"/>
          <a:ext cx="6480720" cy="5824161"/>
        </p:xfrm>
        <a:graphic>
          <a:graphicData uri="http://schemas.openxmlformats.org/drawingml/2006/table">
            <a:tbl>
              <a:tblPr firstRow="1">
                <a:tableStyleId>{22838BEF-8BB2-4498-84A7-C5851F593DF1}</a:tableStyleId>
              </a:tblPr>
              <a:tblGrid>
                <a:gridCol w="3910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399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96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642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１．人口の動向</a:t>
                      </a:r>
                    </a:p>
                  </a:txBody>
                  <a:tcPr marL="99692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</a:t>
                      </a:r>
                      <a:r>
                        <a:rPr lang="ja-JP" altLang="en-US" sz="16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３</a:t>
                      </a:r>
                    </a:p>
                  </a:txBody>
                  <a:tcPr marL="99692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49">
                <a:tc row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692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・都道府県別人口</a:t>
                      </a:r>
                      <a:endParaRPr lang="en-US" altLang="ja-JP" sz="1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692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kumimoji="1" lang="en-US" altLang="ja-JP" sz="16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</a:t>
                      </a:r>
                      <a:r>
                        <a:rPr kumimoji="1" lang="ja-JP" altLang="en-US" sz="16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４</a:t>
                      </a:r>
                      <a:endParaRPr kumimoji="1" lang="ja-JP" altLang="en-US" sz="16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692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35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・</a:t>
                      </a:r>
                      <a:r>
                        <a:rPr kumimoji="1" lang="zh-TW" altLang="en-US" sz="1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都道府県別年平均人口増加率</a:t>
                      </a:r>
                      <a:endParaRPr kumimoji="1" lang="ja-JP" altLang="en-US" sz="1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692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kumimoji="1" lang="en-US" altLang="ja-JP" sz="16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</a:t>
                      </a:r>
                      <a:r>
                        <a:rPr kumimoji="1" lang="ja-JP" altLang="en-US" sz="16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５</a:t>
                      </a:r>
                      <a:endParaRPr kumimoji="1" lang="ja-JP" altLang="en-US" sz="16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692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35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・将来人口推計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692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kumimoji="1" lang="en-US" altLang="ja-JP" sz="16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</a:t>
                      </a:r>
                      <a:r>
                        <a:rPr kumimoji="1" lang="ja-JP" altLang="en-US" sz="16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６</a:t>
                      </a:r>
                      <a:endParaRPr kumimoji="1" lang="ja-JP" altLang="en-US" sz="16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692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35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・</a:t>
                      </a:r>
                      <a:r>
                        <a:rPr lang="ja-JP" altLang="en-US" sz="1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年齢別人口推計</a:t>
                      </a:r>
                      <a:endParaRPr kumimoji="1" lang="ja-JP" altLang="en-US" sz="1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692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kumimoji="1" lang="en-US" altLang="ja-JP" sz="16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</a:t>
                      </a:r>
                      <a:r>
                        <a:rPr kumimoji="1" lang="ja-JP" altLang="en-US" sz="16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７</a:t>
                      </a:r>
                      <a:endParaRPr kumimoji="1" lang="ja-JP" altLang="en-US" sz="16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692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351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692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dirty="0" smtClean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・</a:t>
                      </a:r>
                      <a:r>
                        <a:rPr lang="ja-JP" altLang="en-US" sz="1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大阪府内外への人口移動の状況</a:t>
                      </a:r>
                      <a:endParaRPr lang="en-US" altLang="ja-JP" sz="1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692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kumimoji="1" lang="en-US" altLang="ja-JP" sz="16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P8</a:t>
                      </a:r>
                      <a:endParaRPr kumimoji="1" lang="ja-JP" altLang="en-US" sz="16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692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351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692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・大阪府内の人口移動の状況</a:t>
                      </a:r>
                      <a:endParaRPr lang="en-US" altLang="ja-JP" sz="1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692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kumimoji="1" lang="en-US" altLang="ja-JP" sz="16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P9</a:t>
                      </a:r>
                      <a:endParaRPr kumimoji="1" lang="ja-JP" altLang="en-US" sz="16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692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351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692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・</a:t>
                      </a:r>
                      <a:r>
                        <a:rPr lang="ja-JP" altLang="en-US" sz="1600" spc="-15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年齢階級別転出入の状況</a:t>
                      </a:r>
                      <a:endParaRPr lang="zh-TW" altLang="en-US" sz="1600" spc="-150" dirty="0" smtClean="0">
                        <a:solidFill>
                          <a:srgbClr val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692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kumimoji="1" lang="en-US" altLang="ja-JP" sz="16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P10</a:t>
                      </a:r>
                      <a:endParaRPr kumimoji="1" lang="ja-JP" altLang="en-US" sz="16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692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642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２．世帯の動向</a:t>
                      </a:r>
                    </a:p>
                  </a:txBody>
                  <a:tcPr marL="99692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kumimoji="1" lang="en-US" altLang="ja-JP" sz="16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</a:t>
                      </a:r>
                      <a:r>
                        <a:rPr kumimoji="1" lang="en-US" altLang="ja-JP" sz="1600" b="1" baseline="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11</a:t>
                      </a:r>
                      <a:endParaRPr kumimoji="1" lang="ja-JP" altLang="en-US" sz="16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692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49"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692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indent="-21600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・家族類型別普通世帯数</a:t>
                      </a:r>
                      <a:endParaRPr lang="en-US" altLang="ja-JP" sz="1600" b="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692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P12</a:t>
                      </a:r>
                      <a:endParaRPr kumimoji="1" lang="ja-JP" altLang="en-US" sz="1600" b="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692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35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marR="0" indent="-21600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spc="-1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・世帯人員構成の推移</a:t>
                      </a:r>
                      <a:endParaRPr lang="en-US" altLang="ja-JP" sz="1600" b="0" spc="-15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692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kumimoji="1" lang="en-US" altLang="ja-JP" sz="16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P13</a:t>
                      </a:r>
                      <a:endParaRPr kumimoji="1" lang="ja-JP" altLang="en-US" sz="16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692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35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marR="0" indent="-21600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・</a:t>
                      </a:r>
                      <a:r>
                        <a:rPr lang="ja-JP" altLang="en-US" sz="1600" b="0" spc="-1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家族類型別普通世帯数の推計</a:t>
                      </a:r>
                      <a:endParaRPr lang="en-US" altLang="ja-JP" sz="1600" b="0" spc="-15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692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kumimoji="1" lang="en-US" altLang="ja-JP" sz="16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P14</a:t>
                      </a:r>
                      <a:endParaRPr kumimoji="1" lang="ja-JP" altLang="en-US" sz="16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692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351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dirty="0" smtClean="0">
                        <a:solidFill>
                          <a:srgbClr val="000000"/>
                        </a:solidFill>
                        <a:latin typeface="HGSｺﾞｼｯｸM" panose="020B0600000000000000" pitchFamily="50" charset="-128"/>
                        <a:ea typeface="HGSｺﾞｼｯｸM" panose="020B0600000000000000" pitchFamily="50" charset="-128"/>
                      </a:endParaRPr>
                    </a:p>
                  </a:txBody>
                  <a:tcPr marL="99692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・世帯と住宅の関係</a:t>
                      </a:r>
                      <a:endParaRPr lang="en-US" altLang="ja-JP" sz="1600" b="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692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kumimoji="1" lang="en-US" altLang="ja-JP" sz="16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P15</a:t>
                      </a:r>
                      <a:endParaRPr kumimoji="1" lang="ja-JP" altLang="en-US" sz="16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692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351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692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・</a:t>
                      </a:r>
                      <a:r>
                        <a:rPr lang="ja-JP" altLang="en-US" sz="1600" b="0" spc="-1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年齢、住宅の所有の関係別  単身世帯の割合</a:t>
                      </a:r>
                      <a:endParaRPr lang="en-US" altLang="ja-JP" sz="1600" b="0" spc="-15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692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kumimoji="1" lang="en-US" altLang="ja-JP" sz="16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P16</a:t>
                      </a:r>
                      <a:endParaRPr kumimoji="1" lang="ja-JP" altLang="en-US" sz="16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692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5642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lang="ja-JP" altLang="en-US" sz="1600" b="1" dirty="0" err="1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．</a:t>
                      </a:r>
                      <a:r>
                        <a:rPr lang="ja-JP" altLang="en-US" sz="16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住宅ストックの状況</a:t>
                      </a:r>
                    </a:p>
                  </a:txBody>
                  <a:tcPr marL="99692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400" b="0" spc="-15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692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P17</a:t>
                      </a:r>
                      <a:endParaRPr kumimoji="1" lang="ja-JP" altLang="en-US" sz="1600" b="1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692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168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692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・住宅数、世帯数、空家数の推移</a:t>
                      </a:r>
                    </a:p>
                  </a:txBody>
                  <a:tcPr marL="99692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P18</a:t>
                      </a:r>
                      <a:endParaRPr kumimoji="1" lang="ja-JP" altLang="en-US" sz="1600" b="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692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68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692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・住宅着工戸数の推移</a:t>
                      </a:r>
                    </a:p>
                  </a:txBody>
                  <a:tcPr marL="99692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en-US" altLang="ja-JP" sz="16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P19</a:t>
                      </a:r>
                      <a:endParaRPr kumimoji="1" lang="ja-JP" altLang="en-US" sz="16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692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68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692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・所有関係別の住宅数の割合</a:t>
                      </a:r>
                      <a:endParaRPr lang="en-US" altLang="ja-JP" sz="1600" b="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692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en-US" altLang="ja-JP" sz="16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P20</a:t>
                      </a:r>
                      <a:endParaRPr kumimoji="1" lang="ja-JP" altLang="en-US" sz="16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692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79"/>
          <p:cNvSpPr>
            <a:spLocks noChangeArrowheads="1"/>
          </p:cNvSpPr>
          <p:nvPr/>
        </p:nvSpPr>
        <p:spPr bwMode="auto">
          <a:xfrm>
            <a:off x="8818564" y="6673850"/>
            <a:ext cx="3254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4BAD665A-AF1B-43EC-8DED-B94A1BD886CB}" type="slidenum">
              <a:rPr kumimoji="1" lang="en-US" altLang="ja-JP" sz="120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2</a:t>
            </a:fld>
            <a:endParaRPr kumimoji="1" lang="en-US" altLang="ja-JP" sz="120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4773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4283968" y="6453337"/>
            <a:ext cx="4427984" cy="22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Tx/>
              <a:buNone/>
            </a:pPr>
            <a:r>
              <a:rPr kumimoji="1" lang="ja-JP" altLang="en-US" sz="10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kumimoji="1" lang="ja-JP" altLang="en-US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建築統計年報</a:t>
            </a:r>
            <a:r>
              <a:rPr kumimoji="1" lang="ja-JP" altLang="en-US" sz="10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」（国土交通省）を基に大阪府作成</a:t>
            </a:r>
            <a:endParaRPr kumimoji="1" lang="ja-JP" altLang="en-US" sz="10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508" name="Rectangle 79"/>
          <p:cNvSpPr>
            <a:spLocks noChangeArrowheads="1"/>
          </p:cNvSpPr>
          <p:nvPr/>
        </p:nvSpPr>
        <p:spPr bwMode="auto">
          <a:xfrm>
            <a:off x="8818563" y="6673850"/>
            <a:ext cx="3254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6A606E54-0D34-4B78-B8CE-A47E96D1226F}" type="slidenum">
              <a:rPr kumimoji="1" lang="en-US" altLang="ja-JP" sz="120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20</a:t>
            </a:fld>
            <a:endParaRPr kumimoji="1" lang="en-US" altLang="ja-JP" sz="1200" dirty="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</p:txBody>
      </p:sp>
      <p:sp>
        <p:nvSpPr>
          <p:cNvPr id="21509" name="Rectangle 2"/>
          <p:cNvSpPr>
            <a:spLocks noChangeArrowheads="1"/>
          </p:cNvSpPr>
          <p:nvPr/>
        </p:nvSpPr>
        <p:spPr bwMode="auto">
          <a:xfrm>
            <a:off x="0" y="0"/>
            <a:ext cx="9144000" cy="39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住宅着工戸数の推移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79000" y="548680"/>
            <a:ext cx="8586000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 lIns="72000" rIns="72000" anchor="ctr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marL="361950" indent="-361950" eaLnBrk="1" hangingPunct="1">
              <a:spcBef>
                <a:spcPct val="0"/>
              </a:spcBef>
              <a:buFontTx/>
              <a:buNone/>
            </a:pPr>
            <a:r>
              <a:rPr kumimoji="1" lang="ja-JP" altLang="en-US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所有関係別では、リーマンショック直後の平成</a:t>
            </a:r>
            <a:r>
              <a:rPr lang="en-US" altLang="ja-JP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21</a:t>
            </a:r>
            <a:r>
              <a:rPr lang="ja-JP" altLang="en-US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</a:t>
            </a:r>
            <a:r>
              <a:rPr lang="ja-JP" altLang="en-US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から増加傾向であるが、</a:t>
            </a:r>
            <a:r>
              <a:rPr lang="ja-JP" altLang="en-US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</a:t>
            </a:r>
            <a:r>
              <a:rPr lang="ja-JP" altLang="en-US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年度は</a:t>
            </a:r>
            <a:r>
              <a:rPr lang="ja-JP" altLang="en-US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貸家は</a:t>
            </a:r>
            <a:r>
              <a:rPr lang="ja-JP" altLang="en-US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増加している</a:t>
            </a:r>
            <a:r>
              <a:rPr lang="ja-JP" altLang="en-US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ものの、持家、分譲が</a:t>
            </a:r>
            <a:r>
              <a:rPr lang="ja-JP" altLang="en-US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減少したため、全体着工数は前年度比約</a:t>
            </a:r>
            <a:r>
              <a:rPr lang="en-US" altLang="ja-JP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3.4</a:t>
            </a:r>
            <a:r>
              <a:rPr lang="ja-JP" altLang="en-US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％減少し、約</a:t>
            </a:r>
            <a:r>
              <a:rPr lang="en-US" altLang="ja-JP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</a:t>
            </a:r>
            <a:r>
              <a:rPr lang="en-US" altLang="ja-JP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</a:t>
            </a:r>
            <a:r>
              <a:rPr lang="ja-JP" altLang="en-US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千戸であった。</a:t>
            </a:r>
          </a:p>
        </p:txBody>
      </p:sp>
      <p:pic>
        <p:nvPicPr>
          <p:cNvPr id="8" name="図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20"/>
          <a:stretch/>
        </p:blipFill>
        <p:spPr bwMode="auto">
          <a:xfrm>
            <a:off x="-9391" y="1606300"/>
            <a:ext cx="9162782" cy="4703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5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248" y="2852936"/>
            <a:ext cx="9144000" cy="792088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１．人口の動向</a:t>
            </a:r>
            <a:endParaRPr lang="ja-JP" altLang="en-US" sz="2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Rectangle 79"/>
          <p:cNvSpPr>
            <a:spLocks noChangeArrowheads="1"/>
          </p:cNvSpPr>
          <p:nvPr/>
        </p:nvSpPr>
        <p:spPr bwMode="auto">
          <a:xfrm>
            <a:off x="8818564" y="6673850"/>
            <a:ext cx="3254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4BAD665A-AF1B-43EC-8DED-B94A1BD886CB}" type="slidenum">
              <a:rPr kumimoji="1" lang="en-US" altLang="ja-JP" sz="120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3</a:t>
            </a:fld>
            <a:endParaRPr kumimoji="1" lang="en-US" altLang="ja-JP" sz="120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355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0"/>
          <p:cNvSpPr>
            <a:spLocks noChangeArrowheads="1"/>
          </p:cNvSpPr>
          <p:nvPr/>
        </p:nvSpPr>
        <p:spPr bwMode="auto">
          <a:xfrm>
            <a:off x="0" y="-27384"/>
            <a:ext cx="9144000" cy="39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都道府県別人口</a:t>
            </a:r>
          </a:p>
        </p:txBody>
      </p:sp>
      <p:sp>
        <p:nvSpPr>
          <p:cNvPr id="11269" name="Rectangle 79"/>
          <p:cNvSpPr>
            <a:spLocks noChangeArrowheads="1"/>
          </p:cNvSpPr>
          <p:nvPr/>
        </p:nvSpPr>
        <p:spPr bwMode="auto">
          <a:xfrm>
            <a:off x="8818564" y="6673850"/>
            <a:ext cx="3254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4BAD665A-AF1B-43EC-8DED-B94A1BD886CB}" type="slidenum">
              <a:rPr kumimoji="1" lang="en-US" altLang="ja-JP" sz="120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4</a:t>
            </a:fld>
            <a:endParaRPr kumimoji="1" lang="en-US" altLang="ja-JP" sz="120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20" y="1772816"/>
            <a:ext cx="8495036" cy="462529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4227532" y="6463698"/>
            <a:ext cx="4626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「国勢調査時系列データ」（総務省統計局）より</a:t>
            </a:r>
            <a:r>
              <a:rPr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</a:t>
            </a:r>
            <a:r>
              <a:rPr lang="ja-JP" altLang="en-US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作成</a:t>
            </a:r>
            <a:endParaRPr lang="ja-JP" altLang="en-US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Rectangle 57"/>
          <p:cNvSpPr>
            <a:spLocks noChangeArrowheads="1"/>
          </p:cNvSpPr>
          <p:nvPr/>
        </p:nvSpPr>
        <p:spPr bwMode="auto">
          <a:xfrm>
            <a:off x="279000" y="549275"/>
            <a:ext cx="8586000" cy="715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marL="355600" indent="-355600" eaLnBrk="1" hangingPunct="1">
              <a:buFont typeface="Wingdings" pitchFamily="2" charset="2"/>
              <a:buNone/>
            </a:pP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府内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の人口は、戦後一貫して増加していたが、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年（平成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27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年）に戦後初めて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人口が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減少に転じた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ja-JP" altLang="en-US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419872" y="2833191"/>
            <a:ext cx="122413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/>
              <a:t>東京都</a:t>
            </a:r>
            <a:endParaRPr kumimoji="1"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04494" y="3284984"/>
            <a:ext cx="122413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/>
              <a:t>大阪府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15464" y="5013176"/>
            <a:ext cx="122413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/>
              <a:t>神奈川県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84168" y="4085461"/>
            <a:ext cx="122413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/>
              <a:t>愛知県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300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0"/>
          <p:cNvSpPr>
            <a:spLocks noChangeArrowheads="1"/>
          </p:cNvSpPr>
          <p:nvPr/>
        </p:nvSpPr>
        <p:spPr bwMode="auto">
          <a:xfrm>
            <a:off x="0" y="-27384"/>
            <a:ext cx="9144000" cy="39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都道府県別年平均人口増加率</a:t>
            </a:r>
          </a:p>
        </p:txBody>
      </p:sp>
      <p:sp>
        <p:nvSpPr>
          <p:cNvPr id="11269" name="Rectangle 79"/>
          <p:cNvSpPr>
            <a:spLocks noChangeArrowheads="1"/>
          </p:cNvSpPr>
          <p:nvPr/>
        </p:nvSpPr>
        <p:spPr bwMode="auto">
          <a:xfrm>
            <a:off x="8818564" y="6673850"/>
            <a:ext cx="3254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4BAD665A-AF1B-43EC-8DED-B94A1BD886CB}" type="slidenum">
              <a:rPr kumimoji="1" lang="en-US" altLang="ja-JP" sz="120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5</a:t>
            </a:fld>
            <a:endParaRPr kumimoji="1" lang="en-US" altLang="ja-JP" sz="120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80177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7"/>
          <p:cNvSpPr>
            <a:spLocks noChangeArrowheads="1"/>
          </p:cNvSpPr>
          <p:nvPr/>
        </p:nvSpPr>
        <p:spPr bwMode="auto">
          <a:xfrm>
            <a:off x="279000" y="549275"/>
            <a:ext cx="8586000" cy="715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marL="355600" indent="-355600" eaLnBrk="1" hangingPunct="1">
              <a:buFont typeface="Wingdings" pitchFamily="2" charset="2"/>
              <a:buNone/>
            </a:pP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大阪府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1985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年以降、微増・微減となっているが、東京は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1995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年以降、増加を続けている。</a:t>
            </a:r>
            <a:endParaRPr lang="ja-JP" altLang="en-US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15464" y="1988840"/>
            <a:ext cx="122413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/>
              <a:t>東京都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16691" y="3113627"/>
            <a:ext cx="122413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/>
              <a:t>大阪府</a:t>
            </a:r>
            <a:endParaRPr kumimoji="1" lang="ja-JP" alt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39600" y="2708920"/>
            <a:ext cx="122413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/>
              <a:t>神奈川県</a:t>
            </a:r>
            <a:endParaRPr kumimoji="1" lang="ja-JP" altLang="en-US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54009" y="3933056"/>
            <a:ext cx="122413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/>
              <a:t>愛知県</a:t>
            </a:r>
            <a:endParaRPr kumimoji="1" lang="ja-JP" altLang="en-US" sz="1400" dirty="0"/>
          </a:p>
        </p:txBody>
      </p:sp>
      <p:cxnSp>
        <p:nvCxnSpPr>
          <p:cNvPr id="3" name="直線コネクタ 2"/>
          <p:cNvCxnSpPr>
            <a:stCxn id="12" idx="1"/>
          </p:cNvCxnSpPr>
          <p:nvPr/>
        </p:nvCxnSpPr>
        <p:spPr>
          <a:xfrm flipH="1">
            <a:off x="4644008" y="2862809"/>
            <a:ext cx="195592" cy="4941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11" idx="1"/>
          </p:cNvCxnSpPr>
          <p:nvPr/>
        </p:nvCxnSpPr>
        <p:spPr>
          <a:xfrm flipH="1">
            <a:off x="4839601" y="3267516"/>
            <a:ext cx="477090" cy="305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13" idx="1"/>
          </p:cNvCxnSpPr>
          <p:nvPr/>
        </p:nvCxnSpPr>
        <p:spPr>
          <a:xfrm flipH="1" flipV="1">
            <a:off x="3707905" y="3645025"/>
            <a:ext cx="146104" cy="4419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227532" y="6463698"/>
            <a:ext cx="4626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「国勢調査時系列データ」（総務省統計局）より</a:t>
            </a:r>
            <a:r>
              <a:rPr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</a:t>
            </a:r>
            <a:r>
              <a:rPr lang="ja-JP" altLang="en-US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作成</a:t>
            </a:r>
            <a:endParaRPr lang="ja-JP" altLang="en-US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980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0"/>
          <p:cNvSpPr>
            <a:spLocks noChangeArrowheads="1"/>
          </p:cNvSpPr>
          <p:nvPr/>
        </p:nvSpPr>
        <p:spPr bwMode="auto">
          <a:xfrm>
            <a:off x="0" y="-27384"/>
            <a:ext cx="9144000" cy="39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将来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人口推計</a:t>
            </a:r>
          </a:p>
        </p:txBody>
      </p:sp>
      <p:sp>
        <p:nvSpPr>
          <p:cNvPr id="11269" name="Rectangle 79"/>
          <p:cNvSpPr>
            <a:spLocks noChangeArrowheads="1"/>
          </p:cNvSpPr>
          <p:nvPr/>
        </p:nvSpPr>
        <p:spPr bwMode="auto">
          <a:xfrm>
            <a:off x="8818564" y="6673850"/>
            <a:ext cx="3254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4BAD665A-AF1B-43EC-8DED-B94A1BD886CB}" type="slidenum">
              <a:rPr kumimoji="1" lang="en-US" altLang="ja-JP" sz="120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6</a:t>
            </a:fld>
            <a:endParaRPr kumimoji="1" lang="en-US" altLang="ja-JP" sz="120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</p:txBody>
      </p:sp>
      <p:sp>
        <p:nvSpPr>
          <p:cNvPr id="6" name="テキスト ボックス 9"/>
          <p:cNvSpPr txBox="1"/>
          <p:nvPr/>
        </p:nvSpPr>
        <p:spPr>
          <a:xfrm>
            <a:off x="70293" y="431050"/>
            <a:ext cx="8910989" cy="646331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/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人口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は今後減少に転じ、平成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52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年には約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750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万人（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H22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年比約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137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15.4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％）減少）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なると予測されている。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1" t="23262" r="13757" b="7505"/>
          <a:stretch/>
        </p:blipFill>
        <p:spPr bwMode="auto">
          <a:xfrm>
            <a:off x="179512" y="1726299"/>
            <a:ext cx="8639052" cy="457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4067944" y="6434195"/>
            <a:ext cx="46265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出典：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「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大阪府人口ビジョン（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H28.3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」（大阪府）</a:t>
            </a:r>
            <a:endParaRPr lang="ja-JP" altLang="en-US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4525787" y="2708920"/>
            <a:ext cx="335858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6660232" y="3645024"/>
            <a:ext cx="122413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下矢印 6"/>
          <p:cNvSpPr/>
          <p:nvPr/>
        </p:nvSpPr>
        <p:spPr>
          <a:xfrm>
            <a:off x="7164288" y="2708920"/>
            <a:ext cx="432048" cy="93610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740352" y="2785864"/>
            <a:ext cx="1240930" cy="73866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/>
              <a:t>H22</a:t>
            </a:r>
            <a:r>
              <a:rPr kumimoji="1" lang="ja-JP" altLang="en-US" sz="1400" dirty="0" smtClean="0"/>
              <a:t>比</a:t>
            </a:r>
            <a:endParaRPr kumimoji="1" lang="en-US" altLang="ja-JP" sz="1400" dirty="0" smtClean="0"/>
          </a:p>
          <a:p>
            <a:pPr algn="ctr"/>
            <a:r>
              <a:rPr kumimoji="1" lang="en-US" altLang="ja-JP" sz="1400" dirty="0" smtClean="0"/>
              <a:t>137</a:t>
            </a:r>
            <a:r>
              <a:rPr kumimoji="1" lang="ja-JP" altLang="en-US" sz="1400" dirty="0" smtClean="0"/>
              <a:t>万人減少</a:t>
            </a:r>
            <a:endParaRPr kumimoji="1" lang="en-US" altLang="ja-JP" sz="1400" dirty="0" smtClean="0"/>
          </a:p>
          <a:p>
            <a:pPr algn="ctr"/>
            <a:r>
              <a:rPr lang="ja-JP" altLang="en-US" sz="1400" dirty="0" smtClean="0"/>
              <a:t>（</a:t>
            </a:r>
            <a:r>
              <a:rPr lang="en-US" altLang="ja-JP" sz="1400" dirty="0" smtClean="0"/>
              <a:t>15.4%</a:t>
            </a:r>
            <a:r>
              <a:rPr lang="ja-JP" altLang="en-US" sz="1400" dirty="0" smtClean="0"/>
              <a:t>）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728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0"/>
          <p:cNvSpPr>
            <a:spLocks noChangeArrowheads="1"/>
          </p:cNvSpPr>
          <p:nvPr/>
        </p:nvSpPr>
        <p:spPr bwMode="auto">
          <a:xfrm>
            <a:off x="0" y="-27384"/>
            <a:ext cx="9144000" cy="39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年齢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別人口推計</a:t>
            </a:r>
          </a:p>
        </p:txBody>
      </p:sp>
      <p:sp>
        <p:nvSpPr>
          <p:cNvPr id="11269" name="Rectangle 79"/>
          <p:cNvSpPr>
            <a:spLocks noChangeArrowheads="1"/>
          </p:cNvSpPr>
          <p:nvPr/>
        </p:nvSpPr>
        <p:spPr bwMode="auto">
          <a:xfrm>
            <a:off x="8818564" y="6673850"/>
            <a:ext cx="3254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4BAD665A-AF1B-43EC-8DED-B94A1BD886CB}" type="slidenum">
              <a:rPr kumimoji="1" lang="en-US" altLang="ja-JP" sz="120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7</a:t>
            </a:fld>
            <a:endParaRPr kumimoji="1" lang="en-US" altLang="ja-JP" sz="120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</p:txBody>
      </p:sp>
      <p:sp>
        <p:nvSpPr>
          <p:cNvPr id="6" name="テキスト ボックス 9"/>
          <p:cNvSpPr txBox="1"/>
          <p:nvPr/>
        </p:nvSpPr>
        <p:spPr>
          <a:xfrm>
            <a:off x="109643" y="476672"/>
            <a:ext cx="8924714" cy="147732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/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高齢者人口の割合は年々増加し、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2040(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52)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年には、全体の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35.9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％を占めると見込まれます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55600" indent="-355600"/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一方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、生産年齢人口の割合は減少を続け、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2040(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52)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年には、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2010(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22)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64.4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から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54.5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％まで減少し、年少人口の割合は、全体の１割未満の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9.6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％にまで減少すると予測されます。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" t="20896" r="9765" b="11754"/>
          <a:stretch/>
        </p:blipFill>
        <p:spPr bwMode="auto">
          <a:xfrm>
            <a:off x="-36512" y="2492896"/>
            <a:ext cx="8715292" cy="396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8172400" y="2955786"/>
            <a:ext cx="86409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/>
              <a:t>６５歳以上</a:t>
            </a:r>
            <a:endParaRPr kumimoji="1" lang="ja-JP" altLang="en-US" sz="1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172400" y="3999547"/>
            <a:ext cx="93610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/>
              <a:t>１５～６４歳</a:t>
            </a:r>
            <a:endParaRPr kumimoji="1" lang="ja-JP" altLang="en-US" sz="1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27614" y="5229200"/>
            <a:ext cx="80888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/>
              <a:t>０～１４歳</a:t>
            </a:r>
            <a:endParaRPr kumimoji="1" lang="ja-JP" altLang="en-US" sz="1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67944" y="6434195"/>
            <a:ext cx="46265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出典：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「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大阪府人口ビジョン（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H28.3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」（大阪府）</a:t>
            </a:r>
            <a:endParaRPr lang="ja-JP" altLang="en-US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47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0"/>
          <p:cNvSpPr>
            <a:spLocks noChangeArrowheads="1"/>
          </p:cNvSpPr>
          <p:nvPr/>
        </p:nvSpPr>
        <p:spPr bwMode="auto">
          <a:xfrm>
            <a:off x="0" y="-27384"/>
            <a:ext cx="9144000" cy="39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大阪府内外への人口移動の状況（平成</a:t>
            </a: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</a:t>
            </a:r>
          </a:p>
        </p:txBody>
      </p:sp>
      <p:sp>
        <p:nvSpPr>
          <p:cNvPr id="11269" name="Rectangle 79"/>
          <p:cNvSpPr>
            <a:spLocks noChangeArrowheads="1"/>
          </p:cNvSpPr>
          <p:nvPr/>
        </p:nvSpPr>
        <p:spPr bwMode="auto">
          <a:xfrm>
            <a:off x="8818564" y="6673850"/>
            <a:ext cx="3254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4BAD665A-AF1B-43EC-8DED-B94A1BD886CB}" type="slidenum">
              <a:rPr kumimoji="1" lang="en-US" altLang="ja-JP" sz="120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8</a:t>
            </a:fld>
            <a:endParaRPr kumimoji="1" lang="en-US" altLang="ja-JP" sz="1200" dirty="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71" y="1700808"/>
            <a:ext cx="8446180" cy="49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テキスト ボックス 56"/>
          <p:cNvSpPr txBox="1"/>
          <p:nvPr/>
        </p:nvSpPr>
        <p:spPr>
          <a:xfrm>
            <a:off x="2759269" y="6479758"/>
            <a:ext cx="62220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1050" dirty="0" smtClean="0">
                <a:solidFill>
                  <a:prstClr val="black"/>
                </a:solidFill>
                <a:latin typeface="+mn-ea"/>
              </a:rPr>
              <a:t>「</a:t>
            </a:r>
            <a:r>
              <a:rPr lang="zh-TW" altLang="en-US" sz="105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住民基本台帳人口移動報告</a:t>
            </a:r>
            <a:r>
              <a:rPr lang="zh-TW" altLang="en-US" sz="10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平成</a:t>
            </a:r>
            <a:r>
              <a:rPr lang="en-US" altLang="zh-TW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</a:t>
            </a:r>
            <a:r>
              <a:rPr lang="zh-TW" altLang="en-US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zh-TW" altLang="en-US" sz="10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結果</a:t>
            </a:r>
            <a:r>
              <a:rPr lang="ja-JP" altLang="en-US" sz="1050" dirty="0" smtClean="0">
                <a:solidFill>
                  <a:prstClr val="black"/>
                </a:solidFill>
                <a:latin typeface="+mn-ea"/>
              </a:rPr>
              <a:t>」（総務省統計局）より</a:t>
            </a:r>
            <a:r>
              <a:rPr lang="ja-JP" altLang="en-US" sz="1050" dirty="0">
                <a:solidFill>
                  <a:prstClr val="black"/>
                </a:solidFill>
                <a:latin typeface="+mn-ea"/>
              </a:rPr>
              <a:t>大阪府</a:t>
            </a:r>
            <a:r>
              <a:rPr lang="ja-JP" altLang="en-US" sz="1050" dirty="0" smtClean="0">
                <a:solidFill>
                  <a:prstClr val="black"/>
                </a:solidFill>
                <a:latin typeface="+mn-ea"/>
              </a:rPr>
              <a:t>作成</a:t>
            </a:r>
            <a:endParaRPr lang="ja-JP" altLang="en-US" sz="105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156879" y="548680"/>
            <a:ext cx="8818564" cy="715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・平成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年の大阪府への転入超過者数は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2,961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・関東圏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に対する転入超過者数は、－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10,608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人（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関東地方以外は全て転入超過）</a:t>
            </a:r>
          </a:p>
        </p:txBody>
      </p:sp>
    </p:spTree>
    <p:extLst>
      <p:ext uri="{BB962C8B-B14F-4D97-AF65-F5344CB8AC3E}">
        <p14:creationId xmlns:p14="http://schemas.microsoft.com/office/powerpoint/2010/main" val="43709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7" y="1454281"/>
            <a:ext cx="8735667" cy="499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9"/>
          <p:cNvSpPr txBox="1"/>
          <p:nvPr/>
        </p:nvSpPr>
        <p:spPr>
          <a:xfrm>
            <a:off x="275400" y="500414"/>
            <a:ext cx="8593200" cy="4081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府内市町村別では、大阪市、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豊中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市、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箕面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市が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1,000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を超える転入超過。</a:t>
            </a:r>
            <a:endParaRPr lang="ja-JP" altLang="en-US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大阪府内の人口移動の状況（平成</a:t>
            </a:r>
            <a:r>
              <a:rPr lang="en-US" altLang="ja-JP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</a:t>
            </a:r>
          </a:p>
        </p:txBody>
      </p:sp>
      <p:cxnSp>
        <p:nvCxnSpPr>
          <p:cNvPr id="7" name="直線コネクタ 6"/>
          <p:cNvCxnSpPr/>
          <p:nvPr/>
        </p:nvCxnSpPr>
        <p:spPr>
          <a:xfrm>
            <a:off x="0" y="4581128"/>
            <a:ext cx="457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759269" y="6479758"/>
            <a:ext cx="62220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1050" dirty="0" smtClean="0">
                <a:solidFill>
                  <a:prstClr val="black"/>
                </a:solidFill>
                <a:latin typeface="+mn-ea"/>
              </a:rPr>
              <a:t>「</a:t>
            </a:r>
            <a:r>
              <a:rPr lang="zh-TW" altLang="en-US" sz="105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住民基本台帳人口移動報告</a:t>
            </a:r>
            <a:r>
              <a:rPr lang="zh-TW" altLang="en-US" sz="10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平成</a:t>
            </a:r>
            <a:r>
              <a:rPr lang="en-US" altLang="zh-TW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</a:t>
            </a:r>
            <a:r>
              <a:rPr lang="zh-TW" altLang="en-US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zh-TW" altLang="en-US" sz="105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結果</a:t>
            </a:r>
            <a:r>
              <a:rPr lang="ja-JP" altLang="en-US" sz="1050" dirty="0" smtClean="0">
                <a:solidFill>
                  <a:prstClr val="black"/>
                </a:solidFill>
                <a:latin typeface="+mn-ea"/>
              </a:rPr>
              <a:t>」（総務省統計局）より</a:t>
            </a:r>
            <a:r>
              <a:rPr lang="ja-JP" altLang="en-US" sz="1050" dirty="0">
                <a:solidFill>
                  <a:prstClr val="black"/>
                </a:solidFill>
                <a:latin typeface="+mn-ea"/>
              </a:rPr>
              <a:t>大阪府</a:t>
            </a:r>
            <a:r>
              <a:rPr lang="ja-JP" altLang="en-US" sz="1050" dirty="0" smtClean="0">
                <a:solidFill>
                  <a:prstClr val="black"/>
                </a:solidFill>
                <a:latin typeface="+mn-ea"/>
              </a:rPr>
              <a:t>作成</a:t>
            </a:r>
            <a:endParaRPr lang="ja-JP" altLang="en-US" sz="105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9" name="Rectangle 79"/>
          <p:cNvSpPr>
            <a:spLocks noChangeArrowheads="1"/>
          </p:cNvSpPr>
          <p:nvPr/>
        </p:nvSpPr>
        <p:spPr bwMode="auto">
          <a:xfrm>
            <a:off x="8818564" y="6673850"/>
            <a:ext cx="3254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4BAD665A-AF1B-43EC-8DED-B94A1BD886CB}" type="slidenum">
              <a:rPr kumimoji="1" lang="en-US" altLang="ja-JP" sz="120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9</a:t>
            </a:fld>
            <a:endParaRPr kumimoji="1" lang="en-US" altLang="ja-JP" sz="1200" dirty="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2134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</TotalTime>
  <Words>1031</Words>
  <Application>Microsoft Office PowerPoint</Application>
  <PresentationFormat>画面に合わせる (4:3)</PresentationFormat>
  <Paragraphs>359</Paragraphs>
  <Slides>20</Slides>
  <Notes>13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西　あかね</dc:creator>
  <cp:lastModifiedBy>興津　亮大</cp:lastModifiedBy>
  <cp:revision>105</cp:revision>
  <cp:lastPrinted>2018-07-18T04:59:19Z</cp:lastPrinted>
  <dcterms:created xsi:type="dcterms:W3CDTF">2018-07-03T08:27:08Z</dcterms:created>
  <dcterms:modified xsi:type="dcterms:W3CDTF">2018-07-31T05:06:33Z</dcterms:modified>
</cp:coreProperties>
</file>